
<file path=[Content_Types].xml><?xml version="1.0" encoding="utf-8"?>
<Types xmlns="http://schemas.openxmlformats.org/package/2006/content-types">
  <Default Extension="bin" ContentType="audio/unknown"/>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Override1.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handoutMasterIdLst>
    <p:handoutMasterId r:id="rId91"/>
  </p:handoutMasterIdLst>
  <p:sldIdLst>
    <p:sldId id="277" r:id="rId2"/>
    <p:sldId id="281" r:id="rId3"/>
    <p:sldId id="298" r:id="rId4"/>
    <p:sldId id="465" r:id="rId5"/>
    <p:sldId id="262" r:id="rId6"/>
    <p:sldId id="421" r:id="rId7"/>
    <p:sldId id="263" r:id="rId8"/>
    <p:sldId id="270" r:id="rId9"/>
    <p:sldId id="488" r:id="rId10"/>
    <p:sldId id="267" r:id="rId11"/>
    <p:sldId id="294" r:id="rId12"/>
    <p:sldId id="487" r:id="rId13"/>
    <p:sldId id="372" r:id="rId14"/>
    <p:sldId id="268" r:id="rId15"/>
    <p:sldId id="295" r:id="rId16"/>
    <p:sldId id="296" r:id="rId17"/>
    <p:sldId id="471" r:id="rId18"/>
    <p:sldId id="467" r:id="rId19"/>
    <p:sldId id="271" r:id="rId20"/>
    <p:sldId id="416" r:id="rId21"/>
    <p:sldId id="478" r:id="rId22"/>
    <p:sldId id="380" r:id="rId23"/>
    <p:sldId id="303" r:id="rId24"/>
    <p:sldId id="417" r:id="rId25"/>
    <p:sldId id="468" r:id="rId26"/>
    <p:sldId id="418" r:id="rId27"/>
    <p:sldId id="419" r:id="rId28"/>
    <p:sldId id="304" r:id="rId29"/>
    <p:sldId id="306" r:id="rId30"/>
    <p:sldId id="422" r:id="rId31"/>
    <p:sldId id="479" r:id="rId32"/>
    <p:sldId id="308" r:id="rId33"/>
    <p:sldId id="309" r:id="rId34"/>
    <p:sldId id="480" r:id="rId35"/>
    <p:sldId id="310" r:id="rId36"/>
    <p:sldId id="423" r:id="rId37"/>
    <p:sldId id="312" r:id="rId38"/>
    <p:sldId id="314" r:id="rId39"/>
    <p:sldId id="315" r:id="rId40"/>
    <p:sldId id="424" r:id="rId41"/>
    <p:sldId id="426" r:id="rId42"/>
    <p:sldId id="318" r:id="rId43"/>
    <p:sldId id="319" r:id="rId44"/>
    <p:sldId id="320" r:id="rId45"/>
    <p:sldId id="481" r:id="rId46"/>
    <p:sldId id="482" r:id="rId47"/>
    <p:sldId id="427" r:id="rId48"/>
    <p:sldId id="483" r:id="rId49"/>
    <p:sldId id="323" r:id="rId50"/>
    <p:sldId id="432" r:id="rId51"/>
    <p:sldId id="435" r:id="rId52"/>
    <p:sldId id="469" r:id="rId53"/>
    <p:sldId id="434" r:id="rId54"/>
    <p:sldId id="325" r:id="rId55"/>
    <p:sldId id="326" r:id="rId56"/>
    <p:sldId id="327" r:id="rId57"/>
    <p:sldId id="328" r:id="rId58"/>
    <p:sldId id="329" r:id="rId59"/>
    <p:sldId id="330" r:id="rId60"/>
    <p:sldId id="331" r:id="rId61"/>
    <p:sldId id="332" r:id="rId62"/>
    <p:sldId id="333" r:id="rId63"/>
    <p:sldId id="334" r:id="rId64"/>
    <p:sldId id="438" r:id="rId65"/>
    <p:sldId id="463" r:id="rId66"/>
    <p:sldId id="464" r:id="rId67"/>
    <p:sldId id="337" r:id="rId68"/>
    <p:sldId id="484" r:id="rId69"/>
    <p:sldId id="452" r:id="rId70"/>
    <p:sldId id="445" r:id="rId71"/>
    <p:sldId id="485" r:id="rId72"/>
    <p:sldId id="448" r:id="rId73"/>
    <p:sldId id="449" r:id="rId74"/>
    <p:sldId id="451" r:id="rId75"/>
    <p:sldId id="345" r:id="rId76"/>
    <p:sldId id="346" r:id="rId77"/>
    <p:sldId id="347" r:id="rId78"/>
    <p:sldId id="349" r:id="rId79"/>
    <p:sldId id="350" r:id="rId80"/>
    <p:sldId id="351" r:id="rId81"/>
    <p:sldId id="357" r:id="rId82"/>
    <p:sldId id="453" r:id="rId83"/>
    <p:sldId id="352" r:id="rId84"/>
    <p:sldId id="356" r:id="rId85"/>
    <p:sldId id="454" r:id="rId86"/>
    <p:sldId id="455" r:id="rId87"/>
    <p:sldId id="456" r:id="rId88"/>
    <p:sldId id="461" r:id="rId89"/>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Arial" charset="0"/>
        <a:cs typeface="Arial" charset="0"/>
      </a:defRPr>
    </a:lvl1pPr>
    <a:lvl2pPr marL="457200" algn="l" rtl="0" fontAlgn="base">
      <a:spcBef>
        <a:spcPct val="0"/>
      </a:spcBef>
      <a:spcAft>
        <a:spcPct val="0"/>
      </a:spcAft>
      <a:defRPr kern="1200">
        <a:solidFill>
          <a:schemeClr val="tx1"/>
        </a:solidFill>
        <a:latin typeface="Arial" charset="0"/>
        <a:ea typeface="Arial" charset="0"/>
        <a:cs typeface="Arial" charset="0"/>
      </a:defRPr>
    </a:lvl2pPr>
    <a:lvl3pPr marL="914400" algn="l" rtl="0" fontAlgn="base">
      <a:spcBef>
        <a:spcPct val="0"/>
      </a:spcBef>
      <a:spcAft>
        <a:spcPct val="0"/>
      </a:spcAft>
      <a:defRPr kern="1200">
        <a:solidFill>
          <a:schemeClr val="tx1"/>
        </a:solidFill>
        <a:latin typeface="Arial" charset="0"/>
        <a:ea typeface="Arial" charset="0"/>
        <a:cs typeface="Arial" charset="0"/>
      </a:defRPr>
    </a:lvl3pPr>
    <a:lvl4pPr marL="1371600" algn="l" rtl="0" fontAlgn="base">
      <a:spcBef>
        <a:spcPct val="0"/>
      </a:spcBef>
      <a:spcAft>
        <a:spcPct val="0"/>
      </a:spcAft>
      <a:defRPr kern="1200">
        <a:solidFill>
          <a:schemeClr val="tx1"/>
        </a:solidFill>
        <a:latin typeface="Arial" charset="0"/>
        <a:ea typeface="Arial" charset="0"/>
        <a:cs typeface="Arial" charset="0"/>
      </a:defRPr>
    </a:lvl4pPr>
    <a:lvl5pPr marL="1828800" algn="l" rtl="0" fontAlgn="base">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1F7EE7"/>
    <a:srgbClr val="0432FF"/>
    <a:srgbClr val="7DD330"/>
    <a:srgbClr val="CC0000"/>
    <a:srgbClr val="E1DEBA"/>
    <a:srgbClr val="F26E66"/>
    <a:srgbClr val="D8B6B7"/>
    <a:srgbClr val="0C7CD2"/>
    <a:srgbClr val="AE15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22" autoAdjust="0"/>
    <p:restoredTop sz="96327"/>
  </p:normalViewPr>
  <p:slideViewPr>
    <p:cSldViewPr>
      <p:cViewPr varScale="1">
        <p:scale>
          <a:sx n="124" d="100"/>
          <a:sy n="124" d="100"/>
        </p:scale>
        <p:origin x="2136" y="168"/>
      </p:cViewPr>
      <p:guideLst>
        <p:guide orient="horz" pos="2160"/>
        <p:guide pos="2880"/>
      </p:guideLst>
    </p:cSldViewPr>
  </p:slideViewPr>
  <p:outlineViewPr>
    <p:cViewPr>
      <p:scale>
        <a:sx n="33" d="100"/>
        <a:sy n="33" d="100"/>
      </p:scale>
      <p:origin x="0" y="-3072"/>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130" d="100"/>
        <a:sy n="130" d="100"/>
      </p:scale>
      <p:origin x="0" y="0"/>
    </p:cViewPr>
  </p:sorterViewPr>
  <p:notesViewPr>
    <p:cSldViewPr>
      <p:cViewPr>
        <p:scale>
          <a:sx n="169" d="100"/>
          <a:sy n="169" d="100"/>
        </p:scale>
        <p:origin x="2768" y="-1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_rels/viewProps.xml.rels><?xml version="1.0" encoding="UTF-8" standalone="yes"?>
<Relationships xmlns="http://schemas.openxmlformats.org/package/2006/relationships"><Relationship Id="rId8" Type="http://schemas.openxmlformats.org/officeDocument/2006/relationships/slide" Target="slides/slide64.xml"/><Relationship Id="rId3" Type="http://schemas.openxmlformats.org/officeDocument/2006/relationships/slide" Target="slides/slide26.xml"/><Relationship Id="rId7" Type="http://schemas.openxmlformats.org/officeDocument/2006/relationships/slide" Target="slides/slide53.xml"/><Relationship Id="rId2" Type="http://schemas.openxmlformats.org/officeDocument/2006/relationships/slide" Target="slides/slide25.xml"/><Relationship Id="rId1" Type="http://schemas.openxmlformats.org/officeDocument/2006/relationships/slide" Target="slides/slide24.xml"/><Relationship Id="rId6" Type="http://schemas.openxmlformats.org/officeDocument/2006/relationships/slide" Target="slides/slide52.xml"/><Relationship Id="rId5" Type="http://schemas.openxmlformats.org/officeDocument/2006/relationships/slide" Target="slides/slide51.xml"/><Relationship Id="rId4" Type="http://schemas.openxmlformats.org/officeDocument/2006/relationships/slide" Target="slides/slide2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96827C-F556-2C4E-A50F-AA8638CFCF6A}" type="doc">
      <dgm:prSet loTypeId="urn:microsoft.com/office/officeart/2005/8/layout/matrix3" loCatId="matrix" qsTypeId="urn:microsoft.com/office/officeart/2005/8/quickstyle/simple4" qsCatId="simple" csTypeId="urn:microsoft.com/office/officeart/2005/8/colors/accent1_2" csCatId="accent1" phldr="1"/>
      <dgm:spPr/>
      <dgm:t>
        <a:bodyPr/>
        <a:lstStyle/>
        <a:p>
          <a:endParaRPr lang="fr-FR"/>
        </a:p>
      </dgm:t>
    </dgm:pt>
    <dgm:pt modelId="{03947C46-E784-A44A-A354-FC6B0C6E27D2}">
      <dgm:prSet phldrT="[Texte]" custT="1"/>
      <dgm:spPr/>
      <dgm:t>
        <a:bodyPr/>
        <a:lstStyle/>
        <a:p>
          <a:endParaRPr lang="fr-FR" sz="3600" b="1" dirty="0">
            <a:solidFill>
              <a:srgbClr val="0432FF"/>
            </a:solidFill>
          </a:endParaRPr>
        </a:p>
      </dgm:t>
    </dgm:pt>
    <dgm:pt modelId="{41EA5A2F-50D4-954F-A675-96BE50C82602}" type="parTrans" cxnId="{602AAC66-3AEA-DE43-A5F3-C32BB92B35EC}">
      <dgm:prSet/>
      <dgm:spPr/>
      <dgm:t>
        <a:bodyPr/>
        <a:lstStyle/>
        <a:p>
          <a:endParaRPr lang="fr-FR"/>
        </a:p>
      </dgm:t>
    </dgm:pt>
    <dgm:pt modelId="{6EFFE523-3235-154B-BAD2-192D3C07185E}" type="sibTrans" cxnId="{602AAC66-3AEA-DE43-A5F3-C32BB92B35EC}">
      <dgm:prSet/>
      <dgm:spPr/>
      <dgm:t>
        <a:bodyPr/>
        <a:lstStyle/>
        <a:p>
          <a:endParaRPr lang="fr-FR"/>
        </a:p>
      </dgm:t>
    </dgm:pt>
    <dgm:pt modelId="{5183182B-BA84-B741-89D1-98D080C59F2B}">
      <dgm:prSet phldrT="[Texte]"/>
      <dgm:spPr/>
      <dgm:t>
        <a:bodyPr/>
        <a:lstStyle/>
        <a:p>
          <a:r>
            <a:rPr lang="fr-FR" b="1" i="1" dirty="0">
              <a:solidFill>
                <a:srgbClr val="0432FF"/>
              </a:solidFill>
            </a:rPr>
            <a:t>SID</a:t>
          </a:r>
        </a:p>
      </dgm:t>
    </dgm:pt>
    <dgm:pt modelId="{09C4936C-B5FE-A647-9D21-BA79798DE8F1}" type="parTrans" cxnId="{94CAB315-3A71-8A47-8EF1-E996C7EF98DA}">
      <dgm:prSet/>
      <dgm:spPr/>
      <dgm:t>
        <a:bodyPr/>
        <a:lstStyle/>
        <a:p>
          <a:endParaRPr lang="fr-FR"/>
        </a:p>
      </dgm:t>
    </dgm:pt>
    <dgm:pt modelId="{852E0D31-9C6B-B741-B9CF-8B31A0CC9180}" type="sibTrans" cxnId="{94CAB315-3A71-8A47-8EF1-E996C7EF98DA}">
      <dgm:prSet/>
      <dgm:spPr/>
      <dgm:t>
        <a:bodyPr/>
        <a:lstStyle/>
        <a:p>
          <a:endParaRPr lang="fr-FR"/>
        </a:p>
      </dgm:t>
    </dgm:pt>
    <dgm:pt modelId="{C4718360-48E2-054B-93AB-087514BD1951}">
      <dgm:prSet phldrT="[Texte]" custT="1"/>
      <dgm:spPr/>
      <dgm:t>
        <a:bodyPr/>
        <a:lstStyle/>
        <a:p>
          <a:pPr algn="r"/>
          <a:endParaRPr lang="fr-FR" sz="1700" b="1" i="1" dirty="0">
            <a:solidFill>
              <a:srgbClr val="0432FF"/>
            </a:solidFill>
          </a:endParaRPr>
        </a:p>
      </dgm:t>
    </dgm:pt>
    <dgm:pt modelId="{1FEB5956-5D93-D44E-AA8E-CA16876C02E5}" type="parTrans" cxnId="{FACFD855-5536-F24A-8395-6ACAC0DDB30F}">
      <dgm:prSet/>
      <dgm:spPr/>
      <dgm:t>
        <a:bodyPr/>
        <a:lstStyle/>
        <a:p>
          <a:endParaRPr lang="fr-FR"/>
        </a:p>
      </dgm:t>
    </dgm:pt>
    <dgm:pt modelId="{577A33F2-C54C-354D-9AB6-49AD5EAA8545}" type="sibTrans" cxnId="{FACFD855-5536-F24A-8395-6ACAC0DDB30F}">
      <dgm:prSet/>
      <dgm:spPr/>
      <dgm:t>
        <a:bodyPr/>
        <a:lstStyle/>
        <a:p>
          <a:endParaRPr lang="fr-FR"/>
        </a:p>
      </dgm:t>
    </dgm:pt>
    <dgm:pt modelId="{9EBFA9BC-97BC-384D-85FD-21323730B552}">
      <dgm:prSet phldrT="[Texte]" custT="1"/>
      <dgm:spPr/>
      <dgm:t>
        <a:bodyPr/>
        <a:lstStyle/>
        <a:p>
          <a:pPr algn="l"/>
          <a:endParaRPr lang="fr-FR" sz="3600" b="1" i="1" dirty="0">
            <a:solidFill>
              <a:srgbClr val="0432FF"/>
            </a:solidFill>
          </a:endParaRPr>
        </a:p>
      </dgm:t>
    </dgm:pt>
    <dgm:pt modelId="{24AA0EF6-85D9-C546-B33B-928C6E16AF03}" type="parTrans" cxnId="{629EF135-251A-B24B-BCEC-A1C5330E5109}">
      <dgm:prSet/>
      <dgm:spPr/>
      <dgm:t>
        <a:bodyPr/>
        <a:lstStyle/>
        <a:p>
          <a:endParaRPr lang="fr-FR"/>
        </a:p>
      </dgm:t>
    </dgm:pt>
    <dgm:pt modelId="{17B15CEB-E824-7247-A791-46C644CC52E9}" type="sibTrans" cxnId="{629EF135-251A-B24B-BCEC-A1C5330E5109}">
      <dgm:prSet/>
      <dgm:spPr/>
      <dgm:t>
        <a:bodyPr/>
        <a:lstStyle/>
        <a:p>
          <a:endParaRPr lang="fr-FR"/>
        </a:p>
      </dgm:t>
    </dgm:pt>
    <dgm:pt modelId="{556D4F6D-8648-AE49-ADAA-908B506AA392}" type="pres">
      <dgm:prSet presAssocID="{F296827C-F556-2C4E-A50F-AA8638CFCF6A}" presName="matrix" presStyleCnt="0">
        <dgm:presLayoutVars>
          <dgm:chMax val="1"/>
          <dgm:dir/>
          <dgm:resizeHandles val="exact"/>
        </dgm:presLayoutVars>
      </dgm:prSet>
      <dgm:spPr/>
    </dgm:pt>
    <dgm:pt modelId="{245A2F6F-A637-DC4E-94CD-1D261ADCA734}" type="pres">
      <dgm:prSet presAssocID="{F296827C-F556-2C4E-A50F-AA8638CFCF6A}" presName="diamond" presStyleLbl="bgShp" presStyleIdx="0" presStyleCnt="1" custScaleX="124933" custLinFactNeighborX="-2633"/>
      <dgm:spPr>
        <a:gradFill rotWithShape="0">
          <a:gsLst>
            <a:gs pos="0">
              <a:srgbClr val="00FFFF"/>
            </a:gs>
            <a:gs pos="100000">
              <a:srgbClr val="007676"/>
            </a:gs>
          </a:gsLst>
          <a:lin ang="5400000" scaled="1"/>
        </a:gradFill>
      </dgm:spPr>
    </dgm:pt>
    <dgm:pt modelId="{767151E1-948B-3A42-9CD0-BBB2791544A0}" type="pres">
      <dgm:prSet presAssocID="{F296827C-F556-2C4E-A50F-AA8638CFCF6A}" presName="quad1" presStyleLbl="node1" presStyleIdx="0" presStyleCnt="4" custScaleX="192533" custLinFactNeighborX="-10431" custLinFactNeighborY="574">
        <dgm:presLayoutVars>
          <dgm:chMax val="0"/>
          <dgm:chPref val="0"/>
          <dgm:bulletEnabled val="1"/>
        </dgm:presLayoutVars>
      </dgm:prSet>
      <dgm:spPr/>
    </dgm:pt>
    <dgm:pt modelId="{8956A85A-3234-1B4D-BF2C-76A81C13490A}" type="pres">
      <dgm:prSet presAssocID="{F296827C-F556-2C4E-A50F-AA8638CFCF6A}" presName="quad2" presStyleLbl="node1" presStyleIdx="1" presStyleCnt="4" custScaleX="46520" custScaleY="22485" custLinFactNeighborX="17211" custLinFactNeighborY="8003">
        <dgm:presLayoutVars>
          <dgm:chMax val="0"/>
          <dgm:chPref val="0"/>
          <dgm:bulletEnabled val="1"/>
        </dgm:presLayoutVars>
      </dgm:prSet>
      <dgm:spPr/>
    </dgm:pt>
    <dgm:pt modelId="{65E46BD0-571A-CE4D-B2CD-48B97B8930DD}" type="pres">
      <dgm:prSet presAssocID="{F296827C-F556-2C4E-A50F-AA8638CFCF6A}" presName="quad3" presStyleLbl="node1" presStyleIdx="2" presStyleCnt="4" custScaleX="146718" custLinFactNeighborX="-32858" custLinFactNeighborY="-1688">
        <dgm:presLayoutVars>
          <dgm:chMax val="0"/>
          <dgm:chPref val="0"/>
          <dgm:bulletEnabled val="1"/>
        </dgm:presLayoutVars>
      </dgm:prSet>
      <dgm:spPr/>
    </dgm:pt>
    <dgm:pt modelId="{520D15AB-1893-574E-898A-80C12679C3AC}" type="pres">
      <dgm:prSet presAssocID="{F296827C-F556-2C4E-A50F-AA8638CFCF6A}" presName="quad4" presStyleLbl="node1" presStyleIdx="3" presStyleCnt="4" custScaleX="165903" custLinFactNeighborX="21445" custLinFactNeighborY="-1688">
        <dgm:presLayoutVars>
          <dgm:chMax val="0"/>
          <dgm:chPref val="0"/>
          <dgm:bulletEnabled val="1"/>
        </dgm:presLayoutVars>
      </dgm:prSet>
      <dgm:spPr/>
    </dgm:pt>
  </dgm:ptLst>
  <dgm:cxnLst>
    <dgm:cxn modelId="{94CAB315-3A71-8A47-8EF1-E996C7EF98DA}" srcId="{F296827C-F556-2C4E-A50F-AA8638CFCF6A}" destId="{5183182B-BA84-B741-89D1-98D080C59F2B}" srcOrd="1" destOrd="0" parTransId="{09C4936C-B5FE-A647-9D21-BA79798DE8F1}" sibTransId="{852E0D31-9C6B-B741-B9CF-8B31A0CC9180}"/>
    <dgm:cxn modelId="{CFEAD031-9B22-7849-B84C-88F4BAAFF395}" type="presOf" srcId="{F296827C-F556-2C4E-A50F-AA8638CFCF6A}" destId="{556D4F6D-8648-AE49-ADAA-908B506AA392}" srcOrd="0" destOrd="0" presId="urn:microsoft.com/office/officeart/2005/8/layout/matrix3"/>
    <dgm:cxn modelId="{629EF135-251A-B24B-BCEC-A1C5330E5109}" srcId="{F296827C-F556-2C4E-A50F-AA8638CFCF6A}" destId="{9EBFA9BC-97BC-384D-85FD-21323730B552}" srcOrd="3" destOrd="0" parTransId="{24AA0EF6-85D9-C546-B33B-928C6E16AF03}" sibTransId="{17B15CEB-E824-7247-A791-46C644CC52E9}"/>
    <dgm:cxn modelId="{4ADA0E4B-18D0-F146-B84F-F2AF65F741A2}" type="presOf" srcId="{5183182B-BA84-B741-89D1-98D080C59F2B}" destId="{8956A85A-3234-1B4D-BF2C-76A81C13490A}" srcOrd="0" destOrd="0" presId="urn:microsoft.com/office/officeart/2005/8/layout/matrix3"/>
    <dgm:cxn modelId="{614AB252-55C4-054F-B56D-1761AA476365}" type="presOf" srcId="{C4718360-48E2-054B-93AB-087514BD1951}" destId="{65E46BD0-571A-CE4D-B2CD-48B97B8930DD}" srcOrd="0" destOrd="0" presId="urn:microsoft.com/office/officeart/2005/8/layout/matrix3"/>
    <dgm:cxn modelId="{FACFD855-5536-F24A-8395-6ACAC0DDB30F}" srcId="{F296827C-F556-2C4E-A50F-AA8638CFCF6A}" destId="{C4718360-48E2-054B-93AB-087514BD1951}" srcOrd="2" destOrd="0" parTransId="{1FEB5956-5D93-D44E-AA8E-CA16876C02E5}" sibTransId="{577A33F2-C54C-354D-9AB6-49AD5EAA8545}"/>
    <dgm:cxn modelId="{602AAC66-3AEA-DE43-A5F3-C32BB92B35EC}" srcId="{F296827C-F556-2C4E-A50F-AA8638CFCF6A}" destId="{03947C46-E784-A44A-A354-FC6B0C6E27D2}" srcOrd="0" destOrd="0" parTransId="{41EA5A2F-50D4-954F-A675-96BE50C82602}" sibTransId="{6EFFE523-3235-154B-BAD2-192D3C07185E}"/>
    <dgm:cxn modelId="{89DC4780-48CF-0345-90FF-B6A1AE0AA151}" type="presOf" srcId="{9EBFA9BC-97BC-384D-85FD-21323730B552}" destId="{520D15AB-1893-574E-898A-80C12679C3AC}" srcOrd="0" destOrd="0" presId="urn:microsoft.com/office/officeart/2005/8/layout/matrix3"/>
    <dgm:cxn modelId="{833061F0-C442-F445-9241-A1C163A5026E}" type="presOf" srcId="{03947C46-E784-A44A-A354-FC6B0C6E27D2}" destId="{767151E1-948B-3A42-9CD0-BBB2791544A0}" srcOrd="0" destOrd="0" presId="urn:microsoft.com/office/officeart/2005/8/layout/matrix3"/>
    <dgm:cxn modelId="{6E2CC184-F262-564B-8404-7EE6172D63C8}" type="presParOf" srcId="{556D4F6D-8648-AE49-ADAA-908B506AA392}" destId="{245A2F6F-A637-DC4E-94CD-1D261ADCA734}" srcOrd="0" destOrd="0" presId="urn:microsoft.com/office/officeart/2005/8/layout/matrix3"/>
    <dgm:cxn modelId="{3D2945F1-A474-334E-8261-0FD34ED7F679}" type="presParOf" srcId="{556D4F6D-8648-AE49-ADAA-908B506AA392}" destId="{767151E1-948B-3A42-9CD0-BBB2791544A0}" srcOrd="1" destOrd="0" presId="urn:microsoft.com/office/officeart/2005/8/layout/matrix3"/>
    <dgm:cxn modelId="{24055EB2-1F2E-8945-8852-74FE741604B1}" type="presParOf" srcId="{556D4F6D-8648-AE49-ADAA-908B506AA392}" destId="{8956A85A-3234-1B4D-BF2C-76A81C13490A}" srcOrd="2" destOrd="0" presId="urn:microsoft.com/office/officeart/2005/8/layout/matrix3"/>
    <dgm:cxn modelId="{E6FFA353-691F-F946-B4D0-E90EF8EC0796}" type="presParOf" srcId="{556D4F6D-8648-AE49-ADAA-908B506AA392}" destId="{65E46BD0-571A-CE4D-B2CD-48B97B8930DD}" srcOrd="3" destOrd="0" presId="urn:microsoft.com/office/officeart/2005/8/layout/matrix3"/>
    <dgm:cxn modelId="{E2B12520-0D46-9243-9517-9F1827128416}" type="presParOf" srcId="{556D4F6D-8648-AE49-ADAA-908B506AA392}" destId="{520D15AB-1893-574E-898A-80C12679C3AC}"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96827C-F556-2C4E-A50F-AA8638CFCF6A}" type="doc">
      <dgm:prSet loTypeId="urn:microsoft.com/office/officeart/2005/8/layout/matrix3" loCatId="matrix" qsTypeId="urn:microsoft.com/office/officeart/2005/8/quickstyle/simple4" qsCatId="simple" csTypeId="urn:microsoft.com/office/officeart/2005/8/colors/accent1_2" csCatId="accent1" phldr="1"/>
      <dgm:spPr/>
      <dgm:t>
        <a:bodyPr/>
        <a:lstStyle/>
        <a:p>
          <a:endParaRPr lang="fr-FR"/>
        </a:p>
      </dgm:t>
    </dgm:pt>
    <dgm:pt modelId="{03947C46-E784-A44A-A354-FC6B0C6E27D2}">
      <dgm:prSet phldrT="[Texte]" custT="1"/>
      <dgm:spPr/>
      <dgm:t>
        <a:bodyPr/>
        <a:lstStyle/>
        <a:p>
          <a:endParaRPr lang="fr-FR" sz="3600" b="1" dirty="0">
            <a:solidFill>
              <a:srgbClr val="0432FF"/>
            </a:solidFill>
          </a:endParaRPr>
        </a:p>
      </dgm:t>
    </dgm:pt>
    <dgm:pt modelId="{41EA5A2F-50D4-954F-A675-96BE50C82602}" type="parTrans" cxnId="{602AAC66-3AEA-DE43-A5F3-C32BB92B35EC}">
      <dgm:prSet/>
      <dgm:spPr/>
      <dgm:t>
        <a:bodyPr/>
        <a:lstStyle/>
        <a:p>
          <a:endParaRPr lang="fr-FR"/>
        </a:p>
      </dgm:t>
    </dgm:pt>
    <dgm:pt modelId="{6EFFE523-3235-154B-BAD2-192D3C07185E}" type="sibTrans" cxnId="{602AAC66-3AEA-DE43-A5F3-C32BB92B35EC}">
      <dgm:prSet/>
      <dgm:spPr/>
      <dgm:t>
        <a:bodyPr/>
        <a:lstStyle/>
        <a:p>
          <a:endParaRPr lang="fr-FR"/>
        </a:p>
      </dgm:t>
    </dgm:pt>
    <dgm:pt modelId="{5183182B-BA84-B741-89D1-98D080C59F2B}">
      <dgm:prSet phldrT="[Texte]"/>
      <dgm:spPr/>
      <dgm:t>
        <a:bodyPr/>
        <a:lstStyle/>
        <a:p>
          <a:endParaRPr lang="fr-FR" b="1" i="1" dirty="0">
            <a:solidFill>
              <a:srgbClr val="0432FF"/>
            </a:solidFill>
          </a:endParaRPr>
        </a:p>
      </dgm:t>
    </dgm:pt>
    <dgm:pt modelId="{09C4936C-B5FE-A647-9D21-BA79798DE8F1}" type="parTrans" cxnId="{94CAB315-3A71-8A47-8EF1-E996C7EF98DA}">
      <dgm:prSet/>
      <dgm:spPr/>
      <dgm:t>
        <a:bodyPr/>
        <a:lstStyle/>
        <a:p>
          <a:endParaRPr lang="fr-FR"/>
        </a:p>
      </dgm:t>
    </dgm:pt>
    <dgm:pt modelId="{852E0D31-9C6B-B741-B9CF-8B31A0CC9180}" type="sibTrans" cxnId="{94CAB315-3A71-8A47-8EF1-E996C7EF98DA}">
      <dgm:prSet/>
      <dgm:spPr/>
      <dgm:t>
        <a:bodyPr/>
        <a:lstStyle/>
        <a:p>
          <a:endParaRPr lang="fr-FR"/>
        </a:p>
      </dgm:t>
    </dgm:pt>
    <dgm:pt modelId="{C4718360-48E2-054B-93AB-087514BD1951}">
      <dgm:prSet phldrT="[Texte]" custT="1"/>
      <dgm:spPr/>
      <dgm:t>
        <a:bodyPr/>
        <a:lstStyle/>
        <a:p>
          <a:pPr algn="r"/>
          <a:endParaRPr lang="fr-FR" sz="1700" b="1" i="1" dirty="0">
            <a:solidFill>
              <a:srgbClr val="0432FF"/>
            </a:solidFill>
          </a:endParaRPr>
        </a:p>
      </dgm:t>
    </dgm:pt>
    <dgm:pt modelId="{1FEB5956-5D93-D44E-AA8E-CA16876C02E5}" type="parTrans" cxnId="{FACFD855-5536-F24A-8395-6ACAC0DDB30F}">
      <dgm:prSet/>
      <dgm:spPr/>
      <dgm:t>
        <a:bodyPr/>
        <a:lstStyle/>
        <a:p>
          <a:endParaRPr lang="fr-FR"/>
        </a:p>
      </dgm:t>
    </dgm:pt>
    <dgm:pt modelId="{577A33F2-C54C-354D-9AB6-49AD5EAA8545}" type="sibTrans" cxnId="{FACFD855-5536-F24A-8395-6ACAC0DDB30F}">
      <dgm:prSet/>
      <dgm:spPr/>
      <dgm:t>
        <a:bodyPr/>
        <a:lstStyle/>
        <a:p>
          <a:endParaRPr lang="fr-FR"/>
        </a:p>
      </dgm:t>
    </dgm:pt>
    <dgm:pt modelId="{9EBFA9BC-97BC-384D-85FD-21323730B552}">
      <dgm:prSet phldrT="[Texte]" custT="1"/>
      <dgm:spPr/>
      <dgm:t>
        <a:bodyPr/>
        <a:lstStyle/>
        <a:p>
          <a:pPr algn="l"/>
          <a:endParaRPr lang="fr-FR" sz="3600" b="1" i="1" dirty="0">
            <a:solidFill>
              <a:srgbClr val="0432FF"/>
            </a:solidFill>
          </a:endParaRPr>
        </a:p>
      </dgm:t>
    </dgm:pt>
    <dgm:pt modelId="{24AA0EF6-85D9-C546-B33B-928C6E16AF03}" type="parTrans" cxnId="{629EF135-251A-B24B-BCEC-A1C5330E5109}">
      <dgm:prSet/>
      <dgm:spPr/>
      <dgm:t>
        <a:bodyPr/>
        <a:lstStyle/>
        <a:p>
          <a:endParaRPr lang="fr-FR"/>
        </a:p>
      </dgm:t>
    </dgm:pt>
    <dgm:pt modelId="{17B15CEB-E824-7247-A791-46C644CC52E9}" type="sibTrans" cxnId="{629EF135-251A-B24B-BCEC-A1C5330E5109}">
      <dgm:prSet/>
      <dgm:spPr/>
      <dgm:t>
        <a:bodyPr/>
        <a:lstStyle/>
        <a:p>
          <a:endParaRPr lang="fr-FR"/>
        </a:p>
      </dgm:t>
    </dgm:pt>
    <dgm:pt modelId="{556D4F6D-8648-AE49-ADAA-908B506AA392}" type="pres">
      <dgm:prSet presAssocID="{F296827C-F556-2C4E-A50F-AA8638CFCF6A}" presName="matrix" presStyleCnt="0">
        <dgm:presLayoutVars>
          <dgm:chMax val="1"/>
          <dgm:dir/>
          <dgm:resizeHandles val="exact"/>
        </dgm:presLayoutVars>
      </dgm:prSet>
      <dgm:spPr/>
    </dgm:pt>
    <dgm:pt modelId="{245A2F6F-A637-DC4E-94CD-1D261ADCA734}" type="pres">
      <dgm:prSet presAssocID="{F296827C-F556-2C4E-A50F-AA8638CFCF6A}" presName="diamond" presStyleLbl="bgShp" presStyleIdx="0" presStyleCnt="1" custScaleX="124933" custLinFactNeighborX="-2633"/>
      <dgm:spPr>
        <a:gradFill rotWithShape="0">
          <a:gsLst>
            <a:gs pos="0">
              <a:srgbClr val="00FFFF"/>
            </a:gs>
            <a:gs pos="100000">
              <a:srgbClr val="007676"/>
            </a:gs>
          </a:gsLst>
          <a:lin ang="5400000" scaled="1"/>
        </a:gradFill>
      </dgm:spPr>
    </dgm:pt>
    <dgm:pt modelId="{767151E1-948B-3A42-9CD0-BBB2791544A0}" type="pres">
      <dgm:prSet presAssocID="{F296827C-F556-2C4E-A50F-AA8638CFCF6A}" presName="quad1" presStyleLbl="node1" presStyleIdx="0" presStyleCnt="4" custScaleX="137726" custLinFactNeighborX="-10431" custLinFactNeighborY="574">
        <dgm:presLayoutVars>
          <dgm:chMax val="0"/>
          <dgm:chPref val="0"/>
          <dgm:bulletEnabled val="1"/>
        </dgm:presLayoutVars>
      </dgm:prSet>
      <dgm:spPr/>
    </dgm:pt>
    <dgm:pt modelId="{8956A85A-3234-1B4D-BF2C-76A81C13490A}" type="pres">
      <dgm:prSet presAssocID="{F296827C-F556-2C4E-A50F-AA8638CFCF6A}" presName="quad2" presStyleLbl="node1" presStyleIdx="1" presStyleCnt="4" custScaleX="146170" custScaleY="81687" custLinFactNeighborX="25197" custLinFactNeighborY="5523">
        <dgm:presLayoutVars>
          <dgm:chMax val="0"/>
          <dgm:chPref val="0"/>
          <dgm:bulletEnabled val="1"/>
        </dgm:presLayoutVars>
      </dgm:prSet>
      <dgm:spPr/>
    </dgm:pt>
    <dgm:pt modelId="{65E46BD0-571A-CE4D-B2CD-48B97B8930DD}" type="pres">
      <dgm:prSet presAssocID="{F296827C-F556-2C4E-A50F-AA8638CFCF6A}" presName="quad3" presStyleLbl="node1" presStyleIdx="2" presStyleCnt="4" custScaleX="146718" custLinFactNeighborX="-32858" custLinFactNeighborY="-1688">
        <dgm:presLayoutVars>
          <dgm:chMax val="0"/>
          <dgm:chPref val="0"/>
          <dgm:bulletEnabled val="1"/>
        </dgm:presLayoutVars>
      </dgm:prSet>
      <dgm:spPr/>
    </dgm:pt>
    <dgm:pt modelId="{520D15AB-1893-574E-898A-80C12679C3AC}" type="pres">
      <dgm:prSet presAssocID="{F296827C-F556-2C4E-A50F-AA8638CFCF6A}" presName="quad4" presStyleLbl="node1" presStyleIdx="3" presStyleCnt="4" custScaleX="165903" custLinFactNeighborX="21445" custLinFactNeighborY="-1688">
        <dgm:presLayoutVars>
          <dgm:chMax val="0"/>
          <dgm:chPref val="0"/>
          <dgm:bulletEnabled val="1"/>
        </dgm:presLayoutVars>
      </dgm:prSet>
      <dgm:spPr/>
    </dgm:pt>
  </dgm:ptLst>
  <dgm:cxnLst>
    <dgm:cxn modelId="{94CAB315-3A71-8A47-8EF1-E996C7EF98DA}" srcId="{F296827C-F556-2C4E-A50F-AA8638CFCF6A}" destId="{5183182B-BA84-B741-89D1-98D080C59F2B}" srcOrd="1" destOrd="0" parTransId="{09C4936C-B5FE-A647-9D21-BA79798DE8F1}" sibTransId="{852E0D31-9C6B-B741-B9CF-8B31A0CC9180}"/>
    <dgm:cxn modelId="{629EF135-251A-B24B-BCEC-A1C5330E5109}" srcId="{F296827C-F556-2C4E-A50F-AA8638CFCF6A}" destId="{9EBFA9BC-97BC-384D-85FD-21323730B552}" srcOrd="3" destOrd="0" parTransId="{24AA0EF6-85D9-C546-B33B-928C6E16AF03}" sibTransId="{17B15CEB-E824-7247-A791-46C644CC52E9}"/>
    <dgm:cxn modelId="{FACFD855-5536-F24A-8395-6ACAC0DDB30F}" srcId="{F296827C-F556-2C4E-A50F-AA8638CFCF6A}" destId="{C4718360-48E2-054B-93AB-087514BD1951}" srcOrd="2" destOrd="0" parTransId="{1FEB5956-5D93-D44E-AA8E-CA16876C02E5}" sibTransId="{577A33F2-C54C-354D-9AB6-49AD5EAA8545}"/>
    <dgm:cxn modelId="{12A10662-3A74-3444-A6F6-FA42E6886993}" type="presOf" srcId="{F296827C-F556-2C4E-A50F-AA8638CFCF6A}" destId="{556D4F6D-8648-AE49-ADAA-908B506AA392}" srcOrd="0" destOrd="0" presId="urn:microsoft.com/office/officeart/2005/8/layout/matrix3"/>
    <dgm:cxn modelId="{602AAC66-3AEA-DE43-A5F3-C32BB92B35EC}" srcId="{F296827C-F556-2C4E-A50F-AA8638CFCF6A}" destId="{03947C46-E784-A44A-A354-FC6B0C6E27D2}" srcOrd="0" destOrd="0" parTransId="{41EA5A2F-50D4-954F-A675-96BE50C82602}" sibTransId="{6EFFE523-3235-154B-BAD2-192D3C07185E}"/>
    <dgm:cxn modelId="{1D2925A5-16AC-5849-8288-AC78E17E9988}" type="presOf" srcId="{C4718360-48E2-054B-93AB-087514BD1951}" destId="{65E46BD0-571A-CE4D-B2CD-48B97B8930DD}" srcOrd="0" destOrd="0" presId="urn:microsoft.com/office/officeart/2005/8/layout/matrix3"/>
    <dgm:cxn modelId="{1F8DD0B7-E7BA-8145-9974-108DE85759B1}" type="presOf" srcId="{9EBFA9BC-97BC-384D-85FD-21323730B552}" destId="{520D15AB-1893-574E-898A-80C12679C3AC}" srcOrd="0" destOrd="0" presId="urn:microsoft.com/office/officeart/2005/8/layout/matrix3"/>
    <dgm:cxn modelId="{4ED4D3D8-3B74-A246-B846-9864F324D54A}" type="presOf" srcId="{03947C46-E784-A44A-A354-FC6B0C6E27D2}" destId="{767151E1-948B-3A42-9CD0-BBB2791544A0}" srcOrd="0" destOrd="0" presId="urn:microsoft.com/office/officeart/2005/8/layout/matrix3"/>
    <dgm:cxn modelId="{86C65DDF-5048-F646-87DB-83DBBDBA0A3B}" type="presOf" srcId="{5183182B-BA84-B741-89D1-98D080C59F2B}" destId="{8956A85A-3234-1B4D-BF2C-76A81C13490A}" srcOrd="0" destOrd="0" presId="urn:microsoft.com/office/officeart/2005/8/layout/matrix3"/>
    <dgm:cxn modelId="{E063408B-A259-5E4A-BFBA-7B5A909D0DB2}" type="presParOf" srcId="{556D4F6D-8648-AE49-ADAA-908B506AA392}" destId="{245A2F6F-A637-DC4E-94CD-1D261ADCA734}" srcOrd="0" destOrd="0" presId="urn:microsoft.com/office/officeart/2005/8/layout/matrix3"/>
    <dgm:cxn modelId="{8DDFE210-ACEF-2443-88FB-58CE2130B876}" type="presParOf" srcId="{556D4F6D-8648-AE49-ADAA-908B506AA392}" destId="{767151E1-948B-3A42-9CD0-BBB2791544A0}" srcOrd="1" destOrd="0" presId="urn:microsoft.com/office/officeart/2005/8/layout/matrix3"/>
    <dgm:cxn modelId="{A6E989D5-586D-0D4A-BC3E-E7259A84EA16}" type="presParOf" srcId="{556D4F6D-8648-AE49-ADAA-908B506AA392}" destId="{8956A85A-3234-1B4D-BF2C-76A81C13490A}" srcOrd="2" destOrd="0" presId="urn:microsoft.com/office/officeart/2005/8/layout/matrix3"/>
    <dgm:cxn modelId="{2F2B3D86-FFD3-4F46-8439-A8A4DBC80E38}" type="presParOf" srcId="{556D4F6D-8648-AE49-ADAA-908B506AA392}" destId="{65E46BD0-571A-CE4D-B2CD-48B97B8930DD}" srcOrd="3" destOrd="0" presId="urn:microsoft.com/office/officeart/2005/8/layout/matrix3"/>
    <dgm:cxn modelId="{92C520B9-E041-1D47-9E37-CA755A79E47D}" type="presParOf" srcId="{556D4F6D-8648-AE49-ADAA-908B506AA392}" destId="{520D15AB-1893-574E-898A-80C12679C3AC}" srcOrd="4" destOrd="0" presId="urn:microsoft.com/office/officeart/2005/8/layout/matrix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96827C-F556-2C4E-A50F-AA8638CFCF6A}" type="doc">
      <dgm:prSet loTypeId="urn:microsoft.com/office/officeart/2005/8/layout/matrix3" loCatId="matrix" qsTypeId="urn:microsoft.com/office/officeart/2005/8/quickstyle/simple4" qsCatId="simple" csTypeId="urn:microsoft.com/office/officeart/2005/8/colors/accent1_2" csCatId="accent1" phldr="1"/>
      <dgm:spPr/>
      <dgm:t>
        <a:bodyPr/>
        <a:lstStyle/>
        <a:p>
          <a:endParaRPr lang="fr-FR"/>
        </a:p>
      </dgm:t>
    </dgm:pt>
    <dgm:pt modelId="{03947C46-E784-A44A-A354-FC6B0C6E27D2}">
      <dgm:prSet phldrT="[Texte]" custT="1"/>
      <dgm:spPr/>
      <dgm:t>
        <a:bodyPr/>
        <a:lstStyle/>
        <a:p>
          <a:endParaRPr lang="fr-FR" sz="3600" b="1" dirty="0">
            <a:solidFill>
              <a:srgbClr val="0432FF"/>
            </a:solidFill>
          </a:endParaRPr>
        </a:p>
      </dgm:t>
    </dgm:pt>
    <dgm:pt modelId="{41EA5A2F-50D4-954F-A675-96BE50C82602}" type="parTrans" cxnId="{602AAC66-3AEA-DE43-A5F3-C32BB92B35EC}">
      <dgm:prSet/>
      <dgm:spPr/>
      <dgm:t>
        <a:bodyPr/>
        <a:lstStyle/>
        <a:p>
          <a:endParaRPr lang="fr-FR"/>
        </a:p>
      </dgm:t>
    </dgm:pt>
    <dgm:pt modelId="{6EFFE523-3235-154B-BAD2-192D3C07185E}" type="sibTrans" cxnId="{602AAC66-3AEA-DE43-A5F3-C32BB92B35EC}">
      <dgm:prSet/>
      <dgm:spPr/>
      <dgm:t>
        <a:bodyPr/>
        <a:lstStyle/>
        <a:p>
          <a:endParaRPr lang="fr-FR"/>
        </a:p>
      </dgm:t>
    </dgm:pt>
    <dgm:pt modelId="{5183182B-BA84-B741-89D1-98D080C59F2B}">
      <dgm:prSet phldrT="[Texte]"/>
      <dgm:spPr/>
      <dgm:t>
        <a:bodyPr/>
        <a:lstStyle/>
        <a:p>
          <a:endParaRPr lang="fr-FR" b="1" i="1" dirty="0">
            <a:solidFill>
              <a:srgbClr val="0432FF"/>
            </a:solidFill>
          </a:endParaRPr>
        </a:p>
      </dgm:t>
    </dgm:pt>
    <dgm:pt modelId="{09C4936C-B5FE-A647-9D21-BA79798DE8F1}" type="parTrans" cxnId="{94CAB315-3A71-8A47-8EF1-E996C7EF98DA}">
      <dgm:prSet/>
      <dgm:spPr/>
      <dgm:t>
        <a:bodyPr/>
        <a:lstStyle/>
        <a:p>
          <a:endParaRPr lang="fr-FR"/>
        </a:p>
      </dgm:t>
    </dgm:pt>
    <dgm:pt modelId="{852E0D31-9C6B-B741-B9CF-8B31A0CC9180}" type="sibTrans" cxnId="{94CAB315-3A71-8A47-8EF1-E996C7EF98DA}">
      <dgm:prSet/>
      <dgm:spPr/>
      <dgm:t>
        <a:bodyPr/>
        <a:lstStyle/>
        <a:p>
          <a:endParaRPr lang="fr-FR"/>
        </a:p>
      </dgm:t>
    </dgm:pt>
    <dgm:pt modelId="{C4718360-48E2-054B-93AB-087514BD1951}">
      <dgm:prSet phldrT="[Texte]" custT="1"/>
      <dgm:spPr/>
      <dgm:t>
        <a:bodyPr/>
        <a:lstStyle/>
        <a:p>
          <a:pPr algn="r"/>
          <a:endParaRPr lang="fr-FR" sz="1700" b="1" i="1" dirty="0">
            <a:solidFill>
              <a:srgbClr val="0432FF"/>
            </a:solidFill>
          </a:endParaRPr>
        </a:p>
      </dgm:t>
    </dgm:pt>
    <dgm:pt modelId="{1FEB5956-5D93-D44E-AA8E-CA16876C02E5}" type="parTrans" cxnId="{FACFD855-5536-F24A-8395-6ACAC0DDB30F}">
      <dgm:prSet/>
      <dgm:spPr/>
      <dgm:t>
        <a:bodyPr/>
        <a:lstStyle/>
        <a:p>
          <a:endParaRPr lang="fr-FR"/>
        </a:p>
      </dgm:t>
    </dgm:pt>
    <dgm:pt modelId="{577A33F2-C54C-354D-9AB6-49AD5EAA8545}" type="sibTrans" cxnId="{FACFD855-5536-F24A-8395-6ACAC0DDB30F}">
      <dgm:prSet/>
      <dgm:spPr/>
      <dgm:t>
        <a:bodyPr/>
        <a:lstStyle/>
        <a:p>
          <a:endParaRPr lang="fr-FR"/>
        </a:p>
      </dgm:t>
    </dgm:pt>
    <dgm:pt modelId="{9EBFA9BC-97BC-384D-85FD-21323730B552}">
      <dgm:prSet phldrT="[Texte]" custT="1"/>
      <dgm:spPr/>
      <dgm:t>
        <a:bodyPr/>
        <a:lstStyle/>
        <a:p>
          <a:pPr algn="l"/>
          <a:endParaRPr lang="fr-FR" sz="3600" b="1" i="1" dirty="0">
            <a:solidFill>
              <a:srgbClr val="0432FF"/>
            </a:solidFill>
          </a:endParaRPr>
        </a:p>
      </dgm:t>
    </dgm:pt>
    <dgm:pt modelId="{24AA0EF6-85D9-C546-B33B-928C6E16AF03}" type="parTrans" cxnId="{629EF135-251A-B24B-BCEC-A1C5330E5109}">
      <dgm:prSet/>
      <dgm:spPr/>
      <dgm:t>
        <a:bodyPr/>
        <a:lstStyle/>
        <a:p>
          <a:endParaRPr lang="fr-FR"/>
        </a:p>
      </dgm:t>
    </dgm:pt>
    <dgm:pt modelId="{17B15CEB-E824-7247-A791-46C644CC52E9}" type="sibTrans" cxnId="{629EF135-251A-B24B-BCEC-A1C5330E5109}">
      <dgm:prSet/>
      <dgm:spPr/>
      <dgm:t>
        <a:bodyPr/>
        <a:lstStyle/>
        <a:p>
          <a:endParaRPr lang="fr-FR"/>
        </a:p>
      </dgm:t>
    </dgm:pt>
    <dgm:pt modelId="{556D4F6D-8648-AE49-ADAA-908B506AA392}" type="pres">
      <dgm:prSet presAssocID="{F296827C-F556-2C4E-A50F-AA8638CFCF6A}" presName="matrix" presStyleCnt="0">
        <dgm:presLayoutVars>
          <dgm:chMax val="1"/>
          <dgm:dir/>
          <dgm:resizeHandles val="exact"/>
        </dgm:presLayoutVars>
      </dgm:prSet>
      <dgm:spPr/>
    </dgm:pt>
    <dgm:pt modelId="{245A2F6F-A637-DC4E-94CD-1D261ADCA734}" type="pres">
      <dgm:prSet presAssocID="{F296827C-F556-2C4E-A50F-AA8638CFCF6A}" presName="diamond" presStyleLbl="bgShp" presStyleIdx="0" presStyleCnt="1" custScaleX="124933" custLinFactNeighborX="-2633"/>
      <dgm:spPr>
        <a:gradFill rotWithShape="0">
          <a:gsLst>
            <a:gs pos="0">
              <a:srgbClr val="00FFFF"/>
            </a:gs>
            <a:gs pos="100000">
              <a:srgbClr val="007676"/>
            </a:gs>
          </a:gsLst>
          <a:lin ang="5400000" scaled="1"/>
        </a:gradFill>
      </dgm:spPr>
    </dgm:pt>
    <dgm:pt modelId="{767151E1-948B-3A42-9CD0-BBB2791544A0}" type="pres">
      <dgm:prSet presAssocID="{F296827C-F556-2C4E-A50F-AA8638CFCF6A}" presName="quad1" presStyleLbl="node1" presStyleIdx="0" presStyleCnt="4" custScaleX="137726" custLinFactNeighborX="-10431" custLinFactNeighborY="574">
        <dgm:presLayoutVars>
          <dgm:chMax val="0"/>
          <dgm:chPref val="0"/>
          <dgm:bulletEnabled val="1"/>
        </dgm:presLayoutVars>
      </dgm:prSet>
      <dgm:spPr/>
    </dgm:pt>
    <dgm:pt modelId="{8956A85A-3234-1B4D-BF2C-76A81C13490A}" type="pres">
      <dgm:prSet presAssocID="{F296827C-F556-2C4E-A50F-AA8638CFCF6A}" presName="quad2" presStyleLbl="node1" presStyleIdx="1" presStyleCnt="4" custScaleX="146170" custScaleY="81687" custLinFactNeighborX="24744" custLinFactNeighborY="790">
        <dgm:presLayoutVars>
          <dgm:chMax val="0"/>
          <dgm:chPref val="0"/>
          <dgm:bulletEnabled val="1"/>
        </dgm:presLayoutVars>
      </dgm:prSet>
      <dgm:spPr/>
    </dgm:pt>
    <dgm:pt modelId="{65E46BD0-571A-CE4D-B2CD-48B97B8930DD}" type="pres">
      <dgm:prSet presAssocID="{F296827C-F556-2C4E-A50F-AA8638CFCF6A}" presName="quad3" presStyleLbl="node1" presStyleIdx="2" presStyleCnt="4" custScaleX="146718" custLinFactNeighborX="-32858" custLinFactNeighborY="-1688">
        <dgm:presLayoutVars>
          <dgm:chMax val="0"/>
          <dgm:chPref val="0"/>
          <dgm:bulletEnabled val="1"/>
        </dgm:presLayoutVars>
      </dgm:prSet>
      <dgm:spPr/>
    </dgm:pt>
    <dgm:pt modelId="{520D15AB-1893-574E-898A-80C12679C3AC}" type="pres">
      <dgm:prSet presAssocID="{F296827C-F556-2C4E-A50F-AA8638CFCF6A}" presName="quad4" presStyleLbl="node1" presStyleIdx="3" presStyleCnt="4" custScaleX="165903" custLinFactNeighborX="21445" custLinFactNeighborY="-1688">
        <dgm:presLayoutVars>
          <dgm:chMax val="0"/>
          <dgm:chPref val="0"/>
          <dgm:bulletEnabled val="1"/>
        </dgm:presLayoutVars>
      </dgm:prSet>
      <dgm:spPr/>
    </dgm:pt>
  </dgm:ptLst>
  <dgm:cxnLst>
    <dgm:cxn modelId="{94CAB315-3A71-8A47-8EF1-E996C7EF98DA}" srcId="{F296827C-F556-2C4E-A50F-AA8638CFCF6A}" destId="{5183182B-BA84-B741-89D1-98D080C59F2B}" srcOrd="1" destOrd="0" parTransId="{09C4936C-B5FE-A647-9D21-BA79798DE8F1}" sibTransId="{852E0D31-9C6B-B741-B9CF-8B31A0CC9180}"/>
    <dgm:cxn modelId="{629EF135-251A-B24B-BCEC-A1C5330E5109}" srcId="{F296827C-F556-2C4E-A50F-AA8638CFCF6A}" destId="{9EBFA9BC-97BC-384D-85FD-21323730B552}" srcOrd="3" destOrd="0" parTransId="{24AA0EF6-85D9-C546-B33B-928C6E16AF03}" sibTransId="{17B15CEB-E824-7247-A791-46C644CC52E9}"/>
    <dgm:cxn modelId="{FACFD855-5536-F24A-8395-6ACAC0DDB30F}" srcId="{F296827C-F556-2C4E-A50F-AA8638CFCF6A}" destId="{C4718360-48E2-054B-93AB-087514BD1951}" srcOrd="2" destOrd="0" parTransId="{1FEB5956-5D93-D44E-AA8E-CA16876C02E5}" sibTransId="{577A33F2-C54C-354D-9AB6-49AD5EAA8545}"/>
    <dgm:cxn modelId="{12A10662-3A74-3444-A6F6-FA42E6886993}" type="presOf" srcId="{F296827C-F556-2C4E-A50F-AA8638CFCF6A}" destId="{556D4F6D-8648-AE49-ADAA-908B506AA392}" srcOrd="0" destOrd="0" presId="urn:microsoft.com/office/officeart/2005/8/layout/matrix3"/>
    <dgm:cxn modelId="{602AAC66-3AEA-DE43-A5F3-C32BB92B35EC}" srcId="{F296827C-F556-2C4E-A50F-AA8638CFCF6A}" destId="{03947C46-E784-A44A-A354-FC6B0C6E27D2}" srcOrd="0" destOrd="0" parTransId="{41EA5A2F-50D4-954F-A675-96BE50C82602}" sibTransId="{6EFFE523-3235-154B-BAD2-192D3C07185E}"/>
    <dgm:cxn modelId="{1D2925A5-16AC-5849-8288-AC78E17E9988}" type="presOf" srcId="{C4718360-48E2-054B-93AB-087514BD1951}" destId="{65E46BD0-571A-CE4D-B2CD-48B97B8930DD}" srcOrd="0" destOrd="0" presId="urn:microsoft.com/office/officeart/2005/8/layout/matrix3"/>
    <dgm:cxn modelId="{1F8DD0B7-E7BA-8145-9974-108DE85759B1}" type="presOf" srcId="{9EBFA9BC-97BC-384D-85FD-21323730B552}" destId="{520D15AB-1893-574E-898A-80C12679C3AC}" srcOrd="0" destOrd="0" presId="urn:microsoft.com/office/officeart/2005/8/layout/matrix3"/>
    <dgm:cxn modelId="{4ED4D3D8-3B74-A246-B846-9864F324D54A}" type="presOf" srcId="{03947C46-E784-A44A-A354-FC6B0C6E27D2}" destId="{767151E1-948B-3A42-9CD0-BBB2791544A0}" srcOrd="0" destOrd="0" presId="urn:microsoft.com/office/officeart/2005/8/layout/matrix3"/>
    <dgm:cxn modelId="{86C65DDF-5048-F646-87DB-83DBBDBA0A3B}" type="presOf" srcId="{5183182B-BA84-B741-89D1-98D080C59F2B}" destId="{8956A85A-3234-1B4D-BF2C-76A81C13490A}" srcOrd="0" destOrd="0" presId="urn:microsoft.com/office/officeart/2005/8/layout/matrix3"/>
    <dgm:cxn modelId="{E063408B-A259-5E4A-BFBA-7B5A909D0DB2}" type="presParOf" srcId="{556D4F6D-8648-AE49-ADAA-908B506AA392}" destId="{245A2F6F-A637-DC4E-94CD-1D261ADCA734}" srcOrd="0" destOrd="0" presId="urn:microsoft.com/office/officeart/2005/8/layout/matrix3"/>
    <dgm:cxn modelId="{8DDFE210-ACEF-2443-88FB-58CE2130B876}" type="presParOf" srcId="{556D4F6D-8648-AE49-ADAA-908B506AA392}" destId="{767151E1-948B-3A42-9CD0-BBB2791544A0}" srcOrd="1" destOrd="0" presId="urn:microsoft.com/office/officeart/2005/8/layout/matrix3"/>
    <dgm:cxn modelId="{A6E989D5-586D-0D4A-BC3E-E7259A84EA16}" type="presParOf" srcId="{556D4F6D-8648-AE49-ADAA-908B506AA392}" destId="{8956A85A-3234-1B4D-BF2C-76A81C13490A}" srcOrd="2" destOrd="0" presId="urn:microsoft.com/office/officeart/2005/8/layout/matrix3"/>
    <dgm:cxn modelId="{2F2B3D86-FFD3-4F46-8439-A8A4DBC80E38}" type="presParOf" srcId="{556D4F6D-8648-AE49-ADAA-908B506AA392}" destId="{65E46BD0-571A-CE4D-B2CD-48B97B8930DD}" srcOrd="3" destOrd="0" presId="urn:microsoft.com/office/officeart/2005/8/layout/matrix3"/>
    <dgm:cxn modelId="{92C520B9-E041-1D47-9E37-CA755A79E47D}" type="presParOf" srcId="{556D4F6D-8648-AE49-ADAA-908B506AA392}" destId="{520D15AB-1893-574E-898A-80C12679C3AC}"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296827C-F556-2C4E-A50F-AA8638CFCF6A}" type="doc">
      <dgm:prSet loTypeId="urn:microsoft.com/office/officeart/2005/8/layout/matrix3" loCatId="matrix" qsTypeId="urn:microsoft.com/office/officeart/2005/8/quickstyle/simple4" qsCatId="simple" csTypeId="urn:microsoft.com/office/officeart/2005/8/colors/accent1_2" csCatId="accent1" phldr="1"/>
      <dgm:spPr/>
      <dgm:t>
        <a:bodyPr/>
        <a:lstStyle/>
        <a:p>
          <a:endParaRPr lang="fr-FR"/>
        </a:p>
      </dgm:t>
    </dgm:pt>
    <dgm:pt modelId="{03947C46-E784-A44A-A354-FC6B0C6E27D2}">
      <dgm:prSet phldrT="[Texte]" custT="1"/>
      <dgm:spPr/>
      <dgm:t>
        <a:bodyPr/>
        <a:lstStyle/>
        <a:p>
          <a:endParaRPr lang="fr-FR" sz="3600" b="1" dirty="0">
            <a:solidFill>
              <a:srgbClr val="0432FF"/>
            </a:solidFill>
          </a:endParaRPr>
        </a:p>
      </dgm:t>
    </dgm:pt>
    <dgm:pt modelId="{41EA5A2F-50D4-954F-A675-96BE50C82602}" type="parTrans" cxnId="{602AAC66-3AEA-DE43-A5F3-C32BB92B35EC}">
      <dgm:prSet/>
      <dgm:spPr/>
      <dgm:t>
        <a:bodyPr/>
        <a:lstStyle/>
        <a:p>
          <a:endParaRPr lang="fr-FR"/>
        </a:p>
      </dgm:t>
    </dgm:pt>
    <dgm:pt modelId="{6EFFE523-3235-154B-BAD2-192D3C07185E}" type="sibTrans" cxnId="{602AAC66-3AEA-DE43-A5F3-C32BB92B35EC}">
      <dgm:prSet/>
      <dgm:spPr/>
      <dgm:t>
        <a:bodyPr/>
        <a:lstStyle/>
        <a:p>
          <a:endParaRPr lang="fr-FR"/>
        </a:p>
      </dgm:t>
    </dgm:pt>
    <dgm:pt modelId="{C4718360-48E2-054B-93AB-087514BD1951}">
      <dgm:prSet phldrT="[Texte]" custT="1"/>
      <dgm:spPr/>
      <dgm:t>
        <a:bodyPr/>
        <a:lstStyle/>
        <a:p>
          <a:pPr algn="r"/>
          <a:endParaRPr lang="fr-FR" sz="1700" b="1" i="1" dirty="0">
            <a:solidFill>
              <a:srgbClr val="0432FF"/>
            </a:solidFill>
          </a:endParaRPr>
        </a:p>
      </dgm:t>
    </dgm:pt>
    <dgm:pt modelId="{1FEB5956-5D93-D44E-AA8E-CA16876C02E5}" type="parTrans" cxnId="{FACFD855-5536-F24A-8395-6ACAC0DDB30F}">
      <dgm:prSet/>
      <dgm:spPr/>
      <dgm:t>
        <a:bodyPr/>
        <a:lstStyle/>
        <a:p>
          <a:endParaRPr lang="fr-FR"/>
        </a:p>
      </dgm:t>
    </dgm:pt>
    <dgm:pt modelId="{577A33F2-C54C-354D-9AB6-49AD5EAA8545}" type="sibTrans" cxnId="{FACFD855-5536-F24A-8395-6ACAC0DDB30F}">
      <dgm:prSet/>
      <dgm:spPr/>
      <dgm:t>
        <a:bodyPr/>
        <a:lstStyle/>
        <a:p>
          <a:endParaRPr lang="fr-FR"/>
        </a:p>
      </dgm:t>
    </dgm:pt>
    <dgm:pt modelId="{9EBFA9BC-97BC-384D-85FD-21323730B552}">
      <dgm:prSet phldrT="[Texte]" custT="1"/>
      <dgm:spPr/>
      <dgm:t>
        <a:bodyPr/>
        <a:lstStyle/>
        <a:p>
          <a:pPr algn="l"/>
          <a:endParaRPr lang="fr-FR" sz="3600" b="1" i="1" dirty="0">
            <a:solidFill>
              <a:srgbClr val="0432FF"/>
            </a:solidFill>
          </a:endParaRPr>
        </a:p>
      </dgm:t>
    </dgm:pt>
    <dgm:pt modelId="{24AA0EF6-85D9-C546-B33B-928C6E16AF03}" type="parTrans" cxnId="{629EF135-251A-B24B-BCEC-A1C5330E5109}">
      <dgm:prSet/>
      <dgm:spPr/>
      <dgm:t>
        <a:bodyPr/>
        <a:lstStyle/>
        <a:p>
          <a:endParaRPr lang="fr-FR"/>
        </a:p>
      </dgm:t>
    </dgm:pt>
    <dgm:pt modelId="{17B15CEB-E824-7247-A791-46C644CC52E9}" type="sibTrans" cxnId="{629EF135-251A-B24B-BCEC-A1C5330E5109}">
      <dgm:prSet/>
      <dgm:spPr/>
      <dgm:t>
        <a:bodyPr/>
        <a:lstStyle/>
        <a:p>
          <a:endParaRPr lang="fr-FR"/>
        </a:p>
      </dgm:t>
    </dgm:pt>
    <dgm:pt modelId="{556D4F6D-8648-AE49-ADAA-908B506AA392}" type="pres">
      <dgm:prSet presAssocID="{F296827C-F556-2C4E-A50F-AA8638CFCF6A}" presName="matrix" presStyleCnt="0">
        <dgm:presLayoutVars>
          <dgm:chMax val="1"/>
          <dgm:dir/>
          <dgm:resizeHandles val="exact"/>
        </dgm:presLayoutVars>
      </dgm:prSet>
      <dgm:spPr/>
    </dgm:pt>
    <dgm:pt modelId="{245A2F6F-A637-DC4E-94CD-1D261ADCA734}" type="pres">
      <dgm:prSet presAssocID="{F296827C-F556-2C4E-A50F-AA8638CFCF6A}" presName="diamond" presStyleLbl="bgShp" presStyleIdx="0" presStyleCnt="1" custScaleX="124933" custLinFactNeighborX="-2633"/>
      <dgm:spPr>
        <a:gradFill rotWithShape="0">
          <a:gsLst>
            <a:gs pos="0">
              <a:srgbClr val="00FFFF"/>
            </a:gs>
            <a:gs pos="100000">
              <a:srgbClr val="007676"/>
            </a:gs>
          </a:gsLst>
          <a:lin ang="5400000" scaled="1"/>
        </a:gradFill>
      </dgm:spPr>
    </dgm:pt>
    <dgm:pt modelId="{767151E1-948B-3A42-9CD0-BBB2791544A0}" type="pres">
      <dgm:prSet presAssocID="{F296827C-F556-2C4E-A50F-AA8638CFCF6A}" presName="quad1" presStyleLbl="node1" presStyleIdx="0" presStyleCnt="4" custScaleX="137726" custLinFactNeighborX="-10431" custLinFactNeighborY="574">
        <dgm:presLayoutVars>
          <dgm:chMax val="0"/>
          <dgm:chPref val="0"/>
          <dgm:bulletEnabled val="1"/>
        </dgm:presLayoutVars>
      </dgm:prSet>
      <dgm:spPr/>
    </dgm:pt>
    <dgm:pt modelId="{8956A85A-3234-1B4D-BF2C-76A81C13490A}" type="pres">
      <dgm:prSet presAssocID="{F296827C-F556-2C4E-A50F-AA8638CFCF6A}" presName="quad2" presStyleLbl="node1" presStyleIdx="1" presStyleCnt="4" custScaleX="146170" custScaleY="95901" custLinFactNeighborX="26097" custLinFactNeighborY="-1044">
        <dgm:presLayoutVars>
          <dgm:chMax val="0"/>
          <dgm:chPref val="0"/>
          <dgm:bulletEnabled val="1"/>
        </dgm:presLayoutVars>
      </dgm:prSet>
      <dgm:spPr/>
    </dgm:pt>
    <dgm:pt modelId="{65E46BD0-571A-CE4D-B2CD-48B97B8930DD}" type="pres">
      <dgm:prSet presAssocID="{F296827C-F556-2C4E-A50F-AA8638CFCF6A}" presName="quad3" presStyleLbl="node1" presStyleIdx="2" presStyleCnt="4" custScaleX="146718" custLinFactNeighborX="-32858" custLinFactNeighborY="-1688">
        <dgm:presLayoutVars>
          <dgm:chMax val="0"/>
          <dgm:chPref val="0"/>
          <dgm:bulletEnabled val="1"/>
        </dgm:presLayoutVars>
      </dgm:prSet>
      <dgm:spPr/>
    </dgm:pt>
    <dgm:pt modelId="{520D15AB-1893-574E-898A-80C12679C3AC}" type="pres">
      <dgm:prSet presAssocID="{F296827C-F556-2C4E-A50F-AA8638CFCF6A}" presName="quad4" presStyleLbl="node1" presStyleIdx="3" presStyleCnt="4" custScaleX="165903" custLinFactNeighborX="21445" custLinFactNeighborY="-1688">
        <dgm:presLayoutVars>
          <dgm:chMax val="0"/>
          <dgm:chPref val="0"/>
          <dgm:bulletEnabled val="1"/>
        </dgm:presLayoutVars>
      </dgm:prSet>
      <dgm:spPr/>
    </dgm:pt>
  </dgm:ptLst>
  <dgm:cxnLst>
    <dgm:cxn modelId="{629EF135-251A-B24B-BCEC-A1C5330E5109}" srcId="{F296827C-F556-2C4E-A50F-AA8638CFCF6A}" destId="{9EBFA9BC-97BC-384D-85FD-21323730B552}" srcOrd="2" destOrd="0" parTransId="{24AA0EF6-85D9-C546-B33B-928C6E16AF03}" sibTransId="{17B15CEB-E824-7247-A791-46C644CC52E9}"/>
    <dgm:cxn modelId="{508AEF43-86C3-204A-9E99-CD26AC999B57}" type="presOf" srcId="{9EBFA9BC-97BC-384D-85FD-21323730B552}" destId="{65E46BD0-571A-CE4D-B2CD-48B97B8930DD}" srcOrd="0" destOrd="0" presId="urn:microsoft.com/office/officeart/2005/8/layout/matrix3"/>
    <dgm:cxn modelId="{0DAF9D44-FDC8-544A-A3A2-6962B445D467}" type="presOf" srcId="{F296827C-F556-2C4E-A50F-AA8638CFCF6A}" destId="{556D4F6D-8648-AE49-ADAA-908B506AA392}" srcOrd="0" destOrd="0" presId="urn:microsoft.com/office/officeart/2005/8/layout/matrix3"/>
    <dgm:cxn modelId="{FACFD855-5536-F24A-8395-6ACAC0DDB30F}" srcId="{F296827C-F556-2C4E-A50F-AA8638CFCF6A}" destId="{C4718360-48E2-054B-93AB-087514BD1951}" srcOrd="1" destOrd="0" parTransId="{1FEB5956-5D93-D44E-AA8E-CA16876C02E5}" sibTransId="{577A33F2-C54C-354D-9AB6-49AD5EAA8545}"/>
    <dgm:cxn modelId="{7F2E6C5A-1545-B14D-AD31-7EB59F4B3373}" type="presOf" srcId="{C4718360-48E2-054B-93AB-087514BD1951}" destId="{8956A85A-3234-1B4D-BF2C-76A81C13490A}" srcOrd="0" destOrd="0" presId="urn:microsoft.com/office/officeart/2005/8/layout/matrix3"/>
    <dgm:cxn modelId="{602AAC66-3AEA-DE43-A5F3-C32BB92B35EC}" srcId="{F296827C-F556-2C4E-A50F-AA8638CFCF6A}" destId="{03947C46-E784-A44A-A354-FC6B0C6E27D2}" srcOrd="0" destOrd="0" parTransId="{41EA5A2F-50D4-954F-A675-96BE50C82602}" sibTransId="{6EFFE523-3235-154B-BAD2-192D3C07185E}"/>
    <dgm:cxn modelId="{E2EC46F3-7EAB-DE46-9CEF-697679BBBA8C}" type="presOf" srcId="{03947C46-E784-A44A-A354-FC6B0C6E27D2}" destId="{767151E1-948B-3A42-9CD0-BBB2791544A0}" srcOrd="0" destOrd="0" presId="urn:microsoft.com/office/officeart/2005/8/layout/matrix3"/>
    <dgm:cxn modelId="{F1C5F4AD-8424-1A48-B9F7-A340522BE455}" type="presParOf" srcId="{556D4F6D-8648-AE49-ADAA-908B506AA392}" destId="{245A2F6F-A637-DC4E-94CD-1D261ADCA734}" srcOrd="0" destOrd="0" presId="urn:microsoft.com/office/officeart/2005/8/layout/matrix3"/>
    <dgm:cxn modelId="{E9F03C5D-63CC-AB47-AE1A-3941C4FA8A69}" type="presParOf" srcId="{556D4F6D-8648-AE49-ADAA-908B506AA392}" destId="{767151E1-948B-3A42-9CD0-BBB2791544A0}" srcOrd="1" destOrd="0" presId="urn:microsoft.com/office/officeart/2005/8/layout/matrix3"/>
    <dgm:cxn modelId="{D23E3403-6E25-844C-AD06-C0EEBBADF771}" type="presParOf" srcId="{556D4F6D-8648-AE49-ADAA-908B506AA392}" destId="{8956A85A-3234-1B4D-BF2C-76A81C13490A}" srcOrd="2" destOrd="0" presId="urn:microsoft.com/office/officeart/2005/8/layout/matrix3"/>
    <dgm:cxn modelId="{C4671705-06EB-7B45-93BC-111A76E59AB3}" type="presParOf" srcId="{556D4F6D-8648-AE49-ADAA-908B506AA392}" destId="{65E46BD0-571A-CE4D-B2CD-48B97B8930DD}" srcOrd="3" destOrd="0" presId="urn:microsoft.com/office/officeart/2005/8/layout/matrix3"/>
    <dgm:cxn modelId="{F7116DF7-F19C-9D4E-A7B5-5A5FA0A5AAD8}" type="presParOf" srcId="{556D4F6D-8648-AE49-ADAA-908B506AA392}" destId="{520D15AB-1893-574E-898A-80C12679C3AC}"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296827C-F556-2C4E-A50F-AA8638CFCF6A}" type="doc">
      <dgm:prSet loTypeId="urn:microsoft.com/office/officeart/2005/8/layout/matrix3" loCatId="matrix" qsTypeId="urn:microsoft.com/office/officeart/2005/8/quickstyle/simple4" qsCatId="simple" csTypeId="urn:microsoft.com/office/officeart/2005/8/colors/accent1_2" csCatId="accent1" phldr="1"/>
      <dgm:spPr/>
      <dgm:t>
        <a:bodyPr/>
        <a:lstStyle/>
        <a:p>
          <a:endParaRPr lang="fr-FR"/>
        </a:p>
      </dgm:t>
    </dgm:pt>
    <dgm:pt modelId="{03947C46-E784-A44A-A354-FC6B0C6E27D2}">
      <dgm:prSet phldrT="[Texte]" custT="1"/>
      <dgm:spPr/>
      <dgm:t>
        <a:bodyPr/>
        <a:lstStyle/>
        <a:p>
          <a:endParaRPr lang="fr-FR" sz="3600" b="1" dirty="0">
            <a:solidFill>
              <a:srgbClr val="0432FF"/>
            </a:solidFill>
          </a:endParaRPr>
        </a:p>
      </dgm:t>
    </dgm:pt>
    <dgm:pt modelId="{41EA5A2F-50D4-954F-A675-96BE50C82602}" type="parTrans" cxnId="{602AAC66-3AEA-DE43-A5F3-C32BB92B35EC}">
      <dgm:prSet/>
      <dgm:spPr/>
      <dgm:t>
        <a:bodyPr/>
        <a:lstStyle/>
        <a:p>
          <a:endParaRPr lang="fr-FR"/>
        </a:p>
      </dgm:t>
    </dgm:pt>
    <dgm:pt modelId="{6EFFE523-3235-154B-BAD2-192D3C07185E}" type="sibTrans" cxnId="{602AAC66-3AEA-DE43-A5F3-C32BB92B35EC}">
      <dgm:prSet/>
      <dgm:spPr/>
      <dgm:t>
        <a:bodyPr/>
        <a:lstStyle/>
        <a:p>
          <a:endParaRPr lang="fr-FR"/>
        </a:p>
      </dgm:t>
    </dgm:pt>
    <dgm:pt modelId="{5183182B-BA84-B741-89D1-98D080C59F2B}">
      <dgm:prSet phldrT="[Texte]"/>
      <dgm:spPr/>
      <dgm:t>
        <a:bodyPr/>
        <a:lstStyle/>
        <a:p>
          <a:r>
            <a:rPr lang="fr-FR" b="1" i="1" dirty="0">
              <a:solidFill>
                <a:srgbClr val="0432FF"/>
              </a:solidFill>
            </a:rPr>
            <a:t>des</a:t>
          </a:r>
        </a:p>
      </dgm:t>
    </dgm:pt>
    <dgm:pt modelId="{09C4936C-B5FE-A647-9D21-BA79798DE8F1}" type="parTrans" cxnId="{94CAB315-3A71-8A47-8EF1-E996C7EF98DA}">
      <dgm:prSet/>
      <dgm:spPr/>
      <dgm:t>
        <a:bodyPr/>
        <a:lstStyle/>
        <a:p>
          <a:endParaRPr lang="fr-FR"/>
        </a:p>
      </dgm:t>
    </dgm:pt>
    <dgm:pt modelId="{852E0D31-9C6B-B741-B9CF-8B31A0CC9180}" type="sibTrans" cxnId="{94CAB315-3A71-8A47-8EF1-E996C7EF98DA}">
      <dgm:prSet/>
      <dgm:spPr/>
      <dgm:t>
        <a:bodyPr/>
        <a:lstStyle/>
        <a:p>
          <a:endParaRPr lang="fr-FR"/>
        </a:p>
      </dgm:t>
    </dgm:pt>
    <dgm:pt modelId="{C4718360-48E2-054B-93AB-087514BD1951}">
      <dgm:prSet phldrT="[Texte]" custT="1"/>
      <dgm:spPr/>
      <dgm:t>
        <a:bodyPr/>
        <a:lstStyle/>
        <a:p>
          <a:pPr algn="r"/>
          <a:endParaRPr lang="fr-FR" sz="1700" b="1" i="1" dirty="0">
            <a:solidFill>
              <a:srgbClr val="0432FF"/>
            </a:solidFill>
          </a:endParaRPr>
        </a:p>
      </dgm:t>
    </dgm:pt>
    <dgm:pt modelId="{1FEB5956-5D93-D44E-AA8E-CA16876C02E5}" type="parTrans" cxnId="{FACFD855-5536-F24A-8395-6ACAC0DDB30F}">
      <dgm:prSet/>
      <dgm:spPr/>
      <dgm:t>
        <a:bodyPr/>
        <a:lstStyle/>
        <a:p>
          <a:endParaRPr lang="fr-FR"/>
        </a:p>
      </dgm:t>
    </dgm:pt>
    <dgm:pt modelId="{577A33F2-C54C-354D-9AB6-49AD5EAA8545}" type="sibTrans" cxnId="{FACFD855-5536-F24A-8395-6ACAC0DDB30F}">
      <dgm:prSet/>
      <dgm:spPr/>
      <dgm:t>
        <a:bodyPr/>
        <a:lstStyle/>
        <a:p>
          <a:endParaRPr lang="fr-FR"/>
        </a:p>
      </dgm:t>
    </dgm:pt>
    <dgm:pt modelId="{9EBFA9BC-97BC-384D-85FD-21323730B552}">
      <dgm:prSet phldrT="[Texte]" custT="1"/>
      <dgm:spPr/>
      <dgm:t>
        <a:bodyPr/>
        <a:lstStyle/>
        <a:p>
          <a:pPr algn="l"/>
          <a:endParaRPr lang="fr-FR" sz="3600" b="1" i="1" dirty="0">
            <a:solidFill>
              <a:srgbClr val="0432FF"/>
            </a:solidFill>
          </a:endParaRPr>
        </a:p>
      </dgm:t>
    </dgm:pt>
    <dgm:pt modelId="{24AA0EF6-85D9-C546-B33B-928C6E16AF03}" type="parTrans" cxnId="{629EF135-251A-B24B-BCEC-A1C5330E5109}">
      <dgm:prSet/>
      <dgm:spPr/>
      <dgm:t>
        <a:bodyPr/>
        <a:lstStyle/>
        <a:p>
          <a:endParaRPr lang="fr-FR"/>
        </a:p>
      </dgm:t>
    </dgm:pt>
    <dgm:pt modelId="{17B15CEB-E824-7247-A791-46C644CC52E9}" type="sibTrans" cxnId="{629EF135-251A-B24B-BCEC-A1C5330E5109}">
      <dgm:prSet/>
      <dgm:spPr/>
      <dgm:t>
        <a:bodyPr/>
        <a:lstStyle/>
        <a:p>
          <a:endParaRPr lang="fr-FR"/>
        </a:p>
      </dgm:t>
    </dgm:pt>
    <dgm:pt modelId="{556D4F6D-8648-AE49-ADAA-908B506AA392}" type="pres">
      <dgm:prSet presAssocID="{F296827C-F556-2C4E-A50F-AA8638CFCF6A}" presName="matrix" presStyleCnt="0">
        <dgm:presLayoutVars>
          <dgm:chMax val="1"/>
          <dgm:dir/>
          <dgm:resizeHandles val="exact"/>
        </dgm:presLayoutVars>
      </dgm:prSet>
      <dgm:spPr/>
    </dgm:pt>
    <dgm:pt modelId="{245A2F6F-A637-DC4E-94CD-1D261ADCA734}" type="pres">
      <dgm:prSet presAssocID="{F296827C-F556-2C4E-A50F-AA8638CFCF6A}" presName="diamond" presStyleLbl="bgShp" presStyleIdx="0" presStyleCnt="1" custScaleX="124933" custLinFactNeighborX="-2633"/>
      <dgm:spPr>
        <a:gradFill rotWithShape="0">
          <a:gsLst>
            <a:gs pos="0">
              <a:srgbClr val="00FFFF"/>
            </a:gs>
            <a:gs pos="100000">
              <a:srgbClr val="007676"/>
            </a:gs>
          </a:gsLst>
          <a:lin ang="5400000" scaled="1"/>
        </a:gradFill>
      </dgm:spPr>
    </dgm:pt>
    <dgm:pt modelId="{767151E1-948B-3A42-9CD0-BBB2791544A0}" type="pres">
      <dgm:prSet presAssocID="{F296827C-F556-2C4E-A50F-AA8638CFCF6A}" presName="quad1" presStyleLbl="node1" presStyleIdx="0" presStyleCnt="4" custScaleX="192533" custLinFactNeighborX="-10431" custLinFactNeighborY="574">
        <dgm:presLayoutVars>
          <dgm:chMax val="0"/>
          <dgm:chPref val="0"/>
          <dgm:bulletEnabled val="1"/>
        </dgm:presLayoutVars>
      </dgm:prSet>
      <dgm:spPr/>
    </dgm:pt>
    <dgm:pt modelId="{8956A85A-3234-1B4D-BF2C-76A81C13490A}" type="pres">
      <dgm:prSet presAssocID="{F296827C-F556-2C4E-A50F-AA8638CFCF6A}" presName="quad2" presStyleLbl="node1" presStyleIdx="1" presStyleCnt="4" custScaleX="46520" custScaleY="22485" custLinFactNeighborX="17211" custLinFactNeighborY="8003">
        <dgm:presLayoutVars>
          <dgm:chMax val="0"/>
          <dgm:chPref val="0"/>
          <dgm:bulletEnabled val="1"/>
        </dgm:presLayoutVars>
      </dgm:prSet>
      <dgm:spPr/>
    </dgm:pt>
    <dgm:pt modelId="{65E46BD0-571A-CE4D-B2CD-48B97B8930DD}" type="pres">
      <dgm:prSet presAssocID="{F296827C-F556-2C4E-A50F-AA8638CFCF6A}" presName="quad3" presStyleLbl="node1" presStyleIdx="2" presStyleCnt="4" custScaleX="146718" custLinFactNeighborX="-32858" custLinFactNeighborY="-1688">
        <dgm:presLayoutVars>
          <dgm:chMax val="0"/>
          <dgm:chPref val="0"/>
          <dgm:bulletEnabled val="1"/>
        </dgm:presLayoutVars>
      </dgm:prSet>
      <dgm:spPr/>
    </dgm:pt>
    <dgm:pt modelId="{520D15AB-1893-574E-898A-80C12679C3AC}" type="pres">
      <dgm:prSet presAssocID="{F296827C-F556-2C4E-A50F-AA8638CFCF6A}" presName="quad4" presStyleLbl="node1" presStyleIdx="3" presStyleCnt="4" custScaleX="165903" custLinFactNeighborX="21445" custLinFactNeighborY="-1688">
        <dgm:presLayoutVars>
          <dgm:chMax val="0"/>
          <dgm:chPref val="0"/>
          <dgm:bulletEnabled val="1"/>
        </dgm:presLayoutVars>
      </dgm:prSet>
      <dgm:spPr/>
    </dgm:pt>
  </dgm:ptLst>
  <dgm:cxnLst>
    <dgm:cxn modelId="{94CAB315-3A71-8A47-8EF1-E996C7EF98DA}" srcId="{F296827C-F556-2C4E-A50F-AA8638CFCF6A}" destId="{5183182B-BA84-B741-89D1-98D080C59F2B}" srcOrd="1" destOrd="0" parTransId="{09C4936C-B5FE-A647-9D21-BA79798DE8F1}" sibTransId="{852E0D31-9C6B-B741-B9CF-8B31A0CC9180}"/>
    <dgm:cxn modelId="{BC87F821-81F7-E444-B3F8-0F3E30FEAF84}" type="presOf" srcId="{5183182B-BA84-B741-89D1-98D080C59F2B}" destId="{8956A85A-3234-1B4D-BF2C-76A81C13490A}" srcOrd="0" destOrd="0" presId="urn:microsoft.com/office/officeart/2005/8/layout/matrix3"/>
    <dgm:cxn modelId="{629EF135-251A-B24B-BCEC-A1C5330E5109}" srcId="{F296827C-F556-2C4E-A50F-AA8638CFCF6A}" destId="{9EBFA9BC-97BC-384D-85FD-21323730B552}" srcOrd="3" destOrd="0" parTransId="{24AA0EF6-85D9-C546-B33B-928C6E16AF03}" sibTransId="{17B15CEB-E824-7247-A791-46C644CC52E9}"/>
    <dgm:cxn modelId="{FACFD855-5536-F24A-8395-6ACAC0DDB30F}" srcId="{F296827C-F556-2C4E-A50F-AA8638CFCF6A}" destId="{C4718360-48E2-054B-93AB-087514BD1951}" srcOrd="2" destOrd="0" parTransId="{1FEB5956-5D93-D44E-AA8E-CA16876C02E5}" sibTransId="{577A33F2-C54C-354D-9AB6-49AD5EAA8545}"/>
    <dgm:cxn modelId="{602AAC66-3AEA-DE43-A5F3-C32BB92B35EC}" srcId="{F296827C-F556-2C4E-A50F-AA8638CFCF6A}" destId="{03947C46-E784-A44A-A354-FC6B0C6E27D2}" srcOrd="0" destOrd="0" parTransId="{41EA5A2F-50D4-954F-A675-96BE50C82602}" sibTransId="{6EFFE523-3235-154B-BAD2-192D3C07185E}"/>
    <dgm:cxn modelId="{B89B157C-B256-C14B-9B4F-F4662AD0A2E5}" type="presOf" srcId="{C4718360-48E2-054B-93AB-087514BD1951}" destId="{65E46BD0-571A-CE4D-B2CD-48B97B8930DD}" srcOrd="0" destOrd="0" presId="urn:microsoft.com/office/officeart/2005/8/layout/matrix3"/>
    <dgm:cxn modelId="{7A1E6686-E327-4142-A909-1CDC98CB9EE7}" type="presOf" srcId="{03947C46-E784-A44A-A354-FC6B0C6E27D2}" destId="{767151E1-948B-3A42-9CD0-BBB2791544A0}" srcOrd="0" destOrd="0" presId="urn:microsoft.com/office/officeart/2005/8/layout/matrix3"/>
    <dgm:cxn modelId="{68E46290-A652-3B4C-978A-F3D8D83CD7B3}" type="presOf" srcId="{9EBFA9BC-97BC-384D-85FD-21323730B552}" destId="{520D15AB-1893-574E-898A-80C12679C3AC}" srcOrd="0" destOrd="0" presId="urn:microsoft.com/office/officeart/2005/8/layout/matrix3"/>
    <dgm:cxn modelId="{371EA3F2-BA78-A14D-B414-07C5BE8C1428}" type="presOf" srcId="{F296827C-F556-2C4E-A50F-AA8638CFCF6A}" destId="{556D4F6D-8648-AE49-ADAA-908B506AA392}" srcOrd="0" destOrd="0" presId="urn:microsoft.com/office/officeart/2005/8/layout/matrix3"/>
    <dgm:cxn modelId="{4BDC40AB-E31C-4B40-90C5-76A1344EF3D7}" type="presParOf" srcId="{556D4F6D-8648-AE49-ADAA-908B506AA392}" destId="{245A2F6F-A637-DC4E-94CD-1D261ADCA734}" srcOrd="0" destOrd="0" presId="urn:microsoft.com/office/officeart/2005/8/layout/matrix3"/>
    <dgm:cxn modelId="{83FA82DE-DB37-4A45-A840-AE524E14178D}" type="presParOf" srcId="{556D4F6D-8648-AE49-ADAA-908B506AA392}" destId="{767151E1-948B-3A42-9CD0-BBB2791544A0}" srcOrd="1" destOrd="0" presId="urn:microsoft.com/office/officeart/2005/8/layout/matrix3"/>
    <dgm:cxn modelId="{29AE319F-1A82-C441-8918-28E6599A5233}" type="presParOf" srcId="{556D4F6D-8648-AE49-ADAA-908B506AA392}" destId="{8956A85A-3234-1B4D-BF2C-76A81C13490A}" srcOrd="2" destOrd="0" presId="urn:microsoft.com/office/officeart/2005/8/layout/matrix3"/>
    <dgm:cxn modelId="{A65DE3CA-6023-6549-940B-BD3AC8F7B869}" type="presParOf" srcId="{556D4F6D-8648-AE49-ADAA-908B506AA392}" destId="{65E46BD0-571A-CE4D-B2CD-48B97B8930DD}" srcOrd="3" destOrd="0" presId="urn:microsoft.com/office/officeart/2005/8/layout/matrix3"/>
    <dgm:cxn modelId="{192D6104-91EF-754A-9267-5EC9493ADF62}" type="presParOf" srcId="{556D4F6D-8648-AE49-ADAA-908B506AA392}" destId="{520D15AB-1893-574E-898A-80C12679C3AC}"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A2F6F-A637-DC4E-94CD-1D261ADCA734}">
      <dsp:nvSpPr>
        <dsp:cNvPr id="0" name=""/>
        <dsp:cNvSpPr/>
      </dsp:nvSpPr>
      <dsp:spPr>
        <a:xfrm>
          <a:off x="161736" y="0"/>
          <a:ext cx="8567905" cy="6858000"/>
        </a:xfrm>
        <a:prstGeom prst="diamond">
          <a:avLst/>
        </a:prstGeom>
        <a:gradFill rotWithShape="0">
          <a:gsLst>
            <a:gs pos="0">
              <a:srgbClr val="00FFFF"/>
            </a:gs>
            <a:gs pos="100000">
              <a:srgbClr val="007676"/>
            </a:gs>
          </a:gsLst>
          <a:lin ang="5400000" scaled="1"/>
        </a:gra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767151E1-948B-3A42-9CD0-BBB2791544A0}">
      <dsp:nvSpPr>
        <dsp:cNvPr id="0" name=""/>
        <dsp:cNvSpPr/>
      </dsp:nvSpPr>
      <dsp:spPr>
        <a:xfrm>
          <a:off x="332327" y="666862"/>
          <a:ext cx="5149526" cy="26746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endParaRPr lang="fr-FR" sz="3600" b="1" kern="1200" dirty="0">
            <a:solidFill>
              <a:srgbClr val="0432FF"/>
            </a:solidFill>
          </a:endParaRPr>
        </a:p>
      </dsp:txBody>
      <dsp:txXfrm>
        <a:off x="462891" y="797426"/>
        <a:ext cx="4888398" cy="2413492"/>
      </dsp:txXfrm>
    </dsp:sp>
    <dsp:sp modelId="{8956A85A-3234-1B4D-BF2C-76A81C13490A}">
      <dsp:nvSpPr>
        <dsp:cNvPr id="0" name=""/>
        <dsp:cNvSpPr/>
      </dsp:nvSpPr>
      <dsp:spPr>
        <a:xfrm>
          <a:off x="5904652" y="1902175"/>
          <a:ext cx="1244233" cy="60138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fr-FR" sz="2600" b="1" i="1" kern="1200" dirty="0">
              <a:solidFill>
                <a:srgbClr val="0432FF"/>
              </a:solidFill>
            </a:rPr>
            <a:t>SID</a:t>
          </a:r>
        </a:p>
      </dsp:txBody>
      <dsp:txXfrm>
        <a:off x="5934009" y="1931532"/>
        <a:ext cx="1185519" cy="542674"/>
      </dsp:txXfrm>
    </dsp:sp>
    <dsp:sp modelId="{65E46BD0-571A-CE4D-B2CD-48B97B8930DD}">
      <dsp:nvSpPr>
        <dsp:cNvPr id="0" name=""/>
        <dsp:cNvSpPr/>
      </dsp:nvSpPr>
      <dsp:spPr>
        <a:xfrm>
          <a:off x="345178" y="3486722"/>
          <a:ext cx="3924148" cy="26746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r" defTabSz="755650">
            <a:lnSpc>
              <a:spcPct val="90000"/>
            </a:lnSpc>
            <a:spcBef>
              <a:spcPct val="0"/>
            </a:spcBef>
            <a:spcAft>
              <a:spcPct val="35000"/>
            </a:spcAft>
            <a:buNone/>
          </a:pPr>
          <a:endParaRPr lang="fr-FR" sz="1700" b="1" i="1" kern="1200" dirty="0">
            <a:solidFill>
              <a:srgbClr val="0432FF"/>
            </a:solidFill>
          </a:endParaRPr>
        </a:p>
      </dsp:txBody>
      <dsp:txXfrm>
        <a:off x="475742" y="3617286"/>
        <a:ext cx="3663020" cy="2413492"/>
      </dsp:txXfrm>
    </dsp:sp>
    <dsp:sp modelId="{520D15AB-1893-574E-898A-80C12679C3AC}">
      <dsp:nvSpPr>
        <dsp:cNvPr id="0" name=""/>
        <dsp:cNvSpPr/>
      </dsp:nvSpPr>
      <dsp:spPr>
        <a:xfrm>
          <a:off x="4421374" y="3486722"/>
          <a:ext cx="4437274" cy="26746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endParaRPr lang="fr-FR" sz="3600" b="1" i="1" kern="1200" dirty="0">
            <a:solidFill>
              <a:srgbClr val="0432FF"/>
            </a:solidFill>
          </a:endParaRPr>
        </a:p>
      </dsp:txBody>
      <dsp:txXfrm>
        <a:off x="4551938" y="3617286"/>
        <a:ext cx="4176146" cy="24134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A2F6F-A637-DC4E-94CD-1D261ADCA734}">
      <dsp:nvSpPr>
        <dsp:cNvPr id="0" name=""/>
        <dsp:cNvSpPr/>
      </dsp:nvSpPr>
      <dsp:spPr>
        <a:xfrm>
          <a:off x="161736" y="0"/>
          <a:ext cx="8567905" cy="6858000"/>
        </a:xfrm>
        <a:prstGeom prst="diamond">
          <a:avLst/>
        </a:prstGeom>
        <a:gradFill rotWithShape="0">
          <a:gsLst>
            <a:gs pos="0">
              <a:srgbClr val="00FFFF"/>
            </a:gs>
            <a:gs pos="100000">
              <a:srgbClr val="007676"/>
            </a:gs>
          </a:gsLst>
          <a:lin ang="5400000" scaled="1"/>
        </a:gra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767151E1-948B-3A42-9CD0-BBB2791544A0}">
      <dsp:nvSpPr>
        <dsp:cNvPr id="0" name=""/>
        <dsp:cNvSpPr/>
      </dsp:nvSpPr>
      <dsp:spPr>
        <a:xfrm>
          <a:off x="1065266" y="666862"/>
          <a:ext cx="3683647" cy="26746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endParaRPr lang="fr-FR" sz="3600" b="1" kern="1200" dirty="0">
            <a:solidFill>
              <a:srgbClr val="0432FF"/>
            </a:solidFill>
          </a:endParaRPr>
        </a:p>
      </dsp:txBody>
      <dsp:txXfrm>
        <a:off x="1195830" y="797426"/>
        <a:ext cx="3422519" cy="2413492"/>
      </dsp:txXfrm>
    </dsp:sp>
    <dsp:sp modelId="{8956A85A-3234-1B4D-BF2C-76A81C13490A}">
      <dsp:nvSpPr>
        <dsp:cNvPr id="0" name=""/>
        <dsp:cNvSpPr/>
      </dsp:nvSpPr>
      <dsp:spPr>
        <a:xfrm>
          <a:off x="4785617" y="1044130"/>
          <a:ext cx="3909492" cy="218481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fr-FR" sz="6500" b="1" i="1" kern="1200" dirty="0">
            <a:solidFill>
              <a:srgbClr val="0432FF"/>
            </a:solidFill>
          </a:endParaRPr>
        </a:p>
      </dsp:txBody>
      <dsp:txXfrm>
        <a:off x="4892271" y="1150784"/>
        <a:ext cx="3696184" cy="1971508"/>
      </dsp:txXfrm>
    </dsp:sp>
    <dsp:sp modelId="{65E46BD0-571A-CE4D-B2CD-48B97B8930DD}">
      <dsp:nvSpPr>
        <dsp:cNvPr id="0" name=""/>
        <dsp:cNvSpPr/>
      </dsp:nvSpPr>
      <dsp:spPr>
        <a:xfrm>
          <a:off x="345178" y="3486722"/>
          <a:ext cx="3924148" cy="26746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r" defTabSz="755650">
            <a:lnSpc>
              <a:spcPct val="90000"/>
            </a:lnSpc>
            <a:spcBef>
              <a:spcPct val="0"/>
            </a:spcBef>
            <a:spcAft>
              <a:spcPct val="35000"/>
            </a:spcAft>
            <a:buNone/>
          </a:pPr>
          <a:endParaRPr lang="fr-FR" sz="1700" b="1" i="1" kern="1200" dirty="0">
            <a:solidFill>
              <a:srgbClr val="0432FF"/>
            </a:solidFill>
          </a:endParaRPr>
        </a:p>
      </dsp:txBody>
      <dsp:txXfrm>
        <a:off x="475742" y="3617286"/>
        <a:ext cx="3663020" cy="2413492"/>
      </dsp:txXfrm>
    </dsp:sp>
    <dsp:sp modelId="{520D15AB-1893-574E-898A-80C12679C3AC}">
      <dsp:nvSpPr>
        <dsp:cNvPr id="0" name=""/>
        <dsp:cNvSpPr/>
      </dsp:nvSpPr>
      <dsp:spPr>
        <a:xfrm>
          <a:off x="4421374" y="3486722"/>
          <a:ext cx="4437274" cy="26746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endParaRPr lang="fr-FR" sz="3600" b="1" i="1" kern="1200" dirty="0">
            <a:solidFill>
              <a:srgbClr val="0432FF"/>
            </a:solidFill>
          </a:endParaRPr>
        </a:p>
      </dsp:txBody>
      <dsp:txXfrm>
        <a:off x="4551938" y="3617286"/>
        <a:ext cx="4176146" cy="24134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A2F6F-A637-DC4E-94CD-1D261ADCA734}">
      <dsp:nvSpPr>
        <dsp:cNvPr id="0" name=""/>
        <dsp:cNvSpPr/>
      </dsp:nvSpPr>
      <dsp:spPr>
        <a:xfrm>
          <a:off x="161736" y="0"/>
          <a:ext cx="8567905" cy="6858000"/>
        </a:xfrm>
        <a:prstGeom prst="diamond">
          <a:avLst/>
        </a:prstGeom>
        <a:gradFill rotWithShape="0">
          <a:gsLst>
            <a:gs pos="0">
              <a:srgbClr val="00FFFF"/>
            </a:gs>
            <a:gs pos="100000">
              <a:srgbClr val="007676"/>
            </a:gs>
          </a:gsLst>
          <a:lin ang="5400000" scaled="1"/>
        </a:gra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767151E1-948B-3A42-9CD0-BBB2791544A0}">
      <dsp:nvSpPr>
        <dsp:cNvPr id="0" name=""/>
        <dsp:cNvSpPr/>
      </dsp:nvSpPr>
      <dsp:spPr>
        <a:xfrm>
          <a:off x="1065266" y="666862"/>
          <a:ext cx="3683647" cy="26746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endParaRPr lang="fr-FR" sz="3600" b="1" kern="1200" dirty="0">
            <a:solidFill>
              <a:srgbClr val="0432FF"/>
            </a:solidFill>
          </a:endParaRPr>
        </a:p>
      </dsp:txBody>
      <dsp:txXfrm>
        <a:off x="1195830" y="797426"/>
        <a:ext cx="3422519" cy="2413492"/>
      </dsp:txXfrm>
    </dsp:sp>
    <dsp:sp modelId="{8956A85A-3234-1B4D-BF2C-76A81C13490A}">
      <dsp:nvSpPr>
        <dsp:cNvPr id="0" name=""/>
        <dsp:cNvSpPr/>
      </dsp:nvSpPr>
      <dsp:spPr>
        <a:xfrm>
          <a:off x="4773501" y="917541"/>
          <a:ext cx="3909492" cy="218481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fr-FR" sz="6500" b="1" i="1" kern="1200" dirty="0">
            <a:solidFill>
              <a:srgbClr val="0432FF"/>
            </a:solidFill>
          </a:endParaRPr>
        </a:p>
      </dsp:txBody>
      <dsp:txXfrm>
        <a:off x="4880155" y="1024195"/>
        <a:ext cx="3696184" cy="1971508"/>
      </dsp:txXfrm>
    </dsp:sp>
    <dsp:sp modelId="{65E46BD0-571A-CE4D-B2CD-48B97B8930DD}">
      <dsp:nvSpPr>
        <dsp:cNvPr id="0" name=""/>
        <dsp:cNvSpPr/>
      </dsp:nvSpPr>
      <dsp:spPr>
        <a:xfrm>
          <a:off x="345178" y="3486722"/>
          <a:ext cx="3924148" cy="26746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r" defTabSz="755650">
            <a:lnSpc>
              <a:spcPct val="90000"/>
            </a:lnSpc>
            <a:spcBef>
              <a:spcPct val="0"/>
            </a:spcBef>
            <a:spcAft>
              <a:spcPct val="35000"/>
            </a:spcAft>
            <a:buNone/>
          </a:pPr>
          <a:endParaRPr lang="fr-FR" sz="1700" b="1" i="1" kern="1200" dirty="0">
            <a:solidFill>
              <a:srgbClr val="0432FF"/>
            </a:solidFill>
          </a:endParaRPr>
        </a:p>
      </dsp:txBody>
      <dsp:txXfrm>
        <a:off x="475742" y="3617286"/>
        <a:ext cx="3663020" cy="2413492"/>
      </dsp:txXfrm>
    </dsp:sp>
    <dsp:sp modelId="{520D15AB-1893-574E-898A-80C12679C3AC}">
      <dsp:nvSpPr>
        <dsp:cNvPr id="0" name=""/>
        <dsp:cNvSpPr/>
      </dsp:nvSpPr>
      <dsp:spPr>
        <a:xfrm>
          <a:off x="4421374" y="3486722"/>
          <a:ext cx="4437274" cy="26746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endParaRPr lang="fr-FR" sz="3600" b="1" i="1" kern="1200" dirty="0">
            <a:solidFill>
              <a:srgbClr val="0432FF"/>
            </a:solidFill>
          </a:endParaRPr>
        </a:p>
      </dsp:txBody>
      <dsp:txXfrm>
        <a:off x="4551938" y="3617286"/>
        <a:ext cx="4176146" cy="24134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A2F6F-A637-DC4E-94CD-1D261ADCA734}">
      <dsp:nvSpPr>
        <dsp:cNvPr id="0" name=""/>
        <dsp:cNvSpPr/>
      </dsp:nvSpPr>
      <dsp:spPr>
        <a:xfrm>
          <a:off x="161736" y="0"/>
          <a:ext cx="8567905" cy="6858000"/>
        </a:xfrm>
        <a:prstGeom prst="diamond">
          <a:avLst/>
        </a:prstGeom>
        <a:gradFill rotWithShape="0">
          <a:gsLst>
            <a:gs pos="0">
              <a:srgbClr val="00FFFF"/>
            </a:gs>
            <a:gs pos="100000">
              <a:srgbClr val="007676"/>
            </a:gs>
          </a:gsLst>
          <a:lin ang="5400000" scaled="1"/>
        </a:gra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767151E1-948B-3A42-9CD0-BBB2791544A0}">
      <dsp:nvSpPr>
        <dsp:cNvPr id="0" name=""/>
        <dsp:cNvSpPr/>
      </dsp:nvSpPr>
      <dsp:spPr>
        <a:xfrm>
          <a:off x="1065266" y="666862"/>
          <a:ext cx="3683647" cy="26746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endParaRPr lang="fr-FR" sz="3600" b="1" kern="1200" dirty="0">
            <a:solidFill>
              <a:srgbClr val="0432FF"/>
            </a:solidFill>
          </a:endParaRPr>
        </a:p>
      </dsp:txBody>
      <dsp:txXfrm>
        <a:off x="1195830" y="797426"/>
        <a:ext cx="3422519" cy="2413492"/>
      </dsp:txXfrm>
    </dsp:sp>
    <dsp:sp modelId="{8956A85A-3234-1B4D-BF2C-76A81C13490A}">
      <dsp:nvSpPr>
        <dsp:cNvPr id="0" name=""/>
        <dsp:cNvSpPr/>
      </dsp:nvSpPr>
      <dsp:spPr>
        <a:xfrm>
          <a:off x="4809689" y="678403"/>
          <a:ext cx="3909492" cy="256498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r" defTabSz="755650">
            <a:lnSpc>
              <a:spcPct val="90000"/>
            </a:lnSpc>
            <a:spcBef>
              <a:spcPct val="0"/>
            </a:spcBef>
            <a:spcAft>
              <a:spcPct val="35000"/>
            </a:spcAft>
            <a:buNone/>
          </a:pPr>
          <a:endParaRPr lang="fr-FR" sz="1700" b="1" i="1" kern="1200" dirty="0">
            <a:solidFill>
              <a:srgbClr val="0432FF"/>
            </a:solidFill>
          </a:endParaRPr>
        </a:p>
      </dsp:txBody>
      <dsp:txXfrm>
        <a:off x="4934901" y="803615"/>
        <a:ext cx="3659068" cy="2314563"/>
      </dsp:txXfrm>
    </dsp:sp>
    <dsp:sp modelId="{65E46BD0-571A-CE4D-B2CD-48B97B8930DD}">
      <dsp:nvSpPr>
        <dsp:cNvPr id="0" name=""/>
        <dsp:cNvSpPr/>
      </dsp:nvSpPr>
      <dsp:spPr>
        <a:xfrm>
          <a:off x="345178" y="3486722"/>
          <a:ext cx="3924148" cy="26746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endParaRPr lang="fr-FR" sz="3600" b="1" i="1" kern="1200" dirty="0">
            <a:solidFill>
              <a:srgbClr val="0432FF"/>
            </a:solidFill>
          </a:endParaRPr>
        </a:p>
      </dsp:txBody>
      <dsp:txXfrm>
        <a:off x="475742" y="3617286"/>
        <a:ext cx="3663020" cy="2413492"/>
      </dsp:txXfrm>
    </dsp:sp>
    <dsp:sp modelId="{520D15AB-1893-574E-898A-80C12679C3AC}">
      <dsp:nvSpPr>
        <dsp:cNvPr id="0" name=""/>
        <dsp:cNvSpPr/>
      </dsp:nvSpPr>
      <dsp:spPr>
        <a:xfrm>
          <a:off x="4421374" y="3486722"/>
          <a:ext cx="4437274" cy="26746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A2F6F-A637-DC4E-94CD-1D261ADCA734}">
      <dsp:nvSpPr>
        <dsp:cNvPr id="0" name=""/>
        <dsp:cNvSpPr/>
      </dsp:nvSpPr>
      <dsp:spPr>
        <a:xfrm>
          <a:off x="161736" y="0"/>
          <a:ext cx="8567905" cy="6858000"/>
        </a:xfrm>
        <a:prstGeom prst="diamond">
          <a:avLst/>
        </a:prstGeom>
        <a:gradFill rotWithShape="0">
          <a:gsLst>
            <a:gs pos="0">
              <a:srgbClr val="00FFFF"/>
            </a:gs>
            <a:gs pos="100000">
              <a:srgbClr val="007676"/>
            </a:gs>
          </a:gsLst>
          <a:lin ang="5400000" scaled="1"/>
        </a:gra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767151E1-948B-3A42-9CD0-BBB2791544A0}">
      <dsp:nvSpPr>
        <dsp:cNvPr id="0" name=""/>
        <dsp:cNvSpPr/>
      </dsp:nvSpPr>
      <dsp:spPr>
        <a:xfrm>
          <a:off x="332327" y="666862"/>
          <a:ext cx="5149526" cy="26746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endParaRPr lang="fr-FR" sz="3600" b="1" kern="1200" dirty="0">
            <a:solidFill>
              <a:srgbClr val="0432FF"/>
            </a:solidFill>
          </a:endParaRPr>
        </a:p>
      </dsp:txBody>
      <dsp:txXfrm>
        <a:off x="462891" y="797426"/>
        <a:ext cx="4888398" cy="2413492"/>
      </dsp:txXfrm>
    </dsp:sp>
    <dsp:sp modelId="{8956A85A-3234-1B4D-BF2C-76A81C13490A}">
      <dsp:nvSpPr>
        <dsp:cNvPr id="0" name=""/>
        <dsp:cNvSpPr/>
      </dsp:nvSpPr>
      <dsp:spPr>
        <a:xfrm>
          <a:off x="5904652" y="1902175"/>
          <a:ext cx="1244233" cy="60138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fr-FR" sz="2600" b="1" i="1" kern="1200" dirty="0">
              <a:solidFill>
                <a:srgbClr val="0432FF"/>
              </a:solidFill>
            </a:rPr>
            <a:t>des</a:t>
          </a:r>
        </a:p>
      </dsp:txBody>
      <dsp:txXfrm>
        <a:off x="5934009" y="1931532"/>
        <a:ext cx="1185519" cy="542674"/>
      </dsp:txXfrm>
    </dsp:sp>
    <dsp:sp modelId="{65E46BD0-571A-CE4D-B2CD-48B97B8930DD}">
      <dsp:nvSpPr>
        <dsp:cNvPr id="0" name=""/>
        <dsp:cNvSpPr/>
      </dsp:nvSpPr>
      <dsp:spPr>
        <a:xfrm>
          <a:off x="345178" y="3486722"/>
          <a:ext cx="3924148" cy="26746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r" defTabSz="755650">
            <a:lnSpc>
              <a:spcPct val="90000"/>
            </a:lnSpc>
            <a:spcBef>
              <a:spcPct val="0"/>
            </a:spcBef>
            <a:spcAft>
              <a:spcPct val="35000"/>
            </a:spcAft>
            <a:buNone/>
          </a:pPr>
          <a:endParaRPr lang="fr-FR" sz="1700" b="1" i="1" kern="1200" dirty="0">
            <a:solidFill>
              <a:srgbClr val="0432FF"/>
            </a:solidFill>
          </a:endParaRPr>
        </a:p>
      </dsp:txBody>
      <dsp:txXfrm>
        <a:off x="475742" y="3617286"/>
        <a:ext cx="3663020" cy="2413492"/>
      </dsp:txXfrm>
    </dsp:sp>
    <dsp:sp modelId="{520D15AB-1893-574E-898A-80C12679C3AC}">
      <dsp:nvSpPr>
        <dsp:cNvPr id="0" name=""/>
        <dsp:cNvSpPr/>
      </dsp:nvSpPr>
      <dsp:spPr>
        <a:xfrm>
          <a:off x="4421374" y="3486722"/>
          <a:ext cx="4437274" cy="26746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endParaRPr lang="fr-FR" sz="3600" b="1" i="1" kern="1200" dirty="0">
            <a:solidFill>
              <a:srgbClr val="0432FF"/>
            </a:solidFill>
          </a:endParaRPr>
        </a:p>
      </dsp:txBody>
      <dsp:txXfrm>
        <a:off x="4551938" y="3617286"/>
        <a:ext cx="4176146" cy="2413492"/>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1E1B3A99-1920-6A53-3F76-E9AB6E9503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761DF219-C7CB-0067-85BB-BE52109C1B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99E445-54CA-4D4F-BF61-47A97368018E}" type="datetimeFigureOut">
              <a:rPr lang="fr-FR" smtClean="0"/>
              <a:t>03/10/2022</a:t>
            </a:fld>
            <a:endParaRPr lang="fr-FR"/>
          </a:p>
        </p:txBody>
      </p:sp>
      <p:sp>
        <p:nvSpPr>
          <p:cNvPr id="4" name="Espace réservé du pied de page 3">
            <a:extLst>
              <a:ext uri="{FF2B5EF4-FFF2-40B4-BE49-F238E27FC236}">
                <a16:creationId xmlns:a16="http://schemas.microsoft.com/office/drawing/2014/main" id="{FE9C9B06-28C3-C8A6-E351-5706C0AD57C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BFDF550B-D7E9-EB54-3F0A-E946DD07C8C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53884A9-E4EB-2F40-94CF-3A5A2F793712}" type="slidenum">
              <a:rPr lang="fr-FR" smtClean="0"/>
              <a:t>‹N°›</a:t>
            </a:fld>
            <a:endParaRPr lang="fr-FR"/>
          </a:p>
        </p:txBody>
      </p:sp>
    </p:spTree>
    <p:extLst>
      <p:ext uri="{BB962C8B-B14F-4D97-AF65-F5344CB8AC3E}">
        <p14:creationId xmlns:p14="http://schemas.microsoft.com/office/powerpoint/2010/main" val="2941842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981897-719A-1B41-81DC-64A97A722943}" type="datetimeFigureOut">
              <a:rPr lang="fr-FR" smtClean="0"/>
              <a:t>03/10/2022</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65C67F-7274-EE43-B4E1-0CD6D38EBE7F}" type="slidenum">
              <a:rPr lang="fr-FR" smtClean="0"/>
              <a:t>‹N°›</a:t>
            </a:fld>
            <a:endParaRPr lang="fr-FR"/>
          </a:p>
        </p:txBody>
      </p:sp>
    </p:spTree>
    <p:extLst>
      <p:ext uri="{BB962C8B-B14F-4D97-AF65-F5344CB8AC3E}">
        <p14:creationId xmlns:p14="http://schemas.microsoft.com/office/powerpoint/2010/main" val="715383670"/>
      </p:ext>
    </p:extLst>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rgbClr val="0432FF"/>
        </a:solidFill>
        <a:latin typeface="+mn-lt"/>
        <a:ea typeface="+mn-ea"/>
        <a:cs typeface="+mn-cs"/>
      </a:defRPr>
    </a:lvl1pPr>
    <a:lvl2pPr marL="457200" algn="l" defTabSz="914400" rtl="0" eaLnBrk="1" latinLnBrk="0" hangingPunct="1">
      <a:defRPr sz="1600" kern="1200">
        <a:solidFill>
          <a:srgbClr val="0432FF"/>
        </a:solidFill>
        <a:latin typeface="+mn-lt"/>
        <a:ea typeface="+mn-ea"/>
        <a:cs typeface="+mn-cs"/>
      </a:defRPr>
    </a:lvl2pPr>
    <a:lvl3pPr marL="914400" algn="l" defTabSz="914400" rtl="0" eaLnBrk="1" latinLnBrk="0" hangingPunct="1">
      <a:defRPr sz="1600" kern="1200">
        <a:solidFill>
          <a:srgbClr val="0432FF"/>
        </a:solidFill>
        <a:latin typeface="+mn-lt"/>
        <a:ea typeface="+mn-ea"/>
        <a:cs typeface="+mn-cs"/>
      </a:defRPr>
    </a:lvl3pPr>
    <a:lvl4pPr marL="1371600" algn="l" defTabSz="914400" rtl="0" eaLnBrk="1" latinLnBrk="0" hangingPunct="1">
      <a:defRPr sz="1600" kern="1200">
        <a:solidFill>
          <a:srgbClr val="0432FF"/>
        </a:solidFill>
        <a:latin typeface="+mn-lt"/>
        <a:ea typeface="+mn-ea"/>
        <a:cs typeface="+mn-cs"/>
      </a:defRPr>
    </a:lvl4pPr>
    <a:lvl5pPr marL="1828800" algn="l" defTabSz="914400" rtl="0" eaLnBrk="1" latinLnBrk="0" hangingPunct="1">
      <a:defRPr sz="1600" kern="1200">
        <a:solidFill>
          <a:srgbClr val="0432FF"/>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Consistency_(database_systems)"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s://en.wikipedia.org/wiki/Network_partitioning" TargetMode="External"/><Relationship Id="rId4" Type="http://schemas.openxmlformats.org/officeDocument/2006/relationships/hyperlink" Target="https://en.wikipedia.org/wiki/Availability"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www.lemagit.fr/" TargetMode="External"/><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Consistency_(database_systems)"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en.wikipedia.org/wiki/Network_partitioning" TargetMode="External"/><Relationship Id="rId4" Type="http://schemas.openxmlformats.org/officeDocument/2006/relationships/hyperlink" Target="https://en.wikipedia.org/wiki/Availability"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AFCD868E-4EB9-4015-8798-BB013B18C862}" type="slidenum">
              <a:rPr lang="en-US" smtClean="0"/>
              <a:pPr>
                <a:defRPr/>
              </a:pPr>
              <a:t>4</a:t>
            </a:fld>
            <a:endParaRPr lang="fr-FR"/>
          </a:p>
        </p:txBody>
      </p:sp>
    </p:spTree>
    <p:extLst>
      <p:ext uri="{BB962C8B-B14F-4D97-AF65-F5344CB8AC3E}">
        <p14:creationId xmlns:p14="http://schemas.microsoft.com/office/powerpoint/2010/main" val="4110564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a:xfrm>
            <a:off x="188640" y="4400549"/>
            <a:ext cx="6552728" cy="4284663"/>
          </a:xfrm>
        </p:spPr>
        <p:txBody>
          <a:bodyPr/>
          <a:lstStyle/>
          <a:p>
            <a:r>
              <a:rPr lang="fr-FR" sz="1100" b="1" dirty="0"/>
              <a:t>Atomicité </a:t>
            </a:r>
            <a:r>
              <a:rPr lang="fr-FR" sz="1100" dirty="0"/>
              <a:t>signifie que les mises à jour de la base de données doivent être "atomiques", à savoir qu'elles doivent être totalement réalisées ou pas du tout. Sur 5000 lignes devant être modifiées, si la modification d'une seule échoue, alors la transaction entière doit être annulée. C'est primordial, car chaque ligne modifiée peut dépendre du contexte de modification d'une autre, et toute rupture de ce contexte peut avoir des conséquences catastrophiques.</a:t>
            </a:r>
          </a:p>
          <a:p>
            <a:r>
              <a:rPr lang="fr-FR" sz="1100" dirty="0"/>
              <a:t> </a:t>
            </a:r>
          </a:p>
          <a:p>
            <a:r>
              <a:rPr lang="fr-FR" sz="1100" b="1" dirty="0"/>
              <a:t>Cohérence </a:t>
            </a:r>
            <a:r>
              <a:rPr lang="fr-FR" sz="1100" dirty="0"/>
              <a:t>signifie que les modifications apportées à la base doivent être valides, en accord avec l'ensemble de la base et de ses contraintes d'intégrité. S'il arrive qu'un changement risque de perturber l'intégrité des données, alors soit le système doit modifier les données dépendantes, soit la transaction doit être interdite</a:t>
            </a:r>
            <a:r>
              <a:rPr lang="fr-FR" sz="1100" b="1" dirty="0"/>
              <a:t>.</a:t>
            </a:r>
            <a:endParaRPr lang="fr-FR" sz="1100" dirty="0"/>
          </a:p>
          <a:p>
            <a:r>
              <a:rPr lang="fr-FR" sz="1100" dirty="0"/>
              <a:t> </a:t>
            </a:r>
          </a:p>
          <a:p>
            <a:r>
              <a:rPr lang="fr-FR" sz="1100" b="1" dirty="0"/>
              <a:t>Isolation </a:t>
            </a:r>
            <a:r>
              <a:rPr lang="fr-FR" sz="1100" dirty="0"/>
              <a:t>signifie que les transactions lancées au même moment ne doivent jamais interférer entre elles, ni même agir selon le fonctionnement de chacune. Par exemple, si une requête est lancée alors qu'une transaction est en cours, le résultat de celle-ci ne peut montrer que l'état original ou final d'une donnée, mais pas l'état intermédiaire. De fait, les transactions doivent s'enchaîner les unes à la suite des autres, et non de manière concurrentielle.</a:t>
            </a:r>
          </a:p>
          <a:p>
            <a:r>
              <a:rPr lang="fr-FR" sz="1100" dirty="0"/>
              <a:t> </a:t>
            </a:r>
          </a:p>
          <a:p>
            <a:r>
              <a:rPr lang="fr-FR" sz="1100" dirty="0"/>
              <a:t> </a:t>
            </a:r>
          </a:p>
          <a:p>
            <a:r>
              <a:rPr lang="fr-FR" sz="1100" b="1" dirty="0"/>
              <a:t>Durabilité </a:t>
            </a:r>
            <a:r>
              <a:rPr lang="fr-FR" sz="1100" dirty="0"/>
              <a:t>signifie que toutes les transactions sont lancées de manière définitive. Une base ne doit pas afficher le succès d'une transaction, pour ensuite remettre les données modifiées dans leur état initial. Pour ce faire, toute transaction est sauvegardée dans un fichier journal, afin que, dans le cas où un problème survient empêchant sa validation complète, celle-ci puisse être correctement terminée lors de la disponibilité du système. </a:t>
            </a:r>
          </a:p>
          <a:p>
            <a:endParaRPr lang="fr-FR" sz="1100" dirty="0"/>
          </a:p>
          <a:p>
            <a:r>
              <a:rPr lang="fr-FR" sz="1100" i="1" dirty="0">
                <a:hlinkClick r:id="rId3" tooltip="Consistency (database systems)"/>
              </a:rPr>
              <a:t>Consistency</a:t>
            </a:r>
            <a:r>
              <a:rPr lang="fr-FR" sz="1100" dirty="0"/>
              <a:t>  </a:t>
            </a:r>
            <a:r>
              <a:rPr lang="fr-FR" sz="1100" dirty="0" err="1"/>
              <a:t>every</a:t>
            </a:r>
            <a:r>
              <a:rPr lang="fr-FR" sz="1100" dirty="0"/>
              <a:t> </a:t>
            </a:r>
            <a:r>
              <a:rPr lang="fr-FR" sz="1100" dirty="0" err="1"/>
              <a:t>read</a:t>
            </a:r>
            <a:r>
              <a:rPr lang="fr-FR" sz="1100" dirty="0"/>
              <a:t> </a:t>
            </a:r>
            <a:r>
              <a:rPr lang="fr-FR" sz="1100" dirty="0" err="1"/>
              <a:t>receives</a:t>
            </a:r>
            <a:r>
              <a:rPr lang="fr-FR" sz="1100" dirty="0"/>
              <a:t> the </a:t>
            </a:r>
            <a:r>
              <a:rPr lang="fr-FR" sz="1100" dirty="0" err="1"/>
              <a:t>most</a:t>
            </a:r>
            <a:r>
              <a:rPr lang="fr-FR" sz="1100" dirty="0"/>
              <a:t> </a:t>
            </a:r>
            <a:r>
              <a:rPr lang="fr-FR" sz="1100" dirty="0" err="1"/>
              <a:t>recent</a:t>
            </a:r>
            <a:r>
              <a:rPr lang="fr-FR" sz="1100" dirty="0"/>
              <a:t> </a:t>
            </a:r>
            <a:r>
              <a:rPr lang="fr-FR" sz="1100" dirty="0" err="1"/>
              <a:t>write</a:t>
            </a:r>
            <a:r>
              <a:rPr lang="fr-FR" sz="1100" dirty="0"/>
              <a:t> or an </a:t>
            </a:r>
            <a:r>
              <a:rPr lang="fr-FR" sz="1100" dirty="0" err="1"/>
              <a:t>error</a:t>
            </a:r>
            <a:r>
              <a:rPr lang="fr-FR" sz="1100" dirty="0"/>
              <a:t>)</a:t>
            </a:r>
          </a:p>
          <a:p>
            <a:r>
              <a:rPr lang="fr-FR" sz="1100" i="1" dirty="0">
                <a:hlinkClick r:id="rId4" tooltip="Availability"/>
              </a:rPr>
              <a:t>Availability</a:t>
            </a:r>
            <a:r>
              <a:rPr lang="fr-FR" sz="1100" dirty="0"/>
              <a:t>  </a:t>
            </a:r>
            <a:r>
              <a:rPr lang="fr-FR" sz="1100" dirty="0" err="1"/>
              <a:t>every</a:t>
            </a:r>
            <a:r>
              <a:rPr lang="fr-FR" sz="1100" dirty="0"/>
              <a:t> </a:t>
            </a:r>
            <a:r>
              <a:rPr lang="fr-FR" sz="1100" dirty="0" err="1"/>
              <a:t>request</a:t>
            </a:r>
            <a:r>
              <a:rPr lang="fr-FR" sz="1100" dirty="0"/>
              <a:t> </a:t>
            </a:r>
            <a:r>
              <a:rPr lang="fr-FR" sz="1100" dirty="0" err="1"/>
              <a:t>receives</a:t>
            </a:r>
            <a:r>
              <a:rPr lang="fr-FR" sz="1100" dirty="0"/>
              <a:t> a </a:t>
            </a:r>
            <a:r>
              <a:rPr lang="fr-FR" sz="1100" dirty="0" err="1"/>
              <a:t>response</a:t>
            </a:r>
            <a:r>
              <a:rPr lang="fr-FR" sz="1100" dirty="0"/>
              <a:t>, </a:t>
            </a:r>
            <a:r>
              <a:rPr lang="fr-FR" sz="1100" dirty="0" err="1"/>
              <a:t>without</a:t>
            </a:r>
            <a:r>
              <a:rPr lang="fr-FR" sz="1100" dirty="0"/>
              <a:t> </a:t>
            </a:r>
            <a:r>
              <a:rPr lang="fr-FR" sz="1100" dirty="0" err="1"/>
              <a:t>guarantee</a:t>
            </a:r>
            <a:r>
              <a:rPr lang="fr-FR" sz="1100" dirty="0"/>
              <a:t> </a:t>
            </a:r>
            <a:r>
              <a:rPr lang="fr-FR" sz="1100" dirty="0" err="1"/>
              <a:t>that</a:t>
            </a:r>
            <a:r>
              <a:rPr lang="fr-FR" sz="1100" dirty="0"/>
              <a:t> </a:t>
            </a:r>
            <a:r>
              <a:rPr lang="fr-FR" sz="1100" dirty="0" err="1"/>
              <a:t>it</a:t>
            </a:r>
            <a:r>
              <a:rPr lang="fr-FR" sz="1100" dirty="0"/>
              <a:t> </a:t>
            </a:r>
            <a:r>
              <a:rPr lang="fr-FR" sz="1100" dirty="0" err="1"/>
              <a:t>contains</a:t>
            </a:r>
            <a:r>
              <a:rPr lang="fr-FR" sz="1100" dirty="0"/>
              <a:t> the </a:t>
            </a:r>
            <a:r>
              <a:rPr lang="fr-FR" sz="1100" dirty="0" err="1"/>
              <a:t>most</a:t>
            </a:r>
            <a:r>
              <a:rPr lang="fr-FR" sz="1100" dirty="0"/>
              <a:t> </a:t>
            </a:r>
            <a:r>
              <a:rPr lang="fr-FR" sz="1100" dirty="0" err="1"/>
              <a:t>recent</a:t>
            </a:r>
            <a:r>
              <a:rPr lang="fr-FR" sz="1100" dirty="0"/>
              <a:t> version of the information)</a:t>
            </a:r>
          </a:p>
          <a:p>
            <a:r>
              <a:rPr lang="fr-FR" sz="1100" i="1" dirty="0">
                <a:hlinkClick r:id="rId5" tooltip="Network partitioning"/>
              </a:rPr>
              <a:t>Partition tolerance</a:t>
            </a:r>
            <a:r>
              <a:rPr lang="fr-FR" sz="1100" dirty="0"/>
              <a:t>  the system continues to </a:t>
            </a:r>
            <a:r>
              <a:rPr lang="fr-FR" sz="1100" dirty="0" err="1"/>
              <a:t>operate</a:t>
            </a:r>
            <a:r>
              <a:rPr lang="fr-FR" sz="1100" dirty="0"/>
              <a:t> </a:t>
            </a:r>
            <a:r>
              <a:rPr lang="fr-FR" sz="1100" dirty="0" err="1"/>
              <a:t>despite</a:t>
            </a:r>
            <a:r>
              <a:rPr lang="fr-FR" sz="1100" dirty="0"/>
              <a:t> </a:t>
            </a:r>
            <a:r>
              <a:rPr lang="fr-FR" sz="1100" dirty="0" err="1"/>
              <a:t>arbitrary</a:t>
            </a:r>
            <a:r>
              <a:rPr lang="fr-FR" sz="1100" dirty="0"/>
              <a:t> </a:t>
            </a:r>
            <a:r>
              <a:rPr lang="fr-FR" sz="1100" dirty="0" err="1"/>
              <a:t>partitioning</a:t>
            </a:r>
            <a:r>
              <a:rPr lang="fr-FR" sz="1100" dirty="0"/>
              <a:t> due to network </a:t>
            </a:r>
            <a:r>
              <a:rPr lang="fr-FR" sz="1100" dirty="0" err="1"/>
              <a:t>failures</a:t>
            </a:r>
            <a:r>
              <a:rPr lang="fr-FR" sz="1100" dirty="0"/>
              <a:t>)</a:t>
            </a:r>
          </a:p>
          <a:p>
            <a:endParaRPr lang="fr-FR" sz="1100" dirty="0"/>
          </a:p>
          <a:p>
            <a:endParaRPr lang="fr-FR" sz="1100" dirty="0"/>
          </a:p>
        </p:txBody>
      </p:sp>
      <p:sp>
        <p:nvSpPr>
          <p:cNvPr id="4" name="Espace réservé du numéro de diapositive 3"/>
          <p:cNvSpPr>
            <a:spLocks noGrp="1"/>
          </p:cNvSpPr>
          <p:nvPr>
            <p:ph type="sldNum" sz="quarter" idx="10"/>
          </p:nvPr>
        </p:nvSpPr>
        <p:spPr/>
        <p:txBody>
          <a:bodyPr/>
          <a:lstStyle/>
          <a:p>
            <a:pPr>
              <a:defRPr/>
            </a:pPr>
            <a:fld id="{163C3906-FB00-8947-8AF2-188595A4F4F5}" type="slidenum">
              <a:rPr lang="fr-FR" smtClean="0"/>
              <a:pPr>
                <a:defRPr/>
              </a:pPr>
              <a:t>18</a:t>
            </a:fld>
            <a:endParaRPr lang="fr-FR"/>
          </a:p>
        </p:txBody>
      </p:sp>
    </p:spTree>
    <p:extLst>
      <p:ext uri="{BB962C8B-B14F-4D97-AF65-F5344CB8AC3E}">
        <p14:creationId xmlns:p14="http://schemas.microsoft.com/office/powerpoint/2010/main" val="2820776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D47037-4077-4F8A-A583-8A55AF9BEF0B}" type="slidenum">
              <a:rPr lang="en-US"/>
              <a:pPr/>
              <a:t>20</a:t>
            </a:fld>
            <a:endParaRPr lang="fr-FR"/>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a:xfrm>
            <a:off x="618594" y="4459284"/>
            <a:ext cx="5415512" cy="5533581"/>
          </a:xfrm>
        </p:spPr>
        <p:txBody>
          <a:bodyPr/>
          <a:lstStyle/>
          <a:p>
            <a:pPr>
              <a:buFontTx/>
              <a:buNone/>
            </a:pPr>
            <a:endParaRPr lang="fr-FR" dirty="0"/>
          </a:p>
        </p:txBody>
      </p:sp>
    </p:spTree>
    <p:extLst>
      <p:ext uri="{BB962C8B-B14F-4D97-AF65-F5344CB8AC3E}">
        <p14:creationId xmlns:p14="http://schemas.microsoft.com/office/powerpoint/2010/main" val="286797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a:xfrm>
            <a:off x="685800" y="4400550"/>
            <a:ext cx="5911552" cy="4491930"/>
          </a:xfrm>
        </p:spPr>
        <p:txBody>
          <a:bodyPr/>
          <a:lstStyle/>
          <a:p>
            <a:pPr algn="just"/>
            <a:r>
              <a:rPr lang="fr-CA" altLang="fr-FR" sz="1800" b="1" dirty="0">
                <a:solidFill>
                  <a:srgbClr val="FF0000"/>
                </a:solidFill>
                <a:latin typeface="Calibri" charset="0"/>
              </a:rPr>
              <a:t>Caractéristiques d</a:t>
            </a:r>
            <a:r>
              <a:rPr lang="fr-FR" altLang="fr-FR" sz="1800" b="1" dirty="0">
                <a:solidFill>
                  <a:srgbClr val="FF0000"/>
                </a:solidFill>
                <a:latin typeface="Calibri" charset="0"/>
              </a:rPr>
              <a:t>'</a:t>
            </a:r>
            <a:r>
              <a:rPr lang="fr-CA" altLang="fr-FR" sz="1800" b="1" dirty="0">
                <a:solidFill>
                  <a:srgbClr val="FF0000"/>
                </a:solidFill>
                <a:latin typeface="Calibri" charset="0"/>
              </a:rPr>
              <a:t>une </a:t>
            </a:r>
            <a:r>
              <a:rPr lang="fr-FR" altLang="fr-FR" sz="1800" b="1" dirty="0">
                <a:solidFill>
                  <a:srgbClr val="FF0000"/>
                </a:solidFill>
                <a:latin typeface="Calibri" charset="0"/>
              </a:rPr>
              <a:t>''</a:t>
            </a:r>
            <a:r>
              <a:rPr lang="fr-CA" altLang="fr-FR" sz="1800" b="1" dirty="0">
                <a:solidFill>
                  <a:srgbClr val="FF0000"/>
                </a:solidFill>
                <a:latin typeface="Calibri" charset="0"/>
              </a:rPr>
              <a:t>table</a:t>
            </a:r>
            <a:r>
              <a:rPr lang="fr-FR" altLang="fr-FR" sz="1800" b="1" dirty="0">
                <a:solidFill>
                  <a:srgbClr val="FF0000"/>
                </a:solidFill>
                <a:latin typeface="Calibri" charset="0"/>
              </a:rPr>
              <a:t>''</a:t>
            </a:r>
            <a:r>
              <a:rPr lang="fr-CA" altLang="fr-FR" sz="1800" b="1" dirty="0">
                <a:solidFill>
                  <a:srgbClr val="FF0000"/>
                </a:solidFill>
                <a:latin typeface="Calibri" charset="0"/>
              </a:rPr>
              <a:t> des faits</a:t>
            </a:r>
          </a:p>
          <a:p>
            <a:pPr algn="just"/>
            <a:endParaRPr lang="fr-FR" altLang="fr-FR" sz="900" dirty="0"/>
          </a:p>
          <a:p>
            <a:pPr>
              <a:spcBef>
                <a:spcPct val="0"/>
              </a:spcBef>
              <a:spcAft>
                <a:spcPts val="1800"/>
              </a:spcAft>
              <a:buFont typeface="Wingdings" charset="2"/>
              <a:buChar char="q"/>
            </a:pPr>
            <a:r>
              <a:rPr lang="fr-CA" altLang="fr-FR" sz="1400" dirty="0">
                <a:latin typeface="Calibri" charset="0"/>
              </a:rPr>
              <a:t>Une</a:t>
            </a:r>
            <a:r>
              <a:rPr lang="fr-FR" altLang="fr-FR" sz="1400" dirty="0">
                <a:latin typeface="Calibri" charset="0"/>
              </a:rPr>
              <a:t> ''table'' de faits contient les valeurs numériques de ce qu</a:t>
            </a:r>
            <a:r>
              <a:rPr lang="fr-FR" altLang="ja-JP" sz="1400" dirty="0">
                <a:latin typeface="Calibri" charset="0"/>
              </a:rPr>
              <a:t>'</a:t>
            </a:r>
            <a:r>
              <a:rPr lang="fr-FR" altLang="fr-FR" sz="1400" dirty="0">
                <a:latin typeface="Calibri" charset="0"/>
              </a:rPr>
              <a:t>on désire mesurer</a:t>
            </a:r>
            <a:endParaRPr lang="fr-FR" altLang="fr-FR" sz="900" dirty="0"/>
          </a:p>
          <a:p>
            <a:pPr>
              <a:spcBef>
                <a:spcPct val="0"/>
              </a:spcBef>
              <a:spcAft>
                <a:spcPts val="1800"/>
              </a:spcAft>
              <a:buFont typeface="Wingdings" charset="2"/>
              <a:buChar char="q"/>
            </a:pPr>
            <a:r>
              <a:rPr lang="fr-CA" altLang="fr-FR" sz="1400" dirty="0">
                <a:latin typeface="Calibri" charset="0"/>
              </a:rPr>
              <a:t>Une</a:t>
            </a:r>
            <a:r>
              <a:rPr lang="fr-FR" altLang="fr-FR" sz="1400" dirty="0">
                <a:latin typeface="Calibri" charset="0"/>
              </a:rPr>
              <a:t> ''table'' de faits contient les clés associées aux dimensions. Il s</a:t>
            </a:r>
            <a:r>
              <a:rPr lang="fr-FR" altLang="ja-JP" sz="1400" dirty="0">
                <a:latin typeface="Calibri" charset="0"/>
              </a:rPr>
              <a:t>'</a:t>
            </a:r>
            <a:r>
              <a:rPr lang="fr-FR" altLang="fr-FR" sz="1400" dirty="0">
                <a:latin typeface="Calibri" charset="0"/>
              </a:rPr>
              <a:t>agit de  clés étrangères vers les dimensions</a:t>
            </a:r>
            <a:endParaRPr lang="fr-FR" altLang="fr-FR" sz="900" dirty="0"/>
          </a:p>
          <a:p>
            <a:pPr>
              <a:spcBef>
                <a:spcPct val="0"/>
              </a:spcBef>
              <a:spcAft>
                <a:spcPts val="1800"/>
              </a:spcAft>
              <a:buFont typeface="Wingdings" charset="2"/>
              <a:buChar char="q"/>
            </a:pPr>
            <a:r>
              <a:rPr lang="fr-FR" altLang="fr-FR" sz="1400" dirty="0">
                <a:latin typeface="Calibri" charset="0"/>
              </a:rPr>
              <a:t>En général une ''table'' de faits contient un petit nombre de colonnes </a:t>
            </a:r>
            <a:endParaRPr lang="fr-FR" altLang="fr-FR" sz="900" dirty="0"/>
          </a:p>
          <a:p>
            <a:pPr>
              <a:spcBef>
                <a:spcPct val="0"/>
              </a:spcBef>
              <a:spcAft>
                <a:spcPts val="1800"/>
              </a:spcAft>
              <a:buFont typeface="Wingdings" charset="2"/>
              <a:buChar char="q"/>
            </a:pPr>
            <a:r>
              <a:rPr lang="fr-FR" altLang="fr-FR" sz="1400" dirty="0">
                <a:latin typeface="Calibri" charset="0"/>
              </a:rPr>
              <a:t>Une ''table'' de faits contient plus d</a:t>
            </a:r>
            <a:r>
              <a:rPr lang="fr-FR" altLang="ja-JP" sz="1400" dirty="0">
                <a:latin typeface="Calibri" charset="0"/>
              </a:rPr>
              <a:t>'</a:t>
            </a:r>
            <a:r>
              <a:rPr lang="fr-FR" altLang="fr-FR" sz="1400" dirty="0">
                <a:latin typeface="Calibri" charset="0"/>
              </a:rPr>
              <a:t>enregistrements qu</a:t>
            </a:r>
            <a:r>
              <a:rPr lang="fr-FR" altLang="ja-JP" sz="1400" dirty="0">
                <a:latin typeface="Calibri" charset="0"/>
              </a:rPr>
              <a:t>'</a:t>
            </a:r>
            <a:r>
              <a:rPr lang="fr-FR" altLang="fr-FR" sz="1400" dirty="0">
                <a:latin typeface="Calibri" charset="0"/>
              </a:rPr>
              <a:t>une </a:t>
            </a:r>
            <a:r>
              <a:rPr lang="fr-FR" altLang="ja-JP" sz="1400" dirty="0">
                <a:latin typeface="Calibri" charset="0"/>
              </a:rPr>
              <a:t>''</a:t>
            </a:r>
            <a:r>
              <a:rPr lang="fr-FR" altLang="fr-FR" sz="1400" dirty="0">
                <a:latin typeface="Calibri" charset="0"/>
              </a:rPr>
              <a:t>table</a:t>
            </a:r>
            <a:r>
              <a:rPr lang="fr-FR" altLang="ja-JP" sz="1400" dirty="0">
                <a:latin typeface="Calibri" charset="0"/>
              </a:rPr>
              <a:t>''</a:t>
            </a:r>
            <a:r>
              <a:rPr lang="fr-FR" altLang="fr-FR" sz="1400" dirty="0">
                <a:latin typeface="Calibri" charset="0"/>
              </a:rPr>
              <a:t> de dimension</a:t>
            </a:r>
            <a:endParaRPr lang="fr-FR" altLang="fr-FR" sz="900" dirty="0"/>
          </a:p>
          <a:p>
            <a:pPr>
              <a:spcBef>
                <a:spcPct val="0"/>
              </a:spcBef>
              <a:spcAft>
                <a:spcPts val="600"/>
              </a:spcAft>
              <a:buFont typeface="Wingdings" charset="2"/>
              <a:buChar char="q"/>
            </a:pPr>
            <a:r>
              <a:rPr lang="fr-FR" altLang="fr-FR" sz="1400" dirty="0">
                <a:latin typeface="Calibri" charset="0"/>
              </a:rPr>
              <a:t> Les informations dans une ''table'' de faits sont caractérisées :</a:t>
            </a:r>
            <a:endParaRPr lang="fr-FR" altLang="fr-FR" sz="900" dirty="0"/>
          </a:p>
          <a:p>
            <a:pPr lvl="1">
              <a:spcBef>
                <a:spcPct val="0"/>
              </a:spcBef>
              <a:buFont typeface="Wingdings" charset="2"/>
              <a:buChar char="v"/>
            </a:pPr>
            <a:r>
              <a:rPr lang="fr-FR" altLang="fr-FR" sz="1400" dirty="0">
                <a:latin typeface="Calibri" charset="0"/>
              </a:rPr>
              <a:t>  Elles sont numériques et sont utilisées pour faire des </a:t>
            </a:r>
            <a:r>
              <a:rPr lang="fr-FR" altLang="fr-FR" sz="1400" i="1" dirty="0">
                <a:latin typeface="Calibri" charset="0"/>
              </a:rPr>
              <a:t>SUM, AVG</a:t>
            </a:r>
            <a:r>
              <a:rPr lang="fr-FR" altLang="fr-FR" sz="1400" dirty="0">
                <a:latin typeface="Calibri" charset="0"/>
              </a:rPr>
              <a:t>...</a:t>
            </a:r>
            <a:endParaRPr lang="fr-FR" altLang="fr-FR" sz="900" dirty="0"/>
          </a:p>
          <a:p>
            <a:pPr lvl="1" algn="just">
              <a:spcBef>
                <a:spcPct val="0"/>
              </a:spcBef>
              <a:buFont typeface="Wingdings" charset="2"/>
              <a:buChar char="v"/>
            </a:pPr>
            <a:r>
              <a:rPr lang="fr-FR" altLang="fr-FR" sz="1400" dirty="0">
                <a:latin typeface="Calibri" charset="0"/>
              </a:rPr>
              <a:t>  Les données doivent être additive</a:t>
            </a:r>
            <a:r>
              <a:rPr lang="fr-CA" altLang="fr-FR" sz="1400" dirty="0">
                <a:latin typeface="Calibri" charset="0"/>
              </a:rPr>
              <a:t>s</a:t>
            </a:r>
            <a:r>
              <a:rPr lang="fr-FR" altLang="fr-FR" sz="1400" dirty="0">
                <a:latin typeface="Calibri" charset="0"/>
              </a:rPr>
              <a:t> ou semi-additives</a:t>
            </a:r>
          </a:p>
          <a:p>
            <a:pPr lvl="1" algn="just">
              <a:spcBef>
                <a:spcPct val="0"/>
              </a:spcBef>
              <a:buFont typeface="Symbol" charset="2"/>
              <a:buChar char=""/>
            </a:pPr>
            <a:endParaRPr lang="fr-FR" altLang="fr-FR" sz="900" dirty="0"/>
          </a:p>
          <a:p>
            <a:pPr algn="just">
              <a:spcBef>
                <a:spcPct val="0"/>
              </a:spcBef>
            </a:pPr>
            <a:r>
              <a:rPr lang="fr-FR" altLang="fr-FR" sz="1100" dirty="0">
                <a:latin typeface="Calibri" charset="0"/>
              </a:rPr>
              <a:t>Les mesures </a:t>
            </a:r>
            <a:r>
              <a:rPr lang="fr-CA" altLang="fr-FR" sz="1100" dirty="0">
                <a:latin typeface="Calibri" charset="0"/>
              </a:rPr>
              <a:t> </a:t>
            </a:r>
            <a:r>
              <a:rPr lang="fr-CA" altLang="fr-FR" sz="1100" i="1" dirty="0">
                <a:latin typeface="Calibri" charset="0"/>
              </a:rPr>
              <a:t>Mes</a:t>
            </a:r>
            <a:r>
              <a:rPr lang="fr-CA" altLang="fr-FR" sz="1100" i="1" baseline="-25000" dirty="0">
                <a:latin typeface="Calibri" charset="0"/>
              </a:rPr>
              <a:t>1</a:t>
            </a:r>
            <a:r>
              <a:rPr lang="fr-CA" altLang="fr-FR" sz="1100" i="1" dirty="0">
                <a:latin typeface="Calibri" charset="0"/>
              </a:rPr>
              <a:t>, Mes</a:t>
            </a:r>
            <a:r>
              <a:rPr lang="fr-CA" altLang="fr-FR" sz="1100" i="1" baseline="-25000" dirty="0">
                <a:latin typeface="Calibri" charset="0"/>
              </a:rPr>
              <a:t>2</a:t>
            </a:r>
            <a:r>
              <a:rPr lang="fr-CA" altLang="fr-FR" sz="1100" i="1" dirty="0">
                <a:latin typeface="Calibri" charset="0"/>
              </a:rPr>
              <a:t> … </a:t>
            </a:r>
            <a:r>
              <a:rPr lang="fr-CA" altLang="fr-FR" sz="1100" i="1" dirty="0" err="1">
                <a:latin typeface="Calibri" charset="0"/>
              </a:rPr>
              <a:t>Mes</a:t>
            </a:r>
            <a:r>
              <a:rPr lang="fr-CA" altLang="fr-FR" sz="1100" i="1" baseline="-25000" dirty="0" err="1">
                <a:latin typeface="Calibri" charset="0"/>
              </a:rPr>
              <a:t>n</a:t>
            </a:r>
            <a:r>
              <a:rPr lang="fr-CA" altLang="fr-FR" sz="1100" dirty="0">
                <a:latin typeface="Calibri" charset="0"/>
              </a:rPr>
              <a:t>) </a:t>
            </a:r>
            <a:r>
              <a:rPr lang="fr-FR" altLang="fr-FR" sz="1100" dirty="0">
                <a:latin typeface="Calibri" charset="0"/>
              </a:rPr>
              <a:t>doivent référer </a:t>
            </a:r>
            <a:r>
              <a:rPr lang="fr-CA" altLang="fr-FR" sz="1100" dirty="0">
                <a:latin typeface="Calibri" charset="0"/>
              </a:rPr>
              <a:t>et avoir un lien direct </a:t>
            </a:r>
            <a:r>
              <a:rPr lang="fr-FR" altLang="fr-FR" sz="1100" dirty="0">
                <a:latin typeface="Calibri" charset="0"/>
              </a:rPr>
              <a:t>avec les clés des dimensions</a:t>
            </a:r>
            <a:r>
              <a:rPr lang="fr-CA" altLang="fr-FR" sz="1100" dirty="0">
                <a:latin typeface="Calibri" charset="0"/>
              </a:rPr>
              <a:t>  </a:t>
            </a:r>
            <a:r>
              <a:rPr lang="fr-CA" altLang="fr-FR" sz="1100" i="1" dirty="0">
                <a:latin typeface="Calibri" charset="0"/>
              </a:rPr>
              <a:t>Date Cal, Id Dim</a:t>
            </a:r>
            <a:r>
              <a:rPr lang="fr-CA" altLang="fr-FR" sz="1100" i="1" baseline="-25000" dirty="0">
                <a:latin typeface="Calibri" charset="0"/>
              </a:rPr>
              <a:t>1,  </a:t>
            </a:r>
            <a:r>
              <a:rPr lang="fr-CA" altLang="fr-FR" sz="1100" i="1" dirty="0">
                <a:latin typeface="Calibri" charset="0"/>
              </a:rPr>
              <a:t>Id Dim</a:t>
            </a:r>
            <a:r>
              <a:rPr lang="fr-CA" altLang="fr-FR" sz="1100" i="1" baseline="-25000" dirty="0">
                <a:latin typeface="Calibri" charset="0"/>
              </a:rPr>
              <a:t>2 </a:t>
            </a:r>
            <a:r>
              <a:rPr lang="fr-CA" altLang="fr-FR" sz="1100" i="1" dirty="0">
                <a:latin typeface="Calibri" charset="0"/>
              </a:rPr>
              <a:t>, ..., Id </a:t>
            </a:r>
            <a:r>
              <a:rPr lang="fr-CA" altLang="fr-FR" sz="1100" i="1" dirty="0" err="1">
                <a:latin typeface="Calibri" charset="0"/>
              </a:rPr>
              <a:t>Dim</a:t>
            </a:r>
            <a:r>
              <a:rPr lang="fr-CA" altLang="fr-FR" sz="1100" i="1" baseline="-25000" dirty="0" err="1">
                <a:latin typeface="Calibri" charset="0"/>
              </a:rPr>
              <a:t>n</a:t>
            </a:r>
            <a:r>
              <a:rPr lang="fr-CA" altLang="fr-FR" sz="1100" i="1" baseline="-25000" dirty="0">
                <a:latin typeface="Calibri" charset="0"/>
              </a:rPr>
              <a:t> </a:t>
            </a:r>
            <a:r>
              <a:rPr lang="fr-CA" altLang="fr-FR" sz="1100" dirty="0">
                <a:latin typeface="Calibri" charset="0"/>
              </a:rPr>
              <a:t>)</a:t>
            </a:r>
            <a:r>
              <a:rPr lang="fr-FR" altLang="fr-FR" sz="1100" dirty="0">
                <a:latin typeface="Calibri" charset="0"/>
              </a:rPr>
              <a:t> dans la même table.</a:t>
            </a:r>
            <a:endParaRPr lang="fr-FR" altLang="fr-FR" dirty="0"/>
          </a:p>
          <a:p>
            <a:endParaRPr lang="fr-FR" sz="1000" dirty="0"/>
          </a:p>
        </p:txBody>
      </p:sp>
      <p:sp>
        <p:nvSpPr>
          <p:cNvPr id="4" name="Espace réservé du numéro de diapositive 3"/>
          <p:cNvSpPr>
            <a:spLocks noGrp="1"/>
          </p:cNvSpPr>
          <p:nvPr>
            <p:ph type="sldNum" sz="quarter" idx="10"/>
          </p:nvPr>
        </p:nvSpPr>
        <p:spPr/>
        <p:txBody>
          <a:bodyPr/>
          <a:lstStyle/>
          <a:p>
            <a:pPr>
              <a:defRPr/>
            </a:pPr>
            <a:fld id="{99385476-F739-B84E-995A-400EF82F5B49}" type="slidenum">
              <a:rPr lang="fr-FR" smtClean="0"/>
              <a:pPr>
                <a:defRPr/>
              </a:pPr>
              <a:t>30</a:t>
            </a:fld>
            <a:endParaRPr lang="fr-FR"/>
          </a:p>
        </p:txBody>
      </p:sp>
    </p:spTree>
    <p:extLst>
      <p:ext uri="{BB962C8B-B14F-4D97-AF65-F5344CB8AC3E}">
        <p14:creationId xmlns:p14="http://schemas.microsoft.com/office/powerpoint/2010/main" val="682661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4" name="Espace réservé du numéro de diapositive 3"/>
          <p:cNvSpPr>
            <a:spLocks noGrp="1"/>
          </p:cNvSpPr>
          <p:nvPr>
            <p:ph type="sldNum" sz="quarter" idx="10"/>
          </p:nvPr>
        </p:nvSpPr>
        <p:spPr/>
        <p:txBody>
          <a:bodyPr/>
          <a:lstStyle/>
          <a:p>
            <a:pPr>
              <a:defRPr/>
            </a:pPr>
            <a:fld id="{99385476-F739-B84E-995A-400EF82F5B49}" type="slidenum">
              <a:rPr lang="fr-FR" smtClean="0"/>
              <a:pPr>
                <a:defRPr/>
              </a:pPr>
              <a:t>33</a:t>
            </a:fld>
            <a:endParaRPr lang="fr-FR"/>
          </a:p>
        </p:txBody>
      </p:sp>
      <p:sp>
        <p:nvSpPr>
          <p:cNvPr id="5" name="Rectangle 2"/>
          <p:cNvSpPr>
            <a:spLocks noGrp="1" noChangeArrowheads="1"/>
          </p:cNvSpPr>
          <p:nvPr>
            <p:ph type="body" idx="1"/>
          </p:nvPr>
        </p:nvSpPr>
        <p:spPr bwMode="auto">
          <a:xfrm>
            <a:off x="1" y="4208062"/>
            <a:ext cx="6856412" cy="4471993"/>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square" anchor="ctr">
            <a:spAutoFit/>
          </a:bodyPr>
          <a:lstStyle>
            <a:lvl1pPr>
              <a:tabLst>
                <a:tab pos="457200" algn="l"/>
              </a:tabLst>
              <a:defRPr sz="1400">
                <a:solidFill>
                  <a:schemeClr val="tx1"/>
                </a:solidFill>
                <a:latin typeface="Arial" charset="0"/>
                <a:ea typeface="ＭＳ Ｐゴシック" charset="-128"/>
              </a:defRPr>
            </a:lvl1pPr>
            <a:lvl2pPr marL="742950" indent="-285750">
              <a:tabLst>
                <a:tab pos="457200" algn="l"/>
              </a:tabLst>
              <a:defRPr sz="1400">
                <a:solidFill>
                  <a:schemeClr val="tx1"/>
                </a:solidFill>
                <a:latin typeface="Arial" charset="0"/>
                <a:ea typeface="ＭＳ Ｐゴシック" charset="-128"/>
              </a:defRPr>
            </a:lvl2pPr>
            <a:lvl3pPr marL="1143000" indent="-228600">
              <a:tabLst>
                <a:tab pos="457200" algn="l"/>
              </a:tabLst>
              <a:defRPr sz="1400">
                <a:solidFill>
                  <a:schemeClr val="tx1"/>
                </a:solidFill>
                <a:latin typeface="Arial" charset="0"/>
                <a:ea typeface="ＭＳ Ｐゴシック" charset="-128"/>
              </a:defRPr>
            </a:lvl3pPr>
            <a:lvl4pPr marL="1600200" indent="-228600">
              <a:tabLst>
                <a:tab pos="457200" algn="l"/>
              </a:tabLst>
              <a:defRPr sz="1400">
                <a:solidFill>
                  <a:schemeClr val="tx1"/>
                </a:solidFill>
                <a:latin typeface="Arial" charset="0"/>
                <a:ea typeface="ＭＳ Ｐゴシック" charset="-128"/>
              </a:defRPr>
            </a:lvl4pPr>
            <a:lvl5pPr marL="2057400" indent="-228600">
              <a:tabLst>
                <a:tab pos="457200" algn="l"/>
              </a:tabLst>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tabLst>
                <a:tab pos="457200" algn="l"/>
              </a:tabLs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tabLst>
                <a:tab pos="457200" algn="l"/>
              </a:tabLs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tabLst>
                <a:tab pos="457200" algn="l"/>
              </a:tabLs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tabLst>
                <a:tab pos="457200" algn="l"/>
              </a:tabLst>
              <a:defRPr sz="1400">
                <a:solidFill>
                  <a:schemeClr val="tx1"/>
                </a:solidFill>
                <a:latin typeface="Arial" charset="0"/>
                <a:ea typeface="ＭＳ Ｐゴシック" charset="-128"/>
              </a:defRPr>
            </a:lvl9pPr>
          </a:lstStyle>
          <a:p>
            <a:pPr>
              <a:spcBef>
                <a:spcPts val="0"/>
              </a:spcBef>
              <a:spcAft>
                <a:spcPts val="0"/>
              </a:spcAft>
            </a:pPr>
            <a:r>
              <a:rPr lang="fr-CA" altLang="fr-FR" sz="1200" b="1" dirty="0">
                <a:solidFill>
                  <a:srgbClr val="FF0000"/>
                </a:solidFill>
                <a:latin typeface="Calibri" charset="0"/>
              </a:rPr>
              <a:t>Caractéristiques d</a:t>
            </a:r>
            <a:r>
              <a:rPr lang="fr-FR" altLang="fr-FR" sz="1200" b="1" dirty="0">
                <a:solidFill>
                  <a:srgbClr val="FF0000"/>
                </a:solidFill>
                <a:latin typeface="Calibri" charset="0"/>
              </a:rPr>
              <a:t>'</a:t>
            </a:r>
            <a:r>
              <a:rPr lang="fr-CA" altLang="fr-FR" sz="1200" b="1" dirty="0">
                <a:solidFill>
                  <a:srgbClr val="FF0000"/>
                </a:solidFill>
                <a:latin typeface="Calibri" charset="0"/>
              </a:rPr>
              <a:t>une dimension</a:t>
            </a:r>
            <a:endParaRPr lang="fr-FR" altLang="fr-FR" sz="1200" b="1" dirty="0">
              <a:solidFill>
                <a:srgbClr val="FF0000"/>
              </a:solidFill>
              <a:latin typeface="Calibri" charset="0"/>
            </a:endParaRPr>
          </a:p>
          <a:p>
            <a:pPr>
              <a:spcBef>
                <a:spcPct val="0"/>
              </a:spcBef>
              <a:spcAft>
                <a:spcPts val="0"/>
              </a:spcAft>
              <a:buFont typeface="Wingdings" charset="2"/>
              <a:buChar char="Ø"/>
            </a:pPr>
            <a:r>
              <a:rPr lang="fr-FR" altLang="fr-FR" sz="1200" dirty="0">
                <a:latin typeface="Calibri" charset="0"/>
              </a:rPr>
              <a:t> </a:t>
            </a:r>
            <a:r>
              <a:rPr lang="fr-FR" altLang="fr-FR" sz="1100" dirty="0">
                <a:latin typeface="Calibri" charset="0"/>
              </a:rPr>
              <a:t>Une </a:t>
            </a:r>
            <a:r>
              <a:rPr lang="fr-FR" altLang="ja-JP" sz="1100" dirty="0">
                <a:latin typeface="Calibri" charset="0"/>
              </a:rPr>
              <a:t>"</a:t>
            </a:r>
            <a:r>
              <a:rPr lang="fr-FR" altLang="fr-FR" sz="1100" dirty="0">
                <a:latin typeface="Calibri" charset="0"/>
              </a:rPr>
              <a:t>table</a:t>
            </a:r>
            <a:r>
              <a:rPr lang="fr-FR" altLang="ja-JP" sz="1100" dirty="0">
                <a:latin typeface="Calibri" charset="0"/>
              </a:rPr>
              <a:t>''</a:t>
            </a:r>
            <a:r>
              <a:rPr lang="fr-FR" altLang="fr-FR" sz="1100" dirty="0">
                <a:latin typeface="Calibri" charset="0"/>
              </a:rPr>
              <a:t> de dimension contient le détail sur les faits</a:t>
            </a:r>
            <a:endParaRPr lang="fr-FR" altLang="fr-FR" sz="1100" dirty="0"/>
          </a:p>
          <a:p>
            <a:pPr>
              <a:spcBef>
                <a:spcPct val="0"/>
              </a:spcBef>
              <a:spcAft>
                <a:spcPts val="0"/>
              </a:spcAft>
              <a:buFont typeface="Wingdings" charset="2"/>
              <a:buChar char="Ø"/>
            </a:pPr>
            <a:r>
              <a:rPr lang="fr-FR" altLang="fr-FR" sz="1100" dirty="0">
                <a:latin typeface="Calibri" charset="0"/>
              </a:rPr>
              <a:t>Une </a:t>
            </a:r>
            <a:r>
              <a:rPr lang="fr-FR" altLang="ja-JP" sz="1100" dirty="0">
                <a:latin typeface="Calibri" charset="0"/>
              </a:rPr>
              <a:t>''</a:t>
            </a:r>
            <a:r>
              <a:rPr lang="fr-FR" altLang="fr-FR" sz="1100" dirty="0">
                <a:latin typeface="Calibri" charset="0"/>
              </a:rPr>
              <a:t>table</a:t>
            </a:r>
            <a:r>
              <a:rPr lang="fr-FR" altLang="ja-JP" sz="1100" dirty="0">
                <a:latin typeface="Calibri" charset="0"/>
              </a:rPr>
              <a:t>''</a:t>
            </a:r>
            <a:r>
              <a:rPr lang="fr-FR" altLang="fr-FR" sz="1100" dirty="0">
                <a:latin typeface="Calibri" charset="0"/>
              </a:rPr>
              <a:t> de dimension contient les informations descriptives des valeurs numériques de la table des faits</a:t>
            </a:r>
            <a:endParaRPr lang="fr-FR" altLang="fr-FR" sz="1100" dirty="0"/>
          </a:p>
          <a:p>
            <a:pPr>
              <a:spcBef>
                <a:spcPct val="0"/>
              </a:spcBef>
              <a:spcAft>
                <a:spcPts val="0"/>
              </a:spcAft>
              <a:buFont typeface="Wingdings" charset="2"/>
              <a:buChar char="Ø"/>
            </a:pPr>
            <a:r>
              <a:rPr lang="fr-FR" altLang="fr-FR" sz="1100" dirty="0">
                <a:latin typeface="Calibri" charset="0"/>
              </a:rPr>
              <a:t>Vu que les données dans la </a:t>
            </a:r>
            <a:r>
              <a:rPr lang="fr-FR" altLang="ja-JP" sz="1100" dirty="0">
                <a:latin typeface="Calibri" charset="0"/>
              </a:rPr>
              <a:t>''</a:t>
            </a:r>
            <a:r>
              <a:rPr lang="fr-FR" altLang="fr-FR" sz="1100" dirty="0">
                <a:latin typeface="Calibri" charset="0"/>
              </a:rPr>
              <a:t>table</a:t>
            </a:r>
            <a:r>
              <a:rPr lang="fr-FR" altLang="ja-JP" sz="1100" dirty="0">
                <a:latin typeface="Calibri" charset="0"/>
              </a:rPr>
              <a:t>''</a:t>
            </a:r>
            <a:r>
              <a:rPr lang="fr-FR" altLang="fr-FR" sz="1100" dirty="0">
                <a:latin typeface="Calibri" charset="0"/>
              </a:rPr>
              <a:t> de dimension sont normalisées, elle contient un plus grand nombre de colonnes</a:t>
            </a:r>
            <a:endParaRPr lang="fr-FR" altLang="fr-FR" sz="1100" dirty="0"/>
          </a:p>
          <a:p>
            <a:pPr>
              <a:spcBef>
                <a:spcPct val="0"/>
              </a:spcBef>
              <a:spcAft>
                <a:spcPts val="0"/>
              </a:spcAft>
              <a:buFont typeface="Wingdings" charset="2"/>
              <a:buChar char="Ø"/>
            </a:pPr>
            <a:r>
              <a:rPr lang="fr-FR" altLang="fr-FR" sz="1100" dirty="0">
                <a:latin typeface="Calibri" charset="0"/>
              </a:rPr>
              <a:t> Une </a:t>
            </a:r>
            <a:r>
              <a:rPr lang="fr-FR" altLang="ja-JP" sz="1100" dirty="0">
                <a:latin typeface="Calibri" charset="0"/>
              </a:rPr>
              <a:t>''</a:t>
            </a:r>
            <a:r>
              <a:rPr lang="fr-FR" altLang="fr-FR" sz="1100" dirty="0">
                <a:latin typeface="Calibri" charset="0"/>
              </a:rPr>
              <a:t>table</a:t>
            </a:r>
            <a:r>
              <a:rPr lang="fr-FR" altLang="ja-JP" sz="1100" dirty="0">
                <a:latin typeface="Calibri" charset="0"/>
              </a:rPr>
              <a:t>''</a:t>
            </a:r>
            <a:r>
              <a:rPr lang="fr-FR" altLang="fr-FR" sz="1100" dirty="0">
                <a:latin typeface="Calibri" charset="0"/>
              </a:rPr>
              <a:t> de dimension contient en général beaucoup moins d</a:t>
            </a:r>
            <a:r>
              <a:rPr lang="fr-FR" altLang="ja-JP" sz="1100" dirty="0">
                <a:latin typeface="Calibri" charset="0"/>
              </a:rPr>
              <a:t>'</a:t>
            </a:r>
            <a:r>
              <a:rPr lang="fr-FR" altLang="fr-FR" sz="1100" dirty="0">
                <a:latin typeface="Calibri" charset="0"/>
              </a:rPr>
              <a:t>enregistrements qu</a:t>
            </a:r>
            <a:r>
              <a:rPr lang="fr-FR" altLang="ja-JP" sz="1100" dirty="0">
                <a:latin typeface="Calibri" charset="0"/>
              </a:rPr>
              <a:t>'</a:t>
            </a:r>
            <a:r>
              <a:rPr lang="fr-FR" altLang="fr-FR" sz="1100" dirty="0">
                <a:latin typeface="Calibri" charset="0"/>
              </a:rPr>
              <a:t>une </a:t>
            </a:r>
            <a:r>
              <a:rPr lang="fr-FR" altLang="ja-JP" sz="1100" dirty="0">
                <a:latin typeface="Calibri" charset="0"/>
              </a:rPr>
              <a:t>''</a:t>
            </a:r>
            <a:r>
              <a:rPr lang="fr-FR" altLang="fr-FR" sz="1100" dirty="0">
                <a:latin typeface="Calibri" charset="0"/>
              </a:rPr>
              <a:t>table</a:t>
            </a:r>
            <a:r>
              <a:rPr lang="fr-FR" altLang="ja-JP" sz="1100" dirty="0">
                <a:latin typeface="Calibri" charset="0"/>
              </a:rPr>
              <a:t>''</a:t>
            </a:r>
            <a:r>
              <a:rPr lang="fr-FR" altLang="fr-FR" sz="1100" dirty="0">
                <a:latin typeface="Calibri" charset="0"/>
              </a:rPr>
              <a:t> des faits</a:t>
            </a:r>
            <a:endParaRPr lang="fr-FR" altLang="fr-FR" sz="1100" dirty="0"/>
          </a:p>
          <a:p>
            <a:pPr>
              <a:spcBef>
                <a:spcPct val="0"/>
              </a:spcBef>
              <a:spcAft>
                <a:spcPts val="0"/>
              </a:spcAft>
              <a:buFont typeface="Wingdings" charset="2"/>
              <a:buChar char="Ø"/>
            </a:pPr>
            <a:r>
              <a:rPr lang="fr-FR" altLang="fr-FR" sz="1100" dirty="0">
                <a:latin typeface="Calibri" charset="0"/>
              </a:rPr>
              <a:t>Les attributs d</a:t>
            </a:r>
            <a:r>
              <a:rPr lang="fr-FR" altLang="ja-JP" sz="1100" dirty="0">
                <a:latin typeface="Calibri" charset="0"/>
              </a:rPr>
              <a:t>'</a:t>
            </a:r>
            <a:r>
              <a:rPr lang="fr-FR" altLang="fr-FR" sz="1100" dirty="0">
                <a:latin typeface="Calibri" charset="0"/>
              </a:rPr>
              <a:t>une </a:t>
            </a:r>
            <a:r>
              <a:rPr lang="fr-FR" altLang="ja-JP" sz="1100" dirty="0">
                <a:latin typeface="Calibri" charset="0"/>
              </a:rPr>
              <a:t>''</a:t>
            </a:r>
            <a:r>
              <a:rPr lang="fr-FR" altLang="fr-FR" sz="1100" dirty="0">
                <a:latin typeface="Calibri" charset="0"/>
              </a:rPr>
              <a:t>table</a:t>
            </a:r>
            <a:r>
              <a:rPr lang="fr-FR" altLang="ja-JP" sz="1100" dirty="0">
                <a:latin typeface="Calibri" charset="0"/>
              </a:rPr>
              <a:t>''</a:t>
            </a:r>
            <a:r>
              <a:rPr lang="fr-FR" altLang="fr-FR" sz="1100" dirty="0">
                <a:latin typeface="Calibri" charset="0"/>
              </a:rPr>
              <a:t> de dimension sont souvent utilisés comme «</a:t>
            </a:r>
            <a:r>
              <a:rPr lang="fr-FR" altLang="fr-FR" sz="1100" i="1" dirty="0">
                <a:latin typeface="Calibri" charset="0"/>
              </a:rPr>
              <a:t>Tête de lignes</a:t>
            </a:r>
            <a:r>
              <a:rPr lang="fr-FR" altLang="fr-FR" sz="1100" dirty="0">
                <a:latin typeface="Calibri" charset="0"/>
              </a:rPr>
              <a:t>» et «</a:t>
            </a:r>
            <a:r>
              <a:rPr lang="fr-FR" altLang="fr-FR" sz="1100" i="1" dirty="0">
                <a:latin typeface="Calibri" charset="0"/>
              </a:rPr>
              <a:t>Tête de colonne</a:t>
            </a:r>
            <a:r>
              <a:rPr lang="fr-FR" altLang="fr-FR" sz="1100" dirty="0">
                <a:latin typeface="Calibri" charset="0"/>
              </a:rPr>
              <a:t>» dans un rapport ou résultat de requête.</a:t>
            </a:r>
          </a:p>
          <a:p>
            <a:pPr>
              <a:spcBef>
                <a:spcPct val="0"/>
              </a:spcBef>
              <a:spcAft>
                <a:spcPts val="0"/>
              </a:spcAft>
              <a:buFont typeface="Wingdings" charset="2"/>
              <a:buChar char="Ø"/>
            </a:pPr>
            <a:endParaRPr lang="fr-FR" altLang="fr-FR" sz="1200" dirty="0">
              <a:latin typeface="Calibri" charset="0"/>
            </a:endParaRPr>
          </a:p>
          <a:p>
            <a:pPr>
              <a:spcBef>
                <a:spcPts val="0"/>
              </a:spcBef>
              <a:spcAft>
                <a:spcPts val="0"/>
              </a:spcAft>
            </a:pPr>
            <a:r>
              <a:rPr lang="fr-CA" altLang="fr-FR" sz="1200" b="1" dirty="0">
                <a:solidFill>
                  <a:srgbClr val="FF0000"/>
                </a:solidFill>
                <a:latin typeface="Calibri" charset="0"/>
              </a:rPr>
              <a:t>Fonctionnalités </a:t>
            </a:r>
            <a:endParaRPr lang="fr-FR" altLang="fr-FR" sz="1200" b="1" dirty="0">
              <a:solidFill>
                <a:srgbClr val="FF0000"/>
              </a:solidFill>
              <a:latin typeface="Calibri" charset="0"/>
            </a:endParaRPr>
          </a:p>
          <a:p>
            <a:pPr algn="just">
              <a:spcBef>
                <a:spcPts val="0"/>
              </a:spcBef>
              <a:spcAft>
                <a:spcPts val="0"/>
              </a:spcAft>
              <a:buClr>
                <a:srgbClr val="A50021"/>
              </a:buClr>
              <a:buSzPct val="120000"/>
              <a:buFont typeface="Wingdings" charset="2"/>
              <a:buChar char="Ø"/>
            </a:pPr>
            <a:r>
              <a:rPr lang="fr-FR" altLang="fr-FR" sz="1100" b="1" dirty="0">
                <a:latin typeface="Calibri" charset="0"/>
              </a:rPr>
              <a:t>Remplacer la clé artificielle ou naturelle : </a:t>
            </a:r>
            <a:r>
              <a:rPr lang="fr-FR" altLang="fr-FR" sz="1100" dirty="0">
                <a:latin typeface="Calibri" charset="0"/>
              </a:rPr>
              <a:t>Effectivement une clé de substitution remplace la clé artificielle en terme d</a:t>
            </a:r>
            <a:r>
              <a:rPr lang="fr-FR" altLang="ja-JP" sz="1100" dirty="0">
                <a:latin typeface="Calibri" charset="0"/>
              </a:rPr>
              <a:t>'</a:t>
            </a:r>
            <a:r>
              <a:rPr lang="fr-FR" altLang="fr-FR" sz="1100" dirty="0">
                <a:latin typeface="Calibri" charset="0"/>
              </a:rPr>
              <a:t>utilisation, ce n</a:t>
            </a:r>
            <a:r>
              <a:rPr lang="fr-FR" altLang="ja-JP" sz="1100" dirty="0">
                <a:latin typeface="Calibri" charset="0"/>
              </a:rPr>
              <a:t>'</a:t>
            </a:r>
            <a:r>
              <a:rPr lang="fr-FR" altLang="fr-FR" sz="1100" dirty="0">
                <a:latin typeface="Calibri" charset="0"/>
              </a:rPr>
              <a:t>est plus la clé naturelle qui sera utilisée pour faire les jointures avec les tables de faits et les autres tables de dimension.</a:t>
            </a:r>
          </a:p>
          <a:p>
            <a:pPr algn="just">
              <a:spcBef>
                <a:spcPts val="0"/>
              </a:spcBef>
              <a:spcAft>
                <a:spcPts val="0"/>
              </a:spcAft>
              <a:buClr>
                <a:srgbClr val="A50021"/>
              </a:buClr>
              <a:buSzPct val="120000"/>
              <a:buFont typeface="Wingdings" charset="2"/>
              <a:buChar char="Ø"/>
            </a:pPr>
            <a:r>
              <a:rPr lang="fr-FR" altLang="fr-FR" sz="1100" b="1" dirty="0">
                <a:latin typeface="Calibri" charset="0"/>
              </a:rPr>
              <a:t>Compléter l</a:t>
            </a:r>
            <a:r>
              <a:rPr lang="fr-FR" altLang="ja-JP" sz="1100" b="1" dirty="0">
                <a:latin typeface="Calibri" charset="0"/>
              </a:rPr>
              <a:t>'</a:t>
            </a:r>
            <a:r>
              <a:rPr lang="fr-FR" altLang="fr-FR" sz="1100" b="1" dirty="0">
                <a:latin typeface="Calibri" charset="0"/>
              </a:rPr>
              <a:t>information</a:t>
            </a:r>
            <a:r>
              <a:rPr lang="fr-FR" altLang="fr-FR" sz="1200" b="1" dirty="0">
                <a:latin typeface="Calibri" charset="0"/>
              </a:rPr>
              <a:t> : </a:t>
            </a:r>
            <a:r>
              <a:rPr lang="fr-FR" altLang="fr-FR" sz="1100" dirty="0">
                <a:latin typeface="Calibri" charset="0"/>
              </a:rPr>
              <a:t>La clé de substitution n</a:t>
            </a:r>
            <a:r>
              <a:rPr lang="fr-FR" altLang="ja-JP" sz="1100" dirty="0">
                <a:latin typeface="Calibri" charset="0"/>
              </a:rPr>
              <a:t>'</a:t>
            </a:r>
            <a:r>
              <a:rPr lang="fr-FR" altLang="fr-FR" sz="1100" dirty="0">
                <a:latin typeface="Calibri" charset="0"/>
              </a:rPr>
              <a:t>a aucun sens en terme d</a:t>
            </a:r>
            <a:r>
              <a:rPr lang="fr-FR" altLang="ja-JP" sz="1100" dirty="0">
                <a:latin typeface="Calibri" charset="0"/>
              </a:rPr>
              <a:t>'</a:t>
            </a:r>
            <a:r>
              <a:rPr lang="fr-FR" altLang="fr-FR" sz="1100" dirty="0">
                <a:latin typeface="Calibri" charset="0"/>
              </a:rPr>
              <a:t>affaire, elle est utilisée dans l</a:t>
            </a:r>
            <a:r>
              <a:rPr lang="fr-FR" altLang="ja-JP" sz="1100" dirty="0">
                <a:latin typeface="Calibri" charset="0"/>
              </a:rPr>
              <a:t>'</a:t>
            </a:r>
            <a:r>
              <a:rPr lang="fr-FR" altLang="fr-FR" sz="1100" dirty="0">
                <a:latin typeface="Calibri" charset="0"/>
              </a:rPr>
              <a:t>ED seulement ! </a:t>
            </a:r>
          </a:p>
          <a:p>
            <a:pPr algn="just">
              <a:spcBef>
                <a:spcPts val="0"/>
              </a:spcBef>
              <a:spcAft>
                <a:spcPts val="0"/>
              </a:spcAft>
            </a:pPr>
            <a:r>
              <a:rPr lang="fr-FR" altLang="fr-FR" sz="1100" dirty="0">
                <a:latin typeface="Calibri" charset="0"/>
              </a:rPr>
              <a:t>La clé artificielle ou naturelle dans la dimension est toujours nécessaire pour pouvoir faire la correspondance entre l</a:t>
            </a:r>
            <a:r>
              <a:rPr lang="fr-FR" altLang="ja-JP" sz="1100" dirty="0">
                <a:latin typeface="Calibri" charset="0"/>
              </a:rPr>
              <a:t>'</a:t>
            </a:r>
            <a:r>
              <a:rPr lang="fr-FR" altLang="fr-FR" sz="1100" dirty="0">
                <a:latin typeface="Calibri" charset="0"/>
              </a:rPr>
              <a:t>élément de dimension  un client par exemple) dans l</a:t>
            </a:r>
            <a:r>
              <a:rPr lang="fr-FR" altLang="ja-JP" sz="1100" dirty="0">
                <a:latin typeface="Calibri" charset="0"/>
              </a:rPr>
              <a:t>'</a:t>
            </a:r>
            <a:r>
              <a:rPr lang="fr-FR" altLang="fr-FR" sz="1100" dirty="0">
                <a:latin typeface="Calibri" charset="0"/>
              </a:rPr>
              <a:t>ED et l</a:t>
            </a:r>
            <a:r>
              <a:rPr lang="fr-FR" altLang="ja-JP" sz="1100" dirty="0">
                <a:latin typeface="Calibri" charset="0"/>
              </a:rPr>
              <a:t>'</a:t>
            </a:r>
            <a:r>
              <a:rPr lang="fr-FR" altLang="fr-FR" sz="1100" dirty="0">
                <a:latin typeface="Calibri" charset="0"/>
              </a:rPr>
              <a:t>élément de la table des clients dans le système opérationnel.</a:t>
            </a:r>
          </a:p>
          <a:p>
            <a:pPr>
              <a:spcAft>
                <a:spcPts val="0"/>
              </a:spcAft>
            </a:pPr>
            <a:r>
              <a:rPr lang="fr-CA" altLang="fr-FR" sz="1200" b="1" dirty="0">
                <a:solidFill>
                  <a:srgbClr val="FF0000"/>
                </a:solidFill>
                <a:latin typeface="Calibri" charset="0"/>
              </a:rPr>
              <a:t>avantages</a:t>
            </a:r>
            <a:endParaRPr lang="fr-FR" altLang="fr-FR" sz="1200" b="1" dirty="0">
              <a:solidFill>
                <a:srgbClr val="FF0000"/>
              </a:solidFill>
              <a:latin typeface="Calibri" charset="0"/>
            </a:endParaRPr>
          </a:p>
          <a:p>
            <a:pPr algn="just">
              <a:spcBef>
                <a:spcPct val="0"/>
              </a:spcBef>
              <a:spcAft>
                <a:spcPts val="0"/>
              </a:spcAft>
              <a:buClr>
                <a:srgbClr val="A50021"/>
              </a:buClr>
              <a:buSzPct val="120000"/>
              <a:buFont typeface="Wingdings" charset="2"/>
              <a:buChar char="Ø"/>
            </a:pPr>
            <a:r>
              <a:rPr lang="fr-FR" altLang="fr-FR" sz="1100" b="1" dirty="0">
                <a:latin typeface="Calibri" charset="0"/>
              </a:rPr>
              <a:t>Performance</a:t>
            </a:r>
            <a:r>
              <a:rPr lang="fr-FR" altLang="fr-FR" sz="1100" dirty="0">
                <a:latin typeface="Calibri" charset="0"/>
              </a:rPr>
              <a:t> : Accélère l</a:t>
            </a:r>
            <a:r>
              <a:rPr lang="fr-FR" altLang="ja-JP" sz="1100" dirty="0">
                <a:latin typeface="Calibri" charset="0"/>
              </a:rPr>
              <a:t>'</a:t>
            </a:r>
            <a:r>
              <a:rPr lang="fr-FR" altLang="fr-FR" sz="1100" dirty="0">
                <a:latin typeface="Calibri" charset="0"/>
              </a:rPr>
              <a:t>accès aux données du moment ou l</a:t>
            </a:r>
            <a:r>
              <a:rPr lang="fr-FR" altLang="ja-JP" sz="1100" dirty="0">
                <a:latin typeface="Calibri" charset="0"/>
              </a:rPr>
              <a:t>'</a:t>
            </a:r>
            <a:r>
              <a:rPr lang="fr-FR" altLang="fr-FR" sz="1100" dirty="0">
                <a:latin typeface="Calibri" charset="0"/>
              </a:rPr>
              <a:t>on va utiliser un index numérique vu que le type de</a:t>
            </a:r>
            <a:r>
              <a:rPr lang="fr-CA" altLang="fr-FR" sz="1100" dirty="0">
                <a:latin typeface="Calibri" charset="0"/>
              </a:rPr>
              <a:t> </a:t>
            </a:r>
            <a:r>
              <a:rPr lang="fr-FR" altLang="fr-FR" sz="1100" dirty="0">
                <a:latin typeface="Calibri" charset="0"/>
              </a:rPr>
              <a:t>données de la clé de substitution est numérique.</a:t>
            </a:r>
            <a:endParaRPr lang="fr-FR" altLang="fr-FR" sz="1100" dirty="0"/>
          </a:p>
          <a:p>
            <a:pPr algn="just">
              <a:spcBef>
                <a:spcPct val="0"/>
              </a:spcBef>
              <a:spcAft>
                <a:spcPts val="0"/>
              </a:spcAft>
              <a:buClr>
                <a:srgbClr val="A50021"/>
              </a:buClr>
              <a:buSzPct val="120000"/>
              <a:buFont typeface="Wingdings" charset="2"/>
              <a:buChar char="Ø"/>
            </a:pPr>
            <a:r>
              <a:rPr lang="fr-FR" altLang="fr-FR" sz="1100" b="1" dirty="0">
                <a:latin typeface="Calibri" charset="0"/>
              </a:rPr>
              <a:t>Indépendance du système source</a:t>
            </a:r>
            <a:r>
              <a:rPr lang="fr-FR" altLang="fr-FR" sz="1100" dirty="0">
                <a:latin typeface="Calibri" charset="0"/>
              </a:rPr>
              <a:t> : On ne peut garantir que la clé d</a:t>
            </a:r>
            <a:r>
              <a:rPr lang="fr-FR" altLang="ja-JP" sz="1100" dirty="0">
                <a:latin typeface="Calibri" charset="0"/>
              </a:rPr>
              <a:t>'</a:t>
            </a:r>
            <a:r>
              <a:rPr lang="fr-FR" altLang="fr-FR" sz="1100" dirty="0">
                <a:latin typeface="Calibri" charset="0"/>
              </a:rPr>
              <a:t>affaire ne change pas dans les systèmes sources.</a:t>
            </a:r>
            <a:endParaRPr lang="fr-FR" altLang="fr-FR" sz="1100" dirty="0"/>
          </a:p>
          <a:p>
            <a:pPr algn="just">
              <a:spcBef>
                <a:spcPct val="0"/>
              </a:spcBef>
              <a:spcAft>
                <a:spcPts val="0"/>
              </a:spcAft>
              <a:buClr>
                <a:srgbClr val="A50021"/>
              </a:buClr>
              <a:buSzPct val="120000"/>
              <a:buFont typeface="Wingdings" charset="2"/>
              <a:buChar char="Ø"/>
            </a:pPr>
            <a:r>
              <a:rPr lang="fr-FR" altLang="fr-FR" sz="1100" b="1" dirty="0">
                <a:latin typeface="Calibri" charset="0"/>
              </a:rPr>
              <a:t>Historique des changements et granularité infinie</a:t>
            </a:r>
            <a:r>
              <a:rPr lang="fr-FR" altLang="fr-FR" sz="1100" dirty="0">
                <a:latin typeface="Calibri" charset="0"/>
              </a:rPr>
              <a:t> : Si l</a:t>
            </a:r>
            <a:r>
              <a:rPr lang="fr-FR" altLang="ja-JP" sz="1100" dirty="0">
                <a:latin typeface="Calibri" charset="0"/>
              </a:rPr>
              <a:t>'</a:t>
            </a:r>
            <a:r>
              <a:rPr lang="fr-FR" altLang="fr-FR" sz="1100" dirty="0">
                <a:latin typeface="Calibri" charset="0"/>
              </a:rPr>
              <a:t>on désire garder l</a:t>
            </a:r>
            <a:r>
              <a:rPr lang="fr-FR" altLang="ja-JP" sz="1100" dirty="0">
                <a:latin typeface="Calibri" charset="0"/>
              </a:rPr>
              <a:t>'</a:t>
            </a:r>
            <a:r>
              <a:rPr lang="fr-FR" altLang="fr-FR" sz="1100" dirty="0">
                <a:latin typeface="Calibri" charset="0"/>
              </a:rPr>
              <a:t>historique des changements de la dimension selon certains critères, on doit gérer la clé de substitution. On se retrouve facilement avec plusieurs enregistrements de la même clé d</a:t>
            </a:r>
            <a:r>
              <a:rPr lang="fr-FR" altLang="ja-JP" sz="1100" dirty="0">
                <a:latin typeface="Calibri" charset="0"/>
              </a:rPr>
              <a:t>'</a:t>
            </a:r>
            <a:r>
              <a:rPr lang="fr-FR" altLang="fr-FR" sz="1100" dirty="0">
                <a:latin typeface="Calibri" charset="0"/>
              </a:rPr>
              <a:t>affaire dans la dimension.</a:t>
            </a:r>
            <a:endParaRPr lang="fr-FR" altLang="fr-FR" sz="900" dirty="0"/>
          </a:p>
        </p:txBody>
      </p:sp>
    </p:spTree>
    <p:extLst>
      <p:ext uri="{BB962C8B-B14F-4D97-AF65-F5344CB8AC3E}">
        <p14:creationId xmlns:p14="http://schemas.microsoft.com/office/powerpoint/2010/main" val="207823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4" name="Espace réservé du numéro de diapositive 3"/>
          <p:cNvSpPr>
            <a:spLocks noGrp="1"/>
          </p:cNvSpPr>
          <p:nvPr>
            <p:ph type="sldNum" sz="quarter" idx="10"/>
          </p:nvPr>
        </p:nvSpPr>
        <p:spPr/>
        <p:txBody>
          <a:bodyPr/>
          <a:lstStyle/>
          <a:p>
            <a:pPr>
              <a:defRPr/>
            </a:pPr>
            <a:fld id="{99385476-F739-B84E-995A-400EF82F5B49}" type="slidenum">
              <a:rPr lang="fr-FR" smtClean="0"/>
              <a:pPr>
                <a:defRPr/>
              </a:pPr>
              <a:t>35</a:t>
            </a:fld>
            <a:endParaRPr lang="fr-FR"/>
          </a:p>
        </p:txBody>
      </p:sp>
      <p:sp>
        <p:nvSpPr>
          <p:cNvPr id="5" name="Espace réservé des commentaires 4"/>
          <p:cNvSpPr>
            <a:spLocks noGrp="1" noChangeArrowheads="1"/>
          </p:cNvSpPr>
          <p:nvPr>
            <p:ph type="body" idx="1"/>
          </p:nvPr>
        </p:nvSpPr>
        <p:spPr bwMode="auto">
          <a:xfrm>
            <a:off x="343693" y="4504928"/>
            <a:ext cx="6512720" cy="3431709"/>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square" anchor="ctr">
            <a:spAutoFit/>
          </a:bodyPr>
          <a:lstStyle>
            <a:lvl1pPr indent="449263">
              <a:tabLst>
                <a:tab pos="457200" algn="l"/>
              </a:tabLst>
              <a:defRPr sz="1400">
                <a:solidFill>
                  <a:schemeClr val="tx1"/>
                </a:solidFill>
                <a:latin typeface="Arial" charset="0"/>
                <a:ea typeface="ＭＳ Ｐゴシック" charset="-128"/>
              </a:defRPr>
            </a:lvl1pPr>
            <a:lvl2pPr marL="742950" indent="-285750">
              <a:tabLst>
                <a:tab pos="457200" algn="l"/>
              </a:tabLst>
              <a:defRPr sz="1400">
                <a:solidFill>
                  <a:schemeClr val="tx1"/>
                </a:solidFill>
                <a:latin typeface="Arial" charset="0"/>
                <a:ea typeface="ＭＳ Ｐゴシック" charset="-128"/>
              </a:defRPr>
            </a:lvl2pPr>
            <a:lvl3pPr marL="1143000" indent="-228600">
              <a:tabLst>
                <a:tab pos="457200" algn="l"/>
              </a:tabLst>
              <a:defRPr sz="1400">
                <a:solidFill>
                  <a:schemeClr val="tx1"/>
                </a:solidFill>
                <a:latin typeface="Arial" charset="0"/>
                <a:ea typeface="ＭＳ Ｐゴシック" charset="-128"/>
              </a:defRPr>
            </a:lvl3pPr>
            <a:lvl4pPr marL="1600200" indent="-228600">
              <a:tabLst>
                <a:tab pos="457200" algn="l"/>
              </a:tabLst>
              <a:defRPr sz="1400">
                <a:solidFill>
                  <a:schemeClr val="tx1"/>
                </a:solidFill>
                <a:latin typeface="Arial" charset="0"/>
                <a:ea typeface="ＭＳ Ｐゴシック" charset="-128"/>
              </a:defRPr>
            </a:lvl4pPr>
            <a:lvl5pPr marL="2057400" indent="-228600">
              <a:tabLst>
                <a:tab pos="457200" algn="l"/>
              </a:tabLst>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tabLst>
                <a:tab pos="457200" algn="l"/>
              </a:tabLs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tabLst>
                <a:tab pos="457200" algn="l"/>
              </a:tabLs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tabLst>
                <a:tab pos="457200" algn="l"/>
              </a:tabLs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tabLst>
                <a:tab pos="457200" algn="l"/>
              </a:tabLst>
              <a:defRPr sz="1400">
                <a:solidFill>
                  <a:schemeClr val="tx1"/>
                </a:solidFill>
                <a:latin typeface="Arial" charset="0"/>
                <a:ea typeface="ＭＳ Ｐゴシック" charset="-128"/>
              </a:defRPr>
            </a:lvl9pPr>
          </a:lstStyle>
          <a:p>
            <a:pPr>
              <a:spcBef>
                <a:spcPts val="0"/>
              </a:spcBef>
              <a:spcAft>
                <a:spcPts val="0"/>
              </a:spcAft>
            </a:pPr>
            <a:r>
              <a:rPr lang="fr-CA" altLang="fr-FR" b="1" dirty="0">
                <a:solidFill>
                  <a:srgbClr val="FF0000"/>
                </a:solidFill>
                <a:latin typeface="Calibri" charset="0"/>
              </a:rPr>
              <a:t>Définition d’une </a:t>
            </a:r>
            <a:r>
              <a:rPr lang="fr-CA" altLang="fr-FR" b="1" dirty="0" err="1">
                <a:solidFill>
                  <a:srgbClr val="FF0000"/>
                </a:solidFill>
                <a:latin typeface="Calibri" charset="0"/>
              </a:rPr>
              <a:t>surrogate</a:t>
            </a:r>
            <a:r>
              <a:rPr lang="fr-CA" altLang="fr-FR" b="1" dirty="0">
                <a:solidFill>
                  <a:srgbClr val="FF0000"/>
                </a:solidFill>
                <a:latin typeface="Calibri" charset="0"/>
              </a:rPr>
              <a:t> key</a:t>
            </a:r>
            <a:endParaRPr lang="fr-FR" altLang="fr-FR" sz="1600" b="1" dirty="0">
              <a:solidFill>
                <a:srgbClr val="FF0000"/>
              </a:solidFill>
              <a:latin typeface="Calibri" charset="0"/>
            </a:endParaRPr>
          </a:p>
          <a:p>
            <a:pPr indent="187325" algn="just">
              <a:spcBef>
                <a:spcPct val="0"/>
              </a:spcBef>
              <a:spcAft>
                <a:spcPts val="0"/>
              </a:spcAft>
              <a:buFont typeface="Wingdings" charset="2"/>
              <a:buChar char="q"/>
              <a:tabLst/>
            </a:pPr>
            <a:r>
              <a:rPr lang="fr-FR" altLang="fr-FR" sz="1100" dirty="0">
                <a:latin typeface="Calibri" charset="0"/>
              </a:rPr>
              <a:t>Une clé de substitution  </a:t>
            </a:r>
            <a:r>
              <a:rPr lang="fr-FR" altLang="fr-FR" sz="1100" i="1" dirty="0" err="1">
                <a:effectLst>
                  <a:outerShdw blurRad="38100" dist="38100" dir="2700000" algn="tl">
                    <a:srgbClr val="C0C0C0"/>
                  </a:outerShdw>
                </a:effectLst>
                <a:latin typeface="Calibri" charset="0"/>
              </a:rPr>
              <a:t>Surrogate</a:t>
            </a:r>
            <a:r>
              <a:rPr lang="fr-FR" altLang="fr-FR" sz="1100" i="1" dirty="0">
                <a:effectLst>
                  <a:outerShdw blurRad="38100" dist="38100" dir="2700000" algn="tl">
                    <a:srgbClr val="C0C0C0"/>
                  </a:outerShdw>
                </a:effectLst>
                <a:latin typeface="Calibri" charset="0"/>
              </a:rPr>
              <a:t> key</a:t>
            </a:r>
            <a:r>
              <a:rPr lang="fr-FR" altLang="fr-FR" sz="1100" dirty="0">
                <a:latin typeface="Calibri" charset="0"/>
              </a:rPr>
              <a:t>) est une clé non significative utilisée afin de substituer la clé naturelle  </a:t>
            </a:r>
            <a:r>
              <a:rPr lang="fr-FR" altLang="fr-FR" sz="1100" i="1" dirty="0">
                <a:effectLst>
                  <a:outerShdw blurRad="38100" dist="38100" dir="2700000" algn="tl">
                    <a:srgbClr val="C0C0C0"/>
                  </a:outerShdw>
                </a:effectLst>
                <a:latin typeface="Calibri" charset="0"/>
              </a:rPr>
              <a:t>Business Key</a:t>
            </a:r>
            <a:r>
              <a:rPr lang="fr-FR" altLang="fr-FR" sz="1100" dirty="0">
                <a:latin typeface="Calibri" charset="0"/>
              </a:rPr>
              <a:t>) qui provient des systèmes opérationnels. </a:t>
            </a:r>
          </a:p>
          <a:p>
            <a:pPr indent="187325" algn="just">
              <a:spcBef>
                <a:spcPct val="0"/>
              </a:spcBef>
              <a:spcAft>
                <a:spcPts val="0"/>
              </a:spcAft>
              <a:buFont typeface="Wingdings" charset="2"/>
              <a:buChar char="q"/>
              <a:tabLst/>
            </a:pPr>
            <a:r>
              <a:rPr lang="fr-FR" altLang="fr-FR" sz="1100" dirty="0">
                <a:latin typeface="Calibri" charset="0"/>
              </a:rPr>
              <a:t> La clé naturelle est, en général, composée de plusieurs colonnes.</a:t>
            </a:r>
            <a:endParaRPr lang="fr-FR" altLang="fr-FR" sz="600" dirty="0"/>
          </a:p>
          <a:p>
            <a:pPr indent="187325" algn="just">
              <a:spcBef>
                <a:spcPct val="0"/>
              </a:spcBef>
              <a:spcAft>
                <a:spcPts val="0"/>
              </a:spcAft>
              <a:buFont typeface="Wingdings" charset="2"/>
              <a:buChar char="q"/>
              <a:tabLst/>
            </a:pPr>
            <a:r>
              <a:rPr lang="fr-FR" altLang="fr-FR" sz="1100" dirty="0">
                <a:latin typeface="Calibri" charset="0"/>
              </a:rPr>
              <a:t>Dans un système opérationnel, on utilise une clé artificielle afin d</a:t>
            </a:r>
            <a:r>
              <a:rPr lang="fr-FR" altLang="ja-JP" sz="1100" dirty="0">
                <a:latin typeface="Calibri" charset="0"/>
              </a:rPr>
              <a:t>'</a:t>
            </a:r>
            <a:r>
              <a:rPr lang="fr-FR" altLang="fr-FR" sz="1100" dirty="0">
                <a:latin typeface="Calibri" charset="0"/>
              </a:rPr>
              <a:t>identifier d</a:t>
            </a:r>
            <a:r>
              <a:rPr lang="fr-FR" altLang="ja-JP" sz="1100" dirty="0">
                <a:latin typeface="Calibri" charset="0"/>
              </a:rPr>
              <a:t>'</a:t>
            </a:r>
            <a:r>
              <a:rPr lang="fr-FR" altLang="fr-FR" sz="1100" dirty="0">
                <a:latin typeface="Calibri" charset="0"/>
              </a:rPr>
              <a:t>un</a:t>
            </a:r>
            <a:r>
              <a:rPr lang="fr-CA" altLang="fr-FR" sz="1100" dirty="0">
                <a:latin typeface="Calibri" charset="0"/>
              </a:rPr>
              <a:t>e</a:t>
            </a:r>
            <a:r>
              <a:rPr lang="fr-FR" altLang="fr-FR" sz="1100" dirty="0">
                <a:latin typeface="Calibri" charset="0"/>
              </a:rPr>
              <a:t> façon unique un élément de l</a:t>
            </a:r>
            <a:r>
              <a:rPr lang="fr-FR" altLang="ja-JP" sz="1100" dirty="0">
                <a:latin typeface="Calibri" charset="0"/>
              </a:rPr>
              <a:t>'</a:t>
            </a:r>
            <a:r>
              <a:rPr lang="fr-FR" altLang="fr-FR" sz="1100" dirty="0">
                <a:latin typeface="Calibri" charset="0"/>
              </a:rPr>
              <a:t>entité </a:t>
            </a:r>
            <a:r>
              <a:rPr lang="fr-CA" altLang="fr-FR" sz="1100" dirty="0">
                <a:latin typeface="Calibri" charset="0"/>
              </a:rPr>
              <a:t>:</a:t>
            </a:r>
            <a:r>
              <a:rPr lang="fr-FR" altLang="fr-FR" sz="1100" dirty="0">
                <a:latin typeface="Calibri" charset="0"/>
              </a:rPr>
              <a:t>  </a:t>
            </a:r>
            <a:r>
              <a:rPr lang="fr-FR" altLang="fr-FR" sz="1000" b="1" i="1" dirty="0" err="1">
                <a:latin typeface="Calibri" charset="0"/>
              </a:rPr>
              <a:t>client_id</a:t>
            </a:r>
            <a:r>
              <a:rPr lang="fr-FR" altLang="fr-FR" sz="1100" dirty="0">
                <a:latin typeface="Calibri" charset="0"/>
              </a:rPr>
              <a:t> pour l</a:t>
            </a:r>
            <a:r>
              <a:rPr lang="fr-FR" altLang="ja-JP" sz="1100" dirty="0">
                <a:latin typeface="Calibri" charset="0"/>
              </a:rPr>
              <a:t>'</a:t>
            </a:r>
            <a:r>
              <a:rPr lang="fr-FR" altLang="fr-FR" sz="1100" dirty="0">
                <a:latin typeface="Calibri" charset="0"/>
              </a:rPr>
              <a:t>entité </a:t>
            </a:r>
            <a:r>
              <a:rPr lang="fr-FR" altLang="fr-FR" sz="1100" i="1" dirty="0">
                <a:latin typeface="Calibri" charset="0"/>
              </a:rPr>
              <a:t>Client</a:t>
            </a:r>
            <a:r>
              <a:rPr lang="fr-FR" altLang="fr-FR" sz="1100" dirty="0">
                <a:latin typeface="Calibri" charset="0"/>
              </a:rPr>
              <a:t>, </a:t>
            </a:r>
            <a:r>
              <a:rPr lang="fr-FR" altLang="fr-FR" sz="1000" b="1" i="1" dirty="0" err="1">
                <a:latin typeface="Calibri" charset="0"/>
              </a:rPr>
              <a:t>emp_id</a:t>
            </a:r>
            <a:r>
              <a:rPr lang="fr-FR" altLang="fr-FR" sz="1100" dirty="0">
                <a:latin typeface="Calibri" charset="0"/>
              </a:rPr>
              <a:t> pour l</a:t>
            </a:r>
            <a:r>
              <a:rPr lang="fr-FR" altLang="ja-JP" sz="1100" dirty="0">
                <a:latin typeface="Calibri" charset="0"/>
              </a:rPr>
              <a:t>'</a:t>
            </a:r>
            <a:r>
              <a:rPr lang="fr-FR" altLang="fr-FR" sz="1100" dirty="0">
                <a:latin typeface="Calibri" charset="0"/>
              </a:rPr>
              <a:t>entité </a:t>
            </a:r>
            <a:r>
              <a:rPr lang="fr-FR" altLang="fr-FR" sz="1100" i="1" dirty="0">
                <a:latin typeface="Calibri" charset="0"/>
              </a:rPr>
              <a:t>Employé</a:t>
            </a:r>
            <a:r>
              <a:rPr lang="fr-FR" altLang="fr-FR" sz="1100" dirty="0">
                <a:latin typeface="Calibri" charset="0"/>
              </a:rPr>
              <a:t>). </a:t>
            </a:r>
          </a:p>
          <a:p>
            <a:pPr indent="187325" algn="just">
              <a:spcBef>
                <a:spcPct val="0"/>
              </a:spcBef>
              <a:spcAft>
                <a:spcPts val="0"/>
              </a:spcAft>
              <a:buFont typeface="Wingdings" charset="2"/>
              <a:buChar char="q"/>
              <a:tabLst/>
            </a:pPr>
            <a:r>
              <a:rPr lang="fr-FR" altLang="fr-FR" sz="1100" dirty="0">
                <a:latin typeface="Calibri" charset="0"/>
              </a:rPr>
              <a:t>La clé de substitution ne doit pas être confondue avec la clé artificielle attribuée par les systèmes opérationnels. </a:t>
            </a:r>
            <a:endParaRPr lang="fr-FR" altLang="fr-FR" sz="600" dirty="0"/>
          </a:p>
          <a:p>
            <a:pPr indent="187325" algn="just">
              <a:spcBef>
                <a:spcPct val="0"/>
              </a:spcBef>
              <a:spcAft>
                <a:spcPts val="0"/>
              </a:spcAft>
              <a:buFont typeface="Wingdings" charset="2"/>
              <a:buChar char="q"/>
              <a:tabLst/>
            </a:pPr>
            <a:r>
              <a:rPr lang="fr-FR" altLang="fr-FR" sz="1100" dirty="0">
                <a:latin typeface="Calibri" charset="0"/>
              </a:rPr>
              <a:t>La clé de substitution est alors utilisée dans un entrepôt de données pour remplacer et compléter la clé artificielle du système opérationnel afin de rendre un élément unique dans la dimension</a:t>
            </a:r>
            <a:r>
              <a:rPr lang="fr-FR" altLang="fr-FR" sz="900" dirty="0">
                <a:latin typeface="Calibri" charset="0"/>
              </a:rPr>
              <a:t>. </a:t>
            </a:r>
          </a:p>
          <a:p>
            <a:pPr>
              <a:spcBef>
                <a:spcPts val="0"/>
              </a:spcBef>
              <a:spcAft>
                <a:spcPts val="0"/>
              </a:spcAft>
            </a:pPr>
            <a:r>
              <a:rPr lang="fr-CA" altLang="fr-FR" sz="1200" b="1" dirty="0">
                <a:solidFill>
                  <a:srgbClr val="FF0000"/>
                </a:solidFill>
                <a:latin typeface="Calibri" charset="0"/>
              </a:rPr>
              <a:t>Fonctionnalités </a:t>
            </a:r>
            <a:endParaRPr lang="fr-FR" altLang="fr-FR" sz="1200" b="1" dirty="0">
              <a:solidFill>
                <a:srgbClr val="FF0000"/>
              </a:solidFill>
              <a:latin typeface="Calibri" charset="0"/>
            </a:endParaRPr>
          </a:p>
          <a:p>
            <a:pPr indent="273050" algn="just">
              <a:spcBef>
                <a:spcPts val="0"/>
              </a:spcBef>
              <a:spcAft>
                <a:spcPts val="0"/>
              </a:spcAft>
              <a:buClr>
                <a:srgbClr val="A50021"/>
              </a:buClr>
              <a:buSzPct val="120000"/>
              <a:buFont typeface="Wingdings" charset="2"/>
              <a:buChar char="Ø"/>
              <a:tabLst/>
            </a:pPr>
            <a:r>
              <a:rPr lang="fr-FR" altLang="fr-FR" sz="1100" b="1" dirty="0">
                <a:latin typeface="Calibri" charset="0"/>
              </a:rPr>
              <a:t>Remplacer la clé artificielle ou naturelle</a:t>
            </a:r>
            <a:r>
              <a:rPr lang="fr-FR" altLang="fr-FR" sz="1050" b="1" dirty="0">
                <a:latin typeface="Calibri" charset="0"/>
              </a:rPr>
              <a:t> : </a:t>
            </a:r>
            <a:r>
              <a:rPr lang="fr-FR" altLang="fr-FR" sz="1000" dirty="0">
                <a:latin typeface="Calibri" charset="0"/>
              </a:rPr>
              <a:t>Effectivement une clé de substitution remplace la clé artificielle en terme d</a:t>
            </a:r>
            <a:r>
              <a:rPr lang="fr-FR" altLang="ja-JP" sz="1000" dirty="0">
                <a:latin typeface="Calibri" charset="0"/>
              </a:rPr>
              <a:t>'</a:t>
            </a:r>
            <a:r>
              <a:rPr lang="fr-FR" altLang="fr-FR" sz="1000" dirty="0">
                <a:latin typeface="Calibri" charset="0"/>
              </a:rPr>
              <a:t>utilisation, ce n</a:t>
            </a:r>
            <a:r>
              <a:rPr lang="fr-FR" altLang="ja-JP" sz="1000" dirty="0">
                <a:latin typeface="Calibri" charset="0"/>
              </a:rPr>
              <a:t>'</a:t>
            </a:r>
            <a:r>
              <a:rPr lang="fr-FR" altLang="fr-FR" sz="1000" dirty="0">
                <a:latin typeface="Calibri" charset="0"/>
              </a:rPr>
              <a:t>est plus la clé naturelle qui sera utilisée pour faire les jointures avec les tables de faits et les autres tables de dimension.</a:t>
            </a:r>
          </a:p>
          <a:p>
            <a:pPr indent="273050" algn="just">
              <a:spcBef>
                <a:spcPts val="0"/>
              </a:spcBef>
              <a:spcAft>
                <a:spcPts val="0"/>
              </a:spcAft>
              <a:buClr>
                <a:srgbClr val="A50021"/>
              </a:buClr>
              <a:buSzPct val="120000"/>
              <a:buFont typeface="Wingdings" charset="2"/>
              <a:buChar char="Ø"/>
              <a:tabLst/>
            </a:pPr>
            <a:r>
              <a:rPr lang="fr-FR" altLang="fr-FR" sz="1100" b="1" dirty="0">
                <a:latin typeface="Calibri" charset="0"/>
              </a:rPr>
              <a:t>Compléter l</a:t>
            </a:r>
            <a:r>
              <a:rPr lang="fr-FR" altLang="ja-JP" sz="1100" b="1" dirty="0">
                <a:latin typeface="Calibri" charset="0"/>
              </a:rPr>
              <a:t>'</a:t>
            </a:r>
            <a:r>
              <a:rPr lang="fr-FR" altLang="fr-FR" sz="1100" b="1" dirty="0">
                <a:latin typeface="Calibri" charset="0"/>
              </a:rPr>
              <a:t>information</a:t>
            </a:r>
            <a:r>
              <a:rPr lang="fr-FR" altLang="fr-FR" sz="1050" b="1" dirty="0">
                <a:latin typeface="Calibri" charset="0"/>
              </a:rPr>
              <a:t> : </a:t>
            </a:r>
            <a:r>
              <a:rPr lang="fr-FR" altLang="fr-FR" sz="1000" dirty="0">
                <a:latin typeface="Calibri" charset="0"/>
              </a:rPr>
              <a:t>La clé de substitution n</a:t>
            </a:r>
            <a:r>
              <a:rPr lang="fr-FR" altLang="ja-JP" sz="1000" dirty="0">
                <a:latin typeface="Calibri" charset="0"/>
              </a:rPr>
              <a:t>'</a:t>
            </a:r>
            <a:r>
              <a:rPr lang="fr-FR" altLang="fr-FR" sz="1000" dirty="0">
                <a:latin typeface="Calibri" charset="0"/>
              </a:rPr>
              <a:t>a aucun sens en terme d</a:t>
            </a:r>
            <a:r>
              <a:rPr lang="fr-FR" altLang="ja-JP" sz="1000" dirty="0">
                <a:latin typeface="Calibri" charset="0"/>
              </a:rPr>
              <a:t>'</a:t>
            </a:r>
            <a:r>
              <a:rPr lang="fr-FR" altLang="fr-FR" sz="1000" dirty="0">
                <a:latin typeface="Calibri" charset="0"/>
              </a:rPr>
              <a:t>affaire, elle est utilisée dans l</a:t>
            </a:r>
            <a:r>
              <a:rPr lang="fr-FR" altLang="ja-JP" sz="1000" dirty="0">
                <a:latin typeface="Calibri" charset="0"/>
              </a:rPr>
              <a:t>'</a:t>
            </a:r>
            <a:r>
              <a:rPr lang="fr-FR" altLang="fr-FR" sz="1000" dirty="0">
                <a:latin typeface="Calibri" charset="0"/>
              </a:rPr>
              <a:t>ED seulement ! </a:t>
            </a:r>
          </a:p>
          <a:p>
            <a:pPr indent="273050" algn="just">
              <a:spcBef>
                <a:spcPts val="0"/>
              </a:spcBef>
              <a:spcAft>
                <a:spcPts val="0"/>
              </a:spcAft>
              <a:buClr>
                <a:srgbClr val="A50021"/>
              </a:buClr>
              <a:buSzPct val="120000"/>
              <a:tabLst/>
            </a:pPr>
            <a:endParaRPr lang="fr-FR" altLang="fr-FR" sz="1000" dirty="0">
              <a:latin typeface="Calibri" charset="0"/>
            </a:endParaRPr>
          </a:p>
          <a:p>
            <a:pPr indent="273050" algn="just">
              <a:spcBef>
                <a:spcPts val="0"/>
              </a:spcBef>
              <a:spcAft>
                <a:spcPts val="0"/>
              </a:spcAft>
              <a:tabLst/>
            </a:pPr>
            <a:r>
              <a:rPr lang="fr-FR" altLang="fr-FR" sz="1000" dirty="0">
                <a:latin typeface="Calibri" charset="0"/>
              </a:rPr>
              <a:t>La clé artificielle ou naturelle dans la dimension est toujours nécessaire pour pouvoir faire la correspondance entre l</a:t>
            </a:r>
            <a:r>
              <a:rPr lang="fr-FR" altLang="ja-JP" sz="1000" dirty="0">
                <a:latin typeface="Calibri" charset="0"/>
              </a:rPr>
              <a:t>'</a:t>
            </a:r>
            <a:r>
              <a:rPr lang="fr-FR" altLang="fr-FR" sz="1000" dirty="0">
                <a:latin typeface="Calibri" charset="0"/>
              </a:rPr>
              <a:t>élément de dimension  un client par exemple) dans l</a:t>
            </a:r>
            <a:r>
              <a:rPr lang="fr-FR" altLang="ja-JP" sz="1000" dirty="0">
                <a:latin typeface="Calibri" charset="0"/>
              </a:rPr>
              <a:t>'</a:t>
            </a:r>
            <a:r>
              <a:rPr lang="fr-FR" altLang="fr-FR" sz="1000" dirty="0">
                <a:latin typeface="Calibri" charset="0"/>
              </a:rPr>
              <a:t>ED et l</a:t>
            </a:r>
            <a:r>
              <a:rPr lang="fr-FR" altLang="ja-JP" sz="1000" dirty="0">
                <a:latin typeface="Calibri" charset="0"/>
              </a:rPr>
              <a:t>'</a:t>
            </a:r>
            <a:r>
              <a:rPr lang="fr-FR" altLang="fr-FR" sz="1000" dirty="0">
                <a:latin typeface="Calibri" charset="0"/>
              </a:rPr>
              <a:t>élément de la table des clients dans le système opérationnel.</a:t>
            </a:r>
            <a:endParaRPr lang="fr-FR" altLang="fr-FR" sz="900" dirty="0"/>
          </a:p>
          <a:p>
            <a:pPr algn="just">
              <a:spcBef>
                <a:spcPct val="0"/>
              </a:spcBef>
              <a:spcAft>
                <a:spcPts val="1800"/>
              </a:spcAft>
              <a:buFont typeface="Wingdings" charset="2"/>
              <a:buChar char="q"/>
            </a:pPr>
            <a:endParaRPr lang="fr-FR" altLang="fr-FR" sz="1000" dirty="0"/>
          </a:p>
        </p:txBody>
      </p:sp>
    </p:spTree>
    <p:extLst>
      <p:ext uri="{BB962C8B-B14F-4D97-AF65-F5344CB8AC3E}">
        <p14:creationId xmlns:p14="http://schemas.microsoft.com/office/powerpoint/2010/main" val="1845999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altLang="fr-FR" dirty="0">
                <a:latin typeface="Calibri" charset="0"/>
              </a:rPr>
              <a:t>Vu qu</a:t>
            </a:r>
            <a:r>
              <a:rPr lang="fr-FR" altLang="ja-JP" dirty="0">
                <a:latin typeface="Calibri" charset="0"/>
              </a:rPr>
              <a:t>'il s'agit d'une seule clé de dimension, nous évitons alors de créer une ''table'' de dimension, </a:t>
            </a:r>
          </a:p>
          <a:p>
            <a:pPr marL="0" marR="0" indent="0" algn="l" defTabSz="914400" rtl="0" eaLnBrk="1" fontAlgn="auto" latinLnBrk="0" hangingPunct="1">
              <a:lnSpc>
                <a:spcPct val="100000"/>
              </a:lnSpc>
              <a:spcBef>
                <a:spcPts val="0"/>
              </a:spcBef>
              <a:spcAft>
                <a:spcPts val="0"/>
              </a:spcAft>
              <a:buClrTx/>
              <a:buSzTx/>
              <a:buFontTx/>
              <a:buNone/>
              <a:tabLst/>
              <a:defRPr/>
            </a:pPr>
            <a:r>
              <a:rPr lang="fr-FR" altLang="ja-JP" dirty="0">
                <a:latin typeface="Calibri" charset="0"/>
              </a:rPr>
              <a:t>ce qui fait que cette ''table'' de dimension a dégénéré dans la ''table'' des faits : </a:t>
            </a:r>
          </a:p>
          <a:p>
            <a:pPr marL="0" marR="0" indent="0" algn="l" defTabSz="914400" rtl="0" eaLnBrk="1" fontAlgn="auto" latinLnBrk="0" hangingPunct="1">
              <a:lnSpc>
                <a:spcPct val="100000"/>
              </a:lnSpc>
              <a:spcBef>
                <a:spcPts val="0"/>
              </a:spcBef>
              <a:spcAft>
                <a:spcPts val="0"/>
              </a:spcAft>
              <a:buClrTx/>
              <a:buSzTx/>
              <a:buFontTx/>
              <a:buNone/>
              <a:tabLst/>
              <a:defRPr/>
            </a:pPr>
            <a:r>
              <a:rPr lang="fr-FR" altLang="ja-JP" dirty="0">
                <a:latin typeface="Calibri" charset="0"/>
              </a:rPr>
              <a:t>c'est pour cette raison que cette clé est appelée  «dimension dégénérée»</a:t>
            </a:r>
          </a:p>
          <a:p>
            <a:pPr marL="0" marR="0" indent="0" algn="l" defTabSz="914400" rtl="0" eaLnBrk="1" fontAlgn="auto" latinLnBrk="0" hangingPunct="1">
              <a:lnSpc>
                <a:spcPct val="100000"/>
              </a:lnSpc>
              <a:spcBef>
                <a:spcPts val="0"/>
              </a:spcBef>
              <a:spcAft>
                <a:spcPts val="0"/>
              </a:spcAft>
              <a:buClrTx/>
              <a:buSzTx/>
              <a:buFontTx/>
              <a:buNone/>
              <a:tabLst/>
              <a:defRPr/>
            </a:pPr>
            <a:endParaRPr lang="fr-FR" altLang="fr-FR" sz="1400" dirty="0">
              <a:latin typeface="Calibri" charset="0"/>
            </a:endParaRPr>
          </a:p>
          <a:p>
            <a:pPr marL="92075" indent="0" algn="just">
              <a:spcAft>
                <a:spcPts val="1200"/>
              </a:spcAft>
              <a:tabLst/>
            </a:pPr>
            <a:r>
              <a:rPr lang="fr-FR" altLang="fr-FR" sz="1400" dirty="0">
                <a:latin typeface="Calibri" charset="0"/>
              </a:rPr>
              <a:t>La </a:t>
            </a:r>
            <a:r>
              <a:rPr lang="fr-FR" altLang="fr-FR" sz="1400" b="1" dirty="0">
                <a:effectLst>
                  <a:outerShdw blurRad="38100" dist="38100" dir="2700000" algn="tl">
                    <a:srgbClr val="C0C0C0"/>
                  </a:outerShdw>
                </a:effectLst>
                <a:latin typeface="Calibri" charset="0"/>
              </a:rPr>
              <a:t>dimension dégénérée </a:t>
            </a:r>
            <a:r>
              <a:rPr lang="fr-FR" altLang="fr-FR" sz="1400" dirty="0">
                <a:latin typeface="Calibri" charset="0"/>
              </a:rPr>
              <a:t>est en général sans attribut ; elle devient  une </a:t>
            </a:r>
            <a:r>
              <a:rPr lang="fr-FR" altLang="fr-FR" sz="1400" dirty="0">
                <a:effectLst>
                  <a:outerShdw blurRad="38100" dist="38100" dir="2700000" algn="tl">
                    <a:srgbClr val="C0C0C0"/>
                  </a:outerShdw>
                </a:effectLst>
                <a:latin typeface="Calibri" charset="0"/>
              </a:rPr>
              <a:t>clef de dimension </a:t>
            </a:r>
            <a:r>
              <a:rPr lang="fr-FR" altLang="fr-FR" sz="1400" dirty="0">
                <a:latin typeface="Calibri" charset="0"/>
              </a:rPr>
              <a:t>dans la </a:t>
            </a:r>
            <a:r>
              <a:rPr lang="fr-FR" altLang="ja-JP" sz="1400" dirty="0">
                <a:latin typeface="Calibri" charset="0"/>
              </a:rPr>
              <a:t>''table'' de faits</a:t>
            </a:r>
            <a:r>
              <a:rPr lang="fr-FR" altLang="fr-FR" sz="1400" dirty="0">
                <a:latin typeface="Calibri"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altLang="fr-FR" sz="1400" dirty="0">
              <a:latin typeface="Calibri" charset="0"/>
            </a:endParaRPr>
          </a:p>
          <a:p>
            <a:endParaRPr lang="fr-FR" dirty="0"/>
          </a:p>
        </p:txBody>
      </p:sp>
      <p:sp>
        <p:nvSpPr>
          <p:cNvPr id="4" name="Espace réservé du numéro de diapositive 3"/>
          <p:cNvSpPr>
            <a:spLocks noGrp="1"/>
          </p:cNvSpPr>
          <p:nvPr>
            <p:ph type="sldNum" sz="quarter" idx="10"/>
          </p:nvPr>
        </p:nvSpPr>
        <p:spPr/>
        <p:txBody>
          <a:bodyPr/>
          <a:lstStyle/>
          <a:p>
            <a:fld id="{A165C67F-7274-EE43-B4E1-0CD6D38EBE7F}" type="slidenum">
              <a:rPr lang="fr-FR" smtClean="0"/>
              <a:t>37</a:t>
            </a:fld>
            <a:endParaRPr lang="fr-FR"/>
          </a:p>
        </p:txBody>
      </p:sp>
    </p:spTree>
    <p:extLst>
      <p:ext uri="{BB962C8B-B14F-4D97-AF65-F5344CB8AC3E}">
        <p14:creationId xmlns:p14="http://schemas.microsoft.com/office/powerpoint/2010/main" val="2100996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Espace réservé de l'image des diapositives 1"/>
          <p:cNvSpPr>
            <a:spLocks noGrp="1" noRot="1" noChangeAspect="1" noTextEdit="1"/>
          </p:cNvSpPr>
          <p:nvPr>
            <p:ph type="sldImg"/>
          </p:nvPr>
        </p:nvSpPr>
        <p:spPr>
          <a:ln/>
        </p:spPr>
      </p:sp>
      <p:sp>
        <p:nvSpPr>
          <p:cNvPr id="27650"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fr-FR" altLang="fr-FR"/>
          </a:p>
        </p:txBody>
      </p:sp>
      <p:sp>
        <p:nvSpPr>
          <p:cNvPr id="27651"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fld id="{64097AF5-789C-C448-AE9E-F7FA3A869D99}" type="slidenum">
              <a:rPr lang="fr-FR" altLang="fr-FR" sz="1300"/>
              <a:pPr/>
              <a:t>39</a:t>
            </a:fld>
            <a:endParaRPr lang="fr-FR" altLang="fr-FR" sz="1300"/>
          </a:p>
        </p:txBody>
      </p:sp>
    </p:spTree>
    <p:extLst>
      <p:ext uri="{BB962C8B-B14F-4D97-AF65-F5344CB8AC3E}">
        <p14:creationId xmlns:p14="http://schemas.microsoft.com/office/powerpoint/2010/main" val="1069534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Espace réservé de l'image des diapositives 1"/>
          <p:cNvSpPr>
            <a:spLocks noGrp="1" noRot="1" noChangeAspect="1" noTextEdit="1"/>
          </p:cNvSpPr>
          <p:nvPr>
            <p:ph type="sldImg"/>
          </p:nvPr>
        </p:nvSpPr>
        <p:spPr>
          <a:ln/>
        </p:spPr>
      </p:sp>
      <p:sp>
        <p:nvSpPr>
          <p:cNvPr id="27650"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fr-FR" altLang="fr-FR"/>
          </a:p>
        </p:txBody>
      </p:sp>
      <p:sp>
        <p:nvSpPr>
          <p:cNvPr id="27651"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fld id="{64097AF5-789C-C448-AE9E-F7FA3A869D99}" type="slidenum">
              <a:rPr lang="fr-FR" altLang="fr-FR" sz="1300"/>
              <a:pPr/>
              <a:t>40</a:t>
            </a:fld>
            <a:endParaRPr lang="fr-FR" altLang="fr-FR" sz="1300"/>
          </a:p>
        </p:txBody>
      </p:sp>
    </p:spTree>
    <p:extLst>
      <p:ext uri="{BB962C8B-B14F-4D97-AF65-F5344CB8AC3E}">
        <p14:creationId xmlns:p14="http://schemas.microsoft.com/office/powerpoint/2010/main" val="1357899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Espace réservé de l'image des diapositives 1"/>
          <p:cNvSpPr>
            <a:spLocks noGrp="1" noRot="1" noChangeAspect="1" noTextEdit="1"/>
          </p:cNvSpPr>
          <p:nvPr>
            <p:ph type="sldImg"/>
          </p:nvPr>
        </p:nvSpPr>
        <p:spPr>
          <a:ln/>
        </p:spPr>
      </p:sp>
      <p:sp>
        <p:nvSpPr>
          <p:cNvPr id="27650"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fr-FR" altLang="fr-FR"/>
          </a:p>
        </p:txBody>
      </p:sp>
      <p:sp>
        <p:nvSpPr>
          <p:cNvPr id="27651"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fld id="{64097AF5-789C-C448-AE9E-F7FA3A869D99}" type="slidenum">
              <a:rPr lang="fr-FR" altLang="fr-FR" sz="1300"/>
              <a:pPr/>
              <a:t>41</a:t>
            </a:fld>
            <a:endParaRPr lang="fr-FR" altLang="fr-FR" sz="1300"/>
          </a:p>
        </p:txBody>
      </p:sp>
    </p:spTree>
    <p:extLst>
      <p:ext uri="{BB962C8B-B14F-4D97-AF65-F5344CB8AC3E}">
        <p14:creationId xmlns:p14="http://schemas.microsoft.com/office/powerpoint/2010/main" val="1759217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Espace réservé de l'image des diapositives 1"/>
          <p:cNvSpPr>
            <a:spLocks noGrp="1" noRot="1" noChangeAspect="1" noTextEdit="1"/>
          </p:cNvSpPr>
          <p:nvPr>
            <p:ph type="sldImg"/>
          </p:nvPr>
        </p:nvSpPr>
        <p:spPr>
          <a:ln/>
        </p:spPr>
      </p:sp>
      <p:sp>
        <p:nvSpPr>
          <p:cNvPr id="31746"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fr-FR" altLang="fr-FR"/>
          </a:p>
        </p:txBody>
      </p:sp>
      <p:sp>
        <p:nvSpPr>
          <p:cNvPr id="31747"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fld id="{BD9C9154-59BF-1D45-97DA-9F6EF0A7C84A}" type="slidenum">
              <a:rPr lang="fr-FR" altLang="fr-FR" sz="1300"/>
              <a:pPr/>
              <a:t>42</a:t>
            </a:fld>
            <a:endParaRPr lang="fr-FR" altLang="fr-FR" sz="1300"/>
          </a:p>
        </p:txBody>
      </p:sp>
    </p:spTree>
    <p:extLst>
      <p:ext uri="{BB962C8B-B14F-4D97-AF65-F5344CB8AC3E}">
        <p14:creationId xmlns:p14="http://schemas.microsoft.com/office/powerpoint/2010/main" val="703812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Russel </a:t>
            </a:r>
            <a:r>
              <a:rPr lang="fr-FR" dirty="0" err="1"/>
              <a:t>Ackaoff</a:t>
            </a:r>
            <a:r>
              <a:rPr lang="fr-FR" dirty="0"/>
              <a:t> : Théoricien</a:t>
            </a:r>
            <a:r>
              <a:rPr lang="fr-FR" baseline="0" dirty="0"/>
              <a:t> des systèmes et professeur des changements organisationnels </a:t>
            </a:r>
          </a:p>
          <a:p>
            <a:endParaRPr lang="fr-FR" baseline="0" dirty="0"/>
          </a:p>
          <a:p>
            <a:pPr>
              <a:spcAft>
                <a:spcPts val="1200"/>
              </a:spcAft>
            </a:pPr>
            <a:r>
              <a:rPr lang="fr-FR" dirty="0">
                <a:solidFill>
                  <a:srgbClr val="AAA67C"/>
                </a:solidFill>
                <a:latin typeface="Calibri" panose="020F0502020204030204" pitchFamily="34" charset="0"/>
                <a:ea typeface="Calibri" panose="020F0502020204030204" pitchFamily="34" charset="0"/>
                <a:cs typeface="Calibri" panose="020F0502020204030204" pitchFamily="34" charset="0"/>
              </a:rPr>
              <a:t>• </a:t>
            </a:r>
            <a:r>
              <a:rPr lang="fr-FR" dirty="0">
                <a:solidFill>
                  <a:srgbClr val="2F2B20"/>
                </a:solidFill>
                <a:latin typeface="Calibri" panose="020F0502020204030204" pitchFamily="34" charset="0"/>
                <a:ea typeface="Calibri" panose="020F0502020204030204" pitchFamily="34" charset="0"/>
                <a:cs typeface="Calibri" panose="020F0502020204030204" pitchFamily="34" charset="0"/>
              </a:rPr>
              <a:t>Caractéristiques des données :  </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marL="735965" indent="-285750">
              <a:spcAft>
                <a:spcPts val="600"/>
              </a:spcAft>
              <a:buClr>
                <a:srgbClr val="0432FF"/>
              </a:buClr>
              <a:buFont typeface="Wingdings" pitchFamily="2" charset="2"/>
              <a:buChar char="q"/>
            </a:pPr>
            <a:r>
              <a:rPr lang="fr-FR" b="1" i="1" dirty="0">
                <a:solidFill>
                  <a:srgbClr val="FF0000"/>
                </a:solidFill>
                <a:latin typeface="Calibri" panose="020F0502020204030204" pitchFamily="34" charset="0"/>
                <a:ea typeface="Calibri" panose="020F0502020204030204" pitchFamily="34" charset="0"/>
                <a:cs typeface="Calibri" panose="020F0502020204030204" pitchFamily="34" charset="0"/>
              </a:rPr>
              <a:t>Distribuées</a:t>
            </a:r>
            <a:r>
              <a:rPr lang="fr-FR" dirty="0">
                <a:solidFill>
                  <a:srgbClr val="2F2B20"/>
                </a:solidFill>
                <a:latin typeface="Calibri" panose="020F0502020204030204" pitchFamily="34" charset="0"/>
                <a:ea typeface="Calibri" panose="020F0502020204030204" pitchFamily="34" charset="0"/>
                <a:cs typeface="Calibri" panose="020F0502020204030204" pitchFamily="34" charset="0"/>
              </a:rPr>
              <a:t> : systèmes éparpillés  </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marL="735965" indent="-285750">
              <a:spcAft>
                <a:spcPts val="600"/>
              </a:spcAft>
              <a:buClr>
                <a:srgbClr val="0432FF"/>
              </a:buClr>
              <a:buFont typeface="Wingdings" pitchFamily="2" charset="2"/>
              <a:buChar char="q"/>
            </a:pPr>
            <a:r>
              <a:rPr lang="fr-FR" b="1" i="1" dirty="0">
                <a:solidFill>
                  <a:srgbClr val="FF0000"/>
                </a:solidFill>
                <a:latin typeface="Calibri" panose="020F0502020204030204" pitchFamily="34" charset="0"/>
                <a:ea typeface="Calibri" panose="020F0502020204030204" pitchFamily="34" charset="0"/>
                <a:cs typeface="Calibri" panose="020F0502020204030204" pitchFamily="34" charset="0"/>
              </a:rPr>
              <a:t>Hétérogènes</a:t>
            </a:r>
            <a:r>
              <a:rPr lang="fr-FR" dirty="0">
                <a:solidFill>
                  <a:srgbClr val="2F2B20"/>
                </a:solidFill>
                <a:latin typeface="Calibri" panose="020F0502020204030204" pitchFamily="34" charset="0"/>
                <a:ea typeface="Calibri" panose="020F0502020204030204" pitchFamily="34" charset="0"/>
                <a:cs typeface="Calibri" panose="020F0502020204030204" pitchFamily="34" charset="0"/>
              </a:rPr>
              <a:t> : systèmes et structures de données différents  </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marL="735965" indent="-285750">
              <a:spcAft>
                <a:spcPts val="600"/>
              </a:spcAft>
              <a:buClr>
                <a:srgbClr val="0432FF"/>
              </a:buClr>
              <a:buFont typeface="Wingdings" pitchFamily="2" charset="2"/>
              <a:buChar char="q"/>
            </a:pPr>
            <a:r>
              <a:rPr lang="fr-FR" b="1" i="1" dirty="0">
                <a:solidFill>
                  <a:srgbClr val="FF0000"/>
                </a:solidFill>
                <a:latin typeface="Calibri" panose="020F0502020204030204" pitchFamily="34" charset="0"/>
                <a:ea typeface="Calibri" panose="020F0502020204030204" pitchFamily="34" charset="0"/>
                <a:cs typeface="Calibri" panose="020F0502020204030204" pitchFamily="34" charset="0"/>
              </a:rPr>
              <a:t>Détaillées</a:t>
            </a:r>
            <a:r>
              <a:rPr lang="fr-FR" dirty="0">
                <a:solidFill>
                  <a:srgbClr val="2F2B20"/>
                </a:solidFill>
                <a:latin typeface="Calibri" panose="020F0502020204030204" pitchFamily="34" charset="0"/>
                <a:ea typeface="Calibri" panose="020F0502020204030204" pitchFamily="34" charset="0"/>
                <a:cs typeface="Calibri" panose="020F0502020204030204" pitchFamily="34" charset="0"/>
              </a:rPr>
              <a:t> : données trop abondantes pour l’analyse  </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marL="735965" indent="-285750">
              <a:spcAft>
                <a:spcPts val="600"/>
              </a:spcAft>
              <a:buClr>
                <a:srgbClr val="0432FF"/>
              </a:buClr>
              <a:buFont typeface="Wingdings" pitchFamily="2" charset="2"/>
              <a:buChar char="q"/>
            </a:pPr>
            <a:r>
              <a:rPr lang="fr-FR" b="1" i="1" dirty="0">
                <a:solidFill>
                  <a:srgbClr val="FF0000"/>
                </a:solidFill>
                <a:latin typeface="Calibri" panose="020F0502020204030204" pitchFamily="34" charset="0"/>
                <a:ea typeface="Calibri" panose="020F0502020204030204" pitchFamily="34" charset="0"/>
                <a:cs typeface="Calibri" panose="020F0502020204030204" pitchFamily="34" charset="0"/>
              </a:rPr>
              <a:t>Peu/pas adaptées à l’analyse </a:t>
            </a:r>
            <a:r>
              <a:rPr lang="fr-FR" dirty="0">
                <a:solidFill>
                  <a:srgbClr val="2F2B20"/>
                </a:solidFill>
                <a:latin typeface="Calibri" panose="020F0502020204030204" pitchFamily="34" charset="0"/>
                <a:ea typeface="Calibri" panose="020F0502020204030204" pitchFamily="34" charset="0"/>
                <a:cs typeface="Calibri" panose="020F0502020204030204" pitchFamily="34" charset="0"/>
              </a:rPr>
              <a:t>: des requêtes lourdes bloquantes parfois</a:t>
            </a:r>
          </a:p>
          <a:p>
            <a:pPr marL="735965" indent="-285750">
              <a:spcAft>
                <a:spcPts val="600"/>
              </a:spcAft>
              <a:buClr>
                <a:srgbClr val="0432FF"/>
              </a:buClr>
              <a:buFont typeface="Wingdings" pitchFamily="2" charset="2"/>
              <a:buChar char="q"/>
            </a:pPr>
            <a:r>
              <a:rPr lang="fr-FR" b="1" i="1" dirty="0">
                <a:solidFill>
                  <a:srgbClr val="FF0000"/>
                </a:solidFill>
                <a:latin typeface="Calibri" panose="020F0502020204030204" pitchFamily="34" charset="0"/>
                <a:ea typeface="Calibri" panose="020F0502020204030204" pitchFamily="34" charset="0"/>
              </a:rPr>
              <a:t>Volatiles</a:t>
            </a:r>
            <a:r>
              <a:rPr lang="fr-FR" dirty="0">
                <a:solidFill>
                  <a:srgbClr val="2F2B20"/>
                </a:solidFill>
                <a:latin typeface="Calibri" panose="020F0502020204030204" pitchFamily="34" charset="0"/>
                <a:ea typeface="Calibri" panose="020F0502020204030204" pitchFamily="34" charset="0"/>
              </a:rPr>
              <a:t> : pas d’historisation systématique</a:t>
            </a:r>
            <a:r>
              <a:rPr lang="fr-FR" dirty="0"/>
              <a:t>  </a:t>
            </a:r>
          </a:p>
          <a:p>
            <a:endParaRPr lang="fr-FR" dirty="0"/>
          </a:p>
        </p:txBody>
      </p:sp>
      <p:sp>
        <p:nvSpPr>
          <p:cNvPr id="4" name="Espace réservé du numéro de diapositive 3"/>
          <p:cNvSpPr>
            <a:spLocks noGrp="1"/>
          </p:cNvSpPr>
          <p:nvPr>
            <p:ph type="sldNum" sz="quarter" idx="10"/>
          </p:nvPr>
        </p:nvSpPr>
        <p:spPr/>
        <p:txBody>
          <a:bodyPr/>
          <a:lstStyle/>
          <a:p>
            <a:pPr>
              <a:defRPr/>
            </a:pPr>
            <a:fld id="{163C3906-FB00-8947-8AF2-188595A4F4F5}" type="slidenum">
              <a:rPr lang="fr-FR" smtClean="0"/>
              <a:pPr>
                <a:defRPr/>
              </a:pPr>
              <a:t>5</a:t>
            </a:fld>
            <a:endParaRPr lang="fr-FR"/>
          </a:p>
        </p:txBody>
      </p:sp>
    </p:spTree>
    <p:extLst>
      <p:ext uri="{BB962C8B-B14F-4D97-AF65-F5344CB8AC3E}">
        <p14:creationId xmlns:p14="http://schemas.microsoft.com/office/powerpoint/2010/main" val="4235246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Espace réservé de l'image des diapositives 1"/>
          <p:cNvSpPr>
            <a:spLocks noGrp="1" noRot="1" noChangeAspect="1"/>
          </p:cNvSpPr>
          <p:nvPr>
            <p:ph type="sldImg"/>
          </p:nvPr>
        </p:nvSpPr>
        <p:spPr>
          <a:ln/>
        </p:spPr>
      </p:sp>
      <p:sp>
        <p:nvSpPr>
          <p:cNvPr id="33794"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fr-FR" altLang="fr-FR"/>
          </a:p>
        </p:txBody>
      </p:sp>
      <p:sp>
        <p:nvSpPr>
          <p:cNvPr id="33795"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fld id="{5668BBA4-B8DB-F94C-903B-618E4E46C657}" type="slidenum">
              <a:rPr lang="fr-FR" altLang="fr-FR" sz="1300"/>
              <a:pPr/>
              <a:t>43</a:t>
            </a:fld>
            <a:endParaRPr lang="fr-FR" altLang="fr-FR" sz="1300"/>
          </a:p>
        </p:txBody>
      </p:sp>
    </p:spTree>
    <p:extLst>
      <p:ext uri="{BB962C8B-B14F-4D97-AF65-F5344CB8AC3E}">
        <p14:creationId xmlns:p14="http://schemas.microsoft.com/office/powerpoint/2010/main" val="454972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a:xfrm>
            <a:off x="685800" y="4400550"/>
            <a:ext cx="5911552" cy="4491930"/>
          </a:xfrm>
        </p:spPr>
        <p:txBody>
          <a:bodyPr/>
          <a:lstStyle/>
          <a:p>
            <a:pPr>
              <a:spcBef>
                <a:spcPct val="0"/>
              </a:spcBef>
              <a:spcAft>
                <a:spcPts val="600"/>
              </a:spcAft>
            </a:pPr>
            <a:r>
              <a:rPr lang="fr-FR" altLang="fr-FR" dirty="0">
                <a:latin typeface="Calibri" charset="0"/>
              </a:rPr>
              <a:t>Dans tout entrepôt de données, il existe au moins une grande dimension, que ce soit en terme d</a:t>
            </a:r>
            <a:r>
              <a:rPr lang="fr-FR" altLang="ja-JP" dirty="0">
                <a:latin typeface="Calibri" charset="0"/>
              </a:rPr>
              <a:t>'</a:t>
            </a:r>
            <a:r>
              <a:rPr lang="fr-FR" altLang="fr-FR" dirty="0">
                <a:latin typeface="Calibri" charset="0"/>
              </a:rPr>
              <a:t>enregistrements ou d</a:t>
            </a:r>
            <a:r>
              <a:rPr lang="fr-FR" altLang="ja-JP" dirty="0">
                <a:latin typeface="Calibri" charset="0"/>
              </a:rPr>
              <a:t>'</a:t>
            </a:r>
            <a:r>
              <a:rPr lang="fr-FR" altLang="fr-FR" dirty="0">
                <a:latin typeface="Calibri" charset="0"/>
              </a:rPr>
              <a:t>attributs. </a:t>
            </a:r>
          </a:p>
          <a:p>
            <a:pPr marL="57150" lvl="1">
              <a:spcBef>
                <a:spcPct val="0"/>
              </a:spcBef>
              <a:spcAft>
                <a:spcPts val="600"/>
              </a:spcAft>
            </a:pPr>
            <a:r>
              <a:rPr lang="fr-FR" altLang="fr-FR" i="1" u="sng" dirty="0">
                <a:latin typeface="Calibri" charset="0"/>
              </a:rPr>
              <a:t>Exemple</a:t>
            </a:r>
            <a:r>
              <a:rPr lang="fr-FR" altLang="fr-FR" dirty="0">
                <a:latin typeface="Calibri" charset="0"/>
              </a:rPr>
              <a:t>  :  La dimension «</a:t>
            </a:r>
            <a:r>
              <a:rPr lang="fr-FR" altLang="fr-FR" i="1" dirty="0">
                <a:latin typeface="Calibri" charset="0"/>
              </a:rPr>
              <a:t>Clients</a:t>
            </a:r>
            <a:r>
              <a:rPr lang="fr-FR" altLang="fr-FR" dirty="0">
                <a:latin typeface="Calibri" charset="0"/>
              </a:rPr>
              <a:t>» peut contenir des millions d</a:t>
            </a:r>
            <a:r>
              <a:rPr lang="fr-FR" altLang="ja-JP" dirty="0">
                <a:latin typeface="Calibri" charset="0"/>
              </a:rPr>
              <a:t>'</a:t>
            </a:r>
            <a:r>
              <a:rPr lang="fr-FR" altLang="fr-FR" dirty="0">
                <a:latin typeface="Calibri" charset="0"/>
              </a:rPr>
              <a:t>enregistrements. Le plus souvent, on gère l</a:t>
            </a:r>
            <a:r>
              <a:rPr lang="fr-FR" altLang="ja-JP" dirty="0">
                <a:latin typeface="Calibri" charset="0"/>
              </a:rPr>
              <a:t>'</a:t>
            </a:r>
            <a:r>
              <a:rPr lang="fr-FR" altLang="fr-FR" dirty="0">
                <a:latin typeface="Calibri" charset="0"/>
              </a:rPr>
              <a:t>évolution lente  Voir même l</a:t>
            </a:r>
            <a:r>
              <a:rPr lang="fr-FR" altLang="ja-JP" dirty="0">
                <a:latin typeface="Calibri" charset="0"/>
              </a:rPr>
              <a:t>'</a:t>
            </a:r>
            <a:r>
              <a:rPr lang="fr-FR" altLang="fr-FR" dirty="0">
                <a:latin typeface="Calibri" charset="0"/>
              </a:rPr>
              <a:t>évolution rapide) sur ce genre de dimension ce qui augmente encore plus leurs tailles. </a:t>
            </a:r>
          </a:p>
          <a:p>
            <a:pPr>
              <a:spcBef>
                <a:spcPct val="0"/>
              </a:spcBef>
            </a:pPr>
            <a:r>
              <a:rPr lang="fr-FR" altLang="fr-FR" dirty="0">
                <a:latin typeface="Calibri" charset="0"/>
              </a:rPr>
              <a:t>Un moyen de réduire la taille de ce genre de dimension est soit de recourir à la technique de «</a:t>
            </a:r>
            <a:r>
              <a:rPr lang="fr-FR" altLang="fr-FR" i="1" dirty="0">
                <a:latin typeface="Calibri" charset="0"/>
              </a:rPr>
              <a:t>flocon de neige</a:t>
            </a:r>
            <a:r>
              <a:rPr lang="fr-FR" altLang="fr-FR" dirty="0">
                <a:latin typeface="Calibri" charset="0"/>
              </a:rPr>
              <a:t>» si la dimension est hiérarchique,  soit de créer une </a:t>
            </a:r>
            <a:r>
              <a:rPr lang="fr-FR" altLang="fr-FR" b="1" dirty="0">
                <a:effectLst>
                  <a:outerShdw blurRad="38100" dist="38100" dir="2700000" algn="tl">
                    <a:srgbClr val="C0C0C0"/>
                  </a:outerShdw>
                </a:effectLst>
                <a:latin typeface="Calibri" charset="0"/>
              </a:rPr>
              <a:t>mini dimension</a:t>
            </a:r>
            <a:r>
              <a:rPr lang="fr-FR" altLang="fr-FR" dirty="0">
                <a:latin typeface="Calibri" charset="0"/>
              </a:rPr>
              <a:t>, qui contient tous les attributs sur lesquels on gère l</a:t>
            </a:r>
            <a:r>
              <a:rPr lang="fr-FR" altLang="ja-JP" dirty="0">
                <a:latin typeface="Calibri" charset="0"/>
              </a:rPr>
              <a:t>'</a:t>
            </a:r>
            <a:r>
              <a:rPr lang="fr-FR" altLang="fr-FR" dirty="0">
                <a:latin typeface="Calibri" charset="0"/>
              </a:rPr>
              <a:t>évolution lente. </a:t>
            </a:r>
          </a:p>
          <a:p>
            <a:pPr>
              <a:spcBef>
                <a:spcPct val="0"/>
              </a:spcBef>
              <a:spcAft>
                <a:spcPts val="600"/>
              </a:spcAft>
            </a:pPr>
            <a:r>
              <a:rPr lang="fr-FR" altLang="fr-FR" dirty="0">
                <a:latin typeface="Calibri" charset="0"/>
              </a:rPr>
              <a:t>Supposons que pour des besoins d</a:t>
            </a:r>
            <a:r>
              <a:rPr lang="fr-FR" altLang="ja-JP" dirty="0">
                <a:latin typeface="Calibri" charset="0"/>
              </a:rPr>
              <a:t>'</a:t>
            </a:r>
            <a:r>
              <a:rPr lang="fr-FR" altLang="fr-FR" dirty="0">
                <a:latin typeface="Calibri" charset="0"/>
              </a:rPr>
              <a:t>affaires, les utilisateurs décident de préserver l</a:t>
            </a:r>
            <a:r>
              <a:rPr lang="fr-FR" altLang="ja-JP" dirty="0">
                <a:latin typeface="Calibri" charset="0"/>
              </a:rPr>
              <a:t>'</a:t>
            </a:r>
            <a:r>
              <a:rPr lang="fr-FR" altLang="fr-FR" dirty="0">
                <a:latin typeface="Calibri" charset="0"/>
              </a:rPr>
              <a:t>historique des changements des attributs suivants : «</a:t>
            </a:r>
            <a:r>
              <a:rPr lang="fr-FR" altLang="fr-FR" i="1" dirty="0">
                <a:latin typeface="Calibri" charset="0"/>
              </a:rPr>
              <a:t>Transformateur associé</a:t>
            </a:r>
            <a:r>
              <a:rPr lang="fr-FR" altLang="fr-FR" dirty="0">
                <a:latin typeface="Calibri" charset="0"/>
              </a:rPr>
              <a:t>» et «</a:t>
            </a:r>
            <a:r>
              <a:rPr lang="fr-FR" altLang="fr-FR" i="1" dirty="0">
                <a:latin typeface="Calibri" charset="0"/>
              </a:rPr>
              <a:t>Code d</a:t>
            </a:r>
            <a:r>
              <a:rPr lang="fr-FR" altLang="ja-JP" i="1" dirty="0">
                <a:latin typeface="Calibri" charset="0"/>
              </a:rPr>
              <a:t>'</a:t>
            </a:r>
            <a:r>
              <a:rPr lang="fr-FR" altLang="fr-FR" i="1" dirty="0">
                <a:latin typeface="Calibri" charset="0"/>
              </a:rPr>
              <a:t>incidence</a:t>
            </a:r>
            <a:r>
              <a:rPr lang="fr-FR" altLang="fr-FR" dirty="0">
                <a:latin typeface="Calibri" charset="0"/>
              </a:rPr>
              <a:t>». </a:t>
            </a:r>
          </a:p>
          <a:p>
            <a:pPr>
              <a:spcBef>
                <a:spcPct val="0"/>
              </a:spcBef>
              <a:spcAft>
                <a:spcPts val="600"/>
              </a:spcAft>
            </a:pPr>
            <a:r>
              <a:rPr lang="fr-FR" altLang="fr-FR" dirty="0">
                <a:latin typeface="Calibri" charset="0"/>
              </a:rPr>
              <a:t>Nous créons donc une mini dimension qui contient les colonnes suivantes :</a:t>
            </a:r>
            <a:endParaRPr lang="fr-FR" altLang="fr-FR" dirty="0"/>
          </a:p>
          <a:p>
            <a:pPr marL="266400" lvl="2">
              <a:spcBef>
                <a:spcPct val="0"/>
              </a:spcBef>
              <a:buFont typeface="Wingdings" charset="2"/>
              <a:buChar char=""/>
            </a:pPr>
            <a:r>
              <a:rPr lang="fr-FR" altLang="fr-FR" dirty="0">
                <a:latin typeface="Calibri" charset="0"/>
              </a:rPr>
              <a:t>  ID SCD Client</a:t>
            </a:r>
          </a:p>
          <a:p>
            <a:pPr marL="266400" lvl="2">
              <a:spcBef>
                <a:spcPct val="0"/>
              </a:spcBef>
              <a:buFont typeface="Wingdings" charset="2"/>
              <a:buChar char=""/>
            </a:pPr>
            <a:r>
              <a:rPr lang="fr-FR" altLang="fr-FR" dirty="0">
                <a:latin typeface="Calibri" charset="0"/>
              </a:rPr>
              <a:t>  Transformateur associé</a:t>
            </a:r>
          </a:p>
          <a:p>
            <a:pPr marL="266400" lvl="2">
              <a:spcBef>
                <a:spcPct val="0"/>
              </a:spcBef>
              <a:buFont typeface="Wingdings" charset="2"/>
              <a:buChar char=""/>
            </a:pPr>
            <a:r>
              <a:rPr lang="fr-FR" altLang="fr-FR" dirty="0">
                <a:latin typeface="Calibri" charset="0"/>
              </a:rPr>
              <a:t>  Code d</a:t>
            </a:r>
            <a:r>
              <a:rPr lang="fr-FR" altLang="ja-JP" dirty="0">
                <a:latin typeface="Calibri" charset="0"/>
              </a:rPr>
              <a:t>'</a:t>
            </a:r>
            <a:r>
              <a:rPr lang="fr-FR" altLang="fr-FR" dirty="0">
                <a:latin typeface="Calibri" charset="0"/>
              </a:rPr>
              <a:t>incidence</a:t>
            </a:r>
            <a:endParaRPr lang="fr-FR" altLang="fr-FR" dirty="0"/>
          </a:p>
          <a:p>
            <a:pPr>
              <a:spcBef>
                <a:spcPct val="0"/>
              </a:spcBef>
              <a:spcAft>
                <a:spcPts val="600"/>
              </a:spcAft>
            </a:pPr>
            <a:r>
              <a:rPr lang="fr-FR" altLang="fr-FR" dirty="0">
                <a:latin typeface="Calibri" charset="0"/>
              </a:rPr>
              <a:t>Et dans la dimension «</a:t>
            </a:r>
            <a:r>
              <a:rPr lang="fr-FR" altLang="fr-FR" i="1" dirty="0">
                <a:latin typeface="Calibri" charset="0"/>
              </a:rPr>
              <a:t>Clients</a:t>
            </a:r>
            <a:r>
              <a:rPr lang="fr-FR" altLang="fr-FR" dirty="0">
                <a:latin typeface="Calibri" charset="0"/>
              </a:rPr>
              <a:t>», nous ajoutons une nouvelle clé de dimension     «</a:t>
            </a:r>
            <a:r>
              <a:rPr lang="fr-FR" altLang="fr-FR" i="1" dirty="0">
                <a:latin typeface="Calibri" charset="0"/>
              </a:rPr>
              <a:t>ID SCD client</a:t>
            </a:r>
            <a:r>
              <a:rPr lang="fr-FR" altLang="fr-FR" dirty="0">
                <a:latin typeface="Calibri" charset="0"/>
              </a:rPr>
              <a:t>» pour faire le lien entre la dimension «</a:t>
            </a:r>
            <a:r>
              <a:rPr lang="fr-FR" altLang="fr-FR" i="1" dirty="0">
                <a:latin typeface="Calibri" charset="0"/>
              </a:rPr>
              <a:t>Clients</a:t>
            </a:r>
            <a:r>
              <a:rPr lang="fr-FR" altLang="fr-FR" dirty="0">
                <a:latin typeface="Calibri" charset="0"/>
              </a:rPr>
              <a:t>» et la mini-dimension </a:t>
            </a:r>
          </a:p>
          <a:p>
            <a:pPr>
              <a:spcBef>
                <a:spcPct val="0"/>
              </a:spcBef>
              <a:spcAft>
                <a:spcPts val="600"/>
              </a:spcAft>
            </a:pPr>
            <a:r>
              <a:rPr lang="fr-FR" altLang="fr-FR" dirty="0">
                <a:latin typeface="Calibri" charset="0"/>
              </a:rPr>
              <a:t>«</a:t>
            </a:r>
            <a:r>
              <a:rPr lang="fr-FR" altLang="fr-FR" i="1" dirty="0">
                <a:latin typeface="Calibri" charset="0"/>
              </a:rPr>
              <a:t>SCD Client</a:t>
            </a:r>
            <a:r>
              <a:rPr lang="fr-FR" altLang="fr-FR" dirty="0">
                <a:latin typeface="Calibri" charset="0"/>
              </a:rPr>
              <a:t>»</a:t>
            </a:r>
            <a:endParaRPr lang="fr-FR" altLang="fr-FR" i="1" u="sng" dirty="0">
              <a:latin typeface="Calibri" charset="0"/>
            </a:endParaRPr>
          </a:p>
          <a:p>
            <a:pPr>
              <a:spcBef>
                <a:spcPct val="0"/>
              </a:spcBef>
              <a:spcAft>
                <a:spcPts val="600"/>
              </a:spcAft>
            </a:pPr>
            <a:r>
              <a:rPr lang="fr-FR" altLang="fr-FR" i="1" u="sng" dirty="0">
                <a:latin typeface="Calibri" charset="0"/>
              </a:rPr>
              <a:t>Remarque</a:t>
            </a:r>
            <a:r>
              <a:rPr lang="fr-FR" altLang="fr-FR" dirty="0">
                <a:latin typeface="Calibri" charset="0"/>
              </a:rPr>
              <a:t> : la dimension «</a:t>
            </a:r>
            <a:r>
              <a:rPr lang="fr-FR" altLang="fr-FR" i="1" dirty="0">
                <a:latin typeface="Calibri" charset="0"/>
              </a:rPr>
              <a:t>Clients</a:t>
            </a:r>
            <a:r>
              <a:rPr lang="fr-FR" altLang="fr-FR" dirty="0">
                <a:latin typeface="Calibri" charset="0"/>
              </a:rPr>
              <a:t>» continue de contenir tous les attributs même ceux sur lesquels nous gérons l</a:t>
            </a:r>
            <a:r>
              <a:rPr lang="fr-FR" altLang="ja-JP" dirty="0">
                <a:latin typeface="Calibri" charset="0"/>
              </a:rPr>
              <a:t>'</a:t>
            </a:r>
            <a:r>
              <a:rPr lang="fr-FR" altLang="fr-FR" dirty="0">
                <a:latin typeface="Calibri" charset="0"/>
              </a:rPr>
              <a:t>évolution lente</a:t>
            </a:r>
            <a:r>
              <a:rPr lang="fr-FR" altLang="fr-FR" dirty="0"/>
              <a:t>.</a:t>
            </a:r>
          </a:p>
          <a:p>
            <a:endParaRPr lang="fr-FR" dirty="0"/>
          </a:p>
        </p:txBody>
      </p:sp>
      <p:sp>
        <p:nvSpPr>
          <p:cNvPr id="4" name="Espace réservé du numéro de diapositive 3"/>
          <p:cNvSpPr>
            <a:spLocks noGrp="1"/>
          </p:cNvSpPr>
          <p:nvPr>
            <p:ph type="sldNum" sz="quarter" idx="10"/>
          </p:nvPr>
        </p:nvSpPr>
        <p:spPr/>
        <p:txBody>
          <a:bodyPr/>
          <a:lstStyle/>
          <a:p>
            <a:pPr>
              <a:defRPr/>
            </a:pPr>
            <a:fld id="{99385476-F739-B84E-995A-400EF82F5B49}" type="slidenum">
              <a:rPr lang="fr-FR" smtClean="0"/>
              <a:pPr>
                <a:defRPr/>
              </a:pPr>
              <a:t>44</a:t>
            </a:fld>
            <a:endParaRPr lang="fr-FR"/>
          </a:p>
        </p:txBody>
      </p:sp>
    </p:spTree>
    <p:extLst>
      <p:ext uri="{BB962C8B-B14F-4D97-AF65-F5344CB8AC3E}">
        <p14:creationId xmlns:p14="http://schemas.microsoft.com/office/powerpoint/2010/main" val="480766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a:xfrm>
            <a:off x="685800" y="4400550"/>
            <a:ext cx="5911552" cy="4491930"/>
          </a:xfrm>
        </p:spPr>
        <p:txBody>
          <a:bodyPr/>
          <a:lstStyle/>
          <a:p>
            <a:pPr>
              <a:spcBef>
                <a:spcPct val="0"/>
              </a:spcBef>
              <a:spcAft>
                <a:spcPts val="600"/>
              </a:spcAft>
            </a:pPr>
            <a:r>
              <a:rPr lang="fr-FR" altLang="fr-FR" dirty="0">
                <a:latin typeface="Calibri" charset="0"/>
              </a:rPr>
              <a:t>Dans tout entrepôt de données, il existe au moins une grande dimension, que ce soit en terme d</a:t>
            </a:r>
            <a:r>
              <a:rPr lang="fr-FR" altLang="ja-JP" dirty="0">
                <a:latin typeface="Calibri" charset="0"/>
              </a:rPr>
              <a:t>'</a:t>
            </a:r>
            <a:r>
              <a:rPr lang="fr-FR" altLang="fr-FR" dirty="0">
                <a:latin typeface="Calibri" charset="0"/>
              </a:rPr>
              <a:t>enregistrements ou d</a:t>
            </a:r>
            <a:r>
              <a:rPr lang="fr-FR" altLang="ja-JP" dirty="0">
                <a:latin typeface="Calibri" charset="0"/>
              </a:rPr>
              <a:t>'</a:t>
            </a:r>
            <a:r>
              <a:rPr lang="fr-FR" altLang="fr-FR" dirty="0">
                <a:latin typeface="Calibri" charset="0"/>
              </a:rPr>
              <a:t>attributs. </a:t>
            </a:r>
          </a:p>
          <a:p>
            <a:pPr marL="57150" lvl="1">
              <a:spcBef>
                <a:spcPct val="0"/>
              </a:spcBef>
              <a:spcAft>
                <a:spcPts val="600"/>
              </a:spcAft>
            </a:pPr>
            <a:r>
              <a:rPr lang="fr-FR" altLang="fr-FR" i="1" u="sng" dirty="0">
                <a:latin typeface="Calibri" charset="0"/>
              </a:rPr>
              <a:t>Exemple</a:t>
            </a:r>
            <a:r>
              <a:rPr lang="fr-FR" altLang="fr-FR" dirty="0">
                <a:latin typeface="Calibri" charset="0"/>
              </a:rPr>
              <a:t>  :  La dimension «</a:t>
            </a:r>
            <a:r>
              <a:rPr lang="fr-FR" altLang="fr-FR" i="1" dirty="0">
                <a:latin typeface="Calibri" charset="0"/>
              </a:rPr>
              <a:t>Clients</a:t>
            </a:r>
            <a:r>
              <a:rPr lang="fr-FR" altLang="fr-FR" dirty="0">
                <a:latin typeface="Calibri" charset="0"/>
              </a:rPr>
              <a:t>» peut contenir des millions d</a:t>
            </a:r>
            <a:r>
              <a:rPr lang="fr-FR" altLang="ja-JP" dirty="0">
                <a:latin typeface="Calibri" charset="0"/>
              </a:rPr>
              <a:t>'</a:t>
            </a:r>
            <a:r>
              <a:rPr lang="fr-FR" altLang="fr-FR" dirty="0">
                <a:latin typeface="Calibri" charset="0"/>
              </a:rPr>
              <a:t>enregistrements. Le plus souvent, on gère l</a:t>
            </a:r>
            <a:r>
              <a:rPr lang="fr-FR" altLang="ja-JP" dirty="0">
                <a:latin typeface="Calibri" charset="0"/>
              </a:rPr>
              <a:t>'</a:t>
            </a:r>
            <a:r>
              <a:rPr lang="fr-FR" altLang="fr-FR" dirty="0">
                <a:latin typeface="Calibri" charset="0"/>
              </a:rPr>
              <a:t>évolution lente  Voir même l</a:t>
            </a:r>
            <a:r>
              <a:rPr lang="fr-FR" altLang="ja-JP" dirty="0">
                <a:latin typeface="Calibri" charset="0"/>
              </a:rPr>
              <a:t>'</a:t>
            </a:r>
            <a:r>
              <a:rPr lang="fr-FR" altLang="fr-FR" dirty="0">
                <a:latin typeface="Calibri" charset="0"/>
              </a:rPr>
              <a:t>évolution rapide) sur ce genre de dimension ce qui augmente encore plus leurs tailles. </a:t>
            </a:r>
          </a:p>
          <a:p>
            <a:pPr>
              <a:spcBef>
                <a:spcPct val="0"/>
              </a:spcBef>
            </a:pPr>
            <a:r>
              <a:rPr lang="fr-FR" altLang="fr-FR" dirty="0">
                <a:latin typeface="Calibri" charset="0"/>
              </a:rPr>
              <a:t>Un moyen de réduire la taille de ce genre de dimension est soit de recourir à la technique de «</a:t>
            </a:r>
            <a:r>
              <a:rPr lang="fr-FR" altLang="fr-FR" i="1" dirty="0">
                <a:latin typeface="Calibri" charset="0"/>
              </a:rPr>
              <a:t>flocon de neige</a:t>
            </a:r>
            <a:r>
              <a:rPr lang="fr-FR" altLang="fr-FR" dirty="0">
                <a:latin typeface="Calibri" charset="0"/>
              </a:rPr>
              <a:t>» si la dimension est hiérarchique,  soit de créer une </a:t>
            </a:r>
            <a:r>
              <a:rPr lang="fr-FR" altLang="fr-FR" b="1" dirty="0">
                <a:effectLst>
                  <a:outerShdw blurRad="38100" dist="38100" dir="2700000" algn="tl">
                    <a:srgbClr val="C0C0C0"/>
                  </a:outerShdw>
                </a:effectLst>
                <a:latin typeface="Calibri" charset="0"/>
              </a:rPr>
              <a:t>mini dimension</a:t>
            </a:r>
            <a:r>
              <a:rPr lang="fr-FR" altLang="fr-FR" dirty="0">
                <a:latin typeface="Calibri" charset="0"/>
              </a:rPr>
              <a:t>, qui contient tous les attributs sur lesquels on gère l</a:t>
            </a:r>
            <a:r>
              <a:rPr lang="fr-FR" altLang="ja-JP" dirty="0">
                <a:latin typeface="Calibri" charset="0"/>
              </a:rPr>
              <a:t>'</a:t>
            </a:r>
            <a:r>
              <a:rPr lang="fr-FR" altLang="fr-FR" dirty="0">
                <a:latin typeface="Calibri" charset="0"/>
              </a:rPr>
              <a:t>évolution lente. </a:t>
            </a:r>
          </a:p>
          <a:p>
            <a:pPr>
              <a:spcBef>
                <a:spcPct val="0"/>
              </a:spcBef>
              <a:spcAft>
                <a:spcPts val="600"/>
              </a:spcAft>
            </a:pPr>
            <a:r>
              <a:rPr lang="fr-FR" altLang="fr-FR" dirty="0">
                <a:latin typeface="Calibri" charset="0"/>
              </a:rPr>
              <a:t>Supposons que pour des besoins d</a:t>
            </a:r>
            <a:r>
              <a:rPr lang="fr-FR" altLang="ja-JP" dirty="0">
                <a:latin typeface="Calibri" charset="0"/>
              </a:rPr>
              <a:t>'</a:t>
            </a:r>
            <a:r>
              <a:rPr lang="fr-FR" altLang="fr-FR" dirty="0">
                <a:latin typeface="Calibri" charset="0"/>
              </a:rPr>
              <a:t>affaires, les utilisateurs décident de préserver l</a:t>
            </a:r>
            <a:r>
              <a:rPr lang="fr-FR" altLang="ja-JP" dirty="0">
                <a:latin typeface="Calibri" charset="0"/>
              </a:rPr>
              <a:t>'</a:t>
            </a:r>
            <a:r>
              <a:rPr lang="fr-FR" altLang="fr-FR" dirty="0">
                <a:latin typeface="Calibri" charset="0"/>
              </a:rPr>
              <a:t>historique des changements des attributs suivants : «</a:t>
            </a:r>
            <a:r>
              <a:rPr lang="fr-FR" altLang="fr-FR" i="1" dirty="0">
                <a:latin typeface="Calibri" charset="0"/>
              </a:rPr>
              <a:t>Transformateur associé</a:t>
            </a:r>
            <a:r>
              <a:rPr lang="fr-FR" altLang="fr-FR" dirty="0">
                <a:latin typeface="Calibri" charset="0"/>
              </a:rPr>
              <a:t>» et «</a:t>
            </a:r>
            <a:r>
              <a:rPr lang="fr-FR" altLang="fr-FR" i="1" dirty="0">
                <a:latin typeface="Calibri" charset="0"/>
              </a:rPr>
              <a:t>Code d</a:t>
            </a:r>
            <a:r>
              <a:rPr lang="fr-FR" altLang="ja-JP" i="1" dirty="0">
                <a:latin typeface="Calibri" charset="0"/>
              </a:rPr>
              <a:t>'</a:t>
            </a:r>
            <a:r>
              <a:rPr lang="fr-FR" altLang="fr-FR" i="1" dirty="0">
                <a:latin typeface="Calibri" charset="0"/>
              </a:rPr>
              <a:t>incidence</a:t>
            </a:r>
            <a:r>
              <a:rPr lang="fr-FR" altLang="fr-FR" dirty="0">
                <a:latin typeface="Calibri" charset="0"/>
              </a:rPr>
              <a:t>». </a:t>
            </a:r>
          </a:p>
          <a:p>
            <a:pPr>
              <a:spcBef>
                <a:spcPct val="0"/>
              </a:spcBef>
              <a:spcAft>
                <a:spcPts val="600"/>
              </a:spcAft>
            </a:pPr>
            <a:r>
              <a:rPr lang="fr-FR" altLang="fr-FR" dirty="0">
                <a:latin typeface="Calibri" charset="0"/>
              </a:rPr>
              <a:t>Nous créons donc une mini dimension qui contient les colonnes suivantes :</a:t>
            </a:r>
            <a:endParaRPr lang="fr-FR" altLang="fr-FR" dirty="0"/>
          </a:p>
          <a:p>
            <a:pPr marL="266400" lvl="2">
              <a:spcBef>
                <a:spcPct val="0"/>
              </a:spcBef>
              <a:buFont typeface="Wingdings" charset="2"/>
              <a:buChar char=""/>
            </a:pPr>
            <a:r>
              <a:rPr lang="fr-FR" altLang="fr-FR" dirty="0">
                <a:latin typeface="Calibri" charset="0"/>
              </a:rPr>
              <a:t>  ID SCD Client</a:t>
            </a:r>
          </a:p>
          <a:p>
            <a:pPr marL="266400" lvl="2">
              <a:spcBef>
                <a:spcPct val="0"/>
              </a:spcBef>
              <a:buFont typeface="Wingdings" charset="2"/>
              <a:buChar char=""/>
            </a:pPr>
            <a:r>
              <a:rPr lang="fr-FR" altLang="fr-FR" dirty="0">
                <a:latin typeface="Calibri" charset="0"/>
              </a:rPr>
              <a:t>  Transformateur associé</a:t>
            </a:r>
          </a:p>
          <a:p>
            <a:pPr marL="266400" lvl="2">
              <a:spcBef>
                <a:spcPct val="0"/>
              </a:spcBef>
              <a:buFont typeface="Wingdings" charset="2"/>
              <a:buChar char=""/>
            </a:pPr>
            <a:r>
              <a:rPr lang="fr-FR" altLang="fr-FR" dirty="0">
                <a:latin typeface="Calibri" charset="0"/>
              </a:rPr>
              <a:t>  Code d</a:t>
            </a:r>
            <a:r>
              <a:rPr lang="fr-FR" altLang="ja-JP" dirty="0">
                <a:latin typeface="Calibri" charset="0"/>
              </a:rPr>
              <a:t>'</a:t>
            </a:r>
            <a:r>
              <a:rPr lang="fr-FR" altLang="fr-FR" dirty="0">
                <a:latin typeface="Calibri" charset="0"/>
              </a:rPr>
              <a:t>incidence</a:t>
            </a:r>
            <a:endParaRPr lang="fr-FR" altLang="fr-FR" dirty="0"/>
          </a:p>
          <a:p>
            <a:pPr>
              <a:spcBef>
                <a:spcPct val="0"/>
              </a:spcBef>
              <a:spcAft>
                <a:spcPts val="600"/>
              </a:spcAft>
            </a:pPr>
            <a:r>
              <a:rPr lang="fr-FR" altLang="fr-FR" dirty="0">
                <a:latin typeface="Calibri" charset="0"/>
              </a:rPr>
              <a:t>Et dans la dimension «</a:t>
            </a:r>
            <a:r>
              <a:rPr lang="fr-FR" altLang="fr-FR" i="1" dirty="0">
                <a:latin typeface="Calibri" charset="0"/>
              </a:rPr>
              <a:t>Clients</a:t>
            </a:r>
            <a:r>
              <a:rPr lang="fr-FR" altLang="fr-FR" dirty="0">
                <a:latin typeface="Calibri" charset="0"/>
              </a:rPr>
              <a:t>», nous ajoutons une nouvelle clé de dimension     «</a:t>
            </a:r>
            <a:r>
              <a:rPr lang="fr-FR" altLang="fr-FR" i="1" dirty="0">
                <a:latin typeface="Calibri" charset="0"/>
              </a:rPr>
              <a:t>ID SCD client</a:t>
            </a:r>
            <a:r>
              <a:rPr lang="fr-FR" altLang="fr-FR" dirty="0">
                <a:latin typeface="Calibri" charset="0"/>
              </a:rPr>
              <a:t>» pour faire le lien entre la dimension «</a:t>
            </a:r>
            <a:r>
              <a:rPr lang="fr-FR" altLang="fr-FR" i="1" dirty="0">
                <a:latin typeface="Calibri" charset="0"/>
              </a:rPr>
              <a:t>Clients</a:t>
            </a:r>
            <a:r>
              <a:rPr lang="fr-FR" altLang="fr-FR" dirty="0">
                <a:latin typeface="Calibri" charset="0"/>
              </a:rPr>
              <a:t>» et la mini-dimension </a:t>
            </a:r>
          </a:p>
          <a:p>
            <a:pPr>
              <a:spcBef>
                <a:spcPct val="0"/>
              </a:spcBef>
              <a:spcAft>
                <a:spcPts val="600"/>
              </a:spcAft>
            </a:pPr>
            <a:r>
              <a:rPr lang="fr-FR" altLang="fr-FR" dirty="0">
                <a:latin typeface="Calibri" charset="0"/>
              </a:rPr>
              <a:t>«</a:t>
            </a:r>
            <a:r>
              <a:rPr lang="fr-FR" altLang="fr-FR" i="1" dirty="0">
                <a:latin typeface="Calibri" charset="0"/>
              </a:rPr>
              <a:t>SCD Client</a:t>
            </a:r>
            <a:r>
              <a:rPr lang="fr-FR" altLang="fr-FR" dirty="0">
                <a:latin typeface="Calibri" charset="0"/>
              </a:rPr>
              <a:t>»</a:t>
            </a:r>
            <a:endParaRPr lang="fr-FR" altLang="fr-FR" i="1" u="sng" dirty="0">
              <a:latin typeface="Calibri" charset="0"/>
            </a:endParaRPr>
          </a:p>
          <a:p>
            <a:pPr>
              <a:spcBef>
                <a:spcPct val="0"/>
              </a:spcBef>
              <a:spcAft>
                <a:spcPts val="600"/>
              </a:spcAft>
            </a:pPr>
            <a:r>
              <a:rPr lang="fr-FR" altLang="fr-FR" i="1" u="sng" dirty="0">
                <a:latin typeface="Calibri" charset="0"/>
              </a:rPr>
              <a:t>Remarque</a:t>
            </a:r>
            <a:r>
              <a:rPr lang="fr-FR" altLang="fr-FR" dirty="0">
                <a:latin typeface="Calibri" charset="0"/>
              </a:rPr>
              <a:t> : la dimension «</a:t>
            </a:r>
            <a:r>
              <a:rPr lang="fr-FR" altLang="fr-FR" i="1" dirty="0">
                <a:latin typeface="Calibri" charset="0"/>
              </a:rPr>
              <a:t>Clients</a:t>
            </a:r>
            <a:r>
              <a:rPr lang="fr-FR" altLang="fr-FR" dirty="0">
                <a:latin typeface="Calibri" charset="0"/>
              </a:rPr>
              <a:t>» continue de contenir tous les attributs même ceux sur lesquels nous gérons l</a:t>
            </a:r>
            <a:r>
              <a:rPr lang="fr-FR" altLang="ja-JP" dirty="0">
                <a:latin typeface="Calibri" charset="0"/>
              </a:rPr>
              <a:t>'</a:t>
            </a:r>
            <a:r>
              <a:rPr lang="fr-FR" altLang="fr-FR" dirty="0">
                <a:latin typeface="Calibri" charset="0"/>
              </a:rPr>
              <a:t>évolution lente</a:t>
            </a:r>
            <a:r>
              <a:rPr lang="fr-FR" altLang="fr-FR" dirty="0"/>
              <a:t>.</a:t>
            </a:r>
          </a:p>
          <a:p>
            <a:endParaRPr lang="fr-FR" dirty="0"/>
          </a:p>
        </p:txBody>
      </p:sp>
      <p:sp>
        <p:nvSpPr>
          <p:cNvPr id="4" name="Espace réservé du numéro de diapositive 3"/>
          <p:cNvSpPr>
            <a:spLocks noGrp="1"/>
          </p:cNvSpPr>
          <p:nvPr>
            <p:ph type="sldNum" sz="quarter" idx="10"/>
          </p:nvPr>
        </p:nvSpPr>
        <p:spPr/>
        <p:txBody>
          <a:bodyPr/>
          <a:lstStyle/>
          <a:p>
            <a:pPr>
              <a:defRPr/>
            </a:pPr>
            <a:fld id="{99385476-F739-B84E-995A-400EF82F5B49}" type="slidenum">
              <a:rPr lang="fr-FR" smtClean="0"/>
              <a:pPr>
                <a:defRPr/>
              </a:pPr>
              <a:t>45</a:t>
            </a:fld>
            <a:endParaRPr lang="fr-FR"/>
          </a:p>
        </p:txBody>
      </p:sp>
    </p:spTree>
    <p:extLst>
      <p:ext uri="{BB962C8B-B14F-4D97-AF65-F5344CB8AC3E}">
        <p14:creationId xmlns:p14="http://schemas.microsoft.com/office/powerpoint/2010/main" val="8722283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a:xfrm>
            <a:off x="685800" y="4400550"/>
            <a:ext cx="5911552" cy="4491930"/>
          </a:xfrm>
        </p:spPr>
        <p:txBody>
          <a:bodyPr/>
          <a:lstStyle/>
          <a:p>
            <a:pPr>
              <a:spcBef>
                <a:spcPct val="0"/>
              </a:spcBef>
              <a:spcAft>
                <a:spcPts val="600"/>
              </a:spcAft>
            </a:pPr>
            <a:r>
              <a:rPr lang="fr-FR" altLang="fr-FR" dirty="0">
                <a:latin typeface="Calibri" charset="0"/>
              </a:rPr>
              <a:t>Dans tout entrepôt de données, il existe au moins une grande dimension, que ce soit en terme d</a:t>
            </a:r>
            <a:r>
              <a:rPr lang="fr-FR" altLang="ja-JP" dirty="0">
                <a:latin typeface="Calibri" charset="0"/>
              </a:rPr>
              <a:t>'</a:t>
            </a:r>
            <a:r>
              <a:rPr lang="fr-FR" altLang="fr-FR" dirty="0">
                <a:latin typeface="Calibri" charset="0"/>
              </a:rPr>
              <a:t>enregistrements ou d</a:t>
            </a:r>
            <a:r>
              <a:rPr lang="fr-FR" altLang="ja-JP" dirty="0">
                <a:latin typeface="Calibri" charset="0"/>
              </a:rPr>
              <a:t>'</a:t>
            </a:r>
            <a:r>
              <a:rPr lang="fr-FR" altLang="fr-FR" dirty="0">
                <a:latin typeface="Calibri" charset="0"/>
              </a:rPr>
              <a:t>attributs. </a:t>
            </a:r>
          </a:p>
          <a:p>
            <a:pPr marL="57150" lvl="1">
              <a:spcBef>
                <a:spcPct val="0"/>
              </a:spcBef>
              <a:spcAft>
                <a:spcPts val="600"/>
              </a:spcAft>
            </a:pPr>
            <a:r>
              <a:rPr lang="fr-FR" altLang="fr-FR" i="1" u="sng" dirty="0">
                <a:latin typeface="Calibri" charset="0"/>
              </a:rPr>
              <a:t>Exemple</a:t>
            </a:r>
            <a:r>
              <a:rPr lang="fr-FR" altLang="fr-FR" dirty="0">
                <a:latin typeface="Calibri" charset="0"/>
              </a:rPr>
              <a:t>  :  La dimension «</a:t>
            </a:r>
            <a:r>
              <a:rPr lang="fr-FR" altLang="fr-FR" i="1" dirty="0">
                <a:latin typeface="Calibri" charset="0"/>
              </a:rPr>
              <a:t>Clients</a:t>
            </a:r>
            <a:r>
              <a:rPr lang="fr-FR" altLang="fr-FR" dirty="0">
                <a:latin typeface="Calibri" charset="0"/>
              </a:rPr>
              <a:t>» peut contenir des millions d</a:t>
            </a:r>
            <a:r>
              <a:rPr lang="fr-FR" altLang="ja-JP" dirty="0">
                <a:latin typeface="Calibri" charset="0"/>
              </a:rPr>
              <a:t>'</a:t>
            </a:r>
            <a:r>
              <a:rPr lang="fr-FR" altLang="fr-FR" dirty="0">
                <a:latin typeface="Calibri" charset="0"/>
              </a:rPr>
              <a:t>enregistrements. Le plus souvent, on gère l</a:t>
            </a:r>
            <a:r>
              <a:rPr lang="fr-FR" altLang="ja-JP" dirty="0">
                <a:latin typeface="Calibri" charset="0"/>
              </a:rPr>
              <a:t>'</a:t>
            </a:r>
            <a:r>
              <a:rPr lang="fr-FR" altLang="fr-FR" dirty="0">
                <a:latin typeface="Calibri" charset="0"/>
              </a:rPr>
              <a:t>évolution lente  Voir même l</a:t>
            </a:r>
            <a:r>
              <a:rPr lang="fr-FR" altLang="ja-JP" dirty="0">
                <a:latin typeface="Calibri" charset="0"/>
              </a:rPr>
              <a:t>'</a:t>
            </a:r>
            <a:r>
              <a:rPr lang="fr-FR" altLang="fr-FR" dirty="0">
                <a:latin typeface="Calibri" charset="0"/>
              </a:rPr>
              <a:t>évolution rapide) sur ce genre de dimension ce qui augmente encore plus leurs tailles. </a:t>
            </a:r>
          </a:p>
          <a:p>
            <a:pPr>
              <a:spcBef>
                <a:spcPct val="0"/>
              </a:spcBef>
            </a:pPr>
            <a:r>
              <a:rPr lang="fr-FR" altLang="fr-FR" dirty="0">
                <a:latin typeface="Calibri" charset="0"/>
              </a:rPr>
              <a:t>Un moyen de réduire la taille de ce genre de dimension est soit de recourir à la technique de «</a:t>
            </a:r>
            <a:r>
              <a:rPr lang="fr-FR" altLang="fr-FR" i="1" dirty="0">
                <a:latin typeface="Calibri" charset="0"/>
              </a:rPr>
              <a:t>flocon de neige</a:t>
            </a:r>
            <a:r>
              <a:rPr lang="fr-FR" altLang="fr-FR" dirty="0">
                <a:latin typeface="Calibri" charset="0"/>
              </a:rPr>
              <a:t>» si la dimension est hiérarchique,  soit de créer une </a:t>
            </a:r>
            <a:r>
              <a:rPr lang="fr-FR" altLang="fr-FR" b="1" dirty="0">
                <a:effectLst>
                  <a:outerShdw blurRad="38100" dist="38100" dir="2700000" algn="tl">
                    <a:srgbClr val="C0C0C0"/>
                  </a:outerShdw>
                </a:effectLst>
                <a:latin typeface="Calibri" charset="0"/>
              </a:rPr>
              <a:t>mini dimension</a:t>
            </a:r>
            <a:r>
              <a:rPr lang="fr-FR" altLang="fr-FR" dirty="0">
                <a:latin typeface="Calibri" charset="0"/>
              </a:rPr>
              <a:t>, qui contient tous les attributs sur lesquels on gère l</a:t>
            </a:r>
            <a:r>
              <a:rPr lang="fr-FR" altLang="ja-JP" dirty="0">
                <a:latin typeface="Calibri" charset="0"/>
              </a:rPr>
              <a:t>'</a:t>
            </a:r>
            <a:r>
              <a:rPr lang="fr-FR" altLang="fr-FR" dirty="0">
                <a:latin typeface="Calibri" charset="0"/>
              </a:rPr>
              <a:t>évolution lente. </a:t>
            </a:r>
          </a:p>
          <a:p>
            <a:pPr>
              <a:spcBef>
                <a:spcPct val="0"/>
              </a:spcBef>
              <a:spcAft>
                <a:spcPts val="600"/>
              </a:spcAft>
            </a:pPr>
            <a:r>
              <a:rPr lang="fr-FR" altLang="fr-FR" dirty="0">
                <a:latin typeface="Calibri" charset="0"/>
              </a:rPr>
              <a:t>Supposons que pour des besoins d</a:t>
            </a:r>
            <a:r>
              <a:rPr lang="fr-FR" altLang="ja-JP" dirty="0">
                <a:latin typeface="Calibri" charset="0"/>
              </a:rPr>
              <a:t>'</a:t>
            </a:r>
            <a:r>
              <a:rPr lang="fr-FR" altLang="fr-FR" dirty="0">
                <a:latin typeface="Calibri" charset="0"/>
              </a:rPr>
              <a:t>affaires, les utilisateurs décident de préserver l</a:t>
            </a:r>
            <a:r>
              <a:rPr lang="fr-FR" altLang="ja-JP" dirty="0">
                <a:latin typeface="Calibri" charset="0"/>
              </a:rPr>
              <a:t>'</a:t>
            </a:r>
            <a:r>
              <a:rPr lang="fr-FR" altLang="fr-FR" dirty="0">
                <a:latin typeface="Calibri" charset="0"/>
              </a:rPr>
              <a:t>historique des changements des attributs suivants : «</a:t>
            </a:r>
            <a:r>
              <a:rPr lang="fr-FR" altLang="fr-FR" i="1" dirty="0">
                <a:latin typeface="Calibri" charset="0"/>
              </a:rPr>
              <a:t>Transformateur associé</a:t>
            </a:r>
            <a:r>
              <a:rPr lang="fr-FR" altLang="fr-FR" dirty="0">
                <a:latin typeface="Calibri" charset="0"/>
              </a:rPr>
              <a:t>» et «</a:t>
            </a:r>
            <a:r>
              <a:rPr lang="fr-FR" altLang="fr-FR" i="1" dirty="0">
                <a:latin typeface="Calibri" charset="0"/>
              </a:rPr>
              <a:t>Code d</a:t>
            </a:r>
            <a:r>
              <a:rPr lang="fr-FR" altLang="ja-JP" i="1" dirty="0">
                <a:latin typeface="Calibri" charset="0"/>
              </a:rPr>
              <a:t>'</a:t>
            </a:r>
            <a:r>
              <a:rPr lang="fr-FR" altLang="fr-FR" i="1" dirty="0">
                <a:latin typeface="Calibri" charset="0"/>
              </a:rPr>
              <a:t>incidence</a:t>
            </a:r>
            <a:r>
              <a:rPr lang="fr-FR" altLang="fr-FR" dirty="0">
                <a:latin typeface="Calibri" charset="0"/>
              </a:rPr>
              <a:t>». </a:t>
            </a:r>
          </a:p>
          <a:p>
            <a:pPr>
              <a:spcBef>
                <a:spcPct val="0"/>
              </a:spcBef>
              <a:spcAft>
                <a:spcPts val="600"/>
              </a:spcAft>
            </a:pPr>
            <a:r>
              <a:rPr lang="fr-FR" altLang="fr-FR" dirty="0">
                <a:latin typeface="Calibri" charset="0"/>
              </a:rPr>
              <a:t>Nous créons donc une mini dimension qui contient les colonnes suivantes :</a:t>
            </a:r>
            <a:endParaRPr lang="fr-FR" altLang="fr-FR" dirty="0"/>
          </a:p>
          <a:p>
            <a:pPr marL="266400" lvl="2">
              <a:spcBef>
                <a:spcPct val="0"/>
              </a:spcBef>
              <a:buFont typeface="Wingdings" charset="2"/>
              <a:buChar char=""/>
            </a:pPr>
            <a:r>
              <a:rPr lang="fr-FR" altLang="fr-FR" dirty="0">
                <a:latin typeface="Calibri" charset="0"/>
              </a:rPr>
              <a:t>  ID SCD Client</a:t>
            </a:r>
          </a:p>
          <a:p>
            <a:pPr marL="266400" lvl="2">
              <a:spcBef>
                <a:spcPct val="0"/>
              </a:spcBef>
              <a:buFont typeface="Wingdings" charset="2"/>
              <a:buChar char=""/>
            </a:pPr>
            <a:r>
              <a:rPr lang="fr-FR" altLang="fr-FR" dirty="0">
                <a:latin typeface="Calibri" charset="0"/>
              </a:rPr>
              <a:t>  Transformateur associé</a:t>
            </a:r>
          </a:p>
          <a:p>
            <a:pPr marL="266400" lvl="2">
              <a:spcBef>
                <a:spcPct val="0"/>
              </a:spcBef>
              <a:buFont typeface="Wingdings" charset="2"/>
              <a:buChar char=""/>
            </a:pPr>
            <a:r>
              <a:rPr lang="fr-FR" altLang="fr-FR" dirty="0">
                <a:latin typeface="Calibri" charset="0"/>
              </a:rPr>
              <a:t>  Code d</a:t>
            </a:r>
            <a:r>
              <a:rPr lang="fr-FR" altLang="ja-JP" dirty="0">
                <a:latin typeface="Calibri" charset="0"/>
              </a:rPr>
              <a:t>'</a:t>
            </a:r>
            <a:r>
              <a:rPr lang="fr-FR" altLang="fr-FR" dirty="0">
                <a:latin typeface="Calibri" charset="0"/>
              </a:rPr>
              <a:t>incidence</a:t>
            </a:r>
            <a:endParaRPr lang="fr-FR" altLang="fr-FR" dirty="0"/>
          </a:p>
          <a:p>
            <a:pPr>
              <a:spcBef>
                <a:spcPct val="0"/>
              </a:spcBef>
              <a:spcAft>
                <a:spcPts val="600"/>
              </a:spcAft>
            </a:pPr>
            <a:r>
              <a:rPr lang="fr-FR" altLang="fr-FR" dirty="0">
                <a:latin typeface="Calibri" charset="0"/>
              </a:rPr>
              <a:t>Et dans la dimension «</a:t>
            </a:r>
            <a:r>
              <a:rPr lang="fr-FR" altLang="fr-FR" i="1" dirty="0">
                <a:latin typeface="Calibri" charset="0"/>
              </a:rPr>
              <a:t>Clients</a:t>
            </a:r>
            <a:r>
              <a:rPr lang="fr-FR" altLang="fr-FR" dirty="0">
                <a:latin typeface="Calibri" charset="0"/>
              </a:rPr>
              <a:t>», nous ajoutons une nouvelle clé de dimension     «</a:t>
            </a:r>
            <a:r>
              <a:rPr lang="fr-FR" altLang="fr-FR" i="1" dirty="0">
                <a:latin typeface="Calibri" charset="0"/>
              </a:rPr>
              <a:t>ID SCD client</a:t>
            </a:r>
            <a:r>
              <a:rPr lang="fr-FR" altLang="fr-FR" dirty="0">
                <a:latin typeface="Calibri" charset="0"/>
              </a:rPr>
              <a:t>» pour faire le lien entre la dimension «</a:t>
            </a:r>
            <a:r>
              <a:rPr lang="fr-FR" altLang="fr-FR" i="1" dirty="0">
                <a:latin typeface="Calibri" charset="0"/>
              </a:rPr>
              <a:t>Clients</a:t>
            </a:r>
            <a:r>
              <a:rPr lang="fr-FR" altLang="fr-FR" dirty="0">
                <a:latin typeface="Calibri" charset="0"/>
              </a:rPr>
              <a:t>» et la mini-dimension </a:t>
            </a:r>
          </a:p>
          <a:p>
            <a:pPr>
              <a:spcBef>
                <a:spcPct val="0"/>
              </a:spcBef>
              <a:spcAft>
                <a:spcPts val="600"/>
              </a:spcAft>
            </a:pPr>
            <a:r>
              <a:rPr lang="fr-FR" altLang="fr-FR" dirty="0">
                <a:latin typeface="Calibri" charset="0"/>
              </a:rPr>
              <a:t>«</a:t>
            </a:r>
            <a:r>
              <a:rPr lang="fr-FR" altLang="fr-FR" i="1" dirty="0">
                <a:latin typeface="Calibri" charset="0"/>
              </a:rPr>
              <a:t>SCD Client</a:t>
            </a:r>
            <a:r>
              <a:rPr lang="fr-FR" altLang="fr-FR" dirty="0">
                <a:latin typeface="Calibri" charset="0"/>
              </a:rPr>
              <a:t>»</a:t>
            </a:r>
            <a:endParaRPr lang="fr-FR" altLang="fr-FR" i="1" u="sng" dirty="0">
              <a:latin typeface="Calibri" charset="0"/>
            </a:endParaRPr>
          </a:p>
          <a:p>
            <a:pPr>
              <a:spcBef>
                <a:spcPct val="0"/>
              </a:spcBef>
              <a:spcAft>
                <a:spcPts val="600"/>
              </a:spcAft>
            </a:pPr>
            <a:r>
              <a:rPr lang="fr-FR" altLang="fr-FR" i="1" u="sng" dirty="0">
                <a:latin typeface="Calibri" charset="0"/>
              </a:rPr>
              <a:t>Remarque</a:t>
            </a:r>
            <a:r>
              <a:rPr lang="fr-FR" altLang="fr-FR" dirty="0">
                <a:latin typeface="Calibri" charset="0"/>
              </a:rPr>
              <a:t> : la dimension «</a:t>
            </a:r>
            <a:r>
              <a:rPr lang="fr-FR" altLang="fr-FR" i="1" dirty="0">
                <a:latin typeface="Calibri" charset="0"/>
              </a:rPr>
              <a:t>Clients</a:t>
            </a:r>
            <a:r>
              <a:rPr lang="fr-FR" altLang="fr-FR" dirty="0">
                <a:latin typeface="Calibri" charset="0"/>
              </a:rPr>
              <a:t>» continue de contenir tous les attributs même ceux sur lesquels nous gérons l</a:t>
            </a:r>
            <a:r>
              <a:rPr lang="fr-FR" altLang="ja-JP" dirty="0">
                <a:latin typeface="Calibri" charset="0"/>
              </a:rPr>
              <a:t>'</a:t>
            </a:r>
            <a:r>
              <a:rPr lang="fr-FR" altLang="fr-FR" dirty="0">
                <a:latin typeface="Calibri" charset="0"/>
              </a:rPr>
              <a:t>évolution lente</a:t>
            </a:r>
            <a:r>
              <a:rPr lang="fr-FR" altLang="fr-FR" dirty="0"/>
              <a:t>.</a:t>
            </a:r>
          </a:p>
          <a:p>
            <a:endParaRPr lang="fr-FR" dirty="0"/>
          </a:p>
        </p:txBody>
      </p:sp>
      <p:sp>
        <p:nvSpPr>
          <p:cNvPr id="4" name="Espace réservé du numéro de diapositive 3"/>
          <p:cNvSpPr>
            <a:spLocks noGrp="1"/>
          </p:cNvSpPr>
          <p:nvPr>
            <p:ph type="sldNum" sz="quarter" idx="10"/>
          </p:nvPr>
        </p:nvSpPr>
        <p:spPr/>
        <p:txBody>
          <a:bodyPr/>
          <a:lstStyle/>
          <a:p>
            <a:pPr>
              <a:defRPr/>
            </a:pPr>
            <a:fld id="{99385476-F739-B84E-995A-400EF82F5B49}" type="slidenum">
              <a:rPr lang="fr-FR" smtClean="0"/>
              <a:pPr>
                <a:defRPr/>
              </a:pPr>
              <a:t>46</a:t>
            </a:fld>
            <a:endParaRPr lang="fr-FR"/>
          </a:p>
        </p:txBody>
      </p:sp>
    </p:spTree>
    <p:extLst>
      <p:ext uri="{BB962C8B-B14F-4D97-AF65-F5344CB8AC3E}">
        <p14:creationId xmlns:p14="http://schemas.microsoft.com/office/powerpoint/2010/main" val="42024088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403225" lvl="1" indent="-357188" algn="just">
              <a:spcBef>
                <a:spcPts val="600"/>
              </a:spcBef>
              <a:spcAft>
                <a:spcPts val="600"/>
              </a:spcAft>
              <a:buClr>
                <a:srgbClr val="FF0000"/>
              </a:buClr>
              <a:buFont typeface="Wingdings" pitchFamily="2" charset="2"/>
              <a:buChar char="q"/>
            </a:pPr>
            <a:r>
              <a:rPr lang="fr-FR" sz="2000" dirty="0">
                <a:latin typeface="Calibri" panose="020F0502020204030204" pitchFamily="34" charset="0"/>
                <a:cs typeface="Calibri" panose="020F0502020204030204" pitchFamily="34" charset="0"/>
              </a:rPr>
              <a:t>Offre un environnement de développement</a:t>
            </a:r>
          </a:p>
          <a:p>
            <a:pPr marL="403225" lvl="1" indent="-357188" algn="just">
              <a:spcBef>
                <a:spcPts val="600"/>
              </a:spcBef>
              <a:spcAft>
                <a:spcPts val="600"/>
              </a:spcAft>
              <a:buClr>
                <a:srgbClr val="FF0000"/>
              </a:buClr>
              <a:buFont typeface="Wingdings" pitchFamily="2" charset="2"/>
              <a:buChar char="q"/>
            </a:pPr>
            <a:r>
              <a:rPr lang="fr-FR" sz="2000" dirty="0">
                <a:latin typeface="Calibri" panose="020F0502020204030204" pitchFamily="34" charset="0"/>
                <a:cs typeface="Calibri" panose="020F0502020204030204" pitchFamily="34" charset="0"/>
              </a:rPr>
              <a:t> Offre des outils de gestion des opérations et de maintenance</a:t>
            </a:r>
          </a:p>
          <a:p>
            <a:pPr marL="403225" lvl="1" indent="-357188" algn="just">
              <a:spcBef>
                <a:spcPts val="600"/>
              </a:spcBef>
              <a:spcAft>
                <a:spcPts val="600"/>
              </a:spcAft>
              <a:buClr>
                <a:srgbClr val="FF0000"/>
              </a:buClr>
              <a:buFont typeface="Wingdings" pitchFamily="2" charset="2"/>
              <a:buChar char="q"/>
            </a:pPr>
            <a:r>
              <a:rPr lang="fr-FR" sz="2000" dirty="0">
                <a:latin typeface="Calibri" panose="020F0502020204030204" pitchFamily="34" charset="0"/>
                <a:cs typeface="Calibri" panose="020F0502020204030204" pitchFamily="34" charset="0"/>
              </a:rPr>
              <a:t>Permet de découvrir, analyser et extraire les données à partir de sources Hétérogènes </a:t>
            </a:r>
          </a:p>
          <a:p>
            <a:pPr marL="403225" indent="-357188">
              <a:spcBef>
                <a:spcPts val="600"/>
              </a:spcBef>
              <a:spcAft>
                <a:spcPts val="600"/>
              </a:spcAft>
              <a:buClr>
                <a:srgbClr val="FF0000"/>
              </a:buClr>
              <a:buFont typeface="Wingdings" pitchFamily="2" charset="2"/>
              <a:buChar char="q"/>
            </a:pPr>
            <a:r>
              <a:rPr lang="fr-FR" sz="2000" dirty="0">
                <a:latin typeface="Calibri" panose="020F0502020204030204" pitchFamily="34" charset="0"/>
                <a:cs typeface="Calibri" panose="020F0502020204030204" pitchFamily="34" charset="0"/>
              </a:rPr>
              <a:t>Permet de nettoyer et standardiser les données</a:t>
            </a:r>
          </a:p>
          <a:p>
            <a:pPr marL="403225" indent="-357188">
              <a:spcBef>
                <a:spcPts val="600"/>
              </a:spcBef>
              <a:spcAft>
                <a:spcPts val="600"/>
              </a:spcAft>
              <a:buClr>
                <a:srgbClr val="FF0000"/>
              </a:buClr>
              <a:buFont typeface="Wingdings" pitchFamily="2" charset="2"/>
              <a:buChar char="q"/>
            </a:pPr>
            <a:r>
              <a:rPr lang="fr-FR" sz="2000" dirty="0">
                <a:latin typeface="Calibri" panose="020F0502020204030204" pitchFamily="34" charset="0"/>
                <a:cs typeface="Calibri" panose="020F0502020204030204" pitchFamily="34" charset="0"/>
              </a:rPr>
              <a:t>Permet de charger les données dans un entrepôt</a:t>
            </a:r>
          </a:p>
          <a:p>
            <a:endParaRPr lang="fr-FR" dirty="0"/>
          </a:p>
          <a:p>
            <a:pPr marL="285750" indent="-285750">
              <a:spcBef>
                <a:spcPts val="1200"/>
              </a:spcBef>
              <a:buClr>
                <a:srgbClr val="FF0000"/>
              </a:buClr>
              <a:buSzPct val="110000"/>
              <a:buFont typeface="Wingdings" charset="2"/>
              <a:buChar char="þ"/>
            </a:pPr>
            <a:r>
              <a:rPr lang="fr-FR" dirty="0">
                <a:latin typeface="Calibri" panose="020F0502020204030204" pitchFamily="34" charset="0"/>
                <a:cs typeface="Calibri" panose="020F0502020204030204" pitchFamily="34" charset="0"/>
              </a:rPr>
              <a:t>L’intégration des données, telle que par l’ETL,  (</a:t>
            </a:r>
            <a:r>
              <a:rPr lang="fr-FR" i="1" dirty="0">
                <a:latin typeface="Calibri" panose="020F0502020204030204" pitchFamily="34" charset="0"/>
                <a:cs typeface="Calibri" panose="020F0502020204030204" pitchFamily="34" charset="0"/>
              </a:rPr>
              <a:t>data </a:t>
            </a:r>
            <a:r>
              <a:rPr lang="fr-FR" i="1" dirty="0" err="1">
                <a:latin typeface="Calibri" panose="020F0502020204030204" pitchFamily="34" charset="0"/>
                <a:cs typeface="Calibri" panose="020F0502020204030204" pitchFamily="34" charset="0"/>
              </a:rPr>
              <a:t>pumping</a:t>
            </a:r>
            <a:r>
              <a:rPr lang="fr-FR" dirty="0">
                <a:latin typeface="Calibri" panose="020F0502020204030204" pitchFamily="34" charset="0"/>
                <a:cs typeface="Calibri" panose="020F0502020204030204" pitchFamily="34" charset="0"/>
              </a:rPr>
              <a:t>), se déploie à l’aide d’une technologie informatique permettant d'effectuer des synchronisations massives d'information d'une source de données vers une base cible</a:t>
            </a:r>
            <a:r>
              <a:rPr lang="fr-FR" sz="1400" dirty="0">
                <a:latin typeface="Calibri" panose="020F0502020204030204" pitchFamily="34" charset="0"/>
                <a:cs typeface="Calibri" panose="020F0502020204030204" pitchFamily="34" charset="0"/>
              </a:rPr>
              <a:t>. </a:t>
            </a:r>
          </a:p>
          <a:p>
            <a:pPr marL="285750" indent="-285750">
              <a:spcBef>
                <a:spcPts val="1200"/>
              </a:spcBef>
              <a:buClr>
                <a:srgbClr val="FF0000"/>
              </a:buClr>
              <a:buSzPct val="110000"/>
              <a:buFont typeface="Wingdings" charset="2"/>
              <a:buChar char="þ"/>
            </a:pPr>
            <a:r>
              <a:rPr lang="fr-FR" dirty="0">
                <a:latin typeface="Calibri" panose="020F0502020204030204" pitchFamily="34" charset="0"/>
                <a:cs typeface="Calibri" panose="020F0502020204030204" pitchFamily="34" charset="0"/>
              </a:rPr>
              <a:t>Elle repose sur des </a:t>
            </a:r>
            <a:r>
              <a:rPr lang="fr-FR" b="1" i="1" dirty="0">
                <a:solidFill>
                  <a:schemeClr val="bg2">
                    <a:lumMod val="75000"/>
                  </a:schemeClr>
                </a:solidFill>
                <a:latin typeface="Calibri" panose="020F0502020204030204" pitchFamily="34" charset="0"/>
                <a:cs typeface="Calibri" panose="020F0502020204030204" pitchFamily="34" charset="0"/>
              </a:rPr>
              <a:t>connecteurs</a:t>
            </a:r>
            <a:r>
              <a:rPr lang="fr-FR" dirty="0">
                <a:solidFill>
                  <a:schemeClr val="accent3"/>
                </a:solidFill>
                <a:latin typeface="Calibri" panose="020F0502020204030204" pitchFamily="34" charset="0"/>
                <a:cs typeface="Calibri" panose="020F0502020204030204" pitchFamily="34" charset="0"/>
              </a:rPr>
              <a:t> </a:t>
            </a:r>
            <a:r>
              <a:rPr lang="fr-FR" dirty="0">
                <a:latin typeface="Calibri" panose="020F0502020204030204" pitchFamily="34" charset="0"/>
                <a:cs typeface="Calibri" panose="020F0502020204030204" pitchFamily="34" charset="0"/>
              </a:rPr>
              <a:t>servant à exporter ou importer les données dans les applications, des </a:t>
            </a:r>
            <a:r>
              <a:rPr lang="fr-FR" b="1" i="1" dirty="0">
                <a:solidFill>
                  <a:schemeClr val="bg2">
                    <a:lumMod val="75000"/>
                  </a:schemeClr>
                </a:solidFill>
                <a:latin typeface="Calibri" panose="020F0502020204030204" pitchFamily="34" charset="0"/>
                <a:cs typeface="Calibri" panose="020F0502020204030204" pitchFamily="34" charset="0"/>
              </a:rPr>
              <a:t>transformateurs</a:t>
            </a:r>
            <a:r>
              <a:rPr lang="fr-FR" dirty="0">
                <a:latin typeface="Calibri" panose="020F0502020204030204" pitchFamily="34" charset="0"/>
                <a:cs typeface="Calibri" panose="020F0502020204030204" pitchFamily="34" charset="0"/>
              </a:rPr>
              <a:t> qui manipulent les données  </a:t>
            </a:r>
            <a:r>
              <a:rPr lang="fr-FR" sz="1400" dirty="0">
                <a:latin typeface="Calibri" panose="020F0502020204030204" pitchFamily="34" charset="0"/>
                <a:cs typeface="Calibri" panose="020F0502020204030204" pitchFamily="34" charset="0"/>
              </a:rPr>
              <a:t>(</a:t>
            </a:r>
            <a:r>
              <a:rPr lang="fr-FR" sz="1200" i="1" dirty="0">
                <a:latin typeface="Calibri" panose="020F0502020204030204" pitchFamily="34" charset="0"/>
                <a:cs typeface="Calibri" panose="020F0502020204030204" pitchFamily="34" charset="0"/>
              </a:rPr>
              <a:t>agrégations, filtres, conversions</a:t>
            </a:r>
            <a:r>
              <a:rPr lang="fr-FR" sz="1400" dirty="0">
                <a:latin typeface="Calibri" panose="020F0502020204030204" pitchFamily="34" charset="0"/>
                <a:cs typeface="Calibri" panose="020F0502020204030204" pitchFamily="34" charset="0"/>
              </a:rPr>
              <a:t>…), </a:t>
            </a:r>
            <a:r>
              <a:rPr lang="fr-FR" dirty="0">
                <a:latin typeface="Calibri" panose="020F0502020204030204" pitchFamily="34" charset="0"/>
                <a:cs typeface="Calibri" panose="020F0502020204030204" pitchFamily="34" charset="0"/>
              </a:rPr>
              <a:t>et des </a:t>
            </a:r>
            <a:r>
              <a:rPr lang="fr-FR" b="1" i="1" dirty="0">
                <a:solidFill>
                  <a:schemeClr val="bg2">
                    <a:lumMod val="75000"/>
                  </a:schemeClr>
                </a:solidFill>
                <a:latin typeface="Calibri" panose="020F0502020204030204" pitchFamily="34" charset="0"/>
                <a:cs typeface="Calibri" panose="020F0502020204030204" pitchFamily="34" charset="0"/>
              </a:rPr>
              <a:t>mises en correspondance</a:t>
            </a:r>
            <a:r>
              <a:rPr lang="fr-FR" sz="1400" b="1" i="1" dirty="0">
                <a:solidFill>
                  <a:schemeClr val="bg2">
                    <a:lumMod val="75000"/>
                  </a:schemeClr>
                </a:solidFill>
                <a:latin typeface="Calibri" panose="020F0502020204030204" pitchFamily="34" charset="0"/>
                <a:cs typeface="Calibri" panose="020F0502020204030204" pitchFamily="34" charset="0"/>
              </a:rPr>
              <a:t> (</a:t>
            </a:r>
            <a:r>
              <a:rPr lang="fr-FR" sz="1200" i="1" dirty="0">
                <a:latin typeface="Calibri" panose="020F0502020204030204" pitchFamily="34" charset="0"/>
                <a:cs typeface="Calibri" panose="020F0502020204030204" pitchFamily="34" charset="0"/>
              </a:rPr>
              <a:t>mapping</a:t>
            </a:r>
            <a:r>
              <a:rPr lang="fr-FR" sz="1400" dirty="0">
                <a:latin typeface="Calibri" panose="020F0502020204030204" pitchFamily="34" charset="0"/>
                <a:cs typeface="Calibri" panose="020F0502020204030204" pitchFamily="34" charset="0"/>
              </a:rPr>
              <a:t>).  </a:t>
            </a:r>
          </a:p>
          <a:p>
            <a:pPr marL="285750" indent="-285750">
              <a:spcBef>
                <a:spcPts val="1200"/>
              </a:spcBef>
              <a:buClr>
                <a:srgbClr val="FF0000"/>
              </a:buClr>
              <a:buSzPct val="110000"/>
              <a:buFont typeface="Wingdings" charset="2"/>
              <a:buChar char="þ"/>
            </a:pPr>
            <a:r>
              <a:rPr lang="fr-FR" dirty="0">
                <a:latin typeface="Calibri" panose="020F0502020204030204" pitchFamily="34" charset="0"/>
                <a:cs typeface="Calibri" panose="020F0502020204030204" pitchFamily="34" charset="0"/>
              </a:rPr>
              <a:t>L'objectif est l'intégration ou la </a:t>
            </a:r>
            <a:r>
              <a:rPr lang="fr-FR" dirty="0" err="1">
                <a:latin typeface="Calibri" panose="020F0502020204030204" pitchFamily="34" charset="0"/>
                <a:cs typeface="Calibri" panose="020F0502020204030204" pitchFamily="34" charset="0"/>
              </a:rPr>
              <a:t>re-exploitation</a:t>
            </a:r>
            <a:r>
              <a:rPr lang="fr-FR" dirty="0">
                <a:latin typeface="Calibri" panose="020F0502020204030204" pitchFamily="34" charset="0"/>
                <a:cs typeface="Calibri" panose="020F0502020204030204" pitchFamily="34" charset="0"/>
              </a:rPr>
              <a:t> de données d'un réservoir source dans un réservoir cible.</a:t>
            </a:r>
            <a:r>
              <a:rPr lang="fr-FR" dirty="0">
                <a:solidFill>
                  <a:schemeClr val="bg2">
                    <a:lumMod val="75000"/>
                  </a:schemeClr>
                </a:solidFill>
                <a:latin typeface="Calibri" panose="020F0502020204030204" pitchFamily="34" charset="0"/>
                <a:cs typeface="Calibri" panose="020F0502020204030204" pitchFamily="34" charset="0"/>
              </a:rPr>
              <a:t>                                                                                   </a:t>
            </a:r>
            <a:r>
              <a:rPr lang="fr-FR" dirty="0">
                <a:latin typeface="Calibri" panose="020F0502020204030204" pitchFamily="34" charset="0"/>
                <a:cs typeface="Calibri" panose="020F0502020204030204" pitchFamily="34" charset="0"/>
              </a:rPr>
              <a:t> </a:t>
            </a:r>
            <a:r>
              <a:rPr lang="fr-FR" sz="1400" dirty="0">
                <a:latin typeface="Calibri" panose="020F0502020204030204" pitchFamily="34" charset="0"/>
                <a:cs typeface="Calibri" panose="020F0502020204030204" pitchFamily="34" charset="0"/>
              </a:rPr>
              <a:t>(</a:t>
            </a:r>
            <a:r>
              <a:rPr lang="fr-FR" sz="1100" i="1" dirty="0">
                <a:latin typeface="Calibri" panose="020F0502020204030204" pitchFamily="34" charset="0"/>
                <a:cs typeface="Calibri" panose="020F0502020204030204" pitchFamily="34" charset="0"/>
              </a:rPr>
              <a:t>source </a:t>
            </a:r>
            <a:r>
              <a:rPr lang="fr-FR" sz="1100" i="1" dirty="0" err="1">
                <a:latin typeface="Calibri" panose="020F0502020204030204" pitchFamily="34" charset="0"/>
                <a:cs typeface="Calibri" panose="020F0502020204030204" pitchFamily="34" charset="0"/>
              </a:rPr>
              <a:t>Wikipedia</a:t>
            </a:r>
            <a:r>
              <a:rPr lang="fr-FR" sz="1400" dirty="0">
                <a:latin typeface="Calibri" panose="020F0502020204030204" pitchFamily="34" charset="0"/>
                <a:cs typeface="Calibri" panose="020F0502020204030204" pitchFamily="34" charset="0"/>
              </a:rPr>
              <a:t>)</a:t>
            </a:r>
          </a:p>
          <a:p>
            <a:pPr marL="285750" indent="-285750">
              <a:spcBef>
                <a:spcPts val="1200"/>
              </a:spcBef>
              <a:buClr>
                <a:srgbClr val="FF0000"/>
              </a:buClr>
              <a:buSzPct val="110000"/>
              <a:buFont typeface="Wingdings" charset="2"/>
              <a:buChar char="þ"/>
            </a:pPr>
            <a:r>
              <a:rPr lang="fr-FR" dirty="0">
                <a:latin typeface="Calibri" panose="020F0502020204030204" pitchFamily="34" charset="0"/>
                <a:cs typeface="Calibri" panose="020F0502020204030204" pitchFamily="34" charset="0"/>
              </a:rPr>
              <a:t>L’intégration de données est un processus qui permet de </a:t>
            </a:r>
            <a:r>
              <a:rPr lang="fr-FR" b="1" i="1" dirty="0">
                <a:solidFill>
                  <a:schemeClr val="bg2">
                    <a:lumMod val="75000"/>
                  </a:schemeClr>
                </a:solidFill>
                <a:latin typeface="Calibri" panose="020F0502020204030204" pitchFamily="34" charset="0"/>
                <a:cs typeface="Calibri" panose="020F0502020204030204" pitchFamily="34" charset="0"/>
              </a:rPr>
              <a:t>transférer</a:t>
            </a:r>
            <a:r>
              <a:rPr lang="fr-FR" dirty="0">
                <a:latin typeface="Calibri" panose="020F0502020204030204" pitchFamily="34" charset="0"/>
                <a:cs typeface="Calibri" panose="020F0502020204030204" pitchFamily="34" charset="0"/>
              </a:rPr>
              <a:t> des données brutes d'un système source, de les </a:t>
            </a:r>
            <a:r>
              <a:rPr lang="fr-FR" i="1" dirty="0">
                <a:solidFill>
                  <a:schemeClr val="bg2">
                    <a:lumMod val="75000"/>
                  </a:schemeClr>
                </a:solidFill>
                <a:latin typeface="Calibri" panose="020F0502020204030204" pitchFamily="34" charset="0"/>
                <a:cs typeface="Calibri" panose="020F0502020204030204" pitchFamily="34" charset="0"/>
              </a:rPr>
              <a:t>préparer</a:t>
            </a:r>
            <a:r>
              <a:rPr lang="fr-FR" dirty="0">
                <a:latin typeface="Calibri" panose="020F0502020204030204" pitchFamily="34" charset="0"/>
                <a:cs typeface="Calibri" panose="020F0502020204030204" pitchFamily="34" charset="0"/>
              </a:rPr>
              <a:t> pour une utilisation en aval et de les </a:t>
            </a:r>
            <a:r>
              <a:rPr lang="fr-FR" b="1" i="1" dirty="0">
                <a:solidFill>
                  <a:schemeClr val="bg2">
                    <a:lumMod val="75000"/>
                  </a:schemeClr>
                </a:solidFill>
                <a:latin typeface="Calibri" panose="020F0502020204030204" pitchFamily="34" charset="0"/>
                <a:cs typeface="Calibri" panose="020F0502020204030204" pitchFamily="34" charset="0"/>
              </a:rPr>
              <a:t>envoyer</a:t>
            </a:r>
            <a:r>
              <a:rPr lang="fr-FR" dirty="0">
                <a:latin typeface="Calibri" panose="020F0502020204030204" pitchFamily="34" charset="0"/>
                <a:cs typeface="Calibri" panose="020F0502020204030204" pitchFamily="34" charset="0"/>
              </a:rPr>
              <a:t> vers une base cible  un entrepôt de données ou un serveur cible). </a:t>
            </a:r>
          </a:p>
          <a:p>
            <a:pPr algn="r"/>
            <a:r>
              <a:rPr lang="fr-FR" dirty="0">
                <a:latin typeface="Calibri" panose="020F0502020204030204" pitchFamily="34" charset="0"/>
                <a:cs typeface="Calibri" panose="020F0502020204030204" pitchFamily="34" charset="0"/>
              </a:rPr>
              <a:t> (</a:t>
            </a:r>
            <a:r>
              <a:rPr lang="fr-FR" sz="1100" i="1" dirty="0">
                <a:latin typeface="Calibri" panose="020F0502020204030204" pitchFamily="34" charset="0"/>
                <a:cs typeface="Calibri" panose="020F0502020204030204" pitchFamily="34" charset="0"/>
                <a:hlinkClick r:id="rId3"/>
              </a:rPr>
              <a:t>http://www.lemagit.fr</a:t>
            </a:r>
            <a:r>
              <a:rPr lang="fr-FR" sz="1100" i="1" dirty="0">
                <a:latin typeface="Calibri" panose="020F0502020204030204" pitchFamily="34" charset="0"/>
                <a:cs typeface="Calibri" panose="020F0502020204030204" pitchFamily="34" charset="0"/>
              </a:rPr>
              <a:t> </a:t>
            </a:r>
            <a:r>
              <a:rPr lang="fr-FR" dirty="0">
                <a:latin typeface="Calibri" panose="020F0502020204030204" pitchFamily="34" charset="0"/>
                <a:cs typeface="Calibri" panose="020F0502020204030204" pitchFamily="34" charset="0"/>
              </a:rPr>
              <a:t>)</a:t>
            </a:r>
          </a:p>
          <a:p>
            <a:endParaRPr lang="fr-FR" dirty="0"/>
          </a:p>
        </p:txBody>
      </p:sp>
      <p:sp>
        <p:nvSpPr>
          <p:cNvPr id="4" name="Espace réservé du numéro de diapositive 3"/>
          <p:cNvSpPr>
            <a:spLocks noGrp="1"/>
          </p:cNvSpPr>
          <p:nvPr>
            <p:ph type="sldNum" sz="quarter" idx="10"/>
          </p:nvPr>
        </p:nvSpPr>
        <p:spPr/>
        <p:txBody>
          <a:bodyPr/>
          <a:lstStyle/>
          <a:p>
            <a:fld id="{A165C67F-7274-EE43-B4E1-0CD6D38EBE7F}" type="slidenum">
              <a:rPr lang="fr-FR" smtClean="0"/>
              <a:t>68</a:t>
            </a:fld>
            <a:endParaRPr lang="fr-FR"/>
          </a:p>
        </p:txBody>
      </p:sp>
    </p:spTree>
    <p:extLst>
      <p:ext uri="{BB962C8B-B14F-4D97-AF65-F5344CB8AC3E}">
        <p14:creationId xmlns:p14="http://schemas.microsoft.com/office/powerpoint/2010/main" val="2945369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ETL :</a:t>
            </a:r>
          </a:p>
          <a:p>
            <a:pPr marL="0" marR="0" indent="0" algn="l" defTabSz="914400" rtl="0" eaLnBrk="1" fontAlgn="auto" latinLnBrk="0" hangingPunct="1">
              <a:lnSpc>
                <a:spcPct val="100000"/>
              </a:lnSpc>
              <a:spcBef>
                <a:spcPts val="0"/>
              </a:spcBef>
              <a:spcAft>
                <a:spcPts val="0"/>
              </a:spcAft>
              <a:buClrTx/>
              <a:buSzTx/>
              <a:buFontTx/>
              <a:buNone/>
              <a:tabLst/>
              <a:defRPr/>
            </a:pPr>
            <a:r>
              <a:rPr lang="fr-FR" sz="1600" kern="1200" dirty="0">
                <a:solidFill>
                  <a:schemeClr val="dk1"/>
                </a:solidFill>
                <a:latin typeface="+mn-lt"/>
                <a:ea typeface="+mn-ea"/>
                <a:cs typeface="+mn-cs"/>
              </a:rPr>
              <a:t>- Productivité améliorée réutilisation d'objets et de transformations).</a:t>
            </a:r>
            <a:br>
              <a:rPr lang="fr-FR" sz="1600" kern="1200" dirty="0">
                <a:solidFill>
                  <a:schemeClr val="dk1"/>
                </a:solidFill>
                <a:latin typeface="+mn-lt"/>
                <a:ea typeface="+mn-ea"/>
                <a:cs typeface="+mn-cs"/>
              </a:rPr>
            </a:br>
            <a:r>
              <a:rPr lang="fr-FR" sz="1600" kern="1200" dirty="0">
                <a:solidFill>
                  <a:schemeClr val="dk1"/>
                </a:solidFill>
                <a:latin typeface="+mn-lt"/>
                <a:ea typeface="+mn-ea"/>
                <a:cs typeface="+mn-cs"/>
              </a:rPr>
              <a:t>- Méthode stricte.</a:t>
            </a:r>
            <a:br>
              <a:rPr lang="fr-FR" sz="1600" kern="1200" dirty="0">
                <a:solidFill>
                  <a:schemeClr val="dk1"/>
                </a:solidFill>
                <a:latin typeface="+mn-lt"/>
                <a:ea typeface="+mn-ea"/>
                <a:cs typeface="+mn-cs"/>
              </a:rPr>
            </a:br>
            <a:r>
              <a:rPr lang="fr-FR" sz="1600" kern="1200" dirty="0">
                <a:solidFill>
                  <a:schemeClr val="dk1"/>
                </a:solidFill>
                <a:latin typeface="+mn-lt"/>
                <a:ea typeface="+mn-ea"/>
                <a:cs typeface="+mn-cs"/>
              </a:rPr>
              <a:t>- Meilleur support de métadonnées, analyse d'impact.</a:t>
            </a:r>
          </a:p>
          <a:p>
            <a:endParaRPr lang="fr-FR" dirty="0"/>
          </a:p>
          <a:p>
            <a:endParaRPr lang="fr-FR" dirty="0"/>
          </a:p>
          <a:p>
            <a:r>
              <a:rPr lang="fr-FR" dirty="0"/>
              <a:t>EAI :</a:t>
            </a:r>
          </a:p>
          <a:p>
            <a:pPr marL="0" marR="0" indent="0" algn="l" defTabSz="914400" rtl="0" eaLnBrk="1" fontAlgn="auto" latinLnBrk="0" hangingPunct="1">
              <a:lnSpc>
                <a:spcPct val="100000"/>
              </a:lnSpc>
              <a:spcBef>
                <a:spcPts val="0"/>
              </a:spcBef>
              <a:spcAft>
                <a:spcPts val="0"/>
              </a:spcAft>
              <a:buClrTx/>
              <a:buSzTx/>
              <a:buFontTx/>
              <a:buNone/>
              <a:tabLst/>
              <a:defRPr/>
            </a:pPr>
            <a:r>
              <a:rPr lang="fr-FR" sz="1600" dirty="0"/>
              <a:t>- Focus sur l'intégration à la fois des processus et des données aux niveaux des entreprises</a:t>
            </a:r>
            <a:br>
              <a:rPr lang="fr-FR" sz="1600" dirty="0"/>
            </a:br>
            <a:r>
              <a:rPr lang="fr-FR" sz="1600" dirty="0"/>
              <a:t>- Focus sur la réutilisation et la distribution des processus métier et des données</a:t>
            </a:r>
            <a:br>
              <a:rPr lang="fr-FR" sz="1600" dirty="0"/>
            </a:br>
            <a:r>
              <a:rPr lang="fr-FR" sz="1600" dirty="0"/>
              <a:t>  - Focus sur la simplification de l'intégration des applications en réduisant la quantité de connaissances détaillées et spécifiques à l'application requises par les utilisateurs</a:t>
            </a:r>
          </a:p>
          <a:p>
            <a:endParaRPr lang="fr-FR" dirty="0"/>
          </a:p>
          <a:p>
            <a:endParaRPr lang="fr-FR" dirty="0"/>
          </a:p>
        </p:txBody>
      </p:sp>
      <p:sp>
        <p:nvSpPr>
          <p:cNvPr id="4" name="Espace réservé du numéro de diapositive 3"/>
          <p:cNvSpPr>
            <a:spLocks noGrp="1"/>
          </p:cNvSpPr>
          <p:nvPr>
            <p:ph type="sldNum" sz="quarter" idx="10"/>
          </p:nvPr>
        </p:nvSpPr>
        <p:spPr/>
        <p:txBody>
          <a:bodyPr/>
          <a:lstStyle/>
          <a:p>
            <a:fld id="{A165C67F-7274-EE43-B4E1-0CD6D38EBE7F}" type="slidenum">
              <a:rPr lang="fr-FR" smtClean="0"/>
              <a:t>69</a:t>
            </a:fld>
            <a:endParaRPr lang="fr-FR"/>
          </a:p>
        </p:txBody>
      </p:sp>
    </p:spTree>
    <p:extLst>
      <p:ext uri="{BB962C8B-B14F-4D97-AF65-F5344CB8AC3E}">
        <p14:creationId xmlns:p14="http://schemas.microsoft.com/office/powerpoint/2010/main" val="3479690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ETL :</a:t>
            </a:r>
          </a:p>
          <a:p>
            <a:pPr marL="0" marR="0" indent="0" algn="l" defTabSz="914400" rtl="0" eaLnBrk="1" fontAlgn="auto" latinLnBrk="0" hangingPunct="1">
              <a:lnSpc>
                <a:spcPct val="100000"/>
              </a:lnSpc>
              <a:spcBef>
                <a:spcPts val="0"/>
              </a:spcBef>
              <a:spcAft>
                <a:spcPts val="0"/>
              </a:spcAft>
              <a:buClrTx/>
              <a:buSzTx/>
              <a:buFontTx/>
              <a:buNone/>
              <a:tabLst/>
              <a:defRPr/>
            </a:pPr>
            <a:r>
              <a:rPr lang="fr-FR" sz="1600" kern="1200" dirty="0">
                <a:solidFill>
                  <a:schemeClr val="dk1"/>
                </a:solidFill>
                <a:latin typeface="+mn-lt"/>
                <a:ea typeface="+mn-ea"/>
                <a:cs typeface="+mn-cs"/>
              </a:rPr>
              <a:t>- Productivité améliorée réutilisation d'objets et de transformations).</a:t>
            </a:r>
            <a:br>
              <a:rPr lang="fr-FR" sz="1600" kern="1200" dirty="0">
                <a:solidFill>
                  <a:schemeClr val="dk1"/>
                </a:solidFill>
                <a:latin typeface="+mn-lt"/>
                <a:ea typeface="+mn-ea"/>
                <a:cs typeface="+mn-cs"/>
              </a:rPr>
            </a:br>
            <a:r>
              <a:rPr lang="fr-FR" sz="1600" kern="1200" dirty="0">
                <a:solidFill>
                  <a:schemeClr val="dk1"/>
                </a:solidFill>
                <a:latin typeface="+mn-lt"/>
                <a:ea typeface="+mn-ea"/>
                <a:cs typeface="+mn-cs"/>
              </a:rPr>
              <a:t>- Méthode stricte.</a:t>
            </a:r>
            <a:br>
              <a:rPr lang="fr-FR" sz="1600" kern="1200" dirty="0">
                <a:solidFill>
                  <a:schemeClr val="dk1"/>
                </a:solidFill>
                <a:latin typeface="+mn-lt"/>
                <a:ea typeface="+mn-ea"/>
                <a:cs typeface="+mn-cs"/>
              </a:rPr>
            </a:br>
            <a:r>
              <a:rPr lang="fr-FR" sz="1600" kern="1200" dirty="0">
                <a:solidFill>
                  <a:schemeClr val="dk1"/>
                </a:solidFill>
                <a:latin typeface="+mn-lt"/>
                <a:ea typeface="+mn-ea"/>
                <a:cs typeface="+mn-cs"/>
              </a:rPr>
              <a:t>- Meilleur support de métadonnées, analyse d'impact.</a:t>
            </a:r>
          </a:p>
          <a:p>
            <a:endParaRPr lang="fr-FR" dirty="0"/>
          </a:p>
          <a:p>
            <a:endParaRPr lang="fr-FR" dirty="0"/>
          </a:p>
          <a:p>
            <a:r>
              <a:rPr lang="fr-FR" dirty="0"/>
              <a:t>EAI :</a:t>
            </a:r>
          </a:p>
          <a:p>
            <a:pPr marL="0" marR="0" indent="0" algn="l" defTabSz="914400" rtl="0" eaLnBrk="1" fontAlgn="auto" latinLnBrk="0" hangingPunct="1">
              <a:lnSpc>
                <a:spcPct val="100000"/>
              </a:lnSpc>
              <a:spcBef>
                <a:spcPts val="0"/>
              </a:spcBef>
              <a:spcAft>
                <a:spcPts val="0"/>
              </a:spcAft>
              <a:buClrTx/>
              <a:buSzTx/>
              <a:buFontTx/>
              <a:buNone/>
              <a:tabLst/>
              <a:defRPr/>
            </a:pPr>
            <a:r>
              <a:rPr lang="fr-FR" sz="1600" dirty="0"/>
              <a:t>- Focus sur l'intégration à la fois des processus et des données aux niveaux des entreprises</a:t>
            </a:r>
            <a:br>
              <a:rPr lang="fr-FR" sz="1600" dirty="0"/>
            </a:br>
            <a:r>
              <a:rPr lang="fr-FR" sz="1600" dirty="0"/>
              <a:t>- Focus sur la réutilisation et la distribution des processus métier et des données</a:t>
            </a:r>
            <a:br>
              <a:rPr lang="fr-FR" sz="1600" dirty="0"/>
            </a:br>
            <a:r>
              <a:rPr lang="fr-FR" sz="1600" dirty="0"/>
              <a:t>  - Focus sur la simplification de l'intégration des applications en réduisant la quantité de connaissances détaillées et spécifiques à l'application requises par les utilisateurs</a:t>
            </a:r>
          </a:p>
          <a:p>
            <a:endParaRPr lang="fr-FR" dirty="0"/>
          </a:p>
          <a:p>
            <a:endParaRPr lang="fr-FR" dirty="0"/>
          </a:p>
        </p:txBody>
      </p:sp>
      <p:sp>
        <p:nvSpPr>
          <p:cNvPr id="4" name="Espace réservé du numéro de diapositive 3"/>
          <p:cNvSpPr>
            <a:spLocks noGrp="1"/>
          </p:cNvSpPr>
          <p:nvPr>
            <p:ph type="sldNum" sz="quarter" idx="10"/>
          </p:nvPr>
        </p:nvSpPr>
        <p:spPr/>
        <p:txBody>
          <a:bodyPr/>
          <a:lstStyle/>
          <a:p>
            <a:fld id="{A165C67F-7274-EE43-B4E1-0CD6D38EBE7F}" type="slidenum">
              <a:rPr lang="fr-FR" smtClean="0"/>
              <a:t>70</a:t>
            </a:fld>
            <a:endParaRPr lang="fr-FR"/>
          </a:p>
        </p:txBody>
      </p:sp>
    </p:spTree>
    <p:extLst>
      <p:ext uri="{BB962C8B-B14F-4D97-AF65-F5344CB8AC3E}">
        <p14:creationId xmlns:p14="http://schemas.microsoft.com/office/powerpoint/2010/main" val="12748961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ETL :</a:t>
            </a:r>
          </a:p>
          <a:p>
            <a:pPr marL="0" marR="0" indent="0" algn="l" defTabSz="914400" rtl="0" eaLnBrk="1" fontAlgn="auto" latinLnBrk="0" hangingPunct="1">
              <a:lnSpc>
                <a:spcPct val="100000"/>
              </a:lnSpc>
              <a:spcBef>
                <a:spcPts val="0"/>
              </a:spcBef>
              <a:spcAft>
                <a:spcPts val="0"/>
              </a:spcAft>
              <a:buClrTx/>
              <a:buSzTx/>
              <a:buFontTx/>
              <a:buNone/>
              <a:tabLst/>
              <a:defRPr/>
            </a:pPr>
            <a:r>
              <a:rPr lang="fr-FR" sz="1600" kern="1200" dirty="0">
                <a:solidFill>
                  <a:schemeClr val="dk1"/>
                </a:solidFill>
                <a:latin typeface="+mn-lt"/>
                <a:ea typeface="+mn-ea"/>
                <a:cs typeface="+mn-cs"/>
              </a:rPr>
              <a:t>- Productivité améliorée réutilisation d'objets et de transformations).</a:t>
            </a:r>
            <a:br>
              <a:rPr lang="fr-FR" sz="1600" kern="1200" dirty="0">
                <a:solidFill>
                  <a:schemeClr val="dk1"/>
                </a:solidFill>
                <a:latin typeface="+mn-lt"/>
                <a:ea typeface="+mn-ea"/>
                <a:cs typeface="+mn-cs"/>
              </a:rPr>
            </a:br>
            <a:r>
              <a:rPr lang="fr-FR" sz="1600" kern="1200" dirty="0">
                <a:solidFill>
                  <a:schemeClr val="dk1"/>
                </a:solidFill>
                <a:latin typeface="+mn-lt"/>
                <a:ea typeface="+mn-ea"/>
                <a:cs typeface="+mn-cs"/>
              </a:rPr>
              <a:t>- Méthode stricte.</a:t>
            </a:r>
            <a:br>
              <a:rPr lang="fr-FR" sz="1600" kern="1200" dirty="0">
                <a:solidFill>
                  <a:schemeClr val="dk1"/>
                </a:solidFill>
                <a:latin typeface="+mn-lt"/>
                <a:ea typeface="+mn-ea"/>
                <a:cs typeface="+mn-cs"/>
              </a:rPr>
            </a:br>
            <a:r>
              <a:rPr lang="fr-FR" sz="1600" kern="1200" dirty="0">
                <a:solidFill>
                  <a:schemeClr val="dk1"/>
                </a:solidFill>
                <a:latin typeface="+mn-lt"/>
                <a:ea typeface="+mn-ea"/>
                <a:cs typeface="+mn-cs"/>
              </a:rPr>
              <a:t>- Meilleur support de métadonnées, analyse d'impact.</a:t>
            </a:r>
          </a:p>
          <a:p>
            <a:endParaRPr lang="fr-FR" dirty="0"/>
          </a:p>
          <a:p>
            <a:endParaRPr lang="fr-FR" dirty="0"/>
          </a:p>
          <a:p>
            <a:r>
              <a:rPr lang="fr-FR" dirty="0"/>
              <a:t>EAI :</a:t>
            </a:r>
          </a:p>
          <a:p>
            <a:pPr marL="0" marR="0" indent="0" algn="l" defTabSz="914400" rtl="0" eaLnBrk="1" fontAlgn="auto" latinLnBrk="0" hangingPunct="1">
              <a:lnSpc>
                <a:spcPct val="100000"/>
              </a:lnSpc>
              <a:spcBef>
                <a:spcPts val="0"/>
              </a:spcBef>
              <a:spcAft>
                <a:spcPts val="0"/>
              </a:spcAft>
              <a:buClrTx/>
              <a:buSzTx/>
              <a:buFontTx/>
              <a:buNone/>
              <a:tabLst/>
              <a:defRPr/>
            </a:pPr>
            <a:r>
              <a:rPr lang="fr-FR" sz="1600" dirty="0"/>
              <a:t>- Focus sur l'intégration à la fois des processus et des données aux niveaux des entreprises</a:t>
            </a:r>
            <a:br>
              <a:rPr lang="fr-FR" sz="1600" dirty="0"/>
            </a:br>
            <a:r>
              <a:rPr lang="fr-FR" sz="1600" dirty="0"/>
              <a:t>- Focus sur la réutilisation et la distribution des processus métier et des données</a:t>
            </a:r>
            <a:br>
              <a:rPr lang="fr-FR" sz="1600" dirty="0"/>
            </a:br>
            <a:r>
              <a:rPr lang="fr-FR" sz="1600" dirty="0"/>
              <a:t>  - Focus sur la simplification de l'intégration des applications en réduisant la quantité de connaissances détaillées et spécifiques à l'application requises par les utilisateurs</a:t>
            </a:r>
          </a:p>
          <a:p>
            <a:endParaRPr lang="fr-FR" dirty="0"/>
          </a:p>
          <a:p>
            <a:endParaRPr lang="fr-FR" dirty="0"/>
          </a:p>
        </p:txBody>
      </p:sp>
      <p:sp>
        <p:nvSpPr>
          <p:cNvPr id="4" name="Espace réservé du numéro de diapositive 3"/>
          <p:cNvSpPr>
            <a:spLocks noGrp="1"/>
          </p:cNvSpPr>
          <p:nvPr>
            <p:ph type="sldNum" sz="quarter" idx="10"/>
          </p:nvPr>
        </p:nvSpPr>
        <p:spPr/>
        <p:txBody>
          <a:bodyPr/>
          <a:lstStyle/>
          <a:p>
            <a:fld id="{A165C67F-7274-EE43-B4E1-0CD6D38EBE7F}" type="slidenum">
              <a:rPr lang="fr-FR" smtClean="0"/>
              <a:t>71</a:t>
            </a:fld>
            <a:endParaRPr lang="fr-FR"/>
          </a:p>
        </p:txBody>
      </p:sp>
    </p:spTree>
    <p:extLst>
      <p:ext uri="{BB962C8B-B14F-4D97-AF65-F5344CB8AC3E}">
        <p14:creationId xmlns:p14="http://schemas.microsoft.com/office/powerpoint/2010/main" val="33398933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85750" indent="-285750">
              <a:lnSpc>
                <a:spcPct val="150000"/>
              </a:lnSpc>
              <a:buFont typeface="Wingdings" charset="2"/>
              <a:buChar char="Ø"/>
            </a:pPr>
            <a:r>
              <a:rPr lang="fr-FR" sz="1600" kern="1200" dirty="0">
                <a:solidFill>
                  <a:srgbClr val="0432FF"/>
                </a:solidFill>
                <a:effectLst/>
                <a:latin typeface="+mn-lt"/>
                <a:ea typeface="+mn-ea"/>
                <a:cs typeface="+mn-cs"/>
              </a:rPr>
              <a:t>l'ETL constitue 70  d'un projet décisionnel </a:t>
            </a:r>
          </a:p>
          <a:p>
            <a:pPr marL="285750" indent="-285750">
              <a:lnSpc>
                <a:spcPct val="150000"/>
              </a:lnSpc>
              <a:buFont typeface="Wingdings" charset="2"/>
              <a:buChar char="Ø"/>
            </a:pPr>
            <a:r>
              <a:rPr lang="fr-FR" sz="1600" kern="1200" dirty="0">
                <a:solidFill>
                  <a:srgbClr val="0432FF"/>
                </a:solidFill>
                <a:effectLst/>
                <a:latin typeface="+mn-lt"/>
                <a:ea typeface="+mn-ea"/>
                <a:cs typeface="+mn-cs"/>
              </a:rPr>
              <a:t>Le chargement incrémentiel  ne charger que les informations nouvelles</a:t>
            </a:r>
            <a:r>
              <a:rPr lang="fr-FR" dirty="0">
                <a:effectLst/>
              </a:rPr>
              <a:t> )</a:t>
            </a:r>
          </a:p>
          <a:p>
            <a:pPr marL="285750" indent="-285750">
              <a:lnSpc>
                <a:spcPct val="150000"/>
              </a:lnSpc>
              <a:buFont typeface="Wingdings" charset="2"/>
              <a:buChar char="Ø"/>
            </a:pPr>
            <a:endParaRPr lang="fr-FR" dirty="0">
              <a:effectLst/>
            </a:endParaRPr>
          </a:p>
          <a:p>
            <a:pPr marL="285750" indent="-285750">
              <a:lnSpc>
                <a:spcPct val="150000"/>
              </a:lnSpc>
              <a:buFont typeface="Wingdings" charset="2"/>
              <a:buChar char="Ø"/>
            </a:pPr>
            <a:r>
              <a:rPr lang="fr-FR" sz="1600" kern="1200" dirty="0">
                <a:solidFill>
                  <a:srgbClr val="0432FF"/>
                </a:solidFill>
                <a:effectLst/>
                <a:latin typeface="+mn-lt"/>
                <a:ea typeface="+mn-ea"/>
                <a:cs typeface="+mn-cs"/>
              </a:rPr>
              <a:t>le rapatriement des données peut se faire de trois façons différentes :</a:t>
            </a:r>
          </a:p>
          <a:p>
            <a:pPr marL="742950" lvl="1" indent="-285750">
              <a:buFont typeface="Wingdings" charset="2"/>
              <a:buChar char="q"/>
            </a:pPr>
            <a:r>
              <a:rPr lang="fr-FR" sz="1600" b="1" kern="1200" dirty="0">
                <a:solidFill>
                  <a:srgbClr val="0432FF"/>
                </a:solidFill>
                <a:effectLst/>
                <a:latin typeface="+mn-lt"/>
                <a:ea typeface="+mn-ea"/>
                <a:cs typeface="+mn-cs"/>
              </a:rPr>
              <a:t>Push :</a:t>
            </a:r>
            <a:r>
              <a:rPr lang="fr-FR" sz="1600" kern="1200" dirty="0">
                <a:solidFill>
                  <a:srgbClr val="0432FF"/>
                </a:solidFill>
                <a:effectLst/>
                <a:latin typeface="+mn-lt"/>
                <a:ea typeface="+mn-ea"/>
                <a:cs typeface="+mn-cs"/>
              </a:rPr>
              <a:t> </a:t>
            </a:r>
            <a:r>
              <a:rPr lang="fr-FR" sz="1600" kern="1200" dirty="0" err="1">
                <a:solidFill>
                  <a:srgbClr val="0432FF"/>
                </a:solidFill>
                <a:effectLst/>
                <a:latin typeface="+mn-lt"/>
                <a:ea typeface="+mn-ea"/>
                <a:cs typeface="+mn-cs"/>
              </a:rPr>
              <a:t>lla</a:t>
            </a:r>
            <a:r>
              <a:rPr lang="fr-FR" sz="1600" kern="1200" dirty="0">
                <a:solidFill>
                  <a:srgbClr val="0432FF"/>
                </a:solidFill>
                <a:effectLst/>
                <a:latin typeface="+mn-lt"/>
                <a:ea typeface="+mn-ea"/>
                <a:cs typeface="+mn-cs"/>
              </a:rPr>
              <a:t> logique de chargement est dans le système de production, il " pousse " les données vers le </a:t>
            </a:r>
            <a:r>
              <a:rPr lang="fr-FR" sz="1600" i="1" kern="1200" dirty="0" err="1">
                <a:solidFill>
                  <a:srgbClr val="0432FF"/>
                </a:solidFill>
                <a:effectLst/>
                <a:latin typeface="+mn-lt"/>
                <a:ea typeface="+mn-ea"/>
                <a:cs typeface="+mn-cs"/>
              </a:rPr>
              <a:t>Staging</a:t>
            </a:r>
            <a:r>
              <a:rPr lang="fr-FR" sz="1600" i="1" kern="1200" dirty="0">
                <a:solidFill>
                  <a:srgbClr val="0432FF"/>
                </a:solidFill>
                <a:effectLst/>
                <a:latin typeface="+mn-lt"/>
                <a:ea typeface="+mn-ea"/>
                <a:cs typeface="+mn-cs"/>
              </a:rPr>
              <a:t> area</a:t>
            </a:r>
            <a:r>
              <a:rPr lang="fr-FR" sz="1600" kern="1200" dirty="0">
                <a:solidFill>
                  <a:srgbClr val="0432FF"/>
                </a:solidFill>
                <a:effectLst/>
                <a:latin typeface="+mn-lt"/>
                <a:ea typeface="+mn-ea"/>
                <a:cs typeface="+mn-cs"/>
              </a:rPr>
              <a:t> quand il en a l'occasion. L'inconvénient est que si le système est occupé, il ne poussera jamais les données.</a:t>
            </a:r>
          </a:p>
          <a:p>
            <a:pPr marL="742950" lvl="1" indent="-285750">
              <a:buFont typeface="Wingdings" charset="2"/>
              <a:buChar char="q"/>
            </a:pPr>
            <a:r>
              <a:rPr lang="fr-FR" sz="1600" b="1" kern="1200" dirty="0">
                <a:solidFill>
                  <a:srgbClr val="0432FF"/>
                </a:solidFill>
                <a:effectLst/>
                <a:latin typeface="+mn-lt"/>
                <a:ea typeface="+mn-ea"/>
                <a:cs typeface="+mn-cs"/>
              </a:rPr>
              <a:t>Pull :</a:t>
            </a:r>
            <a:r>
              <a:rPr lang="fr-FR" sz="1600" kern="1200" dirty="0">
                <a:solidFill>
                  <a:srgbClr val="0432FF"/>
                </a:solidFill>
                <a:effectLst/>
                <a:latin typeface="+mn-lt"/>
                <a:ea typeface="+mn-ea"/>
                <a:cs typeface="+mn-cs"/>
              </a:rPr>
              <a:t> au contraire, le Pull " tire " les données de la source vers le </a:t>
            </a:r>
            <a:r>
              <a:rPr lang="fr-FR" sz="1600" i="1" kern="1200" dirty="0" err="1">
                <a:solidFill>
                  <a:srgbClr val="0432FF"/>
                </a:solidFill>
                <a:effectLst/>
                <a:latin typeface="+mn-lt"/>
                <a:ea typeface="+mn-ea"/>
                <a:cs typeface="+mn-cs"/>
              </a:rPr>
              <a:t>Staging</a:t>
            </a:r>
            <a:r>
              <a:rPr lang="fr-FR" sz="1600" i="1" kern="1200" dirty="0">
                <a:solidFill>
                  <a:srgbClr val="0432FF"/>
                </a:solidFill>
                <a:effectLst/>
                <a:latin typeface="+mn-lt"/>
                <a:ea typeface="+mn-ea"/>
                <a:cs typeface="+mn-cs"/>
              </a:rPr>
              <a:t> area</a:t>
            </a:r>
            <a:r>
              <a:rPr lang="fr-FR" sz="1600" kern="1200" dirty="0">
                <a:solidFill>
                  <a:srgbClr val="0432FF"/>
                </a:solidFill>
                <a:effectLst/>
                <a:latin typeface="+mn-lt"/>
                <a:ea typeface="+mn-ea"/>
                <a:cs typeface="+mn-cs"/>
              </a:rPr>
              <a:t>. L'inconvénient de cette méthode est qu'elle peut surcharger le système s'il est en cours d'utilisation.</a:t>
            </a:r>
          </a:p>
          <a:p>
            <a:pPr marL="742950" lvl="1" indent="-285750">
              <a:buFont typeface="Wingdings" charset="2"/>
              <a:buChar char="q"/>
            </a:pPr>
            <a:r>
              <a:rPr lang="fr-FR" sz="1600" b="1" kern="1200" dirty="0">
                <a:solidFill>
                  <a:srgbClr val="0432FF"/>
                </a:solidFill>
                <a:effectLst/>
                <a:latin typeface="+mn-lt"/>
                <a:ea typeface="+mn-ea"/>
                <a:cs typeface="+mn-cs"/>
              </a:rPr>
              <a:t>Push-Pull :</a:t>
            </a:r>
            <a:r>
              <a:rPr lang="fr-FR" sz="1600" kern="1200" dirty="0">
                <a:solidFill>
                  <a:srgbClr val="0432FF"/>
                </a:solidFill>
                <a:effectLst/>
                <a:latin typeface="+mn-lt"/>
                <a:ea typeface="+mn-ea"/>
                <a:cs typeface="+mn-cs"/>
              </a:rPr>
              <a:t> c'est le mélange des deux méthodes. La source prépare les données à envoyer et prévient le </a:t>
            </a:r>
            <a:r>
              <a:rPr lang="fr-FR" sz="1600" i="1" kern="1200" dirty="0" err="1">
                <a:solidFill>
                  <a:srgbClr val="0432FF"/>
                </a:solidFill>
                <a:effectLst/>
                <a:latin typeface="+mn-lt"/>
                <a:ea typeface="+mn-ea"/>
                <a:cs typeface="+mn-cs"/>
              </a:rPr>
              <a:t>Staging</a:t>
            </a:r>
            <a:r>
              <a:rPr lang="fr-FR" sz="1600" i="1" kern="1200" dirty="0">
                <a:solidFill>
                  <a:srgbClr val="0432FF"/>
                </a:solidFill>
                <a:effectLst/>
                <a:latin typeface="+mn-lt"/>
                <a:ea typeface="+mn-ea"/>
                <a:cs typeface="+mn-cs"/>
              </a:rPr>
              <a:t> area</a:t>
            </a:r>
            <a:r>
              <a:rPr lang="fr-FR" sz="1600" kern="1200" dirty="0">
                <a:solidFill>
                  <a:srgbClr val="0432FF"/>
                </a:solidFill>
                <a:effectLst/>
                <a:latin typeface="+mn-lt"/>
                <a:ea typeface="+mn-ea"/>
                <a:cs typeface="+mn-cs"/>
              </a:rPr>
              <a:t> qu'elle est prête. Le </a:t>
            </a:r>
            <a:r>
              <a:rPr lang="fr-FR" sz="1600" i="1" kern="1200" dirty="0" err="1">
                <a:solidFill>
                  <a:srgbClr val="0432FF"/>
                </a:solidFill>
                <a:effectLst/>
                <a:latin typeface="+mn-lt"/>
                <a:ea typeface="+mn-ea"/>
                <a:cs typeface="+mn-cs"/>
              </a:rPr>
              <a:t>Staging</a:t>
            </a:r>
            <a:r>
              <a:rPr lang="fr-FR" sz="1600" i="1" kern="1200" dirty="0">
                <a:solidFill>
                  <a:srgbClr val="0432FF"/>
                </a:solidFill>
                <a:effectLst/>
                <a:latin typeface="+mn-lt"/>
                <a:ea typeface="+mn-ea"/>
                <a:cs typeface="+mn-cs"/>
              </a:rPr>
              <a:t> area</a:t>
            </a:r>
            <a:r>
              <a:rPr lang="fr-FR" sz="1600" kern="1200" dirty="0">
                <a:solidFill>
                  <a:srgbClr val="0432FF"/>
                </a:solidFill>
                <a:effectLst/>
                <a:latin typeface="+mn-lt"/>
                <a:ea typeface="+mn-ea"/>
                <a:cs typeface="+mn-cs"/>
              </a:rPr>
              <a:t> va récupérer les données. Si la source est occupée, le </a:t>
            </a:r>
            <a:r>
              <a:rPr lang="fr-FR" sz="1600" i="1" kern="1200" dirty="0" err="1">
                <a:solidFill>
                  <a:srgbClr val="0432FF"/>
                </a:solidFill>
                <a:effectLst/>
                <a:latin typeface="+mn-lt"/>
                <a:ea typeface="+mn-ea"/>
                <a:cs typeface="+mn-cs"/>
              </a:rPr>
              <a:t>Staging</a:t>
            </a:r>
            <a:r>
              <a:rPr lang="fr-FR" sz="1600" i="1" kern="1200" dirty="0">
                <a:solidFill>
                  <a:srgbClr val="0432FF"/>
                </a:solidFill>
                <a:effectLst/>
                <a:latin typeface="+mn-lt"/>
                <a:ea typeface="+mn-ea"/>
                <a:cs typeface="+mn-cs"/>
              </a:rPr>
              <a:t> area</a:t>
            </a:r>
            <a:r>
              <a:rPr lang="fr-FR" sz="1600" kern="1200" dirty="0">
                <a:solidFill>
                  <a:srgbClr val="0432FF"/>
                </a:solidFill>
                <a:effectLst/>
                <a:latin typeface="+mn-lt"/>
                <a:ea typeface="+mn-ea"/>
                <a:cs typeface="+mn-cs"/>
              </a:rPr>
              <a:t> fera une autre demande plus tard.</a:t>
            </a:r>
          </a:p>
          <a:p>
            <a:pPr marL="742950" lvl="1" indent="-285750">
              <a:buFont typeface="Wingdings" charset="2"/>
              <a:buChar char="q"/>
            </a:pPr>
            <a:endParaRPr lang="fr-FR" sz="1600" kern="1200" dirty="0">
              <a:solidFill>
                <a:srgbClr val="0432FF"/>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charset="2"/>
              <a:buChar char="Ø"/>
              <a:tabLst/>
              <a:defRPr/>
            </a:pPr>
            <a:r>
              <a:rPr lang="fr-FR" sz="1600" kern="1200" dirty="0">
                <a:solidFill>
                  <a:srgbClr val="0432FF"/>
                </a:solidFill>
                <a:effectLst/>
                <a:latin typeface="+mn-lt"/>
                <a:ea typeface="+mn-ea"/>
                <a:cs typeface="+mn-cs"/>
              </a:rPr>
              <a:t>une stratégie de chargement des données sources dans le </a:t>
            </a:r>
            <a:r>
              <a:rPr lang="fr-FR" sz="1600" i="1" kern="1200" dirty="0" err="1">
                <a:solidFill>
                  <a:srgbClr val="0432FF"/>
                </a:solidFill>
                <a:effectLst/>
                <a:latin typeface="+mn-lt"/>
                <a:ea typeface="+mn-ea"/>
                <a:cs typeface="+mn-cs"/>
              </a:rPr>
              <a:t>Staging</a:t>
            </a:r>
            <a:r>
              <a:rPr lang="fr-FR" sz="1600" kern="1200" dirty="0">
                <a:solidFill>
                  <a:srgbClr val="0432FF"/>
                </a:solidFill>
                <a:effectLst/>
                <a:latin typeface="+mn-lt"/>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Wingdings" charset="2"/>
              <a:buChar char="Ø"/>
              <a:tabLst/>
              <a:defRPr/>
            </a:pPr>
            <a:r>
              <a:rPr lang="fr-FR" sz="1600" kern="1200" dirty="0">
                <a:solidFill>
                  <a:srgbClr val="0432FF"/>
                </a:solidFill>
                <a:effectLst/>
                <a:latin typeface="+mn-lt"/>
                <a:ea typeface="+mn-ea"/>
                <a:cs typeface="+mn-cs"/>
              </a:rPr>
              <a:t>Les ETL sont, malheureusement, la plus grande faiblesse des environnements décisionnels. </a:t>
            </a:r>
          </a:p>
          <a:p>
            <a:pPr marL="285750" marR="0" lvl="0" indent="-285750" algn="l" defTabSz="914400" rtl="0" eaLnBrk="1" fontAlgn="auto" latinLnBrk="0" hangingPunct="1">
              <a:lnSpc>
                <a:spcPct val="100000"/>
              </a:lnSpc>
              <a:spcBef>
                <a:spcPts val="0"/>
              </a:spcBef>
              <a:spcAft>
                <a:spcPts val="0"/>
              </a:spcAft>
              <a:buClrTx/>
              <a:buSzTx/>
              <a:buFont typeface="Wingdings" charset="2"/>
              <a:buChar char="Ø"/>
              <a:tabLst/>
              <a:defRPr/>
            </a:pPr>
            <a:r>
              <a:rPr lang="fr-FR" sz="1600" kern="1200" dirty="0">
                <a:solidFill>
                  <a:srgbClr val="0432FF"/>
                </a:solidFill>
                <a:effectLst/>
                <a:latin typeface="+mn-lt"/>
                <a:ea typeface="+mn-ea"/>
                <a:cs typeface="+mn-cs"/>
              </a:rPr>
              <a:t>Comment retourner en arrière si un chargement s'arrête brusquement, comment revenir à l'état initial </a:t>
            </a:r>
          </a:p>
          <a:p>
            <a:pPr marL="285750" marR="0" lvl="0" indent="-285750" algn="l" defTabSz="914400" rtl="0" eaLnBrk="1" fontAlgn="auto" latinLnBrk="0" hangingPunct="1">
              <a:lnSpc>
                <a:spcPct val="100000"/>
              </a:lnSpc>
              <a:spcBef>
                <a:spcPts val="0"/>
              </a:spcBef>
              <a:spcAft>
                <a:spcPts val="0"/>
              </a:spcAft>
              <a:buClrTx/>
              <a:buSzTx/>
              <a:buFont typeface="Wingdings" charset="2"/>
              <a:buChar char="Ø"/>
              <a:tabLst/>
              <a:defRPr/>
            </a:pPr>
            <a:r>
              <a:rPr lang="fr-FR" sz="1600" b="1" kern="1200" dirty="0" err="1">
                <a:solidFill>
                  <a:srgbClr val="0432FF"/>
                </a:solidFill>
                <a:effectLst/>
                <a:latin typeface="+mn-lt"/>
                <a:ea typeface="+mn-ea"/>
                <a:cs typeface="+mn-cs"/>
              </a:rPr>
              <a:t>Pentaho</a:t>
            </a:r>
            <a:r>
              <a:rPr lang="fr-FR" sz="1600" kern="1200" dirty="0">
                <a:solidFill>
                  <a:srgbClr val="0432FF"/>
                </a:solidFill>
                <a:effectLst/>
                <a:latin typeface="+mn-lt"/>
                <a:ea typeface="+mn-ea"/>
                <a:cs typeface="+mn-cs"/>
              </a:rPr>
              <a:t>, </a:t>
            </a:r>
            <a:r>
              <a:rPr lang="fr-FR" sz="1600" b="1" kern="1200" dirty="0" err="1">
                <a:solidFill>
                  <a:srgbClr val="0432FF"/>
                </a:solidFill>
                <a:effectLst/>
                <a:latin typeface="+mn-lt"/>
                <a:ea typeface="+mn-ea"/>
                <a:cs typeface="+mn-cs"/>
              </a:rPr>
              <a:t>SpagoBI</a:t>
            </a:r>
            <a:r>
              <a:rPr lang="fr-FR" sz="1600" b="1" kern="1200" dirty="0">
                <a:solidFill>
                  <a:srgbClr val="0432FF"/>
                </a:solidFill>
                <a:effectLst/>
                <a:latin typeface="+mn-lt"/>
                <a:ea typeface="+mn-ea"/>
                <a:cs typeface="+mn-cs"/>
              </a:rPr>
              <a:t>,</a:t>
            </a:r>
            <a:r>
              <a:rPr lang="fr-FR" sz="1600" kern="1200" dirty="0">
                <a:solidFill>
                  <a:srgbClr val="0432FF"/>
                </a:solidFill>
                <a:effectLst/>
                <a:latin typeface="+mn-lt"/>
                <a:ea typeface="+mn-ea"/>
                <a:cs typeface="+mn-cs"/>
              </a:rPr>
              <a:t> </a:t>
            </a:r>
            <a:r>
              <a:rPr lang="fr-FR" sz="1600" kern="1200" dirty="0" err="1">
                <a:solidFill>
                  <a:srgbClr val="0432FF"/>
                </a:solidFill>
                <a:effectLst/>
                <a:latin typeface="+mn-lt"/>
                <a:ea typeface="+mn-ea"/>
                <a:cs typeface="+mn-cs"/>
              </a:rPr>
              <a:t>J</a:t>
            </a:r>
            <a:r>
              <a:rPr lang="fr-FR" sz="1600" b="1" kern="1200" dirty="0" err="1">
                <a:solidFill>
                  <a:srgbClr val="0432FF"/>
                </a:solidFill>
                <a:effectLst/>
                <a:latin typeface="+mn-lt"/>
                <a:ea typeface="+mn-ea"/>
                <a:cs typeface="+mn-cs"/>
              </a:rPr>
              <a:t>asperIntelligence</a:t>
            </a:r>
            <a:r>
              <a:rPr lang="fr-FR" sz="1600" kern="1200" dirty="0">
                <a:solidFill>
                  <a:srgbClr val="0432FF"/>
                </a:solidFill>
                <a:effectLst/>
                <a:latin typeface="+mn-lt"/>
                <a:ea typeface="+mn-ea"/>
                <a:cs typeface="+mn-cs"/>
              </a:rPr>
              <a:t> et </a:t>
            </a:r>
            <a:r>
              <a:rPr lang="fr-FR" sz="1600" b="1" kern="1200" dirty="0" err="1">
                <a:solidFill>
                  <a:srgbClr val="0432FF"/>
                </a:solidFill>
                <a:effectLst/>
                <a:latin typeface="+mn-lt"/>
                <a:ea typeface="+mn-ea"/>
                <a:cs typeface="+mn-cs"/>
              </a:rPr>
              <a:t>Talend</a:t>
            </a:r>
            <a:r>
              <a:rPr lang="fr-FR" sz="1600" kern="1200" dirty="0">
                <a:solidFill>
                  <a:srgbClr val="0432FF"/>
                </a:solidFill>
                <a:effectLst/>
                <a:latin typeface="+mn-lt"/>
                <a:ea typeface="+mn-ea"/>
                <a:cs typeface="+mn-cs"/>
              </a:rPr>
              <a:t> ont ainsi contribué à l'émergence et la démocratisation de ces ETL Open Source. </a:t>
            </a:r>
          </a:p>
          <a:p>
            <a:pPr marL="285750" marR="0" lvl="0" indent="-285750" algn="l" defTabSz="914400" rtl="0" eaLnBrk="1" fontAlgn="auto" latinLnBrk="0" hangingPunct="1">
              <a:lnSpc>
                <a:spcPct val="100000"/>
              </a:lnSpc>
              <a:spcBef>
                <a:spcPts val="0"/>
              </a:spcBef>
              <a:spcAft>
                <a:spcPts val="0"/>
              </a:spcAft>
              <a:buClrTx/>
              <a:buSzTx/>
              <a:buFont typeface="Wingdings" charset="2"/>
              <a:buChar char="Ø"/>
              <a:tabLst/>
              <a:defRPr/>
            </a:pPr>
            <a:r>
              <a:rPr lang="fr-FR" sz="1600" kern="1200" dirty="0" err="1">
                <a:solidFill>
                  <a:srgbClr val="0432FF"/>
                </a:solidFill>
                <a:effectLst/>
                <a:latin typeface="+mn-lt"/>
                <a:ea typeface="+mn-ea"/>
                <a:cs typeface="+mn-cs"/>
              </a:rPr>
              <a:t>Pentaho</a:t>
            </a:r>
            <a:r>
              <a:rPr lang="fr-FR" sz="1600" kern="1200" dirty="0">
                <a:solidFill>
                  <a:srgbClr val="0432FF"/>
                </a:solidFill>
                <a:effectLst/>
                <a:latin typeface="+mn-lt"/>
                <a:ea typeface="+mn-ea"/>
                <a:cs typeface="+mn-cs"/>
              </a:rPr>
              <a:t> Data </a:t>
            </a:r>
            <a:r>
              <a:rPr lang="fr-FR" sz="1600" kern="1200" dirty="0" err="1">
                <a:solidFill>
                  <a:srgbClr val="0432FF"/>
                </a:solidFill>
                <a:effectLst/>
                <a:latin typeface="+mn-lt"/>
                <a:ea typeface="+mn-ea"/>
                <a:cs typeface="+mn-cs"/>
              </a:rPr>
              <a:t>Integration</a:t>
            </a:r>
            <a:r>
              <a:rPr lang="fr-FR" sz="1600" kern="1200" dirty="0">
                <a:solidFill>
                  <a:srgbClr val="0432FF"/>
                </a:solidFill>
                <a:effectLst/>
                <a:latin typeface="+mn-lt"/>
                <a:ea typeface="+mn-ea"/>
                <a:cs typeface="+mn-cs"/>
              </a:rPr>
              <a:t>  « PDI »;</a:t>
            </a:r>
            <a:r>
              <a:rPr lang="fr-FR" sz="1600" kern="1200" baseline="0" dirty="0">
                <a:solidFill>
                  <a:srgbClr val="0432FF"/>
                </a:solidFill>
                <a:effectLst/>
                <a:latin typeface="+mn-lt"/>
                <a:ea typeface="+mn-ea"/>
                <a:cs typeface="+mn-cs"/>
              </a:rPr>
              <a:t> ex </a:t>
            </a:r>
            <a:r>
              <a:rPr lang="fr-FR" sz="1600" kern="1200" baseline="0" dirty="0" err="1">
                <a:solidFill>
                  <a:srgbClr val="0432FF"/>
                </a:solidFill>
                <a:effectLst/>
                <a:latin typeface="+mn-lt"/>
                <a:ea typeface="+mn-ea"/>
                <a:cs typeface="+mn-cs"/>
              </a:rPr>
              <a:t>Kettele</a:t>
            </a:r>
            <a:r>
              <a:rPr lang="fr-FR" sz="1600" kern="1200" dirty="0">
                <a:solidFill>
                  <a:srgbClr val="0432FF"/>
                </a:solidFill>
                <a:effectLst/>
                <a:latin typeface="+mn-lt"/>
                <a:ea typeface="+mn-ea"/>
                <a:cs typeface="+mn-cs"/>
              </a:rPr>
              <a:t>) et </a:t>
            </a:r>
            <a:r>
              <a:rPr lang="fr-FR" sz="1600" kern="1200" dirty="0" err="1">
                <a:solidFill>
                  <a:srgbClr val="0432FF"/>
                </a:solidFill>
                <a:effectLst/>
                <a:latin typeface="+mn-lt"/>
                <a:ea typeface="+mn-ea"/>
                <a:cs typeface="+mn-cs"/>
              </a:rPr>
              <a:t>Talend</a:t>
            </a:r>
            <a:r>
              <a:rPr lang="fr-FR" sz="1600" kern="1200" dirty="0">
                <a:solidFill>
                  <a:srgbClr val="0432FF"/>
                </a:solidFill>
                <a:effectLst/>
                <a:latin typeface="+mn-lt"/>
                <a:ea typeface="+mn-ea"/>
                <a:cs typeface="+mn-cs"/>
              </a:rPr>
              <a:t> Open Studio  « TOS ») peuvent répondre de façon équivalente à la plupart des ETL propriétaires disponibles sur le marché. </a:t>
            </a:r>
          </a:p>
          <a:p>
            <a:pPr marL="285750" marR="0" lvl="0" indent="-285750" algn="l" defTabSz="914400" rtl="0" eaLnBrk="1" fontAlgn="auto" latinLnBrk="0" hangingPunct="1">
              <a:lnSpc>
                <a:spcPct val="100000"/>
              </a:lnSpc>
              <a:spcBef>
                <a:spcPts val="0"/>
              </a:spcBef>
              <a:spcAft>
                <a:spcPts val="0"/>
              </a:spcAft>
              <a:buClrTx/>
              <a:buSzTx/>
              <a:buFont typeface="Wingdings" charset="2"/>
              <a:buChar char="Ø"/>
              <a:tabLst/>
              <a:defRPr/>
            </a:pPr>
            <a:endParaRPr lang="fr-FR" sz="1600" kern="1200" dirty="0">
              <a:solidFill>
                <a:srgbClr val="0432FF"/>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charset="2"/>
              <a:buChar char="Ø"/>
              <a:tabLst/>
              <a:defRPr/>
            </a:pPr>
            <a:endParaRPr lang="fr-FR" sz="1600" kern="1200" dirty="0">
              <a:solidFill>
                <a:srgbClr val="0432FF"/>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charset="2"/>
              <a:buChar char="Ø"/>
              <a:tabLst/>
              <a:defRPr/>
            </a:pPr>
            <a:endParaRPr lang="fr-FR" sz="1600" kern="1200" dirty="0">
              <a:solidFill>
                <a:srgbClr val="0432FF"/>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charset="2"/>
              <a:buChar char="Ø"/>
              <a:tabLst/>
              <a:defRPr/>
            </a:pPr>
            <a:endParaRPr lang="fr-FR" sz="1600" kern="1200" dirty="0">
              <a:solidFill>
                <a:srgbClr val="0432FF"/>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charset="2"/>
              <a:buChar char="Ø"/>
              <a:tabLst/>
              <a:defRPr/>
            </a:pPr>
            <a:endParaRPr lang="fr-FR" sz="1600" kern="1200" dirty="0">
              <a:solidFill>
                <a:srgbClr val="0432FF"/>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charset="2"/>
              <a:buChar char="Ø"/>
              <a:tabLst/>
              <a:defRPr/>
            </a:pPr>
            <a:endParaRPr lang="fr-FR" sz="1600" kern="1200" dirty="0">
              <a:solidFill>
                <a:srgbClr val="0432FF"/>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charset="2"/>
              <a:buChar char="Ø"/>
              <a:tabLst/>
              <a:defRPr/>
            </a:pPr>
            <a:endParaRPr lang="fr-FR" sz="1600" kern="1200" dirty="0">
              <a:solidFill>
                <a:srgbClr val="0432FF"/>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charset="2"/>
              <a:buChar char="Ø"/>
              <a:tabLst/>
              <a:defRPr/>
            </a:pPr>
            <a:endParaRPr lang="fr-FR" sz="1600" kern="1200" dirty="0">
              <a:solidFill>
                <a:srgbClr val="0432FF"/>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charset="2"/>
              <a:buChar char="Ø"/>
              <a:tabLst/>
              <a:defRPr/>
            </a:pPr>
            <a:endParaRPr lang="fr-FR" sz="1600" kern="1200" dirty="0">
              <a:solidFill>
                <a:srgbClr val="0432FF"/>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charset="2"/>
              <a:buChar char="Ø"/>
              <a:tabLst/>
              <a:defRPr/>
            </a:pPr>
            <a:endParaRPr lang="fr-FR" sz="1600" kern="1200" dirty="0">
              <a:solidFill>
                <a:srgbClr val="0432FF"/>
              </a:solidFill>
              <a:effectLst/>
              <a:latin typeface="+mn-lt"/>
              <a:ea typeface="+mn-ea"/>
              <a:cs typeface="+mn-cs"/>
            </a:endParaRPr>
          </a:p>
          <a:p>
            <a:pPr marL="742950" lvl="1" indent="-285750">
              <a:buFont typeface="Wingdings" charset="2"/>
              <a:buChar char="q"/>
            </a:pPr>
            <a:endParaRPr lang="fr-FR" sz="1600" kern="1200" dirty="0">
              <a:solidFill>
                <a:srgbClr val="0432FF"/>
              </a:solidFill>
              <a:effectLst/>
              <a:latin typeface="+mn-lt"/>
              <a:ea typeface="+mn-ea"/>
              <a:cs typeface="+mn-cs"/>
            </a:endParaRPr>
          </a:p>
          <a:p>
            <a:pPr marL="285750" indent="-285750">
              <a:lnSpc>
                <a:spcPct val="150000"/>
              </a:lnSpc>
              <a:buFont typeface="Wingdings" charset="2"/>
              <a:buChar char="Ø"/>
            </a:pPr>
            <a:endParaRPr lang="fr-FR" dirty="0">
              <a:effectLst/>
            </a:endParaRPr>
          </a:p>
          <a:p>
            <a:endParaRPr lang="fr-FR" dirty="0"/>
          </a:p>
        </p:txBody>
      </p:sp>
      <p:sp>
        <p:nvSpPr>
          <p:cNvPr id="4" name="Espace réservé du numéro de diapositive 3"/>
          <p:cNvSpPr>
            <a:spLocks noGrp="1"/>
          </p:cNvSpPr>
          <p:nvPr>
            <p:ph type="sldNum" sz="quarter" idx="10"/>
          </p:nvPr>
        </p:nvSpPr>
        <p:spPr/>
        <p:txBody>
          <a:bodyPr/>
          <a:lstStyle/>
          <a:p>
            <a:fld id="{A165C67F-7274-EE43-B4E1-0CD6D38EBE7F}" type="slidenum">
              <a:rPr lang="fr-FR" smtClean="0"/>
              <a:t>72</a:t>
            </a:fld>
            <a:endParaRPr lang="fr-FR"/>
          </a:p>
        </p:txBody>
      </p:sp>
    </p:spTree>
    <p:extLst>
      <p:ext uri="{BB962C8B-B14F-4D97-AF65-F5344CB8AC3E}">
        <p14:creationId xmlns:p14="http://schemas.microsoft.com/office/powerpoint/2010/main" val="19275538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165C67F-7274-EE43-B4E1-0CD6D38EBE7F}" type="slidenum">
              <a:rPr lang="fr-FR" smtClean="0"/>
              <a:t>75</a:t>
            </a:fld>
            <a:endParaRPr lang="fr-FR"/>
          </a:p>
        </p:txBody>
      </p:sp>
    </p:spTree>
    <p:extLst>
      <p:ext uri="{BB962C8B-B14F-4D97-AF65-F5344CB8AC3E}">
        <p14:creationId xmlns:p14="http://schemas.microsoft.com/office/powerpoint/2010/main" val="1880429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r>
              <a:rPr lang="fr-CA" altLang="fr-FR" sz="1200" dirty="0"/>
              <a:t>De plus en plus, les organisations analysent les données courantes et historiques afin d’identifier des patrons utiles et de supporter  les stratégies d’affaires.</a:t>
            </a:r>
          </a:p>
          <a:p>
            <a:pPr eaLnBrk="1" hangingPunct="1"/>
            <a:r>
              <a:rPr lang="fr-CA" altLang="fr-FR" sz="1200" dirty="0"/>
              <a:t>L’accent est mis sur une analyse complexe, interactive et exploratoire de très larges ensembles de données créées par intégration  des données provenant de toutes les parties de l’entreprise. Ces données intégrées sont statiques.   </a:t>
            </a:r>
          </a:p>
          <a:p>
            <a:pPr lvl="1" eaLnBrk="1" hangingPunct="1"/>
            <a:r>
              <a:rPr lang="fr-CA" altLang="fr-FR" sz="1200" dirty="0"/>
              <a:t>Cette analyse est appelée traitement analytique en ligne (</a:t>
            </a:r>
            <a:r>
              <a:rPr lang="fr-CA" altLang="fr-FR" sz="1200" b="1" dirty="0">
                <a:solidFill>
                  <a:schemeClr val="accent2"/>
                </a:solidFill>
              </a:rPr>
              <a:t>On-Line </a:t>
            </a:r>
            <a:r>
              <a:rPr lang="fr-CA" altLang="fr-FR" sz="1200" b="1" dirty="0" err="1">
                <a:solidFill>
                  <a:schemeClr val="accent2"/>
                </a:solidFill>
              </a:rPr>
              <a:t>Analytic</a:t>
            </a:r>
            <a:r>
              <a:rPr lang="fr-CA" altLang="fr-FR" sz="1200" b="1" dirty="0">
                <a:solidFill>
                  <a:schemeClr val="accent2"/>
                </a:solidFill>
              </a:rPr>
              <a:t> </a:t>
            </a:r>
            <a:r>
              <a:rPr lang="fr-CA" altLang="fr-FR" sz="1200" b="1" dirty="0" err="1">
                <a:solidFill>
                  <a:schemeClr val="accent2"/>
                </a:solidFill>
              </a:rPr>
              <a:t>Processing</a:t>
            </a:r>
            <a:r>
              <a:rPr lang="fr-CA" altLang="fr-FR" sz="1200" b="1" dirty="0">
                <a:solidFill>
                  <a:schemeClr val="accent2"/>
                </a:solidFill>
              </a:rPr>
              <a:t>  -- OLAP</a:t>
            </a:r>
            <a:r>
              <a:rPr lang="fr-CA" altLang="fr-FR" sz="1200" b="1" dirty="0"/>
              <a:t>)</a:t>
            </a:r>
            <a:r>
              <a:rPr lang="fr-CA" altLang="fr-FR" sz="1200" dirty="0"/>
              <a:t> par opposition au traitement transactionnel en ligne (</a:t>
            </a:r>
            <a:r>
              <a:rPr lang="fr-CA" altLang="fr-FR" sz="1200" b="1" dirty="0">
                <a:solidFill>
                  <a:schemeClr val="accent2"/>
                </a:solidFill>
              </a:rPr>
              <a:t>On-line Transaction </a:t>
            </a:r>
            <a:r>
              <a:rPr lang="fr-CA" altLang="fr-FR" sz="1200" b="1" dirty="0" err="1">
                <a:solidFill>
                  <a:schemeClr val="accent2"/>
                </a:solidFill>
              </a:rPr>
              <a:t>Processing</a:t>
            </a:r>
            <a:r>
              <a:rPr lang="fr-CA" altLang="fr-FR" sz="1200" b="1" dirty="0">
                <a:solidFill>
                  <a:schemeClr val="accent2"/>
                </a:solidFill>
              </a:rPr>
              <a:t> – OLTP</a:t>
            </a:r>
            <a:r>
              <a:rPr lang="fr-CA" altLang="fr-FR" sz="1200" b="1" dirty="0"/>
              <a:t>) </a:t>
            </a:r>
            <a:r>
              <a:rPr lang="fr-CA" altLang="fr-FR" sz="1200" dirty="0"/>
              <a:t>qui est la manière traditionnelle de procéder.</a:t>
            </a:r>
            <a:r>
              <a:rPr lang="fr-CA" altLang="fr-FR" sz="1200" b="1" dirty="0"/>
              <a:t> </a:t>
            </a:r>
            <a:r>
              <a:rPr lang="fr-CA" altLang="fr-FR" sz="1200" dirty="0"/>
              <a:t> OLAP est souvent fait de longues requêtes, tandis que OLTP consiste en de courtes transactions de changement.  </a:t>
            </a:r>
          </a:p>
          <a:p>
            <a:endParaRPr lang="fr-FR" dirty="0"/>
          </a:p>
        </p:txBody>
      </p:sp>
      <p:sp>
        <p:nvSpPr>
          <p:cNvPr id="4" name="Espace réservé du numéro de diapositive 3"/>
          <p:cNvSpPr>
            <a:spLocks noGrp="1"/>
          </p:cNvSpPr>
          <p:nvPr>
            <p:ph type="sldNum" sz="quarter" idx="10"/>
          </p:nvPr>
        </p:nvSpPr>
        <p:spPr/>
        <p:txBody>
          <a:bodyPr/>
          <a:lstStyle/>
          <a:p>
            <a:pPr>
              <a:defRPr/>
            </a:pPr>
            <a:fld id="{163C3906-FB00-8947-8AF2-188595A4F4F5}" type="slidenum">
              <a:rPr lang="fr-FR" smtClean="0"/>
              <a:pPr>
                <a:defRPr/>
              </a:pPr>
              <a:t>10</a:t>
            </a:fld>
            <a:endParaRPr lang="fr-FR"/>
          </a:p>
        </p:txBody>
      </p:sp>
    </p:spTree>
    <p:extLst>
      <p:ext uri="{BB962C8B-B14F-4D97-AF65-F5344CB8AC3E}">
        <p14:creationId xmlns:p14="http://schemas.microsoft.com/office/powerpoint/2010/main" val="36464003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altLang="fr-FR" dirty="0">
                <a:solidFill>
                  <a:srgbClr val="000000"/>
                </a:solidFill>
              </a:rPr>
              <a:t>Le développement de l</a:t>
            </a:r>
            <a:r>
              <a:rPr lang="fr-FR" altLang="ja-JP" dirty="0">
                <a:solidFill>
                  <a:srgbClr val="000000"/>
                </a:solidFill>
              </a:rPr>
              <a:t>'</a:t>
            </a:r>
            <a:r>
              <a:rPr lang="fr-FR" altLang="fr-FR" dirty="0">
                <a:solidFill>
                  <a:srgbClr val="000000"/>
                </a:solidFill>
              </a:rPr>
              <a:t>ED témoignera aussi bien de la production de base que de l</a:t>
            </a:r>
            <a:r>
              <a:rPr lang="fr-FR" altLang="ja-JP" dirty="0">
                <a:solidFill>
                  <a:srgbClr val="000000"/>
                </a:solidFill>
              </a:rPr>
              <a:t>'</a:t>
            </a:r>
            <a:r>
              <a:rPr lang="fr-FR" altLang="fr-FR" dirty="0">
                <a:solidFill>
                  <a:srgbClr val="000000"/>
                </a:solidFill>
              </a:rPr>
              <a:t>activité informationnelle </a:t>
            </a:r>
            <a:r>
              <a:rPr lang="fr-FR" altLang="fr-FR" b="1" dirty="0">
                <a:solidFill>
                  <a:srgbClr val="000000"/>
                </a:solidFill>
              </a:rPr>
              <a:t> </a:t>
            </a:r>
            <a:r>
              <a:rPr lang="fr-FR" altLang="fr-FR" i="1" dirty="0">
                <a:solidFill>
                  <a:srgbClr val="C00000"/>
                </a:solidFill>
              </a:rPr>
              <a:t>pilotage de l</a:t>
            </a:r>
            <a:r>
              <a:rPr lang="fr-FR" altLang="ja-JP" i="1" dirty="0">
                <a:solidFill>
                  <a:srgbClr val="C00000"/>
                </a:solidFill>
              </a:rPr>
              <a:t>'</a:t>
            </a:r>
            <a:r>
              <a:rPr lang="fr-FR" altLang="fr-FR" i="1" dirty="0">
                <a:solidFill>
                  <a:srgbClr val="C00000"/>
                </a:solidFill>
              </a:rPr>
              <a:t>entreprise</a:t>
            </a:r>
            <a:r>
              <a:rPr lang="fr-FR" altLang="fr-FR" b="1" dirty="0">
                <a:solidFill>
                  <a:srgbClr val="000000"/>
                </a:solidFill>
              </a:rPr>
              <a:t>).</a:t>
            </a:r>
          </a:p>
          <a:p>
            <a:endParaRPr lang="fr-FR" dirty="0"/>
          </a:p>
        </p:txBody>
      </p:sp>
      <p:sp>
        <p:nvSpPr>
          <p:cNvPr id="4" name="Espace réservé du numéro de diapositive 3"/>
          <p:cNvSpPr>
            <a:spLocks noGrp="1"/>
          </p:cNvSpPr>
          <p:nvPr>
            <p:ph type="sldNum" sz="quarter" idx="10"/>
          </p:nvPr>
        </p:nvSpPr>
        <p:spPr/>
        <p:txBody>
          <a:bodyPr/>
          <a:lstStyle/>
          <a:p>
            <a:fld id="{A165C67F-7274-EE43-B4E1-0CD6D38EBE7F}" type="slidenum">
              <a:rPr lang="fr-FR" smtClean="0"/>
              <a:t>77</a:t>
            </a:fld>
            <a:endParaRPr lang="fr-FR"/>
          </a:p>
        </p:txBody>
      </p:sp>
    </p:spTree>
    <p:extLst>
      <p:ext uri="{BB962C8B-B14F-4D97-AF65-F5344CB8AC3E}">
        <p14:creationId xmlns:p14="http://schemas.microsoft.com/office/powerpoint/2010/main" val="12852916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23A6CCA-0AE4-EB40-87FE-36801A16973E}"/>
              </a:ext>
            </a:extLst>
          </p:cNvPr>
          <p:cNvSpPr>
            <a:spLocks noGrp="1" noChangeArrowheads="1"/>
          </p:cNvSpPr>
          <p:nvPr>
            <p:ph type="sldNum" sz="quarter" idx="5"/>
          </p:nvPr>
        </p:nvSpPr>
        <p:spPr>
          <a:ln/>
        </p:spPr>
        <p:txBody>
          <a:bodyPr/>
          <a:lstStyle/>
          <a:p>
            <a:fld id="{34D6FA1F-1CFF-5448-AF79-BB9B9DB3FA1F}" type="slidenum">
              <a:rPr lang="fr-FR" altLang="fr-FR"/>
              <a:pPr/>
              <a:t>81</a:t>
            </a:fld>
            <a:endParaRPr lang="fr-FR" altLang="fr-FR"/>
          </a:p>
        </p:txBody>
      </p:sp>
      <p:sp>
        <p:nvSpPr>
          <p:cNvPr id="229378" name="Rectangle 2">
            <a:extLst>
              <a:ext uri="{FF2B5EF4-FFF2-40B4-BE49-F238E27FC236}">
                <a16:creationId xmlns:a16="http://schemas.microsoft.com/office/drawing/2014/main" id="{D78D65AF-90B8-D748-AADF-36C6393F4E90}"/>
              </a:ext>
            </a:extLst>
          </p:cNvPr>
          <p:cNvSpPr>
            <a:spLocks noGrp="1" noRot="1" noChangeAspect="1" noChangeArrowheads="1" noTextEdit="1"/>
          </p:cNvSpPr>
          <p:nvPr>
            <p:ph type="sldImg"/>
          </p:nvPr>
        </p:nvSpPr>
        <p:spPr>
          <a:ln/>
        </p:spPr>
      </p:sp>
      <p:sp>
        <p:nvSpPr>
          <p:cNvPr id="229379" name="Rectangle 3">
            <a:extLst>
              <a:ext uri="{FF2B5EF4-FFF2-40B4-BE49-F238E27FC236}">
                <a16:creationId xmlns:a16="http://schemas.microsoft.com/office/drawing/2014/main" id="{878967E4-5CAA-A842-AE60-BBD3B0F67697}"/>
              </a:ext>
            </a:extLst>
          </p:cNvPr>
          <p:cNvSpPr>
            <a:spLocks noGrp="1" noChangeArrowheads="1"/>
          </p:cNvSpPr>
          <p:nvPr>
            <p:ph type="body" idx="1"/>
          </p:nvPr>
        </p:nvSpPr>
        <p:spPr/>
        <p:txBody>
          <a:bodyPr/>
          <a:lstStyle/>
          <a:p>
            <a:r>
              <a:rPr lang="fr-FR" altLang="fr-FR"/>
              <a:t>OLTP: pour les systèmes opérationnels</a:t>
            </a:r>
          </a:p>
          <a:p>
            <a:r>
              <a:rPr lang="fr-FR" altLang="fr-FR"/>
              <a:t>OLAP: cube à N dimensions où toutes les intersections sont calculées -&gt; accès à l’information à l’intersection souhaitées est très rapide</a:t>
            </a:r>
          </a:p>
        </p:txBody>
      </p:sp>
    </p:spTree>
    <p:extLst>
      <p:ext uri="{BB962C8B-B14F-4D97-AF65-F5344CB8AC3E}">
        <p14:creationId xmlns:p14="http://schemas.microsoft.com/office/powerpoint/2010/main" val="9549565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600" kern="1200" dirty="0">
                <a:solidFill>
                  <a:srgbClr val="0432FF"/>
                </a:solidFill>
                <a:effectLst/>
                <a:latin typeface="+mn-lt"/>
                <a:ea typeface="+mn-ea"/>
                <a:cs typeface="+mn-cs"/>
              </a:rPr>
              <a:t>On simule des opérations sur des matrices avec du SQL, et le fait de simuler deux conceptions apparemment différentes apporte son lot de gestion lourde et de manque de performances.</a:t>
            </a:r>
          </a:p>
          <a:p>
            <a:pPr marL="0" marR="0" indent="0" algn="l" defTabSz="914400" rtl="0" eaLnBrk="1" fontAlgn="auto" latinLnBrk="0" hangingPunct="1">
              <a:lnSpc>
                <a:spcPct val="100000"/>
              </a:lnSpc>
              <a:spcBef>
                <a:spcPts val="0"/>
              </a:spcBef>
              <a:spcAft>
                <a:spcPts val="0"/>
              </a:spcAft>
              <a:buClrTx/>
              <a:buSzTx/>
              <a:buFontTx/>
              <a:buNone/>
              <a:tabLst/>
              <a:defRPr/>
            </a:pPr>
            <a:r>
              <a:rPr lang="fr-FR" sz="1600" kern="1200" dirty="0">
                <a:solidFill>
                  <a:srgbClr val="0432FF"/>
                </a:solidFill>
                <a:effectLst/>
                <a:latin typeface="+mn-lt"/>
                <a:ea typeface="+mn-ea"/>
                <a:cs typeface="+mn-cs"/>
              </a:rPr>
              <a:t>Les outils modernes permettent aussi la gestion du cache, l'optimisation des requêtes et la création de tables d'agrégats à la demande. </a:t>
            </a:r>
          </a:p>
          <a:p>
            <a:pPr marL="0" marR="0" indent="0" algn="l" defTabSz="914400" rtl="0" eaLnBrk="1" fontAlgn="auto" latinLnBrk="0" hangingPunct="1">
              <a:lnSpc>
                <a:spcPct val="100000"/>
              </a:lnSpc>
              <a:spcBef>
                <a:spcPts val="0"/>
              </a:spcBef>
              <a:spcAft>
                <a:spcPts val="0"/>
              </a:spcAft>
              <a:buClrTx/>
              <a:buSzTx/>
              <a:buFontTx/>
              <a:buNone/>
              <a:tabLst/>
              <a:defRPr/>
            </a:pPr>
            <a:r>
              <a:rPr lang="fr-FR" sz="1600" kern="1200" dirty="0">
                <a:solidFill>
                  <a:srgbClr val="0432FF"/>
                </a:solidFill>
                <a:effectLst/>
                <a:latin typeface="+mn-lt"/>
                <a:ea typeface="+mn-ea"/>
                <a:cs typeface="+mn-cs"/>
              </a:rPr>
              <a:t>R-OLAP reste la solution de choix dans le cas de gros volumes de données avec un accès restreint. </a:t>
            </a:r>
          </a:p>
          <a:p>
            <a:endParaRPr lang="fr-FR" sz="1600" kern="1200" dirty="0">
              <a:solidFill>
                <a:srgbClr val="0432FF"/>
              </a:solidFill>
              <a:effectLst/>
              <a:latin typeface="+mn-lt"/>
              <a:ea typeface="+mn-ea"/>
              <a:cs typeface="+mn-cs"/>
            </a:endParaRPr>
          </a:p>
          <a:p>
            <a:endParaRPr lang="fr-FR" sz="1600" kern="1200" dirty="0">
              <a:solidFill>
                <a:srgbClr val="0432FF"/>
              </a:solidFill>
              <a:effectLst/>
              <a:latin typeface="+mn-lt"/>
              <a:ea typeface="+mn-ea"/>
              <a:cs typeface="+mn-cs"/>
            </a:endParaRPr>
          </a:p>
          <a:p>
            <a:endParaRPr lang="fr-FR" sz="1600" kern="1200" dirty="0">
              <a:solidFill>
                <a:srgbClr val="0432FF"/>
              </a:solidFill>
              <a:effectLst/>
              <a:latin typeface="+mn-lt"/>
              <a:ea typeface="+mn-ea"/>
              <a:cs typeface="+mn-cs"/>
            </a:endParaRPr>
          </a:p>
          <a:p>
            <a:endParaRPr lang="fr-FR" sz="1600" kern="1200" dirty="0">
              <a:solidFill>
                <a:srgbClr val="0432FF"/>
              </a:solidFill>
              <a:effectLst/>
              <a:latin typeface="+mn-lt"/>
              <a:ea typeface="+mn-ea"/>
              <a:cs typeface="+mn-cs"/>
            </a:endParaRPr>
          </a:p>
          <a:p>
            <a:endParaRPr lang="fr-FR" sz="1600" kern="1200" dirty="0">
              <a:solidFill>
                <a:srgbClr val="0432FF"/>
              </a:solidFill>
              <a:effectLst/>
              <a:latin typeface="+mn-lt"/>
              <a:ea typeface="+mn-ea"/>
              <a:cs typeface="+mn-cs"/>
            </a:endParaRPr>
          </a:p>
          <a:p>
            <a:endParaRPr lang="fr-FR" sz="1600" kern="1200" dirty="0">
              <a:solidFill>
                <a:srgbClr val="0432FF"/>
              </a:solidFill>
              <a:effectLst/>
              <a:latin typeface="+mn-lt"/>
              <a:ea typeface="+mn-ea"/>
              <a:cs typeface="+mn-cs"/>
            </a:endParaRPr>
          </a:p>
          <a:p>
            <a:r>
              <a:rPr lang="fr-FR" sz="1600" kern="1200" dirty="0">
                <a:solidFill>
                  <a:srgbClr val="0432FF"/>
                </a:solidFill>
                <a:effectLst/>
                <a:latin typeface="+mn-lt"/>
                <a:ea typeface="+mn-ea"/>
                <a:cs typeface="+mn-cs"/>
              </a:rPr>
              <a:t> </a:t>
            </a:r>
            <a:endParaRPr lang="fr-FR" dirty="0"/>
          </a:p>
        </p:txBody>
      </p:sp>
      <p:sp>
        <p:nvSpPr>
          <p:cNvPr id="4" name="Espace réservé du numéro de diapositive 3"/>
          <p:cNvSpPr>
            <a:spLocks noGrp="1"/>
          </p:cNvSpPr>
          <p:nvPr>
            <p:ph type="sldNum" sz="quarter" idx="10"/>
          </p:nvPr>
        </p:nvSpPr>
        <p:spPr/>
        <p:txBody>
          <a:bodyPr/>
          <a:lstStyle/>
          <a:p>
            <a:fld id="{A165C67F-7274-EE43-B4E1-0CD6D38EBE7F}" type="slidenum">
              <a:rPr lang="fr-FR" smtClean="0"/>
              <a:t>83</a:t>
            </a:fld>
            <a:endParaRPr lang="fr-FR"/>
          </a:p>
        </p:txBody>
      </p:sp>
    </p:spTree>
    <p:extLst>
      <p:ext uri="{BB962C8B-B14F-4D97-AF65-F5344CB8AC3E}">
        <p14:creationId xmlns:p14="http://schemas.microsoft.com/office/powerpoint/2010/main" val="1575907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85750" indent="-285750">
              <a:buFont typeface="Arial" charset="0"/>
              <a:buChar char="•"/>
            </a:pPr>
            <a:r>
              <a:rPr lang="fr-FR" sz="1600" kern="1200" dirty="0">
                <a:solidFill>
                  <a:srgbClr val="0432FF"/>
                </a:solidFill>
                <a:effectLst/>
                <a:latin typeface="+mn-lt"/>
                <a:ea typeface="+mn-ea"/>
                <a:cs typeface="+mn-cs"/>
              </a:rPr>
              <a:t>M-OLAP permet de stocker les données directement en un format permettant des opérations matricielles</a:t>
            </a:r>
            <a:r>
              <a:rPr lang="fr-FR" dirty="0">
                <a:effectLst/>
              </a:rPr>
              <a:t> </a:t>
            </a:r>
          </a:p>
          <a:p>
            <a:pPr marL="285750" indent="-285750">
              <a:buFont typeface="Arial" charset="0"/>
              <a:buChar char="•"/>
            </a:pPr>
            <a:endParaRPr lang="fr-FR" dirty="0"/>
          </a:p>
          <a:p>
            <a:pPr marL="285750" indent="-285750">
              <a:buFont typeface="Arial" charset="0"/>
              <a:buChar char="•"/>
            </a:pPr>
            <a:r>
              <a:rPr lang="fr-FR" sz="1600" kern="1200" dirty="0">
                <a:solidFill>
                  <a:srgbClr val="0432FF"/>
                </a:solidFill>
                <a:effectLst/>
                <a:latin typeface="+mn-lt"/>
                <a:ea typeface="+mn-ea"/>
                <a:cs typeface="+mn-cs"/>
              </a:rPr>
              <a:t>on trouvera un mode de stockage à base de tableau de données, de technologies propriétaires et même à base de fichiers plats</a:t>
            </a:r>
          </a:p>
          <a:p>
            <a:pPr marL="285750" indent="-285750">
              <a:buFont typeface="Arial" charset="0"/>
              <a:buChar char="•"/>
            </a:pPr>
            <a:endParaRPr lang="fr-FR" sz="1600" kern="1200" dirty="0">
              <a:solidFill>
                <a:srgbClr val="0432FF"/>
              </a:solidFill>
              <a:effectLst/>
              <a:latin typeface="+mn-lt"/>
              <a:ea typeface="+mn-ea"/>
              <a:cs typeface="+mn-cs"/>
            </a:endParaRPr>
          </a:p>
          <a:p>
            <a:pPr marL="285750" indent="-285750">
              <a:buFont typeface="Arial" charset="0"/>
              <a:buChar char="•"/>
            </a:pPr>
            <a:r>
              <a:rPr lang="fr-FR" sz="1600" kern="1200" dirty="0">
                <a:solidFill>
                  <a:srgbClr val="0432FF"/>
                </a:solidFill>
                <a:effectLst/>
                <a:latin typeface="+mn-lt"/>
                <a:ea typeface="+mn-ea"/>
                <a:cs typeface="+mn-cs"/>
              </a:rPr>
              <a:t>L'avantage de ce mode de stockage est la capacité à effectuer des calculs très poussés en un temps record vu que tous les calculs sont </a:t>
            </a:r>
            <a:r>
              <a:rPr lang="fr-FR" sz="1600" kern="1200" dirty="0" err="1">
                <a:solidFill>
                  <a:srgbClr val="0432FF"/>
                </a:solidFill>
                <a:effectLst/>
                <a:latin typeface="+mn-lt"/>
                <a:ea typeface="+mn-ea"/>
                <a:cs typeface="+mn-cs"/>
              </a:rPr>
              <a:t>pré-compilés</a:t>
            </a:r>
            <a:r>
              <a:rPr lang="fr-FR" sz="1600" kern="1200" dirty="0">
                <a:solidFill>
                  <a:srgbClr val="0432FF"/>
                </a:solidFill>
                <a:effectLst/>
                <a:latin typeface="+mn-lt"/>
                <a:ea typeface="+mn-ea"/>
                <a:cs typeface="+mn-cs"/>
              </a:rPr>
              <a:t> </a:t>
            </a:r>
          </a:p>
          <a:p>
            <a:pPr marL="285750" indent="-285750">
              <a:buFont typeface="Arial" charset="0"/>
              <a:buChar char="•"/>
            </a:pPr>
            <a:endParaRPr lang="fr-FR" sz="1600" kern="1200" dirty="0">
              <a:solidFill>
                <a:srgbClr val="0432FF"/>
              </a:solidFill>
              <a:effectLst/>
              <a:latin typeface="+mn-lt"/>
              <a:ea typeface="+mn-ea"/>
              <a:cs typeface="+mn-cs"/>
            </a:endParaRPr>
          </a:p>
          <a:p>
            <a:pPr marL="285750" marR="0" indent="-285750" algn="l" defTabSz="914400" rtl="0" eaLnBrk="1" fontAlgn="auto" latinLnBrk="0" hangingPunct="1">
              <a:lnSpc>
                <a:spcPct val="100000"/>
              </a:lnSpc>
              <a:spcBef>
                <a:spcPts val="0"/>
              </a:spcBef>
              <a:spcAft>
                <a:spcPts val="0"/>
              </a:spcAft>
              <a:buClrTx/>
              <a:buSzTx/>
              <a:buFont typeface="Arial" charset="0"/>
              <a:buChar char="•"/>
              <a:tabLst/>
              <a:defRPr/>
            </a:pPr>
            <a:r>
              <a:rPr lang="fr-FR" sz="1600" kern="1200" dirty="0">
                <a:solidFill>
                  <a:srgbClr val="0432FF"/>
                </a:solidFill>
                <a:effectLst/>
                <a:latin typeface="+mn-lt"/>
                <a:ea typeface="+mn-ea"/>
                <a:cs typeface="+mn-cs"/>
              </a:rPr>
              <a:t>Le mode de stockage permet de pré calculer les résultats afin d'avoir accès directement à toute donnée, quel que soit le niveau de détail. </a:t>
            </a:r>
          </a:p>
          <a:p>
            <a:pPr marL="285750" indent="-285750">
              <a:buFont typeface="Arial" charset="0"/>
              <a:buChar char="•"/>
            </a:pPr>
            <a:endParaRPr lang="fr-FR" dirty="0">
              <a:effectLst/>
            </a:endParaRPr>
          </a:p>
          <a:p>
            <a:pPr marL="285750" indent="-285750">
              <a:buFont typeface="Arial" charset="0"/>
              <a:buChar char="•"/>
            </a:pPr>
            <a:r>
              <a:rPr lang="fr-FR" sz="1600" kern="1200" dirty="0">
                <a:solidFill>
                  <a:srgbClr val="0432FF"/>
                </a:solidFill>
                <a:effectLst/>
                <a:latin typeface="+mn-lt"/>
                <a:ea typeface="+mn-ea"/>
                <a:cs typeface="+mn-cs"/>
              </a:rPr>
              <a:t>M-OLAP reste la meilleure solution du moment en terme de performances et d'efficacité. </a:t>
            </a:r>
          </a:p>
          <a:p>
            <a:pPr marL="285750" indent="-285750">
              <a:buFont typeface="Arial" charset="0"/>
              <a:buChar char="•"/>
            </a:pPr>
            <a:endParaRPr lang="fr-FR" sz="1600" kern="1200" dirty="0">
              <a:solidFill>
                <a:srgbClr val="0432FF"/>
              </a:solidFill>
              <a:effectLst/>
              <a:latin typeface="+mn-lt"/>
              <a:ea typeface="+mn-ea"/>
              <a:cs typeface="+mn-cs"/>
            </a:endParaRPr>
          </a:p>
          <a:p>
            <a:pPr marL="285750" indent="-285750">
              <a:buFont typeface="Arial" charset="0"/>
              <a:buChar char="•"/>
            </a:pPr>
            <a:r>
              <a:rPr lang="fr-FR" sz="1600" kern="1200" dirty="0">
                <a:solidFill>
                  <a:srgbClr val="0432FF"/>
                </a:solidFill>
                <a:effectLst/>
                <a:latin typeface="+mn-lt"/>
                <a:ea typeface="+mn-ea"/>
                <a:cs typeface="+mn-cs"/>
              </a:rPr>
              <a:t>solution, à double tranchant, montre très rapidement ses limites quand on commence à jouer avec de gros volumes de données. En effet, le " pré-calcul " des résultats devient très pénible quand il s'agit de gros volumes de données. </a:t>
            </a:r>
            <a:r>
              <a:rPr lang="fr-FR" dirty="0">
                <a:effectLst/>
              </a:rPr>
              <a:t> </a:t>
            </a:r>
            <a:endParaRPr lang="fr-FR" dirty="0"/>
          </a:p>
        </p:txBody>
      </p:sp>
      <p:sp>
        <p:nvSpPr>
          <p:cNvPr id="4" name="Espace réservé du numéro de diapositive 3"/>
          <p:cNvSpPr>
            <a:spLocks noGrp="1"/>
          </p:cNvSpPr>
          <p:nvPr>
            <p:ph type="sldNum" sz="quarter" idx="10"/>
          </p:nvPr>
        </p:nvSpPr>
        <p:spPr/>
        <p:txBody>
          <a:bodyPr/>
          <a:lstStyle/>
          <a:p>
            <a:fld id="{A165C67F-7274-EE43-B4E1-0CD6D38EBE7F}" type="slidenum">
              <a:rPr lang="fr-FR" smtClean="0"/>
              <a:t>85</a:t>
            </a:fld>
            <a:endParaRPr lang="fr-FR"/>
          </a:p>
        </p:txBody>
      </p:sp>
    </p:spTree>
    <p:extLst>
      <p:ext uri="{BB962C8B-B14F-4D97-AF65-F5344CB8AC3E}">
        <p14:creationId xmlns:p14="http://schemas.microsoft.com/office/powerpoint/2010/main" val="1892896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1506"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fr-FR" altLang="fr-FR" dirty="0"/>
          </a:p>
        </p:txBody>
      </p:sp>
      <p:sp>
        <p:nvSpPr>
          <p:cNvPr id="21507"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C4D6C66-3D50-C541-8983-FEEF6A7D97C7}" type="slidenum">
              <a:rPr lang="fr-FR" altLang="fr-FR" sz="1300">
                <a:ea typeface="ＭＳ Ｐゴシック" charset="-128"/>
              </a:rPr>
              <a:pPr/>
              <a:t>12</a:t>
            </a:fld>
            <a:endParaRPr lang="fr-FR" altLang="fr-FR" sz="1300">
              <a:ea typeface="ＭＳ Ｐゴシック" charset="-128"/>
            </a:endParaRPr>
          </a:p>
        </p:txBody>
      </p:sp>
    </p:spTree>
    <p:extLst>
      <p:ext uri="{BB962C8B-B14F-4D97-AF65-F5344CB8AC3E}">
        <p14:creationId xmlns:p14="http://schemas.microsoft.com/office/powerpoint/2010/main" val="911929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F380706-E980-DA43-AB0E-B828927871A4}"/>
              </a:ext>
            </a:extLst>
          </p:cNvPr>
          <p:cNvSpPr>
            <a:spLocks noGrp="1" noChangeArrowheads="1"/>
          </p:cNvSpPr>
          <p:nvPr>
            <p:ph type="sldNum" sz="quarter" idx="5"/>
          </p:nvPr>
        </p:nvSpPr>
        <p:spPr>
          <a:ln/>
        </p:spPr>
        <p:txBody>
          <a:bodyPr/>
          <a:lstStyle/>
          <a:p>
            <a:fld id="{E6E864C4-AF4D-5648-8198-14589022AE03}" type="slidenum">
              <a:rPr lang="fr-FR" altLang="fr-FR"/>
              <a:pPr/>
              <a:t>13</a:t>
            </a:fld>
            <a:endParaRPr lang="fr-FR" altLang="fr-FR"/>
          </a:p>
        </p:txBody>
      </p:sp>
      <p:sp>
        <p:nvSpPr>
          <p:cNvPr id="357378" name="Rectangle 2">
            <a:extLst>
              <a:ext uri="{FF2B5EF4-FFF2-40B4-BE49-F238E27FC236}">
                <a16:creationId xmlns:a16="http://schemas.microsoft.com/office/drawing/2014/main" id="{05AC2D92-33AE-0A4A-A76E-77C5EF40E41E}"/>
              </a:ext>
            </a:extLst>
          </p:cNvPr>
          <p:cNvSpPr>
            <a:spLocks noGrp="1" noRot="1" noChangeAspect="1" noChangeArrowheads="1" noTextEdit="1"/>
          </p:cNvSpPr>
          <p:nvPr>
            <p:ph type="sldImg"/>
          </p:nvPr>
        </p:nvSpPr>
        <p:spPr>
          <a:ln/>
        </p:spPr>
      </p:sp>
      <p:sp>
        <p:nvSpPr>
          <p:cNvPr id="357379" name="Rectangle 3">
            <a:extLst>
              <a:ext uri="{FF2B5EF4-FFF2-40B4-BE49-F238E27FC236}">
                <a16:creationId xmlns:a16="http://schemas.microsoft.com/office/drawing/2014/main" id="{7B0046A6-ADA4-9F4A-9BB6-3F8C3B276A18}"/>
              </a:ext>
            </a:extLst>
          </p:cNvPr>
          <p:cNvSpPr>
            <a:spLocks noGrp="1" noChangeArrowheads="1"/>
          </p:cNvSpPr>
          <p:nvPr>
            <p:ph type="body" idx="1"/>
          </p:nvPr>
        </p:nvSpPr>
        <p:spPr/>
        <p:txBody>
          <a:bodyPr/>
          <a:lstStyle/>
          <a:p>
            <a:r>
              <a:rPr lang="fr-FR" altLang="fr-FR"/>
              <a:t>Staging area: ne pas faire les transformations en même temps que les extractions</a:t>
            </a:r>
          </a:p>
          <a:p>
            <a:r>
              <a:rPr lang="fr-FR" altLang="fr-FR"/>
              <a:t>On extrait donc qu’une seule fois les données, et on peut leur appliquer plusieurs transformations</a:t>
            </a:r>
          </a:p>
        </p:txBody>
      </p:sp>
    </p:spTree>
    <p:extLst>
      <p:ext uri="{BB962C8B-B14F-4D97-AF65-F5344CB8AC3E}">
        <p14:creationId xmlns:p14="http://schemas.microsoft.com/office/powerpoint/2010/main" val="3704195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bwMode="auto">
          <a:xfrm>
            <a:off x="1209675" y="668338"/>
            <a:ext cx="4535488" cy="3402012"/>
          </a:xfrm>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54275" name="Rectangle 3"/>
          <p:cNvSpPr>
            <a:spLocks noGrp="1" noChangeArrowheads="1"/>
          </p:cNvSpPr>
          <p:nvPr>
            <p:ph type="body" idx="1"/>
          </p:nvPr>
        </p:nvSpPr>
        <p:spPr bwMode="auto">
          <a:xfrm>
            <a:off x="917575" y="4368800"/>
            <a:ext cx="5119688" cy="4071938"/>
          </a:xfr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lIns="92075" tIns="46038" rIns="92075" bIns="46038"/>
          <a:lstStyle/>
          <a:p>
            <a:pPr eaLnBrk="1" hangingPunct="1"/>
            <a:r>
              <a:rPr lang="fr-CA" altLang="fr-FR" sz="1800" dirty="0">
                <a:solidFill>
                  <a:schemeClr val="accent2"/>
                </a:solidFill>
              </a:rPr>
              <a:t>Entreposage de données </a:t>
            </a:r>
            <a:r>
              <a:rPr lang="fr-CA" altLang="fr-FR" sz="1800" dirty="0"/>
              <a:t>: Intégration des données dans une base cible  </a:t>
            </a:r>
            <a:r>
              <a:rPr lang="fr-CA" altLang="fr-FR" sz="1800" dirty="0" err="1"/>
              <a:t>Entrep</a:t>
            </a:r>
            <a:r>
              <a:rPr lang="fr-FR" altLang="fr-FR" sz="1800" dirty="0" err="1"/>
              <a:t>ôt</a:t>
            </a:r>
            <a:r>
              <a:rPr lang="fr-FR" altLang="fr-FR" sz="1800" dirty="0"/>
              <a:t>)</a:t>
            </a:r>
            <a:endParaRPr lang="fr-CA" altLang="fr-FR" sz="1800" dirty="0"/>
          </a:p>
          <a:p>
            <a:pPr lvl="1" eaLnBrk="1" hangingPunct="1"/>
            <a:r>
              <a:rPr lang="fr-CA" altLang="fr-FR" sz="1800" dirty="0"/>
              <a:t>Chargement, synchronisation périodique des copies.</a:t>
            </a:r>
          </a:p>
          <a:p>
            <a:pPr lvl="1" eaLnBrk="1" hangingPunct="1"/>
            <a:r>
              <a:rPr lang="fr-CA" altLang="fr-FR" sz="1800" dirty="0"/>
              <a:t>Intégration sémantique.</a:t>
            </a:r>
          </a:p>
          <a:p>
            <a:pPr eaLnBrk="1" hangingPunct="1"/>
            <a:r>
              <a:rPr lang="fr-CA" altLang="fr-FR" sz="1800" dirty="0">
                <a:solidFill>
                  <a:schemeClr val="accent2"/>
                </a:solidFill>
              </a:rPr>
              <a:t>Traitement analytique en ligne  OLAP):</a:t>
            </a:r>
            <a:r>
              <a:rPr lang="fr-CA" altLang="fr-FR" sz="1800" dirty="0"/>
              <a:t>  </a:t>
            </a:r>
          </a:p>
          <a:p>
            <a:pPr lvl="1" eaLnBrk="1" hangingPunct="1"/>
            <a:r>
              <a:rPr lang="fr-CA" altLang="fr-FR" sz="1800" dirty="0"/>
              <a:t>Requêtes et vues complexes en  SQL. </a:t>
            </a:r>
          </a:p>
          <a:p>
            <a:pPr lvl="1" eaLnBrk="1" hangingPunct="1"/>
            <a:r>
              <a:rPr lang="fr-CA" altLang="fr-FR" sz="1800" dirty="0"/>
              <a:t>Requêtes basées sur des  opérations du genre de celles exécutées sur des tableurs; vues  “multidimensionnel” des données.</a:t>
            </a:r>
          </a:p>
          <a:p>
            <a:pPr lvl="1" eaLnBrk="1" hangingPunct="1"/>
            <a:r>
              <a:rPr lang="fr-CA" altLang="fr-FR" sz="1800" dirty="0"/>
              <a:t>Requêtes interactive et en ligne..</a:t>
            </a:r>
          </a:p>
          <a:p>
            <a:pPr eaLnBrk="1" hangingPunct="1"/>
            <a:r>
              <a:rPr lang="fr-CA" altLang="fr-FR" sz="1800" dirty="0">
                <a:solidFill>
                  <a:schemeClr val="accent2"/>
                </a:solidFill>
              </a:rPr>
              <a:t>Exploration des données  Data Mining):</a:t>
            </a:r>
            <a:r>
              <a:rPr lang="fr-CA" altLang="fr-FR" sz="1800" dirty="0">
                <a:solidFill>
                  <a:srgbClr val="965E4E"/>
                </a:solidFill>
              </a:rPr>
              <a:t>  </a:t>
            </a:r>
            <a:r>
              <a:rPr lang="fr-CA" altLang="fr-FR" sz="1800" dirty="0"/>
              <a:t>Recherche exploratoire dans les données afin de trouver des tendances intéressantes et des anomalies.</a:t>
            </a:r>
          </a:p>
          <a:p>
            <a:pPr eaLnBrk="1" fontAlgn="auto" hangingPunct="1">
              <a:spcBef>
                <a:spcPts val="0"/>
              </a:spcBef>
              <a:spcAft>
                <a:spcPts val="0"/>
              </a:spcAft>
              <a:defRPr/>
            </a:pPr>
            <a:endParaRPr lang="en-US" altLang="fr-FR" dirty="0"/>
          </a:p>
        </p:txBody>
      </p:sp>
    </p:spTree>
    <p:extLst>
      <p:ext uri="{BB962C8B-B14F-4D97-AF65-F5344CB8AC3E}">
        <p14:creationId xmlns:p14="http://schemas.microsoft.com/office/powerpoint/2010/main" val="150173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 name="Espace réservé des commentaires 2"/>
          <p:cNvSpPr>
            <a:spLocks noGrp="1"/>
          </p:cNvSpPr>
          <p:nvPr>
            <p:ph type="body" idx="1"/>
          </p:nvPr>
        </p:nvSpPr>
        <p:spPr/>
        <p:txBody>
          <a:bodyPr/>
          <a:lstStyle/>
          <a:p>
            <a:pPr marL="0" lvl="1" eaLnBrk="1" hangingPunct="1">
              <a:defRPr/>
            </a:pPr>
            <a:r>
              <a:rPr lang="fr-FR" altLang="fr-FR" sz="3600" b="1" u="sng" dirty="0" err="1">
                <a:solidFill>
                  <a:srgbClr val="FF3399"/>
                </a:solidFill>
                <a:effectLst>
                  <a:outerShdw blurRad="38100" dist="38100" dir="2700000" algn="tl">
                    <a:srgbClr val="C0C0C0"/>
                  </a:outerShdw>
                </a:effectLst>
              </a:rPr>
              <a:t>Oparational</a:t>
            </a:r>
            <a:r>
              <a:rPr lang="fr-FR" altLang="fr-FR" sz="3600" b="1" u="sng" dirty="0">
                <a:solidFill>
                  <a:srgbClr val="FF3399"/>
                </a:solidFill>
                <a:effectLst>
                  <a:outerShdw blurRad="38100" dist="38100" dir="2700000" algn="tl">
                    <a:srgbClr val="C0C0C0"/>
                  </a:outerShdw>
                </a:effectLst>
              </a:rPr>
              <a:t> Data Storage </a:t>
            </a:r>
            <a:r>
              <a:rPr lang="fr-FR" altLang="fr-FR" sz="3600" dirty="0">
                <a:effectLst>
                  <a:outerShdw blurRad="38100" dist="38100" dir="2700000" algn="tl">
                    <a:srgbClr val="C0C0C0"/>
                  </a:outerShdw>
                </a:effectLst>
              </a:rPr>
              <a:t> ODS)</a:t>
            </a:r>
          </a:p>
          <a:p>
            <a:pPr eaLnBrk="1" hangingPunct="1">
              <a:defRPr/>
            </a:pPr>
            <a:endParaRPr lang="fr-FR" dirty="0"/>
          </a:p>
          <a:p>
            <a:pPr eaLnBrk="1" hangingPunct="1">
              <a:spcBef>
                <a:spcPct val="50000"/>
              </a:spcBef>
              <a:defRPr/>
            </a:pPr>
            <a:r>
              <a:rPr lang="fr-FR" altLang="fr-FR" dirty="0"/>
              <a:t>Il est souvent mis en place pour répondre à au moins un des besoins suivants :</a:t>
            </a:r>
          </a:p>
          <a:p>
            <a:pPr eaLnBrk="1" hangingPunct="1">
              <a:spcBef>
                <a:spcPct val="50000"/>
              </a:spcBef>
              <a:defRPr/>
            </a:pPr>
            <a:br>
              <a:rPr lang="fr-FR" altLang="fr-FR" dirty="0"/>
            </a:br>
            <a:r>
              <a:rPr lang="fr-FR" altLang="fr-FR" dirty="0"/>
              <a:t>- </a:t>
            </a:r>
            <a:r>
              <a:rPr lang="fr-FR" altLang="fr-FR" i="1" dirty="0">
                <a:effectLst>
                  <a:outerShdw blurRad="38100" dist="38100" dir="2700000" algn="tl">
                    <a:srgbClr val="C0C0C0"/>
                  </a:outerShdw>
                </a:effectLst>
              </a:rPr>
              <a:t>Intégrer les données </a:t>
            </a:r>
            <a:r>
              <a:rPr lang="fr-FR" altLang="fr-FR" dirty="0"/>
              <a:t>provenant de plusieurs sources. Normalement ce genre d'intégration devrait être réalisé dans les systèmes sources, mais parce que cela peut couter cher   temps, dispo. et rentabilité) : </a:t>
            </a:r>
            <a:r>
              <a:rPr lang="fr-FR" altLang="fr-FR" u="sng" dirty="0">
                <a:effectLst>
                  <a:outerShdw blurRad="38100" dist="38100" dir="2700000" algn="tl">
                    <a:srgbClr val="C0C0C0"/>
                  </a:outerShdw>
                </a:effectLst>
              </a:rPr>
              <a:t>on met en place un ODS</a:t>
            </a:r>
            <a:r>
              <a:rPr lang="fr-FR" altLang="fr-FR" dirty="0"/>
              <a:t>.</a:t>
            </a:r>
          </a:p>
          <a:p>
            <a:pPr eaLnBrk="1" hangingPunct="1">
              <a:spcBef>
                <a:spcPct val="50000"/>
              </a:spcBef>
              <a:defRPr/>
            </a:pPr>
            <a:br>
              <a:rPr lang="fr-FR" altLang="fr-FR" dirty="0"/>
            </a:br>
            <a:r>
              <a:rPr lang="fr-FR" altLang="fr-FR" i="1" dirty="0">
                <a:effectLst>
                  <a:outerShdw blurRad="38100" dist="38100" dir="2700000" algn="tl">
                    <a:srgbClr val="C0C0C0"/>
                  </a:outerShdw>
                </a:effectLst>
              </a:rPr>
              <a:t>- Fournir les données </a:t>
            </a:r>
            <a:r>
              <a:rPr lang="fr-FR" altLang="fr-FR" dirty="0"/>
              <a:t>pour prendre des décisions tactiques  </a:t>
            </a:r>
            <a:r>
              <a:rPr lang="fr-FR" altLang="fr-FR" i="1" dirty="0" err="1"/>
              <a:t>reporting</a:t>
            </a:r>
            <a:r>
              <a:rPr lang="fr-FR" altLang="fr-FR" dirty="0"/>
              <a:t>)</a:t>
            </a:r>
          </a:p>
          <a:p>
            <a:pPr eaLnBrk="1" hangingPunct="1">
              <a:spcBef>
                <a:spcPct val="50000"/>
              </a:spcBef>
              <a:defRPr/>
            </a:pPr>
            <a:br>
              <a:rPr lang="fr-FR" altLang="fr-FR" dirty="0"/>
            </a:br>
            <a:r>
              <a:rPr lang="fr-FR" altLang="fr-FR" dirty="0"/>
              <a:t>- </a:t>
            </a:r>
            <a:r>
              <a:rPr lang="fr-FR" altLang="fr-FR" i="1" dirty="0">
                <a:effectLst>
                  <a:outerShdw blurRad="38100" dist="38100" dir="2700000" algn="tl">
                    <a:srgbClr val="C0C0C0"/>
                  </a:outerShdw>
                </a:effectLst>
              </a:rPr>
              <a:t>Permettre de consolider les mises à jour </a:t>
            </a:r>
            <a:r>
              <a:rPr lang="fr-FR" altLang="fr-FR" dirty="0"/>
              <a:t>communes aux systèmes sources.</a:t>
            </a:r>
            <a:br>
              <a:rPr lang="fr-FR" altLang="fr-FR" dirty="0"/>
            </a:br>
            <a:br>
              <a:rPr lang="fr-FR" altLang="fr-FR" dirty="0"/>
            </a:br>
            <a:endParaRPr lang="fr-FR" altLang="fr-FR" dirty="0"/>
          </a:p>
          <a:p>
            <a:pPr eaLnBrk="1" hangingPunct="1">
              <a:spcBef>
                <a:spcPct val="50000"/>
              </a:spcBef>
              <a:defRPr/>
            </a:pPr>
            <a:r>
              <a:rPr lang="fr-FR" altLang="fr-FR" dirty="0"/>
              <a:t>Un ODS peut servir de </a:t>
            </a:r>
            <a:r>
              <a:rPr lang="fr-FR" altLang="fr-FR" i="1" dirty="0" err="1">
                <a:effectLst>
                  <a:outerShdw blurRad="38100" dist="38100" dir="2700000" algn="tl">
                    <a:srgbClr val="C0C0C0"/>
                  </a:outerShdw>
                </a:effectLst>
              </a:rPr>
              <a:t>staging</a:t>
            </a:r>
            <a:r>
              <a:rPr lang="fr-FR" altLang="fr-FR" i="1" dirty="0">
                <a:effectLst>
                  <a:outerShdw blurRad="38100" dist="38100" dir="2700000" algn="tl">
                    <a:srgbClr val="C0C0C0"/>
                  </a:outerShdw>
                </a:effectLst>
              </a:rPr>
              <a:t> area</a:t>
            </a:r>
            <a:r>
              <a:rPr lang="fr-FR" altLang="fr-FR" dirty="0">
                <a:effectLst>
                  <a:outerShdw blurRad="38100" dist="38100" dir="2700000" algn="tl">
                    <a:srgbClr val="C0C0C0"/>
                  </a:outerShdw>
                </a:effectLst>
              </a:rPr>
              <a:t> </a:t>
            </a:r>
            <a:r>
              <a:rPr lang="fr-FR" altLang="fr-FR" dirty="0"/>
              <a:t>pour alimenter un DW, cependant cela ne doit pas être sa raison d'être.</a:t>
            </a:r>
            <a:endParaRPr lang="fr-FR" altLang="fr-FR" sz="3200" dirty="0"/>
          </a:p>
          <a:p>
            <a:pPr eaLnBrk="1" hangingPunct="1">
              <a:defRPr/>
            </a:pPr>
            <a:endParaRPr lang="fr-FR" dirty="0"/>
          </a:p>
          <a:p>
            <a:pPr eaLnBrk="1" hangingPunct="1">
              <a:defRPr/>
            </a:pPr>
            <a:endParaRPr lang="fr-FR" dirty="0"/>
          </a:p>
        </p:txBody>
      </p:sp>
      <p:sp>
        <p:nvSpPr>
          <p:cNvPr id="13315"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83A48B9-89B4-CA49-AEDF-1373058C9A94}" type="slidenum">
              <a:rPr lang="fr-FR" altLang="fr-FR"/>
              <a:pPr/>
              <a:t>15</a:t>
            </a:fld>
            <a:endParaRPr lang="fr-FR" altLang="fr-FR"/>
          </a:p>
        </p:txBody>
      </p:sp>
    </p:spTree>
    <p:extLst>
      <p:ext uri="{BB962C8B-B14F-4D97-AF65-F5344CB8AC3E}">
        <p14:creationId xmlns:p14="http://schemas.microsoft.com/office/powerpoint/2010/main" val="1496610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165C67F-7274-EE43-B4E1-0CD6D38EBE7F}" type="slidenum">
              <a:rPr lang="fr-FR" smtClean="0"/>
              <a:t>16</a:t>
            </a:fld>
            <a:endParaRPr lang="fr-FR"/>
          </a:p>
        </p:txBody>
      </p:sp>
    </p:spTree>
    <p:extLst>
      <p:ext uri="{BB962C8B-B14F-4D97-AF65-F5344CB8AC3E}">
        <p14:creationId xmlns:p14="http://schemas.microsoft.com/office/powerpoint/2010/main" val="537267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a:xfrm>
            <a:off x="188640" y="4400549"/>
            <a:ext cx="6552728" cy="4284663"/>
          </a:xfrm>
        </p:spPr>
        <p:txBody>
          <a:bodyPr/>
          <a:lstStyle/>
          <a:p>
            <a:r>
              <a:rPr lang="fr-FR" sz="1100" b="1" dirty="0"/>
              <a:t>Atomicité </a:t>
            </a:r>
            <a:r>
              <a:rPr lang="fr-FR" sz="1100" dirty="0"/>
              <a:t>signifie que les mises à jour de la base de données doivent être "atomiques", à savoir qu'elles doivent être totalement réalisées ou pas du tout. Sur 5000 lignes devant être modifiées, si la modification d'une seule échoue, alors la transaction entière doit être annulée. C'est primordial, car chaque ligne modifiée peut dépendre du contexte de modification d'une autre, et toute rupture de ce contexte peut avoir des conséquences catastrophiques.</a:t>
            </a:r>
          </a:p>
          <a:p>
            <a:r>
              <a:rPr lang="fr-FR" sz="1100" dirty="0"/>
              <a:t> </a:t>
            </a:r>
          </a:p>
          <a:p>
            <a:r>
              <a:rPr lang="fr-FR" sz="1100" b="1" dirty="0"/>
              <a:t>Cohérence </a:t>
            </a:r>
            <a:r>
              <a:rPr lang="fr-FR" sz="1100" dirty="0"/>
              <a:t>signifie que les modifications apportées à la base doivent être valides, en accord avec l'ensemble de la base et de ses contraintes d'intégrité. S'il arrive qu'un changement risque de perturber l'intégrité des données, alors soit le système doit modifier les données dépendantes, soit la transaction doit être interdite</a:t>
            </a:r>
            <a:r>
              <a:rPr lang="fr-FR" sz="1100" b="1" dirty="0"/>
              <a:t>.</a:t>
            </a:r>
            <a:endParaRPr lang="fr-FR" sz="1100" dirty="0"/>
          </a:p>
          <a:p>
            <a:r>
              <a:rPr lang="fr-FR" sz="1100" dirty="0"/>
              <a:t> </a:t>
            </a:r>
          </a:p>
          <a:p>
            <a:r>
              <a:rPr lang="fr-FR" sz="1100" b="1" dirty="0"/>
              <a:t>Isolation </a:t>
            </a:r>
            <a:r>
              <a:rPr lang="fr-FR" sz="1100" dirty="0"/>
              <a:t>signifie que les transactions lancées au même moment ne doivent jamais interférer entre elles, ni même agir selon le fonctionnement de chacune. Par exemple, si une requête est lancée alors qu'une transaction est en cours, le résultat de celle-ci ne peut montrer que l'état original ou final d'une donnée, mais pas l'état intermédiaire. De fait, les transactions doivent s'enchaîner les unes à la suite des autres, et non de manière concurrentielle.</a:t>
            </a:r>
          </a:p>
          <a:p>
            <a:r>
              <a:rPr lang="fr-FR" sz="1100" dirty="0"/>
              <a:t> </a:t>
            </a:r>
          </a:p>
          <a:p>
            <a:r>
              <a:rPr lang="fr-FR" sz="1100" dirty="0"/>
              <a:t> </a:t>
            </a:r>
          </a:p>
          <a:p>
            <a:r>
              <a:rPr lang="fr-FR" sz="1100" b="1" dirty="0"/>
              <a:t>Durabilité </a:t>
            </a:r>
            <a:r>
              <a:rPr lang="fr-FR" sz="1100" dirty="0"/>
              <a:t>signifie que toutes les transactions sont lancées de manière définitive. Une base ne doit pas afficher le succès d'une transaction, pour ensuite remettre les données modifiées dans leur état initial. Pour ce faire, toute transaction est sauvegardée dans un fichier journal, afin que, dans le cas où un problème survient empêchant sa validation complète, celle-ci puisse être correctement terminée lors de la disponibilité du système. </a:t>
            </a:r>
          </a:p>
          <a:p>
            <a:endParaRPr lang="fr-FR" sz="1100" dirty="0"/>
          </a:p>
          <a:p>
            <a:r>
              <a:rPr lang="fr-FR" sz="1100" i="1" dirty="0">
                <a:hlinkClick r:id="rId3" tooltip="Consistency (database systems)"/>
              </a:rPr>
              <a:t>Consistency</a:t>
            </a:r>
            <a:r>
              <a:rPr lang="fr-FR" sz="1100" dirty="0"/>
              <a:t>  </a:t>
            </a:r>
            <a:r>
              <a:rPr lang="fr-FR" sz="1100" dirty="0" err="1"/>
              <a:t>every</a:t>
            </a:r>
            <a:r>
              <a:rPr lang="fr-FR" sz="1100" dirty="0"/>
              <a:t> </a:t>
            </a:r>
            <a:r>
              <a:rPr lang="fr-FR" sz="1100" dirty="0" err="1"/>
              <a:t>read</a:t>
            </a:r>
            <a:r>
              <a:rPr lang="fr-FR" sz="1100" dirty="0"/>
              <a:t> </a:t>
            </a:r>
            <a:r>
              <a:rPr lang="fr-FR" sz="1100" dirty="0" err="1"/>
              <a:t>receives</a:t>
            </a:r>
            <a:r>
              <a:rPr lang="fr-FR" sz="1100" dirty="0"/>
              <a:t> the </a:t>
            </a:r>
            <a:r>
              <a:rPr lang="fr-FR" sz="1100" dirty="0" err="1"/>
              <a:t>most</a:t>
            </a:r>
            <a:r>
              <a:rPr lang="fr-FR" sz="1100" dirty="0"/>
              <a:t> </a:t>
            </a:r>
            <a:r>
              <a:rPr lang="fr-FR" sz="1100" dirty="0" err="1"/>
              <a:t>recent</a:t>
            </a:r>
            <a:r>
              <a:rPr lang="fr-FR" sz="1100" dirty="0"/>
              <a:t> </a:t>
            </a:r>
            <a:r>
              <a:rPr lang="fr-FR" sz="1100" dirty="0" err="1"/>
              <a:t>write</a:t>
            </a:r>
            <a:r>
              <a:rPr lang="fr-FR" sz="1100" dirty="0"/>
              <a:t> or an </a:t>
            </a:r>
            <a:r>
              <a:rPr lang="fr-FR" sz="1100" dirty="0" err="1"/>
              <a:t>error</a:t>
            </a:r>
            <a:r>
              <a:rPr lang="fr-FR" sz="1100" dirty="0"/>
              <a:t>)</a:t>
            </a:r>
          </a:p>
          <a:p>
            <a:r>
              <a:rPr lang="fr-FR" sz="1100" i="1" dirty="0">
                <a:hlinkClick r:id="rId4" tooltip="Availability"/>
              </a:rPr>
              <a:t>Availability</a:t>
            </a:r>
            <a:r>
              <a:rPr lang="fr-FR" sz="1100" dirty="0"/>
              <a:t>  </a:t>
            </a:r>
            <a:r>
              <a:rPr lang="fr-FR" sz="1100" dirty="0" err="1"/>
              <a:t>every</a:t>
            </a:r>
            <a:r>
              <a:rPr lang="fr-FR" sz="1100" dirty="0"/>
              <a:t> </a:t>
            </a:r>
            <a:r>
              <a:rPr lang="fr-FR" sz="1100" dirty="0" err="1"/>
              <a:t>request</a:t>
            </a:r>
            <a:r>
              <a:rPr lang="fr-FR" sz="1100" dirty="0"/>
              <a:t> </a:t>
            </a:r>
            <a:r>
              <a:rPr lang="fr-FR" sz="1100" dirty="0" err="1"/>
              <a:t>receives</a:t>
            </a:r>
            <a:r>
              <a:rPr lang="fr-FR" sz="1100" dirty="0"/>
              <a:t> a </a:t>
            </a:r>
            <a:r>
              <a:rPr lang="fr-FR" sz="1100" dirty="0" err="1"/>
              <a:t>response</a:t>
            </a:r>
            <a:r>
              <a:rPr lang="fr-FR" sz="1100" dirty="0"/>
              <a:t>, </a:t>
            </a:r>
            <a:r>
              <a:rPr lang="fr-FR" sz="1100" dirty="0" err="1"/>
              <a:t>without</a:t>
            </a:r>
            <a:r>
              <a:rPr lang="fr-FR" sz="1100" dirty="0"/>
              <a:t> </a:t>
            </a:r>
            <a:r>
              <a:rPr lang="fr-FR" sz="1100" dirty="0" err="1"/>
              <a:t>guarantee</a:t>
            </a:r>
            <a:r>
              <a:rPr lang="fr-FR" sz="1100" dirty="0"/>
              <a:t> </a:t>
            </a:r>
            <a:r>
              <a:rPr lang="fr-FR" sz="1100" dirty="0" err="1"/>
              <a:t>that</a:t>
            </a:r>
            <a:r>
              <a:rPr lang="fr-FR" sz="1100" dirty="0"/>
              <a:t> </a:t>
            </a:r>
            <a:r>
              <a:rPr lang="fr-FR" sz="1100" dirty="0" err="1"/>
              <a:t>it</a:t>
            </a:r>
            <a:r>
              <a:rPr lang="fr-FR" sz="1100" dirty="0"/>
              <a:t> </a:t>
            </a:r>
            <a:r>
              <a:rPr lang="fr-FR" sz="1100" dirty="0" err="1"/>
              <a:t>contains</a:t>
            </a:r>
            <a:r>
              <a:rPr lang="fr-FR" sz="1100" dirty="0"/>
              <a:t> the </a:t>
            </a:r>
            <a:r>
              <a:rPr lang="fr-FR" sz="1100" dirty="0" err="1"/>
              <a:t>most</a:t>
            </a:r>
            <a:r>
              <a:rPr lang="fr-FR" sz="1100" dirty="0"/>
              <a:t> </a:t>
            </a:r>
            <a:r>
              <a:rPr lang="fr-FR" sz="1100" dirty="0" err="1"/>
              <a:t>recent</a:t>
            </a:r>
            <a:r>
              <a:rPr lang="fr-FR" sz="1100" dirty="0"/>
              <a:t> version of the information)</a:t>
            </a:r>
          </a:p>
          <a:p>
            <a:r>
              <a:rPr lang="fr-FR" sz="1100" i="1" dirty="0">
                <a:hlinkClick r:id="rId5" tooltip="Network partitioning"/>
              </a:rPr>
              <a:t>Partition tolerance</a:t>
            </a:r>
            <a:r>
              <a:rPr lang="fr-FR" sz="1100" dirty="0"/>
              <a:t>  the system continues to </a:t>
            </a:r>
            <a:r>
              <a:rPr lang="fr-FR" sz="1100" dirty="0" err="1"/>
              <a:t>operate</a:t>
            </a:r>
            <a:r>
              <a:rPr lang="fr-FR" sz="1100" dirty="0"/>
              <a:t> </a:t>
            </a:r>
            <a:r>
              <a:rPr lang="fr-FR" sz="1100" dirty="0" err="1"/>
              <a:t>despite</a:t>
            </a:r>
            <a:r>
              <a:rPr lang="fr-FR" sz="1100" dirty="0"/>
              <a:t> </a:t>
            </a:r>
            <a:r>
              <a:rPr lang="fr-FR" sz="1100" dirty="0" err="1"/>
              <a:t>arbitrary</a:t>
            </a:r>
            <a:r>
              <a:rPr lang="fr-FR" sz="1100" dirty="0"/>
              <a:t> </a:t>
            </a:r>
            <a:r>
              <a:rPr lang="fr-FR" sz="1100" dirty="0" err="1"/>
              <a:t>partitioning</a:t>
            </a:r>
            <a:r>
              <a:rPr lang="fr-FR" sz="1100" dirty="0"/>
              <a:t> due to network </a:t>
            </a:r>
            <a:r>
              <a:rPr lang="fr-FR" sz="1100" dirty="0" err="1"/>
              <a:t>failures</a:t>
            </a:r>
            <a:r>
              <a:rPr lang="fr-FR" sz="1100" dirty="0"/>
              <a:t>)</a:t>
            </a:r>
          </a:p>
          <a:p>
            <a:endParaRPr lang="fr-FR" sz="1100" dirty="0"/>
          </a:p>
          <a:p>
            <a:endParaRPr lang="fr-FR" sz="1100" dirty="0"/>
          </a:p>
        </p:txBody>
      </p:sp>
      <p:sp>
        <p:nvSpPr>
          <p:cNvPr id="4" name="Espace réservé du numéro de diapositive 3"/>
          <p:cNvSpPr>
            <a:spLocks noGrp="1"/>
          </p:cNvSpPr>
          <p:nvPr>
            <p:ph type="sldNum" sz="quarter" idx="10"/>
          </p:nvPr>
        </p:nvSpPr>
        <p:spPr/>
        <p:txBody>
          <a:bodyPr/>
          <a:lstStyle/>
          <a:p>
            <a:pPr>
              <a:defRPr/>
            </a:pPr>
            <a:fld id="{163C3906-FB00-8947-8AF2-188595A4F4F5}" type="slidenum">
              <a:rPr lang="fr-FR" smtClean="0"/>
              <a:pPr>
                <a:defRPr/>
              </a:pPr>
              <a:t>17</a:t>
            </a:fld>
            <a:endParaRPr lang="fr-FR"/>
          </a:p>
        </p:txBody>
      </p:sp>
    </p:spTree>
    <p:extLst>
      <p:ext uri="{BB962C8B-B14F-4D97-AF65-F5344CB8AC3E}">
        <p14:creationId xmlns:p14="http://schemas.microsoft.com/office/powerpoint/2010/main" val="3863351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746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23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Tree>
    <p:extLst>
      <p:ext uri="{BB962C8B-B14F-4D97-AF65-F5344CB8AC3E}">
        <p14:creationId xmlns:p14="http://schemas.microsoft.com/office/powerpoint/2010/main" val="662434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816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752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re et 4 contenus">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8838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ZoneTexte 5"/>
          <p:cNvSpPr txBox="1"/>
          <p:nvPr userDrawn="1"/>
        </p:nvSpPr>
        <p:spPr>
          <a:xfrm>
            <a:off x="7903579" y="6396335"/>
            <a:ext cx="1246845" cy="461665"/>
          </a:xfrm>
          <a:prstGeom prst="rect">
            <a:avLst/>
          </a:prstGeom>
          <a:noFill/>
        </p:spPr>
        <p:txBody>
          <a:bodyPr wrap="square" rtlCol="0">
            <a:spAutoFit/>
          </a:bodyPr>
          <a:lstStyle/>
          <a:p>
            <a:pPr algn="ctr"/>
            <a:r>
              <a:rPr lang="fr-FR" sz="1200" b="1" i="1" u="sng" dirty="0">
                <a:solidFill>
                  <a:schemeClr val="tx1"/>
                </a:solidFill>
                <a:latin typeface="Calibri" panose="020F0502020204030204" pitchFamily="34" charset="0"/>
                <a:cs typeface="Calibri" panose="020F0502020204030204" pitchFamily="34" charset="0"/>
              </a:rPr>
              <a:t>O. Boussaïd</a:t>
            </a:r>
          </a:p>
          <a:p>
            <a:pPr algn="ctr"/>
            <a:r>
              <a:rPr lang="fr-FR" sz="1200" b="0" i="0" u="none" dirty="0">
                <a:solidFill>
                  <a:schemeClr val="tx1"/>
                </a:solidFill>
                <a:latin typeface="Calibri" panose="020F0502020204030204" pitchFamily="34" charset="0"/>
                <a:cs typeface="Calibri" panose="020F0502020204030204" pitchFamily="34" charset="0"/>
              </a:rPr>
              <a:t>2022 – 2023</a:t>
            </a:r>
            <a:endParaRPr lang="fr-FR" sz="1200" b="1" i="1" u="sng" dirty="0">
              <a:solidFill>
                <a:schemeClr val="tx1"/>
              </a:solidFill>
              <a:latin typeface="Calibri" panose="020F0502020204030204" pitchFamily="34" charset="0"/>
              <a:cs typeface="Calibri" panose="020F0502020204030204" pitchFamily="34" charset="0"/>
            </a:endParaRPr>
          </a:p>
        </p:txBody>
      </p:sp>
      <p:pic>
        <p:nvPicPr>
          <p:cNvPr id="11" name="Image 10">
            <a:extLst>
              <a:ext uri="{FF2B5EF4-FFF2-40B4-BE49-F238E27FC236}">
                <a16:creationId xmlns:a16="http://schemas.microsoft.com/office/drawing/2014/main" id="{199E6020-24ED-188A-4473-AE581BD1EC41}"/>
              </a:ext>
            </a:extLst>
          </p:cNvPr>
          <p:cNvPicPr>
            <a:picLocks noChangeAspect="1"/>
          </p:cNvPicPr>
          <p:nvPr userDrawn="1"/>
        </p:nvPicPr>
        <p:blipFill>
          <a:blip r:embed="rId8"/>
          <a:stretch>
            <a:fillRect/>
          </a:stretch>
        </p:blipFill>
        <p:spPr>
          <a:xfrm>
            <a:off x="107504" y="19957"/>
            <a:ext cx="1512168" cy="667901"/>
          </a:xfrm>
          <a:prstGeom prst="rect">
            <a:avLst/>
          </a:prstGeom>
        </p:spPr>
      </p:pic>
      <p:sp>
        <p:nvSpPr>
          <p:cNvPr id="10" name="Text Box 8">
            <a:extLst>
              <a:ext uri="{FF2B5EF4-FFF2-40B4-BE49-F238E27FC236}">
                <a16:creationId xmlns:a16="http://schemas.microsoft.com/office/drawing/2014/main" id="{78077827-D8B6-38C5-E136-4331E4861688}"/>
              </a:ext>
            </a:extLst>
          </p:cNvPr>
          <p:cNvSpPr txBox="1">
            <a:spLocks noChangeArrowheads="1"/>
          </p:cNvSpPr>
          <p:nvPr userDrawn="1"/>
        </p:nvSpPr>
        <p:spPr bwMode="auto">
          <a:xfrm>
            <a:off x="561303" y="180061"/>
            <a:ext cx="60457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fr-FR" altLang="fr-FR" sz="1400" b="1" dirty="0" err="1">
                <a:solidFill>
                  <a:schemeClr val="tx1"/>
                </a:solidFill>
                <a:latin typeface="Calibri" panose="020F0502020204030204" pitchFamily="34" charset="0"/>
                <a:cs typeface="Calibri" panose="020F0502020204030204" pitchFamily="34" charset="0"/>
              </a:rPr>
              <a:t>T</a:t>
            </a:r>
            <a:fld id="{699AD943-52D9-D548-84A8-F57F4AA586B3}" type="slidenum">
              <a:rPr lang="fr-FR" altLang="fr-FR" sz="1400" b="1" smtClean="0">
                <a:solidFill>
                  <a:schemeClr val="tx1"/>
                </a:solidFill>
                <a:latin typeface="Calibri" panose="020F0502020204030204" pitchFamily="34" charset="0"/>
                <a:cs typeface="Calibri" panose="020F0502020204030204" pitchFamily="34" charset="0"/>
              </a:rPr>
              <a:pPr eaLnBrk="1" hangingPunct="1"/>
              <a:t>‹N°›</a:t>
            </a:fld>
            <a:endParaRPr lang="fr-FR" altLang="fr-FR" sz="1400" b="1" dirty="0">
              <a:solidFill>
                <a:schemeClr val="tx1"/>
              </a:solidFill>
              <a:latin typeface="Calibri" panose="020F0502020204030204" pitchFamily="34" charset="0"/>
              <a:cs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 id="2147483657" r:id="rId3"/>
    <p:sldLayoutId id="2147483658" r:id="rId4"/>
    <p:sldLayoutId id="2147483659" r:id="rId5"/>
    <p:sldLayoutId id="2147483661" r:id="rId6"/>
  </p:sldLayoutIdLst>
  <p:hf hdr="0" ftr="0" dt="0"/>
  <p:txStyles>
    <p:titleStyle>
      <a:lvl1pPr algn="ctr" rtl="0" eaLnBrk="0" fontAlgn="base" hangingPunct="0">
        <a:spcBef>
          <a:spcPct val="0"/>
        </a:spcBef>
        <a:spcAft>
          <a:spcPct val="0"/>
        </a:spcAft>
        <a:defRPr sz="4400">
          <a:solidFill>
            <a:schemeClr val="tx2"/>
          </a:solidFill>
          <a:latin typeface="+mj-lt"/>
          <a:ea typeface="Arial" charset="0"/>
          <a:cs typeface="+mj-cs"/>
        </a:defRPr>
      </a:lvl1pPr>
      <a:lvl2pPr algn="ctr" rtl="0" eaLnBrk="0" fontAlgn="base" hangingPunct="0">
        <a:spcBef>
          <a:spcPct val="0"/>
        </a:spcBef>
        <a:spcAft>
          <a:spcPct val="0"/>
        </a:spcAft>
        <a:defRPr sz="4400">
          <a:solidFill>
            <a:schemeClr val="tx2"/>
          </a:solidFill>
          <a:latin typeface="Arial" charset="0"/>
          <a:ea typeface="Arial" charset="0"/>
          <a:cs typeface="Arial" charset="0"/>
        </a:defRPr>
      </a:lvl2pPr>
      <a:lvl3pPr algn="ctr" rtl="0" eaLnBrk="0" fontAlgn="base" hangingPunct="0">
        <a:spcBef>
          <a:spcPct val="0"/>
        </a:spcBef>
        <a:spcAft>
          <a:spcPct val="0"/>
        </a:spcAft>
        <a:defRPr sz="4400">
          <a:solidFill>
            <a:schemeClr val="tx2"/>
          </a:solidFill>
          <a:latin typeface="Arial" charset="0"/>
          <a:ea typeface="Arial" charset="0"/>
          <a:cs typeface="Arial" charset="0"/>
        </a:defRPr>
      </a:lvl3pPr>
      <a:lvl4pPr algn="ctr" rtl="0" eaLnBrk="0" fontAlgn="base" hangingPunct="0">
        <a:spcBef>
          <a:spcPct val="0"/>
        </a:spcBef>
        <a:spcAft>
          <a:spcPct val="0"/>
        </a:spcAft>
        <a:defRPr sz="4400">
          <a:solidFill>
            <a:schemeClr val="tx2"/>
          </a:solidFill>
          <a:latin typeface="Arial" charset="0"/>
          <a:ea typeface="Arial" charset="0"/>
          <a:cs typeface="Arial" charset="0"/>
        </a:defRPr>
      </a:lvl4pPr>
      <a:lvl5pPr algn="ctr" rtl="0" eaLnBrk="0" fontAlgn="base" hangingPunct="0">
        <a:spcBef>
          <a:spcPct val="0"/>
        </a:spcBef>
        <a:spcAft>
          <a:spcPct val="0"/>
        </a:spcAft>
        <a:defRPr sz="4400">
          <a:solidFill>
            <a:schemeClr val="tx2"/>
          </a:solidFill>
          <a:latin typeface="Arial" charset="0"/>
          <a:ea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Arial"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4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jpeg"/><Relationship Id="rId7" Type="http://schemas.openxmlformats.org/officeDocument/2006/relationships/image" Target="https://th.bing.com/th/id/OIP.yXWiwzi6pSH4czKtjMym2AHaEK?w=317&amp;h=180&amp;c=7&amp;o=5&amp;pid=1.7" TargetMode="External"/><Relationship Id="rId2" Type="http://schemas.openxmlformats.org/officeDocument/2006/relationships/hyperlink" Target="http://www.powerpointstyles.com/" TargetMode="Externa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https://th.bing.com/th/id/OIP.cyN17axHM6G7wfqdPVKOlgHaEK?w=300&amp;h=180&amp;c=7&amp;o=5&amp;pid=1.7" TargetMode="External"/><Relationship Id="rId4" Type="http://schemas.openxmlformats.org/officeDocument/2006/relationships/image" Target="../media/image3.jpeg"/><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https://th.bing.com/th/id/OIP.wvVaxdsk_CJagjTBaalKOAHaE8?w=267&amp;h=181&amp;c=7&amp;o=5&amp;pid=1.7" TargetMode="External"/><Relationship Id="rId13" Type="http://schemas.openxmlformats.org/officeDocument/2006/relationships/image" Target="https://miro.medium.com/max/1024/1*3CXBOKNql4qS-lRyHT3pqw.png" TargetMode="External"/><Relationship Id="rId3" Type="http://schemas.openxmlformats.org/officeDocument/2006/relationships/image" Target="../media/image16.tiff"/><Relationship Id="rId7" Type="http://schemas.openxmlformats.org/officeDocument/2006/relationships/image" Target="../media/image20.jpeg"/><Relationship Id="rId12"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9.tiff"/><Relationship Id="rId11" Type="http://schemas.openxmlformats.org/officeDocument/2006/relationships/image" Target="https://th.bing.com/th/id/OIP.BlWFUJJGLeFM_ohUnr2QoQHaDn?w=324&amp;h=171&amp;c=7&amp;o=5&amp;pid=1.7" TargetMode="External"/><Relationship Id="rId5" Type="http://schemas.openxmlformats.org/officeDocument/2006/relationships/image" Target="../media/image18.tiff"/><Relationship Id="rId10" Type="http://schemas.openxmlformats.org/officeDocument/2006/relationships/image" Target="../media/image22.jpeg"/><Relationship Id="rId4" Type="http://schemas.openxmlformats.org/officeDocument/2006/relationships/image" Target="../media/image17.tiff"/><Relationship Id="rId9" Type="http://schemas.openxmlformats.org/officeDocument/2006/relationships/image" Target="../media/image21.jpeg"/></Relationships>
</file>

<file path=ppt/slides/_rels/slide18.xml.rels><?xml version="1.0" encoding="UTF-8" standalone="yes"?>
<Relationships xmlns="http://schemas.openxmlformats.org/package/2006/relationships"><Relationship Id="rId3" Type="http://schemas.openxmlformats.org/officeDocument/2006/relationships/image" Target="../media/image24.tiff"/><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26.tiff"/><Relationship Id="rId4" Type="http://schemas.openxmlformats.org/officeDocument/2006/relationships/image" Target="../media/image25.tiff"/></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11.xml"/><Relationship Id="rId7" Type="http://schemas.openxmlformats.org/officeDocument/2006/relationships/diagramColors" Target="../diagrams/colors2.xml"/><Relationship Id="rId2" Type="http://schemas.openxmlformats.org/officeDocument/2006/relationships/slideLayout" Target="../slideLayouts/slideLayout3.xml"/><Relationship Id="rId1" Type="http://schemas.openxmlformats.org/officeDocument/2006/relationships/tags" Target="../tags/tag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1.xml.rels><?xml version="1.0" encoding="UTF-8" standalone="yes"?>
<Relationships xmlns="http://schemas.openxmlformats.org/package/2006/relationships"><Relationship Id="rId2" Type="http://schemas.openxmlformats.org/officeDocument/2006/relationships/image" Target="../media/image28.tif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tif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tif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1.xml"/><Relationship Id="rId4" Type="http://schemas.openxmlformats.org/officeDocument/2006/relationships/image" Target="../media/image7.tif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tiff"/><Relationship Id="rId7" Type="http://schemas.openxmlformats.org/officeDocument/2006/relationships/image" Target="../media/image33.tif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2.tiff"/><Relationship Id="rId5" Type="http://schemas.openxmlformats.org/officeDocument/2006/relationships/image" Target="../media/image31.tiff"/><Relationship Id="rId4" Type="http://schemas.openxmlformats.org/officeDocument/2006/relationships/image" Target="../media/image30.tif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tif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tif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8.tiff"/></Relationships>
</file>

<file path=ppt/slides/_rels/slide47.xml.rels><?xml version="1.0" encoding="UTF-8" standalone="yes"?>
<Relationships xmlns="http://schemas.openxmlformats.org/package/2006/relationships"><Relationship Id="rId2" Type="http://schemas.openxmlformats.org/officeDocument/2006/relationships/image" Target="../media/image36.tif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tif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8.tif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8.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9.tiff"/><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1.tiff"/><Relationship Id="rId4" Type="http://schemas.openxmlformats.org/officeDocument/2006/relationships/image" Target="../media/image40.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powerpointstyles.com/" TargetMode="Externa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3"/>
          <p:cNvSpPr txBox="1">
            <a:spLocks noChangeArrowheads="1"/>
          </p:cNvSpPr>
          <p:nvPr/>
        </p:nvSpPr>
        <p:spPr bwMode="auto">
          <a:xfrm>
            <a:off x="3348038" y="6237288"/>
            <a:ext cx="2457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fr-FR" altLang="fr-FR">
                <a:hlinkClick r:id="rId2"/>
              </a:rPr>
              <a:t>Powerpoint Templates</a:t>
            </a:r>
            <a:endParaRPr lang="fr-FR" altLang="fr-FR"/>
          </a:p>
        </p:txBody>
      </p:sp>
      <p:pic>
        <p:nvPicPr>
          <p:cNvPr id="2051" name="Picture 22" descr="FDSFDSF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49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6"/>
          <p:cNvSpPr txBox="1">
            <a:spLocks noChangeArrowheads="1"/>
          </p:cNvSpPr>
          <p:nvPr/>
        </p:nvSpPr>
        <p:spPr bwMode="auto">
          <a:xfrm>
            <a:off x="107506" y="868579"/>
            <a:ext cx="9036494" cy="11021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80000" tIns="180000" rIns="180000" bIns="180000">
            <a:spAutoFit/>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fr-FR" altLang="fr-FR" sz="3600" b="1" dirty="0">
                <a:solidFill>
                  <a:schemeClr val="bg1"/>
                </a:solidFill>
                <a:latin typeface="Verdana" charset="0"/>
              </a:rPr>
              <a:t>Entrepôts de Données Avancés</a:t>
            </a:r>
          </a:p>
          <a:p>
            <a:pPr algn="ctr" eaLnBrk="1" hangingPunct="1"/>
            <a:endParaRPr lang="fr-FR" altLang="fr-FR" sz="1200" b="1" i="1" dirty="0">
              <a:solidFill>
                <a:schemeClr val="bg1"/>
              </a:solidFill>
              <a:latin typeface="Verdana" charset="0"/>
            </a:endParaRPr>
          </a:p>
        </p:txBody>
      </p:sp>
      <p:sp>
        <p:nvSpPr>
          <p:cNvPr id="10" name="Rectangle 7"/>
          <p:cNvSpPr>
            <a:spLocks noChangeArrowheads="1"/>
          </p:cNvSpPr>
          <p:nvPr/>
        </p:nvSpPr>
        <p:spPr bwMode="auto">
          <a:xfrm>
            <a:off x="6340667" y="4842620"/>
            <a:ext cx="838691" cy="369332"/>
          </a:xfrm>
          <a:prstGeom prst="rect">
            <a:avLst/>
          </a:prstGeom>
          <a:noFill/>
          <a:ln>
            <a:noFill/>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fr-FR" altLang="fr-FR" b="1" i="1" dirty="0">
                <a:solidFill>
                  <a:srgbClr val="000099"/>
                </a:solidFill>
                <a:latin typeface="Verdana" charset="0"/>
              </a:rPr>
              <a:t>2022</a:t>
            </a:r>
          </a:p>
        </p:txBody>
      </p:sp>
      <p:sp>
        <p:nvSpPr>
          <p:cNvPr id="11" name="Rectangle 7"/>
          <p:cNvSpPr>
            <a:spLocks noChangeArrowheads="1"/>
          </p:cNvSpPr>
          <p:nvPr/>
        </p:nvSpPr>
        <p:spPr bwMode="auto">
          <a:xfrm>
            <a:off x="7787553" y="4894950"/>
            <a:ext cx="838691" cy="369332"/>
          </a:xfrm>
          <a:prstGeom prst="rect">
            <a:avLst/>
          </a:prstGeom>
          <a:noFill/>
          <a:ln>
            <a:noFill/>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fr-FR" altLang="fr-FR" b="1" i="1" dirty="0">
                <a:solidFill>
                  <a:srgbClr val="000099"/>
                </a:solidFill>
                <a:latin typeface="Verdana" charset="0"/>
              </a:rPr>
              <a:t>2023</a:t>
            </a:r>
          </a:p>
        </p:txBody>
      </p:sp>
      <p:sp>
        <p:nvSpPr>
          <p:cNvPr id="14" name="Text Box 4"/>
          <p:cNvSpPr txBox="1">
            <a:spLocks noChangeArrowheads="1"/>
          </p:cNvSpPr>
          <p:nvPr/>
        </p:nvSpPr>
        <p:spPr bwMode="auto">
          <a:xfrm>
            <a:off x="0" y="1712598"/>
            <a:ext cx="9144000"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71842" dir="2700000" algn="ctr" rotWithShape="0">
                    <a:srgbClr val="969696">
                      <a:alpha val="50000"/>
                    </a:srgbClr>
                  </a:outerShdw>
                </a:effectLst>
              </a14:hiddenEffects>
            </a:ext>
          </a:extLst>
        </p:spPr>
        <p:txBody>
          <a:bodyPr wrap="square">
            <a:spAutoFit/>
          </a:bodyPr>
          <a:lstStyle/>
          <a:p>
            <a:pPr algn="ctr" eaLnBrk="1" hangingPunct="1">
              <a:spcBef>
                <a:spcPct val="50000"/>
              </a:spcBef>
              <a:defRPr/>
            </a:pPr>
            <a:r>
              <a:rPr lang="fr-FR" altLang="fr-FR" sz="2400" b="1" i="1" dirty="0">
                <a:solidFill>
                  <a:srgbClr val="FF0000"/>
                </a:solidFill>
                <a:latin typeface="Verdana" charset="0"/>
              </a:rPr>
              <a:t>Chaîne du décisionnel</a:t>
            </a:r>
            <a:endParaRPr lang="fr-FR" altLang="fr-FR" sz="1000" b="1" dirty="0">
              <a:solidFill>
                <a:srgbClr val="FF0000"/>
              </a:solidFill>
              <a:latin typeface="Verdana" charset="0"/>
            </a:endParaRPr>
          </a:p>
        </p:txBody>
      </p:sp>
      <p:sp>
        <p:nvSpPr>
          <p:cNvPr id="2" name="Rectangle 1"/>
          <p:cNvSpPr/>
          <p:nvPr/>
        </p:nvSpPr>
        <p:spPr>
          <a:xfrm>
            <a:off x="3556389" y="6364173"/>
            <a:ext cx="2138727" cy="369332"/>
          </a:xfrm>
          <a:prstGeom prst="rect">
            <a:avLst/>
          </a:prstGeom>
        </p:spPr>
        <p:txBody>
          <a:bodyPr wrap="none">
            <a:spAutoFit/>
          </a:bodyPr>
          <a:lstStyle/>
          <a:p>
            <a:pPr eaLnBrk="1" hangingPunct="1"/>
            <a:r>
              <a:rPr lang="fr-FR" altLang="fr-FR" b="1" i="1" dirty="0">
                <a:latin typeface="Verdana" charset="0"/>
              </a:rPr>
              <a:t>Omar </a:t>
            </a:r>
            <a:r>
              <a:rPr lang="fr-FR" altLang="fr-FR" b="1" i="1" dirty="0" err="1">
                <a:latin typeface="Verdana" charset="0"/>
              </a:rPr>
              <a:t>Boussaïd</a:t>
            </a:r>
            <a:endParaRPr lang="fr-FR" altLang="fr-FR" i="1" dirty="0"/>
          </a:p>
        </p:txBody>
      </p:sp>
      <p:sp>
        <p:nvSpPr>
          <p:cNvPr id="3" name="Rectangle 2">
            <a:extLst>
              <a:ext uri="{FF2B5EF4-FFF2-40B4-BE49-F238E27FC236}">
                <a16:creationId xmlns:a16="http://schemas.microsoft.com/office/drawing/2014/main" id="{D283B61C-AD8B-E646-A113-EE61A2C6697C}"/>
              </a:ext>
            </a:extLst>
          </p:cNvPr>
          <p:cNvSpPr>
            <a:spLocks noChangeArrowheads="1"/>
          </p:cNvSpPr>
          <p:nvPr/>
        </p:nvSpPr>
        <p:spPr bwMode="auto">
          <a:xfrm flipV="1">
            <a:off x="395536" y="2223140"/>
            <a:ext cx="556367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pic>
        <p:nvPicPr>
          <p:cNvPr id="15361" name="Image 36" descr="Résultat d’images pour images de datawarehouse">
            <a:extLst>
              <a:ext uri="{FF2B5EF4-FFF2-40B4-BE49-F238E27FC236}">
                <a16:creationId xmlns:a16="http://schemas.microsoft.com/office/drawing/2014/main" id="{99889EC3-9FFA-3949-B7A4-3611A7E07166}"/>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403648" y="2859269"/>
            <a:ext cx="2749787" cy="164987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8E0835B5-38D5-1A40-B928-36CAAF71605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15363" name="Image 24" descr="Résultat d’images pour images de bi">
            <a:extLst>
              <a:ext uri="{FF2B5EF4-FFF2-40B4-BE49-F238E27FC236}">
                <a16:creationId xmlns:a16="http://schemas.microsoft.com/office/drawing/2014/main" id="{3CB74128-34B3-CC4B-A3EC-2ADE93E704FD}"/>
              </a:ext>
            </a:extLst>
          </p:cNvPr>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4868975" y="2839335"/>
            <a:ext cx="2943385" cy="1669805"/>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e 8">
            <a:extLst>
              <a:ext uri="{FF2B5EF4-FFF2-40B4-BE49-F238E27FC236}">
                <a16:creationId xmlns:a16="http://schemas.microsoft.com/office/drawing/2014/main" id="{0DC1AF66-65CB-7A42-BA4A-182BABB834E0}"/>
              </a:ext>
            </a:extLst>
          </p:cNvPr>
          <p:cNvGrpSpPr/>
          <p:nvPr/>
        </p:nvGrpSpPr>
        <p:grpSpPr>
          <a:xfrm>
            <a:off x="305667" y="6147107"/>
            <a:ext cx="3009260" cy="673100"/>
            <a:chOff x="65832" y="-52412"/>
            <a:chExt cx="3009260" cy="673100"/>
          </a:xfrm>
        </p:grpSpPr>
        <p:pic>
          <p:nvPicPr>
            <p:cNvPr id="18" name="Image 17">
              <a:extLst>
                <a:ext uri="{FF2B5EF4-FFF2-40B4-BE49-F238E27FC236}">
                  <a16:creationId xmlns:a16="http://schemas.microsoft.com/office/drawing/2014/main" id="{924500D2-97B4-9846-81C3-EA49850D32E4}"/>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65832" y="-52412"/>
              <a:ext cx="1193800" cy="673100"/>
            </a:xfrm>
            <a:prstGeom prst="rect">
              <a:avLst/>
            </a:prstGeom>
            <a:noFill/>
            <a:ln>
              <a:noFill/>
            </a:ln>
          </p:spPr>
        </p:pic>
        <p:pic>
          <p:nvPicPr>
            <p:cNvPr id="19" name="Image 18">
              <a:extLst>
                <a:ext uri="{FF2B5EF4-FFF2-40B4-BE49-F238E27FC236}">
                  <a16:creationId xmlns:a16="http://schemas.microsoft.com/office/drawing/2014/main" id="{37D89872-2BB0-B944-A736-6A0F37D6E97C}"/>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1233592" y="163488"/>
              <a:ext cx="1841500" cy="457200"/>
            </a:xfrm>
            <a:prstGeom prst="rect">
              <a:avLst/>
            </a:prstGeom>
            <a:noFill/>
            <a:ln>
              <a:noFill/>
            </a:ln>
          </p:spPr>
        </p:pic>
      </p:grpSp>
    </p:spTree>
    <p:extLst>
      <p:ext uri="{BB962C8B-B14F-4D97-AF65-F5344CB8AC3E}">
        <p14:creationId xmlns:p14="http://schemas.microsoft.com/office/powerpoint/2010/main" val="1739377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81000" y="2413337"/>
            <a:ext cx="8763000" cy="2031325"/>
          </a:xfrm>
          <a:prstGeom prst="rect">
            <a:avLst/>
          </a:prstGeom>
          <a:noFill/>
          <a:ln w="9525">
            <a:noFill/>
            <a:miter lim="800000"/>
            <a:headEnd/>
            <a:tailEnd/>
          </a:ln>
        </p:spPr>
        <p:txBody>
          <a:bodyPr>
            <a:spAutoFit/>
          </a:bodyPr>
          <a:lstStyle>
            <a:lvl1pPr>
              <a:defRPr sz="1400">
                <a:solidFill>
                  <a:schemeClr val="tx1"/>
                </a:solidFill>
                <a:latin typeface="Arial" charset="0"/>
                <a:ea typeface="ＭＳ Ｐゴシック" charset="-128"/>
              </a:defRPr>
            </a:lvl1pPr>
            <a:lvl2pPr>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lgn="just">
              <a:defRPr/>
            </a:pPr>
            <a:r>
              <a:rPr lang="fr-FR" altLang="fr-FR" sz="2000" b="1" dirty="0">
                <a:solidFill>
                  <a:srgbClr val="FF0000"/>
                </a:solidFill>
                <a:latin typeface="Calibri" panose="020F0502020204030204" pitchFamily="34" charset="0"/>
                <a:cs typeface="Calibri" panose="020F0502020204030204" pitchFamily="34" charset="0"/>
              </a:rPr>
              <a:t>Les bases de production</a:t>
            </a:r>
            <a:r>
              <a:rPr lang="fr-FR" altLang="fr-FR" sz="2000" dirty="0">
                <a:solidFill>
                  <a:srgbClr val="FFFF00"/>
                </a:solidFill>
                <a:latin typeface="Calibri" panose="020F0502020204030204" pitchFamily="34" charset="0"/>
                <a:cs typeface="Calibri" panose="020F0502020204030204" pitchFamily="34" charset="0"/>
              </a:rPr>
              <a:t> </a:t>
            </a:r>
            <a:r>
              <a:rPr lang="fr-FR" altLang="fr-FR" sz="2000" dirty="0">
                <a:latin typeface="Calibri" panose="020F0502020204030204" pitchFamily="34" charset="0"/>
                <a:cs typeface="Calibri" panose="020F0502020204030204" pitchFamily="34" charset="0"/>
              </a:rPr>
              <a:t>: toutes les sources de données</a:t>
            </a:r>
          </a:p>
          <a:p>
            <a:pPr algn="ctr">
              <a:lnSpc>
                <a:spcPct val="110000"/>
              </a:lnSpc>
              <a:defRPr/>
            </a:pPr>
            <a:r>
              <a:rPr lang="fr-FR" altLang="fr-FR" sz="2000" dirty="0">
                <a:latin typeface="Calibri" panose="020F0502020204030204" pitchFamily="34" charset="0"/>
                <a:cs typeface="Calibri" panose="020F0502020204030204" pitchFamily="34" charset="0"/>
              </a:rPr>
              <a:t>(</a:t>
            </a:r>
            <a:r>
              <a:rPr lang="fr-FR" altLang="fr-FR" sz="1800" dirty="0">
                <a:solidFill>
                  <a:srgbClr val="990033"/>
                </a:solidFill>
                <a:latin typeface="Calibri" panose="020F0502020204030204" pitchFamily="34" charset="0"/>
                <a:cs typeface="Calibri" panose="020F0502020204030204" pitchFamily="34" charset="0"/>
              </a:rPr>
              <a:t>légales, juridiques, fiscales, politiques, techniques, marketing…</a:t>
            </a:r>
            <a:r>
              <a:rPr lang="fr-FR" altLang="fr-FR" sz="2000" dirty="0">
                <a:latin typeface="Calibri" panose="020F0502020204030204" pitchFamily="34" charset="0"/>
                <a:cs typeface="Calibri" panose="020F0502020204030204" pitchFamily="34" charset="0"/>
              </a:rPr>
              <a:t>)</a:t>
            </a:r>
          </a:p>
          <a:p>
            <a:pPr algn="just">
              <a:defRPr/>
            </a:pPr>
            <a:endParaRPr lang="fr-FR" altLang="fr-FR" sz="2000" dirty="0">
              <a:latin typeface="Calibri" panose="020F0502020204030204" pitchFamily="34" charset="0"/>
              <a:cs typeface="Calibri" panose="020F0502020204030204" pitchFamily="34" charset="0"/>
            </a:endParaRPr>
          </a:p>
          <a:p>
            <a:pPr algn="just">
              <a:defRPr/>
            </a:pPr>
            <a:r>
              <a:rPr lang="fr-FR" altLang="fr-FR" sz="2000" dirty="0">
                <a:latin typeface="Calibri" panose="020F0502020204030204" pitchFamily="34" charset="0"/>
                <a:cs typeface="Calibri" panose="020F0502020204030204" pitchFamily="34" charset="0"/>
              </a:rPr>
              <a:t>Comment organiser ces différentes données dans un </a:t>
            </a:r>
            <a:r>
              <a:rPr lang="fr-FR" altLang="fr-FR" sz="2000" u="sng" dirty="0">
                <a:latin typeface="Calibri" panose="020F0502020204030204" pitchFamily="34" charset="0"/>
                <a:cs typeface="Calibri" panose="020F0502020204030204" pitchFamily="34" charset="0"/>
              </a:rPr>
              <a:t>ensemble cohérent</a:t>
            </a:r>
            <a:r>
              <a:rPr lang="fr-FR" altLang="fr-FR" sz="2000" dirty="0">
                <a:latin typeface="Calibri" panose="020F0502020204030204" pitchFamily="34" charset="0"/>
                <a:cs typeface="Calibri" panose="020F0502020204030204" pitchFamily="34" charset="0"/>
              </a:rPr>
              <a:t> afin de procéder à toutes les analyses nécessaires pour construire les </a:t>
            </a:r>
            <a:r>
              <a:rPr lang="fr-FR" altLang="fr-FR" sz="2400" b="1" dirty="0">
                <a:solidFill>
                  <a:srgbClr val="FF0000"/>
                </a:solidFill>
                <a:effectLst>
                  <a:outerShdw blurRad="38100" dist="38100" dir="2700000" algn="tl">
                    <a:srgbClr val="C0C0C0"/>
                  </a:outerShdw>
                </a:effectLst>
                <a:latin typeface="Calibri" panose="020F0502020204030204" pitchFamily="34" charset="0"/>
                <a:cs typeface="Calibri" panose="020F0502020204030204" pitchFamily="34" charset="0"/>
              </a:rPr>
              <a:t>indicateurs</a:t>
            </a:r>
            <a:r>
              <a:rPr lang="fr-FR" altLang="fr-FR" sz="2000" dirty="0">
                <a:solidFill>
                  <a:srgbClr val="FF0000"/>
                </a:solidFill>
                <a:effectLst>
                  <a:outerShdw blurRad="38100" dist="38100" dir="2700000" algn="tl">
                    <a:srgbClr val="C0C0C0"/>
                  </a:outerShdw>
                </a:effectLst>
                <a:latin typeface="Calibri" panose="020F0502020204030204" pitchFamily="34" charset="0"/>
                <a:cs typeface="Calibri" panose="020F0502020204030204" pitchFamily="34" charset="0"/>
              </a:rPr>
              <a:t> </a:t>
            </a:r>
            <a:r>
              <a:rPr lang="fr-FR" altLang="fr-FR" sz="2000" dirty="0">
                <a:latin typeface="Calibri" panose="020F0502020204030204" pitchFamily="34" charset="0"/>
                <a:cs typeface="Calibri" panose="020F0502020204030204" pitchFamily="34" charset="0"/>
              </a:rPr>
              <a:t>indispensables au pilotage de l'entreprise ?</a:t>
            </a:r>
          </a:p>
        </p:txBody>
      </p:sp>
      <p:sp>
        <p:nvSpPr>
          <p:cNvPr id="17411" name="Text Box 3"/>
          <p:cNvSpPr txBox="1">
            <a:spLocks noChangeArrowheads="1"/>
          </p:cNvSpPr>
          <p:nvPr/>
        </p:nvSpPr>
        <p:spPr bwMode="auto">
          <a:xfrm>
            <a:off x="457200" y="5204162"/>
            <a:ext cx="8229600" cy="1015663"/>
          </a:xfrm>
          <a:prstGeom prst="rect">
            <a:avLst/>
          </a:prstGeom>
          <a:gradFill rotWithShape="1">
            <a:gsLst>
              <a:gs pos="0">
                <a:schemeClr val="bg2">
                  <a:gamma/>
                  <a:shade val="65882"/>
                  <a:invGamma/>
                </a:schemeClr>
              </a:gs>
              <a:gs pos="50000">
                <a:schemeClr val="bg2">
                  <a:alpha val="16000"/>
                </a:schemeClr>
              </a:gs>
              <a:gs pos="100000">
                <a:schemeClr val="bg2">
                  <a:gamma/>
                  <a:shade val="65882"/>
                  <a:invGamma/>
                </a:schemeClr>
              </a:gs>
            </a:gsLst>
            <a:lin ang="0" scaled="1"/>
          </a:gradFill>
          <a:ln w="9525">
            <a:noFill/>
            <a:miter lim="800000"/>
            <a:headEnd/>
            <a:tailEnd/>
          </a:ln>
          <a:effectLst>
            <a:innerShdw blurRad="63500" dist="50800" dir="18900000">
              <a:prstClr val="black">
                <a:alpha val="50000"/>
              </a:prstClr>
            </a:innerShdw>
            <a:softEdge rad="31750"/>
          </a:effectLst>
          <a:scene3d>
            <a:camera prst="orthographicFront"/>
            <a:lightRig rig="threePt" dir="t"/>
          </a:scene3d>
          <a:sp3d>
            <a:bevelT w="165100" prst="coolSlant"/>
          </a:sp3d>
        </p:spPr>
        <p:txBody>
          <a:bodyPr>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lgn="ctr">
              <a:defRPr/>
            </a:pPr>
            <a:r>
              <a:rPr lang="fr-FR" altLang="fr-FR" sz="2800" dirty="0">
                <a:solidFill>
                  <a:schemeClr val="bg1"/>
                </a:solidFill>
                <a:latin typeface="Calibri" panose="020F0502020204030204" pitchFamily="34" charset="0"/>
                <a:cs typeface="Calibri" panose="020F0502020204030204" pitchFamily="34" charset="0"/>
              </a:rPr>
              <a:t>Par un processus </a:t>
            </a:r>
            <a:r>
              <a:rPr lang="fr-FR" altLang="fr-FR" sz="2800" b="1" dirty="0">
                <a:solidFill>
                  <a:schemeClr val="bg1"/>
                </a:solidFill>
                <a:effectLst>
                  <a:outerShdw blurRad="38100" dist="38100" dir="2700000" algn="tl">
                    <a:srgbClr val="000000"/>
                  </a:outerShdw>
                </a:effectLst>
                <a:latin typeface="Calibri" panose="020F0502020204030204" pitchFamily="34" charset="0"/>
                <a:cs typeface="Calibri" panose="020F0502020204030204" pitchFamily="34" charset="0"/>
              </a:rPr>
              <a:t>d'entreposage</a:t>
            </a:r>
            <a:r>
              <a:rPr lang="fr-FR" altLang="fr-FR" sz="2400" b="1" dirty="0">
                <a:solidFill>
                  <a:schemeClr val="bg1"/>
                </a:solidFill>
                <a:latin typeface="Calibri" panose="020F0502020204030204" pitchFamily="34" charset="0"/>
                <a:cs typeface="Calibri" panose="020F0502020204030204" pitchFamily="34" charset="0"/>
              </a:rPr>
              <a:t> </a:t>
            </a:r>
            <a:r>
              <a:rPr lang="fr-FR" altLang="fr-FR" sz="2800" b="1" dirty="0">
                <a:solidFill>
                  <a:schemeClr val="bg1"/>
                </a:solidFill>
                <a:effectLst>
                  <a:outerShdw blurRad="38100" dist="38100" dir="2700000" algn="tl">
                    <a:srgbClr val="000000"/>
                  </a:outerShdw>
                </a:effectLst>
                <a:latin typeface="Calibri" panose="020F0502020204030204" pitchFamily="34" charset="0"/>
                <a:cs typeface="Calibri" panose="020F0502020204030204" pitchFamily="34" charset="0"/>
              </a:rPr>
              <a:t>de données</a:t>
            </a:r>
            <a:r>
              <a:rPr lang="fr-FR" altLang="fr-FR" sz="2400" b="1" dirty="0">
                <a:solidFill>
                  <a:schemeClr val="bg1"/>
                </a:solidFill>
                <a:latin typeface="Calibri" panose="020F0502020204030204" pitchFamily="34" charset="0"/>
                <a:cs typeface="Calibri" panose="020F0502020204030204" pitchFamily="34" charset="0"/>
              </a:rPr>
              <a:t> </a:t>
            </a:r>
          </a:p>
          <a:p>
            <a:pPr algn="ctr">
              <a:defRPr/>
            </a:pPr>
            <a:r>
              <a:rPr lang="fr-FR" altLang="fr-FR" sz="3200" b="1" dirty="0">
                <a:solidFill>
                  <a:schemeClr val="bg1"/>
                </a:solidFill>
                <a:latin typeface="Calibri" panose="020F0502020204030204" pitchFamily="34" charset="0"/>
                <a:cs typeface="Calibri" panose="020F0502020204030204" pitchFamily="34" charset="0"/>
              </a:rPr>
              <a:t>(</a:t>
            </a:r>
            <a:r>
              <a:rPr lang="fr-FR" altLang="fr-FR" sz="3200" b="1" i="1" dirty="0">
                <a:solidFill>
                  <a:schemeClr val="bg1"/>
                </a:solidFill>
                <a:effectLst>
                  <a:outerShdw blurRad="38100" dist="38100" dir="2700000" algn="tl">
                    <a:srgbClr val="000000"/>
                  </a:outerShdw>
                </a:effectLst>
                <a:latin typeface="Calibri" panose="020F0502020204030204" pitchFamily="34" charset="0"/>
                <a:cs typeface="Calibri" panose="020F0502020204030204" pitchFamily="34" charset="0"/>
              </a:rPr>
              <a:t>Data </a:t>
            </a:r>
            <a:r>
              <a:rPr lang="fr-FR" altLang="fr-FR" sz="3200" b="1" i="1" dirty="0" err="1">
                <a:solidFill>
                  <a:schemeClr val="bg1"/>
                </a:solidFill>
                <a:effectLst>
                  <a:outerShdw blurRad="38100" dist="38100" dir="2700000" algn="tl">
                    <a:srgbClr val="000000"/>
                  </a:outerShdw>
                </a:effectLst>
                <a:latin typeface="Calibri" panose="020F0502020204030204" pitchFamily="34" charset="0"/>
                <a:cs typeface="Calibri" panose="020F0502020204030204" pitchFamily="34" charset="0"/>
              </a:rPr>
              <a:t>Warehousing</a:t>
            </a:r>
            <a:r>
              <a:rPr lang="fr-FR" altLang="fr-FR" sz="3200" b="1" dirty="0">
                <a:solidFill>
                  <a:schemeClr val="bg1"/>
                </a:solidFill>
                <a:latin typeface="Calibri" panose="020F0502020204030204" pitchFamily="34" charset="0"/>
                <a:cs typeface="Calibri" panose="020F0502020204030204" pitchFamily="34" charset="0"/>
              </a:rPr>
              <a:t>)</a:t>
            </a:r>
            <a:endParaRPr lang="fr-FR" altLang="fr-FR" sz="2400" dirty="0">
              <a:solidFill>
                <a:schemeClr val="bg1"/>
              </a:solidFill>
              <a:latin typeface="Calibri" panose="020F0502020204030204" pitchFamily="34" charset="0"/>
              <a:cs typeface="Calibri" panose="020F0502020204030204" pitchFamily="34" charset="0"/>
            </a:endParaRPr>
          </a:p>
        </p:txBody>
      </p:sp>
      <p:sp>
        <p:nvSpPr>
          <p:cNvPr id="17412" name="Rectangle 4"/>
          <p:cNvSpPr>
            <a:spLocks noChangeArrowheads="1"/>
          </p:cNvSpPr>
          <p:nvPr/>
        </p:nvSpPr>
        <p:spPr bwMode="auto">
          <a:xfrm>
            <a:off x="251520" y="1253727"/>
            <a:ext cx="9144000" cy="400110"/>
          </a:xfrm>
          <a:prstGeom prst="rect">
            <a:avLst/>
          </a:prstGeom>
          <a:noFill/>
          <a:ln w="9525" algn="ctr">
            <a:noFill/>
            <a:miter lim="800000"/>
            <a:headEnd/>
            <a:tailEnd/>
          </a:ln>
          <a:effectLst/>
        </p:spPr>
        <p:txBody>
          <a:bodyPr>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marL="342900" indent="-342900">
              <a:spcBef>
                <a:spcPct val="50000"/>
              </a:spcBef>
              <a:buFont typeface="Wingdings" charset="2"/>
              <a:buChar char="v"/>
              <a:defRPr/>
            </a:pPr>
            <a:r>
              <a:rPr lang="fr-FR" altLang="fr-FR" sz="2000" b="1" u="sng" dirty="0">
                <a:solidFill>
                  <a:srgbClr val="C00000"/>
                </a:solidFill>
                <a:effectLst>
                  <a:outerShdw blurRad="38100" dist="38100" dir="2700000" algn="tl">
                    <a:srgbClr val="C0C0C0"/>
                  </a:outerShdw>
                </a:effectLst>
                <a:latin typeface="Calibri" panose="020F0502020204030204" pitchFamily="34" charset="0"/>
                <a:cs typeface="Calibri" panose="020F0502020204030204" pitchFamily="34" charset="0"/>
              </a:rPr>
              <a:t>Passage des données de production aux données décisionnelles</a:t>
            </a:r>
          </a:p>
        </p:txBody>
      </p:sp>
      <p:sp>
        <p:nvSpPr>
          <p:cNvPr id="2" name="Text Box 7">
            <a:extLst>
              <a:ext uri="{FF2B5EF4-FFF2-40B4-BE49-F238E27FC236}">
                <a16:creationId xmlns:a16="http://schemas.microsoft.com/office/drawing/2014/main" id="{567EAC20-2133-E1EA-EC65-A3B23AFCAF57}"/>
              </a:ext>
            </a:extLst>
          </p:cNvPr>
          <p:cNvSpPr txBox="1">
            <a:spLocks noChangeArrowheads="1"/>
          </p:cNvSpPr>
          <p:nvPr/>
        </p:nvSpPr>
        <p:spPr bwMode="auto">
          <a:xfrm>
            <a:off x="1619672" y="161023"/>
            <a:ext cx="2765501" cy="461665"/>
          </a:xfrm>
          <a:prstGeom prst="rect">
            <a:avLst/>
          </a:prstGeom>
          <a:noFill/>
          <a:ln w="9525">
            <a:noFill/>
            <a:miter lim="800000"/>
            <a:headEnd/>
            <a:tailEnd/>
          </a:ln>
          <a:effectLst/>
        </p:spPr>
        <p:txBody>
          <a:bodyPr>
            <a:spAutoFit/>
          </a:bodyPr>
          <a:lstStyle>
            <a:defPPr>
              <a:defRPr lang="fr-FR"/>
            </a:defPPr>
            <a:lvl1pPr algn="ctr" eaLnBrk="1" hangingPunct="1">
              <a:defRPr sz="2400" b="1" u="sng">
                <a:solidFill>
                  <a:schemeClr val="bg1"/>
                </a:solidFill>
                <a:effectLst>
                  <a:outerShdw blurRad="38100" dist="38100" dir="2700000" algn="tl">
                    <a:srgbClr val="C0C0C0"/>
                  </a:outerShdw>
                </a:effectLst>
                <a:highlight>
                  <a:srgbClr val="808080"/>
                </a:highlight>
                <a:ea typeface="ＭＳ Ｐゴシック" charset="-128"/>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pPr algn="l"/>
            <a:r>
              <a:rPr lang="fr-FR" altLang="fr-FR" dirty="0">
                <a:latin typeface="Calibri" panose="020F0502020204030204" pitchFamily="34" charset="0"/>
                <a:cs typeface="Calibri" panose="020F0502020204030204" pitchFamily="34" charset="0"/>
              </a:rPr>
              <a:t>LE DECISIONNEL</a:t>
            </a:r>
          </a:p>
        </p:txBody>
      </p:sp>
    </p:spTree>
    <p:extLst>
      <p:ext uri="{BB962C8B-B14F-4D97-AF65-F5344CB8AC3E}">
        <p14:creationId xmlns:p14="http://schemas.microsoft.com/office/powerpoint/2010/main" val="20376320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wipe(up)">
                                      <p:cBhvr>
                                        <p:cTn id="7" dur="500"/>
                                        <p:tgtEl>
                                          <p:spTgt spid="174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3" fill="hold" grpId="0" nodeType="clickEffect">
                                  <p:stCondLst>
                                    <p:cond delay="0"/>
                                  </p:stCondLst>
                                  <p:childTnLst>
                                    <p:set>
                                      <p:cBhvr>
                                        <p:cTn id="11" dur="1" fill="hold">
                                          <p:stCondLst>
                                            <p:cond delay="0"/>
                                          </p:stCondLst>
                                        </p:cTn>
                                        <p:tgtEl>
                                          <p:spTgt spid="17411"/>
                                        </p:tgtEl>
                                        <p:attrNameLst>
                                          <p:attrName>style.visibility</p:attrName>
                                        </p:attrNameLst>
                                      </p:cBhvr>
                                      <p:to>
                                        <p:strVal val="visible"/>
                                      </p:to>
                                    </p:set>
                                    <p:anim calcmode="lin" valueType="num">
                                      <p:cBhvr additive="base">
                                        <p:cTn id="12" dur="500" fill="hold"/>
                                        <p:tgtEl>
                                          <p:spTgt spid="17411"/>
                                        </p:tgtEl>
                                        <p:attrNameLst>
                                          <p:attrName>ppt_x</p:attrName>
                                        </p:attrNameLst>
                                      </p:cBhvr>
                                      <p:tavLst>
                                        <p:tav tm="0">
                                          <p:val>
                                            <p:strVal val="1+#ppt_w/2"/>
                                          </p:val>
                                        </p:tav>
                                        <p:tav tm="100000">
                                          <p:val>
                                            <p:strVal val="#ppt_x"/>
                                          </p:val>
                                        </p:tav>
                                      </p:tavLst>
                                    </p:anim>
                                    <p:anim calcmode="lin" valueType="num">
                                      <p:cBhvr additive="base">
                                        <p:cTn id="13" dur="500" fill="hold"/>
                                        <p:tgtEl>
                                          <p:spTgt spid="174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p:bldP spid="17411"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26285" y="817379"/>
            <a:ext cx="8001000" cy="461665"/>
          </a:xfrm>
          <a:prstGeom prst="rect">
            <a:avLst/>
          </a:prstGeom>
          <a:noFill/>
          <a:ln w="9525">
            <a:noFill/>
            <a:miter lim="800000"/>
            <a:headEnd/>
            <a:tailEnd/>
          </a:ln>
          <a:effectLst/>
        </p:spPr>
        <p:txBody>
          <a:bodyPr>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lgn="just">
              <a:defRPr/>
            </a:pPr>
            <a:r>
              <a:rPr lang="fr-FR" altLang="fr-FR" sz="2400" b="1" u="sng" dirty="0">
                <a:solidFill>
                  <a:srgbClr val="C00000"/>
                </a:solidFill>
                <a:effectLst>
                  <a:outerShdw blurRad="38100" dist="38100" dir="2700000" algn="tl">
                    <a:srgbClr val="C0C0C0"/>
                  </a:outerShdw>
                </a:effectLst>
                <a:latin typeface="Calibri" panose="020F0502020204030204" pitchFamily="34" charset="0"/>
                <a:cs typeface="Calibri" panose="020F0502020204030204" pitchFamily="34" charset="0"/>
              </a:rPr>
              <a:t>Qu'est ce qu</a:t>
            </a:r>
            <a:r>
              <a:rPr lang="fr-FR" altLang="ja-JP" sz="2400" b="1" u="sng" dirty="0">
                <a:solidFill>
                  <a:srgbClr val="C00000"/>
                </a:solidFill>
                <a:effectLst>
                  <a:outerShdw blurRad="38100" dist="38100" dir="2700000" algn="tl">
                    <a:srgbClr val="C0C0C0"/>
                  </a:outerShdw>
                </a:effectLst>
                <a:latin typeface="Calibri" panose="020F0502020204030204" pitchFamily="34" charset="0"/>
                <a:cs typeface="Calibri" panose="020F0502020204030204" pitchFamily="34" charset="0"/>
              </a:rPr>
              <a:t>'</a:t>
            </a:r>
            <a:r>
              <a:rPr lang="fr-FR" altLang="fr-FR" sz="2400" b="1" u="sng" dirty="0">
                <a:solidFill>
                  <a:srgbClr val="C00000"/>
                </a:solidFill>
                <a:effectLst>
                  <a:outerShdw blurRad="38100" dist="38100" dir="2700000" algn="tl">
                    <a:srgbClr val="C0C0C0"/>
                  </a:outerShdw>
                </a:effectLst>
                <a:latin typeface="Calibri" panose="020F0502020204030204" pitchFamily="34" charset="0"/>
                <a:cs typeface="Calibri" panose="020F0502020204030204" pitchFamily="34" charset="0"/>
              </a:rPr>
              <a:t>un Entrepôt de Données ?</a:t>
            </a:r>
          </a:p>
        </p:txBody>
      </p:sp>
      <p:sp>
        <p:nvSpPr>
          <p:cNvPr id="15363" name="Text Box 3"/>
          <p:cNvSpPr txBox="1">
            <a:spLocks noChangeArrowheads="1"/>
          </p:cNvSpPr>
          <p:nvPr/>
        </p:nvSpPr>
        <p:spPr bwMode="auto">
          <a:xfrm>
            <a:off x="221798" y="1530330"/>
            <a:ext cx="89154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fr-FR" altLang="fr-FR" sz="2000" dirty="0">
                <a:latin typeface="Calibri" panose="020F0502020204030204" pitchFamily="34" charset="0"/>
                <a:ea typeface="ＭＳ Ｐゴシック" charset="-128"/>
                <a:cs typeface="Calibri" panose="020F0502020204030204" pitchFamily="34" charset="0"/>
              </a:rPr>
              <a:t>D</a:t>
            </a:r>
            <a:r>
              <a:rPr lang="fr-FR" altLang="ja-JP" sz="2000" dirty="0">
                <a:latin typeface="Calibri" panose="020F0502020204030204" pitchFamily="34" charset="0"/>
                <a:ea typeface="ＭＳ Ｐゴシック" charset="-128"/>
                <a:cs typeface="Calibri" panose="020F0502020204030204" pitchFamily="34" charset="0"/>
              </a:rPr>
              <a:t>'après BILL </a:t>
            </a:r>
            <a:r>
              <a:rPr lang="fr-FR" altLang="ja-JP" sz="2000" dirty="0" err="1">
                <a:latin typeface="Calibri" panose="020F0502020204030204" pitchFamily="34" charset="0"/>
                <a:ea typeface="ＭＳ Ｐゴシック" charset="-128"/>
                <a:cs typeface="Calibri" panose="020F0502020204030204" pitchFamily="34" charset="0"/>
              </a:rPr>
              <a:t>Inmon</a:t>
            </a:r>
            <a:r>
              <a:rPr lang="fr-FR" altLang="ja-JP" sz="2000" dirty="0">
                <a:latin typeface="Calibri" panose="020F0502020204030204" pitchFamily="34" charset="0"/>
                <a:ea typeface="ＭＳ Ｐゴシック" charset="-128"/>
                <a:cs typeface="Calibri" panose="020F0502020204030204" pitchFamily="34" charset="0"/>
              </a:rPr>
              <a:t> :</a:t>
            </a:r>
          </a:p>
          <a:p>
            <a:endParaRPr lang="fr-FR" altLang="fr-FR" sz="2000" dirty="0">
              <a:latin typeface="Calibri" panose="020F0502020204030204" pitchFamily="34" charset="0"/>
              <a:ea typeface="ＭＳ Ｐゴシック" charset="-128"/>
              <a:cs typeface="Calibri" panose="020F0502020204030204" pitchFamily="34" charset="0"/>
            </a:endParaRPr>
          </a:p>
          <a:p>
            <a:pPr lvl="1"/>
            <a:r>
              <a:rPr lang="ja-JP" altLang="fr-FR" sz="2000" i="1" dirty="0">
                <a:latin typeface="Calibri" panose="020F0502020204030204" pitchFamily="34" charset="0"/>
                <a:ea typeface="ＭＳ Ｐゴシック" charset="-128"/>
                <a:cs typeface="Calibri" panose="020F0502020204030204" pitchFamily="34" charset="0"/>
              </a:rPr>
              <a:t>“</a:t>
            </a:r>
            <a:r>
              <a:rPr lang="fr-FR" altLang="ja-JP" sz="2000" i="1" dirty="0">
                <a:latin typeface="Calibri" panose="020F0502020204030204" pitchFamily="34" charset="0"/>
                <a:ea typeface="ＭＳ Ｐゴシック" charset="-128"/>
                <a:cs typeface="Calibri" panose="020F0502020204030204" pitchFamily="34" charset="0"/>
              </a:rPr>
              <a:t>Un ED est une collection de données </a:t>
            </a:r>
            <a:r>
              <a:rPr lang="fr-FR" altLang="ja-JP" sz="2000" b="1" i="1" dirty="0">
                <a:solidFill>
                  <a:schemeClr val="bg2">
                    <a:lumMod val="75000"/>
                  </a:schemeClr>
                </a:solidFill>
                <a:latin typeface="Calibri" panose="020F0502020204030204" pitchFamily="34" charset="0"/>
                <a:ea typeface="ＭＳ Ｐゴシック" charset="-128"/>
                <a:cs typeface="Calibri" panose="020F0502020204030204" pitchFamily="34" charset="0"/>
              </a:rPr>
              <a:t>thématiques</a:t>
            </a:r>
            <a:r>
              <a:rPr lang="fr-FR" altLang="ja-JP" sz="2000" i="1" dirty="0">
                <a:solidFill>
                  <a:schemeClr val="bg2">
                    <a:lumMod val="75000"/>
                  </a:schemeClr>
                </a:solidFill>
                <a:latin typeface="Calibri" panose="020F0502020204030204" pitchFamily="34" charset="0"/>
                <a:ea typeface="ＭＳ Ｐゴシック" charset="-128"/>
                <a:cs typeface="Calibri" panose="020F0502020204030204" pitchFamily="34" charset="0"/>
              </a:rPr>
              <a:t>, </a:t>
            </a:r>
            <a:r>
              <a:rPr lang="fr-FR" altLang="ja-JP" sz="2000" b="1" i="1" dirty="0">
                <a:solidFill>
                  <a:schemeClr val="bg2">
                    <a:lumMod val="75000"/>
                  </a:schemeClr>
                </a:solidFill>
                <a:latin typeface="Calibri" panose="020F0502020204030204" pitchFamily="34" charset="0"/>
                <a:ea typeface="ＭＳ Ｐゴシック" charset="-128"/>
                <a:cs typeface="Calibri" panose="020F0502020204030204" pitchFamily="34" charset="0"/>
              </a:rPr>
              <a:t>intégrées</a:t>
            </a:r>
            <a:r>
              <a:rPr lang="fr-FR" altLang="ja-JP" sz="2000" i="1" dirty="0">
                <a:solidFill>
                  <a:schemeClr val="bg2">
                    <a:lumMod val="75000"/>
                  </a:schemeClr>
                </a:solidFill>
                <a:latin typeface="Calibri" panose="020F0502020204030204" pitchFamily="34" charset="0"/>
                <a:ea typeface="ＭＳ Ｐゴシック" charset="-128"/>
                <a:cs typeface="Calibri" panose="020F0502020204030204" pitchFamily="34" charset="0"/>
              </a:rPr>
              <a:t>, </a:t>
            </a:r>
            <a:r>
              <a:rPr lang="fr-FR" altLang="ja-JP" sz="2000" b="1" i="1" dirty="0">
                <a:solidFill>
                  <a:schemeClr val="bg2">
                    <a:lumMod val="75000"/>
                  </a:schemeClr>
                </a:solidFill>
                <a:latin typeface="Calibri" panose="020F0502020204030204" pitchFamily="34" charset="0"/>
                <a:ea typeface="ＭＳ Ｐゴシック" charset="-128"/>
                <a:cs typeface="Calibri" panose="020F0502020204030204" pitchFamily="34" charset="0"/>
              </a:rPr>
              <a:t>non volatiles</a:t>
            </a:r>
            <a:r>
              <a:rPr lang="fr-FR" altLang="ja-JP" sz="2000" i="1" dirty="0">
                <a:solidFill>
                  <a:schemeClr val="bg1">
                    <a:lumMod val="95000"/>
                  </a:schemeClr>
                </a:solidFill>
                <a:latin typeface="Calibri" panose="020F0502020204030204" pitchFamily="34" charset="0"/>
                <a:ea typeface="ＭＳ Ｐゴシック" charset="-128"/>
                <a:cs typeface="Calibri" panose="020F0502020204030204" pitchFamily="34" charset="0"/>
              </a:rPr>
              <a:t> </a:t>
            </a:r>
            <a:r>
              <a:rPr lang="fr-FR" altLang="ja-JP" sz="2000" i="1" dirty="0">
                <a:latin typeface="Calibri" panose="020F0502020204030204" pitchFamily="34" charset="0"/>
                <a:ea typeface="ＭＳ Ｐゴシック" charset="-128"/>
                <a:cs typeface="Calibri" panose="020F0502020204030204" pitchFamily="34" charset="0"/>
              </a:rPr>
              <a:t>et </a:t>
            </a:r>
            <a:r>
              <a:rPr lang="fr-FR" altLang="ja-JP" sz="2000" b="1" i="1" dirty="0" err="1">
                <a:solidFill>
                  <a:schemeClr val="bg2">
                    <a:lumMod val="75000"/>
                  </a:schemeClr>
                </a:solidFill>
                <a:latin typeface="Calibri" panose="020F0502020204030204" pitchFamily="34" charset="0"/>
                <a:ea typeface="ＭＳ Ｐゴシック" charset="-128"/>
                <a:cs typeface="Calibri" panose="020F0502020204030204" pitchFamily="34" charset="0"/>
              </a:rPr>
              <a:t>historisées</a:t>
            </a:r>
            <a:r>
              <a:rPr lang="fr-FR" altLang="ja-JP" sz="2000" i="1" dirty="0">
                <a:latin typeface="Calibri" panose="020F0502020204030204" pitchFamily="34" charset="0"/>
                <a:ea typeface="ＭＳ Ｐゴシック" charset="-128"/>
                <a:cs typeface="Calibri" panose="020F0502020204030204" pitchFamily="34" charset="0"/>
              </a:rPr>
              <a:t>, organisées pour la prise de décision.</a:t>
            </a:r>
            <a:r>
              <a:rPr lang="ja-JP" altLang="fr-FR" sz="2000" i="1" dirty="0">
                <a:latin typeface="Calibri" panose="020F0502020204030204" pitchFamily="34" charset="0"/>
                <a:ea typeface="ＭＳ Ｐゴシック" charset="-128"/>
                <a:cs typeface="Calibri" panose="020F0502020204030204" pitchFamily="34" charset="0"/>
              </a:rPr>
              <a:t>”</a:t>
            </a:r>
            <a:endParaRPr lang="fr-FR" altLang="fr-FR" sz="2400" dirty="0">
              <a:latin typeface="Calibri" panose="020F0502020204030204" pitchFamily="34" charset="0"/>
              <a:ea typeface="ＭＳ Ｐゴシック" charset="-128"/>
              <a:cs typeface="Calibri" panose="020F0502020204030204" pitchFamily="34" charset="0"/>
            </a:endParaRPr>
          </a:p>
        </p:txBody>
      </p:sp>
      <p:sp>
        <p:nvSpPr>
          <p:cNvPr id="15364" name="Text Box 4"/>
          <p:cNvSpPr txBox="1">
            <a:spLocks noChangeArrowheads="1"/>
          </p:cNvSpPr>
          <p:nvPr/>
        </p:nvSpPr>
        <p:spPr bwMode="auto">
          <a:xfrm>
            <a:off x="865169" y="3199745"/>
            <a:ext cx="8001000" cy="1323439"/>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lgn="just">
              <a:defRPr/>
            </a:pPr>
            <a:r>
              <a:rPr lang="fr-FR" altLang="fr-FR" sz="2000" b="1" i="1" dirty="0">
                <a:solidFill>
                  <a:schemeClr val="bg2">
                    <a:lumMod val="75000"/>
                  </a:schemeClr>
                </a:solidFill>
                <a:effectLst>
                  <a:outerShdw blurRad="38100" dist="38100" dir="2700000" algn="tl">
                    <a:srgbClr val="C0C0C0"/>
                  </a:outerShdw>
                </a:effectLst>
                <a:latin typeface="Calibri" panose="020F0502020204030204" pitchFamily="34" charset="0"/>
                <a:cs typeface="Calibri" panose="020F0502020204030204" pitchFamily="34" charset="0"/>
              </a:rPr>
              <a:t>Thématiques</a:t>
            </a:r>
            <a:r>
              <a:rPr lang="fr-FR" altLang="fr-FR" sz="1600" i="1" dirty="0">
                <a:solidFill>
                  <a:schemeClr val="bg1">
                    <a:lumMod val="95000"/>
                  </a:schemeClr>
                </a:solidFill>
                <a:latin typeface="Calibri" panose="020F0502020204030204" pitchFamily="34" charset="0"/>
                <a:cs typeface="Calibri" panose="020F0502020204030204" pitchFamily="34" charset="0"/>
              </a:rPr>
              <a:t> </a:t>
            </a:r>
            <a:r>
              <a:rPr lang="fr-FR" altLang="fr-FR" sz="2000" dirty="0">
                <a:latin typeface="Calibri" panose="020F0502020204030204" pitchFamily="34" charset="0"/>
                <a:cs typeface="Calibri" panose="020F0502020204030204" pitchFamily="34" charset="0"/>
              </a:rPr>
              <a:t>: thèmes par activités majeures ;</a:t>
            </a:r>
          </a:p>
          <a:p>
            <a:pPr algn="just">
              <a:defRPr/>
            </a:pPr>
            <a:r>
              <a:rPr lang="fr-FR" altLang="fr-FR" sz="2000" b="1" i="1" dirty="0">
                <a:solidFill>
                  <a:schemeClr val="bg2">
                    <a:lumMod val="75000"/>
                  </a:schemeClr>
                </a:solidFill>
                <a:effectLst>
                  <a:outerShdw blurRad="38100" dist="38100" dir="2700000" algn="tl">
                    <a:srgbClr val="C0C0C0"/>
                  </a:outerShdw>
                </a:effectLst>
                <a:latin typeface="Calibri" panose="020F0502020204030204" pitchFamily="34" charset="0"/>
                <a:cs typeface="Calibri" panose="020F0502020204030204" pitchFamily="34" charset="0"/>
              </a:rPr>
              <a:t>Intégrées</a:t>
            </a:r>
            <a:r>
              <a:rPr lang="fr-FR" altLang="fr-FR" sz="2000" dirty="0">
                <a:latin typeface="Calibri" panose="020F0502020204030204" pitchFamily="34" charset="0"/>
                <a:cs typeface="Calibri" panose="020F0502020204030204" pitchFamily="34" charset="0"/>
              </a:rPr>
              <a:t> : divers sources de données ;</a:t>
            </a:r>
          </a:p>
          <a:p>
            <a:pPr algn="just">
              <a:defRPr/>
            </a:pPr>
            <a:r>
              <a:rPr lang="fr-FR" altLang="fr-FR" sz="2000" b="1" i="1" dirty="0">
                <a:solidFill>
                  <a:schemeClr val="bg2">
                    <a:lumMod val="75000"/>
                  </a:schemeClr>
                </a:solidFill>
                <a:effectLst>
                  <a:outerShdw blurRad="38100" dist="38100" dir="2700000" algn="tl">
                    <a:srgbClr val="C0C0C0"/>
                  </a:outerShdw>
                </a:effectLst>
                <a:latin typeface="Calibri" panose="020F0502020204030204" pitchFamily="34" charset="0"/>
                <a:cs typeface="Calibri" panose="020F0502020204030204" pitchFamily="34" charset="0"/>
              </a:rPr>
              <a:t>Non</a:t>
            </a:r>
            <a:r>
              <a:rPr lang="fr-FR" altLang="fr-FR" sz="2000" b="1" i="1" dirty="0">
                <a:solidFill>
                  <a:schemeClr val="bg1">
                    <a:lumMod val="95000"/>
                  </a:schemeClr>
                </a:solidFill>
                <a:effectLst>
                  <a:outerShdw blurRad="38100" dist="38100" dir="2700000" algn="tl">
                    <a:srgbClr val="C0C0C0"/>
                  </a:outerShdw>
                </a:effectLst>
                <a:latin typeface="Calibri" panose="020F0502020204030204" pitchFamily="34" charset="0"/>
                <a:cs typeface="Calibri" panose="020F0502020204030204" pitchFamily="34" charset="0"/>
              </a:rPr>
              <a:t> </a:t>
            </a:r>
            <a:r>
              <a:rPr lang="fr-FR" altLang="fr-FR" sz="2000" b="1" i="1" dirty="0">
                <a:solidFill>
                  <a:schemeClr val="bg2">
                    <a:lumMod val="75000"/>
                  </a:schemeClr>
                </a:solidFill>
                <a:effectLst>
                  <a:outerShdw blurRad="38100" dist="38100" dir="2700000" algn="tl">
                    <a:srgbClr val="C0C0C0"/>
                  </a:outerShdw>
                </a:effectLst>
                <a:latin typeface="Calibri" panose="020F0502020204030204" pitchFamily="34" charset="0"/>
                <a:cs typeface="Calibri" panose="020F0502020204030204" pitchFamily="34" charset="0"/>
              </a:rPr>
              <a:t>volatiles</a:t>
            </a:r>
            <a:r>
              <a:rPr lang="fr-FR" altLang="fr-FR" sz="2000" dirty="0">
                <a:latin typeface="Calibri" panose="020F0502020204030204" pitchFamily="34" charset="0"/>
                <a:cs typeface="Calibri" panose="020F0502020204030204" pitchFamily="34" charset="0"/>
              </a:rPr>
              <a:t> : ne pas supprimer les données du DW ;</a:t>
            </a:r>
          </a:p>
          <a:p>
            <a:pPr algn="just">
              <a:defRPr/>
            </a:pPr>
            <a:r>
              <a:rPr lang="fr-FR" altLang="fr-FR" sz="2000" b="1" i="1" dirty="0" err="1">
                <a:solidFill>
                  <a:schemeClr val="bg2">
                    <a:lumMod val="75000"/>
                  </a:schemeClr>
                </a:solidFill>
                <a:effectLst>
                  <a:outerShdw blurRad="38100" dist="38100" dir="2700000" algn="tl">
                    <a:srgbClr val="C0C0C0"/>
                  </a:outerShdw>
                </a:effectLst>
                <a:latin typeface="Calibri" panose="020F0502020204030204" pitchFamily="34" charset="0"/>
                <a:cs typeface="Calibri" panose="020F0502020204030204" pitchFamily="34" charset="0"/>
              </a:rPr>
              <a:t>Historisées</a:t>
            </a:r>
            <a:r>
              <a:rPr lang="fr-FR" altLang="fr-FR" sz="2000" dirty="0">
                <a:latin typeface="Calibri" panose="020F0502020204030204" pitchFamily="34" charset="0"/>
                <a:cs typeface="Calibri" panose="020F0502020204030204" pitchFamily="34" charset="0"/>
              </a:rPr>
              <a:t> : trace des données, suivre l</a:t>
            </a:r>
            <a:r>
              <a:rPr lang="fr-FR" altLang="ja-JP" sz="2000" dirty="0">
                <a:latin typeface="Calibri" panose="020F0502020204030204" pitchFamily="34" charset="0"/>
                <a:cs typeface="Calibri" panose="020F0502020204030204" pitchFamily="34" charset="0"/>
              </a:rPr>
              <a:t>'</a:t>
            </a:r>
            <a:r>
              <a:rPr lang="fr-FR" altLang="fr-FR" sz="2000" dirty="0">
                <a:latin typeface="Calibri" panose="020F0502020204030204" pitchFamily="34" charset="0"/>
                <a:cs typeface="Calibri" panose="020F0502020204030204" pitchFamily="34" charset="0"/>
              </a:rPr>
              <a:t>évolution des indicateurs. </a:t>
            </a:r>
            <a:endParaRPr lang="fr-FR" altLang="fr-FR" sz="2400" dirty="0">
              <a:latin typeface="Calibri" panose="020F0502020204030204" pitchFamily="34" charset="0"/>
              <a:cs typeface="Calibri" panose="020F0502020204030204" pitchFamily="34" charset="0"/>
            </a:endParaRPr>
          </a:p>
        </p:txBody>
      </p:sp>
      <p:sp>
        <p:nvSpPr>
          <p:cNvPr id="15365" name="Text Box 5"/>
          <p:cNvSpPr txBox="1">
            <a:spLocks noChangeArrowheads="1"/>
          </p:cNvSpPr>
          <p:nvPr/>
        </p:nvSpPr>
        <p:spPr bwMode="auto">
          <a:xfrm>
            <a:off x="240510" y="4869160"/>
            <a:ext cx="8853488" cy="646331"/>
          </a:xfrm>
          <a:prstGeom prst="rect">
            <a:avLst/>
          </a:prstGeom>
          <a:noFill/>
          <a:ln w="9525">
            <a:noFill/>
            <a:miter lim="800000"/>
            <a:headEnd/>
            <a:tailEnd/>
          </a:ln>
          <a:effectLst/>
        </p:spPr>
        <p:txBody>
          <a:bodyPr>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spcBef>
                <a:spcPct val="50000"/>
              </a:spcBef>
              <a:defRPr/>
            </a:pPr>
            <a:r>
              <a:rPr lang="fr-FR" altLang="fr-FR" sz="3600" b="1" dirty="0">
                <a:solidFill>
                  <a:schemeClr val="bg1">
                    <a:lumMod val="50000"/>
                  </a:schemeClr>
                </a:solidFill>
                <a:effectLst>
                  <a:outerShdw blurRad="38100" dist="38100" dir="2700000" algn="tl">
                    <a:srgbClr val="C0C0C0"/>
                  </a:outerShdw>
                </a:effectLst>
                <a:latin typeface="Calibri" panose="020F0502020204030204" pitchFamily="34" charset="0"/>
                <a:cs typeface="Calibri" panose="020F0502020204030204" pitchFamily="34" charset="0"/>
              </a:rPr>
              <a:t>☝ </a:t>
            </a:r>
            <a:r>
              <a:rPr lang="fr-FR" altLang="fr-FR" sz="3200" b="1" dirty="0">
                <a:solidFill>
                  <a:srgbClr val="FF0000"/>
                </a:solidFill>
                <a:effectLst>
                  <a:outerShdw blurRad="38100" dist="38100" dir="2700000" algn="tl">
                    <a:srgbClr val="C0C0C0"/>
                  </a:outerShdw>
                </a:effectLst>
                <a:latin typeface="Calibri" panose="020F0502020204030204" pitchFamily="34" charset="0"/>
                <a:cs typeface="Calibri" panose="020F0502020204030204" pitchFamily="34" charset="0"/>
              </a:rPr>
              <a:t>Pb de volumétrie, de stockage, d</a:t>
            </a:r>
            <a:r>
              <a:rPr lang="fr-FR" altLang="ja-JP" sz="3200" b="1" dirty="0">
                <a:solidFill>
                  <a:srgbClr val="FF0000"/>
                </a:solidFill>
                <a:effectLst>
                  <a:outerShdw blurRad="38100" dist="38100" dir="2700000" algn="tl">
                    <a:srgbClr val="C0C0C0"/>
                  </a:outerShdw>
                </a:effectLst>
                <a:latin typeface="Calibri" panose="020F0502020204030204" pitchFamily="34" charset="0"/>
                <a:cs typeface="Calibri" panose="020F0502020204030204" pitchFamily="34" charset="0"/>
              </a:rPr>
              <a:t>'</a:t>
            </a:r>
            <a:r>
              <a:rPr lang="fr-FR" altLang="fr-FR" sz="3200" b="1" dirty="0">
                <a:solidFill>
                  <a:srgbClr val="FF0000"/>
                </a:solidFill>
                <a:effectLst>
                  <a:outerShdw blurRad="38100" dist="38100" dir="2700000" algn="tl">
                    <a:srgbClr val="C0C0C0"/>
                  </a:outerShdw>
                </a:effectLst>
                <a:latin typeface="Calibri" panose="020F0502020204030204" pitchFamily="34" charset="0"/>
                <a:cs typeface="Calibri" panose="020F0502020204030204" pitchFamily="34" charset="0"/>
              </a:rPr>
              <a:t>accès</a:t>
            </a:r>
            <a:endParaRPr lang="fr-FR" altLang="fr-FR" sz="3600" b="1" dirty="0">
              <a:solidFill>
                <a:srgbClr val="FF0000"/>
              </a:solidFill>
              <a:effectLst>
                <a:outerShdw blurRad="38100" dist="38100" dir="2700000" algn="tl">
                  <a:srgbClr val="C0C0C0"/>
                </a:outerShdw>
              </a:effectLst>
              <a:latin typeface="Calibri" panose="020F0502020204030204" pitchFamily="34" charset="0"/>
              <a:cs typeface="Calibri" panose="020F0502020204030204" pitchFamily="34" charset="0"/>
            </a:endParaRPr>
          </a:p>
        </p:txBody>
      </p:sp>
      <p:sp>
        <p:nvSpPr>
          <p:cNvPr id="7" name="Text Box 3"/>
          <p:cNvSpPr txBox="1">
            <a:spLocks noChangeArrowheads="1"/>
          </p:cNvSpPr>
          <p:nvPr/>
        </p:nvSpPr>
        <p:spPr bwMode="auto">
          <a:xfrm>
            <a:off x="1619672" y="166422"/>
            <a:ext cx="7379076" cy="461665"/>
          </a:xfrm>
          <a:prstGeom prst="rect">
            <a:avLst/>
          </a:prstGeom>
          <a:noFill/>
          <a:ln w="9525">
            <a:noFill/>
            <a:miter lim="800000"/>
            <a:headEnd/>
            <a:tailEnd/>
          </a:ln>
          <a:effectLst/>
        </p:spPr>
        <p:txBody>
          <a:bodyPr wrap="square">
            <a:spAutoFit/>
          </a:bodyPr>
          <a:lstStyle>
            <a:lvl1pPr algn="ctr" eaLnBrk="1" hangingPunct="1">
              <a:defRPr sz="2400" b="1" u="sng">
                <a:solidFill>
                  <a:schemeClr val="bg1"/>
                </a:solidFill>
                <a:effectLst>
                  <a:outerShdw blurRad="38100" dist="38100" dir="2700000" algn="tl">
                    <a:srgbClr val="C0C0C0"/>
                  </a:outerShdw>
                </a:effectLst>
                <a:highlight>
                  <a:srgbClr val="808080"/>
                </a:highlight>
                <a:ea typeface="ＭＳ Ｐゴシック" charset="-128"/>
              </a:defRPr>
            </a:lvl1pPr>
            <a:lvl2pPr algn="ctr" eaLnBrk="0" hangingPunct="0">
              <a:defRPr sz="4400">
                <a:solidFill>
                  <a:schemeClr val="tx2"/>
                </a:solidFill>
              </a:defRPr>
            </a:lvl2pPr>
            <a:lvl3pPr algn="ctr" eaLnBrk="0" hangingPunct="0">
              <a:defRPr sz="4400">
                <a:solidFill>
                  <a:schemeClr val="tx2"/>
                </a:solidFill>
              </a:defRPr>
            </a:lvl3pPr>
            <a:lvl4pPr algn="ctr" eaLnBrk="0" hangingPunct="0">
              <a:defRPr sz="4400">
                <a:solidFill>
                  <a:schemeClr val="tx2"/>
                </a:solidFill>
              </a:defRPr>
            </a:lvl4pPr>
            <a:lvl5pPr algn="ctr" eaLnBrk="0" hangingPunct="0">
              <a:defRPr sz="4400">
                <a:solidFill>
                  <a:schemeClr val="tx2"/>
                </a:solidFill>
              </a:defRPr>
            </a:lvl5pPr>
            <a:lvl6pPr marL="457200" algn="ctr" fontAlgn="base">
              <a:spcBef>
                <a:spcPct val="0"/>
              </a:spcBef>
              <a:spcAft>
                <a:spcPct val="0"/>
              </a:spcAft>
              <a:defRPr sz="4400">
                <a:solidFill>
                  <a:schemeClr val="tx2"/>
                </a:solidFill>
              </a:defRPr>
            </a:lvl6pPr>
            <a:lvl7pPr marL="914400" algn="ctr" fontAlgn="base">
              <a:spcBef>
                <a:spcPct val="0"/>
              </a:spcBef>
              <a:spcAft>
                <a:spcPct val="0"/>
              </a:spcAft>
              <a:defRPr sz="4400">
                <a:solidFill>
                  <a:schemeClr val="tx2"/>
                </a:solidFill>
              </a:defRPr>
            </a:lvl7pPr>
            <a:lvl8pPr marL="1371600" algn="ctr" fontAlgn="base">
              <a:spcBef>
                <a:spcPct val="0"/>
              </a:spcBef>
              <a:spcAft>
                <a:spcPct val="0"/>
              </a:spcAft>
              <a:defRPr sz="4400">
                <a:solidFill>
                  <a:schemeClr val="tx2"/>
                </a:solidFill>
              </a:defRPr>
            </a:lvl8pPr>
            <a:lvl9pPr marL="1828800" algn="ctr" fontAlgn="base">
              <a:spcBef>
                <a:spcPct val="0"/>
              </a:spcBef>
              <a:spcAft>
                <a:spcPct val="0"/>
              </a:spcAft>
              <a:defRPr sz="4400">
                <a:solidFill>
                  <a:schemeClr val="tx2"/>
                </a:solidFill>
              </a:defRPr>
            </a:lvl9pPr>
          </a:lstStyle>
          <a:p>
            <a:pPr algn="l"/>
            <a:r>
              <a:rPr lang="fr-FR" altLang="fr-FR" dirty="0">
                <a:latin typeface="Calibri" panose="020F0502020204030204" pitchFamily="34" charset="0"/>
                <a:cs typeface="Calibri" panose="020F0502020204030204" pitchFamily="34" charset="0"/>
              </a:rPr>
              <a:t>Le Processus d’entreposage des données</a:t>
            </a:r>
          </a:p>
        </p:txBody>
      </p:sp>
    </p:spTree>
    <p:extLst>
      <p:ext uri="{BB962C8B-B14F-4D97-AF65-F5344CB8AC3E}">
        <p14:creationId xmlns:p14="http://schemas.microsoft.com/office/powerpoint/2010/main" val="3120164296"/>
      </p:ext>
    </p:extLst>
  </p:cSld>
  <p:clrMapOvr>
    <a:masterClrMapping/>
  </p:clrMapOvr>
  <p:transition spd="slow">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wipe(up)">
                                      <p:cBhvr>
                                        <p:cTn id="7" dur="500"/>
                                        <p:tgtEl>
                                          <p:spTgt spid="153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15364"/>
                                        </p:tgtEl>
                                        <p:attrNameLst>
                                          <p:attrName>style.visibility</p:attrName>
                                        </p:attrNameLst>
                                      </p:cBhvr>
                                      <p:to>
                                        <p:strVal val="visible"/>
                                      </p:to>
                                    </p:set>
                                    <p:anim calcmode="lin" valueType="num">
                                      <p:cBhvr additive="base">
                                        <p:cTn id="12" dur="500" fill="hold"/>
                                        <p:tgtEl>
                                          <p:spTgt spid="15364"/>
                                        </p:tgtEl>
                                        <p:attrNameLst>
                                          <p:attrName>ppt_x</p:attrName>
                                        </p:attrNameLst>
                                      </p:cBhvr>
                                      <p:tavLst>
                                        <p:tav tm="0">
                                          <p:val>
                                            <p:strVal val="#ppt_x"/>
                                          </p:val>
                                        </p:tav>
                                        <p:tav tm="100000">
                                          <p:val>
                                            <p:strVal val="#ppt_x"/>
                                          </p:val>
                                        </p:tav>
                                      </p:tavLst>
                                    </p:anim>
                                    <p:anim calcmode="lin" valueType="num">
                                      <p:cBhvr additive="base">
                                        <p:cTn id="13" dur="500" fill="hold"/>
                                        <p:tgtEl>
                                          <p:spTgt spid="15364"/>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3" fill="hold" grpId="0" nodeType="clickEffect">
                                  <p:stCondLst>
                                    <p:cond delay="0"/>
                                  </p:stCondLst>
                                  <p:childTnLst>
                                    <p:set>
                                      <p:cBhvr>
                                        <p:cTn id="17" dur="1" fill="hold">
                                          <p:stCondLst>
                                            <p:cond delay="0"/>
                                          </p:stCondLst>
                                        </p:cTn>
                                        <p:tgtEl>
                                          <p:spTgt spid="15365"/>
                                        </p:tgtEl>
                                        <p:attrNameLst>
                                          <p:attrName>style.visibility</p:attrName>
                                        </p:attrNameLst>
                                      </p:cBhvr>
                                      <p:to>
                                        <p:strVal val="visible"/>
                                      </p:to>
                                    </p:set>
                                    <p:anim calcmode="lin" valueType="num">
                                      <p:cBhvr additive="base">
                                        <p:cTn id="18" dur="500" fill="hold"/>
                                        <p:tgtEl>
                                          <p:spTgt spid="15365"/>
                                        </p:tgtEl>
                                        <p:attrNameLst>
                                          <p:attrName>ppt_x</p:attrName>
                                        </p:attrNameLst>
                                      </p:cBhvr>
                                      <p:tavLst>
                                        <p:tav tm="0">
                                          <p:val>
                                            <p:strVal val="1+#ppt_w/2"/>
                                          </p:val>
                                        </p:tav>
                                        <p:tav tm="100000">
                                          <p:val>
                                            <p:strVal val="#ppt_x"/>
                                          </p:val>
                                        </p:tav>
                                      </p:tavLst>
                                    </p:anim>
                                    <p:anim calcmode="lin" valueType="num">
                                      <p:cBhvr additive="base">
                                        <p:cTn id="19" dur="500" fill="hold"/>
                                        <p:tgtEl>
                                          <p:spTgt spid="1536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autoUpdateAnimBg="0"/>
      <p:bldP spid="15364" grpId="0" autoUpdateAnimBg="0"/>
      <p:bldP spid="1536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80600" y="714822"/>
            <a:ext cx="5791489" cy="485775"/>
          </a:xfrm>
          <a:prstGeom prst="rect">
            <a:avLst/>
          </a:prstGeom>
          <a:noFill/>
          <a:ln w="12700">
            <a:noFill/>
            <a:miter lim="800000"/>
            <a:headEnd/>
            <a:tailEnd/>
          </a:ln>
          <a:effectLst/>
        </p:spPr>
        <p:txBody>
          <a:bodyPr anchor="ct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marL="342900" indent="-342900">
              <a:buFont typeface="Wingdings" charset="2"/>
              <a:buChar char="v"/>
              <a:defRPr/>
            </a:pPr>
            <a:r>
              <a:rPr kumimoji="1" lang="fr-FR" altLang="fr-FR" sz="2800" b="1" dirty="0">
                <a:solidFill>
                  <a:schemeClr val="bg2">
                    <a:lumMod val="75000"/>
                  </a:schemeClr>
                </a:solidFill>
                <a:effectLst>
                  <a:outerShdw blurRad="38100" dist="38100" dir="2700000" algn="tl">
                    <a:srgbClr val="C0C0C0"/>
                  </a:outerShdw>
                </a:effectLst>
                <a:latin typeface="Calibri" panose="020F0502020204030204" pitchFamily="34" charset="0"/>
                <a:cs typeface="Calibri" panose="020F0502020204030204" pitchFamily="34" charset="0"/>
              </a:rPr>
              <a:t>Architecture d’un SI Décisionnel</a:t>
            </a:r>
          </a:p>
        </p:txBody>
      </p:sp>
      <p:sp>
        <p:nvSpPr>
          <p:cNvPr id="81" name="Rectangle 80">
            <a:extLst>
              <a:ext uri="{FF2B5EF4-FFF2-40B4-BE49-F238E27FC236}">
                <a16:creationId xmlns:a16="http://schemas.microsoft.com/office/drawing/2014/main" id="{7EB80FAD-9C03-A84A-AA8B-FF72AC31D70A}"/>
              </a:ext>
            </a:extLst>
          </p:cNvPr>
          <p:cNvSpPr/>
          <p:nvPr/>
        </p:nvSpPr>
        <p:spPr>
          <a:xfrm>
            <a:off x="1236845" y="141307"/>
            <a:ext cx="4733815" cy="461665"/>
          </a:xfrm>
          <a:prstGeom prst="rect">
            <a:avLst/>
          </a:prstGeom>
          <a:noFill/>
          <a:ln w="9525">
            <a:noFill/>
            <a:miter lim="800000"/>
            <a:headEnd/>
            <a:tailEnd/>
          </a:ln>
          <a:effectLst/>
        </p:spPr>
        <p:txBody>
          <a:bodyPr wrap="square">
            <a:spAutoFit/>
          </a:bodyPr>
          <a:lstStyle/>
          <a:p>
            <a:pPr lvl="1"/>
            <a:r>
              <a:rPr lang="fr-FR" sz="2400" b="1" u="sng" dirty="0">
                <a:solidFill>
                  <a:schemeClr val="bg1"/>
                </a:solidFill>
                <a:effectLst>
                  <a:outerShdw blurRad="38100" dist="38100" dir="2700000" algn="tl">
                    <a:srgbClr val="C0C0C0"/>
                  </a:outerShdw>
                </a:effectLst>
                <a:highlight>
                  <a:srgbClr val="808080"/>
                </a:highlight>
                <a:ea typeface="ＭＳ Ｐゴシック" charset="-128"/>
              </a:rPr>
              <a:t>Architecture d’un S.I.D.</a:t>
            </a:r>
          </a:p>
        </p:txBody>
      </p:sp>
      <p:grpSp>
        <p:nvGrpSpPr>
          <p:cNvPr id="28" name="Groupe 27">
            <a:extLst>
              <a:ext uri="{FF2B5EF4-FFF2-40B4-BE49-F238E27FC236}">
                <a16:creationId xmlns:a16="http://schemas.microsoft.com/office/drawing/2014/main" id="{FB3F3950-84A1-9D4E-B407-35A76DB77EAC}"/>
              </a:ext>
            </a:extLst>
          </p:cNvPr>
          <p:cNvGrpSpPr/>
          <p:nvPr/>
        </p:nvGrpSpPr>
        <p:grpSpPr>
          <a:xfrm>
            <a:off x="747490" y="714822"/>
            <a:ext cx="7866397" cy="4896544"/>
            <a:chOff x="395536" y="458377"/>
            <a:chExt cx="7866397" cy="4896544"/>
          </a:xfrm>
        </p:grpSpPr>
        <p:grpSp>
          <p:nvGrpSpPr>
            <p:cNvPr id="27" name="Groupe 26">
              <a:extLst>
                <a:ext uri="{FF2B5EF4-FFF2-40B4-BE49-F238E27FC236}">
                  <a16:creationId xmlns:a16="http://schemas.microsoft.com/office/drawing/2014/main" id="{58DE74CE-1CAD-1943-8A5B-B6C0E661CD96}"/>
                </a:ext>
              </a:extLst>
            </p:cNvPr>
            <p:cNvGrpSpPr/>
            <p:nvPr/>
          </p:nvGrpSpPr>
          <p:grpSpPr>
            <a:xfrm>
              <a:off x="395536" y="1711219"/>
              <a:ext cx="6640772" cy="3358695"/>
              <a:chOff x="575972" y="2248968"/>
              <a:chExt cx="6064800" cy="2954551"/>
            </a:xfrm>
          </p:grpSpPr>
          <p:sp>
            <p:nvSpPr>
              <p:cNvPr id="26839" name="Arc 69"/>
              <p:cNvSpPr>
                <a:spLocks/>
              </p:cNvSpPr>
              <p:nvPr/>
            </p:nvSpPr>
            <p:spPr bwMode="auto">
              <a:xfrm rot="1024114" flipV="1">
                <a:off x="3228750" y="4280734"/>
                <a:ext cx="3282553" cy="339365"/>
              </a:xfrm>
              <a:custGeom>
                <a:avLst/>
                <a:gdLst>
                  <a:gd name="T0" fmla="*/ 0 w 16552"/>
                  <a:gd name="T1" fmla="*/ 0 h 21599"/>
                  <a:gd name="T2" fmla="*/ 0 w 16552"/>
                  <a:gd name="T3" fmla="*/ 0 h 21599"/>
                  <a:gd name="T4" fmla="*/ 0 w 16552"/>
                  <a:gd name="T5" fmla="*/ 0 h 21599"/>
                  <a:gd name="T6" fmla="*/ 0 60000 65536"/>
                  <a:gd name="T7" fmla="*/ 0 60000 65536"/>
                  <a:gd name="T8" fmla="*/ 0 60000 65536"/>
                  <a:gd name="T9" fmla="*/ 0 w 16552"/>
                  <a:gd name="T10" fmla="*/ 0 h 21599"/>
                  <a:gd name="T11" fmla="*/ 16552 w 16552"/>
                  <a:gd name="T12" fmla="*/ 21599 h 21599"/>
                </a:gdLst>
                <a:ahLst/>
                <a:cxnLst>
                  <a:cxn ang="T6">
                    <a:pos x="T0" y="T1"/>
                  </a:cxn>
                  <a:cxn ang="T7">
                    <a:pos x="T2" y="T3"/>
                  </a:cxn>
                  <a:cxn ang="T8">
                    <a:pos x="T4" y="T5"/>
                  </a:cxn>
                </a:cxnLst>
                <a:rect l="T9" t="T10" r="T11" b="T12"/>
                <a:pathLst>
                  <a:path w="16552" h="21599" fill="none" extrusionOk="0">
                    <a:moveTo>
                      <a:pt x="221" y="0"/>
                    </a:moveTo>
                    <a:cubicBezTo>
                      <a:pt x="6531" y="64"/>
                      <a:pt x="12497" y="2885"/>
                      <a:pt x="16551" y="7721"/>
                    </a:cubicBezTo>
                  </a:path>
                  <a:path w="16552" h="21599" stroke="0" extrusionOk="0">
                    <a:moveTo>
                      <a:pt x="221" y="0"/>
                    </a:moveTo>
                    <a:cubicBezTo>
                      <a:pt x="6531" y="64"/>
                      <a:pt x="12497" y="2885"/>
                      <a:pt x="16551" y="7721"/>
                    </a:cubicBezTo>
                    <a:lnTo>
                      <a:pt x="0" y="21599"/>
                    </a:lnTo>
                    <a:lnTo>
                      <a:pt x="221" y="0"/>
                    </a:lnTo>
                    <a:close/>
                  </a:path>
                </a:pathLst>
              </a:custGeom>
              <a:noFill/>
              <a:ln w="76200" cap="rnd" cmpd="thickThin">
                <a:solidFill>
                  <a:srgbClr val="0000FF"/>
                </a:solidFill>
                <a:prstDash val="dash"/>
                <a:miter lim="800000"/>
                <a:headEnd/>
                <a:tailEnd type="triangle" w="med" len="med"/>
              </a:ln>
            </p:spPr>
            <p:txBody>
              <a:bodyPr/>
              <a:lstStyle/>
              <a:p>
                <a:pPr>
                  <a:defRPr/>
                </a:pPr>
                <a:endParaRPr lang="fr-FR"/>
              </a:p>
            </p:txBody>
          </p:sp>
          <p:grpSp>
            <p:nvGrpSpPr>
              <p:cNvPr id="20487" name="Group 4"/>
              <p:cNvGrpSpPr>
                <a:grpSpLocks/>
              </p:cNvGrpSpPr>
              <p:nvPr/>
            </p:nvGrpSpPr>
            <p:grpSpPr bwMode="auto">
              <a:xfrm>
                <a:off x="1920847" y="2363063"/>
                <a:ext cx="1695450" cy="1744454"/>
                <a:chOff x="1056" y="1344"/>
                <a:chExt cx="1424" cy="1465"/>
              </a:xfrm>
            </p:grpSpPr>
            <p:sp>
              <p:nvSpPr>
                <p:cNvPr id="20567" name="Rectangle 5"/>
                <p:cNvSpPr>
                  <a:spLocks noChangeArrowheads="1"/>
                </p:cNvSpPr>
                <p:nvPr/>
              </p:nvSpPr>
              <p:spPr bwMode="auto">
                <a:xfrm>
                  <a:off x="1198" y="1600"/>
                  <a:ext cx="968" cy="1209"/>
                </a:xfrm>
                <a:prstGeom prst="rect">
                  <a:avLst/>
                </a:prstGeom>
                <a:solidFill>
                  <a:srgbClr val="CCFFFF"/>
                </a:solidFill>
                <a:ln w="6350">
                  <a:solidFill>
                    <a:srgbClr val="000000"/>
                  </a:solidFill>
                  <a:miter lim="800000"/>
                  <a:headEnd/>
                  <a:tailEnd/>
                </a:ln>
                <a:scene3d>
                  <a:camera prst="orthographicFront"/>
                  <a:lightRig rig="threePt" dir="t"/>
                </a:scene3d>
                <a:sp3d>
                  <a:bevelT/>
                </a:sp3d>
              </p:spPr>
              <p:txBody>
                <a:bodyPr/>
                <a:lstStyle/>
                <a:p>
                  <a:pPr>
                    <a:spcBef>
                      <a:spcPct val="50000"/>
                    </a:spcBef>
                    <a:defRPr/>
                  </a:pPr>
                  <a:endParaRPr lang="en-US">
                    <a:ea typeface="ＭＳ Ｐゴシック" charset="0"/>
                    <a:cs typeface="ＭＳ Ｐゴシック" charset="0"/>
                  </a:endParaRPr>
                </a:p>
              </p:txBody>
            </p:sp>
            <p:sp>
              <p:nvSpPr>
                <p:cNvPr id="20568" name="AutoShape 6"/>
                <p:cNvSpPr>
                  <a:spLocks noChangeArrowheads="1"/>
                </p:cNvSpPr>
                <p:nvPr/>
              </p:nvSpPr>
              <p:spPr bwMode="auto">
                <a:xfrm>
                  <a:off x="1312" y="2291"/>
                  <a:ext cx="740" cy="403"/>
                </a:xfrm>
                <a:prstGeom prst="can">
                  <a:avLst>
                    <a:gd name="adj" fmla="val 25000"/>
                  </a:avLst>
                </a:prstGeom>
                <a:gradFill>
                  <a:gsLst>
                    <a:gs pos="11000">
                      <a:srgbClr val="00FFFF">
                        <a:alpha val="57000"/>
                      </a:srgbClr>
                    </a:gs>
                    <a:gs pos="100000">
                      <a:srgbClr val="00B0F0"/>
                    </a:gs>
                  </a:gsLst>
                  <a:lin ang="5400000" scaled="1"/>
                </a:gradFill>
                <a:ln w="9525">
                  <a:solidFill>
                    <a:srgbClr val="000000"/>
                  </a:solidFill>
                  <a:round/>
                  <a:headEnd/>
                  <a:tailEnd/>
                </a:ln>
                <a:effectLst>
                  <a:innerShdw blurRad="63500" dist="50800" dir="18900000">
                    <a:prstClr val="black">
                      <a:alpha val="50000"/>
                    </a:prstClr>
                  </a:innerShdw>
                </a:effectLst>
                <a:scene3d>
                  <a:camera prst="orthographicFront"/>
                  <a:lightRig rig="freezing" dir="t">
                    <a:rot lat="0" lon="0" rev="1800000"/>
                  </a:lightRig>
                </a:scene3d>
                <a:sp3d prstMaterial="softEdge"/>
              </p:spPr>
              <p:txBody>
                <a:bodyPr/>
                <a:lstStyle/>
                <a:p>
                  <a:pPr>
                    <a:spcBef>
                      <a:spcPct val="50000"/>
                    </a:spcBef>
                    <a:defRPr/>
                  </a:pPr>
                  <a:endParaRPr lang="en-US">
                    <a:ea typeface="ＭＳ Ｐゴシック" charset="0"/>
                    <a:cs typeface="ＭＳ Ｐゴシック" charset="0"/>
                  </a:endParaRPr>
                </a:p>
              </p:txBody>
            </p:sp>
            <p:sp>
              <p:nvSpPr>
                <p:cNvPr id="16391" name="AutoShape 7"/>
                <p:cNvSpPr>
                  <a:spLocks noChangeArrowheads="1"/>
                </p:cNvSpPr>
                <p:nvPr/>
              </p:nvSpPr>
              <p:spPr bwMode="auto">
                <a:xfrm>
                  <a:off x="1369" y="1657"/>
                  <a:ext cx="626" cy="518"/>
                </a:xfrm>
                <a:prstGeom prst="triangle">
                  <a:avLst>
                    <a:gd name="adj" fmla="val 50000"/>
                  </a:avLst>
                </a:prstGeom>
                <a:solidFill>
                  <a:srgbClr val="003399"/>
                </a:solidFill>
                <a:ln w="9525">
                  <a:noFill/>
                  <a:miter lim="800000"/>
                  <a:headEnd/>
                  <a:tailEnd/>
                </a:ln>
                <a:effectLst>
                  <a:outerShdw dist="107763" dir="18900000" algn="ctr" rotWithShape="0">
                    <a:srgbClr val="808080"/>
                  </a:outerShdw>
                </a:effectLst>
                <a:scene3d>
                  <a:camera prst="orthographicFront"/>
                  <a:lightRig rig="threePt" dir="t"/>
                </a:scene3d>
                <a:sp3d>
                  <a:bevelT/>
                </a:sp3d>
              </p:spPr>
              <p:txBody>
                <a:bodyPr/>
                <a:lstStyle/>
                <a:p>
                  <a:pPr>
                    <a:spcBef>
                      <a:spcPct val="50000"/>
                    </a:spcBef>
                    <a:defRPr/>
                  </a:pPr>
                  <a:endParaRPr lang="en-US">
                    <a:ea typeface="ＭＳ Ｐゴシック" charset="0"/>
                    <a:cs typeface="ＭＳ Ｐゴシック" charset="0"/>
                  </a:endParaRPr>
                </a:p>
              </p:txBody>
            </p:sp>
            <p:sp>
              <p:nvSpPr>
                <p:cNvPr id="10" name="Text Box 8"/>
                <p:cNvSpPr txBox="1">
                  <a:spLocks noChangeArrowheads="1"/>
                </p:cNvSpPr>
                <p:nvPr/>
              </p:nvSpPr>
              <p:spPr bwMode="auto">
                <a:xfrm>
                  <a:off x="1056" y="1344"/>
                  <a:ext cx="1424" cy="173"/>
                </a:xfrm>
                <a:prstGeom prst="rect">
                  <a:avLst/>
                </a:prstGeom>
                <a:noFill/>
                <a:ln>
                  <a:noFill/>
                </a:ln>
                <a:scene3d>
                  <a:camera prst="orthographicFront"/>
                  <a:lightRig rig="threePt" dir="t"/>
                </a:scene3d>
                <a:sp3d>
                  <a:bevelT/>
                </a:sp3d>
                <a:extLst>
                  <a:ext uri="{909E8E84-426E-40dd-AFC4-6F175D3DCCD1}"/>
                  <a:ext uri="{91240B29-F687-4f45-9708-019B960494DF}"/>
                </a:extLst>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lgn="ctr">
                    <a:defRPr/>
                  </a:pPr>
                  <a:r>
                    <a:rPr lang="fr-FR" altLang="fr-FR" sz="1200" b="1" dirty="0">
                      <a:latin typeface="Calibri" charset="0"/>
                    </a:rPr>
                    <a:t>Entrepôt de données</a:t>
                  </a:r>
                </a:p>
              </p:txBody>
            </p:sp>
            <p:sp>
              <p:nvSpPr>
                <p:cNvPr id="20571" name="Text Box 9"/>
                <p:cNvSpPr txBox="1">
                  <a:spLocks noChangeArrowheads="1"/>
                </p:cNvSpPr>
                <p:nvPr/>
              </p:nvSpPr>
              <p:spPr bwMode="auto">
                <a:xfrm>
                  <a:off x="1403" y="1852"/>
                  <a:ext cx="602" cy="231"/>
                </a:xfrm>
                <a:prstGeom prst="rect">
                  <a:avLst/>
                </a:prstGeom>
                <a:noFill/>
                <a:ln>
                  <a:noFill/>
                </a:ln>
                <a:scene3d>
                  <a:camera prst="orthographicFront"/>
                  <a:lightRig rig="threePt" dir="t"/>
                </a:scene3d>
                <a:sp3d>
                  <a:bevelT/>
                </a:sp3d>
                <a:extLst>
                  <a:ext uri="{909E8E84-426E-40dd-AFC4-6F175D3DCCD1}"/>
                  <a:ext uri="{91240B29-F687-4f45-9708-019B960494DF}"/>
                </a:extLst>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lgn="ctr">
                    <a:defRPr/>
                  </a:pPr>
                  <a:r>
                    <a:rPr lang="fr-FR" altLang="fr-FR" sz="1050" b="1">
                      <a:solidFill>
                        <a:srgbClr val="FFFFCC"/>
                      </a:solidFill>
                      <a:latin typeface="Calibri" charset="0"/>
                    </a:rPr>
                    <a:t>Méta données</a:t>
                  </a:r>
                </a:p>
              </p:txBody>
            </p:sp>
          </p:grpSp>
          <p:sp>
            <p:nvSpPr>
              <p:cNvPr id="6" name="AutoShape 12"/>
              <p:cNvSpPr>
                <a:spLocks noChangeArrowheads="1"/>
              </p:cNvSpPr>
              <p:nvPr/>
            </p:nvSpPr>
            <p:spPr bwMode="auto">
              <a:xfrm>
                <a:off x="3792300" y="3697314"/>
                <a:ext cx="338138" cy="307202"/>
              </a:xfrm>
              <a:prstGeom prst="can">
                <a:avLst>
                  <a:gd name="adj" fmla="val 25000"/>
                </a:avLst>
              </a:prstGeom>
              <a:solidFill>
                <a:srgbClr val="FFFF99"/>
              </a:solidFill>
              <a:ln w="9525">
                <a:solidFill>
                  <a:srgbClr val="000000"/>
                </a:solidFill>
                <a:round/>
                <a:headEnd/>
                <a:tailEnd/>
              </a:ln>
              <a:effectLst>
                <a:outerShdw dist="107763" dir="18900000" algn="ctr" rotWithShape="0">
                  <a:srgbClr val="808080"/>
                </a:outerShdw>
              </a:effectLst>
              <a:scene3d>
                <a:camera prst="orthographicFront"/>
                <a:lightRig rig="threePt" dir="t"/>
              </a:scene3d>
              <a:sp3d/>
            </p:spPr>
            <p:txBody>
              <a:bodyPr/>
              <a:lstStyle/>
              <a:p>
                <a:pPr>
                  <a:spcBef>
                    <a:spcPct val="50000"/>
                  </a:spcBef>
                  <a:defRPr/>
                </a:pPr>
                <a:endParaRPr lang="en-US">
                  <a:ea typeface="ＭＳ Ｐゴシック" charset="0"/>
                  <a:cs typeface="ＭＳ Ｐゴシック" charset="0"/>
                </a:endParaRPr>
              </a:p>
            </p:txBody>
          </p:sp>
          <p:sp>
            <p:nvSpPr>
              <p:cNvPr id="8" name="AutoShape 13"/>
              <p:cNvSpPr>
                <a:spLocks noChangeArrowheads="1"/>
              </p:cNvSpPr>
              <p:nvPr/>
            </p:nvSpPr>
            <p:spPr bwMode="auto">
              <a:xfrm>
                <a:off x="3792300" y="2838768"/>
                <a:ext cx="338138" cy="307202"/>
              </a:xfrm>
              <a:prstGeom prst="can">
                <a:avLst>
                  <a:gd name="adj" fmla="val 25000"/>
                </a:avLst>
              </a:prstGeom>
              <a:solidFill>
                <a:srgbClr val="FFFF99"/>
              </a:solidFill>
              <a:ln w="9525">
                <a:solidFill>
                  <a:srgbClr val="000000"/>
                </a:solidFill>
                <a:round/>
                <a:headEnd/>
                <a:tailEnd/>
              </a:ln>
              <a:effectLst>
                <a:outerShdw dist="107763" dir="18900000" algn="ctr" rotWithShape="0">
                  <a:srgbClr val="808080"/>
                </a:outerShdw>
              </a:effectLst>
              <a:scene3d>
                <a:camera prst="orthographicFront"/>
                <a:lightRig rig="threePt" dir="t"/>
              </a:scene3d>
              <a:sp3d/>
            </p:spPr>
            <p:txBody>
              <a:bodyPr/>
              <a:lstStyle/>
              <a:p>
                <a:pPr>
                  <a:spcBef>
                    <a:spcPct val="50000"/>
                  </a:spcBef>
                  <a:defRPr/>
                </a:pPr>
                <a:endParaRPr lang="en-US">
                  <a:ea typeface="ＭＳ Ｐゴシック" charset="0"/>
                  <a:cs typeface="ＭＳ Ｐゴシック" charset="0"/>
                </a:endParaRPr>
              </a:p>
            </p:txBody>
          </p:sp>
          <p:sp>
            <p:nvSpPr>
              <p:cNvPr id="9" name="AutoShape 14"/>
              <p:cNvSpPr>
                <a:spLocks noChangeArrowheads="1"/>
              </p:cNvSpPr>
              <p:nvPr/>
            </p:nvSpPr>
            <p:spPr bwMode="auto">
              <a:xfrm>
                <a:off x="3792300" y="3268679"/>
                <a:ext cx="338138" cy="305923"/>
              </a:xfrm>
              <a:prstGeom prst="can">
                <a:avLst>
                  <a:gd name="adj" fmla="val 25000"/>
                </a:avLst>
              </a:prstGeom>
              <a:solidFill>
                <a:srgbClr val="FFFF99"/>
              </a:solidFill>
              <a:ln w="9525">
                <a:solidFill>
                  <a:srgbClr val="000000"/>
                </a:solidFill>
                <a:round/>
                <a:headEnd/>
                <a:tailEnd/>
              </a:ln>
              <a:effectLst>
                <a:outerShdw dist="107763" dir="18900000" algn="ctr" rotWithShape="0">
                  <a:srgbClr val="808080"/>
                </a:outerShdw>
              </a:effectLst>
              <a:scene3d>
                <a:camera prst="orthographicFront"/>
                <a:lightRig rig="threePt" dir="t"/>
              </a:scene3d>
              <a:sp3d/>
            </p:spPr>
            <p:txBody>
              <a:bodyPr/>
              <a:lstStyle/>
              <a:p>
                <a:pPr>
                  <a:spcBef>
                    <a:spcPct val="50000"/>
                  </a:spcBef>
                  <a:defRPr/>
                </a:pPr>
                <a:endParaRPr lang="en-US">
                  <a:ea typeface="ＭＳ Ｐゴシック" charset="0"/>
                  <a:cs typeface="ＭＳ Ｐゴシック" charset="0"/>
                </a:endParaRPr>
              </a:p>
            </p:txBody>
          </p:sp>
          <p:sp>
            <p:nvSpPr>
              <p:cNvPr id="20560" name="Line 16"/>
              <p:cNvSpPr>
                <a:spLocks noChangeShapeType="1"/>
              </p:cNvSpPr>
              <p:nvPr/>
            </p:nvSpPr>
            <p:spPr bwMode="auto">
              <a:xfrm flipV="1">
                <a:off x="3250565" y="2975705"/>
                <a:ext cx="541735" cy="412001"/>
              </a:xfrm>
              <a:prstGeom prst="line">
                <a:avLst/>
              </a:prstGeom>
              <a:noFill/>
              <a:ln w="57150">
                <a:solidFill>
                  <a:srgbClr val="C00000"/>
                </a:solidFill>
                <a:prstDash val="dash"/>
                <a:round/>
                <a:headEnd/>
                <a:tailEnd type="triangle" w="med" len="med"/>
              </a:ln>
              <a:scene3d>
                <a:camera prst="orthographicFront"/>
                <a:lightRig rig="threePt" dir="t"/>
              </a:scene3d>
              <a:sp3d>
                <a:bevelT/>
              </a:sp3d>
              <a:extLst>
                <a:ext uri="{909E8E84-426E-40dd-AFC4-6F175D3DCCD1}"/>
              </a:extLst>
            </p:spPr>
            <p:txBody>
              <a:bodyPr/>
              <a:lstStyle/>
              <a:p>
                <a:pPr>
                  <a:spcBef>
                    <a:spcPct val="50000"/>
                  </a:spcBef>
                  <a:defRPr/>
                </a:pPr>
                <a:endParaRPr lang="en-US">
                  <a:ea typeface="ＭＳ Ｐゴシック" charset="0"/>
                  <a:cs typeface="ＭＳ Ｐゴシック" charset="0"/>
                </a:endParaRPr>
              </a:p>
            </p:txBody>
          </p:sp>
          <p:sp>
            <p:nvSpPr>
              <p:cNvPr id="20561" name="Line 17"/>
              <p:cNvSpPr>
                <a:spLocks noChangeShapeType="1"/>
              </p:cNvSpPr>
              <p:nvPr/>
            </p:nvSpPr>
            <p:spPr bwMode="auto">
              <a:xfrm>
                <a:off x="3250565" y="3387705"/>
                <a:ext cx="541735" cy="479874"/>
              </a:xfrm>
              <a:prstGeom prst="line">
                <a:avLst/>
              </a:prstGeom>
              <a:noFill/>
              <a:ln w="57150">
                <a:solidFill>
                  <a:srgbClr val="C00000"/>
                </a:solidFill>
                <a:round/>
                <a:headEnd/>
                <a:tailEnd type="triangle" w="med" len="med"/>
              </a:ln>
              <a:scene3d>
                <a:camera prst="orthographicFront"/>
                <a:lightRig rig="threePt" dir="t"/>
              </a:scene3d>
              <a:sp3d>
                <a:bevelT/>
              </a:sp3d>
              <a:extLst>
                <a:ext uri="{909E8E84-426E-40dd-AFC4-6F175D3DCCD1}"/>
              </a:extLst>
            </p:spPr>
            <p:txBody>
              <a:bodyPr/>
              <a:lstStyle/>
              <a:p>
                <a:pPr>
                  <a:spcBef>
                    <a:spcPct val="50000"/>
                  </a:spcBef>
                  <a:defRPr/>
                </a:pPr>
                <a:endParaRPr lang="en-US">
                  <a:ea typeface="ＭＳ Ｐゴシック" charset="0"/>
                  <a:cs typeface="ＭＳ Ｐゴシック" charset="0"/>
                </a:endParaRPr>
              </a:p>
            </p:txBody>
          </p:sp>
          <p:sp>
            <p:nvSpPr>
              <p:cNvPr id="20559" name="Text Box 15"/>
              <p:cNvSpPr txBox="1">
                <a:spLocks noChangeArrowheads="1"/>
              </p:cNvSpPr>
              <p:nvPr/>
            </p:nvSpPr>
            <p:spPr bwMode="auto">
              <a:xfrm>
                <a:off x="3429159" y="3981891"/>
                <a:ext cx="1201341" cy="194093"/>
              </a:xfrm>
              <a:prstGeom prst="rect">
                <a:avLst/>
              </a:prstGeom>
              <a:noFill/>
              <a:ln>
                <a:noFill/>
              </a:ln>
              <a:scene3d>
                <a:camera prst="orthographicFront"/>
                <a:lightRig rig="threePt" dir="t"/>
              </a:scene3d>
              <a:sp3d>
                <a:bevelT/>
              </a:sp3d>
              <a:extLst>
                <a:ext uri="{909E8E84-426E-40dd-AFC4-6F175D3DCCD1}"/>
                <a:ext uri="{91240B29-F687-4f45-9708-019B960494DF}"/>
              </a:extLst>
            </p:spPr>
            <p:txBody>
              <a:bodyPr/>
              <a:lstStyle>
                <a:lvl1pPr>
                  <a:defRPr sz="1400">
                    <a:solidFill>
                      <a:schemeClr val="tx1"/>
                    </a:solidFill>
                    <a:latin typeface="Arial" charset="0"/>
                    <a:ea typeface="ＭＳ Ｐゴシック" charset="0"/>
                    <a:cs typeface="ＭＳ Ｐゴシック" charset="0"/>
                  </a:defRPr>
                </a:lvl1pPr>
                <a:lvl2pPr marL="37931725" indent="-37474525">
                  <a:defRPr sz="1400">
                    <a:solidFill>
                      <a:schemeClr val="tx1"/>
                    </a:solidFill>
                    <a:latin typeface="Arial" charset="0"/>
                    <a:ea typeface="ＭＳ Ｐゴシック" charset="0"/>
                  </a:defRPr>
                </a:lvl2pPr>
                <a:lvl3pPr>
                  <a:defRPr sz="1400">
                    <a:solidFill>
                      <a:schemeClr val="tx1"/>
                    </a:solidFill>
                    <a:latin typeface="Arial" charset="0"/>
                    <a:ea typeface="ＭＳ Ｐゴシック" charset="0"/>
                  </a:defRPr>
                </a:lvl3pPr>
                <a:lvl4pPr>
                  <a:defRPr sz="1400">
                    <a:solidFill>
                      <a:schemeClr val="tx1"/>
                    </a:solidFill>
                    <a:latin typeface="Arial" charset="0"/>
                    <a:ea typeface="ＭＳ Ｐゴシック" charset="0"/>
                  </a:defRPr>
                </a:lvl4pPr>
                <a:lvl5pPr>
                  <a:defRPr sz="1400">
                    <a:solidFill>
                      <a:schemeClr val="tx1"/>
                    </a:solidFill>
                    <a:latin typeface="Arial" charset="0"/>
                    <a:ea typeface="ＭＳ Ｐゴシック" charset="0"/>
                  </a:defRPr>
                </a:lvl5pPr>
                <a:lvl6pPr marL="457200" eaLnBrk="0" fontAlgn="base" hangingPunct="0">
                  <a:spcBef>
                    <a:spcPct val="50000"/>
                  </a:spcBef>
                  <a:spcAft>
                    <a:spcPct val="0"/>
                  </a:spcAft>
                  <a:defRPr sz="1400">
                    <a:solidFill>
                      <a:schemeClr val="tx1"/>
                    </a:solidFill>
                    <a:latin typeface="Arial" charset="0"/>
                    <a:ea typeface="ＭＳ Ｐゴシック" charset="0"/>
                  </a:defRPr>
                </a:lvl6pPr>
                <a:lvl7pPr marL="914400" eaLnBrk="0" fontAlgn="base" hangingPunct="0">
                  <a:spcBef>
                    <a:spcPct val="50000"/>
                  </a:spcBef>
                  <a:spcAft>
                    <a:spcPct val="0"/>
                  </a:spcAft>
                  <a:defRPr sz="1400">
                    <a:solidFill>
                      <a:schemeClr val="tx1"/>
                    </a:solidFill>
                    <a:latin typeface="Arial" charset="0"/>
                    <a:ea typeface="ＭＳ Ｐゴシック" charset="0"/>
                  </a:defRPr>
                </a:lvl7pPr>
                <a:lvl8pPr marL="1371600" eaLnBrk="0" fontAlgn="base" hangingPunct="0">
                  <a:spcBef>
                    <a:spcPct val="50000"/>
                  </a:spcBef>
                  <a:spcAft>
                    <a:spcPct val="0"/>
                  </a:spcAft>
                  <a:defRPr sz="1400">
                    <a:solidFill>
                      <a:schemeClr val="tx1"/>
                    </a:solidFill>
                    <a:latin typeface="Arial" charset="0"/>
                    <a:ea typeface="ＭＳ Ｐゴシック" charset="0"/>
                  </a:defRPr>
                </a:lvl8pPr>
                <a:lvl9pPr marL="1828800" eaLnBrk="0" fontAlgn="base" hangingPunct="0">
                  <a:spcBef>
                    <a:spcPct val="50000"/>
                  </a:spcBef>
                  <a:spcAft>
                    <a:spcPct val="0"/>
                  </a:spcAft>
                  <a:defRPr sz="1400">
                    <a:solidFill>
                      <a:schemeClr val="tx1"/>
                    </a:solidFill>
                    <a:latin typeface="Arial" charset="0"/>
                    <a:ea typeface="ＭＳ Ｐゴシック" charset="0"/>
                  </a:defRPr>
                </a:lvl9pPr>
              </a:lstStyle>
              <a:p>
                <a:pPr algn="ctr">
                  <a:defRPr/>
                </a:pPr>
                <a:r>
                  <a:rPr lang="fr-FR" sz="1200" b="1">
                    <a:latin typeface="Calibri" charset="0"/>
                  </a:rPr>
                  <a:t>Data Marts</a:t>
                </a:r>
              </a:p>
            </p:txBody>
          </p:sp>
          <p:sp>
            <p:nvSpPr>
              <p:cNvPr id="20562" name="Line 18"/>
              <p:cNvSpPr>
                <a:spLocks noChangeShapeType="1"/>
              </p:cNvSpPr>
              <p:nvPr/>
            </p:nvSpPr>
            <p:spPr bwMode="auto">
              <a:xfrm>
                <a:off x="4300907" y="3633814"/>
                <a:ext cx="541735" cy="0"/>
              </a:xfrm>
              <a:prstGeom prst="line">
                <a:avLst/>
              </a:prstGeom>
              <a:noFill/>
              <a:ln w="57150">
                <a:solidFill>
                  <a:srgbClr val="C00000"/>
                </a:solidFill>
                <a:round/>
                <a:headEnd/>
                <a:tailEnd type="triangle" w="med" len="med"/>
              </a:ln>
              <a:scene3d>
                <a:camera prst="orthographicFront"/>
                <a:lightRig rig="threePt" dir="t"/>
              </a:scene3d>
              <a:sp3d>
                <a:bevelT/>
              </a:sp3d>
              <a:extLst>
                <a:ext uri="{909E8E84-426E-40dd-AFC4-6F175D3DCCD1}"/>
              </a:extLst>
            </p:spPr>
            <p:txBody>
              <a:bodyPr/>
              <a:lstStyle/>
              <a:p>
                <a:pPr>
                  <a:spcBef>
                    <a:spcPct val="50000"/>
                  </a:spcBef>
                  <a:defRPr/>
                </a:pPr>
                <a:endParaRPr lang="en-US">
                  <a:ea typeface="ＭＳ Ｐゴシック" charset="0"/>
                  <a:cs typeface="ＭＳ Ｐゴシック" charset="0"/>
                </a:endParaRPr>
              </a:p>
            </p:txBody>
          </p:sp>
          <p:sp>
            <p:nvSpPr>
              <p:cNvPr id="20563" name="Arc 19"/>
              <p:cNvSpPr>
                <a:spLocks/>
              </p:cNvSpPr>
              <p:nvPr/>
            </p:nvSpPr>
            <p:spPr bwMode="auto">
              <a:xfrm rot="1604987" flipV="1">
                <a:off x="4249997" y="3783056"/>
                <a:ext cx="2390775" cy="668013"/>
              </a:xfrm>
              <a:custGeom>
                <a:avLst/>
                <a:gdLst>
                  <a:gd name="T0" fmla="*/ 0 w 15461"/>
                  <a:gd name="T1" fmla="*/ 0 h 21600"/>
                  <a:gd name="T2" fmla="*/ 0 w 15461"/>
                  <a:gd name="T3" fmla="*/ 0 h 21600"/>
                  <a:gd name="T4" fmla="*/ 0 w 15461"/>
                  <a:gd name="T5" fmla="*/ 0 h 21600"/>
                  <a:gd name="T6" fmla="*/ 0 60000 65536"/>
                  <a:gd name="T7" fmla="*/ 0 60000 65536"/>
                  <a:gd name="T8" fmla="*/ 0 60000 65536"/>
                  <a:gd name="T9" fmla="*/ 0 w 15461"/>
                  <a:gd name="T10" fmla="*/ 0 h 21600"/>
                  <a:gd name="T11" fmla="*/ 15461 w 15461"/>
                  <a:gd name="T12" fmla="*/ 21600 h 21600"/>
                </a:gdLst>
                <a:ahLst/>
                <a:cxnLst>
                  <a:cxn ang="T6">
                    <a:pos x="T0" y="T1"/>
                  </a:cxn>
                  <a:cxn ang="T7">
                    <a:pos x="T2" y="T3"/>
                  </a:cxn>
                  <a:cxn ang="T8">
                    <a:pos x="T4" y="T5"/>
                  </a:cxn>
                </a:cxnLst>
                <a:rect l="T9" t="T10" r="T11" b="T12"/>
                <a:pathLst>
                  <a:path w="15461" h="21600" fill="none" extrusionOk="0">
                    <a:moveTo>
                      <a:pt x="0" y="0"/>
                    </a:moveTo>
                    <a:cubicBezTo>
                      <a:pt x="3" y="0"/>
                      <a:pt x="7" y="-1"/>
                      <a:pt x="11" y="0"/>
                    </a:cubicBezTo>
                    <a:cubicBezTo>
                      <a:pt x="5826" y="0"/>
                      <a:pt x="11396" y="2345"/>
                      <a:pt x="15460" y="6505"/>
                    </a:cubicBezTo>
                  </a:path>
                  <a:path w="15461" h="21600" stroke="0" extrusionOk="0">
                    <a:moveTo>
                      <a:pt x="0" y="0"/>
                    </a:moveTo>
                    <a:cubicBezTo>
                      <a:pt x="3" y="0"/>
                      <a:pt x="7" y="-1"/>
                      <a:pt x="11" y="0"/>
                    </a:cubicBezTo>
                    <a:cubicBezTo>
                      <a:pt x="5826" y="0"/>
                      <a:pt x="11396" y="2345"/>
                      <a:pt x="15460" y="6505"/>
                    </a:cubicBezTo>
                    <a:lnTo>
                      <a:pt x="11" y="21600"/>
                    </a:lnTo>
                    <a:close/>
                  </a:path>
                </a:pathLst>
              </a:custGeom>
              <a:noFill/>
              <a:ln w="76200" cap="rnd" cmpd="thickThin">
                <a:solidFill>
                  <a:srgbClr val="0000FF"/>
                </a:solidFill>
                <a:prstDash val="dash"/>
                <a:round/>
                <a:headEnd/>
                <a:tailEnd type="triangle" w="med" len="med"/>
              </a:ln>
              <a:scene3d>
                <a:camera prst="orthographicFront"/>
                <a:lightRig rig="threePt" dir="t"/>
              </a:scene3d>
              <a:sp3d/>
              <a:extLst>
                <a:ext uri="{909E8E84-426E-40dd-AFC4-6F175D3DCCD1}"/>
              </a:extLst>
            </p:spPr>
            <p:txBody>
              <a:bodyPr/>
              <a:lstStyle/>
              <a:p>
                <a:pPr>
                  <a:spcBef>
                    <a:spcPct val="50000"/>
                  </a:spcBef>
                  <a:defRPr/>
                </a:pPr>
                <a:endParaRPr lang="en-US">
                  <a:ea typeface="ＭＳ Ｐゴシック" charset="0"/>
                  <a:cs typeface="ＭＳ Ｐゴシック" charset="0"/>
                </a:endParaRPr>
              </a:p>
            </p:txBody>
          </p:sp>
          <p:sp>
            <p:nvSpPr>
              <p:cNvPr id="2" name="Text Box 26"/>
              <p:cNvSpPr txBox="1">
                <a:spLocks noChangeArrowheads="1"/>
              </p:cNvSpPr>
              <p:nvPr/>
            </p:nvSpPr>
            <p:spPr bwMode="auto">
              <a:xfrm>
                <a:off x="1920847" y="4962987"/>
                <a:ext cx="1445419" cy="240532"/>
              </a:xfrm>
              <a:prstGeom prst="rect">
                <a:avLst/>
              </a:prstGeom>
              <a:noFill/>
              <a:ln>
                <a:noFill/>
              </a:ln>
              <a:scene3d>
                <a:camera prst="orthographicFront"/>
                <a:lightRig rig="threePt" dir="t"/>
              </a:scene3d>
              <a:sp3d>
                <a:bevelT/>
              </a:sp3d>
              <a:extLst>
                <a:ext uri="{909E8E84-426E-40dd-AFC4-6F175D3DCCD1}"/>
                <a:ext uri="{91240B29-F687-4f45-9708-019B960494DF}"/>
              </a:extLst>
            </p:spPr>
            <p:txBody>
              <a:bodyPr/>
              <a:lstStyle>
                <a:lvl1pPr>
                  <a:defRPr sz="1400">
                    <a:solidFill>
                      <a:schemeClr val="tx1"/>
                    </a:solidFill>
                    <a:latin typeface="Arial" charset="0"/>
                    <a:ea typeface="ＭＳ Ｐゴシック" charset="0"/>
                    <a:cs typeface="ＭＳ Ｐゴシック" charset="0"/>
                  </a:defRPr>
                </a:lvl1pPr>
                <a:lvl2pPr marL="37931725" indent="-37474525">
                  <a:defRPr sz="1400">
                    <a:solidFill>
                      <a:schemeClr val="tx1"/>
                    </a:solidFill>
                    <a:latin typeface="Arial" charset="0"/>
                    <a:ea typeface="ＭＳ Ｐゴシック" charset="0"/>
                  </a:defRPr>
                </a:lvl2pPr>
                <a:lvl3pPr>
                  <a:defRPr sz="1400">
                    <a:solidFill>
                      <a:schemeClr val="tx1"/>
                    </a:solidFill>
                    <a:latin typeface="Arial" charset="0"/>
                    <a:ea typeface="ＭＳ Ｐゴシック" charset="0"/>
                  </a:defRPr>
                </a:lvl3pPr>
                <a:lvl4pPr>
                  <a:defRPr sz="1400">
                    <a:solidFill>
                      <a:schemeClr val="tx1"/>
                    </a:solidFill>
                    <a:latin typeface="Arial" charset="0"/>
                    <a:ea typeface="ＭＳ Ｐゴシック" charset="0"/>
                  </a:defRPr>
                </a:lvl4pPr>
                <a:lvl5pPr>
                  <a:defRPr sz="1400">
                    <a:solidFill>
                      <a:schemeClr val="tx1"/>
                    </a:solidFill>
                    <a:latin typeface="Arial" charset="0"/>
                    <a:ea typeface="ＭＳ Ｐゴシック" charset="0"/>
                  </a:defRPr>
                </a:lvl5pPr>
                <a:lvl6pPr marL="457200" eaLnBrk="0" fontAlgn="base" hangingPunct="0">
                  <a:spcBef>
                    <a:spcPct val="50000"/>
                  </a:spcBef>
                  <a:spcAft>
                    <a:spcPct val="0"/>
                  </a:spcAft>
                  <a:defRPr sz="1400">
                    <a:solidFill>
                      <a:schemeClr val="tx1"/>
                    </a:solidFill>
                    <a:latin typeface="Arial" charset="0"/>
                    <a:ea typeface="ＭＳ Ｐゴシック" charset="0"/>
                  </a:defRPr>
                </a:lvl6pPr>
                <a:lvl7pPr marL="914400" eaLnBrk="0" fontAlgn="base" hangingPunct="0">
                  <a:spcBef>
                    <a:spcPct val="50000"/>
                  </a:spcBef>
                  <a:spcAft>
                    <a:spcPct val="0"/>
                  </a:spcAft>
                  <a:defRPr sz="1400">
                    <a:solidFill>
                      <a:schemeClr val="tx1"/>
                    </a:solidFill>
                    <a:latin typeface="Arial" charset="0"/>
                    <a:ea typeface="ＭＳ Ｐゴシック" charset="0"/>
                  </a:defRPr>
                </a:lvl7pPr>
                <a:lvl8pPr marL="1371600" eaLnBrk="0" fontAlgn="base" hangingPunct="0">
                  <a:spcBef>
                    <a:spcPct val="50000"/>
                  </a:spcBef>
                  <a:spcAft>
                    <a:spcPct val="0"/>
                  </a:spcAft>
                  <a:defRPr sz="1400">
                    <a:solidFill>
                      <a:schemeClr val="tx1"/>
                    </a:solidFill>
                    <a:latin typeface="Arial" charset="0"/>
                    <a:ea typeface="ＭＳ Ｐゴシック" charset="0"/>
                  </a:defRPr>
                </a:lvl8pPr>
                <a:lvl9pPr marL="1828800" eaLnBrk="0" fontAlgn="base" hangingPunct="0">
                  <a:spcBef>
                    <a:spcPct val="50000"/>
                  </a:spcBef>
                  <a:spcAft>
                    <a:spcPct val="0"/>
                  </a:spcAft>
                  <a:defRPr sz="1400">
                    <a:solidFill>
                      <a:schemeClr val="tx1"/>
                    </a:solidFill>
                    <a:latin typeface="Arial" charset="0"/>
                    <a:ea typeface="ＭＳ Ｐゴシック" charset="0"/>
                  </a:defRPr>
                </a:lvl9pPr>
              </a:lstStyle>
              <a:p>
                <a:pPr algn="ctr">
                  <a:defRPr/>
                </a:pPr>
                <a:r>
                  <a:rPr lang="fr-FR" sz="1200" b="1" dirty="0">
                    <a:latin typeface="Calibri" charset="0"/>
                  </a:rPr>
                  <a:t>Administrateur</a:t>
                </a:r>
              </a:p>
            </p:txBody>
          </p:sp>
          <p:sp>
            <p:nvSpPr>
              <p:cNvPr id="11" name="Line 29"/>
              <p:cNvSpPr>
                <a:spLocks noChangeShapeType="1"/>
              </p:cNvSpPr>
              <p:nvPr/>
            </p:nvSpPr>
            <p:spPr bwMode="auto">
              <a:xfrm>
                <a:off x="4328291" y="3152800"/>
                <a:ext cx="541735" cy="0"/>
              </a:xfrm>
              <a:prstGeom prst="line">
                <a:avLst/>
              </a:prstGeom>
              <a:noFill/>
              <a:ln w="57150">
                <a:solidFill>
                  <a:srgbClr val="C00000"/>
                </a:solidFill>
                <a:prstDash val="dash"/>
                <a:round/>
                <a:headEnd/>
                <a:tailEnd type="triangle" w="med" len="med"/>
              </a:ln>
              <a:scene3d>
                <a:camera prst="orthographicFront"/>
                <a:lightRig rig="threePt" dir="t"/>
              </a:scene3d>
              <a:sp3d>
                <a:bevelT/>
              </a:sp3d>
              <a:extLst>
                <a:ext uri="{909E8E84-426E-40dd-AFC4-6F175D3DCCD1}"/>
              </a:extLst>
            </p:spPr>
            <p:txBody>
              <a:bodyPr/>
              <a:lstStyle/>
              <a:p>
                <a:pPr>
                  <a:spcBef>
                    <a:spcPct val="50000"/>
                  </a:spcBef>
                  <a:defRPr/>
                </a:pPr>
                <a:endParaRPr lang="en-US">
                  <a:ea typeface="ＭＳ Ｐゴシック" charset="0"/>
                  <a:cs typeface="ＭＳ Ｐゴシック" charset="0"/>
                </a:endParaRPr>
              </a:p>
            </p:txBody>
          </p:sp>
          <p:grpSp>
            <p:nvGrpSpPr>
              <p:cNvPr id="20516" name="Group 31"/>
              <p:cNvGrpSpPr>
                <a:grpSpLocks/>
              </p:cNvGrpSpPr>
              <p:nvPr/>
            </p:nvGrpSpPr>
            <p:grpSpPr bwMode="auto">
              <a:xfrm>
                <a:off x="4892276" y="2788379"/>
                <a:ext cx="806054" cy="902591"/>
                <a:chOff x="3515" y="1797"/>
                <a:chExt cx="677" cy="758"/>
              </a:xfrm>
            </p:grpSpPr>
            <p:sp>
              <p:nvSpPr>
                <p:cNvPr id="20546" name="Rectangle 32"/>
                <p:cNvSpPr>
                  <a:spLocks noChangeArrowheads="1"/>
                </p:cNvSpPr>
                <p:nvPr/>
              </p:nvSpPr>
              <p:spPr bwMode="auto">
                <a:xfrm>
                  <a:off x="3651" y="1797"/>
                  <a:ext cx="493" cy="395"/>
                </a:xfrm>
                <a:prstGeom prst="rect">
                  <a:avLst/>
                </a:prstGeom>
                <a:solidFill>
                  <a:srgbClr val="008000"/>
                </a:solidFill>
                <a:ln w="9525">
                  <a:miter lim="800000"/>
                  <a:headEnd/>
                  <a:tailEnd/>
                </a:ln>
                <a:scene3d>
                  <a:camera prst="legacyObliqueTopRight"/>
                  <a:lightRig rig="legacyFlat3" dir="b"/>
                </a:scene3d>
                <a:sp3d extrusionH="430200" prstMaterial="legacyMatte">
                  <a:bevelT w="13500" h="13500" prst="coolSlant"/>
                  <a:bevelB w="13500" h="13500" prst="angle"/>
                  <a:extrusionClr>
                    <a:srgbClr val="008000"/>
                  </a:extrusionClr>
                </a:sp3d>
              </p:spPr>
              <p:txBody>
                <a:bodyPr>
                  <a:flatTx/>
                </a:bodyPr>
                <a:lstStyle/>
                <a:p>
                  <a:pPr>
                    <a:spcBef>
                      <a:spcPct val="50000"/>
                    </a:spcBef>
                    <a:defRPr/>
                  </a:pPr>
                  <a:endParaRPr lang="en-US">
                    <a:ea typeface="ＭＳ Ｐゴシック" charset="0"/>
                    <a:cs typeface="ＭＳ Ｐゴシック" charset="0"/>
                  </a:endParaRPr>
                </a:p>
              </p:txBody>
            </p:sp>
            <p:sp>
              <p:nvSpPr>
                <p:cNvPr id="3" name="Rectangle 33"/>
                <p:cNvSpPr>
                  <a:spLocks noChangeArrowheads="1"/>
                </p:cNvSpPr>
                <p:nvPr/>
              </p:nvSpPr>
              <p:spPr bwMode="auto">
                <a:xfrm>
                  <a:off x="3515" y="2160"/>
                  <a:ext cx="494" cy="395"/>
                </a:xfrm>
                <a:prstGeom prst="rect">
                  <a:avLst/>
                </a:prstGeom>
                <a:solidFill>
                  <a:srgbClr val="FF9900"/>
                </a:solidFill>
                <a:ln w="9525">
                  <a:miter lim="800000"/>
                  <a:headEnd/>
                  <a:tailEnd/>
                </a:ln>
                <a:effectLst>
                  <a:outerShdw blurRad="152400" dist="317500" dir="5400000" sx="90000" sy="-19000" rotWithShape="0">
                    <a:prstClr val="black">
                      <a:alpha val="15000"/>
                    </a:prstClr>
                  </a:outerShdw>
                </a:effectLst>
                <a:scene3d>
                  <a:camera prst="legacyObliqueTopRight"/>
                  <a:lightRig rig="legacyFlat3" dir="b"/>
                </a:scene3d>
                <a:sp3d extrusionH="430200" prstMaterial="legacyMatte">
                  <a:bevelT w="13500" h="13500" prst="softRound"/>
                  <a:bevelB w="13500" h="13500" prst="angle"/>
                  <a:extrusionClr>
                    <a:srgbClr val="FF9900"/>
                  </a:extrusionClr>
                </a:sp3d>
              </p:spPr>
              <p:txBody>
                <a:bodyPr>
                  <a:flatTx/>
                </a:bodyPr>
                <a:lstStyle/>
                <a:p>
                  <a:pPr>
                    <a:spcBef>
                      <a:spcPct val="50000"/>
                    </a:spcBef>
                    <a:defRPr/>
                  </a:pPr>
                  <a:endParaRPr lang="en-US">
                    <a:ea typeface="ＭＳ Ｐゴシック" charset="0"/>
                    <a:cs typeface="ＭＳ Ｐゴシック" charset="0"/>
                  </a:endParaRPr>
                </a:p>
              </p:txBody>
            </p:sp>
            <p:grpSp>
              <p:nvGrpSpPr>
                <p:cNvPr id="20647" name="Group 34"/>
                <p:cNvGrpSpPr>
                  <a:grpSpLocks/>
                </p:cNvGrpSpPr>
                <p:nvPr/>
              </p:nvGrpSpPr>
              <p:grpSpPr bwMode="auto">
                <a:xfrm>
                  <a:off x="3696" y="1979"/>
                  <a:ext cx="496" cy="395"/>
                  <a:chOff x="3792" y="1968"/>
                  <a:chExt cx="496" cy="395"/>
                </a:xfrm>
              </p:grpSpPr>
              <p:sp>
                <p:nvSpPr>
                  <p:cNvPr id="20549" name="Rectangle 35"/>
                  <p:cNvSpPr>
                    <a:spLocks noChangeArrowheads="1"/>
                  </p:cNvSpPr>
                  <p:nvPr/>
                </p:nvSpPr>
                <p:spPr bwMode="auto">
                  <a:xfrm>
                    <a:off x="3792" y="1968"/>
                    <a:ext cx="493" cy="395"/>
                  </a:xfrm>
                  <a:prstGeom prst="rect">
                    <a:avLst/>
                  </a:prstGeom>
                  <a:solidFill>
                    <a:srgbClr val="00CCFF"/>
                  </a:solidFill>
                  <a:ln w="9525">
                    <a:miter lim="800000"/>
                    <a:headEnd/>
                    <a:tailEnd/>
                  </a:ln>
                  <a:effectLst>
                    <a:outerShdw blurRad="152400" dist="317500" dir="5400000" sx="90000" sy="-19000" rotWithShape="0">
                      <a:prstClr val="black">
                        <a:alpha val="15000"/>
                      </a:prstClr>
                    </a:outerShdw>
                  </a:effectLst>
                  <a:scene3d>
                    <a:camera prst="legacyObliqueTopRight"/>
                    <a:lightRig rig="legacyFlat3" dir="b"/>
                  </a:scene3d>
                  <a:sp3d extrusionH="430200" prstMaterial="legacyMatte">
                    <a:bevelT w="13500" h="13500" prst="coolSlant"/>
                    <a:bevelB w="13500" h="13500" prst="angle"/>
                    <a:extrusionClr>
                      <a:srgbClr val="00CCFF"/>
                    </a:extrusionClr>
                  </a:sp3d>
                </p:spPr>
                <p:txBody>
                  <a:bodyPr>
                    <a:flatTx/>
                  </a:bodyPr>
                  <a:lstStyle/>
                  <a:p>
                    <a:pPr>
                      <a:spcBef>
                        <a:spcPct val="50000"/>
                      </a:spcBef>
                      <a:defRPr/>
                    </a:pPr>
                    <a:endParaRPr lang="en-US">
                      <a:ea typeface="ＭＳ Ｐゴシック" charset="0"/>
                      <a:cs typeface="ＭＳ Ｐゴシック" charset="0"/>
                    </a:endParaRPr>
                  </a:p>
                </p:txBody>
              </p:sp>
              <p:sp>
                <p:nvSpPr>
                  <p:cNvPr id="20550" name="Text Box 36"/>
                  <p:cNvSpPr txBox="1">
                    <a:spLocks noChangeArrowheads="1"/>
                  </p:cNvSpPr>
                  <p:nvPr/>
                </p:nvSpPr>
                <p:spPr bwMode="auto">
                  <a:xfrm>
                    <a:off x="3833" y="2024"/>
                    <a:ext cx="455" cy="172"/>
                  </a:xfrm>
                  <a:prstGeom prst="rect">
                    <a:avLst/>
                  </a:prstGeom>
                  <a:noFill/>
                  <a:ln>
                    <a:noFill/>
                  </a:ln>
                  <a:scene3d>
                    <a:camera prst="orthographicFront"/>
                    <a:lightRig rig="threePt" dir="t"/>
                  </a:scene3d>
                  <a:sp3d>
                    <a:bevelT/>
                  </a:sp3d>
                  <a:extLst>
                    <a:ext uri="{909E8E84-426E-40dd-AFC4-6F175D3DCCD1}"/>
                    <a:ext uri="{91240B29-F687-4f45-9708-019B960494DF}"/>
                  </a:extLst>
                </p:spPr>
                <p:txBody>
                  <a:bodyPr/>
                  <a:lstStyle>
                    <a:lvl1pPr>
                      <a:defRPr sz="1400">
                        <a:solidFill>
                          <a:schemeClr val="tx1"/>
                        </a:solidFill>
                        <a:latin typeface="Arial" charset="0"/>
                        <a:ea typeface="ＭＳ Ｐゴシック" charset="0"/>
                        <a:cs typeface="ＭＳ Ｐゴシック" charset="0"/>
                      </a:defRPr>
                    </a:lvl1pPr>
                    <a:lvl2pPr marL="37931725" indent="-37474525">
                      <a:defRPr sz="1400">
                        <a:solidFill>
                          <a:schemeClr val="tx1"/>
                        </a:solidFill>
                        <a:latin typeface="Arial" charset="0"/>
                        <a:ea typeface="ＭＳ Ｐゴシック" charset="0"/>
                      </a:defRPr>
                    </a:lvl2pPr>
                    <a:lvl3pPr>
                      <a:defRPr sz="1400">
                        <a:solidFill>
                          <a:schemeClr val="tx1"/>
                        </a:solidFill>
                        <a:latin typeface="Arial" charset="0"/>
                        <a:ea typeface="ＭＳ Ｐゴシック" charset="0"/>
                      </a:defRPr>
                    </a:lvl3pPr>
                    <a:lvl4pPr>
                      <a:defRPr sz="1400">
                        <a:solidFill>
                          <a:schemeClr val="tx1"/>
                        </a:solidFill>
                        <a:latin typeface="Arial" charset="0"/>
                        <a:ea typeface="ＭＳ Ｐゴシック" charset="0"/>
                      </a:defRPr>
                    </a:lvl4pPr>
                    <a:lvl5pPr>
                      <a:defRPr sz="1400">
                        <a:solidFill>
                          <a:schemeClr val="tx1"/>
                        </a:solidFill>
                        <a:latin typeface="Arial" charset="0"/>
                        <a:ea typeface="ＭＳ Ｐゴシック" charset="0"/>
                      </a:defRPr>
                    </a:lvl5pPr>
                    <a:lvl6pPr marL="457200" eaLnBrk="0" fontAlgn="base" hangingPunct="0">
                      <a:spcBef>
                        <a:spcPct val="50000"/>
                      </a:spcBef>
                      <a:spcAft>
                        <a:spcPct val="0"/>
                      </a:spcAft>
                      <a:defRPr sz="1400">
                        <a:solidFill>
                          <a:schemeClr val="tx1"/>
                        </a:solidFill>
                        <a:latin typeface="Arial" charset="0"/>
                        <a:ea typeface="ＭＳ Ｐゴシック" charset="0"/>
                      </a:defRPr>
                    </a:lvl6pPr>
                    <a:lvl7pPr marL="914400" eaLnBrk="0" fontAlgn="base" hangingPunct="0">
                      <a:spcBef>
                        <a:spcPct val="50000"/>
                      </a:spcBef>
                      <a:spcAft>
                        <a:spcPct val="0"/>
                      </a:spcAft>
                      <a:defRPr sz="1400">
                        <a:solidFill>
                          <a:schemeClr val="tx1"/>
                        </a:solidFill>
                        <a:latin typeface="Arial" charset="0"/>
                        <a:ea typeface="ＭＳ Ｐゴシック" charset="0"/>
                      </a:defRPr>
                    </a:lvl7pPr>
                    <a:lvl8pPr marL="1371600" eaLnBrk="0" fontAlgn="base" hangingPunct="0">
                      <a:spcBef>
                        <a:spcPct val="50000"/>
                      </a:spcBef>
                      <a:spcAft>
                        <a:spcPct val="0"/>
                      </a:spcAft>
                      <a:defRPr sz="1400">
                        <a:solidFill>
                          <a:schemeClr val="tx1"/>
                        </a:solidFill>
                        <a:latin typeface="Arial" charset="0"/>
                        <a:ea typeface="ＭＳ Ｐゴシック" charset="0"/>
                      </a:defRPr>
                    </a:lvl8pPr>
                    <a:lvl9pPr marL="1828800" eaLnBrk="0" fontAlgn="base" hangingPunct="0">
                      <a:spcBef>
                        <a:spcPct val="50000"/>
                      </a:spcBef>
                      <a:spcAft>
                        <a:spcPct val="0"/>
                      </a:spcAft>
                      <a:defRPr sz="1400">
                        <a:solidFill>
                          <a:schemeClr val="tx1"/>
                        </a:solidFill>
                        <a:latin typeface="Arial" charset="0"/>
                        <a:ea typeface="ＭＳ Ｐゴシック" charset="0"/>
                      </a:defRPr>
                    </a:lvl9pPr>
                  </a:lstStyle>
                  <a:p>
                    <a:pPr algn="ctr">
                      <a:defRPr/>
                    </a:pPr>
                    <a:r>
                      <a:rPr lang="fr-FR" sz="1200" b="1" dirty="0">
                        <a:solidFill>
                          <a:srgbClr val="000000"/>
                        </a:solidFill>
                        <a:latin typeface="Calibri" charset="0"/>
                      </a:rPr>
                      <a:t>OLAP</a:t>
                    </a:r>
                  </a:p>
                </p:txBody>
              </p:sp>
            </p:grpSp>
          </p:grpSp>
          <p:sp>
            <p:nvSpPr>
              <p:cNvPr id="20515" name="Line 37"/>
              <p:cNvSpPr>
                <a:spLocks noChangeShapeType="1"/>
              </p:cNvSpPr>
              <p:nvPr/>
            </p:nvSpPr>
            <p:spPr bwMode="auto">
              <a:xfrm flipV="1">
                <a:off x="5799532" y="2248968"/>
                <a:ext cx="563166" cy="457249"/>
              </a:xfrm>
              <a:prstGeom prst="line">
                <a:avLst/>
              </a:prstGeom>
              <a:noFill/>
              <a:ln w="76200" cap="rnd" cmpd="thickThin">
                <a:solidFill>
                  <a:srgbClr val="0000FF"/>
                </a:solidFill>
                <a:prstDash val="dashDot"/>
                <a:round/>
                <a:headEnd/>
                <a:tailEnd type="triangle" w="med" len="med"/>
              </a:ln>
              <a:scene3d>
                <a:camera prst="orthographicFront"/>
                <a:lightRig rig="threePt" dir="t"/>
              </a:scene3d>
              <a:sp3d>
                <a:bevelT/>
              </a:sp3d>
              <a:extLst>
                <a:ext uri="{909E8E84-426E-40dd-AFC4-6F175D3DCCD1}"/>
              </a:extLst>
            </p:spPr>
            <p:txBody>
              <a:bodyPr/>
              <a:lstStyle/>
              <a:p>
                <a:pPr>
                  <a:spcBef>
                    <a:spcPct val="50000"/>
                  </a:spcBef>
                  <a:defRPr/>
                </a:pPr>
                <a:endParaRPr lang="en-US">
                  <a:ea typeface="ＭＳ Ｐゴシック" charset="0"/>
                  <a:cs typeface="ＭＳ Ｐゴシック" charset="0"/>
                </a:endParaRPr>
              </a:p>
            </p:txBody>
          </p:sp>
          <p:sp>
            <p:nvSpPr>
              <p:cNvPr id="12" name="Line 38"/>
              <p:cNvSpPr>
                <a:spLocks noChangeShapeType="1"/>
              </p:cNvSpPr>
              <p:nvPr/>
            </p:nvSpPr>
            <p:spPr bwMode="auto">
              <a:xfrm flipV="1">
                <a:off x="5825354" y="3142032"/>
                <a:ext cx="602828" cy="10347"/>
              </a:xfrm>
              <a:prstGeom prst="line">
                <a:avLst/>
              </a:prstGeom>
              <a:noFill/>
              <a:ln w="76200" cmpd="thickThin">
                <a:solidFill>
                  <a:srgbClr val="0000FF"/>
                </a:solidFill>
                <a:prstDash val="dash"/>
                <a:round/>
                <a:headEnd/>
                <a:tailEnd type="triangle" w="med" len="med"/>
              </a:ln>
              <a:scene3d>
                <a:camera prst="orthographicFront"/>
                <a:lightRig rig="threePt" dir="t"/>
              </a:scene3d>
              <a:sp3d>
                <a:bevelT/>
              </a:sp3d>
              <a:extLst>
                <a:ext uri="{909E8E84-426E-40dd-AFC4-6F175D3DCCD1}"/>
              </a:extLst>
            </p:spPr>
            <p:txBody>
              <a:bodyPr/>
              <a:lstStyle/>
              <a:p>
                <a:pPr>
                  <a:spcBef>
                    <a:spcPct val="50000"/>
                  </a:spcBef>
                  <a:defRPr/>
                </a:pPr>
                <a:endParaRPr lang="en-US">
                  <a:ea typeface="ＭＳ Ｐゴシック" charset="0"/>
                  <a:cs typeface="ＭＳ Ｐゴシック" charset="0"/>
                </a:endParaRPr>
              </a:p>
            </p:txBody>
          </p:sp>
          <p:sp>
            <p:nvSpPr>
              <p:cNvPr id="20517" name="Line 39"/>
              <p:cNvSpPr>
                <a:spLocks noChangeShapeType="1"/>
              </p:cNvSpPr>
              <p:nvPr/>
            </p:nvSpPr>
            <p:spPr bwMode="auto">
              <a:xfrm>
                <a:off x="5718569" y="3561178"/>
                <a:ext cx="800100" cy="743030"/>
              </a:xfrm>
              <a:prstGeom prst="line">
                <a:avLst/>
              </a:prstGeom>
              <a:noFill/>
              <a:ln w="76200" cmpd="thinThick">
                <a:solidFill>
                  <a:srgbClr val="0000FF"/>
                </a:solidFill>
                <a:round/>
                <a:headEnd/>
                <a:tailEnd type="triangle" w="med" len="med"/>
              </a:ln>
              <a:scene3d>
                <a:camera prst="orthographicFront"/>
                <a:lightRig rig="threePt" dir="t"/>
              </a:scene3d>
              <a:sp3d>
                <a:bevelT/>
              </a:sp3d>
              <a:extLst>
                <a:ext uri="{909E8E84-426E-40dd-AFC4-6F175D3DCCD1}"/>
              </a:extLst>
            </p:spPr>
            <p:txBody>
              <a:bodyPr/>
              <a:lstStyle/>
              <a:p>
                <a:pPr>
                  <a:spcBef>
                    <a:spcPct val="50000"/>
                  </a:spcBef>
                  <a:defRPr/>
                </a:pPr>
                <a:endParaRPr lang="en-US">
                  <a:ea typeface="ＭＳ Ｐゴシック" charset="0"/>
                  <a:cs typeface="ＭＳ Ｐゴシック" charset="0"/>
                </a:endParaRPr>
              </a:p>
            </p:txBody>
          </p:sp>
          <p:sp>
            <p:nvSpPr>
              <p:cNvPr id="20510" name="Rectangle 76"/>
              <p:cNvSpPr>
                <a:spLocks noChangeArrowheads="1"/>
              </p:cNvSpPr>
              <p:nvPr/>
            </p:nvSpPr>
            <p:spPr bwMode="auto">
              <a:xfrm>
                <a:off x="1441024" y="2502528"/>
                <a:ext cx="271175" cy="1714685"/>
              </a:xfrm>
              <a:prstGeom prst="rect">
                <a:avLst/>
              </a:prstGeom>
              <a:solidFill>
                <a:srgbClr val="FFFFFF"/>
              </a:solidFill>
              <a:ln w="9525">
                <a:miter lim="800000"/>
                <a:headEnd/>
                <a:tailEnd/>
              </a:ln>
              <a:effectLst>
                <a:innerShdw blurRad="63500" dist="50800" dir="2700000">
                  <a:prstClr val="black">
                    <a:alpha val="50000"/>
                  </a:prstClr>
                </a:innerShdw>
              </a:effectLst>
              <a:scene3d>
                <a:camera prst="legacyObliqueTopRight"/>
                <a:lightRig rig="legacyFlat3" dir="b"/>
              </a:scene3d>
              <a:sp3d extrusionH="430200" prstMaterial="legacyMatte">
                <a:bevelT w="13500" h="13500" prst="relaxedInset"/>
                <a:bevelB w="13500" h="13500" prst="angle"/>
                <a:extrusionClr>
                  <a:srgbClr val="FFFFFF"/>
                </a:extrusionClr>
              </a:sp3d>
            </p:spPr>
            <p:txBody>
              <a:bodyPr>
                <a:flatTx/>
              </a:bodyPr>
              <a:lstStyle/>
              <a:p>
                <a:pPr>
                  <a:spcBef>
                    <a:spcPct val="50000"/>
                  </a:spcBef>
                  <a:defRPr/>
                </a:pPr>
                <a:endParaRPr lang="en-US">
                  <a:ea typeface="ＭＳ Ｐゴシック" charset="0"/>
                  <a:cs typeface="ＭＳ Ｐゴシック" charset="0"/>
                </a:endParaRPr>
              </a:p>
            </p:txBody>
          </p:sp>
          <p:sp>
            <p:nvSpPr>
              <p:cNvPr id="20511" name="Line 77"/>
              <p:cNvSpPr>
                <a:spLocks noChangeShapeType="1"/>
              </p:cNvSpPr>
              <p:nvPr/>
            </p:nvSpPr>
            <p:spPr bwMode="auto">
              <a:xfrm>
                <a:off x="1861603" y="3242295"/>
                <a:ext cx="271175" cy="0"/>
              </a:xfrm>
              <a:prstGeom prst="line">
                <a:avLst/>
              </a:prstGeom>
              <a:noFill/>
              <a:ln w="57150">
                <a:solidFill>
                  <a:srgbClr val="FFC000"/>
                </a:solidFill>
                <a:round/>
                <a:headEnd/>
                <a:tailEnd type="triangle" w="med" len="med"/>
              </a:ln>
              <a:scene3d>
                <a:camera prst="orthographicFront"/>
                <a:lightRig rig="threePt" dir="t"/>
              </a:scene3d>
              <a:sp3d>
                <a:bevelT/>
              </a:sp3d>
              <a:extLst>
                <a:ext uri="{909E8E84-426E-40dd-AFC4-6F175D3DCCD1}"/>
              </a:extLst>
            </p:spPr>
            <p:txBody>
              <a:bodyPr/>
              <a:lstStyle/>
              <a:p>
                <a:pPr>
                  <a:spcBef>
                    <a:spcPct val="50000"/>
                  </a:spcBef>
                  <a:defRPr/>
                </a:pPr>
                <a:endParaRPr lang="en-US">
                  <a:ea typeface="ＭＳ Ｐゴシック" charset="0"/>
                  <a:cs typeface="ＭＳ Ｐゴシック" charset="0"/>
                </a:endParaRPr>
              </a:p>
            </p:txBody>
          </p:sp>
          <p:grpSp>
            <p:nvGrpSpPr>
              <p:cNvPr id="20533" name="Grouper 15"/>
              <p:cNvGrpSpPr>
                <a:grpSpLocks/>
              </p:cNvGrpSpPr>
              <p:nvPr/>
            </p:nvGrpSpPr>
            <p:grpSpPr bwMode="auto">
              <a:xfrm>
                <a:off x="771224" y="2501337"/>
                <a:ext cx="676301" cy="1715876"/>
                <a:chOff x="-108520" y="2317946"/>
                <a:chExt cx="901735" cy="2287588"/>
              </a:xfrm>
            </p:grpSpPr>
            <p:sp>
              <p:nvSpPr>
                <p:cNvPr id="20502" name="AutoShape 80"/>
                <p:cNvSpPr>
                  <a:spLocks noChangeArrowheads="1"/>
                </p:cNvSpPr>
                <p:nvPr/>
              </p:nvSpPr>
              <p:spPr bwMode="auto">
                <a:xfrm>
                  <a:off x="-108520" y="2317946"/>
                  <a:ext cx="541735" cy="457391"/>
                </a:xfrm>
                <a:prstGeom prst="can">
                  <a:avLst>
                    <a:gd name="adj" fmla="val 25000"/>
                  </a:avLst>
                </a:prstGeom>
                <a:gradFill rotWithShape="0">
                  <a:gsLst>
                    <a:gs pos="0">
                      <a:srgbClr val="00FFFF"/>
                    </a:gs>
                    <a:gs pos="100000">
                      <a:srgbClr val="007676"/>
                    </a:gs>
                  </a:gsLst>
                  <a:lin ang="5400000" scaled="1"/>
                </a:gradFill>
                <a:ln w="9525">
                  <a:solidFill>
                    <a:srgbClr val="000000"/>
                  </a:solidFill>
                  <a:round/>
                  <a:headEnd/>
                  <a:tailEnd/>
                </a:ln>
                <a:effectLst>
                  <a:innerShdw blurRad="63500" dist="50800" dir="18900000">
                    <a:prstClr val="black">
                      <a:alpha val="50000"/>
                    </a:prstClr>
                  </a:innerShdw>
                </a:effectLst>
                <a:scene3d>
                  <a:camera prst="orthographicFront"/>
                  <a:lightRig rig="threePt" dir="t"/>
                </a:scene3d>
                <a:sp3d/>
              </p:spPr>
              <p:txBody>
                <a:bodyPr/>
                <a:lstStyle/>
                <a:p>
                  <a:pPr>
                    <a:spcBef>
                      <a:spcPct val="50000"/>
                    </a:spcBef>
                    <a:defRPr/>
                  </a:pPr>
                  <a:endParaRPr lang="en-US">
                    <a:ea typeface="ＭＳ Ｐゴシック" charset="0"/>
                    <a:cs typeface="ＭＳ Ｐゴシック" charset="0"/>
                  </a:endParaRPr>
                </a:p>
              </p:txBody>
            </p:sp>
            <p:sp>
              <p:nvSpPr>
                <p:cNvPr id="20503" name="AutoShape 81"/>
                <p:cNvSpPr>
                  <a:spLocks noChangeArrowheads="1"/>
                </p:cNvSpPr>
                <p:nvPr/>
              </p:nvSpPr>
              <p:spPr bwMode="auto">
                <a:xfrm>
                  <a:off x="-107893" y="4148143"/>
                  <a:ext cx="541735" cy="457391"/>
                </a:xfrm>
                <a:prstGeom prst="can">
                  <a:avLst>
                    <a:gd name="adj" fmla="val 25000"/>
                  </a:avLst>
                </a:prstGeom>
                <a:gradFill rotWithShape="0">
                  <a:gsLst>
                    <a:gs pos="0">
                      <a:srgbClr val="00FFFF"/>
                    </a:gs>
                    <a:gs pos="100000">
                      <a:srgbClr val="007676"/>
                    </a:gs>
                  </a:gsLst>
                  <a:lin ang="5400000" scaled="1"/>
                </a:gradFill>
                <a:ln w="9525">
                  <a:solidFill>
                    <a:srgbClr val="000000"/>
                  </a:solidFill>
                  <a:round/>
                  <a:headEnd/>
                  <a:tailEnd/>
                </a:ln>
                <a:effectLst>
                  <a:innerShdw blurRad="114300">
                    <a:prstClr val="black"/>
                  </a:innerShdw>
                </a:effectLst>
                <a:scene3d>
                  <a:camera prst="orthographicFront"/>
                  <a:lightRig rig="threePt" dir="t"/>
                </a:scene3d>
                <a:sp3d/>
              </p:spPr>
              <p:txBody>
                <a:bodyPr/>
                <a:lstStyle/>
                <a:p>
                  <a:pPr>
                    <a:spcBef>
                      <a:spcPct val="50000"/>
                    </a:spcBef>
                    <a:defRPr/>
                  </a:pPr>
                  <a:endParaRPr lang="en-US">
                    <a:ea typeface="ＭＳ Ｐゴシック" charset="0"/>
                    <a:cs typeface="ＭＳ Ｐゴシック" charset="0"/>
                  </a:endParaRPr>
                </a:p>
              </p:txBody>
            </p:sp>
            <p:sp>
              <p:nvSpPr>
                <p:cNvPr id="20504" name="AutoShape 82"/>
                <p:cNvSpPr>
                  <a:spLocks noChangeArrowheads="1"/>
                </p:cNvSpPr>
                <p:nvPr/>
              </p:nvSpPr>
              <p:spPr bwMode="auto">
                <a:xfrm>
                  <a:off x="-107893" y="2867450"/>
                  <a:ext cx="541735" cy="457391"/>
                </a:xfrm>
                <a:prstGeom prst="can">
                  <a:avLst>
                    <a:gd name="adj" fmla="val 25000"/>
                  </a:avLst>
                </a:prstGeom>
                <a:gradFill rotWithShape="0">
                  <a:gsLst>
                    <a:gs pos="0">
                      <a:srgbClr val="00FFFF"/>
                    </a:gs>
                    <a:gs pos="100000">
                      <a:srgbClr val="007676"/>
                    </a:gs>
                  </a:gsLst>
                  <a:lin ang="5400000" scaled="1"/>
                </a:gradFill>
                <a:ln w="9525">
                  <a:solidFill>
                    <a:srgbClr val="000000"/>
                  </a:solidFill>
                  <a:round/>
                  <a:headEnd/>
                  <a:tailEnd/>
                </a:ln>
                <a:effectLst>
                  <a:innerShdw blurRad="63500" dist="50800" dir="8100000">
                    <a:prstClr val="black">
                      <a:alpha val="50000"/>
                    </a:prstClr>
                  </a:innerShdw>
                </a:effectLst>
                <a:scene3d>
                  <a:camera prst="orthographicFront"/>
                  <a:lightRig rig="threePt" dir="t"/>
                </a:scene3d>
                <a:sp3d/>
              </p:spPr>
              <p:txBody>
                <a:bodyPr/>
                <a:lstStyle/>
                <a:p>
                  <a:pPr>
                    <a:spcBef>
                      <a:spcPct val="50000"/>
                    </a:spcBef>
                    <a:defRPr/>
                  </a:pPr>
                  <a:endParaRPr lang="en-US">
                    <a:ea typeface="ＭＳ Ｐゴシック" charset="0"/>
                    <a:cs typeface="ＭＳ Ｐゴシック" charset="0"/>
                  </a:endParaRPr>
                </a:p>
              </p:txBody>
            </p:sp>
            <p:sp>
              <p:nvSpPr>
                <p:cNvPr id="20505" name="AutoShape 83"/>
                <p:cNvSpPr>
                  <a:spLocks noChangeArrowheads="1"/>
                </p:cNvSpPr>
                <p:nvPr/>
              </p:nvSpPr>
              <p:spPr bwMode="auto">
                <a:xfrm>
                  <a:off x="-107893" y="3507797"/>
                  <a:ext cx="541735" cy="457391"/>
                </a:xfrm>
                <a:prstGeom prst="can">
                  <a:avLst>
                    <a:gd name="adj" fmla="val 25000"/>
                  </a:avLst>
                </a:prstGeom>
                <a:gradFill rotWithShape="0">
                  <a:gsLst>
                    <a:gs pos="0">
                      <a:srgbClr val="00FFFF"/>
                    </a:gs>
                    <a:gs pos="100000">
                      <a:srgbClr val="007676"/>
                    </a:gs>
                  </a:gsLst>
                  <a:lin ang="5400000" scaled="1"/>
                </a:gradFill>
                <a:ln w="9525">
                  <a:solidFill>
                    <a:srgbClr val="000000"/>
                  </a:solidFill>
                  <a:round/>
                  <a:headEnd/>
                  <a:tailEnd/>
                </a:ln>
                <a:effectLst>
                  <a:innerShdw blurRad="63500" dist="50800" dir="8100000">
                    <a:prstClr val="black">
                      <a:alpha val="50000"/>
                    </a:prstClr>
                  </a:innerShdw>
                </a:effectLst>
                <a:scene3d>
                  <a:camera prst="orthographicFront"/>
                  <a:lightRig rig="threePt" dir="t"/>
                </a:scene3d>
                <a:sp3d/>
              </p:spPr>
              <p:txBody>
                <a:bodyPr/>
                <a:lstStyle/>
                <a:p>
                  <a:pPr>
                    <a:spcBef>
                      <a:spcPct val="50000"/>
                    </a:spcBef>
                    <a:defRPr/>
                  </a:pPr>
                  <a:endParaRPr lang="en-US">
                    <a:ea typeface="ＭＳ Ｐゴシック" charset="0"/>
                    <a:cs typeface="ＭＳ Ｐゴシック" charset="0"/>
                  </a:endParaRPr>
                </a:p>
              </p:txBody>
            </p:sp>
            <p:sp>
              <p:nvSpPr>
                <p:cNvPr id="20506" name="Line 84"/>
                <p:cNvSpPr>
                  <a:spLocks noChangeShapeType="1"/>
                </p:cNvSpPr>
                <p:nvPr/>
              </p:nvSpPr>
              <p:spPr bwMode="auto">
                <a:xfrm>
                  <a:off x="433215" y="3078454"/>
                  <a:ext cx="360000" cy="0"/>
                </a:xfrm>
                <a:prstGeom prst="line">
                  <a:avLst/>
                </a:prstGeom>
                <a:noFill/>
                <a:ln w="57150">
                  <a:solidFill>
                    <a:srgbClr val="FFC000"/>
                  </a:solidFill>
                  <a:round/>
                  <a:headEnd/>
                  <a:tailEnd type="triangle" w="med" len="med"/>
                </a:ln>
                <a:scene3d>
                  <a:camera prst="orthographicFront"/>
                  <a:lightRig rig="threePt" dir="t"/>
                </a:scene3d>
                <a:sp3d>
                  <a:bevelT/>
                </a:sp3d>
                <a:extLst>
                  <a:ext uri="{909E8E84-426E-40dd-AFC4-6F175D3DCCD1}"/>
                </a:extLst>
              </p:spPr>
              <p:txBody>
                <a:bodyPr/>
                <a:lstStyle/>
                <a:p>
                  <a:pPr>
                    <a:spcBef>
                      <a:spcPct val="50000"/>
                    </a:spcBef>
                    <a:defRPr/>
                  </a:pPr>
                  <a:endParaRPr lang="en-US">
                    <a:ea typeface="ＭＳ Ｐゴシック" charset="0"/>
                    <a:cs typeface="ＭＳ Ｐゴシック" charset="0"/>
                  </a:endParaRPr>
                </a:p>
              </p:txBody>
            </p:sp>
            <p:sp>
              <p:nvSpPr>
                <p:cNvPr id="20507" name="Line 85"/>
                <p:cNvSpPr>
                  <a:spLocks noChangeShapeType="1"/>
                </p:cNvSpPr>
                <p:nvPr/>
              </p:nvSpPr>
              <p:spPr bwMode="auto">
                <a:xfrm>
                  <a:off x="433215" y="3730914"/>
                  <a:ext cx="360000" cy="0"/>
                </a:xfrm>
                <a:prstGeom prst="line">
                  <a:avLst/>
                </a:prstGeom>
                <a:noFill/>
                <a:ln w="57150">
                  <a:solidFill>
                    <a:srgbClr val="FFC000"/>
                  </a:solidFill>
                  <a:round/>
                  <a:headEnd/>
                  <a:tailEnd type="triangle" w="med" len="med"/>
                </a:ln>
                <a:scene3d>
                  <a:camera prst="orthographicFront"/>
                  <a:lightRig rig="threePt" dir="t"/>
                </a:scene3d>
                <a:sp3d>
                  <a:bevelT/>
                </a:sp3d>
                <a:extLst>
                  <a:ext uri="{909E8E84-426E-40dd-AFC4-6F175D3DCCD1}"/>
                </a:extLst>
              </p:spPr>
              <p:txBody>
                <a:bodyPr/>
                <a:lstStyle/>
                <a:p>
                  <a:pPr>
                    <a:spcBef>
                      <a:spcPct val="50000"/>
                    </a:spcBef>
                    <a:defRPr/>
                  </a:pPr>
                  <a:endParaRPr lang="en-US">
                    <a:ea typeface="ＭＳ Ｐゴシック" charset="0"/>
                    <a:cs typeface="ＭＳ Ｐゴシック" charset="0"/>
                  </a:endParaRPr>
                </a:p>
              </p:txBody>
            </p:sp>
            <p:sp>
              <p:nvSpPr>
                <p:cNvPr id="20508" name="Line 86"/>
                <p:cNvSpPr>
                  <a:spLocks noChangeShapeType="1"/>
                </p:cNvSpPr>
                <p:nvPr/>
              </p:nvSpPr>
              <p:spPr bwMode="auto">
                <a:xfrm>
                  <a:off x="433215" y="4449763"/>
                  <a:ext cx="360000" cy="0"/>
                </a:xfrm>
                <a:prstGeom prst="line">
                  <a:avLst/>
                </a:prstGeom>
                <a:noFill/>
                <a:ln w="57150">
                  <a:solidFill>
                    <a:srgbClr val="FFC000"/>
                  </a:solidFill>
                  <a:round/>
                  <a:headEnd/>
                  <a:tailEnd type="triangle" w="med" len="med"/>
                </a:ln>
                <a:scene3d>
                  <a:camera prst="orthographicFront"/>
                  <a:lightRig rig="threePt" dir="t"/>
                </a:scene3d>
                <a:sp3d>
                  <a:bevelT/>
                </a:sp3d>
                <a:extLst>
                  <a:ext uri="{909E8E84-426E-40dd-AFC4-6F175D3DCCD1}"/>
                </a:extLst>
              </p:spPr>
              <p:txBody>
                <a:bodyPr/>
                <a:lstStyle/>
                <a:p>
                  <a:pPr>
                    <a:spcBef>
                      <a:spcPct val="50000"/>
                    </a:spcBef>
                    <a:defRPr/>
                  </a:pPr>
                  <a:endParaRPr lang="en-US">
                    <a:ea typeface="ＭＳ Ｐゴシック" charset="0"/>
                    <a:cs typeface="ＭＳ Ｐゴシック" charset="0"/>
                  </a:endParaRPr>
                </a:p>
              </p:txBody>
            </p:sp>
            <p:sp>
              <p:nvSpPr>
                <p:cNvPr id="20509" name="Line 87"/>
                <p:cNvSpPr>
                  <a:spLocks noChangeShapeType="1"/>
                </p:cNvSpPr>
                <p:nvPr/>
              </p:nvSpPr>
              <p:spPr bwMode="auto">
                <a:xfrm>
                  <a:off x="433215" y="2586460"/>
                  <a:ext cx="360000" cy="0"/>
                </a:xfrm>
                <a:prstGeom prst="line">
                  <a:avLst/>
                </a:prstGeom>
                <a:noFill/>
                <a:ln w="57150">
                  <a:solidFill>
                    <a:srgbClr val="FFC000"/>
                  </a:solidFill>
                  <a:round/>
                  <a:headEnd/>
                  <a:tailEnd type="triangle" w="med" len="med"/>
                </a:ln>
                <a:scene3d>
                  <a:camera prst="orthographicFront"/>
                  <a:lightRig rig="threePt" dir="t"/>
                </a:scene3d>
                <a:sp3d>
                  <a:bevelT/>
                </a:sp3d>
                <a:extLst>
                  <a:ext uri="{909E8E84-426E-40dd-AFC4-6F175D3DCCD1}"/>
                </a:extLst>
              </p:spPr>
              <p:txBody>
                <a:bodyPr/>
                <a:lstStyle/>
                <a:p>
                  <a:pPr>
                    <a:spcBef>
                      <a:spcPct val="50000"/>
                    </a:spcBef>
                    <a:defRPr/>
                  </a:pPr>
                  <a:endParaRPr lang="en-US">
                    <a:ea typeface="ＭＳ Ｐゴシック" charset="0"/>
                    <a:cs typeface="ＭＳ Ｐゴシック" charset="0"/>
                  </a:endParaRPr>
                </a:p>
              </p:txBody>
            </p:sp>
          </p:grpSp>
          <p:sp>
            <p:nvSpPr>
              <p:cNvPr id="20501" name="Text Box 88"/>
              <p:cNvSpPr txBox="1">
                <a:spLocks noChangeArrowheads="1"/>
              </p:cNvSpPr>
              <p:nvPr/>
            </p:nvSpPr>
            <p:spPr bwMode="auto">
              <a:xfrm>
                <a:off x="1447525" y="2486299"/>
                <a:ext cx="303283" cy="1705678"/>
              </a:xfrm>
              <a:prstGeom prst="rect">
                <a:avLst/>
              </a:prstGeom>
              <a:noFill/>
              <a:ln>
                <a:noFill/>
              </a:ln>
              <a:scene3d>
                <a:camera prst="orthographicFront"/>
                <a:lightRig rig="threePt" dir="t"/>
              </a:scene3d>
              <a:sp3d>
                <a:bevelT/>
              </a:sp3d>
              <a:extLst>
                <a:ext uri="{909E8E84-426E-40dd-AFC4-6F175D3DCCD1}"/>
                <a:ext uri="{91240B29-F687-4f45-9708-019B960494DF}"/>
              </a:extLst>
            </p:spPr>
            <p:txBody>
              <a:bodyPr>
                <a:spAutoFit/>
              </a:bodyPr>
              <a:lstStyle>
                <a:lvl1pPr>
                  <a:defRPr sz="1400">
                    <a:solidFill>
                      <a:schemeClr val="tx1"/>
                    </a:solidFill>
                    <a:latin typeface="Arial" charset="0"/>
                    <a:ea typeface="ＭＳ Ｐゴシック" charset="0"/>
                    <a:cs typeface="ＭＳ Ｐゴシック" charset="0"/>
                  </a:defRPr>
                </a:lvl1pPr>
                <a:lvl2pPr marL="37931725" indent="-37474525">
                  <a:defRPr sz="1400">
                    <a:solidFill>
                      <a:schemeClr val="tx1"/>
                    </a:solidFill>
                    <a:latin typeface="Arial" charset="0"/>
                    <a:ea typeface="ＭＳ Ｐゴシック" charset="0"/>
                  </a:defRPr>
                </a:lvl2pPr>
                <a:lvl3pPr>
                  <a:defRPr sz="1400">
                    <a:solidFill>
                      <a:schemeClr val="tx1"/>
                    </a:solidFill>
                    <a:latin typeface="Arial" charset="0"/>
                    <a:ea typeface="ＭＳ Ｐゴシック" charset="0"/>
                  </a:defRPr>
                </a:lvl3pPr>
                <a:lvl4pPr>
                  <a:defRPr sz="1400">
                    <a:solidFill>
                      <a:schemeClr val="tx1"/>
                    </a:solidFill>
                    <a:latin typeface="Arial" charset="0"/>
                    <a:ea typeface="ＭＳ Ｐゴシック" charset="0"/>
                  </a:defRPr>
                </a:lvl4pPr>
                <a:lvl5pPr>
                  <a:defRPr sz="1400">
                    <a:solidFill>
                      <a:schemeClr val="tx1"/>
                    </a:solidFill>
                    <a:latin typeface="Arial" charset="0"/>
                    <a:ea typeface="ＭＳ Ｐゴシック" charset="0"/>
                  </a:defRPr>
                </a:lvl5pPr>
                <a:lvl6pPr marL="457200" eaLnBrk="0" fontAlgn="base" hangingPunct="0">
                  <a:spcBef>
                    <a:spcPct val="50000"/>
                  </a:spcBef>
                  <a:spcAft>
                    <a:spcPct val="0"/>
                  </a:spcAft>
                  <a:defRPr sz="1400">
                    <a:solidFill>
                      <a:schemeClr val="tx1"/>
                    </a:solidFill>
                    <a:latin typeface="Arial" charset="0"/>
                    <a:ea typeface="ＭＳ Ｐゴシック" charset="0"/>
                  </a:defRPr>
                </a:lvl6pPr>
                <a:lvl7pPr marL="914400" eaLnBrk="0" fontAlgn="base" hangingPunct="0">
                  <a:spcBef>
                    <a:spcPct val="50000"/>
                  </a:spcBef>
                  <a:spcAft>
                    <a:spcPct val="0"/>
                  </a:spcAft>
                  <a:defRPr sz="1400">
                    <a:solidFill>
                      <a:schemeClr val="tx1"/>
                    </a:solidFill>
                    <a:latin typeface="Arial" charset="0"/>
                    <a:ea typeface="ＭＳ Ｐゴシック" charset="0"/>
                  </a:defRPr>
                </a:lvl7pPr>
                <a:lvl8pPr marL="1371600" eaLnBrk="0" fontAlgn="base" hangingPunct="0">
                  <a:spcBef>
                    <a:spcPct val="50000"/>
                  </a:spcBef>
                  <a:spcAft>
                    <a:spcPct val="0"/>
                  </a:spcAft>
                  <a:defRPr sz="1400">
                    <a:solidFill>
                      <a:schemeClr val="tx1"/>
                    </a:solidFill>
                    <a:latin typeface="Arial" charset="0"/>
                    <a:ea typeface="ＭＳ Ｐゴシック" charset="0"/>
                  </a:defRPr>
                </a:lvl8pPr>
                <a:lvl9pPr marL="1828800" eaLnBrk="0" fontAlgn="base" hangingPunct="0">
                  <a:spcBef>
                    <a:spcPct val="50000"/>
                  </a:spcBef>
                  <a:spcAft>
                    <a:spcPct val="0"/>
                  </a:spcAft>
                  <a:defRPr sz="1400">
                    <a:solidFill>
                      <a:schemeClr val="tx1"/>
                    </a:solidFill>
                    <a:latin typeface="Arial" charset="0"/>
                    <a:ea typeface="ＭＳ Ｐゴシック" charset="0"/>
                  </a:defRPr>
                </a:lvl9pPr>
              </a:lstStyle>
              <a:p>
                <a:pPr algn="ctr">
                  <a:spcBef>
                    <a:spcPct val="50000"/>
                  </a:spcBef>
                  <a:defRPr/>
                </a:pPr>
                <a:r>
                  <a:rPr lang="fr-FR" sz="2400" b="1" dirty="0">
                    <a:latin typeface="Calibri" charset="0"/>
                  </a:rPr>
                  <a:t>E         </a:t>
                </a:r>
                <a:r>
                  <a:rPr lang="fr-FR" sz="2400" b="1" dirty="0" err="1">
                    <a:latin typeface="Calibri" charset="0"/>
                  </a:rPr>
                  <a:t>T</a:t>
                </a:r>
                <a:r>
                  <a:rPr lang="fr-FR" sz="2400" b="1" dirty="0">
                    <a:latin typeface="Calibri" charset="0"/>
                  </a:rPr>
                  <a:t>         L  </a:t>
                </a:r>
              </a:p>
            </p:txBody>
          </p:sp>
          <p:sp>
            <p:nvSpPr>
              <p:cNvPr id="20497" name="Text Box 89"/>
              <p:cNvSpPr txBox="1">
                <a:spLocks noChangeArrowheads="1"/>
              </p:cNvSpPr>
              <p:nvPr/>
            </p:nvSpPr>
            <p:spPr bwMode="auto">
              <a:xfrm>
                <a:off x="575972" y="4286305"/>
                <a:ext cx="871553" cy="743030"/>
              </a:xfrm>
              <a:prstGeom prst="rect">
                <a:avLst/>
              </a:prstGeom>
              <a:noFill/>
              <a:ln>
                <a:noFill/>
              </a:ln>
              <a:scene3d>
                <a:camera prst="orthographicFront"/>
                <a:lightRig rig="threePt" dir="t"/>
              </a:scene3d>
              <a:sp3d>
                <a:bevelT/>
              </a:sp3d>
              <a:extLst>
                <a:ext uri="{909E8E84-426E-40dd-AFC4-6F175D3DCCD1}"/>
                <a:ext uri="{91240B29-F687-4f45-9708-019B960494DF}"/>
              </a:extLst>
            </p:spPr>
            <p:txBody>
              <a:bodyPr/>
              <a:lstStyle>
                <a:lvl1pPr>
                  <a:defRPr sz="1400">
                    <a:solidFill>
                      <a:schemeClr val="tx1"/>
                    </a:solidFill>
                    <a:latin typeface="Arial" charset="0"/>
                    <a:ea typeface="ＭＳ Ｐゴシック" charset="0"/>
                    <a:cs typeface="ＭＳ Ｐゴシック" charset="0"/>
                  </a:defRPr>
                </a:lvl1pPr>
                <a:lvl2pPr marL="37931725" indent="-37474525">
                  <a:defRPr sz="1400">
                    <a:solidFill>
                      <a:schemeClr val="tx1"/>
                    </a:solidFill>
                    <a:latin typeface="Arial" charset="0"/>
                    <a:ea typeface="ＭＳ Ｐゴシック" charset="0"/>
                  </a:defRPr>
                </a:lvl2pPr>
                <a:lvl3pPr>
                  <a:defRPr sz="1400">
                    <a:solidFill>
                      <a:schemeClr val="tx1"/>
                    </a:solidFill>
                    <a:latin typeface="Arial" charset="0"/>
                    <a:ea typeface="ＭＳ Ｐゴシック" charset="0"/>
                  </a:defRPr>
                </a:lvl3pPr>
                <a:lvl4pPr>
                  <a:defRPr sz="1400">
                    <a:solidFill>
                      <a:schemeClr val="tx1"/>
                    </a:solidFill>
                    <a:latin typeface="Arial" charset="0"/>
                    <a:ea typeface="ＭＳ Ｐゴシック" charset="0"/>
                  </a:defRPr>
                </a:lvl4pPr>
                <a:lvl5pPr>
                  <a:defRPr sz="1400">
                    <a:solidFill>
                      <a:schemeClr val="tx1"/>
                    </a:solidFill>
                    <a:latin typeface="Arial" charset="0"/>
                    <a:ea typeface="ＭＳ Ｐゴシック" charset="0"/>
                  </a:defRPr>
                </a:lvl5pPr>
                <a:lvl6pPr marL="457200" eaLnBrk="0" fontAlgn="base" hangingPunct="0">
                  <a:spcBef>
                    <a:spcPct val="50000"/>
                  </a:spcBef>
                  <a:spcAft>
                    <a:spcPct val="0"/>
                  </a:spcAft>
                  <a:defRPr sz="1400">
                    <a:solidFill>
                      <a:schemeClr val="tx1"/>
                    </a:solidFill>
                    <a:latin typeface="Arial" charset="0"/>
                    <a:ea typeface="ＭＳ Ｐゴシック" charset="0"/>
                  </a:defRPr>
                </a:lvl6pPr>
                <a:lvl7pPr marL="914400" eaLnBrk="0" fontAlgn="base" hangingPunct="0">
                  <a:spcBef>
                    <a:spcPct val="50000"/>
                  </a:spcBef>
                  <a:spcAft>
                    <a:spcPct val="0"/>
                  </a:spcAft>
                  <a:defRPr sz="1400">
                    <a:solidFill>
                      <a:schemeClr val="tx1"/>
                    </a:solidFill>
                    <a:latin typeface="Arial" charset="0"/>
                    <a:ea typeface="ＭＳ Ｐゴシック" charset="0"/>
                  </a:defRPr>
                </a:lvl7pPr>
                <a:lvl8pPr marL="1371600" eaLnBrk="0" fontAlgn="base" hangingPunct="0">
                  <a:spcBef>
                    <a:spcPct val="50000"/>
                  </a:spcBef>
                  <a:spcAft>
                    <a:spcPct val="0"/>
                  </a:spcAft>
                  <a:defRPr sz="1400">
                    <a:solidFill>
                      <a:schemeClr val="tx1"/>
                    </a:solidFill>
                    <a:latin typeface="Arial" charset="0"/>
                    <a:ea typeface="ＭＳ Ｐゴシック" charset="0"/>
                  </a:defRPr>
                </a:lvl8pPr>
                <a:lvl9pPr marL="1828800" eaLnBrk="0" fontAlgn="base" hangingPunct="0">
                  <a:spcBef>
                    <a:spcPct val="50000"/>
                  </a:spcBef>
                  <a:spcAft>
                    <a:spcPct val="0"/>
                  </a:spcAft>
                  <a:defRPr sz="1400">
                    <a:solidFill>
                      <a:schemeClr val="tx1"/>
                    </a:solidFill>
                    <a:latin typeface="Arial" charset="0"/>
                    <a:ea typeface="ＭＳ Ｐゴシック" charset="0"/>
                  </a:defRPr>
                </a:lvl9pPr>
              </a:lstStyle>
              <a:p>
                <a:pPr algn="ctr">
                  <a:defRPr/>
                </a:pPr>
                <a:r>
                  <a:rPr lang="fr-FR" sz="1200" b="1">
                    <a:latin typeface="Calibri" charset="0"/>
                  </a:rPr>
                  <a:t>Bases </a:t>
                </a:r>
                <a:br>
                  <a:rPr lang="fr-FR" sz="1200" b="1">
                    <a:latin typeface="Calibri" charset="0"/>
                  </a:rPr>
                </a:br>
                <a:r>
                  <a:rPr lang="fr-FR" sz="1200" b="1">
                    <a:latin typeface="Calibri" charset="0"/>
                  </a:rPr>
                  <a:t>de </a:t>
                </a:r>
              </a:p>
              <a:p>
                <a:pPr algn="ctr">
                  <a:defRPr/>
                </a:pPr>
                <a:r>
                  <a:rPr lang="fr-FR" sz="1200" b="1" dirty="0">
                    <a:latin typeface="Calibri" charset="0"/>
                  </a:rPr>
                  <a:t>production</a:t>
                </a:r>
              </a:p>
            </p:txBody>
          </p:sp>
          <p:sp>
            <p:nvSpPr>
              <p:cNvPr id="20553" name="Line 27"/>
              <p:cNvSpPr>
                <a:spLocks noChangeShapeType="1"/>
              </p:cNvSpPr>
              <p:nvPr/>
            </p:nvSpPr>
            <p:spPr bwMode="auto">
              <a:xfrm flipV="1">
                <a:off x="2613106" y="4109585"/>
                <a:ext cx="16955" cy="334022"/>
              </a:xfrm>
              <a:prstGeom prst="line">
                <a:avLst/>
              </a:prstGeom>
              <a:noFill/>
              <a:ln w="76200" cmpd="tri">
                <a:solidFill>
                  <a:srgbClr val="00B050"/>
                </a:solidFill>
                <a:round/>
                <a:headEnd/>
                <a:tailEnd type="triangle" w="med" len="med"/>
              </a:ln>
              <a:scene3d>
                <a:camera prst="orthographicFront"/>
                <a:lightRig rig="threePt" dir="t"/>
              </a:scene3d>
              <a:sp3d>
                <a:bevelT/>
              </a:sp3d>
              <a:extLst>
                <a:ext uri="{909E8E84-426E-40dd-AFC4-6F175D3DCCD1}"/>
              </a:extLst>
            </p:spPr>
            <p:txBody>
              <a:bodyPr/>
              <a:lstStyle/>
              <a:p>
                <a:pPr>
                  <a:spcBef>
                    <a:spcPct val="50000"/>
                  </a:spcBef>
                  <a:defRPr/>
                </a:pPr>
                <a:endParaRPr lang="en-US">
                  <a:ea typeface="ＭＳ Ｐゴシック" charset="0"/>
                  <a:cs typeface="ＭＳ Ｐゴシック" charset="0"/>
                </a:endParaRPr>
              </a:p>
            </p:txBody>
          </p:sp>
          <p:pic>
            <p:nvPicPr>
              <p:cNvPr id="151" name="Picture 2" descr="Base de données : qu'est-ce que c'est ? Définition et présentation">
                <a:extLst>
                  <a:ext uri="{FF2B5EF4-FFF2-40B4-BE49-F238E27FC236}">
                    <a16:creationId xmlns:a16="http://schemas.microsoft.com/office/drawing/2014/main" id="{1A76A570-60AA-2A41-9739-43904B0E5F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8899" y="4504630"/>
                <a:ext cx="862324" cy="4857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3" name="Groupe 152">
              <a:extLst>
                <a:ext uri="{FF2B5EF4-FFF2-40B4-BE49-F238E27FC236}">
                  <a16:creationId xmlns:a16="http://schemas.microsoft.com/office/drawing/2014/main" id="{26269B72-BA0F-6A49-B22E-F6786DAD304B}"/>
                </a:ext>
              </a:extLst>
            </p:cNvPr>
            <p:cNvGrpSpPr/>
            <p:nvPr/>
          </p:nvGrpSpPr>
          <p:grpSpPr>
            <a:xfrm>
              <a:off x="6873689" y="458377"/>
              <a:ext cx="1388244" cy="4896544"/>
              <a:chOff x="971600" y="980728"/>
              <a:chExt cx="1388244" cy="4896544"/>
            </a:xfrm>
          </p:grpSpPr>
          <p:grpSp>
            <p:nvGrpSpPr>
              <p:cNvPr id="154" name="Groupe 153">
                <a:extLst>
                  <a:ext uri="{FF2B5EF4-FFF2-40B4-BE49-F238E27FC236}">
                    <a16:creationId xmlns:a16="http://schemas.microsoft.com/office/drawing/2014/main" id="{50374C31-A952-8F4C-AA5F-7FA0765B6C83}"/>
                  </a:ext>
                </a:extLst>
              </p:cNvPr>
              <p:cNvGrpSpPr/>
              <p:nvPr/>
            </p:nvGrpSpPr>
            <p:grpSpPr>
              <a:xfrm>
                <a:off x="971600" y="980728"/>
                <a:ext cx="1196622" cy="1602468"/>
                <a:chOff x="819200" y="3435860"/>
                <a:chExt cx="1651000" cy="1962508"/>
              </a:xfrm>
            </p:grpSpPr>
            <p:pic>
              <p:nvPicPr>
                <p:cNvPr id="161" name="Image 160">
                  <a:extLst>
                    <a:ext uri="{FF2B5EF4-FFF2-40B4-BE49-F238E27FC236}">
                      <a16:creationId xmlns:a16="http://schemas.microsoft.com/office/drawing/2014/main" id="{9A3E3145-872A-564F-A656-CCCB4021ADD8}"/>
                    </a:ext>
                  </a:extLst>
                </p:cNvPr>
                <p:cNvPicPr>
                  <a:picLocks noChangeAspect="1"/>
                </p:cNvPicPr>
                <p:nvPr/>
              </p:nvPicPr>
              <p:blipFill>
                <a:blip r:embed="rId4"/>
                <a:stretch>
                  <a:fillRect/>
                </a:stretch>
              </p:blipFill>
              <p:spPr>
                <a:xfrm>
                  <a:off x="838933" y="3435860"/>
                  <a:ext cx="1612900" cy="1600200"/>
                </a:xfrm>
                <a:prstGeom prst="rect">
                  <a:avLst/>
                </a:prstGeom>
              </p:spPr>
            </p:pic>
            <p:pic>
              <p:nvPicPr>
                <p:cNvPr id="162" name="Image 161">
                  <a:extLst>
                    <a:ext uri="{FF2B5EF4-FFF2-40B4-BE49-F238E27FC236}">
                      <a16:creationId xmlns:a16="http://schemas.microsoft.com/office/drawing/2014/main" id="{0251C5C7-90C9-C24A-81BA-7BBF1EDBEA43}"/>
                    </a:ext>
                  </a:extLst>
                </p:cNvPr>
                <p:cNvPicPr>
                  <a:picLocks noChangeAspect="1"/>
                </p:cNvPicPr>
                <p:nvPr/>
              </p:nvPicPr>
              <p:blipFill>
                <a:blip r:embed="rId5"/>
                <a:stretch>
                  <a:fillRect/>
                </a:stretch>
              </p:blipFill>
              <p:spPr>
                <a:xfrm>
                  <a:off x="819200" y="4941168"/>
                  <a:ext cx="1651000" cy="457200"/>
                </a:xfrm>
                <a:prstGeom prst="rect">
                  <a:avLst/>
                </a:prstGeom>
              </p:spPr>
            </p:pic>
          </p:grpSp>
          <p:grpSp>
            <p:nvGrpSpPr>
              <p:cNvPr id="155" name="Groupe 154">
                <a:extLst>
                  <a:ext uri="{FF2B5EF4-FFF2-40B4-BE49-F238E27FC236}">
                    <a16:creationId xmlns:a16="http://schemas.microsoft.com/office/drawing/2014/main" id="{1F04B208-3944-A643-93C7-715DEFB53270}"/>
                  </a:ext>
                </a:extLst>
              </p:cNvPr>
              <p:cNvGrpSpPr/>
              <p:nvPr/>
            </p:nvGrpSpPr>
            <p:grpSpPr>
              <a:xfrm>
                <a:off x="971600" y="2704933"/>
                <a:ext cx="1298109" cy="1623140"/>
                <a:chOff x="3921963" y="3422472"/>
                <a:chExt cx="1524000" cy="1917700"/>
              </a:xfrm>
            </p:grpSpPr>
            <p:pic>
              <p:nvPicPr>
                <p:cNvPr id="159" name="Image 158">
                  <a:extLst>
                    <a:ext uri="{FF2B5EF4-FFF2-40B4-BE49-F238E27FC236}">
                      <a16:creationId xmlns:a16="http://schemas.microsoft.com/office/drawing/2014/main" id="{841AAEC2-0F8D-7347-97C7-8598F1C0ED3F}"/>
                    </a:ext>
                  </a:extLst>
                </p:cNvPr>
                <p:cNvPicPr>
                  <a:picLocks noChangeAspect="1"/>
                </p:cNvPicPr>
                <p:nvPr/>
              </p:nvPicPr>
              <p:blipFill>
                <a:blip r:embed="rId6"/>
                <a:stretch>
                  <a:fillRect/>
                </a:stretch>
              </p:blipFill>
              <p:spPr>
                <a:xfrm>
                  <a:off x="4126125" y="3422472"/>
                  <a:ext cx="1079500" cy="1308100"/>
                </a:xfrm>
                <a:prstGeom prst="rect">
                  <a:avLst/>
                </a:prstGeom>
              </p:spPr>
            </p:pic>
            <p:pic>
              <p:nvPicPr>
                <p:cNvPr id="160" name="Image 159">
                  <a:extLst>
                    <a:ext uri="{FF2B5EF4-FFF2-40B4-BE49-F238E27FC236}">
                      <a16:creationId xmlns:a16="http://schemas.microsoft.com/office/drawing/2014/main" id="{E86A693C-5A82-0246-B8C8-4A16AD8132C3}"/>
                    </a:ext>
                  </a:extLst>
                </p:cNvPr>
                <p:cNvPicPr>
                  <a:picLocks noChangeAspect="1"/>
                </p:cNvPicPr>
                <p:nvPr/>
              </p:nvPicPr>
              <p:blipFill>
                <a:blip r:embed="rId7"/>
                <a:stretch>
                  <a:fillRect/>
                </a:stretch>
              </p:blipFill>
              <p:spPr>
                <a:xfrm>
                  <a:off x="3921963" y="4705172"/>
                  <a:ext cx="1524000" cy="635000"/>
                </a:xfrm>
                <a:prstGeom prst="rect">
                  <a:avLst/>
                </a:prstGeom>
              </p:spPr>
            </p:pic>
          </p:grpSp>
          <p:grpSp>
            <p:nvGrpSpPr>
              <p:cNvPr id="156" name="Groupe 155">
                <a:extLst>
                  <a:ext uri="{FF2B5EF4-FFF2-40B4-BE49-F238E27FC236}">
                    <a16:creationId xmlns:a16="http://schemas.microsoft.com/office/drawing/2014/main" id="{B22094C2-8168-3841-9CDC-AA9C94164F28}"/>
                  </a:ext>
                </a:extLst>
              </p:cNvPr>
              <p:cNvGrpSpPr/>
              <p:nvPr/>
            </p:nvGrpSpPr>
            <p:grpSpPr>
              <a:xfrm>
                <a:off x="971600" y="4508850"/>
                <a:ext cx="1388244" cy="1368422"/>
                <a:chOff x="6280100" y="3284984"/>
                <a:chExt cx="2044700" cy="1656454"/>
              </a:xfrm>
            </p:grpSpPr>
            <p:pic>
              <p:nvPicPr>
                <p:cNvPr id="157" name="Image 156">
                  <a:extLst>
                    <a:ext uri="{FF2B5EF4-FFF2-40B4-BE49-F238E27FC236}">
                      <a16:creationId xmlns:a16="http://schemas.microsoft.com/office/drawing/2014/main" id="{FC9FFB60-4A58-4F49-A159-2BF2C61DD6F2}"/>
                    </a:ext>
                  </a:extLst>
                </p:cNvPr>
                <p:cNvPicPr>
                  <a:picLocks noChangeAspect="1"/>
                </p:cNvPicPr>
                <p:nvPr/>
              </p:nvPicPr>
              <p:blipFill>
                <a:blip r:embed="rId8"/>
                <a:stretch>
                  <a:fillRect/>
                </a:stretch>
              </p:blipFill>
              <p:spPr>
                <a:xfrm>
                  <a:off x="6588224" y="3284984"/>
                  <a:ext cx="1014090" cy="1240537"/>
                </a:xfrm>
                <a:prstGeom prst="rect">
                  <a:avLst/>
                </a:prstGeom>
              </p:spPr>
            </p:pic>
            <p:pic>
              <p:nvPicPr>
                <p:cNvPr id="158" name="Image 157">
                  <a:extLst>
                    <a:ext uri="{FF2B5EF4-FFF2-40B4-BE49-F238E27FC236}">
                      <a16:creationId xmlns:a16="http://schemas.microsoft.com/office/drawing/2014/main" id="{0DE418AE-DA6C-8B49-88D7-0BAC5AF38941}"/>
                    </a:ext>
                  </a:extLst>
                </p:cNvPr>
                <p:cNvPicPr>
                  <a:picLocks noChangeAspect="1"/>
                </p:cNvPicPr>
                <p:nvPr/>
              </p:nvPicPr>
              <p:blipFill>
                <a:blip r:embed="rId9"/>
                <a:stretch>
                  <a:fillRect/>
                </a:stretch>
              </p:blipFill>
              <p:spPr>
                <a:xfrm>
                  <a:off x="6280100" y="4496938"/>
                  <a:ext cx="2044700" cy="444500"/>
                </a:xfrm>
                <a:prstGeom prst="rect">
                  <a:avLst/>
                </a:prstGeom>
              </p:spPr>
            </p:pic>
          </p:grpSp>
        </p:grpSp>
      </p:grpSp>
    </p:spTree>
    <p:extLst>
      <p:ext uri="{BB962C8B-B14F-4D97-AF65-F5344CB8AC3E}">
        <p14:creationId xmlns:p14="http://schemas.microsoft.com/office/powerpoint/2010/main" val="2085123770"/>
      </p:ext>
    </p:extLst>
  </p:cSld>
  <p:clrMapOvr>
    <a:masterClrMapping/>
  </p:clrMapOvr>
  <p:transition spd="slow">
    <p:circl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a:extLst>
              <a:ext uri="{FF2B5EF4-FFF2-40B4-BE49-F238E27FC236}">
                <a16:creationId xmlns:a16="http://schemas.microsoft.com/office/drawing/2014/main" id="{870C2D4A-8154-8945-984C-232687768CF0}"/>
              </a:ext>
            </a:extLst>
          </p:cNvPr>
          <p:cNvSpPr>
            <a:spLocks noGrp="1"/>
          </p:cNvSpPr>
          <p:nvPr>
            <p:ph type="sldNum" sz="quarter" idx="12"/>
          </p:nvPr>
        </p:nvSpPr>
        <p:spPr/>
        <p:txBody>
          <a:bodyPr/>
          <a:lstStyle/>
          <a:p>
            <a:r>
              <a:rPr lang="fr-FR" altLang="fr-FR" dirty="0"/>
              <a:t> </a:t>
            </a:r>
          </a:p>
        </p:txBody>
      </p:sp>
      <p:sp>
        <p:nvSpPr>
          <p:cNvPr id="270339" name="Rectangle 3">
            <a:extLst>
              <a:ext uri="{FF2B5EF4-FFF2-40B4-BE49-F238E27FC236}">
                <a16:creationId xmlns:a16="http://schemas.microsoft.com/office/drawing/2014/main" id="{2FFD6E19-A5CE-2E40-A626-D20B02344E6D}"/>
              </a:ext>
            </a:extLst>
          </p:cNvPr>
          <p:cNvSpPr>
            <a:spLocks noGrp="1" noChangeArrowheads="1"/>
          </p:cNvSpPr>
          <p:nvPr>
            <p:ph type="body" idx="4294967295"/>
          </p:nvPr>
        </p:nvSpPr>
        <p:spPr>
          <a:xfrm>
            <a:off x="595313" y="1052736"/>
            <a:ext cx="8548687" cy="5184576"/>
          </a:xfrm>
          <a:prstGeom prst="rect">
            <a:avLst/>
          </a:prstGeom>
        </p:spPr>
        <p:txBody>
          <a:bodyPr/>
          <a:lstStyle/>
          <a:p>
            <a:pPr>
              <a:spcBef>
                <a:spcPts val="600"/>
              </a:spcBef>
              <a:spcAft>
                <a:spcPts val="600"/>
              </a:spcAft>
              <a:buClr>
                <a:srgbClr val="FF0000"/>
              </a:buClr>
              <a:buSzPct val="130000"/>
              <a:buFont typeface="Wingdings" pitchFamily="2" charset="2"/>
              <a:buChar char="v"/>
            </a:pPr>
            <a:r>
              <a:rPr lang="fr-FR" altLang="fr-FR" sz="2400" dirty="0">
                <a:latin typeface="Calibri" panose="020F0502020204030204" pitchFamily="34" charset="0"/>
                <a:cs typeface="Calibri" panose="020F0502020204030204" pitchFamily="34" charset="0"/>
              </a:rPr>
              <a:t> </a:t>
            </a:r>
            <a:r>
              <a:rPr lang="fr-FR" altLang="fr-FR" sz="2400" b="1" dirty="0">
                <a:latin typeface="Calibri" panose="020F0502020204030204" pitchFamily="34" charset="0"/>
                <a:cs typeface="Calibri" panose="020F0502020204030204" pitchFamily="34" charset="0"/>
              </a:rPr>
              <a:t>Zone de préparation </a:t>
            </a:r>
            <a:r>
              <a:rPr lang="fr-FR" altLang="fr-FR" sz="2400" dirty="0">
                <a:latin typeface="Calibri" panose="020F0502020204030204" pitchFamily="34" charset="0"/>
                <a:cs typeface="Calibri" panose="020F0502020204030204" pitchFamily="34" charset="0"/>
              </a:rPr>
              <a:t>(</a:t>
            </a:r>
            <a:r>
              <a:rPr lang="fr-FR" altLang="fr-FR" sz="2400" b="1" i="1" dirty="0" err="1">
                <a:solidFill>
                  <a:srgbClr val="0432FF"/>
                </a:solidFill>
                <a:latin typeface="Calibri" panose="020F0502020204030204" pitchFamily="34" charset="0"/>
                <a:cs typeface="Calibri" panose="020F0502020204030204" pitchFamily="34" charset="0"/>
              </a:rPr>
              <a:t>Staging</a:t>
            </a:r>
            <a:r>
              <a:rPr lang="fr-FR" altLang="fr-FR" sz="2400" b="1" i="1" dirty="0">
                <a:solidFill>
                  <a:srgbClr val="0432FF"/>
                </a:solidFill>
                <a:latin typeface="Calibri" panose="020F0502020204030204" pitchFamily="34" charset="0"/>
                <a:cs typeface="Calibri" panose="020F0502020204030204" pitchFamily="34" charset="0"/>
              </a:rPr>
              <a:t> area</a:t>
            </a:r>
            <a:r>
              <a:rPr lang="fr-FR" altLang="fr-FR" sz="2400" dirty="0">
                <a:latin typeface="Calibri" panose="020F0502020204030204" pitchFamily="34" charset="0"/>
                <a:cs typeface="Calibri" panose="020F0502020204030204" pitchFamily="34" charset="0"/>
              </a:rPr>
              <a:t>) </a:t>
            </a:r>
          </a:p>
          <a:p>
            <a:pPr marL="1117600" lvl="1" indent="0">
              <a:spcBef>
                <a:spcPts val="0"/>
              </a:spcBef>
              <a:buClr>
                <a:srgbClr val="FF0000"/>
              </a:buClr>
              <a:buFont typeface="Wingdings" pitchFamily="2" charset="2"/>
              <a:buChar char="Ø"/>
            </a:pPr>
            <a:r>
              <a:rPr lang="fr-FR" altLang="fr-FR" sz="2000" dirty="0">
                <a:latin typeface="Calibri" panose="020F0502020204030204" pitchFamily="34" charset="0"/>
                <a:cs typeface="Calibri" panose="020F0502020204030204" pitchFamily="34" charset="0"/>
              </a:rPr>
              <a:t> Zone temporaire de stockage des données extraites</a:t>
            </a:r>
          </a:p>
          <a:p>
            <a:pPr marL="1117600" lvl="1" indent="0">
              <a:spcBef>
                <a:spcPts val="0"/>
              </a:spcBef>
              <a:buClr>
                <a:srgbClr val="FF0000"/>
              </a:buClr>
              <a:buFont typeface="Wingdings" pitchFamily="2" charset="2"/>
              <a:buChar char="Ø"/>
            </a:pPr>
            <a:r>
              <a:rPr lang="fr-FR" altLang="fr-FR" sz="2000" dirty="0">
                <a:latin typeface="Calibri" panose="020F0502020204030204" pitchFamily="34" charset="0"/>
                <a:cs typeface="Calibri" panose="020F0502020204030204" pitchFamily="34" charset="0"/>
              </a:rPr>
              <a:t> Réalisation des transformations avant l’insertion dans le DW:</a:t>
            </a:r>
          </a:p>
          <a:p>
            <a:pPr marL="1649413" lvl="2">
              <a:lnSpc>
                <a:spcPct val="80000"/>
              </a:lnSpc>
              <a:buClr>
                <a:srgbClr val="FF0000"/>
              </a:buClr>
              <a:buFont typeface="Wingdings" pitchFamily="2" charset="2"/>
              <a:buChar char="q"/>
            </a:pPr>
            <a:r>
              <a:rPr lang="fr-FR" altLang="fr-FR" sz="1800" dirty="0">
                <a:latin typeface="Calibri" panose="020F0502020204030204" pitchFamily="34" charset="0"/>
                <a:cs typeface="Calibri" panose="020F0502020204030204" pitchFamily="34" charset="0"/>
              </a:rPr>
              <a:t> Nettoyage</a:t>
            </a:r>
          </a:p>
          <a:p>
            <a:pPr marL="1649413" lvl="2">
              <a:lnSpc>
                <a:spcPct val="80000"/>
              </a:lnSpc>
              <a:buClr>
                <a:srgbClr val="FF0000"/>
              </a:buClr>
              <a:buFont typeface="Wingdings" pitchFamily="2" charset="2"/>
              <a:buChar char="q"/>
            </a:pPr>
            <a:r>
              <a:rPr lang="fr-FR" altLang="fr-FR" sz="1800" dirty="0">
                <a:latin typeface="Calibri" panose="020F0502020204030204" pitchFamily="34" charset="0"/>
                <a:cs typeface="Calibri" panose="020F0502020204030204" pitchFamily="34" charset="0"/>
              </a:rPr>
              <a:t> Normalisation</a:t>
            </a:r>
            <a:r>
              <a:rPr lang="fr-FR" altLang="fr-FR" sz="2100" dirty="0">
                <a:latin typeface="Calibri" panose="020F0502020204030204" pitchFamily="34" charset="0"/>
                <a:cs typeface="Calibri" panose="020F0502020204030204" pitchFamily="34" charset="0"/>
              </a:rPr>
              <a:t>…</a:t>
            </a:r>
          </a:p>
          <a:p>
            <a:pPr lvl="1">
              <a:spcBef>
                <a:spcPts val="600"/>
              </a:spcBef>
              <a:buClr>
                <a:srgbClr val="FF0000"/>
              </a:buClr>
              <a:buFont typeface="Wingdings" pitchFamily="2" charset="2"/>
              <a:buChar char="Ø"/>
            </a:pPr>
            <a:r>
              <a:rPr lang="fr-FR" altLang="fr-FR" sz="2000" dirty="0">
                <a:latin typeface="Calibri" panose="020F0502020204030204" pitchFamily="34" charset="0"/>
                <a:cs typeface="Calibri" panose="020F0502020204030204" pitchFamily="34" charset="0"/>
              </a:rPr>
              <a:t>Données souvent détruites après chargement dans le DW</a:t>
            </a:r>
            <a:endParaRPr lang="fr-FR" altLang="fr-FR" sz="2200" dirty="0">
              <a:latin typeface="Calibri" panose="020F0502020204030204" pitchFamily="34" charset="0"/>
              <a:cs typeface="Calibri" panose="020F0502020204030204" pitchFamily="34" charset="0"/>
            </a:endParaRPr>
          </a:p>
          <a:p>
            <a:pPr>
              <a:spcBef>
                <a:spcPts val="600"/>
              </a:spcBef>
              <a:spcAft>
                <a:spcPts val="600"/>
              </a:spcAft>
              <a:buClr>
                <a:srgbClr val="FF0000"/>
              </a:buClr>
              <a:buSzPct val="130000"/>
              <a:buFont typeface="Wingdings" pitchFamily="2" charset="2"/>
              <a:buChar char="v"/>
            </a:pPr>
            <a:r>
              <a:rPr lang="fr-FR" altLang="fr-FR" sz="2400" dirty="0">
                <a:latin typeface="Calibri" panose="020F0502020204030204" pitchFamily="34" charset="0"/>
                <a:cs typeface="Calibri" panose="020F0502020204030204" pitchFamily="34" charset="0"/>
              </a:rPr>
              <a:t> </a:t>
            </a:r>
            <a:r>
              <a:rPr lang="fr-FR" altLang="fr-FR" sz="2400" b="1" dirty="0">
                <a:latin typeface="Calibri" panose="020F0502020204030204" pitchFamily="34" charset="0"/>
                <a:cs typeface="Calibri" panose="020F0502020204030204" pitchFamily="34" charset="0"/>
              </a:rPr>
              <a:t>Zone de stockage </a:t>
            </a:r>
            <a:r>
              <a:rPr lang="fr-FR" altLang="fr-FR" sz="2400" dirty="0">
                <a:latin typeface="Calibri" panose="020F0502020204030204" pitchFamily="34" charset="0"/>
                <a:cs typeface="Calibri" panose="020F0502020204030204" pitchFamily="34" charset="0"/>
              </a:rPr>
              <a:t>(</a:t>
            </a:r>
            <a:r>
              <a:rPr lang="fr-FR" altLang="fr-FR" sz="2400" b="1" i="1" dirty="0">
                <a:solidFill>
                  <a:srgbClr val="0432FF"/>
                </a:solidFill>
                <a:latin typeface="Calibri" panose="020F0502020204030204" pitchFamily="34" charset="0"/>
                <a:cs typeface="Calibri" panose="020F0502020204030204" pitchFamily="34" charset="0"/>
              </a:rPr>
              <a:t>DW, DM</a:t>
            </a:r>
            <a:r>
              <a:rPr lang="fr-FR" altLang="fr-FR" sz="2400" dirty="0">
                <a:latin typeface="Calibri" panose="020F0502020204030204" pitchFamily="34" charset="0"/>
                <a:cs typeface="Calibri" panose="020F0502020204030204" pitchFamily="34" charset="0"/>
              </a:rPr>
              <a:t>)</a:t>
            </a:r>
          </a:p>
          <a:p>
            <a:pPr marL="1117600" lvl="1" indent="0">
              <a:spcBef>
                <a:spcPts val="0"/>
              </a:spcBef>
              <a:buClr>
                <a:srgbClr val="FF0000"/>
              </a:buClr>
              <a:buFont typeface="Wingdings" pitchFamily="2" charset="2"/>
              <a:buChar char="Ø"/>
            </a:pPr>
            <a:r>
              <a:rPr lang="fr-FR" altLang="fr-FR" sz="2000" dirty="0">
                <a:latin typeface="Calibri" panose="020F0502020204030204" pitchFamily="34" charset="0"/>
                <a:cs typeface="Calibri" panose="020F0502020204030204" pitchFamily="34" charset="0"/>
              </a:rPr>
              <a:t> On y transfère les données nettoyées</a:t>
            </a:r>
          </a:p>
          <a:p>
            <a:pPr marL="1117600" lvl="1" indent="0">
              <a:spcBef>
                <a:spcPts val="0"/>
              </a:spcBef>
              <a:buClr>
                <a:srgbClr val="FF0000"/>
              </a:buClr>
              <a:buFont typeface="Wingdings" pitchFamily="2" charset="2"/>
              <a:buChar char="Ø"/>
            </a:pPr>
            <a:r>
              <a:rPr lang="fr-FR" altLang="fr-FR" sz="2000" dirty="0">
                <a:latin typeface="Calibri" panose="020F0502020204030204" pitchFamily="34" charset="0"/>
                <a:cs typeface="Calibri" panose="020F0502020204030204" pitchFamily="34" charset="0"/>
              </a:rPr>
              <a:t> Stockage permanent des données</a:t>
            </a:r>
          </a:p>
          <a:p>
            <a:pPr>
              <a:spcBef>
                <a:spcPts val="600"/>
              </a:spcBef>
              <a:spcAft>
                <a:spcPts val="600"/>
              </a:spcAft>
              <a:buClr>
                <a:srgbClr val="FF0000"/>
              </a:buClr>
              <a:buSzPct val="130000"/>
              <a:buFont typeface="Wingdings" pitchFamily="2" charset="2"/>
              <a:buChar char="v"/>
            </a:pPr>
            <a:r>
              <a:rPr lang="fr-FR" altLang="fr-FR" sz="2400" dirty="0">
                <a:latin typeface="Calibri" panose="020F0502020204030204" pitchFamily="34" charset="0"/>
                <a:cs typeface="Calibri" panose="020F0502020204030204" pitchFamily="34" charset="0"/>
              </a:rPr>
              <a:t> </a:t>
            </a:r>
            <a:r>
              <a:rPr lang="fr-FR" altLang="fr-FR" sz="2400" b="1" dirty="0">
                <a:latin typeface="Calibri" panose="020F0502020204030204" pitchFamily="34" charset="0"/>
                <a:cs typeface="Calibri" panose="020F0502020204030204" pitchFamily="34" charset="0"/>
              </a:rPr>
              <a:t>Zone de présentation</a:t>
            </a:r>
          </a:p>
          <a:p>
            <a:pPr marL="1117600" lvl="1" indent="0">
              <a:spcBef>
                <a:spcPts val="0"/>
              </a:spcBef>
              <a:buClr>
                <a:srgbClr val="FF0000"/>
              </a:buClr>
              <a:buFont typeface="Wingdings" pitchFamily="2" charset="2"/>
              <a:buChar char="Ø"/>
            </a:pPr>
            <a:r>
              <a:rPr lang="fr-FR" altLang="fr-FR" sz="2000" dirty="0">
                <a:latin typeface="Calibri" panose="020F0502020204030204" pitchFamily="34" charset="0"/>
                <a:cs typeface="Calibri" panose="020F0502020204030204" pitchFamily="34" charset="0"/>
              </a:rPr>
              <a:t> Donne accès aux données contenues dans le DW</a:t>
            </a:r>
          </a:p>
          <a:p>
            <a:pPr marL="1117600" lvl="1" indent="0">
              <a:spcBef>
                <a:spcPts val="0"/>
              </a:spcBef>
              <a:buClr>
                <a:srgbClr val="FF0000"/>
              </a:buClr>
              <a:buFont typeface="Wingdings" pitchFamily="2" charset="2"/>
              <a:buChar char="Ø"/>
            </a:pPr>
            <a:r>
              <a:rPr lang="fr-FR" altLang="fr-FR" sz="2000" dirty="0">
                <a:latin typeface="Calibri" panose="020F0502020204030204" pitchFamily="34" charset="0"/>
                <a:cs typeface="Calibri" panose="020F0502020204030204" pitchFamily="34" charset="0"/>
              </a:rPr>
              <a:t> Peut contenir des outils d’analyse programmés:</a:t>
            </a:r>
          </a:p>
          <a:p>
            <a:pPr marL="1692275" lvl="2" indent="-227013">
              <a:lnSpc>
                <a:spcPct val="80000"/>
              </a:lnSpc>
              <a:buClr>
                <a:srgbClr val="FF0000"/>
              </a:buClr>
              <a:buFont typeface="Wingdings" pitchFamily="2" charset="2"/>
              <a:buChar char="q"/>
            </a:pPr>
            <a:r>
              <a:rPr lang="fr-FR" altLang="fr-FR" sz="1800" dirty="0">
                <a:latin typeface="Calibri" panose="020F0502020204030204" pitchFamily="34" charset="0"/>
                <a:cs typeface="Calibri" panose="020F0502020204030204" pitchFamily="34" charset="0"/>
              </a:rPr>
              <a:t> Rapports</a:t>
            </a:r>
          </a:p>
          <a:p>
            <a:pPr marL="1692275" lvl="2" indent="-227013">
              <a:lnSpc>
                <a:spcPct val="80000"/>
              </a:lnSpc>
              <a:buClr>
                <a:srgbClr val="FF0000"/>
              </a:buClr>
              <a:buFont typeface="Wingdings" pitchFamily="2" charset="2"/>
              <a:buChar char="q"/>
            </a:pPr>
            <a:r>
              <a:rPr lang="fr-FR" altLang="fr-FR" sz="1800" dirty="0">
                <a:latin typeface="Calibri" panose="020F0502020204030204" pitchFamily="34" charset="0"/>
                <a:cs typeface="Calibri" panose="020F0502020204030204" pitchFamily="34" charset="0"/>
              </a:rPr>
              <a:t> Requêtes…</a:t>
            </a:r>
          </a:p>
        </p:txBody>
      </p:sp>
      <p:sp>
        <p:nvSpPr>
          <p:cNvPr id="6" name="Text Box 3">
            <a:extLst>
              <a:ext uri="{FF2B5EF4-FFF2-40B4-BE49-F238E27FC236}">
                <a16:creationId xmlns:a16="http://schemas.microsoft.com/office/drawing/2014/main" id="{1DD55C09-9087-684B-9868-18DE327498E1}"/>
              </a:ext>
            </a:extLst>
          </p:cNvPr>
          <p:cNvSpPr txBox="1">
            <a:spLocks noChangeArrowheads="1"/>
          </p:cNvSpPr>
          <p:nvPr/>
        </p:nvSpPr>
        <p:spPr bwMode="auto">
          <a:xfrm>
            <a:off x="1610878" y="159023"/>
            <a:ext cx="5922243"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Les différentes zones de l’architecture</a:t>
            </a:r>
          </a:p>
        </p:txBody>
      </p:sp>
    </p:spTree>
    <p:extLst>
      <p:ext uri="{BB962C8B-B14F-4D97-AF65-F5344CB8AC3E}">
        <p14:creationId xmlns:p14="http://schemas.microsoft.com/office/powerpoint/2010/main" val="4187873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755576" y="1556792"/>
            <a:ext cx="8640960" cy="43924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eaLnBrk="1" hangingPunct="1">
              <a:buClr>
                <a:srgbClr val="FF0000"/>
              </a:buClr>
              <a:buSzPct val="130000"/>
              <a:buFont typeface="Wingdings" pitchFamily="2" charset="2"/>
              <a:buChar char="Ø"/>
            </a:pPr>
            <a:r>
              <a:rPr lang="fr-CA" altLang="fr-FR" sz="2000" dirty="0">
                <a:solidFill>
                  <a:schemeClr val="accent2"/>
                </a:solidFill>
                <a:latin typeface="Calibri" panose="020F0502020204030204" pitchFamily="34" charset="0"/>
                <a:cs typeface="Calibri" panose="020F0502020204030204" pitchFamily="34" charset="0"/>
              </a:rPr>
              <a:t>Entreposage de données </a:t>
            </a:r>
            <a:r>
              <a:rPr lang="fr-CA" altLang="fr-FR" sz="2000" dirty="0">
                <a:latin typeface="Calibri" panose="020F0502020204030204" pitchFamily="34" charset="0"/>
                <a:cs typeface="Calibri" panose="020F0502020204030204" pitchFamily="34" charset="0"/>
              </a:rPr>
              <a:t>: Intégration des données dans une base cible  (</a:t>
            </a:r>
            <a:r>
              <a:rPr lang="fr-CA" altLang="fr-FR" sz="2000" i="1" dirty="0" err="1">
                <a:solidFill>
                  <a:srgbClr val="0432FF"/>
                </a:solidFill>
                <a:latin typeface="Calibri" panose="020F0502020204030204" pitchFamily="34" charset="0"/>
                <a:cs typeface="Calibri" panose="020F0502020204030204" pitchFamily="34" charset="0"/>
              </a:rPr>
              <a:t>Entrep</a:t>
            </a:r>
            <a:r>
              <a:rPr lang="fr-FR" altLang="fr-FR" sz="2000" i="1" dirty="0" err="1">
                <a:solidFill>
                  <a:srgbClr val="0432FF"/>
                </a:solidFill>
                <a:latin typeface="Calibri" panose="020F0502020204030204" pitchFamily="34" charset="0"/>
                <a:cs typeface="Calibri" panose="020F0502020204030204" pitchFamily="34" charset="0"/>
              </a:rPr>
              <a:t>ôt</a:t>
            </a:r>
            <a:r>
              <a:rPr lang="fr-FR" altLang="fr-FR" sz="2000" dirty="0">
                <a:latin typeface="Calibri" panose="020F0502020204030204" pitchFamily="34" charset="0"/>
                <a:cs typeface="Calibri" panose="020F0502020204030204" pitchFamily="34" charset="0"/>
              </a:rPr>
              <a:t>) structurée à des fins de décision</a:t>
            </a:r>
          </a:p>
          <a:p>
            <a:pPr eaLnBrk="1" hangingPunct="1"/>
            <a:endParaRPr lang="fr-CA" altLang="fr-FR" sz="2000" dirty="0">
              <a:latin typeface="Calibri" panose="020F0502020204030204" pitchFamily="34" charset="0"/>
              <a:cs typeface="Calibri" panose="020F0502020204030204" pitchFamily="34" charset="0"/>
            </a:endParaRPr>
          </a:p>
          <a:p>
            <a:pPr eaLnBrk="1" hangingPunct="1">
              <a:buClr>
                <a:srgbClr val="FF0000"/>
              </a:buClr>
              <a:buSzPct val="130000"/>
              <a:buFont typeface="Wingdings" pitchFamily="2" charset="2"/>
              <a:buChar char="Ø"/>
            </a:pPr>
            <a:r>
              <a:rPr lang="fr-CA" altLang="fr-FR" sz="2000" dirty="0">
                <a:solidFill>
                  <a:schemeClr val="accent2"/>
                </a:solidFill>
                <a:latin typeface="Calibri" panose="020F0502020204030204" pitchFamily="34" charset="0"/>
                <a:cs typeface="Calibri" panose="020F0502020204030204" pitchFamily="34" charset="0"/>
              </a:rPr>
              <a:t>Analyse en ligne  (OLAP) :</a:t>
            </a:r>
            <a:r>
              <a:rPr lang="fr-CA" altLang="fr-FR" sz="2000" dirty="0">
                <a:latin typeface="Calibri" panose="020F0502020204030204" pitchFamily="34" charset="0"/>
                <a:cs typeface="Calibri" panose="020F0502020204030204" pitchFamily="34" charset="0"/>
              </a:rPr>
              <a:t>   (</a:t>
            </a:r>
            <a:r>
              <a:rPr lang="fr-CA" altLang="fr-FR" sz="2000" i="1" dirty="0">
                <a:solidFill>
                  <a:srgbClr val="0432FF"/>
                </a:solidFill>
                <a:latin typeface="Calibri" panose="020F0502020204030204" pitchFamily="34" charset="0"/>
                <a:cs typeface="Calibri" panose="020F0502020204030204" pitchFamily="34" charset="0"/>
              </a:rPr>
              <a:t>analyses exploratoires</a:t>
            </a:r>
            <a:r>
              <a:rPr lang="fr-CA" altLang="fr-FR" sz="2000" dirty="0">
                <a:latin typeface="Calibri" panose="020F0502020204030204" pitchFamily="34" charset="0"/>
                <a:cs typeface="Calibri" panose="020F0502020204030204" pitchFamily="34" charset="0"/>
              </a:rPr>
              <a:t>)</a:t>
            </a:r>
          </a:p>
          <a:p>
            <a:pPr lvl="1" eaLnBrk="1" hangingPunct="1">
              <a:buClr>
                <a:srgbClr val="FF0000"/>
              </a:buClr>
              <a:buSzPct val="130000"/>
              <a:buFont typeface="Wingdings" pitchFamily="2" charset="2"/>
              <a:buChar char="§"/>
            </a:pPr>
            <a:r>
              <a:rPr lang="fr-CA" altLang="fr-FR" sz="2000" dirty="0">
                <a:latin typeface="Calibri" panose="020F0502020204030204" pitchFamily="34" charset="0"/>
                <a:cs typeface="Calibri" panose="020F0502020204030204" pitchFamily="34" charset="0"/>
              </a:rPr>
              <a:t>Vues  multidimensionnelles des données</a:t>
            </a:r>
          </a:p>
          <a:p>
            <a:pPr lvl="1" eaLnBrk="1" hangingPunct="1">
              <a:buClr>
                <a:srgbClr val="FF0000"/>
              </a:buClr>
              <a:buSzPct val="130000"/>
              <a:buFont typeface="Wingdings" pitchFamily="2" charset="2"/>
              <a:buChar char="§"/>
            </a:pPr>
            <a:r>
              <a:rPr lang="fr-CA" altLang="fr-FR" sz="2000" dirty="0">
                <a:latin typeface="Calibri" panose="020F0502020204030204" pitchFamily="34" charset="0"/>
                <a:cs typeface="Calibri" panose="020F0502020204030204" pitchFamily="34" charset="0"/>
              </a:rPr>
              <a:t>Requêtes décisionnelles en SQL avec agrégation des données</a:t>
            </a:r>
          </a:p>
          <a:p>
            <a:pPr lvl="1" eaLnBrk="1" hangingPunct="1">
              <a:buClr>
                <a:srgbClr val="FF0000"/>
              </a:buClr>
              <a:buSzPct val="130000"/>
              <a:buFont typeface="Wingdings" pitchFamily="2" charset="2"/>
              <a:buChar char="§"/>
            </a:pPr>
            <a:r>
              <a:rPr lang="fr-CA" altLang="fr-FR" sz="2000" dirty="0">
                <a:latin typeface="Calibri" panose="020F0502020204030204" pitchFamily="34" charset="0"/>
                <a:cs typeface="Calibri" panose="020F0502020204030204" pitchFamily="34" charset="0"/>
              </a:rPr>
              <a:t>Requêtes interactives en ligne</a:t>
            </a:r>
          </a:p>
          <a:p>
            <a:pPr lvl="1" eaLnBrk="1" hangingPunct="1"/>
            <a:endParaRPr lang="fr-CA" altLang="fr-FR" sz="2000" dirty="0">
              <a:latin typeface="Calibri" panose="020F0502020204030204" pitchFamily="34" charset="0"/>
              <a:cs typeface="Calibri" panose="020F0502020204030204" pitchFamily="34" charset="0"/>
            </a:endParaRPr>
          </a:p>
          <a:p>
            <a:pPr eaLnBrk="1" hangingPunct="1">
              <a:buClr>
                <a:srgbClr val="FF0000"/>
              </a:buClr>
              <a:buSzPct val="130000"/>
              <a:buFont typeface="Wingdings" pitchFamily="2" charset="2"/>
              <a:buChar char="Ø"/>
            </a:pPr>
            <a:r>
              <a:rPr lang="fr-CA" altLang="fr-FR" sz="2000" dirty="0">
                <a:solidFill>
                  <a:schemeClr val="accent2"/>
                </a:solidFill>
                <a:latin typeface="Calibri" panose="020F0502020204030204" pitchFamily="34" charset="0"/>
                <a:cs typeface="Calibri" panose="020F0502020204030204" pitchFamily="34" charset="0"/>
              </a:rPr>
              <a:t>Fouille des données :   (</a:t>
            </a:r>
            <a:r>
              <a:rPr lang="fr-CA" altLang="fr-FR" sz="2000" i="1" dirty="0">
                <a:solidFill>
                  <a:srgbClr val="0432FF"/>
                </a:solidFill>
                <a:latin typeface="Calibri" panose="020F0502020204030204" pitchFamily="34" charset="0"/>
                <a:cs typeface="Calibri" panose="020F0502020204030204" pitchFamily="34" charset="0"/>
              </a:rPr>
              <a:t>analyses confirmatoires</a:t>
            </a:r>
            <a:r>
              <a:rPr lang="fr-CA" altLang="fr-FR" sz="2000" dirty="0">
                <a:solidFill>
                  <a:schemeClr val="accent2"/>
                </a:solidFill>
                <a:latin typeface="Calibri" panose="020F0502020204030204" pitchFamily="34" charset="0"/>
                <a:cs typeface="Calibri" panose="020F0502020204030204" pitchFamily="34" charset="0"/>
              </a:rPr>
              <a:t>)</a:t>
            </a:r>
          </a:p>
          <a:p>
            <a:pPr lvl="1" eaLnBrk="1" hangingPunct="1">
              <a:buClr>
                <a:srgbClr val="FF0000"/>
              </a:buClr>
              <a:buSzPct val="130000"/>
              <a:buFont typeface="Wingdings" pitchFamily="2" charset="2"/>
              <a:buChar char="§"/>
            </a:pPr>
            <a:r>
              <a:rPr lang="fr-CA" altLang="fr-FR" sz="2000" dirty="0">
                <a:latin typeface="Calibri" panose="020F0502020204030204" pitchFamily="34" charset="0"/>
                <a:cs typeface="Calibri" panose="020F0502020204030204" pitchFamily="34" charset="0"/>
              </a:rPr>
              <a:t>Apprentissage automatique supervisé ou non supervisé</a:t>
            </a:r>
          </a:p>
          <a:p>
            <a:pPr lvl="1" eaLnBrk="1" hangingPunct="1">
              <a:buClr>
                <a:srgbClr val="FF0000"/>
              </a:buClr>
              <a:buSzPct val="130000"/>
              <a:buFont typeface="Wingdings" pitchFamily="2" charset="2"/>
              <a:buChar char="§"/>
            </a:pPr>
            <a:r>
              <a:rPr lang="fr-CA" altLang="fr-FR" sz="2000" dirty="0">
                <a:latin typeface="Calibri" panose="020F0502020204030204" pitchFamily="34" charset="0"/>
                <a:cs typeface="Calibri" panose="020F0502020204030204" pitchFamily="34" charset="0"/>
              </a:rPr>
              <a:t>Analyses explicatives</a:t>
            </a:r>
          </a:p>
          <a:p>
            <a:pPr lvl="1" eaLnBrk="1" hangingPunct="1">
              <a:buClr>
                <a:srgbClr val="FF0000"/>
              </a:buClr>
              <a:buSzPct val="130000"/>
              <a:buFont typeface="Wingdings" pitchFamily="2" charset="2"/>
              <a:buChar char="§"/>
            </a:pPr>
            <a:r>
              <a:rPr lang="fr-CA" altLang="fr-FR" sz="2000" dirty="0">
                <a:latin typeface="Calibri" panose="020F0502020204030204" pitchFamily="34" charset="0"/>
                <a:cs typeface="Calibri" panose="020F0502020204030204" pitchFamily="34" charset="0"/>
              </a:rPr>
              <a:t>Analyses prédictives </a:t>
            </a:r>
            <a:endParaRPr lang="fr-CA" altLang="fr-FR" sz="2000" dirty="0">
              <a:solidFill>
                <a:schemeClr val="accent2"/>
              </a:solidFill>
              <a:latin typeface="Calibri" panose="020F0502020204030204" pitchFamily="34" charset="0"/>
              <a:cs typeface="Calibri" panose="020F0502020204030204" pitchFamily="34" charset="0"/>
            </a:endParaRPr>
          </a:p>
        </p:txBody>
      </p:sp>
      <p:sp>
        <p:nvSpPr>
          <p:cNvPr id="8" name="Rectangle 2"/>
          <p:cNvSpPr txBox="1">
            <a:spLocks noChangeArrowheads="1"/>
          </p:cNvSpPr>
          <p:nvPr/>
        </p:nvSpPr>
        <p:spPr>
          <a:xfrm>
            <a:off x="251520" y="686352"/>
            <a:ext cx="7886700" cy="461665"/>
          </a:xfrm>
          <a:prstGeom prst="rect">
            <a:avLst/>
          </a:prstGeom>
          <a:ln>
            <a:miter lim="800000"/>
            <a:headEnd/>
            <a:tailEnd/>
          </a:ln>
        </p:spPr>
        <p:txBody>
          <a:bodyPr anchor="b">
            <a:spAutoFit/>
          </a:bodyPr>
          <a:lstStyle>
            <a:lvl1pPr algn="l" rtl="0" eaLnBrk="0" fontAlgn="base" hangingPunct="0">
              <a:spcBef>
                <a:spcPct val="0"/>
              </a:spcBef>
              <a:spcAft>
                <a:spcPct val="0"/>
              </a:spcAft>
              <a:defRPr sz="2000" b="1"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457200" indent="-457200" eaLnBrk="1" hangingPunct="1">
              <a:buClr>
                <a:srgbClr val="C00000"/>
              </a:buClr>
              <a:buFont typeface="Wingdings" charset="2"/>
              <a:buChar char="v"/>
              <a:defRPr/>
            </a:pPr>
            <a:r>
              <a:rPr lang="fr-FR" altLang="fr-FR" sz="2400" u="sng" dirty="0">
                <a:solidFill>
                  <a:srgbClr val="C00000"/>
                </a:solidFill>
                <a:effectLst>
                  <a:outerShdw blurRad="38100" dist="38100" dir="2700000" algn="tl">
                    <a:srgbClr val="C0C0C0"/>
                  </a:outerShdw>
                </a:effectLst>
                <a:ea typeface="ＭＳ Ｐゴシック" charset="-128"/>
              </a:rPr>
              <a:t>Systèmes d’Informations Décisionnels</a:t>
            </a:r>
            <a:endParaRPr lang="fr-CH" altLang="fr-FR" sz="2400" u="sng" dirty="0">
              <a:solidFill>
                <a:srgbClr val="C00000"/>
              </a:solidFill>
              <a:effectLst>
                <a:outerShdw blurRad="38100" dist="38100" dir="2700000" algn="tl">
                  <a:srgbClr val="C0C0C0"/>
                </a:outerShdw>
              </a:effectLst>
              <a:ea typeface="ＭＳ Ｐゴシック" charset="-128"/>
              <a:cs typeface="+mn-cs"/>
            </a:endParaRPr>
          </a:p>
        </p:txBody>
      </p:sp>
      <p:sp>
        <p:nvSpPr>
          <p:cNvPr id="7" name="Text Box 7">
            <a:extLst>
              <a:ext uri="{FF2B5EF4-FFF2-40B4-BE49-F238E27FC236}">
                <a16:creationId xmlns:a16="http://schemas.microsoft.com/office/drawing/2014/main" id="{8BFDB21E-0463-7B40-9A9D-1C78A88F1899}"/>
              </a:ext>
            </a:extLst>
          </p:cNvPr>
          <p:cNvSpPr txBox="1">
            <a:spLocks noChangeArrowheads="1"/>
          </p:cNvSpPr>
          <p:nvPr/>
        </p:nvSpPr>
        <p:spPr bwMode="auto">
          <a:xfrm>
            <a:off x="1806499" y="118752"/>
            <a:ext cx="2765501" cy="461665"/>
          </a:xfrm>
          <a:prstGeom prst="rect">
            <a:avLst/>
          </a:prstGeom>
          <a:noFill/>
          <a:ln w="9525">
            <a:noFill/>
            <a:miter lim="800000"/>
            <a:headEnd/>
            <a:tailEnd/>
          </a:ln>
          <a:effectLst/>
        </p:spPr>
        <p:txBody>
          <a:bodyPr>
            <a:spAutoFit/>
          </a:bodyPr>
          <a:lstStyle>
            <a:defPPr>
              <a:defRPr lang="fr-FR"/>
            </a:defPPr>
            <a:lvl1pPr algn="ctr" eaLnBrk="1" hangingPunct="1">
              <a:defRPr sz="2400" b="1" u="sng">
                <a:solidFill>
                  <a:schemeClr val="bg1"/>
                </a:solidFill>
                <a:effectLst>
                  <a:outerShdw blurRad="38100" dist="38100" dir="2700000" algn="tl">
                    <a:srgbClr val="C0C0C0"/>
                  </a:outerShdw>
                </a:effectLst>
                <a:highlight>
                  <a:srgbClr val="808080"/>
                </a:highlight>
                <a:ea typeface="ＭＳ Ｐゴシック" charset="-128"/>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FR" altLang="fr-FR" dirty="0"/>
              <a:t>LE DECISIONNEL</a:t>
            </a:r>
          </a:p>
        </p:txBody>
      </p:sp>
    </p:spTree>
    <p:extLst>
      <p:ext uri="{BB962C8B-B14F-4D97-AF65-F5344CB8AC3E}">
        <p14:creationId xmlns:p14="http://schemas.microsoft.com/office/powerpoint/2010/main" val="1381001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e 154"/>
          <p:cNvGrpSpPr>
            <a:grpSpLocks/>
          </p:cNvGrpSpPr>
          <p:nvPr/>
        </p:nvGrpSpPr>
        <p:grpSpPr bwMode="auto">
          <a:xfrm>
            <a:off x="251520" y="1412776"/>
            <a:ext cx="8786813" cy="3714750"/>
            <a:chOff x="142844" y="1357298"/>
            <a:chExt cx="8786842" cy="3714776"/>
          </a:xfrm>
        </p:grpSpPr>
        <p:grpSp>
          <p:nvGrpSpPr>
            <p:cNvPr id="12292" name="Groupe 151"/>
            <p:cNvGrpSpPr>
              <a:grpSpLocks/>
            </p:cNvGrpSpPr>
            <p:nvPr/>
          </p:nvGrpSpPr>
          <p:grpSpPr bwMode="auto">
            <a:xfrm>
              <a:off x="142844" y="1357298"/>
              <a:ext cx="8786842" cy="3714776"/>
              <a:chOff x="357158" y="1500174"/>
              <a:chExt cx="8786842" cy="3714776"/>
            </a:xfrm>
          </p:grpSpPr>
          <p:sp>
            <p:nvSpPr>
              <p:cNvPr id="151" name="Rectangle 150"/>
              <p:cNvSpPr>
                <a:spLocks noChangeArrowheads="1"/>
              </p:cNvSpPr>
              <p:nvPr/>
            </p:nvSpPr>
            <p:spPr bwMode="auto">
              <a:xfrm>
                <a:off x="357158" y="1500174"/>
                <a:ext cx="8786842" cy="3714776"/>
              </a:xfrm>
              <a:prstGeom prst="rect">
                <a:avLst/>
              </a:prstGeom>
              <a:gradFill rotWithShape="1">
                <a:gsLst>
                  <a:gs pos="0">
                    <a:srgbClr val="81B861"/>
                  </a:gs>
                  <a:gs pos="50000">
                    <a:srgbClr val="6FB242"/>
                  </a:gs>
                  <a:gs pos="100000">
                    <a:srgbClr val="61A235"/>
                  </a:gs>
                </a:gsLst>
                <a:lin ang="5400000"/>
              </a:gra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400">
                    <a:solidFill>
                      <a:schemeClr val="tx1"/>
                    </a:solidFill>
                    <a:latin typeface="Arial" charset="0"/>
                    <a:ea typeface="ＭＳ Ｐゴシック" charset="-128"/>
                  </a:defRPr>
                </a:lvl1pPr>
                <a:lvl2pPr marL="37931725" indent="-37474525">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a:spcBef>
                    <a:spcPct val="50000"/>
                  </a:spcBef>
                  <a:defRPr/>
                </a:pPr>
                <a:endParaRPr lang="en-US" altLang="fr-FR">
                  <a:solidFill>
                    <a:srgbClr val="FFFFFF"/>
                  </a:solidFill>
                  <a:latin typeface="Constantia" charset="0"/>
                </a:endParaRPr>
              </a:p>
            </p:txBody>
          </p:sp>
          <p:grpSp>
            <p:nvGrpSpPr>
              <p:cNvPr id="12295" name="Group 6"/>
              <p:cNvGrpSpPr>
                <a:grpSpLocks/>
              </p:cNvGrpSpPr>
              <p:nvPr/>
            </p:nvGrpSpPr>
            <p:grpSpPr bwMode="auto">
              <a:xfrm>
                <a:off x="7286644" y="1785926"/>
                <a:ext cx="1785950" cy="3184527"/>
                <a:chOff x="9385" y="644"/>
                <a:chExt cx="2268" cy="4678"/>
              </a:xfrm>
            </p:grpSpPr>
            <p:sp>
              <p:nvSpPr>
                <p:cNvPr id="62471" name="Text Box 7"/>
                <p:cNvSpPr txBox="1">
                  <a:spLocks noChangeArrowheads="1"/>
                </p:cNvSpPr>
                <p:nvPr/>
              </p:nvSpPr>
              <p:spPr bwMode="auto">
                <a:xfrm>
                  <a:off x="9385" y="644"/>
                  <a:ext cx="2268" cy="793"/>
                </a:xfrm>
                <a:prstGeom prst="rect">
                  <a:avLst/>
                </a:prstGeom>
                <a:solidFill>
                  <a:srgbClr val="FFFFFF"/>
                </a:solidFill>
                <a:ln w="9525">
                  <a:solidFill>
                    <a:srgbClr val="000000"/>
                  </a:solidFill>
                  <a:miter lim="800000"/>
                  <a:headEnd/>
                  <a:tailEnd/>
                </a:ln>
              </p:spPr>
              <p:txBody>
                <a:bodyPr/>
                <a:lstStyle>
                  <a:lvl1pPr>
                    <a:defRPr sz="1400">
                      <a:solidFill>
                        <a:schemeClr val="tx1"/>
                      </a:solidFill>
                      <a:latin typeface="Arial" charset="0"/>
                      <a:ea typeface="ＭＳ Ｐゴシック" charset="0"/>
                      <a:cs typeface="ＭＳ Ｐゴシック" charset="0"/>
                    </a:defRPr>
                  </a:lvl1pPr>
                  <a:lvl2pPr marL="37931725" indent="-37474525">
                    <a:defRPr sz="1400">
                      <a:solidFill>
                        <a:schemeClr val="tx1"/>
                      </a:solidFill>
                      <a:latin typeface="Arial" charset="0"/>
                      <a:ea typeface="ＭＳ Ｐゴシック" charset="0"/>
                    </a:defRPr>
                  </a:lvl2pPr>
                  <a:lvl3pPr>
                    <a:defRPr sz="1400">
                      <a:solidFill>
                        <a:schemeClr val="tx1"/>
                      </a:solidFill>
                      <a:latin typeface="Arial" charset="0"/>
                      <a:ea typeface="ＭＳ Ｐゴシック" charset="0"/>
                    </a:defRPr>
                  </a:lvl3pPr>
                  <a:lvl4pPr>
                    <a:defRPr sz="1400">
                      <a:solidFill>
                        <a:schemeClr val="tx1"/>
                      </a:solidFill>
                      <a:latin typeface="Arial" charset="0"/>
                      <a:ea typeface="ＭＳ Ｐゴシック" charset="0"/>
                    </a:defRPr>
                  </a:lvl4pPr>
                  <a:lvl5pPr>
                    <a:defRPr sz="1400">
                      <a:solidFill>
                        <a:schemeClr val="tx1"/>
                      </a:solidFill>
                      <a:latin typeface="Arial" charset="0"/>
                      <a:ea typeface="ＭＳ Ｐゴシック" charset="0"/>
                    </a:defRPr>
                  </a:lvl5pPr>
                  <a:lvl6pPr marL="457200" eaLnBrk="0" fontAlgn="base" hangingPunct="0">
                    <a:spcBef>
                      <a:spcPct val="50000"/>
                    </a:spcBef>
                    <a:spcAft>
                      <a:spcPct val="0"/>
                    </a:spcAft>
                    <a:defRPr sz="1400">
                      <a:solidFill>
                        <a:schemeClr val="tx1"/>
                      </a:solidFill>
                      <a:latin typeface="Arial" charset="0"/>
                      <a:ea typeface="ＭＳ Ｐゴシック" charset="0"/>
                    </a:defRPr>
                  </a:lvl6pPr>
                  <a:lvl7pPr marL="914400" eaLnBrk="0" fontAlgn="base" hangingPunct="0">
                    <a:spcBef>
                      <a:spcPct val="50000"/>
                    </a:spcBef>
                    <a:spcAft>
                      <a:spcPct val="0"/>
                    </a:spcAft>
                    <a:defRPr sz="1400">
                      <a:solidFill>
                        <a:schemeClr val="tx1"/>
                      </a:solidFill>
                      <a:latin typeface="Arial" charset="0"/>
                      <a:ea typeface="ＭＳ Ｐゴシック" charset="0"/>
                    </a:defRPr>
                  </a:lvl7pPr>
                  <a:lvl8pPr marL="1371600" eaLnBrk="0" fontAlgn="base" hangingPunct="0">
                    <a:spcBef>
                      <a:spcPct val="50000"/>
                    </a:spcBef>
                    <a:spcAft>
                      <a:spcPct val="0"/>
                    </a:spcAft>
                    <a:defRPr sz="1400">
                      <a:solidFill>
                        <a:schemeClr val="tx1"/>
                      </a:solidFill>
                      <a:latin typeface="Arial" charset="0"/>
                      <a:ea typeface="ＭＳ Ｐゴシック" charset="0"/>
                    </a:defRPr>
                  </a:lvl8pPr>
                  <a:lvl9pPr marL="1828800" eaLnBrk="0" fontAlgn="base" hangingPunct="0">
                    <a:spcBef>
                      <a:spcPct val="50000"/>
                    </a:spcBef>
                    <a:spcAft>
                      <a:spcPct val="0"/>
                    </a:spcAft>
                    <a:defRPr sz="1400">
                      <a:solidFill>
                        <a:schemeClr val="tx1"/>
                      </a:solidFill>
                      <a:latin typeface="Arial" charset="0"/>
                      <a:ea typeface="ＭＳ Ｐゴシック" charset="0"/>
                    </a:defRPr>
                  </a:lvl9pPr>
                </a:lstStyle>
                <a:p>
                  <a:pPr algn="ctr">
                    <a:defRPr/>
                  </a:pPr>
                  <a:r>
                    <a:rPr lang="fr-FR" b="1" dirty="0">
                      <a:solidFill>
                        <a:srgbClr val="0432FF"/>
                      </a:solidFill>
                      <a:effectLst>
                        <a:outerShdw blurRad="38100" dist="38100" dir="2700000" algn="tl">
                          <a:srgbClr val="DDDDDD"/>
                        </a:outerShdw>
                      </a:effectLst>
                      <a:latin typeface="Calibri" charset="0"/>
                    </a:rPr>
                    <a:t>End User</a:t>
                  </a:r>
                </a:p>
                <a:p>
                  <a:pPr algn="ctr">
                    <a:defRPr/>
                  </a:pPr>
                  <a:r>
                    <a:rPr lang="fr-FR" b="1" dirty="0" err="1">
                      <a:solidFill>
                        <a:srgbClr val="0432FF"/>
                      </a:solidFill>
                      <a:effectLst>
                        <a:outerShdw blurRad="38100" dist="38100" dir="2700000" algn="tl">
                          <a:srgbClr val="DDDDDD"/>
                        </a:outerShdw>
                      </a:effectLst>
                      <a:latin typeface="Calibri" charset="0"/>
                    </a:rPr>
                    <a:t>Presentation</a:t>
                  </a:r>
                  <a:r>
                    <a:rPr lang="fr-FR" b="1" dirty="0">
                      <a:solidFill>
                        <a:srgbClr val="0432FF"/>
                      </a:solidFill>
                      <a:effectLst>
                        <a:outerShdw blurRad="38100" dist="38100" dir="2700000" algn="tl">
                          <a:srgbClr val="DDDDDD"/>
                        </a:outerShdw>
                      </a:effectLst>
                      <a:latin typeface="Calibri" charset="0"/>
                    </a:rPr>
                    <a:t> Tools</a:t>
                  </a:r>
                  <a:endParaRPr lang="fr-FR" sz="1800" b="1" dirty="0">
                    <a:solidFill>
                      <a:srgbClr val="0432FF"/>
                    </a:solidFill>
                    <a:effectLst>
                      <a:outerShdw blurRad="38100" dist="38100" dir="2700000" algn="tl">
                        <a:srgbClr val="DDDDDD"/>
                      </a:outerShdw>
                    </a:effectLst>
                  </a:endParaRPr>
                </a:p>
              </p:txBody>
            </p:sp>
            <p:sp>
              <p:nvSpPr>
                <p:cNvPr id="12342" name="Rectangle 8"/>
                <p:cNvSpPr>
                  <a:spLocks noChangeArrowheads="1"/>
                </p:cNvSpPr>
                <p:nvPr/>
              </p:nvSpPr>
              <p:spPr bwMode="auto">
                <a:xfrm>
                  <a:off x="9385" y="1532"/>
                  <a:ext cx="2268" cy="379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endParaRPr lang="en-US" altLang="fr-FR" sz="1400">
                    <a:ea typeface="ＭＳ Ｐゴシック" charset="-128"/>
                  </a:endParaRPr>
                </a:p>
              </p:txBody>
            </p:sp>
          </p:grpSp>
          <p:grpSp>
            <p:nvGrpSpPr>
              <p:cNvPr id="12296" name="Group 12"/>
              <p:cNvGrpSpPr>
                <a:grpSpLocks/>
              </p:cNvGrpSpPr>
              <p:nvPr/>
            </p:nvGrpSpPr>
            <p:grpSpPr bwMode="auto">
              <a:xfrm>
                <a:off x="571472" y="1800791"/>
                <a:ext cx="1785950" cy="3199845"/>
                <a:chOff x="3858" y="550"/>
                <a:chExt cx="2268" cy="4700"/>
              </a:xfrm>
            </p:grpSpPr>
            <p:grpSp>
              <p:nvGrpSpPr>
                <p:cNvPr id="12332" name="Group 13"/>
                <p:cNvGrpSpPr>
                  <a:grpSpLocks/>
                </p:cNvGrpSpPr>
                <p:nvPr/>
              </p:nvGrpSpPr>
              <p:grpSpPr bwMode="auto">
                <a:xfrm>
                  <a:off x="3858" y="550"/>
                  <a:ext cx="2268" cy="4700"/>
                  <a:chOff x="1210" y="703"/>
                  <a:chExt cx="2268" cy="4700"/>
                </a:xfrm>
              </p:grpSpPr>
              <p:sp>
                <p:nvSpPr>
                  <p:cNvPr id="12339" name="Rectangle 14"/>
                  <p:cNvSpPr>
                    <a:spLocks noChangeArrowheads="1"/>
                  </p:cNvSpPr>
                  <p:nvPr/>
                </p:nvSpPr>
                <p:spPr bwMode="auto">
                  <a:xfrm>
                    <a:off x="1210" y="1613"/>
                    <a:ext cx="2268" cy="379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endParaRPr lang="en-US" altLang="fr-FR" sz="1400">
                      <a:ea typeface="ＭＳ Ｐゴシック" charset="-128"/>
                    </a:endParaRPr>
                  </a:p>
                </p:txBody>
              </p:sp>
              <p:sp>
                <p:nvSpPr>
                  <p:cNvPr id="62479" name="Text Box 15"/>
                  <p:cNvSpPr txBox="1">
                    <a:spLocks noChangeArrowheads="1"/>
                  </p:cNvSpPr>
                  <p:nvPr/>
                </p:nvSpPr>
                <p:spPr bwMode="auto">
                  <a:xfrm>
                    <a:off x="1210" y="702"/>
                    <a:ext cx="2268" cy="830"/>
                  </a:xfrm>
                  <a:prstGeom prst="rect">
                    <a:avLst/>
                  </a:prstGeom>
                  <a:solidFill>
                    <a:srgbClr val="FFFFFF"/>
                  </a:solidFill>
                  <a:ln w="9525">
                    <a:solidFill>
                      <a:srgbClr val="000000"/>
                    </a:solidFill>
                    <a:miter lim="800000"/>
                    <a:headEnd/>
                    <a:tailEnd/>
                  </a:ln>
                </p:spPr>
                <p:txBody>
                  <a:bodyPr anchor="ctr"/>
                  <a:lstStyle>
                    <a:lvl1pPr>
                      <a:defRPr sz="1400">
                        <a:solidFill>
                          <a:schemeClr val="tx1"/>
                        </a:solidFill>
                        <a:latin typeface="Arial" charset="0"/>
                        <a:ea typeface="ＭＳ Ｐゴシック" charset="0"/>
                        <a:cs typeface="ＭＳ Ｐゴシック" charset="0"/>
                      </a:defRPr>
                    </a:lvl1pPr>
                    <a:lvl2pPr marL="37931725" indent="-37474525">
                      <a:defRPr sz="1400">
                        <a:solidFill>
                          <a:schemeClr val="tx1"/>
                        </a:solidFill>
                        <a:latin typeface="Arial" charset="0"/>
                        <a:ea typeface="ＭＳ Ｐゴシック" charset="0"/>
                      </a:defRPr>
                    </a:lvl2pPr>
                    <a:lvl3pPr>
                      <a:defRPr sz="1400">
                        <a:solidFill>
                          <a:schemeClr val="tx1"/>
                        </a:solidFill>
                        <a:latin typeface="Arial" charset="0"/>
                        <a:ea typeface="ＭＳ Ｐゴシック" charset="0"/>
                      </a:defRPr>
                    </a:lvl3pPr>
                    <a:lvl4pPr>
                      <a:defRPr sz="1400">
                        <a:solidFill>
                          <a:schemeClr val="tx1"/>
                        </a:solidFill>
                        <a:latin typeface="Arial" charset="0"/>
                        <a:ea typeface="ＭＳ Ｐゴシック" charset="0"/>
                      </a:defRPr>
                    </a:lvl4pPr>
                    <a:lvl5pPr>
                      <a:defRPr sz="1400">
                        <a:solidFill>
                          <a:schemeClr val="tx1"/>
                        </a:solidFill>
                        <a:latin typeface="Arial" charset="0"/>
                        <a:ea typeface="ＭＳ Ｐゴシック" charset="0"/>
                      </a:defRPr>
                    </a:lvl5pPr>
                    <a:lvl6pPr marL="457200" eaLnBrk="0" fontAlgn="base" hangingPunct="0">
                      <a:spcBef>
                        <a:spcPct val="50000"/>
                      </a:spcBef>
                      <a:spcAft>
                        <a:spcPct val="0"/>
                      </a:spcAft>
                      <a:defRPr sz="1400">
                        <a:solidFill>
                          <a:schemeClr val="tx1"/>
                        </a:solidFill>
                        <a:latin typeface="Arial" charset="0"/>
                        <a:ea typeface="ＭＳ Ｐゴシック" charset="0"/>
                      </a:defRPr>
                    </a:lvl6pPr>
                    <a:lvl7pPr marL="914400" eaLnBrk="0" fontAlgn="base" hangingPunct="0">
                      <a:spcBef>
                        <a:spcPct val="50000"/>
                      </a:spcBef>
                      <a:spcAft>
                        <a:spcPct val="0"/>
                      </a:spcAft>
                      <a:defRPr sz="1400">
                        <a:solidFill>
                          <a:schemeClr val="tx1"/>
                        </a:solidFill>
                        <a:latin typeface="Arial" charset="0"/>
                        <a:ea typeface="ＭＳ Ｐゴシック" charset="0"/>
                      </a:defRPr>
                    </a:lvl7pPr>
                    <a:lvl8pPr marL="1371600" eaLnBrk="0" fontAlgn="base" hangingPunct="0">
                      <a:spcBef>
                        <a:spcPct val="50000"/>
                      </a:spcBef>
                      <a:spcAft>
                        <a:spcPct val="0"/>
                      </a:spcAft>
                      <a:defRPr sz="1400">
                        <a:solidFill>
                          <a:schemeClr val="tx1"/>
                        </a:solidFill>
                        <a:latin typeface="Arial" charset="0"/>
                        <a:ea typeface="ＭＳ Ｐゴシック" charset="0"/>
                      </a:defRPr>
                    </a:lvl8pPr>
                    <a:lvl9pPr marL="1828800" eaLnBrk="0" fontAlgn="base" hangingPunct="0">
                      <a:spcBef>
                        <a:spcPct val="50000"/>
                      </a:spcBef>
                      <a:spcAft>
                        <a:spcPct val="0"/>
                      </a:spcAft>
                      <a:defRPr sz="1400">
                        <a:solidFill>
                          <a:schemeClr val="tx1"/>
                        </a:solidFill>
                        <a:latin typeface="Arial" charset="0"/>
                        <a:ea typeface="ＭＳ Ｐゴシック" charset="0"/>
                      </a:defRPr>
                    </a:lvl9pPr>
                  </a:lstStyle>
                  <a:p>
                    <a:pPr algn="ctr">
                      <a:spcBef>
                        <a:spcPct val="50000"/>
                      </a:spcBef>
                      <a:defRPr/>
                    </a:pPr>
                    <a:r>
                      <a:rPr lang="fr-FR" b="1" dirty="0">
                        <a:solidFill>
                          <a:srgbClr val="0432FF"/>
                        </a:solidFill>
                        <a:effectLst>
                          <a:outerShdw blurRad="38100" dist="38100" dir="2700000" algn="tl">
                            <a:srgbClr val="DDDDDD"/>
                          </a:outerShdw>
                        </a:effectLst>
                        <a:latin typeface="Calibri" charset="0"/>
                      </a:rPr>
                      <a:t>Sources Data </a:t>
                    </a:r>
                    <a:r>
                      <a:rPr lang="fr-FR" b="1" dirty="0" err="1">
                        <a:solidFill>
                          <a:srgbClr val="0432FF"/>
                        </a:solidFill>
                        <a:effectLst>
                          <a:outerShdw blurRad="38100" dist="38100" dir="2700000" algn="tl">
                            <a:srgbClr val="DDDDDD"/>
                          </a:outerShdw>
                        </a:effectLst>
                        <a:latin typeface="Calibri" charset="0"/>
                      </a:rPr>
                      <a:t>Systems</a:t>
                    </a:r>
                    <a:endParaRPr lang="fr-FR" sz="1800" b="1" dirty="0">
                      <a:solidFill>
                        <a:srgbClr val="0432FF"/>
                      </a:solidFill>
                      <a:effectLst>
                        <a:outerShdw blurRad="38100" dist="38100" dir="2700000" algn="tl">
                          <a:srgbClr val="DDDDDD"/>
                        </a:outerShdw>
                      </a:effectLst>
                    </a:endParaRPr>
                  </a:p>
                </p:txBody>
              </p:sp>
            </p:grpSp>
            <p:grpSp>
              <p:nvGrpSpPr>
                <p:cNvPr id="12333" name="Group 16"/>
                <p:cNvGrpSpPr>
                  <a:grpSpLocks/>
                </p:cNvGrpSpPr>
                <p:nvPr/>
              </p:nvGrpSpPr>
              <p:grpSpPr bwMode="auto">
                <a:xfrm>
                  <a:off x="4064" y="1716"/>
                  <a:ext cx="1820" cy="3140"/>
                  <a:chOff x="1660" y="5260"/>
                  <a:chExt cx="1820" cy="3140"/>
                </a:xfrm>
              </p:grpSpPr>
              <p:sp>
                <p:nvSpPr>
                  <p:cNvPr id="39983" name="AutoShape 17"/>
                  <p:cNvSpPr>
                    <a:spLocks noChangeArrowheads="1"/>
                  </p:cNvSpPr>
                  <p:nvPr/>
                </p:nvSpPr>
                <p:spPr bwMode="auto">
                  <a:xfrm>
                    <a:off x="1660" y="5259"/>
                    <a:ext cx="810" cy="800"/>
                  </a:xfrm>
                  <a:prstGeom prst="can">
                    <a:avLst>
                      <a:gd name="adj" fmla="val 25000"/>
                    </a:avLst>
                  </a:prstGeom>
                  <a:gradFill rotWithShape="0">
                    <a:gsLst>
                      <a:gs pos="0">
                        <a:srgbClr val="9BBB59"/>
                      </a:gs>
                      <a:gs pos="100000">
                        <a:srgbClr val="74903B"/>
                      </a:gs>
                    </a:gsLst>
                    <a:path path="rect">
                      <a:fillToRect l="50000" t="50000" r="50000" b="50000"/>
                    </a:path>
                  </a:gradFill>
                  <a:ln>
                    <a:noFill/>
                  </a:ln>
                  <a:effectLst>
                    <a:outerShdw blurRad="63500" dist="29783" dir="3885598" algn="ctr" rotWithShape="0">
                      <a:srgbClr val="4E6128">
                        <a:alpha val="74998"/>
                      </a:srgbClr>
                    </a:outerShdw>
                  </a:effectLst>
                  <a:extLst>
                    <a:ext uri="{91240B29-F687-4F45-9708-019B960494DF}">
                      <a14:hiddenLine xmlns:a14="http://schemas.microsoft.com/office/drawing/2010/main" w="0">
                        <a:solidFill>
                          <a:srgbClr val="000000"/>
                        </a:solidFill>
                        <a:round/>
                        <a:headEnd/>
                        <a:tailEnd/>
                      </a14:hiddenLine>
                    </a:ext>
                  </a:extLst>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spcBef>
                        <a:spcPct val="50000"/>
                      </a:spcBef>
                      <a:defRPr/>
                    </a:pPr>
                    <a:endParaRPr lang="en-US" altLang="fr-FR"/>
                  </a:p>
                </p:txBody>
              </p:sp>
              <p:sp>
                <p:nvSpPr>
                  <p:cNvPr id="39984" name="AutoShape 18"/>
                  <p:cNvSpPr>
                    <a:spLocks noChangeArrowheads="1"/>
                  </p:cNvSpPr>
                  <p:nvPr/>
                </p:nvSpPr>
                <p:spPr bwMode="auto">
                  <a:xfrm>
                    <a:off x="2670" y="5569"/>
                    <a:ext cx="810" cy="800"/>
                  </a:xfrm>
                  <a:prstGeom prst="can">
                    <a:avLst>
                      <a:gd name="adj" fmla="val 25000"/>
                    </a:avLst>
                  </a:prstGeom>
                  <a:gradFill rotWithShape="0">
                    <a:gsLst>
                      <a:gs pos="0">
                        <a:srgbClr val="C0504D"/>
                      </a:gs>
                      <a:gs pos="100000">
                        <a:srgbClr val="923633"/>
                      </a:gs>
                    </a:gsLst>
                    <a:path path="rect">
                      <a:fillToRect l="50000" t="50000" r="50000" b="50000"/>
                    </a:path>
                  </a:gradFill>
                  <a:ln>
                    <a:noFill/>
                  </a:ln>
                  <a:effectLst>
                    <a:outerShdw blurRad="63500" dist="29783" dir="3885598" algn="ctr" rotWithShape="0">
                      <a:srgbClr val="622423">
                        <a:alpha val="74998"/>
                      </a:srgbClr>
                    </a:outerShdw>
                  </a:effectLst>
                  <a:extLst>
                    <a:ext uri="{91240B29-F687-4F45-9708-019B960494DF}">
                      <a14:hiddenLine xmlns:a14="http://schemas.microsoft.com/office/drawing/2010/main" w="0">
                        <a:solidFill>
                          <a:srgbClr val="000000"/>
                        </a:solidFill>
                        <a:round/>
                        <a:headEnd/>
                        <a:tailEnd/>
                      </a14:hiddenLine>
                    </a:ext>
                  </a:extLst>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spcBef>
                        <a:spcPct val="50000"/>
                      </a:spcBef>
                      <a:defRPr/>
                    </a:pPr>
                    <a:endParaRPr lang="en-US" altLang="fr-FR"/>
                  </a:p>
                </p:txBody>
              </p:sp>
              <p:sp>
                <p:nvSpPr>
                  <p:cNvPr id="39985" name="AutoShape 19"/>
                  <p:cNvSpPr>
                    <a:spLocks noChangeArrowheads="1"/>
                  </p:cNvSpPr>
                  <p:nvPr/>
                </p:nvSpPr>
                <p:spPr bwMode="auto">
                  <a:xfrm>
                    <a:off x="1660" y="6448"/>
                    <a:ext cx="810" cy="802"/>
                  </a:xfrm>
                  <a:prstGeom prst="can">
                    <a:avLst>
                      <a:gd name="adj" fmla="val 25000"/>
                    </a:avLst>
                  </a:prstGeom>
                  <a:gradFill rotWithShape="0">
                    <a:gsLst>
                      <a:gs pos="0">
                        <a:srgbClr val="F79646"/>
                      </a:gs>
                      <a:gs pos="100000">
                        <a:srgbClr val="DF6A09"/>
                      </a:gs>
                    </a:gsLst>
                    <a:path path="rect">
                      <a:fillToRect l="50000" t="50000" r="50000" b="50000"/>
                    </a:path>
                  </a:gradFill>
                  <a:ln>
                    <a:noFill/>
                  </a:ln>
                  <a:effectLst>
                    <a:outerShdw blurRad="63500" dist="29783" dir="3885598" algn="ctr" rotWithShape="0">
                      <a:srgbClr val="974706">
                        <a:alpha val="74998"/>
                      </a:srgbClr>
                    </a:outerShdw>
                  </a:effectLst>
                  <a:extLst>
                    <a:ext uri="{91240B29-F687-4F45-9708-019B960494DF}">
                      <a14:hiddenLine xmlns:a14="http://schemas.microsoft.com/office/drawing/2010/main" w="0">
                        <a:solidFill>
                          <a:srgbClr val="000000"/>
                        </a:solidFill>
                        <a:round/>
                        <a:headEnd/>
                        <a:tailEnd/>
                      </a14:hiddenLine>
                    </a:ext>
                  </a:extLst>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spcBef>
                        <a:spcPct val="50000"/>
                      </a:spcBef>
                      <a:defRPr/>
                    </a:pPr>
                    <a:endParaRPr lang="en-US" altLang="fr-FR"/>
                  </a:p>
                </p:txBody>
              </p:sp>
              <p:sp>
                <p:nvSpPr>
                  <p:cNvPr id="39986" name="AutoShape 20"/>
                  <p:cNvSpPr>
                    <a:spLocks noChangeArrowheads="1"/>
                  </p:cNvSpPr>
                  <p:nvPr/>
                </p:nvSpPr>
                <p:spPr bwMode="auto">
                  <a:xfrm>
                    <a:off x="2599" y="6569"/>
                    <a:ext cx="810" cy="800"/>
                  </a:xfrm>
                  <a:prstGeom prst="can">
                    <a:avLst>
                      <a:gd name="adj" fmla="val 25000"/>
                    </a:avLst>
                  </a:prstGeom>
                  <a:gradFill rotWithShape="0">
                    <a:gsLst>
                      <a:gs pos="0">
                        <a:srgbClr val="BCBCBC"/>
                      </a:gs>
                      <a:gs pos="100000">
                        <a:srgbClr val="000000"/>
                      </a:gs>
                    </a:gsLst>
                    <a:path path="rect">
                      <a:fillToRect l="50000" t="50000" r="50000" b="50000"/>
                    </a:path>
                  </a:gradFill>
                  <a:ln>
                    <a:noFill/>
                  </a:ln>
                  <a:effectLst>
                    <a:outerShdw blurRad="63500" dist="29783" dir="3885598" algn="ctr" rotWithShape="0">
                      <a:srgbClr val="7F7F7F">
                        <a:alpha val="74998"/>
                      </a:srgbClr>
                    </a:outerShdw>
                  </a:effectLst>
                  <a:extLst>
                    <a:ext uri="{91240B29-F687-4F45-9708-019B960494DF}">
                      <a14:hiddenLine xmlns:a14="http://schemas.microsoft.com/office/drawing/2010/main" w="0">
                        <a:solidFill>
                          <a:srgbClr val="000000"/>
                        </a:solidFill>
                        <a:round/>
                        <a:headEnd/>
                        <a:tailEnd/>
                      </a14:hiddenLine>
                    </a:ext>
                  </a:extLst>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spcBef>
                        <a:spcPct val="50000"/>
                      </a:spcBef>
                      <a:defRPr/>
                    </a:pPr>
                    <a:endParaRPr lang="en-US" altLang="fr-FR"/>
                  </a:p>
                </p:txBody>
              </p:sp>
              <p:sp>
                <p:nvSpPr>
                  <p:cNvPr id="39987" name="AutoShape 21"/>
                  <p:cNvSpPr>
                    <a:spLocks noChangeArrowheads="1"/>
                  </p:cNvSpPr>
                  <p:nvPr/>
                </p:nvSpPr>
                <p:spPr bwMode="auto">
                  <a:xfrm>
                    <a:off x="2129" y="7600"/>
                    <a:ext cx="810" cy="800"/>
                  </a:xfrm>
                  <a:prstGeom prst="can">
                    <a:avLst>
                      <a:gd name="adj" fmla="val 25000"/>
                    </a:avLst>
                  </a:prstGeom>
                  <a:gradFill rotWithShape="0">
                    <a:gsLst>
                      <a:gs pos="0">
                        <a:srgbClr val="4BACC6"/>
                      </a:gs>
                      <a:gs pos="100000">
                        <a:srgbClr val="308298"/>
                      </a:gs>
                    </a:gsLst>
                    <a:path path="rect">
                      <a:fillToRect l="50000" t="50000" r="50000" b="50000"/>
                    </a:path>
                  </a:gradFill>
                  <a:ln>
                    <a:noFill/>
                  </a:ln>
                  <a:effectLst>
                    <a:outerShdw blurRad="63500" dist="29783" dir="3885598" algn="ctr" rotWithShape="0">
                      <a:srgbClr val="205867">
                        <a:alpha val="74998"/>
                      </a:srgbClr>
                    </a:outerShdw>
                  </a:effectLst>
                  <a:extLst>
                    <a:ext uri="{91240B29-F687-4F45-9708-019B960494DF}">
                      <a14:hiddenLine xmlns:a14="http://schemas.microsoft.com/office/drawing/2010/main" w="0">
                        <a:solidFill>
                          <a:srgbClr val="000000"/>
                        </a:solidFill>
                        <a:round/>
                        <a:headEnd/>
                        <a:tailEnd/>
                      </a14:hiddenLine>
                    </a:ext>
                  </a:extLst>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spcBef>
                        <a:spcPct val="50000"/>
                      </a:spcBef>
                      <a:defRPr/>
                    </a:pPr>
                    <a:endParaRPr lang="en-US" altLang="fr-FR"/>
                  </a:p>
                </p:txBody>
              </p:sp>
            </p:grpSp>
          </p:grpSp>
          <p:grpSp>
            <p:nvGrpSpPr>
              <p:cNvPr id="12297" name="Groupe 139"/>
              <p:cNvGrpSpPr>
                <a:grpSpLocks/>
              </p:cNvGrpSpPr>
              <p:nvPr/>
            </p:nvGrpSpPr>
            <p:grpSpPr bwMode="auto">
              <a:xfrm>
                <a:off x="2928926" y="1785926"/>
                <a:ext cx="1933631" cy="3199845"/>
                <a:chOff x="3214678" y="1857364"/>
                <a:chExt cx="1933631" cy="3199845"/>
              </a:xfrm>
            </p:grpSpPr>
            <p:grpSp>
              <p:nvGrpSpPr>
                <p:cNvPr id="12326" name="Group 9"/>
                <p:cNvGrpSpPr>
                  <a:grpSpLocks/>
                </p:cNvGrpSpPr>
                <p:nvPr/>
              </p:nvGrpSpPr>
              <p:grpSpPr bwMode="auto">
                <a:xfrm>
                  <a:off x="3214678" y="1857364"/>
                  <a:ext cx="1933631" cy="3199845"/>
                  <a:chOff x="4169" y="703"/>
                  <a:chExt cx="2268" cy="4700"/>
                </a:xfrm>
              </p:grpSpPr>
              <p:sp>
                <p:nvSpPr>
                  <p:cNvPr id="62474" name="Text Box 10"/>
                  <p:cNvSpPr txBox="1">
                    <a:spLocks noChangeArrowheads="1"/>
                  </p:cNvSpPr>
                  <p:nvPr/>
                </p:nvSpPr>
                <p:spPr bwMode="auto">
                  <a:xfrm>
                    <a:off x="4169" y="703"/>
                    <a:ext cx="2268" cy="830"/>
                  </a:xfrm>
                  <a:prstGeom prst="rect">
                    <a:avLst/>
                  </a:prstGeom>
                  <a:solidFill>
                    <a:srgbClr val="FFFFFF"/>
                  </a:solidFill>
                  <a:ln w="9525">
                    <a:solidFill>
                      <a:srgbClr val="000000"/>
                    </a:solidFill>
                    <a:miter lim="800000"/>
                    <a:headEnd/>
                    <a:tailEnd/>
                  </a:ln>
                </p:spPr>
                <p:txBody>
                  <a:bodyPr/>
                  <a:lstStyle>
                    <a:lvl1pPr>
                      <a:defRPr sz="1400">
                        <a:solidFill>
                          <a:schemeClr val="tx1"/>
                        </a:solidFill>
                        <a:latin typeface="Arial" charset="0"/>
                        <a:ea typeface="ＭＳ Ｐゴシック" charset="0"/>
                        <a:cs typeface="ＭＳ Ｐゴシック" charset="0"/>
                      </a:defRPr>
                    </a:lvl1pPr>
                    <a:lvl2pPr marL="37931725" indent="-37474525">
                      <a:defRPr sz="1400">
                        <a:solidFill>
                          <a:schemeClr val="tx1"/>
                        </a:solidFill>
                        <a:latin typeface="Arial" charset="0"/>
                        <a:ea typeface="ＭＳ Ｐゴシック" charset="0"/>
                      </a:defRPr>
                    </a:lvl2pPr>
                    <a:lvl3pPr>
                      <a:defRPr sz="1400">
                        <a:solidFill>
                          <a:schemeClr val="tx1"/>
                        </a:solidFill>
                        <a:latin typeface="Arial" charset="0"/>
                        <a:ea typeface="ＭＳ Ｐゴシック" charset="0"/>
                      </a:defRPr>
                    </a:lvl3pPr>
                    <a:lvl4pPr>
                      <a:defRPr sz="1400">
                        <a:solidFill>
                          <a:schemeClr val="tx1"/>
                        </a:solidFill>
                        <a:latin typeface="Arial" charset="0"/>
                        <a:ea typeface="ＭＳ Ｐゴシック" charset="0"/>
                      </a:defRPr>
                    </a:lvl4pPr>
                    <a:lvl5pPr>
                      <a:defRPr sz="1400">
                        <a:solidFill>
                          <a:schemeClr val="tx1"/>
                        </a:solidFill>
                        <a:latin typeface="Arial" charset="0"/>
                        <a:ea typeface="ＭＳ Ｐゴシック" charset="0"/>
                      </a:defRPr>
                    </a:lvl5pPr>
                    <a:lvl6pPr marL="457200" eaLnBrk="0" fontAlgn="base" hangingPunct="0">
                      <a:spcBef>
                        <a:spcPct val="50000"/>
                      </a:spcBef>
                      <a:spcAft>
                        <a:spcPct val="0"/>
                      </a:spcAft>
                      <a:defRPr sz="1400">
                        <a:solidFill>
                          <a:schemeClr val="tx1"/>
                        </a:solidFill>
                        <a:latin typeface="Arial" charset="0"/>
                        <a:ea typeface="ＭＳ Ｐゴシック" charset="0"/>
                      </a:defRPr>
                    </a:lvl6pPr>
                    <a:lvl7pPr marL="914400" eaLnBrk="0" fontAlgn="base" hangingPunct="0">
                      <a:spcBef>
                        <a:spcPct val="50000"/>
                      </a:spcBef>
                      <a:spcAft>
                        <a:spcPct val="0"/>
                      </a:spcAft>
                      <a:defRPr sz="1400">
                        <a:solidFill>
                          <a:schemeClr val="tx1"/>
                        </a:solidFill>
                        <a:latin typeface="Arial" charset="0"/>
                        <a:ea typeface="ＭＳ Ｐゴシック" charset="0"/>
                      </a:defRPr>
                    </a:lvl7pPr>
                    <a:lvl8pPr marL="1371600" eaLnBrk="0" fontAlgn="base" hangingPunct="0">
                      <a:spcBef>
                        <a:spcPct val="50000"/>
                      </a:spcBef>
                      <a:spcAft>
                        <a:spcPct val="0"/>
                      </a:spcAft>
                      <a:defRPr sz="1400">
                        <a:solidFill>
                          <a:schemeClr val="tx1"/>
                        </a:solidFill>
                        <a:latin typeface="Arial" charset="0"/>
                        <a:ea typeface="ＭＳ Ｐゴシック" charset="0"/>
                      </a:defRPr>
                    </a:lvl8pPr>
                    <a:lvl9pPr marL="1828800" eaLnBrk="0" fontAlgn="base" hangingPunct="0">
                      <a:spcBef>
                        <a:spcPct val="50000"/>
                      </a:spcBef>
                      <a:spcAft>
                        <a:spcPct val="0"/>
                      </a:spcAft>
                      <a:defRPr sz="1400">
                        <a:solidFill>
                          <a:schemeClr val="tx1"/>
                        </a:solidFill>
                        <a:latin typeface="Arial" charset="0"/>
                        <a:ea typeface="ＭＳ Ｐゴシック" charset="0"/>
                      </a:defRPr>
                    </a:lvl9pPr>
                  </a:lstStyle>
                  <a:p>
                    <a:pPr algn="ctr">
                      <a:spcBef>
                        <a:spcPct val="50000"/>
                      </a:spcBef>
                      <a:defRPr/>
                    </a:pPr>
                    <a:r>
                      <a:rPr lang="fr-FR" b="1" dirty="0">
                        <a:solidFill>
                          <a:srgbClr val="0432FF"/>
                        </a:solidFill>
                        <a:effectLst>
                          <a:outerShdw blurRad="38100" dist="38100" dir="2700000" algn="tl">
                            <a:srgbClr val="DDDDDD"/>
                          </a:outerShdw>
                        </a:effectLst>
                        <a:latin typeface="Calibri" charset="0"/>
                      </a:rPr>
                      <a:t>Data </a:t>
                    </a:r>
                    <a:r>
                      <a:rPr lang="fr-FR" b="1" dirty="0" err="1">
                        <a:solidFill>
                          <a:srgbClr val="0432FF"/>
                        </a:solidFill>
                        <a:effectLst>
                          <a:outerShdw blurRad="38100" dist="38100" dir="2700000" algn="tl">
                            <a:srgbClr val="DDDDDD"/>
                          </a:outerShdw>
                        </a:effectLst>
                        <a:latin typeface="Calibri" charset="0"/>
                      </a:rPr>
                      <a:t>staging</a:t>
                    </a:r>
                    <a:r>
                      <a:rPr lang="fr-FR" b="1" dirty="0">
                        <a:solidFill>
                          <a:srgbClr val="0432FF"/>
                        </a:solidFill>
                        <a:effectLst>
                          <a:outerShdw blurRad="38100" dist="38100" dir="2700000" algn="tl">
                            <a:srgbClr val="DDDDDD"/>
                          </a:outerShdw>
                        </a:effectLst>
                        <a:latin typeface="Calibri" charset="0"/>
                      </a:rPr>
                      <a:t> Area</a:t>
                    </a:r>
                  </a:p>
                  <a:p>
                    <a:pPr algn="ctr">
                      <a:defRPr/>
                    </a:pPr>
                    <a:r>
                      <a:rPr lang="fr-FR" sz="1100" dirty="0">
                        <a:solidFill>
                          <a:srgbClr val="0432FF"/>
                        </a:solidFill>
                        <a:latin typeface="Calibri" charset="0"/>
                      </a:rPr>
                      <a:t> </a:t>
                    </a:r>
                    <a:r>
                      <a:rPr lang="fr-FR" b="1" dirty="0" err="1">
                        <a:solidFill>
                          <a:srgbClr val="0432FF"/>
                        </a:solidFill>
                        <a:effectLst>
                          <a:outerShdw blurRad="38100" dist="38100" dir="2700000" algn="tl">
                            <a:srgbClr val="DDDDDD"/>
                          </a:outerShdw>
                        </a:effectLst>
                        <a:latin typeface="Calibri" charset="0"/>
                      </a:rPr>
                      <a:t>O</a:t>
                    </a:r>
                    <a:r>
                      <a:rPr lang="fr-FR" sz="1000" b="1" dirty="0" err="1">
                        <a:solidFill>
                          <a:srgbClr val="0432FF"/>
                        </a:solidFill>
                        <a:effectLst>
                          <a:outerShdw blurRad="38100" dist="38100" dir="2700000" algn="tl">
                            <a:srgbClr val="DDDDDD"/>
                          </a:outerShdw>
                        </a:effectLst>
                        <a:latin typeface="Calibri" charset="0"/>
                      </a:rPr>
                      <a:t>perational</a:t>
                    </a:r>
                    <a:r>
                      <a:rPr lang="fr-FR" sz="1000" b="1" dirty="0">
                        <a:solidFill>
                          <a:srgbClr val="0432FF"/>
                        </a:solidFill>
                        <a:effectLst>
                          <a:outerShdw blurRad="38100" dist="38100" dir="2700000" algn="tl">
                            <a:srgbClr val="DDDDDD"/>
                          </a:outerShdw>
                        </a:effectLst>
                        <a:latin typeface="Calibri" charset="0"/>
                      </a:rPr>
                      <a:t> </a:t>
                    </a:r>
                    <a:r>
                      <a:rPr lang="fr-FR" b="1" dirty="0">
                        <a:solidFill>
                          <a:srgbClr val="0432FF"/>
                        </a:solidFill>
                        <a:effectLst>
                          <a:outerShdw blurRad="38100" dist="38100" dir="2700000" algn="tl">
                            <a:srgbClr val="DDDDDD"/>
                          </a:outerShdw>
                        </a:effectLst>
                        <a:latin typeface="Calibri" charset="0"/>
                      </a:rPr>
                      <a:t>D</a:t>
                    </a:r>
                    <a:r>
                      <a:rPr lang="fr-FR" sz="1000" b="1" dirty="0">
                        <a:solidFill>
                          <a:srgbClr val="0432FF"/>
                        </a:solidFill>
                        <a:effectLst>
                          <a:outerShdw blurRad="38100" dist="38100" dir="2700000" algn="tl">
                            <a:srgbClr val="DDDDDD"/>
                          </a:outerShdw>
                        </a:effectLst>
                        <a:latin typeface="Calibri" charset="0"/>
                      </a:rPr>
                      <a:t>ata </a:t>
                    </a:r>
                    <a:r>
                      <a:rPr lang="fr-FR" b="1" dirty="0">
                        <a:solidFill>
                          <a:srgbClr val="0432FF"/>
                        </a:solidFill>
                        <a:effectLst>
                          <a:outerShdw blurRad="38100" dist="38100" dir="2700000" algn="tl">
                            <a:srgbClr val="DDDDDD"/>
                          </a:outerShdw>
                        </a:effectLst>
                        <a:latin typeface="Calibri" charset="0"/>
                      </a:rPr>
                      <a:t>S</a:t>
                    </a:r>
                    <a:r>
                      <a:rPr lang="fr-FR" sz="1000" b="1" dirty="0">
                        <a:solidFill>
                          <a:srgbClr val="0432FF"/>
                        </a:solidFill>
                        <a:effectLst>
                          <a:outerShdw blurRad="38100" dist="38100" dir="2700000" algn="tl">
                            <a:srgbClr val="DDDDDD"/>
                          </a:outerShdw>
                        </a:effectLst>
                        <a:latin typeface="Calibri" charset="0"/>
                      </a:rPr>
                      <a:t>tore</a:t>
                    </a:r>
                    <a:r>
                      <a:rPr lang="fr-FR" sz="1100" dirty="0">
                        <a:solidFill>
                          <a:srgbClr val="0432FF"/>
                        </a:solidFill>
                        <a:latin typeface="Calibri" charset="0"/>
                      </a:rPr>
                      <a:t>)</a:t>
                    </a:r>
                    <a:endParaRPr lang="fr-FR" dirty="0">
                      <a:solidFill>
                        <a:srgbClr val="0432FF"/>
                      </a:solidFill>
                    </a:endParaRPr>
                  </a:p>
                </p:txBody>
              </p:sp>
              <p:sp>
                <p:nvSpPr>
                  <p:cNvPr id="12331" name="Rectangle 11"/>
                  <p:cNvSpPr>
                    <a:spLocks noChangeArrowheads="1"/>
                  </p:cNvSpPr>
                  <p:nvPr/>
                </p:nvSpPr>
                <p:spPr bwMode="auto">
                  <a:xfrm>
                    <a:off x="4169" y="1613"/>
                    <a:ext cx="2268" cy="379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endParaRPr lang="en-US" altLang="fr-FR" sz="1400">
                      <a:ea typeface="ＭＳ Ｐゴシック" charset="-128"/>
                    </a:endParaRPr>
                  </a:p>
                </p:txBody>
              </p:sp>
            </p:grpSp>
            <p:grpSp>
              <p:nvGrpSpPr>
                <p:cNvPr id="12327" name="Groupe 136"/>
                <p:cNvGrpSpPr>
                  <a:grpSpLocks/>
                </p:cNvGrpSpPr>
                <p:nvPr/>
              </p:nvGrpSpPr>
              <p:grpSpPr bwMode="auto">
                <a:xfrm>
                  <a:off x="3500430" y="2857496"/>
                  <a:ext cx="1464991" cy="1661196"/>
                  <a:chOff x="3571868" y="2571744"/>
                  <a:chExt cx="1464991" cy="1661196"/>
                </a:xfrm>
              </p:grpSpPr>
              <p:sp>
                <p:nvSpPr>
                  <p:cNvPr id="39977" name="AutoShape 26"/>
                  <p:cNvSpPr>
                    <a:spLocks noChangeArrowheads="1"/>
                  </p:cNvSpPr>
                  <p:nvPr/>
                </p:nvSpPr>
                <p:spPr bwMode="auto">
                  <a:xfrm>
                    <a:off x="3571857" y="2571744"/>
                    <a:ext cx="1465268" cy="1674823"/>
                  </a:xfrm>
                  <a:prstGeom prst="can">
                    <a:avLst>
                      <a:gd name="adj" fmla="val 32795"/>
                    </a:avLst>
                  </a:prstGeom>
                  <a:gradFill rotWithShape="0">
                    <a:gsLst>
                      <a:gs pos="0">
                        <a:srgbClr val="4F81BD"/>
                      </a:gs>
                      <a:gs pos="100000">
                        <a:srgbClr val="365E8F"/>
                      </a:gs>
                    </a:gsLst>
                    <a:path path="rect">
                      <a:fillToRect l="50000" t="50000" r="50000" b="50000"/>
                    </a:path>
                  </a:gradFill>
                  <a:ln>
                    <a:noFill/>
                  </a:ln>
                  <a:effectLst>
                    <a:outerShdw blurRad="63500" dist="29783" dir="3885598" algn="ctr" rotWithShape="0">
                      <a:srgbClr val="243F60">
                        <a:alpha val="74998"/>
                      </a:srgbClr>
                    </a:outerShdw>
                  </a:effectLst>
                  <a:extLst>
                    <a:ext uri="{91240B29-F687-4F45-9708-019B960494DF}">
                      <a14:hiddenLine xmlns:a14="http://schemas.microsoft.com/office/drawing/2010/main" w="0">
                        <a:solidFill>
                          <a:srgbClr val="000000"/>
                        </a:solidFill>
                        <a:round/>
                        <a:headEnd/>
                        <a:tailEnd/>
                      </a14:hiddenLine>
                    </a:ext>
                  </a:extLst>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spcBef>
                        <a:spcPct val="50000"/>
                      </a:spcBef>
                      <a:defRPr/>
                    </a:pPr>
                    <a:endParaRPr lang="en-US" altLang="fr-FR"/>
                  </a:p>
                </p:txBody>
              </p:sp>
              <p:sp>
                <p:nvSpPr>
                  <p:cNvPr id="62491" name="Text Box 27"/>
                  <p:cNvSpPr txBox="1">
                    <a:spLocks noChangeArrowheads="1"/>
                  </p:cNvSpPr>
                  <p:nvPr/>
                </p:nvSpPr>
                <p:spPr bwMode="auto">
                  <a:xfrm>
                    <a:off x="3643295" y="3214685"/>
                    <a:ext cx="1357317" cy="714380"/>
                  </a:xfrm>
                  <a:prstGeom prst="rect">
                    <a:avLst/>
                  </a:prstGeom>
                  <a:noFill/>
                  <a:ln w="9525">
                    <a:noFill/>
                    <a:miter lim="800000"/>
                    <a:headEnd/>
                    <a:tailEnd/>
                  </a:ln>
                </p:spPr>
                <p:txBody>
                  <a:bodyPr/>
                  <a:lstStyle>
                    <a:lvl1pPr>
                      <a:defRPr sz="1400">
                        <a:solidFill>
                          <a:schemeClr val="tx1"/>
                        </a:solidFill>
                        <a:latin typeface="Arial" charset="0"/>
                        <a:ea typeface="ＭＳ Ｐゴシック" charset="0"/>
                        <a:cs typeface="ＭＳ Ｐゴシック" charset="0"/>
                      </a:defRPr>
                    </a:lvl1pPr>
                    <a:lvl2pPr marL="37931725" indent="-37474525">
                      <a:defRPr sz="1400">
                        <a:solidFill>
                          <a:schemeClr val="tx1"/>
                        </a:solidFill>
                        <a:latin typeface="Arial" charset="0"/>
                        <a:ea typeface="ＭＳ Ｐゴシック" charset="0"/>
                      </a:defRPr>
                    </a:lvl2pPr>
                    <a:lvl3pPr>
                      <a:defRPr sz="1400">
                        <a:solidFill>
                          <a:schemeClr val="tx1"/>
                        </a:solidFill>
                        <a:latin typeface="Arial" charset="0"/>
                        <a:ea typeface="ＭＳ Ｐゴシック" charset="0"/>
                      </a:defRPr>
                    </a:lvl3pPr>
                    <a:lvl4pPr>
                      <a:defRPr sz="1400">
                        <a:solidFill>
                          <a:schemeClr val="tx1"/>
                        </a:solidFill>
                        <a:latin typeface="Arial" charset="0"/>
                        <a:ea typeface="ＭＳ Ｐゴシック" charset="0"/>
                      </a:defRPr>
                    </a:lvl4pPr>
                    <a:lvl5pPr>
                      <a:defRPr sz="1400">
                        <a:solidFill>
                          <a:schemeClr val="tx1"/>
                        </a:solidFill>
                        <a:latin typeface="Arial" charset="0"/>
                        <a:ea typeface="ＭＳ Ｐゴシック" charset="0"/>
                      </a:defRPr>
                    </a:lvl5pPr>
                    <a:lvl6pPr marL="457200" eaLnBrk="0" fontAlgn="base" hangingPunct="0">
                      <a:spcBef>
                        <a:spcPct val="50000"/>
                      </a:spcBef>
                      <a:spcAft>
                        <a:spcPct val="0"/>
                      </a:spcAft>
                      <a:defRPr sz="1400">
                        <a:solidFill>
                          <a:schemeClr val="tx1"/>
                        </a:solidFill>
                        <a:latin typeface="Arial" charset="0"/>
                        <a:ea typeface="ＭＳ Ｐゴシック" charset="0"/>
                      </a:defRPr>
                    </a:lvl6pPr>
                    <a:lvl7pPr marL="914400" eaLnBrk="0" fontAlgn="base" hangingPunct="0">
                      <a:spcBef>
                        <a:spcPct val="50000"/>
                      </a:spcBef>
                      <a:spcAft>
                        <a:spcPct val="0"/>
                      </a:spcAft>
                      <a:defRPr sz="1400">
                        <a:solidFill>
                          <a:schemeClr val="tx1"/>
                        </a:solidFill>
                        <a:latin typeface="Arial" charset="0"/>
                        <a:ea typeface="ＭＳ Ｐゴシック" charset="0"/>
                      </a:defRPr>
                    </a:lvl7pPr>
                    <a:lvl8pPr marL="1371600" eaLnBrk="0" fontAlgn="base" hangingPunct="0">
                      <a:spcBef>
                        <a:spcPct val="50000"/>
                      </a:spcBef>
                      <a:spcAft>
                        <a:spcPct val="0"/>
                      </a:spcAft>
                      <a:defRPr sz="1400">
                        <a:solidFill>
                          <a:schemeClr val="tx1"/>
                        </a:solidFill>
                        <a:latin typeface="Arial" charset="0"/>
                        <a:ea typeface="ＭＳ Ｐゴシック" charset="0"/>
                      </a:defRPr>
                    </a:lvl8pPr>
                    <a:lvl9pPr marL="1828800" eaLnBrk="0" fontAlgn="base" hangingPunct="0">
                      <a:spcBef>
                        <a:spcPct val="50000"/>
                      </a:spcBef>
                      <a:spcAft>
                        <a:spcPct val="0"/>
                      </a:spcAft>
                      <a:defRPr sz="1400">
                        <a:solidFill>
                          <a:schemeClr val="tx1"/>
                        </a:solidFill>
                        <a:latin typeface="Arial" charset="0"/>
                        <a:ea typeface="ＭＳ Ｐゴシック" charset="0"/>
                      </a:defRPr>
                    </a:lvl9pPr>
                  </a:lstStyle>
                  <a:p>
                    <a:pPr algn="ctr">
                      <a:spcBef>
                        <a:spcPct val="50000"/>
                      </a:spcBef>
                      <a:spcAft>
                        <a:spcPts val="1000"/>
                      </a:spcAft>
                      <a:defRPr/>
                    </a:pPr>
                    <a:r>
                      <a:rPr lang="fr-FR" sz="3600" b="1">
                        <a:effectLst>
                          <a:outerShdw blurRad="38100" dist="38100" dir="2700000" algn="tl">
                            <a:srgbClr val="DDDDDD"/>
                          </a:outerShdw>
                        </a:effectLst>
                        <a:latin typeface="Calibri" charset="0"/>
                      </a:rPr>
                      <a:t>O.D.S.</a:t>
                    </a:r>
                    <a:endParaRPr lang="fr-FR" sz="2400">
                      <a:effectLst>
                        <a:outerShdw blurRad="38100" dist="38100" dir="2700000" algn="tl">
                          <a:srgbClr val="DDDDDD"/>
                        </a:outerShdw>
                      </a:effectLst>
                    </a:endParaRPr>
                  </a:p>
                </p:txBody>
              </p:sp>
            </p:grpSp>
          </p:grpSp>
          <p:grpSp>
            <p:nvGrpSpPr>
              <p:cNvPr id="12298" name="Groupe 135"/>
              <p:cNvGrpSpPr>
                <a:grpSpLocks/>
              </p:cNvGrpSpPr>
              <p:nvPr/>
            </p:nvGrpSpPr>
            <p:grpSpPr bwMode="auto">
              <a:xfrm>
                <a:off x="5284410" y="1785926"/>
                <a:ext cx="1787920" cy="3191335"/>
                <a:chOff x="5429256" y="1928802"/>
                <a:chExt cx="1787920" cy="3191335"/>
              </a:xfrm>
            </p:grpSpPr>
            <p:grpSp>
              <p:nvGrpSpPr>
                <p:cNvPr id="12310" name="Group 2"/>
                <p:cNvGrpSpPr>
                  <a:grpSpLocks/>
                </p:cNvGrpSpPr>
                <p:nvPr/>
              </p:nvGrpSpPr>
              <p:grpSpPr bwMode="auto">
                <a:xfrm>
                  <a:off x="5429256" y="1928802"/>
                  <a:ext cx="1787920" cy="3191335"/>
                  <a:chOff x="6910" y="632"/>
                  <a:chExt cx="2270" cy="4687"/>
                </a:xfrm>
              </p:grpSpPr>
              <p:sp>
                <p:nvSpPr>
                  <p:cNvPr id="62467" name="Text Box 3"/>
                  <p:cNvSpPr txBox="1">
                    <a:spLocks noChangeArrowheads="1"/>
                  </p:cNvSpPr>
                  <p:nvPr/>
                </p:nvSpPr>
                <p:spPr bwMode="auto">
                  <a:xfrm>
                    <a:off x="6910" y="632"/>
                    <a:ext cx="2267" cy="807"/>
                  </a:xfrm>
                  <a:prstGeom prst="rect">
                    <a:avLst/>
                  </a:prstGeom>
                  <a:solidFill>
                    <a:srgbClr val="FFFFFF"/>
                  </a:solidFill>
                  <a:ln w="9525">
                    <a:solidFill>
                      <a:srgbClr val="000000"/>
                    </a:solidFill>
                    <a:miter lim="800000"/>
                    <a:headEnd/>
                    <a:tailEnd/>
                  </a:ln>
                </p:spPr>
                <p:txBody>
                  <a:bodyPr anchor="ctr"/>
                  <a:lstStyle>
                    <a:lvl1pPr>
                      <a:defRPr sz="1400">
                        <a:solidFill>
                          <a:schemeClr val="tx1"/>
                        </a:solidFill>
                        <a:latin typeface="Arial" charset="0"/>
                        <a:ea typeface="ＭＳ Ｐゴシック" charset="0"/>
                        <a:cs typeface="ＭＳ Ｐゴシック" charset="0"/>
                      </a:defRPr>
                    </a:lvl1pPr>
                    <a:lvl2pPr marL="37931725" indent="-37474525">
                      <a:defRPr sz="1400">
                        <a:solidFill>
                          <a:schemeClr val="tx1"/>
                        </a:solidFill>
                        <a:latin typeface="Arial" charset="0"/>
                        <a:ea typeface="ＭＳ Ｐゴシック" charset="0"/>
                      </a:defRPr>
                    </a:lvl2pPr>
                    <a:lvl3pPr>
                      <a:defRPr sz="1400">
                        <a:solidFill>
                          <a:schemeClr val="tx1"/>
                        </a:solidFill>
                        <a:latin typeface="Arial" charset="0"/>
                        <a:ea typeface="ＭＳ Ｐゴシック" charset="0"/>
                      </a:defRPr>
                    </a:lvl3pPr>
                    <a:lvl4pPr>
                      <a:defRPr sz="1400">
                        <a:solidFill>
                          <a:schemeClr val="tx1"/>
                        </a:solidFill>
                        <a:latin typeface="Arial" charset="0"/>
                        <a:ea typeface="ＭＳ Ｐゴシック" charset="0"/>
                      </a:defRPr>
                    </a:lvl4pPr>
                    <a:lvl5pPr>
                      <a:defRPr sz="1400">
                        <a:solidFill>
                          <a:schemeClr val="tx1"/>
                        </a:solidFill>
                        <a:latin typeface="Arial" charset="0"/>
                        <a:ea typeface="ＭＳ Ｐゴシック" charset="0"/>
                      </a:defRPr>
                    </a:lvl5pPr>
                    <a:lvl6pPr marL="457200" eaLnBrk="0" fontAlgn="base" hangingPunct="0">
                      <a:spcBef>
                        <a:spcPct val="50000"/>
                      </a:spcBef>
                      <a:spcAft>
                        <a:spcPct val="0"/>
                      </a:spcAft>
                      <a:defRPr sz="1400">
                        <a:solidFill>
                          <a:schemeClr val="tx1"/>
                        </a:solidFill>
                        <a:latin typeface="Arial" charset="0"/>
                        <a:ea typeface="ＭＳ Ｐゴシック" charset="0"/>
                      </a:defRPr>
                    </a:lvl6pPr>
                    <a:lvl7pPr marL="914400" eaLnBrk="0" fontAlgn="base" hangingPunct="0">
                      <a:spcBef>
                        <a:spcPct val="50000"/>
                      </a:spcBef>
                      <a:spcAft>
                        <a:spcPct val="0"/>
                      </a:spcAft>
                      <a:defRPr sz="1400">
                        <a:solidFill>
                          <a:schemeClr val="tx1"/>
                        </a:solidFill>
                        <a:latin typeface="Arial" charset="0"/>
                        <a:ea typeface="ＭＳ Ｐゴシック" charset="0"/>
                      </a:defRPr>
                    </a:lvl7pPr>
                    <a:lvl8pPr marL="1371600" eaLnBrk="0" fontAlgn="base" hangingPunct="0">
                      <a:spcBef>
                        <a:spcPct val="50000"/>
                      </a:spcBef>
                      <a:spcAft>
                        <a:spcPct val="0"/>
                      </a:spcAft>
                      <a:defRPr sz="1400">
                        <a:solidFill>
                          <a:schemeClr val="tx1"/>
                        </a:solidFill>
                        <a:latin typeface="Arial" charset="0"/>
                        <a:ea typeface="ＭＳ Ｐゴシック" charset="0"/>
                      </a:defRPr>
                    </a:lvl8pPr>
                    <a:lvl9pPr marL="1828800" eaLnBrk="0" fontAlgn="base" hangingPunct="0">
                      <a:spcBef>
                        <a:spcPct val="50000"/>
                      </a:spcBef>
                      <a:spcAft>
                        <a:spcPct val="0"/>
                      </a:spcAft>
                      <a:defRPr sz="1400">
                        <a:solidFill>
                          <a:schemeClr val="tx1"/>
                        </a:solidFill>
                        <a:latin typeface="Arial" charset="0"/>
                        <a:ea typeface="ＭＳ Ｐゴシック" charset="0"/>
                      </a:defRPr>
                    </a:lvl9pPr>
                  </a:lstStyle>
                  <a:p>
                    <a:pPr algn="ctr">
                      <a:spcBef>
                        <a:spcPct val="50000"/>
                      </a:spcBef>
                      <a:spcAft>
                        <a:spcPts val="1000"/>
                      </a:spcAft>
                      <a:defRPr/>
                    </a:pPr>
                    <a:r>
                      <a:rPr lang="en-US" b="1" dirty="0">
                        <a:solidFill>
                          <a:srgbClr val="0432FF"/>
                        </a:solidFill>
                        <a:effectLst>
                          <a:outerShdw blurRad="38100" dist="38100" dir="2700000" algn="tl">
                            <a:srgbClr val="DDDDDD"/>
                          </a:outerShdw>
                        </a:effectLst>
                        <a:latin typeface="Calibri" charset="0"/>
                      </a:rPr>
                      <a:t>Data &amp; Metadata Storage Area</a:t>
                    </a:r>
                    <a:endParaRPr lang="fr-FR" sz="1800" b="1" dirty="0">
                      <a:solidFill>
                        <a:srgbClr val="0432FF"/>
                      </a:solidFill>
                      <a:effectLst>
                        <a:outerShdw blurRad="38100" dist="38100" dir="2700000" algn="tl">
                          <a:srgbClr val="DDDDDD"/>
                        </a:outerShdw>
                      </a:effectLst>
                    </a:endParaRPr>
                  </a:p>
                </p:txBody>
              </p:sp>
              <p:sp>
                <p:nvSpPr>
                  <p:cNvPr id="12325" name="Rectangle 4"/>
                  <p:cNvSpPr>
                    <a:spLocks noChangeArrowheads="1"/>
                  </p:cNvSpPr>
                  <p:nvPr/>
                </p:nvSpPr>
                <p:spPr bwMode="auto">
                  <a:xfrm>
                    <a:off x="6912" y="1529"/>
                    <a:ext cx="2268" cy="379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endParaRPr lang="en-US" altLang="fr-FR" sz="1400">
                      <a:ea typeface="ＭＳ Ｐゴシック" charset="-128"/>
                    </a:endParaRPr>
                  </a:p>
                </p:txBody>
              </p:sp>
            </p:grpSp>
            <p:grpSp>
              <p:nvGrpSpPr>
                <p:cNvPr id="12311" name="Groupe 134"/>
                <p:cNvGrpSpPr>
                  <a:grpSpLocks/>
                </p:cNvGrpSpPr>
                <p:nvPr/>
              </p:nvGrpSpPr>
              <p:grpSpPr bwMode="auto">
                <a:xfrm>
                  <a:off x="5500694" y="2643182"/>
                  <a:ext cx="1716324" cy="2225126"/>
                  <a:chOff x="5500694" y="2643182"/>
                  <a:chExt cx="1716324" cy="2225126"/>
                </a:xfrm>
              </p:grpSpPr>
              <p:grpSp>
                <p:nvGrpSpPr>
                  <p:cNvPr id="12312" name="Groupe 126"/>
                  <p:cNvGrpSpPr>
                    <a:grpSpLocks/>
                  </p:cNvGrpSpPr>
                  <p:nvPr/>
                </p:nvGrpSpPr>
                <p:grpSpPr bwMode="auto">
                  <a:xfrm>
                    <a:off x="5786446" y="2643182"/>
                    <a:ext cx="1039671" cy="810173"/>
                    <a:chOff x="5786446" y="2643182"/>
                    <a:chExt cx="1039671" cy="810173"/>
                  </a:xfrm>
                </p:grpSpPr>
                <p:sp>
                  <p:nvSpPr>
                    <p:cNvPr id="39971" name="AutoShape 5"/>
                    <p:cNvSpPr>
                      <a:spLocks noChangeArrowheads="1"/>
                    </p:cNvSpPr>
                    <p:nvPr/>
                  </p:nvSpPr>
                  <p:spPr bwMode="auto">
                    <a:xfrm>
                      <a:off x="5786809" y="2643182"/>
                      <a:ext cx="1039816" cy="809630"/>
                    </a:xfrm>
                    <a:prstGeom prst="can">
                      <a:avLst>
                        <a:gd name="adj" fmla="val 25000"/>
                      </a:avLst>
                    </a:prstGeom>
                    <a:gradFill rotWithShape="0">
                      <a:gsLst>
                        <a:gs pos="0">
                          <a:srgbClr val="BCBCBC"/>
                        </a:gs>
                        <a:gs pos="100000">
                          <a:srgbClr val="000000"/>
                        </a:gs>
                      </a:gsLst>
                      <a:path path="rect">
                        <a:fillToRect l="50000" t="50000" r="50000" b="50000"/>
                      </a:path>
                    </a:gradFill>
                    <a:ln>
                      <a:noFill/>
                    </a:ln>
                    <a:effectLst>
                      <a:outerShdw blurRad="63500" dist="29783" dir="3885598" algn="ctr" rotWithShape="0">
                        <a:srgbClr val="7F7F7F">
                          <a:alpha val="74998"/>
                        </a:srgbClr>
                      </a:outerShdw>
                    </a:effectLst>
                    <a:extLst>
                      <a:ext uri="{91240B29-F687-4F45-9708-019B960494DF}">
                        <a14:hiddenLine xmlns:a14="http://schemas.microsoft.com/office/drawing/2010/main" w="0">
                          <a:solidFill>
                            <a:srgbClr val="000000"/>
                          </a:solidFill>
                          <a:round/>
                          <a:headEnd/>
                          <a:tailEnd/>
                        </a14:hiddenLine>
                      </a:ext>
                    </a:extLst>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spcBef>
                          <a:spcPct val="50000"/>
                        </a:spcBef>
                        <a:defRPr/>
                      </a:pPr>
                      <a:endParaRPr lang="en-US" altLang="fr-FR"/>
                    </a:p>
                  </p:txBody>
                </p:sp>
                <p:sp>
                  <p:nvSpPr>
                    <p:cNvPr id="62495" name="Text Box 31"/>
                    <p:cNvSpPr txBox="1">
                      <a:spLocks noChangeArrowheads="1"/>
                    </p:cNvSpPr>
                    <p:nvPr/>
                  </p:nvSpPr>
                  <p:spPr bwMode="auto">
                    <a:xfrm>
                      <a:off x="6001122" y="2928934"/>
                      <a:ext cx="693741" cy="285752"/>
                    </a:xfrm>
                    <a:prstGeom prst="rect">
                      <a:avLst/>
                    </a:prstGeom>
                    <a:noFill/>
                    <a:ln w="9525">
                      <a:noFill/>
                      <a:miter lim="800000"/>
                      <a:headEnd/>
                      <a:tailEnd/>
                    </a:ln>
                  </p:spPr>
                  <p:txBody>
                    <a:bodyPr anchor="ctr"/>
                    <a:lstStyle>
                      <a:lvl1pPr>
                        <a:defRPr sz="1400">
                          <a:solidFill>
                            <a:schemeClr val="tx1"/>
                          </a:solidFill>
                          <a:latin typeface="Arial" charset="0"/>
                          <a:ea typeface="ＭＳ Ｐゴシック" charset="0"/>
                          <a:cs typeface="ＭＳ Ｐゴシック" charset="0"/>
                        </a:defRPr>
                      </a:lvl1pPr>
                      <a:lvl2pPr marL="37931725" indent="-37474525">
                        <a:defRPr sz="1400">
                          <a:solidFill>
                            <a:schemeClr val="tx1"/>
                          </a:solidFill>
                          <a:latin typeface="Arial" charset="0"/>
                          <a:ea typeface="ＭＳ Ｐゴシック" charset="0"/>
                        </a:defRPr>
                      </a:lvl2pPr>
                      <a:lvl3pPr>
                        <a:defRPr sz="1400">
                          <a:solidFill>
                            <a:schemeClr val="tx1"/>
                          </a:solidFill>
                          <a:latin typeface="Arial" charset="0"/>
                          <a:ea typeface="ＭＳ Ｐゴシック" charset="0"/>
                        </a:defRPr>
                      </a:lvl3pPr>
                      <a:lvl4pPr>
                        <a:defRPr sz="1400">
                          <a:solidFill>
                            <a:schemeClr val="tx1"/>
                          </a:solidFill>
                          <a:latin typeface="Arial" charset="0"/>
                          <a:ea typeface="ＭＳ Ｐゴシック" charset="0"/>
                        </a:defRPr>
                      </a:lvl4pPr>
                      <a:lvl5pPr>
                        <a:defRPr sz="1400">
                          <a:solidFill>
                            <a:schemeClr val="tx1"/>
                          </a:solidFill>
                          <a:latin typeface="Arial" charset="0"/>
                          <a:ea typeface="ＭＳ Ｐゴシック" charset="0"/>
                        </a:defRPr>
                      </a:lvl5pPr>
                      <a:lvl6pPr marL="457200" eaLnBrk="0" fontAlgn="base" hangingPunct="0">
                        <a:spcBef>
                          <a:spcPct val="50000"/>
                        </a:spcBef>
                        <a:spcAft>
                          <a:spcPct val="0"/>
                        </a:spcAft>
                        <a:defRPr sz="1400">
                          <a:solidFill>
                            <a:schemeClr val="tx1"/>
                          </a:solidFill>
                          <a:latin typeface="Arial" charset="0"/>
                          <a:ea typeface="ＭＳ Ｐゴシック" charset="0"/>
                        </a:defRPr>
                      </a:lvl6pPr>
                      <a:lvl7pPr marL="914400" eaLnBrk="0" fontAlgn="base" hangingPunct="0">
                        <a:spcBef>
                          <a:spcPct val="50000"/>
                        </a:spcBef>
                        <a:spcAft>
                          <a:spcPct val="0"/>
                        </a:spcAft>
                        <a:defRPr sz="1400">
                          <a:solidFill>
                            <a:schemeClr val="tx1"/>
                          </a:solidFill>
                          <a:latin typeface="Arial" charset="0"/>
                          <a:ea typeface="ＭＳ Ｐゴシック" charset="0"/>
                        </a:defRPr>
                      </a:lvl7pPr>
                      <a:lvl8pPr marL="1371600" eaLnBrk="0" fontAlgn="base" hangingPunct="0">
                        <a:spcBef>
                          <a:spcPct val="50000"/>
                        </a:spcBef>
                        <a:spcAft>
                          <a:spcPct val="0"/>
                        </a:spcAft>
                        <a:defRPr sz="1400">
                          <a:solidFill>
                            <a:schemeClr val="tx1"/>
                          </a:solidFill>
                          <a:latin typeface="Arial" charset="0"/>
                          <a:ea typeface="ＭＳ Ｐゴシック" charset="0"/>
                        </a:defRPr>
                      </a:lvl8pPr>
                      <a:lvl9pPr marL="1828800" eaLnBrk="0" fontAlgn="base" hangingPunct="0">
                        <a:spcBef>
                          <a:spcPct val="50000"/>
                        </a:spcBef>
                        <a:spcAft>
                          <a:spcPct val="0"/>
                        </a:spcAft>
                        <a:defRPr sz="1400">
                          <a:solidFill>
                            <a:schemeClr val="tx1"/>
                          </a:solidFill>
                          <a:latin typeface="Arial" charset="0"/>
                          <a:ea typeface="ＭＳ Ｐゴシック" charset="0"/>
                        </a:defRPr>
                      </a:lvl9pPr>
                    </a:lstStyle>
                    <a:p>
                      <a:pPr algn="ctr">
                        <a:spcBef>
                          <a:spcPct val="50000"/>
                        </a:spcBef>
                        <a:spcAft>
                          <a:spcPts val="1000"/>
                        </a:spcAft>
                        <a:defRPr/>
                      </a:pPr>
                      <a:r>
                        <a:rPr lang="fr-FR" sz="1800" b="1">
                          <a:effectLst>
                            <a:outerShdw blurRad="38100" dist="38100" dir="2700000" algn="tl">
                              <a:srgbClr val="DDDDDD"/>
                            </a:outerShdw>
                          </a:effectLst>
                          <a:latin typeface="Calibri" charset="0"/>
                        </a:rPr>
                        <a:t>DWH</a:t>
                      </a:r>
                      <a:endParaRPr lang="fr-FR" sz="2400" b="1">
                        <a:effectLst>
                          <a:outerShdw blurRad="38100" dist="38100" dir="2700000" algn="tl">
                            <a:srgbClr val="DDDDDD"/>
                          </a:outerShdw>
                        </a:effectLst>
                      </a:endParaRPr>
                    </a:p>
                  </p:txBody>
                </p:sp>
              </p:grpSp>
              <p:grpSp>
                <p:nvGrpSpPr>
                  <p:cNvPr id="12313" name="Groupe 127"/>
                  <p:cNvGrpSpPr>
                    <a:grpSpLocks/>
                  </p:cNvGrpSpPr>
                  <p:nvPr/>
                </p:nvGrpSpPr>
                <p:grpSpPr bwMode="auto">
                  <a:xfrm>
                    <a:off x="5500694" y="3571876"/>
                    <a:ext cx="787630" cy="510614"/>
                    <a:chOff x="5500694" y="3571876"/>
                    <a:chExt cx="787630" cy="510614"/>
                  </a:xfrm>
                </p:grpSpPr>
                <p:sp>
                  <p:nvSpPr>
                    <p:cNvPr id="39969" name="AutoShape 28"/>
                    <p:cNvSpPr>
                      <a:spLocks noChangeArrowheads="1"/>
                    </p:cNvSpPr>
                    <p:nvPr/>
                  </p:nvSpPr>
                  <p:spPr bwMode="auto">
                    <a:xfrm>
                      <a:off x="5501058" y="3571875"/>
                      <a:ext cx="787403" cy="496891"/>
                    </a:xfrm>
                    <a:prstGeom prst="can">
                      <a:avLst>
                        <a:gd name="adj" fmla="val 25000"/>
                      </a:avLst>
                    </a:prstGeom>
                    <a:gradFill rotWithShape="0">
                      <a:gsLst>
                        <a:gs pos="0">
                          <a:srgbClr val="C0504D"/>
                        </a:gs>
                        <a:gs pos="100000">
                          <a:srgbClr val="923633"/>
                        </a:gs>
                      </a:gsLst>
                      <a:path path="rect">
                        <a:fillToRect l="50000" t="50000" r="50000" b="50000"/>
                      </a:path>
                    </a:gradFill>
                    <a:ln>
                      <a:noFill/>
                    </a:ln>
                    <a:effectLst>
                      <a:outerShdw blurRad="63500" dist="29783" dir="3885598" algn="ctr" rotWithShape="0">
                        <a:srgbClr val="622423">
                          <a:alpha val="74998"/>
                        </a:srgbClr>
                      </a:outerShdw>
                    </a:effectLst>
                    <a:extLst>
                      <a:ext uri="{91240B29-F687-4F45-9708-019B960494DF}">
                        <a14:hiddenLine xmlns:a14="http://schemas.microsoft.com/office/drawing/2010/main" w="0">
                          <a:solidFill>
                            <a:srgbClr val="000000"/>
                          </a:solidFill>
                          <a:round/>
                          <a:headEnd/>
                          <a:tailEnd/>
                        </a14:hiddenLine>
                      </a:ext>
                    </a:extLst>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spcBef>
                          <a:spcPct val="50000"/>
                        </a:spcBef>
                        <a:defRPr/>
                      </a:pPr>
                      <a:endParaRPr lang="en-US" altLang="fr-FR"/>
                    </a:p>
                  </p:txBody>
                </p:sp>
                <p:sp>
                  <p:nvSpPr>
                    <p:cNvPr id="62496" name="Text Box 32"/>
                    <p:cNvSpPr txBox="1">
                      <a:spLocks noChangeArrowheads="1"/>
                    </p:cNvSpPr>
                    <p:nvPr/>
                  </p:nvSpPr>
                  <p:spPr bwMode="auto">
                    <a:xfrm>
                      <a:off x="5572495" y="3714751"/>
                      <a:ext cx="638177" cy="260352"/>
                    </a:xfrm>
                    <a:prstGeom prst="rect">
                      <a:avLst/>
                    </a:prstGeom>
                    <a:noFill/>
                    <a:ln w="9525">
                      <a:noFill/>
                      <a:miter lim="800000"/>
                      <a:headEnd/>
                      <a:tailEnd/>
                    </a:ln>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lgn="ctr">
                        <a:spcBef>
                          <a:spcPct val="50000"/>
                        </a:spcBef>
                        <a:spcAft>
                          <a:spcPts val="1000"/>
                        </a:spcAft>
                        <a:defRPr/>
                      </a:pPr>
                      <a:r>
                        <a:rPr lang="fr-FR" altLang="fr-FR" sz="1600" b="1">
                          <a:effectLst>
                            <a:outerShdw blurRad="38100" dist="38100" dir="2700000" algn="tl">
                              <a:srgbClr val="C0C0C0"/>
                            </a:outerShdw>
                          </a:effectLst>
                          <a:latin typeface="Calibri" charset="0"/>
                        </a:rPr>
                        <a:t>DM</a:t>
                      </a:r>
                      <a:r>
                        <a:rPr lang="fr-FR" altLang="fr-FR" sz="1600" b="1" baseline="-25000">
                          <a:effectLst>
                            <a:outerShdw blurRad="38100" dist="38100" dir="2700000" algn="tl">
                              <a:srgbClr val="C0C0C0"/>
                            </a:outerShdw>
                          </a:effectLst>
                          <a:latin typeface="Calibri" charset="0"/>
                        </a:rPr>
                        <a:t>1</a:t>
                      </a:r>
                    </a:p>
                  </p:txBody>
                </p:sp>
              </p:grpSp>
              <p:grpSp>
                <p:nvGrpSpPr>
                  <p:cNvPr id="12314" name="Groupe 128"/>
                  <p:cNvGrpSpPr>
                    <a:grpSpLocks/>
                  </p:cNvGrpSpPr>
                  <p:nvPr/>
                </p:nvGrpSpPr>
                <p:grpSpPr bwMode="auto">
                  <a:xfrm>
                    <a:off x="6429388" y="3714752"/>
                    <a:ext cx="787630" cy="510614"/>
                    <a:chOff x="5500694" y="3571876"/>
                    <a:chExt cx="787630" cy="510614"/>
                  </a:xfrm>
                </p:grpSpPr>
                <p:sp>
                  <p:nvSpPr>
                    <p:cNvPr id="39967" name="AutoShape 28"/>
                    <p:cNvSpPr>
                      <a:spLocks noChangeArrowheads="1"/>
                    </p:cNvSpPr>
                    <p:nvPr/>
                  </p:nvSpPr>
                  <p:spPr bwMode="auto">
                    <a:xfrm>
                      <a:off x="5501054" y="3571875"/>
                      <a:ext cx="787403" cy="496891"/>
                    </a:xfrm>
                    <a:prstGeom prst="can">
                      <a:avLst>
                        <a:gd name="adj" fmla="val 25000"/>
                      </a:avLst>
                    </a:prstGeom>
                    <a:gradFill rotWithShape="0">
                      <a:gsLst>
                        <a:gs pos="0">
                          <a:srgbClr val="C0504D"/>
                        </a:gs>
                        <a:gs pos="100000">
                          <a:srgbClr val="923633"/>
                        </a:gs>
                      </a:gsLst>
                      <a:path path="rect">
                        <a:fillToRect l="50000" t="50000" r="50000" b="50000"/>
                      </a:path>
                    </a:gradFill>
                    <a:ln>
                      <a:noFill/>
                    </a:ln>
                    <a:effectLst>
                      <a:outerShdw blurRad="63500" dist="29783" dir="3885598" algn="ctr" rotWithShape="0">
                        <a:srgbClr val="622423">
                          <a:alpha val="74998"/>
                        </a:srgbClr>
                      </a:outerShdw>
                    </a:effectLst>
                    <a:extLst>
                      <a:ext uri="{91240B29-F687-4F45-9708-019B960494DF}">
                        <a14:hiddenLine xmlns:a14="http://schemas.microsoft.com/office/drawing/2010/main" w="0">
                          <a:solidFill>
                            <a:srgbClr val="000000"/>
                          </a:solidFill>
                          <a:round/>
                          <a:headEnd/>
                          <a:tailEnd/>
                        </a14:hiddenLine>
                      </a:ext>
                    </a:extLst>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spcBef>
                          <a:spcPct val="50000"/>
                        </a:spcBef>
                        <a:defRPr/>
                      </a:pPr>
                      <a:endParaRPr lang="en-US" altLang="fr-FR"/>
                    </a:p>
                  </p:txBody>
                </p:sp>
                <p:sp>
                  <p:nvSpPr>
                    <p:cNvPr id="131" name="Text Box 32"/>
                    <p:cNvSpPr txBox="1">
                      <a:spLocks noChangeArrowheads="1"/>
                    </p:cNvSpPr>
                    <p:nvPr/>
                  </p:nvSpPr>
                  <p:spPr bwMode="auto">
                    <a:xfrm>
                      <a:off x="5572492" y="3714751"/>
                      <a:ext cx="638177" cy="260352"/>
                    </a:xfrm>
                    <a:prstGeom prst="rect">
                      <a:avLst/>
                    </a:prstGeom>
                    <a:noFill/>
                    <a:ln w="9525">
                      <a:noFill/>
                      <a:miter lim="800000"/>
                      <a:headEnd/>
                      <a:tailEnd/>
                    </a:ln>
                  </p:spPr>
                  <p:txBody>
                    <a:bodyPr/>
                    <a:lstStyle>
                      <a:lvl1pPr>
                        <a:defRPr sz="1400">
                          <a:solidFill>
                            <a:schemeClr val="tx1"/>
                          </a:solidFill>
                          <a:latin typeface="Arial" charset="0"/>
                          <a:ea typeface="ＭＳ Ｐゴシック" charset="0"/>
                          <a:cs typeface="ＭＳ Ｐゴシック" charset="0"/>
                        </a:defRPr>
                      </a:lvl1pPr>
                      <a:lvl2pPr marL="37931725" indent="-37474525">
                        <a:defRPr sz="1400">
                          <a:solidFill>
                            <a:schemeClr val="tx1"/>
                          </a:solidFill>
                          <a:latin typeface="Arial" charset="0"/>
                          <a:ea typeface="ＭＳ Ｐゴシック" charset="0"/>
                        </a:defRPr>
                      </a:lvl2pPr>
                      <a:lvl3pPr>
                        <a:defRPr sz="1400">
                          <a:solidFill>
                            <a:schemeClr val="tx1"/>
                          </a:solidFill>
                          <a:latin typeface="Arial" charset="0"/>
                          <a:ea typeface="ＭＳ Ｐゴシック" charset="0"/>
                        </a:defRPr>
                      </a:lvl3pPr>
                      <a:lvl4pPr>
                        <a:defRPr sz="1400">
                          <a:solidFill>
                            <a:schemeClr val="tx1"/>
                          </a:solidFill>
                          <a:latin typeface="Arial" charset="0"/>
                          <a:ea typeface="ＭＳ Ｐゴシック" charset="0"/>
                        </a:defRPr>
                      </a:lvl4pPr>
                      <a:lvl5pPr>
                        <a:defRPr sz="1400">
                          <a:solidFill>
                            <a:schemeClr val="tx1"/>
                          </a:solidFill>
                          <a:latin typeface="Arial" charset="0"/>
                          <a:ea typeface="ＭＳ Ｐゴシック" charset="0"/>
                        </a:defRPr>
                      </a:lvl5pPr>
                      <a:lvl6pPr marL="457200" eaLnBrk="0" fontAlgn="base" hangingPunct="0">
                        <a:spcBef>
                          <a:spcPct val="50000"/>
                        </a:spcBef>
                        <a:spcAft>
                          <a:spcPct val="0"/>
                        </a:spcAft>
                        <a:defRPr sz="1400">
                          <a:solidFill>
                            <a:schemeClr val="tx1"/>
                          </a:solidFill>
                          <a:latin typeface="Arial" charset="0"/>
                          <a:ea typeface="ＭＳ Ｐゴシック" charset="0"/>
                        </a:defRPr>
                      </a:lvl6pPr>
                      <a:lvl7pPr marL="914400" eaLnBrk="0" fontAlgn="base" hangingPunct="0">
                        <a:spcBef>
                          <a:spcPct val="50000"/>
                        </a:spcBef>
                        <a:spcAft>
                          <a:spcPct val="0"/>
                        </a:spcAft>
                        <a:defRPr sz="1400">
                          <a:solidFill>
                            <a:schemeClr val="tx1"/>
                          </a:solidFill>
                          <a:latin typeface="Arial" charset="0"/>
                          <a:ea typeface="ＭＳ Ｐゴシック" charset="0"/>
                        </a:defRPr>
                      </a:lvl7pPr>
                      <a:lvl8pPr marL="1371600" eaLnBrk="0" fontAlgn="base" hangingPunct="0">
                        <a:spcBef>
                          <a:spcPct val="50000"/>
                        </a:spcBef>
                        <a:spcAft>
                          <a:spcPct val="0"/>
                        </a:spcAft>
                        <a:defRPr sz="1400">
                          <a:solidFill>
                            <a:schemeClr val="tx1"/>
                          </a:solidFill>
                          <a:latin typeface="Arial" charset="0"/>
                          <a:ea typeface="ＭＳ Ｐゴシック" charset="0"/>
                        </a:defRPr>
                      </a:lvl8pPr>
                      <a:lvl9pPr marL="1828800" eaLnBrk="0" fontAlgn="base" hangingPunct="0">
                        <a:spcBef>
                          <a:spcPct val="50000"/>
                        </a:spcBef>
                        <a:spcAft>
                          <a:spcPct val="0"/>
                        </a:spcAft>
                        <a:defRPr sz="1400">
                          <a:solidFill>
                            <a:schemeClr val="tx1"/>
                          </a:solidFill>
                          <a:latin typeface="Arial" charset="0"/>
                          <a:ea typeface="ＭＳ Ｐゴシック" charset="0"/>
                        </a:defRPr>
                      </a:lvl9pPr>
                    </a:lstStyle>
                    <a:p>
                      <a:pPr algn="ctr">
                        <a:spcBef>
                          <a:spcPct val="50000"/>
                        </a:spcBef>
                        <a:spcAft>
                          <a:spcPts val="1000"/>
                        </a:spcAft>
                        <a:defRPr/>
                      </a:pPr>
                      <a:r>
                        <a:rPr lang="fr-FR" sz="1600" b="1">
                          <a:effectLst>
                            <a:outerShdw blurRad="38100" dist="38100" dir="2700000" algn="tl">
                              <a:srgbClr val="DDDDDD"/>
                            </a:outerShdw>
                          </a:effectLst>
                          <a:latin typeface="Calibri" charset="0"/>
                        </a:rPr>
                        <a:t>DM</a:t>
                      </a:r>
                      <a:r>
                        <a:rPr lang="fr-FR" sz="1600" b="1" baseline="-25000">
                          <a:effectLst>
                            <a:outerShdw blurRad="38100" dist="38100" dir="2700000" algn="tl">
                              <a:srgbClr val="DDDDDD"/>
                            </a:outerShdw>
                          </a:effectLst>
                          <a:latin typeface="Calibri" charset="0"/>
                        </a:rPr>
                        <a:t>2</a:t>
                      </a:r>
                      <a:endParaRPr lang="fr-FR" sz="3200" b="1" baseline="-25000">
                        <a:effectLst>
                          <a:outerShdw blurRad="38100" dist="38100" dir="2700000" algn="tl">
                            <a:srgbClr val="DDDDDD"/>
                          </a:outerShdw>
                        </a:effectLst>
                      </a:endParaRPr>
                    </a:p>
                  </p:txBody>
                </p:sp>
              </p:grpSp>
              <p:grpSp>
                <p:nvGrpSpPr>
                  <p:cNvPr id="12315" name="Groupe 131"/>
                  <p:cNvGrpSpPr>
                    <a:grpSpLocks/>
                  </p:cNvGrpSpPr>
                  <p:nvPr/>
                </p:nvGrpSpPr>
                <p:grpSpPr bwMode="auto">
                  <a:xfrm>
                    <a:off x="5929322" y="4357694"/>
                    <a:ext cx="787630" cy="510614"/>
                    <a:chOff x="5500694" y="3571876"/>
                    <a:chExt cx="787630" cy="510614"/>
                  </a:xfrm>
                </p:grpSpPr>
                <p:sp>
                  <p:nvSpPr>
                    <p:cNvPr id="39965" name="AutoShape 28"/>
                    <p:cNvSpPr>
                      <a:spLocks noChangeArrowheads="1"/>
                    </p:cNvSpPr>
                    <p:nvPr/>
                  </p:nvSpPr>
                  <p:spPr bwMode="auto">
                    <a:xfrm>
                      <a:off x="5501056" y="3571876"/>
                      <a:ext cx="787403" cy="496890"/>
                    </a:xfrm>
                    <a:prstGeom prst="can">
                      <a:avLst>
                        <a:gd name="adj" fmla="val 25000"/>
                      </a:avLst>
                    </a:prstGeom>
                    <a:gradFill rotWithShape="0">
                      <a:gsLst>
                        <a:gs pos="0">
                          <a:srgbClr val="C0504D"/>
                        </a:gs>
                        <a:gs pos="100000">
                          <a:srgbClr val="923633"/>
                        </a:gs>
                      </a:gsLst>
                      <a:path path="rect">
                        <a:fillToRect l="50000" t="50000" r="50000" b="50000"/>
                      </a:path>
                    </a:gradFill>
                    <a:ln>
                      <a:noFill/>
                    </a:ln>
                    <a:effectLst>
                      <a:outerShdw blurRad="63500" dist="29783" dir="3885598" algn="ctr" rotWithShape="0">
                        <a:srgbClr val="622423">
                          <a:alpha val="74998"/>
                        </a:srgbClr>
                      </a:outerShdw>
                    </a:effectLst>
                    <a:extLst>
                      <a:ext uri="{91240B29-F687-4F45-9708-019B960494DF}">
                        <a14:hiddenLine xmlns:a14="http://schemas.microsoft.com/office/drawing/2010/main" w="0">
                          <a:solidFill>
                            <a:srgbClr val="000000"/>
                          </a:solidFill>
                          <a:round/>
                          <a:headEnd/>
                          <a:tailEnd/>
                        </a14:hiddenLine>
                      </a:ext>
                    </a:extLst>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spcBef>
                          <a:spcPct val="50000"/>
                        </a:spcBef>
                        <a:defRPr/>
                      </a:pPr>
                      <a:endParaRPr lang="en-US" altLang="fr-FR"/>
                    </a:p>
                  </p:txBody>
                </p:sp>
                <p:sp>
                  <p:nvSpPr>
                    <p:cNvPr id="134" name="Text Box 32"/>
                    <p:cNvSpPr txBox="1">
                      <a:spLocks noChangeArrowheads="1"/>
                    </p:cNvSpPr>
                    <p:nvPr/>
                  </p:nvSpPr>
                  <p:spPr bwMode="auto">
                    <a:xfrm>
                      <a:off x="5572493" y="3714752"/>
                      <a:ext cx="638177" cy="260352"/>
                    </a:xfrm>
                    <a:prstGeom prst="rect">
                      <a:avLst/>
                    </a:prstGeom>
                    <a:noFill/>
                    <a:ln w="9525">
                      <a:noFill/>
                      <a:miter lim="800000"/>
                      <a:headEnd/>
                      <a:tailEnd/>
                    </a:ln>
                  </p:spPr>
                  <p:txBody>
                    <a:bodyPr/>
                    <a:lstStyle>
                      <a:lvl1pPr>
                        <a:defRPr sz="1400">
                          <a:solidFill>
                            <a:schemeClr val="tx1"/>
                          </a:solidFill>
                          <a:latin typeface="Arial" charset="0"/>
                          <a:ea typeface="ＭＳ Ｐゴシック" charset="0"/>
                          <a:cs typeface="ＭＳ Ｐゴシック" charset="0"/>
                        </a:defRPr>
                      </a:lvl1pPr>
                      <a:lvl2pPr marL="37931725" indent="-37474525">
                        <a:defRPr sz="1400">
                          <a:solidFill>
                            <a:schemeClr val="tx1"/>
                          </a:solidFill>
                          <a:latin typeface="Arial" charset="0"/>
                          <a:ea typeface="ＭＳ Ｐゴシック" charset="0"/>
                        </a:defRPr>
                      </a:lvl2pPr>
                      <a:lvl3pPr>
                        <a:defRPr sz="1400">
                          <a:solidFill>
                            <a:schemeClr val="tx1"/>
                          </a:solidFill>
                          <a:latin typeface="Arial" charset="0"/>
                          <a:ea typeface="ＭＳ Ｐゴシック" charset="0"/>
                        </a:defRPr>
                      </a:lvl3pPr>
                      <a:lvl4pPr>
                        <a:defRPr sz="1400">
                          <a:solidFill>
                            <a:schemeClr val="tx1"/>
                          </a:solidFill>
                          <a:latin typeface="Arial" charset="0"/>
                          <a:ea typeface="ＭＳ Ｐゴシック" charset="0"/>
                        </a:defRPr>
                      </a:lvl4pPr>
                      <a:lvl5pPr>
                        <a:defRPr sz="1400">
                          <a:solidFill>
                            <a:schemeClr val="tx1"/>
                          </a:solidFill>
                          <a:latin typeface="Arial" charset="0"/>
                          <a:ea typeface="ＭＳ Ｐゴシック" charset="0"/>
                        </a:defRPr>
                      </a:lvl5pPr>
                      <a:lvl6pPr marL="457200" eaLnBrk="0" fontAlgn="base" hangingPunct="0">
                        <a:spcBef>
                          <a:spcPct val="50000"/>
                        </a:spcBef>
                        <a:spcAft>
                          <a:spcPct val="0"/>
                        </a:spcAft>
                        <a:defRPr sz="1400">
                          <a:solidFill>
                            <a:schemeClr val="tx1"/>
                          </a:solidFill>
                          <a:latin typeface="Arial" charset="0"/>
                          <a:ea typeface="ＭＳ Ｐゴシック" charset="0"/>
                        </a:defRPr>
                      </a:lvl6pPr>
                      <a:lvl7pPr marL="914400" eaLnBrk="0" fontAlgn="base" hangingPunct="0">
                        <a:spcBef>
                          <a:spcPct val="50000"/>
                        </a:spcBef>
                        <a:spcAft>
                          <a:spcPct val="0"/>
                        </a:spcAft>
                        <a:defRPr sz="1400">
                          <a:solidFill>
                            <a:schemeClr val="tx1"/>
                          </a:solidFill>
                          <a:latin typeface="Arial" charset="0"/>
                          <a:ea typeface="ＭＳ Ｐゴシック" charset="0"/>
                        </a:defRPr>
                      </a:lvl7pPr>
                      <a:lvl8pPr marL="1371600" eaLnBrk="0" fontAlgn="base" hangingPunct="0">
                        <a:spcBef>
                          <a:spcPct val="50000"/>
                        </a:spcBef>
                        <a:spcAft>
                          <a:spcPct val="0"/>
                        </a:spcAft>
                        <a:defRPr sz="1400">
                          <a:solidFill>
                            <a:schemeClr val="tx1"/>
                          </a:solidFill>
                          <a:latin typeface="Arial" charset="0"/>
                          <a:ea typeface="ＭＳ Ｐゴシック" charset="0"/>
                        </a:defRPr>
                      </a:lvl8pPr>
                      <a:lvl9pPr marL="1828800" eaLnBrk="0" fontAlgn="base" hangingPunct="0">
                        <a:spcBef>
                          <a:spcPct val="50000"/>
                        </a:spcBef>
                        <a:spcAft>
                          <a:spcPct val="0"/>
                        </a:spcAft>
                        <a:defRPr sz="1400">
                          <a:solidFill>
                            <a:schemeClr val="tx1"/>
                          </a:solidFill>
                          <a:latin typeface="Arial" charset="0"/>
                          <a:ea typeface="ＭＳ Ｐゴシック" charset="0"/>
                        </a:defRPr>
                      </a:lvl9pPr>
                    </a:lstStyle>
                    <a:p>
                      <a:pPr algn="ctr">
                        <a:spcBef>
                          <a:spcPct val="50000"/>
                        </a:spcBef>
                        <a:spcAft>
                          <a:spcPts val="1000"/>
                        </a:spcAft>
                        <a:defRPr/>
                      </a:pPr>
                      <a:r>
                        <a:rPr lang="fr-FR" sz="1600" b="1">
                          <a:effectLst>
                            <a:outerShdw blurRad="38100" dist="38100" dir="2700000" algn="tl">
                              <a:srgbClr val="DDDDDD"/>
                            </a:outerShdw>
                          </a:effectLst>
                          <a:latin typeface="Calibri" charset="0"/>
                        </a:rPr>
                        <a:t>DM</a:t>
                      </a:r>
                      <a:r>
                        <a:rPr lang="fr-FR" sz="1600" b="1" baseline="-25000">
                          <a:effectLst>
                            <a:outerShdw blurRad="38100" dist="38100" dir="2700000" algn="tl">
                              <a:srgbClr val="DDDDDD"/>
                            </a:outerShdw>
                          </a:effectLst>
                          <a:latin typeface="Calibri" charset="0"/>
                        </a:rPr>
                        <a:t>3</a:t>
                      </a:r>
                      <a:endParaRPr lang="fr-FR" sz="3200" b="1" baseline="-25000">
                        <a:effectLst>
                          <a:outerShdw blurRad="38100" dist="38100" dir="2700000" algn="tl">
                            <a:srgbClr val="DDDDDD"/>
                          </a:outerShdw>
                        </a:effectLst>
                      </a:endParaRPr>
                    </a:p>
                  </p:txBody>
                </p:sp>
              </p:grpSp>
            </p:grpSp>
          </p:grpSp>
          <p:grpSp>
            <p:nvGrpSpPr>
              <p:cNvPr id="12299" name="Groupe 138"/>
              <p:cNvGrpSpPr>
                <a:grpSpLocks/>
              </p:cNvGrpSpPr>
              <p:nvPr/>
            </p:nvGrpSpPr>
            <p:grpSpPr bwMode="auto">
              <a:xfrm>
                <a:off x="2236363" y="2643182"/>
                <a:ext cx="764001" cy="2214578"/>
                <a:chOff x="2450677" y="2643182"/>
                <a:chExt cx="764001" cy="2214578"/>
              </a:xfrm>
            </p:grpSpPr>
            <p:sp>
              <p:nvSpPr>
                <p:cNvPr id="12306" name="AutoShape 22"/>
                <p:cNvSpPr>
                  <a:spLocks noChangeArrowheads="1"/>
                </p:cNvSpPr>
                <p:nvPr/>
              </p:nvSpPr>
              <p:spPr bwMode="auto">
                <a:xfrm>
                  <a:off x="2451078" y="2643182"/>
                  <a:ext cx="763591" cy="258764"/>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BCBCBC"/>
                    </a:gs>
                    <a:gs pos="100000">
                      <a:srgbClr val="000000"/>
                    </a:gs>
                  </a:gsLst>
                  <a:path path="rect">
                    <a:fillToRect l="50000" t="50000" r="50000" b="50000"/>
                  </a:path>
                </a:gradFill>
                <a:ln>
                  <a:noFill/>
                </a:ln>
                <a:effectLst>
                  <a:outerShdw dist="28398" dir="3806097" algn="ctr" rotWithShape="0">
                    <a:srgbClr val="7F7F7F"/>
                  </a:outerShdw>
                </a:effectLst>
                <a:extLst>
                  <a:ext uri="{91240B29-F687-4F45-9708-019B960494DF}">
                    <a14:hiddenLine xmlns:a14="http://schemas.microsoft.com/office/drawing/2010/main" w="0">
                      <a:solidFill>
                        <a:srgbClr val="000000"/>
                      </a:solidFill>
                      <a:miter lim="800000"/>
                      <a:headEnd/>
                      <a:tailEnd/>
                    </a14:hiddenLine>
                  </a:ext>
                </a:extLst>
              </p:spPr>
              <p:txBody>
                <a:bodyPr/>
                <a:lstStyle/>
                <a:p>
                  <a:endParaRPr lang="fr-FR"/>
                </a:p>
              </p:txBody>
            </p:sp>
            <p:sp>
              <p:nvSpPr>
                <p:cNvPr id="12307" name="AutoShape 23"/>
                <p:cNvSpPr>
                  <a:spLocks noChangeArrowheads="1"/>
                </p:cNvSpPr>
                <p:nvPr/>
              </p:nvSpPr>
              <p:spPr bwMode="auto">
                <a:xfrm>
                  <a:off x="2451078" y="3344862"/>
                  <a:ext cx="763591" cy="258764"/>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BCBCBC"/>
                    </a:gs>
                    <a:gs pos="100000">
                      <a:srgbClr val="000000"/>
                    </a:gs>
                  </a:gsLst>
                  <a:path path="rect">
                    <a:fillToRect l="50000" t="50000" r="50000" b="50000"/>
                  </a:path>
                </a:gradFill>
                <a:ln>
                  <a:noFill/>
                </a:ln>
                <a:effectLst>
                  <a:outerShdw dist="28398" dir="3806097" algn="ctr" rotWithShape="0">
                    <a:srgbClr val="7F7F7F"/>
                  </a:outerShdw>
                </a:effectLst>
                <a:extLst>
                  <a:ext uri="{91240B29-F687-4F45-9708-019B960494DF}">
                    <a14:hiddenLine xmlns:a14="http://schemas.microsoft.com/office/drawing/2010/main" w="0">
                      <a:solidFill>
                        <a:srgbClr val="000000"/>
                      </a:solidFill>
                      <a:miter lim="800000"/>
                      <a:headEnd/>
                      <a:tailEnd/>
                    </a14:hiddenLine>
                  </a:ext>
                </a:extLst>
              </p:spPr>
              <p:txBody>
                <a:bodyPr/>
                <a:lstStyle/>
                <a:p>
                  <a:endParaRPr lang="fr-FR"/>
                </a:p>
              </p:txBody>
            </p:sp>
            <p:sp>
              <p:nvSpPr>
                <p:cNvPr id="12308" name="AutoShape 24"/>
                <p:cNvSpPr>
                  <a:spLocks noChangeArrowheads="1"/>
                </p:cNvSpPr>
                <p:nvPr/>
              </p:nvSpPr>
              <p:spPr bwMode="auto">
                <a:xfrm>
                  <a:off x="2451078" y="3925891"/>
                  <a:ext cx="763591" cy="258764"/>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BCBCBC"/>
                    </a:gs>
                    <a:gs pos="100000">
                      <a:srgbClr val="000000"/>
                    </a:gs>
                  </a:gsLst>
                  <a:path path="rect">
                    <a:fillToRect l="50000" t="50000" r="50000" b="50000"/>
                  </a:path>
                </a:gradFill>
                <a:ln>
                  <a:noFill/>
                </a:ln>
                <a:effectLst>
                  <a:outerShdw dist="28398" dir="3806097" algn="ctr" rotWithShape="0">
                    <a:srgbClr val="7F7F7F"/>
                  </a:outerShdw>
                </a:effectLst>
                <a:extLst>
                  <a:ext uri="{91240B29-F687-4F45-9708-019B960494DF}">
                    <a14:hiddenLine xmlns:a14="http://schemas.microsoft.com/office/drawing/2010/main" w="0">
                      <a:solidFill>
                        <a:srgbClr val="000000"/>
                      </a:solidFill>
                      <a:miter lim="800000"/>
                      <a:headEnd/>
                      <a:tailEnd/>
                    </a14:hiddenLine>
                  </a:ext>
                </a:extLst>
              </p:spPr>
              <p:txBody>
                <a:bodyPr/>
                <a:lstStyle/>
                <a:p>
                  <a:endParaRPr lang="fr-FR"/>
                </a:p>
              </p:txBody>
            </p:sp>
            <p:sp>
              <p:nvSpPr>
                <p:cNvPr id="12309" name="AutoShape 25"/>
                <p:cNvSpPr>
                  <a:spLocks noChangeArrowheads="1"/>
                </p:cNvSpPr>
                <p:nvPr/>
              </p:nvSpPr>
              <p:spPr bwMode="auto">
                <a:xfrm>
                  <a:off x="2451078" y="4598995"/>
                  <a:ext cx="763591" cy="258764"/>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BCBCBC"/>
                    </a:gs>
                    <a:gs pos="100000">
                      <a:srgbClr val="000000"/>
                    </a:gs>
                  </a:gsLst>
                  <a:path path="rect">
                    <a:fillToRect l="50000" t="50000" r="50000" b="50000"/>
                  </a:path>
                </a:gradFill>
                <a:ln>
                  <a:noFill/>
                </a:ln>
                <a:effectLst>
                  <a:outerShdw dist="28398" dir="3806097" algn="ctr" rotWithShape="0">
                    <a:srgbClr val="7F7F7F"/>
                  </a:outerShdw>
                </a:effectLst>
                <a:extLst>
                  <a:ext uri="{91240B29-F687-4F45-9708-019B960494DF}">
                    <a14:hiddenLine xmlns:a14="http://schemas.microsoft.com/office/drawing/2010/main" w="0">
                      <a:solidFill>
                        <a:srgbClr val="000000"/>
                      </a:solidFill>
                      <a:miter lim="800000"/>
                      <a:headEnd/>
                      <a:tailEnd/>
                    </a14:hiddenLine>
                  </a:ext>
                </a:extLst>
              </p:spPr>
              <p:txBody>
                <a:bodyPr/>
                <a:lstStyle/>
                <a:p>
                  <a:endParaRPr lang="fr-FR"/>
                </a:p>
              </p:txBody>
            </p:sp>
          </p:grpSp>
          <p:sp>
            <p:nvSpPr>
              <p:cNvPr id="144" name="Text Box 32"/>
              <p:cNvSpPr txBox="1">
                <a:spLocks noChangeArrowheads="1"/>
              </p:cNvSpPr>
              <p:nvPr/>
            </p:nvSpPr>
            <p:spPr bwMode="auto">
              <a:xfrm>
                <a:off x="785784" y="2786058"/>
                <a:ext cx="638177" cy="285752"/>
              </a:xfrm>
              <a:prstGeom prst="rect">
                <a:avLst/>
              </a:prstGeom>
              <a:noFill/>
              <a:ln w="9525">
                <a:noFill/>
                <a:miter lim="800000"/>
                <a:headEnd/>
                <a:tailEnd/>
              </a:ln>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lgn="ctr">
                  <a:spcBef>
                    <a:spcPct val="50000"/>
                  </a:spcBef>
                  <a:spcAft>
                    <a:spcPts val="1000"/>
                  </a:spcAft>
                  <a:defRPr/>
                </a:pPr>
                <a:r>
                  <a:rPr lang="fr-FR" altLang="fr-FR" sz="1600" b="1">
                    <a:effectLst>
                      <a:outerShdw blurRad="38100" dist="38100" dir="2700000" algn="tl">
                        <a:srgbClr val="C0C0C0"/>
                      </a:outerShdw>
                    </a:effectLst>
                    <a:latin typeface="Calibri" charset="0"/>
                  </a:rPr>
                  <a:t>DSc</a:t>
                </a:r>
                <a:r>
                  <a:rPr lang="fr-FR" altLang="fr-FR" sz="1600" b="1" baseline="-25000">
                    <a:effectLst>
                      <a:outerShdw blurRad="38100" dist="38100" dir="2700000" algn="tl">
                        <a:srgbClr val="C0C0C0"/>
                      </a:outerShdw>
                    </a:effectLst>
                    <a:latin typeface="Calibri" charset="0"/>
                  </a:rPr>
                  <a:t>1</a:t>
                </a:r>
              </a:p>
            </p:txBody>
          </p:sp>
          <p:sp>
            <p:nvSpPr>
              <p:cNvPr id="145" name="Text Box 32"/>
              <p:cNvSpPr txBox="1">
                <a:spLocks noChangeArrowheads="1"/>
              </p:cNvSpPr>
              <p:nvPr/>
            </p:nvSpPr>
            <p:spPr bwMode="auto">
              <a:xfrm>
                <a:off x="1571600" y="3000371"/>
                <a:ext cx="638177" cy="285752"/>
              </a:xfrm>
              <a:prstGeom prst="rect">
                <a:avLst/>
              </a:prstGeom>
              <a:noFill/>
              <a:ln w="9525">
                <a:noFill/>
                <a:miter lim="800000"/>
                <a:headEnd/>
                <a:tailEnd/>
              </a:ln>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lgn="ctr">
                  <a:spcBef>
                    <a:spcPct val="50000"/>
                  </a:spcBef>
                  <a:spcAft>
                    <a:spcPts val="1000"/>
                  </a:spcAft>
                  <a:defRPr/>
                </a:pPr>
                <a:r>
                  <a:rPr lang="fr-FR" altLang="fr-FR" sz="1600" b="1">
                    <a:effectLst>
                      <a:outerShdw blurRad="38100" dist="38100" dir="2700000" algn="tl">
                        <a:srgbClr val="C0C0C0"/>
                      </a:outerShdw>
                    </a:effectLst>
                    <a:latin typeface="Calibri" charset="0"/>
                  </a:rPr>
                  <a:t>DSc</a:t>
                </a:r>
                <a:r>
                  <a:rPr lang="fr-FR" altLang="fr-FR" sz="1600" b="1" baseline="-25000">
                    <a:effectLst>
                      <a:outerShdw blurRad="38100" dist="38100" dir="2700000" algn="tl">
                        <a:srgbClr val="C0C0C0"/>
                      </a:outerShdw>
                    </a:effectLst>
                    <a:latin typeface="Calibri" charset="0"/>
                  </a:rPr>
                  <a:t>2</a:t>
                </a:r>
              </a:p>
            </p:txBody>
          </p:sp>
          <p:sp>
            <p:nvSpPr>
              <p:cNvPr id="146" name="Text Box 32"/>
              <p:cNvSpPr txBox="1">
                <a:spLocks noChangeArrowheads="1"/>
              </p:cNvSpPr>
              <p:nvPr/>
            </p:nvSpPr>
            <p:spPr bwMode="auto">
              <a:xfrm>
                <a:off x="785784" y="3571875"/>
                <a:ext cx="638177" cy="285752"/>
              </a:xfrm>
              <a:prstGeom prst="rect">
                <a:avLst/>
              </a:prstGeom>
              <a:noFill/>
              <a:ln w="9525">
                <a:noFill/>
                <a:miter lim="800000"/>
                <a:headEnd/>
                <a:tailEnd/>
              </a:ln>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lgn="ctr">
                  <a:spcBef>
                    <a:spcPct val="50000"/>
                  </a:spcBef>
                  <a:spcAft>
                    <a:spcPts val="1000"/>
                  </a:spcAft>
                  <a:defRPr/>
                </a:pPr>
                <a:r>
                  <a:rPr lang="fr-FR" altLang="fr-FR" sz="1600" b="1">
                    <a:effectLst>
                      <a:outerShdw blurRad="38100" dist="38100" dir="2700000" algn="tl">
                        <a:srgbClr val="C0C0C0"/>
                      </a:outerShdw>
                    </a:effectLst>
                    <a:latin typeface="Calibri" charset="0"/>
                  </a:rPr>
                  <a:t>DSc</a:t>
                </a:r>
                <a:r>
                  <a:rPr lang="fr-FR" altLang="fr-FR" sz="1600" b="1" baseline="-25000">
                    <a:effectLst>
                      <a:outerShdw blurRad="38100" dist="38100" dir="2700000" algn="tl">
                        <a:srgbClr val="C0C0C0"/>
                      </a:outerShdw>
                    </a:effectLst>
                    <a:latin typeface="Calibri" charset="0"/>
                  </a:rPr>
                  <a:t>3</a:t>
                </a:r>
              </a:p>
            </p:txBody>
          </p:sp>
          <p:sp>
            <p:nvSpPr>
              <p:cNvPr id="147" name="Text Box 32"/>
              <p:cNvSpPr txBox="1">
                <a:spLocks noChangeArrowheads="1"/>
              </p:cNvSpPr>
              <p:nvPr/>
            </p:nvSpPr>
            <p:spPr bwMode="auto">
              <a:xfrm>
                <a:off x="1571600" y="3643314"/>
                <a:ext cx="638177" cy="285752"/>
              </a:xfrm>
              <a:prstGeom prst="rect">
                <a:avLst/>
              </a:prstGeom>
              <a:noFill/>
              <a:ln w="9525">
                <a:noFill/>
                <a:miter lim="800000"/>
                <a:headEnd/>
                <a:tailEnd/>
              </a:ln>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lgn="ctr">
                  <a:spcBef>
                    <a:spcPct val="50000"/>
                  </a:spcBef>
                  <a:spcAft>
                    <a:spcPts val="1000"/>
                  </a:spcAft>
                  <a:defRPr/>
                </a:pPr>
                <a:r>
                  <a:rPr lang="fr-FR" altLang="fr-FR" sz="1600" b="1">
                    <a:effectLst>
                      <a:outerShdw blurRad="38100" dist="38100" dir="2700000" algn="tl">
                        <a:srgbClr val="C0C0C0"/>
                      </a:outerShdw>
                    </a:effectLst>
                    <a:latin typeface="Calibri" charset="0"/>
                  </a:rPr>
                  <a:t>DSc</a:t>
                </a:r>
                <a:r>
                  <a:rPr lang="fr-FR" altLang="fr-FR" sz="1600" b="1" baseline="-25000">
                    <a:effectLst>
                      <a:outerShdw blurRad="38100" dist="38100" dir="2700000" algn="tl">
                        <a:srgbClr val="C0C0C0"/>
                      </a:outerShdw>
                    </a:effectLst>
                    <a:latin typeface="Calibri" charset="0"/>
                  </a:rPr>
                  <a:t>4</a:t>
                </a:r>
              </a:p>
            </p:txBody>
          </p:sp>
          <p:sp>
            <p:nvSpPr>
              <p:cNvPr id="148" name="Text Box 32"/>
              <p:cNvSpPr txBox="1">
                <a:spLocks noChangeArrowheads="1"/>
              </p:cNvSpPr>
              <p:nvPr/>
            </p:nvSpPr>
            <p:spPr bwMode="auto">
              <a:xfrm>
                <a:off x="1214411" y="4357694"/>
                <a:ext cx="638177" cy="285752"/>
              </a:xfrm>
              <a:prstGeom prst="rect">
                <a:avLst/>
              </a:prstGeom>
              <a:noFill/>
              <a:ln w="9525">
                <a:noFill/>
                <a:miter lim="800000"/>
                <a:headEnd/>
                <a:tailEnd/>
              </a:ln>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lgn="ctr">
                  <a:spcBef>
                    <a:spcPct val="50000"/>
                  </a:spcBef>
                  <a:spcAft>
                    <a:spcPts val="1000"/>
                  </a:spcAft>
                  <a:defRPr/>
                </a:pPr>
                <a:r>
                  <a:rPr lang="fr-FR" altLang="fr-FR" sz="1600" b="1">
                    <a:effectLst>
                      <a:outerShdw blurRad="38100" dist="38100" dir="2700000" algn="tl">
                        <a:srgbClr val="C0C0C0"/>
                      </a:outerShdw>
                    </a:effectLst>
                    <a:latin typeface="Calibri" charset="0"/>
                  </a:rPr>
                  <a:t>DSc</a:t>
                </a:r>
                <a:r>
                  <a:rPr lang="fr-FR" altLang="fr-FR" sz="1600" b="1" baseline="-25000">
                    <a:effectLst>
                      <a:outerShdw blurRad="38100" dist="38100" dir="2700000" algn="tl">
                        <a:srgbClr val="C0C0C0"/>
                      </a:outerShdw>
                    </a:effectLst>
                    <a:latin typeface="Calibri" charset="0"/>
                  </a:rPr>
                  <a:t>n</a:t>
                </a:r>
              </a:p>
            </p:txBody>
          </p:sp>
          <p:sp>
            <p:nvSpPr>
              <p:cNvPr id="149" name="Flèche droite à entaille 148"/>
              <p:cNvSpPr>
                <a:spLocks noChangeArrowheads="1"/>
              </p:cNvSpPr>
              <p:nvPr/>
            </p:nvSpPr>
            <p:spPr bwMode="auto">
              <a:xfrm>
                <a:off x="4786298" y="3000371"/>
                <a:ext cx="714377" cy="428628"/>
              </a:xfrm>
              <a:prstGeom prst="notchedRightArrow">
                <a:avLst>
                  <a:gd name="adj1" fmla="val 50000"/>
                  <a:gd name="adj2" fmla="val 50000"/>
                </a:avLst>
              </a:prstGeom>
              <a:gradFill rotWithShape="1">
                <a:gsLst>
                  <a:gs pos="0">
                    <a:srgbClr val="454545"/>
                  </a:gs>
                  <a:gs pos="50000">
                    <a:srgbClr val="000000"/>
                  </a:gs>
                  <a:gs pos="100000">
                    <a:srgbClr val="000000"/>
                  </a:gs>
                </a:gsLst>
                <a:lin ang="5400000"/>
              </a:gra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400">
                    <a:solidFill>
                      <a:schemeClr val="tx1"/>
                    </a:solidFill>
                    <a:latin typeface="Arial" charset="0"/>
                    <a:ea typeface="ＭＳ Ｐゴシック" charset="-128"/>
                  </a:defRPr>
                </a:lvl1pPr>
                <a:lvl2pPr marL="37931725" indent="-37474525">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a:spcBef>
                    <a:spcPct val="50000"/>
                  </a:spcBef>
                  <a:defRPr/>
                </a:pPr>
                <a:endParaRPr lang="en-US" altLang="fr-FR">
                  <a:solidFill>
                    <a:srgbClr val="FFFFFF"/>
                  </a:solidFill>
                  <a:latin typeface="Constantia" charset="0"/>
                </a:endParaRPr>
              </a:p>
            </p:txBody>
          </p:sp>
        </p:grpSp>
        <p:sp>
          <p:nvSpPr>
            <p:cNvPr id="154" name="Double flèche horizontale 153"/>
            <p:cNvSpPr>
              <a:spLocks noChangeArrowheads="1"/>
            </p:cNvSpPr>
            <p:nvPr/>
          </p:nvSpPr>
          <p:spPr bwMode="auto">
            <a:xfrm>
              <a:off x="6500803" y="2857495"/>
              <a:ext cx="1000128" cy="500067"/>
            </a:xfrm>
            <a:prstGeom prst="leftRightArrow">
              <a:avLst>
                <a:gd name="adj1" fmla="val 50000"/>
                <a:gd name="adj2" fmla="val 50000"/>
              </a:avLst>
            </a:prstGeom>
            <a:gradFill rotWithShape="1">
              <a:gsLst>
                <a:gs pos="0">
                  <a:srgbClr val="FFC746"/>
                </a:gs>
                <a:gs pos="50000">
                  <a:srgbClr val="FFC600"/>
                </a:gs>
                <a:gs pos="100000">
                  <a:srgbClr val="E5B600"/>
                </a:gs>
              </a:gsLst>
              <a:lin ang="5400000"/>
            </a:gra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400">
                  <a:solidFill>
                    <a:schemeClr val="tx1"/>
                  </a:solidFill>
                  <a:latin typeface="Arial" charset="0"/>
                  <a:ea typeface="ＭＳ Ｐゴシック" charset="-128"/>
                </a:defRPr>
              </a:lvl1pPr>
              <a:lvl2pPr marL="37931725" indent="-37474525">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a:spcBef>
                  <a:spcPct val="50000"/>
                </a:spcBef>
                <a:defRPr/>
              </a:pPr>
              <a:endParaRPr lang="en-US" altLang="fr-FR">
                <a:solidFill>
                  <a:srgbClr val="FFFFFF"/>
                </a:solidFill>
                <a:latin typeface="Constantia" charset="0"/>
              </a:endParaRPr>
            </a:p>
          </p:txBody>
        </p:sp>
      </p:grpSp>
      <p:sp>
        <p:nvSpPr>
          <p:cNvPr id="56" name="Rectangle 55"/>
          <p:cNvSpPr/>
          <p:nvPr/>
        </p:nvSpPr>
        <p:spPr>
          <a:xfrm>
            <a:off x="1526556" y="109835"/>
            <a:ext cx="6739302" cy="461665"/>
          </a:xfrm>
          <a:prstGeom prst="rect">
            <a:avLst/>
          </a:prstGeom>
        </p:spPr>
        <p:txBody>
          <a:bodyPr wrap="square">
            <a:spAutoFit/>
          </a:bodyPr>
          <a:lstStyle/>
          <a:p>
            <a:pPr marL="11113" lvl="1">
              <a:buClr>
                <a:srgbClr val="FF33CC"/>
              </a:buClr>
              <a:buSzPct val="130000"/>
              <a:defRPr/>
            </a:pPr>
            <a:r>
              <a:rPr lang="fr-FR" altLang="fr-FR" sz="2400" b="1" dirty="0">
                <a:solidFill>
                  <a:schemeClr val="bg1"/>
                </a:solidFill>
              </a:rPr>
              <a:t> </a:t>
            </a:r>
            <a:r>
              <a:rPr lang="fr-FR" altLang="fr-FR" sz="2400" b="1" u="sng" dirty="0">
                <a:solidFill>
                  <a:schemeClr val="bg1"/>
                </a:solidFill>
                <a:effectLst>
                  <a:outerShdw blurRad="38100" dist="38100" dir="2700000" algn="tl">
                    <a:srgbClr val="C0C0C0"/>
                  </a:outerShdw>
                </a:effectLst>
                <a:highlight>
                  <a:srgbClr val="808080"/>
                </a:highlight>
                <a:ea typeface="ＭＳ Ｐゴシック" charset="-128"/>
              </a:rPr>
              <a:t>Architecture des Entrepôts de données</a:t>
            </a:r>
          </a:p>
        </p:txBody>
      </p:sp>
    </p:spTree>
    <p:extLst>
      <p:ext uri="{BB962C8B-B14F-4D97-AF65-F5344CB8AC3E}">
        <p14:creationId xmlns:p14="http://schemas.microsoft.com/office/powerpoint/2010/main" val="2057458181"/>
      </p:ext>
    </p:extLst>
  </p:cSld>
  <p:clrMapOvr>
    <a:masterClrMapping/>
  </p:clrMapOvr>
  <p:transition spd="slow">
    <p:wheel spokes="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bwMode="auto">
          <a:xfrm>
            <a:off x="4643438" y="1428750"/>
            <a:ext cx="4429125" cy="371475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a:defRPr sz="1400">
                <a:solidFill>
                  <a:schemeClr val="tx1"/>
                </a:solidFill>
                <a:latin typeface="Arial" charset="0"/>
                <a:ea typeface="ＭＳ Ｐゴシック" charset="0"/>
                <a:cs typeface="ＭＳ Ｐゴシック" charset="0"/>
              </a:defRPr>
            </a:lvl1pPr>
            <a:lvl2pPr marL="37931725" indent="-37474525">
              <a:defRPr sz="1400">
                <a:solidFill>
                  <a:schemeClr val="tx1"/>
                </a:solidFill>
                <a:latin typeface="Arial" charset="0"/>
                <a:ea typeface="ＭＳ Ｐゴシック" charset="0"/>
              </a:defRPr>
            </a:lvl2pPr>
            <a:lvl3pPr>
              <a:defRPr sz="1400">
                <a:solidFill>
                  <a:schemeClr val="tx1"/>
                </a:solidFill>
                <a:latin typeface="Arial" charset="0"/>
                <a:ea typeface="ＭＳ Ｐゴシック" charset="0"/>
              </a:defRPr>
            </a:lvl3pPr>
            <a:lvl4pPr>
              <a:defRPr sz="1400">
                <a:solidFill>
                  <a:schemeClr val="tx1"/>
                </a:solidFill>
                <a:latin typeface="Arial" charset="0"/>
                <a:ea typeface="ＭＳ Ｐゴシック" charset="0"/>
              </a:defRPr>
            </a:lvl4pPr>
            <a:lvl5pPr>
              <a:defRPr sz="1400">
                <a:solidFill>
                  <a:schemeClr val="tx1"/>
                </a:solidFill>
                <a:latin typeface="Arial" charset="0"/>
                <a:ea typeface="ＭＳ Ｐゴシック" charset="0"/>
              </a:defRPr>
            </a:lvl5pPr>
            <a:lvl6pPr marL="457200" eaLnBrk="0" fontAlgn="base" hangingPunct="0">
              <a:spcBef>
                <a:spcPct val="50000"/>
              </a:spcBef>
              <a:spcAft>
                <a:spcPct val="0"/>
              </a:spcAft>
              <a:defRPr sz="1400">
                <a:solidFill>
                  <a:schemeClr val="tx1"/>
                </a:solidFill>
                <a:latin typeface="Arial" charset="0"/>
                <a:ea typeface="ＭＳ Ｐゴシック" charset="0"/>
              </a:defRPr>
            </a:lvl6pPr>
            <a:lvl7pPr marL="914400" eaLnBrk="0" fontAlgn="base" hangingPunct="0">
              <a:spcBef>
                <a:spcPct val="50000"/>
              </a:spcBef>
              <a:spcAft>
                <a:spcPct val="0"/>
              </a:spcAft>
              <a:defRPr sz="1400">
                <a:solidFill>
                  <a:schemeClr val="tx1"/>
                </a:solidFill>
                <a:latin typeface="Arial" charset="0"/>
                <a:ea typeface="ＭＳ Ｐゴシック" charset="0"/>
              </a:defRPr>
            </a:lvl7pPr>
            <a:lvl8pPr marL="1371600" eaLnBrk="0" fontAlgn="base" hangingPunct="0">
              <a:spcBef>
                <a:spcPct val="50000"/>
              </a:spcBef>
              <a:spcAft>
                <a:spcPct val="0"/>
              </a:spcAft>
              <a:defRPr sz="1400">
                <a:solidFill>
                  <a:schemeClr val="tx1"/>
                </a:solidFill>
                <a:latin typeface="Arial" charset="0"/>
                <a:ea typeface="ＭＳ Ｐゴシック" charset="0"/>
              </a:defRPr>
            </a:lvl8pPr>
            <a:lvl9pPr marL="1828800" eaLnBrk="0" fontAlgn="base" hangingPunct="0">
              <a:spcBef>
                <a:spcPct val="50000"/>
              </a:spcBef>
              <a:spcAft>
                <a:spcPct val="0"/>
              </a:spcAft>
              <a:defRPr sz="1400">
                <a:solidFill>
                  <a:schemeClr val="tx1"/>
                </a:solidFill>
                <a:latin typeface="Arial" charset="0"/>
                <a:ea typeface="ＭＳ Ｐゴシック" charset="0"/>
              </a:defRPr>
            </a:lvl9pPr>
          </a:lstStyle>
          <a:p>
            <a:pPr algn="ctr">
              <a:spcBef>
                <a:spcPct val="50000"/>
              </a:spcBef>
              <a:defRPr/>
            </a:pPr>
            <a:endParaRPr lang="en-US">
              <a:solidFill>
                <a:srgbClr val="000000"/>
              </a:solidFill>
              <a:latin typeface="Constantia" charset="0"/>
            </a:endParaRPr>
          </a:p>
        </p:txBody>
      </p:sp>
      <p:grpSp>
        <p:nvGrpSpPr>
          <p:cNvPr id="14339" name="Groupe 59"/>
          <p:cNvGrpSpPr>
            <a:grpSpLocks/>
          </p:cNvGrpSpPr>
          <p:nvPr/>
        </p:nvGrpSpPr>
        <p:grpSpPr bwMode="auto">
          <a:xfrm>
            <a:off x="142875" y="1455738"/>
            <a:ext cx="8715375" cy="3830637"/>
            <a:chOff x="142875" y="1455744"/>
            <a:chExt cx="8715407" cy="3830644"/>
          </a:xfrm>
        </p:grpSpPr>
        <p:sp>
          <p:nvSpPr>
            <p:cNvPr id="151" name="Rectangle 150"/>
            <p:cNvSpPr>
              <a:spLocks noChangeArrowheads="1"/>
            </p:cNvSpPr>
            <p:nvPr/>
          </p:nvSpPr>
          <p:spPr bwMode="auto">
            <a:xfrm>
              <a:off x="142875" y="1455744"/>
              <a:ext cx="4429141" cy="3714757"/>
            </a:xfrm>
            <a:prstGeom prst="rect">
              <a:avLst/>
            </a:prstGeom>
            <a:gradFill rotWithShape="1">
              <a:gsLst>
                <a:gs pos="0">
                  <a:srgbClr val="81B861"/>
                </a:gs>
                <a:gs pos="50000">
                  <a:srgbClr val="6FB242"/>
                </a:gs>
                <a:gs pos="100000">
                  <a:srgbClr val="61A235"/>
                </a:gs>
              </a:gsLst>
              <a:lin ang="5400000"/>
            </a:gra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400">
                  <a:solidFill>
                    <a:schemeClr val="tx1"/>
                  </a:solidFill>
                  <a:latin typeface="Arial" charset="0"/>
                  <a:ea typeface="ＭＳ Ｐゴシック" charset="-128"/>
                </a:defRPr>
              </a:lvl1pPr>
              <a:lvl2pPr marL="37931725" indent="-37474525">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a:spcBef>
                  <a:spcPct val="50000"/>
                </a:spcBef>
                <a:defRPr/>
              </a:pPr>
              <a:endParaRPr lang="en-US" altLang="fr-FR">
                <a:solidFill>
                  <a:srgbClr val="FFFFFF"/>
                </a:solidFill>
                <a:latin typeface="Constantia" charset="0"/>
              </a:endParaRPr>
            </a:p>
          </p:txBody>
        </p:sp>
        <p:sp>
          <p:nvSpPr>
            <p:cNvPr id="62471" name="Text Box 7"/>
            <p:cNvSpPr txBox="1">
              <a:spLocks noChangeArrowheads="1"/>
            </p:cNvSpPr>
            <p:nvPr/>
          </p:nvSpPr>
          <p:spPr bwMode="auto">
            <a:xfrm>
              <a:off x="7072338" y="1741495"/>
              <a:ext cx="1785944" cy="539751"/>
            </a:xfrm>
            <a:prstGeom prst="rect">
              <a:avLst/>
            </a:prstGeom>
            <a:solidFill>
              <a:srgbClr val="FFFFFF"/>
            </a:solidFill>
            <a:ln w="9525">
              <a:solidFill>
                <a:srgbClr val="000000"/>
              </a:solidFill>
              <a:miter lim="800000"/>
              <a:headEnd/>
              <a:tailEnd/>
            </a:ln>
          </p:spPr>
          <p:txBody>
            <a:bodyPr/>
            <a:lstStyle>
              <a:lvl1pPr>
                <a:defRPr sz="1400">
                  <a:solidFill>
                    <a:schemeClr val="tx1"/>
                  </a:solidFill>
                  <a:latin typeface="Arial" charset="0"/>
                  <a:ea typeface="ＭＳ Ｐゴシック" charset="0"/>
                  <a:cs typeface="ＭＳ Ｐゴシック" charset="0"/>
                </a:defRPr>
              </a:lvl1pPr>
              <a:lvl2pPr marL="37931725" indent="-37474525">
                <a:defRPr sz="1400">
                  <a:solidFill>
                    <a:schemeClr val="tx1"/>
                  </a:solidFill>
                  <a:latin typeface="Arial" charset="0"/>
                  <a:ea typeface="ＭＳ Ｐゴシック" charset="0"/>
                </a:defRPr>
              </a:lvl2pPr>
              <a:lvl3pPr>
                <a:defRPr sz="1400">
                  <a:solidFill>
                    <a:schemeClr val="tx1"/>
                  </a:solidFill>
                  <a:latin typeface="Arial" charset="0"/>
                  <a:ea typeface="ＭＳ Ｐゴシック" charset="0"/>
                </a:defRPr>
              </a:lvl3pPr>
              <a:lvl4pPr>
                <a:defRPr sz="1400">
                  <a:solidFill>
                    <a:schemeClr val="tx1"/>
                  </a:solidFill>
                  <a:latin typeface="Arial" charset="0"/>
                  <a:ea typeface="ＭＳ Ｐゴシック" charset="0"/>
                </a:defRPr>
              </a:lvl4pPr>
              <a:lvl5pPr>
                <a:defRPr sz="1400">
                  <a:solidFill>
                    <a:schemeClr val="tx1"/>
                  </a:solidFill>
                  <a:latin typeface="Arial" charset="0"/>
                  <a:ea typeface="ＭＳ Ｐゴシック" charset="0"/>
                </a:defRPr>
              </a:lvl5pPr>
              <a:lvl6pPr marL="457200" eaLnBrk="0" fontAlgn="base" hangingPunct="0">
                <a:spcBef>
                  <a:spcPct val="50000"/>
                </a:spcBef>
                <a:spcAft>
                  <a:spcPct val="0"/>
                </a:spcAft>
                <a:defRPr sz="1400">
                  <a:solidFill>
                    <a:schemeClr val="tx1"/>
                  </a:solidFill>
                  <a:latin typeface="Arial" charset="0"/>
                  <a:ea typeface="ＭＳ Ｐゴシック" charset="0"/>
                </a:defRPr>
              </a:lvl6pPr>
              <a:lvl7pPr marL="914400" eaLnBrk="0" fontAlgn="base" hangingPunct="0">
                <a:spcBef>
                  <a:spcPct val="50000"/>
                </a:spcBef>
                <a:spcAft>
                  <a:spcPct val="0"/>
                </a:spcAft>
                <a:defRPr sz="1400">
                  <a:solidFill>
                    <a:schemeClr val="tx1"/>
                  </a:solidFill>
                  <a:latin typeface="Arial" charset="0"/>
                  <a:ea typeface="ＭＳ Ｐゴシック" charset="0"/>
                </a:defRPr>
              </a:lvl7pPr>
              <a:lvl8pPr marL="1371600" eaLnBrk="0" fontAlgn="base" hangingPunct="0">
                <a:spcBef>
                  <a:spcPct val="50000"/>
                </a:spcBef>
                <a:spcAft>
                  <a:spcPct val="0"/>
                </a:spcAft>
                <a:defRPr sz="1400">
                  <a:solidFill>
                    <a:schemeClr val="tx1"/>
                  </a:solidFill>
                  <a:latin typeface="Arial" charset="0"/>
                  <a:ea typeface="ＭＳ Ｐゴシック" charset="0"/>
                </a:defRPr>
              </a:lvl8pPr>
              <a:lvl9pPr marL="1828800" eaLnBrk="0" fontAlgn="base" hangingPunct="0">
                <a:spcBef>
                  <a:spcPct val="50000"/>
                </a:spcBef>
                <a:spcAft>
                  <a:spcPct val="0"/>
                </a:spcAft>
                <a:defRPr sz="1400">
                  <a:solidFill>
                    <a:schemeClr val="tx1"/>
                  </a:solidFill>
                  <a:latin typeface="Arial" charset="0"/>
                  <a:ea typeface="ＭＳ Ｐゴシック" charset="0"/>
                </a:defRPr>
              </a:lvl9pPr>
            </a:lstStyle>
            <a:p>
              <a:pPr algn="ctr">
                <a:defRPr/>
              </a:pPr>
              <a:r>
                <a:rPr lang="fr-FR" b="1" dirty="0">
                  <a:solidFill>
                    <a:srgbClr val="0432FF"/>
                  </a:solidFill>
                  <a:effectLst>
                    <a:outerShdw blurRad="38100" dist="38100" dir="2700000" algn="tl">
                      <a:srgbClr val="DDDDDD"/>
                    </a:outerShdw>
                  </a:effectLst>
                  <a:latin typeface="Calibri" charset="0"/>
                </a:rPr>
                <a:t>End User</a:t>
              </a:r>
            </a:p>
            <a:p>
              <a:pPr algn="ctr">
                <a:defRPr/>
              </a:pPr>
              <a:r>
                <a:rPr lang="fr-FR" b="1" dirty="0" err="1">
                  <a:solidFill>
                    <a:srgbClr val="0432FF"/>
                  </a:solidFill>
                  <a:effectLst>
                    <a:outerShdw blurRad="38100" dist="38100" dir="2700000" algn="tl">
                      <a:srgbClr val="DDDDDD"/>
                    </a:outerShdw>
                  </a:effectLst>
                  <a:latin typeface="Calibri" charset="0"/>
                </a:rPr>
                <a:t>Presentation</a:t>
              </a:r>
              <a:r>
                <a:rPr lang="fr-FR" b="1" dirty="0">
                  <a:solidFill>
                    <a:srgbClr val="0432FF"/>
                  </a:solidFill>
                  <a:effectLst>
                    <a:outerShdw blurRad="38100" dist="38100" dir="2700000" algn="tl">
                      <a:srgbClr val="DDDDDD"/>
                    </a:outerShdw>
                  </a:effectLst>
                  <a:latin typeface="Calibri" charset="0"/>
                </a:rPr>
                <a:t> Tools</a:t>
              </a:r>
              <a:endParaRPr lang="fr-FR" sz="1800" b="1" dirty="0">
                <a:solidFill>
                  <a:srgbClr val="0432FF"/>
                </a:solidFill>
                <a:effectLst>
                  <a:outerShdw blurRad="38100" dist="38100" dir="2700000" algn="tl">
                    <a:srgbClr val="DDDDDD"/>
                  </a:outerShdw>
                </a:effectLst>
              </a:endParaRPr>
            </a:p>
          </p:txBody>
        </p:sp>
        <p:sp>
          <p:nvSpPr>
            <p:cNvPr id="14343" name="Rectangle 8"/>
            <p:cNvSpPr>
              <a:spLocks noChangeArrowheads="1"/>
            </p:cNvSpPr>
            <p:nvPr/>
          </p:nvSpPr>
          <p:spPr bwMode="auto">
            <a:xfrm>
              <a:off x="7072338" y="2345992"/>
              <a:ext cx="1785944" cy="258000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endParaRPr lang="en-US" altLang="fr-FR" sz="1400">
                <a:ea typeface="ＭＳ Ｐゴシック" charset="-128"/>
              </a:endParaRPr>
            </a:p>
          </p:txBody>
        </p:sp>
        <p:grpSp>
          <p:nvGrpSpPr>
            <p:cNvPr id="14344" name="Group 13"/>
            <p:cNvGrpSpPr>
              <a:grpSpLocks/>
            </p:cNvGrpSpPr>
            <p:nvPr/>
          </p:nvGrpSpPr>
          <p:grpSpPr bwMode="auto">
            <a:xfrm>
              <a:off x="214313" y="1741494"/>
              <a:ext cx="1785944" cy="3199823"/>
              <a:chOff x="1210" y="703"/>
              <a:chExt cx="2268" cy="4700"/>
            </a:xfrm>
          </p:grpSpPr>
          <p:sp>
            <p:nvSpPr>
              <p:cNvPr id="14391" name="Rectangle 14"/>
              <p:cNvSpPr>
                <a:spLocks noChangeArrowheads="1"/>
              </p:cNvSpPr>
              <p:nvPr/>
            </p:nvSpPr>
            <p:spPr bwMode="auto">
              <a:xfrm>
                <a:off x="1210" y="1613"/>
                <a:ext cx="2268" cy="379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endParaRPr lang="en-US" altLang="fr-FR" sz="1400">
                  <a:ea typeface="ＭＳ Ｐゴシック" charset="-128"/>
                </a:endParaRPr>
              </a:p>
            </p:txBody>
          </p:sp>
          <p:sp>
            <p:nvSpPr>
              <p:cNvPr id="62479" name="Text Box 15"/>
              <p:cNvSpPr txBox="1">
                <a:spLocks noChangeArrowheads="1"/>
              </p:cNvSpPr>
              <p:nvPr/>
            </p:nvSpPr>
            <p:spPr bwMode="auto">
              <a:xfrm>
                <a:off x="1210" y="703"/>
                <a:ext cx="2268" cy="830"/>
              </a:xfrm>
              <a:prstGeom prst="rect">
                <a:avLst/>
              </a:prstGeom>
              <a:solidFill>
                <a:srgbClr val="FFFFFF"/>
              </a:solidFill>
              <a:ln w="9525">
                <a:solidFill>
                  <a:srgbClr val="000000"/>
                </a:solidFill>
                <a:miter lim="800000"/>
                <a:headEnd/>
                <a:tailEnd/>
              </a:ln>
            </p:spPr>
            <p:txBody>
              <a:bodyPr anchor="ctr"/>
              <a:lstStyle>
                <a:lvl1pPr>
                  <a:defRPr sz="1400">
                    <a:solidFill>
                      <a:schemeClr val="tx1"/>
                    </a:solidFill>
                    <a:latin typeface="Arial" charset="0"/>
                    <a:ea typeface="ＭＳ Ｐゴシック" charset="0"/>
                    <a:cs typeface="ＭＳ Ｐゴシック" charset="0"/>
                  </a:defRPr>
                </a:lvl1pPr>
                <a:lvl2pPr marL="37931725" indent="-37474525">
                  <a:defRPr sz="1400">
                    <a:solidFill>
                      <a:schemeClr val="tx1"/>
                    </a:solidFill>
                    <a:latin typeface="Arial" charset="0"/>
                    <a:ea typeface="ＭＳ Ｐゴシック" charset="0"/>
                  </a:defRPr>
                </a:lvl2pPr>
                <a:lvl3pPr>
                  <a:defRPr sz="1400">
                    <a:solidFill>
                      <a:schemeClr val="tx1"/>
                    </a:solidFill>
                    <a:latin typeface="Arial" charset="0"/>
                    <a:ea typeface="ＭＳ Ｐゴシック" charset="0"/>
                  </a:defRPr>
                </a:lvl3pPr>
                <a:lvl4pPr>
                  <a:defRPr sz="1400">
                    <a:solidFill>
                      <a:schemeClr val="tx1"/>
                    </a:solidFill>
                    <a:latin typeface="Arial" charset="0"/>
                    <a:ea typeface="ＭＳ Ｐゴシック" charset="0"/>
                  </a:defRPr>
                </a:lvl4pPr>
                <a:lvl5pPr>
                  <a:defRPr sz="1400">
                    <a:solidFill>
                      <a:schemeClr val="tx1"/>
                    </a:solidFill>
                    <a:latin typeface="Arial" charset="0"/>
                    <a:ea typeface="ＭＳ Ｐゴシック" charset="0"/>
                  </a:defRPr>
                </a:lvl5pPr>
                <a:lvl6pPr marL="457200" eaLnBrk="0" fontAlgn="base" hangingPunct="0">
                  <a:spcBef>
                    <a:spcPct val="50000"/>
                  </a:spcBef>
                  <a:spcAft>
                    <a:spcPct val="0"/>
                  </a:spcAft>
                  <a:defRPr sz="1400">
                    <a:solidFill>
                      <a:schemeClr val="tx1"/>
                    </a:solidFill>
                    <a:latin typeface="Arial" charset="0"/>
                    <a:ea typeface="ＭＳ Ｐゴシック" charset="0"/>
                  </a:defRPr>
                </a:lvl6pPr>
                <a:lvl7pPr marL="914400" eaLnBrk="0" fontAlgn="base" hangingPunct="0">
                  <a:spcBef>
                    <a:spcPct val="50000"/>
                  </a:spcBef>
                  <a:spcAft>
                    <a:spcPct val="0"/>
                  </a:spcAft>
                  <a:defRPr sz="1400">
                    <a:solidFill>
                      <a:schemeClr val="tx1"/>
                    </a:solidFill>
                    <a:latin typeface="Arial" charset="0"/>
                    <a:ea typeface="ＭＳ Ｐゴシック" charset="0"/>
                  </a:defRPr>
                </a:lvl7pPr>
                <a:lvl8pPr marL="1371600" eaLnBrk="0" fontAlgn="base" hangingPunct="0">
                  <a:spcBef>
                    <a:spcPct val="50000"/>
                  </a:spcBef>
                  <a:spcAft>
                    <a:spcPct val="0"/>
                  </a:spcAft>
                  <a:defRPr sz="1400">
                    <a:solidFill>
                      <a:schemeClr val="tx1"/>
                    </a:solidFill>
                    <a:latin typeface="Arial" charset="0"/>
                    <a:ea typeface="ＭＳ Ｐゴシック" charset="0"/>
                  </a:defRPr>
                </a:lvl8pPr>
                <a:lvl9pPr marL="1828800" eaLnBrk="0" fontAlgn="base" hangingPunct="0">
                  <a:spcBef>
                    <a:spcPct val="50000"/>
                  </a:spcBef>
                  <a:spcAft>
                    <a:spcPct val="0"/>
                  </a:spcAft>
                  <a:defRPr sz="1400">
                    <a:solidFill>
                      <a:schemeClr val="tx1"/>
                    </a:solidFill>
                    <a:latin typeface="Arial" charset="0"/>
                    <a:ea typeface="ＭＳ Ｐゴシック" charset="0"/>
                  </a:defRPr>
                </a:lvl9pPr>
              </a:lstStyle>
              <a:p>
                <a:pPr algn="ctr">
                  <a:spcBef>
                    <a:spcPct val="50000"/>
                  </a:spcBef>
                  <a:defRPr/>
                </a:pPr>
                <a:r>
                  <a:rPr lang="fr-FR" b="1" dirty="0">
                    <a:solidFill>
                      <a:srgbClr val="0432FF"/>
                    </a:solidFill>
                    <a:effectLst>
                      <a:outerShdw blurRad="38100" dist="38100" dir="2700000" algn="tl">
                        <a:srgbClr val="DDDDDD"/>
                      </a:outerShdw>
                    </a:effectLst>
                    <a:latin typeface="Calibri" charset="0"/>
                  </a:rPr>
                  <a:t>Sources Data </a:t>
                </a:r>
                <a:r>
                  <a:rPr lang="fr-FR" b="1" dirty="0" err="1">
                    <a:solidFill>
                      <a:srgbClr val="0432FF"/>
                    </a:solidFill>
                    <a:effectLst>
                      <a:outerShdw blurRad="38100" dist="38100" dir="2700000" algn="tl">
                        <a:srgbClr val="DDDDDD"/>
                      </a:outerShdw>
                    </a:effectLst>
                    <a:latin typeface="Calibri" charset="0"/>
                  </a:rPr>
                  <a:t>Systems</a:t>
                </a:r>
                <a:endParaRPr lang="fr-FR" sz="1800" b="1" dirty="0">
                  <a:solidFill>
                    <a:srgbClr val="0432FF"/>
                  </a:solidFill>
                  <a:effectLst>
                    <a:outerShdw blurRad="38100" dist="38100" dir="2700000" algn="tl">
                      <a:srgbClr val="DDDDDD"/>
                    </a:outerShdw>
                  </a:effectLst>
                </a:endParaRPr>
              </a:p>
            </p:txBody>
          </p:sp>
        </p:grpSp>
        <p:grpSp>
          <p:nvGrpSpPr>
            <p:cNvPr id="14345" name="Group 16"/>
            <p:cNvGrpSpPr>
              <a:grpSpLocks/>
            </p:cNvGrpSpPr>
            <p:nvPr/>
          </p:nvGrpSpPr>
          <p:grpSpPr bwMode="auto">
            <a:xfrm>
              <a:off x="519404" y="2550187"/>
              <a:ext cx="1433165" cy="2137754"/>
              <a:chOff x="1660" y="5260"/>
              <a:chExt cx="1820" cy="3140"/>
            </a:xfrm>
          </p:grpSpPr>
          <p:sp>
            <p:nvSpPr>
              <p:cNvPr id="44083" name="AutoShape 17"/>
              <p:cNvSpPr>
                <a:spLocks noChangeArrowheads="1"/>
              </p:cNvSpPr>
              <p:nvPr/>
            </p:nvSpPr>
            <p:spPr bwMode="auto">
              <a:xfrm>
                <a:off x="1660" y="5259"/>
                <a:ext cx="810" cy="800"/>
              </a:xfrm>
              <a:prstGeom prst="can">
                <a:avLst>
                  <a:gd name="adj" fmla="val 25000"/>
                </a:avLst>
              </a:prstGeom>
              <a:gradFill rotWithShape="0">
                <a:gsLst>
                  <a:gs pos="0">
                    <a:srgbClr val="9BBB59"/>
                  </a:gs>
                  <a:gs pos="100000">
                    <a:srgbClr val="74903B"/>
                  </a:gs>
                </a:gsLst>
                <a:path path="rect">
                  <a:fillToRect l="50000" t="50000" r="50000" b="50000"/>
                </a:path>
              </a:gradFill>
              <a:ln>
                <a:noFill/>
              </a:ln>
              <a:effectLst>
                <a:outerShdw blurRad="63500" dist="29783" dir="3885598" algn="ctr" rotWithShape="0">
                  <a:srgbClr val="4E6128">
                    <a:alpha val="74998"/>
                  </a:srgbClr>
                </a:outerShdw>
              </a:effectLst>
              <a:extLst>
                <a:ext uri="{91240B29-F687-4F45-9708-019B960494DF}">
                  <a14:hiddenLine xmlns:a14="http://schemas.microsoft.com/office/drawing/2010/main" w="0">
                    <a:solidFill>
                      <a:srgbClr val="000000"/>
                    </a:solidFill>
                    <a:round/>
                    <a:headEnd/>
                    <a:tailEnd/>
                  </a14:hiddenLine>
                </a:ext>
              </a:extLst>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spcBef>
                    <a:spcPct val="50000"/>
                  </a:spcBef>
                  <a:defRPr/>
                </a:pPr>
                <a:endParaRPr lang="en-US" altLang="fr-FR"/>
              </a:p>
            </p:txBody>
          </p:sp>
          <p:sp>
            <p:nvSpPr>
              <p:cNvPr id="44084" name="AutoShape 18"/>
              <p:cNvSpPr>
                <a:spLocks noChangeArrowheads="1"/>
              </p:cNvSpPr>
              <p:nvPr/>
            </p:nvSpPr>
            <p:spPr bwMode="auto">
              <a:xfrm>
                <a:off x="2670" y="5569"/>
                <a:ext cx="810" cy="800"/>
              </a:xfrm>
              <a:prstGeom prst="can">
                <a:avLst>
                  <a:gd name="adj" fmla="val 25000"/>
                </a:avLst>
              </a:prstGeom>
              <a:gradFill rotWithShape="0">
                <a:gsLst>
                  <a:gs pos="0">
                    <a:srgbClr val="C0504D"/>
                  </a:gs>
                  <a:gs pos="100000">
                    <a:srgbClr val="923633"/>
                  </a:gs>
                </a:gsLst>
                <a:path path="rect">
                  <a:fillToRect l="50000" t="50000" r="50000" b="50000"/>
                </a:path>
              </a:gradFill>
              <a:ln>
                <a:noFill/>
              </a:ln>
              <a:effectLst>
                <a:outerShdw blurRad="63500" dist="29783" dir="3885598" algn="ctr" rotWithShape="0">
                  <a:srgbClr val="622423">
                    <a:alpha val="74998"/>
                  </a:srgbClr>
                </a:outerShdw>
              </a:effectLst>
              <a:extLst>
                <a:ext uri="{91240B29-F687-4F45-9708-019B960494DF}">
                  <a14:hiddenLine xmlns:a14="http://schemas.microsoft.com/office/drawing/2010/main" w="0">
                    <a:solidFill>
                      <a:srgbClr val="000000"/>
                    </a:solidFill>
                    <a:round/>
                    <a:headEnd/>
                    <a:tailEnd/>
                  </a14:hiddenLine>
                </a:ext>
              </a:extLst>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spcBef>
                    <a:spcPct val="50000"/>
                  </a:spcBef>
                  <a:defRPr/>
                </a:pPr>
                <a:endParaRPr lang="en-US" altLang="fr-FR"/>
              </a:p>
            </p:txBody>
          </p:sp>
          <p:sp>
            <p:nvSpPr>
              <p:cNvPr id="44085" name="AutoShape 19"/>
              <p:cNvSpPr>
                <a:spLocks noChangeArrowheads="1"/>
              </p:cNvSpPr>
              <p:nvPr/>
            </p:nvSpPr>
            <p:spPr bwMode="auto">
              <a:xfrm>
                <a:off x="1660" y="6448"/>
                <a:ext cx="810" cy="802"/>
              </a:xfrm>
              <a:prstGeom prst="can">
                <a:avLst>
                  <a:gd name="adj" fmla="val 25000"/>
                </a:avLst>
              </a:prstGeom>
              <a:gradFill rotWithShape="0">
                <a:gsLst>
                  <a:gs pos="0">
                    <a:srgbClr val="F79646"/>
                  </a:gs>
                  <a:gs pos="100000">
                    <a:srgbClr val="DF6A09"/>
                  </a:gs>
                </a:gsLst>
                <a:path path="rect">
                  <a:fillToRect l="50000" t="50000" r="50000" b="50000"/>
                </a:path>
              </a:gradFill>
              <a:ln>
                <a:noFill/>
              </a:ln>
              <a:effectLst>
                <a:outerShdw blurRad="63500" dist="29783" dir="3885598" algn="ctr" rotWithShape="0">
                  <a:srgbClr val="974706">
                    <a:alpha val="74998"/>
                  </a:srgbClr>
                </a:outerShdw>
              </a:effectLst>
              <a:extLst>
                <a:ext uri="{91240B29-F687-4F45-9708-019B960494DF}">
                  <a14:hiddenLine xmlns:a14="http://schemas.microsoft.com/office/drawing/2010/main" w="0">
                    <a:solidFill>
                      <a:srgbClr val="000000"/>
                    </a:solidFill>
                    <a:round/>
                    <a:headEnd/>
                    <a:tailEnd/>
                  </a14:hiddenLine>
                </a:ext>
              </a:extLst>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spcBef>
                    <a:spcPct val="50000"/>
                  </a:spcBef>
                  <a:defRPr/>
                </a:pPr>
                <a:endParaRPr lang="en-US" altLang="fr-FR"/>
              </a:p>
            </p:txBody>
          </p:sp>
          <p:sp>
            <p:nvSpPr>
              <p:cNvPr id="44086" name="AutoShape 20"/>
              <p:cNvSpPr>
                <a:spLocks noChangeArrowheads="1"/>
              </p:cNvSpPr>
              <p:nvPr/>
            </p:nvSpPr>
            <p:spPr bwMode="auto">
              <a:xfrm>
                <a:off x="2599" y="6569"/>
                <a:ext cx="810" cy="800"/>
              </a:xfrm>
              <a:prstGeom prst="can">
                <a:avLst>
                  <a:gd name="adj" fmla="val 25000"/>
                </a:avLst>
              </a:prstGeom>
              <a:gradFill rotWithShape="0">
                <a:gsLst>
                  <a:gs pos="0">
                    <a:srgbClr val="BCBCBC"/>
                  </a:gs>
                  <a:gs pos="100000">
                    <a:srgbClr val="000000"/>
                  </a:gs>
                </a:gsLst>
                <a:path path="rect">
                  <a:fillToRect l="50000" t="50000" r="50000" b="50000"/>
                </a:path>
              </a:gradFill>
              <a:ln>
                <a:noFill/>
              </a:ln>
              <a:effectLst>
                <a:outerShdw blurRad="63500" dist="29783" dir="3885598" algn="ctr" rotWithShape="0">
                  <a:srgbClr val="7F7F7F">
                    <a:alpha val="74998"/>
                  </a:srgbClr>
                </a:outerShdw>
              </a:effectLst>
              <a:extLst>
                <a:ext uri="{91240B29-F687-4F45-9708-019B960494DF}">
                  <a14:hiddenLine xmlns:a14="http://schemas.microsoft.com/office/drawing/2010/main" w="0">
                    <a:solidFill>
                      <a:srgbClr val="000000"/>
                    </a:solidFill>
                    <a:round/>
                    <a:headEnd/>
                    <a:tailEnd/>
                  </a14:hiddenLine>
                </a:ext>
              </a:extLst>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spcBef>
                    <a:spcPct val="50000"/>
                  </a:spcBef>
                  <a:defRPr/>
                </a:pPr>
                <a:endParaRPr lang="en-US" altLang="fr-FR"/>
              </a:p>
            </p:txBody>
          </p:sp>
          <p:sp>
            <p:nvSpPr>
              <p:cNvPr id="44087" name="AutoShape 21"/>
              <p:cNvSpPr>
                <a:spLocks noChangeArrowheads="1"/>
              </p:cNvSpPr>
              <p:nvPr/>
            </p:nvSpPr>
            <p:spPr bwMode="auto">
              <a:xfrm>
                <a:off x="2129" y="7600"/>
                <a:ext cx="810" cy="800"/>
              </a:xfrm>
              <a:prstGeom prst="can">
                <a:avLst>
                  <a:gd name="adj" fmla="val 25000"/>
                </a:avLst>
              </a:prstGeom>
              <a:gradFill rotWithShape="0">
                <a:gsLst>
                  <a:gs pos="0">
                    <a:srgbClr val="4BACC6"/>
                  </a:gs>
                  <a:gs pos="100000">
                    <a:srgbClr val="308298"/>
                  </a:gs>
                </a:gsLst>
                <a:path path="rect">
                  <a:fillToRect l="50000" t="50000" r="50000" b="50000"/>
                </a:path>
              </a:gradFill>
              <a:ln>
                <a:noFill/>
              </a:ln>
              <a:effectLst>
                <a:outerShdw blurRad="63500" dist="29783" dir="3885598" algn="ctr" rotWithShape="0">
                  <a:srgbClr val="205867">
                    <a:alpha val="74998"/>
                  </a:srgbClr>
                </a:outerShdw>
              </a:effectLst>
              <a:extLst>
                <a:ext uri="{91240B29-F687-4F45-9708-019B960494DF}">
                  <a14:hiddenLine xmlns:a14="http://schemas.microsoft.com/office/drawing/2010/main" w="0">
                    <a:solidFill>
                      <a:srgbClr val="000000"/>
                    </a:solidFill>
                    <a:round/>
                    <a:headEnd/>
                    <a:tailEnd/>
                  </a14:hiddenLine>
                </a:ext>
              </a:extLst>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spcBef>
                    <a:spcPct val="50000"/>
                  </a:spcBef>
                  <a:defRPr/>
                </a:pPr>
                <a:endParaRPr lang="en-US" altLang="fr-FR"/>
              </a:p>
            </p:txBody>
          </p:sp>
        </p:grpSp>
        <p:grpSp>
          <p:nvGrpSpPr>
            <p:cNvPr id="14346" name="Group 9"/>
            <p:cNvGrpSpPr>
              <a:grpSpLocks/>
            </p:cNvGrpSpPr>
            <p:nvPr/>
          </p:nvGrpSpPr>
          <p:grpSpPr bwMode="auto">
            <a:xfrm>
              <a:off x="2352641" y="1741494"/>
              <a:ext cx="1933624" cy="3199823"/>
              <a:chOff x="4169" y="703"/>
              <a:chExt cx="2268" cy="4700"/>
            </a:xfrm>
          </p:grpSpPr>
          <p:sp>
            <p:nvSpPr>
              <p:cNvPr id="62474" name="Text Box 10"/>
              <p:cNvSpPr txBox="1">
                <a:spLocks noChangeArrowheads="1"/>
              </p:cNvSpPr>
              <p:nvPr/>
            </p:nvSpPr>
            <p:spPr bwMode="auto">
              <a:xfrm>
                <a:off x="4169" y="703"/>
                <a:ext cx="2268" cy="830"/>
              </a:xfrm>
              <a:prstGeom prst="rect">
                <a:avLst/>
              </a:prstGeom>
              <a:solidFill>
                <a:srgbClr val="FFFFFF"/>
              </a:solidFill>
              <a:ln w="9525">
                <a:solidFill>
                  <a:srgbClr val="000000"/>
                </a:solidFill>
                <a:miter lim="800000"/>
                <a:headEnd/>
                <a:tailEnd/>
              </a:ln>
            </p:spPr>
            <p:txBody>
              <a:bodyPr/>
              <a:lstStyle>
                <a:lvl1pPr>
                  <a:defRPr sz="1400">
                    <a:solidFill>
                      <a:schemeClr val="tx1"/>
                    </a:solidFill>
                    <a:latin typeface="Arial" charset="0"/>
                    <a:ea typeface="ＭＳ Ｐゴシック" charset="0"/>
                    <a:cs typeface="ＭＳ Ｐゴシック" charset="0"/>
                  </a:defRPr>
                </a:lvl1pPr>
                <a:lvl2pPr marL="37931725" indent="-37474525">
                  <a:defRPr sz="1400">
                    <a:solidFill>
                      <a:schemeClr val="tx1"/>
                    </a:solidFill>
                    <a:latin typeface="Arial" charset="0"/>
                    <a:ea typeface="ＭＳ Ｐゴシック" charset="0"/>
                  </a:defRPr>
                </a:lvl2pPr>
                <a:lvl3pPr>
                  <a:defRPr sz="1400">
                    <a:solidFill>
                      <a:schemeClr val="tx1"/>
                    </a:solidFill>
                    <a:latin typeface="Arial" charset="0"/>
                    <a:ea typeface="ＭＳ Ｐゴシック" charset="0"/>
                  </a:defRPr>
                </a:lvl3pPr>
                <a:lvl4pPr>
                  <a:defRPr sz="1400">
                    <a:solidFill>
                      <a:schemeClr val="tx1"/>
                    </a:solidFill>
                    <a:latin typeface="Arial" charset="0"/>
                    <a:ea typeface="ＭＳ Ｐゴシック" charset="0"/>
                  </a:defRPr>
                </a:lvl4pPr>
                <a:lvl5pPr>
                  <a:defRPr sz="1400">
                    <a:solidFill>
                      <a:schemeClr val="tx1"/>
                    </a:solidFill>
                    <a:latin typeface="Arial" charset="0"/>
                    <a:ea typeface="ＭＳ Ｐゴシック" charset="0"/>
                  </a:defRPr>
                </a:lvl5pPr>
                <a:lvl6pPr marL="457200" eaLnBrk="0" fontAlgn="base" hangingPunct="0">
                  <a:spcBef>
                    <a:spcPct val="50000"/>
                  </a:spcBef>
                  <a:spcAft>
                    <a:spcPct val="0"/>
                  </a:spcAft>
                  <a:defRPr sz="1400">
                    <a:solidFill>
                      <a:schemeClr val="tx1"/>
                    </a:solidFill>
                    <a:latin typeface="Arial" charset="0"/>
                    <a:ea typeface="ＭＳ Ｐゴシック" charset="0"/>
                  </a:defRPr>
                </a:lvl6pPr>
                <a:lvl7pPr marL="914400" eaLnBrk="0" fontAlgn="base" hangingPunct="0">
                  <a:spcBef>
                    <a:spcPct val="50000"/>
                  </a:spcBef>
                  <a:spcAft>
                    <a:spcPct val="0"/>
                  </a:spcAft>
                  <a:defRPr sz="1400">
                    <a:solidFill>
                      <a:schemeClr val="tx1"/>
                    </a:solidFill>
                    <a:latin typeface="Arial" charset="0"/>
                    <a:ea typeface="ＭＳ Ｐゴシック" charset="0"/>
                  </a:defRPr>
                </a:lvl7pPr>
                <a:lvl8pPr marL="1371600" eaLnBrk="0" fontAlgn="base" hangingPunct="0">
                  <a:spcBef>
                    <a:spcPct val="50000"/>
                  </a:spcBef>
                  <a:spcAft>
                    <a:spcPct val="0"/>
                  </a:spcAft>
                  <a:defRPr sz="1400">
                    <a:solidFill>
                      <a:schemeClr val="tx1"/>
                    </a:solidFill>
                    <a:latin typeface="Arial" charset="0"/>
                    <a:ea typeface="ＭＳ Ｐゴシック" charset="0"/>
                  </a:defRPr>
                </a:lvl8pPr>
                <a:lvl9pPr marL="1828800" eaLnBrk="0" fontAlgn="base" hangingPunct="0">
                  <a:spcBef>
                    <a:spcPct val="50000"/>
                  </a:spcBef>
                  <a:spcAft>
                    <a:spcPct val="0"/>
                  </a:spcAft>
                  <a:defRPr sz="1400">
                    <a:solidFill>
                      <a:schemeClr val="tx1"/>
                    </a:solidFill>
                    <a:latin typeface="Arial" charset="0"/>
                    <a:ea typeface="ＭＳ Ｐゴシック" charset="0"/>
                  </a:defRPr>
                </a:lvl9pPr>
              </a:lstStyle>
              <a:p>
                <a:pPr algn="ctr">
                  <a:spcBef>
                    <a:spcPct val="50000"/>
                  </a:spcBef>
                  <a:defRPr/>
                </a:pPr>
                <a:r>
                  <a:rPr lang="fr-FR" b="1" dirty="0">
                    <a:solidFill>
                      <a:srgbClr val="0432FF"/>
                    </a:solidFill>
                    <a:effectLst>
                      <a:outerShdw blurRad="38100" dist="38100" dir="2700000" algn="tl">
                        <a:srgbClr val="DDDDDD"/>
                      </a:outerShdw>
                    </a:effectLst>
                    <a:latin typeface="Calibri" charset="0"/>
                  </a:rPr>
                  <a:t>Data </a:t>
                </a:r>
                <a:r>
                  <a:rPr lang="fr-FR" b="1" dirty="0" err="1">
                    <a:solidFill>
                      <a:srgbClr val="0432FF"/>
                    </a:solidFill>
                    <a:effectLst>
                      <a:outerShdw blurRad="38100" dist="38100" dir="2700000" algn="tl">
                        <a:srgbClr val="DDDDDD"/>
                      </a:outerShdw>
                    </a:effectLst>
                    <a:latin typeface="Calibri" charset="0"/>
                  </a:rPr>
                  <a:t>staging</a:t>
                </a:r>
                <a:r>
                  <a:rPr lang="fr-FR" b="1" dirty="0">
                    <a:solidFill>
                      <a:srgbClr val="0432FF"/>
                    </a:solidFill>
                    <a:effectLst>
                      <a:outerShdw blurRad="38100" dist="38100" dir="2700000" algn="tl">
                        <a:srgbClr val="DDDDDD"/>
                      </a:outerShdw>
                    </a:effectLst>
                    <a:latin typeface="Calibri" charset="0"/>
                  </a:rPr>
                  <a:t> Area</a:t>
                </a:r>
              </a:p>
              <a:p>
                <a:pPr algn="ctr">
                  <a:defRPr/>
                </a:pPr>
                <a:r>
                  <a:rPr lang="fr-FR" sz="1100" dirty="0">
                    <a:solidFill>
                      <a:srgbClr val="0432FF"/>
                    </a:solidFill>
                    <a:latin typeface="Calibri" charset="0"/>
                  </a:rPr>
                  <a:t> (</a:t>
                </a:r>
                <a:r>
                  <a:rPr lang="fr-FR" b="1" dirty="0" err="1">
                    <a:solidFill>
                      <a:srgbClr val="0432FF"/>
                    </a:solidFill>
                    <a:effectLst>
                      <a:outerShdw blurRad="38100" dist="38100" dir="2700000" algn="tl">
                        <a:srgbClr val="DDDDDD"/>
                      </a:outerShdw>
                    </a:effectLst>
                    <a:latin typeface="Calibri" charset="0"/>
                  </a:rPr>
                  <a:t>O</a:t>
                </a:r>
                <a:r>
                  <a:rPr lang="fr-FR" sz="1000" b="1" dirty="0" err="1">
                    <a:solidFill>
                      <a:srgbClr val="0432FF"/>
                    </a:solidFill>
                    <a:effectLst>
                      <a:outerShdw blurRad="38100" dist="38100" dir="2700000" algn="tl">
                        <a:srgbClr val="DDDDDD"/>
                      </a:outerShdw>
                    </a:effectLst>
                    <a:latin typeface="Calibri" charset="0"/>
                  </a:rPr>
                  <a:t>perational</a:t>
                </a:r>
                <a:r>
                  <a:rPr lang="fr-FR" sz="1000" b="1" dirty="0">
                    <a:solidFill>
                      <a:srgbClr val="0432FF"/>
                    </a:solidFill>
                    <a:effectLst>
                      <a:outerShdw blurRad="38100" dist="38100" dir="2700000" algn="tl">
                        <a:srgbClr val="DDDDDD"/>
                      </a:outerShdw>
                    </a:effectLst>
                    <a:latin typeface="Calibri" charset="0"/>
                  </a:rPr>
                  <a:t> </a:t>
                </a:r>
                <a:r>
                  <a:rPr lang="fr-FR" b="1" dirty="0">
                    <a:solidFill>
                      <a:srgbClr val="0432FF"/>
                    </a:solidFill>
                    <a:effectLst>
                      <a:outerShdw blurRad="38100" dist="38100" dir="2700000" algn="tl">
                        <a:srgbClr val="DDDDDD"/>
                      </a:outerShdw>
                    </a:effectLst>
                    <a:latin typeface="Calibri" charset="0"/>
                  </a:rPr>
                  <a:t>D</a:t>
                </a:r>
                <a:r>
                  <a:rPr lang="fr-FR" sz="1000" b="1" dirty="0">
                    <a:solidFill>
                      <a:srgbClr val="0432FF"/>
                    </a:solidFill>
                    <a:effectLst>
                      <a:outerShdw blurRad="38100" dist="38100" dir="2700000" algn="tl">
                        <a:srgbClr val="DDDDDD"/>
                      </a:outerShdw>
                    </a:effectLst>
                    <a:latin typeface="Calibri" charset="0"/>
                  </a:rPr>
                  <a:t>ata </a:t>
                </a:r>
                <a:r>
                  <a:rPr lang="fr-FR" b="1" dirty="0">
                    <a:solidFill>
                      <a:srgbClr val="0432FF"/>
                    </a:solidFill>
                    <a:effectLst>
                      <a:outerShdw blurRad="38100" dist="38100" dir="2700000" algn="tl">
                        <a:srgbClr val="DDDDDD"/>
                      </a:outerShdw>
                    </a:effectLst>
                    <a:latin typeface="Calibri" charset="0"/>
                  </a:rPr>
                  <a:t>S</a:t>
                </a:r>
                <a:r>
                  <a:rPr lang="fr-FR" sz="1000" b="1" dirty="0">
                    <a:solidFill>
                      <a:srgbClr val="0432FF"/>
                    </a:solidFill>
                    <a:effectLst>
                      <a:outerShdw blurRad="38100" dist="38100" dir="2700000" algn="tl">
                        <a:srgbClr val="DDDDDD"/>
                      </a:outerShdw>
                    </a:effectLst>
                    <a:latin typeface="Calibri" charset="0"/>
                  </a:rPr>
                  <a:t>tore</a:t>
                </a:r>
                <a:r>
                  <a:rPr lang="fr-FR" sz="1100" dirty="0">
                    <a:latin typeface="Calibri" charset="0"/>
                  </a:rPr>
                  <a:t>)</a:t>
                </a:r>
                <a:endParaRPr lang="fr-FR" dirty="0"/>
              </a:p>
            </p:txBody>
          </p:sp>
          <p:sp>
            <p:nvSpPr>
              <p:cNvPr id="14385" name="Rectangle 11"/>
              <p:cNvSpPr>
                <a:spLocks noChangeArrowheads="1"/>
              </p:cNvSpPr>
              <p:nvPr/>
            </p:nvSpPr>
            <p:spPr bwMode="auto">
              <a:xfrm>
                <a:off x="4169" y="1613"/>
                <a:ext cx="2268" cy="379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endParaRPr lang="en-US" altLang="fr-FR" sz="1400">
                  <a:ea typeface="ＭＳ Ｐゴシック" charset="-128"/>
                </a:endParaRPr>
              </a:p>
            </p:txBody>
          </p:sp>
        </p:grpSp>
        <p:grpSp>
          <p:nvGrpSpPr>
            <p:cNvPr id="14347" name="Groupe 136"/>
            <p:cNvGrpSpPr>
              <a:grpSpLocks/>
            </p:cNvGrpSpPr>
            <p:nvPr/>
          </p:nvGrpSpPr>
          <p:grpSpPr bwMode="auto">
            <a:xfrm>
              <a:off x="2357437" y="2455870"/>
              <a:ext cx="1928812" cy="2830518"/>
              <a:chOff x="3571863" y="2571744"/>
              <a:chExt cx="1464986" cy="1935894"/>
            </a:xfrm>
          </p:grpSpPr>
          <p:sp>
            <p:nvSpPr>
              <p:cNvPr id="44079" name="AutoShape 26"/>
              <p:cNvSpPr>
                <a:spLocks noChangeArrowheads="1"/>
              </p:cNvSpPr>
              <p:nvPr/>
            </p:nvSpPr>
            <p:spPr bwMode="auto">
              <a:xfrm>
                <a:off x="3571870" y="2571745"/>
                <a:ext cx="1464991" cy="1661199"/>
              </a:xfrm>
              <a:prstGeom prst="can">
                <a:avLst>
                  <a:gd name="adj" fmla="val 32795"/>
                </a:avLst>
              </a:prstGeom>
              <a:gradFill rotWithShape="0">
                <a:gsLst>
                  <a:gs pos="0">
                    <a:srgbClr val="8488C4"/>
                  </a:gs>
                  <a:gs pos="53000">
                    <a:srgbClr val="D4DEFF"/>
                  </a:gs>
                  <a:gs pos="83000">
                    <a:srgbClr val="D4DEFF"/>
                  </a:gs>
                  <a:gs pos="100000">
                    <a:srgbClr val="96AB94"/>
                  </a:gs>
                </a:gsLst>
                <a:lin ang="5400000"/>
              </a:gradFill>
              <a:ln>
                <a:noFill/>
              </a:ln>
              <a:effectLst>
                <a:outerShdw blurRad="63500" dist="29783" dir="3885598" algn="ctr" rotWithShape="0">
                  <a:srgbClr val="243F60">
                    <a:alpha val="74998"/>
                  </a:srgbClr>
                </a:outerShdw>
              </a:effectLst>
              <a:extLst>
                <a:ext uri="{91240B29-F687-4F45-9708-019B960494DF}">
                  <a14:hiddenLine xmlns:a14="http://schemas.microsoft.com/office/drawing/2010/main" w="0">
                    <a:solidFill>
                      <a:srgbClr val="000000"/>
                    </a:solidFill>
                    <a:round/>
                    <a:headEnd/>
                    <a:tailEnd/>
                  </a14:hiddenLine>
                </a:ext>
              </a:extLst>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spcBef>
                    <a:spcPct val="50000"/>
                  </a:spcBef>
                  <a:defRPr/>
                </a:pPr>
                <a:endParaRPr lang="en-US" altLang="fr-FR"/>
              </a:p>
            </p:txBody>
          </p:sp>
          <p:sp>
            <p:nvSpPr>
              <p:cNvPr id="62491" name="Text Box 27"/>
              <p:cNvSpPr txBox="1">
                <a:spLocks noChangeArrowheads="1"/>
              </p:cNvSpPr>
              <p:nvPr/>
            </p:nvSpPr>
            <p:spPr bwMode="auto">
              <a:xfrm>
                <a:off x="3626128" y="3793214"/>
                <a:ext cx="1357680" cy="714424"/>
              </a:xfrm>
              <a:prstGeom prst="rect">
                <a:avLst/>
              </a:prstGeom>
              <a:noFill/>
              <a:ln w="9525">
                <a:noFill/>
                <a:miter lim="800000"/>
                <a:headEnd/>
                <a:tailEnd/>
              </a:ln>
            </p:spPr>
            <p:txBody>
              <a:bodyPr/>
              <a:lstStyle>
                <a:lvl1pPr>
                  <a:defRPr sz="1400">
                    <a:solidFill>
                      <a:schemeClr val="tx1"/>
                    </a:solidFill>
                    <a:latin typeface="Arial" charset="0"/>
                    <a:ea typeface="ＭＳ Ｐゴシック" charset="0"/>
                    <a:cs typeface="ＭＳ Ｐゴシック" charset="0"/>
                  </a:defRPr>
                </a:lvl1pPr>
                <a:lvl2pPr marL="37931725" indent="-37474525">
                  <a:defRPr sz="1400">
                    <a:solidFill>
                      <a:schemeClr val="tx1"/>
                    </a:solidFill>
                    <a:latin typeface="Arial" charset="0"/>
                    <a:ea typeface="ＭＳ Ｐゴシック" charset="0"/>
                  </a:defRPr>
                </a:lvl2pPr>
                <a:lvl3pPr>
                  <a:defRPr sz="1400">
                    <a:solidFill>
                      <a:schemeClr val="tx1"/>
                    </a:solidFill>
                    <a:latin typeface="Arial" charset="0"/>
                    <a:ea typeface="ＭＳ Ｐゴシック" charset="0"/>
                  </a:defRPr>
                </a:lvl3pPr>
                <a:lvl4pPr>
                  <a:defRPr sz="1400">
                    <a:solidFill>
                      <a:schemeClr val="tx1"/>
                    </a:solidFill>
                    <a:latin typeface="Arial" charset="0"/>
                    <a:ea typeface="ＭＳ Ｐゴシック" charset="0"/>
                  </a:defRPr>
                </a:lvl4pPr>
                <a:lvl5pPr>
                  <a:defRPr sz="1400">
                    <a:solidFill>
                      <a:schemeClr val="tx1"/>
                    </a:solidFill>
                    <a:latin typeface="Arial" charset="0"/>
                    <a:ea typeface="ＭＳ Ｐゴシック" charset="0"/>
                  </a:defRPr>
                </a:lvl5pPr>
                <a:lvl6pPr marL="457200" eaLnBrk="0" fontAlgn="base" hangingPunct="0">
                  <a:spcBef>
                    <a:spcPct val="50000"/>
                  </a:spcBef>
                  <a:spcAft>
                    <a:spcPct val="0"/>
                  </a:spcAft>
                  <a:defRPr sz="1400">
                    <a:solidFill>
                      <a:schemeClr val="tx1"/>
                    </a:solidFill>
                    <a:latin typeface="Arial" charset="0"/>
                    <a:ea typeface="ＭＳ Ｐゴシック" charset="0"/>
                  </a:defRPr>
                </a:lvl6pPr>
                <a:lvl7pPr marL="914400" eaLnBrk="0" fontAlgn="base" hangingPunct="0">
                  <a:spcBef>
                    <a:spcPct val="50000"/>
                  </a:spcBef>
                  <a:spcAft>
                    <a:spcPct val="0"/>
                  </a:spcAft>
                  <a:defRPr sz="1400">
                    <a:solidFill>
                      <a:schemeClr val="tx1"/>
                    </a:solidFill>
                    <a:latin typeface="Arial" charset="0"/>
                    <a:ea typeface="ＭＳ Ｐゴシック" charset="0"/>
                  </a:defRPr>
                </a:lvl7pPr>
                <a:lvl8pPr marL="1371600" eaLnBrk="0" fontAlgn="base" hangingPunct="0">
                  <a:spcBef>
                    <a:spcPct val="50000"/>
                  </a:spcBef>
                  <a:spcAft>
                    <a:spcPct val="0"/>
                  </a:spcAft>
                  <a:defRPr sz="1400">
                    <a:solidFill>
                      <a:schemeClr val="tx1"/>
                    </a:solidFill>
                    <a:latin typeface="Arial" charset="0"/>
                    <a:ea typeface="ＭＳ Ｐゴシック" charset="0"/>
                  </a:defRPr>
                </a:lvl8pPr>
                <a:lvl9pPr marL="1828800" eaLnBrk="0" fontAlgn="base" hangingPunct="0">
                  <a:spcBef>
                    <a:spcPct val="50000"/>
                  </a:spcBef>
                  <a:spcAft>
                    <a:spcPct val="0"/>
                  </a:spcAft>
                  <a:defRPr sz="1400">
                    <a:solidFill>
                      <a:schemeClr val="tx1"/>
                    </a:solidFill>
                    <a:latin typeface="Arial" charset="0"/>
                    <a:ea typeface="ＭＳ Ｐゴシック" charset="0"/>
                  </a:defRPr>
                </a:lvl9pPr>
              </a:lstStyle>
              <a:p>
                <a:pPr algn="ctr">
                  <a:spcBef>
                    <a:spcPct val="50000"/>
                  </a:spcBef>
                  <a:spcAft>
                    <a:spcPts val="1000"/>
                  </a:spcAft>
                  <a:defRPr/>
                </a:pPr>
                <a:r>
                  <a:rPr lang="fr-FR" sz="3600" b="1">
                    <a:solidFill>
                      <a:srgbClr val="D9D9D9"/>
                    </a:solidFill>
                    <a:effectLst>
                      <a:outerShdw blurRad="38100" dist="38100" dir="2700000" algn="tl">
                        <a:srgbClr val="DDDDDD"/>
                      </a:outerShdw>
                    </a:effectLst>
                    <a:latin typeface="Calibri" charset="0"/>
                  </a:rPr>
                  <a:t>O.D.S.</a:t>
                </a:r>
                <a:endParaRPr lang="fr-FR" sz="2400">
                  <a:solidFill>
                    <a:srgbClr val="D9D9D9"/>
                  </a:solidFill>
                  <a:effectLst>
                    <a:outerShdw blurRad="38100" dist="38100" dir="2700000" algn="tl">
                      <a:srgbClr val="DDDDDD"/>
                    </a:outerShdw>
                  </a:effectLst>
                </a:endParaRPr>
              </a:p>
            </p:txBody>
          </p:sp>
        </p:grpSp>
        <p:grpSp>
          <p:nvGrpSpPr>
            <p:cNvPr id="14348" name="Groupe 56"/>
            <p:cNvGrpSpPr>
              <a:grpSpLocks/>
            </p:cNvGrpSpPr>
            <p:nvPr/>
          </p:nvGrpSpPr>
          <p:grpSpPr bwMode="auto">
            <a:xfrm>
              <a:off x="4786329" y="1741494"/>
              <a:ext cx="1787914" cy="3191313"/>
              <a:chOff x="5070096" y="1643050"/>
              <a:chExt cx="1787920" cy="3191335"/>
            </a:xfrm>
          </p:grpSpPr>
          <p:sp>
            <p:nvSpPr>
              <p:cNvPr id="62467" name="Text Box 3"/>
              <p:cNvSpPr txBox="1">
                <a:spLocks noChangeArrowheads="1"/>
              </p:cNvSpPr>
              <p:nvPr/>
            </p:nvSpPr>
            <p:spPr bwMode="auto">
              <a:xfrm>
                <a:off x="5070097" y="1643051"/>
                <a:ext cx="1785950" cy="549280"/>
              </a:xfrm>
              <a:prstGeom prst="rect">
                <a:avLst/>
              </a:prstGeom>
              <a:solidFill>
                <a:srgbClr val="FFFFFF"/>
              </a:solidFill>
              <a:ln w="9525">
                <a:solidFill>
                  <a:srgbClr val="000000"/>
                </a:solidFill>
                <a:miter lim="800000"/>
                <a:headEnd/>
                <a:tailEnd/>
              </a:ln>
            </p:spPr>
            <p:txBody>
              <a:bodyPr anchor="ctr"/>
              <a:lstStyle>
                <a:lvl1pPr>
                  <a:defRPr sz="1400">
                    <a:solidFill>
                      <a:schemeClr val="tx1"/>
                    </a:solidFill>
                    <a:latin typeface="Arial" charset="0"/>
                    <a:ea typeface="ＭＳ Ｐゴシック" charset="0"/>
                    <a:cs typeface="ＭＳ Ｐゴシック" charset="0"/>
                  </a:defRPr>
                </a:lvl1pPr>
                <a:lvl2pPr marL="37931725" indent="-37474525">
                  <a:defRPr sz="1400">
                    <a:solidFill>
                      <a:schemeClr val="tx1"/>
                    </a:solidFill>
                    <a:latin typeface="Arial" charset="0"/>
                    <a:ea typeface="ＭＳ Ｐゴシック" charset="0"/>
                  </a:defRPr>
                </a:lvl2pPr>
                <a:lvl3pPr>
                  <a:defRPr sz="1400">
                    <a:solidFill>
                      <a:schemeClr val="tx1"/>
                    </a:solidFill>
                    <a:latin typeface="Arial" charset="0"/>
                    <a:ea typeface="ＭＳ Ｐゴシック" charset="0"/>
                  </a:defRPr>
                </a:lvl3pPr>
                <a:lvl4pPr>
                  <a:defRPr sz="1400">
                    <a:solidFill>
                      <a:schemeClr val="tx1"/>
                    </a:solidFill>
                    <a:latin typeface="Arial" charset="0"/>
                    <a:ea typeface="ＭＳ Ｐゴシック" charset="0"/>
                  </a:defRPr>
                </a:lvl4pPr>
                <a:lvl5pPr>
                  <a:defRPr sz="1400">
                    <a:solidFill>
                      <a:schemeClr val="tx1"/>
                    </a:solidFill>
                    <a:latin typeface="Arial" charset="0"/>
                    <a:ea typeface="ＭＳ Ｐゴシック" charset="0"/>
                  </a:defRPr>
                </a:lvl5pPr>
                <a:lvl6pPr marL="457200" eaLnBrk="0" fontAlgn="base" hangingPunct="0">
                  <a:spcBef>
                    <a:spcPct val="50000"/>
                  </a:spcBef>
                  <a:spcAft>
                    <a:spcPct val="0"/>
                  </a:spcAft>
                  <a:defRPr sz="1400">
                    <a:solidFill>
                      <a:schemeClr val="tx1"/>
                    </a:solidFill>
                    <a:latin typeface="Arial" charset="0"/>
                    <a:ea typeface="ＭＳ Ｐゴシック" charset="0"/>
                  </a:defRPr>
                </a:lvl6pPr>
                <a:lvl7pPr marL="914400" eaLnBrk="0" fontAlgn="base" hangingPunct="0">
                  <a:spcBef>
                    <a:spcPct val="50000"/>
                  </a:spcBef>
                  <a:spcAft>
                    <a:spcPct val="0"/>
                  </a:spcAft>
                  <a:defRPr sz="1400">
                    <a:solidFill>
                      <a:schemeClr val="tx1"/>
                    </a:solidFill>
                    <a:latin typeface="Arial" charset="0"/>
                    <a:ea typeface="ＭＳ Ｐゴシック" charset="0"/>
                  </a:defRPr>
                </a:lvl7pPr>
                <a:lvl8pPr marL="1371600" eaLnBrk="0" fontAlgn="base" hangingPunct="0">
                  <a:spcBef>
                    <a:spcPct val="50000"/>
                  </a:spcBef>
                  <a:spcAft>
                    <a:spcPct val="0"/>
                  </a:spcAft>
                  <a:defRPr sz="1400">
                    <a:solidFill>
                      <a:schemeClr val="tx1"/>
                    </a:solidFill>
                    <a:latin typeface="Arial" charset="0"/>
                    <a:ea typeface="ＭＳ Ｐゴシック" charset="0"/>
                  </a:defRPr>
                </a:lvl8pPr>
                <a:lvl9pPr marL="1828800" eaLnBrk="0" fontAlgn="base" hangingPunct="0">
                  <a:spcBef>
                    <a:spcPct val="50000"/>
                  </a:spcBef>
                  <a:spcAft>
                    <a:spcPct val="0"/>
                  </a:spcAft>
                  <a:defRPr sz="1400">
                    <a:solidFill>
                      <a:schemeClr val="tx1"/>
                    </a:solidFill>
                    <a:latin typeface="Arial" charset="0"/>
                    <a:ea typeface="ＭＳ Ｐゴシック" charset="0"/>
                  </a:defRPr>
                </a:lvl9pPr>
              </a:lstStyle>
              <a:p>
                <a:pPr algn="ctr">
                  <a:spcBef>
                    <a:spcPct val="50000"/>
                  </a:spcBef>
                  <a:spcAft>
                    <a:spcPts val="1000"/>
                  </a:spcAft>
                  <a:defRPr/>
                </a:pPr>
                <a:r>
                  <a:rPr lang="en-US" b="1" dirty="0" err="1">
                    <a:solidFill>
                      <a:srgbClr val="0432FF"/>
                    </a:solidFill>
                    <a:effectLst>
                      <a:outerShdw blurRad="38100" dist="38100" dir="2700000" algn="tl">
                        <a:srgbClr val="DDDDDD"/>
                      </a:outerShdw>
                    </a:effectLst>
                    <a:latin typeface="Calibri" charset="0"/>
                  </a:rPr>
                  <a:t>Multidimensionnal</a:t>
                </a:r>
                <a:r>
                  <a:rPr lang="en-US" b="1" dirty="0">
                    <a:solidFill>
                      <a:srgbClr val="0432FF"/>
                    </a:solidFill>
                    <a:effectLst>
                      <a:outerShdw blurRad="38100" dist="38100" dir="2700000" algn="tl">
                        <a:srgbClr val="DDDDDD"/>
                      </a:outerShdw>
                    </a:effectLst>
                    <a:latin typeface="Calibri" charset="0"/>
                  </a:rPr>
                  <a:t> </a:t>
                </a:r>
                <a:r>
                  <a:rPr lang="en-US" b="1" dirty="0" err="1">
                    <a:solidFill>
                      <a:srgbClr val="0432FF"/>
                    </a:solidFill>
                    <a:effectLst>
                      <a:outerShdw blurRad="38100" dist="38100" dir="2700000" algn="tl">
                        <a:srgbClr val="DDDDDD"/>
                      </a:outerShdw>
                    </a:effectLst>
                    <a:latin typeface="Calibri" charset="0"/>
                  </a:rPr>
                  <a:t>DaraBase</a:t>
                </a:r>
                <a:endParaRPr lang="fr-FR" sz="1800" b="1" dirty="0">
                  <a:solidFill>
                    <a:srgbClr val="0432FF"/>
                  </a:solidFill>
                  <a:effectLst>
                    <a:outerShdw blurRad="38100" dist="38100" dir="2700000" algn="tl">
                      <a:srgbClr val="DDDDDD"/>
                    </a:outerShdw>
                  </a:effectLst>
                </a:endParaRPr>
              </a:p>
            </p:txBody>
          </p:sp>
          <p:sp>
            <p:nvSpPr>
              <p:cNvPr id="14381" name="Rectangle 4"/>
              <p:cNvSpPr>
                <a:spLocks noChangeArrowheads="1"/>
              </p:cNvSpPr>
              <p:nvPr/>
            </p:nvSpPr>
            <p:spPr bwMode="auto">
              <a:xfrm>
                <a:off x="5071671" y="2253809"/>
                <a:ext cx="1786345" cy="2580576"/>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endParaRPr lang="en-US" altLang="fr-FR" sz="1400">
                  <a:ea typeface="ＭＳ Ｐゴシック" charset="-128"/>
                </a:endParaRPr>
              </a:p>
            </p:txBody>
          </p:sp>
        </p:grpSp>
        <p:grpSp>
          <p:nvGrpSpPr>
            <p:cNvPr id="14349" name="Groupe 126"/>
            <p:cNvGrpSpPr>
              <a:grpSpLocks/>
            </p:cNvGrpSpPr>
            <p:nvPr/>
          </p:nvGrpSpPr>
          <p:grpSpPr bwMode="auto">
            <a:xfrm>
              <a:off x="2466360" y="2500320"/>
              <a:ext cx="1748474" cy="1920870"/>
              <a:chOff x="5808274" y="2614252"/>
              <a:chExt cx="1017855" cy="778016"/>
            </a:xfrm>
          </p:grpSpPr>
          <p:sp>
            <p:nvSpPr>
              <p:cNvPr id="44075" name="AutoShape 5"/>
              <p:cNvSpPr>
                <a:spLocks noChangeArrowheads="1"/>
              </p:cNvSpPr>
              <p:nvPr/>
            </p:nvSpPr>
            <p:spPr bwMode="auto">
              <a:xfrm>
                <a:off x="5808637" y="2614252"/>
                <a:ext cx="1017488" cy="778020"/>
              </a:xfrm>
              <a:prstGeom prst="can">
                <a:avLst>
                  <a:gd name="adj" fmla="val 25000"/>
                </a:avLst>
              </a:prstGeom>
              <a:gradFill rotWithShape="0">
                <a:gsLst>
                  <a:gs pos="0">
                    <a:srgbClr val="BCBCBC"/>
                  </a:gs>
                  <a:gs pos="100000">
                    <a:srgbClr val="000000"/>
                  </a:gs>
                </a:gsLst>
                <a:path path="rect">
                  <a:fillToRect l="50000" t="50000" r="50000" b="50000"/>
                </a:path>
              </a:gradFill>
              <a:ln>
                <a:noFill/>
              </a:ln>
              <a:effectLst>
                <a:outerShdw blurRad="63500" dist="29783" dir="3885598" algn="ctr" rotWithShape="0">
                  <a:srgbClr val="7F7F7F">
                    <a:alpha val="74998"/>
                  </a:srgbClr>
                </a:outerShdw>
              </a:effectLst>
              <a:extLst>
                <a:ext uri="{91240B29-F687-4F45-9708-019B960494DF}">
                  <a14:hiddenLine xmlns:a14="http://schemas.microsoft.com/office/drawing/2010/main" w="0">
                    <a:solidFill>
                      <a:srgbClr val="000000"/>
                    </a:solidFill>
                    <a:round/>
                    <a:headEnd/>
                    <a:tailEnd/>
                  </a14:hiddenLine>
                </a:ext>
              </a:extLst>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spcBef>
                    <a:spcPct val="50000"/>
                  </a:spcBef>
                  <a:defRPr/>
                </a:pPr>
                <a:endParaRPr lang="en-US" altLang="fr-FR"/>
              </a:p>
            </p:txBody>
          </p:sp>
          <p:sp>
            <p:nvSpPr>
              <p:cNvPr id="62495" name="Text Box 31"/>
              <p:cNvSpPr txBox="1">
                <a:spLocks noChangeArrowheads="1"/>
              </p:cNvSpPr>
              <p:nvPr/>
            </p:nvSpPr>
            <p:spPr bwMode="auto">
              <a:xfrm>
                <a:off x="5911218" y="2874664"/>
                <a:ext cx="693112" cy="285488"/>
              </a:xfrm>
              <a:prstGeom prst="rect">
                <a:avLst/>
              </a:prstGeom>
              <a:noFill/>
              <a:ln w="9525">
                <a:noFill/>
                <a:miter lim="800000"/>
                <a:headEnd/>
                <a:tailEnd/>
              </a:ln>
            </p:spPr>
            <p:txBody>
              <a:bodyPr anchor="ctr"/>
              <a:lstStyle>
                <a:lvl1pPr>
                  <a:defRPr sz="1400">
                    <a:solidFill>
                      <a:schemeClr val="tx1"/>
                    </a:solidFill>
                    <a:latin typeface="Arial" charset="0"/>
                    <a:ea typeface="ＭＳ Ｐゴシック" charset="0"/>
                    <a:cs typeface="ＭＳ Ｐゴシック" charset="0"/>
                  </a:defRPr>
                </a:lvl1pPr>
                <a:lvl2pPr marL="37931725" indent="-37474525">
                  <a:defRPr sz="1400">
                    <a:solidFill>
                      <a:schemeClr val="tx1"/>
                    </a:solidFill>
                    <a:latin typeface="Arial" charset="0"/>
                    <a:ea typeface="ＭＳ Ｐゴシック" charset="0"/>
                  </a:defRPr>
                </a:lvl2pPr>
                <a:lvl3pPr>
                  <a:defRPr sz="1400">
                    <a:solidFill>
                      <a:schemeClr val="tx1"/>
                    </a:solidFill>
                    <a:latin typeface="Arial" charset="0"/>
                    <a:ea typeface="ＭＳ Ｐゴシック" charset="0"/>
                  </a:defRPr>
                </a:lvl3pPr>
                <a:lvl4pPr>
                  <a:defRPr sz="1400">
                    <a:solidFill>
                      <a:schemeClr val="tx1"/>
                    </a:solidFill>
                    <a:latin typeface="Arial" charset="0"/>
                    <a:ea typeface="ＭＳ Ｐゴシック" charset="0"/>
                  </a:defRPr>
                </a:lvl4pPr>
                <a:lvl5pPr>
                  <a:defRPr sz="1400">
                    <a:solidFill>
                      <a:schemeClr val="tx1"/>
                    </a:solidFill>
                    <a:latin typeface="Arial" charset="0"/>
                    <a:ea typeface="ＭＳ Ｐゴシック" charset="0"/>
                  </a:defRPr>
                </a:lvl5pPr>
                <a:lvl6pPr marL="457200" eaLnBrk="0" fontAlgn="base" hangingPunct="0">
                  <a:spcBef>
                    <a:spcPct val="50000"/>
                  </a:spcBef>
                  <a:spcAft>
                    <a:spcPct val="0"/>
                  </a:spcAft>
                  <a:defRPr sz="1400">
                    <a:solidFill>
                      <a:schemeClr val="tx1"/>
                    </a:solidFill>
                    <a:latin typeface="Arial" charset="0"/>
                    <a:ea typeface="ＭＳ Ｐゴシック" charset="0"/>
                  </a:defRPr>
                </a:lvl6pPr>
                <a:lvl7pPr marL="914400" eaLnBrk="0" fontAlgn="base" hangingPunct="0">
                  <a:spcBef>
                    <a:spcPct val="50000"/>
                  </a:spcBef>
                  <a:spcAft>
                    <a:spcPct val="0"/>
                  </a:spcAft>
                  <a:defRPr sz="1400">
                    <a:solidFill>
                      <a:schemeClr val="tx1"/>
                    </a:solidFill>
                    <a:latin typeface="Arial" charset="0"/>
                    <a:ea typeface="ＭＳ Ｐゴシック" charset="0"/>
                  </a:defRPr>
                </a:lvl7pPr>
                <a:lvl8pPr marL="1371600" eaLnBrk="0" fontAlgn="base" hangingPunct="0">
                  <a:spcBef>
                    <a:spcPct val="50000"/>
                  </a:spcBef>
                  <a:spcAft>
                    <a:spcPct val="0"/>
                  </a:spcAft>
                  <a:defRPr sz="1400">
                    <a:solidFill>
                      <a:schemeClr val="tx1"/>
                    </a:solidFill>
                    <a:latin typeface="Arial" charset="0"/>
                    <a:ea typeface="ＭＳ Ｐゴシック" charset="0"/>
                  </a:defRPr>
                </a:lvl8pPr>
                <a:lvl9pPr marL="1828800" eaLnBrk="0" fontAlgn="base" hangingPunct="0">
                  <a:spcBef>
                    <a:spcPct val="50000"/>
                  </a:spcBef>
                  <a:spcAft>
                    <a:spcPct val="0"/>
                  </a:spcAft>
                  <a:defRPr sz="1400">
                    <a:solidFill>
                      <a:schemeClr val="tx1"/>
                    </a:solidFill>
                    <a:latin typeface="Arial" charset="0"/>
                    <a:ea typeface="ＭＳ Ｐゴシック" charset="0"/>
                  </a:defRPr>
                </a:lvl9pPr>
              </a:lstStyle>
              <a:p>
                <a:pPr algn="ctr">
                  <a:spcBef>
                    <a:spcPct val="50000"/>
                  </a:spcBef>
                  <a:spcAft>
                    <a:spcPts val="1000"/>
                  </a:spcAft>
                  <a:defRPr/>
                </a:pPr>
                <a:r>
                  <a:rPr lang="fr-FR" sz="2800" b="1">
                    <a:effectLst>
                      <a:outerShdw blurRad="38100" dist="38100" dir="2700000" algn="tl">
                        <a:srgbClr val="DDDDDD"/>
                      </a:outerShdw>
                    </a:effectLst>
                    <a:latin typeface="Calibri" charset="0"/>
                  </a:rPr>
                  <a:t>DWH</a:t>
                </a:r>
                <a:endParaRPr lang="fr-FR" sz="2400" b="1">
                  <a:effectLst>
                    <a:outerShdw blurRad="38100" dist="38100" dir="2700000" algn="tl">
                      <a:srgbClr val="DDDDDD"/>
                    </a:outerShdw>
                  </a:effectLst>
                </a:endParaRPr>
              </a:p>
            </p:txBody>
          </p:sp>
        </p:grpSp>
        <p:grpSp>
          <p:nvGrpSpPr>
            <p:cNvPr id="14350" name="Groupe 127"/>
            <p:cNvGrpSpPr>
              <a:grpSpLocks/>
            </p:cNvGrpSpPr>
            <p:nvPr/>
          </p:nvGrpSpPr>
          <p:grpSpPr bwMode="auto">
            <a:xfrm>
              <a:off x="4857767" y="2455869"/>
              <a:ext cx="787627" cy="510610"/>
              <a:chOff x="5500694" y="3571876"/>
              <a:chExt cx="787630" cy="510614"/>
            </a:xfrm>
          </p:grpSpPr>
          <p:sp>
            <p:nvSpPr>
              <p:cNvPr id="44073" name="AutoShape 28"/>
              <p:cNvSpPr>
                <a:spLocks noChangeArrowheads="1"/>
              </p:cNvSpPr>
              <p:nvPr/>
            </p:nvSpPr>
            <p:spPr bwMode="auto">
              <a:xfrm>
                <a:off x="5500694" y="3571878"/>
                <a:ext cx="787406" cy="511180"/>
              </a:xfrm>
              <a:prstGeom prst="can">
                <a:avLst>
                  <a:gd name="adj" fmla="val 25000"/>
                </a:avLst>
              </a:prstGeom>
              <a:gradFill rotWithShape="0">
                <a:gsLst>
                  <a:gs pos="0">
                    <a:srgbClr val="C0504D"/>
                  </a:gs>
                  <a:gs pos="100000">
                    <a:srgbClr val="923633"/>
                  </a:gs>
                </a:gsLst>
                <a:path path="rect">
                  <a:fillToRect l="50000" t="50000" r="50000" b="50000"/>
                </a:path>
              </a:gradFill>
              <a:ln>
                <a:noFill/>
              </a:ln>
              <a:effectLst>
                <a:outerShdw blurRad="63500" dist="29783" dir="3885598" algn="ctr" rotWithShape="0">
                  <a:srgbClr val="622423">
                    <a:alpha val="74998"/>
                  </a:srgbClr>
                </a:outerShdw>
              </a:effectLst>
              <a:extLst>
                <a:ext uri="{91240B29-F687-4F45-9708-019B960494DF}">
                  <a14:hiddenLine xmlns:a14="http://schemas.microsoft.com/office/drawing/2010/main" w="0">
                    <a:solidFill>
                      <a:srgbClr val="000000"/>
                    </a:solidFill>
                    <a:round/>
                    <a:headEnd/>
                    <a:tailEnd/>
                  </a14:hiddenLine>
                </a:ext>
              </a:extLst>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spcBef>
                    <a:spcPct val="50000"/>
                  </a:spcBef>
                  <a:defRPr/>
                </a:pPr>
                <a:endParaRPr lang="en-US" altLang="fr-FR"/>
              </a:p>
            </p:txBody>
          </p:sp>
          <p:sp>
            <p:nvSpPr>
              <p:cNvPr id="62496" name="Text Box 32"/>
              <p:cNvSpPr txBox="1">
                <a:spLocks noChangeArrowheads="1"/>
              </p:cNvSpPr>
              <p:nvPr/>
            </p:nvSpPr>
            <p:spPr bwMode="auto">
              <a:xfrm>
                <a:off x="5572133" y="3714754"/>
                <a:ext cx="638180" cy="285753"/>
              </a:xfrm>
              <a:prstGeom prst="rect">
                <a:avLst/>
              </a:prstGeom>
              <a:noFill/>
              <a:ln w="9525">
                <a:noFill/>
                <a:miter lim="800000"/>
                <a:headEnd/>
                <a:tailEnd/>
              </a:ln>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lgn="ctr">
                  <a:spcBef>
                    <a:spcPct val="50000"/>
                  </a:spcBef>
                  <a:spcAft>
                    <a:spcPts val="1000"/>
                  </a:spcAft>
                  <a:defRPr/>
                </a:pPr>
                <a:r>
                  <a:rPr lang="fr-FR" altLang="fr-FR" sz="1600" b="1">
                    <a:effectLst>
                      <a:outerShdw blurRad="38100" dist="38100" dir="2700000" algn="tl">
                        <a:srgbClr val="C0C0C0"/>
                      </a:outerShdw>
                    </a:effectLst>
                    <a:latin typeface="Calibri" charset="0"/>
                  </a:rPr>
                  <a:t>DM</a:t>
                </a:r>
                <a:r>
                  <a:rPr lang="fr-FR" altLang="fr-FR" sz="1600" b="1" baseline="-25000">
                    <a:effectLst>
                      <a:outerShdw blurRad="38100" dist="38100" dir="2700000" algn="tl">
                        <a:srgbClr val="C0C0C0"/>
                      </a:outerShdw>
                    </a:effectLst>
                    <a:latin typeface="Calibri" charset="0"/>
                  </a:rPr>
                  <a:t>1</a:t>
                </a:r>
              </a:p>
            </p:txBody>
          </p:sp>
        </p:grpSp>
        <p:grpSp>
          <p:nvGrpSpPr>
            <p:cNvPr id="14351" name="Groupe 128"/>
            <p:cNvGrpSpPr>
              <a:grpSpLocks/>
            </p:cNvGrpSpPr>
            <p:nvPr/>
          </p:nvGrpSpPr>
          <p:grpSpPr bwMode="auto">
            <a:xfrm>
              <a:off x="4855955" y="3027369"/>
              <a:ext cx="787627" cy="510610"/>
              <a:chOff x="5500694" y="3571876"/>
              <a:chExt cx="787630" cy="510614"/>
            </a:xfrm>
          </p:grpSpPr>
          <p:sp>
            <p:nvSpPr>
              <p:cNvPr id="44071" name="AutoShape 28"/>
              <p:cNvSpPr>
                <a:spLocks noChangeArrowheads="1"/>
              </p:cNvSpPr>
              <p:nvPr/>
            </p:nvSpPr>
            <p:spPr bwMode="auto">
              <a:xfrm>
                <a:off x="5500919" y="3571879"/>
                <a:ext cx="787406" cy="511180"/>
              </a:xfrm>
              <a:prstGeom prst="can">
                <a:avLst>
                  <a:gd name="adj" fmla="val 25000"/>
                </a:avLst>
              </a:prstGeom>
              <a:gradFill rotWithShape="0">
                <a:gsLst>
                  <a:gs pos="0">
                    <a:srgbClr val="C0504D"/>
                  </a:gs>
                  <a:gs pos="100000">
                    <a:srgbClr val="923633"/>
                  </a:gs>
                </a:gsLst>
                <a:path path="rect">
                  <a:fillToRect l="50000" t="50000" r="50000" b="50000"/>
                </a:path>
              </a:gradFill>
              <a:ln>
                <a:noFill/>
              </a:ln>
              <a:effectLst>
                <a:outerShdw blurRad="63500" dist="29783" dir="3885598" algn="ctr" rotWithShape="0">
                  <a:srgbClr val="622423">
                    <a:alpha val="74998"/>
                  </a:srgbClr>
                </a:outerShdw>
              </a:effectLst>
              <a:extLst>
                <a:ext uri="{91240B29-F687-4F45-9708-019B960494DF}">
                  <a14:hiddenLine xmlns:a14="http://schemas.microsoft.com/office/drawing/2010/main" w="0">
                    <a:solidFill>
                      <a:srgbClr val="000000"/>
                    </a:solidFill>
                    <a:round/>
                    <a:headEnd/>
                    <a:tailEnd/>
                  </a14:hiddenLine>
                </a:ext>
              </a:extLst>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spcBef>
                    <a:spcPct val="50000"/>
                  </a:spcBef>
                  <a:defRPr/>
                </a:pPr>
                <a:endParaRPr lang="en-US" altLang="fr-FR"/>
              </a:p>
            </p:txBody>
          </p:sp>
          <p:sp>
            <p:nvSpPr>
              <p:cNvPr id="131" name="Text Box 32"/>
              <p:cNvSpPr txBox="1">
                <a:spLocks noChangeArrowheads="1"/>
              </p:cNvSpPr>
              <p:nvPr/>
            </p:nvSpPr>
            <p:spPr bwMode="auto">
              <a:xfrm>
                <a:off x="5572357" y="3714755"/>
                <a:ext cx="638180" cy="285753"/>
              </a:xfrm>
              <a:prstGeom prst="rect">
                <a:avLst/>
              </a:prstGeom>
              <a:noFill/>
              <a:ln w="9525">
                <a:noFill/>
                <a:miter lim="800000"/>
                <a:headEnd/>
                <a:tailEnd/>
              </a:ln>
            </p:spPr>
            <p:txBody>
              <a:bodyPr/>
              <a:lstStyle>
                <a:lvl1pPr>
                  <a:defRPr sz="1400">
                    <a:solidFill>
                      <a:schemeClr val="tx1"/>
                    </a:solidFill>
                    <a:latin typeface="Arial" charset="0"/>
                    <a:ea typeface="ＭＳ Ｐゴシック" charset="0"/>
                    <a:cs typeface="ＭＳ Ｐゴシック" charset="0"/>
                  </a:defRPr>
                </a:lvl1pPr>
                <a:lvl2pPr marL="37931725" indent="-37474525">
                  <a:defRPr sz="1400">
                    <a:solidFill>
                      <a:schemeClr val="tx1"/>
                    </a:solidFill>
                    <a:latin typeface="Arial" charset="0"/>
                    <a:ea typeface="ＭＳ Ｐゴシック" charset="0"/>
                  </a:defRPr>
                </a:lvl2pPr>
                <a:lvl3pPr>
                  <a:defRPr sz="1400">
                    <a:solidFill>
                      <a:schemeClr val="tx1"/>
                    </a:solidFill>
                    <a:latin typeface="Arial" charset="0"/>
                    <a:ea typeface="ＭＳ Ｐゴシック" charset="0"/>
                  </a:defRPr>
                </a:lvl3pPr>
                <a:lvl4pPr>
                  <a:defRPr sz="1400">
                    <a:solidFill>
                      <a:schemeClr val="tx1"/>
                    </a:solidFill>
                    <a:latin typeface="Arial" charset="0"/>
                    <a:ea typeface="ＭＳ Ｐゴシック" charset="0"/>
                  </a:defRPr>
                </a:lvl4pPr>
                <a:lvl5pPr>
                  <a:defRPr sz="1400">
                    <a:solidFill>
                      <a:schemeClr val="tx1"/>
                    </a:solidFill>
                    <a:latin typeface="Arial" charset="0"/>
                    <a:ea typeface="ＭＳ Ｐゴシック" charset="0"/>
                  </a:defRPr>
                </a:lvl5pPr>
                <a:lvl6pPr marL="457200" eaLnBrk="0" fontAlgn="base" hangingPunct="0">
                  <a:spcBef>
                    <a:spcPct val="50000"/>
                  </a:spcBef>
                  <a:spcAft>
                    <a:spcPct val="0"/>
                  </a:spcAft>
                  <a:defRPr sz="1400">
                    <a:solidFill>
                      <a:schemeClr val="tx1"/>
                    </a:solidFill>
                    <a:latin typeface="Arial" charset="0"/>
                    <a:ea typeface="ＭＳ Ｐゴシック" charset="0"/>
                  </a:defRPr>
                </a:lvl6pPr>
                <a:lvl7pPr marL="914400" eaLnBrk="0" fontAlgn="base" hangingPunct="0">
                  <a:spcBef>
                    <a:spcPct val="50000"/>
                  </a:spcBef>
                  <a:spcAft>
                    <a:spcPct val="0"/>
                  </a:spcAft>
                  <a:defRPr sz="1400">
                    <a:solidFill>
                      <a:schemeClr val="tx1"/>
                    </a:solidFill>
                    <a:latin typeface="Arial" charset="0"/>
                    <a:ea typeface="ＭＳ Ｐゴシック" charset="0"/>
                  </a:defRPr>
                </a:lvl7pPr>
                <a:lvl8pPr marL="1371600" eaLnBrk="0" fontAlgn="base" hangingPunct="0">
                  <a:spcBef>
                    <a:spcPct val="50000"/>
                  </a:spcBef>
                  <a:spcAft>
                    <a:spcPct val="0"/>
                  </a:spcAft>
                  <a:defRPr sz="1400">
                    <a:solidFill>
                      <a:schemeClr val="tx1"/>
                    </a:solidFill>
                    <a:latin typeface="Arial" charset="0"/>
                    <a:ea typeface="ＭＳ Ｐゴシック" charset="0"/>
                  </a:defRPr>
                </a:lvl8pPr>
                <a:lvl9pPr marL="1828800" eaLnBrk="0" fontAlgn="base" hangingPunct="0">
                  <a:spcBef>
                    <a:spcPct val="50000"/>
                  </a:spcBef>
                  <a:spcAft>
                    <a:spcPct val="0"/>
                  </a:spcAft>
                  <a:defRPr sz="1400">
                    <a:solidFill>
                      <a:schemeClr val="tx1"/>
                    </a:solidFill>
                    <a:latin typeface="Arial" charset="0"/>
                    <a:ea typeface="ＭＳ Ｐゴシック" charset="0"/>
                  </a:defRPr>
                </a:lvl9pPr>
              </a:lstStyle>
              <a:p>
                <a:pPr algn="ctr">
                  <a:spcBef>
                    <a:spcPct val="50000"/>
                  </a:spcBef>
                  <a:spcAft>
                    <a:spcPts val="1000"/>
                  </a:spcAft>
                  <a:defRPr/>
                </a:pPr>
                <a:r>
                  <a:rPr lang="fr-FR" sz="1600" b="1">
                    <a:effectLst>
                      <a:outerShdw blurRad="38100" dist="38100" dir="2700000" algn="tl">
                        <a:srgbClr val="DDDDDD"/>
                      </a:outerShdw>
                    </a:effectLst>
                    <a:latin typeface="Calibri" charset="0"/>
                  </a:rPr>
                  <a:t>DM</a:t>
                </a:r>
                <a:r>
                  <a:rPr lang="fr-FR" sz="1600" b="1" baseline="-25000">
                    <a:effectLst>
                      <a:outerShdw blurRad="38100" dist="38100" dir="2700000" algn="tl">
                        <a:srgbClr val="DDDDDD"/>
                      </a:outerShdw>
                    </a:effectLst>
                    <a:latin typeface="Calibri" charset="0"/>
                  </a:rPr>
                  <a:t>2</a:t>
                </a:r>
                <a:endParaRPr lang="fr-FR" sz="3200" b="1" baseline="-25000">
                  <a:effectLst>
                    <a:outerShdw blurRad="38100" dist="38100" dir="2700000" algn="tl">
                      <a:srgbClr val="DDDDDD"/>
                    </a:outerShdw>
                  </a:effectLst>
                </a:endParaRPr>
              </a:p>
            </p:txBody>
          </p:sp>
        </p:grpSp>
        <p:grpSp>
          <p:nvGrpSpPr>
            <p:cNvPr id="14352" name="Groupe 131"/>
            <p:cNvGrpSpPr>
              <a:grpSpLocks/>
            </p:cNvGrpSpPr>
            <p:nvPr/>
          </p:nvGrpSpPr>
          <p:grpSpPr bwMode="auto">
            <a:xfrm>
              <a:off x="5715020" y="2670182"/>
              <a:ext cx="787627" cy="510610"/>
              <a:chOff x="5500694" y="3571876"/>
              <a:chExt cx="787630" cy="510614"/>
            </a:xfrm>
          </p:grpSpPr>
          <p:sp>
            <p:nvSpPr>
              <p:cNvPr id="44069" name="AutoShape 28"/>
              <p:cNvSpPr>
                <a:spLocks noChangeArrowheads="1"/>
              </p:cNvSpPr>
              <p:nvPr/>
            </p:nvSpPr>
            <p:spPr bwMode="auto">
              <a:xfrm>
                <a:off x="5500694" y="3571877"/>
                <a:ext cx="787406" cy="511180"/>
              </a:xfrm>
              <a:prstGeom prst="can">
                <a:avLst>
                  <a:gd name="adj" fmla="val 25000"/>
                </a:avLst>
              </a:prstGeom>
              <a:gradFill rotWithShape="0">
                <a:gsLst>
                  <a:gs pos="0">
                    <a:srgbClr val="C0504D"/>
                  </a:gs>
                  <a:gs pos="100000">
                    <a:srgbClr val="923633"/>
                  </a:gs>
                </a:gsLst>
                <a:path path="rect">
                  <a:fillToRect l="50000" t="50000" r="50000" b="50000"/>
                </a:path>
              </a:gradFill>
              <a:ln>
                <a:noFill/>
              </a:ln>
              <a:effectLst>
                <a:outerShdw blurRad="63500" dist="29783" dir="3885598" algn="ctr" rotWithShape="0">
                  <a:srgbClr val="622423">
                    <a:alpha val="74998"/>
                  </a:srgbClr>
                </a:outerShdw>
              </a:effectLst>
              <a:extLst>
                <a:ext uri="{91240B29-F687-4F45-9708-019B960494DF}">
                  <a14:hiddenLine xmlns:a14="http://schemas.microsoft.com/office/drawing/2010/main" w="0">
                    <a:solidFill>
                      <a:srgbClr val="000000"/>
                    </a:solidFill>
                    <a:round/>
                    <a:headEnd/>
                    <a:tailEnd/>
                  </a14:hiddenLine>
                </a:ext>
              </a:extLst>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spcBef>
                    <a:spcPct val="50000"/>
                  </a:spcBef>
                  <a:defRPr/>
                </a:pPr>
                <a:endParaRPr lang="en-US" altLang="fr-FR"/>
              </a:p>
            </p:txBody>
          </p:sp>
          <p:sp>
            <p:nvSpPr>
              <p:cNvPr id="134" name="Text Box 32"/>
              <p:cNvSpPr txBox="1">
                <a:spLocks noChangeArrowheads="1"/>
              </p:cNvSpPr>
              <p:nvPr/>
            </p:nvSpPr>
            <p:spPr bwMode="auto">
              <a:xfrm>
                <a:off x="5572133" y="3714753"/>
                <a:ext cx="638180" cy="285753"/>
              </a:xfrm>
              <a:prstGeom prst="rect">
                <a:avLst/>
              </a:prstGeom>
              <a:noFill/>
              <a:ln w="9525">
                <a:noFill/>
                <a:miter lim="800000"/>
                <a:headEnd/>
                <a:tailEnd/>
              </a:ln>
            </p:spPr>
            <p:txBody>
              <a:bodyPr/>
              <a:lstStyle>
                <a:lvl1pPr>
                  <a:defRPr sz="1400">
                    <a:solidFill>
                      <a:schemeClr val="tx1"/>
                    </a:solidFill>
                    <a:latin typeface="Arial" charset="0"/>
                    <a:ea typeface="ＭＳ Ｐゴシック" charset="0"/>
                    <a:cs typeface="ＭＳ Ｐゴシック" charset="0"/>
                  </a:defRPr>
                </a:lvl1pPr>
                <a:lvl2pPr marL="37931725" indent="-37474525">
                  <a:defRPr sz="1400">
                    <a:solidFill>
                      <a:schemeClr val="tx1"/>
                    </a:solidFill>
                    <a:latin typeface="Arial" charset="0"/>
                    <a:ea typeface="ＭＳ Ｐゴシック" charset="0"/>
                  </a:defRPr>
                </a:lvl2pPr>
                <a:lvl3pPr>
                  <a:defRPr sz="1400">
                    <a:solidFill>
                      <a:schemeClr val="tx1"/>
                    </a:solidFill>
                    <a:latin typeface="Arial" charset="0"/>
                    <a:ea typeface="ＭＳ Ｐゴシック" charset="0"/>
                  </a:defRPr>
                </a:lvl3pPr>
                <a:lvl4pPr>
                  <a:defRPr sz="1400">
                    <a:solidFill>
                      <a:schemeClr val="tx1"/>
                    </a:solidFill>
                    <a:latin typeface="Arial" charset="0"/>
                    <a:ea typeface="ＭＳ Ｐゴシック" charset="0"/>
                  </a:defRPr>
                </a:lvl4pPr>
                <a:lvl5pPr>
                  <a:defRPr sz="1400">
                    <a:solidFill>
                      <a:schemeClr val="tx1"/>
                    </a:solidFill>
                    <a:latin typeface="Arial" charset="0"/>
                    <a:ea typeface="ＭＳ Ｐゴシック" charset="0"/>
                  </a:defRPr>
                </a:lvl5pPr>
                <a:lvl6pPr marL="457200" eaLnBrk="0" fontAlgn="base" hangingPunct="0">
                  <a:spcBef>
                    <a:spcPct val="50000"/>
                  </a:spcBef>
                  <a:spcAft>
                    <a:spcPct val="0"/>
                  </a:spcAft>
                  <a:defRPr sz="1400">
                    <a:solidFill>
                      <a:schemeClr val="tx1"/>
                    </a:solidFill>
                    <a:latin typeface="Arial" charset="0"/>
                    <a:ea typeface="ＭＳ Ｐゴシック" charset="0"/>
                  </a:defRPr>
                </a:lvl6pPr>
                <a:lvl7pPr marL="914400" eaLnBrk="0" fontAlgn="base" hangingPunct="0">
                  <a:spcBef>
                    <a:spcPct val="50000"/>
                  </a:spcBef>
                  <a:spcAft>
                    <a:spcPct val="0"/>
                  </a:spcAft>
                  <a:defRPr sz="1400">
                    <a:solidFill>
                      <a:schemeClr val="tx1"/>
                    </a:solidFill>
                    <a:latin typeface="Arial" charset="0"/>
                    <a:ea typeface="ＭＳ Ｐゴシック" charset="0"/>
                  </a:defRPr>
                </a:lvl7pPr>
                <a:lvl8pPr marL="1371600" eaLnBrk="0" fontAlgn="base" hangingPunct="0">
                  <a:spcBef>
                    <a:spcPct val="50000"/>
                  </a:spcBef>
                  <a:spcAft>
                    <a:spcPct val="0"/>
                  </a:spcAft>
                  <a:defRPr sz="1400">
                    <a:solidFill>
                      <a:schemeClr val="tx1"/>
                    </a:solidFill>
                    <a:latin typeface="Arial" charset="0"/>
                    <a:ea typeface="ＭＳ Ｐゴシック" charset="0"/>
                  </a:defRPr>
                </a:lvl8pPr>
                <a:lvl9pPr marL="1828800" eaLnBrk="0" fontAlgn="base" hangingPunct="0">
                  <a:spcBef>
                    <a:spcPct val="50000"/>
                  </a:spcBef>
                  <a:spcAft>
                    <a:spcPct val="0"/>
                  </a:spcAft>
                  <a:defRPr sz="1400">
                    <a:solidFill>
                      <a:schemeClr val="tx1"/>
                    </a:solidFill>
                    <a:latin typeface="Arial" charset="0"/>
                    <a:ea typeface="ＭＳ Ｐゴシック" charset="0"/>
                  </a:defRPr>
                </a:lvl9pPr>
              </a:lstStyle>
              <a:p>
                <a:pPr algn="ctr">
                  <a:spcBef>
                    <a:spcPct val="50000"/>
                  </a:spcBef>
                  <a:spcAft>
                    <a:spcPts val="1000"/>
                  </a:spcAft>
                  <a:defRPr/>
                </a:pPr>
                <a:r>
                  <a:rPr lang="fr-FR" sz="1600" b="1">
                    <a:effectLst>
                      <a:outerShdw blurRad="38100" dist="38100" dir="2700000" algn="tl">
                        <a:srgbClr val="DDDDDD"/>
                      </a:outerShdw>
                    </a:effectLst>
                    <a:latin typeface="Calibri" charset="0"/>
                  </a:rPr>
                  <a:t>DM</a:t>
                </a:r>
                <a:r>
                  <a:rPr lang="fr-FR" sz="1600" b="1" baseline="-25000">
                    <a:effectLst>
                      <a:outerShdw blurRad="38100" dist="38100" dir="2700000" algn="tl">
                        <a:srgbClr val="DDDDDD"/>
                      </a:outerShdw>
                    </a:effectLst>
                    <a:latin typeface="Calibri" charset="0"/>
                  </a:rPr>
                  <a:t>3</a:t>
                </a:r>
                <a:endParaRPr lang="fr-FR" sz="3200" b="1" baseline="-25000">
                  <a:effectLst>
                    <a:outerShdw blurRad="38100" dist="38100" dir="2700000" algn="tl">
                      <a:srgbClr val="DDDDDD"/>
                    </a:outerShdw>
                  </a:effectLst>
                </a:endParaRPr>
              </a:p>
            </p:txBody>
          </p:sp>
        </p:grpSp>
        <p:grpSp>
          <p:nvGrpSpPr>
            <p:cNvPr id="14353" name="Groupe 55"/>
            <p:cNvGrpSpPr>
              <a:grpSpLocks/>
            </p:cNvGrpSpPr>
            <p:nvPr/>
          </p:nvGrpSpPr>
          <p:grpSpPr bwMode="auto">
            <a:xfrm>
              <a:off x="1928819" y="2598744"/>
              <a:ext cx="335372" cy="2214563"/>
              <a:chOff x="2022049" y="2500306"/>
              <a:chExt cx="764001" cy="2214578"/>
            </a:xfrm>
          </p:grpSpPr>
          <p:sp>
            <p:nvSpPr>
              <p:cNvPr id="14368" name="AutoShape 22"/>
              <p:cNvSpPr>
                <a:spLocks noChangeArrowheads="1"/>
              </p:cNvSpPr>
              <p:nvPr/>
            </p:nvSpPr>
            <p:spPr bwMode="auto">
              <a:xfrm>
                <a:off x="2022051" y="2500308"/>
                <a:ext cx="763069" cy="258764"/>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BCBCBC"/>
                  </a:gs>
                  <a:gs pos="100000">
                    <a:srgbClr val="000000"/>
                  </a:gs>
                </a:gsLst>
                <a:path path="rect">
                  <a:fillToRect l="50000" t="50000" r="50000" b="50000"/>
                </a:path>
              </a:gradFill>
              <a:ln>
                <a:noFill/>
              </a:ln>
              <a:effectLst>
                <a:outerShdw dist="28398" dir="3806097" algn="ctr" rotWithShape="0">
                  <a:srgbClr val="7F7F7F"/>
                </a:outerShdw>
              </a:effectLst>
              <a:extLst>
                <a:ext uri="{91240B29-F687-4F45-9708-019B960494DF}">
                  <a14:hiddenLine xmlns:a14="http://schemas.microsoft.com/office/drawing/2010/main" w="0">
                    <a:solidFill>
                      <a:srgbClr val="000000"/>
                    </a:solidFill>
                    <a:miter lim="800000"/>
                    <a:headEnd/>
                    <a:tailEnd/>
                  </a14:hiddenLine>
                </a:ext>
              </a:extLst>
            </p:spPr>
            <p:txBody>
              <a:bodyPr/>
              <a:lstStyle/>
              <a:p>
                <a:endParaRPr lang="fr-FR"/>
              </a:p>
            </p:txBody>
          </p:sp>
          <p:sp>
            <p:nvSpPr>
              <p:cNvPr id="14369" name="AutoShape 23"/>
              <p:cNvSpPr>
                <a:spLocks noChangeArrowheads="1"/>
              </p:cNvSpPr>
              <p:nvPr/>
            </p:nvSpPr>
            <p:spPr bwMode="auto">
              <a:xfrm>
                <a:off x="2022051" y="3201989"/>
                <a:ext cx="763069" cy="258764"/>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BCBCBC"/>
                  </a:gs>
                  <a:gs pos="100000">
                    <a:srgbClr val="000000"/>
                  </a:gs>
                </a:gsLst>
                <a:path path="rect">
                  <a:fillToRect l="50000" t="50000" r="50000" b="50000"/>
                </a:path>
              </a:gradFill>
              <a:ln>
                <a:noFill/>
              </a:ln>
              <a:effectLst>
                <a:outerShdw dist="28398" dir="3806097" algn="ctr" rotWithShape="0">
                  <a:srgbClr val="7F7F7F"/>
                </a:outerShdw>
              </a:effectLst>
              <a:extLst>
                <a:ext uri="{91240B29-F687-4F45-9708-019B960494DF}">
                  <a14:hiddenLine xmlns:a14="http://schemas.microsoft.com/office/drawing/2010/main" w="0">
                    <a:solidFill>
                      <a:srgbClr val="000000"/>
                    </a:solidFill>
                    <a:miter lim="800000"/>
                    <a:headEnd/>
                    <a:tailEnd/>
                  </a14:hiddenLine>
                </a:ext>
              </a:extLst>
            </p:spPr>
            <p:txBody>
              <a:bodyPr/>
              <a:lstStyle/>
              <a:p>
                <a:endParaRPr lang="fr-FR"/>
              </a:p>
            </p:txBody>
          </p:sp>
          <p:sp>
            <p:nvSpPr>
              <p:cNvPr id="14370" name="AutoShape 24"/>
              <p:cNvSpPr>
                <a:spLocks noChangeArrowheads="1"/>
              </p:cNvSpPr>
              <p:nvPr/>
            </p:nvSpPr>
            <p:spPr bwMode="auto">
              <a:xfrm>
                <a:off x="2022051" y="3783019"/>
                <a:ext cx="763069" cy="258764"/>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BCBCBC"/>
                  </a:gs>
                  <a:gs pos="100000">
                    <a:srgbClr val="000000"/>
                  </a:gs>
                </a:gsLst>
                <a:path path="rect">
                  <a:fillToRect l="50000" t="50000" r="50000" b="50000"/>
                </a:path>
              </a:gradFill>
              <a:ln>
                <a:noFill/>
              </a:ln>
              <a:effectLst>
                <a:outerShdw dist="28398" dir="3806097" algn="ctr" rotWithShape="0">
                  <a:srgbClr val="7F7F7F"/>
                </a:outerShdw>
              </a:effectLst>
              <a:extLst>
                <a:ext uri="{91240B29-F687-4F45-9708-019B960494DF}">
                  <a14:hiddenLine xmlns:a14="http://schemas.microsoft.com/office/drawing/2010/main" w="0">
                    <a:solidFill>
                      <a:srgbClr val="000000"/>
                    </a:solidFill>
                    <a:miter lim="800000"/>
                    <a:headEnd/>
                    <a:tailEnd/>
                  </a14:hiddenLine>
                </a:ext>
              </a:extLst>
            </p:spPr>
            <p:txBody>
              <a:bodyPr/>
              <a:lstStyle/>
              <a:p>
                <a:endParaRPr lang="fr-FR"/>
              </a:p>
            </p:txBody>
          </p:sp>
          <p:sp>
            <p:nvSpPr>
              <p:cNvPr id="14371" name="AutoShape 25"/>
              <p:cNvSpPr>
                <a:spLocks noChangeArrowheads="1"/>
              </p:cNvSpPr>
              <p:nvPr/>
            </p:nvSpPr>
            <p:spPr bwMode="auto">
              <a:xfrm>
                <a:off x="2022051" y="4456125"/>
                <a:ext cx="763069" cy="258764"/>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BCBCBC"/>
                  </a:gs>
                  <a:gs pos="100000">
                    <a:srgbClr val="000000"/>
                  </a:gs>
                </a:gsLst>
                <a:path path="rect">
                  <a:fillToRect l="50000" t="50000" r="50000" b="50000"/>
                </a:path>
              </a:gradFill>
              <a:ln>
                <a:noFill/>
              </a:ln>
              <a:effectLst>
                <a:outerShdw dist="28398" dir="3806097" algn="ctr" rotWithShape="0">
                  <a:srgbClr val="7F7F7F"/>
                </a:outerShdw>
              </a:effectLst>
              <a:extLst>
                <a:ext uri="{91240B29-F687-4F45-9708-019B960494DF}">
                  <a14:hiddenLine xmlns:a14="http://schemas.microsoft.com/office/drawing/2010/main" w="0">
                    <a:solidFill>
                      <a:srgbClr val="000000"/>
                    </a:solidFill>
                    <a:miter lim="800000"/>
                    <a:headEnd/>
                    <a:tailEnd/>
                  </a14:hiddenLine>
                </a:ext>
              </a:extLst>
            </p:spPr>
            <p:txBody>
              <a:bodyPr/>
              <a:lstStyle/>
              <a:p>
                <a:endParaRPr lang="fr-FR"/>
              </a:p>
            </p:txBody>
          </p:sp>
        </p:grpSp>
        <p:sp>
          <p:nvSpPr>
            <p:cNvPr id="144" name="Text Box 32"/>
            <p:cNvSpPr txBox="1">
              <a:spLocks noChangeArrowheads="1"/>
            </p:cNvSpPr>
            <p:nvPr/>
          </p:nvSpPr>
          <p:spPr bwMode="auto">
            <a:xfrm>
              <a:off x="571502" y="2741621"/>
              <a:ext cx="638177" cy="285751"/>
            </a:xfrm>
            <a:prstGeom prst="rect">
              <a:avLst/>
            </a:prstGeom>
            <a:noFill/>
            <a:ln w="9525">
              <a:noFill/>
              <a:miter lim="800000"/>
              <a:headEnd/>
              <a:tailEnd/>
            </a:ln>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lgn="ctr">
                <a:spcBef>
                  <a:spcPct val="50000"/>
                </a:spcBef>
                <a:spcAft>
                  <a:spcPts val="1000"/>
                </a:spcAft>
                <a:defRPr/>
              </a:pPr>
              <a:r>
                <a:rPr lang="fr-FR" altLang="fr-FR" sz="1600" b="1">
                  <a:effectLst>
                    <a:outerShdw blurRad="38100" dist="38100" dir="2700000" algn="tl">
                      <a:srgbClr val="C0C0C0"/>
                    </a:outerShdw>
                  </a:effectLst>
                  <a:latin typeface="Calibri" charset="0"/>
                </a:rPr>
                <a:t>DSc</a:t>
              </a:r>
              <a:r>
                <a:rPr lang="fr-FR" altLang="fr-FR" sz="1600" b="1" baseline="-25000">
                  <a:effectLst>
                    <a:outerShdw blurRad="38100" dist="38100" dir="2700000" algn="tl">
                      <a:srgbClr val="C0C0C0"/>
                    </a:outerShdw>
                  </a:effectLst>
                  <a:latin typeface="Calibri" charset="0"/>
                </a:rPr>
                <a:t>1</a:t>
              </a:r>
            </a:p>
          </p:txBody>
        </p:sp>
        <p:sp>
          <p:nvSpPr>
            <p:cNvPr id="145" name="Text Box 32"/>
            <p:cNvSpPr txBox="1">
              <a:spLocks noChangeArrowheads="1"/>
            </p:cNvSpPr>
            <p:nvPr/>
          </p:nvSpPr>
          <p:spPr bwMode="auto">
            <a:xfrm>
              <a:off x="1357317" y="2955934"/>
              <a:ext cx="638177" cy="285751"/>
            </a:xfrm>
            <a:prstGeom prst="rect">
              <a:avLst/>
            </a:prstGeom>
            <a:noFill/>
            <a:ln w="9525">
              <a:noFill/>
              <a:miter lim="800000"/>
              <a:headEnd/>
              <a:tailEnd/>
            </a:ln>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lgn="ctr">
                <a:spcBef>
                  <a:spcPct val="50000"/>
                </a:spcBef>
                <a:spcAft>
                  <a:spcPts val="1000"/>
                </a:spcAft>
                <a:defRPr/>
              </a:pPr>
              <a:r>
                <a:rPr lang="fr-FR" altLang="fr-FR" sz="1600" b="1">
                  <a:effectLst>
                    <a:outerShdw blurRad="38100" dist="38100" dir="2700000" algn="tl">
                      <a:srgbClr val="C0C0C0"/>
                    </a:outerShdw>
                  </a:effectLst>
                  <a:latin typeface="Calibri" charset="0"/>
                </a:rPr>
                <a:t>DSc</a:t>
              </a:r>
              <a:r>
                <a:rPr lang="fr-FR" altLang="fr-FR" sz="1600" b="1" baseline="-25000">
                  <a:effectLst>
                    <a:outerShdw blurRad="38100" dist="38100" dir="2700000" algn="tl">
                      <a:srgbClr val="C0C0C0"/>
                    </a:outerShdw>
                  </a:effectLst>
                  <a:latin typeface="Calibri" charset="0"/>
                </a:rPr>
                <a:t>2</a:t>
              </a:r>
            </a:p>
          </p:txBody>
        </p:sp>
        <p:sp>
          <p:nvSpPr>
            <p:cNvPr id="146" name="Text Box 32"/>
            <p:cNvSpPr txBox="1">
              <a:spLocks noChangeArrowheads="1"/>
            </p:cNvSpPr>
            <p:nvPr/>
          </p:nvSpPr>
          <p:spPr bwMode="auto">
            <a:xfrm>
              <a:off x="571502" y="3527435"/>
              <a:ext cx="638177" cy="285751"/>
            </a:xfrm>
            <a:prstGeom prst="rect">
              <a:avLst/>
            </a:prstGeom>
            <a:noFill/>
            <a:ln w="9525">
              <a:noFill/>
              <a:miter lim="800000"/>
              <a:headEnd/>
              <a:tailEnd/>
            </a:ln>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lgn="ctr">
                <a:spcBef>
                  <a:spcPct val="50000"/>
                </a:spcBef>
                <a:spcAft>
                  <a:spcPts val="1000"/>
                </a:spcAft>
                <a:defRPr/>
              </a:pPr>
              <a:r>
                <a:rPr lang="fr-FR" altLang="fr-FR" sz="1600" b="1">
                  <a:effectLst>
                    <a:outerShdw blurRad="38100" dist="38100" dir="2700000" algn="tl">
                      <a:srgbClr val="C0C0C0"/>
                    </a:outerShdw>
                  </a:effectLst>
                  <a:latin typeface="Calibri" charset="0"/>
                </a:rPr>
                <a:t>DSc</a:t>
              </a:r>
              <a:r>
                <a:rPr lang="fr-FR" altLang="fr-FR" sz="1600" b="1" baseline="-25000">
                  <a:effectLst>
                    <a:outerShdw blurRad="38100" dist="38100" dir="2700000" algn="tl">
                      <a:srgbClr val="C0C0C0"/>
                    </a:outerShdw>
                  </a:effectLst>
                  <a:latin typeface="Calibri" charset="0"/>
                </a:rPr>
                <a:t>3</a:t>
              </a:r>
            </a:p>
          </p:txBody>
        </p:sp>
        <p:sp>
          <p:nvSpPr>
            <p:cNvPr id="147" name="Text Box 32"/>
            <p:cNvSpPr txBox="1">
              <a:spLocks noChangeArrowheads="1"/>
            </p:cNvSpPr>
            <p:nvPr/>
          </p:nvSpPr>
          <p:spPr bwMode="auto">
            <a:xfrm>
              <a:off x="1357317" y="3598873"/>
              <a:ext cx="638177" cy="285751"/>
            </a:xfrm>
            <a:prstGeom prst="rect">
              <a:avLst/>
            </a:prstGeom>
            <a:noFill/>
            <a:ln w="9525">
              <a:noFill/>
              <a:miter lim="800000"/>
              <a:headEnd/>
              <a:tailEnd/>
            </a:ln>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lgn="ctr">
                <a:spcBef>
                  <a:spcPct val="50000"/>
                </a:spcBef>
                <a:spcAft>
                  <a:spcPts val="1000"/>
                </a:spcAft>
                <a:defRPr/>
              </a:pPr>
              <a:r>
                <a:rPr lang="fr-FR" altLang="fr-FR" sz="1600" b="1">
                  <a:effectLst>
                    <a:outerShdw blurRad="38100" dist="38100" dir="2700000" algn="tl">
                      <a:srgbClr val="C0C0C0"/>
                    </a:outerShdw>
                  </a:effectLst>
                  <a:latin typeface="Calibri" charset="0"/>
                </a:rPr>
                <a:t>DSc</a:t>
              </a:r>
              <a:r>
                <a:rPr lang="fr-FR" altLang="fr-FR" sz="1600" b="1" baseline="-25000">
                  <a:effectLst>
                    <a:outerShdw blurRad="38100" dist="38100" dir="2700000" algn="tl">
                      <a:srgbClr val="C0C0C0"/>
                    </a:outerShdw>
                  </a:effectLst>
                  <a:latin typeface="Calibri" charset="0"/>
                </a:rPr>
                <a:t>4</a:t>
              </a:r>
            </a:p>
          </p:txBody>
        </p:sp>
        <p:sp>
          <p:nvSpPr>
            <p:cNvPr id="148" name="Text Box 32"/>
            <p:cNvSpPr txBox="1">
              <a:spLocks noChangeArrowheads="1"/>
            </p:cNvSpPr>
            <p:nvPr/>
          </p:nvSpPr>
          <p:spPr bwMode="auto">
            <a:xfrm>
              <a:off x="1000128" y="4313249"/>
              <a:ext cx="638177" cy="285751"/>
            </a:xfrm>
            <a:prstGeom prst="rect">
              <a:avLst/>
            </a:prstGeom>
            <a:noFill/>
            <a:ln w="9525">
              <a:noFill/>
              <a:miter lim="800000"/>
              <a:headEnd/>
              <a:tailEnd/>
            </a:ln>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lgn="ctr">
                <a:spcBef>
                  <a:spcPct val="50000"/>
                </a:spcBef>
                <a:spcAft>
                  <a:spcPts val="1000"/>
                </a:spcAft>
                <a:defRPr/>
              </a:pPr>
              <a:r>
                <a:rPr lang="fr-FR" altLang="fr-FR" sz="1600" b="1">
                  <a:effectLst>
                    <a:outerShdw blurRad="38100" dist="38100" dir="2700000" algn="tl">
                      <a:srgbClr val="C0C0C0"/>
                    </a:outerShdw>
                  </a:effectLst>
                  <a:latin typeface="Calibri" charset="0"/>
                </a:rPr>
                <a:t>DSc</a:t>
              </a:r>
              <a:r>
                <a:rPr lang="fr-FR" altLang="fr-FR" sz="1600" b="1" baseline="-25000">
                  <a:effectLst>
                    <a:outerShdw blurRad="38100" dist="38100" dir="2700000" algn="tl">
                      <a:srgbClr val="C0C0C0"/>
                    </a:outerShdw>
                  </a:effectLst>
                  <a:latin typeface="Calibri" charset="0"/>
                </a:rPr>
                <a:t>n</a:t>
              </a:r>
            </a:p>
          </p:txBody>
        </p:sp>
        <p:sp>
          <p:nvSpPr>
            <p:cNvPr id="149" name="Flèche droite à entaille 148"/>
            <p:cNvSpPr>
              <a:spLocks noChangeArrowheads="1"/>
            </p:cNvSpPr>
            <p:nvPr/>
          </p:nvSpPr>
          <p:spPr bwMode="auto">
            <a:xfrm>
              <a:off x="4071952" y="3027372"/>
              <a:ext cx="714378" cy="428626"/>
            </a:xfrm>
            <a:prstGeom prst="notchedRightArrow">
              <a:avLst>
                <a:gd name="adj1" fmla="val 50000"/>
                <a:gd name="adj2" fmla="val 50000"/>
              </a:avLst>
            </a:prstGeom>
            <a:gradFill rotWithShape="1">
              <a:gsLst>
                <a:gs pos="0">
                  <a:srgbClr val="454545"/>
                </a:gs>
                <a:gs pos="50000">
                  <a:srgbClr val="000000"/>
                </a:gs>
                <a:gs pos="100000">
                  <a:srgbClr val="000000"/>
                </a:gs>
              </a:gsLst>
              <a:lin ang="5400000"/>
            </a:gra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400">
                  <a:solidFill>
                    <a:schemeClr val="tx1"/>
                  </a:solidFill>
                  <a:latin typeface="Arial" charset="0"/>
                  <a:ea typeface="ＭＳ Ｐゴシック" charset="-128"/>
                </a:defRPr>
              </a:lvl1pPr>
              <a:lvl2pPr marL="37931725" indent="-37474525">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a:spcBef>
                  <a:spcPct val="50000"/>
                </a:spcBef>
                <a:defRPr/>
              </a:pPr>
              <a:endParaRPr lang="en-US" altLang="fr-FR">
                <a:solidFill>
                  <a:srgbClr val="FFFFFF"/>
                </a:solidFill>
                <a:latin typeface="Constantia" charset="0"/>
              </a:endParaRPr>
            </a:p>
          </p:txBody>
        </p:sp>
        <p:sp>
          <p:nvSpPr>
            <p:cNvPr id="154" name="Double flèche horizontale 153"/>
            <p:cNvSpPr>
              <a:spLocks noChangeArrowheads="1"/>
            </p:cNvSpPr>
            <p:nvPr/>
          </p:nvSpPr>
          <p:spPr bwMode="auto">
            <a:xfrm>
              <a:off x="6572274" y="2741621"/>
              <a:ext cx="1000129" cy="285751"/>
            </a:xfrm>
            <a:prstGeom prst="leftRightArrow">
              <a:avLst>
                <a:gd name="adj1" fmla="val 50000"/>
                <a:gd name="adj2" fmla="val 50005"/>
              </a:avLst>
            </a:prstGeom>
            <a:gradFill rotWithShape="1">
              <a:gsLst>
                <a:gs pos="0">
                  <a:srgbClr val="FFC746"/>
                </a:gs>
                <a:gs pos="50000">
                  <a:srgbClr val="FFC600"/>
                </a:gs>
                <a:gs pos="100000">
                  <a:srgbClr val="E5B600"/>
                </a:gs>
              </a:gsLst>
              <a:lin ang="5400000"/>
            </a:gra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400">
                  <a:solidFill>
                    <a:schemeClr val="tx1"/>
                  </a:solidFill>
                  <a:latin typeface="Arial" charset="0"/>
                  <a:ea typeface="ＭＳ Ｐゴシック" charset="-128"/>
                </a:defRPr>
              </a:lvl1pPr>
              <a:lvl2pPr marL="37931725" indent="-37474525">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a:spcBef>
                  <a:spcPct val="50000"/>
                </a:spcBef>
                <a:defRPr/>
              </a:pPr>
              <a:endParaRPr lang="en-US" altLang="fr-FR">
                <a:solidFill>
                  <a:srgbClr val="FFFFFF"/>
                </a:solidFill>
                <a:latin typeface="Constantia" charset="0"/>
              </a:endParaRPr>
            </a:p>
          </p:txBody>
        </p:sp>
        <p:grpSp>
          <p:nvGrpSpPr>
            <p:cNvPr id="14361" name="Group 91"/>
            <p:cNvGrpSpPr>
              <a:grpSpLocks/>
            </p:cNvGrpSpPr>
            <p:nvPr/>
          </p:nvGrpSpPr>
          <p:grpSpPr bwMode="auto">
            <a:xfrm>
              <a:off x="5500707" y="3598869"/>
              <a:ext cx="901684" cy="1081080"/>
              <a:chOff x="3059" y="1977"/>
              <a:chExt cx="592" cy="681"/>
            </a:xfrm>
          </p:grpSpPr>
          <p:sp>
            <p:nvSpPr>
              <p:cNvPr id="14364" name="Rectangle 32"/>
              <p:cNvSpPr>
                <a:spLocks noChangeArrowheads="1"/>
              </p:cNvSpPr>
              <p:nvPr/>
            </p:nvSpPr>
            <p:spPr bwMode="auto">
              <a:xfrm>
                <a:off x="3159" y="1977"/>
                <a:ext cx="363" cy="355"/>
              </a:xfrm>
              <a:prstGeom prst="rect">
                <a:avLst/>
              </a:prstGeom>
              <a:solidFill>
                <a:srgbClr val="008000"/>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008000"/>
                </a:extrusionClr>
                <a:contourClr>
                  <a:srgbClr val="008000"/>
                </a:contourClr>
              </a:sp3d>
            </p:spPr>
            <p:txBody>
              <a:bodyPr>
                <a:flatTx/>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endParaRPr lang="en-US" altLang="fr-FR" sz="1400">
                  <a:ea typeface="ＭＳ Ｐゴシック" charset="-128"/>
                </a:endParaRPr>
              </a:p>
            </p:txBody>
          </p:sp>
          <p:sp>
            <p:nvSpPr>
              <p:cNvPr id="14365" name="Rectangle 33"/>
              <p:cNvSpPr>
                <a:spLocks noChangeArrowheads="1"/>
              </p:cNvSpPr>
              <p:nvPr/>
            </p:nvSpPr>
            <p:spPr bwMode="auto">
              <a:xfrm>
                <a:off x="3059" y="2303"/>
                <a:ext cx="363" cy="355"/>
              </a:xfrm>
              <a:prstGeom prst="rect">
                <a:avLst/>
              </a:prstGeom>
              <a:solidFill>
                <a:srgbClr val="FF9900"/>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FF9900"/>
                </a:extrusionClr>
                <a:contourClr>
                  <a:srgbClr val="FF9900"/>
                </a:contourClr>
              </a:sp3d>
            </p:spPr>
            <p:txBody>
              <a:bodyPr>
                <a:flatTx/>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endParaRPr lang="en-US" altLang="fr-FR" sz="1400">
                  <a:ea typeface="ＭＳ Ｐゴシック" charset="-128"/>
                </a:endParaRPr>
              </a:p>
            </p:txBody>
          </p:sp>
          <p:sp>
            <p:nvSpPr>
              <p:cNvPr id="14366" name="Rectangle 35"/>
              <p:cNvSpPr>
                <a:spLocks noChangeArrowheads="1"/>
              </p:cNvSpPr>
              <p:nvPr/>
            </p:nvSpPr>
            <p:spPr bwMode="auto">
              <a:xfrm>
                <a:off x="3192" y="2141"/>
                <a:ext cx="363" cy="354"/>
              </a:xfrm>
              <a:prstGeom prst="rect">
                <a:avLst/>
              </a:prstGeom>
              <a:solidFill>
                <a:srgbClr val="00CCFF"/>
              </a:solidFill>
              <a:ln w="9525">
                <a:miter lim="800000"/>
                <a:headEnd/>
                <a:tailEnd/>
              </a:ln>
              <a:scene3d>
                <a:camera prst="legacyObliqueTopRight"/>
                <a:lightRig rig="legacyFlat3" dir="b"/>
              </a:scene3d>
              <a:sp3d extrusionH="430200" contourW="12700" prstMaterial="legacyMatte">
                <a:bevelT w="13500" h="13500" prst="angle"/>
                <a:bevelB w="13500" h="13500" prst="angle"/>
                <a:extrusionClr>
                  <a:srgbClr val="00CCFF"/>
                </a:extrusionClr>
                <a:contourClr>
                  <a:srgbClr val="00CCFF"/>
                </a:contourClr>
              </a:sp3d>
            </p:spPr>
            <p:txBody>
              <a:bodyPr>
                <a:flatTx/>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endParaRPr lang="en-US" altLang="fr-FR" sz="1400">
                  <a:ea typeface="ＭＳ Ｐゴシック" charset="-128"/>
                </a:endParaRPr>
              </a:p>
            </p:txBody>
          </p:sp>
          <p:sp>
            <p:nvSpPr>
              <p:cNvPr id="14367" name="Text Box 36"/>
              <p:cNvSpPr txBox="1">
                <a:spLocks noChangeArrowheads="1"/>
              </p:cNvSpPr>
              <p:nvPr/>
            </p:nvSpPr>
            <p:spPr bwMode="auto">
              <a:xfrm>
                <a:off x="3107" y="2191"/>
                <a:ext cx="54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fr-FR" altLang="fr-FR" sz="1100" b="1">
                    <a:ea typeface="ＭＳ Ｐゴシック" charset="-128"/>
                  </a:rPr>
                  <a:t>Cubes OLAP</a:t>
                </a:r>
              </a:p>
            </p:txBody>
          </p:sp>
        </p:grpSp>
        <p:sp>
          <p:nvSpPr>
            <p:cNvPr id="66" name="Double flèche horizontale 65"/>
            <p:cNvSpPr>
              <a:spLocks noChangeArrowheads="1"/>
            </p:cNvSpPr>
            <p:nvPr/>
          </p:nvSpPr>
          <p:spPr bwMode="auto">
            <a:xfrm>
              <a:off x="6572274" y="3527435"/>
              <a:ext cx="1000129" cy="285751"/>
            </a:xfrm>
            <a:prstGeom prst="leftRightArrow">
              <a:avLst>
                <a:gd name="adj1" fmla="val 50000"/>
                <a:gd name="adj2" fmla="val 50005"/>
              </a:avLst>
            </a:prstGeom>
            <a:gradFill rotWithShape="1">
              <a:gsLst>
                <a:gs pos="0">
                  <a:srgbClr val="FFC746"/>
                </a:gs>
                <a:gs pos="50000">
                  <a:srgbClr val="FFC600"/>
                </a:gs>
                <a:gs pos="100000">
                  <a:srgbClr val="E5B600"/>
                </a:gs>
              </a:gsLst>
              <a:lin ang="5400000"/>
            </a:gra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400">
                  <a:solidFill>
                    <a:schemeClr val="tx1"/>
                  </a:solidFill>
                  <a:latin typeface="Arial" charset="0"/>
                  <a:ea typeface="ＭＳ Ｐゴシック" charset="-128"/>
                </a:defRPr>
              </a:lvl1pPr>
              <a:lvl2pPr marL="37931725" indent="-37474525">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a:spcBef>
                  <a:spcPct val="50000"/>
                </a:spcBef>
                <a:defRPr/>
              </a:pPr>
              <a:endParaRPr lang="en-US" altLang="fr-FR">
                <a:solidFill>
                  <a:srgbClr val="FFFFFF"/>
                </a:solidFill>
                <a:latin typeface="Constantia" charset="0"/>
              </a:endParaRPr>
            </a:p>
          </p:txBody>
        </p:sp>
        <p:sp>
          <p:nvSpPr>
            <p:cNvPr id="67" name="Double flèche horizontale 66"/>
            <p:cNvSpPr>
              <a:spLocks noChangeArrowheads="1"/>
            </p:cNvSpPr>
            <p:nvPr/>
          </p:nvSpPr>
          <p:spPr bwMode="auto">
            <a:xfrm>
              <a:off x="6572274" y="4241811"/>
              <a:ext cx="1000129" cy="285751"/>
            </a:xfrm>
            <a:prstGeom prst="leftRightArrow">
              <a:avLst>
                <a:gd name="adj1" fmla="val 50000"/>
                <a:gd name="adj2" fmla="val 50005"/>
              </a:avLst>
            </a:prstGeom>
            <a:gradFill rotWithShape="1">
              <a:gsLst>
                <a:gs pos="0">
                  <a:srgbClr val="FFC746"/>
                </a:gs>
                <a:gs pos="50000">
                  <a:srgbClr val="FFC600"/>
                </a:gs>
                <a:gs pos="100000">
                  <a:srgbClr val="E5B600"/>
                </a:gs>
              </a:gsLst>
              <a:lin ang="5400000"/>
            </a:gra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400">
                  <a:solidFill>
                    <a:schemeClr val="tx1"/>
                  </a:solidFill>
                  <a:latin typeface="Arial" charset="0"/>
                  <a:ea typeface="ＭＳ Ｐゴシック" charset="-128"/>
                </a:defRPr>
              </a:lvl1pPr>
              <a:lvl2pPr marL="37931725" indent="-37474525">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a:spcBef>
                  <a:spcPct val="50000"/>
                </a:spcBef>
                <a:defRPr/>
              </a:pPr>
              <a:endParaRPr lang="en-US" altLang="fr-FR">
                <a:solidFill>
                  <a:srgbClr val="FFFFFF"/>
                </a:solidFill>
                <a:latin typeface="Constantia" charset="0"/>
              </a:endParaRPr>
            </a:p>
          </p:txBody>
        </p:sp>
      </p:grpSp>
      <p:sp>
        <p:nvSpPr>
          <p:cNvPr id="58" name="Rectangle 57">
            <a:extLst>
              <a:ext uri="{FF2B5EF4-FFF2-40B4-BE49-F238E27FC236}">
                <a16:creationId xmlns:a16="http://schemas.microsoft.com/office/drawing/2014/main" id="{B23BA17B-CE12-024E-9CBC-066F85752967}"/>
              </a:ext>
            </a:extLst>
          </p:cNvPr>
          <p:cNvSpPr/>
          <p:nvPr/>
        </p:nvSpPr>
        <p:spPr>
          <a:xfrm>
            <a:off x="1091387" y="139932"/>
            <a:ext cx="6814958" cy="461665"/>
          </a:xfrm>
          <a:prstGeom prst="rect">
            <a:avLst/>
          </a:prstGeom>
        </p:spPr>
        <p:txBody>
          <a:bodyPr wrap="square">
            <a:spAutoFit/>
          </a:bodyPr>
          <a:lstStyle/>
          <a:p>
            <a:pPr lvl="1">
              <a:buClr>
                <a:srgbClr val="FF33CC"/>
              </a:buClr>
              <a:buSzPct val="130000"/>
              <a:defRPr/>
            </a:pPr>
            <a:r>
              <a:rPr lang="fr-FR" altLang="fr-FR" sz="2400" b="1" dirty="0">
                <a:solidFill>
                  <a:schemeClr val="bg1"/>
                </a:solidFill>
              </a:rPr>
              <a:t> </a:t>
            </a:r>
            <a:r>
              <a:rPr lang="fr-FR" altLang="fr-FR" sz="2400" b="1" u="sng" dirty="0">
                <a:solidFill>
                  <a:schemeClr val="bg1"/>
                </a:solidFill>
                <a:effectLst>
                  <a:outerShdw blurRad="38100" dist="38100" dir="2700000" algn="tl">
                    <a:srgbClr val="C0C0C0"/>
                  </a:outerShdw>
                </a:effectLst>
                <a:highlight>
                  <a:srgbClr val="808080"/>
                </a:highlight>
                <a:ea typeface="ＭＳ Ｐゴシック" charset="-128"/>
              </a:rPr>
              <a:t>Architecture des Entrepôts de données</a:t>
            </a:r>
          </a:p>
        </p:txBody>
      </p:sp>
    </p:spTree>
    <p:extLst>
      <p:ext uri="{BB962C8B-B14F-4D97-AF65-F5344CB8AC3E}">
        <p14:creationId xmlns:p14="http://schemas.microsoft.com/office/powerpoint/2010/main" val="3865296504"/>
      </p:ext>
    </p:extLst>
  </p:cSld>
  <p:clrMapOvr>
    <a:masterClrMapping/>
  </p:clrMapOvr>
  <p:transition spd="slow">
    <p:wheel spokes="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 name="Rectangle à coins arrondis 14335">
            <a:extLst>
              <a:ext uri="{FF2B5EF4-FFF2-40B4-BE49-F238E27FC236}">
                <a16:creationId xmlns:a16="http://schemas.microsoft.com/office/drawing/2014/main" id="{39FC856A-6BE8-1143-BB7E-8AEBF61D4B7F}"/>
              </a:ext>
            </a:extLst>
          </p:cNvPr>
          <p:cNvSpPr/>
          <p:nvPr/>
        </p:nvSpPr>
        <p:spPr>
          <a:xfrm>
            <a:off x="178360" y="1229073"/>
            <a:ext cx="8853473" cy="694151"/>
          </a:xfrm>
          <a:prstGeom prst="roundRect">
            <a:avLst/>
          </a:prstGeom>
          <a:gradFill flip="none" rotWithShape="1">
            <a:gsLst>
              <a:gs pos="34000">
                <a:schemeClr val="accent1">
                  <a:lumMod val="5000"/>
                  <a:lumOff val="95000"/>
                </a:schemeClr>
              </a:gs>
              <a:gs pos="87000">
                <a:schemeClr val="accent1">
                  <a:lumMod val="90000"/>
                </a:schemeClr>
              </a:gs>
              <a:gs pos="99000">
                <a:schemeClr val="accent5">
                  <a:lumMod val="90000"/>
                </a:schemeClr>
              </a:gs>
              <a:gs pos="100000">
                <a:srgbClr val="00CC00"/>
              </a:gs>
            </a:gsLst>
            <a:lin ang="5400000" scaled="1"/>
            <a:tileRect/>
          </a:gradFill>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2"/>
          <p:cNvSpPr txBox="1">
            <a:spLocks noChangeArrowheads="1"/>
          </p:cNvSpPr>
          <p:nvPr/>
        </p:nvSpPr>
        <p:spPr>
          <a:xfrm>
            <a:off x="553427" y="629797"/>
            <a:ext cx="7886700" cy="461665"/>
          </a:xfrm>
          <a:prstGeom prst="rect">
            <a:avLst/>
          </a:prstGeom>
          <a:ln>
            <a:miter lim="800000"/>
            <a:headEnd/>
            <a:tailEnd/>
          </a:ln>
        </p:spPr>
        <p:txBody>
          <a:bodyPr anchor="b">
            <a:spAutoFit/>
          </a:bodyPr>
          <a:lstStyle>
            <a:lvl1pPr algn="l" rtl="0" eaLnBrk="0" fontAlgn="base" hangingPunct="0">
              <a:spcBef>
                <a:spcPct val="0"/>
              </a:spcBef>
              <a:spcAft>
                <a:spcPct val="0"/>
              </a:spcAft>
              <a:defRPr sz="2000" b="1"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457200" indent="-457200" eaLnBrk="1" hangingPunct="1">
              <a:buClr>
                <a:srgbClr val="C00000"/>
              </a:buClr>
              <a:buFont typeface="Wingdings" charset="2"/>
              <a:buChar char="v"/>
              <a:defRPr/>
            </a:pPr>
            <a:r>
              <a:rPr lang="fr-FR" altLang="fr-FR" sz="2400" u="sng" dirty="0">
                <a:solidFill>
                  <a:srgbClr val="C00000"/>
                </a:solidFill>
                <a:effectLst>
                  <a:outerShdw blurRad="38100" dist="38100" dir="2700000" algn="tl">
                    <a:srgbClr val="C0C0C0"/>
                  </a:outerShdw>
                </a:effectLst>
                <a:latin typeface="Calibri" panose="020F0502020204030204" pitchFamily="34" charset="0"/>
                <a:ea typeface="ＭＳ Ｐゴシック" charset="-128"/>
                <a:cs typeface="Calibri" panose="020F0502020204030204" pitchFamily="34" charset="0"/>
              </a:rPr>
              <a:t>Chaine du décisionnel</a:t>
            </a:r>
            <a:endParaRPr lang="fr-CH" altLang="fr-FR" sz="2400" u="sng" dirty="0">
              <a:solidFill>
                <a:srgbClr val="C00000"/>
              </a:solidFill>
              <a:effectLst>
                <a:outerShdw blurRad="38100" dist="38100" dir="2700000" algn="tl">
                  <a:srgbClr val="C0C0C0"/>
                </a:outerShdw>
              </a:effectLst>
              <a:latin typeface="Calibri" panose="020F0502020204030204" pitchFamily="34" charset="0"/>
              <a:ea typeface="ＭＳ Ｐゴシック" charset="-128"/>
              <a:cs typeface="Calibri" panose="020F0502020204030204" pitchFamily="34" charset="0"/>
            </a:endParaRPr>
          </a:p>
        </p:txBody>
      </p:sp>
      <p:sp>
        <p:nvSpPr>
          <p:cNvPr id="106" name="Text Box 417">
            <a:extLst>
              <a:ext uri="{FF2B5EF4-FFF2-40B4-BE49-F238E27FC236}">
                <a16:creationId xmlns:a16="http://schemas.microsoft.com/office/drawing/2014/main" id="{D582A8AA-2BE9-F349-8E4F-2287CB03EBCD}"/>
              </a:ext>
            </a:extLst>
          </p:cNvPr>
          <p:cNvSpPr txBox="1">
            <a:spLocks noChangeArrowheads="1"/>
          </p:cNvSpPr>
          <p:nvPr/>
        </p:nvSpPr>
        <p:spPr bwMode="auto">
          <a:xfrm>
            <a:off x="179512" y="5410721"/>
            <a:ext cx="122413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spcBef>
                <a:spcPct val="50000"/>
              </a:spcBef>
            </a:pPr>
            <a:r>
              <a:rPr lang="fr-FR" altLang="fr-FR" sz="1400" b="1" i="1" dirty="0">
                <a:latin typeface="Calibri" panose="020F0502020204030204" pitchFamily="34" charset="0"/>
                <a:cs typeface="Calibri" panose="020F0502020204030204" pitchFamily="34" charset="0"/>
              </a:rPr>
              <a:t>Bases de production</a:t>
            </a:r>
          </a:p>
        </p:txBody>
      </p:sp>
      <p:sp>
        <p:nvSpPr>
          <p:cNvPr id="107" name="Text Box 418">
            <a:extLst>
              <a:ext uri="{FF2B5EF4-FFF2-40B4-BE49-F238E27FC236}">
                <a16:creationId xmlns:a16="http://schemas.microsoft.com/office/drawing/2014/main" id="{629B6014-A6C3-BE45-B04D-AE45BC02DAA3}"/>
              </a:ext>
            </a:extLst>
          </p:cNvPr>
          <p:cNvSpPr txBox="1">
            <a:spLocks noChangeArrowheads="1"/>
          </p:cNvSpPr>
          <p:nvPr/>
        </p:nvSpPr>
        <p:spPr bwMode="auto">
          <a:xfrm>
            <a:off x="2391325" y="4802919"/>
            <a:ext cx="1435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spcBef>
                <a:spcPct val="50000"/>
              </a:spcBef>
            </a:pPr>
            <a:r>
              <a:rPr lang="fr-FR" altLang="fr-FR" sz="1400" b="1" i="1" dirty="0">
                <a:latin typeface="Calibri" panose="020F0502020204030204" pitchFamily="34" charset="0"/>
                <a:cs typeface="Calibri" panose="020F0502020204030204" pitchFamily="34" charset="0"/>
              </a:rPr>
              <a:t>Entrepôt de données</a:t>
            </a:r>
          </a:p>
        </p:txBody>
      </p:sp>
      <p:sp>
        <p:nvSpPr>
          <p:cNvPr id="108" name="Text Box 419">
            <a:extLst>
              <a:ext uri="{FF2B5EF4-FFF2-40B4-BE49-F238E27FC236}">
                <a16:creationId xmlns:a16="http://schemas.microsoft.com/office/drawing/2014/main" id="{185DBD56-9C47-F64A-BB6E-EA0D243283F3}"/>
              </a:ext>
            </a:extLst>
          </p:cNvPr>
          <p:cNvSpPr txBox="1">
            <a:spLocks noChangeArrowheads="1"/>
          </p:cNvSpPr>
          <p:nvPr/>
        </p:nvSpPr>
        <p:spPr bwMode="auto">
          <a:xfrm>
            <a:off x="4076611" y="4793562"/>
            <a:ext cx="14579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spcBef>
                <a:spcPct val="50000"/>
              </a:spcBef>
            </a:pPr>
            <a:r>
              <a:rPr lang="fr-FR" altLang="fr-FR" sz="1400" b="1" i="1" dirty="0">
                <a:latin typeface="Calibri" panose="020F0502020204030204" pitchFamily="34" charset="0"/>
                <a:cs typeface="Calibri" panose="020F0502020204030204" pitchFamily="34" charset="0"/>
              </a:rPr>
              <a:t>Magasins de données (BDM)</a:t>
            </a:r>
          </a:p>
        </p:txBody>
      </p:sp>
      <p:sp>
        <p:nvSpPr>
          <p:cNvPr id="109" name="Text Box 420">
            <a:extLst>
              <a:ext uri="{FF2B5EF4-FFF2-40B4-BE49-F238E27FC236}">
                <a16:creationId xmlns:a16="http://schemas.microsoft.com/office/drawing/2014/main" id="{9D0DD513-B8CB-7B42-BB58-90CB287F747A}"/>
              </a:ext>
            </a:extLst>
          </p:cNvPr>
          <p:cNvSpPr txBox="1">
            <a:spLocks noChangeArrowheads="1"/>
          </p:cNvSpPr>
          <p:nvPr/>
        </p:nvSpPr>
        <p:spPr bwMode="auto">
          <a:xfrm>
            <a:off x="5841501" y="5150128"/>
            <a:ext cx="22463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fr-FR" altLang="fr-FR" sz="1400" b="1" i="1" dirty="0">
                <a:latin typeface="Calibri" panose="020F0502020204030204" pitchFamily="34" charset="0"/>
                <a:cs typeface="Calibri" panose="020F0502020204030204" pitchFamily="34" charset="0"/>
              </a:rPr>
              <a:t>Diagnostique/Prédiction / </a:t>
            </a:r>
            <a:br>
              <a:rPr lang="fr-FR" altLang="fr-FR" sz="1400" b="1" i="1" dirty="0">
                <a:latin typeface="Calibri" panose="020F0502020204030204" pitchFamily="34" charset="0"/>
                <a:cs typeface="Calibri" panose="020F0502020204030204" pitchFamily="34" charset="0"/>
              </a:rPr>
            </a:br>
            <a:r>
              <a:rPr lang="fr-FR" altLang="fr-FR" sz="1400" b="1" i="1" dirty="0">
                <a:latin typeface="Calibri" panose="020F0502020204030204" pitchFamily="34" charset="0"/>
                <a:cs typeface="Calibri" panose="020F0502020204030204" pitchFamily="34" charset="0"/>
              </a:rPr>
              <a:t>simulation</a:t>
            </a:r>
          </a:p>
        </p:txBody>
      </p:sp>
      <p:cxnSp>
        <p:nvCxnSpPr>
          <p:cNvPr id="110" name="AutoShape 422">
            <a:extLst>
              <a:ext uri="{FF2B5EF4-FFF2-40B4-BE49-F238E27FC236}">
                <a16:creationId xmlns:a16="http://schemas.microsoft.com/office/drawing/2014/main" id="{FCCD33C6-37C7-064B-9C40-865D225CB070}"/>
              </a:ext>
            </a:extLst>
          </p:cNvPr>
          <p:cNvCxnSpPr>
            <a:cxnSpLocks noChangeShapeType="1"/>
          </p:cNvCxnSpPr>
          <p:nvPr/>
        </p:nvCxnSpPr>
        <p:spPr bwMode="auto">
          <a:xfrm>
            <a:off x="944145" y="2755133"/>
            <a:ext cx="1377950" cy="1144588"/>
          </a:xfrm>
          <a:prstGeom prst="curvedConnector3">
            <a:avLst>
              <a:gd name="adj1" fmla="val 57928"/>
            </a:avLst>
          </a:prstGeom>
          <a:noFill/>
          <a:ln w="38100">
            <a:solidFill>
              <a:srgbClr val="0432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 name="AutoShape 423">
            <a:extLst>
              <a:ext uri="{FF2B5EF4-FFF2-40B4-BE49-F238E27FC236}">
                <a16:creationId xmlns:a16="http://schemas.microsoft.com/office/drawing/2014/main" id="{ED90E84E-28A9-F14B-910E-0B2BB7F68E06}"/>
              </a:ext>
            </a:extLst>
          </p:cNvPr>
          <p:cNvCxnSpPr>
            <a:cxnSpLocks noChangeShapeType="1"/>
          </p:cNvCxnSpPr>
          <p:nvPr/>
        </p:nvCxnSpPr>
        <p:spPr bwMode="auto">
          <a:xfrm>
            <a:off x="1041551" y="3861048"/>
            <a:ext cx="1080000" cy="9967"/>
          </a:xfrm>
          <a:prstGeom prst="curvedConnector3">
            <a:avLst>
              <a:gd name="adj1" fmla="val 50000"/>
            </a:avLst>
          </a:prstGeom>
          <a:noFill/>
          <a:ln w="38100">
            <a:solidFill>
              <a:srgbClr val="0432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 name="AutoShape 424">
            <a:extLst>
              <a:ext uri="{FF2B5EF4-FFF2-40B4-BE49-F238E27FC236}">
                <a16:creationId xmlns:a16="http://schemas.microsoft.com/office/drawing/2014/main" id="{F9CD0062-78D9-394C-A4EF-AA0F108417DA}"/>
              </a:ext>
            </a:extLst>
          </p:cNvPr>
          <p:cNvCxnSpPr>
            <a:cxnSpLocks noChangeShapeType="1"/>
          </p:cNvCxnSpPr>
          <p:nvPr/>
        </p:nvCxnSpPr>
        <p:spPr bwMode="auto">
          <a:xfrm flipV="1">
            <a:off x="988719" y="3898702"/>
            <a:ext cx="1211404" cy="1164971"/>
          </a:xfrm>
          <a:prstGeom prst="curvedConnector3">
            <a:avLst>
              <a:gd name="adj1" fmla="val 61438"/>
            </a:avLst>
          </a:prstGeom>
          <a:noFill/>
          <a:ln w="38100">
            <a:solidFill>
              <a:srgbClr val="0432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 name="AutoShape 428">
            <a:extLst>
              <a:ext uri="{FF2B5EF4-FFF2-40B4-BE49-F238E27FC236}">
                <a16:creationId xmlns:a16="http://schemas.microsoft.com/office/drawing/2014/main" id="{7D43D2C9-9140-E84A-AA42-2E1A66AE956A}"/>
              </a:ext>
            </a:extLst>
          </p:cNvPr>
          <p:cNvCxnSpPr>
            <a:cxnSpLocks noChangeShapeType="1"/>
          </p:cNvCxnSpPr>
          <p:nvPr/>
        </p:nvCxnSpPr>
        <p:spPr bwMode="auto">
          <a:xfrm>
            <a:off x="5359351" y="4163054"/>
            <a:ext cx="656047" cy="328871"/>
          </a:xfrm>
          <a:prstGeom prst="straightConnector1">
            <a:avLst/>
          </a:prstGeom>
          <a:noFill/>
          <a:ln w="38100">
            <a:solidFill>
              <a:srgbClr val="0432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5" name="Text Box 430">
            <a:extLst>
              <a:ext uri="{FF2B5EF4-FFF2-40B4-BE49-F238E27FC236}">
                <a16:creationId xmlns:a16="http://schemas.microsoft.com/office/drawing/2014/main" id="{BAD38548-D0F9-0D41-8CD0-BA881CCD5AC7}"/>
              </a:ext>
            </a:extLst>
          </p:cNvPr>
          <p:cNvSpPr txBox="1">
            <a:spLocks noChangeArrowheads="1"/>
          </p:cNvSpPr>
          <p:nvPr/>
        </p:nvSpPr>
        <p:spPr bwMode="auto">
          <a:xfrm>
            <a:off x="7755706" y="4248253"/>
            <a:ext cx="13934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spcBef>
                <a:spcPts val="0"/>
              </a:spcBef>
            </a:pPr>
            <a:r>
              <a:rPr lang="fr-FR" altLang="fr-FR" sz="1800" b="1" i="1" dirty="0">
                <a:solidFill>
                  <a:srgbClr val="0432FF"/>
                </a:solidFill>
                <a:latin typeface="Calibri" panose="020F0502020204030204" pitchFamily="34" charset="0"/>
                <a:cs typeface="Calibri" panose="020F0502020204030204" pitchFamily="34" charset="0"/>
              </a:rPr>
              <a:t>Prise </a:t>
            </a:r>
          </a:p>
          <a:p>
            <a:pPr algn="ctr" eaLnBrk="1" hangingPunct="1">
              <a:spcBef>
                <a:spcPts val="0"/>
              </a:spcBef>
            </a:pPr>
            <a:r>
              <a:rPr lang="fr-FR" altLang="fr-FR" sz="1800" b="1" i="1" dirty="0">
                <a:solidFill>
                  <a:srgbClr val="0432FF"/>
                </a:solidFill>
                <a:latin typeface="Calibri" panose="020F0502020204030204" pitchFamily="34" charset="0"/>
                <a:cs typeface="Calibri" panose="020F0502020204030204" pitchFamily="34" charset="0"/>
              </a:rPr>
              <a:t>de décision</a:t>
            </a:r>
          </a:p>
        </p:txBody>
      </p:sp>
      <p:sp>
        <p:nvSpPr>
          <p:cNvPr id="116" name="Line 431">
            <a:extLst>
              <a:ext uri="{FF2B5EF4-FFF2-40B4-BE49-F238E27FC236}">
                <a16:creationId xmlns:a16="http://schemas.microsoft.com/office/drawing/2014/main" id="{96B14F42-223C-B946-BF7D-08B7CE2332EE}"/>
              </a:ext>
            </a:extLst>
          </p:cNvPr>
          <p:cNvSpPr>
            <a:spLocks noChangeShapeType="1"/>
          </p:cNvSpPr>
          <p:nvPr/>
        </p:nvSpPr>
        <p:spPr bwMode="auto">
          <a:xfrm flipV="1">
            <a:off x="7341139" y="3869255"/>
            <a:ext cx="543229" cy="26093"/>
          </a:xfrm>
          <a:prstGeom prst="line">
            <a:avLst/>
          </a:prstGeom>
          <a:noFill/>
          <a:ln w="76200">
            <a:solidFill>
              <a:srgbClr val="00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dirty="0">
              <a:latin typeface="Calibri" panose="020F0502020204030204" pitchFamily="34" charset="0"/>
              <a:cs typeface="Calibri" panose="020F0502020204030204" pitchFamily="34" charset="0"/>
            </a:endParaRPr>
          </a:p>
        </p:txBody>
      </p:sp>
      <p:sp>
        <p:nvSpPr>
          <p:cNvPr id="117" name="Line 432">
            <a:extLst>
              <a:ext uri="{FF2B5EF4-FFF2-40B4-BE49-F238E27FC236}">
                <a16:creationId xmlns:a16="http://schemas.microsoft.com/office/drawing/2014/main" id="{6E14689E-E3E7-8447-9ACE-8C807F6BE080}"/>
              </a:ext>
            </a:extLst>
          </p:cNvPr>
          <p:cNvSpPr>
            <a:spLocks noChangeShapeType="1"/>
          </p:cNvSpPr>
          <p:nvPr/>
        </p:nvSpPr>
        <p:spPr bwMode="auto">
          <a:xfrm>
            <a:off x="4168165" y="3899859"/>
            <a:ext cx="657225" cy="0"/>
          </a:xfrm>
          <a:prstGeom prst="line">
            <a:avLst/>
          </a:prstGeom>
          <a:noFill/>
          <a:ln w="38100">
            <a:solidFill>
              <a:srgbClr val="0432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latin typeface="Calibri" panose="020F0502020204030204" pitchFamily="34" charset="0"/>
              <a:cs typeface="Calibri" panose="020F0502020204030204" pitchFamily="34" charset="0"/>
            </a:endParaRPr>
          </a:p>
        </p:txBody>
      </p:sp>
      <p:sp>
        <p:nvSpPr>
          <p:cNvPr id="118" name="Text Box 7">
            <a:extLst>
              <a:ext uri="{FF2B5EF4-FFF2-40B4-BE49-F238E27FC236}">
                <a16:creationId xmlns:a16="http://schemas.microsoft.com/office/drawing/2014/main" id="{F88980B6-4A27-D645-8C46-06EFB7F72444}"/>
              </a:ext>
            </a:extLst>
          </p:cNvPr>
          <p:cNvSpPr txBox="1">
            <a:spLocks noChangeArrowheads="1"/>
          </p:cNvSpPr>
          <p:nvPr/>
        </p:nvSpPr>
        <p:spPr bwMode="auto">
          <a:xfrm>
            <a:off x="1366020" y="101919"/>
            <a:ext cx="2765501" cy="461665"/>
          </a:xfrm>
          <a:prstGeom prst="rect">
            <a:avLst/>
          </a:prstGeom>
          <a:noFill/>
          <a:ln w="9525">
            <a:noFill/>
            <a:miter lim="800000"/>
            <a:headEnd/>
            <a:tailEnd/>
          </a:ln>
          <a:effectLst/>
        </p:spPr>
        <p:txBody>
          <a:bodyPr>
            <a:spAutoFit/>
          </a:bodyPr>
          <a:lstStyle>
            <a:defPPr>
              <a:defRPr lang="fr-FR"/>
            </a:defPPr>
            <a:lvl1pPr algn="ctr" eaLnBrk="1" hangingPunct="1">
              <a:defRPr sz="2400" b="1" u="sng">
                <a:solidFill>
                  <a:schemeClr val="bg1"/>
                </a:solidFill>
                <a:effectLst>
                  <a:outerShdw blurRad="38100" dist="38100" dir="2700000" algn="tl">
                    <a:srgbClr val="C0C0C0"/>
                  </a:outerShdw>
                </a:effectLst>
                <a:highlight>
                  <a:srgbClr val="808080"/>
                </a:highlight>
                <a:ea typeface="ＭＳ Ｐゴシック" charset="-128"/>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FR" altLang="fr-FR" dirty="0">
                <a:latin typeface="Calibri" panose="020F0502020204030204" pitchFamily="34" charset="0"/>
                <a:cs typeface="Calibri" panose="020F0502020204030204" pitchFamily="34" charset="0"/>
              </a:rPr>
              <a:t>LE DECISIONNEL</a:t>
            </a:r>
          </a:p>
        </p:txBody>
      </p:sp>
      <p:sp>
        <p:nvSpPr>
          <p:cNvPr id="119" name="Text Box 420">
            <a:extLst>
              <a:ext uri="{FF2B5EF4-FFF2-40B4-BE49-F238E27FC236}">
                <a16:creationId xmlns:a16="http://schemas.microsoft.com/office/drawing/2014/main" id="{800C23CA-81AC-2C46-BC94-F75E8A02FAB8}"/>
              </a:ext>
            </a:extLst>
          </p:cNvPr>
          <p:cNvSpPr txBox="1">
            <a:spLocks noChangeArrowheads="1"/>
          </p:cNvSpPr>
          <p:nvPr/>
        </p:nvSpPr>
        <p:spPr bwMode="auto">
          <a:xfrm>
            <a:off x="5877966" y="3262216"/>
            <a:ext cx="1412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spcBef>
                <a:spcPct val="50000"/>
              </a:spcBef>
            </a:pPr>
            <a:r>
              <a:rPr lang="fr-FR" altLang="fr-FR" sz="1400" b="1" i="1" dirty="0">
                <a:latin typeface="Calibri" panose="020F0502020204030204" pitchFamily="34" charset="0"/>
                <a:cs typeface="Calibri" panose="020F0502020204030204" pitchFamily="34" charset="0"/>
              </a:rPr>
              <a:t>Exploration / </a:t>
            </a:r>
            <a:br>
              <a:rPr lang="fr-FR" altLang="fr-FR" sz="1400" b="1" i="1" dirty="0">
                <a:latin typeface="Calibri" panose="020F0502020204030204" pitchFamily="34" charset="0"/>
                <a:cs typeface="Calibri" panose="020F0502020204030204" pitchFamily="34" charset="0"/>
              </a:rPr>
            </a:br>
            <a:r>
              <a:rPr lang="fr-FR" altLang="fr-FR" sz="1400" b="1" i="1" dirty="0">
                <a:latin typeface="Calibri" panose="020F0502020204030204" pitchFamily="34" charset="0"/>
                <a:cs typeface="Calibri" panose="020F0502020204030204" pitchFamily="34" charset="0"/>
              </a:rPr>
              <a:t>Navigation</a:t>
            </a:r>
          </a:p>
        </p:txBody>
      </p:sp>
      <p:sp>
        <p:nvSpPr>
          <p:cNvPr id="183" name="Text Box 418">
            <a:extLst>
              <a:ext uri="{FF2B5EF4-FFF2-40B4-BE49-F238E27FC236}">
                <a16:creationId xmlns:a16="http://schemas.microsoft.com/office/drawing/2014/main" id="{8A8FAA26-E15F-544C-B841-5D45D9D1894F}"/>
              </a:ext>
            </a:extLst>
          </p:cNvPr>
          <p:cNvSpPr txBox="1">
            <a:spLocks noChangeArrowheads="1"/>
          </p:cNvSpPr>
          <p:nvPr/>
        </p:nvSpPr>
        <p:spPr bwMode="auto">
          <a:xfrm>
            <a:off x="-35879" y="1274355"/>
            <a:ext cx="17281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spcBef>
                <a:spcPts val="0"/>
              </a:spcBef>
            </a:pPr>
            <a:r>
              <a:rPr lang="fr-FR" altLang="fr-FR" sz="1400" b="1" i="1" dirty="0">
                <a:solidFill>
                  <a:srgbClr val="0432FF"/>
                </a:solidFill>
                <a:latin typeface="Calibri" panose="020F0502020204030204" pitchFamily="34" charset="0"/>
                <a:cs typeface="Calibri" panose="020F0502020204030204" pitchFamily="34" charset="0"/>
              </a:rPr>
              <a:t>Intégration des données (ETL)</a:t>
            </a:r>
          </a:p>
        </p:txBody>
      </p:sp>
      <p:sp>
        <p:nvSpPr>
          <p:cNvPr id="184" name="Text Box 418">
            <a:extLst>
              <a:ext uri="{FF2B5EF4-FFF2-40B4-BE49-F238E27FC236}">
                <a16:creationId xmlns:a16="http://schemas.microsoft.com/office/drawing/2014/main" id="{D06DD034-7697-6D47-9DFC-0816B7044175}"/>
              </a:ext>
            </a:extLst>
          </p:cNvPr>
          <p:cNvSpPr txBox="1">
            <a:spLocks noChangeArrowheads="1"/>
          </p:cNvSpPr>
          <p:nvPr/>
        </p:nvSpPr>
        <p:spPr bwMode="auto">
          <a:xfrm>
            <a:off x="2034819" y="1221849"/>
            <a:ext cx="18066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spcBef>
                <a:spcPts val="0"/>
              </a:spcBef>
            </a:pPr>
            <a:r>
              <a:rPr lang="fr-FR" altLang="fr-FR" sz="1400" b="1" i="1" dirty="0">
                <a:solidFill>
                  <a:srgbClr val="0432FF"/>
                </a:solidFill>
                <a:latin typeface="Calibri" panose="020F0502020204030204" pitchFamily="34" charset="0"/>
                <a:cs typeface="Calibri" panose="020F0502020204030204" pitchFamily="34" charset="0"/>
              </a:rPr>
              <a:t>Structuration et Stockage des données</a:t>
            </a:r>
          </a:p>
        </p:txBody>
      </p:sp>
      <p:sp>
        <p:nvSpPr>
          <p:cNvPr id="185" name="Text Box 418">
            <a:extLst>
              <a:ext uri="{FF2B5EF4-FFF2-40B4-BE49-F238E27FC236}">
                <a16:creationId xmlns:a16="http://schemas.microsoft.com/office/drawing/2014/main" id="{F6C1B439-0FC4-3441-93B2-FE985499DA38}"/>
              </a:ext>
            </a:extLst>
          </p:cNvPr>
          <p:cNvSpPr txBox="1">
            <a:spLocks noChangeArrowheads="1"/>
          </p:cNvSpPr>
          <p:nvPr/>
        </p:nvSpPr>
        <p:spPr bwMode="auto">
          <a:xfrm>
            <a:off x="4160291" y="1304121"/>
            <a:ext cx="17281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spcBef>
                <a:spcPts val="0"/>
              </a:spcBef>
            </a:pPr>
            <a:r>
              <a:rPr lang="fr-FR" altLang="fr-FR" sz="1400" b="1" i="1" dirty="0">
                <a:solidFill>
                  <a:srgbClr val="0432FF"/>
                </a:solidFill>
                <a:latin typeface="Calibri" panose="020F0502020204030204" pitchFamily="34" charset="0"/>
                <a:cs typeface="Calibri" panose="020F0502020204030204" pitchFamily="34" charset="0"/>
              </a:rPr>
              <a:t>Modélisation </a:t>
            </a:r>
          </a:p>
          <a:p>
            <a:pPr algn="ctr" eaLnBrk="1" hangingPunct="1">
              <a:spcBef>
                <a:spcPts val="0"/>
              </a:spcBef>
            </a:pPr>
            <a:r>
              <a:rPr lang="fr-FR" altLang="fr-FR" sz="1400" b="1" i="1" dirty="0">
                <a:solidFill>
                  <a:srgbClr val="0432FF"/>
                </a:solidFill>
                <a:latin typeface="Calibri" panose="020F0502020204030204" pitchFamily="34" charset="0"/>
                <a:cs typeface="Calibri" panose="020F0502020204030204" pitchFamily="34" charset="0"/>
              </a:rPr>
              <a:t>en étoile</a:t>
            </a:r>
          </a:p>
        </p:txBody>
      </p:sp>
      <p:sp>
        <p:nvSpPr>
          <p:cNvPr id="186" name="Text Box 418">
            <a:extLst>
              <a:ext uri="{FF2B5EF4-FFF2-40B4-BE49-F238E27FC236}">
                <a16:creationId xmlns:a16="http://schemas.microsoft.com/office/drawing/2014/main" id="{E87B7D47-76ED-EE43-BD0F-015CD43E9824}"/>
              </a:ext>
            </a:extLst>
          </p:cNvPr>
          <p:cNvSpPr txBox="1">
            <a:spLocks noChangeArrowheads="1"/>
          </p:cNvSpPr>
          <p:nvPr/>
        </p:nvSpPr>
        <p:spPr bwMode="auto">
          <a:xfrm>
            <a:off x="5923981" y="1294787"/>
            <a:ext cx="17281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spcBef>
                <a:spcPts val="0"/>
              </a:spcBef>
            </a:pPr>
            <a:r>
              <a:rPr lang="fr-FR" altLang="fr-FR" sz="1400" b="1" i="1" dirty="0">
                <a:solidFill>
                  <a:srgbClr val="0432FF"/>
                </a:solidFill>
                <a:latin typeface="Calibri" panose="020F0502020204030204" pitchFamily="34" charset="0"/>
                <a:cs typeface="Calibri" panose="020F0502020204030204" pitchFamily="34" charset="0"/>
              </a:rPr>
              <a:t>Analyse – </a:t>
            </a:r>
          </a:p>
          <a:p>
            <a:pPr algn="ctr" eaLnBrk="1" hangingPunct="1">
              <a:spcBef>
                <a:spcPts val="0"/>
              </a:spcBef>
            </a:pPr>
            <a:r>
              <a:rPr lang="fr-FR" altLang="fr-FR" sz="1400" b="1" i="1" dirty="0" err="1">
                <a:solidFill>
                  <a:srgbClr val="0432FF"/>
                </a:solidFill>
                <a:latin typeface="Calibri" panose="020F0502020204030204" pitchFamily="34" charset="0"/>
                <a:cs typeface="Calibri" panose="020F0502020204030204" pitchFamily="34" charset="0"/>
              </a:rPr>
              <a:t>Reporting</a:t>
            </a:r>
            <a:endParaRPr lang="fr-FR" altLang="fr-FR" sz="1400" b="1" i="1" dirty="0">
              <a:solidFill>
                <a:srgbClr val="0432FF"/>
              </a:solidFill>
              <a:latin typeface="Calibri" panose="020F0502020204030204" pitchFamily="34" charset="0"/>
              <a:cs typeface="Calibri" panose="020F0502020204030204" pitchFamily="34" charset="0"/>
            </a:endParaRPr>
          </a:p>
        </p:txBody>
      </p:sp>
      <p:sp>
        <p:nvSpPr>
          <p:cNvPr id="187" name="Text Box 418">
            <a:extLst>
              <a:ext uri="{FF2B5EF4-FFF2-40B4-BE49-F238E27FC236}">
                <a16:creationId xmlns:a16="http://schemas.microsoft.com/office/drawing/2014/main" id="{6459A1A3-F8AE-584D-98DD-B1F032A4B57C}"/>
              </a:ext>
            </a:extLst>
          </p:cNvPr>
          <p:cNvSpPr txBox="1">
            <a:spLocks noChangeArrowheads="1"/>
          </p:cNvSpPr>
          <p:nvPr/>
        </p:nvSpPr>
        <p:spPr bwMode="auto">
          <a:xfrm>
            <a:off x="7672951" y="1315219"/>
            <a:ext cx="1728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spcBef>
                <a:spcPct val="50000"/>
              </a:spcBef>
            </a:pPr>
            <a:r>
              <a:rPr lang="fr-FR" altLang="fr-FR" sz="2000" b="1" i="1" dirty="0">
                <a:solidFill>
                  <a:srgbClr val="FF0000"/>
                </a:solidFill>
                <a:latin typeface="Calibri" panose="020F0502020204030204" pitchFamily="34" charset="0"/>
                <a:cs typeface="Calibri" panose="020F0502020204030204" pitchFamily="34" charset="0"/>
              </a:rPr>
              <a:t>Décision</a:t>
            </a:r>
          </a:p>
        </p:txBody>
      </p:sp>
      <p:sp>
        <p:nvSpPr>
          <p:cNvPr id="181" name="Flèche droite à entaille 180">
            <a:extLst>
              <a:ext uri="{FF2B5EF4-FFF2-40B4-BE49-F238E27FC236}">
                <a16:creationId xmlns:a16="http://schemas.microsoft.com/office/drawing/2014/main" id="{F543A32F-EE2A-AB4C-B3AE-5D5E561B416E}"/>
              </a:ext>
            </a:extLst>
          </p:cNvPr>
          <p:cNvSpPr/>
          <p:nvPr/>
        </p:nvSpPr>
        <p:spPr>
          <a:xfrm>
            <a:off x="1475656" y="1405903"/>
            <a:ext cx="559163" cy="294905"/>
          </a:xfrm>
          <a:prstGeom prst="notched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sp>
        <p:nvSpPr>
          <p:cNvPr id="189" name="Flèche droite à entaille 188">
            <a:extLst>
              <a:ext uri="{FF2B5EF4-FFF2-40B4-BE49-F238E27FC236}">
                <a16:creationId xmlns:a16="http://schemas.microsoft.com/office/drawing/2014/main" id="{9B6A9B05-9724-C848-9552-7EEC8B3DB4F4}"/>
              </a:ext>
            </a:extLst>
          </p:cNvPr>
          <p:cNvSpPr/>
          <p:nvPr/>
        </p:nvSpPr>
        <p:spPr>
          <a:xfrm>
            <a:off x="3868821" y="1397185"/>
            <a:ext cx="559163" cy="306245"/>
          </a:xfrm>
          <a:prstGeom prst="notched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sp>
        <p:nvSpPr>
          <p:cNvPr id="190" name="Flèche droite à entaille 189">
            <a:extLst>
              <a:ext uri="{FF2B5EF4-FFF2-40B4-BE49-F238E27FC236}">
                <a16:creationId xmlns:a16="http://schemas.microsoft.com/office/drawing/2014/main" id="{293C61C6-FB28-B74C-9D6B-5175393BABF9}"/>
              </a:ext>
            </a:extLst>
          </p:cNvPr>
          <p:cNvSpPr/>
          <p:nvPr/>
        </p:nvSpPr>
        <p:spPr>
          <a:xfrm>
            <a:off x="5749785" y="1397185"/>
            <a:ext cx="559163" cy="306245"/>
          </a:xfrm>
          <a:prstGeom prst="notched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sp>
        <p:nvSpPr>
          <p:cNvPr id="191" name="Flèche droite à entaille 190">
            <a:extLst>
              <a:ext uri="{FF2B5EF4-FFF2-40B4-BE49-F238E27FC236}">
                <a16:creationId xmlns:a16="http://schemas.microsoft.com/office/drawing/2014/main" id="{8C11D674-E26D-6D43-8081-5C9E9926CDB1}"/>
              </a:ext>
            </a:extLst>
          </p:cNvPr>
          <p:cNvSpPr/>
          <p:nvPr/>
        </p:nvSpPr>
        <p:spPr>
          <a:xfrm>
            <a:off x="7333171" y="1394563"/>
            <a:ext cx="559163" cy="306245"/>
          </a:xfrm>
          <a:prstGeom prst="notched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pic>
        <p:nvPicPr>
          <p:cNvPr id="179" name="Image 178">
            <a:extLst>
              <a:ext uri="{FF2B5EF4-FFF2-40B4-BE49-F238E27FC236}">
                <a16:creationId xmlns:a16="http://schemas.microsoft.com/office/drawing/2014/main" id="{959BFE42-F9C1-2D49-8AA0-5F7D95D7F6CA}"/>
              </a:ext>
            </a:extLst>
          </p:cNvPr>
          <p:cNvPicPr/>
          <p:nvPr/>
        </p:nvPicPr>
        <p:blipFill>
          <a:blip r:embed="rId3"/>
          <a:stretch>
            <a:fillRect/>
          </a:stretch>
        </p:blipFill>
        <p:spPr>
          <a:xfrm>
            <a:off x="385358" y="2301850"/>
            <a:ext cx="746847" cy="726575"/>
          </a:xfrm>
          <a:prstGeom prst="rect">
            <a:avLst/>
          </a:prstGeom>
        </p:spPr>
      </p:pic>
      <p:pic>
        <p:nvPicPr>
          <p:cNvPr id="180" name="Image 179">
            <a:extLst>
              <a:ext uri="{FF2B5EF4-FFF2-40B4-BE49-F238E27FC236}">
                <a16:creationId xmlns:a16="http://schemas.microsoft.com/office/drawing/2014/main" id="{9234F08A-1BBD-0F49-9289-4A2660D248A2}"/>
              </a:ext>
            </a:extLst>
          </p:cNvPr>
          <p:cNvPicPr/>
          <p:nvPr/>
        </p:nvPicPr>
        <p:blipFill>
          <a:blip r:embed="rId4"/>
          <a:stretch>
            <a:fillRect/>
          </a:stretch>
        </p:blipFill>
        <p:spPr>
          <a:xfrm>
            <a:off x="383720" y="3474554"/>
            <a:ext cx="748881" cy="720195"/>
          </a:xfrm>
          <a:prstGeom prst="rect">
            <a:avLst/>
          </a:prstGeom>
        </p:spPr>
      </p:pic>
      <p:pic>
        <p:nvPicPr>
          <p:cNvPr id="2" name="Image 1">
            <a:extLst>
              <a:ext uri="{FF2B5EF4-FFF2-40B4-BE49-F238E27FC236}">
                <a16:creationId xmlns:a16="http://schemas.microsoft.com/office/drawing/2014/main" id="{C5E18057-A930-D14B-8C72-250F13590ADC}"/>
              </a:ext>
            </a:extLst>
          </p:cNvPr>
          <p:cNvPicPr>
            <a:picLocks noChangeAspect="1"/>
          </p:cNvPicPr>
          <p:nvPr/>
        </p:nvPicPr>
        <p:blipFill>
          <a:blip r:embed="rId5"/>
          <a:stretch>
            <a:fillRect/>
          </a:stretch>
        </p:blipFill>
        <p:spPr>
          <a:xfrm>
            <a:off x="353015" y="4622022"/>
            <a:ext cx="746336" cy="808529"/>
          </a:xfrm>
          <a:prstGeom prst="rect">
            <a:avLst/>
          </a:prstGeom>
        </p:spPr>
      </p:pic>
      <p:pic>
        <p:nvPicPr>
          <p:cNvPr id="188" name="Image 187">
            <a:extLst>
              <a:ext uri="{FF2B5EF4-FFF2-40B4-BE49-F238E27FC236}">
                <a16:creationId xmlns:a16="http://schemas.microsoft.com/office/drawing/2014/main" id="{3C528070-0717-C24E-B6DD-8843D7EA591D}"/>
              </a:ext>
            </a:extLst>
          </p:cNvPr>
          <p:cNvPicPr/>
          <p:nvPr/>
        </p:nvPicPr>
        <p:blipFill>
          <a:blip r:embed="rId6"/>
          <a:stretch>
            <a:fillRect/>
          </a:stretch>
        </p:blipFill>
        <p:spPr>
          <a:xfrm>
            <a:off x="4173583" y="3028425"/>
            <a:ext cx="1185768" cy="1793333"/>
          </a:xfrm>
          <a:prstGeom prst="rect">
            <a:avLst/>
          </a:prstGeom>
        </p:spPr>
      </p:pic>
      <p:sp>
        <p:nvSpPr>
          <p:cNvPr id="121" name="Rectangle 2">
            <a:extLst>
              <a:ext uri="{FF2B5EF4-FFF2-40B4-BE49-F238E27FC236}">
                <a16:creationId xmlns:a16="http://schemas.microsoft.com/office/drawing/2014/main" id="{51E110C6-D99F-2348-9E21-1FC77532D5E5}"/>
              </a:ext>
            </a:extLst>
          </p:cNvPr>
          <p:cNvSpPr>
            <a:spLocks noChangeArrowheads="1"/>
          </p:cNvSpPr>
          <p:nvPr/>
        </p:nvSpPr>
        <p:spPr bwMode="auto">
          <a:xfrm>
            <a:off x="7605398" y="3770159"/>
            <a:ext cx="30531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latin typeface="Calibri" panose="020F0502020204030204" pitchFamily="34" charset="0"/>
              <a:cs typeface="Calibri" panose="020F0502020204030204" pitchFamily="34" charset="0"/>
            </a:endParaRPr>
          </a:p>
        </p:txBody>
      </p:sp>
      <p:pic>
        <p:nvPicPr>
          <p:cNvPr id="14337" name="Image 15" descr="Résultat d’images pour images de prise de décision">
            <a:extLst>
              <a:ext uri="{FF2B5EF4-FFF2-40B4-BE49-F238E27FC236}">
                <a16:creationId xmlns:a16="http://schemas.microsoft.com/office/drawing/2014/main" id="{0FD7DDDC-BF45-2846-9C7F-C287AB81A7E9}"/>
              </a:ext>
            </a:extLst>
          </p:cNvPr>
          <p:cNvPicPr>
            <a:picLocks noChangeAspect="1" noChangeArrowheads="1"/>
          </p:cNvPicPr>
          <p:nvPr/>
        </p:nvPicPr>
        <p:blipFill>
          <a:blip r:embed="rId7" r:link="rId8">
            <a:extLst>
              <a:ext uri="{28A0092B-C50C-407E-A947-70E740481C1C}">
                <a14:useLocalDpi xmlns:a14="http://schemas.microsoft.com/office/drawing/2010/main" val="0"/>
              </a:ext>
            </a:extLst>
          </a:blip>
          <a:srcRect/>
          <a:stretch>
            <a:fillRect/>
          </a:stretch>
        </p:blipFill>
        <p:spPr bwMode="auto">
          <a:xfrm>
            <a:off x="7920504" y="3515784"/>
            <a:ext cx="1189733" cy="806523"/>
          </a:xfrm>
          <a:prstGeom prst="rect">
            <a:avLst/>
          </a:prstGeom>
          <a:noFill/>
          <a:extLst>
            <a:ext uri="{909E8E84-426E-40DD-AFC4-6F175D3DCCD1}">
              <a14:hiddenFill xmlns:a14="http://schemas.microsoft.com/office/drawing/2010/main">
                <a:solidFill>
                  <a:srgbClr val="FFFFFF"/>
                </a:solidFill>
              </a14:hiddenFill>
            </a:ext>
          </a:extLst>
        </p:spPr>
      </p:pic>
      <p:pic>
        <p:nvPicPr>
          <p:cNvPr id="192" name="Image 191" descr="/var/folders/x1/ntdjx7ls5hs2g458w9d_kjgw0000gn/T/com.microsoft.Word/Content.MSO/9B6D6657.tmp">
            <a:extLst>
              <a:ext uri="{FF2B5EF4-FFF2-40B4-BE49-F238E27FC236}">
                <a16:creationId xmlns:a16="http://schemas.microsoft.com/office/drawing/2014/main" id="{2A37509A-6C99-DD4A-B67E-A08BB196DD55}"/>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2355147" y="3028425"/>
            <a:ext cx="1776882" cy="1793333"/>
          </a:xfrm>
          <a:prstGeom prst="rect">
            <a:avLst/>
          </a:prstGeom>
          <a:noFill/>
          <a:ln>
            <a:noFill/>
          </a:ln>
        </p:spPr>
      </p:pic>
      <p:sp>
        <p:nvSpPr>
          <p:cNvPr id="122" name="Rectangle 4">
            <a:extLst>
              <a:ext uri="{FF2B5EF4-FFF2-40B4-BE49-F238E27FC236}">
                <a16:creationId xmlns:a16="http://schemas.microsoft.com/office/drawing/2014/main" id="{730080F2-1168-BD4C-9CE7-77581C1A8ABF}"/>
              </a:ext>
            </a:extLst>
          </p:cNvPr>
          <p:cNvSpPr>
            <a:spLocks noChangeArrowheads="1"/>
          </p:cNvSpPr>
          <p:nvPr/>
        </p:nvSpPr>
        <p:spPr bwMode="auto">
          <a:xfrm>
            <a:off x="5664955" y="2672976"/>
            <a:ext cx="401599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pic>
        <p:nvPicPr>
          <p:cNvPr id="14339" name="Image 2" descr="Résultat d’images pour Images de cubes OLAP">
            <a:extLst>
              <a:ext uri="{FF2B5EF4-FFF2-40B4-BE49-F238E27FC236}">
                <a16:creationId xmlns:a16="http://schemas.microsoft.com/office/drawing/2014/main" id="{8A6DEA12-1ADF-A345-BD08-AE0A3FB72A77}"/>
              </a:ext>
            </a:extLst>
          </p:cNvPr>
          <p:cNvPicPr>
            <a:picLocks noChangeAspect="1" noChangeArrowheads="1"/>
          </p:cNvPicPr>
          <p:nvPr/>
        </p:nvPicPr>
        <p:blipFill>
          <a:blip r:embed="rId10" r:link="rId11">
            <a:extLst>
              <a:ext uri="{28A0092B-C50C-407E-A947-70E740481C1C}">
                <a14:useLocalDpi xmlns:a14="http://schemas.microsoft.com/office/drawing/2010/main" val="0"/>
              </a:ext>
            </a:extLst>
          </a:blip>
          <a:srcRect/>
          <a:stretch>
            <a:fillRect/>
          </a:stretch>
        </p:blipFill>
        <p:spPr bwMode="auto">
          <a:xfrm>
            <a:off x="5533942" y="2283347"/>
            <a:ext cx="1807197" cy="953798"/>
          </a:xfrm>
          <a:prstGeom prst="rect">
            <a:avLst/>
          </a:prstGeom>
          <a:noFill/>
          <a:extLst>
            <a:ext uri="{909E8E84-426E-40DD-AFC4-6F175D3DCCD1}">
              <a14:hiddenFill xmlns:a14="http://schemas.microsoft.com/office/drawing/2010/main">
                <a:solidFill>
                  <a:srgbClr val="FFFFFF"/>
                </a:solidFill>
              </a14:hiddenFill>
            </a:ext>
          </a:extLst>
        </p:spPr>
      </p:pic>
      <p:cxnSp>
        <p:nvCxnSpPr>
          <p:cNvPr id="113" name="AutoShape 427">
            <a:extLst>
              <a:ext uri="{FF2B5EF4-FFF2-40B4-BE49-F238E27FC236}">
                <a16:creationId xmlns:a16="http://schemas.microsoft.com/office/drawing/2014/main" id="{BD3B4E08-2E1B-BE4E-805E-32394242092B}"/>
              </a:ext>
            </a:extLst>
          </p:cNvPr>
          <p:cNvCxnSpPr>
            <a:cxnSpLocks noChangeShapeType="1"/>
          </p:cNvCxnSpPr>
          <p:nvPr/>
        </p:nvCxnSpPr>
        <p:spPr bwMode="auto">
          <a:xfrm flipV="1">
            <a:off x="5348600" y="3282969"/>
            <a:ext cx="630943" cy="418764"/>
          </a:xfrm>
          <a:prstGeom prst="straightConnector1">
            <a:avLst/>
          </a:prstGeom>
          <a:noFill/>
          <a:ln w="38100">
            <a:solidFill>
              <a:srgbClr val="0432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 name="Rectangle 6">
            <a:extLst>
              <a:ext uri="{FF2B5EF4-FFF2-40B4-BE49-F238E27FC236}">
                <a16:creationId xmlns:a16="http://schemas.microsoft.com/office/drawing/2014/main" id="{62863EFD-E84D-574A-917A-50E222E802AB}"/>
              </a:ext>
            </a:extLst>
          </p:cNvPr>
          <p:cNvSpPr>
            <a:spLocks noChangeArrowheads="1"/>
          </p:cNvSpPr>
          <p:nvPr/>
        </p:nvSpPr>
        <p:spPr bwMode="auto">
          <a:xfrm flipV="1">
            <a:off x="6132834" y="3680444"/>
            <a:ext cx="6167599" cy="4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pic>
        <p:nvPicPr>
          <p:cNvPr id="14341" name="Image 19" descr="Afficher l’image source">
            <a:extLst>
              <a:ext uri="{FF2B5EF4-FFF2-40B4-BE49-F238E27FC236}">
                <a16:creationId xmlns:a16="http://schemas.microsoft.com/office/drawing/2014/main" id="{AE4A364E-6B3C-6842-AB2B-9DD832F53BFF}"/>
              </a:ext>
            </a:extLst>
          </p:cNvPr>
          <p:cNvPicPr>
            <a:picLocks noChangeAspect="1" noChangeArrowheads="1"/>
          </p:cNvPicPr>
          <p:nvPr/>
        </p:nvPicPr>
        <p:blipFill>
          <a:blip r:embed="rId12" r:link="rId13">
            <a:extLst>
              <a:ext uri="{28A0092B-C50C-407E-A947-70E740481C1C}">
                <a14:useLocalDpi xmlns:a14="http://schemas.microsoft.com/office/drawing/2010/main" val="0"/>
              </a:ext>
            </a:extLst>
          </a:blip>
          <a:srcRect/>
          <a:stretch>
            <a:fillRect/>
          </a:stretch>
        </p:blipFill>
        <p:spPr bwMode="auto">
          <a:xfrm>
            <a:off x="5987072" y="4147264"/>
            <a:ext cx="1317327" cy="931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542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9512" y="584622"/>
            <a:ext cx="7886700" cy="461665"/>
          </a:xfrm>
          <a:prstGeom prst="rect">
            <a:avLst/>
          </a:prstGeom>
          <a:ln>
            <a:miter lim="800000"/>
            <a:headEnd/>
            <a:tailEnd/>
          </a:ln>
        </p:spPr>
        <p:txBody>
          <a:bodyPr anchor="b">
            <a:spAutoFit/>
          </a:bodyPr>
          <a:lstStyle>
            <a:lvl1pPr algn="l" rtl="0" eaLnBrk="0" fontAlgn="base" hangingPunct="0">
              <a:spcBef>
                <a:spcPct val="0"/>
              </a:spcBef>
              <a:spcAft>
                <a:spcPct val="0"/>
              </a:spcAft>
              <a:defRPr sz="2000" b="1"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457200" indent="-457200" eaLnBrk="1" hangingPunct="1">
              <a:buClr>
                <a:srgbClr val="C00000"/>
              </a:buClr>
              <a:buFont typeface="Wingdings" charset="2"/>
              <a:buChar char="v"/>
              <a:defRPr/>
            </a:pPr>
            <a:r>
              <a:rPr lang="fr-FR" sz="2400" dirty="0">
                <a:solidFill>
                  <a:srgbClr val="FF0000"/>
                </a:solidFill>
                <a:latin typeface="Helvetica" pitchFamily="2" charset="0"/>
              </a:rPr>
              <a:t>Les fondateurs</a:t>
            </a:r>
            <a:endParaRPr lang="fr-CH" altLang="fr-FR" sz="2400" u="sng" dirty="0">
              <a:solidFill>
                <a:srgbClr val="C00000"/>
              </a:solidFill>
              <a:effectLst>
                <a:outerShdw blurRad="38100" dist="38100" dir="2700000" algn="tl">
                  <a:srgbClr val="C0C0C0"/>
                </a:outerShdw>
              </a:effectLst>
              <a:ea typeface="ＭＳ Ｐゴシック" charset="-128"/>
              <a:cs typeface="+mn-cs"/>
            </a:endParaRPr>
          </a:p>
        </p:txBody>
      </p:sp>
      <p:graphicFrame>
        <p:nvGraphicFramePr>
          <p:cNvPr id="6" name="Tableau 7">
            <a:extLst>
              <a:ext uri="{FF2B5EF4-FFF2-40B4-BE49-F238E27FC236}">
                <a16:creationId xmlns:a16="http://schemas.microsoft.com/office/drawing/2014/main" id="{EAB3C5AF-FA10-BA40-AC40-6B4760F059F4}"/>
              </a:ext>
            </a:extLst>
          </p:cNvPr>
          <p:cNvGraphicFramePr>
            <a:graphicFrameLocks noGrp="1"/>
          </p:cNvGraphicFramePr>
          <p:nvPr>
            <p:extLst>
              <p:ext uri="{D42A27DB-BD31-4B8C-83A1-F6EECF244321}">
                <p14:modId xmlns:p14="http://schemas.microsoft.com/office/powerpoint/2010/main" val="3951592361"/>
              </p:ext>
            </p:extLst>
          </p:nvPr>
        </p:nvGraphicFramePr>
        <p:xfrm>
          <a:off x="788958" y="1844824"/>
          <a:ext cx="7779196" cy="4530563"/>
        </p:xfrm>
        <a:graphic>
          <a:graphicData uri="http://schemas.openxmlformats.org/drawingml/2006/table">
            <a:tbl>
              <a:tblPr firstRow="1" bandRow="1">
                <a:tableStyleId>{5C22544A-7EE6-4342-B048-85BDC9FD1C3A}</a:tableStyleId>
              </a:tblPr>
              <a:tblGrid>
                <a:gridCol w="1320643">
                  <a:extLst>
                    <a:ext uri="{9D8B030D-6E8A-4147-A177-3AD203B41FA5}">
                      <a16:colId xmlns:a16="http://schemas.microsoft.com/office/drawing/2014/main" val="2122894907"/>
                    </a:ext>
                  </a:extLst>
                </a:gridCol>
                <a:gridCol w="4884840">
                  <a:extLst>
                    <a:ext uri="{9D8B030D-6E8A-4147-A177-3AD203B41FA5}">
                      <a16:colId xmlns:a16="http://schemas.microsoft.com/office/drawing/2014/main" val="558603923"/>
                    </a:ext>
                  </a:extLst>
                </a:gridCol>
                <a:gridCol w="1573713">
                  <a:extLst>
                    <a:ext uri="{9D8B030D-6E8A-4147-A177-3AD203B41FA5}">
                      <a16:colId xmlns:a16="http://schemas.microsoft.com/office/drawing/2014/main" val="3128821207"/>
                    </a:ext>
                  </a:extLst>
                </a:gridCol>
              </a:tblGrid>
              <a:tr h="1607931">
                <a:tc>
                  <a:txBody>
                    <a:bodyPr/>
                    <a:lstStyle/>
                    <a:p>
                      <a:endParaRPr lang="fr-FR" dirty="0"/>
                    </a:p>
                  </a:txBody>
                  <a:tcPr/>
                </a:tc>
                <a:tc gridSpan="2">
                  <a:txBody>
                    <a:bodyPr/>
                    <a:lstStyle/>
                    <a:p>
                      <a:pPr>
                        <a:spcAft>
                          <a:spcPts val="1200"/>
                        </a:spcAft>
                      </a:pPr>
                      <a:r>
                        <a:rPr lang="fr-FR" b="1" i="1" dirty="0">
                          <a:solidFill>
                            <a:srgbClr val="3E382B"/>
                          </a:solidFill>
                          <a:latin typeface="Helvetica" pitchFamily="2" charset="0"/>
                        </a:rPr>
                        <a:t>Edgar Frank </a:t>
                      </a:r>
                      <a:r>
                        <a:rPr lang="fr-FR" b="1" i="1" dirty="0" err="1">
                          <a:solidFill>
                            <a:srgbClr val="3E382B"/>
                          </a:solidFill>
                          <a:latin typeface="Helvetica" pitchFamily="2" charset="0"/>
                        </a:rPr>
                        <a:t>Codd</a:t>
                      </a:r>
                      <a:endParaRPr lang="fr-FR" b="1" i="1" dirty="0">
                        <a:solidFill>
                          <a:srgbClr val="3E382B"/>
                        </a:solidFill>
                        <a:latin typeface="Helvetica" pitchFamily="2" charset="0"/>
                      </a:endParaRPr>
                    </a:p>
                    <a:p>
                      <a:pPr marL="285750" indent="-285750">
                        <a:buClr>
                          <a:srgbClr val="FF0000"/>
                        </a:buClr>
                        <a:buSzPct val="120000"/>
                        <a:buFont typeface="Wingdings" pitchFamily="2" charset="2"/>
                        <a:buChar char="§"/>
                      </a:pPr>
                      <a:r>
                        <a:rPr lang="fr-FR" sz="1600" b="0" dirty="0">
                          <a:solidFill>
                            <a:srgbClr val="3E382B"/>
                          </a:solidFill>
                          <a:latin typeface="Helvetica" pitchFamily="2" charset="0"/>
                        </a:rPr>
                        <a:t>Fondateur du modèle relationnel (1970))</a:t>
                      </a:r>
                    </a:p>
                    <a:p>
                      <a:pPr marL="285750" indent="-285750">
                        <a:buClr>
                          <a:srgbClr val="FF0000"/>
                        </a:buClr>
                        <a:buSzPct val="120000"/>
                        <a:buFont typeface="Wingdings" pitchFamily="2" charset="2"/>
                        <a:buChar char="§"/>
                      </a:pPr>
                      <a:r>
                        <a:rPr lang="fr-FR" sz="1600" b="0" dirty="0">
                          <a:solidFill>
                            <a:srgbClr val="3E382B"/>
                          </a:solidFill>
                          <a:latin typeface="Helvetica" pitchFamily="2" charset="0"/>
                        </a:rPr>
                        <a:t>Ecrit les douze lois du traitement analytique en ligne  (1993)</a:t>
                      </a:r>
                    </a:p>
                  </a:txBody>
                  <a:tcPr/>
                </a:tc>
                <a:tc hMerge="1">
                  <a:txBody>
                    <a:bodyPr/>
                    <a:lstStyle/>
                    <a:p>
                      <a:endParaRPr lang="fr-FR" dirty="0"/>
                    </a:p>
                  </a:txBody>
                  <a:tcPr/>
                </a:tc>
                <a:extLst>
                  <a:ext uri="{0D108BD9-81ED-4DB2-BD59-A6C34878D82A}">
                    <a16:rowId xmlns:a16="http://schemas.microsoft.com/office/drawing/2014/main" val="3954357497"/>
                  </a:ext>
                </a:extLst>
              </a:tr>
              <a:tr h="1489103">
                <a:tc gridSpan="2">
                  <a:txBody>
                    <a:bodyPr/>
                    <a:lstStyle/>
                    <a:p>
                      <a:pPr>
                        <a:spcAft>
                          <a:spcPts val="1200"/>
                        </a:spcAft>
                      </a:pPr>
                      <a:r>
                        <a:rPr lang="fr-FR" b="1" i="1" dirty="0"/>
                        <a:t>Bill </a:t>
                      </a:r>
                      <a:r>
                        <a:rPr lang="fr-FR" b="1" i="1" dirty="0" err="1"/>
                        <a:t>Inmon</a:t>
                      </a:r>
                      <a:r>
                        <a:rPr lang="fr-FR" b="1" i="1" dirty="0"/>
                        <a:t> </a:t>
                      </a:r>
                    </a:p>
                    <a:p>
                      <a:pPr marL="285750" indent="-285750">
                        <a:buClr>
                          <a:srgbClr val="FF0000"/>
                        </a:buClr>
                        <a:buSzPct val="120000"/>
                        <a:buFont typeface="Wingdings" pitchFamily="2" charset="2"/>
                        <a:buChar char="§"/>
                      </a:pPr>
                      <a:r>
                        <a:rPr lang="fr-FR" sz="1600" dirty="0"/>
                        <a:t>Formalise le concept d’entrepôt de données (1994)</a:t>
                      </a:r>
                    </a:p>
                    <a:p>
                      <a:pPr marL="285750" indent="-285750">
                        <a:buClr>
                          <a:srgbClr val="FF0000"/>
                        </a:buClr>
                        <a:buSzPct val="120000"/>
                        <a:buFont typeface="Wingdings" pitchFamily="2" charset="2"/>
                        <a:buChar char="§"/>
                      </a:pPr>
                      <a:r>
                        <a:rPr lang="fr-FR" sz="1600" dirty="0"/>
                        <a:t>Propose le modèle </a:t>
                      </a:r>
                      <a:r>
                        <a:rPr lang="fr-FR" sz="1600" i="1" dirty="0"/>
                        <a:t>Top-Down</a:t>
                      </a:r>
                    </a:p>
                    <a:p>
                      <a:endParaRPr lang="fr-FR" dirty="0">
                        <a:solidFill>
                          <a:srgbClr val="3E382B"/>
                        </a:solidFill>
                        <a:latin typeface="Helvetica" pitchFamily="2" charset="0"/>
                      </a:endParaRPr>
                    </a:p>
                    <a:p>
                      <a:endParaRPr lang="fr-FR" dirty="0"/>
                    </a:p>
                  </a:txBody>
                  <a:tcPr/>
                </a:tc>
                <a:tc hMerge="1">
                  <a:txBody>
                    <a:bodyPr/>
                    <a:lstStyle/>
                    <a:p>
                      <a:endParaRPr lang="fr-FR" dirty="0"/>
                    </a:p>
                  </a:txBody>
                  <a:tcPr/>
                </a:tc>
                <a:tc>
                  <a:txBody>
                    <a:bodyPr/>
                    <a:lstStyle/>
                    <a:p>
                      <a:endParaRPr lang="fr-FR" dirty="0"/>
                    </a:p>
                  </a:txBody>
                  <a:tcPr/>
                </a:tc>
                <a:extLst>
                  <a:ext uri="{0D108BD9-81ED-4DB2-BD59-A6C34878D82A}">
                    <a16:rowId xmlns:a16="http://schemas.microsoft.com/office/drawing/2014/main" val="4117727259"/>
                  </a:ext>
                </a:extLst>
              </a:tr>
              <a:tr h="1368152">
                <a:tc>
                  <a:txBody>
                    <a:bodyPr/>
                    <a:lstStyle/>
                    <a:p>
                      <a:endParaRPr lang="fr-FR" dirty="0"/>
                    </a:p>
                  </a:txBody>
                  <a:tcPr/>
                </a:tc>
                <a:tc gridSpan="2">
                  <a:txBody>
                    <a:bodyPr/>
                    <a:lstStyle/>
                    <a:p>
                      <a:pPr>
                        <a:spcAft>
                          <a:spcPts val="1200"/>
                        </a:spcAft>
                      </a:pPr>
                      <a:r>
                        <a:rPr lang="fr-FR" b="1" i="1" dirty="0">
                          <a:solidFill>
                            <a:srgbClr val="3E382B"/>
                          </a:solidFill>
                          <a:latin typeface="Helvetica" pitchFamily="2" charset="0"/>
                        </a:rPr>
                        <a:t>Ralph Kimball!</a:t>
                      </a:r>
                    </a:p>
                    <a:p>
                      <a:pPr marL="285750" indent="-285750">
                        <a:buClr>
                          <a:srgbClr val="FF0000"/>
                        </a:buClr>
                        <a:buSzPct val="120000"/>
                        <a:buFont typeface="Wingdings" pitchFamily="2" charset="2"/>
                        <a:buChar char="§"/>
                      </a:pPr>
                      <a:r>
                        <a:rPr lang="fr-FR" sz="1600" dirty="0">
                          <a:solidFill>
                            <a:srgbClr val="3E382B"/>
                          </a:solidFill>
                          <a:latin typeface="Helvetica" pitchFamily="2" charset="0"/>
                        </a:rPr>
                        <a:t>Des premiers travaux sur l'informatique décisionnelle (années ‘70)</a:t>
                      </a:r>
                    </a:p>
                    <a:p>
                      <a:pPr marL="285750" indent="-285750">
                        <a:buClr>
                          <a:srgbClr val="FF0000"/>
                        </a:buClr>
                        <a:buSzPct val="120000"/>
                        <a:buFont typeface="Wingdings" pitchFamily="2" charset="2"/>
                        <a:buChar char="§"/>
                      </a:pPr>
                      <a:r>
                        <a:rPr lang="fr-FR" sz="1600" dirty="0">
                          <a:solidFill>
                            <a:srgbClr val="3E382B"/>
                          </a:solidFill>
                          <a:latin typeface="Helvetica" pitchFamily="2" charset="0"/>
                        </a:rPr>
                        <a:t>Propose le modèle </a:t>
                      </a:r>
                      <a:r>
                        <a:rPr lang="fr-FR" sz="1600" i="1" dirty="0">
                          <a:solidFill>
                            <a:srgbClr val="3E382B"/>
                          </a:solidFill>
                          <a:latin typeface="Helvetica" pitchFamily="2" charset="0"/>
                        </a:rPr>
                        <a:t>Bottom-up </a:t>
                      </a:r>
                      <a:endParaRPr lang="fr-FR" sz="1600" i="1" dirty="0"/>
                    </a:p>
                  </a:txBody>
                  <a:tcPr/>
                </a:tc>
                <a:tc hMerge="1">
                  <a:txBody>
                    <a:bodyPr/>
                    <a:lstStyle/>
                    <a:p>
                      <a:endParaRPr lang="fr-FR" dirty="0"/>
                    </a:p>
                  </a:txBody>
                  <a:tcPr/>
                </a:tc>
                <a:extLst>
                  <a:ext uri="{0D108BD9-81ED-4DB2-BD59-A6C34878D82A}">
                    <a16:rowId xmlns:a16="http://schemas.microsoft.com/office/drawing/2014/main" val="1282281233"/>
                  </a:ext>
                </a:extLst>
              </a:tr>
            </a:tbl>
          </a:graphicData>
        </a:graphic>
      </p:graphicFrame>
      <p:grpSp>
        <p:nvGrpSpPr>
          <p:cNvPr id="2" name="Groupe 1">
            <a:extLst>
              <a:ext uri="{FF2B5EF4-FFF2-40B4-BE49-F238E27FC236}">
                <a16:creationId xmlns:a16="http://schemas.microsoft.com/office/drawing/2014/main" id="{E456B001-1085-7744-86BC-653185B068D6}"/>
              </a:ext>
            </a:extLst>
          </p:cNvPr>
          <p:cNvGrpSpPr/>
          <p:nvPr/>
        </p:nvGrpSpPr>
        <p:grpSpPr>
          <a:xfrm>
            <a:off x="952111" y="1844824"/>
            <a:ext cx="7402931" cy="4469368"/>
            <a:chOff x="683568" y="1126571"/>
            <a:chExt cx="7402931" cy="4469368"/>
          </a:xfrm>
        </p:grpSpPr>
        <p:pic>
          <p:nvPicPr>
            <p:cNvPr id="10" name="Image 9">
              <a:extLst>
                <a:ext uri="{FF2B5EF4-FFF2-40B4-BE49-F238E27FC236}">
                  <a16:creationId xmlns:a16="http://schemas.microsoft.com/office/drawing/2014/main" id="{199D17CF-6089-9B4F-8021-C26BD94C619C}"/>
                </a:ext>
              </a:extLst>
            </p:cNvPr>
            <p:cNvPicPr>
              <a:picLocks noChangeAspect="1"/>
            </p:cNvPicPr>
            <p:nvPr/>
          </p:nvPicPr>
          <p:blipFill>
            <a:blip r:embed="rId3"/>
            <a:stretch>
              <a:fillRect/>
            </a:stretch>
          </p:blipFill>
          <p:spPr>
            <a:xfrm>
              <a:off x="701786" y="1126571"/>
              <a:ext cx="917216" cy="1304098"/>
            </a:xfrm>
            <a:prstGeom prst="rect">
              <a:avLst/>
            </a:prstGeom>
          </p:spPr>
        </p:pic>
        <p:pic>
          <p:nvPicPr>
            <p:cNvPr id="8" name="Image 7">
              <a:extLst>
                <a:ext uri="{FF2B5EF4-FFF2-40B4-BE49-F238E27FC236}">
                  <a16:creationId xmlns:a16="http://schemas.microsoft.com/office/drawing/2014/main" id="{AD3D5F69-43C6-7E40-ABA0-19C35C252DB7}"/>
                </a:ext>
              </a:extLst>
            </p:cNvPr>
            <p:cNvPicPr>
              <a:picLocks noChangeAspect="1"/>
            </p:cNvPicPr>
            <p:nvPr/>
          </p:nvPicPr>
          <p:blipFill>
            <a:blip r:embed="rId4"/>
            <a:stretch>
              <a:fillRect/>
            </a:stretch>
          </p:blipFill>
          <p:spPr>
            <a:xfrm>
              <a:off x="7037979" y="2776951"/>
              <a:ext cx="1048520" cy="1304097"/>
            </a:xfrm>
            <a:prstGeom prst="rect">
              <a:avLst/>
            </a:prstGeom>
          </p:spPr>
        </p:pic>
        <p:pic>
          <p:nvPicPr>
            <p:cNvPr id="9" name="Image 8">
              <a:extLst>
                <a:ext uri="{FF2B5EF4-FFF2-40B4-BE49-F238E27FC236}">
                  <a16:creationId xmlns:a16="http://schemas.microsoft.com/office/drawing/2014/main" id="{0F10DFC2-99F6-7745-86C2-7E6A4D459211}"/>
                </a:ext>
              </a:extLst>
            </p:cNvPr>
            <p:cNvPicPr>
              <a:picLocks noChangeAspect="1"/>
            </p:cNvPicPr>
            <p:nvPr/>
          </p:nvPicPr>
          <p:blipFill>
            <a:blip r:embed="rId5"/>
            <a:stretch>
              <a:fillRect/>
            </a:stretch>
          </p:blipFill>
          <p:spPr>
            <a:xfrm>
              <a:off x="683568" y="4291841"/>
              <a:ext cx="1003153" cy="1304098"/>
            </a:xfrm>
            <a:prstGeom prst="rect">
              <a:avLst/>
            </a:prstGeom>
          </p:spPr>
        </p:pic>
      </p:grpSp>
      <p:sp>
        <p:nvSpPr>
          <p:cNvPr id="11" name="Text Box 7">
            <a:extLst>
              <a:ext uri="{FF2B5EF4-FFF2-40B4-BE49-F238E27FC236}">
                <a16:creationId xmlns:a16="http://schemas.microsoft.com/office/drawing/2014/main" id="{9DF9476B-8E9D-7149-A5E5-8BFDCC068CEF}"/>
              </a:ext>
            </a:extLst>
          </p:cNvPr>
          <p:cNvSpPr txBox="1">
            <a:spLocks noChangeArrowheads="1"/>
          </p:cNvSpPr>
          <p:nvPr/>
        </p:nvSpPr>
        <p:spPr bwMode="auto">
          <a:xfrm>
            <a:off x="1691680" y="156388"/>
            <a:ext cx="2765501" cy="461665"/>
          </a:xfrm>
          <a:prstGeom prst="rect">
            <a:avLst/>
          </a:prstGeom>
          <a:noFill/>
          <a:ln w="9525">
            <a:noFill/>
            <a:miter lim="800000"/>
            <a:headEnd/>
            <a:tailEnd/>
          </a:ln>
          <a:effectLst/>
        </p:spPr>
        <p:txBody>
          <a:bodyPr>
            <a:spAutoFit/>
          </a:bodyPr>
          <a:lstStyle>
            <a:defPPr>
              <a:defRPr lang="fr-FR"/>
            </a:defPPr>
            <a:lvl1pPr algn="ctr" eaLnBrk="1" hangingPunct="1">
              <a:defRPr sz="2400" b="1" u="sng">
                <a:solidFill>
                  <a:schemeClr val="bg1"/>
                </a:solidFill>
                <a:effectLst>
                  <a:outerShdw blurRad="38100" dist="38100" dir="2700000" algn="tl">
                    <a:srgbClr val="C0C0C0"/>
                  </a:outerShdw>
                </a:effectLst>
                <a:highlight>
                  <a:srgbClr val="808080"/>
                </a:highlight>
                <a:ea typeface="ＭＳ Ｐゴシック" charset="-128"/>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FR" altLang="fr-FR" dirty="0"/>
              <a:t>LE DECISIONNEL</a:t>
            </a:r>
          </a:p>
        </p:txBody>
      </p:sp>
    </p:spTree>
    <p:extLst>
      <p:ext uri="{BB962C8B-B14F-4D97-AF65-F5344CB8AC3E}">
        <p14:creationId xmlns:p14="http://schemas.microsoft.com/office/powerpoint/2010/main" val="3024275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idx="4294967295"/>
          </p:nvPr>
        </p:nvSpPr>
        <p:spPr>
          <a:xfrm>
            <a:off x="161409" y="710341"/>
            <a:ext cx="9017001" cy="461665"/>
          </a:xfrm>
          <a:prstGeom prst="rect">
            <a:avLst/>
          </a:prstGeom>
          <a:ln>
            <a:miter lim="800000"/>
            <a:headEnd/>
            <a:tailEnd/>
          </a:ln>
        </p:spPr>
        <p:txBody>
          <a:bodyPr>
            <a:spAutoFit/>
          </a:bodyPr>
          <a:lstStyle/>
          <a:p>
            <a:pPr marL="457200" indent="-457200" algn="l" eaLnBrk="1" hangingPunct="1">
              <a:buClr>
                <a:srgbClr val="FF0000"/>
              </a:buClr>
              <a:buSzPct val="130000"/>
              <a:buFont typeface="Wingdings" charset="2"/>
              <a:buChar char="v"/>
              <a:defRPr/>
            </a:pPr>
            <a:r>
              <a:rPr lang="fr-FR" sz="2400" b="1" u="sng" dirty="0">
                <a:solidFill>
                  <a:srgbClr val="C00000"/>
                </a:solidFill>
                <a:effectLst>
                  <a:outerShdw blurRad="38100" dist="38100" dir="2700000" algn="tl">
                    <a:srgbClr val="C0C0C0"/>
                  </a:outerShdw>
                </a:effectLst>
                <a:ea typeface="ＭＳ Ｐゴシック" charset="-128"/>
                <a:cs typeface="+mn-cs"/>
              </a:rPr>
              <a:t>Processus décisionnel : </a:t>
            </a:r>
            <a:r>
              <a:rPr lang="fr-FR" sz="1800" b="1" i="1" u="sng" dirty="0">
                <a:solidFill>
                  <a:srgbClr val="C00000"/>
                </a:solidFill>
                <a:effectLst>
                  <a:outerShdw blurRad="38100" dist="38100" dir="2700000" algn="tl">
                    <a:srgbClr val="C0C0C0"/>
                  </a:outerShdw>
                </a:effectLst>
                <a:ea typeface="ＭＳ Ｐゴシック" charset="-128"/>
                <a:cs typeface="+mn-cs"/>
              </a:rPr>
              <a:t>de la donnée… à l’action</a:t>
            </a:r>
          </a:p>
        </p:txBody>
      </p:sp>
      <p:sp>
        <p:nvSpPr>
          <p:cNvPr id="15362" name="Sous-titre 2"/>
          <p:cNvSpPr>
            <a:spLocks noGrp="1"/>
          </p:cNvSpPr>
          <p:nvPr>
            <p:ph type="subTitle" idx="4294967295"/>
          </p:nvPr>
        </p:nvSpPr>
        <p:spPr bwMode="auto">
          <a:xfrm>
            <a:off x="1143000" y="3602038"/>
            <a:ext cx="6858000" cy="16557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eaLnBrk="1" hangingPunct="1"/>
            <a:endParaRPr lang="fr-FR" altLang="fr-FR"/>
          </a:p>
        </p:txBody>
      </p:sp>
      <p:pic>
        <p:nvPicPr>
          <p:cNvPr id="15363" name="Imag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1375" y="1500757"/>
            <a:ext cx="8142288" cy="4547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ZoneTexte 5"/>
          <p:cNvSpPr txBox="1">
            <a:spLocks noChangeArrowheads="1"/>
          </p:cNvSpPr>
          <p:nvPr/>
        </p:nvSpPr>
        <p:spPr bwMode="auto">
          <a:xfrm>
            <a:off x="4139952" y="6098722"/>
            <a:ext cx="48965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altLang="fr-FR" sz="800" i="1" dirty="0">
                <a:ea typeface="ＭＳ Ｐゴシック" charset="-128"/>
              </a:rPr>
              <a:t>Extrait de ‘’Introduction to Business Intelligence’’, </a:t>
            </a:r>
            <a:r>
              <a:rPr lang="fr-FR" altLang="fr-FR" sz="800" i="1" dirty="0" err="1">
                <a:ea typeface="ＭＳ Ｐゴシック" charset="-128"/>
              </a:rPr>
              <a:t>Mykola</a:t>
            </a:r>
            <a:r>
              <a:rPr lang="fr-FR" altLang="fr-FR" sz="800" i="1" dirty="0">
                <a:ea typeface="ＭＳ Ｐゴシック" charset="-128"/>
              </a:rPr>
              <a:t> </a:t>
            </a:r>
            <a:r>
              <a:rPr lang="fr-FR" altLang="fr-FR" sz="800" i="1" dirty="0" err="1">
                <a:ea typeface="ＭＳ Ｐゴシック" charset="-128"/>
              </a:rPr>
              <a:t>Pechenizkiy</a:t>
            </a:r>
            <a:r>
              <a:rPr lang="fr-FR" altLang="fr-FR" sz="800" i="1" dirty="0">
                <a:ea typeface="ＭＳ Ｐゴシック" charset="-128"/>
              </a:rPr>
              <a:t>, </a:t>
            </a:r>
            <a:r>
              <a:rPr lang="fr-FR" altLang="fr-FR" sz="800" i="1" dirty="0" err="1">
                <a:ea typeface="ＭＳ Ｐゴシック" charset="-128"/>
              </a:rPr>
              <a:t>university</a:t>
            </a:r>
            <a:r>
              <a:rPr lang="fr-FR" altLang="fr-FR" sz="800" i="1" dirty="0">
                <a:ea typeface="ＭＳ Ｐゴシック" charset="-128"/>
              </a:rPr>
              <a:t> </a:t>
            </a:r>
            <a:r>
              <a:rPr lang="fr-FR" altLang="fr-FR" sz="800" i="1" dirty="0" err="1">
                <a:ea typeface="ＭＳ Ｐゴシック" charset="-128"/>
              </a:rPr>
              <a:t>od</a:t>
            </a:r>
            <a:r>
              <a:rPr lang="fr-FR" altLang="fr-FR" sz="800" i="1" dirty="0">
                <a:ea typeface="ＭＳ Ｐゴシック" charset="-128"/>
              </a:rPr>
              <a:t> </a:t>
            </a:r>
            <a:r>
              <a:rPr lang="fr-FR" altLang="fr-FR" sz="800" i="1" dirty="0" err="1">
                <a:ea typeface="ＭＳ Ｐゴシック" charset="-128"/>
              </a:rPr>
              <a:t>Jyväskylaä</a:t>
            </a:r>
            <a:endParaRPr lang="fr-FR" altLang="fr-FR" sz="800" i="1" dirty="0">
              <a:ea typeface="ＭＳ Ｐゴシック" charset="-128"/>
            </a:endParaRPr>
          </a:p>
        </p:txBody>
      </p:sp>
      <p:sp>
        <p:nvSpPr>
          <p:cNvPr id="7" name="Text Box 3"/>
          <p:cNvSpPr txBox="1">
            <a:spLocks noChangeArrowheads="1"/>
          </p:cNvSpPr>
          <p:nvPr/>
        </p:nvSpPr>
        <p:spPr bwMode="auto">
          <a:xfrm>
            <a:off x="1547664" y="110899"/>
            <a:ext cx="5616624"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defRPr/>
            </a:pPr>
            <a:r>
              <a:rPr lang="fr-FR" altLang="fr-FR" sz="2400" b="1" u="sng" dirty="0">
                <a:solidFill>
                  <a:schemeClr val="bg1"/>
                </a:solidFill>
                <a:effectLst>
                  <a:outerShdw blurRad="38100" dist="38100" dir="2700000" algn="tl">
                    <a:srgbClr val="C0C0C0"/>
                  </a:outerShdw>
                </a:effectLst>
                <a:highlight>
                  <a:srgbClr val="808080"/>
                </a:highlight>
              </a:rPr>
              <a:t>LE DECISIONNEL :</a:t>
            </a:r>
            <a:r>
              <a:rPr lang="fr-FR" altLang="fr-FR" sz="2400" b="1" u="sng" dirty="0">
                <a:solidFill>
                  <a:schemeClr val="bg1"/>
                </a:solidFill>
                <a:effectLst>
                  <a:outerShdw blurRad="38100" dist="38100" dir="2700000" algn="tl">
                    <a:srgbClr val="C0C0C0"/>
                  </a:outerShdw>
                </a:effectLst>
              </a:rPr>
              <a:t> </a:t>
            </a:r>
            <a:r>
              <a:rPr lang="fr-FR" altLang="fr-FR" sz="2400" b="1" u="sng" dirty="0">
                <a:solidFill>
                  <a:srgbClr val="0432FF"/>
                </a:solidFill>
                <a:effectLst>
                  <a:outerShdw blurRad="38100" dist="38100" dir="2700000" algn="tl">
                    <a:srgbClr val="C0C0C0"/>
                  </a:outerShdw>
                </a:effectLst>
              </a:rPr>
              <a:t>Processus de BI</a:t>
            </a:r>
          </a:p>
        </p:txBody>
      </p:sp>
    </p:spTree>
    <p:extLst>
      <p:ext uri="{BB962C8B-B14F-4D97-AF65-F5344CB8AC3E}">
        <p14:creationId xmlns:p14="http://schemas.microsoft.com/office/powerpoint/2010/main" val="607512529"/>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1600" y="1124744"/>
            <a:ext cx="7967166" cy="5909310"/>
          </a:xfrm>
          <a:prstGeom prst="rect">
            <a:avLst/>
          </a:prstGeom>
        </p:spPr>
        <p:txBody>
          <a:bodyPr wrap="square">
            <a:spAutoFit/>
          </a:bodyPr>
          <a:lstStyle/>
          <a:p>
            <a:pPr marL="714375" lvl="2" indent="-346075">
              <a:spcAft>
                <a:spcPts val="0"/>
              </a:spcAft>
              <a:buFont typeface="+mj-lt"/>
              <a:buAutoNum type="alphaLcParenR"/>
              <a:defRPr/>
            </a:pPr>
            <a:r>
              <a:rPr lang="fr-FR" b="1" dirty="0">
                <a:latin typeface="Calibri" charset="0"/>
                <a:ea typeface="Calibri" charset="0"/>
                <a:cs typeface="Times New Roman" charset="0"/>
              </a:rPr>
              <a:t>Généralités sur les SID</a:t>
            </a:r>
            <a:endParaRPr lang="fr-FR" dirty="0">
              <a:latin typeface="Calibri" charset="0"/>
              <a:ea typeface="Calibri" charset="0"/>
              <a:cs typeface="Times New Roman" charset="0"/>
            </a:endParaRPr>
          </a:p>
          <a:p>
            <a:pPr marL="1073150" lvl="3" indent="-334963">
              <a:spcAft>
                <a:spcPts val="0"/>
              </a:spcAft>
              <a:buFont typeface="Wingdings" charset="2"/>
              <a:buChar char="Ø"/>
              <a:defRPr/>
            </a:pPr>
            <a:r>
              <a:rPr lang="fr-FR" dirty="0">
                <a:latin typeface="Calibri" charset="0"/>
                <a:ea typeface="Calibri" charset="0"/>
                <a:cs typeface="Times New Roman" charset="0"/>
              </a:rPr>
              <a:t>Aide à la décision</a:t>
            </a:r>
          </a:p>
          <a:p>
            <a:pPr marL="1073150" lvl="3" indent="-334963">
              <a:spcAft>
                <a:spcPts val="0"/>
              </a:spcAft>
              <a:buFont typeface="Wingdings" charset="2"/>
              <a:buChar char="Ø"/>
              <a:defRPr/>
            </a:pPr>
            <a:r>
              <a:rPr lang="fr-FR" dirty="0">
                <a:latin typeface="Calibri" charset="0"/>
                <a:ea typeface="Calibri" charset="0"/>
                <a:cs typeface="Times New Roman" charset="0"/>
              </a:rPr>
              <a:t>SID : architecture</a:t>
            </a:r>
          </a:p>
          <a:p>
            <a:pPr marL="1073150" lvl="3" indent="-334963">
              <a:spcAft>
                <a:spcPts val="0"/>
              </a:spcAft>
              <a:buFont typeface="Wingdings" charset="2"/>
              <a:buChar char="Ø"/>
              <a:defRPr/>
            </a:pPr>
            <a:r>
              <a:rPr lang="fr-FR" dirty="0">
                <a:latin typeface="Calibri" charset="0"/>
                <a:ea typeface="Calibri" charset="0"/>
                <a:cs typeface="Times New Roman" charset="0"/>
              </a:rPr>
              <a:t>Concepts d’un Entrepôt de Données  ED)</a:t>
            </a:r>
          </a:p>
          <a:p>
            <a:pPr marL="368300" lvl="3">
              <a:spcAft>
                <a:spcPts val="0"/>
              </a:spcAft>
              <a:defRPr/>
            </a:pPr>
            <a:endParaRPr lang="fr-FR" dirty="0">
              <a:latin typeface="Calibri" charset="0"/>
              <a:ea typeface="Calibri" charset="0"/>
              <a:cs typeface="Times New Roman" charset="0"/>
            </a:endParaRPr>
          </a:p>
          <a:p>
            <a:pPr marL="714375" lvl="2" indent="-346075">
              <a:spcAft>
                <a:spcPts val="0"/>
              </a:spcAft>
              <a:buFont typeface="+mj-lt"/>
              <a:buAutoNum type="alphaLcParenR"/>
              <a:defRPr/>
            </a:pPr>
            <a:r>
              <a:rPr lang="fr-FR" b="1" dirty="0">
                <a:latin typeface="Calibri" charset="0"/>
                <a:ea typeface="Calibri" charset="0"/>
                <a:cs typeface="Times New Roman" charset="0"/>
              </a:rPr>
              <a:t>Modélisation</a:t>
            </a:r>
            <a:endParaRPr lang="fr-FR" dirty="0">
              <a:latin typeface="Calibri" charset="0"/>
              <a:ea typeface="Calibri" charset="0"/>
              <a:cs typeface="Times New Roman" charset="0"/>
            </a:endParaRPr>
          </a:p>
          <a:p>
            <a:pPr marL="1119188" lvl="3" indent="-334963">
              <a:spcAft>
                <a:spcPts val="0"/>
              </a:spcAft>
              <a:buFont typeface="+mj-lt"/>
              <a:buAutoNum type="arabicParenR"/>
              <a:defRPr/>
            </a:pPr>
            <a:r>
              <a:rPr lang="fr-FR" dirty="0">
                <a:latin typeface="Calibri" charset="0"/>
                <a:ea typeface="Calibri" charset="0"/>
                <a:cs typeface="Times New Roman" charset="0"/>
              </a:rPr>
              <a:t>Approche de conception des ED</a:t>
            </a:r>
            <a:endParaRPr lang="fr-FR" i="1" dirty="0">
              <a:latin typeface="Calibri" charset="0"/>
              <a:ea typeface="Calibri" charset="0"/>
              <a:cs typeface="Times New Roman" charset="0"/>
            </a:endParaRPr>
          </a:p>
          <a:p>
            <a:pPr marL="1119188" lvl="3" indent="-334963">
              <a:spcAft>
                <a:spcPts val="0"/>
              </a:spcAft>
              <a:buFont typeface="+mj-lt"/>
              <a:buAutoNum type="arabicParenR"/>
              <a:defRPr/>
            </a:pPr>
            <a:r>
              <a:rPr lang="fr-FR" dirty="0">
                <a:latin typeface="Calibri" charset="0"/>
                <a:ea typeface="Calibri" charset="0"/>
                <a:cs typeface="Times New Roman" charset="0"/>
              </a:rPr>
              <a:t>Modèles multidimensionnels : </a:t>
            </a:r>
            <a:r>
              <a:rPr lang="fr-FR" i="1" dirty="0">
                <a:latin typeface="Calibri" charset="0"/>
                <a:ea typeface="Calibri" charset="0"/>
                <a:cs typeface="Times New Roman" charset="0"/>
              </a:rPr>
              <a:t>étoile ; flocons de neige ; constellation</a:t>
            </a:r>
          </a:p>
          <a:p>
            <a:pPr marL="1119188" lvl="3" indent="-334963">
              <a:spcAft>
                <a:spcPts val="0"/>
              </a:spcAft>
              <a:buFont typeface="+mj-lt"/>
              <a:buAutoNum type="arabicParenR"/>
              <a:defRPr/>
            </a:pPr>
            <a:r>
              <a:rPr lang="fr-FR" dirty="0">
                <a:latin typeface="Calibri" charset="0"/>
                <a:ea typeface="Calibri" charset="0"/>
                <a:cs typeface="Times New Roman" charset="0"/>
              </a:rPr>
              <a:t>Les hiérarchies  de dimensions</a:t>
            </a:r>
          </a:p>
          <a:p>
            <a:pPr marL="1127125" lvl="3" indent="-342900">
              <a:spcAft>
                <a:spcPts val="0"/>
              </a:spcAft>
              <a:buFont typeface="+mj-lt"/>
              <a:buAutoNum type="arabicPeriod"/>
              <a:defRPr/>
            </a:pPr>
            <a:endParaRPr lang="fr-FR" dirty="0">
              <a:latin typeface="Calibri" charset="0"/>
              <a:ea typeface="Calibri" charset="0"/>
              <a:cs typeface="Times New Roman" charset="0"/>
            </a:endParaRPr>
          </a:p>
          <a:p>
            <a:pPr marL="714375" lvl="2" indent="-346075">
              <a:spcAft>
                <a:spcPts val="0"/>
              </a:spcAft>
              <a:buFont typeface="+mj-lt"/>
              <a:buAutoNum type="alphaLcParenR"/>
              <a:defRPr/>
            </a:pPr>
            <a:r>
              <a:rPr lang="fr-FR" b="1" dirty="0">
                <a:latin typeface="Calibri" charset="0"/>
                <a:ea typeface="Calibri" charset="0"/>
                <a:cs typeface="Times New Roman" charset="0"/>
              </a:rPr>
              <a:t>Le processus d’ETL</a:t>
            </a:r>
            <a:endParaRPr lang="fr-FR" dirty="0">
              <a:latin typeface="Calibri" charset="0"/>
              <a:ea typeface="Calibri" charset="0"/>
              <a:cs typeface="Times New Roman" charset="0"/>
            </a:endParaRPr>
          </a:p>
          <a:p>
            <a:pPr marL="1073150" lvl="3" indent="-334963">
              <a:spcAft>
                <a:spcPts val="0"/>
              </a:spcAft>
              <a:buFont typeface="+mj-lt"/>
              <a:buAutoNum type="alphaLcParenR"/>
              <a:defRPr/>
            </a:pPr>
            <a:r>
              <a:rPr lang="fr-FR" dirty="0">
                <a:latin typeface="Calibri" charset="0"/>
                <a:ea typeface="Calibri" charset="0"/>
                <a:cs typeface="Times New Roman" charset="0"/>
              </a:rPr>
              <a:t>Alimentation d’un ED</a:t>
            </a:r>
          </a:p>
          <a:p>
            <a:pPr marL="1073150" lvl="3" indent="-334963">
              <a:spcAft>
                <a:spcPts val="0"/>
              </a:spcAft>
              <a:buFont typeface="+mj-lt"/>
              <a:buAutoNum type="alphaLcParenR"/>
              <a:defRPr/>
            </a:pPr>
            <a:r>
              <a:rPr lang="fr-FR" dirty="0">
                <a:latin typeface="Calibri" charset="0"/>
                <a:ea typeface="Calibri" charset="0"/>
                <a:cs typeface="Times New Roman" charset="0"/>
              </a:rPr>
              <a:t>Systèmes d’intégration des données </a:t>
            </a:r>
          </a:p>
          <a:p>
            <a:pPr marL="1073150" lvl="3" indent="-334963">
              <a:spcAft>
                <a:spcPts val="0"/>
              </a:spcAft>
              <a:buFont typeface="+mj-lt"/>
              <a:buAutoNum type="alphaLcParenR"/>
              <a:defRPr/>
            </a:pPr>
            <a:endParaRPr lang="fr-FR" dirty="0">
              <a:latin typeface="Calibri" charset="0"/>
              <a:ea typeface="Calibri" charset="0"/>
              <a:cs typeface="Times New Roman" charset="0"/>
            </a:endParaRPr>
          </a:p>
          <a:p>
            <a:pPr marL="714375" lvl="2" indent="-346075">
              <a:spcAft>
                <a:spcPts val="0"/>
              </a:spcAft>
              <a:buFont typeface="+mj-lt"/>
              <a:buAutoNum type="alphaLcParenR"/>
              <a:defRPr/>
            </a:pPr>
            <a:r>
              <a:rPr lang="fr-FR" b="1" dirty="0">
                <a:latin typeface="Calibri" charset="0"/>
                <a:ea typeface="Calibri" charset="0"/>
                <a:cs typeface="Times New Roman" charset="0"/>
              </a:rPr>
              <a:t>Administration d'un ED</a:t>
            </a:r>
          </a:p>
          <a:p>
            <a:pPr marL="1073150" lvl="3" indent="-334963">
              <a:spcAft>
                <a:spcPts val="0"/>
              </a:spcAft>
              <a:buFont typeface="+mj-lt"/>
              <a:buAutoNum type="alphaLcParenR"/>
              <a:defRPr/>
            </a:pPr>
            <a:endParaRPr lang="fr-FR" dirty="0">
              <a:latin typeface="Calibri" charset="0"/>
              <a:ea typeface="Calibri" charset="0"/>
              <a:cs typeface="Times New Roman" charset="0"/>
            </a:endParaRPr>
          </a:p>
          <a:p>
            <a:pPr marL="714375" lvl="2" indent="-346075">
              <a:spcAft>
                <a:spcPts val="0"/>
              </a:spcAft>
              <a:buFont typeface="+mj-lt"/>
              <a:buAutoNum type="alphaLcParenR"/>
              <a:defRPr/>
            </a:pPr>
            <a:r>
              <a:rPr lang="fr-FR" b="1" dirty="0">
                <a:latin typeface="Calibri" charset="0"/>
                <a:ea typeface="Calibri" charset="0"/>
                <a:cs typeface="Times New Roman" charset="0"/>
              </a:rPr>
              <a:t>Stockage des données</a:t>
            </a:r>
          </a:p>
          <a:p>
            <a:pPr marL="1073150" lvl="3" indent="-334963">
              <a:spcAft>
                <a:spcPts val="0"/>
              </a:spcAft>
              <a:buFont typeface="+mj-lt"/>
              <a:buAutoNum type="alphaLcParenR"/>
              <a:defRPr/>
            </a:pPr>
            <a:r>
              <a:rPr lang="fr-FR" dirty="0">
                <a:latin typeface="Calibri" charset="0"/>
                <a:ea typeface="Calibri" charset="0"/>
                <a:cs typeface="Times New Roman" charset="0"/>
              </a:rPr>
              <a:t>Approche ROLAP</a:t>
            </a:r>
          </a:p>
          <a:p>
            <a:pPr marL="1073150" lvl="3" indent="-334963">
              <a:spcAft>
                <a:spcPts val="0"/>
              </a:spcAft>
              <a:buFont typeface="+mj-lt"/>
              <a:buAutoNum type="alphaLcParenR"/>
              <a:defRPr/>
            </a:pPr>
            <a:r>
              <a:rPr lang="fr-FR" dirty="0">
                <a:latin typeface="Calibri" charset="0"/>
                <a:ea typeface="Calibri" charset="0"/>
                <a:cs typeface="Times New Roman" charset="0"/>
              </a:rPr>
              <a:t>Approche MOLAP</a:t>
            </a:r>
          </a:p>
          <a:p>
            <a:pPr marL="1073150" lvl="3" indent="-334963">
              <a:spcAft>
                <a:spcPts val="0"/>
              </a:spcAft>
              <a:buFont typeface="+mj-lt"/>
              <a:buAutoNum type="alphaLcParenR"/>
              <a:defRPr/>
            </a:pPr>
            <a:r>
              <a:rPr lang="fr-FR" dirty="0">
                <a:latin typeface="Calibri" charset="0"/>
                <a:ea typeface="Calibri" charset="0"/>
                <a:cs typeface="Times New Roman" charset="0"/>
              </a:rPr>
              <a:t>Approche HOLAP</a:t>
            </a:r>
          </a:p>
          <a:p>
            <a:pPr marL="1073150" lvl="3" indent="-334963">
              <a:spcAft>
                <a:spcPts val="0"/>
              </a:spcAft>
              <a:buFont typeface="+mj-lt"/>
              <a:buAutoNum type="alphaLcParenR"/>
              <a:defRPr/>
            </a:pPr>
            <a:endParaRPr lang="fr-FR" dirty="0">
              <a:latin typeface="Calibri" charset="0"/>
              <a:ea typeface="Calibri" charset="0"/>
              <a:cs typeface="Times New Roman" charset="0"/>
            </a:endParaRPr>
          </a:p>
        </p:txBody>
      </p:sp>
      <p:sp>
        <p:nvSpPr>
          <p:cNvPr id="4" name="Text Box 3">
            <a:extLst>
              <a:ext uri="{FF2B5EF4-FFF2-40B4-BE49-F238E27FC236}">
                <a16:creationId xmlns:a16="http://schemas.microsoft.com/office/drawing/2014/main" id="{1B537AF9-31C5-D441-B45A-484A6AC9B5E9}"/>
              </a:ext>
            </a:extLst>
          </p:cNvPr>
          <p:cNvSpPr txBox="1">
            <a:spLocks noChangeArrowheads="1"/>
          </p:cNvSpPr>
          <p:nvPr/>
        </p:nvSpPr>
        <p:spPr bwMode="auto">
          <a:xfrm>
            <a:off x="1763688" y="116632"/>
            <a:ext cx="3941203"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lgn="ctr" eaLnBrk="1" hangingPunct="1">
              <a:defRPr/>
            </a:pPr>
            <a:r>
              <a:rPr lang="fr-FR" altLang="fr-FR" sz="2400" b="1" u="sng" dirty="0">
                <a:effectLst>
                  <a:outerShdw blurRad="38100" dist="38100" dir="2700000" algn="tl">
                    <a:srgbClr val="C0C0C0"/>
                  </a:outerShdw>
                </a:effectLst>
              </a:rPr>
              <a:t>Processus d’entreposage </a:t>
            </a:r>
          </a:p>
        </p:txBody>
      </p:sp>
    </p:spTree>
    <p:extLst>
      <p:ext uri="{BB962C8B-B14F-4D97-AF65-F5344CB8AC3E}">
        <p14:creationId xmlns:p14="http://schemas.microsoft.com/office/powerpoint/2010/main" val="773907794"/>
      </p:ext>
    </p:extLst>
  </p:cSld>
  <p:clrMapOvr>
    <a:masterClrMapping/>
  </p:clrMapOvr>
  <p:transition spd="slow">
    <p:circl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 name="Diagramme 74">
            <a:extLst>
              <a:ext uri="{FF2B5EF4-FFF2-40B4-BE49-F238E27FC236}">
                <a16:creationId xmlns:a16="http://schemas.microsoft.com/office/drawing/2014/main" id="{A003A6F9-0D1A-FC40-BEDA-B72009FFE802}"/>
              </a:ext>
            </a:extLst>
          </p:cNvPr>
          <p:cNvGraphicFramePr/>
          <p:nvPr>
            <p:extLst>
              <p:ext uri="{D42A27DB-BD31-4B8C-83A1-F6EECF244321}">
                <p14:modId xmlns:p14="http://schemas.microsoft.com/office/powerpoint/2010/main" val="3932898412"/>
              </p:ext>
            </p:extLst>
          </p:nvPr>
        </p:nvGraphicFramePr>
        <p:xfrm>
          <a:off x="-133920" y="188640"/>
          <a:ext cx="9252520" cy="685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6" name="Rectangle 75">
            <a:extLst>
              <a:ext uri="{FF2B5EF4-FFF2-40B4-BE49-F238E27FC236}">
                <a16:creationId xmlns:a16="http://schemas.microsoft.com/office/drawing/2014/main" id="{6C504C4C-EA7D-E240-A7ED-9E62D54A77DF}"/>
              </a:ext>
            </a:extLst>
          </p:cNvPr>
          <p:cNvSpPr/>
          <p:nvPr/>
        </p:nvSpPr>
        <p:spPr>
          <a:xfrm>
            <a:off x="981696" y="1772556"/>
            <a:ext cx="7262925" cy="923330"/>
          </a:xfrm>
          <a:prstGeom prst="rect">
            <a:avLst/>
          </a:prstGeom>
          <a:noFill/>
        </p:spPr>
        <p:txBody>
          <a:bodyPr wrap="square" lIns="91440" tIns="45720" rIns="91440" bIns="45720">
            <a:spAutoFit/>
          </a:bodyPr>
          <a:lstStyle/>
          <a:p>
            <a:pPr algn="ctr"/>
            <a:r>
              <a:rPr lang="fr-FR" sz="5400" b="1" i="1" cap="none" spc="0" dirty="0">
                <a:ln w="12700">
                  <a:solidFill>
                    <a:schemeClr val="tx2">
                      <a:satMod val="155000"/>
                    </a:schemeClr>
                  </a:solidFill>
                  <a:prstDash val="solid"/>
                </a:ln>
                <a:solidFill>
                  <a:srgbClr val="0432FF"/>
                </a:solidFill>
                <a:effectLst>
                  <a:outerShdw blurRad="41275" dist="20320" dir="1800000" algn="tl" rotWithShape="0">
                    <a:srgbClr val="000000">
                      <a:alpha val="40000"/>
                    </a:srgbClr>
                  </a:outerShdw>
                </a:effectLst>
              </a:rPr>
              <a:t>Modélisation</a:t>
            </a:r>
          </a:p>
        </p:txBody>
      </p:sp>
      <p:sp>
        <p:nvSpPr>
          <p:cNvPr id="77" name="Rectangle 76">
            <a:extLst>
              <a:ext uri="{FF2B5EF4-FFF2-40B4-BE49-F238E27FC236}">
                <a16:creationId xmlns:a16="http://schemas.microsoft.com/office/drawing/2014/main" id="{A10969DD-FE69-C647-8D33-29D219B763D7}"/>
              </a:ext>
            </a:extLst>
          </p:cNvPr>
          <p:cNvSpPr/>
          <p:nvPr/>
        </p:nvSpPr>
        <p:spPr>
          <a:xfrm>
            <a:off x="2205832" y="4325935"/>
            <a:ext cx="1827743" cy="830997"/>
          </a:xfrm>
          <a:prstGeom prst="rect">
            <a:avLst/>
          </a:prstGeom>
          <a:noFill/>
        </p:spPr>
        <p:txBody>
          <a:bodyPr wrap="none" lIns="91440" tIns="45720" rIns="91440" bIns="45720">
            <a:spAutoFit/>
          </a:bodyPr>
          <a:lstStyle/>
          <a:p>
            <a:pPr algn="ctr"/>
            <a:r>
              <a:rPr lang="fr-FR" sz="4800" b="1" i="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Multi-</a:t>
            </a:r>
            <a:endParaRPr lang="fr-FR" sz="4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8" name="Rectangle 77">
            <a:extLst>
              <a:ext uri="{FF2B5EF4-FFF2-40B4-BE49-F238E27FC236}">
                <a16:creationId xmlns:a16="http://schemas.microsoft.com/office/drawing/2014/main" id="{2780450B-CBCA-1943-9ECB-09A38AE1E2AD}"/>
              </a:ext>
            </a:extLst>
          </p:cNvPr>
          <p:cNvSpPr/>
          <p:nvPr/>
        </p:nvSpPr>
        <p:spPr>
          <a:xfrm>
            <a:off x="4146927" y="4375550"/>
            <a:ext cx="4398507" cy="769441"/>
          </a:xfrm>
          <a:prstGeom prst="rect">
            <a:avLst/>
          </a:prstGeom>
          <a:noFill/>
        </p:spPr>
        <p:txBody>
          <a:bodyPr wrap="square" lIns="91440" tIns="45720" rIns="91440" bIns="45720">
            <a:spAutoFit/>
          </a:bodyPr>
          <a:lstStyle/>
          <a:p>
            <a:pPr algn="ctr"/>
            <a:r>
              <a:rPr lang="fr-FR" sz="4400" b="1" i="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a:t>
            </a:r>
            <a:r>
              <a:rPr lang="fr-FR" sz="4400" b="1" i="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imensionnelle</a:t>
            </a:r>
            <a:endParaRPr lang="fr-FR" sz="4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ustDataLst>
      <p:tags r:id="rId1"/>
    </p:custDataLst>
    <p:extLst>
      <p:ext uri="{BB962C8B-B14F-4D97-AF65-F5344CB8AC3E}">
        <p14:creationId xmlns:p14="http://schemas.microsoft.com/office/powerpoint/2010/main" val="133923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F7A3C0BB-D8C1-3B41-B74C-AB5A51F87EE7}"/>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sp>
        <p:nvSpPr>
          <p:cNvPr id="5" name="Rectangle 4">
            <a:extLst>
              <a:ext uri="{FF2B5EF4-FFF2-40B4-BE49-F238E27FC236}">
                <a16:creationId xmlns:a16="http://schemas.microsoft.com/office/drawing/2014/main" id="{BA248FC9-AE52-C643-85AC-DA8A5EA63E49}"/>
              </a:ext>
            </a:extLst>
          </p:cNvPr>
          <p:cNvSpPr/>
          <p:nvPr/>
        </p:nvSpPr>
        <p:spPr>
          <a:xfrm>
            <a:off x="179512" y="967448"/>
            <a:ext cx="1929567" cy="461665"/>
          </a:xfrm>
          <a:prstGeom prst="rect">
            <a:avLst/>
          </a:prstGeom>
        </p:spPr>
        <p:txBody>
          <a:bodyPr wrap="none">
            <a:spAutoFit/>
          </a:bodyPr>
          <a:lstStyle/>
          <a:p>
            <a:pPr marL="342900" indent="-342900">
              <a:buClr>
                <a:srgbClr val="FF0000"/>
              </a:buClr>
              <a:buSzPct val="130000"/>
              <a:buFont typeface="Wingdings" pitchFamily="2" charset="2"/>
              <a:buChar char="v"/>
            </a:pPr>
            <a:r>
              <a:rPr lang="fr-FR" sz="2400" b="1" i="1" dirty="0">
                <a:latin typeface="Calibri" panose="020F0502020204030204" pitchFamily="34" charset="0"/>
                <a:cs typeface="Calibri" panose="020F0502020204030204" pitchFamily="34" charset="0"/>
              </a:rPr>
              <a:t>  Définition</a:t>
            </a:r>
            <a:endParaRPr lang="fr-FR" sz="2400" b="1" i="1" dirty="0">
              <a:effectLst/>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F9E0F878-FA4C-A94D-A852-7F152840B7D5}"/>
              </a:ext>
            </a:extLst>
          </p:cNvPr>
          <p:cNvSpPr/>
          <p:nvPr/>
        </p:nvSpPr>
        <p:spPr>
          <a:xfrm>
            <a:off x="935189" y="1628600"/>
            <a:ext cx="7885283" cy="923330"/>
          </a:xfrm>
          <a:prstGeom prst="rect">
            <a:avLst/>
          </a:prstGeom>
        </p:spPr>
        <p:txBody>
          <a:bodyPr wrap="square">
            <a:spAutoFit/>
          </a:bodyPr>
          <a:lstStyle/>
          <a:p>
            <a:pPr algn="just"/>
            <a:r>
              <a:rPr lang="fr-FR" dirty="0">
                <a:latin typeface="Calibri" panose="020F0502020204030204" pitchFamily="34" charset="0"/>
                <a:cs typeface="Calibri" panose="020F0502020204030204" pitchFamily="34" charset="0"/>
              </a:rPr>
              <a:t>Technique de </a:t>
            </a:r>
            <a:r>
              <a:rPr lang="fr-FR" b="1" dirty="0">
                <a:latin typeface="Calibri" panose="020F0502020204030204" pitchFamily="34" charset="0"/>
                <a:cs typeface="Calibri" panose="020F0502020204030204" pitchFamily="34" charset="0"/>
              </a:rPr>
              <a:t>conception logique </a:t>
            </a:r>
            <a:r>
              <a:rPr lang="fr-FR" dirty="0">
                <a:latin typeface="Calibri" panose="020F0502020204030204" pitchFamily="34" charset="0"/>
                <a:cs typeface="Calibri" panose="020F0502020204030204" pitchFamily="34" charset="0"/>
              </a:rPr>
              <a:t>permettant de structurer les données de manière à les rendre </a:t>
            </a:r>
            <a:r>
              <a:rPr lang="fr-FR" b="1" dirty="0">
                <a:latin typeface="Calibri" panose="020F0502020204030204" pitchFamily="34" charset="0"/>
                <a:cs typeface="Calibri" panose="020F0502020204030204" pitchFamily="34" charset="0"/>
              </a:rPr>
              <a:t>intuitives</a:t>
            </a:r>
            <a:r>
              <a:rPr lang="fr-FR" dirty="0">
                <a:latin typeface="Calibri" panose="020F0502020204030204" pitchFamily="34" charset="0"/>
                <a:cs typeface="Calibri" panose="020F0502020204030204" pitchFamily="34" charset="0"/>
              </a:rPr>
              <a:t> aux acteurs-métier et offrir une </a:t>
            </a:r>
            <a:r>
              <a:rPr lang="fr-FR" b="1" dirty="0">
                <a:latin typeface="Calibri" panose="020F0502020204030204" pitchFamily="34" charset="0"/>
                <a:cs typeface="Calibri" panose="020F0502020204030204" pitchFamily="34" charset="0"/>
              </a:rPr>
              <a:t>bonne performance </a:t>
            </a:r>
            <a:r>
              <a:rPr lang="fr-FR" dirty="0">
                <a:latin typeface="Calibri" panose="020F0502020204030204" pitchFamily="34" charset="0"/>
                <a:cs typeface="Calibri" panose="020F0502020204030204" pitchFamily="34" charset="0"/>
              </a:rPr>
              <a:t>aux requêtes</a:t>
            </a:r>
            <a:endParaRPr lang="fr-FR" dirty="0">
              <a:effectLst/>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670C3D16-48BE-ED4D-B7B0-269C32165C88}"/>
              </a:ext>
            </a:extLst>
          </p:cNvPr>
          <p:cNvSpPr/>
          <p:nvPr/>
        </p:nvSpPr>
        <p:spPr>
          <a:xfrm>
            <a:off x="143600" y="3170278"/>
            <a:ext cx="2587696" cy="461665"/>
          </a:xfrm>
          <a:prstGeom prst="rect">
            <a:avLst/>
          </a:prstGeom>
        </p:spPr>
        <p:txBody>
          <a:bodyPr wrap="none">
            <a:spAutoFit/>
          </a:bodyPr>
          <a:lstStyle/>
          <a:p>
            <a:pPr marL="342900" indent="-342900">
              <a:buClr>
                <a:srgbClr val="FF0000"/>
              </a:buClr>
              <a:buSzPct val="130000"/>
              <a:buFont typeface="Wingdings" pitchFamily="2" charset="2"/>
              <a:buChar char="v"/>
            </a:pPr>
            <a:r>
              <a:rPr lang="fr-FR" sz="2400" b="1" i="1" dirty="0">
                <a:latin typeface="Calibri" panose="020F0502020204030204" pitchFamily="34" charset="0"/>
                <a:cs typeface="Calibri" panose="020F0502020204030204" pitchFamily="34" charset="0"/>
              </a:rPr>
              <a:t>Caractéristiques</a:t>
            </a:r>
          </a:p>
        </p:txBody>
      </p:sp>
      <p:sp>
        <p:nvSpPr>
          <p:cNvPr id="10" name="Rectangle 9">
            <a:extLst>
              <a:ext uri="{FF2B5EF4-FFF2-40B4-BE49-F238E27FC236}">
                <a16:creationId xmlns:a16="http://schemas.microsoft.com/office/drawing/2014/main" id="{6F8B65C3-F629-634B-897C-D78B5A3E04AD}"/>
              </a:ext>
            </a:extLst>
          </p:cNvPr>
          <p:cNvSpPr/>
          <p:nvPr/>
        </p:nvSpPr>
        <p:spPr>
          <a:xfrm>
            <a:off x="755228" y="3631943"/>
            <a:ext cx="8281267" cy="2215991"/>
          </a:xfrm>
          <a:prstGeom prst="rect">
            <a:avLst/>
          </a:prstGeom>
        </p:spPr>
        <p:txBody>
          <a:bodyPr wrap="square">
            <a:spAutoFit/>
          </a:bodyPr>
          <a:lstStyle/>
          <a:p>
            <a:pPr marL="285750" indent="-285750">
              <a:spcAft>
                <a:spcPts val="1200"/>
              </a:spcAft>
              <a:buClr>
                <a:srgbClr val="FF0000"/>
              </a:buClr>
              <a:buSzPct val="110000"/>
              <a:buFont typeface="Wingdings" pitchFamily="2" charset="2"/>
              <a:buChar char="§"/>
            </a:pPr>
            <a:r>
              <a:rPr lang="fr-FR" dirty="0">
                <a:latin typeface="Calibri" panose="020F0502020204030204" pitchFamily="34" charset="0"/>
                <a:cs typeface="Calibri" panose="020F0502020204030204" pitchFamily="34" charset="0"/>
              </a:rPr>
              <a:t>Divise les données en </a:t>
            </a:r>
            <a:r>
              <a:rPr lang="fr-FR" b="1" i="1" dirty="0">
                <a:latin typeface="Calibri" panose="020F0502020204030204" pitchFamily="34" charset="0"/>
                <a:cs typeface="Calibri" panose="020F0502020204030204" pitchFamily="34" charset="0"/>
              </a:rPr>
              <a:t>faits </a:t>
            </a:r>
            <a:r>
              <a:rPr lang="fr-FR" dirty="0">
                <a:latin typeface="Calibri" panose="020F0502020204030204" pitchFamily="34" charset="0"/>
                <a:cs typeface="Calibri" panose="020F0502020204030204" pitchFamily="34" charset="0"/>
              </a:rPr>
              <a:t>et </a:t>
            </a:r>
            <a:r>
              <a:rPr lang="fr-FR" b="1" i="1" dirty="0">
                <a:latin typeface="Calibri" panose="020F0502020204030204" pitchFamily="34" charset="0"/>
                <a:cs typeface="Calibri" panose="020F0502020204030204" pitchFamily="34" charset="0"/>
              </a:rPr>
              <a:t>dimensions </a:t>
            </a:r>
          </a:p>
          <a:p>
            <a:pPr marL="285750" indent="-285750">
              <a:spcAft>
                <a:spcPts val="1200"/>
              </a:spcAft>
              <a:buClr>
                <a:srgbClr val="FF0000"/>
              </a:buClr>
              <a:buSzPct val="110000"/>
              <a:buFont typeface="Wingdings" pitchFamily="2" charset="2"/>
              <a:buChar char="§"/>
            </a:pPr>
            <a:r>
              <a:rPr lang="fr-FR" dirty="0">
                <a:latin typeface="Calibri" panose="020F0502020204030204" pitchFamily="34" charset="0"/>
                <a:cs typeface="Calibri" panose="020F0502020204030204" pitchFamily="34" charset="0"/>
              </a:rPr>
              <a:t>Les faits (</a:t>
            </a:r>
            <a:r>
              <a:rPr lang="fr-FR" sz="1400" i="1" dirty="0">
                <a:latin typeface="Calibri" panose="020F0502020204030204" pitchFamily="34" charset="0"/>
                <a:cs typeface="Calibri" panose="020F0502020204030204" pitchFamily="34" charset="0"/>
              </a:rPr>
              <a:t>observés par des mesures</a:t>
            </a:r>
            <a:r>
              <a:rPr lang="fr-FR" dirty="0">
                <a:latin typeface="Calibri" panose="020F0502020204030204" pitchFamily="34" charset="0"/>
                <a:cs typeface="Calibri" panose="020F0502020204030204" pitchFamily="34" charset="0"/>
              </a:rPr>
              <a:t>) sont généralement des valeurs numériques  provenant des processus métiers </a:t>
            </a:r>
          </a:p>
          <a:p>
            <a:pPr marL="285750" indent="-285750">
              <a:spcAft>
                <a:spcPts val="1200"/>
              </a:spcAft>
              <a:buClr>
                <a:srgbClr val="FF0000"/>
              </a:buClr>
              <a:buSzPct val="110000"/>
              <a:buFont typeface="Wingdings" pitchFamily="2" charset="2"/>
              <a:buChar char="§"/>
            </a:pPr>
            <a:r>
              <a:rPr lang="fr-FR" dirty="0">
                <a:latin typeface="Calibri" panose="020F0502020204030204" pitchFamily="34" charset="0"/>
                <a:cs typeface="Calibri" panose="020F0502020204030204" pitchFamily="34" charset="0"/>
              </a:rPr>
              <a:t>Les dimensions (</a:t>
            </a:r>
            <a:r>
              <a:rPr lang="fr-FR" sz="1400" i="1" dirty="0">
                <a:latin typeface="Calibri" panose="020F0502020204030204" pitchFamily="34" charset="0"/>
                <a:cs typeface="Calibri" panose="020F0502020204030204" pitchFamily="34" charset="0"/>
              </a:rPr>
              <a:t>axes d’analyse</a:t>
            </a:r>
            <a:r>
              <a:rPr lang="fr-FR" dirty="0">
                <a:latin typeface="Calibri" panose="020F0502020204030204" pitchFamily="34" charset="0"/>
                <a:cs typeface="Calibri" panose="020F0502020204030204" pitchFamily="34" charset="0"/>
              </a:rPr>
              <a:t>) fournissent le contexte des faits                                    (</a:t>
            </a:r>
            <a:r>
              <a:rPr lang="fr-FR" sz="1400" i="1" dirty="0">
                <a:latin typeface="Calibri" panose="020F0502020204030204" pitchFamily="34" charset="0"/>
                <a:cs typeface="Calibri" panose="020F0502020204030204" pitchFamily="34" charset="0"/>
              </a:rPr>
              <a:t>qui, quoi, quand, où, pourquoi </a:t>
            </a:r>
            <a:r>
              <a:rPr lang="fr-FR" sz="1400" dirty="0">
                <a:latin typeface="Calibri" panose="020F0502020204030204" pitchFamily="34" charset="0"/>
                <a:cs typeface="Calibri" panose="020F0502020204030204" pitchFamily="34" charset="0"/>
              </a:rPr>
              <a:t>et </a:t>
            </a:r>
            <a:r>
              <a:rPr lang="fr-FR" sz="1400" i="1" dirty="0">
                <a:latin typeface="Calibri" panose="020F0502020204030204" pitchFamily="34" charset="0"/>
                <a:cs typeface="Calibri" panose="020F0502020204030204" pitchFamily="34" charset="0"/>
              </a:rPr>
              <a:t>comment</a:t>
            </a:r>
            <a:r>
              <a:rPr lang="fr-FR" dirty="0">
                <a:latin typeface="Calibri" panose="020F0502020204030204" pitchFamily="34" charset="0"/>
                <a:cs typeface="Calibri" panose="020F0502020204030204" pitchFamily="34" charset="0"/>
              </a:rPr>
              <a:t>)  </a:t>
            </a:r>
          </a:p>
          <a:p>
            <a:pPr marL="285750" indent="-285750">
              <a:spcAft>
                <a:spcPts val="1200"/>
              </a:spcAft>
              <a:buClr>
                <a:srgbClr val="FF0000"/>
              </a:buClr>
              <a:buSzPct val="110000"/>
              <a:buFont typeface="Wingdings" pitchFamily="2" charset="2"/>
              <a:buChar char="§"/>
            </a:pPr>
            <a:r>
              <a:rPr lang="fr-FR" b="1" dirty="0">
                <a:latin typeface="Calibri" panose="020F0502020204030204" pitchFamily="34" charset="0"/>
                <a:cs typeface="Calibri" panose="020F0502020204030204" pitchFamily="34" charset="0"/>
              </a:rPr>
              <a:t>Schéma en étoile</a:t>
            </a:r>
            <a:r>
              <a:rPr lang="fr-FR" dirty="0">
                <a:latin typeface="Calibri" panose="020F0502020204030204" pitchFamily="34" charset="0"/>
                <a:cs typeface="Calibri" panose="020F0502020204030204" pitchFamily="34" charset="0"/>
              </a:rPr>
              <a:t>: une table de faits entourée de plusieurs tables de dimension </a:t>
            </a:r>
            <a:endParaRPr lang="fr-FR" dirty="0">
              <a:effectLst/>
              <a:latin typeface="Calibri" panose="020F0502020204030204" pitchFamily="34" charset="0"/>
              <a:cs typeface="Calibri" panose="020F0502020204030204" pitchFamily="34" charset="0"/>
            </a:endParaRPr>
          </a:p>
        </p:txBody>
      </p:sp>
      <p:grpSp>
        <p:nvGrpSpPr>
          <p:cNvPr id="13" name="Groupe 12">
            <a:extLst>
              <a:ext uri="{FF2B5EF4-FFF2-40B4-BE49-F238E27FC236}">
                <a16:creationId xmlns:a16="http://schemas.microsoft.com/office/drawing/2014/main" id="{A7D0FA0B-E614-DC44-8E5E-0FC219AB2A13}"/>
              </a:ext>
            </a:extLst>
          </p:cNvPr>
          <p:cNvGrpSpPr/>
          <p:nvPr/>
        </p:nvGrpSpPr>
        <p:grpSpPr>
          <a:xfrm>
            <a:off x="5580111" y="5949280"/>
            <a:ext cx="3456384" cy="445708"/>
            <a:chOff x="5004048" y="5974580"/>
            <a:chExt cx="3456384" cy="445708"/>
          </a:xfrm>
        </p:grpSpPr>
        <p:pic>
          <p:nvPicPr>
            <p:cNvPr id="11" name="Image 10">
              <a:extLst>
                <a:ext uri="{FF2B5EF4-FFF2-40B4-BE49-F238E27FC236}">
                  <a16:creationId xmlns:a16="http://schemas.microsoft.com/office/drawing/2014/main" id="{591C28FC-CDC2-C746-B7FB-42B05B351F77}"/>
                </a:ext>
              </a:extLst>
            </p:cNvPr>
            <p:cNvPicPr>
              <a:picLocks noChangeAspect="1"/>
            </p:cNvPicPr>
            <p:nvPr/>
          </p:nvPicPr>
          <p:blipFill>
            <a:blip r:embed="rId2"/>
            <a:stretch>
              <a:fillRect/>
            </a:stretch>
          </p:blipFill>
          <p:spPr>
            <a:xfrm>
              <a:off x="5004048" y="5974580"/>
              <a:ext cx="318363" cy="445708"/>
            </a:xfrm>
            <a:prstGeom prst="rect">
              <a:avLst/>
            </a:prstGeom>
          </p:spPr>
        </p:pic>
        <p:sp>
          <p:nvSpPr>
            <p:cNvPr id="12" name="Rectangle 11">
              <a:extLst>
                <a:ext uri="{FF2B5EF4-FFF2-40B4-BE49-F238E27FC236}">
                  <a16:creationId xmlns:a16="http://schemas.microsoft.com/office/drawing/2014/main" id="{A22288AA-7ED4-1D45-902E-32E926DF8432}"/>
                </a:ext>
              </a:extLst>
            </p:cNvPr>
            <p:cNvSpPr/>
            <p:nvPr/>
          </p:nvSpPr>
          <p:spPr>
            <a:xfrm>
              <a:off x="5243920" y="6174067"/>
              <a:ext cx="3216512" cy="215444"/>
            </a:xfrm>
            <a:prstGeom prst="rect">
              <a:avLst/>
            </a:prstGeom>
          </p:spPr>
          <p:txBody>
            <a:bodyPr wrap="square">
              <a:spAutoFit/>
            </a:bodyPr>
            <a:lstStyle/>
            <a:p>
              <a:r>
                <a:rPr lang="fr-FR" sz="800" i="1" dirty="0">
                  <a:latin typeface="Helvetica" pitchFamily="2" charset="0"/>
                </a:rPr>
                <a:t>Département de génie logiciel  - 2011 – © S. </a:t>
              </a:r>
              <a:r>
                <a:rPr lang="fr-FR" sz="800" i="1" dirty="0" err="1">
                  <a:latin typeface="Helvetica" pitchFamily="2" charset="0"/>
                </a:rPr>
                <a:t>Chafki</a:t>
              </a:r>
              <a:r>
                <a:rPr lang="fr-FR" sz="800" i="1" dirty="0">
                  <a:latin typeface="Helvetica" pitchFamily="2" charset="0"/>
                </a:rPr>
                <a:t>, C. Desrosiers</a:t>
              </a:r>
              <a:endParaRPr lang="fr-FR" sz="800" i="1" dirty="0">
                <a:effectLst/>
                <a:latin typeface="Helvetica" pitchFamily="2" charset="0"/>
              </a:endParaRPr>
            </a:p>
          </p:txBody>
        </p:sp>
      </p:grpSp>
    </p:spTree>
    <p:extLst>
      <p:ext uri="{BB962C8B-B14F-4D97-AF65-F5344CB8AC3E}">
        <p14:creationId xmlns:p14="http://schemas.microsoft.com/office/powerpoint/2010/main" val="3593166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ChangeArrowheads="1"/>
          </p:cNvSpPr>
          <p:nvPr/>
        </p:nvSpPr>
        <p:spPr bwMode="auto">
          <a:xfrm>
            <a:off x="34330" y="1034153"/>
            <a:ext cx="9144000" cy="3908762"/>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square" anchor="ctr">
            <a:spAutoFit/>
          </a:bodyPr>
          <a:lstStyle>
            <a:lvl1pPr marL="361950" indent="-361950">
              <a:defRPr sz="1400">
                <a:solidFill>
                  <a:schemeClr val="tx1"/>
                </a:solidFill>
                <a:latin typeface="Arial" charset="0"/>
                <a:ea typeface="ＭＳ Ｐゴシック" charset="-128"/>
              </a:defRPr>
            </a:lvl1pPr>
            <a:lvl2pPr marL="914400" indent="-45720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buClr>
                <a:srgbClr val="FF0000"/>
              </a:buClr>
              <a:buSzPct val="120000"/>
              <a:buFont typeface="Wingdings" charset="2"/>
              <a:buChar char="v"/>
              <a:defRPr/>
            </a:pPr>
            <a:r>
              <a:rPr lang="fr-CA" altLang="fr-FR" sz="2800" dirty="0">
                <a:latin typeface="Calibri" charset="0"/>
              </a:rPr>
              <a:t> Il existe 3 formes de modèles multidimensionnels :</a:t>
            </a:r>
          </a:p>
          <a:p>
            <a:pPr>
              <a:buFont typeface="Wingdings" charset="2"/>
              <a:buChar char="v"/>
              <a:defRPr/>
            </a:pPr>
            <a:endParaRPr lang="fr-CA" altLang="fr-FR" sz="2800" dirty="0">
              <a:latin typeface="Calibri" charset="0"/>
            </a:endParaRPr>
          </a:p>
          <a:p>
            <a:pPr lvl="1">
              <a:lnSpc>
                <a:spcPct val="200000"/>
              </a:lnSpc>
              <a:buClr>
                <a:srgbClr val="FF0000"/>
              </a:buClr>
              <a:buFont typeface="Franklin Gothic Book" charset="0"/>
              <a:buAutoNum type="arabicPeriod"/>
              <a:defRPr/>
            </a:pPr>
            <a:r>
              <a:rPr lang="fr-CA" altLang="fr-FR" sz="2800" b="1" dirty="0">
                <a:latin typeface="Calibri" charset="0"/>
              </a:rPr>
              <a:t>Le modèle en étoile </a:t>
            </a:r>
            <a:r>
              <a:rPr lang="fr-CA" altLang="fr-FR" sz="2800" dirty="0">
                <a:latin typeface="Calibri" charset="0"/>
              </a:rPr>
              <a:t> (</a:t>
            </a:r>
            <a:r>
              <a:rPr lang="fr-CA" altLang="fr-FR" sz="3200" b="1" i="1" dirty="0">
                <a:solidFill>
                  <a:schemeClr val="bg2">
                    <a:lumMod val="75000"/>
                  </a:schemeClr>
                </a:solidFill>
                <a:effectLst>
                  <a:outerShdw blurRad="38100" dist="38100" dir="2700000" algn="tl">
                    <a:srgbClr val="C0C0C0"/>
                  </a:outerShdw>
                </a:effectLst>
                <a:latin typeface="Calibri" charset="0"/>
              </a:rPr>
              <a:t>Star </a:t>
            </a:r>
            <a:r>
              <a:rPr lang="fr-CA" altLang="fr-FR" sz="3200" b="1" i="1" dirty="0" err="1">
                <a:solidFill>
                  <a:schemeClr val="bg2">
                    <a:lumMod val="75000"/>
                  </a:schemeClr>
                </a:solidFill>
                <a:effectLst>
                  <a:outerShdw blurRad="38100" dist="38100" dir="2700000" algn="tl">
                    <a:srgbClr val="C0C0C0"/>
                  </a:outerShdw>
                </a:effectLst>
                <a:latin typeface="Calibri" charset="0"/>
              </a:rPr>
              <a:t>schema</a:t>
            </a:r>
            <a:r>
              <a:rPr lang="fr-CA" altLang="fr-FR" sz="2800" dirty="0">
                <a:latin typeface="Calibri" charset="0"/>
              </a:rPr>
              <a:t>)</a:t>
            </a:r>
          </a:p>
          <a:p>
            <a:pPr lvl="1">
              <a:lnSpc>
                <a:spcPct val="200000"/>
              </a:lnSpc>
              <a:buClr>
                <a:srgbClr val="FF0000"/>
              </a:buClr>
              <a:buFont typeface="Franklin Gothic Book" charset="0"/>
              <a:buAutoNum type="arabicPeriod"/>
              <a:defRPr/>
            </a:pPr>
            <a:r>
              <a:rPr lang="fr-CA" altLang="fr-FR" sz="2800" b="1" dirty="0">
                <a:latin typeface="Calibri" charset="0"/>
              </a:rPr>
              <a:t>Le modèle en flocon de neige </a:t>
            </a:r>
            <a:r>
              <a:rPr lang="fr-CA" altLang="fr-FR" sz="2800" dirty="0">
                <a:latin typeface="Calibri" charset="0"/>
              </a:rPr>
              <a:t> (</a:t>
            </a:r>
            <a:r>
              <a:rPr lang="fr-CA" altLang="fr-FR" sz="3200" b="1" i="1" dirty="0" err="1">
                <a:solidFill>
                  <a:schemeClr val="bg2">
                    <a:lumMod val="75000"/>
                  </a:schemeClr>
                </a:solidFill>
                <a:effectLst>
                  <a:outerShdw blurRad="38100" dist="38100" dir="2700000" algn="tl">
                    <a:srgbClr val="C0C0C0"/>
                  </a:outerShdw>
                </a:effectLst>
                <a:latin typeface="Calibri" charset="0"/>
              </a:rPr>
              <a:t>Snowflaked</a:t>
            </a:r>
            <a:r>
              <a:rPr lang="fr-CA" altLang="fr-FR" sz="3200" b="1" i="1" dirty="0">
                <a:solidFill>
                  <a:schemeClr val="bg2">
                    <a:lumMod val="75000"/>
                  </a:schemeClr>
                </a:solidFill>
                <a:effectLst>
                  <a:outerShdw blurRad="38100" dist="38100" dir="2700000" algn="tl">
                    <a:srgbClr val="C0C0C0"/>
                  </a:outerShdw>
                </a:effectLst>
                <a:latin typeface="Calibri" charset="0"/>
              </a:rPr>
              <a:t> </a:t>
            </a:r>
            <a:r>
              <a:rPr lang="fr-CA" altLang="fr-FR" sz="3200" b="1" i="1" dirty="0" err="1">
                <a:solidFill>
                  <a:schemeClr val="bg2">
                    <a:lumMod val="75000"/>
                  </a:schemeClr>
                </a:solidFill>
                <a:effectLst>
                  <a:outerShdw blurRad="38100" dist="38100" dir="2700000" algn="tl">
                    <a:srgbClr val="C0C0C0"/>
                  </a:outerShdw>
                </a:effectLst>
                <a:latin typeface="Calibri" charset="0"/>
              </a:rPr>
              <a:t>schema</a:t>
            </a:r>
            <a:r>
              <a:rPr lang="fr-CA" altLang="fr-FR" sz="2800" dirty="0">
                <a:latin typeface="Calibri" charset="0"/>
              </a:rPr>
              <a:t>)</a:t>
            </a:r>
          </a:p>
          <a:p>
            <a:pPr lvl="1">
              <a:lnSpc>
                <a:spcPct val="200000"/>
              </a:lnSpc>
              <a:buClr>
                <a:srgbClr val="FF0000"/>
              </a:buClr>
              <a:buFont typeface="Franklin Gothic Book" charset="0"/>
              <a:buAutoNum type="arabicPeriod"/>
              <a:defRPr/>
            </a:pPr>
            <a:r>
              <a:rPr lang="fr-CA" altLang="fr-FR" sz="2800" b="1" dirty="0">
                <a:latin typeface="Calibri" charset="0"/>
              </a:rPr>
              <a:t>Le modèle en constellation </a:t>
            </a:r>
            <a:r>
              <a:rPr lang="fr-CA" altLang="fr-FR" sz="2800" dirty="0">
                <a:latin typeface="Calibri" charset="0"/>
              </a:rPr>
              <a:t> (</a:t>
            </a:r>
            <a:r>
              <a:rPr lang="fr-CA" altLang="fr-FR" sz="3200" b="1" i="1" dirty="0" err="1">
                <a:solidFill>
                  <a:schemeClr val="bg2">
                    <a:lumMod val="75000"/>
                  </a:schemeClr>
                </a:solidFill>
                <a:effectLst>
                  <a:outerShdw blurRad="38100" dist="38100" dir="2700000" algn="tl">
                    <a:srgbClr val="C0C0C0"/>
                  </a:outerShdw>
                </a:effectLst>
                <a:latin typeface="Calibri" charset="0"/>
              </a:rPr>
              <a:t>Factflaked</a:t>
            </a:r>
            <a:r>
              <a:rPr lang="fr-CA" altLang="fr-FR" sz="3200" b="1" i="1" dirty="0">
                <a:solidFill>
                  <a:schemeClr val="bg2">
                    <a:lumMod val="75000"/>
                  </a:schemeClr>
                </a:solidFill>
                <a:effectLst>
                  <a:outerShdw blurRad="38100" dist="38100" dir="2700000" algn="tl">
                    <a:srgbClr val="C0C0C0"/>
                  </a:outerShdw>
                </a:effectLst>
                <a:latin typeface="Calibri" charset="0"/>
              </a:rPr>
              <a:t> </a:t>
            </a:r>
            <a:r>
              <a:rPr lang="fr-CA" altLang="fr-FR" sz="3200" b="1" i="1" dirty="0" err="1">
                <a:solidFill>
                  <a:schemeClr val="bg2">
                    <a:lumMod val="75000"/>
                  </a:schemeClr>
                </a:solidFill>
                <a:effectLst>
                  <a:outerShdw blurRad="38100" dist="38100" dir="2700000" algn="tl">
                    <a:srgbClr val="C0C0C0"/>
                  </a:outerShdw>
                </a:effectLst>
                <a:latin typeface="Calibri" charset="0"/>
              </a:rPr>
              <a:t>schema</a:t>
            </a:r>
            <a:r>
              <a:rPr lang="fr-CA" altLang="fr-FR" sz="2800" dirty="0">
                <a:latin typeface="Calibri" charset="0"/>
              </a:rPr>
              <a:t>)</a:t>
            </a:r>
          </a:p>
        </p:txBody>
      </p:sp>
      <p:sp>
        <p:nvSpPr>
          <p:cNvPr id="2" name="Text Box 3">
            <a:extLst>
              <a:ext uri="{FF2B5EF4-FFF2-40B4-BE49-F238E27FC236}">
                <a16:creationId xmlns:a16="http://schemas.microsoft.com/office/drawing/2014/main" id="{4E7CFF0D-DA17-A023-05CB-4BA78D152AE5}"/>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spTree>
    <p:extLst>
      <p:ext uri="{BB962C8B-B14F-4D97-AF65-F5344CB8AC3E}">
        <p14:creationId xmlns:p14="http://schemas.microsoft.com/office/powerpoint/2010/main" val="1745065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3"/>
          <p:cNvSpPr txBox="1">
            <a:spLocks noChangeArrowheads="1"/>
          </p:cNvSpPr>
          <p:nvPr/>
        </p:nvSpPr>
        <p:spPr bwMode="auto">
          <a:xfrm>
            <a:off x="114300" y="1277799"/>
            <a:ext cx="89154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4988" indent="-357188">
              <a:defRPr>
                <a:solidFill>
                  <a:schemeClr val="tx1"/>
                </a:solidFill>
                <a:latin typeface="Arial" charset="0"/>
              </a:defRPr>
            </a:lvl1pPr>
            <a:lvl2pPr>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buClr>
                <a:srgbClr val="FF0000"/>
              </a:buClr>
              <a:buFont typeface="Wingdings" charset="2"/>
              <a:buChar char="Ä"/>
            </a:pPr>
            <a:r>
              <a:rPr lang="fr-FR" altLang="fr-FR" sz="2000" dirty="0">
                <a:latin typeface="Calibri" charset="0"/>
                <a:ea typeface="ＭＳ Ｐゴシック" charset="-128"/>
              </a:rPr>
              <a:t>Une </a:t>
            </a:r>
            <a:r>
              <a:rPr lang="fr-FR" altLang="ja-JP" sz="2000" b="1" dirty="0">
                <a:solidFill>
                  <a:schemeClr val="bg2">
                    <a:lumMod val="75000"/>
                  </a:schemeClr>
                </a:solidFill>
                <a:latin typeface="Calibri" charset="0"/>
                <a:ea typeface="ＭＳ Ｐゴシック" charset="-128"/>
              </a:rPr>
              <a:t>''table'' de faits </a:t>
            </a:r>
            <a:r>
              <a:rPr lang="fr-FR" altLang="ja-JP" sz="2000" dirty="0">
                <a:latin typeface="Calibri" charset="0"/>
                <a:ea typeface="ＭＳ Ｐゴシック" charset="-128"/>
              </a:rPr>
              <a:t>: identifiants des tables de dimensions et une ou plusieurs mesures </a:t>
            </a:r>
          </a:p>
          <a:p>
            <a:pPr algn="just">
              <a:buClr>
                <a:srgbClr val="FF0000"/>
              </a:buClr>
              <a:buFont typeface="Wingdings" charset="2"/>
              <a:buChar char="Ä"/>
            </a:pPr>
            <a:endParaRPr lang="fr-FR" altLang="fr-FR" sz="2000" dirty="0">
              <a:latin typeface="Calibri" charset="0"/>
              <a:ea typeface="ＭＳ Ｐゴシック" charset="-128"/>
            </a:endParaRPr>
          </a:p>
          <a:p>
            <a:pPr algn="just">
              <a:buClr>
                <a:srgbClr val="FF0000"/>
              </a:buClr>
              <a:buFont typeface="Wingdings" charset="2"/>
              <a:buChar char="Ä"/>
            </a:pPr>
            <a:r>
              <a:rPr lang="fr-FR" altLang="fr-FR" sz="2000" dirty="0">
                <a:latin typeface="Calibri" charset="0"/>
                <a:ea typeface="ＭＳ Ｐゴシック" charset="-128"/>
              </a:rPr>
              <a:t>Plusieurs </a:t>
            </a:r>
            <a:r>
              <a:rPr lang="fr-FR" altLang="fr-FR" sz="2000" b="1" dirty="0">
                <a:solidFill>
                  <a:schemeClr val="bg1">
                    <a:lumMod val="50000"/>
                  </a:schemeClr>
                </a:solidFill>
                <a:latin typeface="Calibri" charset="0"/>
                <a:ea typeface="ＭＳ Ｐゴシック" charset="-128"/>
              </a:rPr>
              <a:t>tables de dimension</a:t>
            </a:r>
            <a:r>
              <a:rPr lang="fr-FR" altLang="fr-FR" sz="2000" dirty="0">
                <a:solidFill>
                  <a:schemeClr val="bg1">
                    <a:lumMod val="50000"/>
                  </a:schemeClr>
                </a:solidFill>
                <a:latin typeface="Calibri" charset="0"/>
                <a:ea typeface="ＭＳ Ｐゴシック" charset="-128"/>
              </a:rPr>
              <a:t> </a:t>
            </a:r>
            <a:r>
              <a:rPr lang="fr-FR" altLang="fr-FR" sz="2000" dirty="0">
                <a:latin typeface="Calibri" charset="0"/>
                <a:ea typeface="ＭＳ Ｐゴシック" charset="-128"/>
              </a:rPr>
              <a:t>: descripteurs des dimensions</a:t>
            </a:r>
          </a:p>
          <a:p>
            <a:pPr algn="just">
              <a:buClr>
                <a:srgbClr val="FF0000"/>
              </a:buClr>
              <a:buFont typeface="Wingdings" charset="2"/>
              <a:buChar char="Ä"/>
            </a:pPr>
            <a:endParaRPr lang="fr-FR" altLang="fr-FR" sz="2000" dirty="0">
              <a:latin typeface="Calibri" charset="0"/>
              <a:ea typeface="ＭＳ Ｐゴシック" charset="-128"/>
            </a:endParaRPr>
          </a:p>
          <a:p>
            <a:pPr algn="just">
              <a:buClr>
                <a:srgbClr val="FF0000"/>
              </a:buClr>
              <a:buFont typeface="Wingdings" charset="2"/>
              <a:buChar char="Ä"/>
            </a:pPr>
            <a:r>
              <a:rPr lang="fr-FR" altLang="fr-FR" sz="2000" dirty="0">
                <a:latin typeface="Calibri" charset="0"/>
                <a:ea typeface="ＭＳ Ｐゴシック" charset="-128"/>
              </a:rPr>
              <a:t>Une </a:t>
            </a:r>
            <a:r>
              <a:rPr lang="fr-FR" altLang="fr-FR" sz="2000" b="1" dirty="0">
                <a:solidFill>
                  <a:schemeClr val="bg1">
                    <a:lumMod val="50000"/>
                  </a:schemeClr>
                </a:solidFill>
                <a:latin typeface="Calibri" charset="0"/>
                <a:ea typeface="ＭＳ Ｐゴシック" charset="-128"/>
              </a:rPr>
              <a:t>granularité</a:t>
            </a:r>
            <a:r>
              <a:rPr lang="fr-FR" altLang="fr-FR" sz="2000" dirty="0">
                <a:solidFill>
                  <a:schemeClr val="bg1">
                    <a:lumMod val="95000"/>
                  </a:schemeClr>
                </a:solidFill>
                <a:latin typeface="Calibri" charset="0"/>
                <a:ea typeface="ＭＳ Ｐゴシック" charset="-128"/>
              </a:rPr>
              <a:t> </a:t>
            </a:r>
            <a:r>
              <a:rPr lang="fr-FR" altLang="fr-FR" sz="2000" dirty="0">
                <a:latin typeface="Calibri" charset="0"/>
                <a:ea typeface="ＭＳ Ｐゴシック" charset="-128"/>
              </a:rPr>
              <a:t>définie par les identifiants dans la table des faits.</a:t>
            </a:r>
          </a:p>
          <a:p>
            <a:pPr lvl="1" algn="just"/>
            <a:endParaRPr lang="fr-FR" altLang="fr-FR" sz="2000" dirty="0">
              <a:latin typeface="Calibri" charset="0"/>
              <a:ea typeface="ＭＳ Ｐゴシック" charset="-128"/>
            </a:endParaRPr>
          </a:p>
        </p:txBody>
      </p:sp>
      <p:sp>
        <p:nvSpPr>
          <p:cNvPr id="7" name="Text Box 3"/>
          <p:cNvSpPr txBox="1">
            <a:spLocks noChangeArrowheads="1"/>
          </p:cNvSpPr>
          <p:nvPr/>
        </p:nvSpPr>
        <p:spPr bwMode="auto">
          <a:xfrm>
            <a:off x="683568" y="3524568"/>
            <a:ext cx="812375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34988" indent="-357188">
              <a:defRPr>
                <a:solidFill>
                  <a:schemeClr val="tx1"/>
                </a:solidFill>
                <a:latin typeface="Arial" charset="0"/>
              </a:defRPr>
            </a:lvl1pPr>
            <a:lvl2pPr>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fr-FR" altLang="fr-FR" sz="1600" b="1" i="1" dirty="0">
                <a:solidFill>
                  <a:schemeClr val="bg2">
                    <a:lumMod val="75000"/>
                  </a:schemeClr>
                </a:solidFill>
                <a:latin typeface="Calibri" charset="0"/>
                <a:ea typeface="ＭＳ Ｐゴシック" charset="-128"/>
              </a:rPr>
              <a:t>Avantages :   </a:t>
            </a:r>
          </a:p>
          <a:p>
            <a:pPr lvl="1" algn="just">
              <a:buClr>
                <a:srgbClr val="FF0000"/>
              </a:buClr>
              <a:buSzPct val="120000"/>
              <a:buFont typeface="Symbol" charset="2"/>
              <a:buChar char="¨"/>
            </a:pPr>
            <a:r>
              <a:rPr lang="fr-FR" altLang="fr-FR" sz="1600" dirty="0">
                <a:latin typeface="Calibri" charset="0"/>
                <a:ea typeface="ＭＳ Ｐゴシック" charset="-128"/>
              </a:rPr>
              <a:t>  Facilité de navigation</a:t>
            </a:r>
          </a:p>
          <a:p>
            <a:pPr lvl="1" algn="just">
              <a:buClr>
                <a:srgbClr val="FF0000"/>
              </a:buClr>
              <a:buSzPct val="120000"/>
              <a:buFont typeface="Symbol" charset="2"/>
              <a:buChar char="¨"/>
            </a:pPr>
            <a:r>
              <a:rPr lang="fr-FR" altLang="fr-FR" sz="1600" dirty="0">
                <a:latin typeface="Calibri" charset="0"/>
                <a:ea typeface="ＭＳ Ｐゴシック" charset="-128"/>
              </a:rPr>
              <a:t>  Performances : nombre limité de jointures ; gestion des données creuses.</a:t>
            </a:r>
          </a:p>
          <a:p>
            <a:pPr lvl="1" algn="just">
              <a:buClr>
                <a:srgbClr val="FF0000"/>
              </a:buClr>
              <a:buSzPct val="120000"/>
              <a:buFont typeface="Symbol" charset="2"/>
              <a:buChar char="¨"/>
            </a:pPr>
            <a:r>
              <a:rPr lang="fr-FR" altLang="fr-FR" sz="1600" dirty="0">
                <a:latin typeface="Calibri" charset="0"/>
                <a:ea typeface="ＭＳ Ｐゴシック" charset="-128"/>
              </a:rPr>
              <a:t>  Gestion des agrégats</a:t>
            </a:r>
          </a:p>
          <a:p>
            <a:pPr lvl="1" algn="just">
              <a:buClr>
                <a:srgbClr val="FF0000"/>
              </a:buClr>
              <a:buSzPct val="120000"/>
              <a:buFont typeface="Symbol" charset="2"/>
              <a:buChar char="¨"/>
            </a:pPr>
            <a:r>
              <a:rPr lang="fr-FR" altLang="fr-FR" sz="1600" dirty="0">
                <a:latin typeface="Calibri" charset="0"/>
                <a:ea typeface="ＭＳ Ｐゴシック" charset="-128"/>
              </a:rPr>
              <a:t>  Fiabilité des résultats</a:t>
            </a:r>
          </a:p>
          <a:p>
            <a:pPr lvl="1" algn="just"/>
            <a:endParaRPr lang="fr-FR" altLang="fr-FR" sz="1600" dirty="0">
              <a:latin typeface="Calibri" charset="0"/>
              <a:ea typeface="ＭＳ Ｐゴシック" charset="-128"/>
            </a:endParaRPr>
          </a:p>
          <a:p>
            <a:pPr algn="just"/>
            <a:r>
              <a:rPr lang="fr-FR" altLang="fr-FR" sz="1600" b="1" i="1" dirty="0">
                <a:solidFill>
                  <a:schemeClr val="bg2">
                    <a:lumMod val="75000"/>
                  </a:schemeClr>
                </a:solidFill>
                <a:latin typeface="Calibri" charset="0"/>
                <a:ea typeface="ＭＳ Ｐゴシック" charset="-128"/>
              </a:rPr>
              <a:t>Inconvénients :</a:t>
            </a:r>
          </a:p>
          <a:p>
            <a:pPr lvl="1" algn="just">
              <a:buClr>
                <a:srgbClr val="FF0000"/>
              </a:buClr>
              <a:buSzPct val="120000"/>
              <a:buFont typeface="Symbol" charset="2"/>
              <a:buChar char="¨"/>
            </a:pPr>
            <a:r>
              <a:rPr lang="fr-FR" altLang="fr-FR" sz="1600" dirty="0">
                <a:latin typeface="Calibri" charset="0"/>
                <a:ea typeface="ＭＳ Ｐゴシック" charset="-128"/>
              </a:rPr>
              <a:t>  Redondances dans les dimensions</a:t>
            </a:r>
          </a:p>
          <a:p>
            <a:pPr lvl="1" algn="just">
              <a:buClr>
                <a:srgbClr val="FF0000"/>
              </a:buClr>
              <a:buSzPct val="120000"/>
              <a:buFont typeface="Symbol" charset="2"/>
              <a:buChar char="¨"/>
            </a:pPr>
            <a:r>
              <a:rPr lang="fr-FR" altLang="fr-FR" sz="1600" dirty="0">
                <a:latin typeface="Calibri" charset="0"/>
                <a:ea typeface="ＭＳ Ｐゴシック" charset="-128"/>
              </a:rPr>
              <a:t>  Alimentation complexe.</a:t>
            </a:r>
          </a:p>
        </p:txBody>
      </p:sp>
      <p:sp>
        <p:nvSpPr>
          <p:cNvPr id="8" name="Text Box 102"/>
          <p:cNvSpPr txBox="1">
            <a:spLocks noChangeArrowheads="1"/>
          </p:cNvSpPr>
          <p:nvPr/>
        </p:nvSpPr>
        <p:spPr bwMode="auto">
          <a:xfrm>
            <a:off x="683568" y="663017"/>
            <a:ext cx="5280025" cy="523220"/>
          </a:xfrm>
          <a:prstGeom prst="rect">
            <a:avLst/>
          </a:prstGeom>
          <a:noFill/>
          <a:ln w="9525">
            <a:noFill/>
            <a:miter lim="800000"/>
            <a:headEnd/>
            <a:tailEnd/>
          </a:ln>
          <a:effectLst/>
        </p:spPr>
        <p:txBody>
          <a:bodyPr>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marL="457200" indent="-457200" algn="just">
              <a:buClr>
                <a:srgbClr val="FF0000"/>
              </a:buClr>
              <a:buSzPct val="120000"/>
              <a:buFont typeface="Wingdings" charset="2"/>
              <a:buChar char="v"/>
              <a:defRPr/>
            </a:pPr>
            <a:r>
              <a:rPr lang="fr-FR" altLang="fr-FR" sz="2800" b="1" dirty="0">
                <a:solidFill>
                  <a:schemeClr val="bg2">
                    <a:lumMod val="75000"/>
                  </a:schemeClr>
                </a:solidFill>
                <a:effectLst>
                  <a:outerShdw blurRad="38100" dist="38100" dir="2700000" algn="tl">
                    <a:srgbClr val="C0C0C0"/>
                  </a:outerShdw>
                </a:effectLst>
                <a:latin typeface="Calibri" charset="0"/>
              </a:rPr>
              <a:t> modèle en étoile</a:t>
            </a:r>
          </a:p>
        </p:txBody>
      </p:sp>
      <p:sp>
        <p:nvSpPr>
          <p:cNvPr id="2" name="Text Box 3">
            <a:extLst>
              <a:ext uri="{FF2B5EF4-FFF2-40B4-BE49-F238E27FC236}">
                <a16:creationId xmlns:a16="http://schemas.microsoft.com/office/drawing/2014/main" id="{17DBFFD2-2C16-020E-1EC0-176A8E35C3C2}"/>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spTree>
    <p:extLst>
      <p:ext uri="{BB962C8B-B14F-4D97-AF65-F5344CB8AC3E}">
        <p14:creationId xmlns:p14="http://schemas.microsoft.com/office/powerpoint/2010/main" val="1840027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u numéro de diapositive 2"/>
          <p:cNvSpPr>
            <a:spLocks noGrp="1"/>
          </p:cNvSpPr>
          <p:nvPr>
            <p:ph type="sldNum" sz="quarter" idx="4294967295"/>
          </p:nvPr>
        </p:nvSpPr>
        <p:spPr bwMode="auto">
          <a:xfrm>
            <a:off x="8640763" y="6481763"/>
            <a:ext cx="503237" cy="3016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90000"/>
              </a:lnSpc>
            </a:pPr>
            <a:fld id="{58E97649-D842-EE48-B574-18873D286C09}" type="slidenum">
              <a:rPr lang="en-US" altLang="fr-FR" sz="1400">
                <a:solidFill>
                  <a:srgbClr val="FFFFFF"/>
                </a:solidFill>
                <a:ea typeface="ＭＳ Ｐゴシック" charset="-128"/>
              </a:rPr>
              <a:pPr>
                <a:lnSpc>
                  <a:spcPct val="90000"/>
                </a:lnSpc>
              </a:pPr>
              <a:t>24</a:t>
            </a:fld>
            <a:endParaRPr lang="en-US" altLang="fr-FR" sz="1400" dirty="0">
              <a:solidFill>
                <a:srgbClr val="FFFFFF"/>
              </a:solidFill>
              <a:ea typeface="ＭＳ Ｐゴシック" charset="-128"/>
            </a:endParaRPr>
          </a:p>
        </p:txBody>
      </p:sp>
      <p:sp>
        <p:nvSpPr>
          <p:cNvPr id="50" name="Text Box 102"/>
          <p:cNvSpPr txBox="1">
            <a:spLocks noChangeArrowheads="1"/>
          </p:cNvSpPr>
          <p:nvPr/>
        </p:nvSpPr>
        <p:spPr bwMode="auto">
          <a:xfrm>
            <a:off x="415297" y="872084"/>
            <a:ext cx="3864170" cy="585787"/>
          </a:xfrm>
          <a:prstGeom prst="rect">
            <a:avLst/>
          </a:prstGeom>
          <a:noFill/>
          <a:ln w="9525">
            <a:noFill/>
            <a:miter lim="800000"/>
            <a:headEnd/>
            <a:tailEnd/>
          </a:ln>
          <a:effectLst/>
        </p:spPr>
        <p:txBody>
          <a:bodyPr>
            <a:spAutoFit/>
          </a:bodyPr>
          <a:lstStyle>
            <a:defPPr>
              <a:defRPr lang="fr-FR"/>
            </a:defPPr>
            <a:lvl1pPr marL="457200" indent="-457200" algn="just">
              <a:buClr>
                <a:srgbClr val="FF0000"/>
              </a:buClr>
              <a:buSzPct val="120000"/>
              <a:buFont typeface="Wingdings" charset="2"/>
              <a:buChar char="v"/>
              <a:defRPr sz="2800" b="1">
                <a:solidFill>
                  <a:schemeClr val="bg2">
                    <a:lumMod val="75000"/>
                  </a:schemeClr>
                </a:solidFill>
                <a:effectLst>
                  <a:outerShdw blurRad="38100" dist="38100" dir="2700000" algn="tl">
                    <a:srgbClr val="C0C0C0"/>
                  </a:outerShdw>
                </a:effectLst>
                <a:latin typeface="Calibri" charset="0"/>
                <a:ea typeface="ＭＳ Ｐゴシック" charset="-128"/>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FR" altLang="fr-FR" dirty="0"/>
              <a:t> Schéma en étoile</a:t>
            </a:r>
          </a:p>
        </p:txBody>
      </p:sp>
      <p:grpSp>
        <p:nvGrpSpPr>
          <p:cNvPr id="43" name="Groupe 42">
            <a:extLst>
              <a:ext uri="{FF2B5EF4-FFF2-40B4-BE49-F238E27FC236}">
                <a16:creationId xmlns:a16="http://schemas.microsoft.com/office/drawing/2014/main" id="{F7180139-5D35-DA44-AFF8-8AE14B190AD4}"/>
              </a:ext>
            </a:extLst>
          </p:cNvPr>
          <p:cNvGrpSpPr/>
          <p:nvPr/>
        </p:nvGrpSpPr>
        <p:grpSpPr>
          <a:xfrm>
            <a:off x="1798314" y="1772815"/>
            <a:ext cx="5293966" cy="3902029"/>
            <a:chOff x="1798314" y="651825"/>
            <a:chExt cx="6732518" cy="5023020"/>
          </a:xfrm>
        </p:grpSpPr>
        <p:grpSp>
          <p:nvGrpSpPr>
            <p:cNvPr id="10" name="Grouper 9"/>
            <p:cNvGrpSpPr/>
            <p:nvPr/>
          </p:nvGrpSpPr>
          <p:grpSpPr>
            <a:xfrm>
              <a:off x="4483287" y="651825"/>
              <a:ext cx="1588796" cy="1841048"/>
              <a:chOff x="6807605" y="4004366"/>
              <a:chExt cx="1584176" cy="1408190"/>
            </a:xfrm>
          </p:grpSpPr>
          <p:grpSp>
            <p:nvGrpSpPr>
              <p:cNvPr id="28" name="Grouper 27"/>
              <p:cNvGrpSpPr/>
              <p:nvPr/>
            </p:nvGrpSpPr>
            <p:grpSpPr>
              <a:xfrm>
                <a:off x="6807605" y="4004366"/>
                <a:ext cx="1584176" cy="1408190"/>
                <a:chOff x="6156176" y="2653621"/>
                <a:chExt cx="1584176" cy="1861743"/>
              </a:xfrm>
            </p:grpSpPr>
            <p:sp>
              <p:nvSpPr>
                <p:cNvPr id="29" name="Rectangle 28"/>
                <p:cNvSpPr/>
                <p:nvPr/>
              </p:nvSpPr>
              <p:spPr>
                <a:xfrm>
                  <a:off x="6156176" y="3068962"/>
                  <a:ext cx="1584176" cy="144640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p:cNvSpPr/>
                <p:nvPr/>
              </p:nvSpPr>
              <p:spPr>
                <a:xfrm>
                  <a:off x="6156176" y="2653621"/>
                  <a:ext cx="1584176" cy="415339"/>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ZoneTexte 30"/>
                <p:cNvSpPr txBox="1"/>
                <p:nvPr/>
              </p:nvSpPr>
              <p:spPr>
                <a:xfrm>
                  <a:off x="7240772" y="2806995"/>
                  <a:ext cx="184731" cy="369332"/>
                </a:xfrm>
                <a:prstGeom prst="rect">
                  <a:avLst/>
                </a:prstGeom>
                <a:noFill/>
              </p:spPr>
              <p:txBody>
                <a:bodyPr wrap="none" rtlCol="0">
                  <a:spAutoFit/>
                </a:bodyPr>
                <a:lstStyle/>
                <a:p>
                  <a:endParaRPr lang="fr-FR" dirty="0"/>
                </a:p>
              </p:txBody>
            </p:sp>
            <p:sp>
              <p:nvSpPr>
                <p:cNvPr id="32" name="ZoneTexte 31"/>
                <p:cNvSpPr txBox="1"/>
                <p:nvPr/>
              </p:nvSpPr>
              <p:spPr>
                <a:xfrm>
                  <a:off x="6172090" y="2659058"/>
                  <a:ext cx="1565959" cy="400650"/>
                </a:xfrm>
                <a:prstGeom prst="rect">
                  <a:avLst/>
                </a:prstGeom>
                <a:noFill/>
              </p:spPr>
              <p:txBody>
                <a:bodyPr wrap="square" rtlCol="0">
                  <a:spAutoFit/>
                </a:bodyPr>
                <a:lstStyle/>
                <a:p>
                  <a:pPr algn="ctr"/>
                  <a:r>
                    <a:rPr lang="fr-FR" sz="1400" i="1" dirty="0"/>
                    <a:t>Dimension</a:t>
                  </a:r>
                  <a:endParaRPr lang="fr-FR" dirty="0"/>
                </a:p>
              </p:txBody>
            </p:sp>
          </p:grpSp>
          <p:sp>
            <p:nvSpPr>
              <p:cNvPr id="9" name="Rectangle 8"/>
              <p:cNvSpPr/>
              <p:nvPr/>
            </p:nvSpPr>
            <p:spPr>
              <a:xfrm>
                <a:off x="6807605" y="4335336"/>
                <a:ext cx="1584176" cy="273884"/>
              </a:xfrm>
              <a:prstGeom prst="rect">
                <a:avLst/>
              </a:prstGeom>
            </p:spPr>
            <p:txBody>
              <a:bodyPr wrap="square">
                <a:spAutoFit/>
              </a:bodyPr>
              <a:lstStyle/>
              <a:p>
                <a:endParaRPr lang="fr-FR" sz="1600" dirty="0">
                  <a:latin typeface="Calibri" charset="0"/>
                  <a:ea typeface="Calibri" charset="0"/>
                  <a:cs typeface="Calibri" charset="0"/>
                </a:endParaRPr>
              </a:p>
            </p:txBody>
          </p:sp>
        </p:grpSp>
        <p:grpSp>
          <p:nvGrpSpPr>
            <p:cNvPr id="11" name="Grouper 10"/>
            <p:cNvGrpSpPr/>
            <p:nvPr/>
          </p:nvGrpSpPr>
          <p:grpSpPr>
            <a:xfrm>
              <a:off x="1806713" y="3653177"/>
              <a:ext cx="1547054" cy="2021668"/>
              <a:chOff x="7056587" y="4081471"/>
              <a:chExt cx="1584609" cy="1437727"/>
            </a:xfrm>
          </p:grpSpPr>
          <p:grpSp>
            <p:nvGrpSpPr>
              <p:cNvPr id="23" name="Grouper 22"/>
              <p:cNvGrpSpPr/>
              <p:nvPr/>
            </p:nvGrpSpPr>
            <p:grpSpPr>
              <a:xfrm>
                <a:off x="7056587" y="4081471"/>
                <a:ext cx="1584176" cy="1437727"/>
                <a:chOff x="6156176" y="2653621"/>
                <a:chExt cx="1584176" cy="1716121"/>
              </a:xfrm>
            </p:grpSpPr>
            <p:sp>
              <p:nvSpPr>
                <p:cNvPr id="24" name="Rectangle 23"/>
                <p:cNvSpPr/>
                <p:nvPr/>
              </p:nvSpPr>
              <p:spPr>
                <a:xfrm>
                  <a:off x="6156176" y="3068959"/>
                  <a:ext cx="1584176" cy="13007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p:cNvSpPr/>
                <p:nvPr/>
              </p:nvSpPr>
              <p:spPr>
                <a:xfrm>
                  <a:off x="6156176" y="2653621"/>
                  <a:ext cx="1584176" cy="415339"/>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p:cNvSpPr txBox="1"/>
                <p:nvPr/>
              </p:nvSpPr>
              <p:spPr>
                <a:xfrm>
                  <a:off x="7240772" y="2806995"/>
                  <a:ext cx="184731" cy="369332"/>
                </a:xfrm>
                <a:prstGeom prst="rect">
                  <a:avLst/>
                </a:prstGeom>
                <a:noFill/>
              </p:spPr>
              <p:txBody>
                <a:bodyPr wrap="none" rtlCol="0">
                  <a:spAutoFit/>
                </a:bodyPr>
                <a:lstStyle/>
                <a:p>
                  <a:endParaRPr lang="fr-FR" dirty="0"/>
                </a:p>
              </p:txBody>
            </p:sp>
          </p:grpSp>
          <p:sp>
            <p:nvSpPr>
              <p:cNvPr id="40" name="Rectangle 39"/>
              <p:cNvSpPr/>
              <p:nvPr/>
            </p:nvSpPr>
            <p:spPr>
              <a:xfrm>
                <a:off x="7057020" y="4537351"/>
                <a:ext cx="1584176" cy="301390"/>
              </a:xfrm>
              <a:prstGeom prst="rect">
                <a:avLst/>
              </a:prstGeom>
            </p:spPr>
            <p:txBody>
              <a:bodyPr wrap="square">
                <a:spAutoFit/>
              </a:bodyPr>
              <a:lstStyle/>
              <a:p>
                <a:endParaRPr lang="fr-FR" sz="1600" dirty="0">
                  <a:latin typeface="Calibri" charset="0"/>
                  <a:ea typeface="Calibri" charset="0"/>
                  <a:cs typeface="Calibri" charset="0"/>
                </a:endParaRPr>
              </a:p>
            </p:txBody>
          </p:sp>
        </p:grpSp>
        <p:grpSp>
          <p:nvGrpSpPr>
            <p:cNvPr id="24672" name="Grouper 24671"/>
            <p:cNvGrpSpPr/>
            <p:nvPr/>
          </p:nvGrpSpPr>
          <p:grpSpPr>
            <a:xfrm>
              <a:off x="6902915" y="1154464"/>
              <a:ext cx="1521319" cy="1896098"/>
              <a:chOff x="274638" y="1312579"/>
              <a:chExt cx="1841211" cy="2758008"/>
            </a:xfrm>
          </p:grpSpPr>
          <p:grpSp>
            <p:nvGrpSpPr>
              <p:cNvPr id="18" name="Grouper 17"/>
              <p:cNvGrpSpPr/>
              <p:nvPr/>
            </p:nvGrpSpPr>
            <p:grpSpPr>
              <a:xfrm>
                <a:off x="274638" y="1312579"/>
                <a:ext cx="1820245" cy="2758008"/>
                <a:chOff x="6156176" y="2587172"/>
                <a:chExt cx="1607796" cy="2453835"/>
              </a:xfrm>
            </p:grpSpPr>
            <p:sp>
              <p:nvSpPr>
                <p:cNvPr id="19" name="Rectangle 18"/>
                <p:cNvSpPr/>
                <p:nvPr/>
              </p:nvSpPr>
              <p:spPr>
                <a:xfrm>
                  <a:off x="6156176" y="3068960"/>
                  <a:ext cx="1584176" cy="19720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p:cNvSpPr/>
                <p:nvPr/>
              </p:nvSpPr>
              <p:spPr>
                <a:xfrm>
                  <a:off x="6156176" y="2653621"/>
                  <a:ext cx="1584176" cy="415339"/>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p:cNvSpPr txBox="1"/>
                <p:nvPr/>
              </p:nvSpPr>
              <p:spPr>
                <a:xfrm>
                  <a:off x="7240772" y="2806995"/>
                  <a:ext cx="184731" cy="369332"/>
                </a:xfrm>
                <a:prstGeom prst="rect">
                  <a:avLst/>
                </a:prstGeom>
                <a:noFill/>
              </p:spPr>
              <p:txBody>
                <a:bodyPr wrap="none" rtlCol="0">
                  <a:spAutoFit/>
                </a:bodyPr>
                <a:lstStyle/>
                <a:p>
                  <a:endParaRPr lang="fr-FR" dirty="0"/>
                </a:p>
              </p:txBody>
            </p:sp>
            <p:sp>
              <p:nvSpPr>
                <p:cNvPr id="22" name="ZoneTexte 21"/>
                <p:cNvSpPr txBox="1"/>
                <p:nvPr/>
              </p:nvSpPr>
              <p:spPr>
                <a:xfrm>
                  <a:off x="6179796" y="2587172"/>
                  <a:ext cx="1584176" cy="512738"/>
                </a:xfrm>
                <a:prstGeom prst="rect">
                  <a:avLst/>
                </a:prstGeom>
                <a:noFill/>
              </p:spPr>
              <p:txBody>
                <a:bodyPr wrap="square" rtlCol="0">
                  <a:spAutoFit/>
                </a:bodyPr>
                <a:lstStyle/>
                <a:p>
                  <a:pPr algn="ctr"/>
                  <a:r>
                    <a:rPr lang="fr-FR" sz="1400" i="1" dirty="0"/>
                    <a:t>Dimension</a:t>
                  </a:r>
                  <a:endParaRPr lang="fr-FR" dirty="0"/>
                </a:p>
              </p:txBody>
            </p:sp>
          </p:grpSp>
          <p:sp>
            <p:nvSpPr>
              <p:cNvPr id="42" name="Rectangle 41"/>
              <p:cNvSpPr/>
              <p:nvPr/>
            </p:nvSpPr>
            <p:spPr>
              <a:xfrm>
                <a:off x="322345" y="1814186"/>
                <a:ext cx="1793504" cy="338554"/>
              </a:xfrm>
              <a:prstGeom prst="rect">
                <a:avLst/>
              </a:prstGeom>
            </p:spPr>
            <p:txBody>
              <a:bodyPr wrap="square">
                <a:spAutoFit/>
              </a:bodyPr>
              <a:lstStyle/>
              <a:p>
                <a:endParaRPr lang="fr-FR" sz="1600" dirty="0">
                  <a:latin typeface="Calibri" charset="0"/>
                  <a:ea typeface="Calibri" charset="0"/>
                  <a:cs typeface="Calibri" charset="0"/>
                </a:endParaRPr>
              </a:p>
            </p:txBody>
          </p:sp>
        </p:grpSp>
        <p:grpSp>
          <p:nvGrpSpPr>
            <p:cNvPr id="24674" name="Grouper 24673"/>
            <p:cNvGrpSpPr/>
            <p:nvPr/>
          </p:nvGrpSpPr>
          <p:grpSpPr>
            <a:xfrm>
              <a:off x="7019896" y="3614102"/>
              <a:ext cx="1510936" cy="1896010"/>
              <a:chOff x="2593441" y="2778856"/>
              <a:chExt cx="1608554" cy="2016296"/>
            </a:xfrm>
          </p:grpSpPr>
          <p:sp>
            <p:nvSpPr>
              <p:cNvPr id="13" name="Rectangle 12"/>
              <p:cNvSpPr/>
              <p:nvPr/>
            </p:nvSpPr>
            <p:spPr>
              <a:xfrm>
                <a:off x="2593441" y="3205763"/>
                <a:ext cx="1608554" cy="15893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2593441" y="2778856"/>
                <a:ext cx="1608554" cy="426907"/>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3694727" y="2936502"/>
                <a:ext cx="187574" cy="379619"/>
              </a:xfrm>
              <a:prstGeom prst="rect">
                <a:avLst/>
              </a:prstGeom>
              <a:noFill/>
            </p:spPr>
            <p:txBody>
              <a:bodyPr wrap="none" rtlCol="0">
                <a:spAutoFit/>
              </a:bodyPr>
              <a:lstStyle/>
              <a:p>
                <a:endParaRPr lang="fr-FR" dirty="0"/>
              </a:p>
            </p:txBody>
          </p:sp>
          <p:sp>
            <p:nvSpPr>
              <p:cNvPr id="16" name="ZoneTexte 15"/>
              <p:cNvSpPr txBox="1"/>
              <p:nvPr/>
            </p:nvSpPr>
            <p:spPr>
              <a:xfrm>
                <a:off x="2593442" y="2809957"/>
                <a:ext cx="1579254" cy="421332"/>
              </a:xfrm>
              <a:prstGeom prst="rect">
                <a:avLst/>
              </a:prstGeom>
              <a:noFill/>
            </p:spPr>
            <p:txBody>
              <a:bodyPr wrap="square" rtlCol="0">
                <a:spAutoFit/>
              </a:bodyPr>
              <a:lstStyle/>
              <a:p>
                <a:pPr algn="ctr"/>
                <a:r>
                  <a:rPr lang="fr-FR" sz="1400" i="1" dirty="0"/>
                  <a:t>Dimension</a:t>
                </a:r>
                <a:endParaRPr lang="fr-FR" dirty="0"/>
              </a:p>
            </p:txBody>
          </p:sp>
          <p:sp>
            <p:nvSpPr>
              <p:cNvPr id="24673" name="Rectangle 24672"/>
              <p:cNvSpPr/>
              <p:nvPr/>
            </p:nvSpPr>
            <p:spPr>
              <a:xfrm>
                <a:off x="2665948" y="3192186"/>
                <a:ext cx="1506749" cy="338554"/>
              </a:xfrm>
              <a:prstGeom prst="rect">
                <a:avLst/>
              </a:prstGeom>
            </p:spPr>
            <p:txBody>
              <a:bodyPr wrap="square">
                <a:spAutoFit/>
              </a:bodyPr>
              <a:lstStyle/>
              <a:p>
                <a:endParaRPr lang="fr-FR" sz="1600" dirty="0">
                  <a:latin typeface="Calibri" charset="0"/>
                  <a:ea typeface="Calibri" charset="0"/>
                  <a:cs typeface="Calibri" charset="0"/>
                </a:endParaRPr>
              </a:p>
            </p:txBody>
          </p:sp>
        </p:grpSp>
        <p:grpSp>
          <p:nvGrpSpPr>
            <p:cNvPr id="24675" name="Grouper 24674"/>
            <p:cNvGrpSpPr/>
            <p:nvPr/>
          </p:nvGrpSpPr>
          <p:grpSpPr>
            <a:xfrm>
              <a:off x="1798314" y="1183155"/>
              <a:ext cx="1510936" cy="1950982"/>
              <a:chOff x="4598280" y="2641251"/>
              <a:chExt cx="1793505" cy="1969980"/>
            </a:xfrm>
          </p:grpSpPr>
          <p:grpSp>
            <p:nvGrpSpPr>
              <p:cNvPr id="33" name="Grouper 32"/>
              <p:cNvGrpSpPr/>
              <p:nvPr/>
            </p:nvGrpSpPr>
            <p:grpSpPr>
              <a:xfrm>
                <a:off x="4598280" y="2641251"/>
                <a:ext cx="1793504" cy="1969980"/>
                <a:chOff x="6156176" y="2653621"/>
                <a:chExt cx="1584176" cy="1969980"/>
              </a:xfrm>
            </p:grpSpPr>
            <p:sp>
              <p:nvSpPr>
                <p:cNvPr id="34" name="Rectangle 33"/>
                <p:cNvSpPr/>
                <p:nvPr/>
              </p:nvSpPr>
              <p:spPr>
                <a:xfrm>
                  <a:off x="6156176" y="3068960"/>
                  <a:ext cx="1584176" cy="155464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Rectangle 34"/>
                <p:cNvSpPr/>
                <p:nvPr/>
              </p:nvSpPr>
              <p:spPr>
                <a:xfrm>
                  <a:off x="6156176" y="2653621"/>
                  <a:ext cx="1584176" cy="415339"/>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ZoneTexte 35"/>
                <p:cNvSpPr txBox="1"/>
                <p:nvPr/>
              </p:nvSpPr>
              <p:spPr>
                <a:xfrm>
                  <a:off x="7240772" y="2806995"/>
                  <a:ext cx="184731" cy="369332"/>
                </a:xfrm>
                <a:prstGeom prst="rect">
                  <a:avLst/>
                </a:prstGeom>
                <a:noFill/>
              </p:spPr>
              <p:txBody>
                <a:bodyPr wrap="none" rtlCol="0">
                  <a:spAutoFit/>
                </a:bodyPr>
                <a:lstStyle/>
                <a:p>
                  <a:endParaRPr lang="fr-FR" dirty="0"/>
                </a:p>
              </p:txBody>
            </p:sp>
            <p:sp>
              <p:nvSpPr>
                <p:cNvPr id="37" name="ZoneTexte 36"/>
                <p:cNvSpPr txBox="1"/>
                <p:nvPr/>
              </p:nvSpPr>
              <p:spPr>
                <a:xfrm>
                  <a:off x="6215598" y="2690692"/>
                  <a:ext cx="1508921" cy="400054"/>
                </a:xfrm>
                <a:prstGeom prst="rect">
                  <a:avLst/>
                </a:prstGeom>
                <a:noFill/>
              </p:spPr>
              <p:txBody>
                <a:bodyPr wrap="square" rtlCol="0">
                  <a:spAutoFit/>
                </a:bodyPr>
                <a:lstStyle/>
                <a:p>
                  <a:r>
                    <a:rPr lang="fr-FR" sz="1400" i="1" dirty="0"/>
                    <a:t>Dimension</a:t>
                  </a:r>
                  <a:endParaRPr lang="fr-FR" dirty="0"/>
                </a:p>
              </p:txBody>
            </p:sp>
          </p:grpSp>
          <p:sp>
            <p:nvSpPr>
              <p:cNvPr id="47" name="Rectangle 46"/>
              <p:cNvSpPr/>
              <p:nvPr/>
            </p:nvSpPr>
            <p:spPr>
              <a:xfrm>
                <a:off x="4619105" y="3028361"/>
                <a:ext cx="1772680" cy="338554"/>
              </a:xfrm>
              <a:prstGeom prst="rect">
                <a:avLst/>
              </a:prstGeom>
            </p:spPr>
            <p:txBody>
              <a:bodyPr wrap="square">
                <a:spAutoFit/>
              </a:bodyPr>
              <a:lstStyle/>
              <a:p>
                <a:endParaRPr lang="fr-FR" sz="1600" dirty="0">
                  <a:latin typeface="Calibri" charset="0"/>
                  <a:ea typeface="Calibri" charset="0"/>
                  <a:cs typeface="Calibri" charset="0"/>
                </a:endParaRPr>
              </a:p>
            </p:txBody>
          </p:sp>
        </p:grpSp>
        <p:cxnSp>
          <p:nvCxnSpPr>
            <p:cNvPr id="24677" name="Connecteur droit 24676"/>
            <p:cNvCxnSpPr>
              <a:cxnSpLocks/>
            </p:cNvCxnSpPr>
            <p:nvPr/>
          </p:nvCxnSpPr>
          <p:spPr>
            <a:xfrm flipV="1">
              <a:off x="6028809" y="2402433"/>
              <a:ext cx="896201" cy="12116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necteur droit 51"/>
            <p:cNvCxnSpPr>
              <a:cxnSpLocks/>
            </p:cNvCxnSpPr>
            <p:nvPr/>
          </p:nvCxnSpPr>
          <p:spPr>
            <a:xfrm>
              <a:off x="6072083" y="4070907"/>
              <a:ext cx="920293" cy="4466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a:cxnSpLocks/>
            </p:cNvCxnSpPr>
            <p:nvPr/>
          </p:nvCxnSpPr>
          <p:spPr>
            <a:xfrm flipV="1">
              <a:off x="3353344" y="3940829"/>
              <a:ext cx="1129943" cy="4455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Connecteur droit 57"/>
            <p:cNvCxnSpPr>
              <a:cxnSpLocks/>
            </p:cNvCxnSpPr>
            <p:nvPr/>
          </p:nvCxnSpPr>
          <p:spPr>
            <a:xfrm>
              <a:off x="3294149" y="2312620"/>
              <a:ext cx="1205098" cy="11883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Connecteur droit 59"/>
            <p:cNvCxnSpPr/>
            <p:nvPr/>
          </p:nvCxnSpPr>
          <p:spPr>
            <a:xfrm flipV="1">
              <a:off x="5239174" y="2484794"/>
              <a:ext cx="0" cy="49561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Grouper 5"/>
            <p:cNvGrpSpPr/>
            <p:nvPr/>
          </p:nvGrpSpPr>
          <p:grpSpPr>
            <a:xfrm>
              <a:off x="4485597" y="2980411"/>
              <a:ext cx="1584176" cy="1878219"/>
              <a:chOff x="6156176" y="2614106"/>
              <a:chExt cx="1584176" cy="2183046"/>
            </a:xfrm>
          </p:grpSpPr>
          <p:sp>
            <p:nvSpPr>
              <p:cNvPr id="2" name="Rectangle 1"/>
              <p:cNvSpPr/>
              <p:nvPr/>
            </p:nvSpPr>
            <p:spPr>
              <a:xfrm>
                <a:off x="6156176" y="3068960"/>
                <a:ext cx="1584176" cy="17281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400" dirty="0">
                  <a:solidFill>
                    <a:schemeClr val="tx1"/>
                  </a:solidFill>
                </a:endParaRPr>
              </a:p>
            </p:txBody>
          </p:sp>
          <p:sp>
            <p:nvSpPr>
              <p:cNvPr id="8" name="Rectangle 7"/>
              <p:cNvSpPr/>
              <p:nvPr/>
            </p:nvSpPr>
            <p:spPr>
              <a:xfrm>
                <a:off x="6156176" y="2653621"/>
                <a:ext cx="1584176" cy="415339"/>
              </a:xfrm>
              <a:prstGeom prst="rect">
                <a:avLst/>
              </a:prstGeom>
              <a:solidFill>
                <a:srgbClr val="00CC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p:cNvSpPr txBox="1"/>
              <p:nvPr/>
            </p:nvSpPr>
            <p:spPr>
              <a:xfrm>
                <a:off x="7240772" y="2806995"/>
                <a:ext cx="184731" cy="369332"/>
              </a:xfrm>
              <a:prstGeom prst="rect">
                <a:avLst/>
              </a:prstGeom>
              <a:noFill/>
            </p:spPr>
            <p:txBody>
              <a:bodyPr wrap="none" rtlCol="0">
                <a:spAutoFit/>
              </a:bodyPr>
              <a:lstStyle/>
              <a:p>
                <a:endParaRPr lang="fr-FR" dirty="0"/>
              </a:p>
            </p:txBody>
          </p:sp>
          <p:sp>
            <p:nvSpPr>
              <p:cNvPr id="5" name="ZoneTexte 4"/>
              <p:cNvSpPr txBox="1"/>
              <p:nvPr/>
            </p:nvSpPr>
            <p:spPr>
              <a:xfrm>
                <a:off x="6635704" y="2614106"/>
                <a:ext cx="668867" cy="460497"/>
              </a:xfrm>
              <a:prstGeom prst="rect">
                <a:avLst/>
              </a:prstGeom>
              <a:noFill/>
            </p:spPr>
            <p:txBody>
              <a:bodyPr wrap="square" rtlCol="0">
                <a:spAutoFit/>
              </a:bodyPr>
              <a:lstStyle/>
              <a:p>
                <a:r>
                  <a:rPr lang="fr-FR" sz="1400" i="1" dirty="0"/>
                  <a:t>Fait</a:t>
                </a:r>
                <a:endParaRPr lang="fr-FR" b="1" dirty="0"/>
              </a:p>
            </p:txBody>
          </p:sp>
        </p:grpSp>
      </p:grpSp>
      <p:sp>
        <p:nvSpPr>
          <p:cNvPr id="51" name="ZoneTexte 50">
            <a:extLst>
              <a:ext uri="{FF2B5EF4-FFF2-40B4-BE49-F238E27FC236}">
                <a16:creationId xmlns:a16="http://schemas.microsoft.com/office/drawing/2014/main" id="{D75B269C-5012-AA48-9959-F98B05D98D15}"/>
              </a:ext>
            </a:extLst>
          </p:cNvPr>
          <p:cNvSpPr txBox="1"/>
          <p:nvPr/>
        </p:nvSpPr>
        <p:spPr>
          <a:xfrm>
            <a:off x="1812721" y="4096060"/>
            <a:ext cx="1173683" cy="307777"/>
          </a:xfrm>
          <a:prstGeom prst="rect">
            <a:avLst/>
          </a:prstGeom>
          <a:noFill/>
        </p:spPr>
        <p:txBody>
          <a:bodyPr wrap="square" rtlCol="0">
            <a:spAutoFit/>
          </a:bodyPr>
          <a:lstStyle/>
          <a:p>
            <a:pPr algn="ctr"/>
            <a:r>
              <a:rPr lang="fr-FR" sz="1400" i="1" dirty="0"/>
              <a:t>Dimension</a:t>
            </a:r>
            <a:endParaRPr lang="fr-FR" dirty="0"/>
          </a:p>
        </p:txBody>
      </p:sp>
      <p:sp>
        <p:nvSpPr>
          <p:cNvPr id="3" name="Text Box 3">
            <a:extLst>
              <a:ext uri="{FF2B5EF4-FFF2-40B4-BE49-F238E27FC236}">
                <a16:creationId xmlns:a16="http://schemas.microsoft.com/office/drawing/2014/main" id="{E598252D-13BB-7595-B6F3-19A00E26F3F7}"/>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spTree>
    <p:extLst>
      <p:ext uri="{BB962C8B-B14F-4D97-AF65-F5344CB8AC3E}">
        <p14:creationId xmlns:p14="http://schemas.microsoft.com/office/powerpoint/2010/main" val="1287081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u numéro de diapositive 2"/>
          <p:cNvSpPr>
            <a:spLocks noGrp="1"/>
          </p:cNvSpPr>
          <p:nvPr>
            <p:ph type="sldNum" sz="quarter" idx="4294967295"/>
          </p:nvPr>
        </p:nvSpPr>
        <p:spPr bwMode="auto">
          <a:xfrm>
            <a:off x="8640763" y="6481763"/>
            <a:ext cx="503237" cy="3016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90000"/>
              </a:lnSpc>
            </a:pPr>
            <a:fld id="{58E97649-D842-EE48-B574-18873D286C09}" type="slidenum">
              <a:rPr lang="en-US" altLang="fr-FR" sz="1400">
                <a:solidFill>
                  <a:srgbClr val="FFFFFF"/>
                </a:solidFill>
                <a:ea typeface="ＭＳ Ｐゴシック" charset="-128"/>
              </a:rPr>
              <a:pPr>
                <a:lnSpc>
                  <a:spcPct val="90000"/>
                </a:lnSpc>
              </a:pPr>
              <a:t>25</a:t>
            </a:fld>
            <a:endParaRPr lang="en-US" altLang="fr-FR" sz="1400" dirty="0">
              <a:solidFill>
                <a:srgbClr val="FFFFFF"/>
              </a:solidFill>
              <a:ea typeface="ＭＳ Ｐゴシック" charset="-128"/>
            </a:endParaRPr>
          </a:p>
        </p:txBody>
      </p:sp>
      <p:grpSp>
        <p:nvGrpSpPr>
          <p:cNvPr id="39" name="Groupe 38">
            <a:extLst>
              <a:ext uri="{FF2B5EF4-FFF2-40B4-BE49-F238E27FC236}">
                <a16:creationId xmlns:a16="http://schemas.microsoft.com/office/drawing/2014/main" id="{851D2472-450A-4D9A-75A5-1BA0ED9D8212}"/>
              </a:ext>
            </a:extLst>
          </p:cNvPr>
          <p:cNvGrpSpPr/>
          <p:nvPr/>
        </p:nvGrpSpPr>
        <p:grpSpPr>
          <a:xfrm>
            <a:off x="1043608" y="1345732"/>
            <a:ext cx="7273430" cy="5235029"/>
            <a:chOff x="1530216" y="772119"/>
            <a:chExt cx="7273430" cy="5235029"/>
          </a:xfrm>
        </p:grpSpPr>
        <p:grpSp>
          <p:nvGrpSpPr>
            <p:cNvPr id="6" name="Grouper 5"/>
            <p:cNvGrpSpPr/>
            <p:nvPr/>
          </p:nvGrpSpPr>
          <p:grpSpPr>
            <a:xfrm>
              <a:off x="4499247" y="2980411"/>
              <a:ext cx="1584176" cy="2594910"/>
              <a:chOff x="6156176" y="2653621"/>
              <a:chExt cx="1584176" cy="2143531"/>
            </a:xfrm>
          </p:grpSpPr>
          <p:sp>
            <p:nvSpPr>
              <p:cNvPr id="2" name="Rectangle 1"/>
              <p:cNvSpPr/>
              <p:nvPr/>
            </p:nvSpPr>
            <p:spPr>
              <a:xfrm>
                <a:off x="6156176" y="3068960"/>
                <a:ext cx="1584176" cy="17281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err="1">
                    <a:solidFill>
                      <a:schemeClr val="tx1"/>
                    </a:solidFill>
                    <a:latin typeface="Calibri" charset="0"/>
                    <a:ea typeface="Calibri" charset="0"/>
                    <a:cs typeface="Calibri" charset="0"/>
                  </a:rPr>
                  <a:t>Client_ID</a:t>
                </a:r>
                <a:endParaRPr lang="fr-FR" sz="1600" dirty="0">
                  <a:solidFill>
                    <a:schemeClr val="tx1"/>
                  </a:solidFill>
                  <a:latin typeface="Calibri" charset="0"/>
                  <a:ea typeface="Calibri" charset="0"/>
                  <a:cs typeface="Calibri" charset="0"/>
                </a:endParaRPr>
              </a:p>
              <a:p>
                <a:r>
                  <a:rPr lang="fr-FR" sz="1600" dirty="0">
                    <a:solidFill>
                      <a:schemeClr val="tx1"/>
                    </a:solidFill>
                    <a:latin typeface="Calibri" charset="0"/>
                    <a:ea typeface="Calibri" charset="0"/>
                    <a:cs typeface="Calibri" charset="0"/>
                  </a:rPr>
                  <a:t>Produit-ID</a:t>
                </a:r>
              </a:p>
              <a:p>
                <a:r>
                  <a:rPr lang="fr-FR" sz="1600" dirty="0" err="1">
                    <a:solidFill>
                      <a:schemeClr val="tx1"/>
                    </a:solidFill>
                    <a:latin typeface="Calibri" charset="0"/>
                    <a:ea typeface="Calibri" charset="0"/>
                    <a:cs typeface="Calibri" charset="0"/>
                  </a:rPr>
                  <a:t>Temps_ID</a:t>
                </a:r>
                <a:endParaRPr lang="fr-FR" sz="1600" dirty="0">
                  <a:solidFill>
                    <a:schemeClr val="tx1"/>
                  </a:solidFill>
                  <a:latin typeface="Calibri" charset="0"/>
                  <a:ea typeface="Calibri" charset="0"/>
                  <a:cs typeface="Calibri" charset="0"/>
                </a:endParaRPr>
              </a:p>
              <a:p>
                <a:r>
                  <a:rPr lang="fr-FR" sz="1600" dirty="0" err="1">
                    <a:solidFill>
                      <a:schemeClr val="tx1"/>
                    </a:solidFill>
                    <a:latin typeface="Calibri" charset="0"/>
                    <a:ea typeface="Calibri" charset="0"/>
                    <a:cs typeface="Calibri" charset="0"/>
                  </a:rPr>
                  <a:t>Région_ID</a:t>
                </a:r>
                <a:endParaRPr lang="fr-FR" sz="1600" dirty="0">
                  <a:solidFill>
                    <a:schemeClr val="tx1"/>
                  </a:solidFill>
                  <a:latin typeface="Calibri" charset="0"/>
                  <a:ea typeface="Calibri" charset="0"/>
                  <a:cs typeface="Calibri" charset="0"/>
                </a:endParaRPr>
              </a:p>
              <a:p>
                <a:r>
                  <a:rPr lang="fr-FR" sz="1600" dirty="0" err="1">
                    <a:solidFill>
                      <a:schemeClr val="tx1"/>
                    </a:solidFill>
                    <a:latin typeface="Calibri" charset="0"/>
                    <a:ea typeface="Calibri" charset="0"/>
                    <a:cs typeface="Calibri" charset="0"/>
                  </a:rPr>
                  <a:t>Magasin_ID</a:t>
                </a:r>
                <a:endParaRPr lang="fr-FR" sz="1600" dirty="0">
                  <a:solidFill>
                    <a:schemeClr val="tx1"/>
                  </a:solidFill>
                  <a:latin typeface="Calibri" charset="0"/>
                  <a:ea typeface="Calibri" charset="0"/>
                  <a:cs typeface="Calibri" charset="0"/>
                </a:endParaRPr>
              </a:p>
              <a:p>
                <a:endParaRPr lang="fr-FR" sz="1200" dirty="0">
                  <a:solidFill>
                    <a:schemeClr val="tx1"/>
                  </a:solidFill>
                  <a:latin typeface="Calibri" charset="0"/>
                  <a:ea typeface="Calibri" charset="0"/>
                  <a:cs typeface="Calibri" charset="0"/>
                </a:endParaRPr>
              </a:p>
              <a:p>
                <a:r>
                  <a:rPr lang="fr-FR" sz="1600" i="1" dirty="0" err="1">
                    <a:solidFill>
                      <a:srgbClr val="0432FF"/>
                    </a:solidFill>
                    <a:latin typeface="Calibri" charset="0"/>
                    <a:ea typeface="Calibri" charset="0"/>
                    <a:cs typeface="Calibri" charset="0"/>
                  </a:rPr>
                  <a:t>Qté</a:t>
                </a:r>
                <a:r>
                  <a:rPr lang="fr-FR" sz="1600" i="1" dirty="0">
                    <a:solidFill>
                      <a:srgbClr val="0432FF"/>
                    </a:solidFill>
                    <a:latin typeface="Calibri" charset="0"/>
                    <a:ea typeface="Calibri" charset="0"/>
                    <a:cs typeface="Calibri" charset="0"/>
                  </a:rPr>
                  <a:t> vendue</a:t>
                </a:r>
              </a:p>
              <a:p>
                <a:r>
                  <a:rPr lang="fr-FR" sz="1600" i="1" dirty="0" err="1">
                    <a:solidFill>
                      <a:srgbClr val="0432FF"/>
                    </a:solidFill>
                    <a:latin typeface="Calibri" charset="0"/>
                    <a:ea typeface="Calibri" charset="0"/>
                    <a:cs typeface="Calibri" charset="0"/>
                  </a:rPr>
                  <a:t>Montant_Ventes</a:t>
                </a:r>
                <a:endParaRPr lang="fr-FR" sz="1400" i="1" dirty="0">
                  <a:solidFill>
                    <a:srgbClr val="0432FF"/>
                  </a:solidFill>
                  <a:latin typeface="Calibri" charset="0"/>
                  <a:ea typeface="Calibri" charset="0"/>
                  <a:cs typeface="Calibri" charset="0"/>
                </a:endParaRPr>
              </a:p>
              <a:p>
                <a:endParaRPr lang="fr-FR" sz="1400" dirty="0">
                  <a:solidFill>
                    <a:schemeClr val="tx1"/>
                  </a:solidFill>
                </a:endParaRPr>
              </a:p>
            </p:txBody>
          </p:sp>
          <p:sp>
            <p:nvSpPr>
              <p:cNvPr id="8" name="Rectangle 7"/>
              <p:cNvSpPr/>
              <p:nvPr/>
            </p:nvSpPr>
            <p:spPr>
              <a:xfrm>
                <a:off x="6156176" y="2653621"/>
                <a:ext cx="1584176" cy="415339"/>
              </a:xfrm>
              <a:prstGeom prst="rect">
                <a:avLst/>
              </a:prstGeom>
              <a:solidFill>
                <a:srgbClr val="00CC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p:cNvSpPr txBox="1"/>
              <p:nvPr/>
            </p:nvSpPr>
            <p:spPr>
              <a:xfrm>
                <a:off x="7240772" y="2806995"/>
                <a:ext cx="184731" cy="369332"/>
              </a:xfrm>
              <a:prstGeom prst="rect">
                <a:avLst/>
              </a:prstGeom>
              <a:noFill/>
            </p:spPr>
            <p:txBody>
              <a:bodyPr wrap="none" rtlCol="0">
                <a:spAutoFit/>
              </a:bodyPr>
              <a:lstStyle/>
              <a:p>
                <a:endParaRPr lang="fr-FR" dirty="0"/>
              </a:p>
            </p:txBody>
          </p:sp>
          <p:sp>
            <p:nvSpPr>
              <p:cNvPr id="5" name="ZoneTexte 4"/>
              <p:cNvSpPr txBox="1"/>
              <p:nvPr/>
            </p:nvSpPr>
            <p:spPr>
              <a:xfrm>
                <a:off x="6183516" y="2671399"/>
                <a:ext cx="1455848" cy="369332"/>
              </a:xfrm>
              <a:prstGeom prst="rect">
                <a:avLst/>
              </a:prstGeom>
              <a:noFill/>
            </p:spPr>
            <p:txBody>
              <a:bodyPr wrap="none" rtlCol="0">
                <a:spAutoFit/>
              </a:bodyPr>
              <a:lstStyle/>
              <a:p>
                <a:r>
                  <a:rPr lang="fr-FR" sz="1400" i="1" dirty="0"/>
                  <a:t>Fait</a:t>
                </a:r>
                <a:r>
                  <a:rPr lang="fr-FR" sz="1400" dirty="0"/>
                  <a:t> </a:t>
                </a:r>
                <a:r>
                  <a:rPr lang="fr-FR" b="1" dirty="0"/>
                  <a:t>VENTES</a:t>
                </a:r>
              </a:p>
            </p:txBody>
          </p:sp>
        </p:grpSp>
        <p:grpSp>
          <p:nvGrpSpPr>
            <p:cNvPr id="38" name="Groupe 37">
              <a:extLst>
                <a:ext uri="{FF2B5EF4-FFF2-40B4-BE49-F238E27FC236}">
                  <a16:creationId xmlns:a16="http://schemas.microsoft.com/office/drawing/2014/main" id="{6DFED024-F6EE-B9DB-BC8B-052B7DC97F2C}"/>
                </a:ext>
              </a:extLst>
            </p:cNvPr>
            <p:cNvGrpSpPr/>
            <p:nvPr/>
          </p:nvGrpSpPr>
          <p:grpSpPr>
            <a:xfrm>
              <a:off x="1530216" y="772119"/>
              <a:ext cx="7273430" cy="5235029"/>
              <a:chOff x="1488320" y="756823"/>
              <a:chExt cx="7273430" cy="5235029"/>
            </a:xfrm>
          </p:grpSpPr>
          <p:grpSp>
            <p:nvGrpSpPr>
              <p:cNvPr id="10" name="Grouper 9"/>
              <p:cNvGrpSpPr/>
              <p:nvPr/>
            </p:nvGrpSpPr>
            <p:grpSpPr>
              <a:xfrm>
                <a:off x="4451157" y="756823"/>
                <a:ext cx="1584176" cy="1740696"/>
                <a:chOff x="6807605" y="4004366"/>
                <a:chExt cx="1584176" cy="1408190"/>
              </a:xfrm>
            </p:grpSpPr>
            <p:grpSp>
              <p:nvGrpSpPr>
                <p:cNvPr id="28" name="Grouper 27"/>
                <p:cNvGrpSpPr/>
                <p:nvPr/>
              </p:nvGrpSpPr>
              <p:grpSpPr>
                <a:xfrm>
                  <a:off x="6807605" y="4004366"/>
                  <a:ext cx="1584176" cy="1408190"/>
                  <a:chOff x="6156176" y="2653621"/>
                  <a:chExt cx="1584176" cy="1861743"/>
                </a:xfrm>
              </p:grpSpPr>
              <p:sp>
                <p:nvSpPr>
                  <p:cNvPr id="29" name="Rectangle 28"/>
                  <p:cNvSpPr/>
                  <p:nvPr/>
                </p:nvSpPr>
                <p:spPr>
                  <a:xfrm>
                    <a:off x="6156176" y="3068962"/>
                    <a:ext cx="1584176" cy="144640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p:cNvSpPr/>
                  <p:nvPr/>
                </p:nvSpPr>
                <p:spPr>
                  <a:xfrm>
                    <a:off x="6156176" y="2653621"/>
                    <a:ext cx="1584176" cy="415339"/>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ZoneTexte 30"/>
                  <p:cNvSpPr txBox="1"/>
                  <p:nvPr/>
                </p:nvSpPr>
                <p:spPr>
                  <a:xfrm>
                    <a:off x="7240772" y="2806995"/>
                    <a:ext cx="184731" cy="369332"/>
                  </a:xfrm>
                  <a:prstGeom prst="rect">
                    <a:avLst/>
                  </a:prstGeom>
                  <a:noFill/>
                </p:spPr>
                <p:txBody>
                  <a:bodyPr wrap="none" rtlCol="0">
                    <a:spAutoFit/>
                  </a:bodyPr>
                  <a:lstStyle/>
                  <a:p>
                    <a:endParaRPr lang="fr-FR" dirty="0"/>
                  </a:p>
                </p:txBody>
              </p:sp>
              <p:sp>
                <p:nvSpPr>
                  <p:cNvPr id="32" name="ZoneTexte 31"/>
                  <p:cNvSpPr txBox="1"/>
                  <p:nvPr/>
                </p:nvSpPr>
                <p:spPr>
                  <a:xfrm>
                    <a:off x="6183516" y="2671399"/>
                    <a:ext cx="1348446" cy="395015"/>
                  </a:xfrm>
                  <a:prstGeom prst="rect">
                    <a:avLst/>
                  </a:prstGeom>
                  <a:noFill/>
                </p:spPr>
                <p:txBody>
                  <a:bodyPr wrap="none" rtlCol="0">
                    <a:spAutoFit/>
                  </a:bodyPr>
                  <a:lstStyle/>
                  <a:p>
                    <a:r>
                      <a:rPr lang="fr-FR" sz="1400" i="1" dirty="0"/>
                      <a:t>Dim </a:t>
                    </a:r>
                    <a:r>
                      <a:rPr lang="fr-FR" b="1" i="1" dirty="0"/>
                      <a:t>TEMPS</a:t>
                    </a:r>
                  </a:p>
                </p:txBody>
              </p:sp>
            </p:grpSp>
            <p:sp>
              <p:nvSpPr>
                <p:cNvPr id="9" name="Rectangle 8"/>
                <p:cNvSpPr/>
                <p:nvPr/>
              </p:nvSpPr>
              <p:spPr>
                <a:xfrm>
                  <a:off x="6807605" y="4335336"/>
                  <a:ext cx="1584176" cy="1077218"/>
                </a:xfrm>
                <a:prstGeom prst="rect">
                  <a:avLst/>
                </a:prstGeom>
              </p:spPr>
              <p:txBody>
                <a:bodyPr wrap="square">
                  <a:spAutoFit/>
                </a:bodyPr>
                <a:lstStyle/>
                <a:p>
                  <a:r>
                    <a:rPr lang="fr-FR" sz="1600" dirty="0" err="1">
                      <a:latin typeface="Calibri" charset="0"/>
                      <a:ea typeface="Calibri" charset="0"/>
                      <a:cs typeface="Calibri" charset="0"/>
                    </a:rPr>
                    <a:t>Temps_ID</a:t>
                  </a:r>
                  <a:endParaRPr lang="fr-FR" sz="1600" dirty="0">
                    <a:latin typeface="Calibri" charset="0"/>
                    <a:ea typeface="Calibri" charset="0"/>
                    <a:cs typeface="Calibri" charset="0"/>
                  </a:endParaRPr>
                </a:p>
                <a:p>
                  <a:r>
                    <a:rPr lang="fr-FR" sz="1600" dirty="0">
                      <a:latin typeface="Calibri" charset="0"/>
                      <a:ea typeface="Calibri" charset="0"/>
                      <a:cs typeface="Calibri" charset="0"/>
                    </a:rPr>
                    <a:t>Jour</a:t>
                  </a:r>
                </a:p>
                <a:p>
                  <a:r>
                    <a:rPr lang="fr-FR" sz="1600" dirty="0">
                      <a:latin typeface="Calibri" charset="0"/>
                      <a:ea typeface="Calibri" charset="0"/>
                      <a:cs typeface="Calibri" charset="0"/>
                    </a:rPr>
                    <a:t>Mois</a:t>
                  </a:r>
                </a:p>
                <a:p>
                  <a:r>
                    <a:rPr lang="fr-FR" sz="1600" dirty="0">
                      <a:latin typeface="Calibri" charset="0"/>
                      <a:ea typeface="Calibri" charset="0"/>
                      <a:cs typeface="Calibri" charset="0"/>
                    </a:rPr>
                    <a:t>Année</a:t>
                  </a:r>
                </a:p>
                <a:p>
                  <a:r>
                    <a:rPr lang="fr-FR" sz="1600" dirty="0">
                      <a:latin typeface="Calibri" charset="0"/>
                      <a:ea typeface="Calibri" charset="0"/>
                      <a:cs typeface="Calibri" charset="0"/>
                    </a:rPr>
                    <a:t>…</a:t>
                  </a:r>
                </a:p>
              </p:txBody>
            </p:sp>
          </p:grpSp>
          <p:grpSp>
            <p:nvGrpSpPr>
              <p:cNvPr id="17" name="Groupe 16">
                <a:extLst>
                  <a:ext uri="{FF2B5EF4-FFF2-40B4-BE49-F238E27FC236}">
                    <a16:creationId xmlns:a16="http://schemas.microsoft.com/office/drawing/2014/main" id="{527D51FB-A87B-BE34-876C-2650F9C6A268}"/>
                  </a:ext>
                </a:extLst>
              </p:cNvPr>
              <p:cNvGrpSpPr/>
              <p:nvPr/>
            </p:nvGrpSpPr>
            <p:grpSpPr>
              <a:xfrm>
                <a:off x="1488320" y="1135659"/>
                <a:ext cx="7273430" cy="4856193"/>
                <a:chOff x="1488320" y="1135659"/>
                <a:chExt cx="7273430" cy="4856193"/>
              </a:xfrm>
            </p:grpSpPr>
            <p:grpSp>
              <p:nvGrpSpPr>
                <p:cNvPr id="24672" name="Grouper 24671"/>
                <p:cNvGrpSpPr/>
                <p:nvPr/>
              </p:nvGrpSpPr>
              <p:grpSpPr>
                <a:xfrm>
                  <a:off x="6920539" y="1135659"/>
                  <a:ext cx="1841211" cy="2735245"/>
                  <a:chOff x="274638" y="1387265"/>
                  <a:chExt cx="1841211" cy="2735245"/>
                </a:xfrm>
              </p:grpSpPr>
              <p:grpSp>
                <p:nvGrpSpPr>
                  <p:cNvPr id="18" name="Grouper 17"/>
                  <p:cNvGrpSpPr/>
                  <p:nvPr/>
                </p:nvGrpSpPr>
                <p:grpSpPr>
                  <a:xfrm>
                    <a:off x="274638" y="1387265"/>
                    <a:ext cx="1793504" cy="2683322"/>
                    <a:chOff x="6156176" y="2653621"/>
                    <a:chExt cx="1584176" cy="2387386"/>
                  </a:xfrm>
                </p:grpSpPr>
                <p:sp>
                  <p:nvSpPr>
                    <p:cNvPr id="19" name="Rectangle 18"/>
                    <p:cNvSpPr/>
                    <p:nvPr/>
                  </p:nvSpPr>
                  <p:spPr>
                    <a:xfrm>
                      <a:off x="6156176" y="3068960"/>
                      <a:ext cx="1584176" cy="19720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p:cNvSpPr/>
                    <p:nvPr/>
                  </p:nvSpPr>
                  <p:spPr>
                    <a:xfrm>
                      <a:off x="6156176" y="2653621"/>
                      <a:ext cx="1584176" cy="415339"/>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p:cNvSpPr txBox="1"/>
                    <p:nvPr/>
                  </p:nvSpPr>
                  <p:spPr>
                    <a:xfrm>
                      <a:off x="7240772" y="2806995"/>
                      <a:ext cx="184731" cy="369332"/>
                    </a:xfrm>
                    <a:prstGeom prst="rect">
                      <a:avLst/>
                    </a:prstGeom>
                    <a:noFill/>
                  </p:spPr>
                  <p:txBody>
                    <a:bodyPr wrap="none" rtlCol="0">
                      <a:spAutoFit/>
                    </a:bodyPr>
                    <a:lstStyle/>
                    <a:p>
                      <a:endParaRPr lang="fr-FR" dirty="0"/>
                    </a:p>
                  </p:txBody>
                </p:sp>
                <p:sp>
                  <p:nvSpPr>
                    <p:cNvPr id="22" name="ZoneTexte 21"/>
                    <p:cNvSpPr txBox="1"/>
                    <p:nvPr/>
                  </p:nvSpPr>
                  <p:spPr>
                    <a:xfrm>
                      <a:off x="6183516" y="2671399"/>
                      <a:ext cx="1406282" cy="328599"/>
                    </a:xfrm>
                    <a:prstGeom prst="rect">
                      <a:avLst/>
                    </a:prstGeom>
                    <a:noFill/>
                  </p:spPr>
                  <p:txBody>
                    <a:bodyPr wrap="none" rtlCol="0">
                      <a:spAutoFit/>
                    </a:bodyPr>
                    <a:lstStyle/>
                    <a:p>
                      <a:r>
                        <a:rPr lang="fr-FR" sz="1400" i="1" dirty="0"/>
                        <a:t>Dim </a:t>
                      </a:r>
                      <a:r>
                        <a:rPr lang="fr-FR" b="1" i="1" dirty="0"/>
                        <a:t>PRODUIT</a:t>
                      </a:r>
                    </a:p>
                  </p:txBody>
                </p:sp>
              </p:grpSp>
              <p:sp>
                <p:nvSpPr>
                  <p:cNvPr id="42" name="Rectangle 41"/>
                  <p:cNvSpPr/>
                  <p:nvPr/>
                </p:nvSpPr>
                <p:spPr>
                  <a:xfrm>
                    <a:off x="322345" y="1814186"/>
                    <a:ext cx="1793504" cy="2308324"/>
                  </a:xfrm>
                  <a:prstGeom prst="rect">
                    <a:avLst/>
                  </a:prstGeom>
                </p:spPr>
                <p:txBody>
                  <a:bodyPr wrap="square">
                    <a:spAutoFit/>
                  </a:bodyPr>
                  <a:lstStyle/>
                  <a:p>
                    <a:r>
                      <a:rPr lang="fr-FR" sz="1600" dirty="0" err="1">
                        <a:latin typeface="Calibri" charset="0"/>
                        <a:ea typeface="Calibri" charset="0"/>
                        <a:cs typeface="Calibri" charset="0"/>
                      </a:rPr>
                      <a:t>Produit_ID</a:t>
                    </a:r>
                    <a:endParaRPr lang="fr-FR" sz="1600" dirty="0">
                      <a:latin typeface="Calibri" charset="0"/>
                      <a:ea typeface="Calibri" charset="0"/>
                      <a:cs typeface="Calibri" charset="0"/>
                    </a:endParaRPr>
                  </a:p>
                  <a:p>
                    <a:r>
                      <a:rPr lang="fr-FR" sz="1600" dirty="0" err="1">
                        <a:latin typeface="Calibri" charset="0"/>
                        <a:ea typeface="Calibri" charset="0"/>
                        <a:cs typeface="Calibri" charset="0"/>
                      </a:rPr>
                      <a:t>Désignation_P</a:t>
                    </a:r>
                    <a:endParaRPr lang="fr-FR" sz="1600" dirty="0">
                      <a:latin typeface="Calibri" charset="0"/>
                      <a:ea typeface="Calibri" charset="0"/>
                      <a:cs typeface="Calibri" charset="0"/>
                    </a:endParaRPr>
                  </a:p>
                  <a:p>
                    <a:r>
                      <a:rPr lang="fr-FR" sz="1600" dirty="0" err="1">
                        <a:latin typeface="Calibri" charset="0"/>
                        <a:ea typeface="Calibri" charset="0"/>
                        <a:cs typeface="Calibri" charset="0"/>
                      </a:rPr>
                      <a:t>Description_P</a:t>
                    </a:r>
                    <a:endParaRPr lang="fr-FR" sz="1600" dirty="0">
                      <a:latin typeface="Calibri" charset="0"/>
                      <a:ea typeface="Calibri" charset="0"/>
                      <a:cs typeface="Calibri" charset="0"/>
                    </a:endParaRPr>
                  </a:p>
                  <a:p>
                    <a:r>
                      <a:rPr lang="fr-FR" sz="1600" dirty="0">
                        <a:latin typeface="Calibri" charset="0"/>
                        <a:ea typeface="Calibri" charset="0"/>
                        <a:cs typeface="Calibri" charset="0"/>
                      </a:rPr>
                      <a:t>Catégorie</a:t>
                    </a:r>
                  </a:p>
                  <a:p>
                    <a:r>
                      <a:rPr lang="fr-FR" sz="1600" dirty="0" err="1">
                        <a:latin typeface="Calibri" charset="0"/>
                        <a:ea typeface="Calibri" charset="0"/>
                        <a:cs typeface="Calibri" charset="0"/>
                      </a:rPr>
                      <a:t>Description_C</a:t>
                    </a:r>
                    <a:endParaRPr lang="fr-FR" sz="1600" dirty="0">
                      <a:latin typeface="Calibri" charset="0"/>
                      <a:ea typeface="Calibri" charset="0"/>
                      <a:cs typeface="Calibri" charset="0"/>
                    </a:endParaRPr>
                  </a:p>
                  <a:p>
                    <a:r>
                      <a:rPr lang="fr-FR" sz="1600" dirty="0">
                        <a:latin typeface="Calibri" charset="0"/>
                        <a:ea typeface="Calibri" charset="0"/>
                        <a:cs typeface="Calibri" charset="0"/>
                      </a:rPr>
                      <a:t>Prix-unitaire</a:t>
                    </a:r>
                  </a:p>
                  <a:p>
                    <a:r>
                      <a:rPr lang="fr-FR" sz="1600" dirty="0">
                        <a:latin typeface="Calibri" charset="0"/>
                        <a:ea typeface="Calibri" charset="0"/>
                        <a:cs typeface="Calibri" charset="0"/>
                      </a:rPr>
                      <a:t>Fournisseur</a:t>
                    </a:r>
                  </a:p>
                  <a:p>
                    <a:r>
                      <a:rPr lang="fr-FR" sz="1600" dirty="0">
                        <a:latin typeface="Calibri" charset="0"/>
                        <a:ea typeface="Calibri" charset="0"/>
                        <a:cs typeface="Calibri" charset="0"/>
                      </a:rPr>
                      <a:t>Conditionnement</a:t>
                    </a:r>
                  </a:p>
                  <a:p>
                    <a:r>
                      <a:rPr lang="fr-FR" sz="1600" dirty="0">
                        <a:latin typeface="Calibri" charset="0"/>
                        <a:ea typeface="Calibri" charset="0"/>
                        <a:cs typeface="Calibri" charset="0"/>
                      </a:rPr>
                      <a:t>…</a:t>
                    </a:r>
                  </a:p>
                </p:txBody>
              </p:sp>
            </p:grpSp>
            <p:grpSp>
              <p:nvGrpSpPr>
                <p:cNvPr id="12" name="Groupe 11">
                  <a:extLst>
                    <a:ext uri="{FF2B5EF4-FFF2-40B4-BE49-F238E27FC236}">
                      <a16:creationId xmlns:a16="http://schemas.microsoft.com/office/drawing/2014/main" id="{18EEFDB7-C9E0-AAF3-02C4-47CC4E4B8969}"/>
                    </a:ext>
                  </a:extLst>
                </p:cNvPr>
                <p:cNvGrpSpPr/>
                <p:nvPr/>
              </p:nvGrpSpPr>
              <p:grpSpPr>
                <a:xfrm>
                  <a:off x="1488320" y="1366354"/>
                  <a:ext cx="7053173" cy="4625498"/>
                  <a:chOff x="1500644" y="1372060"/>
                  <a:chExt cx="7053173" cy="4625498"/>
                </a:xfrm>
              </p:grpSpPr>
              <p:grpSp>
                <p:nvGrpSpPr>
                  <p:cNvPr id="11" name="Grouper 10"/>
                  <p:cNvGrpSpPr/>
                  <p:nvPr/>
                </p:nvGrpSpPr>
                <p:grpSpPr>
                  <a:xfrm>
                    <a:off x="1512980" y="3809590"/>
                    <a:ext cx="1584609" cy="1722141"/>
                    <a:chOff x="7056587" y="4081471"/>
                    <a:chExt cx="1584609" cy="1533098"/>
                  </a:xfrm>
                </p:grpSpPr>
                <p:grpSp>
                  <p:nvGrpSpPr>
                    <p:cNvPr id="23" name="Grouper 22"/>
                    <p:cNvGrpSpPr/>
                    <p:nvPr/>
                  </p:nvGrpSpPr>
                  <p:grpSpPr>
                    <a:xfrm>
                      <a:off x="7056587" y="4081471"/>
                      <a:ext cx="1584176" cy="1437727"/>
                      <a:chOff x="6156176" y="2653621"/>
                      <a:chExt cx="1584176" cy="1716121"/>
                    </a:xfrm>
                  </p:grpSpPr>
                  <p:sp>
                    <p:nvSpPr>
                      <p:cNvPr id="24" name="Rectangle 23"/>
                      <p:cNvSpPr/>
                      <p:nvPr/>
                    </p:nvSpPr>
                    <p:spPr>
                      <a:xfrm>
                        <a:off x="6156176" y="3068959"/>
                        <a:ext cx="1584176" cy="13007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p:cNvSpPr/>
                      <p:nvPr/>
                    </p:nvSpPr>
                    <p:spPr>
                      <a:xfrm>
                        <a:off x="6156176" y="2653621"/>
                        <a:ext cx="1584176" cy="415339"/>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p:cNvSpPr txBox="1"/>
                      <p:nvPr/>
                    </p:nvSpPr>
                    <p:spPr>
                      <a:xfrm>
                        <a:off x="7240772" y="2806995"/>
                        <a:ext cx="184731" cy="369332"/>
                      </a:xfrm>
                      <a:prstGeom prst="rect">
                        <a:avLst/>
                      </a:prstGeom>
                      <a:noFill/>
                    </p:spPr>
                    <p:txBody>
                      <a:bodyPr wrap="none" rtlCol="0">
                        <a:spAutoFit/>
                      </a:bodyPr>
                      <a:lstStyle/>
                      <a:p>
                        <a:endParaRPr lang="fr-FR" dirty="0"/>
                      </a:p>
                    </p:txBody>
                  </p:sp>
                  <p:sp>
                    <p:nvSpPr>
                      <p:cNvPr id="27" name="ZoneTexte 26"/>
                      <p:cNvSpPr txBox="1"/>
                      <p:nvPr/>
                    </p:nvSpPr>
                    <p:spPr>
                      <a:xfrm>
                        <a:off x="6183516" y="2671399"/>
                        <a:ext cx="1463862" cy="392455"/>
                      </a:xfrm>
                      <a:prstGeom prst="rect">
                        <a:avLst/>
                      </a:prstGeom>
                      <a:noFill/>
                    </p:spPr>
                    <p:txBody>
                      <a:bodyPr wrap="none" rtlCol="0">
                        <a:spAutoFit/>
                      </a:bodyPr>
                      <a:lstStyle/>
                      <a:p>
                        <a:r>
                          <a:rPr lang="fr-FR" sz="1400" i="1" dirty="0"/>
                          <a:t>Dim </a:t>
                        </a:r>
                        <a:r>
                          <a:rPr lang="fr-FR" b="1" i="1" dirty="0"/>
                          <a:t>REGION</a:t>
                        </a:r>
                      </a:p>
                    </p:txBody>
                  </p:sp>
                </p:grpSp>
                <p:sp>
                  <p:nvSpPr>
                    <p:cNvPr id="40" name="Rectangle 39"/>
                    <p:cNvSpPr/>
                    <p:nvPr/>
                  </p:nvSpPr>
                  <p:spPr>
                    <a:xfrm>
                      <a:off x="7057020" y="4537351"/>
                      <a:ext cx="1584176" cy="1077218"/>
                    </a:xfrm>
                    <a:prstGeom prst="rect">
                      <a:avLst/>
                    </a:prstGeom>
                  </p:spPr>
                  <p:txBody>
                    <a:bodyPr wrap="square">
                      <a:spAutoFit/>
                    </a:bodyPr>
                    <a:lstStyle/>
                    <a:p>
                      <a:r>
                        <a:rPr lang="fr-FR" sz="1600" dirty="0" err="1">
                          <a:latin typeface="Calibri" charset="0"/>
                          <a:ea typeface="Calibri" charset="0"/>
                          <a:cs typeface="Calibri" charset="0"/>
                        </a:rPr>
                        <a:t>Région_ID</a:t>
                      </a:r>
                      <a:endParaRPr lang="fr-FR" sz="1600" dirty="0">
                        <a:latin typeface="Calibri" charset="0"/>
                        <a:ea typeface="Calibri" charset="0"/>
                        <a:cs typeface="Calibri" charset="0"/>
                      </a:endParaRPr>
                    </a:p>
                    <a:p>
                      <a:r>
                        <a:rPr lang="fr-FR" sz="1600" dirty="0">
                          <a:latin typeface="Calibri" charset="0"/>
                          <a:ea typeface="Calibri" charset="0"/>
                          <a:cs typeface="Calibri" charset="0"/>
                        </a:rPr>
                        <a:t>Région</a:t>
                      </a:r>
                    </a:p>
                    <a:p>
                      <a:r>
                        <a:rPr lang="fr-FR" sz="1600" dirty="0">
                          <a:latin typeface="Calibri" charset="0"/>
                          <a:ea typeface="Calibri" charset="0"/>
                          <a:cs typeface="Calibri" charset="0"/>
                        </a:rPr>
                        <a:t>Pays</a:t>
                      </a:r>
                    </a:p>
                    <a:p>
                      <a:r>
                        <a:rPr lang="fr-FR" sz="1600" dirty="0">
                          <a:latin typeface="Calibri" charset="0"/>
                          <a:ea typeface="Calibri" charset="0"/>
                          <a:cs typeface="Calibri" charset="0"/>
                        </a:rPr>
                        <a:t>…</a:t>
                      </a:r>
                    </a:p>
                  </p:txBody>
                </p:sp>
              </p:grpSp>
              <p:grpSp>
                <p:nvGrpSpPr>
                  <p:cNvPr id="24675" name="Grouper 24674"/>
                  <p:cNvGrpSpPr/>
                  <p:nvPr/>
                </p:nvGrpSpPr>
                <p:grpSpPr>
                  <a:xfrm>
                    <a:off x="1500644" y="1372060"/>
                    <a:ext cx="1793505" cy="1969980"/>
                    <a:chOff x="4598280" y="2641251"/>
                    <a:chExt cx="1793505" cy="1969980"/>
                  </a:xfrm>
                </p:grpSpPr>
                <p:grpSp>
                  <p:nvGrpSpPr>
                    <p:cNvPr id="33" name="Grouper 32"/>
                    <p:cNvGrpSpPr/>
                    <p:nvPr/>
                  </p:nvGrpSpPr>
                  <p:grpSpPr>
                    <a:xfrm>
                      <a:off x="4598280" y="2641251"/>
                      <a:ext cx="1793504" cy="1969980"/>
                      <a:chOff x="6156176" y="2653621"/>
                      <a:chExt cx="1584176" cy="1969980"/>
                    </a:xfrm>
                  </p:grpSpPr>
                  <p:sp>
                    <p:nvSpPr>
                      <p:cNvPr id="34" name="Rectangle 33"/>
                      <p:cNvSpPr/>
                      <p:nvPr/>
                    </p:nvSpPr>
                    <p:spPr>
                      <a:xfrm>
                        <a:off x="6156176" y="3068960"/>
                        <a:ext cx="1584176" cy="155464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Rectangle 34"/>
                      <p:cNvSpPr/>
                      <p:nvPr/>
                    </p:nvSpPr>
                    <p:spPr>
                      <a:xfrm>
                        <a:off x="6156176" y="2653621"/>
                        <a:ext cx="1584176" cy="415339"/>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ZoneTexte 35"/>
                      <p:cNvSpPr txBox="1"/>
                      <p:nvPr/>
                    </p:nvSpPr>
                    <p:spPr>
                      <a:xfrm>
                        <a:off x="7240772" y="2806995"/>
                        <a:ext cx="184731" cy="369332"/>
                      </a:xfrm>
                      <a:prstGeom prst="rect">
                        <a:avLst/>
                      </a:prstGeom>
                      <a:noFill/>
                    </p:spPr>
                    <p:txBody>
                      <a:bodyPr wrap="none" rtlCol="0">
                        <a:spAutoFit/>
                      </a:bodyPr>
                      <a:lstStyle/>
                      <a:p>
                        <a:endParaRPr lang="fr-FR" dirty="0"/>
                      </a:p>
                    </p:txBody>
                  </p:sp>
                  <p:sp>
                    <p:nvSpPr>
                      <p:cNvPr id="37" name="ZoneTexte 36"/>
                      <p:cNvSpPr txBox="1"/>
                      <p:nvPr/>
                    </p:nvSpPr>
                    <p:spPr>
                      <a:xfrm>
                        <a:off x="6183516" y="2671399"/>
                        <a:ext cx="1451590" cy="369332"/>
                      </a:xfrm>
                      <a:prstGeom prst="rect">
                        <a:avLst/>
                      </a:prstGeom>
                      <a:noFill/>
                    </p:spPr>
                    <p:txBody>
                      <a:bodyPr wrap="none" rtlCol="0">
                        <a:spAutoFit/>
                      </a:bodyPr>
                      <a:lstStyle/>
                      <a:p>
                        <a:r>
                          <a:rPr lang="fr-FR" sz="1400" i="1" dirty="0"/>
                          <a:t>Dim </a:t>
                        </a:r>
                        <a:r>
                          <a:rPr lang="fr-FR" b="1" i="1" dirty="0"/>
                          <a:t>MAGASIN</a:t>
                        </a:r>
                      </a:p>
                    </p:txBody>
                  </p:sp>
                </p:grpSp>
                <p:sp>
                  <p:nvSpPr>
                    <p:cNvPr id="47" name="Rectangle 46"/>
                    <p:cNvSpPr/>
                    <p:nvPr/>
                  </p:nvSpPr>
                  <p:spPr>
                    <a:xfrm>
                      <a:off x="4619105" y="3028361"/>
                      <a:ext cx="1772680" cy="1569660"/>
                    </a:xfrm>
                    <a:prstGeom prst="rect">
                      <a:avLst/>
                    </a:prstGeom>
                  </p:spPr>
                  <p:txBody>
                    <a:bodyPr wrap="square">
                      <a:spAutoFit/>
                    </a:bodyPr>
                    <a:lstStyle/>
                    <a:p>
                      <a:r>
                        <a:rPr lang="fr-FR" sz="1600" dirty="0" err="1">
                          <a:latin typeface="Calibri" charset="0"/>
                          <a:ea typeface="Calibri" charset="0"/>
                          <a:cs typeface="Calibri" charset="0"/>
                        </a:rPr>
                        <a:t>Magasin_ID</a:t>
                      </a:r>
                      <a:endParaRPr lang="fr-FR" sz="1600" dirty="0">
                        <a:latin typeface="Calibri" charset="0"/>
                        <a:ea typeface="Calibri" charset="0"/>
                        <a:cs typeface="Calibri" charset="0"/>
                      </a:endParaRPr>
                    </a:p>
                    <a:p>
                      <a:r>
                        <a:rPr lang="fr-FR" sz="1600" dirty="0">
                          <a:latin typeface="Calibri" charset="0"/>
                          <a:ea typeface="Calibri" charset="0"/>
                          <a:cs typeface="Calibri" charset="0"/>
                        </a:rPr>
                        <a:t>Enseigne</a:t>
                      </a:r>
                    </a:p>
                    <a:p>
                      <a:r>
                        <a:rPr lang="fr-FR" sz="1600" dirty="0">
                          <a:latin typeface="Calibri" charset="0"/>
                          <a:ea typeface="Calibri" charset="0"/>
                          <a:cs typeface="Calibri" charset="0"/>
                        </a:rPr>
                        <a:t>Type</a:t>
                      </a:r>
                    </a:p>
                    <a:p>
                      <a:r>
                        <a:rPr lang="fr-FR" sz="1600" dirty="0">
                          <a:latin typeface="Calibri" charset="0"/>
                          <a:ea typeface="Calibri" charset="0"/>
                          <a:cs typeface="Calibri" charset="0"/>
                        </a:rPr>
                        <a:t>Superficie</a:t>
                      </a:r>
                    </a:p>
                    <a:p>
                      <a:r>
                        <a:rPr lang="fr-FR" sz="1600" dirty="0">
                          <a:latin typeface="Calibri" charset="0"/>
                          <a:ea typeface="Calibri" charset="0"/>
                          <a:cs typeface="Calibri" charset="0"/>
                        </a:rPr>
                        <a:t>Ville</a:t>
                      </a:r>
                    </a:p>
                    <a:p>
                      <a:r>
                        <a:rPr lang="fr-FR" sz="1600" dirty="0">
                          <a:latin typeface="Calibri" charset="0"/>
                          <a:ea typeface="Calibri" charset="0"/>
                          <a:cs typeface="Calibri" charset="0"/>
                        </a:rPr>
                        <a:t>…</a:t>
                      </a:r>
                    </a:p>
                  </p:txBody>
                </p:sp>
              </p:grpSp>
              <p:grpSp>
                <p:nvGrpSpPr>
                  <p:cNvPr id="7" name="Groupe 6">
                    <a:extLst>
                      <a:ext uri="{FF2B5EF4-FFF2-40B4-BE49-F238E27FC236}">
                        <a16:creationId xmlns:a16="http://schemas.microsoft.com/office/drawing/2014/main" id="{4CB2724E-0FE5-F3EB-B915-D28FA87B3DCF}"/>
                      </a:ext>
                    </a:extLst>
                  </p:cNvPr>
                  <p:cNvGrpSpPr/>
                  <p:nvPr/>
                </p:nvGrpSpPr>
                <p:grpSpPr>
                  <a:xfrm>
                    <a:off x="3097156" y="2312620"/>
                    <a:ext cx="5456661" cy="3684938"/>
                    <a:chOff x="3097156" y="2312620"/>
                    <a:chExt cx="5456661" cy="3684938"/>
                  </a:xfrm>
                </p:grpSpPr>
                <p:grpSp>
                  <p:nvGrpSpPr>
                    <p:cNvPr id="24674" name="Grouper 24673"/>
                    <p:cNvGrpSpPr/>
                    <p:nvPr/>
                  </p:nvGrpSpPr>
                  <p:grpSpPr>
                    <a:xfrm>
                      <a:off x="6945263" y="3981262"/>
                      <a:ext cx="1608554" cy="2016296"/>
                      <a:chOff x="2593441" y="2778856"/>
                      <a:chExt cx="1608554" cy="2016296"/>
                    </a:xfrm>
                  </p:grpSpPr>
                  <p:sp>
                    <p:nvSpPr>
                      <p:cNvPr id="13" name="Rectangle 12"/>
                      <p:cNvSpPr/>
                      <p:nvPr/>
                    </p:nvSpPr>
                    <p:spPr>
                      <a:xfrm>
                        <a:off x="2593441" y="3205763"/>
                        <a:ext cx="1608554" cy="15893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2593441" y="2778856"/>
                        <a:ext cx="1608554" cy="426907"/>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3694727" y="2936502"/>
                        <a:ext cx="187574" cy="379619"/>
                      </a:xfrm>
                      <a:prstGeom prst="rect">
                        <a:avLst/>
                      </a:prstGeom>
                      <a:noFill/>
                    </p:spPr>
                    <p:txBody>
                      <a:bodyPr wrap="none" rtlCol="0">
                        <a:spAutoFit/>
                      </a:bodyPr>
                      <a:lstStyle/>
                      <a:p>
                        <a:endParaRPr lang="fr-FR" dirty="0"/>
                      </a:p>
                    </p:txBody>
                  </p:sp>
                  <p:sp>
                    <p:nvSpPr>
                      <p:cNvPr id="16" name="ZoneTexte 15"/>
                      <p:cNvSpPr txBox="1"/>
                      <p:nvPr/>
                    </p:nvSpPr>
                    <p:spPr>
                      <a:xfrm>
                        <a:off x="2621202" y="2797129"/>
                        <a:ext cx="1374094" cy="369332"/>
                      </a:xfrm>
                      <a:prstGeom prst="rect">
                        <a:avLst/>
                      </a:prstGeom>
                      <a:noFill/>
                    </p:spPr>
                    <p:txBody>
                      <a:bodyPr wrap="none" rtlCol="0">
                        <a:spAutoFit/>
                      </a:bodyPr>
                      <a:lstStyle/>
                      <a:p>
                        <a:r>
                          <a:rPr lang="fr-FR" sz="1400" i="1" dirty="0"/>
                          <a:t>Dim </a:t>
                        </a:r>
                        <a:r>
                          <a:rPr lang="fr-FR" b="1" i="1" dirty="0"/>
                          <a:t>CLIENT</a:t>
                        </a:r>
                      </a:p>
                    </p:txBody>
                  </p:sp>
                  <p:sp>
                    <p:nvSpPr>
                      <p:cNvPr id="24673" name="Rectangle 24672"/>
                      <p:cNvSpPr/>
                      <p:nvPr/>
                    </p:nvSpPr>
                    <p:spPr>
                      <a:xfrm>
                        <a:off x="2665948" y="3192186"/>
                        <a:ext cx="1506749" cy="1569660"/>
                      </a:xfrm>
                      <a:prstGeom prst="rect">
                        <a:avLst/>
                      </a:prstGeom>
                    </p:spPr>
                    <p:txBody>
                      <a:bodyPr wrap="square">
                        <a:spAutoFit/>
                      </a:bodyPr>
                      <a:lstStyle/>
                      <a:p>
                        <a:r>
                          <a:rPr lang="fr-FR" sz="1600" dirty="0" err="1">
                            <a:latin typeface="Calibri" charset="0"/>
                            <a:ea typeface="Calibri" charset="0"/>
                            <a:cs typeface="Calibri" charset="0"/>
                          </a:rPr>
                          <a:t>Client_ID</a:t>
                        </a:r>
                        <a:endParaRPr lang="fr-FR" sz="1600" dirty="0">
                          <a:latin typeface="Calibri" charset="0"/>
                          <a:ea typeface="Calibri" charset="0"/>
                          <a:cs typeface="Calibri" charset="0"/>
                        </a:endParaRPr>
                      </a:p>
                      <a:p>
                        <a:r>
                          <a:rPr lang="fr-FR" sz="1600" dirty="0" err="1">
                            <a:latin typeface="Calibri" charset="0"/>
                            <a:ea typeface="Calibri" charset="0"/>
                            <a:cs typeface="Calibri" charset="0"/>
                          </a:rPr>
                          <a:t>Nom_C</a:t>
                        </a:r>
                        <a:endParaRPr lang="fr-FR" sz="1600" dirty="0">
                          <a:latin typeface="Calibri" charset="0"/>
                          <a:ea typeface="Calibri" charset="0"/>
                          <a:cs typeface="Calibri" charset="0"/>
                        </a:endParaRPr>
                      </a:p>
                      <a:p>
                        <a:r>
                          <a:rPr lang="fr-FR" sz="1600" dirty="0" err="1">
                            <a:latin typeface="Calibri" charset="0"/>
                            <a:ea typeface="Calibri" charset="0"/>
                            <a:cs typeface="Calibri" charset="0"/>
                          </a:rPr>
                          <a:t>Adresse_C</a:t>
                        </a:r>
                        <a:endParaRPr lang="fr-FR" sz="1600" dirty="0">
                          <a:latin typeface="Calibri" charset="0"/>
                          <a:ea typeface="Calibri" charset="0"/>
                          <a:cs typeface="Calibri" charset="0"/>
                        </a:endParaRPr>
                      </a:p>
                      <a:p>
                        <a:r>
                          <a:rPr lang="fr-FR" sz="1600" dirty="0" err="1">
                            <a:latin typeface="Calibri" charset="0"/>
                            <a:ea typeface="Calibri" charset="0"/>
                            <a:cs typeface="Calibri" charset="0"/>
                          </a:rPr>
                          <a:t>Tph_C</a:t>
                        </a:r>
                        <a:endParaRPr lang="fr-FR" sz="1600" dirty="0">
                          <a:latin typeface="Calibri" charset="0"/>
                          <a:ea typeface="Calibri" charset="0"/>
                          <a:cs typeface="Calibri" charset="0"/>
                        </a:endParaRPr>
                      </a:p>
                      <a:p>
                        <a:r>
                          <a:rPr lang="fr-FR" sz="1600" dirty="0" err="1">
                            <a:latin typeface="Calibri" charset="0"/>
                            <a:ea typeface="Calibri" charset="0"/>
                            <a:cs typeface="Calibri" charset="0"/>
                          </a:rPr>
                          <a:t>Mail_C</a:t>
                        </a:r>
                        <a:endParaRPr lang="fr-FR" sz="1600" dirty="0">
                          <a:latin typeface="Calibri" charset="0"/>
                          <a:ea typeface="Calibri" charset="0"/>
                          <a:cs typeface="Calibri" charset="0"/>
                        </a:endParaRPr>
                      </a:p>
                      <a:p>
                        <a:r>
                          <a:rPr lang="fr-FR" sz="1600" dirty="0">
                            <a:latin typeface="Calibri" charset="0"/>
                            <a:ea typeface="Calibri" charset="0"/>
                            <a:cs typeface="Calibri" charset="0"/>
                          </a:rPr>
                          <a:t>…</a:t>
                        </a:r>
                      </a:p>
                    </p:txBody>
                  </p:sp>
                </p:grpSp>
                <p:cxnSp>
                  <p:nvCxnSpPr>
                    <p:cNvPr id="24677" name="Connecteur droit 24676"/>
                    <p:cNvCxnSpPr>
                      <a:endCxn id="19" idx="1"/>
                    </p:cNvCxnSpPr>
                    <p:nvPr/>
                  </p:nvCxnSpPr>
                  <p:spPr>
                    <a:xfrm flipV="1">
                      <a:off x="6091399" y="2710732"/>
                      <a:ext cx="829139" cy="1120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a:xfrm>
                      <a:off x="6072083" y="4146905"/>
                      <a:ext cx="843882" cy="57823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p:nvPr/>
                  </p:nvCxnSpPr>
                  <p:spPr>
                    <a:xfrm>
                      <a:off x="3097156" y="4397786"/>
                      <a:ext cx="14029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Connecteur droit 57"/>
                    <p:cNvCxnSpPr/>
                    <p:nvPr/>
                  </p:nvCxnSpPr>
                  <p:spPr>
                    <a:xfrm>
                      <a:off x="3294149" y="2312620"/>
                      <a:ext cx="1205926" cy="153171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Connecteur droit 59"/>
                    <p:cNvCxnSpPr/>
                    <p:nvPr/>
                  </p:nvCxnSpPr>
                  <p:spPr>
                    <a:xfrm flipV="1">
                      <a:off x="5239174" y="2484794"/>
                      <a:ext cx="0" cy="49561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sp>
        <p:nvSpPr>
          <p:cNvPr id="50" name="Text Box 102"/>
          <p:cNvSpPr txBox="1">
            <a:spLocks noChangeArrowheads="1"/>
          </p:cNvSpPr>
          <p:nvPr/>
        </p:nvSpPr>
        <p:spPr bwMode="auto">
          <a:xfrm>
            <a:off x="192516" y="1037688"/>
            <a:ext cx="3668200" cy="523220"/>
          </a:xfrm>
          <a:prstGeom prst="rect">
            <a:avLst/>
          </a:prstGeom>
          <a:noFill/>
          <a:ln w="9525">
            <a:noFill/>
            <a:miter lim="800000"/>
            <a:headEnd/>
            <a:tailEnd/>
          </a:ln>
          <a:effectLst/>
        </p:spPr>
        <p:txBody>
          <a:bodyPr wrap="square">
            <a:spAutoFit/>
          </a:bodyPr>
          <a:lstStyle>
            <a:defPPr>
              <a:defRPr lang="fr-FR"/>
            </a:defPPr>
            <a:lvl1pPr marL="457200" indent="-457200" algn="just">
              <a:buClr>
                <a:srgbClr val="FF0000"/>
              </a:buClr>
              <a:buSzPct val="120000"/>
              <a:buFont typeface="Wingdings" charset="2"/>
              <a:buChar char="v"/>
              <a:defRPr sz="2800" b="1">
                <a:solidFill>
                  <a:schemeClr val="bg2">
                    <a:lumMod val="75000"/>
                  </a:schemeClr>
                </a:solidFill>
                <a:effectLst>
                  <a:outerShdw blurRad="38100" dist="38100" dir="2700000" algn="tl">
                    <a:srgbClr val="C0C0C0"/>
                  </a:outerShdw>
                </a:effectLst>
                <a:latin typeface="Calibri" charset="0"/>
                <a:ea typeface="ＭＳ Ｐゴシック" charset="-128"/>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FR" altLang="fr-FR" dirty="0"/>
              <a:t> Schéma en étoile</a:t>
            </a:r>
          </a:p>
        </p:txBody>
      </p:sp>
      <p:sp>
        <p:nvSpPr>
          <p:cNvPr id="3" name="Text Box 3">
            <a:extLst>
              <a:ext uri="{FF2B5EF4-FFF2-40B4-BE49-F238E27FC236}">
                <a16:creationId xmlns:a16="http://schemas.microsoft.com/office/drawing/2014/main" id="{1C0BF9FE-53FA-515C-BFD3-1524CFD8C736}"/>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spTree>
    <p:extLst>
      <p:ext uri="{BB962C8B-B14F-4D97-AF65-F5344CB8AC3E}">
        <p14:creationId xmlns:p14="http://schemas.microsoft.com/office/powerpoint/2010/main" val="1118828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 name="Text Box 102"/>
          <p:cNvSpPr txBox="1">
            <a:spLocks noChangeArrowheads="1"/>
          </p:cNvSpPr>
          <p:nvPr/>
        </p:nvSpPr>
        <p:spPr bwMode="auto">
          <a:xfrm>
            <a:off x="214362" y="749540"/>
            <a:ext cx="4094582" cy="461665"/>
          </a:xfrm>
          <a:prstGeom prst="rect">
            <a:avLst/>
          </a:prstGeom>
        </p:spPr>
        <p:txBody>
          <a:bodyPr wrap="non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r>
              <a:rPr lang="fr-FR" altLang="fr-FR" dirty="0"/>
              <a:t> Schéma en étoile (variante)</a:t>
            </a:r>
          </a:p>
        </p:txBody>
      </p:sp>
      <p:sp>
        <p:nvSpPr>
          <p:cNvPr id="19458" name="Espace réservé du numéro de diapositive 2"/>
          <p:cNvSpPr>
            <a:spLocks noGrp="1"/>
          </p:cNvSpPr>
          <p:nvPr>
            <p:ph type="sldNum" sz="quarter" idx="4294967295"/>
          </p:nvPr>
        </p:nvSpPr>
        <p:spPr bwMode="auto">
          <a:xfrm>
            <a:off x="8640763" y="6481763"/>
            <a:ext cx="503237" cy="3016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90000"/>
              </a:lnSpc>
            </a:pPr>
            <a:fld id="{58E97649-D842-EE48-B574-18873D286C09}" type="slidenum">
              <a:rPr lang="en-US" altLang="fr-FR" sz="1400">
                <a:solidFill>
                  <a:srgbClr val="FFFFFF"/>
                </a:solidFill>
                <a:ea typeface="ＭＳ Ｐゴシック" charset="-128"/>
              </a:rPr>
              <a:pPr>
                <a:lnSpc>
                  <a:spcPct val="90000"/>
                </a:lnSpc>
              </a:pPr>
              <a:t>26</a:t>
            </a:fld>
            <a:endParaRPr lang="en-US" altLang="fr-FR" sz="1400" dirty="0">
              <a:solidFill>
                <a:srgbClr val="FFFFFF"/>
              </a:solidFill>
              <a:ea typeface="ＭＳ Ｐゴシック" charset="-128"/>
            </a:endParaRPr>
          </a:p>
        </p:txBody>
      </p:sp>
      <p:grpSp>
        <p:nvGrpSpPr>
          <p:cNvPr id="7" name="Groupe 6">
            <a:extLst>
              <a:ext uri="{FF2B5EF4-FFF2-40B4-BE49-F238E27FC236}">
                <a16:creationId xmlns:a16="http://schemas.microsoft.com/office/drawing/2014/main" id="{E1E1BEB2-C9EB-1A10-14AA-C1943CA577EC}"/>
              </a:ext>
            </a:extLst>
          </p:cNvPr>
          <p:cNvGrpSpPr/>
          <p:nvPr/>
        </p:nvGrpSpPr>
        <p:grpSpPr>
          <a:xfrm>
            <a:off x="755576" y="1389289"/>
            <a:ext cx="7261106" cy="5240735"/>
            <a:chOff x="1500644" y="756823"/>
            <a:chExt cx="7261106" cy="5240735"/>
          </a:xfrm>
        </p:grpSpPr>
        <p:grpSp>
          <p:nvGrpSpPr>
            <p:cNvPr id="6" name="Grouper 5"/>
            <p:cNvGrpSpPr/>
            <p:nvPr/>
          </p:nvGrpSpPr>
          <p:grpSpPr>
            <a:xfrm>
              <a:off x="4464290" y="3363903"/>
              <a:ext cx="1584176" cy="1527619"/>
              <a:chOff x="6156176" y="2653621"/>
              <a:chExt cx="1584176" cy="1261893"/>
            </a:xfrm>
          </p:grpSpPr>
          <p:sp>
            <p:nvSpPr>
              <p:cNvPr id="2" name="Rectangle 1"/>
              <p:cNvSpPr/>
              <p:nvPr/>
            </p:nvSpPr>
            <p:spPr>
              <a:xfrm>
                <a:off x="6156176" y="3068960"/>
                <a:ext cx="1584176" cy="8465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200" dirty="0">
                  <a:solidFill>
                    <a:schemeClr val="tx1"/>
                  </a:solidFill>
                  <a:latin typeface="Calibri" charset="0"/>
                  <a:ea typeface="Calibri" charset="0"/>
                  <a:cs typeface="Calibri" charset="0"/>
                </a:endParaRPr>
              </a:p>
              <a:p>
                <a:r>
                  <a:rPr lang="fr-FR" sz="1600" i="1" dirty="0" err="1">
                    <a:solidFill>
                      <a:srgbClr val="0432FF"/>
                    </a:solidFill>
                    <a:latin typeface="Calibri" charset="0"/>
                    <a:ea typeface="Calibri" charset="0"/>
                    <a:cs typeface="Calibri" charset="0"/>
                  </a:rPr>
                  <a:t>Qté</a:t>
                </a:r>
                <a:r>
                  <a:rPr lang="fr-FR" sz="1600" i="1" dirty="0">
                    <a:solidFill>
                      <a:srgbClr val="0432FF"/>
                    </a:solidFill>
                    <a:latin typeface="Calibri" charset="0"/>
                    <a:ea typeface="Calibri" charset="0"/>
                    <a:cs typeface="Calibri" charset="0"/>
                  </a:rPr>
                  <a:t> vendue</a:t>
                </a:r>
              </a:p>
              <a:p>
                <a:r>
                  <a:rPr lang="fr-FR" sz="1600" i="1" dirty="0" err="1">
                    <a:solidFill>
                      <a:srgbClr val="0432FF"/>
                    </a:solidFill>
                    <a:latin typeface="Calibri" charset="0"/>
                    <a:ea typeface="Calibri" charset="0"/>
                    <a:cs typeface="Calibri" charset="0"/>
                  </a:rPr>
                  <a:t>Montant_Ventes</a:t>
                </a:r>
                <a:endParaRPr lang="fr-FR" sz="1400" i="1" dirty="0">
                  <a:solidFill>
                    <a:srgbClr val="0432FF"/>
                  </a:solidFill>
                  <a:latin typeface="Calibri" charset="0"/>
                  <a:ea typeface="Calibri" charset="0"/>
                  <a:cs typeface="Calibri" charset="0"/>
                </a:endParaRPr>
              </a:p>
              <a:p>
                <a:endParaRPr lang="fr-FR" sz="1400" dirty="0">
                  <a:solidFill>
                    <a:schemeClr val="tx1"/>
                  </a:solidFill>
                </a:endParaRPr>
              </a:p>
            </p:txBody>
          </p:sp>
          <p:sp>
            <p:nvSpPr>
              <p:cNvPr id="8" name="Rectangle 7"/>
              <p:cNvSpPr/>
              <p:nvPr/>
            </p:nvSpPr>
            <p:spPr>
              <a:xfrm>
                <a:off x="6156176" y="2653621"/>
                <a:ext cx="1584176" cy="415339"/>
              </a:xfrm>
              <a:prstGeom prst="rect">
                <a:avLst/>
              </a:prstGeom>
              <a:solidFill>
                <a:srgbClr val="00CC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p:cNvSpPr txBox="1"/>
              <p:nvPr/>
            </p:nvSpPr>
            <p:spPr>
              <a:xfrm>
                <a:off x="7240772" y="2806995"/>
                <a:ext cx="184731" cy="369332"/>
              </a:xfrm>
              <a:prstGeom prst="rect">
                <a:avLst/>
              </a:prstGeom>
              <a:noFill/>
            </p:spPr>
            <p:txBody>
              <a:bodyPr wrap="none" rtlCol="0">
                <a:spAutoFit/>
              </a:bodyPr>
              <a:lstStyle/>
              <a:p>
                <a:endParaRPr lang="fr-FR" dirty="0"/>
              </a:p>
            </p:txBody>
          </p:sp>
          <p:sp>
            <p:nvSpPr>
              <p:cNvPr id="5" name="ZoneTexte 4"/>
              <p:cNvSpPr txBox="1"/>
              <p:nvPr/>
            </p:nvSpPr>
            <p:spPr>
              <a:xfrm>
                <a:off x="6183515" y="2671399"/>
                <a:ext cx="1537151" cy="305088"/>
              </a:xfrm>
              <a:prstGeom prst="rect">
                <a:avLst/>
              </a:prstGeom>
              <a:solidFill>
                <a:srgbClr val="00CC00"/>
              </a:solidFill>
            </p:spPr>
            <p:txBody>
              <a:bodyPr wrap="square" rtlCol="0">
                <a:spAutoFit/>
              </a:bodyPr>
              <a:lstStyle/>
              <a:p>
                <a:pPr algn="ctr"/>
                <a:r>
                  <a:rPr lang="fr-FR" sz="1400" i="1" dirty="0"/>
                  <a:t>Fait</a:t>
                </a:r>
                <a:r>
                  <a:rPr lang="fr-FR" sz="1400" dirty="0"/>
                  <a:t> </a:t>
                </a:r>
                <a:r>
                  <a:rPr lang="fr-FR" b="1" dirty="0"/>
                  <a:t>VENTES</a:t>
                </a:r>
              </a:p>
            </p:txBody>
          </p:sp>
        </p:grpSp>
        <p:grpSp>
          <p:nvGrpSpPr>
            <p:cNvPr id="10" name="Grouper 9"/>
            <p:cNvGrpSpPr/>
            <p:nvPr/>
          </p:nvGrpSpPr>
          <p:grpSpPr>
            <a:xfrm>
              <a:off x="4451157" y="756823"/>
              <a:ext cx="1584176" cy="1740696"/>
              <a:chOff x="6807605" y="4004366"/>
              <a:chExt cx="1584176" cy="1408190"/>
            </a:xfrm>
          </p:grpSpPr>
          <p:grpSp>
            <p:nvGrpSpPr>
              <p:cNvPr id="28" name="Grouper 27"/>
              <p:cNvGrpSpPr/>
              <p:nvPr/>
            </p:nvGrpSpPr>
            <p:grpSpPr>
              <a:xfrm>
                <a:off x="6807605" y="4004366"/>
                <a:ext cx="1584176" cy="1408190"/>
                <a:chOff x="6156176" y="2653621"/>
                <a:chExt cx="1584176" cy="1861743"/>
              </a:xfrm>
            </p:grpSpPr>
            <p:sp>
              <p:nvSpPr>
                <p:cNvPr id="29" name="Rectangle 28"/>
                <p:cNvSpPr/>
                <p:nvPr/>
              </p:nvSpPr>
              <p:spPr>
                <a:xfrm>
                  <a:off x="6156176" y="3068962"/>
                  <a:ext cx="1584176" cy="144640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p:cNvSpPr/>
                <p:nvPr/>
              </p:nvSpPr>
              <p:spPr>
                <a:xfrm>
                  <a:off x="6156176" y="2653621"/>
                  <a:ext cx="1584176" cy="415339"/>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ZoneTexte 30"/>
                <p:cNvSpPr txBox="1"/>
                <p:nvPr/>
              </p:nvSpPr>
              <p:spPr>
                <a:xfrm>
                  <a:off x="7240772" y="2806995"/>
                  <a:ext cx="184731" cy="369332"/>
                </a:xfrm>
                <a:prstGeom prst="rect">
                  <a:avLst/>
                </a:prstGeom>
                <a:noFill/>
              </p:spPr>
              <p:txBody>
                <a:bodyPr wrap="none" rtlCol="0">
                  <a:spAutoFit/>
                </a:bodyPr>
                <a:lstStyle/>
                <a:p>
                  <a:endParaRPr lang="fr-FR" dirty="0"/>
                </a:p>
              </p:txBody>
            </p:sp>
            <p:sp>
              <p:nvSpPr>
                <p:cNvPr id="32" name="ZoneTexte 31"/>
                <p:cNvSpPr txBox="1"/>
                <p:nvPr/>
              </p:nvSpPr>
              <p:spPr>
                <a:xfrm>
                  <a:off x="6183516" y="2671399"/>
                  <a:ext cx="1348446" cy="395015"/>
                </a:xfrm>
                <a:prstGeom prst="rect">
                  <a:avLst/>
                </a:prstGeom>
                <a:noFill/>
              </p:spPr>
              <p:txBody>
                <a:bodyPr wrap="none" rtlCol="0">
                  <a:spAutoFit/>
                </a:bodyPr>
                <a:lstStyle/>
                <a:p>
                  <a:r>
                    <a:rPr lang="fr-FR" sz="1400" i="1" dirty="0"/>
                    <a:t>Dim </a:t>
                  </a:r>
                  <a:r>
                    <a:rPr lang="fr-FR" b="1" i="1" dirty="0"/>
                    <a:t>TEMPS</a:t>
                  </a:r>
                </a:p>
              </p:txBody>
            </p:sp>
          </p:grpSp>
          <p:sp>
            <p:nvSpPr>
              <p:cNvPr id="9" name="Rectangle 8"/>
              <p:cNvSpPr/>
              <p:nvPr/>
            </p:nvSpPr>
            <p:spPr>
              <a:xfrm>
                <a:off x="6807605" y="4335336"/>
                <a:ext cx="1584176" cy="1077218"/>
              </a:xfrm>
              <a:prstGeom prst="rect">
                <a:avLst/>
              </a:prstGeom>
            </p:spPr>
            <p:txBody>
              <a:bodyPr wrap="square">
                <a:spAutoFit/>
              </a:bodyPr>
              <a:lstStyle/>
              <a:p>
                <a:r>
                  <a:rPr lang="fr-FR" sz="1600" dirty="0" err="1">
                    <a:latin typeface="Calibri" charset="0"/>
                    <a:ea typeface="Calibri" charset="0"/>
                    <a:cs typeface="Calibri" charset="0"/>
                  </a:rPr>
                  <a:t>Temps_ID</a:t>
                </a:r>
                <a:endParaRPr lang="fr-FR" sz="1600" dirty="0">
                  <a:latin typeface="Calibri" charset="0"/>
                  <a:ea typeface="Calibri" charset="0"/>
                  <a:cs typeface="Calibri" charset="0"/>
                </a:endParaRPr>
              </a:p>
              <a:p>
                <a:r>
                  <a:rPr lang="fr-FR" sz="1600" dirty="0">
                    <a:latin typeface="Calibri" charset="0"/>
                    <a:ea typeface="Calibri" charset="0"/>
                    <a:cs typeface="Calibri" charset="0"/>
                  </a:rPr>
                  <a:t>Jour</a:t>
                </a:r>
              </a:p>
              <a:p>
                <a:r>
                  <a:rPr lang="fr-FR" sz="1600" dirty="0">
                    <a:latin typeface="Calibri" charset="0"/>
                    <a:ea typeface="Calibri" charset="0"/>
                    <a:cs typeface="Calibri" charset="0"/>
                  </a:rPr>
                  <a:t>Mois</a:t>
                </a:r>
              </a:p>
              <a:p>
                <a:r>
                  <a:rPr lang="fr-FR" sz="1600" dirty="0">
                    <a:latin typeface="Calibri" charset="0"/>
                    <a:ea typeface="Calibri" charset="0"/>
                    <a:cs typeface="Calibri" charset="0"/>
                  </a:rPr>
                  <a:t>Année</a:t>
                </a:r>
              </a:p>
              <a:p>
                <a:r>
                  <a:rPr lang="fr-FR" sz="1600" dirty="0">
                    <a:latin typeface="Calibri" charset="0"/>
                    <a:ea typeface="Calibri" charset="0"/>
                    <a:cs typeface="Calibri" charset="0"/>
                  </a:rPr>
                  <a:t>…</a:t>
                </a:r>
              </a:p>
            </p:txBody>
          </p:sp>
        </p:grpSp>
        <p:grpSp>
          <p:nvGrpSpPr>
            <p:cNvPr id="11" name="Grouper 10"/>
            <p:cNvGrpSpPr/>
            <p:nvPr/>
          </p:nvGrpSpPr>
          <p:grpSpPr>
            <a:xfrm>
              <a:off x="1512980" y="3809590"/>
              <a:ext cx="1584609" cy="1722141"/>
              <a:chOff x="7056587" y="4081471"/>
              <a:chExt cx="1584609" cy="1533098"/>
            </a:xfrm>
          </p:grpSpPr>
          <p:grpSp>
            <p:nvGrpSpPr>
              <p:cNvPr id="23" name="Grouper 22"/>
              <p:cNvGrpSpPr/>
              <p:nvPr/>
            </p:nvGrpSpPr>
            <p:grpSpPr>
              <a:xfrm>
                <a:off x="7056587" y="4081471"/>
                <a:ext cx="1584176" cy="1437727"/>
                <a:chOff x="6156176" y="2653621"/>
                <a:chExt cx="1584176" cy="1716121"/>
              </a:xfrm>
            </p:grpSpPr>
            <p:sp>
              <p:nvSpPr>
                <p:cNvPr id="24" name="Rectangle 23"/>
                <p:cNvSpPr/>
                <p:nvPr/>
              </p:nvSpPr>
              <p:spPr>
                <a:xfrm>
                  <a:off x="6156176" y="3068959"/>
                  <a:ext cx="1584176" cy="13007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p:cNvSpPr/>
                <p:nvPr/>
              </p:nvSpPr>
              <p:spPr>
                <a:xfrm>
                  <a:off x="6156176" y="2653621"/>
                  <a:ext cx="1584176" cy="415339"/>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p:cNvSpPr txBox="1"/>
                <p:nvPr/>
              </p:nvSpPr>
              <p:spPr>
                <a:xfrm>
                  <a:off x="7240772" y="2806995"/>
                  <a:ext cx="184731" cy="369332"/>
                </a:xfrm>
                <a:prstGeom prst="rect">
                  <a:avLst/>
                </a:prstGeom>
                <a:noFill/>
              </p:spPr>
              <p:txBody>
                <a:bodyPr wrap="none" rtlCol="0">
                  <a:spAutoFit/>
                </a:bodyPr>
                <a:lstStyle/>
                <a:p>
                  <a:endParaRPr lang="fr-FR" dirty="0"/>
                </a:p>
              </p:txBody>
            </p:sp>
            <p:sp>
              <p:nvSpPr>
                <p:cNvPr id="27" name="ZoneTexte 26"/>
                <p:cNvSpPr txBox="1"/>
                <p:nvPr/>
              </p:nvSpPr>
              <p:spPr>
                <a:xfrm>
                  <a:off x="6183516" y="2671399"/>
                  <a:ext cx="1463862" cy="392455"/>
                </a:xfrm>
                <a:prstGeom prst="rect">
                  <a:avLst/>
                </a:prstGeom>
                <a:noFill/>
              </p:spPr>
              <p:txBody>
                <a:bodyPr wrap="none" rtlCol="0">
                  <a:spAutoFit/>
                </a:bodyPr>
                <a:lstStyle/>
                <a:p>
                  <a:r>
                    <a:rPr lang="fr-FR" sz="1400" i="1" dirty="0"/>
                    <a:t>Dim </a:t>
                  </a:r>
                  <a:r>
                    <a:rPr lang="fr-FR" b="1" i="1" dirty="0"/>
                    <a:t>REGION</a:t>
                  </a:r>
                </a:p>
              </p:txBody>
            </p:sp>
          </p:grpSp>
          <p:sp>
            <p:nvSpPr>
              <p:cNvPr id="40" name="Rectangle 39"/>
              <p:cNvSpPr/>
              <p:nvPr/>
            </p:nvSpPr>
            <p:spPr>
              <a:xfrm>
                <a:off x="7057020" y="4537351"/>
                <a:ext cx="1584176" cy="1077218"/>
              </a:xfrm>
              <a:prstGeom prst="rect">
                <a:avLst/>
              </a:prstGeom>
            </p:spPr>
            <p:txBody>
              <a:bodyPr wrap="square">
                <a:spAutoFit/>
              </a:bodyPr>
              <a:lstStyle/>
              <a:p>
                <a:r>
                  <a:rPr lang="fr-FR" sz="1600" dirty="0" err="1">
                    <a:latin typeface="Calibri" charset="0"/>
                    <a:ea typeface="Calibri" charset="0"/>
                    <a:cs typeface="Calibri" charset="0"/>
                  </a:rPr>
                  <a:t>Région_ID</a:t>
                </a:r>
                <a:endParaRPr lang="fr-FR" sz="1600" dirty="0">
                  <a:latin typeface="Calibri" charset="0"/>
                  <a:ea typeface="Calibri" charset="0"/>
                  <a:cs typeface="Calibri" charset="0"/>
                </a:endParaRPr>
              </a:p>
              <a:p>
                <a:r>
                  <a:rPr lang="fr-FR" sz="1600" dirty="0">
                    <a:latin typeface="Calibri" charset="0"/>
                    <a:ea typeface="Calibri" charset="0"/>
                    <a:cs typeface="Calibri" charset="0"/>
                  </a:rPr>
                  <a:t>Région</a:t>
                </a:r>
              </a:p>
              <a:p>
                <a:r>
                  <a:rPr lang="fr-FR" sz="1600" dirty="0">
                    <a:latin typeface="Calibri" charset="0"/>
                    <a:ea typeface="Calibri" charset="0"/>
                    <a:cs typeface="Calibri" charset="0"/>
                  </a:rPr>
                  <a:t>Pays</a:t>
                </a:r>
              </a:p>
              <a:p>
                <a:r>
                  <a:rPr lang="fr-FR" sz="1600" dirty="0">
                    <a:latin typeface="Calibri" charset="0"/>
                    <a:ea typeface="Calibri" charset="0"/>
                    <a:cs typeface="Calibri" charset="0"/>
                  </a:rPr>
                  <a:t>…</a:t>
                </a:r>
              </a:p>
            </p:txBody>
          </p:sp>
        </p:grpSp>
        <p:grpSp>
          <p:nvGrpSpPr>
            <p:cNvPr id="24672" name="Grouper 24671"/>
            <p:cNvGrpSpPr/>
            <p:nvPr/>
          </p:nvGrpSpPr>
          <p:grpSpPr>
            <a:xfrm>
              <a:off x="6920539" y="1135659"/>
              <a:ext cx="1841211" cy="2735245"/>
              <a:chOff x="274638" y="1387265"/>
              <a:chExt cx="1841211" cy="2735245"/>
            </a:xfrm>
          </p:grpSpPr>
          <p:grpSp>
            <p:nvGrpSpPr>
              <p:cNvPr id="18" name="Grouper 17"/>
              <p:cNvGrpSpPr/>
              <p:nvPr/>
            </p:nvGrpSpPr>
            <p:grpSpPr>
              <a:xfrm>
                <a:off x="274638" y="1387265"/>
                <a:ext cx="1793504" cy="2683322"/>
                <a:chOff x="6156176" y="2653621"/>
                <a:chExt cx="1584176" cy="2387386"/>
              </a:xfrm>
            </p:grpSpPr>
            <p:sp>
              <p:nvSpPr>
                <p:cNvPr id="19" name="Rectangle 18"/>
                <p:cNvSpPr/>
                <p:nvPr/>
              </p:nvSpPr>
              <p:spPr>
                <a:xfrm>
                  <a:off x="6156176" y="3068960"/>
                  <a:ext cx="1584176" cy="19720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p:cNvSpPr/>
                <p:nvPr/>
              </p:nvSpPr>
              <p:spPr>
                <a:xfrm>
                  <a:off x="6156176" y="2653621"/>
                  <a:ext cx="1584176" cy="415339"/>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p:cNvSpPr txBox="1"/>
                <p:nvPr/>
              </p:nvSpPr>
              <p:spPr>
                <a:xfrm>
                  <a:off x="7240772" y="2806995"/>
                  <a:ext cx="184731" cy="369332"/>
                </a:xfrm>
                <a:prstGeom prst="rect">
                  <a:avLst/>
                </a:prstGeom>
                <a:noFill/>
              </p:spPr>
              <p:txBody>
                <a:bodyPr wrap="none" rtlCol="0">
                  <a:spAutoFit/>
                </a:bodyPr>
                <a:lstStyle/>
                <a:p>
                  <a:endParaRPr lang="fr-FR" dirty="0"/>
                </a:p>
              </p:txBody>
            </p:sp>
            <p:sp>
              <p:nvSpPr>
                <p:cNvPr id="22" name="ZoneTexte 21"/>
                <p:cNvSpPr txBox="1"/>
                <p:nvPr/>
              </p:nvSpPr>
              <p:spPr>
                <a:xfrm>
                  <a:off x="6183516" y="2671399"/>
                  <a:ext cx="1406282" cy="328599"/>
                </a:xfrm>
                <a:prstGeom prst="rect">
                  <a:avLst/>
                </a:prstGeom>
                <a:noFill/>
              </p:spPr>
              <p:txBody>
                <a:bodyPr wrap="none" rtlCol="0">
                  <a:spAutoFit/>
                </a:bodyPr>
                <a:lstStyle/>
                <a:p>
                  <a:r>
                    <a:rPr lang="fr-FR" sz="1400" i="1" dirty="0"/>
                    <a:t>Dim </a:t>
                  </a:r>
                  <a:r>
                    <a:rPr lang="fr-FR" b="1" i="1" dirty="0"/>
                    <a:t>PRODUIT</a:t>
                  </a:r>
                </a:p>
              </p:txBody>
            </p:sp>
          </p:grpSp>
          <p:sp>
            <p:nvSpPr>
              <p:cNvPr id="42" name="Rectangle 41"/>
              <p:cNvSpPr/>
              <p:nvPr/>
            </p:nvSpPr>
            <p:spPr>
              <a:xfrm>
                <a:off x="322345" y="1814186"/>
                <a:ext cx="1793504" cy="2308324"/>
              </a:xfrm>
              <a:prstGeom prst="rect">
                <a:avLst/>
              </a:prstGeom>
            </p:spPr>
            <p:txBody>
              <a:bodyPr wrap="square">
                <a:spAutoFit/>
              </a:bodyPr>
              <a:lstStyle/>
              <a:p>
                <a:r>
                  <a:rPr lang="fr-FR" sz="1600" dirty="0" err="1">
                    <a:latin typeface="Calibri" charset="0"/>
                    <a:ea typeface="Calibri" charset="0"/>
                    <a:cs typeface="Calibri" charset="0"/>
                  </a:rPr>
                  <a:t>Produit_ID</a:t>
                </a:r>
                <a:endParaRPr lang="fr-FR" sz="1600" dirty="0">
                  <a:latin typeface="Calibri" charset="0"/>
                  <a:ea typeface="Calibri" charset="0"/>
                  <a:cs typeface="Calibri" charset="0"/>
                </a:endParaRPr>
              </a:p>
              <a:p>
                <a:r>
                  <a:rPr lang="fr-FR" sz="1600" dirty="0" err="1">
                    <a:latin typeface="Calibri" charset="0"/>
                    <a:ea typeface="Calibri" charset="0"/>
                    <a:cs typeface="Calibri" charset="0"/>
                  </a:rPr>
                  <a:t>Désignation_P</a:t>
                </a:r>
                <a:endParaRPr lang="fr-FR" sz="1600" dirty="0">
                  <a:latin typeface="Calibri" charset="0"/>
                  <a:ea typeface="Calibri" charset="0"/>
                  <a:cs typeface="Calibri" charset="0"/>
                </a:endParaRPr>
              </a:p>
              <a:p>
                <a:r>
                  <a:rPr lang="fr-FR" sz="1600" dirty="0" err="1">
                    <a:latin typeface="Calibri" charset="0"/>
                    <a:ea typeface="Calibri" charset="0"/>
                    <a:cs typeface="Calibri" charset="0"/>
                  </a:rPr>
                  <a:t>Description_P</a:t>
                </a:r>
                <a:endParaRPr lang="fr-FR" sz="1600" dirty="0">
                  <a:latin typeface="Calibri" charset="0"/>
                  <a:ea typeface="Calibri" charset="0"/>
                  <a:cs typeface="Calibri" charset="0"/>
                </a:endParaRPr>
              </a:p>
              <a:p>
                <a:r>
                  <a:rPr lang="fr-FR" sz="1600" dirty="0">
                    <a:latin typeface="Calibri" charset="0"/>
                    <a:ea typeface="Calibri" charset="0"/>
                    <a:cs typeface="Calibri" charset="0"/>
                  </a:rPr>
                  <a:t>Catégorie</a:t>
                </a:r>
              </a:p>
              <a:p>
                <a:r>
                  <a:rPr lang="fr-FR" sz="1600" dirty="0" err="1">
                    <a:latin typeface="Calibri" charset="0"/>
                    <a:ea typeface="Calibri" charset="0"/>
                    <a:cs typeface="Calibri" charset="0"/>
                  </a:rPr>
                  <a:t>Description_C</a:t>
                </a:r>
                <a:endParaRPr lang="fr-FR" sz="1600" dirty="0">
                  <a:latin typeface="Calibri" charset="0"/>
                  <a:ea typeface="Calibri" charset="0"/>
                  <a:cs typeface="Calibri" charset="0"/>
                </a:endParaRPr>
              </a:p>
              <a:p>
                <a:r>
                  <a:rPr lang="fr-FR" sz="1600" dirty="0">
                    <a:latin typeface="Calibri" charset="0"/>
                    <a:ea typeface="Calibri" charset="0"/>
                    <a:cs typeface="Calibri" charset="0"/>
                  </a:rPr>
                  <a:t>Prix-unitaire</a:t>
                </a:r>
              </a:p>
              <a:p>
                <a:r>
                  <a:rPr lang="fr-FR" sz="1600" dirty="0">
                    <a:latin typeface="Calibri" charset="0"/>
                    <a:ea typeface="Calibri" charset="0"/>
                    <a:cs typeface="Calibri" charset="0"/>
                  </a:rPr>
                  <a:t>Fournisseur</a:t>
                </a:r>
              </a:p>
              <a:p>
                <a:r>
                  <a:rPr lang="fr-FR" sz="1600" dirty="0">
                    <a:latin typeface="Calibri" charset="0"/>
                    <a:ea typeface="Calibri" charset="0"/>
                    <a:cs typeface="Calibri" charset="0"/>
                  </a:rPr>
                  <a:t>Conditionnement</a:t>
                </a:r>
              </a:p>
              <a:p>
                <a:r>
                  <a:rPr lang="fr-FR" sz="1600" dirty="0">
                    <a:latin typeface="Calibri" charset="0"/>
                    <a:ea typeface="Calibri" charset="0"/>
                    <a:cs typeface="Calibri" charset="0"/>
                  </a:rPr>
                  <a:t>…</a:t>
                </a:r>
              </a:p>
            </p:txBody>
          </p:sp>
        </p:grpSp>
        <p:grpSp>
          <p:nvGrpSpPr>
            <p:cNvPr id="24674" name="Grouper 24673"/>
            <p:cNvGrpSpPr/>
            <p:nvPr/>
          </p:nvGrpSpPr>
          <p:grpSpPr>
            <a:xfrm>
              <a:off x="6945263" y="3981262"/>
              <a:ext cx="1608554" cy="2016296"/>
              <a:chOff x="2593441" y="2778856"/>
              <a:chExt cx="1608554" cy="2016296"/>
            </a:xfrm>
          </p:grpSpPr>
          <p:sp>
            <p:nvSpPr>
              <p:cNvPr id="13" name="Rectangle 12"/>
              <p:cNvSpPr/>
              <p:nvPr/>
            </p:nvSpPr>
            <p:spPr>
              <a:xfrm>
                <a:off x="2593441" y="3205763"/>
                <a:ext cx="1608554" cy="15893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2593441" y="2778856"/>
                <a:ext cx="1608554" cy="426907"/>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3694727" y="2936502"/>
                <a:ext cx="187574" cy="379619"/>
              </a:xfrm>
              <a:prstGeom prst="rect">
                <a:avLst/>
              </a:prstGeom>
              <a:noFill/>
            </p:spPr>
            <p:txBody>
              <a:bodyPr wrap="none" rtlCol="0">
                <a:spAutoFit/>
              </a:bodyPr>
              <a:lstStyle/>
              <a:p>
                <a:endParaRPr lang="fr-FR" dirty="0"/>
              </a:p>
            </p:txBody>
          </p:sp>
          <p:sp>
            <p:nvSpPr>
              <p:cNvPr id="16" name="ZoneTexte 15"/>
              <p:cNvSpPr txBox="1"/>
              <p:nvPr/>
            </p:nvSpPr>
            <p:spPr>
              <a:xfrm>
                <a:off x="2621202" y="2797129"/>
                <a:ext cx="1374094" cy="369332"/>
              </a:xfrm>
              <a:prstGeom prst="rect">
                <a:avLst/>
              </a:prstGeom>
              <a:noFill/>
            </p:spPr>
            <p:txBody>
              <a:bodyPr wrap="none" rtlCol="0">
                <a:spAutoFit/>
              </a:bodyPr>
              <a:lstStyle/>
              <a:p>
                <a:r>
                  <a:rPr lang="fr-FR" sz="1400" i="1" dirty="0"/>
                  <a:t>Dim </a:t>
                </a:r>
                <a:r>
                  <a:rPr lang="fr-FR" b="1" i="1" dirty="0"/>
                  <a:t>CLIENT</a:t>
                </a:r>
              </a:p>
            </p:txBody>
          </p:sp>
          <p:sp>
            <p:nvSpPr>
              <p:cNvPr id="24673" name="Rectangle 24672"/>
              <p:cNvSpPr/>
              <p:nvPr/>
            </p:nvSpPr>
            <p:spPr>
              <a:xfrm>
                <a:off x="2665948" y="3192186"/>
                <a:ext cx="1506749" cy="1569660"/>
              </a:xfrm>
              <a:prstGeom prst="rect">
                <a:avLst/>
              </a:prstGeom>
            </p:spPr>
            <p:txBody>
              <a:bodyPr wrap="square">
                <a:spAutoFit/>
              </a:bodyPr>
              <a:lstStyle/>
              <a:p>
                <a:r>
                  <a:rPr lang="fr-FR" sz="1600" dirty="0" err="1">
                    <a:latin typeface="Calibri" charset="0"/>
                    <a:ea typeface="Calibri" charset="0"/>
                    <a:cs typeface="Calibri" charset="0"/>
                  </a:rPr>
                  <a:t>Client_ID</a:t>
                </a:r>
                <a:endParaRPr lang="fr-FR" sz="1600" dirty="0">
                  <a:latin typeface="Calibri" charset="0"/>
                  <a:ea typeface="Calibri" charset="0"/>
                  <a:cs typeface="Calibri" charset="0"/>
                </a:endParaRPr>
              </a:p>
              <a:p>
                <a:r>
                  <a:rPr lang="fr-FR" sz="1600" dirty="0" err="1">
                    <a:latin typeface="Calibri" charset="0"/>
                    <a:ea typeface="Calibri" charset="0"/>
                    <a:cs typeface="Calibri" charset="0"/>
                  </a:rPr>
                  <a:t>Nom_C</a:t>
                </a:r>
                <a:endParaRPr lang="fr-FR" sz="1600" dirty="0">
                  <a:latin typeface="Calibri" charset="0"/>
                  <a:ea typeface="Calibri" charset="0"/>
                  <a:cs typeface="Calibri" charset="0"/>
                </a:endParaRPr>
              </a:p>
              <a:p>
                <a:r>
                  <a:rPr lang="fr-FR" sz="1600" dirty="0" err="1">
                    <a:latin typeface="Calibri" charset="0"/>
                    <a:ea typeface="Calibri" charset="0"/>
                    <a:cs typeface="Calibri" charset="0"/>
                  </a:rPr>
                  <a:t>Adresse_C</a:t>
                </a:r>
                <a:endParaRPr lang="fr-FR" sz="1600" dirty="0">
                  <a:latin typeface="Calibri" charset="0"/>
                  <a:ea typeface="Calibri" charset="0"/>
                  <a:cs typeface="Calibri" charset="0"/>
                </a:endParaRPr>
              </a:p>
              <a:p>
                <a:r>
                  <a:rPr lang="fr-FR" sz="1600" dirty="0" err="1">
                    <a:latin typeface="Calibri" charset="0"/>
                    <a:ea typeface="Calibri" charset="0"/>
                    <a:cs typeface="Calibri" charset="0"/>
                  </a:rPr>
                  <a:t>Tph_C</a:t>
                </a:r>
                <a:endParaRPr lang="fr-FR" sz="1600" dirty="0">
                  <a:latin typeface="Calibri" charset="0"/>
                  <a:ea typeface="Calibri" charset="0"/>
                  <a:cs typeface="Calibri" charset="0"/>
                </a:endParaRPr>
              </a:p>
              <a:p>
                <a:r>
                  <a:rPr lang="fr-FR" sz="1600" dirty="0" err="1">
                    <a:latin typeface="Calibri" charset="0"/>
                    <a:ea typeface="Calibri" charset="0"/>
                    <a:cs typeface="Calibri" charset="0"/>
                  </a:rPr>
                  <a:t>Mail_C</a:t>
                </a:r>
                <a:endParaRPr lang="fr-FR" sz="1600" dirty="0">
                  <a:latin typeface="Calibri" charset="0"/>
                  <a:ea typeface="Calibri" charset="0"/>
                  <a:cs typeface="Calibri" charset="0"/>
                </a:endParaRPr>
              </a:p>
              <a:p>
                <a:r>
                  <a:rPr lang="fr-FR" sz="1600" dirty="0">
                    <a:latin typeface="Calibri" charset="0"/>
                    <a:ea typeface="Calibri" charset="0"/>
                    <a:cs typeface="Calibri" charset="0"/>
                  </a:rPr>
                  <a:t>…</a:t>
                </a:r>
              </a:p>
            </p:txBody>
          </p:sp>
        </p:grpSp>
        <p:grpSp>
          <p:nvGrpSpPr>
            <p:cNvPr id="24675" name="Grouper 24674"/>
            <p:cNvGrpSpPr/>
            <p:nvPr/>
          </p:nvGrpSpPr>
          <p:grpSpPr>
            <a:xfrm>
              <a:off x="1500644" y="1372060"/>
              <a:ext cx="1793505" cy="1969980"/>
              <a:chOff x="4598280" y="2641251"/>
              <a:chExt cx="1793505" cy="1969980"/>
            </a:xfrm>
          </p:grpSpPr>
          <p:grpSp>
            <p:nvGrpSpPr>
              <p:cNvPr id="33" name="Grouper 32"/>
              <p:cNvGrpSpPr/>
              <p:nvPr/>
            </p:nvGrpSpPr>
            <p:grpSpPr>
              <a:xfrm>
                <a:off x="4598280" y="2641251"/>
                <a:ext cx="1793504" cy="1969980"/>
                <a:chOff x="6156176" y="2653621"/>
                <a:chExt cx="1584176" cy="1969980"/>
              </a:xfrm>
            </p:grpSpPr>
            <p:sp>
              <p:nvSpPr>
                <p:cNvPr id="34" name="Rectangle 33"/>
                <p:cNvSpPr/>
                <p:nvPr/>
              </p:nvSpPr>
              <p:spPr>
                <a:xfrm>
                  <a:off x="6156176" y="3068960"/>
                  <a:ext cx="1584176" cy="155464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Rectangle 34"/>
                <p:cNvSpPr/>
                <p:nvPr/>
              </p:nvSpPr>
              <p:spPr>
                <a:xfrm>
                  <a:off x="6156176" y="2653621"/>
                  <a:ext cx="1584176" cy="415339"/>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ZoneTexte 35"/>
                <p:cNvSpPr txBox="1"/>
                <p:nvPr/>
              </p:nvSpPr>
              <p:spPr>
                <a:xfrm>
                  <a:off x="7240772" y="2806995"/>
                  <a:ext cx="184731" cy="369332"/>
                </a:xfrm>
                <a:prstGeom prst="rect">
                  <a:avLst/>
                </a:prstGeom>
                <a:noFill/>
              </p:spPr>
              <p:txBody>
                <a:bodyPr wrap="none" rtlCol="0">
                  <a:spAutoFit/>
                </a:bodyPr>
                <a:lstStyle/>
                <a:p>
                  <a:endParaRPr lang="fr-FR" dirty="0"/>
                </a:p>
              </p:txBody>
            </p:sp>
            <p:sp>
              <p:nvSpPr>
                <p:cNvPr id="37" name="ZoneTexte 36"/>
                <p:cNvSpPr txBox="1"/>
                <p:nvPr/>
              </p:nvSpPr>
              <p:spPr>
                <a:xfrm>
                  <a:off x="6183516" y="2671399"/>
                  <a:ext cx="1451590" cy="369332"/>
                </a:xfrm>
                <a:prstGeom prst="rect">
                  <a:avLst/>
                </a:prstGeom>
                <a:noFill/>
              </p:spPr>
              <p:txBody>
                <a:bodyPr wrap="none" rtlCol="0">
                  <a:spAutoFit/>
                </a:bodyPr>
                <a:lstStyle/>
                <a:p>
                  <a:r>
                    <a:rPr lang="fr-FR" sz="1400" i="1" dirty="0"/>
                    <a:t>Dim </a:t>
                  </a:r>
                  <a:r>
                    <a:rPr lang="fr-FR" b="1" i="1" dirty="0"/>
                    <a:t>MAGASIN</a:t>
                  </a:r>
                </a:p>
              </p:txBody>
            </p:sp>
          </p:grpSp>
          <p:sp>
            <p:nvSpPr>
              <p:cNvPr id="47" name="Rectangle 46"/>
              <p:cNvSpPr/>
              <p:nvPr/>
            </p:nvSpPr>
            <p:spPr>
              <a:xfrm>
                <a:off x="4619105" y="3028361"/>
                <a:ext cx="1772680" cy="1569660"/>
              </a:xfrm>
              <a:prstGeom prst="rect">
                <a:avLst/>
              </a:prstGeom>
            </p:spPr>
            <p:txBody>
              <a:bodyPr wrap="square">
                <a:spAutoFit/>
              </a:bodyPr>
              <a:lstStyle/>
              <a:p>
                <a:r>
                  <a:rPr lang="fr-FR" sz="1600" dirty="0" err="1">
                    <a:latin typeface="Calibri" charset="0"/>
                    <a:ea typeface="Calibri" charset="0"/>
                    <a:cs typeface="Calibri" charset="0"/>
                  </a:rPr>
                  <a:t>Magasin_ID</a:t>
                </a:r>
                <a:endParaRPr lang="fr-FR" sz="1600" dirty="0">
                  <a:latin typeface="Calibri" charset="0"/>
                  <a:ea typeface="Calibri" charset="0"/>
                  <a:cs typeface="Calibri" charset="0"/>
                </a:endParaRPr>
              </a:p>
              <a:p>
                <a:r>
                  <a:rPr lang="fr-FR" sz="1600" dirty="0">
                    <a:latin typeface="Calibri" charset="0"/>
                    <a:ea typeface="Calibri" charset="0"/>
                    <a:cs typeface="Calibri" charset="0"/>
                  </a:rPr>
                  <a:t>Enseigne</a:t>
                </a:r>
              </a:p>
              <a:p>
                <a:r>
                  <a:rPr lang="fr-FR" sz="1600" dirty="0">
                    <a:latin typeface="Calibri" charset="0"/>
                    <a:ea typeface="Calibri" charset="0"/>
                    <a:cs typeface="Calibri" charset="0"/>
                  </a:rPr>
                  <a:t>Type</a:t>
                </a:r>
              </a:p>
              <a:p>
                <a:r>
                  <a:rPr lang="fr-FR" sz="1600" dirty="0">
                    <a:latin typeface="Calibri" charset="0"/>
                    <a:ea typeface="Calibri" charset="0"/>
                    <a:cs typeface="Calibri" charset="0"/>
                  </a:rPr>
                  <a:t>Superficie</a:t>
                </a:r>
              </a:p>
              <a:p>
                <a:r>
                  <a:rPr lang="fr-FR" sz="1600" dirty="0">
                    <a:latin typeface="Calibri" charset="0"/>
                    <a:ea typeface="Calibri" charset="0"/>
                    <a:cs typeface="Calibri" charset="0"/>
                  </a:rPr>
                  <a:t>Ville</a:t>
                </a:r>
              </a:p>
              <a:p>
                <a:r>
                  <a:rPr lang="fr-FR" sz="1600" dirty="0">
                    <a:latin typeface="Calibri" charset="0"/>
                    <a:ea typeface="Calibri" charset="0"/>
                    <a:cs typeface="Calibri" charset="0"/>
                  </a:rPr>
                  <a:t>…</a:t>
                </a:r>
              </a:p>
            </p:txBody>
          </p:sp>
        </p:grpSp>
        <p:cxnSp>
          <p:nvCxnSpPr>
            <p:cNvPr id="24677" name="Connecteur droit 24676"/>
            <p:cNvCxnSpPr>
              <a:cxnSpLocks/>
            </p:cNvCxnSpPr>
            <p:nvPr/>
          </p:nvCxnSpPr>
          <p:spPr>
            <a:xfrm flipV="1">
              <a:off x="6069933" y="2803463"/>
              <a:ext cx="829139" cy="1120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necteur droit 51"/>
            <p:cNvCxnSpPr>
              <a:cxnSpLocks/>
            </p:cNvCxnSpPr>
            <p:nvPr/>
          </p:nvCxnSpPr>
          <p:spPr>
            <a:xfrm>
              <a:off x="6028781" y="4138023"/>
              <a:ext cx="914945" cy="5950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a:endCxn id="2" idx="1"/>
            </p:cNvCxnSpPr>
            <p:nvPr/>
          </p:nvCxnSpPr>
          <p:spPr>
            <a:xfrm flipV="1">
              <a:off x="3062199" y="4379113"/>
              <a:ext cx="1402091" cy="4021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Connecteur droit 57"/>
            <p:cNvCxnSpPr/>
            <p:nvPr/>
          </p:nvCxnSpPr>
          <p:spPr>
            <a:xfrm>
              <a:off x="3294149" y="2312620"/>
              <a:ext cx="1170141" cy="14882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Connecteur droit 59"/>
            <p:cNvCxnSpPr>
              <a:stCxn id="8" idx="0"/>
            </p:cNvCxnSpPr>
            <p:nvPr/>
          </p:nvCxnSpPr>
          <p:spPr>
            <a:xfrm flipH="1" flipV="1">
              <a:off x="5239174" y="2484795"/>
              <a:ext cx="0" cy="8791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Text Box 3">
            <a:extLst>
              <a:ext uri="{FF2B5EF4-FFF2-40B4-BE49-F238E27FC236}">
                <a16:creationId xmlns:a16="http://schemas.microsoft.com/office/drawing/2014/main" id="{82FDE6AB-D089-CB7C-4A34-D98E94437FF8}"/>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spTree>
    <p:extLst>
      <p:ext uri="{BB962C8B-B14F-4D97-AF65-F5344CB8AC3E}">
        <p14:creationId xmlns:p14="http://schemas.microsoft.com/office/powerpoint/2010/main" val="309006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u numéro de diapositive 2"/>
          <p:cNvSpPr>
            <a:spLocks noGrp="1"/>
          </p:cNvSpPr>
          <p:nvPr>
            <p:ph type="sldNum" sz="quarter" idx="4294967295"/>
          </p:nvPr>
        </p:nvSpPr>
        <p:spPr bwMode="auto">
          <a:xfrm>
            <a:off x="8640763" y="6481763"/>
            <a:ext cx="503237" cy="3016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90000"/>
              </a:lnSpc>
            </a:pPr>
            <a:fld id="{58E97649-D842-EE48-B574-18873D286C09}" type="slidenum">
              <a:rPr lang="en-US" altLang="fr-FR" sz="1400">
                <a:solidFill>
                  <a:srgbClr val="FFFFFF"/>
                </a:solidFill>
                <a:ea typeface="ＭＳ Ｐゴシック" charset="-128"/>
              </a:rPr>
              <a:pPr>
                <a:lnSpc>
                  <a:spcPct val="90000"/>
                </a:lnSpc>
              </a:pPr>
              <a:t>27</a:t>
            </a:fld>
            <a:endParaRPr lang="en-US" altLang="fr-FR" sz="1400" dirty="0">
              <a:solidFill>
                <a:srgbClr val="FFFFFF"/>
              </a:solidFill>
              <a:ea typeface="ＭＳ Ｐゴシック" charset="-128"/>
            </a:endParaRPr>
          </a:p>
        </p:txBody>
      </p:sp>
      <p:grpSp>
        <p:nvGrpSpPr>
          <p:cNvPr id="12" name="Groupe 11">
            <a:extLst>
              <a:ext uri="{FF2B5EF4-FFF2-40B4-BE49-F238E27FC236}">
                <a16:creationId xmlns:a16="http://schemas.microsoft.com/office/drawing/2014/main" id="{0EFBAEDD-FCE1-CB15-F911-8EB7AD9722F9}"/>
              </a:ext>
            </a:extLst>
          </p:cNvPr>
          <p:cNvGrpSpPr/>
          <p:nvPr/>
        </p:nvGrpSpPr>
        <p:grpSpPr>
          <a:xfrm>
            <a:off x="678391" y="1199199"/>
            <a:ext cx="7261106" cy="5282564"/>
            <a:chOff x="1500644" y="714994"/>
            <a:chExt cx="7261106" cy="5282564"/>
          </a:xfrm>
        </p:grpSpPr>
        <p:cxnSp>
          <p:nvCxnSpPr>
            <p:cNvPr id="59" name="Connecteur droit 58"/>
            <p:cNvCxnSpPr/>
            <p:nvPr/>
          </p:nvCxnSpPr>
          <p:spPr>
            <a:xfrm flipH="1" flipV="1">
              <a:off x="5292080" y="2455688"/>
              <a:ext cx="0" cy="2550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Connecteur droit 66"/>
            <p:cNvCxnSpPr/>
            <p:nvPr/>
          </p:nvCxnSpPr>
          <p:spPr>
            <a:xfrm flipV="1">
              <a:off x="5364088" y="4266019"/>
              <a:ext cx="0" cy="4294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Grouper 5"/>
            <p:cNvGrpSpPr/>
            <p:nvPr/>
          </p:nvGrpSpPr>
          <p:grpSpPr>
            <a:xfrm>
              <a:off x="4540034" y="3906352"/>
              <a:ext cx="1584176" cy="1442930"/>
              <a:chOff x="6390654" y="2806995"/>
              <a:chExt cx="1584176" cy="1552500"/>
            </a:xfrm>
          </p:grpSpPr>
          <p:sp>
            <p:nvSpPr>
              <p:cNvPr id="2" name="Rectangle 1"/>
              <p:cNvSpPr/>
              <p:nvPr/>
            </p:nvSpPr>
            <p:spPr>
              <a:xfrm>
                <a:off x="6390654" y="3664190"/>
                <a:ext cx="1584176" cy="69530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i="1" dirty="0" err="1">
                    <a:solidFill>
                      <a:srgbClr val="0432FF"/>
                    </a:solidFill>
                    <a:latin typeface="Calibri" panose="020F0502020204030204" pitchFamily="34" charset="0"/>
                    <a:ea typeface="Calibri" charset="0"/>
                    <a:cs typeface="Calibri" panose="020F0502020204030204" pitchFamily="34" charset="0"/>
                  </a:rPr>
                  <a:t>Qté</a:t>
                </a:r>
                <a:r>
                  <a:rPr lang="fr-FR" sz="1600" i="1" dirty="0">
                    <a:solidFill>
                      <a:srgbClr val="0432FF"/>
                    </a:solidFill>
                    <a:latin typeface="Calibri" panose="020F0502020204030204" pitchFamily="34" charset="0"/>
                    <a:ea typeface="Calibri" charset="0"/>
                    <a:cs typeface="Calibri" panose="020F0502020204030204" pitchFamily="34" charset="0"/>
                  </a:rPr>
                  <a:t> vendue</a:t>
                </a:r>
              </a:p>
              <a:p>
                <a:r>
                  <a:rPr lang="fr-FR" sz="1600" i="1" dirty="0" err="1">
                    <a:solidFill>
                      <a:srgbClr val="0432FF"/>
                    </a:solidFill>
                    <a:latin typeface="Calibri" panose="020F0502020204030204" pitchFamily="34" charset="0"/>
                    <a:ea typeface="Calibri" charset="0"/>
                    <a:cs typeface="Calibri" panose="020F0502020204030204" pitchFamily="34" charset="0"/>
                  </a:rPr>
                  <a:t>Montant_Ventes</a:t>
                </a:r>
                <a:endParaRPr lang="fr-FR" sz="1400" i="1" dirty="0">
                  <a:solidFill>
                    <a:srgbClr val="0432FF"/>
                  </a:solidFill>
                  <a:latin typeface="Calibri" panose="020F0502020204030204" pitchFamily="34" charset="0"/>
                  <a:ea typeface="Calibri" charset="0"/>
                  <a:cs typeface="Calibri" panose="020F0502020204030204" pitchFamily="34" charset="0"/>
                </a:endParaRPr>
              </a:p>
              <a:p>
                <a:endParaRPr lang="fr-FR" sz="1400" dirty="0">
                  <a:solidFill>
                    <a:schemeClr val="tx1"/>
                  </a:solidFill>
                  <a:latin typeface="Calibri" panose="020F0502020204030204" pitchFamily="34" charset="0"/>
                  <a:cs typeface="Calibri" panose="020F0502020204030204" pitchFamily="34" charset="0"/>
                </a:endParaRPr>
              </a:p>
            </p:txBody>
          </p:sp>
          <p:sp>
            <p:nvSpPr>
              <p:cNvPr id="4" name="ZoneTexte 3"/>
              <p:cNvSpPr txBox="1"/>
              <p:nvPr/>
            </p:nvSpPr>
            <p:spPr>
              <a:xfrm>
                <a:off x="7240772" y="2806995"/>
                <a:ext cx="184731" cy="397378"/>
              </a:xfrm>
              <a:prstGeom prst="rect">
                <a:avLst/>
              </a:prstGeom>
              <a:noFill/>
            </p:spPr>
            <p:txBody>
              <a:bodyPr wrap="none" rtlCol="0">
                <a:spAutoFit/>
              </a:bodyPr>
              <a:lstStyle/>
              <a:p>
                <a:endParaRPr lang="fr-FR" dirty="0">
                  <a:latin typeface="Calibri" panose="020F0502020204030204" pitchFamily="34" charset="0"/>
                  <a:cs typeface="Calibri" panose="020F0502020204030204" pitchFamily="34" charset="0"/>
                </a:endParaRPr>
              </a:p>
            </p:txBody>
          </p:sp>
        </p:grpSp>
        <p:grpSp>
          <p:nvGrpSpPr>
            <p:cNvPr id="10" name="Grouper 9"/>
            <p:cNvGrpSpPr/>
            <p:nvPr/>
          </p:nvGrpSpPr>
          <p:grpSpPr>
            <a:xfrm>
              <a:off x="4641574" y="714994"/>
              <a:ext cx="1584176" cy="1740696"/>
              <a:chOff x="6807605" y="4004366"/>
              <a:chExt cx="1584176" cy="1408190"/>
            </a:xfrm>
          </p:grpSpPr>
          <p:grpSp>
            <p:nvGrpSpPr>
              <p:cNvPr id="28" name="Grouper 27"/>
              <p:cNvGrpSpPr/>
              <p:nvPr/>
            </p:nvGrpSpPr>
            <p:grpSpPr>
              <a:xfrm>
                <a:off x="6807605" y="4004366"/>
                <a:ext cx="1584176" cy="1408190"/>
                <a:chOff x="6156176" y="2653621"/>
                <a:chExt cx="1584176" cy="1861743"/>
              </a:xfrm>
            </p:grpSpPr>
            <p:sp>
              <p:nvSpPr>
                <p:cNvPr id="29" name="Rectangle 28"/>
                <p:cNvSpPr/>
                <p:nvPr/>
              </p:nvSpPr>
              <p:spPr>
                <a:xfrm>
                  <a:off x="6156176" y="3068962"/>
                  <a:ext cx="1584176" cy="144640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sp>
              <p:nvSpPr>
                <p:cNvPr id="30" name="Rectangle 29"/>
                <p:cNvSpPr/>
                <p:nvPr/>
              </p:nvSpPr>
              <p:spPr>
                <a:xfrm>
                  <a:off x="6156176" y="2653621"/>
                  <a:ext cx="1584176" cy="415339"/>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sp>
              <p:nvSpPr>
                <p:cNvPr id="31" name="ZoneTexte 30"/>
                <p:cNvSpPr txBox="1"/>
                <p:nvPr/>
              </p:nvSpPr>
              <p:spPr>
                <a:xfrm>
                  <a:off x="7240772" y="2806995"/>
                  <a:ext cx="184731" cy="395015"/>
                </a:xfrm>
                <a:prstGeom prst="rect">
                  <a:avLst/>
                </a:prstGeom>
                <a:noFill/>
              </p:spPr>
              <p:txBody>
                <a:bodyPr wrap="none" rtlCol="0">
                  <a:spAutoFit/>
                </a:bodyPr>
                <a:lstStyle/>
                <a:p>
                  <a:endParaRPr lang="fr-FR" dirty="0">
                    <a:latin typeface="Calibri" panose="020F0502020204030204" pitchFamily="34" charset="0"/>
                    <a:cs typeface="Calibri" panose="020F0502020204030204" pitchFamily="34" charset="0"/>
                  </a:endParaRPr>
                </a:p>
              </p:txBody>
            </p:sp>
            <p:sp>
              <p:nvSpPr>
                <p:cNvPr id="32" name="ZoneTexte 31"/>
                <p:cNvSpPr txBox="1"/>
                <p:nvPr/>
              </p:nvSpPr>
              <p:spPr>
                <a:xfrm>
                  <a:off x="6183516" y="2671399"/>
                  <a:ext cx="1180131" cy="395015"/>
                </a:xfrm>
                <a:prstGeom prst="rect">
                  <a:avLst/>
                </a:prstGeom>
                <a:noFill/>
              </p:spPr>
              <p:txBody>
                <a:bodyPr wrap="none" rtlCol="0">
                  <a:spAutoFit/>
                </a:bodyPr>
                <a:lstStyle/>
                <a:p>
                  <a:r>
                    <a:rPr lang="fr-FR" sz="1400" i="1" dirty="0">
                      <a:latin typeface="Calibri" panose="020F0502020204030204" pitchFamily="34" charset="0"/>
                      <a:cs typeface="Calibri" panose="020F0502020204030204" pitchFamily="34" charset="0"/>
                    </a:rPr>
                    <a:t>Dim </a:t>
                  </a:r>
                  <a:r>
                    <a:rPr lang="fr-FR" b="1" dirty="0">
                      <a:latin typeface="Calibri" panose="020F0502020204030204" pitchFamily="34" charset="0"/>
                      <a:cs typeface="Calibri" panose="020F0502020204030204" pitchFamily="34" charset="0"/>
                    </a:rPr>
                    <a:t>TEMPS</a:t>
                  </a:r>
                </a:p>
              </p:txBody>
            </p:sp>
          </p:grpSp>
          <p:sp>
            <p:nvSpPr>
              <p:cNvPr id="9" name="Rectangle 8"/>
              <p:cNvSpPr/>
              <p:nvPr/>
            </p:nvSpPr>
            <p:spPr>
              <a:xfrm>
                <a:off x="6807605" y="4335336"/>
                <a:ext cx="1584176" cy="1077218"/>
              </a:xfrm>
              <a:prstGeom prst="rect">
                <a:avLst/>
              </a:prstGeom>
            </p:spPr>
            <p:txBody>
              <a:bodyPr wrap="square">
                <a:spAutoFit/>
              </a:bodyPr>
              <a:lstStyle/>
              <a:p>
                <a:r>
                  <a:rPr lang="fr-FR" sz="1600" dirty="0" err="1">
                    <a:latin typeface="Calibri" panose="020F0502020204030204" pitchFamily="34" charset="0"/>
                    <a:ea typeface="Calibri" charset="0"/>
                    <a:cs typeface="Calibri" panose="020F0502020204030204" pitchFamily="34" charset="0"/>
                  </a:rPr>
                  <a:t>Temps_ID</a:t>
                </a:r>
                <a:endParaRPr lang="fr-FR" sz="1600" dirty="0">
                  <a:latin typeface="Calibri" panose="020F0502020204030204" pitchFamily="34" charset="0"/>
                  <a:ea typeface="Calibri" charset="0"/>
                  <a:cs typeface="Calibri" panose="020F0502020204030204" pitchFamily="34" charset="0"/>
                </a:endParaRPr>
              </a:p>
              <a:p>
                <a:r>
                  <a:rPr lang="fr-FR" sz="1600" dirty="0">
                    <a:latin typeface="Calibri" panose="020F0502020204030204" pitchFamily="34" charset="0"/>
                    <a:ea typeface="Calibri" charset="0"/>
                    <a:cs typeface="Calibri" panose="020F0502020204030204" pitchFamily="34" charset="0"/>
                  </a:rPr>
                  <a:t>Jour</a:t>
                </a:r>
              </a:p>
              <a:p>
                <a:r>
                  <a:rPr lang="fr-FR" sz="1600" dirty="0">
                    <a:latin typeface="Calibri" panose="020F0502020204030204" pitchFamily="34" charset="0"/>
                    <a:ea typeface="Calibri" charset="0"/>
                    <a:cs typeface="Calibri" panose="020F0502020204030204" pitchFamily="34" charset="0"/>
                  </a:rPr>
                  <a:t>Mois</a:t>
                </a:r>
              </a:p>
              <a:p>
                <a:r>
                  <a:rPr lang="fr-FR" sz="1600" dirty="0">
                    <a:latin typeface="Calibri" panose="020F0502020204030204" pitchFamily="34" charset="0"/>
                    <a:ea typeface="Calibri" charset="0"/>
                    <a:cs typeface="Calibri" panose="020F0502020204030204" pitchFamily="34" charset="0"/>
                  </a:rPr>
                  <a:t>Année</a:t>
                </a:r>
              </a:p>
              <a:p>
                <a:r>
                  <a:rPr lang="fr-FR" sz="1600" dirty="0">
                    <a:latin typeface="Calibri" panose="020F0502020204030204" pitchFamily="34" charset="0"/>
                    <a:ea typeface="Calibri" charset="0"/>
                    <a:cs typeface="Calibri" panose="020F0502020204030204" pitchFamily="34" charset="0"/>
                  </a:rPr>
                  <a:t>…</a:t>
                </a:r>
              </a:p>
            </p:txBody>
          </p:sp>
        </p:grpSp>
        <p:grpSp>
          <p:nvGrpSpPr>
            <p:cNvPr id="11" name="Grouper 10"/>
            <p:cNvGrpSpPr/>
            <p:nvPr/>
          </p:nvGrpSpPr>
          <p:grpSpPr>
            <a:xfrm>
              <a:off x="1527332" y="3657456"/>
              <a:ext cx="1792675" cy="1615010"/>
              <a:chOff x="7056587" y="4081471"/>
              <a:chExt cx="1584609" cy="1437727"/>
            </a:xfrm>
          </p:grpSpPr>
          <p:grpSp>
            <p:nvGrpSpPr>
              <p:cNvPr id="23" name="Grouper 22"/>
              <p:cNvGrpSpPr/>
              <p:nvPr/>
            </p:nvGrpSpPr>
            <p:grpSpPr>
              <a:xfrm>
                <a:off x="7056587" y="4081471"/>
                <a:ext cx="1584176" cy="1437727"/>
                <a:chOff x="6156176" y="2653621"/>
                <a:chExt cx="1584176" cy="1716121"/>
              </a:xfrm>
            </p:grpSpPr>
            <p:sp>
              <p:nvSpPr>
                <p:cNvPr id="24" name="Rectangle 23"/>
                <p:cNvSpPr/>
                <p:nvPr/>
              </p:nvSpPr>
              <p:spPr>
                <a:xfrm>
                  <a:off x="6156176" y="3068959"/>
                  <a:ext cx="1584176" cy="13007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sp>
              <p:nvSpPr>
                <p:cNvPr id="25" name="Rectangle 24"/>
                <p:cNvSpPr/>
                <p:nvPr/>
              </p:nvSpPr>
              <p:spPr>
                <a:xfrm>
                  <a:off x="6156176" y="2653621"/>
                  <a:ext cx="1584176" cy="415339"/>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sp>
              <p:nvSpPr>
                <p:cNvPr id="26" name="ZoneTexte 25"/>
                <p:cNvSpPr txBox="1"/>
                <p:nvPr/>
              </p:nvSpPr>
              <p:spPr>
                <a:xfrm>
                  <a:off x="7240772" y="2806995"/>
                  <a:ext cx="163290" cy="392455"/>
                </a:xfrm>
                <a:prstGeom prst="rect">
                  <a:avLst/>
                </a:prstGeom>
                <a:noFill/>
              </p:spPr>
              <p:txBody>
                <a:bodyPr wrap="none" rtlCol="0">
                  <a:spAutoFit/>
                </a:bodyPr>
                <a:lstStyle/>
                <a:p>
                  <a:endParaRPr lang="fr-FR" dirty="0">
                    <a:latin typeface="Calibri" panose="020F0502020204030204" pitchFamily="34" charset="0"/>
                    <a:cs typeface="Calibri" panose="020F0502020204030204" pitchFamily="34" charset="0"/>
                  </a:endParaRPr>
                </a:p>
              </p:txBody>
            </p:sp>
            <p:sp>
              <p:nvSpPr>
                <p:cNvPr id="27" name="ZoneTexte 26"/>
                <p:cNvSpPr txBox="1"/>
                <p:nvPr/>
              </p:nvSpPr>
              <p:spPr>
                <a:xfrm>
                  <a:off x="6183516" y="2671399"/>
                  <a:ext cx="1126590" cy="392455"/>
                </a:xfrm>
                <a:prstGeom prst="rect">
                  <a:avLst/>
                </a:prstGeom>
                <a:noFill/>
              </p:spPr>
              <p:txBody>
                <a:bodyPr wrap="none" rtlCol="0">
                  <a:spAutoFit/>
                </a:bodyPr>
                <a:lstStyle/>
                <a:p>
                  <a:r>
                    <a:rPr lang="fr-FR" sz="1400" i="1" dirty="0">
                      <a:latin typeface="Calibri" panose="020F0502020204030204" pitchFamily="34" charset="0"/>
                      <a:cs typeface="Calibri" panose="020F0502020204030204" pitchFamily="34" charset="0"/>
                    </a:rPr>
                    <a:t>Dim </a:t>
                  </a:r>
                  <a:r>
                    <a:rPr lang="fr-FR" b="1" dirty="0">
                      <a:latin typeface="Calibri" panose="020F0502020204030204" pitchFamily="34" charset="0"/>
                      <a:cs typeface="Calibri" panose="020F0502020204030204" pitchFamily="34" charset="0"/>
                    </a:rPr>
                    <a:t>REGION</a:t>
                  </a:r>
                </a:p>
              </p:txBody>
            </p:sp>
          </p:grpSp>
          <p:sp>
            <p:nvSpPr>
              <p:cNvPr id="40" name="Rectangle 39"/>
              <p:cNvSpPr/>
              <p:nvPr/>
            </p:nvSpPr>
            <p:spPr>
              <a:xfrm>
                <a:off x="7057020" y="4537351"/>
                <a:ext cx="1584176" cy="958970"/>
              </a:xfrm>
              <a:prstGeom prst="rect">
                <a:avLst/>
              </a:prstGeom>
            </p:spPr>
            <p:txBody>
              <a:bodyPr wrap="square">
                <a:spAutoFit/>
              </a:bodyPr>
              <a:lstStyle/>
              <a:p>
                <a:r>
                  <a:rPr lang="fr-FR" sz="1600" dirty="0" err="1">
                    <a:latin typeface="Calibri" panose="020F0502020204030204" pitchFamily="34" charset="0"/>
                    <a:ea typeface="Calibri" charset="0"/>
                    <a:cs typeface="Calibri" panose="020F0502020204030204" pitchFamily="34" charset="0"/>
                  </a:rPr>
                  <a:t>Région_ID</a:t>
                </a:r>
                <a:endParaRPr lang="fr-FR" sz="1600" dirty="0">
                  <a:latin typeface="Calibri" panose="020F0502020204030204" pitchFamily="34" charset="0"/>
                  <a:ea typeface="Calibri" charset="0"/>
                  <a:cs typeface="Calibri" panose="020F0502020204030204" pitchFamily="34" charset="0"/>
                </a:endParaRPr>
              </a:p>
              <a:p>
                <a:r>
                  <a:rPr lang="fr-FR" sz="1600" dirty="0">
                    <a:latin typeface="Calibri" panose="020F0502020204030204" pitchFamily="34" charset="0"/>
                    <a:ea typeface="Calibri" charset="0"/>
                    <a:cs typeface="Calibri" panose="020F0502020204030204" pitchFamily="34" charset="0"/>
                  </a:rPr>
                  <a:t>Région</a:t>
                </a:r>
              </a:p>
              <a:p>
                <a:r>
                  <a:rPr lang="fr-FR" sz="1600" dirty="0">
                    <a:latin typeface="Calibri" panose="020F0502020204030204" pitchFamily="34" charset="0"/>
                    <a:ea typeface="Calibri" charset="0"/>
                    <a:cs typeface="Calibri" panose="020F0502020204030204" pitchFamily="34" charset="0"/>
                  </a:rPr>
                  <a:t>Pays</a:t>
                </a:r>
              </a:p>
              <a:p>
                <a:r>
                  <a:rPr lang="fr-FR" sz="1600" dirty="0">
                    <a:latin typeface="Calibri" panose="020F0502020204030204" pitchFamily="34" charset="0"/>
                    <a:ea typeface="Calibri" charset="0"/>
                    <a:cs typeface="Calibri" panose="020F0502020204030204" pitchFamily="34" charset="0"/>
                  </a:rPr>
                  <a:t>…</a:t>
                </a:r>
              </a:p>
            </p:txBody>
          </p:sp>
        </p:grpSp>
        <p:grpSp>
          <p:nvGrpSpPr>
            <p:cNvPr id="24672" name="Grouper 24671"/>
            <p:cNvGrpSpPr/>
            <p:nvPr/>
          </p:nvGrpSpPr>
          <p:grpSpPr>
            <a:xfrm>
              <a:off x="6920539" y="1135659"/>
              <a:ext cx="1841211" cy="2735245"/>
              <a:chOff x="274638" y="1387265"/>
              <a:chExt cx="1841211" cy="2735245"/>
            </a:xfrm>
          </p:grpSpPr>
          <p:grpSp>
            <p:nvGrpSpPr>
              <p:cNvPr id="18" name="Grouper 17"/>
              <p:cNvGrpSpPr/>
              <p:nvPr/>
            </p:nvGrpSpPr>
            <p:grpSpPr>
              <a:xfrm>
                <a:off x="274638" y="1387265"/>
                <a:ext cx="1793504" cy="2683322"/>
                <a:chOff x="6156176" y="2653621"/>
                <a:chExt cx="1584176" cy="2387386"/>
              </a:xfrm>
            </p:grpSpPr>
            <p:sp>
              <p:nvSpPr>
                <p:cNvPr id="19" name="Rectangle 18"/>
                <p:cNvSpPr/>
                <p:nvPr/>
              </p:nvSpPr>
              <p:spPr>
                <a:xfrm>
                  <a:off x="6156176" y="3068960"/>
                  <a:ext cx="1584176" cy="19720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sp>
              <p:nvSpPr>
                <p:cNvPr id="20" name="Rectangle 19"/>
                <p:cNvSpPr/>
                <p:nvPr/>
              </p:nvSpPr>
              <p:spPr>
                <a:xfrm>
                  <a:off x="6156176" y="2653621"/>
                  <a:ext cx="1584176" cy="415339"/>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sp>
              <p:nvSpPr>
                <p:cNvPr id="21" name="ZoneTexte 20"/>
                <p:cNvSpPr txBox="1"/>
                <p:nvPr/>
              </p:nvSpPr>
              <p:spPr>
                <a:xfrm>
                  <a:off x="7240772" y="2806995"/>
                  <a:ext cx="163170" cy="328599"/>
                </a:xfrm>
                <a:prstGeom prst="rect">
                  <a:avLst/>
                </a:prstGeom>
                <a:noFill/>
              </p:spPr>
              <p:txBody>
                <a:bodyPr wrap="none" rtlCol="0">
                  <a:spAutoFit/>
                </a:bodyPr>
                <a:lstStyle/>
                <a:p>
                  <a:endParaRPr lang="fr-FR" dirty="0">
                    <a:latin typeface="Calibri" panose="020F0502020204030204" pitchFamily="34" charset="0"/>
                    <a:cs typeface="Calibri" panose="020F0502020204030204" pitchFamily="34" charset="0"/>
                  </a:endParaRPr>
                </a:p>
              </p:txBody>
            </p:sp>
            <p:sp>
              <p:nvSpPr>
                <p:cNvPr id="22" name="ZoneTexte 21"/>
                <p:cNvSpPr txBox="1"/>
                <p:nvPr/>
              </p:nvSpPr>
              <p:spPr>
                <a:xfrm>
                  <a:off x="6183516" y="2671399"/>
                  <a:ext cx="1234390" cy="328599"/>
                </a:xfrm>
                <a:prstGeom prst="rect">
                  <a:avLst/>
                </a:prstGeom>
                <a:noFill/>
              </p:spPr>
              <p:txBody>
                <a:bodyPr wrap="none" rtlCol="0">
                  <a:spAutoFit/>
                </a:bodyPr>
                <a:lstStyle/>
                <a:p>
                  <a:r>
                    <a:rPr lang="fr-FR" sz="1400" i="1" dirty="0">
                      <a:latin typeface="Calibri" panose="020F0502020204030204" pitchFamily="34" charset="0"/>
                      <a:cs typeface="Calibri" panose="020F0502020204030204" pitchFamily="34" charset="0"/>
                    </a:rPr>
                    <a:t>Dim </a:t>
                  </a:r>
                  <a:r>
                    <a:rPr lang="fr-FR" b="1" dirty="0">
                      <a:latin typeface="Calibri" panose="020F0502020204030204" pitchFamily="34" charset="0"/>
                      <a:cs typeface="Calibri" panose="020F0502020204030204" pitchFamily="34" charset="0"/>
                    </a:rPr>
                    <a:t>PRODUIT</a:t>
                  </a:r>
                </a:p>
              </p:txBody>
            </p:sp>
          </p:grpSp>
          <p:sp>
            <p:nvSpPr>
              <p:cNvPr id="42" name="Rectangle 41"/>
              <p:cNvSpPr/>
              <p:nvPr/>
            </p:nvSpPr>
            <p:spPr>
              <a:xfrm>
                <a:off x="322345" y="1814186"/>
                <a:ext cx="1793504" cy="2308324"/>
              </a:xfrm>
              <a:prstGeom prst="rect">
                <a:avLst/>
              </a:prstGeom>
            </p:spPr>
            <p:txBody>
              <a:bodyPr wrap="square">
                <a:spAutoFit/>
              </a:bodyPr>
              <a:lstStyle/>
              <a:p>
                <a:r>
                  <a:rPr lang="fr-FR" sz="1600" dirty="0" err="1">
                    <a:latin typeface="Calibri" panose="020F0502020204030204" pitchFamily="34" charset="0"/>
                    <a:ea typeface="Calibri" charset="0"/>
                    <a:cs typeface="Calibri" panose="020F0502020204030204" pitchFamily="34" charset="0"/>
                  </a:rPr>
                  <a:t>Produit_ID</a:t>
                </a:r>
                <a:endParaRPr lang="fr-FR" sz="1600" dirty="0">
                  <a:latin typeface="Calibri" panose="020F0502020204030204" pitchFamily="34" charset="0"/>
                  <a:ea typeface="Calibri" charset="0"/>
                  <a:cs typeface="Calibri" panose="020F0502020204030204" pitchFamily="34" charset="0"/>
                </a:endParaRPr>
              </a:p>
              <a:p>
                <a:r>
                  <a:rPr lang="fr-FR" sz="1600" dirty="0" err="1">
                    <a:latin typeface="Calibri" panose="020F0502020204030204" pitchFamily="34" charset="0"/>
                    <a:ea typeface="Calibri" charset="0"/>
                    <a:cs typeface="Calibri" panose="020F0502020204030204" pitchFamily="34" charset="0"/>
                  </a:rPr>
                  <a:t>Désignation_P</a:t>
                </a:r>
                <a:endParaRPr lang="fr-FR" sz="1600" dirty="0">
                  <a:latin typeface="Calibri" panose="020F0502020204030204" pitchFamily="34" charset="0"/>
                  <a:ea typeface="Calibri" charset="0"/>
                  <a:cs typeface="Calibri" panose="020F0502020204030204" pitchFamily="34" charset="0"/>
                </a:endParaRPr>
              </a:p>
              <a:p>
                <a:r>
                  <a:rPr lang="fr-FR" sz="1600" dirty="0" err="1">
                    <a:latin typeface="Calibri" panose="020F0502020204030204" pitchFamily="34" charset="0"/>
                    <a:ea typeface="Calibri" charset="0"/>
                    <a:cs typeface="Calibri" panose="020F0502020204030204" pitchFamily="34" charset="0"/>
                  </a:rPr>
                  <a:t>Description_P</a:t>
                </a:r>
                <a:endParaRPr lang="fr-FR" sz="1600" dirty="0">
                  <a:latin typeface="Calibri" panose="020F0502020204030204" pitchFamily="34" charset="0"/>
                  <a:ea typeface="Calibri" charset="0"/>
                  <a:cs typeface="Calibri" panose="020F0502020204030204" pitchFamily="34" charset="0"/>
                </a:endParaRPr>
              </a:p>
              <a:p>
                <a:r>
                  <a:rPr lang="fr-FR" sz="1600" dirty="0">
                    <a:latin typeface="Calibri" panose="020F0502020204030204" pitchFamily="34" charset="0"/>
                    <a:ea typeface="Calibri" charset="0"/>
                    <a:cs typeface="Calibri" panose="020F0502020204030204" pitchFamily="34" charset="0"/>
                  </a:rPr>
                  <a:t>Catégorie</a:t>
                </a:r>
              </a:p>
              <a:p>
                <a:r>
                  <a:rPr lang="fr-FR" sz="1600" dirty="0" err="1">
                    <a:latin typeface="Calibri" panose="020F0502020204030204" pitchFamily="34" charset="0"/>
                    <a:ea typeface="Calibri" charset="0"/>
                    <a:cs typeface="Calibri" panose="020F0502020204030204" pitchFamily="34" charset="0"/>
                  </a:rPr>
                  <a:t>Description_C</a:t>
                </a:r>
                <a:endParaRPr lang="fr-FR" sz="1600" dirty="0">
                  <a:latin typeface="Calibri" panose="020F0502020204030204" pitchFamily="34" charset="0"/>
                  <a:ea typeface="Calibri" charset="0"/>
                  <a:cs typeface="Calibri" panose="020F0502020204030204" pitchFamily="34" charset="0"/>
                </a:endParaRPr>
              </a:p>
              <a:p>
                <a:r>
                  <a:rPr lang="fr-FR" sz="1600" dirty="0">
                    <a:latin typeface="Calibri" panose="020F0502020204030204" pitchFamily="34" charset="0"/>
                    <a:ea typeface="Calibri" charset="0"/>
                    <a:cs typeface="Calibri" panose="020F0502020204030204" pitchFamily="34" charset="0"/>
                  </a:rPr>
                  <a:t>Prix-unitaire</a:t>
                </a:r>
              </a:p>
              <a:p>
                <a:r>
                  <a:rPr lang="fr-FR" sz="1600" dirty="0">
                    <a:latin typeface="Calibri" panose="020F0502020204030204" pitchFamily="34" charset="0"/>
                    <a:ea typeface="Calibri" charset="0"/>
                    <a:cs typeface="Calibri" panose="020F0502020204030204" pitchFamily="34" charset="0"/>
                  </a:rPr>
                  <a:t>Fournisseur</a:t>
                </a:r>
              </a:p>
              <a:p>
                <a:r>
                  <a:rPr lang="fr-FR" sz="1600" dirty="0">
                    <a:latin typeface="Calibri" panose="020F0502020204030204" pitchFamily="34" charset="0"/>
                    <a:ea typeface="Calibri" charset="0"/>
                    <a:cs typeface="Calibri" panose="020F0502020204030204" pitchFamily="34" charset="0"/>
                  </a:rPr>
                  <a:t>Conditionnement</a:t>
                </a:r>
              </a:p>
              <a:p>
                <a:r>
                  <a:rPr lang="fr-FR" sz="1600" dirty="0">
                    <a:latin typeface="Calibri" panose="020F0502020204030204" pitchFamily="34" charset="0"/>
                    <a:ea typeface="Calibri" charset="0"/>
                    <a:cs typeface="Calibri" panose="020F0502020204030204" pitchFamily="34" charset="0"/>
                  </a:rPr>
                  <a:t>…</a:t>
                </a:r>
              </a:p>
            </p:txBody>
          </p:sp>
        </p:grpSp>
        <p:grpSp>
          <p:nvGrpSpPr>
            <p:cNvPr id="24674" name="Grouper 24673"/>
            <p:cNvGrpSpPr/>
            <p:nvPr/>
          </p:nvGrpSpPr>
          <p:grpSpPr>
            <a:xfrm>
              <a:off x="6945262" y="3981262"/>
              <a:ext cx="1816487" cy="2016296"/>
              <a:chOff x="2593441" y="2778856"/>
              <a:chExt cx="1608554" cy="2016296"/>
            </a:xfrm>
          </p:grpSpPr>
          <p:sp>
            <p:nvSpPr>
              <p:cNvPr id="13" name="Rectangle 12"/>
              <p:cNvSpPr/>
              <p:nvPr/>
            </p:nvSpPr>
            <p:spPr>
              <a:xfrm>
                <a:off x="2593441" y="3205763"/>
                <a:ext cx="1608554" cy="15893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sp>
            <p:nvSpPr>
              <p:cNvPr id="14" name="Rectangle 13"/>
              <p:cNvSpPr/>
              <p:nvPr/>
            </p:nvSpPr>
            <p:spPr>
              <a:xfrm>
                <a:off x="2593441" y="2778856"/>
                <a:ext cx="1608554" cy="426907"/>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sp>
            <p:nvSpPr>
              <p:cNvPr id="15" name="ZoneTexte 14"/>
              <p:cNvSpPr txBox="1"/>
              <p:nvPr/>
            </p:nvSpPr>
            <p:spPr>
              <a:xfrm>
                <a:off x="3694727" y="2936502"/>
                <a:ext cx="163585" cy="369332"/>
              </a:xfrm>
              <a:prstGeom prst="rect">
                <a:avLst/>
              </a:prstGeom>
              <a:noFill/>
            </p:spPr>
            <p:txBody>
              <a:bodyPr wrap="none" rtlCol="0">
                <a:spAutoFit/>
              </a:bodyPr>
              <a:lstStyle/>
              <a:p>
                <a:endParaRPr lang="fr-FR" dirty="0">
                  <a:latin typeface="Calibri" panose="020F0502020204030204" pitchFamily="34" charset="0"/>
                  <a:cs typeface="Calibri" panose="020F0502020204030204" pitchFamily="34" charset="0"/>
                </a:endParaRPr>
              </a:p>
            </p:txBody>
          </p:sp>
          <p:sp>
            <p:nvSpPr>
              <p:cNvPr id="16" name="ZoneTexte 15"/>
              <p:cNvSpPr txBox="1"/>
              <p:nvPr/>
            </p:nvSpPr>
            <p:spPr>
              <a:xfrm>
                <a:off x="2621202" y="2797129"/>
                <a:ext cx="1037944" cy="369332"/>
              </a:xfrm>
              <a:prstGeom prst="rect">
                <a:avLst/>
              </a:prstGeom>
              <a:noFill/>
            </p:spPr>
            <p:txBody>
              <a:bodyPr wrap="none" rtlCol="0">
                <a:spAutoFit/>
              </a:bodyPr>
              <a:lstStyle/>
              <a:p>
                <a:r>
                  <a:rPr lang="fr-FR" sz="1400" i="1" dirty="0">
                    <a:latin typeface="Calibri" panose="020F0502020204030204" pitchFamily="34" charset="0"/>
                    <a:cs typeface="Calibri" panose="020F0502020204030204" pitchFamily="34" charset="0"/>
                  </a:rPr>
                  <a:t>Dim </a:t>
                </a:r>
                <a:r>
                  <a:rPr lang="fr-FR" b="1" dirty="0">
                    <a:latin typeface="Calibri" panose="020F0502020204030204" pitchFamily="34" charset="0"/>
                    <a:cs typeface="Calibri" panose="020F0502020204030204" pitchFamily="34" charset="0"/>
                  </a:rPr>
                  <a:t>CLIENT</a:t>
                </a:r>
              </a:p>
            </p:txBody>
          </p:sp>
          <p:sp>
            <p:nvSpPr>
              <p:cNvPr id="24673" name="Rectangle 24672"/>
              <p:cNvSpPr/>
              <p:nvPr/>
            </p:nvSpPr>
            <p:spPr>
              <a:xfrm>
                <a:off x="2665948" y="3192186"/>
                <a:ext cx="1506749" cy="1569660"/>
              </a:xfrm>
              <a:prstGeom prst="rect">
                <a:avLst/>
              </a:prstGeom>
            </p:spPr>
            <p:txBody>
              <a:bodyPr wrap="square">
                <a:spAutoFit/>
              </a:bodyPr>
              <a:lstStyle/>
              <a:p>
                <a:r>
                  <a:rPr lang="fr-FR" sz="1600" dirty="0" err="1">
                    <a:latin typeface="Calibri" panose="020F0502020204030204" pitchFamily="34" charset="0"/>
                    <a:ea typeface="Calibri" charset="0"/>
                    <a:cs typeface="Calibri" panose="020F0502020204030204" pitchFamily="34" charset="0"/>
                  </a:rPr>
                  <a:t>Client_ID</a:t>
                </a:r>
                <a:endParaRPr lang="fr-FR" sz="1600" dirty="0">
                  <a:latin typeface="Calibri" panose="020F0502020204030204" pitchFamily="34" charset="0"/>
                  <a:ea typeface="Calibri" charset="0"/>
                  <a:cs typeface="Calibri" panose="020F0502020204030204" pitchFamily="34" charset="0"/>
                </a:endParaRPr>
              </a:p>
              <a:p>
                <a:r>
                  <a:rPr lang="fr-FR" sz="1600" dirty="0" err="1">
                    <a:latin typeface="Calibri" panose="020F0502020204030204" pitchFamily="34" charset="0"/>
                    <a:ea typeface="Calibri" charset="0"/>
                    <a:cs typeface="Calibri" panose="020F0502020204030204" pitchFamily="34" charset="0"/>
                  </a:rPr>
                  <a:t>Nom_C</a:t>
                </a:r>
                <a:endParaRPr lang="fr-FR" sz="1600" dirty="0">
                  <a:latin typeface="Calibri" panose="020F0502020204030204" pitchFamily="34" charset="0"/>
                  <a:ea typeface="Calibri" charset="0"/>
                  <a:cs typeface="Calibri" panose="020F0502020204030204" pitchFamily="34" charset="0"/>
                </a:endParaRPr>
              </a:p>
              <a:p>
                <a:r>
                  <a:rPr lang="fr-FR" sz="1600" dirty="0" err="1">
                    <a:latin typeface="Calibri" panose="020F0502020204030204" pitchFamily="34" charset="0"/>
                    <a:ea typeface="Calibri" charset="0"/>
                    <a:cs typeface="Calibri" panose="020F0502020204030204" pitchFamily="34" charset="0"/>
                  </a:rPr>
                  <a:t>Adresse_C</a:t>
                </a:r>
                <a:endParaRPr lang="fr-FR" sz="1600" dirty="0">
                  <a:latin typeface="Calibri" panose="020F0502020204030204" pitchFamily="34" charset="0"/>
                  <a:ea typeface="Calibri" charset="0"/>
                  <a:cs typeface="Calibri" panose="020F0502020204030204" pitchFamily="34" charset="0"/>
                </a:endParaRPr>
              </a:p>
              <a:p>
                <a:r>
                  <a:rPr lang="fr-FR" sz="1600" dirty="0" err="1">
                    <a:latin typeface="Calibri" panose="020F0502020204030204" pitchFamily="34" charset="0"/>
                    <a:ea typeface="Calibri" charset="0"/>
                    <a:cs typeface="Calibri" panose="020F0502020204030204" pitchFamily="34" charset="0"/>
                  </a:rPr>
                  <a:t>Tph_C</a:t>
                </a:r>
                <a:endParaRPr lang="fr-FR" sz="1600" dirty="0">
                  <a:latin typeface="Calibri" panose="020F0502020204030204" pitchFamily="34" charset="0"/>
                  <a:ea typeface="Calibri" charset="0"/>
                  <a:cs typeface="Calibri" panose="020F0502020204030204" pitchFamily="34" charset="0"/>
                </a:endParaRPr>
              </a:p>
              <a:p>
                <a:r>
                  <a:rPr lang="fr-FR" sz="1600" dirty="0" err="1">
                    <a:latin typeface="Calibri" panose="020F0502020204030204" pitchFamily="34" charset="0"/>
                    <a:ea typeface="Calibri" charset="0"/>
                    <a:cs typeface="Calibri" panose="020F0502020204030204" pitchFamily="34" charset="0"/>
                  </a:rPr>
                  <a:t>Mail_C</a:t>
                </a:r>
                <a:endParaRPr lang="fr-FR" sz="1600" dirty="0">
                  <a:latin typeface="Calibri" panose="020F0502020204030204" pitchFamily="34" charset="0"/>
                  <a:ea typeface="Calibri" charset="0"/>
                  <a:cs typeface="Calibri" panose="020F0502020204030204" pitchFamily="34" charset="0"/>
                </a:endParaRPr>
              </a:p>
              <a:p>
                <a:r>
                  <a:rPr lang="fr-FR" sz="1600" dirty="0">
                    <a:latin typeface="Calibri" panose="020F0502020204030204" pitchFamily="34" charset="0"/>
                    <a:ea typeface="Calibri" charset="0"/>
                    <a:cs typeface="Calibri" panose="020F0502020204030204" pitchFamily="34" charset="0"/>
                  </a:rPr>
                  <a:t>…</a:t>
                </a:r>
              </a:p>
            </p:txBody>
          </p:sp>
        </p:grpSp>
        <p:grpSp>
          <p:nvGrpSpPr>
            <p:cNvPr id="24675" name="Grouper 24674"/>
            <p:cNvGrpSpPr/>
            <p:nvPr/>
          </p:nvGrpSpPr>
          <p:grpSpPr>
            <a:xfrm>
              <a:off x="1500644" y="1372060"/>
              <a:ext cx="1793505" cy="1969980"/>
              <a:chOff x="4598280" y="2641251"/>
              <a:chExt cx="1793505" cy="1969980"/>
            </a:xfrm>
          </p:grpSpPr>
          <p:grpSp>
            <p:nvGrpSpPr>
              <p:cNvPr id="33" name="Grouper 32"/>
              <p:cNvGrpSpPr/>
              <p:nvPr/>
            </p:nvGrpSpPr>
            <p:grpSpPr>
              <a:xfrm>
                <a:off x="4598280" y="2641251"/>
                <a:ext cx="1793504" cy="1969980"/>
                <a:chOff x="6156176" y="2653621"/>
                <a:chExt cx="1584176" cy="1969980"/>
              </a:xfrm>
            </p:grpSpPr>
            <p:sp>
              <p:nvSpPr>
                <p:cNvPr id="34" name="Rectangle 33"/>
                <p:cNvSpPr/>
                <p:nvPr/>
              </p:nvSpPr>
              <p:spPr>
                <a:xfrm>
                  <a:off x="6156176" y="3068960"/>
                  <a:ext cx="1584176" cy="155464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sp>
              <p:nvSpPr>
                <p:cNvPr id="35" name="Rectangle 34"/>
                <p:cNvSpPr/>
                <p:nvPr/>
              </p:nvSpPr>
              <p:spPr>
                <a:xfrm>
                  <a:off x="6156176" y="2653621"/>
                  <a:ext cx="1584176" cy="415339"/>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sp>
              <p:nvSpPr>
                <p:cNvPr id="36" name="ZoneTexte 35"/>
                <p:cNvSpPr txBox="1"/>
                <p:nvPr/>
              </p:nvSpPr>
              <p:spPr>
                <a:xfrm>
                  <a:off x="7240772" y="2806995"/>
                  <a:ext cx="163170" cy="369332"/>
                </a:xfrm>
                <a:prstGeom prst="rect">
                  <a:avLst/>
                </a:prstGeom>
                <a:noFill/>
              </p:spPr>
              <p:txBody>
                <a:bodyPr wrap="none" rtlCol="0">
                  <a:spAutoFit/>
                </a:bodyPr>
                <a:lstStyle/>
                <a:p>
                  <a:endParaRPr lang="fr-FR" dirty="0">
                    <a:latin typeface="Calibri" panose="020F0502020204030204" pitchFamily="34" charset="0"/>
                    <a:cs typeface="Calibri" panose="020F0502020204030204" pitchFamily="34" charset="0"/>
                  </a:endParaRPr>
                </a:p>
              </p:txBody>
            </p:sp>
            <p:sp>
              <p:nvSpPr>
                <p:cNvPr id="37" name="ZoneTexte 36"/>
                <p:cNvSpPr txBox="1"/>
                <p:nvPr/>
              </p:nvSpPr>
              <p:spPr>
                <a:xfrm>
                  <a:off x="6183516" y="2671399"/>
                  <a:ext cx="1296180" cy="369332"/>
                </a:xfrm>
                <a:prstGeom prst="rect">
                  <a:avLst/>
                </a:prstGeom>
                <a:noFill/>
              </p:spPr>
              <p:txBody>
                <a:bodyPr wrap="none" rtlCol="0">
                  <a:spAutoFit/>
                </a:bodyPr>
                <a:lstStyle/>
                <a:p>
                  <a:r>
                    <a:rPr lang="fr-FR" sz="1400" i="1" dirty="0">
                      <a:latin typeface="Calibri" panose="020F0502020204030204" pitchFamily="34" charset="0"/>
                      <a:cs typeface="Calibri" panose="020F0502020204030204" pitchFamily="34" charset="0"/>
                    </a:rPr>
                    <a:t>Dim </a:t>
                  </a:r>
                  <a:r>
                    <a:rPr lang="fr-FR" b="1" dirty="0">
                      <a:latin typeface="Calibri" panose="020F0502020204030204" pitchFamily="34" charset="0"/>
                      <a:cs typeface="Calibri" panose="020F0502020204030204" pitchFamily="34" charset="0"/>
                    </a:rPr>
                    <a:t>MAGASIN</a:t>
                  </a:r>
                </a:p>
              </p:txBody>
            </p:sp>
          </p:grpSp>
          <p:sp>
            <p:nvSpPr>
              <p:cNvPr id="47" name="Rectangle 46"/>
              <p:cNvSpPr/>
              <p:nvPr/>
            </p:nvSpPr>
            <p:spPr>
              <a:xfrm>
                <a:off x="4619105" y="3028361"/>
                <a:ext cx="1772680" cy="1569660"/>
              </a:xfrm>
              <a:prstGeom prst="rect">
                <a:avLst/>
              </a:prstGeom>
            </p:spPr>
            <p:txBody>
              <a:bodyPr wrap="square">
                <a:spAutoFit/>
              </a:bodyPr>
              <a:lstStyle/>
              <a:p>
                <a:r>
                  <a:rPr lang="fr-FR" sz="1600" dirty="0" err="1">
                    <a:latin typeface="Calibri" panose="020F0502020204030204" pitchFamily="34" charset="0"/>
                    <a:ea typeface="Calibri" charset="0"/>
                    <a:cs typeface="Calibri" panose="020F0502020204030204" pitchFamily="34" charset="0"/>
                  </a:rPr>
                  <a:t>Magasin_ID</a:t>
                </a:r>
                <a:endParaRPr lang="fr-FR" sz="1600" dirty="0">
                  <a:latin typeface="Calibri" panose="020F0502020204030204" pitchFamily="34" charset="0"/>
                  <a:ea typeface="Calibri" charset="0"/>
                  <a:cs typeface="Calibri" panose="020F0502020204030204" pitchFamily="34" charset="0"/>
                </a:endParaRPr>
              </a:p>
              <a:p>
                <a:r>
                  <a:rPr lang="fr-FR" sz="1600" dirty="0">
                    <a:latin typeface="Calibri" panose="020F0502020204030204" pitchFamily="34" charset="0"/>
                    <a:ea typeface="Calibri" charset="0"/>
                    <a:cs typeface="Calibri" panose="020F0502020204030204" pitchFamily="34" charset="0"/>
                  </a:rPr>
                  <a:t>Enseigne</a:t>
                </a:r>
              </a:p>
              <a:p>
                <a:r>
                  <a:rPr lang="fr-FR" sz="1600" dirty="0">
                    <a:latin typeface="Calibri" panose="020F0502020204030204" pitchFamily="34" charset="0"/>
                    <a:ea typeface="Calibri" charset="0"/>
                    <a:cs typeface="Calibri" panose="020F0502020204030204" pitchFamily="34" charset="0"/>
                  </a:rPr>
                  <a:t>Type</a:t>
                </a:r>
              </a:p>
              <a:p>
                <a:r>
                  <a:rPr lang="fr-FR" sz="1600" dirty="0">
                    <a:latin typeface="Calibri" panose="020F0502020204030204" pitchFamily="34" charset="0"/>
                    <a:ea typeface="Calibri" charset="0"/>
                    <a:cs typeface="Calibri" panose="020F0502020204030204" pitchFamily="34" charset="0"/>
                  </a:rPr>
                  <a:t>Superficie</a:t>
                </a:r>
              </a:p>
              <a:p>
                <a:r>
                  <a:rPr lang="fr-FR" sz="1600" dirty="0">
                    <a:latin typeface="Calibri" panose="020F0502020204030204" pitchFamily="34" charset="0"/>
                    <a:ea typeface="Calibri" charset="0"/>
                    <a:cs typeface="Calibri" panose="020F0502020204030204" pitchFamily="34" charset="0"/>
                  </a:rPr>
                  <a:t>Ville</a:t>
                </a:r>
              </a:p>
              <a:p>
                <a:r>
                  <a:rPr lang="fr-FR" sz="1600" dirty="0">
                    <a:latin typeface="Calibri" panose="020F0502020204030204" pitchFamily="34" charset="0"/>
                    <a:ea typeface="Calibri" charset="0"/>
                    <a:cs typeface="Calibri" panose="020F0502020204030204" pitchFamily="34" charset="0"/>
                  </a:rPr>
                  <a:t>…</a:t>
                </a:r>
              </a:p>
            </p:txBody>
          </p:sp>
        </p:grpSp>
        <p:cxnSp>
          <p:nvCxnSpPr>
            <p:cNvPr id="24677" name="Connecteur droit 24676"/>
            <p:cNvCxnSpPr>
              <a:cxnSpLocks/>
              <a:stCxn id="3" idx="0"/>
            </p:cNvCxnSpPr>
            <p:nvPr/>
          </p:nvCxnSpPr>
          <p:spPr>
            <a:xfrm flipV="1">
              <a:off x="5716369" y="2265364"/>
              <a:ext cx="1204170" cy="7725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necteur droit 51"/>
            <p:cNvCxnSpPr>
              <a:cxnSpLocks/>
            </p:cNvCxnSpPr>
            <p:nvPr/>
          </p:nvCxnSpPr>
          <p:spPr>
            <a:xfrm>
              <a:off x="5734557" y="3787777"/>
              <a:ext cx="1240607" cy="11807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a:cxnSpLocks/>
              <a:stCxn id="40" idx="3"/>
              <a:endCxn id="3" idx="2"/>
            </p:cNvCxnSpPr>
            <p:nvPr/>
          </p:nvCxnSpPr>
          <p:spPr>
            <a:xfrm flipV="1">
              <a:off x="3320007" y="3922327"/>
              <a:ext cx="1618546" cy="7858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Connecteur droit 57"/>
            <p:cNvCxnSpPr>
              <a:endCxn id="3" idx="1"/>
            </p:cNvCxnSpPr>
            <p:nvPr/>
          </p:nvCxnSpPr>
          <p:spPr>
            <a:xfrm>
              <a:off x="3294149" y="2312620"/>
              <a:ext cx="1600423" cy="7867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 name="Grouper 6"/>
            <p:cNvGrpSpPr/>
            <p:nvPr/>
          </p:nvGrpSpPr>
          <p:grpSpPr>
            <a:xfrm rot="21109866">
              <a:off x="4703688" y="2906138"/>
              <a:ext cx="1212828" cy="1152996"/>
              <a:chOff x="4729422" y="2701225"/>
              <a:chExt cx="1124915" cy="1011982"/>
            </a:xfrm>
            <a:solidFill>
              <a:srgbClr val="00CC00"/>
            </a:solidFill>
          </p:grpSpPr>
          <p:sp>
            <p:nvSpPr>
              <p:cNvPr id="3" name="Rectangle 2"/>
              <p:cNvSpPr/>
              <p:nvPr/>
            </p:nvSpPr>
            <p:spPr>
              <a:xfrm rot="2970063">
                <a:off x="4802155" y="2661024"/>
                <a:ext cx="1011982" cy="1092383"/>
              </a:xfrm>
              <a:prstGeom prst="rect">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sp>
            <p:nvSpPr>
              <p:cNvPr id="50" name="ZoneTexte 49"/>
              <p:cNvSpPr txBox="1"/>
              <p:nvPr/>
            </p:nvSpPr>
            <p:spPr>
              <a:xfrm rot="490134">
                <a:off x="4729422" y="3048916"/>
                <a:ext cx="1025362" cy="297148"/>
              </a:xfrm>
              <a:prstGeom prst="rect">
                <a:avLst/>
              </a:prstGeom>
              <a:noFill/>
            </p:spPr>
            <p:txBody>
              <a:bodyPr wrap="none" rtlCol="0">
                <a:spAutoFit/>
              </a:bodyPr>
              <a:lstStyle/>
              <a:p>
                <a:r>
                  <a:rPr lang="fr-FR" sz="1200" i="1" dirty="0">
                    <a:latin typeface="Calibri" panose="020F0502020204030204" pitchFamily="34" charset="0"/>
                    <a:cs typeface="Calibri" panose="020F0502020204030204" pitchFamily="34" charset="0"/>
                  </a:rPr>
                  <a:t>Fait</a:t>
                </a:r>
                <a:r>
                  <a:rPr lang="fr-FR" sz="1200" dirty="0">
                    <a:latin typeface="Calibri" panose="020F0502020204030204" pitchFamily="34" charset="0"/>
                    <a:cs typeface="Calibri" panose="020F0502020204030204" pitchFamily="34" charset="0"/>
                  </a:rPr>
                  <a:t> </a:t>
                </a:r>
                <a:r>
                  <a:rPr lang="fr-FR" sz="1600" b="1" dirty="0">
                    <a:latin typeface="Calibri" panose="020F0502020204030204" pitchFamily="34" charset="0"/>
                    <a:cs typeface="Calibri" panose="020F0502020204030204" pitchFamily="34" charset="0"/>
                  </a:rPr>
                  <a:t>VENTES</a:t>
                </a:r>
              </a:p>
            </p:txBody>
          </p:sp>
        </p:grpSp>
      </p:grpSp>
      <p:sp>
        <p:nvSpPr>
          <p:cNvPr id="5" name="Text Box 3">
            <a:extLst>
              <a:ext uri="{FF2B5EF4-FFF2-40B4-BE49-F238E27FC236}">
                <a16:creationId xmlns:a16="http://schemas.microsoft.com/office/drawing/2014/main" id="{68645E1A-1A71-A3B6-49AB-B937B24B38D1}"/>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sp>
        <p:nvSpPr>
          <p:cNvPr id="8" name="Text Box 102">
            <a:extLst>
              <a:ext uri="{FF2B5EF4-FFF2-40B4-BE49-F238E27FC236}">
                <a16:creationId xmlns:a16="http://schemas.microsoft.com/office/drawing/2014/main" id="{E9565A98-CD5E-D420-F60B-B1C356A120C7}"/>
              </a:ext>
            </a:extLst>
          </p:cNvPr>
          <p:cNvSpPr txBox="1">
            <a:spLocks noChangeArrowheads="1"/>
          </p:cNvSpPr>
          <p:nvPr/>
        </p:nvSpPr>
        <p:spPr bwMode="auto">
          <a:xfrm>
            <a:off x="214362" y="749540"/>
            <a:ext cx="4094582" cy="461665"/>
          </a:xfrm>
          <a:prstGeom prst="rect">
            <a:avLst/>
          </a:prstGeom>
        </p:spPr>
        <p:txBody>
          <a:bodyPr wrap="non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r>
              <a:rPr lang="fr-FR" altLang="fr-FR" dirty="0"/>
              <a:t> Schéma en étoile (variante)</a:t>
            </a:r>
          </a:p>
        </p:txBody>
      </p:sp>
    </p:spTree>
    <p:extLst>
      <p:ext uri="{BB962C8B-B14F-4D97-AF65-F5344CB8AC3E}">
        <p14:creationId xmlns:p14="http://schemas.microsoft.com/office/powerpoint/2010/main" val="61071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3"/>
          <p:cNvSpPr txBox="1">
            <a:spLocks noChangeArrowheads="1"/>
          </p:cNvSpPr>
          <p:nvPr/>
        </p:nvSpPr>
        <p:spPr bwMode="auto">
          <a:xfrm>
            <a:off x="755576" y="1587137"/>
            <a:ext cx="5791200" cy="400110"/>
          </a:xfrm>
          <a:prstGeom prst="rect">
            <a:avLst/>
          </a:prstGeom>
          <a:noFill/>
          <a:ln w="9525">
            <a:noFill/>
            <a:miter lim="800000"/>
            <a:headEnd/>
            <a:tailEnd/>
          </a:ln>
          <a:effectLst/>
        </p:spPr>
        <p:txBody>
          <a:bodyPr>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defRPr/>
            </a:pPr>
            <a:r>
              <a:rPr lang="fr-FR" altLang="fr-FR" sz="2000" b="1" dirty="0">
                <a:solidFill>
                  <a:schemeClr val="bg2">
                    <a:lumMod val="75000"/>
                  </a:schemeClr>
                </a:solidFill>
                <a:effectLst>
                  <a:outerShdw blurRad="38100" dist="38100" dir="2700000" algn="tl">
                    <a:srgbClr val="C0C0C0"/>
                  </a:outerShdw>
                </a:effectLst>
                <a:latin typeface="Calibri" charset="0"/>
              </a:rPr>
              <a:t>Propriétés des mesures</a:t>
            </a:r>
          </a:p>
        </p:txBody>
      </p:sp>
      <p:sp>
        <p:nvSpPr>
          <p:cNvPr id="2" name="Rectangle 1"/>
          <p:cNvSpPr/>
          <p:nvPr/>
        </p:nvSpPr>
        <p:spPr>
          <a:xfrm>
            <a:off x="1043608" y="2276872"/>
            <a:ext cx="7560840" cy="3400931"/>
          </a:xfrm>
          <a:prstGeom prst="rect">
            <a:avLst/>
          </a:prstGeom>
        </p:spPr>
        <p:txBody>
          <a:bodyPr wrap="square">
            <a:spAutoFit/>
          </a:bodyPr>
          <a:lstStyle>
            <a:lvl1pPr>
              <a:defRPr sz="1400">
                <a:solidFill>
                  <a:schemeClr val="tx1"/>
                </a:solidFill>
                <a:latin typeface="Arial" charset="0"/>
                <a:ea typeface="ＭＳ Ｐゴシック" charset="-128"/>
              </a:defRPr>
            </a:lvl1pPr>
            <a:lvl2pPr marL="990600" indent="-2603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marL="342900" indent="-342900" algn="just">
              <a:buClr>
                <a:srgbClr val="FF0000"/>
              </a:buClr>
              <a:buSzPct val="120000"/>
              <a:buFont typeface="Wingdings" pitchFamily="2" charset="2"/>
              <a:buChar char="Ø"/>
              <a:defRPr/>
            </a:pPr>
            <a:r>
              <a:rPr lang="fr-FR" altLang="fr-FR" sz="2400" b="1" dirty="0">
                <a:solidFill>
                  <a:schemeClr val="bg2">
                    <a:lumMod val="75000"/>
                  </a:schemeClr>
                </a:solidFill>
                <a:effectLst>
                  <a:outerShdw blurRad="38100" dist="38100" dir="2700000" algn="tl">
                    <a:srgbClr val="C0C0C0"/>
                  </a:outerShdw>
                </a:effectLst>
                <a:latin typeface="Calibri" panose="020F0502020204030204" pitchFamily="34" charset="0"/>
                <a:cs typeface="Calibri" panose="020F0502020204030204" pitchFamily="34" charset="0"/>
              </a:rPr>
              <a:t>Additivité</a:t>
            </a:r>
            <a:r>
              <a:rPr lang="fr-FR" altLang="fr-FR" sz="2000" dirty="0">
                <a:latin typeface="Calibri" panose="020F0502020204030204" pitchFamily="34" charset="0"/>
                <a:cs typeface="Calibri" panose="020F0502020204030204" pitchFamily="34" charset="0"/>
              </a:rPr>
              <a:t> : agrégation (</a:t>
            </a:r>
            <a:r>
              <a:rPr lang="fr-FR" altLang="fr-FR" sz="2000" i="1" dirty="0">
                <a:latin typeface="Calibri" panose="020F0502020204030204" pitchFamily="34" charset="0"/>
                <a:cs typeface="Calibri" panose="020F0502020204030204" pitchFamily="34" charset="0"/>
              </a:rPr>
              <a:t>somme) sur toutes les dimensions</a:t>
            </a:r>
          </a:p>
          <a:p>
            <a:pPr lvl="1">
              <a:spcBef>
                <a:spcPts val="600"/>
              </a:spcBef>
              <a:buClr>
                <a:srgbClr val="FF0000"/>
              </a:buClr>
              <a:buFont typeface="Wingdings" charset="2"/>
              <a:buChar char="q"/>
              <a:defRPr/>
            </a:pPr>
            <a:r>
              <a:rPr lang="fr-FR" altLang="fr-FR" dirty="0">
                <a:solidFill>
                  <a:schemeClr val="bg2">
                    <a:lumMod val="75000"/>
                  </a:schemeClr>
                </a:solidFill>
                <a:latin typeface="Calibri" panose="020F0502020204030204" pitchFamily="34" charset="0"/>
                <a:ea typeface="Lucida Calligraphy" charset="0"/>
                <a:cs typeface="Calibri" panose="020F0502020204030204" pitchFamily="34" charset="0"/>
              </a:rPr>
              <a:t>Quantités vendues, chiffre d’affaire</a:t>
            </a:r>
          </a:p>
          <a:p>
            <a:pPr lvl="1">
              <a:buClr>
                <a:srgbClr val="FF0000"/>
              </a:buClr>
              <a:buFont typeface="Wingdings" charset="2"/>
              <a:buChar char="q"/>
              <a:defRPr/>
            </a:pPr>
            <a:r>
              <a:rPr lang="fr-FR" altLang="fr-FR" dirty="0">
                <a:solidFill>
                  <a:schemeClr val="bg2">
                    <a:lumMod val="75000"/>
                  </a:schemeClr>
                </a:solidFill>
                <a:latin typeface="Calibri" panose="020F0502020204030204" pitchFamily="34" charset="0"/>
                <a:ea typeface="Lucida Calligraphy" charset="0"/>
                <a:cs typeface="Calibri" panose="020F0502020204030204" pitchFamily="34" charset="0"/>
              </a:rPr>
              <a:t>Peut être le résultat d’un calcul  </a:t>
            </a:r>
            <a:r>
              <a:rPr lang="fr-FR" altLang="fr-FR" i="1" dirty="0">
                <a:solidFill>
                  <a:schemeClr val="bg2">
                    <a:lumMod val="75000"/>
                  </a:schemeClr>
                </a:solidFill>
                <a:latin typeface="Calibri" panose="020F0502020204030204" pitchFamily="34" charset="0"/>
                <a:ea typeface="Lucida Calligraphy" charset="0"/>
                <a:cs typeface="Calibri" panose="020F0502020204030204" pitchFamily="34" charset="0"/>
              </a:rPr>
              <a:t>Bénéfice = montant vente – coût)</a:t>
            </a:r>
          </a:p>
          <a:p>
            <a:pPr marL="730250" lvl="1" indent="0">
              <a:buClr>
                <a:srgbClr val="FF0000"/>
              </a:buClr>
              <a:defRPr/>
            </a:pPr>
            <a:endParaRPr lang="fr-FR" altLang="fr-FR" sz="1800" i="1" dirty="0">
              <a:solidFill>
                <a:schemeClr val="bg2">
                  <a:lumMod val="75000"/>
                </a:schemeClr>
              </a:solidFill>
              <a:latin typeface="Calibri" panose="020F0502020204030204" pitchFamily="34" charset="0"/>
              <a:cs typeface="Calibri" panose="020F0502020204030204" pitchFamily="34" charset="0"/>
            </a:endParaRPr>
          </a:p>
          <a:p>
            <a:pPr marL="342900" indent="-342900">
              <a:buClr>
                <a:srgbClr val="FF0000"/>
              </a:buClr>
              <a:buSzPct val="120000"/>
              <a:buFont typeface="Wingdings" pitchFamily="2" charset="2"/>
              <a:buChar char="Ø"/>
              <a:defRPr/>
            </a:pPr>
            <a:r>
              <a:rPr lang="fr-FR" altLang="fr-FR" sz="2400" b="1" dirty="0">
                <a:solidFill>
                  <a:schemeClr val="bg2">
                    <a:lumMod val="75000"/>
                  </a:schemeClr>
                </a:solidFill>
                <a:effectLst>
                  <a:outerShdw blurRad="38100" dist="38100" dir="2700000" algn="tl">
                    <a:srgbClr val="C0C0C0"/>
                  </a:outerShdw>
                </a:effectLst>
                <a:latin typeface="Calibri" panose="020F0502020204030204" pitchFamily="34" charset="0"/>
                <a:cs typeface="Calibri" panose="020F0502020204030204" pitchFamily="34" charset="0"/>
              </a:rPr>
              <a:t>Semi-additivité</a:t>
            </a:r>
            <a:r>
              <a:rPr lang="fr-FR" altLang="fr-FR" sz="2000" dirty="0">
                <a:solidFill>
                  <a:srgbClr val="0432FF"/>
                </a:solidFill>
                <a:effectLst>
                  <a:outerShdw blurRad="38100" dist="38100" dir="2700000" algn="tl">
                    <a:srgbClr val="C0C0C0"/>
                  </a:outerShdw>
                </a:effectLst>
                <a:latin typeface="Calibri" panose="020F0502020204030204" pitchFamily="34" charset="0"/>
                <a:cs typeface="Calibri" panose="020F0502020204030204" pitchFamily="34" charset="0"/>
              </a:rPr>
              <a:t> </a:t>
            </a:r>
            <a:r>
              <a:rPr lang="fr-FR" altLang="fr-FR" sz="2000" dirty="0">
                <a:latin typeface="Calibri" panose="020F0502020204030204" pitchFamily="34" charset="0"/>
                <a:cs typeface="Calibri" panose="020F0502020204030204" pitchFamily="34" charset="0"/>
              </a:rPr>
              <a:t>: agrégation (</a:t>
            </a:r>
            <a:r>
              <a:rPr lang="fr-FR" altLang="fr-FR" sz="2000" i="1" dirty="0">
                <a:latin typeface="Calibri" panose="020F0502020204030204" pitchFamily="34" charset="0"/>
                <a:cs typeface="Calibri" panose="020F0502020204030204" pitchFamily="34" charset="0"/>
              </a:rPr>
              <a:t>somme) sur certaines dimensions</a:t>
            </a:r>
          </a:p>
          <a:p>
            <a:pPr lvl="1">
              <a:spcBef>
                <a:spcPts val="600"/>
              </a:spcBef>
              <a:buClr>
                <a:srgbClr val="FF0000"/>
              </a:buClr>
              <a:buFont typeface="Wingdings" charset="2"/>
              <a:buChar char="q"/>
              <a:defRPr/>
            </a:pPr>
            <a:r>
              <a:rPr lang="fr-FR" altLang="fr-FR" dirty="0">
                <a:solidFill>
                  <a:schemeClr val="bg2">
                    <a:lumMod val="75000"/>
                  </a:schemeClr>
                </a:solidFill>
                <a:latin typeface="Calibri" panose="020F0502020204030204" pitchFamily="34" charset="0"/>
                <a:ea typeface="Lucida Calligraphy" charset="0"/>
                <a:cs typeface="Calibri" panose="020F0502020204030204" pitchFamily="34" charset="0"/>
              </a:rPr>
              <a:t>Solde d’un compte bancaire</a:t>
            </a:r>
          </a:p>
          <a:p>
            <a:pPr lvl="1">
              <a:buClr>
                <a:srgbClr val="FF0000"/>
              </a:buClr>
              <a:buFont typeface="Wingdings" charset="2"/>
              <a:buChar char="q"/>
              <a:defRPr/>
            </a:pPr>
            <a:r>
              <a:rPr lang="fr-FR" altLang="fr-FR" dirty="0">
                <a:solidFill>
                  <a:schemeClr val="bg2">
                    <a:lumMod val="75000"/>
                  </a:schemeClr>
                </a:solidFill>
                <a:latin typeface="Calibri" panose="020F0502020204030204" pitchFamily="34" charset="0"/>
                <a:ea typeface="Lucida Calligraphy" charset="0"/>
                <a:cs typeface="Calibri" panose="020F0502020204030204" pitchFamily="34" charset="0"/>
              </a:rPr>
              <a:t>Pas de sens d’additionner les dates, cela  représente des instantanés d’un niveau</a:t>
            </a:r>
          </a:p>
          <a:p>
            <a:pPr marL="730250" lvl="1" indent="0">
              <a:defRPr/>
            </a:pPr>
            <a:endParaRPr lang="fr-FR" altLang="fr-FR" sz="1800" dirty="0">
              <a:solidFill>
                <a:schemeClr val="bg2">
                  <a:lumMod val="75000"/>
                </a:schemeClr>
              </a:solidFill>
              <a:latin typeface="Calibri" panose="020F0502020204030204" pitchFamily="34" charset="0"/>
              <a:cs typeface="Calibri" panose="020F0502020204030204" pitchFamily="34" charset="0"/>
            </a:endParaRPr>
          </a:p>
          <a:p>
            <a:pPr marL="342900" indent="-342900">
              <a:buClr>
                <a:srgbClr val="FF0000"/>
              </a:buClr>
              <a:buSzPct val="120000"/>
              <a:buFont typeface="Wingdings" pitchFamily="2" charset="2"/>
              <a:buChar char="Ø"/>
              <a:defRPr/>
            </a:pPr>
            <a:r>
              <a:rPr lang="fr-FR" altLang="fr-FR" sz="2400" b="1" dirty="0">
                <a:solidFill>
                  <a:schemeClr val="bg2">
                    <a:lumMod val="75000"/>
                  </a:schemeClr>
                </a:solidFill>
                <a:effectLst>
                  <a:outerShdw blurRad="38100" dist="38100" dir="2700000" algn="tl">
                    <a:srgbClr val="C0C0C0"/>
                  </a:outerShdw>
                </a:effectLst>
                <a:latin typeface="Calibri" panose="020F0502020204030204" pitchFamily="34" charset="0"/>
                <a:cs typeface="Calibri" panose="020F0502020204030204" pitchFamily="34" charset="0"/>
              </a:rPr>
              <a:t>Non additif </a:t>
            </a:r>
            <a:r>
              <a:rPr lang="fr-FR" altLang="fr-FR" sz="2000" dirty="0">
                <a:latin typeface="Calibri" panose="020F0502020204030204" pitchFamily="34" charset="0"/>
                <a:cs typeface="Calibri" panose="020F0502020204030204" pitchFamily="34" charset="0"/>
              </a:rPr>
              <a:t>: </a:t>
            </a:r>
            <a:r>
              <a:rPr lang="fr-FR" altLang="fr-FR" sz="2000" i="1" dirty="0">
                <a:latin typeface="Calibri" panose="020F0502020204030204" pitchFamily="34" charset="0"/>
                <a:cs typeface="Calibri" panose="020F0502020204030204" pitchFamily="34" charset="0"/>
              </a:rPr>
              <a:t>fait non additionnable quelque soit la dimension</a:t>
            </a:r>
          </a:p>
          <a:p>
            <a:pPr lvl="1">
              <a:spcBef>
                <a:spcPts val="600"/>
              </a:spcBef>
              <a:buClr>
                <a:srgbClr val="FF0000"/>
              </a:buClr>
              <a:buFont typeface="Wingdings" charset="2"/>
              <a:buChar char="q"/>
              <a:defRPr/>
            </a:pPr>
            <a:r>
              <a:rPr lang="fr-FR" altLang="fr-FR" dirty="0">
                <a:solidFill>
                  <a:schemeClr val="bg2">
                    <a:lumMod val="75000"/>
                  </a:schemeClr>
                </a:solidFill>
                <a:latin typeface="Calibri" panose="020F0502020204030204" pitchFamily="34" charset="0"/>
                <a:ea typeface="Lucida Calligraphy" charset="0"/>
                <a:cs typeface="Calibri" panose="020F0502020204030204" pitchFamily="34" charset="0"/>
              </a:rPr>
              <a:t>Prix unitaire : l’addition sur n’importe quelle dimension donne un nombre dépourvu de sens, pourcentage, ratio.</a:t>
            </a:r>
          </a:p>
        </p:txBody>
      </p:sp>
      <p:sp>
        <p:nvSpPr>
          <p:cNvPr id="8" name="Text Box 102"/>
          <p:cNvSpPr txBox="1">
            <a:spLocks noChangeArrowheads="1"/>
          </p:cNvSpPr>
          <p:nvPr/>
        </p:nvSpPr>
        <p:spPr bwMode="auto">
          <a:xfrm>
            <a:off x="190683" y="835848"/>
            <a:ext cx="2723181" cy="461665"/>
          </a:xfrm>
          <a:prstGeom prst="rect">
            <a:avLst/>
          </a:prstGeom>
        </p:spPr>
        <p:txBody>
          <a:bodyPr wrap="non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FR" altLang="fr-FR" dirty="0"/>
              <a:t> modèle en étoile</a:t>
            </a:r>
          </a:p>
        </p:txBody>
      </p:sp>
      <p:sp>
        <p:nvSpPr>
          <p:cNvPr id="3" name="Text Box 3">
            <a:extLst>
              <a:ext uri="{FF2B5EF4-FFF2-40B4-BE49-F238E27FC236}">
                <a16:creationId xmlns:a16="http://schemas.microsoft.com/office/drawing/2014/main" id="{A45D68C9-1C22-C077-30BC-6F9300CD0FD3}"/>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spTree>
    <p:extLst>
      <p:ext uri="{BB962C8B-B14F-4D97-AF65-F5344CB8AC3E}">
        <p14:creationId xmlns:p14="http://schemas.microsoft.com/office/powerpoint/2010/main" val="1571171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Espace réservé du numéro de diapositive 1"/>
          <p:cNvSpPr>
            <a:spLocks noGrp="1"/>
          </p:cNvSpPr>
          <p:nvPr>
            <p:ph type="sldNum" sz="quarter" idx="4294967295"/>
          </p:nvPr>
        </p:nvSpPr>
        <p:spPr bwMode="auto">
          <a:xfrm>
            <a:off x="8640763" y="6481763"/>
            <a:ext cx="503237" cy="30162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norm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lnSpc>
                <a:spcPct val="90000"/>
              </a:lnSpc>
            </a:pPr>
            <a:fld id="{899A0B15-F397-6248-AF50-1221FA03169C}" type="slidenum">
              <a:rPr lang="en-US" altLang="fr-FR">
                <a:solidFill>
                  <a:srgbClr val="FFFFFF"/>
                </a:solidFill>
              </a:rPr>
              <a:pPr>
                <a:lnSpc>
                  <a:spcPct val="90000"/>
                </a:lnSpc>
              </a:pPr>
              <a:t>29</a:t>
            </a:fld>
            <a:endParaRPr lang="en-US" altLang="fr-FR">
              <a:solidFill>
                <a:srgbClr val="FFFFFF"/>
              </a:solidFill>
            </a:endParaRPr>
          </a:p>
        </p:txBody>
      </p:sp>
      <p:sp>
        <p:nvSpPr>
          <p:cNvPr id="87042" name="Rectangle 2"/>
          <p:cNvSpPr>
            <a:spLocks noChangeArrowheads="1"/>
          </p:cNvSpPr>
          <p:nvPr/>
        </p:nvSpPr>
        <p:spPr bwMode="auto">
          <a:xfrm>
            <a:off x="623841" y="1844824"/>
            <a:ext cx="8412655" cy="3739485"/>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square" anchor="ctr">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r>
              <a:rPr lang="fr-FR" altLang="fr-FR" sz="2400" b="1" i="1" dirty="0">
                <a:solidFill>
                  <a:schemeClr val="bg2">
                    <a:lumMod val="75000"/>
                  </a:schemeClr>
                </a:solidFill>
                <a:latin typeface="Calibri" charset="0"/>
              </a:rPr>
              <a:t>Définition</a:t>
            </a:r>
          </a:p>
          <a:p>
            <a:endParaRPr lang="fr-FR" altLang="fr-FR" sz="2400" b="1" i="1" dirty="0">
              <a:solidFill>
                <a:schemeClr val="bg2">
                  <a:lumMod val="75000"/>
                </a:schemeClr>
              </a:solidFill>
              <a:latin typeface="Calibri" charset="0"/>
            </a:endParaRPr>
          </a:p>
          <a:p>
            <a:endParaRPr lang="fr-FR" altLang="fr-FR" sz="900" dirty="0">
              <a:solidFill>
                <a:srgbClr val="FF0000"/>
              </a:solidFill>
              <a:latin typeface="Calibri" charset="0"/>
            </a:endParaRPr>
          </a:p>
          <a:p>
            <a:pPr marL="342900" indent="-342900" algn="just">
              <a:spcBef>
                <a:spcPct val="0"/>
              </a:spcBef>
              <a:buClr>
                <a:srgbClr val="FF0000"/>
              </a:buClr>
              <a:buSzPct val="120000"/>
              <a:buFont typeface="Wingdings" pitchFamily="2" charset="2"/>
              <a:buChar char="q"/>
            </a:pPr>
            <a:r>
              <a:rPr lang="fr-FR" altLang="fr-FR" sz="2000" dirty="0">
                <a:latin typeface="Calibri" charset="0"/>
              </a:rPr>
              <a:t>Un </a:t>
            </a:r>
            <a:r>
              <a:rPr lang="fr-FR" altLang="fr-FR" sz="2000" i="1" dirty="0">
                <a:solidFill>
                  <a:schemeClr val="bg2">
                    <a:lumMod val="75000"/>
                  </a:schemeClr>
                </a:solidFill>
                <a:latin typeface="Calibri" charset="0"/>
              </a:rPr>
              <a:t>fait</a:t>
            </a:r>
            <a:r>
              <a:rPr lang="fr-FR" altLang="fr-FR" sz="2000" dirty="0">
                <a:latin typeface="Calibri" charset="0"/>
              </a:rPr>
              <a:t> est la plus petite information analysable. C</a:t>
            </a:r>
            <a:r>
              <a:rPr lang="fr-FR" altLang="ja-JP" sz="2000" dirty="0">
                <a:latin typeface="Calibri" charset="0"/>
              </a:rPr>
              <a:t>'</a:t>
            </a:r>
            <a:r>
              <a:rPr lang="fr-FR" altLang="fr-FR" sz="2000" dirty="0">
                <a:latin typeface="Calibri" charset="0"/>
              </a:rPr>
              <a:t>est une information qui contient les données observables  (</a:t>
            </a:r>
            <a:r>
              <a:rPr lang="fr-FR" altLang="fr-FR" sz="2000" b="1" i="1" dirty="0">
                <a:solidFill>
                  <a:schemeClr val="bg2">
                    <a:lumMod val="75000"/>
                  </a:schemeClr>
                </a:solidFill>
                <a:effectLst>
                  <a:outerShdw blurRad="38100" dist="38100" dir="2700000" algn="tl">
                    <a:srgbClr val="C0C0C0"/>
                  </a:outerShdw>
                </a:effectLst>
                <a:latin typeface="Calibri" charset="0"/>
              </a:rPr>
              <a:t>mesures</a:t>
            </a:r>
            <a:r>
              <a:rPr lang="fr-FR" altLang="fr-FR" sz="2000" dirty="0">
                <a:latin typeface="Calibri" charset="0"/>
              </a:rPr>
              <a:t>) que l'on possède sur un sujet et que l'on veut étudier, selon divers axes d'analyse  (</a:t>
            </a:r>
            <a:r>
              <a:rPr lang="fr-FR" altLang="fr-FR" sz="2000" b="1" i="1" dirty="0">
                <a:solidFill>
                  <a:schemeClr val="bg2">
                    <a:lumMod val="75000"/>
                  </a:schemeClr>
                </a:solidFill>
                <a:effectLst>
                  <a:outerShdw blurRad="38100" dist="38100" dir="2700000" algn="tl">
                    <a:srgbClr val="C0C0C0"/>
                  </a:outerShdw>
                </a:effectLst>
                <a:latin typeface="Calibri" charset="0"/>
              </a:rPr>
              <a:t>dimensions</a:t>
            </a:r>
            <a:r>
              <a:rPr lang="fr-FR" altLang="fr-FR" sz="2000" dirty="0">
                <a:latin typeface="Calibri" charset="0"/>
              </a:rPr>
              <a:t>).</a:t>
            </a:r>
          </a:p>
          <a:p>
            <a:pPr algn="just">
              <a:spcBef>
                <a:spcPct val="0"/>
              </a:spcBef>
            </a:pPr>
            <a:endParaRPr lang="fr-FR" altLang="fr-FR" sz="2000" dirty="0">
              <a:latin typeface="Calibri" charset="0"/>
            </a:endParaRPr>
          </a:p>
          <a:p>
            <a:pPr marL="342900" indent="-342900" algn="just">
              <a:buClr>
                <a:srgbClr val="FF0000"/>
              </a:buClr>
              <a:buSzPct val="120000"/>
              <a:buFont typeface="Wingdings" pitchFamily="2" charset="2"/>
              <a:buChar char="q"/>
            </a:pPr>
            <a:r>
              <a:rPr lang="fr-FR" sz="2000" dirty="0">
                <a:latin typeface="Calibri" charset="0"/>
              </a:rPr>
              <a:t> Il correspond à un seul processus métier (</a:t>
            </a:r>
            <a:r>
              <a:rPr lang="fr-FR" sz="1800" i="1" dirty="0">
                <a:solidFill>
                  <a:schemeClr val="bg2">
                    <a:lumMod val="75000"/>
                  </a:schemeClr>
                </a:solidFill>
                <a:latin typeface="Calibri" charset="0"/>
              </a:rPr>
              <a:t>1 table de faits = 1 processus métier</a:t>
            </a:r>
            <a:r>
              <a:rPr lang="fr-FR" sz="1800" i="1" dirty="0">
                <a:solidFill>
                  <a:schemeClr val="accent3"/>
                </a:solidFill>
                <a:latin typeface="Calibri" charset="0"/>
              </a:rPr>
              <a:t> </a:t>
            </a:r>
            <a:r>
              <a:rPr lang="fr-FR" sz="2000" dirty="0">
                <a:latin typeface="Calibri" charset="0"/>
              </a:rPr>
              <a:t>)</a:t>
            </a:r>
          </a:p>
          <a:p>
            <a:pPr>
              <a:spcBef>
                <a:spcPct val="0"/>
              </a:spcBef>
            </a:pPr>
            <a:endParaRPr lang="fr-FR" altLang="fr-FR" sz="2000" dirty="0"/>
          </a:p>
          <a:p>
            <a:pPr marL="342900" indent="-342900" algn="just">
              <a:spcBef>
                <a:spcPct val="0"/>
              </a:spcBef>
              <a:buClr>
                <a:srgbClr val="FF0000"/>
              </a:buClr>
              <a:buSzPct val="120000"/>
              <a:buFont typeface="Wingdings" pitchFamily="2" charset="2"/>
              <a:buChar char="q"/>
            </a:pPr>
            <a:r>
              <a:rPr lang="fr-FR" altLang="fr-FR" sz="2000" dirty="0">
                <a:latin typeface="Calibri" charset="0"/>
              </a:rPr>
              <a:t> Les « </a:t>
            </a:r>
            <a:r>
              <a:rPr lang="fr-FR" altLang="fr-FR" sz="2000" i="1" dirty="0">
                <a:solidFill>
                  <a:schemeClr val="bg2">
                    <a:lumMod val="75000"/>
                  </a:schemeClr>
                </a:solidFill>
                <a:latin typeface="Calibri" charset="0"/>
              </a:rPr>
              <a:t>faits</a:t>
            </a:r>
            <a:r>
              <a:rPr lang="fr-FR" altLang="fr-FR" sz="2000" dirty="0">
                <a:latin typeface="Calibri" charset="0"/>
              </a:rPr>
              <a:t> » dans un entrepôt de données, sont normalement </a:t>
            </a:r>
            <a:r>
              <a:rPr lang="fr-FR" altLang="fr-FR" sz="2000" i="1" u="sng" dirty="0">
                <a:latin typeface="Calibri" charset="0"/>
              </a:rPr>
              <a:t>numériques</a:t>
            </a:r>
            <a:r>
              <a:rPr lang="fr-FR" altLang="fr-FR" sz="2000" dirty="0">
                <a:latin typeface="Calibri" charset="0"/>
              </a:rPr>
              <a:t>,  puisque d'ordre quantitatif.  Il peut s'agir du </a:t>
            </a:r>
            <a:r>
              <a:rPr lang="fr-FR" altLang="fr-FR" sz="1600" i="1" dirty="0">
                <a:latin typeface="Lucida Calligraphy" charset="0"/>
                <a:ea typeface="Lucida Calligraphy" charset="0"/>
                <a:cs typeface="Lucida Calligraphy" charset="0"/>
              </a:rPr>
              <a:t>Montant en argent des ventes</a:t>
            </a:r>
            <a:r>
              <a:rPr lang="fr-FR" altLang="fr-FR" sz="2000" dirty="0">
                <a:latin typeface="Calibri" charset="0"/>
              </a:rPr>
              <a:t>, du </a:t>
            </a:r>
            <a:r>
              <a:rPr lang="fr-FR" altLang="fr-FR" sz="1600" i="1" dirty="0">
                <a:latin typeface="Lucida Calligraphy" charset="0"/>
                <a:ea typeface="Lucida Calligraphy" charset="0"/>
                <a:cs typeface="Lucida Calligraphy" charset="0"/>
              </a:rPr>
              <a:t>nombre d'unités vendues d'un produit</a:t>
            </a:r>
            <a:r>
              <a:rPr lang="fr-FR" altLang="fr-FR" sz="2000" dirty="0">
                <a:latin typeface="Calibri" charset="0"/>
              </a:rPr>
              <a:t>, etc.</a:t>
            </a:r>
            <a:endParaRPr lang="fr-FR" altLang="fr-FR" sz="2000" dirty="0"/>
          </a:p>
        </p:txBody>
      </p:sp>
      <p:sp>
        <p:nvSpPr>
          <p:cNvPr id="7" name="Text Box 102"/>
          <p:cNvSpPr txBox="1">
            <a:spLocks noChangeArrowheads="1"/>
          </p:cNvSpPr>
          <p:nvPr/>
        </p:nvSpPr>
        <p:spPr bwMode="auto">
          <a:xfrm>
            <a:off x="395536" y="903291"/>
            <a:ext cx="3549754" cy="461665"/>
          </a:xfrm>
          <a:prstGeom prst="rect">
            <a:avLst/>
          </a:prstGeom>
        </p:spPr>
        <p:txBody>
          <a:bodyPr wrap="non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FR" altLang="fr-FR" dirty="0"/>
              <a:t> modèle en étoile : Faits</a:t>
            </a:r>
          </a:p>
        </p:txBody>
      </p:sp>
      <p:sp>
        <p:nvSpPr>
          <p:cNvPr id="2" name="Text Box 3">
            <a:extLst>
              <a:ext uri="{FF2B5EF4-FFF2-40B4-BE49-F238E27FC236}">
                <a16:creationId xmlns:a16="http://schemas.microsoft.com/office/drawing/2014/main" id="{3946225E-0608-C0A5-AF86-013B7A1A4574}"/>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spTree>
    <p:extLst>
      <p:ext uri="{BB962C8B-B14F-4D97-AF65-F5344CB8AC3E}">
        <p14:creationId xmlns:p14="http://schemas.microsoft.com/office/powerpoint/2010/main" val="1215393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me 5"/>
          <p:cNvGraphicFramePr/>
          <p:nvPr/>
        </p:nvGraphicFramePr>
        <p:xfrm>
          <a:off x="-165670" y="14288"/>
          <a:ext cx="925252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179512" y="843677"/>
            <a:ext cx="5112568" cy="2585323"/>
          </a:xfrm>
          <a:prstGeom prst="rect">
            <a:avLst/>
          </a:prstGeom>
          <a:noFill/>
        </p:spPr>
        <p:txBody>
          <a:bodyPr wrap="square" lIns="91440" tIns="45720" rIns="91440" bIns="45720">
            <a:spAutoFit/>
          </a:bodyPr>
          <a:lstStyle/>
          <a:p>
            <a:pPr algn="ctr"/>
            <a:r>
              <a:rPr lang="fr-FR" sz="5400" b="1" i="1" cap="none" spc="0" dirty="0">
                <a:ln w="12700">
                  <a:solidFill>
                    <a:schemeClr val="tx2">
                      <a:satMod val="155000"/>
                    </a:schemeClr>
                  </a:solidFill>
                  <a:prstDash val="solid"/>
                </a:ln>
                <a:solidFill>
                  <a:srgbClr val="0432FF"/>
                </a:solidFill>
                <a:effectLst>
                  <a:outerShdw blurRad="41275" dist="20320" dir="1800000" algn="tl" rotWithShape="0">
                    <a:srgbClr val="000000">
                      <a:alpha val="40000"/>
                    </a:srgbClr>
                  </a:outerShdw>
                </a:effectLst>
              </a:rPr>
              <a:t>Systèmes d’information décisionnels</a:t>
            </a:r>
          </a:p>
        </p:txBody>
      </p:sp>
      <p:sp>
        <p:nvSpPr>
          <p:cNvPr id="7" name="Rectangle 6"/>
          <p:cNvSpPr/>
          <p:nvPr/>
        </p:nvSpPr>
        <p:spPr>
          <a:xfrm>
            <a:off x="539552" y="4207396"/>
            <a:ext cx="3416320" cy="923330"/>
          </a:xfrm>
          <a:prstGeom prst="rect">
            <a:avLst/>
          </a:prstGeom>
          <a:noFill/>
        </p:spPr>
        <p:txBody>
          <a:bodyPr wrap="none" lIns="91440" tIns="45720" rIns="91440" bIns="45720">
            <a:spAutoFit/>
          </a:bodyPr>
          <a:lstStyle/>
          <a:p>
            <a:pPr algn="ctr"/>
            <a:r>
              <a:rPr lang="fr-FR" sz="5400" b="1" i="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Entrepôts</a:t>
            </a:r>
            <a:endParaRPr lang="fr-FR"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Rectangle 7"/>
          <p:cNvSpPr/>
          <p:nvPr/>
        </p:nvSpPr>
        <p:spPr>
          <a:xfrm>
            <a:off x="4283968" y="4214540"/>
            <a:ext cx="4031873" cy="923330"/>
          </a:xfrm>
          <a:prstGeom prst="rect">
            <a:avLst/>
          </a:prstGeom>
          <a:noFill/>
        </p:spPr>
        <p:txBody>
          <a:bodyPr wrap="none" lIns="91440" tIns="45720" rIns="91440" bIns="45720">
            <a:spAutoFit/>
          </a:bodyPr>
          <a:lstStyle/>
          <a:p>
            <a:pPr algn="ctr"/>
            <a:r>
              <a:rPr lang="fr-FR" sz="5400" b="1" i="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de données</a:t>
            </a:r>
            <a:endParaRPr lang="fr-FR"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351348180"/>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735388" y="1236159"/>
            <a:ext cx="4988740" cy="40011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square" anchor="ctr">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r>
              <a:rPr lang="fr-CA" altLang="fr-FR" sz="2000" dirty="0">
                <a:latin typeface="Calibri" charset="0"/>
              </a:rPr>
              <a:t>Structure de base d</a:t>
            </a:r>
            <a:r>
              <a:rPr lang="fr-FR" altLang="fr-FR" sz="2000" dirty="0">
                <a:latin typeface="Calibri" charset="0"/>
              </a:rPr>
              <a:t>'</a:t>
            </a:r>
            <a:r>
              <a:rPr lang="fr-CA" altLang="fr-FR" sz="2000" dirty="0">
                <a:latin typeface="Calibri" charset="0"/>
              </a:rPr>
              <a:t>une </a:t>
            </a:r>
            <a:r>
              <a:rPr lang="fr-FR" altLang="fr-FR" sz="2000" dirty="0">
                <a:solidFill>
                  <a:schemeClr val="bg1">
                    <a:lumMod val="95000"/>
                  </a:schemeClr>
                </a:solidFill>
                <a:latin typeface="Calibri" charset="0"/>
              </a:rPr>
              <a:t>'</a:t>
            </a:r>
            <a:r>
              <a:rPr lang="fr-FR" altLang="fr-FR" sz="2000" dirty="0">
                <a:solidFill>
                  <a:schemeClr val="bg2">
                    <a:lumMod val="75000"/>
                  </a:schemeClr>
                </a:solidFill>
                <a:latin typeface="Calibri" charset="0"/>
              </a:rPr>
              <a:t>'table'' de faits </a:t>
            </a:r>
            <a:endParaRPr lang="fr-CA" altLang="fr-FR" sz="2000" dirty="0">
              <a:solidFill>
                <a:schemeClr val="bg2">
                  <a:lumMod val="75000"/>
                </a:schemeClr>
              </a:solidFill>
              <a:latin typeface="Calibri" charset="0"/>
            </a:endParaRPr>
          </a:p>
        </p:txBody>
      </p:sp>
      <p:sp>
        <p:nvSpPr>
          <p:cNvPr id="13" name="Text Box 102"/>
          <p:cNvSpPr txBox="1">
            <a:spLocks noChangeArrowheads="1"/>
          </p:cNvSpPr>
          <p:nvPr/>
        </p:nvSpPr>
        <p:spPr bwMode="auto">
          <a:xfrm>
            <a:off x="257611" y="745185"/>
            <a:ext cx="3549754" cy="461665"/>
          </a:xfrm>
          <a:prstGeom prst="rect">
            <a:avLst/>
          </a:prstGeom>
        </p:spPr>
        <p:txBody>
          <a:bodyPr wrap="non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FR" altLang="fr-FR" dirty="0"/>
              <a:t> modèle en étoile : Faits</a:t>
            </a:r>
          </a:p>
        </p:txBody>
      </p:sp>
      <p:grpSp>
        <p:nvGrpSpPr>
          <p:cNvPr id="9" name="Grouper 8"/>
          <p:cNvGrpSpPr/>
          <p:nvPr/>
        </p:nvGrpSpPr>
        <p:grpSpPr>
          <a:xfrm>
            <a:off x="3004007" y="2744451"/>
            <a:ext cx="3066865" cy="2472885"/>
            <a:chOff x="3004007" y="2744451"/>
            <a:chExt cx="3066865" cy="2472885"/>
          </a:xfrm>
        </p:grpSpPr>
        <p:sp>
          <p:nvSpPr>
            <p:cNvPr id="3" name="ZoneTexte 2"/>
            <p:cNvSpPr txBox="1"/>
            <p:nvPr/>
          </p:nvSpPr>
          <p:spPr>
            <a:xfrm>
              <a:off x="3004007" y="2744451"/>
              <a:ext cx="1587294" cy="338554"/>
            </a:xfrm>
            <a:prstGeom prst="rect">
              <a:avLst/>
            </a:prstGeom>
            <a:noFill/>
          </p:spPr>
          <p:txBody>
            <a:bodyPr wrap="none" rtlCol="0">
              <a:spAutoFit/>
            </a:bodyPr>
            <a:lstStyle/>
            <a:p>
              <a:r>
                <a:rPr lang="fr-FR" sz="1600" dirty="0"/>
                <a:t>Clef étrangères</a:t>
              </a:r>
            </a:p>
          </p:txBody>
        </p:sp>
        <p:sp>
          <p:nvSpPr>
            <p:cNvPr id="11" name="ZoneTexte 10"/>
            <p:cNvSpPr txBox="1"/>
            <p:nvPr/>
          </p:nvSpPr>
          <p:spPr>
            <a:xfrm>
              <a:off x="3004007" y="3717032"/>
              <a:ext cx="3066865" cy="338554"/>
            </a:xfrm>
            <a:prstGeom prst="rect">
              <a:avLst/>
            </a:prstGeom>
            <a:noFill/>
          </p:spPr>
          <p:txBody>
            <a:bodyPr wrap="none" rtlCol="0">
              <a:spAutoFit/>
            </a:bodyPr>
            <a:lstStyle/>
            <a:p>
              <a:r>
                <a:rPr lang="fr-FR" sz="1600" dirty="0"/>
                <a:t>Clef de dimensions dégénérées</a:t>
              </a:r>
            </a:p>
          </p:txBody>
        </p:sp>
        <p:sp>
          <p:nvSpPr>
            <p:cNvPr id="12" name="ZoneTexte 11"/>
            <p:cNvSpPr txBox="1"/>
            <p:nvPr/>
          </p:nvSpPr>
          <p:spPr>
            <a:xfrm>
              <a:off x="3004007" y="4878782"/>
              <a:ext cx="971741" cy="338554"/>
            </a:xfrm>
            <a:prstGeom prst="rect">
              <a:avLst/>
            </a:prstGeom>
            <a:noFill/>
          </p:spPr>
          <p:txBody>
            <a:bodyPr wrap="none" rtlCol="0">
              <a:spAutoFit/>
            </a:bodyPr>
            <a:lstStyle/>
            <a:p>
              <a:r>
                <a:rPr lang="fr-FR" sz="1600" dirty="0"/>
                <a:t>Mesures</a:t>
              </a:r>
              <a:endParaRPr lang="fr-FR" dirty="0"/>
            </a:p>
          </p:txBody>
        </p:sp>
      </p:grpSp>
      <p:grpSp>
        <p:nvGrpSpPr>
          <p:cNvPr id="14" name="Grouper 13"/>
          <p:cNvGrpSpPr/>
          <p:nvPr/>
        </p:nvGrpSpPr>
        <p:grpSpPr>
          <a:xfrm>
            <a:off x="1041275" y="1772816"/>
            <a:ext cx="1962732" cy="3799624"/>
            <a:chOff x="6156176" y="2653621"/>
            <a:chExt cx="1584176" cy="2143530"/>
          </a:xfrm>
        </p:grpSpPr>
        <p:sp>
          <p:nvSpPr>
            <p:cNvPr id="15" name="Rectangle 14"/>
            <p:cNvSpPr/>
            <p:nvPr/>
          </p:nvSpPr>
          <p:spPr>
            <a:xfrm>
              <a:off x="6156176" y="3068960"/>
              <a:ext cx="1584176" cy="1728191"/>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a:solidFill>
                    <a:schemeClr val="tx1"/>
                  </a:solidFill>
                  <a:latin typeface="Calibri" charset="0"/>
                  <a:ea typeface="Calibri" charset="0"/>
                  <a:cs typeface="Calibri" charset="0"/>
                </a:rPr>
                <a:t>Dim</a:t>
              </a:r>
              <a:r>
                <a:rPr lang="fr-FR" sz="1400" baseline="-25000" dirty="0">
                  <a:solidFill>
                    <a:schemeClr val="tx1"/>
                  </a:solidFill>
                  <a:latin typeface="Calibri" charset="0"/>
                  <a:ea typeface="Calibri" charset="0"/>
                  <a:cs typeface="Calibri" charset="0"/>
                </a:rPr>
                <a:t>1 </a:t>
              </a:r>
              <a:r>
                <a:rPr lang="fr-FR" sz="1400" dirty="0">
                  <a:solidFill>
                    <a:schemeClr val="tx1"/>
                  </a:solidFill>
                  <a:latin typeface="Calibri" charset="0"/>
                  <a:ea typeface="Calibri" charset="0"/>
                  <a:cs typeface="Calibri" charset="0"/>
                </a:rPr>
                <a:t>_Id  FK)</a:t>
              </a:r>
            </a:p>
            <a:p>
              <a:r>
                <a:rPr lang="fr-FR" sz="1400" dirty="0">
                  <a:solidFill>
                    <a:schemeClr val="tx1"/>
                  </a:solidFill>
                  <a:latin typeface="Calibri" charset="0"/>
                  <a:ea typeface="Calibri" charset="0"/>
                  <a:cs typeface="Calibri" charset="0"/>
                </a:rPr>
                <a:t>Dim</a:t>
              </a:r>
              <a:r>
                <a:rPr lang="fr-FR" sz="1400" baseline="-25000" dirty="0">
                  <a:solidFill>
                    <a:schemeClr val="tx1"/>
                  </a:solidFill>
                  <a:latin typeface="Calibri" charset="0"/>
                  <a:ea typeface="Calibri" charset="0"/>
                  <a:cs typeface="Calibri" charset="0"/>
                </a:rPr>
                <a:t>2 </a:t>
              </a:r>
              <a:r>
                <a:rPr lang="fr-FR" sz="1400" dirty="0">
                  <a:solidFill>
                    <a:schemeClr val="tx1"/>
                  </a:solidFill>
                  <a:latin typeface="Calibri" charset="0"/>
                  <a:ea typeface="Calibri" charset="0"/>
                  <a:cs typeface="Calibri" charset="0"/>
                </a:rPr>
                <a:t>_Id  FK)</a:t>
              </a:r>
            </a:p>
            <a:p>
              <a:r>
                <a:rPr lang="fr-FR" sz="1400" dirty="0">
                  <a:solidFill>
                    <a:schemeClr val="tx1"/>
                  </a:solidFill>
                  <a:latin typeface="Calibri" charset="0"/>
                  <a:ea typeface="Calibri" charset="0"/>
                  <a:cs typeface="Calibri" charset="0"/>
                </a:rPr>
                <a:t>…</a:t>
              </a:r>
            </a:p>
            <a:p>
              <a:r>
                <a:rPr lang="fr-FR" sz="1400" dirty="0" err="1">
                  <a:solidFill>
                    <a:schemeClr val="tx1"/>
                  </a:solidFill>
                  <a:latin typeface="Calibri" charset="0"/>
                  <a:ea typeface="Calibri" charset="0"/>
                  <a:cs typeface="Calibri" charset="0"/>
                </a:rPr>
                <a:t>Dim</a:t>
              </a:r>
              <a:r>
                <a:rPr lang="fr-FR" sz="1400" baseline="-25000" dirty="0" err="1">
                  <a:solidFill>
                    <a:schemeClr val="tx1"/>
                  </a:solidFill>
                  <a:latin typeface="Calibri" charset="0"/>
                  <a:ea typeface="Calibri" charset="0"/>
                  <a:cs typeface="Calibri" charset="0"/>
                </a:rPr>
                <a:t>n</a:t>
              </a:r>
              <a:r>
                <a:rPr lang="fr-FR" sz="1400" baseline="-25000" dirty="0">
                  <a:solidFill>
                    <a:schemeClr val="tx1"/>
                  </a:solidFill>
                  <a:latin typeface="Calibri" charset="0"/>
                  <a:ea typeface="Calibri" charset="0"/>
                  <a:cs typeface="Calibri" charset="0"/>
                </a:rPr>
                <a:t> </a:t>
              </a:r>
              <a:r>
                <a:rPr lang="fr-FR" sz="1400" dirty="0">
                  <a:solidFill>
                    <a:schemeClr val="tx1"/>
                  </a:solidFill>
                  <a:latin typeface="Calibri" charset="0"/>
                  <a:ea typeface="Calibri" charset="0"/>
                  <a:cs typeface="Calibri" charset="0"/>
                </a:rPr>
                <a:t>_Id  FK)</a:t>
              </a:r>
            </a:p>
            <a:p>
              <a:pPr>
                <a:spcBef>
                  <a:spcPts val="600"/>
                </a:spcBef>
              </a:pPr>
              <a:r>
                <a:rPr lang="fr-FR" sz="1400" dirty="0">
                  <a:solidFill>
                    <a:schemeClr val="tx1"/>
                  </a:solidFill>
                  <a:latin typeface="Calibri" charset="0"/>
                  <a:ea typeface="Calibri" charset="0"/>
                  <a:cs typeface="Calibri" charset="0"/>
                </a:rPr>
                <a:t>Code Dim </a:t>
              </a:r>
              <a:r>
                <a:rPr lang="fr-FR" sz="1400" dirty="0" err="1">
                  <a:solidFill>
                    <a:schemeClr val="tx1"/>
                  </a:solidFill>
                  <a:latin typeface="Calibri" charset="0"/>
                  <a:ea typeface="Calibri" charset="0"/>
                  <a:cs typeface="Calibri" charset="0"/>
                </a:rPr>
                <a:t>dégén</a:t>
              </a:r>
              <a:r>
                <a:rPr lang="fr-FR" sz="1400" dirty="0">
                  <a:solidFill>
                    <a:schemeClr val="tx1"/>
                  </a:solidFill>
                  <a:latin typeface="Calibri" charset="0"/>
                  <a:ea typeface="Calibri" charset="0"/>
                  <a:cs typeface="Calibri" charset="0"/>
                </a:rPr>
                <a:t>. 1  DD)</a:t>
              </a:r>
            </a:p>
            <a:p>
              <a:r>
                <a:rPr lang="fr-FR" sz="1400" dirty="0">
                  <a:solidFill>
                    <a:schemeClr val="tx1"/>
                  </a:solidFill>
                  <a:latin typeface="Calibri" charset="0"/>
                  <a:ea typeface="Calibri" charset="0"/>
                  <a:cs typeface="Calibri" charset="0"/>
                </a:rPr>
                <a:t>Code Dim </a:t>
              </a:r>
              <a:r>
                <a:rPr lang="fr-FR" sz="1400" dirty="0" err="1">
                  <a:solidFill>
                    <a:schemeClr val="tx1"/>
                  </a:solidFill>
                  <a:latin typeface="Calibri" charset="0"/>
                  <a:ea typeface="Calibri" charset="0"/>
                  <a:cs typeface="Calibri" charset="0"/>
                </a:rPr>
                <a:t>dégén</a:t>
              </a:r>
              <a:r>
                <a:rPr lang="fr-FR" sz="1400" dirty="0">
                  <a:solidFill>
                    <a:schemeClr val="tx1"/>
                  </a:solidFill>
                  <a:latin typeface="Calibri" charset="0"/>
                  <a:ea typeface="Calibri" charset="0"/>
                  <a:cs typeface="Calibri" charset="0"/>
                </a:rPr>
                <a:t>. 2  DD)</a:t>
              </a:r>
            </a:p>
            <a:p>
              <a:r>
                <a:rPr lang="fr-FR" sz="1400" dirty="0">
                  <a:solidFill>
                    <a:schemeClr val="tx1"/>
                  </a:solidFill>
                  <a:latin typeface="Calibri" charset="0"/>
                  <a:ea typeface="Calibri" charset="0"/>
                  <a:cs typeface="Calibri" charset="0"/>
                </a:rPr>
                <a:t>…</a:t>
              </a:r>
            </a:p>
            <a:p>
              <a:r>
                <a:rPr lang="fr-FR" sz="1400" dirty="0">
                  <a:solidFill>
                    <a:schemeClr val="tx1"/>
                  </a:solidFill>
                  <a:latin typeface="Calibri" charset="0"/>
                  <a:ea typeface="Calibri" charset="0"/>
                  <a:cs typeface="Calibri" charset="0"/>
                </a:rPr>
                <a:t>Code Dim </a:t>
              </a:r>
              <a:r>
                <a:rPr lang="fr-FR" sz="1400" dirty="0" err="1">
                  <a:solidFill>
                    <a:schemeClr val="tx1"/>
                  </a:solidFill>
                  <a:latin typeface="Calibri" charset="0"/>
                  <a:ea typeface="Calibri" charset="0"/>
                  <a:cs typeface="Calibri" charset="0"/>
                </a:rPr>
                <a:t>dégén</a:t>
              </a:r>
              <a:r>
                <a:rPr lang="fr-FR" sz="1400" dirty="0">
                  <a:solidFill>
                    <a:schemeClr val="tx1"/>
                  </a:solidFill>
                  <a:latin typeface="Calibri" charset="0"/>
                  <a:ea typeface="Calibri" charset="0"/>
                  <a:cs typeface="Calibri" charset="0"/>
                </a:rPr>
                <a:t>. m  DD)</a:t>
              </a:r>
            </a:p>
            <a:p>
              <a:endParaRPr lang="fr-FR" sz="1400" dirty="0">
                <a:solidFill>
                  <a:schemeClr val="tx1"/>
                </a:solidFill>
                <a:latin typeface="Calibri" charset="0"/>
                <a:ea typeface="Calibri" charset="0"/>
                <a:cs typeface="Calibri" charset="0"/>
              </a:endParaRPr>
            </a:p>
            <a:p>
              <a:r>
                <a:rPr lang="fr-FR" sz="1400" i="1" dirty="0">
                  <a:solidFill>
                    <a:schemeClr val="tx1"/>
                  </a:solidFill>
                  <a:latin typeface="Calibri" charset="0"/>
                  <a:ea typeface="Calibri" charset="0"/>
                  <a:cs typeface="Calibri" charset="0"/>
                </a:rPr>
                <a:t>Mesure </a:t>
              </a:r>
              <a:r>
                <a:rPr lang="fr-FR" sz="1400" i="1" baseline="-25000" dirty="0">
                  <a:solidFill>
                    <a:schemeClr val="tx1"/>
                  </a:solidFill>
                  <a:latin typeface="Calibri" charset="0"/>
                  <a:ea typeface="Calibri" charset="0"/>
                  <a:cs typeface="Calibri" charset="0"/>
                </a:rPr>
                <a:t>1</a:t>
              </a:r>
            </a:p>
            <a:p>
              <a:r>
                <a:rPr lang="fr-FR" sz="1400" i="1" dirty="0">
                  <a:solidFill>
                    <a:schemeClr val="tx1"/>
                  </a:solidFill>
                  <a:latin typeface="Calibri" charset="0"/>
                  <a:ea typeface="Calibri" charset="0"/>
                  <a:cs typeface="Calibri" charset="0"/>
                </a:rPr>
                <a:t>Mesure </a:t>
              </a:r>
              <a:r>
                <a:rPr lang="fr-FR" sz="1400" i="1" baseline="-25000" dirty="0">
                  <a:solidFill>
                    <a:schemeClr val="tx1"/>
                  </a:solidFill>
                  <a:latin typeface="Calibri" charset="0"/>
                  <a:ea typeface="Calibri" charset="0"/>
                  <a:cs typeface="Calibri" charset="0"/>
                </a:rPr>
                <a:t>2</a:t>
              </a:r>
            </a:p>
            <a:p>
              <a:r>
                <a:rPr lang="fr-FR" sz="1400" i="1" baseline="-25000" dirty="0">
                  <a:solidFill>
                    <a:schemeClr val="tx1"/>
                  </a:solidFill>
                  <a:latin typeface="Calibri" charset="0"/>
                  <a:ea typeface="Calibri" charset="0"/>
                  <a:cs typeface="Calibri" charset="0"/>
                </a:rPr>
                <a:t>…</a:t>
              </a:r>
            </a:p>
            <a:p>
              <a:r>
                <a:rPr lang="fr-FR" sz="1400" i="1" dirty="0">
                  <a:solidFill>
                    <a:schemeClr val="tx1"/>
                  </a:solidFill>
                  <a:latin typeface="Calibri" charset="0"/>
                  <a:ea typeface="Calibri" charset="0"/>
                  <a:cs typeface="Calibri" charset="0"/>
                </a:rPr>
                <a:t>Mesure </a:t>
              </a:r>
              <a:r>
                <a:rPr lang="fr-FR" sz="1400" i="1" baseline="-25000" dirty="0">
                  <a:solidFill>
                    <a:schemeClr val="tx1"/>
                  </a:solidFill>
                  <a:latin typeface="Calibri" charset="0"/>
                  <a:ea typeface="Calibri" charset="0"/>
                  <a:cs typeface="Calibri" charset="0"/>
                </a:rPr>
                <a:t>p</a:t>
              </a:r>
            </a:p>
          </p:txBody>
        </p:sp>
        <p:sp>
          <p:nvSpPr>
            <p:cNvPr id="16" name="Rectangle 15"/>
            <p:cNvSpPr/>
            <p:nvPr/>
          </p:nvSpPr>
          <p:spPr>
            <a:xfrm>
              <a:off x="6156176" y="2653621"/>
              <a:ext cx="1584176" cy="415339"/>
            </a:xfrm>
            <a:prstGeom prst="rect">
              <a:avLst/>
            </a:prstGeom>
            <a:solidFill>
              <a:srgbClr val="00CC00"/>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p:cNvSpPr txBox="1"/>
            <p:nvPr/>
          </p:nvSpPr>
          <p:spPr>
            <a:xfrm>
              <a:off x="7240772" y="2806995"/>
              <a:ext cx="184731" cy="369332"/>
            </a:xfrm>
            <a:prstGeom prst="rect">
              <a:avLst/>
            </a:prstGeom>
            <a:noFill/>
          </p:spPr>
          <p:txBody>
            <a:bodyPr wrap="none" rtlCol="0">
              <a:spAutoFit/>
            </a:bodyPr>
            <a:lstStyle/>
            <a:p>
              <a:endParaRPr lang="fr-FR" dirty="0"/>
            </a:p>
          </p:txBody>
        </p:sp>
        <p:sp>
          <p:nvSpPr>
            <p:cNvPr id="18" name="ZoneTexte 17"/>
            <p:cNvSpPr txBox="1"/>
            <p:nvPr/>
          </p:nvSpPr>
          <p:spPr>
            <a:xfrm>
              <a:off x="6183515" y="2671399"/>
              <a:ext cx="1556836" cy="208356"/>
            </a:xfrm>
            <a:prstGeom prst="rect">
              <a:avLst/>
            </a:prstGeom>
            <a:noFill/>
          </p:spPr>
          <p:txBody>
            <a:bodyPr wrap="square" rtlCol="0">
              <a:spAutoFit/>
            </a:bodyPr>
            <a:lstStyle/>
            <a:p>
              <a:pPr algn="ctr"/>
              <a:r>
                <a:rPr lang="fr-FR" sz="1400" i="1" dirty="0"/>
                <a:t>Fact</a:t>
              </a:r>
              <a:r>
                <a:rPr lang="fr-FR" sz="1400" dirty="0"/>
                <a:t> </a:t>
              </a:r>
              <a:r>
                <a:rPr lang="fr-FR" b="1" dirty="0"/>
                <a:t>TABLE</a:t>
              </a:r>
            </a:p>
          </p:txBody>
        </p:sp>
      </p:grpSp>
      <p:grpSp>
        <p:nvGrpSpPr>
          <p:cNvPr id="7" name="Grouper 6"/>
          <p:cNvGrpSpPr/>
          <p:nvPr/>
        </p:nvGrpSpPr>
        <p:grpSpPr>
          <a:xfrm>
            <a:off x="6974631" y="2270390"/>
            <a:ext cx="1584176" cy="2799283"/>
            <a:chOff x="7020272" y="2608054"/>
            <a:chExt cx="1584176" cy="2799283"/>
          </a:xfrm>
        </p:grpSpPr>
        <p:cxnSp>
          <p:nvCxnSpPr>
            <p:cNvPr id="19" name="Connecteur droit 18"/>
            <p:cNvCxnSpPr/>
            <p:nvPr/>
          </p:nvCxnSpPr>
          <p:spPr>
            <a:xfrm flipV="1">
              <a:off x="7740352" y="3910020"/>
              <a:ext cx="0" cy="4294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Grouper 5"/>
            <p:cNvGrpSpPr/>
            <p:nvPr/>
          </p:nvGrpSpPr>
          <p:grpSpPr>
            <a:xfrm>
              <a:off x="7020272" y="2608054"/>
              <a:ext cx="1584176" cy="2799283"/>
              <a:chOff x="7042909" y="2556399"/>
              <a:chExt cx="1584176" cy="2799283"/>
            </a:xfrm>
          </p:grpSpPr>
          <p:grpSp>
            <p:nvGrpSpPr>
              <p:cNvPr id="20" name="Grouper 19"/>
              <p:cNvGrpSpPr/>
              <p:nvPr/>
            </p:nvGrpSpPr>
            <p:grpSpPr>
              <a:xfrm>
                <a:off x="7042909" y="3326931"/>
                <a:ext cx="1584176" cy="2028751"/>
                <a:chOff x="6244249" y="2806995"/>
                <a:chExt cx="1584176" cy="2182806"/>
              </a:xfrm>
            </p:grpSpPr>
            <p:sp>
              <p:nvSpPr>
                <p:cNvPr id="21" name="Rectangle 20"/>
                <p:cNvSpPr/>
                <p:nvPr/>
              </p:nvSpPr>
              <p:spPr>
                <a:xfrm>
                  <a:off x="6244249" y="3846527"/>
                  <a:ext cx="1584176" cy="114327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i="1" dirty="0">
                      <a:solidFill>
                        <a:schemeClr val="tx1"/>
                      </a:solidFill>
                      <a:latin typeface="Calibri" charset="0"/>
                      <a:ea typeface="Calibri" charset="0"/>
                      <a:cs typeface="Calibri" charset="0"/>
                    </a:rPr>
                    <a:t>Mesure </a:t>
                  </a:r>
                  <a:r>
                    <a:rPr lang="fr-FR" sz="1600" i="1" baseline="-25000" dirty="0">
                      <a:solidFill>
                        <a:schemeClr val="tx1"/>
                      </a:solidFill>
                      <a:latin typeface="Calibri" charset="0"/>
                      <a:ea typeface="Calibri" charset="0"/>
                      <a:cs typeface="Calibri" charset="0"/>
                    </a:rPr>
                    <a:t>1</a:t>
                  </a:r>
                </a:p>
                <a:p>
                  <a:r>
                    <a:rPr lang="fr-FR" sz="1600" i="1" dirty="0">
                      <a:solidFill>
                        <a:schemeClr val="tx1"/>
                      </a:solidFill>
                      <a:latin typeface="Calibri" charset="0"/>
                      <a:ea typeface="Calibri" charset="0"/>
                      <a:cs typeface="Calibri" charset="0"/>
                    </a:rPr>
                    <a:t>Mesure </a:t>
                  </a:r>
                  <a:r>
                    <a:rPr lang="fr-FR" sz="1600" i="1" baseline="-25000" dirty="0">
                      <a:solidFill>
                        <a:schemeClr val="tx1"/>
                      </a:solidFill>
                      <a:latin typeface="Calibri" charset="0"/>
                      <a:ea typeface="Calibri" charset="0"/>
                      <a:cs typeface="Calibri" charset="0"/>
                    </a:rPr>
                    <a:t>2</a:t>
                  </a:r>
                </a:p>
                <a:p>
                  <a:r>
                    <a:rPr lang="fr-FR" sz="1600" i="1" baseline="-25000" dirty="0">
                      <a:solidFill>
                        <a:schemeClr val="tx1"/>
                      </a:solidFill>
                      <a:latin typeface="Calibri" charset="0"/>
                      <a:ea typeface="Calibri" charset="0"/>
                      <a:cs typeface="Calibri" charset="0"/>
                    </a:rPr>
                    <a:t>…</a:t>
                  </a:r>
                </a:p>
                <a:p>
                  <a:r>
                    <a:rPr lang="fr-FR" sz="1600" i="1" dirty="0">
                      <a:solidFill>
                        <a:schemeClr val="tx1"/>
                      </a:solidFill>
                      <a:latin typeface="Calibri" charset="0"/>
                      <a:ea typeface="Calibri" charset="0"/>
                      <a:cs typeface="Calibri" charset="0"/>
                    </a:rPr>
                    <a:t>Mesure </a:t>
                  </a:r>
                  <a:r>
                    <a:rPr lang="fr-FR" sz="1600" i="1" baseline="-25000" dirty="0">
                      <a:solidFill>
                        <a:schemeClr val="tx1"/>
                      </a:solidFill>
                      <a:latin typeface="Calibri" charset="0"/>
                      <a:ea typeface="Calibri" charset="0"/>
                      <a:cs typeface="Calibri" charset="0"/>
                    </a:rPr>
                    <a:t>p</a:t>
                  </a:r>
                </a:p>
                <a:p>
                  <a:endParaRPr lang="fr-FR" sz="1400" dirty="0">
                    <a:solidFill>
                      <a:schemeClr val="tx1"/>
                    </a:solidFill>
                  </a:endParaRPr>
                </a:p>
              </p:txBody>
            </p:sp>
            <p:sp>
              <p:nvSpPr>
                <p:cNvPr id="22" name="ZoneTexte 21"/>
                <p:cNvSpPr txBox="1"/>
                <p:nvPr/>
              </p:nvSpPr>
              <p:spPr>
                <a:xfrm>
                  <a:off x="7240772" y="2806995"/>
                  <a:ext cx="184731" cy="369332"/>
                </a:xfrm>
                <a:prstGeom prst="rect">
                  <a:avLst/>
                </a:prstGeom>
                <a:noFill/>
              </p:spPr>
              <p:txBody>
                <a:bodyPr wrap="none" rtlCol="0">
                  <a:spAutoFit/>
                </a:bodyPr>
                <a:lstStyle/>
                <a:p>
                  <a:endParaRPr lang="fr-FR" dirty="0"/>
                </a:p>
              </p:txBody>
            </p:sp>
          </p:grpSp>
          <p:grpSp>
            <p:nvGrpSpPr>
              <p:cNvPr id="23" name="Grouper 22"/>
              <p:cNvGrpSpPr/>
              <p:nvPr/>
            </p:nvGrpSpPr>
            <p:grpSpPr>
              <a:xfrm rot="21160453">
                <a:off x="7158082" y="2556399"/>
                <a:ext cx="1092383" cy="1135385"/>
                <a:chOff x="4761954" y="2701225"/>
                <a:chExt cx="1092383" cy="1011982"/>
              </a:xfrm>
            </p:grpSpPr>
            <p:sp>
              <p:nvSpPr>
                <p:cNvPr id="24" name="Rectangle 23"/>
                <p:cNvSpPr/>
                <p:nvPr/>
              </p:nvSpPr>
              <p:spPr>
                <a:xfrm rot="2970063">
                  <a:off x="4802155" y="2661024"/>
                  <a:ext cx="1011982" cy="1092383"/>
                </a:xfrm>
                <a:prstGeom prst="rect">
                  <a:avLst/>
                </a:prstGeom>
                <a:solidFill>
                  <a:srgbClr val="00CC0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a:p>
              </p:txBody>
            </p:sp>
            <p:sp>
              <p:nvSpPr>
                <p:cNvPr id="25" name="ZoneTexte 24"/>
                <p:cNvSpPr txBox="1"/>
                <p:nvPr/>
              </p:nvSpPr>
              <p:spPr>
                <a:xfrm rot="439547">
                  <a:off x="4777250" y="3011558"/>
                  <a:ext cx="993798" cy="301757"/>
                </a:xfrm>
                <a:prstGeom prst="rect">
                  <a:avLst/>
                </a:prstGeom>
                <a:noFill/>
              </p:spPr>
              <p:txBody>
                <a:bodyPr wrap="none" rtlCol="0">
                  <a:spAutoFit/>
                </a:bodyPr>
                <a:lstStyle/>
                <a:p>
                  <a:r>
                    <a:rPr lang="fr-FR" sz="1200" i="1">
                      <a:latin typeface="Calibri" charset="0"/>
                      <a:ea typeface="Calibri" charset="0"/>
                      <a:cs typeface="Calibri" charset="0"/>
                    </a:rPr>
                    <a:t>Fact</a:t>
                  </a:r>
                  <a:r>
                    <a:rPr lang="fr-FR" sz="1200">
                      <a:latin typeface="Calibri" charset="0"/>
                      <a:ea typeface="Calibri" charset="0"/>
                      <a:cs typeface="Calibri" charset="0"/>
                    </a:rPr>
                    <a:t> </a:t>
                  </a:r>
                  <a:r>
                    <a:rPr lang="fr-FR" sz="1600" b="1">
                      <a:latin typeface="Calibri" charset="0"/>
                      <a:ea typeface="Calibri" charset="0"/>
                      <a:cs typeface="Calibri" charset="0"/>
                    </a:rPr>
                    <a:t>TABLE</a:t>
                  </a:r>
                  <a:endParaRPr lang="fr-FR" sz="1600" b="1" dirty="0">
                    <a:latin typeface="Calibri" charset="0"/>
                    <a:ea typeface="Calibri" charset="0"/>
                    <a:cs typeface="Calibri" charset="0"/>
                  </a:endParaRPr>
                </a:p>
              </p:txBody>
            </p:sp>
          </p:grpSp>
        </p:grpSp>
      </p:grpSp>
      <p:sp>
        <p:nvSpPr>
          <p:cNvPr id="2" name="Text Box 3">
            <a:extLst>
              <a:ext uri="{FF2B5EF4-FFF2-40B4-BE49-F238E27FC236}">
                <a16:creationId xmlns:a16="http://schemas.microsoft.com/office/drawing/2014/main" id="{E201027C-99B9-BEA7-9E62-95B79804FF42}"/>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spTree>
    <p:extLst>
      <p:ext uri="{BB962C8B-B14F-4D97-AF65-F5344CB8AC3E}">
        <p14:creationId xmlns:p14="http://schemas.microsoft.com/office/powerpoint/2010/main" val="922562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Espace réservé du numéro de diapositive 1"/>
          <p:cNvSpPr>
            <a:spLocks noGrp="1"/>
          </p:cNvSpPr>
          <p:nvPr>
            <p:ph type="sldNum" sz="quarter" idx="4294967295"/>
          </p:nvPr>
        </p:nvSpPr>
        <p:spPr bwMode="auto">
          <a:xfrm>
            <a:off x="8640763" y="6481763"/>
            <a:ext cx="503237" cy="30162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norm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lnSpc>
                <a:spcPct val="90000"/>
              </a:lnSpc>
            </a:pPr>
            <a:fld id="{899A0B15-F397-6248-AF50-1221FA03169C}" type="slidenum">
              <a:rPr lang="en-US" altLang="fr-FR">
                <a:solidFill>
                  <a:srgbClr val="FFFFFF"/>
                </a:solidFill>
              </a:rPr>
              <a:pPr>
                <a:lnSpc>
                  <a:spcPct val="90000"/>
                </a:lnSpc>
              </a:pPr>
              <a:t>31</a:t>
            </a:fld>
            <a:endParaRPr lang="en-US" altLang="fr-FR">
              <a:solidFill>
                <a:srgbClr val="FFFFFF"/>
              </a:solidFill>
            </a:endParaRPr>
          </a:p>
        </p:txBody>
      </p:sp>
      <p:sp>
        <p:nvSpPr>
          <p:cNvPr id="87042" name="Rectangle 2"/>
          <p:cNvSpPr>
            <a:spLocks noChangeArrowheads="1"/>
          </p:cNvSpPr>
          <p:nvPr/>
        </p:nvSpPr>
        <p:spPr bwMode="auto">
          <a:xfrm>
            <a:off x="143236" y="1323423"/>
            <a:ext cx="9109283" cy="433965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square" anchor="ctr">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marL="342900" indent="-342900">
              <a:buClr>
                <a:schemeClr val="accent3"/>
              </a:buClr>
              <a:buSzPct val="110000"/>
              <a:buFont typeface="Wingdings" pitchFamily="2" charset="2"/>
              <a:buChar char="q"/>
            </a:pPr>
            <a:r>
              <a:rPr lang="fr-FR" altLang="fr-FR" sz="2400" b="1" i="1" dirty="0">
                <a:solidFill>
                  <a:schemeClr val="bg2">
                    <a:lumMod val="75000"/>
                  </a:schemeClr>
                </a:solidFill>
                <a:latin typeface="Calibri" panose="020F0502020204030204" pitchFamily="34" charset="0"/>
                <a:cs typeface="Calibri" panose="020F0502020204030204" pitchFamily="34" charset="0"/>
              </a:rPr>
              <a:t>Table de faits </a:t>
            </a:r>
          </a:p>
          <a:p>
            <a:endParaRPr lang="fr-FR" altLang="fr-FR" sz="1800" dirty="0">
              <a:solidFill>
                <a:srgbClr val="FF0000"/>
              </a:solidFill>
              <a:latin typeface="Calibri" panose="020F0502020204030204" pitchFamily="34" charset="0"/>
              <a:cs typeface="Calibri" panose="020F0502020204030204" pitchFamily="34" charset="0"/>
            </a:endParaRPr>
          </a:p>
          <a:p>
            <a:pPr marL="342900" indent="-342900">
              <a:buClr>
                <a:srgbClr val="FF0000"/>
              </a:buClr>
              <a:buSzPct val="120000"/>
              <a:buFont typeface="Wingdings" pitchFamily="2" charset="2"/>
              <a:buChar char="Ø"/>
            </a:pPr>
            <a:r>
              <a:rPr lang="fr-FR" sz="1800" dirty="0">
                <a:latin typeface="Calibri" panose="020F0502020204030204" pitchFamily="34" charset="0"/>
                <a:cs typeface="Calibri" panose="020F0502020204030204" pitchFamily="34" charset="0"/>
              </a:rPr>
              <a:t> Stocke des mesures générées parles événements-métier</a:t>
            </a:r>
          </a:p>
          <a:p>
            <a:pPr marL="717550" indent="-333375">
              <a:buClr>
                <a:srgbClr val="FF0000"/>
              </a:buClr>
              <a:buSzPct val="120000"/>
              <a:buFont typeface="Wingdings" pitchFamily="2" charset="2"/>
              <a:buChar char="§"/>
            </a:pPr>
            <a:r>
              <a:rPr lang="fr-FR" sz="1800" dirty="0">
                <a:latin typeface="Calibri" panose="020F0502020204030204" pitchFamily="34" charset="0"/>
                <a:cs typeface="Calibri" panose="020F0502020204030204" pitchFamily="34" charset="0"/>
              </a:rPr>
              <a:t>Exemple : réception d’une commande, envoi d’une commande, etc.</a:t>
            </a:r>
          </a:p>
          <a:p>
            <a:pPr marL="717550" indent="-333375">
              <a:buClr>
                <a:srgbClr val="FF0000"/>
              </a:buClr>
              <a:buSzPct val="120000"/>
              <a:buFont typeface="Wingdings" pitchFamily="2" charset="2"/>
              <a:buChar char="§"/>
            </a:pPr>
            <a:r>
              <a:rPr lang="fr-FR" sz="1800" dirty="0">
                <a:latin typeface="Calibri" panose="020F0502020204030204" pitchFamily="34" charset="0"/>
                <a:cs typeface="Calibri" panose="020F0502020204030204" pitchFamily="34" charset="0"/>
              </a:rPr>
              <a:t>Les faits ‘’prennent leur valeur’’ au moment où l’événement-métier survient (</a:t>
            </a:r>
            <a:r>
              <a:rPr lang="fr-FR" i="1" dirty="0">
                <a:latin typeface="Calibri" panose="020F0502020204030204" pitchFamily="34" charset="0"/>
                <a:cs typeface="Calibri" panose="020F0502020204030204" pitchFamily="34" charset="0"/>
              </a:rPr>
              <a:t>aspect temporel important</a:t>
            </a:r>
            <a:r>
              <a:rPr lang="fr-FR" sz="1800" dirty="0">
                <a:latin typeface="Calibri" panose="020F0502020204030204" pitchFamily="34" charset="0"/>
                <a:cs typeface="Calibri" panose="020F0502020204030204" pitchFamily="34" charset="0"/>
              </a:rPr>
              <a:t>)</a:t>
            </a:r>
          </a:p>
          <a:p>
            <a:pPr algn="just">
              <a:spcBef>
                <a:spcPct val="0"/>
              </a:spcBef>
            </a:pPr>
            <a:endParaRPr lang="fr-FR" altLang="fr-FR" sz="1800" dirty="0">
              <a:latin typeface="Calibri" panose="020F0502020204030204" pitchFamily="34" charset="0"/>
              <a:cs typeface="Calibri" panose="020F0502020204030204" pitchFamily="34" charset="0"/>
            </a:endParaRPr>
          </a:p>
          <a:p>
            <a:pPr marL="342900" indent="-342900">
              <a:buClr>
                <a:srgbClr val="FF0000"/>
              </a:buClr>
              <a:buSzPct val="120000"/>
              <a:buFont typeface="Wingdings" pitchFamily="2" charset="2"/>
              <a:buChar char="Ø"/>
            </a:pPr>
            <a:r>
              <a:rPr lang="fr-FR" sz="1800" dirty="0">
                <a:latin typeface="Calibri" panose="020F0502020204030204" pitchFamily="34" charset="0"/>
                <a:cs typeface="Calibri" panose="020F0502020204030204" pitchFamily="34" charset="0"/>
              </a:rPr>
              <a:t> Contient typiquement un très grand nombre de lignes : </a:t>
            </a:r>
          </a:p>
          <a:p>
            <a:pPr marL="717550" indent="-333375">
              <a:buClr>
                <a:srgbClr val="FF0000"/>
              </a:buClr>
              <a:buSzPct val="120000"/>
              <a:buFont typeface="Wingdings" pitchFamily="2" charset="2"/>
              <a:buChar char="§"/>
            </a:pPr>
            <a:r>
              <a:rPr lang="fr-FR" sz="1800" dirty="0">
                <a:latin typeface="Calibri" panose="020F0502020204030204" pitchFamily="34" charset="0"/>
                <a:cs typeface="Calibri" panose="020F0502020204030204" pitchFamily="34" charset="0"/>
              </a:rPr>
              <a:t>Jusqu’à plusieurs milliards de lignes; (</a:t>
            </a:r>
            <a:r>
              <a:rPr lang="fr-FR" i="1" dirty="0">
                <a:latin typeface="Calibri" panose="020F0502020204030204" pitchFamily="34" charset="0"/>
                <a:cs typeface="Calibri" panose="020F0502020204030204" pitchFamily="34" charset="0"/>
              </a:rPr>
              <a:t>plus de 90%  des données du modèle</a:t>
            </a:r>
            <a:r>
              <a:rPr lang="fr-FR" sz="1800" dirty="0">
                <a:latin typeface="Calibri" panose="020F0502020204030204" pitchFamily="34" charset="0"/>
                <a:cs typeface="Calibri" panose="020F0502020204030204" pitchFamily="34" charset="0"/>
              </a:rPr>
              <a:t>)</a:t>
            </a:r>
          </a:p>
          <a:p>
            <a:pPr marL="717550" indent="-333375">
              <a:buClr>
                <a:schemeClr val="accent3"/>
              </a:buClr>
              <a:buFont typeface="Wingdings" pitchFamily="2" charset="2"/>
              <a:buChar char="q"/>
            </a:pPr>
            <a:endParaRPr lang="fr-FR" sz="1800" dirty="0">
              <a:latin typeface="Calibri" panose="020F0502020204030204" pitchFamily="34" charset="0"/>
              <a:cs typeface="Calibri" panose="020F0502020204030204" pitchFamily="34" charset="0"/>
            </a:endParaRPr>
          </a:p>
          <a:p>
            <a:pPr marL="342900" indent="-342900">
              <a:buClr>
                <a:srgbClr val="FF0000"/>
              </a:buClr>
              <a:buSzPct val="120000"/>
              <a:buFont typeface="Wingdings" pitchFamily="2" charset="2"/>
              <a:buChar char="Ø"/>
            </a:pPr>
            <a:r>
              <a:rPr lang="fr-FR" sz="1800" dirty="0">
                <a:latin typeface="Calibri" panose="020F0502020204030204" pitchFamily="34" charset="0"/>
                <a:cs typeface="Calibri" panose="020F0502020204030204" pitchFamily="34" charset="0"/>
              </a:rPr>
              <a:t> Contient deux types de données (Clés étrangères (FK) et mesures).</a:t>
            </a:r>
          </a:p>
          <a:p>
            <a:pPr marL="342900" indent="-342900">
              <a:buClr>
                <a:schemeClr val="accent3"/>
              </a:buClr>
              <a:buFont typeface="Wingdings" pitchFamily="2" charset="2"/>
              <a:buChar char="Ø"/>
            </a:pPr>
            <a:endParaRPr lang="fr-FR" sz="1800" dirty="0">
              <a:latin typeface="Calibri" panose="020F0502020204030204" pitchFamily="34" charset="0"/>
              <a:cs typeface="Calibri" panose="020F0502020204030204" pitchFamily="34" charset="0"/>
            </a:endParaRPr>
          </a:p>
          <a:p>
            <a:pPr marL="342900" indent="-342900">
              <a:buClr>
                <a:srgbClr val="FF0000"/>
              </a:buClr>
              <a:buSzPct val="120000"/>
              <a:buFont typeface="Wingdings" pitchFamily="2" charset="2"/>
              <a:buChar char="Ø"/>
            </a:pPr>
            <a:r>
              <a:rPr lang="fr-FR" sz="1800" dirty="0">
                <a:latin typeface="Calibri" panose="020F0502020204030204" pitchFamily="34" charset="0"/>
                <a:cs typeface="Calibri" panose="020F0502020204030204" pitchFamily="34" charset="0"/>
              </a:rPr>
              <a:t>Grain d’une table de faits </a:t>
            </a:r>
          </a:p>
          <a:p>
            <a:pPr marL="717550" indent="-333375">
              <a:buClr>
                <a:srgbClr val="FF0000"/>
              </a:buClr>
              <a:buSzPct val="120000"/>
              <a:buFont typeface="Wingdings" pitchFamily="2" charset="2"/>
              <a:buChar char="§"/>
            </a:pPr>
            <a:r>
              <a:rPr lang="fr-FR" sz="1800" dirty="0">
                <a:latin typeface="Calibri" panose="020F0502020204030204" pitchFamily="34" charset="0"/>
                <a:cs typeface="Calibri" panose="020F0502020204030204" pitchFamily="34" charset="0"/>
              </a:rPr>
              <a:t>Le grain est la définition de l’événement-métier produisant les lignes de la table de faits </a:t>
            </a:r>
          </a:p>
          <a:p>
            <a:pPr marL="717550" indent="-333375">
              <a:buClr>
                <a:srgbClr val="FF0000"/>
              </a:buClr>
              <a:buSzPct val="120000"/>
              <a:buFont typeface="Wingdings" pitchFamily="2" charset="2"/>
              <a:buChar char="§"/>
            </a:pPr>
            <a:r>
              <a:rPr lang="fr-FR" sz="1800" dirty="0">
                <a:latin typeface="Calibri" panose="020F0502020204030204" pitchFamily="34" charset="0"/>
                <a:cs typeface="Calibri" panose="020F0502020204030204" pitchFamily="34" charset="0"/>
              </a:rPr>
              <a:t>Toutes les lignes de la table doivent avoir le même grain (atomique) </a:t>
            </a:r>
          </a:p>
        </p:txBody>
      </p:sp>
      <p:sp>
        <p:nvSpPr>
          <p:cNvPr id="7" name="Text Box 102"/>
          <p:cNvSpPr txBox="1">
            <a:spLocks noChangeArrowheads="1"/>
          </p:cNvSpPr>
          <p:nvPr/>
        </p:nvSpPr>
        <p:spPr bwMode="auto">
          <a:xfrm>
            <a:off x="395536" y="726704"/>
            <a:ext cx="5280025" cy="523220"/>
          </a:xfrm>
          <a:prstGeom prst="rect">
            <a:avLst/>
          </a:prstGeom>
        </p:spPr>
        <p:txBody>
          <a:bodyPr wrap="non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FR" altLang="fr-FR" dirty="0"/>
              <a:t> modèle en étoile : Faits</a:t>
            </a:r>
          </a:p>
        </p:txBody>
      </p:sp>
      <p:grpSp>
        <p:nvGrpSpPr>
          <p:cNvPr id="8" name="Groupe 7">
            <a:extLst>
              <a:ext uri="{FF2B5EF4-FFF2-40B4-BE49-F238E27FC236}">
                <a16:creationId xmlns:a16="http://schemas.microsoft.com/office/drawing/2014/main" id="{66981AAB-51CF-A546-98B6-A872B6FF4A54}"/>
              </a:ext>
            </a:extLst>
          </p:cNvPr>
          <p:cNvGrpSpPr/>
          <p:nvPr/>
        </p:nvGrpSpPr>
        <p:grpSpPr>
          <a:xfrm>
            <a:off x="5435997" y="5979920"/>
            <a:ext cx="3456384" cy="486624"/>
            <a:chOff x="5004048" y="5974580"/>
            <a:chExt cx="3456384" cy="445708"/>
          </a:xfrm>
        </p:grpSpPr>
        <p:pic>
          <p:nvPicPr>
            <p:cNvPr id="9" name="Image 8">
              <a:extLst>
                <a:ext uri="{FF2B5EF4-FFF2-40B4-BE49-F238E27FC236}">
                  <a16:creationId xmlns:a16="http://schemas.microsoft.com/office/drawing/2014/main" id="{3590D8FF-A7D4-9C45-A1B9-4DB5FCE36CB8}"/>
                </a:ext>
              </a:extLst>
            </p:cNvPr>
            <p:cNvPicPr>
              <a:picLocks noChangeAspect="1"/>
            </p:cNvPicPr>
            <p:nvPr/>
          </p:nvPicPr>
          <p:blipFill>
            <a:blip r:embed="rId2"/>
            <a:stretch>
              <a:fillRect/>
            </a:stretch>
          </p:blipFill>
          <p:spPr>
            <a:xfrm>
              <a:off x="5004048" y="5974580"/>
              <a:ext cx="318363" cy="445708"/>
            </a:xfrm>
            <a:prstGeom prst="rect">
              <a:avLst/>
            </a:prstGeom>
          </p:spPr>
        </p:pic>
        <p:sp>
          <p:nvSpPr>
            <p:cNvPr id="10" name="Rectangle 9">
              <a:extLst>
                <a:ext uri="{FF2B5EF4-FFF2-40B4-BE49-F238E27FC236}">
                  <a16:creationId xmlns:a16="http://schemas.microsoft.com/office/drawing/2014/main" id="{0EE78188-3CA3-2D42-A762-F0D6290BD7C8}"/>
                </a:ext>
              </a:extLst>
            </p:cNvPr>
            <p:cNvSpPr/>
            <p:nvPr/>
          </p:nvSpPr>
          <p:spPr>
            <a:xfrm>
              <a:off x="5243920" y="6174067"/>
              <a:ext cx="3216512" cy="215444"/>
            </a:xfrm>
            <a:prstGeom prst="rect">
              <a:avLst/>
            </a:prstGeom>
          </p:spPr>
          <p:txBody>
            <a:bodyPr wrap="square">
              <a:spAutoFit/>
            </a:bodyPr>
            <a:lstStyle/>
            <a:p>
              <a:r>
                <a:rPr lang="fr-FR" sz="800" i="1" dirty="0">
                  <a:latin typeface="Helvetica" pitchFamily="2" charset="0"/>
                </a:rPr>
                <a:t>Département de génie logiciel  - 2011 – © S. </a:t>
              </a:r>
              <a:r>
                <a:rPr lang="fr-FR" sz="800" i="1" dirty="0" err="1">
                  <a:latin typeface="Helvetica" pitchFamily="2" charset="0"/>
                </a:rPr>
                <a:t>Chafki</a:t>
              </a:r>
              <a:r>
                <a:rPr lang="fr-FR" sz="800" i="1" dirty="0">
                  <a:latin typeface="Helvetica" pitchFamily="2" charset="0"/>
                </a:rPr>
                <a:t>, C. Desrosiers</a:t>
              </a:r>
              <a:endParaRPr lang="fr-FR" sz="800" i="1" dirty="0">
                <a:effectLst/>
                <a:latin typeface="Helvetica" pitchFamily="2" charset="0"/>
              </a:endParaRPr>
            </a:p>
          </p:txBody>
        </p:sp>
      </p:grpSp>
      <p:sp>
        <p:nvSpPr>
          <p:cNvPr id="2" name="Text Box 3">
            <a:extLst>
              <a:ext uri="{FF2B5EF4-FFF2-40B4-BE49-F238E27FC236}">
                <a16:creationId xmlns:a16="http://schemas.microsoft.com/office/drawing/2014/main" id="{BB2A6221-9CFA-D3C9-417E-B0861F232DEF}"/>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spTree>
    <p:extLst>
      <p:ext uri="{BB962C8B-B14F-4D97-AF65-F5344CB8AC3E}">
        <p14:creationId xmlns:p14="http://schemas.microsoft.com/office/powerpoint/2010/main" val="29531808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Espace réservé du numéro de diapositive 1"/>
          <p:cNvSpPr>
            <a:spLocks noGrp="1"/>
          </p:cNvSpPr>
          <p:nvPr>
            <p:ph type="sldNum" sz="quarter" idx="4294967295"/>
          </p:nvPr>
        </p:nvSpPr>
        <p:spPr bwMode="auto">
          <a:xfrm>
            <a:off x="8640763" y="6481763"/>
            <a:ext cx="503237" cy="30162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norm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lnSpc>
                <a:spcPct val="90000"/>
              </a:lnSpc>
            </a:pPr>
            <a:fld id="{3A4218AF-F99F-C74C-98E6-B63C69661DB3}" type="slidenum">
              <a:rPr lang="en-US" altLang="fr-FR">
                <a:solidFill>
                  <a:srgbClr val="FFFFFF"/>
                </a:solidFill>
              </a:rPr>
              <a:pPr>
                <a:lnSpc>
                  <a:spcPct val="90000"/>
                </a:lnSpc>
              </a:pPr>
              <a:t>32</a:t>
            </a:fld>
            <a:endParaRPr lang="en-US" altLang="fr-FR">
              <a:solidFill>
                <a:srgbClr val="FFFFFF"/>
              </a:solidFill>
            </a:endParaRPr>
          </a:p>
        </p:txBody>
      </p:sp>
      <p:sp>
        <p:nvSpPr>
          <p:cNvPr id="90114" name="Rectangle 2"/>
          <p:cNvSpPr>
            <a:spLocks noChangeArrowheads="1"/>
          </p:cNvSpPr>
          <p:nvPr/>
        </p:nvSpPr>
        <p:spPr bwMode="auto">
          <a:xfrm>
            <a:off x="450056" y="1456306"/>
            <a:ext cx="8243887" cy="460126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anchor="ctr">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lgn="just">
              <a:spcAft>
                <a:spcPts val="1200"/>
              </a:spcAft>
            </a:pPr>
            <a:r>
              <a:rPr lang="fr-FR" altLang="fr-FR" sz="2400" b="1" i="1" dirty="0">
                <a:solidFill>
                  <a:schemeClr val="bg2">
                    <a:lumMod val="75000"/>
                  </a:schemeClr>
                </a:solidFill>
                <a:latin typeface="Calibri" charset="0"/>
              </a:rPr>
              <a:t>Définition</a:t>
            </a:r>
          </a:p>
          <a:p>
            <a:pPr marL="342900" indent="-342900" algn="just">
              <a:spcBef>
                <a:spcPts val="600"/>
              </a:spcBef>
              <a:buClr>
                <a:srgbClr val="FF0000"/>
              </a:buClr>
              <a:buSzPct val="130000"/>
              <a:buFont typeface="Wingdings" charset="2"/>
              <a:buChar char="Ø"/>
            </a:pPr>
            <a:r>
              <a:rPr lang="fr-FR" altLang="fr-FR" sz="2000" dirty="0">
                <a:latin typeface="Calibri" charset="0"/>
              </a:rPr>
              <a:t>Une dimension représente un </a:t>
            </a:r>
            <a:r>
              <a:rPr lang="fr-FR" altLang="fr-FR" sz="2400" b="1" dirty="0">
                <a:solidFill>
                  <a:schemeClr val="bg2">
                    <a:lumMod val="75000"/>
                  </a:schemeClr>
                </a:solidFill>
                <a:effectLst>
                  <a:outerShdw blurRad="38100" dist="38100" dir="2700000" algn="tl">
                    <a:srgbClr val="C0C0C0"/>
                  </a:outerShdw>
                </a:effectLst>
                <a:latin typeface="Calibri" charset="0"/>
              </a:rPr>
              <a:t>axe d'analyse </a:t>
            </a:r>
            <a:r>
              <a:rPr lang="fr-FR" altLang="fr-FR" sz="2000" dirty="0">
                <a:latin typeface="Calibri" charset="0"/>
              </a:rPr>
              <a:t>selon lequel on veut étudier des données observables  (</a:t>
            </a:r>
            <a:r>
              <a:rPr lang="fr-FR" altLang="fr-FR" sz="2000" b="1" dirty="0">
                <a:solidFill>
                  <a:schemeClr val="bg2">
                    <a:lumMod val="75000"/>
                  </a:schemeClr>
                </a:solidFill>
                <a:latin typeface="Calibri" charset="0"/>
              </a:rPr>
              <a:t>les faits</a:t>
            </a:r>
            <a:r>
              <a:rPr lang="fr-FR" altLang="fr-FR" sz="2000" dirty="0">
                <a:latin typeface="Calibri" charset="0"/>
              </a:rPr>
              <a:t>) qui, soumises à une analyse multidimensionnelle, donnent aux utilisateurs des renseignements nécessaires à la prise de décision.</a:t>
            </a:r>
          </a:p>
          <a:p>
            <a:pPr marL="342900" indent="-342900" algn="just">
              <a:lnSpc>
                <a:spcPct val="150000"/>
              </a:lnSpc>
              <a:buClr>
                <a:schemeClr val="bg1">
                  <a:lumMod val="85000"/>
                </a:schemeClr>
              </a:buClr>
              <a:buSzPct val="130000"/>
              <a:buFont typeface="Wingdings" charset="2"/>
              <a:buChar char="Ø"/>
            </a:pPr>
            <a:endParaRPr lang="fr-FR" altLang="fr-FR" sz="2000" dirty="0">
              <a:latin typeface="Calibri" charset="0"/>
            </a:endParaRPr>
          </a:p>
          <a:p>
            <a:pPr marL="342900" indent="-342900" algn="just">
              <a:buClr>
                <a:srgbClr val="FF0000"/>
              </a:buClr>
              <a:buSzPct val="130000"/>
              <a:buFont typeface="Wingdings" charset="2"/>
              <a:buChar char="Ø"/>
            </a:pPr>
            <a:r>
              <a:rPr lang="fr-FR" altLang="fr-FR" sz="2000" dirty="0">
                <a:latin typeface="Calibri" charset="0"/>
              </a:rPr>
              <a:t>Exemples de </a:t>
            </a:r>
            <a:r>
              <a:rPr lang="fr-FR" altLang="fr-FR" sz="2000" b="1" dirty="0">
                <a:solidFill>
                  <a:schemeClr val="bg2">
                    <a:lumMod val="75000"/>
                  </a:schemeClr>
                </a:solidFill>
                <a:effectLst>
                  <a:outerShdw blurRad="38100" dist="38100" dir="2700000" algn="tl">
                    <a:srgbClr val="C0C0C0"/>
                  </a:outerShdw>
                </a:effectLst>
                <a:latin typeface="Calibri" charset="0"/>
              </a:rPr>
              <a:t>dimension</a:t>
            </a:r>
            <a:r>
              <a:rPr lang="fr-FR" altLang="fr-FR" sz="2000" dirty="0">
                <a:solidFill>
                  <a:schemeClr val="bg1"/>
                </a:solidFill>
                <a:latin typeface="Calibri" charset="0"/>
              </a:rPr>
              <a:t> </a:t>
            </a:r>
            <a:r>
              <a:rPr lang="fr-FR" altLang="fr-FR" sz="2000" dirty="0">
                <a:latin typeface="Calibri" charset="0"/>
              </a:rPr>
              <a:t>: Il peut s'agir des </a:t>
            </a:r>
            <a:r>
              <a:rPr lang="fr-FR" altLang="fr-FR" sz="2000" b="1" i="1" cap="small" dirty="0">
                <a:solidFill>
                  <a:schemeClr val="bg2">
                    <a:lumMod val="75000"/>
                  </a:schemeClr>
                </a:solidFill>
                <a:latin typeface="Calibri" panose="020F0502020204030204" pitchFamily="34" charset="0"/>
                <a:ea typeface="Lucida Calligraphy" charset="0"/>
                <a:cs typeface="Calibri" panose="020F0502020204030204" pitchFamily="34" charset="0"/>
              </a:rPr>
              <a:t>Clients</a:t>
            </a:r>
            <a:r>
              <a:rPr lang="fr-FR" altLang="fr-FR" sz="1600" dirty="0">
                <a:solidFill>
                  <a:schemeClr val="bg1">
                    <a:lumMod val="85000"/>
                  </a:schemeClr>
                </a:solidFill>
                <a:latin typeface="Calibri" charset="0"/>
              </a:rPr>
              <a:t> </a:t>
            </a:r>
            <a:r>
              <a:rPr lang="fr-FR" altLang="fr-FR" sz="2000" dirty="0">
                <a:latin typeface="Calibri" charset="0"/>
              </a:rPr>
              <a:t>ou des </a:t>
            </a:r>
            <a:r>
              <a:rPr lang="fr-FR" altLang="fr-FR" sz="2000" b="1" i="1" cap="small" dirty="0">
                <a:solidFill>
                  <a:schemeClr val="bg2">
                    <a:lumMod val="75000"/>
                  </a:schemeClr>
                </a:solidFill>
                <a:latin typeface="Calibri" panose="020F0502020204030204" pitchFamily="34" charset="0"/>
                <a:cs typeface="Calibri" panose="020F0502020204030204" pitchFamily="34" charset="0"/>
              </a:rPr>
              <a:t>Produits</a:t>
            </a:r>
            <a:r>
              <a:rPr lang="fr-FR" altLang="fr-FR" sz="2000" dirty="0">
                <a:latin typeface="Calibri" charset="0"/>
              </a:rPr>
              <a:t> d'une Entreprise, d'une </a:t>
            </a:r>
            <a:r>
              <a:rPr lang="fr-FR" altLang="fr-FR" sz="2000" b="1" i="1" cap="small" dirty="0">
                <a:solidFill>
                  <a:schemeClr val="bg2">
                    <a:lumMod val="75000"/>
                  </a:schemeClr>
                </a:solidFill>
                <a:latin typeface="Calibri" panose="020F0502020204030204" pitchFamily="34" charset="0"/>
                <a:cs typeface="Calibri" panose="020F0502020204030204" pitchFamily="34" charset="0"/>
              </a:rPr>
              <a:t>Période</a:t>
            </a:r>
            <a:r>
              <a:rPr lang="fr-FR" altLang="fr-FR" sz="2000" dirty="0">
                <a:latin typeface="Calibri" charset="0"/>
              </a:rPr>
              <a:t> de temps comme un </a:t>
            </a:r>
            <a:r>
              <a:rPr lang="fr-FR" altLang="fr-FR" sz="2000" i="1" dirty="0">
                <a:latin typeface="Calibri" charset="0"/>
              </a:rPr>
              <a:t>exercice financier</a:t>
            </a:r>
            <a:r>
              <a:rPr lang="fr-FR" altLang="fr-FR" sz="2000" dirty="0">
                <a:latin typeface="Calibri" charset="0"/>
              </a:rPr>
              <a:t>, des </a:t>
            </a:r>
            <a:r>
              <a:rPr lang="fr-FR" altLang="fr-FR" sz="2000" i="1" dirty="0">
                <a:latin typeface="Calibri" charset="0"/>
              </a:rPr>
              <a:t>activités</a:t>
            </a:r>
            <a:r>
              <a:rPr lang="fr-FR" altLang="fr-FR" sz="2000" dirty="0">
                <a:latin typeface="Calibri" charset="0"/>
              </a:rPr>
              <a:t> menées au sein d'une société, et</a:t>
            </a:r>
            <a:r>
              <a:rPr lang="fr-CA" altLang="fr-FR" sz="2000" dirty="0">
                <a:latin typeface="Calibri" charset="0"/>
              </a:rPr>
              <a:t>c. </a:t>
            </a:r>
          </a:p>
          <a:p>
            <a:pPr marL="342900" indent="-342900" algn="just">
              <a:buClr>
                <a:schemeClr val="bg1">
                  <a:lumMod val="85000"/>
                </a:schemeClr>
              </a:buClr>
              <a:buSzPct val="130000"/>
              <a:buFont typeface="Wingdings" charset="2"/>
              <a:buChar char="Ø"/>
            </a:pPr>
            <a:endParaRPr lang="fr-CA" altLang="fr-FR" sz="2000" dirty="0">
              <a:latin typeface="Calibri" charset="0"/>
            </a:endParaRPr>
          </a:p>
          <a:p>
            <a:pPr marL="342900" indent="-342900" algn="just">
              <a:buClr>
                <a:srgbClr val="FF0000"/>
              </a:buClr>
              <a:buSzPct val="130000"/>
              <a:buFont typeface="Wingdings" charset="2"/>
              <a:buChar char="Ø"/>
            </a:pPr>
            <a:r>
              <a:rPr lang="fr-FR" sz="2000" dirty="0">
                <a:latin typeface="Calibri" charset="0"/>
              </a:rPr>
              <a:t>Une dimension regroupe un ensemble d’attributs corrélés </a:t>
            </a:r>
            <a:r>
              <a:rPr lang="fr-FR" sz="2000" dirty="0" err="1">
                <a:latin typeface="Calibri" charset="0"/>
              </a:rPr>
              <a:t>repésantant</a:t>
            </a:r>
            <a:r>
              <a:rPr lang="fr-FR" sz="2000" dirty="0">
                <a:latin typeface="Calibri" charset="0"/>
              </a:rPr>
              <a:t> un contexte d’analyse.</a:t>
            </a:r>
          </a:p>
          <a:p>
            <a:pPr marL="342900" indent="-342900" algn="just">
              <a:buClr>
                <a:schemeClr val="bg1">
                  <a:lumMod val="85000"/>
                </a:schemeClr>
              </a:buClr>
              <a:buSzPct val="130000"/>
              <a:buFont typeface="Wingdings" charset="2"/>
              <a:buChar char="Ø"/>
            </a:pPr>
            <a:endParaRPr lang="fr-FR" altLang="fr-FR" sz="2000" dirty="0">
              <a:latin typeface="Calibri" charset="0"/>
            </a:endParaRPr>
          </a:p>
        </p:txBody>
      </p:sp>
      <p:sp>
        <p:nvSpPr>
          <p:cNvPr id="8" name="Text Box 102"/>
          <p:cNvSpPr txBox="1">
            <a:spLocks noChangeArrowheads="1"/>
          </p:cNvSpPr>
          <p:nvPr/>
        </p:nvSpPr>
        <p:spPr bwMode="auto">
          <a:xfrm>
            <a:off x="251520" y="791920"/>
            <a:ext cx="4417556" cy="461665"/>
          </a:xfrm>
          <a:prstGeom prst="rect">
            <a:avLst/>
          </a:prstGeom>
        </p:spPr>
        <p:txBody>
          <a:bodyPr wrap="non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FR" altLang="fr-FR" dirty="0"/>
              <a:t> modèle en étoile : Dimensions</a:t>
            </a:r>
          </a:p>
        </p:txBody>
      </p:sp>
      <p:sp>
        <p:nvSpPr>
          <p:cNvPr id="2" name="Text Box 3">
            <a:extLst>
              <a:ext uri="{FF2B5EF4-FFF2-40B4-BE49-F238E27FC236}">
                <a16:creationId xmlns:a16="http://schemas.microsoft.com/office/drawing/2014/main" id="{48463933-4600-8B60-AAF6-5CC5F563F9CC}"/>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spTree>
    <p:extLst>
      <p:ext uri="{BB962C8B-B14F-4D97-AF65-F5344CB8AC3E}">
        <p14:creationId xmlns:p14="http://schemas.microsoft.com/office/powerpoint/2010/main" val="1039607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1"/>
          <p:cNvSpPr>
            <a:spLocks noChangeArrowheads="1"/>
          </p:cNvSpPr>
          <p:nvPr/>
        </p:nvSpPr>
        <p:spPr bwMode="auto">
          <a:xfrm>
            <a:off x="1355269" y="1356852"/>
            <a:ext cx="4527841" cy="40011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square" anchor="ctr">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r>
              <a:rPr lang="fr-FR" altLang="fr-FR" sz="2000" dirty="0">
                <a:latin typeface="Calibri" panose="020F0502020204030204" pitchFamily="34" charset="0"/>
                <a:cs typeface="Calibri" panose="020F0502020204030204" pitchFamily="34" charset="0"/>
              </a:rPr>
              <a:t>Structure de base d</a:t>
            </a:r>
            <a:r>
              <a:rPr lang="fr-FR" altLang="ja-JP" sz="2000" dirty="0">
                <a:latin typeface="Calibri" panose="020F0502020204030204" pitchFamily="34" charset="0"/>
                <a:cs typeface="Calibri" panose="020F0502020204030204" pitchFamily="34" charset="0"/>
              </a:rPr>
              <a:t>'</a:t>
            </a:r>
            <a:r>
              <a:rPr lang="fr-FR" altLang="fr-FR" sz="2000" dirty="0">
                <a:latin typeface="Calibri" panose="020F0502020204030204" pitchFamily="34" charset="0"/>
                <a:cs typeface="Calibri" panose="020F0502020204030204" pitchFamily="34" charset="0"/>
              </a:rPr>
              <a:t>une </a:t>
            </a:r>
            <a:r>
              <a:rPr lang="fr-FR" altLang="fr-FR" sz="2000" b="1" dirty="0">
                <a:solidFill>
                  <a:schemeClr val="bg1"/>
                </a:solidFill>
                <a:latin typeface="Calibri" panose="020F0502020204030204" pitchFamily="34" charset="0"/>
                <a:cs typeface="Calibri" panose="020F0502020204030204" pitchFamily="34" charset="0"/>
              </a:rPr>
              <a:t>dimension</a:t>
            </a:r>
          </a:p>
        </p:txBody>
      </p:sp>
      <p:grpSp>
        <p:nvGrpSpPr>
          <p:cNvPr id="3" name="Grouper 2"/>
          <p:cNvGrpSpPr/>
          <p:nvPr/>
        </p:nvGrpSpPr>
        <p:grpSpPr>
          <a:xfrm>
            <a:off x="3269173" y="2661721"/>
            <a:ext cx="5695315" cy="2284632"/>
            <a:chOff x="4036584" y="2482924"/>
            <a:chExt cx="5159267" cy="2284632"/>
          </a:xfrm>
        </p:grpSpPr>
        <p:sp>
          <p:nvSpPr>
            <p:cNvPr id="9" name="ZoneTexte 8"/>
            <p:cNvSpPr txBox="1"/>
            <p:nvPr/>
          </p:nvSpPr>
          <p:spPr>
            <a:xfrm>
              <a:off x="4036584" y="2482924"/>
              <a:ext cx="3253229" cy="369332"/>
            </a:xfrm>
            <a:prstGeom prst="rect">
              <a:avLst/>
            </a:prstGeom>
            <a:noFill/>
          </p:spPr>
          <p:txBody>
            <a:bodyPr wrap="none" rtlCol="0">
              <a:spAutoFit/>
            </a:bodyPr>
            <a:lstStyle/>
            <a:p>
              <a:r>
                <a:rPr lang="fr-FR" dirty="0">
                  <a:solidFill>
                    <a:schemeClr val="bg2">
                      <a:lumMod val="75000"/>
                    </a:schemeClr>
                  </a:solidFill>
                  <a:latin typeface="Calibri" panose="020F0502020204030204" pitchFamily="34" charset="0"/>
                  <a:cs typeface="Calibri" panose="020F0502020204030204" pitchFamily="34" charset="0"/>
                </a:rPr>
                <a:t> Clef de substitution ( </a:t>
              </a:r>
              <a:r>
                <a:rPr lang="fr-FR" i="1" dirty="0" err="1">
                  <a:solidFill>
                    <a:schemeClr val="bg2">
                      <a:lumMod val="75000"/>
                    </a:schemeClr>
                  </a:solidFill>
                  <a:latin typeface="Calibri" panose="020F0502020204030204" pitchFamily="34" charset="0"/>
                  <a:cs typeface="Calibri" panose="020F0502020204030204" pitchFamily="34" charset="0"/>
                </a:rPr>
                <a:t>Surrogate</a:t>
              </a:r>
              <a:r>
                <a:rPr lang="fr-FR" i="1" dirty="0">
                  <a:solidFill>
                    <a:schemeClr val="bg2">
                      <a:lumMod val="75000"/>
                    </a:schemeClr>
                  </a:solidFill>
                  <a:latin typeface="Calibri" panose="020F0502020204030204" pitchFamily="34" charset="0"/>
                  <a:cs typeface="Calibri" panose="020F0502020204030204" pitchFamily="34" charset="0"/>
                </a:rPr>
                <a:t> key</a:t>
              </a:r>
              <a:r>
                <a:rPr lang="fr-FR" dirty="0">
                  <a:solidFill>
                    <a:schemeClr val="bg2">
                      <a:lumMod val="75000"/>
                    </a:schemeClr>
                  </a:solidFill>
                  <a:latin typeface="Calibri" panose="020F0502020204030204" pitchFamily="34" charset="0"/>
                  <a:cs typeface="Calibri" panose="020F0502020204030204" pitchFamily="34" charset="0"/>
                </a:rPr>
                <a:t>)</a:t>
              </a:r>
            </a:p>
          </p:txBody>
        </p:sp>
        <p:sp>
          <p:nvSpPr>
            <p:cNvPr id="10" name="ZoneTexte 9"/>
            <p:cNvSpPr txBox="1"/>
            <p:nvPr/>
          </p:nvSpPr>
          <p:spPr>
            <a:xfrm>
              <a:off x="4080213" y="2726278"/>
              <a:ext cx="4639506" cy="369332"/>
            </a:xfrm>
            <a:prstGeom prst="rect">
              <a:avLst/>
            </a:prstGeom>
            <a:noFill/>
          </p:spPr>
          <p:txBody>
            <a:bodyPr wrap="square" rtlCol="0">
              <a:spAutoFit/>
            </a:bodyPr>
            <a:lstStyle/>
            <a:p>
              <a:r>
                <a:rPr lang="fr-FR" dirty="0">
                  <a:solidFill>
                    <a:schemeClr val="bg2">
                      <a:lumMod val="75000"/>
                    </a:schemeClr>
                  </a:solidFill>
                  <a:latin typeface="Calibri" panose="020F0502020204030204" pitchFamily="34" charset="0"/>
                  <a:cs typeface="Calibri" panose="020F0502020204030204" pitchFamily="34" charset="0"/>
                </a:rPr>
                <a:t>Clef d’affaire  </a:t>
              </a:r>
              <a:r>
                <a:rPr lang="fr-FR" i="1" dirty="0">
                  <a:solidFill>
                    <a:schemeClr val="bg2">
                      <a:lumMod val="75000"/>
                    </a:schemeClr>
                  </a:solidFill>
                  <a:latin typeface="Calibri" panose="020F0502020204030204" pitchFamily="34" charset="0"/>
                  <a:cs typeface="Calibri" panose="020F0502020204030204" pitchFamily="34" charset="0"/>
                </a:rPr>
                <a:t>business key or </a:t>
              </a:r>
              <a:r>
                <a:rPr lang="fr-FR" i="1" dirty="0" err="1">
                  <a:solidFill>
                    <a:schemeClr val="bg2">
                      <a:lumMod val="75000"/>
                    </a:schemeClr>
                  </a:solidFill>
                  <a:latin typeface="Calibri" panose="020F0502020204030204" pitchFamily="34" charset="0"/>
                  <a:cs typeface="Calibri" panose="020F0502020204030204" pitchFamily="34" charset="0"/>
                </a:rPr>
                <a:t>natural</a:t>
              </a:r>
              <a:r>
                <a:rPr lang="fr-FR" i="1" dirty="0">
                  <a:solidFill>
                    <a:schemeClr val="bg2">
                      <a:lumMod val="75000"/>
                    </a:schemeClr>
                  </a:solidFill>
                  <a:latin typeface="Calibri" panose="020F0502020204030204" pitchFamily="34" charset="0"/>
                  <a:cs typeface="Calibri" panose="020F0502020204030204" pitchFamily="34" charset="0"/>
                </a:rPr>
                <a:t> key</a:t>
              </a:r>
              <a:endParaRPr lang="fr-FR" dirty="0">
                <a:solidFill>
                  <a:schemeClr val="bg2">
                    <a:lumMod val="75000"/>
                  </a:schemeClr>
                </a:solidFill>
                <a:latin typeface="Calibri" panose="020F0502020204030204" pitchFamily="34" charset="0"/>
                <a:cs typeface="Calibri" panose="020F0502020204030204" pitchFamily="34" charset="0"/>
              </a:endParaRPr>
            </a:p>
          </p:txBody>
        </p:sp>
        <p:sp>
          <p:nvSpPr>
            <p:cNvPr id="11" name="ZoneTexte 10"/>
            <p:cNvSpPr txBox="1"/>
            <p:nvPr/>
          </p:nvSpPr>
          <p:spPr>
            <a:xfrm>
              <a:off x="4070533" y="3571379"/>
              <a:ext cx="2331600" cy="369332"/>
            </a:xfrm>
            <a:prstGeom prst="rect">
              <a:avLst/>
            </a:prstGeom>
            <a:noFill/>
          </p:spPr>
          <p:txBody>
            <a:bodyPr wrap="none" rtlCol="0">
              <a:spAutoFit/>
            </a:bodyPr>
            <a:lstStyle/>
            <a:p>
              <a:r>
                <a:rPr lang="fr-FR">
                  <a:solidFill>
                    <a:schemeClr val="bg2">
                      <a:lumMod val="75000"/>
                    </a:schemeClr>
                  </a:solidFill>
                  <a:latin typeface="Calibri" panose="020F0502020204030204" pitchFamily="34" charset="0"/>
                  <a:cs typeface="Calibri" panose="020F0502020204030204" pitchFamily="34" charset="0"/>
                </a:rPr>
                <a:t>Attributs de dimension</a:t>
              </a:r>
              <a:endParaRPr lang="fr-FR" dirty="0">
                <a:solidFill>
                  <a:schemeClr val="bg2">
                    <a:lumMod val="75000"/>
                  </a:schemeClr>
                </a:solidFill>
                <a:latin typeface="Calibri" panose="020F0502020204030204" pitchFamily="34" charset="0"/>
                <a:cs typeface="Calibri" panose="020F0502020204030204" pitchFamily="34" charset="0"/>
              </a:endParaRPr>
            </a:p>
          </p:txBody>
        </p:sp>
        <p:sp>
          <p:nvSpPr>
            <p:cNvPr id="12" name="ZoneTexte 11"/>
            <p:cNvSpPr txBox="1"/>
            <p:nvPr/>
          </p:nvSpPr>
          <p:spPr>
            <a:xfrm>
              <a:off x="4096968" y="4398224"/>
              <a:ext cx="5098883" cy="369332"/>
            </a:xfrm>
            <a:prstGeom prst="rect">
              <a:avLst/>
            </a:prstGeom>
            <a:noFill/>
          </p:spPr>
          <p:txBody>
            <a:bodyPr wrap="square" rtlCol="0">
              <a:spAutoFit/>
            </a:bodyPr>
            <a:lstStyle/>
            <a:p>
              <a:r>
                <a:rPr lang="fr-FR" dirty="0">
                  <a:solidFill>
                    <a:schemeClr val="bg2">
                      <a:lumMod val="75000"/>
                    </a:schemeClr>
                  </a:solidFill>
                  <a:latin typeface="Calibri" panose="020F0502020204030204" pitchFamily="34" charset="0"/>
                  <a:cs typeface="Calibri" panose="020F0502020204030204" pitchFamily="34" charset="0"/>
                </a:rPr>
                <a:t>Clef spéciales  Gestion de l’historique de la dimension</a:t>
              </a:r>
            </a:p>
          </p:txBody>
        </p:sp>
      </p:grpSp>
      <p:sp>
        <p:nvSpPr>
          <p:cNvPr id="14" name="Text Box 102"/>
          <p:cNvSpPr txBox="1">
            <a:spLocks noChangeArrowheads="1"/>
          </p:cNvSpPr>
          <p:nvPr/>
        </p:nvSpPr>
        <p:spPr bwMode="auto">
          <a:xfrm>
            <a:off x="177777" y="791875"/>
            <a:ext cx="4417556" cy="461665"/>
          </a:xfrm>
          <a:prstGeom prst="rect">
            <a:avLst/>
          </a:prstGeom>
        </p:spPr>
        <p:txBody>
          <a:bodyPr wrap="non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FR" altLang="fr-FR" dirty="0"/>
              <a:t> modèle en étoile : Dimensions</a:t>
            </a:r>
          </a:p>
        </p:txBody>
      </p:sp>
      <p:grpSp>
        <p:nvGrpSpPr>
          <p:cNvPr id="15" name="Grouper 14"/>
          <p:cNvGrpSpPr/>
          <p:nvPr/>
        </p:nvGrpSpPr>
        <p:grpSpPr>
          <a:xfrm>
            <a:off x="1355269" y="2203756"/>
            <a:ext cx="1892361" cy="3104577"/>
            <a:chOff x="274638" y="1387265"/>
            <a:chExt cx="1892361" cy="3104577"/>
          </a:xfrm>
        </p:grpSpPr>
        <p:grpSp>
          <p:nvGrpSpPr>
            <p:cNvPr id="16" name="Grouper 15"/>
            <p:cNvGrpSpPr/>
            <p:nvPr/>
          </p:nvGrpSpPr>
          <p:grpSpPr>
            <a:xfrm>
              <a:off x="274638" y="1387265"/>
              <a:ext cx="1892361" cy="3104576"/>
              <a:chOff x="6156176" y="2653621"/>
              <a:chExt cx="1671495" cy="2762181"/>
            </a:xfrm>
          </p:grpSpPr>
          <p:sp>
            <p:nvSpPr>
              <p:cNvPr id="18" name="Rectangle 17"/>
              <p:cNvSpPr/>
              <p:nvPr/>
            </p:nvSpPr>
            <p:spPr>
              <a:xfrm>
                <a:off x="6156176" y="3068959"/>
                <a:ext cx="1584176" cy="234684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sp>
            <p:nvSpPr>
              <p:cNvPr id="19" name="Rectangle 18"/>
              <p:cNvSpPr/>
              <p:nvPr/>
            </p:nvSpPr>
            <p:spPr>
              <a:xfrm>
                <a:off x="6156176" y="2653621"/>
                <a:ext cx="1584176" cy="415339"/>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sp>
            <p:nvSpPr>
              <p:cNvPr id="20" name="ZoneTexte 19"/>
              <p:cNvSpPr txBox="1"/>
              <p:nvPr/>
            </p:nvSpPr>
            <p:spPr>
              <a:xfrm>
                <a:off x="7240772" y="2806995"/>
                <a:ext cx="163170" cy="328599"/>
              </a:xfrm>
              <a:prstGeom prst="rect">
                <a:avLst/>
              </a:prstGeom>
              <a:noFill/>
            </p:spPr>
            <p:txBody>
              <a:bodyPr wrap="none" rtlCol="0">
                <a:spAutoFit/>
              </a:bodyPr>
              <a:lstStyle/>
              <a:p>
                <a:endParaRPr lang="fr-FR" dirty="0">
                  <a:latin typeface="Calibri" panose="020F0502020204030204" pitchFamily="34" charset="0"/>
                  <a:cs typeface="Calibri" panose="020F0502020204030204" pitchFamily="34" charset="0"/>
                </a:endParaRPr>
              </a:p>
            </p:txBody>
          </p:sp>
          <p:sp>
            <p:nvSpPr>
              <p:cNvPr id="21" name="ZoneTexte 20"/>
              <p:cNvSpPr txBox="1"/>
              <p:nvPr/>
            </p:nvSpPr>
            <p:spPr>
              <a:xfrm>
                <a:off x="6156177" y="2671399"/>
                <a:ext cx="1671494" cy="328599"/>
              </a:xfrm>
              <a:prstGeom prst="rect">
                <a:avLst/>
              </a:prstGeom>
              <a:noFill/>
            </p:spPr>
            <p:txBody>
              <a:bodyPr wrap="square" rtlCol="0">
                <a:spAutoFit/>
              </a:bodyPr>
              <a:lstStyle/>
              <a:p>
                <a:r>
                  <a:rPr lang="fr-FR" sz="1400" i="1" dirty="0">
                    <a:latin typeface="Calibri" panose="020F0502020204030204" pitchFamily="34" charset="0"/>
                    <a:cs typeface="Calibri" panose="020F0502020204030204" pitchFamily="34" charset="0"/>
                  </a:rPr>
                  <a:t>Dim </a:t>
                </a:r>
                <a:r>
                  <a:rPr lang="fr-FR" b="1" i="1" cap="small" dirty="0">
                    <a:latin typeface="Calibri" panose="020F0502020204030204" pitchFamily="34" charset="0"/>
                    <a:cs typeface="Calibri" panose="020F0502020204030204" pitchFamily="34" charset="0"/>
                  </a:rPr>
                  <a:t>DIMENSION</a:t>
                </a:r>
              </a:p>
            </p:txBody>
          </p:sp>
        </p:grpSp>
        <p:sp>
          <p:nvSpPr>
            <p:cNvPr id="17" name="Rectangle 16"/>
            <p:cNvSpPr/>
            <p:nvPr/>
          </p:nvSpPr>
          <p:spPr>
            <a:xfrm>
              <a:off x="322345" y="1814186"/>
              <a:ext cx="1793504" cy="2677656"/>
            </a:xfrm>
            <a:prstGeom prst="rect">
              <a:avLst/>
            </a:prstGeom>
          </p:spPr>
          <p:txBody>
            <a:bodyPr wrap="square">
              <a:spAutoFit/>
            </a:bodyPr>
            <a:lstStyle/>
            <a:p>
              <a:r>
                <a:rPr lang="fr-FR" sz="1400" dirty="0">
                  <a:latin typeface="Calibri" panose="020F0502020204030204" pitchFamily="34" charset="0"/>
                  <a:ea typeface="Calibri" charset="0"/>
                  <a:cs typeface="Calibri" panose="020F0502020204030204" pitchFamily="34" charset="0"/>
                </a:rPr>
                <a:t>Clef primaire  PK)</a:t>
              </a:r>
            </a:p>
            <a:p>
              <a:r>
                <a:rPr lang="fr-FR" sz="1400" dirty="0">
                  <a:latin typeface="Calibri" panose="020F0502020204030204" pitchFamily="34" charset="0"/>
                  <a:ea typeface="Calibri" charset="0"/>
                  <a:cs typeface="Calibri" panose="020F0502020204030204" pitchFamily="34" charset="0"/>
                </a:rPr>
                <a:t>Clef naturelle  PK)</a:t>
              </a:r>
            </a:p>
            <a:p>
              <a:endParaRPr lang="fr-FR" sz="1400" dirty="0">
                <a:latin typeface="Calibri" panose="020F0502020204030204" pitchFamily="34" charset="0"/>
                <a:ea typeface="Calibri" charset="0"/>
                <a:cs typeface="Calibri" panose="020F0502020204030204" pitchFamily="34" charset="0"/>
              </a:endParaRPr>
            </a:p>
            <a:p>
              <a:r>
                <a:rPr lang="fr-FR" sz="1400" i="1" dirty="0">
                  <a:latin typeface="Calibri" panose="020F0502020204030204" pitchFamily="34" charset="0"/>
                  <a:ea typeface="Calibri" charset="0"/>
                  <a:cs typeface="Calibri" panose="020F0502020204030204" pitchFamily="34" charset="0"/>
                </a:rPr>
                <a:t>Attributs </a:t>
              </a:r>
              <a:r>
                <a:rPr lang="fr-FR" sz="1400" i="1" baseline="-25000" dirty="0">
                  <a:latin typeface="Calibri" panose="020F0502020204030204" pitchFamily="34" charset="0"/>
                  <a:ea typeface="Calibri" charset="0"/>
                  <a:cs typeface="Calibri" panose="020F0502020204030204" pitchFamily="34" charset="0"/>
                </a:rPr>
                <a:t>1</a:t>
              </a:r>
            </a:p>
            <a:p>
              <a:r>
                <a:rPr lang="fr-FR" sz="1400" i="1" dirty="0">
                  <a:latin typeface="Calibri" panose="020F0502020204030204" pitchFamily="34" charset="0"/>
                  <a:ea typeface="Calibri" charset="0"/>
                  <a:cs typeface="Calibri" panose="020F0502020204030204" pitchFamily="34" charset="0"/>
                </a:rPr>
                <a:t>Attributs </a:t>
              </a:r>
              <a:r>
                <a:rPr lang="fr-FR" sz="1400" i="1" baseline="-25000" dirty="0">
                  <a:latin typeface="Calibri" panose="020F0502020204030204" pitchFamily="34" charset="0"/>
                  <a:ea typeface="Calibri" charset="0"/>
                  <a:cs typeface="Calibri" panose="020F0502020204030204" pitchFamily="34" charset="0"/>
                </a:rPr>
                <a:t>1</a:t>
              </a:r>
            </a:p>
            <a:p>
              <a:r>
                <a:rPr lang="fr-FR" sz="1400" dirty="0">
                  <a:latin typeface="Calibri" panose="020F0502020204030204" pitchFamily="34" charset="0"/>
                  <a:ea typeface="Calibri" charset="0"/>
                  <a:cs typeface="Calibri" panose="020F0502020204030204" pitchFamily="34" charset="0"/>
                </a:rPr>
                <a:t>…</a:t>
              </a:r>
            </a:p>
            <a:p>
              <a:r>
                <a:rPr lang="fr-FR" sz="1400" i="1" dirty="0">
                  <a:latin typeface="Calibri" panose="020F0502020204030204" pitchFamily="34" charset="0"/>
                  <a:ea typeface="Calibri" charset="0"/>
                  <a:cs typeface="Calibri" panose="020F0502020204030204" pitchFamily="34" charset="0"/>
                </a:rPr>
                <a:t>Attributs </a:t>
              </a:r>
              <a:r>
                <a:rPr lang="fr-FR" sz="1400" i="1" baseline="-25000" dirty="0">
                  <a:latin typeface="Calibri" panose="020F0502020204030204" pitchFamily="34" charset="0"/>
                  <a:ea typeface="Calibri" charset="0"/>
                  <a:cs typeface="Calibri" panose="020F0502020204030204" pitchFamily="34" charset="0"/>
                </a:rPr>
                <a:t>1</a:t>
              </a:r>
            </a:p>
            <a:p>
              <a:endParaRPr lang="fr-FR" sz="1400" dirty="0">
                <a:latin typeface="Calibri" panose="020F0502020204030204" pitchFamily="34" charset="0"/>
                <a:ea typeface="Calibri" charset="0"/>
                <a:cs typeface="Calibri" panose="020F0502020204030204" pitchFamily="34" charset="0"/>
              </a:endParaRPr>
            </a:p>
            <a:p>
              <a:r>
                <a:rPr lang="fr-FR" sz="1400" i="1" dirty="0">
                  <a:latin typeface="Calibri" panose="020F0502020204030204" pitchFamily="34" charset="0"/>
                  <a:ea typeface="Calibri" charset="0"/>
                  <a:cs typeface="Calibri" panose="020F0502020204030204" pitchFamily="34" charset="0"/>
                </a:rPr>
                <a:t>Clef spéciale </a:t>
              </a:r>
              <a:r>
                <a:rPr lang="fr-FR" sz="1400" i="1" baseline="-25000" dirty="0">
                  <a:latin typeface="Calibri" panose="020F0502020204030204" pitchFamily="34" charset="0"/>
                  <a:ea typeface="Calibri" charset="0"/>
                  <a:cs typeface="Calibri" panose="020F0502020204030204" pitchFamily="34" charset="0"/>
                </a:rPr>
                <a:t>1</a:t>
              </a:r>
            </a:p>
            <a:p>
              <a:r>
                <a:rPr lang="fr-FR" sz="1400" i="1" dirty="0">
                  <a:latin typeface="Calibri" panose="020F0502020204030204" pitchFamily="34" charset="0"/>
                  <a:ea typeface="Calibri" charset="0"/>
                  <a:cs typeface="Calibri" panose="020F0502020204030204" pitchFamily="34" charset="0"/>
                </a:rPr>
                <a:t>Clef spéciale </a:t>
              </a:r>
              <a:r>
                <a:rPr lang="fr-FR" sz="1400" i="1" baseline="-25000" dirty="0">
                  <a:latin typeface="Calibri" panose="020F0502020204030204" pitchFamily="34" charset="0"/>
                  <a:ea typeface="Calibri" charset="0"/>
                  <a:cs typeface="Calibri" panose="020F0502020204030204" pitchFamily="34" charset="0"/>
                </a:rPr>
                <a:t>2</a:t>
              </a:r>
            </a:p>
            <a:p>
              <a:r>
                <a:rPr lang="fr-FR" sz="1400" dirty="0">
                  <a:latin typeface="Calibri" panose="020F0502020204030204" pitchFamily="34" charset="0"/>
                  <a:ea typeface="Calibri" charset="0"/>
                  <a:cs typeface="Calibri" panose="020F0502020204030204" pitchFamily="34" charset="0"/>
                </a:rPr>
                <a:t>…</a:t>
              </a:r>
            </a:p>
            <a:p>
              <a:r>
                <a:rPr lang="fr-FR" sz="1400" i="1" dirty="0">
                  <a:latin typeface="Calibri" panose="020F0502020204030204" pitchFamily="34" charset="0"/>
                  <a:ea typeface="Calibri" charset="0"/>
                  <a:cs typeface="Calibri" panose="020F0502020204030204" pitchFamily="34" charset="0"/>
                </a:rPr>
                <a:t>Clef spéciale </a:t>
              </a:r>
              <a:r>
                <a:rPr lang="fr-FR" sz="1400" i="1" baseline="-25000" dirty="0">
                  <a:latin typeface="Calibri" panose="020F0502020204030204" pitchFamily="34" charset="0"/>
                  <a:ea typeface="Calibri" charset="0"/>
                  <a:cs typeface="Calibri" panose="020F0502020204030204" pitchFamily="34" charset="0"/>
                </a:rPr>
                <a:t>m</a:t>
              </a:r>
            </a:p>
          </p:txBody>
        </p:sp>
      </p:grpSp>
      <p:sp>
        <p:nvSpPr>
          <p:cNvPr id="2" name="Text Box 3">
            <a:extLst>
              <a:ext uri="{FF2B5EF4-FFF2-40B4-BE49-F238E27FC236}">
                <a16:creationId xmlns:a16="http://schemas.microsoft.com/office/drawing/2014/main" id="{3DD19806-D5A9-DDDB-296F-747666E0438B}"/>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spTree>
    <p:extLst>
      <p:ext uri="{BB962C8B-B14F-4D97-AF65-F5344CB8AC3E}">
        <p14:creationId xmlns:p14="http://schemas.microsoft.com/office/powerpoint/2010/main" val="7630737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Espace réservé du numéro de diapositive 1"/>
          <p:cNvSpPr>
            <a:spLocks noGrp="1"/>
          </p:cNvSpPr>
          <p:nvPr>
            <p:ph type="sldNum" sz="quarter" idx="4294967295"/>
          </p:nvPr>
        </p:nvSpPr>
        <p:spPr bwMode="auto">
          <a:xfrm>
            <a:off x="8640763" y="6481763"/>
            <a:ext cx="503237" cy="30162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norm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lnSpc>
                <a:spcPct val="90000"/>
              </a:lnSpc>
            </a:pPr>
            <a:fld id="{899A0B15-F397-6248-AF50-1221FA03169C}" type="slidenum">
              <a:rPr lang="en-US" altLang="fr-FR">
                <a:solidFill>
                  <a:srgbClr val="FFFFFF"/>
                </a:solidFill>
              </a:rPr>
              <a:pPr>
                <a:lnSpc>
                  <a:spcPct val="90000"/>
                </a:lnSpc>
              </a:pPr>
              <a:t>34</a:t>
            </a:fld>
            <a:endParaRPr lang="en-US" altLang="fr-FR">
              <a:solidFill>
                <a:srgbClr val="FFFFFF"/>
              </a:solidFill>
            </a:endParaRPr>
          </a:p>
        </p:txBody>
      </p:sp>
      <p:sp>
        <p:nvSpPr>
          <p:cNvPr id="87042" name="Rectangle 2"/>
          <p:cNvSpPr>
            <a:spLocks noChangeArrowheads="1"/>
          </p:cNvSpPr>
          <p:nvPr/>
        </p:nvSpPr>
        <p:spPr bwMode="auto">
          <a:xfrm>
            <a:off x="251521" y="1425836"/>
            <a:ext cx="8712968" cy="4247317"/>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square" anchor="ctr">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marL="342900" indent="-342900">
              <a:buClr>
                <a:schemeClr val="accent3"/>
              </a:buClr>
              <a:buFont typeface="Wingdings" pitchFamily="2" charset="2"/>
              <a:buChar char="Ø"/>
            </a:pPr>
            <a:r>
              <a:rPr lang="fr-FR" sz="1800" dirty="0">
                <a:latin typeface="Calibri" panose="020F0502020204030204" pitchFamily="34" charset="0"/>
                <a:cs typeface="Calibri" panose="020F0502020204030204" pitchFamily="34" charset="0"/>
              </a:rPr>
              <a:t> La clé primaire devrait toujours être une clé artificielle composée d'une seule donnée ; </a:t>
            </a:r>
            <a:r>
              <a:rPr lang="fr-FR" sz="1800" i="1" u="sng" dirty="0">
                <a:latin typeface="Calibri" panose="020F0502020204030204" pitchFamily="34" charset="0"/>
                <a:cs typeface="Calibri" panose="020F0502020204030204" pitchFamily="34" charset="0"/>
              </a:rPr>
              <a:t>Exemple</a:t>
            </a:r>
            <a:r>
              <a:rPr lang="fr-FR" sz="1800" dirty="0">
                <a:latin typeface="Calibri" panose="020F0502020204030204" pitchFamily="34" charset="0"/>
                <a:cs typeface="Calibri" panose="020F0502020204030204" pitchFamily="34" charset="0"/>
              </a:rPr>
              <a:t> : </a:t>
            </a:r>
            <a:r>
              <a:rPr lang="fr-FR" sz="1800" i="1" dirty="0" err="1">
                <a:latin typeface="Calibri" panose="020F0502020204030204" pitchFamily="34" charset="0"/>
                <a:cs typeface="Calibri" panose="020F0502020204030204" pitchFamily="34" charset="0"/>
              </a:rPr>
              <a:t>N°Client</a:t>
            </a:r>
            <a:r>
              <a:rPr lang="fr-FR" sz="1800" i="1" dirty="0">
                <a:latin typeface="Calibri" panose="020F0502020204030204" pitchFamily="34" charset="0"/>
                <a:cs typeface="Calibri" panose="020F0502020204030204" pitchFamily="34" charset="0"/>
              </a:rPr>
              <a:t>  </a:t>
            </a:r>
          </a:p>
          <a:p>
            <a:endParaRPr lang="fr-FR" sz="1800" i="1" dirty="0">
              <a:latin typeface="Calibri" panose="020F0502020204030204" pitchFamily="34" charset="0"/>
              <a:cs typeface="Calibri" panose="020F0502020204030204" pitchFamily="34" charset="0"/>
            </a:endParaRPr>
          </a:p>
          <a:p>
            <a:pPr marL="342900" indent="-342900">
              <a:buClr>
                <a:schemeClr val="accent3"/>
              </a:buClr>
              <a:buFont typeface="Wingdings" pitchFamily="2" charset="2"/>
              <a:buChar char="Ø"/>
            </a:pPr>
            <a:r>
              <a:rPr lang="fr-FR" sz="1800" dirty="0">
                <a:latin typeface="Calibri" panose="020F0502020204030204" pitchFamily="34" charset="0"/>
                <a:cs typeface="Calibri" panose="020F0502020204030204" pitchFamily="34" charset="0"/>
              </a:rPr>
              <a:t> </a:t>
            </a:r>
            <a:r>
              <a:rPr lang="fr-FR" sz="1800" b="1" i="1" dirty="0">
                <a:latin typeface="Calibri" panose="020F0502020204030204" pitchFamily="34" charset="0"/>
                <a:cs typeface="Calibri" panose="020F0502020204030204" pitchFamily="34" charset="0"/>
              </a:rPr>
              <a:t>Avantages</a:t>
            </a:r>
            <a:r>
              <a:rPr lang="fr-FR" sz="1800" dirty="0">
                <a:latin typeface="Calibri" panose="020F0502020204030204" pitchFamily="34" charset="0"/>
                <a:cs typeface="Calibri" panose="020F0502020204030204" pitchFamily="34" charset="0"/>
              </a:rPr>
              <a:t>  </a:t>
            </a:r>
          </a:p>
          <a:p>
            <a:pPr marL="342900" indent="-342900">
              <a:buClr>
                <a:schemeClr val="accent3"/>
              </a:buClr>
              <a:buFont typeface="Wingdings" pitchFamily="2" charset="2"/>
              <a:buChar char="Ø"/>
            </a:pPr>
            <a:endParaRPr lang="fr-FR" sz="1800" dirty="0">
              <a:latin typeface="Calibri" panose="020F0502020204030204" pitchFamily="34" charset="0"/>
              <a:cs typeface="Calibri" panose="020F0502020204030204" pitchFamily="34" charset="0"/>
            </a:endParaRPr>
          </a:p>
          <a:p>
            <a:pPr marL="758825" indent="-333375">
              <a:buClr>
                <a:srgbClr val="FF0000"/>
              </a:buClr>
              <a:buSzPct val="110000"/>
              <a:buFont typeface="Wingdings" pitchFamily="2" charset="2"/>
              <a:buChar char="§"/>
            </a:pPr>
            <a:r>
              <a:rPr lang="fr-FR" sz="1800" b="1" i="1" dirty="0">
                <a:latin typeface="Calibri" panose="020F0502020204030204" pitchFamily="34" charset="0"/>
                <a:cs typeface="Calibri" panose="020F0502020204030204" pitchFamily="34" charset="0"/>
              </a:rPr>
              <a:t>Performance </a:t>
            </a:r>
            <a:r>
              <a:rPr lang="fr-FR" sz="1800" dirty="0">
                <a:latin typeface="Calibri" panose="020F0502020204030204" pitchFamily="34" charset="0"/>
                <a:cs typeface="Calibri" panose="020F0502020204030204" pitchFamily="34" charset="0"/>
              </a:rPr>
              <a:t>: accès par index et jointures accélérées</a:t>
            </a:r>
          </a:p>
          <a:p>
            <a:pPr marL="758825" indent="-333375">
              <a:buClr>
                <a:srgbClr val="FF0000"/>
              </a:buClr>
              <a:buSzPct val="110000"/>
              <a:buFont typeface="Wingdings" pitchFamily="2" charset="2"/>
              <a:buChar char="§"/>
            </a:pPr>
            <a:r>
              <a:rPr lang="fr-FR" sz="1800" b="1" i="1" dirty="0">
                <a:latin typeface="Calibri" panose="020F0502020204030204" pitchFamily="34" charset="0"/>
                <a:cs typeface="Calibri" panose="020F0502020204030204" pitchFamily="34" charset="0"/>
              </a:rPr>
              <a:t>Robustesse</a:t>
            </a:r>
            <a:r>
              <a:rPr lang="fr-FR" sz="1800" dirty="0">
                <a:latin typeface="Calibri" panose="020F0502020204030204" pitchFamily="34" charset="0"/>
                <a:cs typeface="Calibri" panose="020F0502020204030204" pitchFamily="34" charset="0"/>
              </a:rPr>
              <a:t> : ne change jamais contrairement à une clé naturelle </a:t>
            </a:r>
          </a:p>
          <a:p>
            <a:pPr marL="758825" indent="-333375">
              <a:buClr>
                <a:srgbClr val="FF0000"/>
              </a:buClr>
              <a:buSzPct val="110000"/>
              <a:buFont typeface="Wingdings" pitchFamily="2" charset="2"/>
              <a:buChar char="§"/>
            </a:pPr>
            <a:r>
              <a:rPr lang="fr-FR" sz="1800" b="1" i="1" dirty="0">
                <a:latin typeface="Calibri" panose="020F0502020204030204" pitchFamily="34" charset="0"/>
                <a:cs typeface="Calibri" panose="020F0502020204030204" pitchFamily="34" charset="0"/>
              </a:rPr>
              <a:t>Cohérence</a:t>
            </a:r>
            <a:r>
              <a:rPr lang="fr-FR" sz="1800" dirty="0">
                <a:latin typeface="Calibri" panose="020F0502020204030204" pitchFamily="34" charset="0"/>
                <a:cs typeface="Calibri" panose="020F0502020204030204" pitchFamily="34" charset="0"/>
              </a:rPr>
              <a:t> : permet d'identifier la même entité dans deux tables (</a:t>
            </a:r>
            <a:r>
              <a:rPr lang="fr-FR" b="1" i="1" dirty="0">
                <a:latin typeface="Calibri" panose="020F0502020204030204" pitchFamily="34" charset="0"/>
                <a:cs typeface="Calibri" panose="020F0502020204030204" pitchFamily="34" charset="0"/>
              </a:rPr>
              <a:t>noms différents</a:t>
            </a:r>
            <a:r>
              <a:rPr lang="fr-FR" sz="1800" dirty="0">
                <a:latin typeface="Calibri" panose="020F0502020204030204" pitchFamily="34" charset="0"/>
                <a:cs typeface="Calibri" panose="020F0502020204030204" pitchFamily="34" charset="0"/>
              </a:rPr>
              <a:t>)</a:t>
            </a:r>
          </a:p>
          <a:p>
            <a:pPr marL="342900" indent="-342900">
              <a:buClr>
                <a:schemeClr val="accent3"/>
              </a:buClr>
              <a:buFont typeface="Wingdings" pitchFamily="2" charset="2"/>
              <a:buChar char="Ø"/>
            </a:pPr>
            <a:endParaRPr lang="fr-FR" sz="1800" dirty="0">
              <a:latin typeface="Calibri" panose="020F0502020204030204" pitchFamily="34" charset="0"/>
              <a:cs typeface="Calibri" panose="020F0502020204030204" pitchFamily="34" charset="0"/>
            </a:endParaRPr>
          </a:p>
          <a:p>
            <a:endParaRPr lang="fr-FR" sz="1800" i="1" dirty="0">
              <a:latin typeface="Calibri" panose="020F0502020204030204" pitchFamily="34" charset="0"/>
              <a:cs typeface="Calibri" panose="020F0502020204030204" pitchFamily="34" charset="0"/>
            </a:endParaRPr>
          </a:p>
          <a:p>
            <a:pPr marL="342900" indent="-342900">
              <a:buClr>
                <a:schemeClr val="accent3"/>
              </a:buClr>
              <a:buFont typeface="Wingdings" pitchFamily="2" charset="2"/>
              <a:buChar char="Ø"/>
            </a:pPr>
            <a:r>
              <a:rPr lang="fr-FR" sz="1800" dirty="0">
                <a:latin typeface="Calibri" panose="020F0502020204030204" pitchFamily="34" charset="0"/>
                <a:cs typeface="Calibri" panose="020F0502020204030204" pitchFamily="34" charset="0"/>
              </a:rPr>
              <a:t> </a:t>
            </a:r>
            <a:r>
              <a:rPr lang="fr-FR" sz="1800" b="1" i="1" dirty="0">
                <a:latin typeface="Calibri" panose="020F0502020204030204" pitchFamily="34" charset="0"/>
                <a:cs typeface="Calibri" panose="020F0502020204030204" pitchFamily="34" charset="0"/>
              </a:rPr>
              <a:t>Règle</a:t>
            </a:r>
            <a:r>
              <a:rPr lang="fr-FR" sz="1800" dirty="0">
                <a:latin typeface="Calibri" panose="020F0502020204030204" pitchFamily="34" charset="0"/>
                <a:cs typeface="Calibri" panose="020F0502020204030204" pitchFamily="34" charset="0"/>
              </a:rPr>
              <a:t>  </a:t>
            </a:r>
          </a:p>
          <a:p>
            <a:pPr marL="342900" indent="-342900">
              <a:buClr>
                <a:schemeClr val="accent3"/>
              </a:buClr>
              <a:buFont typeface="Wingdings" pitchFamily="2" charset="2"/>
              <a:buChar char="Ø"/>
            </a:pPr>
            <a:endParaRPr lang="fr-FR" sz="1800" dirty="0">
              <a:latin typeface="Calibri" panose="020F0502020204030204" pitchFamily="34" charset="0"/>
              <a:cs typeface="Calibri" panose="020F0502020204030204" pitchFamily="34" charset="0"/>
            </a:endParaRPr>
          </a:p>
          <a:p>
            <a:pPr marL="758825" indent="-333375">
              <a:buClr>
                <a:srgbClr val="FF0000"/>
              </a:buClr>
              <a:buSzPct val="110000"/>
              <a:buFont typeface="Wingdings" pitchFamily="2" charset="2"/>
              <a:buChar char="§"/>
            </a:pPr>
            <a:r>
              <a:rPr lang="fr-FR" sz="1800" dirty="0">
                <a:latin typeface="Calibri" panose="020F0502020204030204" pitchFamily="34" charset="0"/>
                <a:cs typeface="Calibri" panose="020F0502020204030204" pitchFamily="34" charset="0"/>
              </a:rPr>
              <a:t>Les dimensions sont observables au niveau du grain de la table de faits</a:t>
            </a:r>
          </a:p>
          <a:p>
            <a:pPr marL="758825" indent="-333375">
              <a:buClr>
                <a:srgbClr val="FF0000"/>
              </a:buClr>
              <a:buSzPct val="110000"/>
              <a:buFont typeface="Wingdings" pitchFamily="2" charset="2"/>
              <a:buChar char="§"/>
            </a:pPr>
            <a:r>
              <a:rPr lang="fr-FR" sz="1800" dirty="0">
                <a:latin typeface="Calibri" panose="020F0502020204030204" pitchFamily="34" charset="0"/>
                <a:cs typeface="Calibri" panose="020F0502020204030204" pitchFamily="34" charset="0"/>
              </a:rPr>
              <a:t>Les attributs non-corrélés vont dans des dimensions séparées </a:t>
            </a:r>
          </a:p>
          <a:p>
            <a:pPr marL="342900" indent="-342900">
              <a:buClr>
                <a:schemeClr val="accent3"/>
              </a:buClr>
              <a:buFont typeface="Wingdings" pitchFamily="2" charset="2"/>
              <a:buChar char="Ø"/>
            </a:pPr>
            <a:endParaRPr lang="fr-FR" sz="1800" dirty="0">
              <a:latin typeface="Calibri" panose="020F0502020204030204" pitchFamily="34" charset="0"/>
              <a:cs typeface="Calibri" panose="020F0502020204030204" pitchFamily="34" charset="0"/>
            </a:endParaRPr>
          </a:p>
        </p:txBody>
      </p:sp>
      <p:sp>
        <p:nvSpPr>
          <p:cNvPr id="7" name="Text Box 102"/>
          <p:cNvSpPr txBox="1">
            <a:spLocks noChangeArrowheads="1"/>
          </p:cNvSpPr>
          <p:nvPr/>
        </p:nvSpPr>
        <p:spPr bwMode="auto">
          <a:xfrm>
            <a:off x="395536" y="889498"/>
            <a:ext cx="3277372" cy="461665"/>
          </a:xfrm>
          <a:prstGeom prst="rect">
            <a:avLst/>
          </a:prstGeom>
        </p:spPr>
        <p:txBody>
          <a:bodyPr wrap="non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FR" dirty="0"/>
              <a:t> Clés d’une dimension</a:t>
            </a:r>
          </a:p>
        </p:txBody>
      </p:sp>
      <p:grpSp>
        <p:nvGrpSpPr>
          <p:cNvPr id="8" name="Groupe 7">
            <a:extLst>
              <a:ext uri="{FF2B5EF4-FFF2-40B4-BE49-F238E27FC236}">
                <a16:creationId xmlns:a16="http://schemas.microsoft.com/office/drawing/2014/main" id="{66981AAB-51CF-A546-98B6-A872B6FF4A54}"/>
              </a:ext>
            </a:extLst>
          </p:cNvPr>
          <p:cNvGrpSpPr/>
          <p:nvPr/>
        </p:nvGrpSpPr>
        <p:grpSpPr>
          <a:xfrm>
            <a:off x="5435997" y="6093292"/>
            <a:ext cx="3456384" cy="373248"/>
            <a:chOff x="5004048" y="6078423"/>
            <a:chExt cx="3456384" cy="341865"/>
          </a:xfrm>
        </p:grpSpPr>
        <p:pic>
          <p:nvPicPr>
            <p:cNvPr id="9" name="Image 8">
              <a:extLst>
                <a:ext uri="{FF2B5EF4-FFF2-40B4-BE49-F238E27FC236}">
                  <a16:creationId xmlns:a16="http://schemas.microsoft.com/office/drawing/2014/main" id="{3590D8FF-A7D4-9C45-A1B9-4DB5FCE36CB8}"/>
                </a:ext>
              </a:extLst>
            </p:cNvPr>
            <p:cNvPicPr>
              <a:picLocks noChangeAspect="1"/>
            </p:cNvPicPr>
            <p:nvPr/>
          </p:nvPicPr>
          <p:blipFill>
            <a:blip r:embed="rId2"/>
            <a:stretch>
              <a:fillRect/>
            </a:stretch>
          </p:blipFill>
          <p:spPr>
            <a:xfrm>
              <a:off x="5004048" y="6078423"/>
              <a:ext cx="318363" cy="341865"/>
            </a:xfrm>
            <a:prstGeom prst="rect">
              <a:avLst/>
            </a:prstGeom>
          </p:spPr>
        </p:pic>
        <p:sp>
          <p:nvSpPr>
            <p:cNvPr id="10" name="Rectangle 9">
              <a:extLst>
                <a:ext uri="{FF2B5EF4-FFF2-40B4-BE49-F238E27FC236}">
                  <a16:creationId xmlns:a16="http://schemas.microsoft.com/office/drawing/2014/main" id="{0EE78188-3CA3-2D42-A762-F0D6290BD7C8}"/>
                </a:ext>
              </a:extLst>
            </p:cNvPr>
            <p:cNvSpPr/>
            <p:nvPr/>
          </p:nvSpPr>
          <p:spPr>
            <a:xfrm>
              <a:off x="5243920" y="6174067"/>
              <a:ext cx="3216512" cy="215444"/>
            </a:xfrm>
            <a:prstGeom prst="rect">
              <a:avLst/>
            </a:prstGeom>
          </p:spPr>
          <p:txBody>
            <a:bodyPr wrap="square">
              <a:spAutoFit/>
            </a:bodyPr>
            <a:lstStyle/>
            <a:p>
              <a:r>
                <a:rPr lang="fr-FR" sz="800" i="1" dirty="0">
                  <a:latin typeface="Helvetica" pitchFamily="2" charset="0"/>
                </a:rPr>
                <a:t>Département de génie logiciel  - 2011 – © S. </a:t>
              </a:r>
              <a:r>
                <a:rPr lang="fr-FR" sz="800" i="1" dirty="0" err="1">
                  <a:latin typeface="Helvetica" pitchFamily="2" charset="0"/>
                </a:rPr>
                <a:t>Chafki</a:t>
              </a:r>
              <a:r>
                <a:rPr lang="fr-FR" sz="800" i="1" dirty="0">
                  <a:latin typeface="Helvetica" pitchFamily="2" charset="0"/>
                </a:rPr>
                <a:t>, C. Desrosiers</a:t>
              </a:r>
              <a:endParaRPr lang="fr-FR" sz="800" i="1" dirty="0">
                <a:effectLst/>
                <a:latin typeface="Helvetica" pitchFamily="2" charset="0"/>
              </a:endParaRPr>
            </a:p>
          </p:txBody>
        </p:sp>
      </p:grpSp>
      <p:sp>
        <p:nvSpPr>
          <p:cNvPr id="2" name="Text Box 3">
            <a:extLst>
              <a:ext uri="{FF2B5EF4-FFF2-40B4-BE49-F238E27FC236}">
                <a16:creationId xmlns:a16="http://schemas.microsoft.com/office/drawing/2014/main" id="{3AF3AB42-61D7-8FFC-42C3-195655D07156}"/>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spTree>
    <p:extLst>
      <p:ext uri="{BB962C8B-B14F-4D97-AF65-F5344CB8AC3E}">
        <p14:creationId xmlns:p14="http://schemas.microsoft.com/office/powerpoint/2010/main" val="9181140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1"/>
          <p:cNvSpPr>
            <a:spLocks noChangeArrowheads="1"/>
          </p:cNvSpPr>
          <p:nvPr/>
        </p:nvSpPr>
        <p:spPr bwMode="auto">
          <a:xfrm>
            <a:off x="-55033" y="1866208"/>
            <a:ext cx="2010508" cy="523875"/>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square" anchor="ctr">
            <a:spAutoFit/>
          </a:bodyPr>
          <a:lstStyle>
            <a:lvl1pPr indent="449263">
              <a:tabLst>
                <a:tab pos="457200" algn="l"/>
              </a:tabLst>
              <a:defRPr sz="1400">
                <a:solidFill>
                  <a:schemeClr val="tx1"/>
                </a:solidFill>
                <a:latin typeface="Arial" charset="0"/>
                <a:ea typeface="ＭＳ Ｐゴシック" charset="-128"/>
              </a:defRPr>
            </a:lvl1pPr>
            <a:lvl2pPr marL="742950" indent="-285750">
              <a:tabLst>
                <a:tab pos="457200" algn="l"/>
              </a:tabLst>
              <a:defRPr sz="1400">
                <a:solidFill>
                  <a:schemeClr val="tx1"/>
                </a:solidFill>
                <a:latin typeface="Arial" charset="0"/>
                <a:ea typeface="ＭＳ Ｐゴシック" charset="-128"/>
              </a:defRPr>
            </a:lvl2pPr>
            <a:lvl3pPr marL="1143000" indent="-228600">
              <a:tabLst>
                <a:tab pos="457200" algn="l"/>
              </a:tabLst>
              <a:defRPr sz="1400">
                <a:solidFill>
                  <a:schemeClr val="tx1"/>
                </a:solidFill>
                <a:latin typeface="Arial" charset="0"/>
                <a:ea typeface="ＭＳ Ｐゴシック" charset="-128"/>
              </a:defRPr>
            </a:lvl3pPr>
            <a:lvl4pPr marL="1600200" indent="-228600">
              <a:tabLst>
                <a:tab pos="457200" algn="l"/>
              </a:tabLst>
              <a:defRPr sz="1400">
                <a:solidFill>
                  <a:schemeClr val="tx1"/>
                </a:solidFill>
                <a:latin typeface="Arial" charset="0"/>
                <a:ea typeface="ＭＳ Ｐゴシック" charset="-128"/>
              </a:defRPr>
            </a:lvl4pPr>
            <a:lvl5pPr marL="2057400" indent="-228600">
              <a:tabLst>
                <a:tab pos="457200" algn="l"/>
              </a:tabLst>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tabLst>
                <a:tab pos="457200" algn="l"/>
              </a:tabLs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tabLst>
                <a:tab pos="457200" algn="l"/>
              </a:tabLs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tabLst>
                <a:tab pos="457200" algn="l"/>
              </a:tabLs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tabLst>
                <a:tab pos="457200" algn="l"/>
              </a:tabLst>
              <a:defRPr sz="1400">
                <a:solidFill>
                  <a:schemeClr val="tx1"/>
                </a:solidFill>
                <a:latin typeface="Arial" charset="0"/>
                <a:ea typeface="ＭＳ Ｐゴシック" charset="-128"/>
              </a:defRPr>
            </a:lvl9pPr>
          </a:lstStyle>
          <a:p>
            <a:pPr>
              <a:spcBef>
                <a:spcPts val="600"/>
              </a:spcBef>
              <a:spcAft>
                <a:spcPts val="1200"/>
              </a:spcAft>
            </a:pPr>
            <a:r>
              <a:rPr lang="fr-CA" altLang="fr-FR" sz="2800" b="1" dirty="0">
                <a:solidFill>
                  <a:srgbClr val="FF0000"/>
                </a:solidFill>
                <a:latin typeface="Calibri" charset="0"/>
              </a:rPr>
              <a:t> </a:t>
            </a:r>
            <a:r>
              <a:rPr lang="fr-CA" altLang="fr-FR" sz="1800" b="1" dirty="0">
                <a:solidFill>
                  <a:schemeClr val="bg1"/>
                </a:solidFill>
                <a:latin typeface="Lucida Calligraphy" charset="0"/>
                <a:ea typeface="Lucida Calligraphy" charset="0"/>
                <a:cs typeface="Lucida Calligraphy" charset="0"/>
              </a:rPr>
              <a:t>Exemple</a:t>
            </a:r>
            <a:r>
              <a:rPr lang="fr-FR" altLang="fr-FR" dirty="0">
                <a:solidFill>
                  <a:schemeClr val="bg1"/>
                </a:solidFill>
                <a:latin typeface="Lucida Calligraphy" charset="0"/>
                <a:ea typeface="Lucida Calligraphy" charset="0"/>
                <a:cs typeface="Lucida Calligraphy" charset="0"/>
              </a:rPr>
              <a:t> </a:t>
            </a:r>
          </a:p>
        </p:txBody>
      </p:sp>
      <p:sp>
        <p:nvSpPr>
          <p:cNvPr id="5" name="Rectangle 4"/>
          <p:cNvSpPr/>
          <p:nvPr/>
        </p:nvSpPr>
        <p:spPr>
          <a:xfrm>
            <a:off x="931732" y="1519593"/>
            <a:ext cx="5508367" cy="461665"/>
          </a:xfrm>
          <a:prstGeom prst="rect">
            <a:avLst/>
          </a:prstGeom>
        </p:spPr>
        <p:txBody>
          <a:bodyPr wrap="non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marL="342900" indent="-342900">
              <a:buClr>
                <a:srgbClr val="FF0000"/>
              </a:buClr>
              <a:buSzPct val="120000"/>
              <a:buFont typeface="Wingdings" charset="2"/>
              <a:buChar char="q"/>
            </a:pPr>
            <a:r>
              <a:rPr lang="fr-FR" altLang="fr-FR" sz="2400" b="1" dirty="0">
                <a:solidFill>
                  <a:schemeClr val="bg2">
                    <a:lumMod val="75000"/>
                  </a:schemeClr>
                </a:solidFill>
                <a:effectLst>
                  <a:outerShdw blurRad="38100" dist="38100" dir="2700000" algn="tl">
                    <a:srgbClr val="C0C0C0"/>
                  </a:outerShdw>
                </a:effectLst>
                <a:latin typeface="Calibri" charset="0"/>
              </a:rPr>
              <a:t>  </a:t>
            </a:r>
            <a:r>
              <a:rPr lang="fr-FR" altLang="fr-FR" sz="2400" b="1" dirty="0" err="1">
                <a:solidFill>
                  <a:schemeClr val="bg2">
                    <a:lumMod val="75000"/>
                  </a:schemeClr>
                </a:solidFill>
                <a:effectLst>
                  <a:outerShdw blurRad="38100" dist="38100" dir="2700000" algn="tl">
                    <a:srgbClr val="C0C0C0"/>
                  </a:outerShdw>
                </a:effectLst>
                <a:latin typeface="Calibri" charset="0"/>
              </a:rPr>
              <a:t>Surrogate</a:t>
            </a:r>
            <a:r>
              <a:rPr lang="fr-FR" altLang="fr-FR" sz="2400" b="1" dirty="0">
                <a:solidFill>
                  <a:schemeClr val="bg2">
                    <a:lumMod val="75000"/>
                  </a:schemeClr>
                </a:solidFill>
                <a:effectLst>
                  <a:outerShdw blurRad="38100" dist="38100" dir="2700000" algn="tl">
                    <a:srgbClr val="C0C0C0"/>
                  </a:outerShdw>
                </a:effectLst>
                <a:latin typeface="Calibri" charset="0"/>
              </a:rPr>
              <a:t> key</a:t>
            </a:r>
            <a:r>
              <a:rPr lang="fr-CA" altLang="fr-FR" sz="2400" b="1" dirty="0">
                <a:solidFill>
                  <a:schemeClr val="bg2">
                    <a:lumMod val="75000"/>
                  </a:schemeClr>
                </a:solidFill>
                <a:effectLst>
                  <a:outerShdw blurRad="38100" dist="38100" dir="2700000" algn="tl">
                    <a:srgbClr val="C0C0C0"/>
                  </a:outerShdw>
                </a:effectLst>
                <a:latin typeface="Calibri" charset="0"/>
              </a:rPr>
              <a:t>   (</a:t>
            </a:r>
            <a:r>
              <a:rPr lang="fr-CA" altLang="fr-FR" sz="2400" dirty="0">
                <a:solidFill>
                  <a:schemeClr val="bg2">
                    <a:lumMod val="75000"/>
                  </a:schemeClr>
                </a:solidFill>
                <a:effectLst>
                  <a:outerShdw blurRad="38100" dist="38100" dir="2700000" algn="tl">
                    <a:srgbClr val="C0C0C0"/>
                  </a:outerShdw>
                </a:effectLst>
                <a:latin typeface="Calibri" charset="0"/>
              </a:rPr>
              <a:t>ou clé de substitution</a:t>
            </a:r>
            <a:r>
              <a:rPr lang="fr-CA" altLang="fr-FR" sz="2400" b="1" dirty="0">
                <a:solidFill>
                  <a:schemeClr val="bg2">
                    <a:lumMod val="75000"/>
                  </a:schemeClr>
                </a:solidFill>
                <a:effectLst>
                  <a:outerShdw blurRad="38100" dist="38100" dir="2700000" algn="tl">
                    <a:srgbClr val="C0C0C0"/>
                  </a:outerShdw>
                </a:effectLst>
                <a:latin typeface="Calibri" charset="0"/>
              </a:rPr>
              <a:t>)</a:t>
            </a:r>
            <a:endParaRPr lang="fr-FR" altLang="fr-FR" sz="2400" b="1" dirty="0">
              <a:solidFill>
                <a:schemeClr val="bg2">
                  <a:lumMod val="75000"/>
                </a:schemeClr>
              </a:solidFill>
              <a:effectLst>
                <a:outerShdw blurRad="38100" dist="38100" dir="2700000" algn="tl">
                  <a:srgbClr val="C0C0C0"/>
                </a:outerShdw>
              </a:effectLst>
              <a:latin typeface="Calibri" charset="0"/>
            </a:endParaRPr>
          </a:p>
        </p:txBody>
      </p:sp>
      <p:sp>
        <p:nvSpPr>
          <p:cNvPr id="10" name="ZoneTexte 9"/>
          <p:cNvSpPr txBox="1"/>
          <p:nvPr/>
        </p:nvSpPr>
        <p:spPr>
          <a:xfrm>
            <a:off x="6952545" y="3921102"/>
            <a:ext cx="2301759" cy="307777"/>
          </a:xfrm>
          <a:prstGeom prst="rect">
            <a:avLst/>
          </a:prstGeom>
          <a:noFill/>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spcBef>
                <a:spcPct val="0"/>
              </a:spcBef>
            </a:pPr>
            <a:r>
              <a:rPr lang="fr-FR" altLang="fr-FR" b="1" i="1" dirty="0">
                <a:solidFill>
                  <a:schemeClr val="bg1">
                    <a:lumMod val="85000"/>
                  </a:schemeClr>
                </a:solidFill>
                <a:effectLst>
                  <a:outerShdw blurRad="38100" dist="38100" dir="2700000" algn="tl">
                    <a:srgbClr val="C0C0C0"/>
                  </a:outerShdw>
                </a:effectLst>
                <a:latin typeface="Calibri" charset="0"/>
              </a:rPr>
              <a:t>Clef naturelle </a:t>
            </a:r>
            <a:r>
              <a:rPr lang="fr-FR" altLang="fr-FR" dirty="0"/>
              <a:t> (</a:t>
            </a:r>
            <a:r>
              <a:rPr lang="fr-FR" altLang="fr-FR" sz="1200" dirty="0"/>
              <a:t>clé  artificielle</a:t>
            </a:r>
            <a:r>
              <a:rPr lang="fr-FR" altLang="fr-FR" dirty="0"/>
              <a:t>)</a:t>
            </a:r>
            <a:endParaRPr lang="fr-FR" altLang="fr-FR" b="1" dirty="0">
              <a:effectLst>
                <a:outerShdw blurRad="38100" dist="38100" dir="2700000" algn="tl">
                  <a:srgbClr val="C0C0C0"/>
                </a:outerShdw>
              </a:effectLst>
              <a:latin typeface="Calibri" charset="0"/>
            </a:endParaRPr>
          </a:p>
        </p:txBody>
      </p:sp>
      <p:sp>
        <p:nvSpPr>
          <p:cNvPr id="11" name="ZoneTexte 10"/>
          <p:cNvSpPr txBox="1"/>
          <p:nvPr/>
        </p:nvSpPr>
        <p:spPr>
          <a:xfrm>
            <a:off x="3942756" y="2571873"/>
            <a:ext cx="3628709" cy="307777"/>
          </a:xfrm>
          <a:prstGeom prst="rect">
            <a:avLst/>
          </a:prstGeom>
          <a:noFill/>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r>
              <a:rPr lang="fr-FR" altLang="fr-FR" b="1" i="1" dirty="0" err="1">
                <a:solidFill>
                  <a:schemeClr val="bg2">
                    <a:lumMod val="75000"/>
                  </a:schemeClr>
                </a:solidFill>
                <a:effectLst>
                  <a:outerShdw blurRad="38100" dist="38100" dir="2700000" algn="tl">
                    <a:srgbClr val="C0C0C0"/>
                  </a:outerShdw>
                </a:effectLst>
                <a:latin typeface="Calibri" charset="0"/>
              </a:rPr>
              <a:t>Surrogate</a:t>
            </a:r>
            <a:r>
              <a:rPr lang="fr-FR" altLang="fr-FR" b="1" i="1" dirty="0">
                <a:solidFill>
                  <a:schemeClr val="bg2">
                    <a:lumMod val="75000"/>
                  </a:schemeClr>
                </a:solidFill>
                <a:effectLst>
                  <a:outerShdw blurRad="38100" dist="38100" dir="2700000" algn="tl">
                    <a:srgbClr val="C0C0C0"/>
                  </a:outerShdw>
                </a:effectLst>
                <a:latin typeface="Calibri" charset="0"/>
              </a:rPr>
              <a:t> Key </a:t>
            </a:r>
            <a:r>
              <a:rPr lang="fr-FR" altLang="fr-FR" dirty="0">
                <a:solidFill>
                  <a:schemeClr val="bg2">
                    <a:lumMod val="75000"/>
                  </a:schemeClr>
                </a:solidFill>
              </a:rPr>
              <a:t> </a:t>
            </a:r>
            <a:r>
              <a:rPr lang="fr-FR" altLang="fr-FR" dirty="0"/>
              <a:t>(</a:t>
            </a:r>
            <a:r>
              <a:rPr lang="fr-FR" altLang="fr-FR" sz="1200" dirty="0"/>
              <a:t>clé  de substitution </a:t>
            </a:r>
            <a:r>
              <a:rPr lang="fr-FR" altLang="fr-FR" dirty="0"/>
              <a:t>)</a:t>
            </a:r>
          </a:p>
        </p:txBody>
      </p:sp>
      <p:sp>
        <p:nvSpPr>
          <p:cNvPr id="17" name="Text Box 102"/>
          <p:cNvSpPr txBox="1">
            <a:spLocks noChangeArrowheads="1"/>
          </p:cNvSpPr>
          <p:nvPr/>
        </p:nvSpPr>
        <p:spPr bwMode="auto">
          <a:xfrm>
            <a:off x="334394" y="867238"/>
            <a:ext cx="4417556" cy="461665"/>
          </a:xfrm>
          <a:prstGeom prst="rect">
            <a:avLst/>
          </a:prstGeom>
        </p:spPr>
        <p:txBody>
          <a:bodyPr wrap="non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FR" altLang="fr-FR" dirty="0"/>
              <a:t> modèle en étoile : Dimensions</a:t>
            </a:r>
          </a:p>
        </p:txBody>
      </p:sp>
      <p:grpSp>
        <p:nvGrpSpPr>
          <p:cNvPr id="3" name="Grouper 2"/>
          <p:cNvGrpSpPr/>
          <p:nvPr/>
        </p:nvGrpSpPr>
        <p:grpSpPr>
          <a:xfrm>
            <a:off x="4751950" y="3559978"/>
            <a:ext cx="2714625" cy="2067407"/>
            <a:chOff x="5560941" y="3233372"/>
            <a:chExt cx="2714625" cy="2067407"/>
          </a:xfrm>
        </p:grpSpPr>
        <p:sp>
          <p:nvSpPr>
            <p:cNvPr id="17419" name="ZoneTexte 11"/>
            <p:cNvSpPr txBox="1">
              <a:spLocks noChangeArrowheads="1"/>
            </p:cNvSpPr>
            <p:nvPr/>
          </p:nvSpPr>
          <p:spPr bwMode="auto">
            <a:xfrm>
              <a:off x="5560941" y="4992804"/>
              <a:ext cx="2714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lgn="ctr"/>
              <a:r>
                <a:rPr lang="fr-FR" altLang="fr-FR" dirty="0"/>
                <a:t>- Table d</a:t>
              </a:r>
              <a:r>
                <a:rPr lang="fr-FR" altLang="ja-JP" dirty="0"/>
                <a:t>'une BD de production</a:t>
              </a:r>
              <a:endParaRPr lang="fr-FR" altLang="fr-FR" dirty="0"/>
            </a:p>
          </p:txBody>
        </p:sp>
        <p:grpSp>
          <p:nvGrpSpPr>
            <p:cNvPr id="26" name="Grouper 25"/>
            <p:cNvGrpSpPr/>
            <p:nvPr/>
          </p:nvGrpSpPr>
          <p:grpSpPr>
            <a:xfrm>
              <a:off x="6021502" y="3233372"/>
              <a:ext cx="1841211" cy="1694506"/>
              <a:chOff x="274638" y="1387264"/>
              <a:chExt cx="1841211" cy="2121302"/>
            </a:xfrm>
          </p:grpSpPr>
          <p:grpSp>
            <p:nvGrpSpPr>
              <p:cNvPr id="27" name="Grouper 26"/>
              <p:cNvGrpSpPr/>
              <p:nvPr/>
            </p:nvGrpSpPr>
            <p:grpSpPr>
              <a:xfrm>
                <a:off x="274638" y="1387264"/>
                <a:ext cx="1793504" cy="2121302"/>
                <a:chOff x="6156176" y="2653621"/>
                <a:chExt cx="1584176" cy="1887350"/>
              </a:xfrm>
            </p:grpSpPr>
            <p:sp>
              <p:nvSpPr>
                <p:cNvPr id="29" name="Rectangle 28"/>
                <p:cNvSpPr/>
                <p:nvPr/>
              </p:nvSpPr>
              <p:spPr>
                <a:xfrm>
                  <a:off x="6156176" y="3068960"/>
                  <a:ext cx="1584176" cy="147201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p:cNvSpPr/>
                <p:nvPr/>
              </p:nvSpPr>
              <p:spPr>
                <a:xfrm>
                  <a:off x="6156176" y="2653621"/>
                  <a:ext cx="1584176" cy="415339"/>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ZoneTexte 30"/>
                <p:cNvSpPr txBox="1"/>
                <p:nvPr/>
              </p:nvSpPr>
              <p:spPr>
                <a:xfrm>
                  <a:off x="7240772" y="2806995"/>
                  <a:ext cx="184731" cy="369332"/>
                </a:xfrm>
                <a:prstGeom prst="rect">
                  <a:avLst/>
                </a:prstGeom>
                <a:noFill/>
              </p:spPr>
              <p:txBody>
                <a:bodyPr wrap="none" rtlCol="0">
                  <a:spAutoFit/>
                </a:bodyPr>
                <a:lstStyle/>
                <a:p>
                  <a:endParaRPr lang="fr-FR" dirty="0"/>
                </a:p>
              </p:txBody>
            </p:sp>
            <p:sp>
              <p:nvSpPr>
                <p:cNvPr id="32" name="ZoneTexte 31"/>
                <p:cNvSpPr txBox="1"/>
                <p:nvPr/>
              </p:nvSpPr>
              <p:spPr>
                <a:xfrm>
                  <a:off x="6183515" y="2671398"/>
                  <a:ext cx="1556836" cy="411364"/>
                </a:xfrm>
                <a:prstGeom prst="rect">
                  <a:avLst/>
                </a:prstGeom>
                <a:noFill/>
              </p:spPr>
              <p:txBody>
                <a:bodyPr wrap="square" rtlCol="0">
                  <a:spAutoFit/>
                </a:bodyPr>
                <a:lstStyle/>
                <a:p>
                  <a:pPr algn="ctr"/>
                  <a:r>
                    <a:rPr lang="fr-FR" b="1" i="1" cap="small" dirty="0">
                      <a:latin typeface="Calibri" panose="020F0502020204030204" pitchFamily="34" charset="0"/>
                      <a:cs typeface="Calibri" panose="020F0502020204030204" pitchFamily="34" charset="0"/>
                    </a:rPr>
                    <a:t>PRODUIT</a:t>
                  </a:r>
                </a:p>
              </p:txBody>
            </p:sp>
          </p:grpSp>
          <p:sp>
            <p:nvSpPr>
              <p:cNvPr id="28" name="Rectangle 27"/>
              <p:cNvSpPr/>
              <p:nvPr/>
            </p:nvSpPr>
            <p:spPr>
              <a:xfrm>
                <a:off x="322345" y="1814185"/>
                <a:ext cx="1793504" cy="1656774"/>
              </a:xfrm>
              <a:prstGeom prst="rect">
                <a:avLst/>
              </a:prstGeom>
            </p:spPr>
            <p:txBody>
              <a:bodyPr wrap="square">
                <a:spAutoFit/>
              </a:bodyPr>
              <a:lstStyle/>
              <a:p>
                <a:r>
                  <a:rPr lang="fr-FR" sz="1600" dirty="0" err="1">
                    <a:latin typeface="Calibri" charset="0"/>
                    <a:ea typeface="Calibri" charset="0"/>
                    <a:cs typeface="Calibri" charset="0"/>
                  </a:rPr>
                  <a:t>Code_Produit</a:t>
                </a:r>
                <a:endParaRPr lang="fr-FR" sz="1600" dirty="0">
                  <a:latin typeface="Calibri" charset="0"/>
                  <a:ea typeface="Calibri" charset="0"/>
                  <a:cs typeface="Calibri" charset="0"/>
                </a:endParaRPr>
              </a:p>
              <a:p>
                <a:r>
                  <a:rPr lang="fr-FR" sz="1600" dirty="0">
                    <a:latin typeface="Calibri" charset="0"/>
                    <a:ea typeface="Calibri" charset="0"/>
                    <a:cs typeface="Calibri" charset="0"/>
                  </a:rPr>
                  <a:t>Désignation</a:t>
                </a:r>
              </a:p>
              <a:p>
                <a:r>
                  <a:rPr lang="fr-FR" sz="1600" dirty="0">
                    <a:latin typeface="Calibri" charset="0"/>
                    <a:ea typeface="Calibri" charset="0"/>
                    <a:cs typeface="Calibri" charset="0"/>
                  </a:rPr>
                  <a:t>Description</a:t>
                </a:r>
              </a:p>
              <a:p>
                <a:r>
                  <a:rPr lang="fr-FR" sz="1600" dirty="0">
                    <a:latin typeface="Calibri" charset="0"/>
                    <a:ea typeface="Calibri" charset="0"/>
                    <a:cs typeface="Calibri" charset="0"/>
                  </a:rPr>
                  <a:t>Prix-unitaire</a:t>
                </a:r>
              </a:p>
              <a:p>
                <a:r>
                  <a:rPr lang="fr-FR" sz="1600" dirty="0">
                    <a:latin typeface="Calibri" charset="0"/>
                    <a:ea typeface="Calibri" charset="0"/>
                    <a:cs typeface="Calibri" charset="0"/>
                  </a:rPr>
                  <a:t>…</a:t>
                </a:r>
              </a:p>
            </p:txBody>
          </p:sp>
        </p:grpSp>
      </p:grpSp>
      <p:grpSp>
        <p:nvGrpSpPr>
          <p:cNvPr id="2" name="Grouper 1"/>
          <p:cNvGrpSpPr/>
          <p:nvPr/>
        </p:nvGrpSpPr>
        <p:grpSpPr>
          <a:xfrm>
            <a:off x="1459061" y="2168438"/>
            <a:ext cx="3245182" cy="3542540"/>
            <a:chOff x="1459061" y="2168438"/>
            <a:chExt cx="3245182" cy="3542540"/>
          </a:xfrm>
        </p:grpSpPr>
        <p:grpSp>
          <p:nvGrpSpPr>
            <p:cNvPr id="19" name="Grouper 18"/>
            <p:cNvGrpSpPr/>
            <p:nvPr/>
          </p:nvGrpSpPr>
          <p:grpSpPr>
            <a:xfrm>
              <a:off x="2177114" y="2168438"/>
              <a:ext cx="1841211" cy="3227688"/>
              <a:chOff x="274638" y="1387265"/>
              <a:chExt cx="1841211" cy="3227688"/>
            </a:xfrm>
          </p:grpSpPr>
          <p:grpSp>
            <p:nvGrpSpPr>
              <p:cNvPr id="20" name="Grouper 19"/>
              <p:cNvGrpSpPr/>
              <p:nvPr/>
            </p:nvGrpSpPr>
            <p:grpSpPr>
              <a:xfrm>
                <a:off x="274638" y="1387265"/>
                <a:ext cx="1793504" cy="3225583"/>
                <a:chOff x="6156176" y="2653621"/>
                <a:chExt cx="1584176" cy="2869843"/>
              </a:xfrm>
            </p:grpSpPr>
            <p:sp>
              <p:nvSpPr>
                <p:cNvPr id="22" name="Rectangle 21"/>
                <p:cNvSpPr/>
                <p:nvPr/>
              </p:nvSpPr>
              <p:spPr>
                <a:xfrm>
                  <a:off x="6156176" y="3068959"/>
                  <a:ext cx="1584176" cy="245450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p:cNvSpPr/>
                <p:nvPr/>
              </p:nvSpPr>
              <p:spPr>
                <a:xfrm>
                  <a:off x="6156176" y="2653621"/>
                  <a:ext cx="1584176" cy="415339"/>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ZoneTexte 23"/>
                <p:cNvSpPr txBox="1"/>
                <p:nvPr/>
              </p:nvSpPr>
              <p:spPr>
                <a:xfrm>
                  <a:off x="7240772" y="2806995"/>
                  <a:ext cx="184731" cy="369332"/>
                </a:xfrm>
                <a:prstGeom prst="rect">
                  <a:avLst/>
                </a:prstGeom>
                <a:noFill/>
              </p:spPr>
              <p:txBody>
                <a:bodyPr wrap="none" rtlCol="0">
                  <a:spAutoFit/>
                </a:bodyPr>
                <a:lstStyle/>
                <a:p>
                  <a:endParaRPr lang="fr-FR" dirty="0"/>
                </a:p>
              </p:txBody>
            </p:sp>
            <p:sp>
              <p:nvSpPr>
                <p:cNvPr id="25" name="ZoneTexte 24"/>
                <p:cNvSpPr txBox="1"/>
                <p:nvPr/>
              </p:nvSpPr>
              <p:spPr>
                <a:xfrm>
                  <a:off x="6183516" y="2671399"/>
                  <a:ext cx="1263217" cy="328599"/>
                </a:xfrm>
                <a:prstGeom prst="rect">
                  <a:avLst/>
                </a:prstGeom>
                <a:noFill/>
              </p:spPr>
              <p:txBody>
                <a:bodyPr wrap="none" rtlCol="0">
                  <a:spAutoFit/>
                </a:bodyPr>
                <a:lstStyle/>
                <a:p>
                  <a:r>
                    <a:rPr lang="fr-FR" sz="1400" i="1" dirty="0"/>
                    <a:t>Dim </a:t>
                  </a:r>
                  <a:r>
                    <a:rPr lang="fr-FR" b="1" i="1" cap="small" dirty="0">
                      <a:latin typeface="Calibri" panose="020F0502020204030204" pitchFamily="34" charset="0"/>
                      <a:cs typeface="Calibri" panose="020F0502020204030204" pitchFamily="34" charset="0"/>
                    </a:rPr>
                    <a:t>PRODUIT</a:t>
                  </a:r>
                </a:p>
              </p:txBody>
            </p:sp>
          </p:grpSp>
          <p:sp>
            <p:nvSpPr>
              <p:cNvPr id="21" name="Rectangle 20"/>
              <p:cNvSpPr/>
              <p:nvPr/>
            </p:nvSpPr>
            <p:spPr>
              <a:xfrm>
                <a:off x="322345" y="1814186"/>
                <a:ext cx="1793504" cy="2800767"/>
              </a:xfrm>
              <a:prstGeom prst="rect">
                <a:avLst/>
              </a:prstGeom>
            </p:spPr>
            <p:txBody>
              <a:bodyPr wrap="square">
                <a:spAutoFit/>
              </a:bodyPr>
              <a:lstStyle/>
              <a:p>
                <a:r>
                  <a:rPr lang="fr-FR" sz="1600" dirty="0" err="1">
                    <a:latin typeface="Calibri" charset="0"/>
                    <a:ea typeface="Calibri" charset="0"/>
                    <a:cs typeface="Calibri" charset="0"/>
                  </a:rPr>
                  <a:t>Produit_ID</a:t>
                </a:r>
                <a:endParaRPr lang="fr-FR" sz="1600" dirty="0">
                  <a:latin typeface="Calibri" charset="0"/>
                  <a:ea typeface="Calibri" charset="0"/>
                  <a:cs typeface="Calibri" charset="0"/>
                </a:endParaRPr>
              </a:p>
              <a:p>
                <a:r>
                  <a:rPr lang="fr-FR" sz="1600" dirty="0" err="1">
                    <a:latin typeface="Calibri" charset="0"/>
                    <a:ea typeface="Calibri" charset="0"/>
                    <a:cs typeface="Calibri" charset="0"/>
                  </a:rPr>
                  <a:t>Désignation_P</a:t>
                </a:r>
                <a:endParaRPr lang="fr-FR" sz="1600" dirty="0">
                  <a:latin typeface="Calibri" charset="0"/>
                  <a:ea typeface="Calibri" charset="0"/>
                  <a:cs typeface="Calibri" charset="0"/>
                </a:endParaRPr>
              </a:p>
              <a:p>
                <a:r>
                  <a:rPr lang="fr-FR" sz="1600" dirty="0" err="1">
                    <a:latin typeface="Calibri" charset="0"/>
                    <a:ea typeface="Calibri" charset="0"/>
                    <a:cs typeface="Calibri" charset="0"/>
                  </a:rPr>
                  <a:t>Description_P</a:t>
                </a:r>
                <a:endParaRPr lang="fr-FR" sz="1600" dirty="0">
                  <a:latin typeface="Calibri" charset="0"/>
                  <a:ea typeface="Calibri" charset="0"/>
                  <a:cs typeface="Calibri" charset="0"/>
                </a:endParaRPr>
              </a:p>
              <a:p>
                <a:r>
                  <a:rPr lang="fr-FR" sz="1600" dirty="0">
                    <a:latin typeface="Calibri" charset="0"/>
                    <a:ea typeface="Calibri" charset="0"/>
                    <a:cs typeface="Calibri" charset="0"/>
                  </a:rPr>
                  <a:t>Catégorie</a:t>
                </a:r>
              </a:p>
              <a:p>
                <a:r>
                  <a:rPr lang="fr-FR" sz="1600" dirty="0" err="1">
                    <a:latin typeface="Calibri" charset="0"/>
                    <a:ea typeface="Calibri" charset="0"/>
                    <a:cs typeface="Calibri" charset="0"/>
                  </a:rPr>
                  <a:t>Description_C</a:t>
                </a:r>
                <a:endParaRPr lang="fr-FR" sz="1600" dirty="0">
                  <a:latin typeface="Calibri" charset="0"/>
                  <a:ea typeface="Calibri" charset="0"/>
                  <a:cs typeface="Calibri" charset="0"/>
                </a:endParaRPr>
              </a:p>
              <a:p>
                <a:r>
                  <a:rPr lang="fr-FR" sz="1600" dirty="0">
                    <a:latin typeface="Calibri" charset="0"/>
                    <a:ea typeface="Calibri" charset="0"/>
                    <a:cs typeface="Calibri" charset="0"/>
                  </a:rPr>
                  <a:t>Sous Catégorie</a:t>
                </a:r>
              </a:p>
              <a:p>
                <a:r>
                  <a:rPr lang="fr-FR" sz="1600" dirty="0">
                    <a:latin typeface="Calibri" charset="0"/>
                    <a:ea typeface="Calibri" charset="0"/>
                    <a:cs typeface="Calibri" charset="0"/>
                  </a:rPr>
                  <a:t>Famille Produit</a:t>
                </a:r>
              </a:p>
              <a:p>
                <a:r>
                  <a:rPr lang="fr-FR" sz="1600" dirty="0">
                    <a:latin typeface="Calibri" charset="0"/>
                    <a:ea typeface="Calibri" charset="0"/>
                    <a:cs typeface="Calibri" charset="0"/>
                  </a:rPr>
                  <a:t>Prix-unitaire</a:t>
                </a:r>
              </a:p>
              <a:p>
                <a:r>
                  <a:rPr lang="fr-FR" sz="1600" dirty="0">
                    <a:latin typeface="Calibri" charset="0"/>
                    <a:ea typeface="Calibri" charset="0"/>
                    <a:cs typeface="Calibri" charset="0"/>
                  </a:rPr>
                  <a:t>Fournisseur</a:t>
                </a:r>
              </a:p>
              <a:p>
                <a:r>
                  <a:rPr lang="fr-FR" sz="1600" dirty="0">
                    <a:latin typeface="Calibri" charset="0"/>
                    <a:ea typeface="Calibri" charset="0"/>
                    <a:cs typeface="Calibri" charset="0"/>
                  </a:rPr>
                  <a:t>Conditionnement</a:t>
                </a:r>
              </a:p>
              <a:p>
                <a:r>
                  <a:rPr lang="fr-FR" sz="1600" dirty="0">
                    <a:latin typeface="Calibri" charset="0"/>
                    <a:ea typeface="Calibri" charset="0"/>
                    <a:cs typeface="Calibri" charset="0"/>
                  </a:rPr>
                  <a:t>…</a:t>
                </a:r>
              </a:p>
            </p:txBody>
          </p:sp>
        </p:grpSp>
        <p:sp>
          <p:nvSpPr>
            <p:cNvPr id="33" name="ZoneTexte 12"/>
            <p:cNvSpPr txBox="1">
              <a:spLocks noChangeArrowheads="1"/>
            </p:cNvSpPr>
            <p:nvPr/>
          </p:nvSpPr>
          <p:spPr bwMode="auto">
            <a:xfrm>
              <a:off x="1459061" y="5403201"/>
              <a:ext cx="324518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lgn="ctr"/>
              <a:r>
                <a:rPr lang="fr-FR" altLang="fr-FR" dirty="0"/>
                <a:t>- Table d</a:t>
              </a:r>
              <a:r>
                <a:rPr lang="fr-FR" altLang="ja-JP" dirty="0"/>
                <a:t>'une BD multidimensionnelle</a:t>
              </a:r>
              <a:endParaRPr lang="fr-FR" altLang="fr-FR" dirty="0"/>
            </a:p>
          </p:txBody>
        </p:sp>
      </p:grpSp>
      <p:sp>
        <p:nvSpPr>
          <p:cNvPr id="4" name="Text Box 3">
            <a:extLst>
              <a:ext uri="{FF2B5EF4-FFF2-40B4-BE49-F238E27FC236}">
                <a16:creationId xmlns:a16="http://schemas.microsoft.com/office/drawing/2014/main" id="{F6386BEB-B6F9-A12F-470D-D6EE982A8BB6}"/>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spTree>
    <p:extLst>
      <p:ext uri="{BB962C8B-B14F-4D97-AF65-F5344CB8AC3E}">
        <p14:creationId xmlns:p14="http://schemas.microsoft.com/office/powerpoint/2010/main" val="10797931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1"/>
          <p:cNvSpPr>
            <a:spLocks noChangeArrowheads="1"/>
          </p:cNvSpPr>
          <p:nvPr/>
        </p:nvSpPr>
        <p:spPr bwMode="auto">
          <a:xfrm>
            <a:off x="-110517" y="1945352"/>
            <a:ext cx="5531150" cy="2939266"/>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square" anchor="ctr">
            <a:spAutoFit/>
          </a:bodyPr>
          <a:lstStyle>
            <a:lvl1pPr indent="177800">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marL="1735138" indent="-1689100" algn="just">
              <a:spcBef>
                <a:spcPct val="0"/>
              </a:spcBef>
            </a:pPr>
            <a:r>
              <a:rPr lang="fr-FR" altLang="fr-FR" sz="1600" b="1" dirty="0">
                <a:solidFill>
                  <a:schemeClr val="bg2">
                    <a:lumMod val="75000"/>
                  </a:schemeClr>
                </a:solidFill>
                <a:latin typeface="Lucida Calligraphy" charset="0"/>
                <a:ea typeface="Lucida Calligraphy" charset="0"/>
                <a:cs typeface="Lucida Calligraphy" charset="0"/>
              </a:rPr>
              <a:t>Date effective</a:t>
            </a:r>
            <a:r>
              <a:rPr lang="fr-FR" altLang="fr-FR" sz="1600" dirty="0">
                <a:solidFill>
                  <a:schemeClr val="bg2">
                    <a:lumMod val="75000"/>
                  </a:schemeClr>
                </a:solidFill>
                <a:latin typeface="Lucida Calligraphy" charset="0"/>
                <a:ea typeface="Lucida Calligraphy" charset="0"/>
                <a:cs typeface="Lucida Calligraphy" charset="0"/>
              </a:rPr>
              <a:t> </a:t>
            </a:r>
            <a:r>
              <a:rPr lang="fr-FR" altLang="fr-FR" sz="1800" dirty="0">
                <a:latin typeface="Calibri" charset="0"/>
              </a:rPr>
              <a:t>: </a:t>
            </a:r>
            <a:r>
              <a:rPr lang="fr-FR" altLang="fr-FR" sz="1600" dirty="0">
                <a:latin typeface="Calibri" charset="0"/>
              </a:rPr>
              <a:t>Date à la quelle l</a:t>
            </a:r>
            <a:r>
              <a:rPr lang="fr-FR" altLang="ja-JP" sz="1600" dirty="0">
                <a:latin typeface="Calibri" charset="0"/>
              </a:rPr>
              <a:t>'</a:t>
            </a:r>
            <a:r>
              <a:rPr lang="fr-FR" altLang="fr-FR" sz="1600" dirty="0">
                <a:latin typeface="Calibri" charset="0"/>
              </a:rPr>
              <a:t>enregistrement à été créé, de préférence dans le système  d</a:t>
            </a:r>
            <a:r>
              <a:rPr lang="fr-FR" altLang="ja-JP" sz="1600" dirty="0">
                <a:latin typeface="Calibri" charset="0"/>
              </a:rPr>
              <a:t>'</a:t>
            </a:r>
            <a:r>
              <a:rPr lang="fr-FR" altLang="fr-FR" sz="1600" dirty="0">
                <a:latin typeface="Calibri" charset="0"/>
              </a:rPr>
              <a:t>enregistrements  (System of records).</a:t>
            </a:r>
          </a:p>
          <a:p>
            <a:pPr marL="1735138" indent="-1689100" algn="just">
              <a:spcBef>
                <a:spcPct val="0"/>
              </a:spcBef>
            </a:pPr>
            <a:endParaRPr lang="fr-FR" altLang="fr-FR" sz="1600" dirty="0">
              <a:latin typeface="Calibri" charset="0"/>
            </a:endParaRPr>
          </a:p>
          <a:p>
            <a:pPr marL="1735138" indent="-1689100" algn="just">
              <a:spcBef>
                <a:spcPct val="0"/>
              </a:spcBef>
            </a:pPr>
            <a:endParaRPr lang="fr-FR" altLang="fr-FR" sz="900" dirty="0"/>
          </a:p>
          <a:p>
            <a:pPr marL="1735138" indent="-1689100" algn="just">
              <a:spcBef>
                <a:spcPct val="0"/>
              </a:spcBef>
              <a:spcAft>
                <a:spcPts val="600"/>
              </a:spcAft>
            </a:pPr>
            <a:r>
              <a:rPr lang="fr-FR" altLang="fr-FR" sz="1600" b="1" dirty="0">
                <a:solidFill>
                  <a:schemeClr val="bg2">
                    <a:lumMod val="75000"/>
                  </a:schemeClr>
                </a:solidFill>
                <a:latin typeface="Lucida Calligraphy" charset="0"/>
                <a:ea typeface="Lucida Calligraphy" charset="0"/>
                <a:cs typeface="Lucida Calligraphy" charset="0"/>
              </a:rPr>
              <a:t>Date retrait </a:t>
            </a:r>
            <a:r>
              <a:rPr lang="fr-FR" altLang="fr-FR" sz="1800" dirty="0">
                <a:latin typeface="Calibri" charset="0"/>
              </a:rPr>
              <a:t>:   </a:t>
            </a:r>
            <a:r>
              <a:rPr lang="fr-FR" altLang="fr-FR" sz="1600" dirty="0">
                <a:latin typeface="Calibri" charset="0"/>
              </a:rPr>
              <a:t>Date à laquelle l</a:t>
            </a:r>
            <a:r>
              <a:rPr lang="fr-FR" altLang="ja-JP" sz="1600" dirty="0">
                <a:latin typeface="Calibri" charset="0"/>
              </a:rPr>
              <a:t>'</a:t>
            </a:r>
            <a:r>
              <a:rPr lang="fr-FR" altLang="fr-FR" sz="1600" dirty="0">
                <a:latin typeface="Calibri" charset="0"/>
              </a:rPr>
              <a:t>enregistrement a été retiré du système d</a:t>
            </a:r>
            <a:r>
              <a:rPr lang="fr-FR" altLang="ja-JP" sz="1600" dirty="0">
                <a:latin typeface="Calibri" charset="0"/>
              </a:rPr>
              <a:t>'</a:t>
            </a:r>
            <a:r>
              <a:rPr lang="fr-FR" altLang="fr-FR" sz="1600" dirty="0">
                <a:latin typeface="Calibri" charset="0"/>
              </a:rPr>
              <a:t>enregistrements</a:t>
            </a:r>
            <a:r>
              <a:rPr lang="fr-FR" altLang="fr-FR" sz="1800" dirty="0">
                <a:latin typeface="Calibri" charset="0"/>
              </a:rPr>
              <a:t>.</a:t>
            </a:r>
          </a:p>
          <a:p>
            <a:pPr marL="1735138" indent="-1689100" algn="just">
              <a:spcBef>
                <a:spcPct val="0"/>
              </a:spcBef>
              <a:spcAft>
                <a:spcPts val="600"/>
              </a:spcAft>
            </a:pPr>
            <a:endParaRPr lang="fr-FR" altLang="fr-FR" sz="1000" dirty="0"/>
          </a:p>
          <a:p>
            <a:pPr marL="2232025" indent="-2185988" algn="just">
              <a:spcBef>
                <a:spcPct val="0"/>
              </a:spcBef>
              <a:spcAft>
                <a:spcPts val="600"/>
              </a:spcAft>
            </a:pPr>
            <a:r>
              <a:rPr lang="fr-FR" altLang="fr-FR" sz="1600" b="1" dirty="0">
                <a:solidFill>
                  <a:schemeClr val="bg2">
                    <a:lumMod val="75000"/>
                  </a:schemeClr>
                </a:solidFill>
                <a:latin typeface="Lucida Calligraphy" charset="0"/>
                <a:ea typeface="Lucida Calligraphy" charset="0"/>
                <a:cs typeface="Lucida Calligraphy" charset="0"/>
              </a:rPr>
              <a:t>Indicateur effectif</a:t>
            </a:r>
            <a:r>
              <a:rPr lang="fr-FR" altLang="fr-FR" sz="1800" dirty="0">
                <a:solidFill>
                  <a:schemeClr val="bg2">
                    <a:lumMod val="75000"/>
                  </a:schemeClr>
                </a:solidFill>
                <a:latin typeface="Calibri" charset="0"/>
              </a:rPr>
              <a:t> </a:t>
            </a:r>
            <a:r>
              <a:rPr lang="fr-FR" altLang="fr-FR" sz="1800" dirty="0">
                <a:latin typeface="Calibri" charset="0"/>
              </a:rPr>
              <a:t>: </a:t>
            </a:r>
            <a:r>
              <a:rPr lang="fr-FR" altLang="fr-FR" sz="1600" dirty="0">
                <a:latin typeface="Calibri" charset="0"/>
              </a:rPr>
              <a:t>En général est </a:t>
            </a:r>
            <a:r>
              <a:rPr lang="fr-FR" altLang="ja-JP" sz="1800" dirty="0">
                <a:latin typeface="Calibri" charset="0"/>
              </a:rPr>
              <a:t>'</a:t>
            </a:r>
            <a:r>
              <a:rPr lang="fr-FR" altLang="fr-FR" sz="1800" b="1" i="1" dirty="0">
                <a:solidFill>
                  <a:schemeClr val="bg2">
                    <a:lumMod val="75000"/>
                  </a:schemeClr>
                </a:solidFill>
                <a:latin typeface="Calibri" charset="0"/>
              </a:rPr>
              <a:t>O</a:t>
            </a:r>
            <a:r>
              <a:rPr lang="fr-FR" altLang="ja-JP" sz="1800" dirty="0">
                <a:latin typeface="Calibri" charset="0"/>
              </a:rPr>
              <a:t>'</a:t>
            </a:r>
            <a:r>
              <a:rPr lang="fr-FR" altLang="fr-FR" sz="1800" dirty="0">
                <a:latin typeface="Calibri" charset="0"/>
              </a:rPr>
              <a:t> </a:t>
            </a:r>
            <a:r>
              <a:rPr lang="fr-FR" altLang="fr-FR" sz="1600" dirty="0">
                <a:latin typeface="Calibri" charset="0"/>
              </a:rPr>
              <a:t>si l</a:t>
            </a:r>
            <a:r>
              <a:rPr lang="fr-FR" altLang="ja-JP" sz="1600" dirty="0">
                <a:latin typeface="Calibri" charset="0"/>
              </a:rPr>
              <a:t>'</a:t>
            </a:r>
            <a:r>
              <a:rPr lang="fr-FR" altLang="fr-FR" sz="1600" dirty="0">
                <a:latin typeface="Calibri" charset="0"/>
              </a:rPr>
              <a:t>enregistrement est toujours actif (</a:t>
            </a:r>
            <a:r>
              <a:rPr lang="fr-FR" altLang="fr-FR" i="1" dirty="0">
                <a:latin typeface="Calibri" charset="0"/>
              </a:rPr>
              <a:t>Date retrait est nulle</a:t>
            </a:r>
            <a:r>
              <a:rPr lang="fr-FR" altLang="fr-FR" sz="1600" dirty="0">
                <a:latin typeface="Calibri" charset="0"/>
              </a:rPr>
              <a:t>)</a:t>
            </a:r>
            <a:r>
              <a:rPr lang="fr-FR" altLang="fr-FR" sz="1800" dirty="0">
                <a:latin typeface="Calibri" charset="0"/>
              </a:rPr>
              <a:t>, </a:t>
            </a:r>
            <a:r>
              <a:rPr lang="fr-FR" altLang="ja-JP" sz="1800" b="1" dirty="0">
                <a:latin typeface="Calibri" charset="0"/>
              </a:rPr>
              <a:t>'</a:t>
            </a:r>
            <a:r>
              <a:rPr lang="fr-FR" altLang="fr-FR" sz="1800" b="1" i="1" dirty="0">
                <a:solidFill>
                  <a:schemeClr val="bg2">
                    <a:lumMod val="75000"/>
                  </a:schemeClr>
                </a:solidFill>
                <a:latin typeface="Calibri" charset="0"/>
              </a:rPr>
              <a:t>N</a:t>
            </a:r>
            <a:r>
              <a:rPr lang="fr-FR" altLang="ja-JP" sz="1800" b="1" dirty="0">
                <a:latin typeface="Calibri" charset="0"/>
              </a:rPr>
              <a:t>'</a:t>
            </a:r>
            <a:r>
              <a:rPr lang="fr-FR" altLang="fr-FR" sz="1800" dirty="0">
                <a:latin typeface="Calibri" charset="0"/>
              </a:rPr>
              <a:t> </a:t>
            </a:r>
            <a:r>
              <a:rPr lang="fr-FR" altLang="fr-FR" sz="1600" dirty="0">
                <a:latin typeface="Calibri" charset="0"/>
              </a:rPr>
              <a:t>sinon</a:t>
            </a:r>
            <a:r>
              <a:rPr lang="fr-FR" altLang="fr-FR" sz="1800" dirty="0">
                <a:latin typeface="Calibri" charset="0"/>
              </a:rPr>
              <a:t>. </a:t>
            </a:r>
            <a:endParaRPr lang="fr-FR" altLang="fr-FR" sz="1000" dirty="0"/>
          </a:p>
        </p:txBody>
      </p:sp>
      <p:sp>
        <p:nvSpPr>
          <p:cNvPr id="17" name="Rectangle 16"/>
          <p:cNvSpPr/>
          <p:nvPr/>
        </p:nvSpPr>
        <p:spPr>
          <a:xfrm>
            <a:off x="1187624" y="1350663"/>
            <a:ext cx="2243948" cy="461665"/>
          </a:xfrm>
          <a:prstGeom prst="rect">
            <a:avLst/>
          </a:prstGeom>
        </p:spPr>
        <p:txBody>
          <a:bodyPr wrap="non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marL="342900" indent="-342900">
              <a:buClr>
                <a:srgbClr val="FF0000"/>
              </a:buClr>
              <a:buSzPct val="120000"/>
              <a:buFont typeface="Wingdings" charset="2"/>
              <a:buChar char="q"/>
            </a:pPr>
            <a:r>
              <a:rPr lang="fr-FR" altLang="fr-FR" sz="2400" b="1">
                <a:solidFill>
                  <a:schemeClr val="bg2">
                    <a:lumMod val="75000"/>
                  </a:schemeClr>
                </a:solidFill>
                <a:effectLst>
                  <a:outerShdw blurRad="38100" dist="38100" dir="2700000" algn="tl">
                    <a:srgbClr val="C0C0C0"/>
                  </a:outerShdw>
                </a:effectLst>
                <a:latin typeface="Calibri" charset="0"/>
              </a:rPr>
              <a:t>Clef spéciales</a:t>
            </a:r>
            <a:endParaRPr lang="fr-FR" altLang="fr-FR" sz="2400" b="1" dirty="0">
              <a:solidFill>
                <a:schemeClr val="bg2">
                  <a:lumMod val="75000"/>
                </a:schemeClr>
              </a:solidFill>
              <a:effectLst>
                <a:outerShdw blurRad="38100" dist="38100" dir="2700000" algn="tl">
                  <a:srgbClr val="C0C0C0"/>
                </a:outerShdw>
              </a:effectLst>
              <a:latin typeface="Calibri" charset="0"/>
            </a:endParaRPr>
          </a:p>
        </p:txBody>
      </p:sp>
      <p:sp>
        <p:nvSpPr>
          <p:cNvPr id="19" name="Text Box 102"/>
          <p:cNvSpPr txBox="1">
            <a:spLocks noChangeArrowheads="1"/>
          </p:cNvSpPr>
          <p:nvPr/>
        </p:nvSpPr>
        <p:spPr bwMode="auto">
          <a:xfrm>
            <a:off x="446280" y="730227"/>
            <a:ext cx="4417556" cy="461665"/>
          </a:xfrm>
          <a:prstGeom prst="rect">
            <a:avLst/>
          </a:prstGeom>
        </p:spPr>
        <p:txBody>
          <a:bodyPr wrap="non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FR" altLang="fr-FR" dirty="0"/>
              <a:t> modèle en étoile : Dimensions</a:t>
            </a:r>
          </a:p>
        </p:txBody>
      </p:sp>
      <p:grpSp>
        <p:nvGrpSpPr>
          <p:cNvPr id="14" name="Grouper 13"/>
          <p:cNvGrpSpPr/>
          <p:nvPr/>
        </p:nvGrpSpPr>
        <p:grpSpPr>
          <a:xfrm>
            <a:off x="5580112" y="2132856"/>
            <a:ext cx="4255945" cy="3356936"/>
            <a:chOff x="5608133" y="1812328"/>
            <a:chExt cx="4255945" cy="3356936"/>
          </a:xfrm>
        </p:grpSpPr>
        <p:sp>
          <p:nvSpPr>
            <p:cNvPr id="20" name="ZoneTexte 19"/>
            <p:cNvSpPr txBox="1"/>
            <p:nvPr/>
          </p:nvSpPr>
          <p:spPr>
            <a:xfrm>
              <a:off x="7452318" y="2224801"/>
              <a:ext cx="1835812" cy="523220"/>
            </a:xfrm>
            <a:prstGeom prst="rect">
              <a:avLst/>
            </a:prstGeom>
            <a:noFill/>
          </p:spPr>
          <p:txBody>
            <a:bodyPr wrap="square">
              <a:spAutoFit/>
            </a:bodyPr>
            <a:lstStyle>
              <a:defPPr>
                <a:defRPr lang="fr-FR"/>
              </a:defPPr>
              <a:lvl1pPr>
                <a:defRPr sz="1400" b="1" i="1">
                  <a:effectLst>
                    <a:outerShdw blurRad="38100" dist="38100" dir="2700000" algn="tl">
                      <a:srgbClr val="C0C0C0"/>
                    </a:outerShdw>
                  </a:effectLst>
                  <a:latin typeface="Calibri" charset="0"/>
                  <a:ea typeface="ＭＳ Ｐゴシック" charset="-128"/>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FR" altLang="fr-FR" dirty="0" err="1"/>
                <a:t>Surrogate</a:t>
              </a:r>
              <a:r>
                <a:rPr lang="fr-FR" altLang="fr-FR" dirty="0"/>
                <a:t> Key</a:t>
              </a:r>
            </a:p>
            <a:p>
              <a:r>
                <a:rPr lang="fr-FR" altLang="fr-FR" dirty="0"/>
                <a:t> (clé  de substitution )</a:t>
              </a:r>
            </a:p>
          </p:txBody>
        </p:sp>
        <p:sp>
          <p:nvSpPr>
            <p:cNvPr id="21" name="ZoneTexte 20"/>
            <p:cNvSpPr txBox="1"/>
            <p:nvPr/>
          </p:nvSpPr>
          <p:spPr>
            <a:xfrm>
              <a:off x="7500102" y="3232246"/>
              <a:ext cx="1351805" cy="553998"/>
            </a:xfrm>
            <a:prstGeom prst="rect">
              <a:avLst/>
            </a:prstGeom>
            <a:noFill/>
          </p:spPr>
          <p:txBody>
            <a:bodyPr wrap="square">
              <a:spAutoFit/>
            </a:bodyPr>
            <a:lstStyle>
              <a:lvl1pPr>
                <a:defRPr sz="1400">
                  <a:solidFill>
                    <a:schemeClr val="tx1"/>
                  </a:solidFill>
                  <a:latin typeface="Arial" charset="0"/>
                  <a:ea typeface="ＭＳ Ｐゴシック" charset="0"/>
                  <a:cs typeface="ＭＳ Ｐゴシック" charset="0"/>
                </a:defRPr>
              </a:lvl1pPr>
              <a:lvl2pPr marL="37931725" indent="-37474525">
                <a:defRPr sz="1400">
                  <a:solidFill>
                    <a:schemeClr val="tx1"/>
                  </a:solidFill>
                  <a:latin typeface="Arial" charset="0"/>
                  <a:ea typeface="ＭＳ Ｐゴシック" charset="0"/>
                </a:defRPr>
              </a:lvl2pPr>
              <a:lvl3pPr>
                <a:defRPr sz="1400">
                  <a:solidFill>
                    <a:schemeClr val="tx1"/>
                  </a:solidFill>
                  <a:latin typeface="Arial" charset="0"/>
                  <a:ea typeface="ＭＳ Ｐゴシック" charset="0"/>
                </a:defRPr>
              </a:lvl3pPr>
              <a:lvl4pPr>
                <a:defRPr sz="1400">
                  <a:solidFill>
                    <a:schemeClr val="tx1"/>
                  </a:solidFill>
                  <a:latin typeface="Arial" charset="0"/>
                  <a:ea typeface="ＭＳ Ｐゴシック" charset="0"/>
                </a:defRPr>
              </a:lvl4pPr>
              <a:lvl5pPr>
                <a:defRPr sz="1400">
                  <a:solidFill>
                    <a:schemeClr val="tx1"/>
                  </a:solidFill>
                  <a:latin typeface="Arial" charset="0"/>
                  <a:ea typeface="ＭＳ Ｐゴシック" charset="0"/>
                </a:defRPr>
              </a:lvl5pPr>
              <a:lvl6pPr marL="457200" eaLnBrk="0" fontAlgn="base" hangingPunct="0">
                <a:spcBef>
                  <a:spcPct val="50000"/>
                </a:spcBef>
                <a:spcAft>
                  <a:spcPct val="0"/>
                </a:spcAft>
                <a:defRPr sz="1400">
                  <a:solidFill>
                    <a:schemeClr val="tx1"/>
                  </a:solidFill>
                  <a:latin typeface="Arial" charset="0"/>
                  <a:ea typeface="ＭＳ Ｐゴシック" charset="0"/>
                </a:defRPr>
              </a:lvl6pPr>
              <a:lvl7pPr marL="914400" eaLnBrk="0" fontAlgn="base" hangingPunct="0">
                <a:spcBef>
                  <a:spcPct val="50000"/>
                </a:spcBef>
                <a:spcAft>
                  <a:spcPct val="0"/>
                </a:spcAft>
                <a:defRPr sz="1400">
                  <a:solidFill>
                    <a:schemeClr val="tx1"/>
                  </a:solidFill>
                  <a:latin typeface="Arial" charset="0"/>
                  <a:ea typeface="ＭＳ Ｐゴシック" charset="0"/>
                </a:defRPr>
              </a:lvl7pPr>
              <a:lvl8pPr marL="1371600" eaLnBrk="0" fontAlgn="base" hangingPunct="0">
                <a:spcBef>
                  <a:spcPct val="50000"/>
                </a:spcBef>
                <a:spcAft>
                  <a:spcPct val="0"/>
                </a:spcAft>
                <a:defRPr sz="1400">
                  <a:solidFill>
                    <a:schemeClr val="tx1"/>
                  </a:solidFill>
                  <a:latin typeface="Arial" charset="0"/>
                  <a:ea typeface="ＭＳ Ｐゴシック" charset="0"/>
                </a:defRPr>
              </a:lvl8pPr>
              <a:lvl9pPr marL="1828800" eaLnBrk="0" fontAlgn="base" hangingPunct="0">
                <a:spcBef>
                  <a:spcPct val="50000"/>
                </a:spcBef>
                <a:spcAft>
                  <a:spcPct val="0"/>
                </a:spcAft>
                <a:defRPr sz="1400">
                  <a:solidFill>
                    <a:schemeClr val="tx1"/>
                  </a:solidFill>
                  <a:latin typeface="Arial" charset="0"/>
                  <a:ea typeface="ＭＳ Ｐゴシック" charset="0"/>
                </a:defRPr>
              </a:lvl9pPr>
            </a:lstStyle>
            <a:p>
              <a:pPr>
                <a:spcBef>
                  <a:spcPct val="0"/>
                </a:spcBef>
                <a:defRPr/>
              </a:pPr>
              <a:r>
                <a:rPr lang="fr-FR" b="1" i="1" dirty="0">
                  <a:effectLst>
                    <a:outerShdw blurRad="38100" dist="38100" dir="2700000" algn="tl">
                      <a:srgbClr val="C0C0C0"/>
                    </a:outerShdw>
                  </a:effectLst>
                  <a:latin typeface="Calibri" charset="0"/>
                  <a:ea typeface="ＭＳ Ｐゴシック" charset="-128"/>
                  <a:cs typeface="Arial" charset="0"/>
                </a:rPr>
                <a:t>Attributs</a:t>
              </a:r>
              <a:r>
                <a:rPr lang="fr-FR" sz="1800" b="1" dirty="0">
                  <a:effectLst>
                    <a:outerShdw blurRad="38100" dist="38100" dir="2700000" algn="tl">
                      <a:srgbClr val="DDDDDD"/>
                    </a:outerShdw>
                  </a:effectLst>
                  <a:latin typeface="Calibri" charset="0"/>
                </a:rPr>
                <a:t>  </a:t>
              </a:r>
            </a:p>
            <a:p>
              <a:pPr>
                <a:spcBef>
                  <a:spcPct val="0"/>
                </a:spcBef>
                <a:defRPr/>
              </a:pPr>
              <a:r>
                <a:rPr lang="fr-FR" sz="1200" dirty="0"/>
                <a:t> (descripteurs )</a:t>
              </a:r>
            </a:p>
          </p:txBody>
        </p:sp>
        <p:sp>
          <p:nvSpPr>
            <p:cNvPr id="22" name="ZoneTexte 21"/>
            <p:cNvSpPr txBox="1"/>
            <p:nvPr/>
          </p:nvSpPr>
          <p:spPr>
            <a:xfrm>
              <a:off x="7452318" y="4671781"/>
              <a:ext cx="2411760" cy="307777"/>
            </a:xfrm>
            <a:prstGeom prst="rect">
              <a:avLst/>
            </a:prstGeom>
            <a:noFill/>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spcBef>
                  <a:spcPct val="0"/>
                </a:spcBef>
              </a:pPr>
              <a:r>
                <a:rPr lang="fr-FR" altLang="fr-FR" b="1" i="1">
                  <a:effectLst>
                    <a:outerShdw blurRad="38100" dist="38100" dir="2700000" algn="tl">
                      <a:srgbClr val="C0C0C0"/>
                    </a:outerShdw>
                  </a:effectLst>
                  <a:latin typeface="Calibri" charset="0"/>
                </a:rPr>
                <a:t>Clés spéciales</a:t>
              </a:r>
              <a:endParaRPr lang="fr-FR" altLang="fr-FR" sz="1050" i="1"/>
            </a:p>
          </p:txBody>
        </p:sp>
        <p:grpSp>
          <p:nvGrpSpPr>
            <p:cNvPr id="23" name="Grouper 22"/>
            <p:cNvGrpSpPr/>
            <p:nvPr/>
          </p:nvGrpSpPr>
          <p:grpSpPr>
            <a:xfrm>
              <a:off x="5608133" y="1812328"/>
              <a:ext cx="1844187" cy="3356936"/>
              <a:chOff x="274638" y="1387265"/>
              <a:chExt cx="1841211" cy="3524669"/>
            </a:xfrm>
          </p:grpSpPr>
          <p:grpSp>
            <p:nvGrpSpPr>
              <p:cNvPr id="24" name="Grouper 23"/>
              <p:cNvGrpSpPr/>
              <p:nvPr/>
            </p:nvGrpSpPr>
            <p:grpSpPr>
              <a:xfrm>
                <a:off x="274638" y="1387265"/>
                <a:ext cx="1841209" cy="3524669"/>
                <a:chOff x="6156176" y="2653621"/>
                <a:chExt cx="1626313" cy="3135944"/>
              </a:xfrm>
            </p:grpSpPr>
            <p:sp>
              <p:nvSpPr>
                <p:cNvPr id="26" name="Rectangle 25"/>
                <p:cNvSpPr/>
                <p:nvPr/>
              </p:nvSpPr>
              <p:spPr>
                <a:xfrm>
                  <a:off x="6156176" y="3068959"/>
                  <a:ext cx="1626313" cy="272060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p:cNvSpPr/>
                <p:nvPr/>
              </p:nvSpPr>
              <p:spPr>
                <a:xfrm>
                  <a:off x="6156176" y="2653621"/>
                  <a:ext cx="1626313" cy="415339"/>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ZoneTexte 27"/>
                <p:cNvSpPr txBox="1"/>
                <p:nvPr/>
              </p:nvSpPr>
              <p:spPr>
                <a:xfrm>
                  <a:off x="7240772" y="2806995"/>
                  <a:ext cx="184731" cy="369332"/>
                </a:xfrm>
                <a:prstGeom prst="rect">
                  <a:avLst/>
                </a:prstGeom>
                <a:noFill/>
              </p:spPr>
              <p:txBody>
                <a:bodyPr wrap="none" rtlCol="0">
                  <a:spAutoFit/>
                </a:bodyPr>
                <a:lstStyle/>
                <a:p>
                  <a:endParaRPr lang="fr-FR" dirty="0"/>
                </a:p>
              </p:txBody>
            </p:sp>
            <p:sp>
              <p:nvSpPr>
                <p:cNvPr id="29" name="ZoneTexte 28"/>
                <p:cNvSpPr txBox="1"/>
                <p:nvPr/>
              </p:nvSpPr>
              <p:spPr>
                <a:xfrm>
                  <a:off x="6183516" y="2671399"/>
                  <a:ext cx="1404012" cy="345018"/>
                </a:xfrm>
                <a:prstGeom prst="rect">
                  <a:avLst/>
                </a:prstGeom>
                <a:noFill/>
              </p:spPr>
              <p:txBody>
                <a:bodyPr wrap="none" rtlCol="0">
                  <a:spAutoFit/>
                </a:bodyPr>
                <a:lstStyle/>
                <a:p>
                  <a:r>
                    <a:rPr lang="fr-FR" sz="1400" i="1" dirty="0"/>
                    <a:t>Dim </a:t>
                  </a:r>
                  <a:r>
                    <a:rPr lang="fr-FR" b="1" i="1" dirty="0"/>
                    <a:t>PRODUIT</a:t>
                  </a:r>
                </a:p>
              </p:txBody>
            </p:sp>
          </p:grpSp>
          <p:sp>
            <p:nvSpPr>
              <p:cNvPr id="25" name="Rectangle 24"/>
              <p:cNvSpPr/>
              <p:nvPr/>
            </p:nvSpPr>
            <p:spPr>
              <a:xfrm>
                <a:off x="322345" y="1814186"/>
                <a:ext cx="1793504" cy="3060140"/>
              </a:xfrm>
              <a:prstGeom prst="rect">
                <a:avLst/>
              </a:prstGeom>
            </p:spPr>
            <p:txBody>
              <a:bodyPr wrap="square">
                <a:spAutoFit/>
              </a:bodyPr>
              <a:lstStyle/>
              <a:p>
                <a:r>
                  <a:rPr lang="fr-FR" sz="1600" dirty="0" err="1">
                    <a:latin typeface="Calibri" charset="0"/>
                    <a:ea typeface="Calibri" charset="0"/>
                    <a:cs typeface="Calibri" charset="0"/>
                  </a:rPr>
                  <a:t>Produit_ID</a:t>
                </a:r>
                <a:endParaRPr lang="fr-FR" sz="1600" dirty="0">
                  <a:latin typeface="Calibri" charset="0"/>
                  <a:ea typeface="Calibri" charset="0"/>
                  <a:cs typeface="Calibri" charset="0"/>
                </a:endParaRPr>
              </a:p>
              <a:p>
                <a:r>
                  <a:rPr lang="fr-FR" sz="1600" dirty="0" err="1">
                    <a:latin typeface="Calibri" charset="0"/>
                    <a:ea typeface="Calibri" charset="0"/>
                    <a:cs typeface="Calibri" charset="0"/>
                  </a:rPr>
                  <a:t>Désignation_P</a:t>
                </a:r>
                <a:endParaRPr lang="fr-FR" sz="1600" dirty="0">
                  <a:latin typeface="Calibri" charset="0"/>
                  <a:ea typeface="Calibri" charset="0"/>
                  <a:cs typeface="Calibri" charset="0"/>
                </a:endParaRPr>
              </a:p>
              <a:p>
                <a:r>
                  <a:rPr lang="fr-FR" sz="1600" dirty="0" err="1">
                    <a:latin typeface="Calibri" charset="0"/>
                    <a:ea typeface="Calibri" charset="0"/>
                    <a:cs typeface="Calibri" charset="0"/>
                  </a:rPr>
                  <a:t>Description_P</a:t>
                </a:r>
                <a:endParaRPr lang="fr-FR" sz="1600" dirty="0">
                  <a:latin typeface="Calibri" charset="0"/>
                  <a:ea typeface="Calibri" charset="0"/>
                  <a:cs typeface="Calibri" charset="0"/>
                </a:endParaRPr>
              </a:p>
              <a:p>
                <a:r>
                  <a:rPr lang="fr-FR" sz="1600" dirty="0">
                    <a:latin typeface="Calibri" charset="0"/>
                    <a:ea typeface="Calibri" charset="0"/>
                    <a:cs typeface="Calibri" charset="0"/>
                  </a:rPr>
                  <a:t>Catégorie</a:t>
                </a:r>
              </a:p>
              <a:p>
                <a:r>
                  <a:rPr lang="fr-FR" sz="1600" dirty="0" err="1">
                    <a:latin typeface="Calibri" charset="0"/>
                    <a:ea typeface="Calibri" charset="0"/>
                    <a:cs typeface="Calibri" charset="0"/>
                  </a:rPr>
                  <a:t>Description_C</a:t>
                </a:r>
                <a:endParaRPr lang="fr-FR" sz="1600" dirty="0">
                  <a:latin typeface="Calibri" charset="0"/>
                  <a:ea typeface="Calibri" charset="0"/>
                  <a:cs typeface="Calibri" charset="0"/>
                </a:endParaRPr>
              </a:p>
              <a:p>
                <a:r>
                  <a:rPr lang="fr-FR" sz="1600" dirty="0">
                    <a:latin typeface="Calibri" charset="0"/>
                    <a:ea typeface="Calibri" charset="0"/>
                    <a:cs typeface="Calibri" charset="0"/>
                  </a:rPr>
                  <a:t>Sous Catégorie</a:t>
                </a:r>
              </a:p>
              <a:p>
                <a:r>
                  <a:rPr lang="fr-FR" sz="1600" dirty="0">
                    <a:latin typeface="Calibri" charset="0"/>
                    <a:ea typeface="Calibri" charset="0"/>
                    <a:cs typeface="Calibri" charset="0"/>
                  </a:rPr>
                  <a:t>Famille Produit</a:t>
                </a:r>
              </a:p>
              <a:p>
                <a:r>
                  <a:rPr lang="fr-FR" sz="1600" dirty="0">
                    <a:latin typeface="Calibri" charset="0"/>
                    <a:ea typeface="Calibri" charset="0"/>
                    <a:cs typeface="Calibri" charset="0"/>
                  </a:rPr>
                  <a:t>Prix-unitaire</a:t>
                </a:r>
              </a:p>
              <a:p>
                <a:r>
                  <a:rPr lang="fr-FR" sz="1600" dirty="0">
                    <a:latin typeface="Calibri" charset="0"/>
                    <a:ea typeface="Calibri" charset="0"/>
                    <a:cs typeface="Calibri" charset="0"/>
                  </a:rPr>
                  <a:t>…</a:t>
                </a:r>
              </a:p>
              <a:p>
                <a:r>
                  <a:rPr lang="fr-FR" sz="1600" dirty="0">
                    <a:latin typeface="Calibri" charset="0"/>
                    <a:ea typeface="Calibri" charset="0"/>
                    <a:cs typeface="Calibri" charset="0"/>
                  </a:rPr>
                  <a:t>Date effective</a:t>
                </a:r>
              </a:p>
              <a:p>
                <a:r>
                  <a:rPr lang="fr-FR" sz="1600" dirty="0">
                    <a:latin typeface="Calibri" charset="0"/>
                    <a:ea typeface="Calibri" charset="0"/>
                    <a:cs typeface="Calibri" charset="0"/>
                  </a:rPr>
                  <a:t>Date retrait</a:t>
                </a:r>
              </a:p>
              <a:p>
                <a:r>
                  <a:rPr lang="fr-FR" sz="1600" dirty="0">
                    <a:latin typeface="Calibri" charset="0"/>
                    <a:ea typeface="Calibri" charset="0"/>
                    <a:cs typeface="Calibri" charset="0"/>
                  </a:rPr>
                  <a:t>Indicateur effectif</a:t>
                </a:r>
              </a:p>
            </p:txBody>
          </p:sp>
        </p:grpSp>
      </p:grpSp>
      <p:sp>
        <p:nvSpPr>
          <p:cNvPr id="2" name="Text Box 3">
            <a:extLst>
              <a:ext uri="{FF2B5EF4-FFF2-40B4-BE49-F238E27FC236}">
                <a16:creationId xmlns:a16="http://schemas.microsoft.com/office/drawing/2014/main" id="{CC078755-6E38-9F63-DE8C-C5129F507779}"/>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spTree>
    <p:extLst>
      <p:ext uri="{BB962C8B-B14F-4D97-AF65-F5344CB8AC3E}">
        <p14:creationId xmlns:p14="http://schemas.microsoft.com/office/powerpoint/2010/main" val="408242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319338" y="1644691"/>
            <a:ext cx="8477250" cy="1077218"/>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anchor="ctr">
            <a:spAutoFit/>
          </a:bodyPr>
          <a:lstStyle>
            <a:lvl1pPr indent="449263">
              <a:tabLst>
                <a:tab pos="457200" algn="l"/>
              </a:tabLst>
              <a:defRPr sz="1400">
                <a:solidFill>
                  <a:schemeClr val="tx1"/>
                </a:solidFill>
                <a:latin typeface="Arial" charset="0"/>
                <a:ea typeface="ＭＳ Ｐゴシック" charset="-128"/>
              </a:defRPr>
            </a:lvl1pPr>
            <a:lvl2pPr marL="742950" indent="-285750">
              <a:tabLst>
                <a:tab pos="457200" algn="l"/>
              </a:tabLst>
              <a:defRPr sz="1400">
                <a:solidFill>
                  <a:schemeClr val="tx1"/>
                </a:solidFill>
                <a:latin typeface="Arial" charset="0"/>
                <a:ea typeface="ＭＳ Ｐゴシック" charset="-128"/>
              </a:defRPr>
            </a:lvl2pPr>
            <a:lvl3pPr marL="1143000" indent="-228600">
              <a:tabLst>
                <a:tab pos="457200" algn="l"/>
              </a:tabLst>
              <a:defRPr sz="1400">
                <a:solidFill>
                  <a:schemeClr val="tx1"/>
                </a:solidFill>
                <a:latin typeface="Arial" charset="0"/>
                <a:ea typeface="ＭＳ Ｐゴシック" charset="-128"/>
              </a:defRPr>
            </a:lvl3pPr>
            <a:lvl4pPr marL="1600200" indent="-228600">
              <a:tabLst>
                <a:tab pos="457200" algn="l"/>
              </a:tabLst>
              <a:defRPr sz="1400">
                <a:solidFill>
                  <a:schemeClr val="tx1"/>
                </a:solidFill>
                <a:latin typeface="Arial" charset="0"/>
                <a:ea typeface="ＭＳ Ｐゴシック" charset="-128"/>
              </a:defRPr>
            </a:lvl4pPr>
            <a:lvl5pPr marL="2057400" indent="-228600">
              <a:tabLst>
                <a:tab pos="457200" algn="l"/>
              </a:tabLst>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tabLst>
                <a:tab pos="457200" algn="l"/>
              </a:tabLs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tabLst>
                <a:tab pos="457200" algn="l"/>
              </a:tabLs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tabLst>
                <a:tab pos="457200" algn="l"/>
              </a:tabLs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tabLst>
                <a:tab pos="457200" algn="l"/>
              </a:tabLst>
              <a:defRPr sz="1400">
                <a:solidFill>
                  <a:schemeClr val="tx1"/>
                </a:solidFill>
                <a:latin typeface="Arial" charset="0"/>
                <a:ea typeface="ＭＳ Ｐゴシック" charset="-128"/>
              </a:defRPr>
            </a:lvl9pPr>
          </a:lstStyle>
          <a:p>
            <a:pPr indent="9525" algn="just">
              <a:spcBef>
                <a:spcPct val="0"/>
              </a:spcBef>
              <a:spcAft>
                <a:spcPts val="1200"/>
              </a:spcAft>
            </a:pPr>
            <a:r>
              <a:rPr lang="fr-FR" altLang="fr-FR" sz="2000" dirty="0">
                <a:latin typeface="Calibri" charset="0"/>
              </a:rPr>
              <a:t>La </a:t>
            </a:r>
            <a:r>
              <a:rPr lang="fr-FR" altLang="fr-FR" sz="2000" b="1" dirty="0">
                <a:solidFill>
                  <a:schemeClr val="bg2">
                    <a:lumMod val="75000"/>
                  </a:schemeClr>
                </a:solidFill>
                <a:effectLst>
                  <a:outerShdw blurRad="38100" dist="38100" dir="2700000" algn="tl">
                    <a:srgbClr val="C0C0C0"/>
                  </a:outerShdw>
                </a:effectLst>
                <a:latin typeface="Calibri" charset="0"/>
              </a:rPr>
              <a:t>dimension dégénérée </a:t>
            </a:r>
            <a:r>
              <a:rPr lang="fr-FR" altLang="fr-FR" sz="2000" dirty="0">
                <a:latin typeface="Calibri" charset="0"/>
              </a:rPr>
              <a:t>est une </a:t>
            </a:r>
            <a:r>
              <a:rPr lang="fr-FR" altLang="fr-FR" sz="2000" dirty="0">
                <a:effectLst>
                  <a:outerShdw blurRad="38100" dist="38100" dir="2700000" algn="tl">
                    <a:srgbClr val="C0C0C0"/>
                  </a:outerShdw>
                </a:effectLst>
                <a:latin typeface="Calibri" charset="0"/>
              </a:rPr>
              <a:t>clé de dimension </a:t>
            </a:r>
            <a:r>
              <a:rPr lang="fr-FR" altLang="fr-FR" sz="2000" dirty="0">
                <a:latin typeface="Calibri" charset="0"/>
              </a:rPr>
              <a:t>dans la </a:t>
            </a:r>
            <a:r>
              <a:rPr lang="fr-FR" altLang="ja-JP" sz="2000" dirty="0">
                <a:latin typeface="Calibri" charset="0"/>
              </a:rPr>
              <a:t>''table'' de faits, qui est sans attribut, en général. </a:t>
            </a:r>
          </a:p>
          <a:p>
            <a:pPr algn="just">
              <a:spcBef>
                <a:spcPct val="0"/>
              </a:spcBef>
            </a:pPr>
            <a:r>
              <a:rPr lang="fr-FR" altLang="fr-FR" i="1" u="sng" dirty="0">
                <a:solidFill>
                  <a:schemeClr val="bg1"/>
                </a:solidFill>
                <a:latin typeface="Lucida Calligraphy" charset="0"/>
                <a:ea typeface="Lucida Calligraphy" charset="0"/>
                <a:cs typeface="Lucida Calligraphy" charset="0"/>
              </a:rPr>
              <a:t>Exemple</a:t>
            </a:r>
            <a:r>
              <a:rPr lang="fr-FR" altLang="fr-FR" dirty="0">
                <a:solidFill>
                  <a:schemeClr val="bg1"/>
                </a:solidFill>
                <a:latin typeface="Lucida Calligraphy" charset="0"/>
                <a:ea typeface="Lucida Calligraphy" charset="0"/>
                <a:cs typeface="Lucida Calligraphy" charset="0"/>
              </a:rPr>
              <a:t> :   </a:t>
            </a:r>
            <a:r>
              <a:rPr lang="fr-FR" altLang="fr-FR" i="1" dirty="0">
                <a:solidFill>
                  <a:schemeClr val="bg1"/>
                </a:solidFill>
                <a:latin typeface="Lucida Calligraphy" charset="0"/>
                <a:ea typeface="Lucida Calligraphy" charset="0"/>
                <a:cs typeface="Lucida Calligraphy" charset="0"/>
              </a:rPr>
              <a:t>N ° de bon de Cde</a:t>
            </a:r>
            <a:r>
              <a:rPr lang="fr-FR" altLang="fr-FR" dirty="0">
                <a:solidFill>
                  <a:schemeClr val="bg1"/>
                </a:solidFill>
                <a:latin typeface="Lucida Calligraphy" charset="0"/>
                <a:ea typeface="Lucida Calligraphy" charset="0"/>
                <a:cs typeface="Lucida Calligraphy" charset="0"/>
              </a:rPr>
              <a:t>, </a:t>
            </a:r>
            <a:r>
              <a:rPr lang="fr-FR" altLang="fr-FR" i="1" dirty="0">
                <a:solidFill>
                  <a:schemeClr val="bg1"/>
                </a:solidFill>
                <a:latin typeface="Lucida Calligraphy" charset="0"/>
                <a:ea typeface="Lucida Calligraphy" charset="0"/>
                <a:cs typeface="Lucida Calligraphy" charset="0"/>
              </a:rPr>
              <a:t>N ° d</a:t>
            </a:r>
            <a:r>
              <a:rPr lang="fr-FR" altLang="ja-JP" i="1" dirty="0">
                <a:solidFill>
                  <a:schemeClr val="bg1"/>
                </a:solidFill>
                <a:latin typeface="Lucida Calligraphy" charset="0"/>
                <a:ea typeface="Lucida Calligraphy" charset="0"/>
                <a:cs typeface="Lucida Calligraphy" charset="0"/>
              </a:rPr>
              <a:t>'interruption de service</a:t>
            </a:r>
            <a:r>
              <a:rPr lang="fr-FR" altLang="ja-JP" dirty="0">
                <a:solidFill>
                  <a:schemeClr val="bg1"/>
                </a:solidFill>
                <a:latin typeface="Lucida Calligraphy" charset="0"/>
                <a:ea typeface="Lucida Calligraphy" charset="0"/>
                <a:cs typeface="Lucida Calligraphy" charset="0"/>
              </a:rPr>
              <a:t> ... </a:t>
            </a:r>
          </a:p>
        </p:txBody>
      </p:sp>
      <p:sp>
        <p:nvSpPr>
          <p:cNvPr id="8" name="Text Box 102"/>
          <p:cNvSpPr txBox="1">
            <a:spLocks noChangeArrowheads="1"/>
          </p:cNvSpPr>
          <p:nvPr/>
        </p:nvSpPr>
        <p:spPr bwMode="auto">
          <a:xfrm>
            <a:off x="-4724" y="841582"/>
            <a:ext cx="8945782" cy="461665"/>
          </a:xfrm>
          <a:prstGeom prst="rect">
            <a:avLst/>
          </a:prstGeom>
        </p:spPr>
        <p:txBody>
          <a:bodyPr wrap="non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CA" dirty="0"/>
              <a:t> Types de dimensions : </a:t>
            </a:r>
            <a:r>
              <a:rPr lang="fr-FR" altLang="fr-FR" dirty="0"/>
              <a:t>Dimension dégénérée  (</a:t>
            </a:r>
            <a:r>
              <a:rPr lang="fr-FR" altLang="fr-FR" sz="2000" dirty="0" err="1"/>
              <a:t>Degenerate</a:t>
            </a:r>
            <a:r>
              <a:rPr lang="fr-FR" altLang="fr-FR" sz="2000" dirty="0"/>
              <a:t> dimension</a:t>
            </a:r>
            <a:r>
              <a:rPr lang="fr-FR" altLang="fr-FR" dirty="0"/>
              <a:t>) </a:t>
            </a:r>
          </a:p>
        </p:txBody>
      </p:sp>
      <p:grpSp>
        <p:nvGrpSpPr>
          <p:cNvPr id="25" name="Grouper 24"/>
          <p:cNvGrpSpPr/>
          <p:nvPr/>
        </p:nvGrpSpPr>
        <p:grpSpPr>
          <a:xfrm>
            <a:off x="33413" y="2994330"/>
            <a:ext cx="4192962" cy="2594910"/>
            <a:chOff x="18997" y="2707435"/>
            <a:chExt cx="4192962" cy="2594910"/>
          </a:xfrm>
        </p:grpSpPr>
        <p:grpSp>
          <p:nvGrpSpPr>
            <p:cNvPr id="12" name="Grouper 11"/>
            <p:cNvGrpSpPr/>
            <p:nvPr/>
          </p:nvGrpSpPr>
          <p:grpSpPr>
            <a:xfrm>
              <a:off x="2687323" y="2707435"/>
              <a:ext cx="1524636" cy="2594910"/>
              <a:chOff x="6156176" y="2653621"/>
              <a:chExt cx="1447451" cy="2143531"/>
            </a:xfrm>
          </p:grpSpPr>
          <p:sp>
            <p:nvSpPr>
              <p:cNvPr id="13" name="Rectangle 12"/>
              <p:cNvSpPr/>
              <p:nvPr/>
            </p:nvSpPr>
            <p:spPr>
              <a:xfrm>
                <a:off x="6156176" y="3068960"/>
                <a:ext cx="1447451" cy="17281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i="1" dirty="0" err="1">
                    <a:solidFill>
                      <a:schemeClr val="tx1"/>
                    </a:solidFill>
                    <a:latin typeface="Calibri" charset="0"/>
                    <a:ea typeface="Calibri" charset="0"/>
                    <a:cs typeface="Calibri" charset="0"/>
                  </a:rPr>
                  <a:t>VentesR</a:t>
                </a:r>
                <a:r>
                  <a:rPr lang="fr-FR" sz="1400" i="1" dirty="0">
                    <a:solidFill>
                      <a:schemeClr val="tx1"/>
                    </a:solidFill>
                    <a:latin typeface="Calibri" charset="0"/>
                    <a:ea typeface="Calibri" charset="0"/>
                    <a:cs typeface="Calibri" charset="0"/>
                  </a:rPr>
                  <a:t>-ID</a:t>
                </a:r>
              </a:p>
              <a:p>
                <a:r>
                  <a:rPr lang="fr-FR" sz="1400" dirty="0" err="1">
                    <a:solidFill>
                      <a:schemeClr val="tx1"/>
                    </a:solidFill>
                    <a:latin typeface="Calibri" charset="0"/>
                    <a:ea typeface="Calibri" charset="0"/>
                    <a:cs typeface="Calibri" charset="0"/>
                  </a:rPr>
                  <a:t>Client_ID</a:t>
                </a:r>
                <a:endParaRPr lang="fr-FR" sz="1400" dirty="0">
                  <a:solidFill>
                    <a:schemeClr val="tx1"/>
                  </a:solidFill>
                  <a:latin typeface="Calibri" charset="0"/>
                  <a:ea typeface="Calibri" charset="0"/>
                  <a:cs typeface="Calibri" charset="0"/>
                </a:endParaRPr>
              </a:p>
              <a:p>
                <a:r>
                  <a:rPr lang="fr-FR" sz="1400" dirty="0">
                    <a:solidFill>
                      <a:schemeClr val="tx1"/>
                    </a:solidFill>
                    <a:latin typeface="Calibri" charset="0"/>
                    <a:ea typeface="Calibri" charset="0"/>
                    <a:cs typeface="Calibri" charset="0"/>
                  </a:rPr>
                  <a:t>Produit-ID</a:t>
                </a:r>
              </a:p>
              <a:p>
                <a:r>
                  <a:rPr lang="fr-FR" sz="1400" dirty="0" err="1">
                    <a:solidFill>
                      <a:schemeClr val="tx1"/>
                    </a:solidFill>
                    <a:latin typeface="Calibri" charset="0"/>
                    <a:ea typeface="Calibri" charset="0"/>
                    <a:cs typeface="Calibri" charset="0"/>
                  </a:rPr>
                  <a:t>Temps_ID</a:t>
                </a:r>
                <a:endParaRPr lang="fr-FR" sz="1400" dirty="0">
                  <a:solidFill>
                    <a:schemeClr val="tx1"/>
                  </a:solidFill>
                  <a:latin typeface="Calibri" charset="0"/>
                  <a:ea typeface="Calibri" charset="0"/>
                  <a:cs typeface="Calibri" charset="0"/>
                </a:endParaRPr>
              </a:p>
              <a:p>
                <a:r>
                  <a:rPr lang="fr-FR" sz="1400" dirty="0" err="1">
                    <a:solidFill>
                      <a:schemeClr val="tx1"/>
                    </a:solidFill>
                    <a:latin typeface="Calibri" charset="0"/>
                    <a:ea typeface="Calibri" charset="0"/>
                    <a:cs typeface="Calibri" charset="0"/>
                  </a:rPr>
                  <a:t>Région_ID</a:t>
                </a:r>
                <a:endParaRPr lang="fr-FR" sz="1400" dirty="0">
                  <a:solidFill>
                    <a:schemeClr val="tx1"/>
                  </a:solidFill>
                  <a:latin typeface="Calibri" charset="0"/>
                  <a:ea typeface="Calibri" charset="0"/>
                  <a:cs typeface="Calibri" charset="0"/>
                </a:endParaRPr>
              </a:p>
              <a:p>
                <a:r>
                  <a:rPr lang="fr-FR" sz="1400" dirty="0" err="1">
                    <a:solidFill>
                      <a:schemeClr val="tx1"/>
                    </a:solidFill>
                    <a:latin typeface="Calibri" charset="0"/>
                    <a:ea typeface="Calibri" charset="0"/>
                    <a:cs typeface="Calibri" charset="0"/>
                  </a:rPr>
                  <a:t>Magasin_ID</a:t>
                </a:r>
                <a:endParaRPr lang="fr-FR" sz="1400" dirty="0">
                  <a:solidFill>
                    <a:schemeClr val="tx1"/>
                  </a:solidFill>
                  <a:latin typeface="Calibri" charset="0"/>
                  <a:ea typeface="Calibri" charset="0"/>
                  <a:cs typeface="Calibri" charset="0"/>
                </a:endParaRPr>
              </a:p>
              <a:p>
                <a:endParaRPr lang="fr-FR" sz="1100" dirty="0">
                  <a:solidFill>
                    <a:schemeClr val="tx1"/>
                  </a:solidFill>
                  <a:latin typeface="Calibri" charset="0"/>
                  <a:ea typeface="Calibri" charset="0"/>
                  <a:cs typeface="Calibri" charset="0"/>
                </a:endParaRPr>
              </a:p>
              <a:p>
                <a:r>
                  <a:rPr lang="fr-FR" sz="1400" i="1" dirty="0" err="1">
                    <a:solidFill>
                      <a:srgbClr val="0432FF"/>
                    </a:solidFill>
                    <a:latin typeface="Calibri" charset="0"/>
                    <a:ea typeface="Calibri" charset="0"/>
                    <a:cs typeface="Calibri" charset="0"/>
                  </a:rPr>
                  <a:t>Qté</a:t>
                </a:r>
                <a:r>
                  <a:rPr lang="fr-FR" sz="1400" i="1" dirty="0">
                    <a:solidFill>
                      <a:srgbClr val="0432FF"/>
                    </a:solidFill>
                    <a:latin typeface="Calibri" charset="0"/>
                    <a:ea typeface="Calibri" charset="0"/>
                    <a:cs typeface="Calibri" charset="0"/>
                  </a:rPr>
                  <a:t> vendue</a:t>
                </a:r>
              </a:p>
              <a:p>
                <a:r>
                  <a:rPr lang="fr-FR" sz="1400" i="1" dirty="0" err="1">
                    <a:solidFill>
                      <a:srgbClr val="0432FF"/>
                    </a:solidFill>
                    <a:latin typeface="Calibri" charset="0"/>
                    <a:ea typeface="Calibri" charset="0"/>
                    <a:cs typeface="Calibri" charset="0"/>
                  </a:rPr>
                  <a:t>Montant_Ventes</a:t>
                </a:r>
                <a:endParaRPr lang="fr-FR" sz="1200" i="1" dirty="0">
                  <a:solidFill>
                    <a:srgbClr val="0432FF"/>
                  </a:solidFill>
                  <a:latin typeface="Calibri" charset="0"/>
                  <a:ea typeface="Calibri" charset="0"/>
                  <a:cs typeface="Calibri" charset="0"/>
                </a:endParaRPr>
              </a:p>
              <a:p>
                <a:endParaRPr lang="fr-FR" sz="1200" dirty="0">
                  <a:solidFill>
                    <a:schemeClr val="tx1"/>
                  </a:solidFill>
                </a:endParaRPr>
              </a:p>
            </p:txBody>
          </p:sp>
          <p:sp>
            <p:nvSpPr>
              <p:cNvPr id="14" name="Rectangle 13"/>
              <p:cNvSpPr/>
              <p:nvPr/>
            </p:nvSpPr>
            <p:spPr>
              <a:xfrm>
                <a:off x="6156176" y="2653621"/>
                <a:ext cx="1447451" cy="415339"/>
              </a:xfrm>
              <a:prstGeom prst="rect">
                <a:avLst/>
              </a:prstGeom>
              <a:solidFill>
                <a:srgbClr val="00CC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p>
            </p:txBody>
          </p:sp>
          <p:sp>
            <p:nvSpPr>
              <p:cNvPr id="15" name="ZoneTexte 14"/>
              <p:cNvSpPr txBox="1"/>
              <p:nvPr/>
            </p:nvSpPr>
            <p:spPr>
              <a:xfrm>
                <a:off x="7240772" y="2806995"/>
                <a:ext cx="184731" cy="279663"/>
              </a:xfrm>
              <a:prstGeom prst="rect">
                <a:avLst/>
              </a:prstGeom>
              <a:noFill/>
            </p:spPr>
            <p:txBody>
              <a:bodyPr wrap="none" rtlCol="0">
                <a:spAutoFit/>
              </a:bodyPr>
              <a:lstStyle/>
              <a:p>
                <a:endParaRPr lang="fr-FR" sz="1600" dirty="0"/>
              </a:p>
            </p:txBody>
          </p:sp>
          <p:sp>
            <p:nvSpPr>
              <p:cNvPr id="16" name="ZoneTexte 15"/>
              <p:cNvSpPr txBox="1"/>
              <p:nvPr/>
            </p:nvSpPr>
            <p:spPr>
              <a:xfrm>
                <a:off x="6183516" y="2671399"/>
                <a:ext cx="1301959" cy="279663"/>
              </a:xfrm>
              <a:prstGeom prst="rect">
                <a:avLst/>
              </a:prstGeom>
              <a:noFill/>
            </p:spPr>
            <p:txBody>
              <a:bodyPr wrap="none" rtlCol="0">
                <a:spAutoFit/>
              </a:bodyPr>
              <a:lstStyle/>
              <a:p>
                <a:r>
                  <a:rPr lang="fr-FR" sz="1200" i="1" dirty="0"/>
                  <a:t>Fait</a:t>
                </a:r>
                <a:r>
                  <a:rPr lang="fr-FR" sz="1200" dirty="0"/>
                  <a:t> </a:t>
                </a:r>
                <a:r>
                  <a:rPr lang="fr-FR" sz="1600" b="1" dirty="0"/>
                  <a:t>VENTES</a:t>
                </a:r>
              </a:p>
            </p:txBody>
          </p:sp>
        </p:grpSp>
        <p:grpSp>
          <p:nvGrpSpPr>
            <p:cNvPr id="17" name="Grouper 16"/>
            <p:cNvGrpSpPr/>
            <p:nvPr/>
          </p:nvGrpSpPr>
          <p:grpSpPr>
            <a:xfrm>
              <a:off x="18997" y="3321565"/>
              <a:ext cx="2248747" cy="827515"/>
              <a:chOff x="7056587" y="4081472"/>
              <a:chExt cx="1584609" cy="921665"/>
            </a:xfrm>
          </p:grpSpPr>
          <p:grpSp>
            <p:nvGrpSpPr>
              <p:cNvPr id="18" name="Grouper 17"/>
              <p:cNvGrpSpPr/>
              <p:nvPr/>
            </p:nvGrpSpPr>
            <p:grpSpPr>
              <a:xfrm>
                <a:off x="7056587" y="4081472"/>
                <a:ext cx="1584176" cy="921665"/>
                <a:chOff x="6156176" y="2653621"/>
                <a:chExt cx="1584176" cy="1100131"/>
              </a:xfrm>
            </p:grpSpPr>
            <p:sp>
              <p:nvSpPr>
                <p:cNvPr id="20" name="Rectangle 19"/>
                <p:cNvSpPr/>
                <p:nvPr/>
              </p:nvSpPr>
              <p:spPr>
                <a:xfrm>
                  <a:off x="6156176" y="3068959"/>
                  <a:ext cx="1584176" cy="6847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21" name="Rectangle 20"/>
                <p:cNvSpPr/>
                <p:nvPr/>
              </p:nvSpPr>
              <p:spPr>
                <a:xfrm>
                  <a:off x="6156176" y="2653621"/>
                  <a:ext cx="1584176" cy="415339"/>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22" name="ZoneTexte 21"/>
                <p:cNvSpPr txBox="1"/>
                <p:nvPr/>
              </p:nvSpPr>
              <p:spPr>
                <a:xfrm>
                  <a:off x="7240772" y="2806995"/>
                  <a:ext cx="184731" cy="327046"/>
                </a:xfrm>
                <a:prstGeom prst="rect">
                  <a:avLst/>
                </a:prstGeom>
                <a:noFill/>
              </p:spPr>
              <p:txBody>
                <a:bodyPr wrap="none" rtlCol="0">
                  <a:spAutoFit/>
                </a:bodyPr>
                <a:lstStyle/>
                <a:p>
                  <a:endParaRPr lang="fr-FR" sz="1400" dirty="0"/>
                </a:p>
              </p:txBody>
            </p:sp>
            <p:sp>
              <p:nvSpPr>
                <p:cNvPr id="23" name="ZoneTexte 22"/>
                <p:cNvSpPr txBox="1"/>
                <p:nvPr/>
              </p:nvSpPr>
              <p:spPr>
                <a:xfrm>
                  <a:off x="6183514" y="2671400"/>
                  <a:ext cx="1556836" cy="368253"/>
                </a:xfrm>
                <a:prstGeom prst="rect">
                  <a:avLst/>
                </a:prstGeom>
                <a:noFill/>
              </p:spPr>
              <p:txBody>
                <a:bodyPr wrap="square" rtlCol="0">
                  <a:spAutoFit/>
                </a:bodyPr>
                <a:lstStyle/>
                <a:p>
                  <a:pPr algn="ctr"/>
                  <a:r>
                    <a:rPr lang="fr-FR" sz="1100" i="1" dirty="0"/>
                    <a:t>Dim </a:t>
                  </a:r>
                  <a:r>
                    <a:rPr lang="fr-FR" sz="1200" b="1" i="1" dirty="0"/>
                    <a:t>VENTES_REALISEES</a:t>
                  </a:r>
                  <a:endParaRPr lang="fr-FR" sz="1400" b="1" i="1" dirty="0"/>
                </a:p>
              </p:txBody>
            </p:sp>
          </p:grpSp>
          <p:sp>
            <p:nvSpPr>
              <p:cNvPr id="19" name="Rectangle 18"/>
              <p:cNvSpPr/>
              <p:nvPr/>
            </p:nvSpPr>
            <p:spPr>
              <a:xfrm>
                <a:off x="7057020" y="4537351"/>
                <a:ext cx="1584176" cy="342794"/>
              </a:xfrm>
              <a:prstGeom prst="rect">
                <a:avLst/>
              </a:prstGeom>
            </p:spPr>
            <p:txBody>
              <a:bodyPr wrap="square">
                <a:spAutoFit/>
              </a:bodyPr>
              <a:lstStyle/>
              <a:p>
                <a:r>
                  <a:rPr lang="fr-FR" sz="1400" dirty="0" err="1">
                    <a:latin typeface="Calibri" charset="0"/>
                    <a:ea typeface="Calibri" charset="0"/>
                    <a:cs typeface="Calibri" charset="0"/>
                  </a:rPr>
                  <a:t>VentesR_ID</a:t>
                </a:r>
                <a:endParaRPr lang="fr-FR" sz="1400" dirty="0">
                  <a:latin typeface="Calibri" charset="0"/>
                  <a:ea typeface="Calibri" charset="0"/>
                  <a:cs typeface="Calibri" charset="0"/>
                </a:endParaRPr>
              </a:p>
            </p:txBody>
          </p:sp>
        </p:grpSp>
        <p:cxnSp>
          <p:nvCxnSpPr>
            <p:cNvPr id="24" name="Connecteur droit 23"/>
            <p:cNvCxnSpPr/>
            <p:nvPr/>
          </p:nvCxnSpPr>
          <p:spPr>
            <a:xfrm flipV="1">
              <a:off x="2252862" y="3436932"/>
              <a:ext cx="433844" cy="3932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Grouper 8"/>
          <p:cNvGrpSpPr/>
          <p:nvPr/>
        </p:nvGrpSpPr>
        <p:grpSpPr>
          <a:xfrm>
            <a:off x="4557963" y="2994330"/>
            <a:ext cx="4192962" cy="2594910"/>
            <a:chOff x="4783994" y="2433420"/>
            <a:chExt cx="4192962" cy="2594910"/>
          </a:xfrm>
        </p:grpSpPr>
        <p:grpSp>
          <p:nvGrpSpPr>
            <p:cNvPr id="26" name="Grouper 25"/>
            <p:cNvGrpSpPr/>
            <p:nvPr/>
          </p:nvGrpSpPr>
          <p:grpSpPr>
            <a:xfrm>
              <a:off x="7452320" y="2433420"/>
              <a:ext cx="1524636" cy="2594910"/>
              <a:chOff x="6156176" y="2653621"/>
              <a:chExt cx="1447451" cy="2143531"/>
            </a:xfrm>
          </p:grpSpPr>
          <p:sp>
            <p:nvSpPr>
              <p:cNvPr id="27" name="Rectangle 26"/>
              <p:cNvSpPr/>
              <p:nvPr/>
            </p:nvSpPr>
            <p:spPr>
              <a:xfrm>
                <a:off x="6156176" y="3068960"/>
                <a:ext cx="1447451" cy="17281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i="1" dirty="0" err="1">
                    <a:solidFill>
                      <a:schemeClr val="tx1"/>
                    </a:solidFill>
                    <a:latin typeface="Calibri" charset="0"/>
                    <a:ea typeface="Calibri" charset="0"/>
                    <a:cs typeface="Calibri" charset="0"/>
                  </a:rPr>
                  <a:t>VentesR_ID</a:t>
                </a:r>
                <a:endParaRPr lang="fr-FR" sz="1400" i="1" dirty="0">
                  <a:solidFill>
                    <a:schemeClr val="tx1"/>
                  </a:solidFill>
                  <a:latin typeface="Calibri" charset="0"/>
                  <a:ea typeface="Calibri" charset="0"/>
                  <a:cs typeface="Calibri" charset="0"/>
                </a:endParaRPr>
              </a:p>
              <a:p>
                <a:r>
                  <a:rPr lang="fr-FR" sz="1400" dirty="0" err="1">
                    <a:solidFill>
                      <a:schemeClr val="tx1"/>
                    </a:solidFill>
                    <a:latin typeface="Calibri" charset="0"/>
                    <a:ea typeface="Calibri" charset="0"/>
                    <a:cs typeface="Calibri" charset="0"/>
                  </a:rPr>
                  <a:t>Client_ID</a:t>
                </a:r>
                <a:endParaRPr lang="fr-FR" sz="1400" dirty="0">
                  <a:solidFill>
                    <a:schemeClr val="tx1"/>
                  </a:solidFill>
                  <a:latin typeface="Calibri" charset="0"/>
                  <a:ea typeface="Calibri" charset="0"/>
                  <a:cs typeface="Calibri" charset="0"/>
                </a:endParaRPr>
              </a:p>
              <a:p>
                <a:r>
                  <a:rPr lang="fr-FR" sz="1400" dirty="0">
                    <a:solidFill>
                      <a:schemeClr val="tx1"/>
                    </a:solidFill>
                    <a:latin typeface="Calibri" charset="0"/>
                    <a:ea typeface="Calibri" charset="0"/>
                    <a:cs typeface="Calibri" charset="0"/>
                  </a:rPr>
                  <a:t>Produit-ID</a:t>
                </a:r>
              </a:p>
              <a:p>
                <a:r>
                  <a:rPr lang="fr-FR" sz="1400" dirty="0" err="1">
                    <a:solidFill>
                      <a:schemeClr val="tx1"/>
                    </a:solidFill>
                    <a:latin typeface="Calibri" charset="0"/>
                    <a:ea typeface="Calibri" charset="0"/>
                    <a:cs typeface="Calibri" charset="0"/>
                  </a:rPr>
                  <a:t>Temps_ID</a:t>
                </a:r>
                <a:endParaRPr lang="fr-FR" sz="1400" dirty="0">
                  <a:solidFill>
                    <a:schemeClr val="tx1"/>
                  </a:solidFill>
                  <a:latin typeface="Calibri" charset="0"/>
                  <a:ea typeface="Calibri" charset="0"/>
                  <a:cs typeface="Calibri" charset="0"/>
                </a:endParaRPr>
              </a:p>
              <a:p>
                <a:r>
                  <a:rPr lang="fr-FR" sz="1400" dirty="0" err="1">
                    <a:solidFill>
                      <a:schemeClr val="tx1"/>
                    </a:solidFill>
                    <a:latin typeface="Calibri" charset="0"/>
                    <a:ea typeface="Calibri" charset="0"/>
                    <a:cs typeface="Calibri" charset="0"/>
                  </a:rPr>
                  <a:t>Région_ID</a:t>
                </a:r>
                <a:endParaRPr lang="fr-FR" sz="1400" dirty="0">
                  <a:solidFill>
                    <a:schemeClr val="tx1"/>
                  </a:solidFill>
                  <a:latin typeface="Calibri" charset="0"/>
                  <a:ea typeface="Calibri" charset="0"/>
                  <a:cs typeface="Calibri" charset="0"/>
                </a:endParaRPr>
              </a:p>
              <a:p>
                <a:r>
                  <a:rPr lang="fr-FR" sz="1400" dirty="0" err="1">
                    <a:solidFill>
                      <a:schemeClr val="tx1"/>
                    </a:solidFill>
                    <a:latin typeface="Calibri" charset="0"/>
                    <a:ea typeface="Calibri" charset="0"/>
                    <a:cs typeface="Calibri" charset="0"/>
                  </a:rPr>
                  <a:t>Magasin_ID</a:t>
                </a:r>
                <a:endParaRPr lang="fr-FR" sz="1400" dirty="0">
                  <a:solidFill>
                    <a:schemeClr val="tx1"/>
                  </a:solidFill>
                  <a:latin typeface="Calibri" charset="0"/>
                  <a:ea typeface="Calibri" charset="0"/>
                  <a:cs typeface="Calibri" charset="0"/>
                </a:endParaRPr>
              </a:p>
              <a:p>
                <a:endParaRPr lang="fr-FR" sz="1100" dirty="0">
                  <a:solidFill>
                    <a:schemeClr val="tx1"/>
                  </a:solidFill>
                  <a:latin typeface="Calibri" charset="0"/>
                  <a:ea typeface="Calibri" charset="0"/>
                  <a:cs typeface="Calibri" charset="0"/>
                </a:endParaRPr>
              </a:p>
              <a:p>
                <a:r>
                  <a:rPr lang="fr-FR" sz="1400" i="1" dirty="0" err="1">
                    <a:solidFill>
                      <a:srgbClr val="0432FF"/>
                    </a:solidFill>
                    <a:latin typeface="Calibri" charset="0"/>
                    <a:ea typeface="Calibri" charset="0"/>
                    <a:cs typeface="Calibri" charset="0"/>
                  </a:rPr>
                  <a:t>Qté</a:t>
                </a:r>
                <a:r>
                  <a:rPr lang="fr-FR" sz="1400" i="1" dirty="0">
                    <a:solidFill>
                      <a:srgbClr val="0432FF"/>
                    </a:solidFill>
                    <a:latin typeface="Calibri" charset="0"/>
                    <a:ea typeface="Calibri" charset="0"/>
                    <a:cs typeface="Calibri" charset="0"/>
                  </a:rPr>
                  <a:t> vendue</a:t>
                </a:r>
              </a:p>
              <a:p>
                <a:r>
                  <a:rPr lang="fr-FR" sz="1400" i="1" dirty="0" err="1">
                    <a:solidFill>
                      <a:srgbClr val="0432FF"/>
                    </a:solidFill>
                    <a:latin typeface="Calibri" charset="0"/>
                    <a:ea typeface="Calibri" charset="0"/>
                    <a:cs typeface="Calibri" charset="0"/>
                  </a:rPr>
                  <a:t>Montant_Ventes</a:t>
                </a:r>
                <a:endParaRPr lang="fr-FR" sz="1200" i="1" dirty="0">
                  <a:solidFill>
                    <a:srgbClr val="0432FF"/>
                  </a:solidFill>
                  <a:latin typeface="Calibri" charset="0"/>
                  <a:ea typeface="Calibri" charset="0"/>
                  <a:cs typeface="Calibri" charset="0"/>
                </a:endParaRPr>
              </a:p>
              <a:p>
                <a:endParaRPr lang="fr-FR" sz="1200" dirty="0">
                  <a:solidFill>
                    <a:schemeClr val="tx1"/>
                  </a:solidFill>
                </a:endParaRPr>
              </a:p>
            </p:txBody>
          </p:sp>
          <p:sp>
            <p:nvSpPr>
              <p:cNvPr id="28" name="Rectangle 27"/>
              <p:cNvSpPr/>
              <p:nvPr/>
            </p:nvSpPr>
            <p:spPr>
              <a:xfrm>
                <a:off x="6156176" y="2653621"/>
                <a:ext cx="1447451" cy="415339"/>
              </a:xfrm>
              <a:prstGeom prst="rect">
                <a:avLst/>
              </a:prstGeom>
              <a:solidFill>
                <a:srgbClr val="00CC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p>
            </p:txBody>
          </p:sp>
          <p:sp>
            <p:nvSpPr>
              <p:cNvPr id="29" name="ZoneTexte 28"/>
              <p:cNvSpPr txBox="1"/>
              <p:nvPr/>
            </p:nvSpPr>
            <p:spPr>
              <a:xfrm>
                <a:off x="7240772" y="2806995"/>
                <a:ext cx="184731" cy="279663"/>
              </a:xfrm>
              <a:prstGeom prst="rect">
                <a:avLst/>
              </a:prstGeom>
              <a:noFill/>
            </p:spPr>
            <p:txBody>
              <a:bodyPr wrap="none" rtlCol="0">
                <a:spAutoFit/>
              </a:bodyPr>
              <a:lstStyle/>
              <a:p>
                <a:endParaRPr lang="fr-FR" sz="1600" dirty="0"/>
              </a:p>
            </p:txBody>
          </p:sp>
          <p:sp>
            <p:nvSpPr>
              <p:cNvPr id="30" name="ZoneTexte 29"/>
              <p:cNvSpPr txBox="1"/>
              <p:nvPr/>
            </p:nvSpPr>
            <p:spPr>
              <a:xfrm>
                <a:off x="6183516" y="2671399"/>
                <a:ext cx="1301959" cy="279663"/>
              </a:xfrm>
              <a:prstGeom prst="rect">
                <a:avLst/>
              </a:prstGeom>
              <a:noFill/>
            </p:spPr>
            <p:txBody>
              <a:bodyPr wrap="none" rtlCol="0">
                <a:spAutoFit/>
              </a:bodyPr>
              <a:lstStyle/>
              <a:p>
                <a:r>
                  <a:rPr lang="fr-FR" sz="1200" i="1" dirty="0"/>
                  <a:t>Fait</a:t>
                </a:r>
                <a:r>
                  <a:rPr lang="fr-FR" sz="1200" dirty="0"/>
                  <a:t> </a:t>
                </a:r>
                <a:r>
                  <a:rPr lang="fr-FR" sz="1600" b="1" dirty="0"/>
                  <a:t>VENTES</a:t>
                </a:r>
              </a:p>
            </p:txBody>
          </p:sp>
        </p:grpSp>
        <p:grpSp>
          <p:nvGrpSpPr>
            <p:cNvPr id="31" name="Grouper 30"/>
            <p:cNvGrpSpPr/>
            <p:nvPr/>
          </p:nvGrpSpPr>
          <p:grpSpPr>
            <a:xfrm>
              <a:off x="4783994" y="3047550"/>
              <a:ext cx="2248747" cy="827515"/>
              <a:chOff x="7056587" y="4081472"/>
              <a:chExt cx="1584609" cy="921665"/>
            </a:xfrm>
          </p:grpSpPr>
          <p:grpSp>
            <p:nvGrpSpPr>
              <p:cNvPr id="32" name="Grouper 31"/>
              <p:cNvGrpSpPr/>
              <p:nvPr/>
            </p:nvGrpSpPr>
            <p:grpSpPr>
              <a:xfrm>
                <a:off x="7056587" y="4081472"/>
                <a:ext cx="1584176" cy="921665"/>
                <a:chOff x="6156176" y="2653621"/>
                <a:chExt cx="1584176" cy="1100131"/>
              </a:xfrm>
            </p:grpSpPr>
            <p:sp>
              <p:nvSpPr>
                <p:cNvPr id="34" name="Rectangle 33"/>
                <p:cNvSpPr/>
                <p:nvPr/>
              </p:nvSpPr>
              <p:spPr>
                <a:xfrm>
                  <a:off x="6156176" y="3068959"/>
                  <a:ext cx="1584176" cy="684793"/>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solidFill>
                      <a:schemeClr val="bg1">
                        <a:lumMod val="75000"/>
                      </a:schemeClr>
                    </a:solidFill>
                  </a:endParaRPr>
                </a:p>
              </p:txBody>
            </p:sp>
            <p:sp>
              <p:nvSpPr>
                <p:cNvPr id="35" name="Rectangle 34"/>
                <p:cNvSpPr/>
                <p:nvPr/>
              </p:nvSpPr>
              <p:spPr>
                <a:xfrm>
                  <a:off x="6156176" y="2653621"/>
                  <a:ext cx="1584176" cy="415339"/>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solidFill>
                      <a:schemeClr val="bg1">
                        <a:lumMod val="85000"/>
                      </a:schemeClr>
                    </a:solidFill>
                  </a:endParaRPr>
                </a:p>
              </p:txBody>
            </p:sp>
            <p:sp>
              <p:nvSpPr>
                <p:cNvPr id="37" name="ZoneTexte 36"/>
                <p:cNvSpPr txBox="1"/>
                <p:nvPr/>
              </p:nvSpPr>
              <p:spPr>
                <a:xfrm>
                  <a:off x="6183514" y="2671400"/>
                  <a:ext cx="1556836" cy="368253"/>
                </a:xfrm>
                <a:prstGeom prst="rect">
                  <a:avLst/>
                </a:prstGeom>
                <a:noFill/>
                <a:ln>
                  <a:noFill/>
                </a:ln>
              </p:spPr>
              <p:txBody>
                <a:bodyPr wrap="square" rtlCol="0">
                  <a:spAutoFit/>
                </a:bodyPr>
                <a:lstStyle/>
                <a:p>
                  <a:pPr algn="ctr"/>
                  <a:r>
                    <a:rPr lang="fr-FR" sz="1100" i="1" dirty="0">
                      <a:solidFill>
                        <a:schemeClr val="bg1">
                          <a:lumMod val="75000"/>
                        </a:schemeClr>
                      </a:solidFill>
                    </a:rPr>
                    <a:t>Dim </a:t>
                  </a:r>
                  <a:r>
                    <a:rPr lang="fr-FR" sz="1200" b="1" dirty="0">
                      <a:solidFill>
                        <a:schemeClr val="bg1">
                          <a:lumMod val="75000"/>
                        </a:schemeClr>
                      </a:solidFill>
                    </a:rPr>
                    <a:t>VENTES_REALISEES</a:t>
                  </a:r>
                  <a:endParaRPr lang="fr-FR" sz="1400" b="1" dirty="0">
                    <a:solidFill>
                      <a:schemeClr val="bg1">
                        <a:lumMod val="75000"/>
                      </a:schemeClr>
                    </a:solidFill>
                  </a:endParaRPr>
                </a:p>
              </p:txBody>
            </p:sp>
          </p:grpSp>
          <p:sp>
            <p:nvSpPr>
              <p:cNvPr id="33" name="Rectangle 32"/>
              <p:cNvSpPr/>
              <p:nvPr/>
            </p:nvSpPr>
            <p:spPr>
              <a:xfrm>
                <a:off x="7057020" y="4537351"/>
                <a:ext cx="1584176" cy="342794"/>
              </a:xfrm>
              <a:prstGeom prst="rect">
                <a:avLst/>
              </a:prstGeom>
              <a:ln>
                <a:noFill/>
              </a:ln>
            </p:spPr>
            <p:txBody>
              <a:bodyPr wrap="square">
                <a:spAutoFit/>
              </a:bodyPr>
              <a:lstStyle/>
              <a:p>
                <a:r>
                  <a:rPr lang="fr-FR" sz="1400" dirty="0" err="1">
                    <a:solidFill>
                      <a:schemeClr val="bg1">
                        <a:lumMod val="75000"/>
                      </a:schemeClr>
                    </a:solidFill>
                    <a:latin typeface="Calibri" charset="0"/>
                    <a:ea typeface="Calibri" charset="0"/>
                    <a:cs typeface="Calibri" charset="0"/>
                  </a:rPr>
                  <a:t>VentesR_ID</a:t>
                </a:r>
                <a:endParaRPr lang="fr-FR" sz="1400" dirty="0">
                  <a:solidFill>
                    <a:schemeClr val="bg1">
                      <a:lumMod val="75000"/>
                    </a:schemeClr>
                  </a:solidFill>
                  <a:latin typeface="Calibri" charset="0"/>
                  <a:ea typeface="Calibri" charset="0"/>
                  <a:cs typeface="Calibri" charset="0"/>
                </a:endParaRPr>
              </a:p>
            </p:txBody>
          </p:sp>
        </p:grpSp>
        <p:cxnSp>
          <p:nvCxnSpPr>
            <p:cNvPr id="38" name="Connecteur droit 37"/>
            <p:cNvCxnSpPr/>
            <p:nvPr/>
          </p:nvCxnSpPr>
          <p:spPr>
            <a:xfrm flipV="1">
              <a:off x="7017859" y="3162917"/>
              <a:ext cx="433844" cy="39324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2" name="Text Box 3">
            <a:extLst>
              <a:ext uri="{FF2B5EF4-FFF2-40B4-BE49-F238E27FC236}">
                <a16:creationId xmlns:a16="http://schemas.microsoft.com/office/drawing/2014/main" id="{F5799C1A-EABA-42AA-5884-A545B8F98535}"/>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spTree>
    <p:extLst>
      <p:ext uri="{BB962C8B-B14F-4D97-AF65-F5344CB8AC3E}">
        <p14:creationId xmlns:p14="http://schemas.microsoft.com/office/powerpoint/2010/main" val="11620727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1"/>
          <p:cNvSpPr>
            <a:spLocks noChangeArrowheads="1"/>
          </p:cNvSpPr>
          <p:nvPr/>
        </p:nvSpPr>
        <p:spPr bwMode="auto">
          <a:xfrm>
            <a:off x="369862" y="1641268"/>
            <a:ext cx="8286750" cy="707886"/>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anchor="ctr">
            <a:spAutoFit/>
          </a:bodyPr>
          <a:lstStyle>
            <a:lvl1pPr indent="449263">
              <a:tabLst>
                <a:tab pos="457200" algn="l"/>
              </a:tabLst>
              <a:defRPr sz="1400">
                <a:solidFill>
                  <a:schemeClr val="tx1"/>
                </a:solidFill>
                <a:latin typeface="Arial" charset="0"/>
                <a:ea typeface="ＭＳ Ｐゴシック" charset="-128"/>
              </a:defRPr>
            </a:lvl1pPr>
            <a:lvl2pPr marL="742950" indent="-285750">
              <a:tabLst>
                <a:tab pos="457200" algn="l"/>
              </a:tabLst>
              <a:defRPr sz="1400">
                <a:solidFill>
                  <a:schemeClr val="tx1"/>
                </a:solidFill>
                <a:latin typeface="Arial" charset="0"/>
                <a:ea typeface="ＭＳ Ｐゴシック" charset="-128"/>
              </a:defRPr>
            </a:lvl2pPr>
            <a:lvl3pPr marL="1143000" indent="-228600">
              <a:tabLst>
                <a:tab pos="457200" algn="l"/>
              </a:tabLst>
              <a:defRPr sz="1400">
                <a:solidFill>
                  <a:schemeClr val="tx1"/>
                </a:solidFill>
                <a:latin typeface="Arial" charset="0"/>
                <a:ea typeface="ＭＳ Ｐゴシック" charset="-128"/>
              </a:defRPr>
            </a:lvl3pPr>
            <a:lvl4pPr marL="1600200" indent="-228600">
              <a:tabLst>
                <a:tab pos="457200" algn="l"/>
              </a:tabLst>
              <a:defRPr sz="1400">
                <a:solidFill>
                  <a:schemeClr val="tx1"/>
                </a:solidFill>
                <a:latin typeface="Arial" charset="0"/>
                <a:ea typeface="ＭＳ Ｐゴシック" charset="-128"/>
              </a:defRPr>
            </a:lvl4pPr>
            <a:lvl5pPr marL="2057400" indent="-228600">
              <a:tabLst>
                <a:tab pos="457200" algn="l"/>
              </a:tabLst>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tabLst>
                <a:tab pos="457200" algn="l"/>
              </a:tabLs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tabLst>
                <a:tab pos="457200" algn="l"/>
              </a:tabLs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tabLst>
                <a:tab pos="457200" algn="l"/>
              </a:tabLs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tabLst>
                <a:tab pos="457200" algn="l"/>
              </a:tabLst>
              <a:defRPr sz="1400">
                <a:solidFill>
                  <a:schemeClr val="tx1"/>
                </a:solidFill>
                <a:latin typeface="Arial" charset="0"/>
                <a:ea typeface="ＭＳ Ｐゴシック" charset="-128"/>
              </a:defRPr>
            </a:lvl9pPr>
          </a:lstStyle>
          <a:p>
            <a:pPr marL="92075" indent="0" algn="just">
              <a:spcBef>
                <a:spcPct val="0"/>
              </a:spcBef>
            </a:pPr>
            <a:r>
              <a:rPr lang="fr-FR" altLang="fr-FR" sz="2000" dirty="0">
                <a:latin typeface="Calibri" charset="0"/>
              </a:rPr>
              <a:t>Une dimension </a:t>
            </a:r>
            <a:r>
              <a:rPr lang="fr-FR" altLang="fr-FR" sz="2000" dirty="0">
                <a:solidFill>
                  <a:schemeClr val="bg2">
                    <a:lumMod val="75000"/>
                  </a:schemeClr>
                </a:solidFill>
                <a:latin typeface="Calibri" charset="0"/>
              </a:rPr>
              <a:t>« </a:t>
            </a:r>
            <a:r>
              <a:rPr lang="fr-FR" altLang="fr-FR" sz="2000" b="1" i="1" dirty="0">
                <a:solidFill>
                  <a:schemeClr val="bg2">
                    <a:lumMod val="75000"/>
                  </a:schemeClr>
                </a:solidFill>
                <a:effectLst>
                  <a:outerShdw blurRad="38100" dist="38100" dir="2700000" algn="tl">
                    <a:srgbClr val="C0C0C0"/>
                  </a:outerShdw>
                </a:effectLst>
                <a:latin typeface="Calibri" charset="0"/>
              </a:rPr>
              <a:t>Junk dimension </a:t>
            </a:r>
            <a:r>
              <a:rPr lang="fr-FR" altLang="fr-FR" sz="2000" dirty="0">
                <a:solidFill>
                  <a:schemeClr val="bg1">
                    <a:lumMod val="95000"/>
                  </a:schemeClr>
                </a:solidFill>
                <a:latin typeface="Calibri" charset="0"/>
              </a:rPr>
              <a:t>»</a:t>
            </a:r>
            <a:r>
              <a:rPr lang="fr-FR" altLang="fr-FR" sz="2000" dirty="0">
                <a:latin typeface="Calibri" charset="0"/>
              </a:rPr>
              <a:t> contient toute sorte de flags, de statuts, de codes…, qui ne font partie d</a:t>
            </a:r>
            <a:r>
              <a:rPr lang="fr-FR" altLang="ja-JP" sz="2000" dirty="0">
                <a:latin typeface="Calibri" charset="0"/>
              </a:rPr>
              <a:t>'</a:t>
            </a:r>
            <a:r>
              <a:rPr lang="fr-FR" altLang="fr-FR" sz="2000" dirty="0">
                <a:latin typeface="Calibri" charset="0"/>
              </a:rPr>
              <a:t>aucune dimension régulière. </a:t>
            </a:r>
            <a:endParaRPr lang="fr-FR" altLang="fr-FR" sz="2400" dirty="0"/>
          </a:p>
        </p:txBody>
      </p:sp>
      <p:sp>
        <p:nvSpPr>
          <p:cNvPr id="2" name="Rectangle 1"/>
          <p:cNvSpPr/>
          <p:nvPr/>
        </p:nvSpPr>
        <p:spPr>
          <a:xfrm>
            <a:off x="395536" y="2996952"/>
            <a:ext cx="8566025" cy="2923877"/>
          </a:xfrm>
          <a:prstGeom prst="rect">
            <a:avLst/>
          </a:prstGeom>
        </p:spPr>
        <p:txBody>
          <a:bodyPr wrap="square">
            <a:spAutoFit/>
          </a:bodyPr>
          <a:lstStyle/>
          <a:p>
            <a:pPr algn="just"/>
            <a:r>
              <a:rPr lang="fr-FR" altLang="fr-FR" b="1" i="1" u="sng" dirty="0">
                <a:solidFill>
                  <a:schemeClr val="bg2">
                    <a:lumMod val="75000"/>
                  </a:schemeClr>
                </a:solidFill>
                <a:latin typeface="Calibri" panose="020F0502020204030204" pitchFamily="34" charset="0"/>
                <a:ea typeface="Lucida Calligraphy" charset="0"/>
                <a:cs typeface="Calibri" panose="020F0502020204030204" pitchFamily="34" charset="0"/>
              </a:rPr>
              <a:t>Exemple :</a:t>
            </a:r>
          </a:p>
          <a:p>
            <a:pPr algn="just"/>
            <a:endParaRPr lang="fr-FR" altLang="fr-FR" b="1" i="1" u="sng" dirty="0">
              <a:latin typeface="Calibri" panose="020F0502020204030204" pitchFamily="34" charset="0"/>
              <a:cs typeface="Calibri" panose="020F0502020204030204" pitchFamily="34" charset="0"/>
            </a:endParaRPr>
          </a:p>
          <a:p>
            <a:pPr marL="357188" algn="just"/>
            <a:r>
              <a:rPr lang="fr-FR" altLang="fr-FR" dirty="0">
                <a:latin typeface="Calibri" panose="020F0502020204030204" pitchFamily="34" charset="0"/>
                <a:cs typeface="Calibri" panose="020F0502020204030204" pitchFamily="34" charset="0"/>
              </a:rPr>
              <a:t>Dans le domaine de la distribution de l</a:t>
            </a:r>
            <a:r>
              <a:rPr lang="fr-FR" altLang="ja-JP" dirty="0">
                <a:latin typeface="Calibri" panose="020F0502020204030204" pitchFamily="34" charset="0"/>
                <a:cs typeface="Calibri" panose="020F0502020204030204" pitchFamily="34" charset="0"/>
              </a:rPr>
              <a:t>'</a:t>
            </a:r>
            <a:r>
              <a:rPr lang="fr-FR" altLang="fr-FR" dirty="0">
                <a:latin typeface="Calibri" panose="020F0502020204030204" pitchFamily="34" charset="0"/>
                <a:cs typeface="Calibri" panose="020F0502020204030204" pitchFamily="34" charset="0"/>
              </a:rPr>
              <a:t>énergie, une interruption de service peut être de type </a:t>
            </a:r>
            <a:r>
              <a:rPr lang="fr-FR" altLang="fr-FR" sz="1400" dirty="0">
                <a:latin typeface="Calibri" panose="020F0502020204030204" pitchFamily="34" charset="0"/>
                <a:cs typeface="Calibri" panose="020F0502020204030204" pitchFamily="34" charset="0"/>
              </a:rPr>
              <a:t>«</a:t>
            </a:r>
            <a:r>
              <a:rPr lang="fr-FR" altLang="fr-FR" sz="1400" i="1" dirty="0">
                <a:solidFill>
                  <a:schemeClr val="bg2">
                    <a:lumMod val="75000"/>
                  </a:schemeClr>
                </a:solidFill>
                <a:latin typeface="Calibri" panose="020F0502020204030204" pitchFamily="34" charset="0"/>
                <a:ea typeface="Lucida Calligraphy" charset="0"/>
                <a:cs typeface="Calibri" panose="020F0502020204030204" pitchFamily="34" charset="0"/>
              </a:rPr>
              <a:t>Basse tension</a:t>
            </a:r>
            <a:r>
              <a:rPr lang="fr-FR" altLang="fr-FR" sz="1400" dirty="0">
                <a:latin typeface="Calibri" panose="020F0502020204030204" pitchFamily="34" charset="0"/>
                <a:cs typeface="Calibri" panose="020F0502020204030204" pitchFamily="34" charset="0"/>
              </a:rPr>
              <a:t>» </a:t>
            </a:r>
            <a:r>
              <a:rPr lang="fr-FR" altLang="fr-FR" dirty="0">
                <a:latin typeface="Calibri" panose="020F0502020204030204" pitchFamily="34" charset="0"/>
                <a:cs typeface="Calibri" panose="020F0502020204030204" pitchFamily="34" charset="0"/>
              </a:rPr>
              <a:t>ou </a:t>
            </a:r>
            <a:r>
              <a:rPr lang="fr-FR" altLang="fr-FR" sz="1400" dirty="0">
                <a:latin typeface="Calibri" panose="020F0502020204030204" pitchFamily="34" charset="0"/>
                <a:cs typeface="Calibri" panose="020F0502020204030204" pitchFamily="34" charset="0"/>
              </a:rPr>
              <a:t>«</a:t>
            </a:r>
            <a:r>
              <a:rPr lang="fr-FR" altLang="fr-FR" sz="1400" i="1" dirty="0">
                <a:solidFill>
                  <a:schemeClr val="bg2">
                    <a:lumMod val="75000"/>
                  </a:schemeClr>
                </a:solidFill>
                <a:latin typeface="Calibri" panose="020F0502020204030204" pitchFamily="34" charset="0"/>
                <a:ea typeface="Lucida Calligraphy" charset="0"/>
                <a:cs typeface="Calibri" panose="020F0502020204030204" pitchFamily="34" charset="0"/>
              </a:rPr>
              <a:t>Moyenne tension</a:t>
            </a:r>
            <a:r>
              <a:rPr lang="fr-FR" altLang="fr-FR" sz="1400" dirty="0">
                <a:latin typeface="Calibri" panose="020F0502020204030204" pitchFamily="34" charset="0"/>
                <a:cs typeface="Calibri" panose="020F0502020204030204" pitchFamily="34" charset="0"/>
              </a:rPr>
              <a:t>»</a:t>
            </a:r>
            <a:r>
              <a:rPr lang="fr-FR" altLang="fr-FR" dirty="0">
                <a:latin typeface="Calibri" panose="020F0502020204030204" pitchFamily="34" charset="0"/>
                <a:cs typeface="Calibri" panose="020F0502020204030204" pitchFamily="34" charset="0"/>
              </a:rPr>
              <a:t>. </a:t>
            </a:r>
          </a:p>
          <a:p>
            <a:pPr algn="just"/>
            <a:endParaRPr lang="fr-FR" altLang="fr-FR" dirty="0">
              <a:latin typeface="Calibri" panose="020F0502020204030204" pitchFamily="34" charset="0"/>
              <a:cs typeface="Calibri" panose="020F0502020204030204" pitchFamily="34" charset="0"/>
            </a:endParaRPr>
          </a:p>
          <a:p>
            <a:pPr marL="285750" indent="-285750" algn="just">
              <a:spcBef>
                <a:spcPts val="1200"/>
              </a:spcBef>
              <a:buClr>
                <a:schemeClr val="accent3"/>
              </a:buClr>
              <a:buFont typeface="Wingdings" pitchFamily="2" charset="2"/>
              <a:buChar char="Ø"/>
            </a:pPr>
            <a:r>
              <a:rPr lang="fr-FR" altLang="fr-FR" dirty="0">
                <a:latin typeface="Calibri" panose="020F0502020204030204" pitchFamily="34" charset="0"/>
                <a:cs typeface="Calibri" panose="020F0502020204030204" pitchFamily="34" charset="0"/>
              </a:rPr>
              <a:t>Ce genre de code est donc stocké dans une table spéciale appelée «</a:t>
            </a:r>
            <a:r>
              <a:rPr lang="fr-FR" altLang="fr-FR" sz="2000" i="1" dirty="0">
                <a:solidFill>
                  <a:schemeClr val="bg2">
                    <a:lumMod val="75000"/>
                  </a:schemeClr>
                </a:solidFill>
                <a:effectLst>
                  <a:outerShdw blurRad="38100" dist="38100" dir="2700000" algn="tl">
                    <a:srgbClr val="C0C0C0"/>
                  </a:outerShdw>
                </a:effectLst>
                <a:latin typeface="Calibri" panose="020F0502020204030204" pitchFamily="34" charset="0"/>
                <a:cs typeface="Calibri" panose="020F0502020204030204" pitchFamily="34" charset="0"/>
              </a:rPr>
              <a:t>Junk dimension</a:t>
            </a:r>
            <a:r>
              <a:rPr lang="fr-FR" altLang="fr-FR" dirty="0">
                <a:latin typeface="Calibri" panose="020F0502020204030204" pitchFamily="34" charset="0"/>
                <a:cs typeface="Calibri" panose="020F0502020204030204" pitchFamily="34" charset="0"/>
              </a:rPr>
              <a:t>».</a:t>
            </a:r>
          </a:p>
          <a:p>
            <a:pPr marL="285750" indent="-285750" algn="just">
              <a:spcBef>
                <a:spcPts val="1200"/>
              </a:spcBef>
              <a:buClr>
                <a:schemeClr val="accent3"/>
              </a:buClr>
              <a:buFont typeface="Wingdings" pitchFamily="2" charset="2"/>
              <a:buChar char="Ø"/>
            </a:pPr>
            <a:r>
              <a:rPr lang="fr-FR" dirty="0">
                <a:latin typeface="Calibri" panose="020F0502020204030204" pitchFamily="34" charset="0"/>
                <a:cs typeface="Calibri" panose="020F0502020204030204" pitchFamily="34" charset="0"/>
              </a:rPr>
              <a:t>Ces attributs ne peuvent être ni dans la table de faits, ni dans les dimensions, ni être éliminés</a:t>
            </a:r>
          </a:p>
          <a:p>
            <a:pPr algn="just"/>
            <a:endParaRPr lang="fr-FR" dirty="0">
              <a:latin typeface="Calibri" panose="020F0502020204030204" pitchFamily="34" charset="0"/>
              <a:cs typeface="Calibri" panose="020F0502020204030204" pitchFamily="34" charset="0"/>
            </a:endParaRPr>
          </a:p>
        </p:txBody>
      </p:sp>
      <p:sp>
        <p:nvSpPr>
          <p:cNvPr id="9" name="Text Box 102"/>
          <p:cNvSpPr txBox="1">
            <a:spLocks noChangeArrowheads="1"/>
          </p:cNvSpPr>
          <p:nvPr/>
        </p:nvSpPr>
        <p:spPr bwMode="auto">
          <a:xfrm>
            <a:off x="395536" y="716935"/>
            <a:ext cx="5474319" cy="461665"/>
          </a:xfrm>
          <a:prstGeom prst="rect">
            <a:avLst/>
          </a:prstGeom>
        </p:spPr>
        <p:txBody>
          <a:bodyPr wrap="non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CA" dirty="0"/>
              <a:t> Types de dimensions : </a:t>
            </a:r>
            <a:r>
              <a:rPr lang="fr-FR" altLang="fr-FR" dirty="0"/>
              <a:t>Junk dimension </a:t>
            </a:r>
          </a:p>
        </p:txBody>
      </p:sp>
      <p:sp>
        <p:nvSpPr>
          <p:cNvPr id="3" name="Text Box 3">
            <a:extLst>
              <a:ext uri="{FF2B5EF4-FFF2-40B4-BE49-F238E27FC236}">
                <a16:creationId xmlns:a16="http://schemas.microsoft.com/office/drawing/2014/main" id="{D51A3C25-3461-2D7B-C69D-D508F2371830}"/>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spTree>
    <p:extLst>
      <p:ext uri="{BB962C8B-B14F-4D97-AF65-F5344CB8AC3E}">
        <p14:creationId xmlns:p14="http://schemas.microsoft.com/office/powerpoint/2010/main" val="15551256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1"/>
          <p:cNvSpPr>
            <a:spLocks noChangeArrowheads="1"/>
          </p:cNvSpPr>
          <p:nvPr/>
        </p:nvSpPr>
        <p:spPr bwMode="auto">
          <a:xfrm>
            <a:off x="250031" y="1830334"/>
            <a:ext cx="8643938" cy="4170372"/>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anchor="ctr">
            <a:spAutoFit/>
          </a:bodyPr>
          <a:lstStyle>
            <a:lvl1pPr>
              <a:tabLst>
                <a:tab pos="88900" algn="l"/>
              </a:tabLst>
              <a:defRPr sz="1400">
                <a:solidFill>
                  <a:schemeClr val="tx1"/>
                </a:solidFill>
                <a:latin typeface="Arial" charset="0"/>
                <a:ea typeface="ＭＳ Ｐゴシック" charset="-128"/>
              </a:defRPr>
            </a:lvl1pPr>
            <a:lvl2pPr marL="895350" indent="-438150">
              <a:tabLst>
                <a:tab pos="88900" algn="l"/>
              </a:tabLst>
              <a:defRPr sz="1400">
                <a:solidFill>
                  <a:schemeClr val="tx1"/>
                </a:solidFill>
                <a:latin typeface="Arial" charset="0"/>
                <a:ea typeface="ＭＳ Ｐゴシック" charset="-128"/>
              </a:defRPr>
            </a:lvl2pPr>
            <a:lvl3pPr>
              <a:tabLst>
                <a:tab pos="88900" algn="l"/>
              </a:tabLst>
              <a:defRPr sz="1400">
                <a:solidFill>
                  <a:schemeClr val="tx1"/>
                </a:solidFill>
                <a:latin typeface="Arial" charset="0"/>
                <a:ea typeface="ＭＳ Ｐゴシック" charset="-128"/>
              </a:defRPr>
            </a:lvl3pPr>
            <a:lvl4pPr marL="1600200" indent="-228600">
              <a:tabLst>
                <a:tab pos="88900" algn="l"/>
              </a:tabLst>
              <a:defRPr sz="1400">
                <a:solidFill>
                  <a:schemeClr val="tx1"/>
                </a:solidFill>
                <a:latin typeface="Arial" charset="0"/>
                <a:ea typeface="ＭＳ Ｐゴシック" charset="-128"/>
              </a:defRPr>
            </a:lvl4pPr>
            <a:lvl5pPr marL="2057400" indent="-228600">
              <a:tabLst>
                <a:tab pos="88900" algn="l"/>
              </a:tabLst>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tabLst>
                <a:tab pos="88900" algn="l"/>
              </a:tabLs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tabLst>
                <a:tab pos="88900" algn="l"/>
              </a:tabLs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tabLst>
                <a:tab pos="88900" algn="l"/>
              </a:tabLs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tabLst>
                <a:tab pos="88900" algn="l"/>
              </a:tabLst>
              <a:defRPr sz="1400">
                <a:solidFill>
                  <a:schemeClr val="tx1"/>
                </a:solidFill>
                <a:latin typeface="Arial" charset="0"/>
                <a:ea typeface="ＭＳ Ｐゴシック" charset="-128"/>
              </a:defRPr>
            </a:lvl9pPr>
          </a:lstStyle>
          <a:p>
            <a:pPr>
              <a:spcBef>
                <a:spcPct val="0"/>
              </a:spcBef>
            </a:pPr>
            <a:r>
              <a:rPr lang="fr-FR" altLang="fr-FR" sz="2000" dirty="0">
                <a:latin typeface="Calibri" charset="0"/>
              </a:rPr>
              <a:t>Une dimension peut subir des changements de description des ses membres :</a:t>
            </a:r>
          </a:p>
          <a:p>
            <a:pPr lvl="2">
              <a:spcBef>
                <a:spcPct val="0"/>
              </a:spcBef>
            </a:pPr>
            <a:br>
              <a:rPr lang="fr-FR" altLang="fr-FR" sz="600" dirty="0">
                <a:latin typeface="Calibri" charset="0"/>
              </a:rPr>
            </a:br>
            <a:r>
              <a:rPr lang="fr-FR" altLang="fr-FR" sz="2000" dirty="0">
                <a:latin typeface="Calibri" charset="0"/>
              </a:rPr>
              <a:t>• Un client peut changer d</a:t>
            </a:r>
            <a:r>
              <a:rPr lang="fr-FR" altLang="ja-JP" sz="2000" dirty="0">
                <a:latin typeface="Calibri" charset="0"/>
              </a:rPr>
              <a:t>'</a:t>
            </a:r>
            <a:r>
              <a:rPr lang="fr-FR" altLang="fr-FR" sz="2000" dirty="0">
                <a:latin typeface="Calibri" charset="0"/>
              </a:rPr>
              <a:t>adresse, se marier, ...</a:t>
            </a:r>
            <a:br>
              <a:rPr lang="fr-FR" altLang="fr-FR" sz="2000" dirty="0">
                <a:latin typeface="Calibri" charset="0"/>
              </a:rPr>
            </a:br>
            <a:r>
              <a:rPr lang="fr-FR" altLang="fr-FR" sz="2000" dirty="0">
                <a:latin typeface="Calibri" charset="0"/>
              </a:rPr>
              <a:t>• Un produit peut changer de noms, de formulations ; </a:t>
            </a:r>
          </a:p>
          <a:p>
            <a:pPr marL="2089150" lvl="2" indent="-1174750">
              <a:spcBef>
                <a:spcPct val="0"/>
              </a:spcBef>
            </a:pPr>
            <a:endParaRPr lang="fr-FR" altLang="fr-FR" dirty="0">
              <a:solidFill>
                <a:schemeClr val="bg1">
                  <a:lumMod val="95000"/>
                </a:schemeClr>
              </a:solidFill>
              <a:latin typeface="Lucida Calligraphy" charset="0"/>
              <a:ea typeface="Lucida Calligraphy" charset="0"/>
              <a:cs typeface="Lucida Calligraphy" charset="0"/>
            </a:endParaRPr>
          </a:p>
          <a:p>
            <a:pPr marL="2095500" lvl="2" indent="-1181100">
              <a:spcBef>
                <a:spcPct val="0"/>
              </a:spcBef>
            </a:pPr>
            <a:r>
              <a:rPr lang="fr-FR" altLang="fr-FR" sz="1600" b="1" u="sng" dirty="0">
                <a:solidFill>
                  <a:schemeClr val="bg2">
                    <a:lumMod val="75000"/>
                  </a:schemeClr>
                </a:solidFill>
                <a:latin typeface="Calibri" panose="020F0502020204030204" pitchFamily="34" charset="0"/>
                <a:ea typeface="Lucida Calligraphy" charset="0"/>
                <a:cs typeface="Calibri" panose="020F0502020204030204" pitchFamily="34" charset="0"/>
              </a:rPr>
              <a:t>Exemple</a:t>
            </a:r>
            <a:r>
              <a:rPr lang="fr-FR" altLang="fr-FR" sz="1600" dirty="0">
                <a:solidFill>
                  <a:schemeClr val="bg2">
                    <a:lumMod val="75000"/>
                  </a:schemeClr>
                </a:solidFill>
                <a:latin typeface="Calibri" panose="020F0502020204030204" pitchFamily="34" charset="0"/>
                <a:ea typeface="Lucida Calligraphy" charset="0"/>
                <a:cs typeface="Calibri" panose="020F0502020204030204" pitchFamily="34" charset="0"/>
              </a:rPr>
              <a:t> :  </a:t>
            </a:r>
            <a:r>
              <a:rPr lang="fr-FR" altLang="fr-FR" dirty="0">
                <a:solidFill>
                  <a:schemeClr val="bg2">
                    <a:lumMod val="75000"/>
                  </a:schemeClr>
                </a:solidFill>
                <a:latin typeface="Calibri" panose="020F0502020204030204" pitchFamily="34" charset="0"/>
                <a:ea typeface="Lucida Calligraphy" charset="0"/>
                <a:cs typeface="Calibri" panose="020F0502020204030204" pitchFamily="34" charset="0"/>
              </a:rPr>
              <a:t>«</a:t>
            </a:r>
            <a:r>
              <a:rPr lang="fr-FR" altLang="fr-FR" i="1" dirty="0" err="1">
                <a:solidFill>
                  <a:schemeClr val="bg2">
                    <a:lumMod val="75000"/>
                  </a:schemeClr>
                </a:solidFill>
                <a:latin typeface="Calibri" panose="020F0502020204030204" pitchFamily="34" charset="0"/>
                <a:ea typeface="Lucida Calligraphy" charset="0"/>
                <a:cs typeface="Calibri" panose="020F0502020204030204" pitchFamily="34" charset="0"/>
              </a:rPr>
              <a:t>Tree</a:t>
            </a:r>
            <a:r>
              <a:rPr lang="fr-FR" altLang="ja-JP" i="1" dirty="0" err="1">
                <a:solidFill>
                  <a:schemeClr val="bg2">
                    <a:lumMod val="75000"/>
                  </a:schemeClr>
                </a:solidFill>
                <a:latin typeface="Calibri" panose="020F0502020204030204" pitchFamily="34" charset="0"/>
                <a:ea typeface="Lucida Calligraphy" charset="0"/>
                <a:cs typeface="Calibri" panose="020F0502020204030204" pitchFamily="34" charset="0"/>
              </a:rPr>
              <a:t>'</a:t>
            </a:r>
            <a:r>
              <a:rPr lang="fr-FR" altLang="fr-FR" i="1" dirty="0" err="1">
                <a:solidFill>
                  <a:schemeClr val="bg2">
                    <a:lumMod val="75000"/>
                  </a:schemeClr>
                </a:solidFill>
                <a:latin typeface="Calibri" panose="020F0502020204030204" pitchFamily="34" charset="0"/>
                <a:ea typeface="Lucida Calligraphy" charset="0"/>
                <a:cs typeface="Calibri" panose="020F0502020204030204" pitchFamily="34" charset="0"/>
              </a:rPr>
              <a:t>s</a:t>
            </a:r>
            <a:r>
              <a:rPr lang="fr-FR" altLang="fr-FR" dirty="0">
                <a:solidFill>
                  <a:schemeClr val="bg2">
                    <a:lumMod val="75000"/>
                  </a:schemeClr>
                </a:solidFill>
                <a:latin typeface="Calibri" panose="020F0502020204030204" pitchFamily="34" charset="0"/>
                <a:ea typeface="Lucida Calligraphy" charset="0"/>
                <a:cs typeface="Calibri" panose="020F0502020204030204" pitchFamily="34" charset="0"/>
              </a:rPr>
              <a:t>» en «</a:t>
            </a:r>
            <a:r>
              <a:rPr lang="fr-FR" altLang="fr-FR" i="1" dirty="0">
                <a:solidFill>
                  <a:schemeClr val="bg2">
                    <a:lumMod val="75000"/>
                  </a:schemeClr>
                </a:solidFill>
                <a:latin typeface="Calibri" panose="020F0502020204030204" pitchFamily="34" charset="0"/>
                <a:ea typeface="Lucida Calligraphy" charset="0"/>
                <a:cs typeface="Calibri" panose="020F0502020204030204" pitchFamily="34" charset="0"/>
              </a:rPr>
              <a:t>M&amp;M</a:t>
            </a:r>
            <a:r>
              <a:rPr lang="fr-FR" altLang="fr-FR" dirty="0">
                <a:solidFill>
                  <a:schemeClr val="bg2">
                    <a:lumMod val="75000"/>
                  </a:schemeClr>
                </a:solidFill>
                <a:latin typeface="Calibri" panose="020F0502020204030204" pitchFamily="34" charset="0"/>
                <a:ea typeface="Lucida Calligraphy" charset="0"/>
                <a:cs typeface="Calibri" panose="020F0502020204030204" pitchFamily="34" charset="0"/>
              </a:rPr>
              <a:t>» ;  «</a:t>
            </a:r>
            <a:r>
              <a:rPr lang="fr-FR" altLang="fr-FR" i="1" dirty="0">
                <a:solidFill>
                  <a:schemeClr val="bg2">
                    <a:lumMod val="75000"/>
                  </a:schemeClr>
                </a:solidFill>
                <a:latin typeface="Calibri" panose="020F0502020204030204" pitchFamily="34" charset="0"/>
                <a:ea typeface="Lucida Calligraphy" charset="0"/>
                <a:cs typeface="Calibri" panose="020F0502020204030204" pitchFamily="34" charset="0"/>
              </a:rPr>
              <a:t>Raider</a:t>
            </a:r>
            <a:r>
              <a:rPr lang="fr-FR" altLang="fr-FR" dirty="0">
                <a:solidFill>
                  <a:schemeClr val="bg2">
                    <a:lumMod val="75000"/>
                  </a:schemeClr>
                </a:solidFill>
                <a:latin typeface="Calibri" panose="020F0502020204030204" pitchFamily="34" charset="0"/>
                <a:ea typeface="Lucida Calligraphy" charset="0"/>
                <a:cs typeface="Calibri" panose="020F0502020204030204" pitchFamily="34" charset="0"/>
              </a:rPr>
              <a:t>» en «</a:t>
            </a:r>
            <a:r>
              <a:rPr lang="fr-FR" altLang="fr-FR" i="1" dirty="0" err="1">
                <a:solidFill>
                  <a:schemeClr val="bg2">
                    <a:lumMod val="75000"/>
                  </a:schemeClr>
                </a:solidFill>
                <a:latin typeface="Calibri" panose="020F0502020204030204" pitchFamily="34" charset="0"/>
                <a:ea typeface="Lucida Calligraphy" charset="0"/>
                <a:cs typeface="Calibri" panose="020F0502020204030204" pitchFamily="34" charset="0"/>
              </a:rPr>
              <a:t>Twix</a:t>
            </a:r>
            <a:r>
              <a:rPr lang="fr-FR" altLang="fr-FR" dirty="0">
                <a:solidFill>
                  <a:schemeClr val="bg2">
                    <a:lumMod val="75000"/>
                  </a:schemeClr>
                </a:solidFill>
                <a:latin typeface="Calibri" panose="020F0502020204030204" pitchFamily="34" charset="0"/>
                <a:ea typeface="Lucida Calligraphy" charset="0"/>
                <a:cs typeface="Calibri" panose="020F0502020204030204" pitchFamily="34" charset="0"/>
              </a:rPr>
              <a:t>» ; «</a:t>
            </a:r>
            <a:r>
              <a:rPr lang="fr-FR" altLang="fr-FR" i="1" dirty="0">
                <a:solidFill>
                  <a:schemeClr val="bg2">
                    <a:lumMod val="75000"/>
                  </a:schemeClr>
                </a:solidFill>
                <a:latin typeface="Calibri" panose="020F0502020204030204" pitchFamily="34" charset="0"/>
                <a:ea typeface="Lucida Calligraphy" charset="0"/>
                <a:cs typeface="Calibri" panose="020F0502020204030204" pitchFamily="34" charset="0"/>
              </a:rPr>
              <a:t>Yaourt à la vanille</a:t>
            </a:r>
            <a:r>
              <a:rPr lang="fr-FR" altLang="fr-FR" dirty="0">
                <a:solidFill>
                  <a:schemeClr val="bg2">
                    <a:lumMod val="75000"/>
                  </a:schemeClr>
                </a:solidFill>
                <a:latin typeface="Calibri" panose="020F0502020204030204" pitchFamily="34" charset="0"/>
                <a:ea typeface="Lucida Calligraphy" charset="0"/>
                <a:cs typeface="Calibri" panose="020F0502020204030204" pitchFamily="34" charset="0"/>
              </a:rPr>
              <a:t>» en «</a:t>
            </a:r>
            <a:r>
              <a:rPr lang="fr-FR" altLang="fr-FR" i="1" dirty="0">
                <a:solidFill>
                  <a:schemeClr val="bg2">
                    <a:lumMod val="75000"/>
                  </a:schemeClr>
                </a:solidFill>
                <a:latin typeface="Calibri" panose="020F0502020204030204" pitchFamily="34" charset="0"/>
                <a:ea typeface="Lucida Calligraphy" charset="0"/>
                <a:cs typeface="Calibri" panose="020F0502020204030204" pitchFamily="34" charset="0"/>
              </a:rPr>
              <a:t>Yaourt saveur Vani</a:t>
            </a:r>
            <a:r>
              <a:rPr lang="fr-FR" altLang="fr-FR" dirty="0">
                <a:solidFill>
                  <a:schemeClr val="bg2">
                    <a:lumMod val="75000"/>
                  </a:schemeClr>
                </a:solidFill>
                <a:latin typeface="Calibri" panose="020F0502020204030204" pitchFamily="34" charset="0"/>
                <a:ea typeface="Lucida Calligraphy" charset="0"/>
                <a:cs typeface="Calibri" panose="020F0502020204030204" pitchFamily="34" charset="0"/>
              </a:rPr>
              <a:t>lle»</a:t>
            </a:r>
          </a:p>
          <a:p>
            <a:pPr lvl="1">
              <a:spcBef>
                <a:spcPct val="0"/>
              </a:spcBef>
            </a:pPr>
            <a:endParaRPr lang="fr-FR" altLang="fr-FR" sz="2000" dirty="0">
              <a:latin typeface="Calibri" charset="0"/>
            </a:endParaRPr>
          </a:p>
          <a:p>
            <a:pPr marL="9525" lvl="1" indent="0">
              <a:spcBef>
                <a:spcPct val="0"/>
              </a:spcBef>
              <a:tabLst/>
            </a:pPr>
            <a:r>
              <a:rPr lang="fr-FR" altLang="fr-FR" sz="2000" dirty="0">
                <a:latin typeface="Calibri" charset="0"/>
              </a:rPr>
              <a:t>Cette situation peut-être gérée en choisissant entre 3 solutions :   </a:t>
            </a:r>
          </a:p>
          <a:p>
            <a:pPr lvl="1" indent="4763">
              <a:spcBef>
                <a:spcPct val="0"/>
              </a:spcBef>
            </a:pPr>
            <a:r>
              <a:rPr lang="fr-FR" altLang="fr-FR" sz="2000" dirty="0">
                <a:latin typeface="Calibri" charset="0"/>
              </a:rPr>
              <a:t>• Écrasement de l</a:t>
            </a:r>
            <a:r>
              <a:rPr lang="fr-FR" altLang="ja-JP" sz="2000" dirty="0">
                <a:latin typeface="Calibri" charset="0"/>
              </a:rPr>
              <a:t>'</a:t>
            </a:r>
            <a:r>
              <a:rPr lang="fr-FR" altLang="fr-FR" sz="2000" dirty="0">
                <a:latin typeface="Calibri" charset="0"/>
              </a:rPr>
              <a:t>ancienne valeur </a:t>
            </a:r>
          </a:p>
          <a:p>
            <a:pPr lvl="1" indent="4763">
              <a:spcBef>
                <a:spcPct val="0"/>
              </a:spcBef>
            </a:pPr>
            <a:r>
              <a:rPr lang="fr-FR" altLang="fr-FR" sz="2000" dirty="0">
                <a:latin typeface="Calibri" charset="0"/>
              </a:rPr>
              <a:t>• </a:t>
            </a:r>
            <a:r>
              <a:rPr lang="fr-FR" altLang="fr-FR" sz="2000" dirty="0" err="1">
                <a:latin typeface="Calibri" charset="0"/>
              </a:rPr>
              <a:t>Versionnement</a:t>
            </a:r>
            <a:br>
              <a:rPr lang="fr-FR" altLang="fr-FR" sz="2000" dirty="0">
                <a:latin typeface="Calibri" charset="0"/>
              </a:rPr>
            </a:br>
            <a:r>
              <a:rPr lang="fr-FR" altLang="fr-FR" sz="2000" dirty="0">
                <a:latin typeface="Calibri" charset="0"/>
              </a:rPr>
              <a:t>• Valeur d</a:t>
            </a:r>
            <a:r>
              <a:rPr lang="fr-FR" altLang="ja-JP" sz="2000" dirty="0">
                <a:latin typeface="Calibri" charset="0"/>
              </a:rPr>
              <a:t>'</a:t>
            </a:r>
            <a:r>
              <a:rPr lang="fr-FR" altLang="fr-FR" sz="2000" dirty="0">
                <a:latin typeface="Calibri" charset="0"/>
              </a:rPr>
              <a:t>origine / valeur courante</a:t>
            </a:r>
          </a:p>
          <a:p>
            <a:pPr lvl="1">
              <a:spcBef>
                <a:spcPct val="0"/>
              </a:spcBef>
            </a:pPr>
            <a:endParaRPr lang="fr-FR" altLang="fr-FR" sz="1100" i="1" u="sng" dirty="0">
              <a:latin typeface="Calibri" charset="0"/>
            </a:endParaRPr>
          </a:p>
          <a:p>
            <a:pPr marL="1119188" lvl="1" indent="-1073150" algn="just">
              <a:spcBef>
                <a:spcPct val="0"/>
              </a:spcBef>
              <a:tabLst/>
            </a:pPr>
            <a:r>
              <a:rPr lang="fr-FR" altLang="fr-FR" sz="1600" i="1" u="sng" dirty="0">
                <a:solidFill>
                  <a:schemeClr val="bg2">
                    <a:lumMod val="75000"/>
                  </a:schemeClr>
                </a:solidFill>
                <a:latin typeface="Calibri" panose="020F0502020204030204" pitchFamily="34" charset="0"/>
                <a:ea typeface="Lucida Calligraphy" charset="0"/>
                <a:cs typeface="Calibri" panose="020F0502020204030204" pitchFamily="34" charset="0"/>
              </a:rPr>
              <a:t>Remarque</a:t>
            </a:r>
            <a:r>
              <a:rPr lang="fr-FR" altLang="fr-FR" sz="1600" i="1" dirty="0">
                <a:solidFill>
                  <a:schemeClr val="bg2">
                    <a:lumMod val="75000"/>
                  </a:schemeClr>
                </a:solidFill>
                <a:latin typeface="Calibri" panose="020F0502020204030204" pitchFamily="34" charset="0"/>
                <a:cs typeface="Calibri" panose="020F0502020204030204" pitchFamily="34" charset="0"/>
              </a:rPr>
              <a:t> </a:t>
            </a:r>
            <a:r>
              <a:rPr lang="fr-FR" altLang="fr-FR" sz="2000" i="1" dirty="0">
                <a:solidFill>
                  <a:schemeClr val="bg2">
                    <a:lumMod val="75000"/>
                  </a:schemeClr>
                </a:solidFill>
                <a:latin typeface="Calibri" panose="020F0502020204030204" pitchFamily="34" charset="0"/>
                <a:cs typeface="Calibri" panose="020F0502020204030204" pitchFamily="34" charset="0"/>
              </a:rPr>
              <a:t>: </a:t>
            </a:r>
            <a:r>
              <a:rPr lang="fr-FR" altLang="fr-FR" sz="1800" dirty="0">
                <a:latin typeface="Calibri" charset="0"/>
              </a:rPr>
              <a:t>Dans certain cas, la transition n</a:t>
            </a:r>
            <a:r>
              <a:rPr lang="fr-FR" altLang="ja-JP" sz="1800" dirty="0">
                <a:latin typeface="Calibri" charset="0"/>
              </a:rPr>
              <a:t>'</a:t>
            </a:r>
            <a:r>
              <a:rPr lang="fr-FR" altLang="fr-FR" sz="1800" dirty="0">
                <a:latin typeface="Calibri" charset="0"/>
              </a:rPr>
              <a:t>est pas immédiate : il reste pendant un certain temps des anciens produits en rayon. Il est alors conseillé de les traiter comme deux membres différents</a:t>
            </a:r>
            <a:r>
              <a:rPr lang="fr-FR" altLang="fr-FR" sz="2000" dirty="0">
                <a:latin typeface="Calibri" charset="0"/>
              </a:rPr>
              <a:t>.</a:t>
            </a:r>
            <a:endParaRPr lang="fr-FR" altLang="fr-FR" sz="2400" dirty="0"/>
          </a:p>
        </p:txBody>
      </p:sp>
      <p:sp>
        <p:nvSpPr>
          <p:cNvPr id="9" name="Text Box 102"/>
          <p:cNvSpPr txBox="1">
            <a:spLocks noChangeArrowheads="1"/>
          </p:cNvSpPr>
          <p:nvPr/>
        </p:nvSpPr>
        <p:spPr bwMode="auto">
          <a:xfrm>
            <a:off x="243019" y="704605"/>
            <a:ext cx="7569342" cy="830997"/>
          </a:xfrm>
          <a:prstGeom prst="rect">
            <a:avLst/>
          </a:prstGeom>
        </p:spPr>
        <p:txBody>
          <a:bodyPr wrap="squar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CA" dirty="0"/>
              <a:t> Types de dimensions : </a:t>
            </a:r>
            <a:r>
              <a:rPr lang="fr-FR" altLang="fr-FR" dirty="0"/>
              <a:t>Dimension à évolution lente  SCD  (</a:t>
            </a:r>
            <a:r>
              <a:rPr lang="fr-FR" altLang="fr-FR" sz="1800" dirty="0" err="1"/>
              <a:t>Slowly</a:t>
            </a:r>
            <a:r>
              <a:rPr lang="fr-FR" altLang="fr-FR" sz="1800" dirty="0"/>
              <a:t> </a:t>
            </a:r>
            <a:r>
              <a:rPr lang="fr-FR" altLang="fr-FR" sz="1800" dirty="0" err="1"/>
              <a:t>Changing</a:t>
            </a:r>
            <a:r>
              <a:rPr lang="fr-FR" altLang="fr-FR" sz="1800" dirty="0"/>
              <a:t> Dimension</a:t>
            </a:r>
            <a:r>
              <a:rPr lang="fr-FR" altLang="fr-FR" dirty="0"/>
              <a:t>)</a:t>
            </a:r>
          </a:p>
        </p:txBody>
      </p:sp>
      <p:sp>
        <p:nvSpPr>
          <p:cNvPr id="2" name="Text Box 3">
            <a:extLst>
              <a:ext uri="{FF2B5EF4-FFF2-40B4-BE49-F238E27FC236}">
                <a16:creationId xmlns:a16="http://schemas.microsoft.com/office/drawing/2014/main" id="{55E11810-D270-73E9-6C59-C5ECCA1A6C43}"/>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spTree>
    <p:extLst>
      <p:ext uri="{BB962C8B-B14F-4D97-AF65-F5344CB8AC3E}">
        <p14:creationId xmlns:p14="http://schemas.microsoft.com/office/powerpoint/2010/main" val="2120076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7DC55DA7-DCD7-7341-9888-F7F58307B661}"/>
              </a:ext>
            </a:extLst>
          </p:cNvPr>
          <p:cNvGrpSpPr/>
          <p:nvPr/>
        </p:nvGrpSpPr>
        <p:grpSpPr>
          <a:xfrm>
            <a:off x="27966" y="764704"/>
            <a:ext cx="8950581" cy="4348614"/>
            <a:chOff x="27966" y="764704"/>
            <a:chExt cx="8950581" cy="4468608"/>
          </a:xfrm>
        </p:grpSpPr>
        <p:sp>
          <p:nvSpPr>
            <p:cNvPr id="52" name="AutoShape 9"/>
            <p:cNvSpPr>
              <a:spLocks noChangeArrowheads="1"/>
            </p:cNvSpPr>
            <p:nvPr/>
          </p:nvSpPr>
          <p:spPr bwMode="auto">
            <a:xfrm>
              <a:off x="6665702" y="4156708"/>
              <a:ext cx="2312845" cy="1076604"/>
            </a:xfrm>
            <a:prstGeom prst="cloudCallout">
              <a:avLst>
                <a:gd name="adj1" fmla="val -70524"/>
                <a:gd name="adj2" fmla="val -184690"/>
              </a:avLst>
            </a:prstGeom>
            <a:noFill/>
            <a:ln w="9525">
              <a:solidFill>
                <a:schemeClr val="bg2">
                  <a:lumMod val="75000"/>
                </a:schemeClr>
              </a:solidFill>
              <a:round/>
              <a:headEnd/>
              <a:tailEnd/>
            </a:ln>
            <a:effectLst/>
          </p:spPr>
          <p:txBody>
            <a:bodyPr lIns="36000" tIns="36000" rIns="36000" bIns="36000">
              <a:spAutoFit/>
            </a:bodyPr>
            <a:lstStyle/>
            <a:p>
              <a:pPr algn="ctr"/>
              <a:r>
                <a:rPr lang="fr-FR" sz="2000" dirty="0">
                  <a:latin typeface="Mistral" charset="0"/>
                  <a:ea typeface="Mistral" charset="0"/>
                  <a:cs typeface="Mistral" charset="0"/>
                </a:rPr>
                <a:t>A combien s’élève mon CA?</a:t>
              </a:r>
            </a:p>
          </p:txBody>
        </p:sp>
        <p:grpSp>
          <p:nvGrpSpPr>
            <p:cNvPr id="4" name="Groupe 3">
              <a:extLst>
                <a:ext uri="{FF2B5EF4-FFF2-40B4-BE49-F238E27FC236}">
                  <a16:creationId xmlns:a16="http://schemas.microsoft.com/office/drawing/2014/main" id="{B555FFF4-405E-E147-BF79-6D2141CCDAA1}"/>
                </a:ext>
              </a:extLst>
            </p:cNvPr>
            <p:cNvGrpSpPr/>
            <p:nvPr/>
          </p:nvGrpSpPr>
          <p:grpSpPr>
            <a:xfrm>
              <a:off x="27966" y="764704"/>
              <a:ext cx="8950581" cy="3918068"/>
              <a:chOff x="27966" y="815426"/>
              <a:chExt cx="8950581" cy="3867317"/>
            </a:xfrm>
          </p:grpSpPr>
          <p:grpSp>
            <p:nvGrpSpPr>
              <p:cNvPr id="3" name="Grouper 2"/>
              <p:cNvGrpSpPr/>
              <p:nvPr/>
            </p:nvGrpSpPr>
            <p:grpSpPr>
              <a:xfrm>
                <a:off x="2447715" y="2007959"/>
                <a:ext cx="3903001" cy="2674784"/>
                <a:chOff x="2447715" y="1546868"/>
                <a:chExt cx="3903001" cy="2674784"/>
              </a:xfrm>
            </p:grpSpPr>
            <p:sp>
              <p:nvSpPr>
                <p:cNvPr id="48" name="AutoShape 15"/>
                <p:cNvSpPr>
                  <a:spLocks noChangeArrowheads="1"/>
                </p:cNvSpPr>
                <p:nvPr/>
              </p:nvSpPr>
              <p:spPr bwMode="auto">
                <a:xfrm>
                  <a:off x="2447715" y="3910808"/>
                  <a:ext cx="3866948" cy="310844"/>
                </a:xfrm>
                <a:prstGeom prst="roundRect">
                  <a:avLst>
                    <a:gd name="adj" fmla="val 16667"/>
                  </a:avLst>
                </a:prstGeom>
                <a:noFill/>
                <a:ln w="28575">
                  <a:noFill/>
                  <a:miter lim="800000"/>
                  <a:headEnd/>
                  <a:tailEnd/>
                </a:ln>
              </p:spPr>
              <p:txBody>
                <a:bodyPr vert="horz" wrap="square" lIns="0" tIns="0" rIns="0" bIns="0" rtlCol="0" anchor="ctr">
                  <a:spAutoFit/>
                </a:bodyPr>
                <a:lstStyle/>
                <a:p>
                  <a:pPr lvl="0" algn="ctr">
                    <a:spcBef>
                      <a:spcPct val="20000"/>
                    </a:spcBef>
                    <a:buClr>
                      <a:schemeClr val="accent2"/>
                    </a:buClr>
                    <a:buSzPct val="80000"/>
                  </a:pPr>
                  <a:r>
                    <a:rPr lang="fr-FR" kern="0" dirty="0">
                      <a:latin typeface="+mn-lt"/>
                      <a:cs typeface="Arial" pitchFamily="34" charset="0"/>
                    </a:rPr>
                    <a:t>Décideurs  (non informaticiens)</a:t>
                  </a:r>
                </a:p>
              </p:txBody>
            </p:sp>
            <p:pic>
              <p:nvPicPr>
                <p:cNvPr id="15" name="Image 14"/>
                <p:cNvPicPr/>
                <p:nvPr/>
              </p:nvPicPr>
              <p:blipFill>
                <a:blip r:embed="rId4"/>
                <a:stretch>
                  <a:fillRect/>
                </a:stretch>
              </p:blipFill>
              <p:spPr>
                <a:xfrm>
                  <a:off x="2483768" y="1546868"/>
                  <a:ext cx="3866948" cy="2381522"/>
                </a:xfrm>
                <a:prstGeom prst="rect">
                  <a:avLst/>
                </a:prstGeom>
              </p:spPr>
            </p:pic>
          </p:grpSp>
          <p:sp>
            <p:nvSpPr>
              <p:cNvPr id="51" name="AutoShape 8"/>
              <p:cNvSpPr>
                <a:spLocks noChangeArrowheads="1"/>
              </p:cNvSpPr>
              <p:nvPr/>
            </p:nvSpPr>
            <p:spPr bwMode="auto">
              <a:xfrm>
                <a:off x="89951" y="815426"/>
                <a:ext cx="2365671" cy="1252739"/>
              </a:xfrm>
              <a:prstGeom prst="cloudCallout">
                <a:avLst>
                  <a:gd name="adj1" fmla="val 98583"/>
                  <a:gd name="adj2" fmla="val 72417"/>
                </a:avLst>
              </a:prstGeom>
              <a:noFill/>
              <a:ln w="9525">
                <a:solidFill>
                  <a:schemeClr val="bg2">
                    <a:lumMod val="75000"/>
                  </a:schemeClr>
                </a:solidFill>
                <a:round/>
                <a:headEnd/>
                <a:tailEnd/>
              </a:ln>
              <a:effectLst/>
            </p:spPr>
            <p:txBody>
              <a:bodyPr wrap="square" lIns="36000" tIns="36000" rIns="36000" bIns="36000">
                <a:spAutoFit/>
              </a:bodyPr>
              <a:lstStyle/>
              <a:p>
                <a:pPr algn="ctr" eaLnBrk="1" hangingPunct="1"/>
                <a:r>
                  <a:rPr lang="fr-FR" sz="1600" dirty="0">
                    <a:latin typeface="Handwriting - Dakota" charset="0"/>
                    <a:ea typeface="Handwriting - Dakota" charset="0"/>
                    <a:cs typeface="Handwriting - Dakota" charset="0"/>
                  </a:rPr>
                  <a:t>Quels sont mes meilleurs clients?</a:t>
                </a:r>
              </a:p>
            </p:txBody>
          </p:sp>
          <p:sp>
            <p:nvSpPr>
              <p:cNvPr id="53" name="AutoShape 10"/>
              <p:cNvSpPr>
                <a:spLocks noChangeArrowheads="1"/>
              </p:cNvSpPr>
              <p:nvPr/>
            </p:nvSpPr>
            <p:spPr bwMode="auto">
              <a:xfrm>
                <a:off x="27966" y="2925353"/>
                <a:ext cx="2437776" cy="1632902"/>
              </a:xfrm>
              <a:prstGeom prst="cloudCallout">
                <a:avLst>
                  <a:gd name="adj1" fmla="val 66925"/>
                  <a:gd name="adj2" fmla="val -67037"/>
                </a:avLst>
              </a:prstGeom>
              <a:noFill/>
              <a:ln w="9525">
                <a:solidFill>
                  <a:schemeClr val="bg2">
                    <a:lumMod val="75000"/>
                  </a:schemeClr>
                </a:solidFill>
                <a:round/>
                <a:headEnd/>
                <a:tailEnd/>
              </a:ln>
              <a:effectLst/>
            </p:spPr>
            <p:txBody>
              <a:bodyPr wrap="square" lIns="36000" tIns="36000" rIns="36000" bIns="36000">
                <a:spAutoFit/>
              </a:bodyPr>
              <a:lstStyle/>
              <a:p>
                <a:pPr algn="ctr"/>
                <a:r>
                  <a:rPr lang="fr-FR" sz="1600" dirty="0">
                    <a:latin typeface="Lucida Calligraphy" charset="0"/>
                    <a:ea typeface="Lucida Calligraphy" charset="0"/>
                    <a:cs typeface="Lucida Calligraphy" charset="0"/>
                  </a:rPr>
                  <a:t>Quels clients consomment plus de produits bio ? </a:t>
                </a:r>
              </a:p>
            </p:txBody>
          </p:sp>
          <p:sp>
            <p:nvSpPr>
              <p:cNvPr id="58" name="AutoShape 11"/>
              <p:cNvSpPr>
                <a:spLocks noChangeArrowheads="1"/>
              </p:cNvSpPr>
              <p:nvPr/>
            </p:nvSpPr>
            <p:spPr bwMode="auto">
              <a:xfrm>
                <a:off x="6458197" y="1017235"/>
                <a:ext cx="2520350" cy="1252739"/>
              </a:xfrm>
              <a:prstGeom prst="cloudCallout">
                <a:avLst>
                  <a:gd name="adj1" fmla="val -97599"/>
                  <a:gd name="adj2" fmla="val 53964"/>
                </a:avLst>
              </a:prstGeom>
              <a:noFill/>
              <a:ln w="9525">
                <a:solidFill>
                  <a:schemeClr val="bg2">
                    <a:lumMod val="75000"/>
                  </a:schemeClr>
                </a:solidFill>
                <a:round/>
                <a:headEnd/>
                <a:tailEnd/>
              </a:ln>
              <a:effectLst/>
            </p:spPr>
            <p:txBody>
              <a:bodyPr lIns="36000" tIns="36000" rIns="36000" bIns="36000">
                <a:spAutoFit/>
              </a:bodyPr>
              <a:lstStyle/>
              <a:p>
                <a:pPr algn="ctr"/>
                <a:r>
                  <a:rPr lang="fr-FR" sz="1600" dirty="0">
                    <a:latin typeface="Lucida Handwriting" charset="0"/>
                    <a:ea typeface="Lucida Handwriting" charset="0"/>
                    <a:cs typeface="Lucida Handwriting" charset="0"/>
                  </a:rPr>
                  <a:t>Pourquoi mon CA a baissé?</a:t>
                </a:r>
              </a:p>
            </p:txBody>
          </p:sp>
        </p:grpSp>
      </p:grpSp>
      <p:sp>
        <p:nvSpPr>
          <p:cNvPr id="13" name="Text Box 3">
            <a:extLst>
              <a:ext uri="{FF2B5EF4-FFF2-40B4-BE49-F238E27FC236}">
                <a16:creationId xmlns:a16="http://schemas.microsoft.com/office/drawing/2014/main" id="{141A6CB0-A467-BF47-AA76-C1B59A0AFE2E}"/>
              </a:ext>
            </a:extLst>
          </p:cNvPr>
          <p:cNvSpPr txBox="1">
            <a:spLocks noChangeArrowheads="1"/>
          </p:cNvSpPr>
          <p:nvPr/>
        </p:nvSpPr>
        <p:spPr bwMode="auto">
          <a:xfrm>
            <a:off x="1281673" y="102617"/>
            <a:ext cx="3347542"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lgn="ct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Aide à la décision</a:t>
            </a:r>
          </a:p>
        </p:txBody>
      </p:sp>
    </p:spTree>
    <p:custDataLst>
      <p:tags r:id="rId1"/>
    </p:custDataLst>
    <p:extLst>
      <p:ext uri="{BB962C8B-B14F-4D97-AF65-F5344CB8AC3E}">
        <p14:creationId xmlns:p14="http://schemas.microsoft.com/office/powerpoint/2010/main" val="3899820318"/>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1"/>
          <p:cNvSpPr>
            <a:spLocks noChangeArrowheads="1"/>
          </p:cNvSpPr>
          <p:nvPr/>
        </p:nvSpPr>
        <p:spPr bwMode="auto">
          <a:xfrm>
            <a:off x="323528" y="2204864"/>
            <a:ext cx="8900983" cy="3200876"/>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square" anchor="ctr">
            <a:spAutoFit/>
          </a:bodyPr>
          <a:lstStyle>
            <a:lvl1pPr>
              <a:tabLst>
                <a:tab pos="88900" algn="l"/>
              </a:tabLst>
              <a:defRPr sz="1400">
                <a:solidFill>
                  <a:schemeClr val="tx1"/>
                </a:solidFill>
                <a:latin typeface="Arial" charset="0"/>
                <a:ea typeface="ＭＳ Ｐゴシック" charset="-128"/>
              </a:defRPr>
            </a:lvl1pPr>
            <a:lvl2pPr marL="895350" indent="-438150">
              <a:tabLst>
                <a:tab pos="88900" algn="l"/>
              </a:tabLst>
              <a:defRPr sz="1400">
                <a:solidFill>
                  <a:schemeClr val="tx1"/>
                </a:solidFill>
                <a:latin typeface="Arial" charset="0"/>
                <a:ea typeface="ＭＳ Ｐゴシック" charset="-128"/>
              </a:defRPr>
            </a:lvl2pPr>
            <a:lvl3pPr>
              <a:tabLst>
                <a:tab pos="88900" algn="l"/>
              </a:tabLst>
              <a:defRPr sz="1400">
                <a:solidFill>
                  <a:schemeClr val="tx1"/>
                </a:solidFill>
                <a:latin typeface="Arial" charset="0"/>
                <a:ea typeface="ＭＳ Ｐゴシック" charset="-128"/>
              </a:defRPr>
            </a:lvl3pPr>
            <a:lvl4pPr marL="1600200" indent="-228600">
              <a:tabLst>
                <a:tab pos="88900" algn="l"/>
              </a:tabLst>
              <a:defRPr sz="1400">
                <a:solidFill>
                  <a:schemeClr val="tx1"/>
                </a:solidFill>
                <a:latin typeface="Arial" charset="0"/>
                <a:ea typeface="ＭＳ Ｐゴシック" charset="-128"/>
              </a:defRPr>
            </a:lvl4pPr>
            <a:lvl5pPr marL="2057400" indent="-228600">
              <a:tabLst>
                <a:tab pos="88900" algn="l"/>
              </a:tabLst>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tabLst>
                <a:tab pos="88900" algn="l"/>
              </a:tabLs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tabLst>
                <a:tab pos="88900" algn="l"/>
              </a:tabLs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tabLst>
                <a:tab pos="88900" algn="l"/>
              </a:tabLs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tabLst>
                <a:tab pos="88900" algn="l"/>
              </a:tabLst>
              <a:defRPr sz="1400">
                <a:solidFill>
                  <a:schemeClr val="tx1"/>
                </a:solidFill>
                <a:latin typeface="Arial" charset="0"/>
                <a:ea typeface="ＭＳ Ｐゴシック" charset="-128"/>
              </a:defRPr>
            </a:lvl9pPr>
          </a:lstStyle>
          <a:p>
            <a:pPr>
              <a:spcAft>
                <a:spcPts val="600"/>
              </a:spcAft>
            </a:pPr>
            <a:r>
              <a:rPr lang="fr-FR" altLang="fr-FR" sz="2000" dirty="0">
                <a:latin typeface="Calibri" charset="0"/>
              </a:rPr>
              <a:t>Une </a:t>
            </a:r>
            <a:r>
              <a:rPr lang="fr-FR" altLang="fr-FR" sz="2000" b="1" dirty="0">
                <a:effectLst>
                  <a:outerShdw blurRad="38100" dist="38100" dir="2700000" algn="tl">
                    <a:srgbClr val="C0C0C0"/>
                  </a:outerShdw>
                </a:effectLst>
                <a:latin typeface="Calibri" charset="0"/>
              </a:rPr>
              <a:t>dimension à changement rapide</a:t>
            </a:r>
            <a:r>
              <a:rPr lang="fr-FR" altLang="fr-FR" sz="2000" dirty="0">
                <a:latin typeface="Calibri" charset="0"/>
              </a:rPr>
              <a:t> est une dimension qui subit des changements très fréquents des attributs dont on veut préserver l</a:t>
            </a:r>
            <a:r>
              <a:rPr lang="fr-FR" altLang="ja-JP" sz="2000" dirty="0">
                <a:latin typeface="Calibri" charset="0"/>
              </a:rPr>
              <a:t>'</a:t>
            </a:r>
            <a:r>
              <a:rPr lang="fr-FR" altLang="fr-FR" sz="2000" dirty="0">
                <a:latin typeface="Calibri" charset="0"/>
              </a:rPr>
              <a:t>historique.</a:t>
            </a:r>
          </a:p>
          <a:p>
            <a:pPr>
              <a:spcAft>
                <a:spcPts val="600"/>
              </a:spcAft>
            </a:pPr>
            <a:endParaRPr lang="fr-FR" altLang="fr-FR" sz="2000" dirty="0">
              <a:latin typeface="Calibri" charset="0"/>
            </a:endParaRPr>
          </a:p>
          <a:p>
            <a:pPr>
              <a:buClr>
                <a:schemeClr val="bg1"/>
              </a:buClr>
              <a:buFont typeface="Wingdings" charset="2"/>
              <a:buChar char="q"/>
            </a:pPr>
            <a:r>
              <a:rPr lang="fr-FR" altLang="fr-FR" sz="2000" dirty="0">
                <a:solidFill>
                  <a:schemeClr val="bg2">
                    <a:lumMod val="75000"/>
                  </a:schemeClr>
                </a:solidFill>
              </a:rPr>
              <a:t> </a:t>
            </a:r>
            <a:r>
              <a:rPr lang="fr-FR" altLang="fr-FR" sz="2000" u="sng" dirty="0">
                <a:solidFill>
                  <a:schemeClr val="bg2">
                    <a:lumMod val="75000"/>
                  </a:schemeClr>
                </a:solidFill>
              </a:rPr>
              <a:t>Solution</a:t>
            </a:r>
            <a:r>
              <a:rPr lang="fr-FR" altLang="fr-FR" sz="2000" dirty="0">
                <a:solidFill>
                  <a:schemeClr val="bg2">
                    <a:lumMod val="75000"/>
                  </a:schemeClr>
                </a:solidFill>
              </a:rPr>
              <a:t> : </a:t>
            </a:r>
            <a:r>
              <a:rPr lang="fr-FR" altLang="fr-FR" sz="2000" dirty="0"/>
              <a:t>isoler les attributs qui changent rapidement</a:t>
            </a:r>
          </a:p>
          <a:p>
            <a:pPr marL="2089150" lvl="2" indent="-1174750">
              <a:spcBef>
                <a:spcPct val="0"/>
              </a:spcBef>
            </a:pPr>
            <a:endParaRPr lang="fr-FR" altLang="fr-FR" dirty="0">
              <a:solidFill>
                <a:schemeClr val="bg1">
                  <a:lumMod val="95000"/>
                </a:schemeClr>
              </a:solidFill>
              <a:latin typeface="Lucida Calligraphy" charset="0"/>
              <a:ea typeface="Lucida Calligraphy" charset="0"/>
              <a:cs typeface="Lucida Calligraphy" charset="0"/>
            </a:endParaRPr>
          </a:p>
          <a:p>
            <a:pPr marL="2089150" lvl="2" indent="-1174750">
              <a:spcBef>
                <a:spcPct val="0"/>
              </a:spcBef>
            </a:pPr>
            <a:endParaRPr lang="fr-FR" altLang="fr-FR" dirty="0">
              <a:solidFill>
                <a:schemeClr val="bg1">
                  <a:lumMod val="95000"/>
                </a:schemeClr>
              </a:solidFill>
              <a:latin typeface="Lucida Calligraphy" charset="0"/>
              <a:ea typeface="Lucida Calligraphy" charset="0"/>
              <a:cs typeface="Lucida Calligraphy" charset="0"/>
            </a:endParaRPr>
          </a:p>
          <a:p>
            <a:pPr marL="2089150" lvl="2" indent="-1174750">
              <a:spcBef>
                <a:spcPct val="0"/>
              </a:spcBef>
            </a:pPr>
            <a:endParaRPr lang="fr-FR" altLang="fr-FR" i="1" dirty="0">
              <a:solidFill>
                <a:schemeClr val="bg2">
                  <a:lumMod val="75000"/>
                </a:schemeClr>
              </a:solidFill>
              <a:latin typeface="Calibri" panose="020F0502020204030204" pitchFamily="34" charset="0"/>
              <a:ea typeface="Lucida Calligraphy" charset="0"/>
              <a:cs typeface="Calibri" panose="020F0502020204030204" pitchFamily="34" charset="0"/>
            </a:endParaRPr>
          </a:p>
          <a:p>
            <a:pPr marL="808038" lvl="2" indent="-808038">
              <a:tabLst/>
            </a:pPr>
            <a:r>
              <a:rPr lang="fr-FR" altLang="fr-FR" sz="1600" i="1" u="sng" dirty="0">
                <a:solidFill>
                  <a:schemeClr val="bg2">
                    <a:lumMod val="75000"/>
                  </a:schemeClr>
                </a:solidFill>
                <a:latin typeface="Calibri" panose="020F0502020204030204" pitchFamily="34" charset="0"/>
                <a:ea typeface="Lucida Calligraphy" charset="0"/>
                <a:cs typeface="Calibri" panose="020F0502020204030204" pitchFamily="34" charset="0"/>
              </a:rPr>
              <a:t>Exemple</a:t>
            </a:r>
            <a:r>
              <a:rPr lang="fr-FR" altLang="fr-FR" sz="1600" i="1" dirty="0">
                <a:solidFill>
                  <a:schemeClr val="bg2">
                    <a:lumMod val="75000"/>
                  </a:schemeClr>
                </a:solidFill>
                <a:latin typeface="Calibri" panose="020F0502020204030204" pitchFamily="34" charset="0"/>
                <a:ea typeface="Lucida Calligraphy" charset="0"/>
                <a:cs typeface="Calibri" panose="020F0502020204030204" pitchFamily="34" charset="0"/>
              </a:rPr>
              <a:t> </a:t>
            </a:r>
            <a:r>
              <a:rPr lang="fr-FR" altLang="fr-FR" i="1" dirty="0">
                <a:solidFill>
                  <a:schemeClr val="bg2">
                    <a:lumMod val="75000"/>
                  </a:schemeClr>
                </a:solidFill>
                <a:latin typeface="Calibri" panose="020F0502020204030204" pitchFamily="34" charset="0"/>
                <a:ea typeface="Lucida Calligraphy" charset="0"/>
                <a:cs typeface="Calibri" panose="020F0502020204030204" pitchFamily="34" charset="0"/>
              </a:rPr>
              <a:t>: Si l</a:t>
            </a:r>
            <a:r>
              <a:rPr lang="fr-FR" altLang="ja-JP" i="1" dirty="0">
                <a:solidFill>
                  <a:schemeClr val="bg2">
                    <a:lumMod val="75000"/>
                  </a:schemeClr>
                </a:solidFill>
                <a:latin typeface="Calibri" panose="020F0502020204030204" pitchFamily="34" charset="0"/>
                <a:ea typeface="Lucida Calligraphy" charset="0"/>
                <a:cs typeface="Calibri" panose="020F0502020204030204" pitchFamily="34" charset="0"/>
              </a:rPr>
              <a:t>'</a:t>
            </a:r>
            <a:r>
              <a:rPr lang="fr-FR" altLang="fr-FR" i="1" dirty="0">
                <a:solidFill>
                  <a:schemeClr val="bg2">
                    <a:lumMod val="75000"/>
                  </a:schemeClr>
                </a:solidFill>
                <a:latin typeface="Calibri" panose="020F0502020204030204" pitchFamily="34" charset="0"/>
                <a:ea typeface="Lucida Calligraphy" charset="0"/>
                <a:cs typeface="Calibri" panose="020F0502020204030204" pitchFamily="34" charset="0"/>
              </a:rPr>
              <a:t>on veut préserver l</a:t>
            </a:r>
            <a:r>
              <a:rPr lang="fr-FR" altLang="ja-JP" i="1" dirty="0">
                <a:solidFill>
                  <a:schemeClr val="bg2">
                    <a:lumMod val="75000"/>
                  </a:schemeClr>
                </a:solidFill>
                <a:latin typeface="Calibri" panose="020F0502020204030204" pitchFamily="34" charset="0"/>
                <a:ea typeface="Lucida Calligraphy" charset="0"/>
                <a:cs typeface="Calibri" panose="020F0502020204030204" pitchFamily="34" charset="0"/>
              </a:rPr>
              <a:t>'</a:t>
            </a:r>
            <a:r>
              <a:rPr lang="fr-FR" altLang="fr-FR" i="1" dirty="0">
                <a:solidFill>
                  <a:schemeClr val="bg2">
                    <a:lumMod val="75000"/>
                  </a:schemeClr>
                </a:solidFill>
                <a:latin typeface="Calibri" panose="020F0502020204030204" pitchFamily="34" charset="0"/>
                <a:ea typeface="Lucida Calligraphy" charset="0"/>
                <a:cs typeface="Calibri" panose="020F0502020204030204" pitchFamily="34" charset="0"/>
              </a:rPr>
              <a:t>historique des changements d</a:t>
            </a:r>
            <a:r>
              <a:rPr lang="fr-FR" altLang="ja-JP" i="1" dirty="0">
                <a:solidFill>
                  <a:schemeClr val="bg2">
                    <a:lumMod val="75000"/>
                  </a:schemeClr>
                </a:solidFill>
                <a:latin typeface="Calibri" panose="020F0502020204030204" pitchFamily="34" charset="0"/>
                <a:ea typeface="Lucida Calligraphy" charset="0"/>
                <a:cs typeface="Calibri" panose="020F0502020204030204" pitchFamily="34" charset="0"/>
              </a:rPr>
              <a:t>'</a:t>
            </a:r>
            <a:r>
              <a:rPr lang="fr-FR" altLang="fr-FR" i="1" dirty="0">
                <a:solidFill>
                  <a:schemeClr val="bg2">
                    <a:lumMod val="75000"/>
                  </a:schemeClr>
                </a:solidFill>
                <a:latin typeface="Calibri" panose="020F0502020204030204" pitchFamily="34" charset="0"/>
                <a:ea typeface="Lucida Calligraphy" charset="0"/>
                <a:cs typeface="Calibri" panose="020F0502020204030204" pitchFamily="34" charset="0"/>
              </a:rPr>
              <a:t>adresses dans la dimension «</a:t>
            </a:r>
            <a:r>
              <a:rPr lang="fr-FR" altLang="fr-FR" i="1" cap="small" dirty="0">
                <a:solidFill>
                  <a:schemeClr val="bg2">
                    <a:lumMod val="75000"/>
                  </a:schemeClr>
                </a:solidFill>
                <a:latin typeface="Calibri" panose="020F0502020204030204" pitchFamily="34" charset="0"/>
                <a:ea typeface="Lucida Calligraphy" charset="0"/>
                <a:cs typeface="Calibri" panose="020F0502020204030204" pitchFamily="34" charset="0"/>
              </a:rPr>
              <a:t>Clients</a:t>
            </a:r>
            <a:r>
              <a:rPr lang="fr-FR" altLang="fr-FR" i="1" dirty="0">
                <a:solidFill>
                  <a:schemeClr val="bg2">
                    <a:lumMod val="75000"/>
                  </a:schemeClr>
                </a:solidFill>
                <a:latin typeface="Calibri" panose="020F0502020204030204" pitchFamily="34" charset="0"/>
                <a:ea typeface="Lucida Calligraphy" charset="0"/>
                <a:cs typeface="Calibri" panose="020F0502020204030204" pitchFamily="34" charset="0"/>
              </a:rPr>
              <a:t>» dans un pays où 70  de la population déménage une fois par année  le 1</a:t>
            </a:r>
            <a:r>
              <a:rPr lang="fr-FR" altLang="fr-FR" i="1" baseline="30000" dirty="0">
                <a:solidFill>
                  <a:schemeClr val="bg2">
                    <a:lumMod val="75000"/>
                  </a:schemeClr>
                </a:solidFill>
                <a:latin typeface="Calibri" panose="020F0502020204030204" pitchFamily="34" charset="0"/>
                <a:ea typeface="Lucida Calligraphy" charset="0"/>
                <a:cs typeface="Calibri" panose="020F0502020204030204" pitchFamily="34" charset="0"/>
              </a:rPr>
              <a:t>ier</a:t>
            </a:r>
            <a:r>
              <a:rPr lang="fr-FR" altLang="fr-FR" i="1" dirty="0">
                <a:solidFill>
                  <a:schemeClr val="bg2">
                    <a:lumMod val="75000"/>
                  </a:schemeClr>
                </a:solidFill>
                <a:latin typeface="Calibri" panose="020F0502020204030204" pitchFamily="34" charset="0"/>
                <a:ea typeface="Lucida Calligraphy" charset="0"/>
                <a:cs typeface="Calibri" panose="020F0502020204030204" pitchFamily="34" charset="0"/>
              </a:rPr>
              <a:t> juillet par exemple (au Canada)</a:t>
            </a:r>
            <a:endParaRPr lang="fr-FR" altLang="fr-FR" dirty="0">
              <a:solidFill>
                <a:schemeClr val="bg2">
                  <a:lumMod val="75000"/>
                </a:schemeClr>
              </a:solidFill>
              <a:latin typeface="Calibri" panose="020F0502020204030204" pitchFamily="34" charset="0"/>
              <a:ea typeface="Lucida Calligraphy" charset="0"/>
              <a:cs typeface="Calibri" panose="020F0502020204030204" pitchFamily="34" charset="0"/>
            </a:endParaRPr>
          </a:p>
          <a:p>
            <a:pPr lvl="1">
              <a:spcBef>
                <a:spcPct val="0"/>
              </a:spcBef>
            </a:pPr>
            <a:endParaRPr lang="fr-FR" altLang="fr-FR" sz="2000" dirty="0">
              <a:latin typeface="Calibri" charset="0"/>
            </a:endParaRPr>
          </a:p>
          <a:p>
            <a:pPr marL="9525" lvl="1" indent="0">
              <a:tabLst/>
            </a:pPr>
            <a:r>
              <a:rPr lang="fr-FR" altLang="fr-FR" sz="2000" dirty="0">
                <a:latin typeface="Calibri" charset="0"/>
              </a:rPr>
              <a:t>La dimension «</a:t>
            </a:r>
            <a:r>
              <a:rPr lang="fr-FR" altLang="fr-FR" sz="2000" b="1" i="1" cap="small" dirty="0">
                <a:solidFill>
                  <a:schemeClr val="bg2">
                    <a:lumMod val="75000"/>
                  </a:schemeClr>
                </a:solidFill>
                <a:latin typeface="Calibri" charset="0"/>
              </a:rPr>
              <a:t>Clients</a:t>
            </a:r>
            <a:r>
              <a:rPr lang="fr-FR" altLang="fr-FR" sz="2000" dirty="0">
                <a:latin typeface="Calibri" charset="0"/>
              </a:rPr>
              <a:t>» devient dans ce cas une dimension à évolution rapide  (</a:t>
            </a:r>
            <a:r>
              <a:rPr lang="fr-FR" altLang="fr-FR" sz="2000" b="1" i="1" dirty="0">
                <a:latin typeface="Calibri" charset="0"/>
              </a:rPr>
              <a:t>RCD</a:t>
            </a:r>
            <a:r>
              <a:rPr lang="fr-FR" altLang="fr-FR" sz="2000" dirty="0">
                <a:latin typeface="Calibri" charset="0"/>
              </a:rPr>
              <a:t>)</a:t>
            </a:r>
          </a:p>
        </p:txBody>
      </p:sp>
      <p:sp>
        <p:nvSpPr>
          <p:cNvPr id="9" name="Text Box 102"/>
          <p:cNvSpPr txBox="1">
            <a:spLocks noChangeArrowheads="1"/>
          </p:cNvSpPr>
          <p:nvPr/>
        </p:nvSpPr>
        <p:spPr bwMode="auto">
          <a:xfrm>
            <a:off x="175261" y="935486"/>
            <a:ext cx="8793477" cy="830997"/>
          </a:xfrm>
          <a:prstGeom prst="rect">
            <a:avLst/>
          </a:prstGeom>
        </p:spPr>
        <p:txBody>
          <a:bodyPr wrap="squar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CA" dirty="0"/>
              <a:t> Types de dimensions : </a:t>
            </a:r>
            <a:r>
              <a:rPr lang="fr-FR" altLang="fr-FR" dirty="0"/>
              <a:t>Dimension à évolution rapide  RCD.     (</a:t>
            </a:r>
            <a:r>
              <a:rPr lang="fr-FR" altLang="fr-FR" sz="1800" dirty="0"/>
              <a:t>Rapid </a:t>
            </a:r>
            <a:r>
              <a:rPr lang="fr-FR" altLang="fr-FR" sz="1800" dirty="0" err="1"/>
              <a:t>Changing</a:t>
            </a:r>
            <a:r>
              <a:rPr lang="fr-FR" altLang="fr-FR" sz="1800" dirty="0"/>
              <a:t> Dimension</a:t>
            </a:r>
            <a:r>
              <a:rPr lang="fr-FR" altLang="fr-FR" dirty="0"/>
              <a:t>)</a:t>
            </a:r>
          </a:p>
        </p:txBody>
      </p:sp>
      <p:sp>
        <p:nvSpPr>
          <p:cNvPr id="2" name="Text Box 3">
            <a:extLst>
              <a:ext uri="{FF2B5EF4-FFF2-40B4-BE49-F238E27FC236}">
                <a16:creationId xmlns:a16="http://schemas.microsoft.com/office/drawing/2014/main" id="{78678D2D-0015-8B5D-33CA-5DF7E81E5106}"/>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spTree>
    <p:extLst>
      <p:ext uri="{BB962C8B-B14F-4D97-AF65-F5344CB8AC3E}">
        <p14:creationId xmlns:p14="http://schemas.microsoft.com/office/powerpoint/2010/main" val="12429304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02"/>
          <p:cNvSpPr txBox="1">
            <a:spLocks noChangeArrowheads="1"/>
          </p:cNvSpPr>
          <p:nvPr/>
        </p:nvSpPr>
        <p:spPr bwMode="auto">
          <a:xfrm>
            <a:off x="243018" y="704605"/>
            <a:ext cx="8793477" cy="769441"/>
          </a:xfrm>
          <a:prstGeom prst="rect">
            <a:avLst/>
          </a:prstGeom>
        </p:spPr>
        <p:txBody>
          <a:bodyPr wrap="squar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CA" dirty="0"/>
              <a:t> Types de dimensions : </a:t>
            </a:r>
            <a:r>
              <a:rPr lang="fr-FR" altLang="fr-FR" dirty="0"/>
              <a:t>Dimension à évolution rapide  RCD       (</a:t>
            </a:r>
            <a:r>
              <a:rPr lang="fr-FR" altLang="fr-FR" sz="1800" dirty="0"/>
              <a:t>Rapid </a:t>
            </a:r>
            <a:r>
              <a:rPr lang="fr-FR" altLang="fr-FR" sz="1800" dirty="0" err="1"/>
              <a:t>Changing</a:t>
            </a:r>
            <a:r>
              <a:rPr lang="fr-FR" altLang="fr-FR" sz="1800" dirty="0"/>
              <a:t> Dimension</a:t>
            </a:r>
            <a:r>
              <a:rPr lang="fr-FR" altLang="fr-FR" dirty="0"/>
              <a:t>)</a:t>
            </a:r>
          </a:p>
        </p:txBody>
      </p:sp>
      <p:grpSp>
        <p:nvGrpSpPr>
          <p:cNvPr id="10" name="Groupe 9">
            <a:extLst>
              <a:ext uri="{FF2B5EF4-FFF2-40B4-BE49-F238E27FC236}">
                <a16:creationId xmlns:a16="http://schemas.microsoft.com/office/drawing/2014/main" id="{BE92D6F6-FBBC-2AF5-B9F3-2A42D7F53FEC}"/>
              </a:ext>
            </a:extLst>
          </p:cNvPr>
          <p:cNvGrpSpPr/>
          <p:nvPr/>
        </p:nvGrpSpPr>
        <p:grpSpPr>
          <a:xfrm>
            <a:off x="1115616" y="2132856"/>
            <a:ext cx="2989547" cy="2664296"/>
            <a:chOff x="1115616" y="2132856"/>
            <a:chExt cx="2989547" cy="2664296"/>
          </a:xfrm>
        </p:grpSpPr>
        <p:pic>
          <p:nvPicPr>
            <p:cNvPr id="5" name="Image 4"/>
            <p:cNvPicPr>
              <a:picLocks noChangeAspect="1"/>
            </p:cNvPicPr>
            <p:nvPr/>
          </p:nvPicPr>
          <p:blipFill>
            <a:blip r:embed="rId3"/>
            <a:stretch>
              <a:fillRect/>
            </a:stretch>
          </p:blipFill>
          <p:spPr>
            <a:xfrm>
              <a:off x="2915957" y="2151844"/>
              <a:ext cx="1189206" cy="867916"/>
            </a:xfrm>
            <a:prstGeom prst="rect">
              <a:avLst/>
            </a:prstGeom>
          </p:spPr>
        </p:pic>
        <p:pic>
          <p:nvPicPr>
            <p:cNvPr id="7" name="Image 6"/>
            <p:cNvPicPr>
              <a:picLocks noChangeAspect="1"/>
            </p:cNvPicPr>
            <p:nvPr/>
          </p:nvPicPr>
          <p:blipFill>
            <a:blip r:embed="rId4"/>
            <a:stretch>
              <a:fillRect/>
            </a:stretch>
          </p:blipFill>
          <p:spPr>
            <a:xfrm>
              <a:off x="1115616" y="2132856"/>
              <a:ext cx="1376287" cy="2664296"/>
            </a:xfrm>
            <a:prstGeom prst="rect">
              <a:avLst/>
            </a:prstGeom>
          </p:spPr>
        </p:pic>
        <p:cxnSp>
          <p:nvCxnSpPr>
            <p:cNvPr id="11" name="Connecteur droit 10"/>
            <p:cNvCxnSpPr/>
            <p:nvPr/>
          </p:nvCxnSpPr>
          <p:spPr>
            <a:xfrm flipV="1">
              <a:off x="2491903" y="2646786"/>
              <a:ext cx="424054" cy="3932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Groupe 12">
            <a:extLst>
              <a:ext uri="{FF2B5EF4-FFF2-40B4-BE49-F238E27FC236}">
                <a16:creationId xmlns:a16="http://schemas.microsoft.com/office/drawing/2014/main" id="{242940B9-C702-6C81-CC61-044DEEED22B2}"/>
              </a:ext>
            </a:extLst>
          </p:cNvPr>
          <p:cNvGrpSpPr/>
          <p:nvPr/>
        </p:nvGrpSpPr>
        <p:grpSpPr>
          <a:xfrm>
            <a:off x="5626057" y="1719477"/>
            <a:ext cx="3168352" cy="3658964"/>
            <a:chOff x="5626057" y="1719477"/>
            <a:chExt cx="3168352" cy="3658964"/>
          </a:xfrm>
        </p:grpSpPr>
        <p:pic>
          <p:nvPicPr>
            <p:cNvPr id="2" name="Image 1"/>
            <p:cNvPicPr>
              <a:picLocks noChangeAspect="1"/>
            </p:cNvPicPr>
            <p:nvPr/>
          </p:nvPicPr>
          <p:blipFill>
            <a:blip r:embed="rId5"/>
            <a:stretch>
              <a:fillRect/>
            </a:stretch>
          </p:blipFill>
          <p:spPr>
            <a:xfrm>
              <a:off x="7634814" y="2784927"/>
              <a:ext cx="1159595" cy="945186"/>
            </a:xfrm>
            <a:prstGeom prst="rect">
              <a:avLst/>
            </a:prstGeom>
          </p:spPr>
        </p:pic>
        <p:pic>
          <p:nvPicPr>
            <p:cNvPr id="3" name="Image 2"/>
            <p:cNvPicPr>
              <a:picLocks noChangeAspect="1"/>
            </p:cNvPicPr>
            <p:nvPr/>
          </p:nvPicPr>
          <p:blipFill>
            <a:blip r:embed="rId6"/>
            <a:stretch>
              <a:fillRect/>
            </a:stretch>
          </p:blipFill>
          <p:spPr>
            <a:xfrm>
              <a:off x="5626057" y="1719477"/>
              <a:ext cx="1336224" cy="1324071"/>
            </a:xfrm>
            <a:prstGeom prst="rect">
              <a:avLst/>
            </a:prstGeom>
          </p:spPr>
        </p:pic>
        <p:pic>
          <p:nvPicPr>
            <p:cNvPr id="4" name="Image 3"/>
            <p:cNvPicPr>
              <a:picLocks noChangeAspect="1"/>
            </p:cNvPicPr>
            <p:nvPr/>
          </p:nvPicPr>
          <p:blipFill>
            <a:blip r:embed="rId7"/>
            <a:stretch>
              <a:fillRect/>
            </a:stretch>
          </p:blipFill>
          <p:spPr>
            <a:xfrm>
              <a:off x="5626057" y="3653106"/>
              <a:ext cx="1336047" cy="1725335"/>
            </a:xfrm>
            <a:prstGeom prst="rect">
              <a:avLst/>
            </a:prstGeom>
          </p:spPr>
        </p:pic>
        <p:cxnSp>
          <p:nvCxnSpPr>
            <p:cNvPr id="12" name="Connecteur droit 11"/>
            <p:cNvCxnSpPr>
              <a:endCxn id="2" idx="1"/>
            </p:cNvCxnSpPr>
            <p:nvPr/>
          </p:nvCxnSpPr>
          <p:spPr>
            <a:xfrm flipV="1">
              <a:off x="6969218" y="3257520"/>
              <a:ext cx="665596" cy="8942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6962104" y="2377426"/>
              <a:ext cx="672710" cy="666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Rectangle 16"/>
          <p:cNvSpPr/>
          <p:nvPr/>
        </p:nvSpPr>
        <p:spPr>
          <a:xfrm>
            <a:off x="219997" y="1637973"/>
            <a:ext cx="1066510" cy="369332"/>
          </a:xfrm>
          <a:prstGeom prst="rect">
            <a:avLst/>
          </a:prstGeom>
        </p:spPr>
        <p:txBody>
          <a:bodyPr wrap="none">
            <a:spAutoFit/>
          </a:bodyPr>
          <a:lstStyle/>
          <a:p>
            <a:r>
              <a:rPr lang="fr-FR" altLang="fr-FR" b="1" i="1" u="sng" dirty="0">
                <a:solidFill>
                  <a:schemeClr val="bg2">
                    <a:lumMod val="75000"/>
                  </a:schemeClr>
                </a:solidFill>
                <a:latin typeface="Calibri" panose="020F0502020204030204" pitchFamily="34" charset="0"/>
                <a:ea typeface="Lucida Calligraphy" charset="0"/>
                <a:cs typeface="Calibri" panose="020F0502020204030204" pitchFamily="34" charset="0"/>
              </a:rPr>
              <a:t>Exemple</a:t>
            </a:r>
            <a:r>
              <a:rPr lang="fr-FR" altLang="fr-FR" b="1" i="1" dirty="0">
                <a:solidFill>
                  <a:schemeClr val="bg1">
                    <a:lumMod val="95000"/>
                  </a:schemeClr>
                </a:solidFill>
                <a:latin typeface="Lucida Calligraphy" charset="0"/>
                <a:ea typeface="Lucida Calligraphy" charset="0"/>
                <a:cs typeface="Lucida Calligraphy" charset="0"/>
              </a:rPr>
              <a:t> </a:t>
            </a:r>
            <a:endParaRPr lang="fr-FR" b="1" dirty="0">
              <a:solidFill>
                <a:schemeClr val="bg1">
                  <a:lumMod val="95000"/>
                </a:schemeClr>
              </a:solidFill>
            </a:endParaRPr>
          </a:p>
        </p:txBody>
      </p:sp>
      <p:sp>
        <p:nvSpPr>
          <p:cNvPr id="6" name="Text Box 3">
            <a:extLst>
              <a:ext uri="{FF2B5EF4-FFF2-40B4-BE49-F238E27FC236}">
                <a16:creationId xmlns:a16="http://schemas.microsoft.com/office/drawing/2014/main" id="{FBC02ED1-432B-8A0C-41BD-44EC395D6C8E}"/>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spTree>
    <p:extLst>
      <p:ext uri="{BB962C8B-B14F-4D97-AF65-F5344CB8AC3E}">
        <p14:creationId xmlns:p14="http://schemas.microsoft.com/office/powerpoint/2010/main" val="1616099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Espace réservé du numéro de diapositive 1"/>
          <p:cNvSpPr>
            <a:spLocks noGrp="1"/>
          </p:cNvSpPr>
          <p:nvPr>
            <p:ph type="sldNum" sz="quarter" idx="4294967295"/>
          </p:nvPr>
        </p:nvSpPr>
        <p:spPr bwMode="auto">
          <a:xfrm>
            <a:off x="8640763" y="6481763"/>
            <a:ext cx="503237" cy="3016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fld id="{CA462A9D-A58C-DA4A-9299-5469574C414F}" type="slidenum">
              <a:rPr lang="en-US" altLang="fr-FR">
                <a:solidFill>
                  <a:srgbClr val="FFFFFF"/>
                </a:solidFill>
              </a:rPr>
              <a:pPr/>
              <a:t>42</a:t>
            </a:fld>
            <a:endParaRPr lang="en-US" altLang="fr-FR">
              <a:solidFill>
                <a:srgbClr val="FFFFFF"/>
              </a:solidFill>
            </a:endParaRPr>
          </a:p>
        </p:txBody>
      </p:sp>
      <p:sp>
        <p:nvSpPr>
          <p:cNvPr id="114689" name="Rectangle 1"/>
          <p:cNvSpPr>
            <a:spLocks noChangeArrowheads="1"/>
          </p:cNvSpPr>
          <p:nvPr/>
        </p:nvSpPr>
        <p:spPr bwMode="auto">
          <a:xfrm>
            <a:off x="642938" y="2123551"/>
            <a:ext cx="8501062" cy="3400931"/>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anchor="ctr">
            <a:spAutoFit/>
          </a:bodyPr>
          <a:lstStyle>
            <a:lvl1pPr>
              <a:tabLst>
                <a:tab pos="88900" algn="l"/>
              </a:tabLst>
              <a:defRPr sz="1400">
                <a:solidFill>
                  <a:schemeClr val="tx1"/>
                </a:solidFill>
                <a:latin typeface="Arial" charset="0"/>
                <a:ea typeface="ＭＳ Ｐゴシック" charset="-128"/>
              </a:defRPr>
            </a:lvl1pPr>
            <a:lvl2pPr marL="742950" indent="-285750">
              <a:tabLst>
                <a:tab pos="88900" algn="l"/>
              </a:tabLst>
              <a:defRPr sz="1400">
                <a:solidFill>
                  <a:schemeClr val="tx1"/>
                </a:solidFill>
                <a:latin typeface="Arial" charset="0"/>
                <a:ea typeface="ＭＳ Ｐゴシック" charset="-128"/>
              </a:defRPr>
            </a:lvl2pPr>
            <a:lvl3pPr marL="1143000" indent="-228600">
              <a:tabLst>
                <a:tab pos="88900" algn="l"/>
              </a:tabLst>
              <a:defRPr sz="1400">
                <a:solidFill>
                  <a:schemeClr val="tx1"/>
                </a:solidFill>
                <a:latin typeface="Arial" charset="0"/>
                <a:ea typeface="ＭＳ Ｐゴシック" charset="-128"/>
              </a:defRPr>
            </a:lvl3pPr>
            <a:lvl4pPr marL="1600200" indent="-228600">
              <a:tabLst>
                <a:tab pos="88900" algn="l"/>
              </a:tabLst>
              <a:defRPr sz="1400">
                <a:solidFill>
                  <a:schemeClr val="tx1"/>
                </a:solidFill>
                <a:latin typeface="Arial" charset="0"/>
                <a:ea typeface="ＭＳ Ｐゴシック" charset="-128"/>
              </a:defRPr>
            </a:lvl4pPr>
            <a:lvl5pPr marL="2057400" indent="-228600">
              <a:tabLst>
                <a:tab pos="88900" algn="l"/>
              </a:tabLst>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tabLst>
                <a:tab pos="88900" algn="l"/>
              </a:tabLs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tabLst>
                <a:tab pos="88900" algn="l"/>
              </a:tabLs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tabLst>
                <a:tab pos="88900" algn="l"/>
              </a:tabLs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tabLst>
                <a:tab pos="88900" algn="l"/>
              </a:tabLst>
              <a:defRPr sz="1400">
                <a:solidFill>
                  <a:schemeClr val="tx1"/>
                </a:solidFill>
                <a:latin typeface="Arial" charset="0"/>
                <a:ea typeface="ＭＳ Ｐゴシック" charset="-128"/>
              </a:defRPr>
            </a:lvl9pPr>
          </a:lstStyle>
          <a:p>
            <a:pPr algn="just">
              <a:spcBef>
                <a:spcPct val="0"/>
              </a:spcBef>
              <a:spcAft>
                <a:spcPts val="1800"/>
              </a:spcAft>
            </a:pPr>
            <a:r>
              <a:rPr lang="fr-FR" altLang="fr-FR" sz="2000" dirty="0">
                <a:latin typeface="Calibri" charset="0"/>
              </a:rPr>
              <a:t>Il s</a:t>
            </a:r>
            <a:r>
              <a:rPr lang="fr-FR" altLang="ja-JP" sz="2000" dirty="0">
                <a:latin typeface="Calibri" charset="0"/>
              </a:rPr>
              <a:t>'</a:t>
            </a:r>
            <a:r>
              <a:rPr lang="fr-FR" altLang="fr-FR" sz="2000" dirty="0">
                <a:latin typeface="Calibri" charset="0"/>
              </a:rPr>
              <a:t>agit d</a:t>
            </a:r>
            <a:r>
              <a:rPr lang="fr-FR" altLang="ja-JP" sz="2000" dirty="0">
                <a:latin typeface="Calibri" charset="0"/>
              </a:rPr>
              <a:t>'</a:t>
            </a:r>
            <a:r>
              <a:rPr lang="fr-FR" altLang="fr-FR" sz="2000" dirty="0">
                <a:latin typeface="Calibri" charset="0"/>
              </a:rPr>
              <a:t>une dimension qui provoque (génère)  des faits. </a:t>
            </a:r>
          </a:p>
          <a:p>
            <a:pPr marL="95250" algn="just">
              <a:spcAft>
                <a:spcPts val="1800"/>
              </a:spcAft>
              <a:tabLst/>
            </a:pPr>
            <a:r>
              <a:rPr lang="fr-FR" altLang="fr-FR" sz="2000" i="1" dirty="0">
                <a:solidFill>
                  <a:schemeClr val="bg2">
                    <a:lumMod val="75000"/>
                  </a:schemeClr>
                </a:solidFill>
                <a:latin typeface="Calibri" panose="020F0502020204030204" pitchFamily="34" charset="0"/>
                <a:cs typeface="Calibri" panose="020F0502020204030204" pitchFamily="34" charset="0"/>
              </a:rPr>
              <a:t> </a:t>
            </a:r>
            <a:r>
              <a:rPr lang="fr-FR" altLang="fr-FR" sz="2000" i="1" u="sng" dirty="0">
                <a:solidFill>
                  <a:schemeClr val="bg2">
                    <a:lumMod val="75000"/>
                  </a:schemeClr>
                </a:solidFill>
                <a:latin typeface="Calibri" panose="020F0502020204030204" pitchFamily="34" charset="0"/>
                <a:ea typeface="Lucida Calligraphy" charset="0"/>
                <a:cs typeface="Calibri" panose="020F0502020204030204" pitchFamily="34" charset="0"/>
              </a:rPr>
              <a:t>Exemple</a:t>
            </a:r>
            <a:r>
              <a:rPr lang="fr-FR" altLang="fr-FR" sz="2000" dirty="0">
                <a:solidFill>
                  <a:schemeClr val="bg2">
                    <a:lumMod val="75000"/>
                  </a:schemeClr>
                </a:solidFill>
                <a:latin typeface="Calibri" panose="020F0502020204030204" pitchFamily="34" charset="0"/>
                <a:ea typeface="Lucida Calligraphy" charset="0"/>
                <a:cs typeface="Calibri" panose="020F0502020204030204" pitchFamily="34" charset="0"/>
              </a:rPr>
              <a:t> : </a:t>
            </a:r>
            <a:r>
              <a:rPr lang="fr-FR" altLang="fr-FR" dirty="0">
                <a:solidFill>
                  <a:schemeClr val="bg2">
                    <a:lumMod val="75000"/>
                  </a:schemeClr>
                </a:solidFill>
                <a:latin typeface="Calibri" panose="020F0502020204030204" pitchFamily="34" charset="0"/>
                <a:ea typeface="Lucida Calligraphy" charset="0"/>
                <a:cs typeface="Calibri" panose="020F0502020204030204" pitchFamily="34" charset="0"/>
              </a:rPr>
              <a:t>la dimension </a:t>
            </a:r>
            <a:r>
              <a:rPr lang="fr-FR" altLang="fr-FR" sz="1600" b="1" i="1" cap="small" dirty="0">
                <a:solidFill>
                  <a:schemeClr val="bg2">
                    <a:lumMod val="75000"/>
                  </a:schemeClr>
                </a:solidFill>
                <a:latin typeface="Calibri" panose="020F0502020204030204" pitchFamily="34" charset="0"/>
                <a:ea typeface="Lucida Calligraphy" charset="0"/>
                <a:cs typeface="Calibri" panose="020F0502020204030204" pitchFamily="34" charset="0"/>
              </a:rPr>
              <a:t>Promotion</a:t>
            </a:r>
            <a:r>
              <a:rPr lang="fr-FR" altLang="fr-FR" dirty="0">
                <a:solidFill>
                  <a:schemeClr val="bg2">
                    <a:lumMod val="75000"/>
                  </a:schemeClr>
                </a:solidFill>
                <a:latin typeface="Calibri" panose="020F0502020204030204" pitchFamily="34" charset="0"/>
                <a:ea typeface="Lucida Calligraphy" charset="0"/>
                <a:cs typeface="Calibri" panose="020F0502020204030204" pitchFamily="34" charset="0"/>
              </a:rPr>
              <a:t> peut provoquer des ventes, en général.</a:t>
            </a:r>
            <a:r>
              <a:rPr lang="fr-FR" altLang="fr-FR" sz="2000" dirty="0">
                <a:solidFill>
                  <a:schemeClr val="bg2">
                    <a:lumMod val="75000"/>
                  </a:schemeClr>
                </a:solidFill>
                <a:latin typeface="Calibri" panose="020F0502020204030204" pitchFamily="34" charset="0"/>
                <a:cs typeface="Calibri" panose="020F0502020204030204" pitchFamily="34" charset="0"/>
              </a:rPr>
              <a:t> </a:t>
            </a:r>
          </a:p>
          <a:p>
            <a:pPr algn="just">
              <a:spcBef>
                <a:spcPct val="0"/>
              </a:spcBef>
              <a:spcAft>
                <a:spcPts val="1800"/>
              </a:spcAft>
            </a:pPr>
            <a:endParaRPr lang="fr-FR" altLang="fr-FR" sz="2000" dirty="0">
              <a:latin typeface="Calibri" charset="0"/>
            </a:endParaRPr>
          </a:p>
          <a:p>
            <a:pPr algn="just">
              <a:spcAft>
                <a:spcPts val="1800"/>
              </a:spcAft>
            </a:pPr>
            <a:r>
              <a:rPr lang="fr-FR" altLang="fr-FR" sz="2000" dirty="0">
                <a:latin typeface="Calibri" charset="0"/>
              </a:rPr>
              <a:t> Autre exemple dans le domaine de la distribution de l</a:t>
            </a:r>
            <a:r>
              <a:rPr lang="fr-FR" altLang="ja-JP" sz="2000" dirty="0">
                <a:latin typeface="Calibri" charset="0"/>
              </a:rPr>
              <a:t>'</a:t>
            </a:r>
            <a:r>
              <a:rPr lang="fr-FR" altLang="fr-FR" sz="2000" dirty="0">
                <a:latin typeface="Calibri" charset="0"/>
              </a:rPr>
              <a:t>énergie, la dimension </a:t>
            </a:r>
            <a:r>
              <a:rPr lang="fr-FR" altLang="fr-FR" sz="1800" b="1" i="1" cap="small" dirty="0">
                <a:solidFill>
                  <a:schemeClr val="bg2">
                    <a:lumMod val="75000"/>
                  </a:schemeClr>
                </a:solidFill>
                <a:latin typeface="Calibri" charset="0"/>
              </a:rPr>
              <a:t>Condition</a:t>
            </a:r>
            <a:r>
              <a:rPr lang="fr-FR" altLang="fr-FR" sz="2000" b="1" i="1" cap="small" dirty="0">
                <a:solidFill>
                  <a:schemeClr val="bg2">
                    <a:lumMod val="75000"/>
                  </a:schemeClr>
                </a:solidFill>
                <a:latin typeface="Calibri" charset="0"/>
              </a:rPr>
              <a:t> climatique</a:t>
            </a:r>
            <a:r>
              <a:rPr lang="fr-FR" altLang="fr-FR" sz="2000" dirty="0">
                <a:solidFill>
                  <a:schemeClr val="bg2">
                    <a:lumMod val="75000"/>
                  </a:schemeClr>
                </a:solidFill>
                <a:latin typeface="Calibri" charset="0"/>
              </a:rPr>
              <a:t> </a:t>
            </a:r>
            <a:r>
              <a:rPr lang="fr-FR" altLang="fr-FR" sz="2000" dirty="0">
                <a:latin typeface="Calibri" charset="0"/>
              </a:rPr>
              <a:t>peut provoquer </a:t>
            </a:r>
            <a:r>
              <a:rPr lang="fr-FR" altLang="fr-FR" sz="2000" dirty="0">
                <a:solidFill>
                  <a:schemeClr val="bg2">
                    <a:lumMod val="75000"/>
                  </a:schemeClr>
                </a:solidFill>
                <a:latin typeface="Calibri" charset="0"/>
              </a:rPr>
              <a:t>des </a:t>
            </a:r>
            <a:r>
              <a:rPr lang="fr-FR" altLang="fr-FR" sz="1800" i="1" dirty="0">
                <a:solidFill>
                  <a:schemeClr val="bg2">
                    <a:lumMod val="75000"/>
                  </a:schemeClr>
                </a:solidFill>
                <a:latin typeface="Calibri" charset="0"/>
              </a:rPr>
              <a:t>Interruptions de service</a:t>
            </a:r>
            <a:r>
              <a:rPr lang="fr-FR" altLang="fr-FR" sz="2000" dirty="0">
                <a:latin typeface="Calibri" charset="0"/>
              </a:rPr>
              <a:t>. </a:t>
            </a:r>
          </a:p>
          <a:p>
            <a:pPr algn="just">
              <a:spcAft>
                <a:spcPts val="1800"/>
              </a:spcAft>
            </a:pPr>
            <a:endParaRPr lang="fr-FR" altLang="fr-FR" sz="2000" dirty="0">
              <a:latin typeface="Calibri" charset="0"/>
            </a:endParaRPr>
          </a:p>
          <a:p>
            <a:pPr algn="just">
              <a:spcAft>
                <a:spcPts val="1800"/>
              </a:spcAft>
            </a:pPr>
            <a:r>
              <a:rPr lang="fr-FR" altLang="fr-FR" sz="2000" dirty="0">
                <a:latin typeface="Calibri" charset="0"/>
              </a:rPr>
              <a:t> La dimension </a:t>
            </a:r>
            <a:r>
              <a:rPr lang="fr-FR" altLang="fr-FR" sz="1800" b="1" i="1" cap="small" dirty="0">
                <a:solidFill>
                  <a:schemeClr val="bg2">
                    <a:lumMod val="75000"/>
                  </a:schemeClr>
                </a:solidFill>
                <a:latin typeface="Calibri" charset="0"/>
              </a:rPr>
              <a:t>Condition</a:t>
            </a:r>
            <a:r>
              <a:rPr lang="fr-FR" altLang="fr-FR" sz="2000" b="1" i="1" cap="small" dirty="0">
                <a:solidFill>
                  <a:schemeClr val="bg2">
                    <a:lumMod val="75000"/>
                  </a:schemeClr>
                </a:solidFill>
                <a:latin typeface="Calibri" charset="0"/>
              </a:rPr>
              <a:t> climatique</a:t>
            </a:r>
            <a:r>
              <a:rPr lang="fr-FR" altLang="fr-FR" sz="2000" dirty="0">
                <a:solidFill>
                  <a:schemeClr val="bg2">
                    <a:lumMod val="75000"/>
                  </a:schemeClr>
                </a:solidFill>
                <a:latin typeface="Calibri" charset="0"/>
              </a:rPr>
              <a:t> </a:t>
            </a:r>
            <a:r>
              <a:rPr lang="fr-FR" altLang="fr-FR" sz="2000" dirty="0">
                <a:latin typeface="Calibri" charset="0"/>
              </a:rPr>
              <a:t>est donc </a:t>
            </a:r>
            <a:r>
              <a:rPr lang="fr-FR" altLang="fr-FR" sz="2000" b="1" dirty="0">
                <a:effectLst>
                  <a:outerShdw blurRad="38100" dist="38100" dir="2700000" algn="tl">
                    <a:srgbClr val="C0C0C0"/>
                  </a:outerShdw>
                </a:effectLst>
                <a:latin typeface="Calibri" charset="0"/>
              </a:rPr>
              <a:t>une </a:t>
            </a:r>
            <a:r>
              <a:rPr lang="fr-FR" altLang="fr-FR" sz="2000" b="1" dirty="0">
                <a:solidFill>
                  <a:schemeClr val="bg2">
                    <a:lumMod val="75000"/>
                  </a:schemeClr>
                </a:solidFill>
                <a:effectLst>
                  <a:outerShdw blurRad="38100" dist="38100" dir="2700000" algn="tl">
                    <a:srgbClr val="C0C0C0"/>
                  </a:outerShdw>
                </a:effectLst>
                <a:latin typeface="Calibri" charset="0"/>
              </a:rPr>
              <a:t>dimension causale</a:t>
            </a:r>
            <a:r>
              <a:rPr lang="fr-FR" altLang="fr-FR" sz="2000" b="1" dirty="0">
                <a:effectLst>
                  <a:outerShdw blurRad="38100" dist="38100" dir="2700000" algn="tl">
                    <a:srgbClr val="C0C0C0"/>
                  </a:outerShdw>
                </a:effectLst>
                <a:latin typeface="Calibri" charset="0"/>
              </a:rPr>
              <a:t>.</a:t>
            </a:r>
            <a:endParaRPr lang="fr-FR" altLang="fr-FR" sz="2400" b="1" dirty="0">
              <a:effectLst>
                <a:outerShdw blurRad="38100" dist="38100" dir="2700000" algn="tl">
                  <a:srgbClr val="C0C0C0"/>
                </a:outerShdw>
              </a:effectLst>
            </a:endParaRPr>
          </a:p>
        </p:txBody>
      </p:sp>
      <p:sp>
        <p:nvSpPr>
          <p:cNvPr id="9" name="Text Box 102"/>
          <p:cNvSpPr txBox="1">
            <a:spLocks noChangeArrowheads="1"/>
          </p:cNvSpPr>
          <p:nvPr/>
        </p:nvSpPr>
        <p:spPr bwMode="auto">
          <a:xfrm>
            <a:off x="350523" y="1123444"/>
            <a:ext cx="8793477" cy="461665"/>
          </a:xfrm>
          <a:prstGeom prst="rect">
            <a:avLst/>
          </a:prstGeom>
        </p:spPr>
        <p:txBody>
          <a:bodyPr wrap="squar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CA" dirty="0"/>
              <a:t> Types de dimensions : </a:t>
            </a:r>
            <a:r>
              <a:rPr lang="fr-FR" altLang="fr-FR" dirty="0"/>
              <a:t>Dimension causale</a:t>
            </a:r>
          </a:p>
        </p:txBody>
      </p:sp>
      <p:sp>
        <p:nvSpPr>
          <p:cNvPr id="2" name="Text Box 3">
            <a:extLst>
              <a:ext uri="{FF2B5EF4-FFF2-40B4-BE49-F238E27FC236}">
                <a16:creationId xmlns:a16="http://schemas.microsoft.com/office/drawing/2014/main" id="{39A26E1A-BAA6-7034-3090-DB2FA2F0AA1C}"/>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spTree>
    <p:extLst>
      <p:ext uri="{BB962C8B-B14F-4D97-AF65-F5344CB8AC3E}">
        <p14:creationId xmlns:p14="http://schemas.microsoft.com/office/powerpoint/2010/main" val="20133636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1"/>
          <p:cNvSpPr>
            <a:spLocks noChangeArrowheads="1"/>
          </p:cNvSpPr>
          <p:nvPr/>
        </p:nvSpPr>
        <p:spPr bwMode="auto">
          <a:xfrm>
            <a:off x="357188" y="2046234"/>
            <a:ext cx="8786812" cy="1754326"/>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anchor="ctr">
            <a:spAutoFit/>
          </a:bodyPr>
          <a:lstStyle>
            <a:lvl1pPr>
              <a:tabLst>
                <a:tab pos="88900" algn="l"/>
              </a:tabLst>
              <a:defRPr sz="1400">
                <a:solidFill>
                  <a:schemeClr val="tx1"/>
                </a:solidFill>
                <a:latin typeface="Arial" charset="0"/>
                <a:ea typeface="ＭＳ Ｐゴシック" charset="-128"/>
              </a:defRPr>
            </a:lvl1pPr>
            <a:lvl2pPr marL="742950" indent="-285750">
              <a:tabLst>
                <a:tab pos="88900" algn="l"/>
              </a:tabLst>
              <a:defRPr sz="1400">
                <a:solidFill>
                  <a:schemeClr val="tx1"/>
                </a:solidFill>
                <a:latin typeface="Arial" charset="0"/>
                <a:ea typeface="ＭＳ Ｐゴシック" charset="-128"/>
              </a:defRPr>
            </a:lvl2pPr>
            <a:lvl3pPr marL="1143000" indent="-228600">
              <a:tabLst>
                <a:tab pos="88900" algn="l"/>
              </a:tabLst>
              <a:defRPr sz="1400">
                <a:solidFill>
                  <a:schemeClr val="tx1"/>
                </a:solidFill>
                <a:latin typeface="Arial" charset="0"/>
                <a:ea typeface="ＭＳ Ｐゴシック" charset="-128"/>
              </a:defRPr>
            </a:lvl3pPr>
            <a:lvl4pPr marL="1600200" indent="-228600">
              <a:tabLst>
                <a:tab pos="88900" algn="l"/>
              </a:tabLst>
              <a:defRPr sz="1400">
                <a:solidFill>
                  <a:schemeClr val="tx1"/>
                </a:solidFill>
                <a:latin typeface="Arial" charset="0"/>
                <a:ea typeface="ＭＳ Ｐゴシック" charset="-128"/>
              </a:defRPr>
            </a:lvl4pPr>
            <a:lvl5pPr marL="2057400" indent="-228600">
              <a:tabLst>
                <a:tab pos="88900" algn="l"/>
              </a:tabLst>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tabLst>
                <a:tab pos="88900" algn="l"/>
              </a:tabLs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tabLst>
                <a:tab pos="88900" algn="l"/>
              </a:tabLs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tabLst>
                <a:tab pos="88900" algn="l"/>
              </a:tabLs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tabLst>
                <a:tab pos="88900" algn="l"/>
              </a:tabLst>
              <a:defRPr sz="1400">
                <a:solidFill>
                  <a:schemeClr val="tx1"/>
                </a:solidFill>
                <a:latin typeface="Arial" charset="0"/>
                <a:ea typeface="ＭＳ Ｐゴシック" charset="-128"/>
              </a:defRPr>
            </a:lvl9pPr>
          </a:lstStyle>
          <a:p>
            <a:pPr>
              <a:spcAft>
                <a:spcPts val="600"/>
              </a:spcAft>
            </a:pPr>
            <a:r>
              <a:rPr lang="fr-FR" altLang="fr-FR" sz="2000" dirty="0">
                <a:latin typeface="Calibri" charset="0"/>
              </a:rPr>
              <a:t>Une </a:t>
            </a:r>
            <a:r>
              <a:rPr lang="fr-FR" altLang="fr-FR" sz="2000" b="1" dirty="0">
                <a:solidFill>
                  <a:schemeClr val="bg2">
                    <a:lumMod val="75000"/>
                  </a:schemeClr>
                </a:solidFill>
                <a:effectLst>
                  <a:outerShdw blurRad="38100" dist="38100" dir="2700000" algn="tl">
                    <a:srgbClr val="C0C0C0"/>
                  </a:outerShdw>
                </a:effectLst>
                <a:latin typeface="Calibri" charset="0"/>
              </a:rPr>
              <a:t>dimension conforme</a:t>
            </a:r>
            <a:r>
              <a:rPr lang="fr-FR" altLang="fr-FR" sz="2000" dirty="0">
                <a:solidFill>
                  <a:schemeClr val="bg2">
                    <a:lumMod val="75000"/>
                  </a:schemeClr>
                </a:solidFill>
                <a:effectLst>
                  <a:outerShdw blurRad="38100" dist="38100" dir="2700000" algn="tl">
                    <a:srgbClr val="C0C0C0"/>
                  </a:outerShdw>
                </a:effectLst>
                <a:latin typeface="Calibri" charset="0"/>
              </a:rPr>
              <a:t> </a:t>
            </a:r>
            <a:r>
              <a:rPr lang="fr-FR" altLang="fr-FR" sz="2000" dirty="0">
                <a:solidFill>
                  <a:schemeClr val="bg2">
                    <a:lumMod val="75000"/>
                  </a:schemeClr>
                </a:solidFill>
                <a:latin typeface="Calibri" charset="0"/>
              </a:rPr>
              <a:t> (</a:t>
            </a:r>
            <a:r>
              <a:rPr lang="fr-FR" altLang="fr-FR" sz="2000" dirty="0">
                <a:latin typeface="Calibri" charset="0"/>
              </a:rPr>
              <a:t>ou partagée) est une dimension utilisée par les faits de plusieurs </a:t>
            </a:r>
            <a:r>
              <a:rPr lang="fr-FR" altLang="fr-FR" sz="2000" dirty="0" err="1">
                <a:latin typeface="Calibri" charset="0"/>
              </a:rPr>
              <a:t>data-marts</a:t>
            </a:r>
            <a:r>
              <a:rPr lang="fr-FR" altLang="fr-FR" sz="2000" dirty="0">
                <a:latin typeface="Calibri" charset="0"/>
              </a:rPr>
              <a:t>. </a:t>
            </a:r>
          </a:p>
          <a:p>
            <a:pPr>
              <a:spcBef>
                <a:spcPct val="0"/>
              </a:spcBef>
              <a:spcAft>
                <a:spcPts val="600"/>
              </a:spcAft>
            </a:pPr>
            <a:endParaRPr lang="fr-FR" altLang="fr-FR" sz="2000" dirty="0">
              <a:latin typeface="Calibri" charset="0"/>
            </a:endParaRPr>
          </a:p>
          <a:p>
            <a:pPr marL="1343025" indent="-1343025">
              <a:spcBef>
                <a:spcPct val="0"/>
              </a:spcBef>
            </a:pPr>
            <a:r>
              <a:rPr lang="fr-FR" altLang="fr-FR" sz="2000" i="1" u="sng" dirty="0">
                <a:solidFill>
                  <a:schemeClr val="bg2">
                    <a:lumMod val="75000"/>
                  </a:schemeClr>
                </a:solidFill>
                <a:latin typeface="Calibri" panose="020F0502020204030204" pitchFamily="34" charset="0"/>
                <a:ea typeface="Lucida Calligraphy" charset="0"/>
                <a:cs typeface="Calibri" panose="020F0502020204030204" pitchFamily="34" charset="0"/>
              </a:rPr>
              <a:t>Exemple</a:t>
            </a:r>
            <a:r>
              <a:rPr lang="fr-FR" altLang="fr-FR" sz="2000" u="sng" dirty="0">
                <a:solidFill>
                  <a:schemeClr val="bg2">
                    <a:lumMod val="75000"/>
                  </a:schemeClr>
                </a:solidFill>
                <a:latin typeface="Calibri" panose="020F0502020204030204" pitchFamily="34" charset="0"/>
                <a:cs typeface="Calibri" panose="020F0502020204030204" pitchFamily="34" charset="0"/>
              </a:rPr>
              <a:t> : </a:t>
            </a:r>
            <a:r>
              <a:rPr lang="fr-FR" altLang="fr-FR" sz="1800" dirty="0">
                <a:solidFill>
                  <a:schemeClr val="bg2">
                    <a:lumMod val="75000"/>
                  </a:schemeClr>
                </a:solidFill>
                <a:latin typeface="Calibri" panose="020F0502020204030204" pitchFamily="34" charset="0"/>
                <a:ea typeface="Lucida Calligraphy" charset="0"/>
                <a:cs typeface="Calibri" panose="020F0502020204030204" pitchFamily="34" charset="0"/>
              </a:rPr>
              <a:t>la dimension </a:t>
            </a:r>
            <a:r>
              <a:rPr lang="fr-FR" altLang="fr-FR" sz="1800" b="1" i="1" cap="small" dirty="0">
                <a:solidFill>
                  <a:schemeClr val="bg2">
                    <a:lumMod val="75000"/>
                  </a:schemeClr>
                </a:solidFill>
                <a:latin typeface="Calibri" panose="020F0502020204030204" pitchFamily="34" charset="0"/>
                <a:ea typeface="Lucida Calligraphy" charset="0"/>
                <a:cs typeface="Calibri" panose="020F0502020204030204" pitchFamily="34" charset="0"/>
              </a:rPr>
              <a:t>Produit</a:t>
            </a:r>
            <a:r>
              <a:rPr lang="fr-FR" altLang="fr-FR" sz="1800" dirty="0">
                <a:solidFill>
                  <a:schemeClr val="bg2">
                    <a:lumMod val="75000"/>
                  </a:schemeClr>
                </a:solidFill>
                <a:latin typeface="Calibri" panose="020F0502020204030204" pitchFamily="34" charset="0"/>
                <a:ea typeface="Lucida Calligraphy" charset="0"/>
                <a:cs typeface="Calibri" panose="020F0502020204030204" pitchFamily="34" charset="0"/>
              </a:rPr>
              <a:t> est utilisée par les différents data-</a:t>
            </a:r>
            <a:r>
              <a:rPr lang="fr-FR" altLang="fr-FR" sz="1800" dirty="0" err="1">
                <a:solidFill>
                  <a:schemeClr val="bg2">
                    <a:lumMod val="75000"/>
                  </a:schemeClr>
                </a:solidFill>
                <a:latin typeface="Calibri" panose="020F0502020204030204" pitchFamily="34" charset="0"/>
                <a:ea typeface="Lucida Calligraphy" charset="0"/>
                <a:cs typeface="Calibri" panose="020F0502020204030204" pitchFamily="34" charset="0"/>
              </a:rPr>
              <a:t>marts</a:t>
            </a:r>
            <a:r>
              <a:rPr lang="fr-FR" altLang="fr-FR" sz="1800" dirty="0">
                <a:solidFill>
                  <a:schemeClr val="bg2">
                    <a:lumMod val="75000"/>
                  </a:schemeClr>
                </a:solidFill>
                <a:latin typeface="Calibri" panose="020F0502020204030204" pitchFamily="34" charset="0"/>
                <a:ea typeface="Lucida Calligraphy" charset="0"/>
                <a:cs typeface="Calibri" panose="020F0502020204030204" pitchFamily="34" charset="0"/>
              </a:rPr>
              <a:t> «</a:t>
            </a:r>
            <a:r>
              <a:rPr lang="fr-FR" altLang="fr-FR" sz="1800" b="1" i="1" cap="all" dirty="0">
                <a:solidFill>
                  <a:schemeClr val="bg2">
                    <a:lumMod val="75000"/>
                  </a:schemeClr>
                </a:solidFill>
                <a:latin typeface="Calibri" panose="020F0502020204030204" pitchFamily="34" charset="0"/>
                <a:ea typeface="Lucida Calligraphy" charset="0"/>
                <a:cs typeface="Calibri" panose="020F0502020204030204" pitchFamily="34" charset="0"/>
              </a:rPr>
              <a:t>Finance</a:t>
            </a:r>
            <a:r>
              <a:rPr lang="fr-FR" altLang="fr-FR" sz="1800" dirty="0">
                <a:solidFill>
                  <a:schemeClr val="bg2">
                    <a:lumMod val="75000"/>
                  </a:schemeClr>
                </a:solidFill>
                <a:latin typeface="Calibri" panose="020F0502020204030204" pitchFamily="34" charset="0"/>
                <a:ea typeface="Lucida Calligraphy" charset="0"/>
                <a:cs typeface="Calibri" panose="020F0502020204030204" pitchFamily="34" charset="0"/>
              </a:rPr>
              <a:t>», «</a:t>
            </a:r>
            <a:r>
              <a:rPr lang="fr-FR" altLang="fr-FR" sz="1800" b="1" cap="all" dirty="0">
                <a:solidFill>
                  <a:schemeClr val="bg2">
                    <a:lumMod val="75000"/>
                  </a:schemeClr>
                </a:solidFill>
                <a:latin typeface="Calibri" panose="020F0502020204030204" pitchFamily="34" charset="0"/>
                <a:ea typeface="Lucida Calligraphy" charset="0"/>
                <a:cs typeface="Calibri" panose="020F0502020204030204" pitchFamily="34" charset="0"/>
              </a:rPr>
              <a:t>Marketing</a:t>
            </a:r>
            <a:r>
              <a:rPr lang="fr-FR" altLang="fr-FR" sz="1800" dirty="0">
                <a:solidFill>
                  <a:schemeClr val="bg2">
                    <a:lumMod val="75000"/>
                  </a:schemeClr>
                </a:solidFill>
                <a:latin typeface="Calibri" panose="020F0502020204030204" pitchFamily="34" charset="0"/>
                <a:ea typeface="Lucida Calligraphy" charset="0"/>
                <a:cs typeface="Calibri" panose="020F0502020204030204" pitchFamily="34" charset="0"/>
              </a:rPr>
              <a:t> » …</a:t>
            </a:r>
          </a:p>
        </p:txBody>
      </p:sp>
      <p:sp>
        <p:nvSpPr>
          <p:cNvPr id="9" name="Text Box 102"/>
          <p:cNvSpPr txBox="1">
            <a:spLocks noChangeArrowheads="1"/>
          </p:cNvSpPr>
          <p:nvPr/>
        </p:nvSpPr>
        <p:spPr bwMode="auto">
          <a:xfrm>
            <a:off x="0" y="1078012"/>
            <a:ext cx="8793477" cy="461665"/>
          </a:xfrm>
          <a:prstGeom prst="rect">
            <a:avLst/>
          </a:prstGeom>
        </p:spPr>
        <p:txBody>
          <a:bodyPr wrap="squar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CA" dirty="0"/>
              <a:t>  Types de dimensions : </a:t>
            </a:r>
            <a:r>
              <a:rPr lang="fr-FR" altLang="fr-FR" dirty="0"/>
              <a:t>Dimension Conforme  (</a:t>
            </a:r>
            <a:r>
              <a:rPr lang="fr-FR" altLang="fr-FR" sz="1800" dirty="0" err="1"/>
              <a:t>Conformed</a:t>
            </a:r>
            <a:r>
              <a:rPr lang="fr-FR" altLang="fr-FR" sz="1800" dirty="0"/>
              <a:t> Dimension</a:t>
            </a:r>
            <a:r>
              <a:rPr lang="fr-FR" altLang="fr-FR" dirty="0"/>
              <a:t>)</a:t>
            </a:r>
          </a:p>
        </p:txBody>
      </p:sp>
      <p:sp>
        <p:nvSpPr>
          <p:cNvPr id="2" name="Rectangle 1">
            <a:extLst>
              <a:ext uri="{FF2B5EF4-FFF2-40B4-BE49-F238E27FC236}">
                <a16:creationId xmlns:a16="http://schemas.microsoft.com/office/drawing/2014/main" id="{69586B40-C53C-DE4F-88B1-CB6A752B1842}"/>
              </a:ext>
            </a:extLst>
          </p:cNvPr>
          <p:cNvSpPr/>
          <p:nvPr/>
        </p:nvSpPr>
        <p:spPr>
          <a:xfrm>
            <a:off x="899592" y="4020450"/>
            <a:ext cx="7560840" cy="1862048"/>
          </a:xfrm>
          <a:prstGeom prst="rect">
            <a:avLst/>
          </a:prstGeom>
        </p:spPr>
        <p:txBody>
          <a:bodyPr wrap="square">
            <a:spAutoFit/>
          </a:bodyPr>
          <a:lstStyle/>
          <a:p>
            <a:pPr>
              <a:spcAft>
                <a:spcPts val="1200"/>
              </a:spcAft>
            </a:pPr>
            <a:r>
              <a:rPr lang="fr-FR" b="1" dirty="0">
                <a:latin typeface="Calibri" panose="020F0502020204030204" pitchFamily="34" charset="0"/>
                <a:cs typeface="Calibri" panose="020F0502020204030204" pitchFamily="34" charset="0"/>
              </a:rPr>
              <a:t>Avantages :</a:t>
            </a:r>
          </a:p>
          <a:p>
            <a:pPr marL="676275" indent="-285750">
              <a:spcBef>
                <a:spcPts val="0"/>
              </a:spcBef>
              <a:spcAft>
                <a:spcPts val="600"/>
              </a:spcAft>
              <a:buClr>
                <a:srgbClr val="FF0000"/>
              </a:buClr>
              <a:buSzPct val="120000"/>
              <a:buFont typeface="Wingdings" pitchFamily="2" charset="2"/>
              <a:buChar char="§"/>
            </a:pPr>
            <a:r>
              <a:rPr lang="fr-FR" b="1" i="1" dirty="0">
                <a:solidFill>
                  <a:schemeClr val="bg2">
                    <a:lumMod val="75000"/>
                  </a:schemeClr>
                </a:solidFill>
                <a:latin typeface="Calibri" panose="020F0502020204030204" pitchFamily="34" charset="0"/>
                <a:cs typeface="Calibri" panose="020F0502020204030204" pitchFamily="34" charset="0"/>
              </a:rPr>
              <a:t>Cohérence</a:t>
            </a:r>
            <a:r>
              <a:rPr lang="fr-FR" dirty="0">
                <a:latin typeface="Calibri" panose="020F0502020204030204" pitchFamily="34" charset="0"/>
                <a:cs typeface="Calibri" panose="020F0502020204030204" pitchFamily="34" charset="0"/>
              </a:rPr>
              <a:t> : filtrage et étiquetage cohérents des tables de faits</a:t>
            </a:r>
          </a:p>
          <a:p>
            <a:pPr marL="676275" indent="-285750">
              <a:spcBef>
                <a:spcPts val="0"/>
              </a:spcBef>
              <a:spcAft>
                <a:spcPts val="600"/>
              </a:spcAft>
              <a:buClr>
                <a:srgbClr val="FF0000"/>
              </a:buClr>
              <a:buSzPct val="120000"/>
              <a:buFont typeface="Wingdings" pitchFamily="2" charset="2"/>
              <a:buChar char="§"/>
            </a:pPr>
            <a:r>
              <a:rPr lang="fr-FR" b="1" i="1" dirty="0">
                <a:solidFill>
                  <a:schemeClr val="bg2">
                    <a:lumMod val="75000"/>
                  </a:schemeClr>
                </a:solidFill>
                <a:latin typeface="Calibri" panose="020F0502020204030204" pitchFamily="34" charset="0"/>
                <a:cs typeface="Calibri" panose="020F0502020204030204" pitchFamily="34" charset="0"/>
              </a:rPr>
              <a:t>Intégration</a:t>
            </a:r>
            <a:r>
              <a:rPr lang="fr-FR" dirty="0">
                <a:latin typeface="Calibri" panose="020F0502020204030204" pitchFamily="34" charset="0"/>
                <a:cs typeface="Calibri" panose="020F0502020204030204" pitchFamily="34" charset="0"/>
              </a:rPr>
              <a:t> : vue unifiée de l’ensemble de l’ED</a:t>
            </a:r>
          </a:p>
          <a:p>
            <a:pPr marL="676275" indent="-285750">
              <a:spcBef>
                <a:spcPts val="0"/>
              </a:spcBef>
              <a:spcAft>
                <a:spcPts val="600"/>
              </a:spcAft>
              <a:buClr>
                <a:srgbClr val="FF0000"/>
              </a:buClr>
              <a:buSzPct val="120000"/>
              <a:buFont typeface="Wingdings" pitchFamily="2" charset="2"/>
              <a:buChar char="§"/>
            </a:pPr>
            <a:r>
              <a:rPr lang="fr-FR" b="1" i="1" dirty="0">
                <a:solidFill>
                  <a:schemeClr val="bg2">
                    <a:lumMod val="75000"/>
                  </a:schemeClr>
                </a:solidFill>
                <a:latin typeface="Calibri" panose="020F0502020204030204" pitchFamily="34" charset="0"/>
                <a:cs typeface="Calibri" panose="020F0502020204030204" pitchFamily="34" charset="0"/>
              </a:rPr>
              <a:t>Productivité</a:t>
            </a:r>
            <a:r>
              <a:rPr lang="fr-FR" dirty="0">
                <a:latin typeface="Calibri" panose="020F0502020204030204" pitchFamily="34" charset="0"/>
                <a:cs typeface="Calibri" panose="020F0502020204030204" pitchFamily="34" charset="0"/>
              </a:rPr>
              <a:t> : évolution dans le développement de l’ED</a:t>
            </a:r>
          </a:p>
          <a:p>
            <a:endParaRPr lang="fr-FR" dirty="0">
              <a:effectLst/>
              <a:latin typeface="Calibri" panose="020F0502020204030204" pitchFamily="34" charset="0"/>
              <a:cs typeface="Calibri" panose="020F0502020204030204" pitchFamily="34" charset="0"/>
            </a:endParaRPr>
          </a:p>
        </p:txBody>
      </p:sp>
      <p:sp>
        <p:nvSpPr>
          <p:cNvPr id="3" name="Text Box 3">
            <a:extLst>
              <a:ext uri="{FF2B5EF4-FFF2-40B4-BE49-F238E27FC236}">
                <a16:creationId xmlns:a16="http://schemas.microsoft.com/office/drawing/2014/main" id="{EFFAB410-6128-BB7B-87D5-30BABC631EA8}"/>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spTree>
    <p:extLst>
      <p:ext uri="{BB962C8B-B14F-4D97-AF65-F5344CB8AC3E}">
        <p14:creationId xmlns:p14="http://schemas.microsoft.com/office/powerpoint/2010/main" val="6433649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1"/>
          <p:cNvSpPr>
            <a:spLocks noChangeArrowheads="1"/>
          </p:cNvSpPr>
          <p:nvPr/>
        </p:nvSpPr>
        <p:spPr bwMode="auto">
          <a:xfrm>
            <a:off x="405361" y="1156105"/>
            <a:ext cx="8750300" cy="5601533"/>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anchor="ctr">
            <a:spAutoFit/>
          </a:bodyPr>
          <a:lstStyle>
            <a:lvl1pPr>
              <a:tabLst>
                <a:tab pos="88900" algn="l"/>
              </a:tabLst>
              <a:defRPr sz="1400">
                <a:solidFill>
                  <a:schemeClr val="tx1"/>
                </a:solidFill>
                <a:latin typeface="Arial" charset="0"/>
                <a:ea typeface="ＭＳ Ｐゴシック" charset="-128"/>
              </a:defRPr>
            </a:lvl1pPr>
            <a:lvl2pPr marL="1612900" indent="-1155700">
              <a:tabLst>
                <a:tab pos="88900" algn="l"/>
              </a:tabLst>
              <a:defRPr sz="1400">
                <a:solidFill>
                  <a:schemeClr val="tx1"/>
                </a:solidFill>
                <a:latin typeface="Arial" charset="0"/>
                <a:ea typeface="ＭＳ Ｐゴシック" charset="-128"/>
              </a:defRPr>
            </a:lvl2pPr>
            <a:lvl3pPr marL="1143000" indent="-228600">
              <a:tabLst>
                <a:tab pos="88900" algn="l"/>
              </a:tabLst>
              <a:defRPr sz="1400">
                <a:solidFill>
                  <a:schemeClr val="tx1"/>
                </a:solidFill>
                <a:latin typeface="Arial" charset="0"/>
                <a:ea typeface="ＭＳ Ｐゴシック" charset="-128"/>
              </a:defRPr>
            </a:lvl3pPr>
            <a:lvl4pPr marL="1600200" indent="-228600">
              <a:tabLst>
                <a:tab pos="88900" algn="l"/>
              </a:tabLst>
              <a:defRPr sz="1400">
                <a:solidFill>
                  <a:schemeClr val="tx1"/>
                </a:solidFill>
                <a:latin typeface="Arial" charset="0"/>
                <a:ea typeface="ＭＳ Ｐゴシック" charset="-128"/>
              </a:defRPr>
            </a:lvl4pPr>
            <a:lvl5pPr marL="2057400" indent="-228600">
              <a:tabLst>
                <a:tab pos="88900" algn="l"/>
              </a:tabLst>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tabLst>
                <a:tab pos="88900" algn="l"/>
              </a:tabLs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tabLst>
                <a:tab pos="88900" algn="l"/>
              </a:tabLs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tabLst>
                <a:tab pos="88900" algn="l"/>
              </a:tabLs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tabLst>
                <a:tab pos="88900" algn="l"/>
              </a:tabLst>
              <a:defRPr sz="1400">
                <a:solidFill>
                  <a:schemeClr val="tx1"/>
                </a:solidFill>
                <a:latin typeface="Arial" charset="0"/>
                <a:ea typeface="ＭＳ Ｐゴシック" charset="-128"/>
              </a:defRPr>
            </a:lvl9pPr>
          </a:lstStyle>
          <a:p>
            <a:pPr marL="285750" indent="-285750">
              <a:spcBef>
                <a:spcPct val="0"/>
              </a:spcBef>
              <a:spcAft>
                <a:spcPts val="600"/>
              </a:spcAft>
              <a:buClr>
                <a:schemeClr val="accent3"/>
              </a:buClr>
              <a:buFont typeface="Wingdings" pitchFamily="2" charset="2"/>
              <a:buChar char="q"/>
            </a:pPr>
            <a:r>
              <a:rPr lang="fr-FR" altLang="fr-FR" sz="1800" dirty="0">
                <a:latin typeface="Calibri" charset="0"/>
              </a:rPr>
              <a:t>Dans tout entrepôt de données, il existe au moins une grande dimension, que ce soit en terme d</a:t>
            </a:r>
            <a:r>
              <a:rPr lang="fr-FR" altLang="ja-JP" sz="1800" dirty="0">
                <a:latin typeface="Calibri" charset="0"/>
              </a:rPr>
              <a:t>'</a:t>
            </a:r>
            <a:r>
              <a:rPr lang="fr-FR" altLang="fr-FR" sz="1800" dirty="0">
                <a:latin typeface="Calibri" charset="0"/>
              </a:rPr>
              <a:t>enregistrements ou d</a:t>
            </a:r>
            <a:r>
              <a:rPr lang="fr-FR" altLang="ja-JP" sz="1800" dirty="0">
                <a:latin typeface="Calibri" charset="0"/>
              </a:rPr>
              <a:t>'</a:t>
            </a:r>
            <a:r>
              <a:rPr lang="fr-FR" altLang="fr-FR" sz="1800" dirty="0">
                <a:latin typeface="Calibri" charset="0"/>
              </a:rPr>
              <a:t>attributs</a:t>
            </a:r>
            <a:r>
              <a:rPr lang="fr-FR" altLang="fr-FR" sz="2000" dirty="0">
                <a:latin typeface="Calibri" charset="0"/>
              </a:rPr>
              <a:t>. </a:t>
            </a:r>
          </a:p>
          <a:p>
            <a:pPr marL="285750" indent="-285750">
              <a:buClr>
                <a:schemeClr val="accent3"/>
              </a:buClr>
              <a:buFont typeface="Wingdings" pitchFamily="2" charset="2"/>
              <a:buChar char="q"/>
            </a:pPr>
            <a:r>
              <a:rPr lang="fr-FR" sz="1800" dirty="0">
                <a:latin typeface="Calibri" charset="0"/>
              </a:rPr>
              <a:t>Sert lorsque qu'une dimension renferme des attributs qui peuvent changer souvent et </a:t>
            </a:r>
          </a:p>
          <a:p>
            <a:r>
              <a:rPr lang="fr-FR" sz="1800" dirty="0">
                <a:latin typeface="Calibri" charset="0"/>
              </a:rPr>
              <a:t>sont souvent analysés ensemble</a:t>
            </a:r>
          </a:p>
          <a:p>
            <a:pPr marL="1163638" indent="-1163638"/>
            <a:endParaRPr lang="fr-FR" altLang="fr-FR" sz="1600" b="1" i="1" u="sng" dirty="0">
              <a:solidFill>
                <a:schemeClr val="bg1">
                  <a:lumMod val="95000"/>
                </a:schemeClr>
              </a:solidFill>
              <a:latin typeface="Lucida Calligraphy" charset="0"/>
              <a:ea typeface="Lucida Calligraphy" charset="0"/>
              <a:cs typeface="Lucida Calligraphy" charset="0"/>
            </a:endParaRPr>
          </a:p>
          <a:p>
            <a:pPr marL="1163638" indent="-1163638"/>
            <a:r>
              <a:rPr lang="fr-FR" altLang="fr-FR" sz="1800" b="1" i="1" u="sng" dirty="0">
                <a:solidFill>
                  <a:schemeClr val="bg2">
                    <a:lumMod val="75000"/>
                  </a:schemeClr>
                </a:solidFill>
                <a:latin typeface="Calibri" panose="020F0502020204030204" pitchFamily="34" charset="0"/>
                <a:ea typeface="Lucida Calligraphy" charset="0"/>
                <a:cs typeface="Calibri" panose="020F0502020204030204" pitchFamily="34" charset="0"/>
              </a:rPr>
              <a:t>Exemple</a:t>
            </a:r>
            <a:r>
              <a:rPr lang="fr-FR" altLang="fr-FR" sz="1800" dirty="0">
                <a:solidFill>
                  <a:schemeClr val="bg2">
                    <a:lumMod val="75000"/>
                  </a:schemeClr>
                </a:solidFill>
                <a:latin typeface="Calibri" panose="020F0502020204030204" pitchFamily="34" charset="0"/>
                <a:ea typeface="Lucida Calligraphy" charset="0"/>
                <a:cs typeface="Calibri" panose="020F0502020204030204" pitchFamily="34" charset="0"/>
              </a:rPr>
              <a:t>  </a:t>
            </a:r>
            <a:r>
              <a:rPr lang="fr-FR" altLang="fr-FR" sz="1600" dirty="0">
                <a:solidFill>
                  <a:schemeClr val="bg2">
                    <a:lumMod val="75000"/>
                  </a:schemeClr>
                </a:solidFill>
                <a:latin typeface="Calibri" panose="020F0502020204030204" pitchFamily="34" charset="0"/>
                <a:ea typeface="Lucida Calligraphy" charset="0"/>
                <a:cs typeface="Calibri" panose="020F0502020204030204" pitchFamily="34" charset="0"/>
              </a:rPr>
              <a:t>: La dimension </a:t>
            </a:r>
            <a:r>
              <a:rPr lang="fr-FR" altLang="fr-FR" sz="1800" b="1" i="1" cap="small" dirty="0">
                <a:solidFill>
                  <a:schemeClr val="bg2">
                    <a:lumMod val="75000"/>
                  </a:schemeClr>
                </a:solidFill>
                <a:latin typeface="Calibri" panose="020F0502020204030204" pitchFamily="34" charset="0"/>
                <a:ea typeface="Lucida Calligraphy" charset="0"/>
                <a:cs typeface="Calibri" panose="020F0502020204030204" pitchFamily="34" charset="0"/>
              </a:rPr>
              <a:t>Clients</a:t>
            </a:r>
            <a:r>
              <a:rPr lang="fr-FR" altLang="fr-FR" sz="1800" dirty="0">
                <a:solidFill>
                  <a:schemeClr val="bg2">
                    <a:lumMod val="75000"/>
                  </a:schemeClr>
                </a:solidFill>
                <a:latin typeface="Calibri" panose="020F0502020204030204" pitchFamily="34" charset="0"/>
                <a:ea typeface="Lucida Calligraphy" charset="0"/>
                <a:cs typeface="Calibri" panose="020F0502020204030204" pitchFamily="34" charset="0"/>
              </a:rPr>
              <a:t> </a:t>
            </a:r>
            <a:r>
              <a:rPr lang="fr-FR" altLang="fr-FR" sz="1600" dirty="0">
                <a:solidFill>
                  <a:schemeClr val="bg2">
                    <a:lumMod val="75000"/>
                  </a:schemeClr>
                </a:solidFill>
                <a:latin typeface="Calibri" panose="020F0502020204030204" pitchFamily="34" charset="0"/>
                <a:ea typeface="Lucida Calligraphy" charset="0"/>
                <a:cs typeface="Calibri" panose="020F0502020204030204" pitchFamily="34" charset="0"/>
              </a:rPr>
              <a:t>d'un système de distribution d'énergie contient plusieurs millions d</a:t>
            </a:r>
            <a:r>
              <a:rPr lang="fr-FR" altLang="ja-JP" sz="1600" dirty="0">
                <a:solidFill>
                  <a:schemeClr val="bg2">
                    <a:lumMod val="75000"/>
                  </a:schemeClr>
                </a:solidFill>
                <a:latin typeface="Calibri" panose="020F0502020204030204" pitchFamily="34" charset="0"/>
                <a:ea typeface="Lucida Calligraphy" charset="0"/>
                <a:cs typeface="Calibri" panose="020F0502020204030204" pitchFamily="34" charset="0"/>
              </a:rPr>
              <a:t>'</a:t>
            </a:r>
            <a:r>
              <a:rPr lang="fr-FR" altLang="fr-FR" sz="1600" dirty="0">
                <a:solidFill>
                  <a:schemeClr val="bg2">
                    <a:lumMod val="75000"/>
                  </a:schemeClr>
                </a:solidFill>
                <a:latin typeface="Calibri" panose="020F0502020204030204" pitchFamily="34" charset="0"/>
                <a:ea typeface="Lucida Calligraphy" charset="0"/>
                <a:cs typeface="Calibri" panose="020F0502020204030204" pitchFamily="34" charset="0"/>
              </a:rPr>
              <a:t>enregistrements, dont les attributs sont :</a:t>
            </a:r>
          </a:p>
          <a:p>
            <a:pPr marL="285750" indent="-285750">
              <a:buClr>
                <a:srgbClr val="FF0000"/>
              </a:buClr>
              <a:buFont typeface="Wingdings" pitchFamily="2" charset="2"/>
              <a:buChar char="ü"/>
            </a:pPr>
            <a:endParaRPr lang="fr-FR" altLang="fr-FR" sz="1600" dirty="0">
              <a:solidFill>
                <a:schemeClr val="bg2">
                  <a:lumMod val="75000"/>
                </a:schemeClr>
              </a:solidFill>
              <a:latin typeface="Calibri" panose="020F0502020204030204" pitchFamily="34" charset="0"/>
              <a:ea typeface="Lucida Calligraphy" charset="0"/>
              <a:cs typeface="Calibri" panose="020F0502020204030204" pitchFamily="34" charset="0"/>
            </a:endParaRPr>
          </a:p>
          <a:p>
            <a:pPr marL="622300" lvl="1" indent="-311150">
              <a:buClr>
                <a:srgbClr val="FF0000"/>
              </a:buClr>
              <a:buFont typeface="Wingdings" pitchFamily="2" charset="2"/>
              <a:buChar char="ü"/>
              <a:tabLst>
                <a:tab pos="438150" algn="l"/>
              </a:tabLst>
            </a:pPr>
            <a:r>
              <a:rPr lang="fr-FR" altLang="fr-FR" sz="1600" dirty="0">
                <a:solidFill>
                  <a:schemeClr val="bg2">
                    <a:lumMod val="75000"/>
                  </a:schemeClr>
                </a:solidFill>
                <a:latin typeface="Calibri" panose="020F0502020204030204" pitchFamily="34" charset="0"/>
                <a:ea typeface="Lucida Calligraphy" charset="0"/>
                <a:cs typeface="Calibri" panose="020F0502020204030204" pitchFamily="34" charset="0"/>
              </a:rPr>
              <a:t>  ID client  Identifiant du client, </a:t>
            </a:r>
            <a:r>
              <a:rPr lang="fr-FR" altLang="fr-FR" sz="1600" dirty="0" err="1">
                <a:solidFill>
                  <a:schemeClr val="bg2">
                    <a:lumMod val="75000"/>
                  </a:schemeClr>
                </a:solidFill>
                <a:latin typeface="Calibri" panose="020F0502020204030204" pitchFamily="34" charset="0"/>
                <a:ea typeface="Lucida Calligraphy" charset="0"/>
                <a:cs typeface="Calibri" panose="020F0502020204030204" pitchFamily="34" charset="0"/>
              </a:rPr>
              <a:t>surrogate</a:t>
            </a:r>
            <a:r>
              <a:rPr lang="fr-FR" altLang="fr-FR" sz="1600" dirty="0">
                <a:solidFill>
                  <a:schemeClr val="bg2">
                    <a:lumMod val="75000"/>
                  </a:schemeClr>
                </a:solidFill>
                <a:latin typeface="Calibri" panose="020F0502020204030204" pitchFamily="34" charset="0"/>
                <a:ea typeface="Lucida Calligraphy" charset="0"/>
                <a:cs typeface="Calibri" panose="020F0502020204030204" pitchFamily="34" charset="0"/>
              </a:rPr>
              <a:t> key)</a:t>
            </a:r>
          </a:p>
          <a:p>
            <a:pPr marL="622300" lvl="1" indent="-311150">
              <a:buClr>
                <a:srgbClr val="FF0000"/>
              </a:buClr>
              <a:buFont typeface="Wingdings" pitchFamily="2" charset="2"/>
              <a:buChar char="ü"/>
              <a:tabLst>
                <a:tab pos="438150" algn="l"/>
              </a:tabLst>
            </a:pPr>
            <a:r>
              <a:rPr lang="fr-FR" altLang="fr-FR" sz="1600" dirty="0">
                <a:solidFill>
                  <a:schemeClr val="bg2">
                    <a:lumMod val="75000"/>
                  </a:schemeClr>
                </a:solidFill>
                <a:latin typeface="Calibri" panose="020F0502020204030204" pitchFamily="34" charset="0"/>
                <a:ea typeface="Lucida Calligraphy" charset="0"/>
                <a:cs typeface="Calibri" panose="020F0502020204030204" pitchFamily="34" charset="0"/>
              </a:rPr>
              <a:t> Code du client  La clé d</a:t>
            </a:r>
            <a:r>
              <a:rPr lang="fr-FR" altLang="ja-JP" sz="1600" dirty="0">
                <a:solidFill>
                  <a:schemeClr val="bg2">
                    <a:lumMod val="75000"/>
                  </a:schemeClr>
                </a:solidFill>
                <a:latin typeface="Calibri" panose="020F0502020204030204" pitchFamily="34" charset="0"/>
                <a:ea typeface="Lucida Calligraphy" charset="0"/>
                <a:cs typeface="Calibri" panose="020F0502020204030204" pitchFamily="34" charset="0"/>
              </a:rPr>
              <a:t>'</a:t>
            </a:r>
            <a:r>
              <a:rPr lang="fr-FR" altLang="fr-FR" sz="1600" dirty="0">
                <a:solidFill>
                  <a:schemeClr val="bg2">
                    <a:lumMod val="75000"/>
                  </a:schemeClr>
                </a:solidFill>
                <a:latin typeface="Calibri" panose="020F0502020204030204" pitchFamily="34" charset="0"/>
                <a:ea typeface="Lucida Calligraphy" charset="0"/>
                <a:cs typeface="Calibri" panose="020F0502020204030204" pitchFamily="34" charset="0"/>
              </a:rPr>
              <a:t>affaire du client, provenant du système source)</a:t>
            </a:r>
          </a:p>
          <a:p>
            <a:pPr marL="622300" lvl="1" indent="-311150">
              <a:buClr>
                <a:srgbClr val="FF0000"/>
              </a:buClr>
              <a:buFont typeface="Wingdings" pitchFamily="2" charset="2"/>
              <a:buChar char="ü"/>
              <a:tabLst>
                <a:tab pos="438150" algn="l"/>
              </a:tabLst>
            </a:pPr>
            <a:r>
              <a:rPr lang="fr-FR" altLang="fr-FR" sz="1600" dirty="0">
                <a:solidFill>
                  <a:schemeClr val="bg2">
                    <a:lumMod val="75000"/>
                  </a:schemeClr>
                </a:solidFill>
                <a:latin typeface="Calibri" panose="020F0502020204030204" pitchFamily="34" charset="0"/>
                <a:ea typeface="Lucida Calligraphy" charset="0"/>
                <a:cs typeface="Calibri" panose="020F0502020204030204" pitchFamily="34" charset="0"/>
              </a:rPr>
              <a:t> Nom du client</a:t>
            </a:r>
          </a:p>
          <a:p>
            <a:pPr marL="622300" lvl="1" indent="-311150">
              <a:buClr>
                <a:srgbClr val="FF0000"/>
              </a:buClr>
              <a:buFont typeface="Wingdings" pitchFamily="2" charset="2"/>
              <a:buChar char="ü"/>
              <a:tabLst>
                <a:tab pos="438150" algn="l"/>
              </a:tabLst>
            </a:pPr>
            <a:r>
              <a:rPr lang="fr-FR" altLang="fr-FR" sz="1600" dirty="0">
                <a:solidFill>
                  <a:schemeClr val="bg2">
                    <a:lumMod val="75000"/>
                  </a:schemeClr>
                </a:solidFill>
                <a:latin typeface="Calibri" panose="020F0502020204030204" pitchFamily="34" charset="0"/>
                <a:ea typeface="Lucida Calligraphy" charset="0"/>
                <a:cs typeface="Calibri" panose="020F0502020204030204" pitchFamily="34" charset="0"/>
              </a:rPr>
              <a:t> Adresse du client</a:t>
            </a:r>
          </a:p>
          <a:p>
            <a:pPr marL="622300" lvl="1" indent="-311150">
              <a:buClr>
                <a:srgbClr val="FF0000"/>
              </a:buClr>
              <a:buFont typeface="Wingdings" pitchFamily="2" charset="2"/>
              <a:buChar char="ü"/>
              <a:tabLst>
                <a:tab pos="438150" algn="l"/>
              </a:tabLst>
            </a:pPr>
            <a:r>
              <a:rPr lang="fr-FR" altLang="fr-FR" sz="1600" dirty="0">
                <a:solidFill>
                  <a:schemeClr val="bg2">
                    <a:lumMod val="75000"/>
                  </a:schemeClr>
                </a:solidFill>
                <a:latin typeface="Calibri" panose="020F0502020204030204" pitchFamily="34" charset="0"/>
                <a:ea typeface="Lucida Calligraphy" charset="0"/>
                <a:cs typeface="Calibri" panose="020F0502020204030204" pitchFamily="34" charset="0"/>
              </a:rPr>
              <a:t> Transformateur associé  transformateur électrique qui alimente le client</a:t>
            </a:r>
          </a:p>
          <a:p>
            <a:pPr marL="622300" lvl="1" indent="-311150">
              <a:buClr>
                <a:srgbClr val="FF0000"/>
              </a:buClr>
              <a:buFont typeface="Wingdings" pitchFamily="2" charset="2"/>
              <a:buChar char="ü"/>
              <a:tabLst>
                <a:tab pos="438150" algn="l"/>
              </a:tabLst>
            </a:pPr>
            <a:r>
              <a:rPr lang="fr-FR" altLang="fr-FR" sz="1600" dirty="0">
                <a:solidFill>
                  <a:schemeClr val="bg2">
                    <a:lumMod val="75000"/>
                  </a:schemeClr>
                </a:solidFill>
                <a:latin typeface="Calibri" panose="020F0502020204030204" pitchFamily="34" charset="0"/>
                <a:ea typeface="Lucida Calligraphy" charset="0"/>
                <a:cs typeface="Calibri" panose="020F0502020204030204" pitchFamily="34" charset="0"/>
              </a:rPr>
              <a:t>Code incidence  code d</a:t>
            </a:r>
            <a:r>
              <a:rPr lang="fr-FR" altLang="ja-JP" sz="1600" dirty="0">
                <a:solidFill>
                  <a:schemeClr val="bg2">
                    <a:lumMod val="75000"/>
                  </a:schemeClr>
                </a:solidFill>
                <a:latin typeface="Calibri" panose="020F0502020204030204" pitchFamily="34" charset="0"/>
                <a:ea typeface="Lucida Calligraphy" charset="0"/>
                <a:cs typeface="Calibri" panose="020F0502020204030204" pitchFamily="34" charset="0"/>
              </a:rPr>
              <a:t>'</a:t>
            </a:r>
            <a:r>
              <a:rPr lang="fr-FR" altLang="fr-FR" sz="1600" dirty="0">
                <a:solidFill>
                  <a:schemeClr val="bg2">
                    <a:lumMod val="75000"/>
                  </a:schemeClr>
                </a:solidFill>
                <a:latin typeface="Calibri" panose="020F0502020204030204" pitchFamily="34" charset="0"/>
                <a:ea typeface="Lucida Calligraphy" charset="0"/>
                <a:cs typeface="Calibri" panose="020F0502020204030204" pitchFamily="34" charset="0"/>
              </a:rPr>
              <a:t>incidence du client : </a:t>
            </a:r>
            <a:r>
              <a:rPr lang="fr-FR" altLang="fr-FR" sz="1600" b="1" i="1" dirty="0">
                <a:solidFill>
                  <a:schemeClr val="bg2">
                    <a:lumMod val="50000"/>
                  </a:schemeClr>
                </a:solidFill>
                <a:latin typeface="Calibri" panose="020F0502020204030204" pitchFamily="34" charset="0"/>
                <a:ea typeface="Lucida Calligraphy" charset="0"/>
                <a:cs typeface="Calibri" panose="020F0502020204030204" pitchFamily="34" charset="0"/>
              </a:rPr>
              <a:t>Ma</a:t>
            </a:r>
            <a:r>
              <a:rPr lang="fr-FR" altLang="fr-FR" sz="1600" dirty="0">
                <a:solidFill>
                  <a:schemeClr val="bg2">
                    <a:lumMod val="75000"/>
                  </a:schemeClr>
                </a:solidFill>
                <a:latin typeface="Calibri" panose="020F0502020204030204" pitchFamily="34" charset="0"/>
                <a:ea typeface="Lucida Calligraphy" charset="0"/>
                <a:cs typeface="Calibri" panose="020F0502020204030204" pitchFamily="34" charset="0"/>
              </a:rPr>
              <a:t> pour Majeur, </a:t>
            </a:r>
            <a:r>
              <a:rPr lang="fr-FR" altLang="fr-FR" sz="1600" b="1" i="1" dirty="0">
                <a:solidFill>
                  <a:schemeClr val="bg2">
                    <a:lumMod val="50000"/>
                  </a:schemeClr>
                </a:solidFill>
                <a:latin typeface="Calibri" panose="020F0502020204030204" pitchFamily="34" charset="0"/>
                <a:ea typeface="Lucida Calligraphy" charset="0"/>
                <a:cs typeface="Calibri" panose="020F0502020204030204" pitchFamily="34" charset="0"/>
              </a:rPr>
              <a:t>Mo</a:t>
            </a:r>
            <a:r>
              <a:rPr lang="fr-FR" altLang="fr-FR" sz="1600" dirty="0">
                <a:solidFill>
                  <a:schemeClr val="bg2">
                    <a:lumMod val="75000"/>
                  </a:schemeClr>
                </a:solidFill>
                <a:latin typeface="Calibri" panose="020F0502020204030204" pitchFamily="34" charset="0"/>
                <a:ea typeface="Lucida Calligraphy" charset="0"/>
                <a:cs typeface="Calibri" panose="020F0502020204030204" pitchFamily="34" charset="0"/>
              </a:rPr>
              <a:t> pour Moyen,       </a:t>
            </a:r>
            <a:r>
              <a:rPr lang="fr-FR" altLang="fr-FR" sz="1600" b="1" i="1" dirty="0">
                <a:solidFill>
                  <a:schemeClr val="bg2">
                    <a:lumMod val="50000"/>
                  </a:schemeClr>
                </a:solidFill>
                <a:latin typeface="Calibri" panose="020F0502020204030204" pitchFamily="34" charset="0"/>
                <a:ea typeface="Lucida Calligraphy" charset="0"/>
                <a:cs typeface="Calibri" panose="020F0502020204030204" pitchFamily="34" charset="0"/>
              </a:rPr>
              <a:t>Mi</a:t>
            </a:r>
            <a:r>
              <a:rPr lang="fr-FR" altLang="fr-FR" sz="1600" b="1" dirty="0">
                <a:solidFill>
                  <a:schemeClr val="bg2">
                    <a:lumMod val="50000"/>
                  </a:schemeClr>
                </a:solidFill>
                <a:latin typeface="Calibri" panose="020F0502020204030204" pitchFamily="34" charset="0"/>
                <a:ea typeface="Lucida Calligraphy" charset="0"/>
                <a:cs typeface="Calibri" panose="020F0502020204030204" pitchFamily="34" charset="0"/>
              </a:rPr>
              <a:t> </a:t>
            </a:r>
            <a:r>
              <a:rPr lang="fr-FR" altLang="fr-FR" sz="1600" dirty="0">
                <a:solidFill>
                  <a:schemeClr val="bg2">
                    <a:lumMod val="75000"/>
                  </a:schemeClr>
                </a:solidFill>
                <a:latin typeface="Calibri" panose="020F0502020204030204" pitchFamily="34" charset="0"/>
                <a:ea typeface="Lucida Calligraphy" charset="0"/>
                <a:cs typeface="Calibri" panose="020F0502020204030204" pitchFamily="34" charset="0"/>
              </a:rPr>
              <a:t>pour mineur, </a:t>
            </a:r>
            <a:r>
              <a:rPr lang="fr-FR" altLang="fr-FR" sz="1600" i="1" dirty="0">
                <a:solidFill>
                  <a:schemeClr val="bg2">
                    <a:lumMod val="75000"/>
                  </a:schemeClr>
                </a:solidFill>
                <a:latin typeface="Calibri" panose="020F0502020204030204" pitchFamily="34" charset="0"/>
                <a:ea typeface="Lucida Calligraphy" charset="0"/>
                <a:cs typeface="Calibri" panose="020F0502020204030204" pitchFamily="34" charset="0"/>
              </a:rPr>
              <a:t>Ge</a:t>
            </a:r>
            <a:r>
              <a:rPr lang="fr-FR" altLang="fr-FR" sz="1600" dirty="0">
                <a:solidFill>
                  <a:schemeClr val="bg2">
                    <a:lumMod val="75000"/>
                  </a:schemeClr>
                </a:solidFill>
                <a:latin typeface="Calibri" panose="020F0502020204030204" pitchFamily="34" charset="0"/>
                <a:ea typeface="Lucida Calligraphy" charset="0"/>
                <a:cs typeface="Calibri" panose="020F0502020204030204" pitchFamily="34" charset="0"/>
              </a:rPr>
              <a:t> pour Grande Entrepris)</a:t>
            </a:r>
            <a:endParaRPr lang="fr-FR" altLang="fr-FR" dirty="0">
              <a:solidFill>
                <a:schemeClr val="bg2">
                  <a:lumMod val="75000"/>
                </a:schemeClr>
              </a:solidFill>
              <a:latin typeface="Calibri" panose="020F0502020204030204" pitchFamily="34" charset="0"/>
              <a:ea typeface="Lucida Calligraphy" charset="0"/>
              <a:cs typeface="Calibri" panose="020F0502020204030204" pitchFamily="34" charset="0"/>
            </a:endParaRPr>
          </a:p>
          <a:p>
            <a:pPr marL="622300" lvl="1" indent="-311150">
              <a:buClr>
                <a:srgbClr val="FF0000"/>
              </a:buClr>
              <a:buFont typeface="Wingdings" pitchFamily="2" charset="2"/>
              <a:buChar char="ü"/>
              <a:tabLst>
                <a:tab pos="438150" algn="l"/>
              </a:tabLst>
            </a:pPr>
            <a:r>
              <a:rPr lang="fr-FR" altLang="fr-FR" dirty="0">
                <a:solidFill>
                  <a:schemeClr val="bg2">
                    <a:lumMod val="75000"/>
                  </a:schemeClr>
                </a:solidFill>
                <a:latin typeface="Lucida Calligraphy" charset="0"/>
                <a:ea typeface="Lucida Calligraphy" charset="0"/>
                <a:cs typeface="Lucida Calligraphy" charset="0"/>
              </a:rPr>
              <a:t>…</a:t>
            </a:r>
          </a:p>
          <a:p>
            <a:pPr marL="622300" lvl="1" indent="-311150">
              <a:buFont typeface="Wingdings" charset="2"/>
              <a:buChar char=""/>
              <a:tabLst>
                <a:tab pos="438150" algn="l"/>
              </a:tabLst>
            </a:pPr>
            <a:endParaRPr lang="fr-FR" altLang="fr-FR" sz="1800" dirty="0">
              <a:latin typeface="Calibri" charset="0"/>
            </a:endParaRPr>
          </a:p>
          <a:p>
            <a:pPr>
              <a:spcAft>
                <a:spcPts val="600"/>
              </a:spcAft>
            </a:pPr>
            <a:r>
              <a:rPr lang="fr-FR" altLang="fr-FR" sz="1600" dirty="0">
                <a:latin typeface="Calibri" charset="0"/>
              </a:rPr>
              <a:t>Nous créons donc une mini dimension qui contient les colonnes suivantes :</a:t>
            </a:r>
            <a:endParaRPr lang="fr-FR" altLang="fr-FR" sz="1600" dirty="0"/>
          </a:p>
          <a:p>
            <a:pPr marL="2106613" indent="-285750">
              <a:buClr>
                <a:srgbClr val="FF0000"/>
              </a:buClr>
              <a:buFont typeface="Wingdings" pitchFamily="2" charset="2"/>
              <a:buChar char="ü"/>
            </a:pPr>
            <a:r>
              <a:rPr lang="fr-FR" altLang="fr-FR" sz="1800" dirty="0">
                <a:solidFill>
                  <a:schemeClr val="bg2">
                    <a:lumMod val="75000"/>
                  </a:schemeClr>
                </a:solidFill>
                <a:latin typeface="Calibri" panose="020F0502020204030204" pitchFamily="34" charset="0"/>
                <a:cs typeface="Calibri" panose="020F0502020204030204" pitchFamily="34" charset="0"/>
              </a:rPr>
              <a:t>  </a:t>
            </a:r>
            <a:r>
              <a:rPr lang="fr-FR" altLang="fr-FR" sz="1600" dirty="0">
                <a:solidFill>
                  <a:schemeClr val="bg2">
                    <a:lumMod val="75000"/>
                  </a:schemeClr>
                </a:solidFill>
                <a:latin typeface="Calibri" panose="020F0502020204030204" pitchFamily="34" charset="0"/>
                <a:cs typeface="Calibri" panose="020F0502020204030204" pitchFamily="34" charset="0"/>
              </a:rPr>
              <a:t>ID SCD Client</a:t>
            </a:r>
          </a:p>
          <a:p>
            <a:pPr marL="2106613" indent="-285750">
              <a:buClr>
                <a:srgbClr val="FF0000"/>
              </a:buClr>
              <a:buFont typeface="Wingdings" pitchFamily="2" charset="2"/>
              <a:buChar char="ü"/>
            </a:pPr>
            <a:r>
              <a:rPr lang="fr-FR" altLang="fr-FR" sz="1600" dirty="0">
                <a:solidFill>
                  <a:schemeClr val="bg2">
                    <a:lumMod val="75000"/>
                  </a:schemeClr>
                </a:solidFill>
                <a:latin typeface="Calibri" panose="020F0502020204030204" pitchFamily="34" charset="0"/>
                <a:cs typeface="Calibri" panose="020F0502020204030204" pitchFamily="34" charset="0"/>
              </a:rPr>
              <a:t>  Transformateur associé</a:t>
            </a:r>
          </a:p>
          <a:p>
            <a:pPr marL="2106613" indent="-285750">
              <a:buClr>
                <a:srgbClr val="FF0000"/>
              </a:buClr>
              <a:buFont typeface="Wingdings" pitchFamily="2" charset="2"/>
              <a:buChar char="ü"/>
            </a:pPr>
            <a:r>
              <a:rPr lang="fr-FR" altLang="fr-FR" sz="1600" dirty="0">
                <a:solidFill>
                  <a:schemeClr val="bg2">
                    <a:lumMod val="75000"/>
                  </a:schemeClr>
                </a:solidFill>
                <a:latin typeface="Calibri" panose="020F0502020204030204" pitchFamily="34" charset="0"/>
                <a:ea typeface="Lucida Calligraphy" charset="0"/>
                <a:cs typeface="Calibri" panose="020F0502020204030204" pitchFamily="34" charset="0"/>
              </a:rPr>
              <a:t>  Code d</a:t>
            </a:r>
            <a:r>
              <a:rPr lang="fr-FR" altLang="ja-JP" sz="1600" dirty="0">
                <a:solidFill>
                  <a:schemeClr val="bg2">
                    <a:lumMod val="75000"/>
                  </a:schemeClr>
                </a:solidFill>
                <a:latin typeface="Calibri" panose="020F0502020204030204" pitchFamily="34" charset="0"/>
                <a:ea typeface="Lucida Calligraphy" charset="0"/>
                <a:cs typeface="Calibri" panose="020F0502020204030204" pitchFamily="34" charset="0"/>
              </a:rPr>
              <a:t>'</a:t>
            </a:r>
            <a:r>
              <a:rPr lang="fr-FR" altLang="fr-FR" sz="1600" dirty="0">
                <a:solidFill>
                  <a:schemeClr val="bg2">
                    <a:lumMod val="75000"/>
                  </a:schemeClr>
                </a:solidFill>
                <a:latin typeface="Calibri" panose="020F0502020204030204" pitchFamily="34" charset="0"/>
                <a:ea typeface="Lucida Calligraphy" charset="0"/>
                <a:cs typeface="Calibri" panose="020F0502020204030204" pitchFamily="34" charset="0"/>
              </a:rPr>
              <a:t>incidence</a:t>
            </a:r>
          </a:p>
        </p:txBody>
      </p:sp>
      <p:sp>
        <p:nvSpPr>
          <p:cNvPr id="9" name="Text Box 102"/>
          <p:cNvSpPr txBox="1">
            <a:spLocks noChangeArrowheads="1"/>
          </p:cNvSpPr>
          <p:nvPr/>
        </p:nvSpPr>
        <p:spPr bwMode="auto">
          <a:xfrm>
            <a:off x="243018" y="704605"/>
            <a:ext cx="8793477" cy="461665"/>
          </a:xfrm>
          <a:prstGeom prst="rect">
            <a:avLst/>
          </a:prstGeom>
        </p:spPr>
        <p:txBody>
          <a:bodyPr wrap="squar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CA" dirty="0"/>
              <a:t>  Types de dimensions : Mini  </a:t>
            </a:r>
            <a:r>
              <a:rPr lang="fr-FR" altLang="fr-FR" dirty="0"/>
              <a:t>Dimension</a:t>
            </a:r>
          </a:p>
        </p:txBody>
      </p:sp>
      <p:sp>
        <p:nvSpPr>
          <p:cNvPr id="2" name="Text Box 3">
            <a:extLst>
              <a:ext uri="{FF2B5EF4-FFF2-40B4-BE49-F238E27FC236}">
                <a16:creationId xmlns:a16="http://schemas.microsoft.com/office/drawing/2014/main" id="{59B5730D-CAC8-7E63-EF09-8374781C1E8E}"/>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spTree>
    <p:extLst>
      <p:ext uri="{BB962C8B-B14F-4D97-AF65-F5344CB8AC3E}">
        <p14:creationId xmlns:p14="http://schemas.microsoft.com/office/powerpoint/2010/main" val="16756459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1" name="Rectangle 1"/>
          <p:cNvSpPr>
            <a:spLocks noChangeArrowheads="1"/>
          </p:cNvSpPr>
          <p:nvPr/>
        </p:nvSpPr>
        <p:spPr bwMode="auto">
          <a:xfrm>
            <a:off x="243018" y="1505819"/>
            <a:ext cx="8837538" cy="892552"/>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square" anchor="ctr">
            <a:spAutoFit/>
          </a:bodyPr>
          <a:lstStyle>
            <a:lvl1pPr>
              <a:tabLst>
                <a:tab pos="88900" algn="l"/>
              </a:tabLst>
              <a:defRPr sz="1400">
                <a:solidFill>
                  <a:schemeClr val="tx1"/>
                </a:solidFill>
                <a:latin typeface="Arial" charset="0"/>
                <a:ea typeface="ＭＳ Ｐゴシック" charset="-128"/>
              </a:defRPr>
            </a:lvl1pPr>
            <a:lvl2pPr marL="1612900" indent="-1155700">
              <a:tabLst>
                <a:tab pos="88900" algn="l"/>
              </a:tabLst>
              <a:defRPr sz="1400">
                <a:solidFill>
                  <a:schemeClr val="tx1"/>
                </a:solidFill>
                <a:latin typeface="Arial" charset="0"/>
                <a:ea typeface="ＭＳ Ｐゴシック" charset="-128"/>
              </a:defRPr>
            </a:lvl2pPr>
            <a:lvl3pPr marL="1143000" indent="-228600">
              <a:tabLst>
                <a:tab pos="88900" algn="l"/>
              </a:tabLst>
              <a:defRPr sz="1400">
                <a:solidFill>
                  <a:schemeClr val="tx1"/>
                </a:solidFill>
                <a:latin typeface="Arial" charset="0"/>
                <a:ea typeface="ＭＳ Ｐゴシック" charset="-128"/>
              </a:defRPr>
            </a:lvl3pPr>
            <a:lvl4pPr marL="1600200" indent="-228600">
              <a:tabLst>
                <a:tab pos="88900" algn="l"/>
              </a:tabLst>
              <a:defRPr sz="1400">
                <a:solidFill>
                  <a:schemeClr val="tx1"/>
                </a:solidFill>
                <a:latin typeface="Arial" charset="0"/>
                <a:ea typeface="ＭＳ Ｐゴシック" charset="-128"/>
              </a:defRPr>
            </a:lvl4pPr>
            <a:lvl5pPr marL="2057400" indent="-228600">
              <a:tabLst>
                <a:tab pos="88900" algn="l"/>
              </a:tabLst>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tabLst>
                <a:tab pos="88900" algn="l"/>
              </a:tabLs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tabLst>
                <a:tab pos="88900" algn="l"/>
              </a:tabLs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tabLst>
                <a:tab pos="88900" algn="l"/>
              </a:tabLs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tabLst>
                <a:tab pos="88900" algn="l"/>
              </a:tabLst>
              <a:defRPr sz="1400">
                <a:solidFill>
                  <a:schemeClr val="tx1"/>
                </a:solidFill>
                <a:latin typeface="Arial" charset="0"/>
                <a:ea typeface="ＭＳ Ｐゴシック" charset="-128"/>
              </a:defRPr>
            </a:lvl9pPr>
          </a:lstStyle>
          <a:p>
            <a:r>
              <a:rPr lang="fr-FR" dirty="0"/>
              <a:t> </a:t>
            </a:r>
            <a:r>
              <a:rPr lang="fr-FR" sz="2000" dirty="0">
                <a:latin typeface="Calibri" panose="020F0502020204030204" pitchFamily="34" charset="0"/>
                <a:cs typeface="Calibri" panose="020F0502020204030204" pitchFamily="34" charset="0"/>
              </a:rPr>
              <a:t>Elle sert notamment à modéliser les dimensions multi-</a:t>
            </a:r>
            <a:r>
              <a:rPr lang="fr-FR" sz="2000" dirty="0" err="1">
                <a:latin typeface="Calibri" panose="020F0502020204030204" pitchFamily="34" charset="0"/>
                <a:cs typeface="Calibri" panose="020F0502020204030204" pitchFamily="34" charset="0"/>
              </a:rPr>
              <a:t>valuées</a:t>
            </a:r>
            <a:endParaRPr lang="fr-FR" sz="2000" dirty="0">
              <a:latin typeface="Calibri" panose="020F0502020204030204" pitchFamily="34" charset="0"/>
              <a:cs typeface="Calibri" panose="020F0502020204030204" pitchFamily="34" charset="0"/>
            </a:endParaRPr>
          </a:p>
          <a:p>
            <a:pPr marL="1163638" indent="-1163638"/>
            <a:endParaRPr lang="fr-FR" altLang="fr-FR" sz="1600" b="1" i="1" u="sng" dirty="0">
              <a:solidFill>
                <a:schemeClr val="bg1">
                  <a:lumMod val="95000"/>
                </a:schemeClr>
              </a:solidFill>
              <a:latin typeface="Lucida Calligraphy" charset="0"/>
              <a:ea typeface="Lucida Calligraphy" charset="0"/>
              <a:cs typeface="Lucida Calligraphy" charset="0"/>
            </a:endParaRPr>
          </a:p>
          <a:p>
            <a:pPr marL="1512888" indent="-1195388"/>
            <a:r>
              <a:rPr lang="fr-FR" altLang="fr-FR" sz="1600" b="1" i="1" u="sng" dirty="0">
                <a:solidFill>
                  <a:schemeClr val="bg2">
                    <a:lumMod val="75000"/>
                  </a:schemeClr>
                </a:solidFill>
                <a:latin typeface="Calibri" panose="020F0502020204030204" pitchFamily="34" charset="0"/>
                <a:ea typeface="Lucida Calligraphy" charset="0"/>
                <a:cs typeface="Calibri" panose="020F0502020204030204" pitchFamily="34" charset="0"/>
              </a:rPr>
              <a:t>Exemple</a:t>
            </a:r>
            <a:r>
              <a:rPr lang="fr-FR" altLang="fr-FR" sz="1600" dirty="0">
                <a:solidFill>
                  <a:schemeClr val="bg2">
                    <a:lumMod val="75000"/>
                  </a:schemeClr>
                </a:solidFill>
                <a:latin typeface="Calibri" panose="020F0502020204030204" pitchFamily="34" charset="0"/>
                <a:ea typeface="Lucida Calligraphy" charset="0"/>
                <a:cs typeface="Calibri" panose="020F0502020204030204" pitchFamily="34" charset="0"/>
              </a:rPr>
              <a:t>  </a:t>
            </a:r>
            <a:r>
              <a:rPr lang="fr-FR" altLang="fr-FR" dirty="0">
                <a:solidFill>
                  <a:schemeClr val="bg2">
                    <a:lumMod val="75000"/>
                  </a:schemeClr>
                </a:solidFill>
                <a:latin typeface="Calibri" panose="020F0502020204030204" pitchFamily="34" charset="0"/>
                <a:ea typeface="Lucida Calligraphy" charset="0"/>
                <a:cs typeface="Calibri" panose="020F0502020204030204" pitchFamily="34" charset="0"/>
              </a:rPr>
              <a:t>:  </a:t>
            </a:r>
            <a:r>
              <a:rPr lang="fr-FR" dirty="0">
                <a:solidFill>
                  <a:schemeClr val="bg2">
                    <a:lumMod val="75000"/>
                  </a:schemeClr>
                </a:solidFill>
                <a:latin typeface="Calibri" panose="020F0502020204030204" pitchFamily="34" charset="0"/>
                <a:cs typeface="Calibri" panose="020F0502020204030204" pitchFamily="34" charset="0"/>
              </a:rPr>
              <a:t>la dimension </a:t>
            </a:r>
            <a:r>
              <a:rPr lang="fr-FR" sz="1600" b="1" i="1" cap="small" dirty="0">
                <a:solidFill>
                  <a:schemeClr val="bg2">
                    <a:lumMod val="75000"/>
                  </a:schemeClr>
                </a:solidFill>
                <a:latin typeface="Calibri" panose="020F0502020204030204" pitchFamily="34" charset="0"/>
                <a:cs typeface="Calibri" panose="020F0502020204030204" pitchFamily="34" charset="0"/>
              </a:rPr>
              <a:t>PROMOTION</a:t>
            </a:r>
            <a:r>
              <a:rPr lang="fr-FR" dirty="0">
                <a:solidFill>
                  <a:schemeClr val="bg2">
                    <a:lumMod val="75000"/>
                  </a:schemeClr>
                </a:solidFill>
                <a:latin typeface="Calibri" panose="020F0502020204030204" pitchFamily="34" charset="0"/>
                <a:cs typeface="Calibri" panose="020F0502020204030204" pitchFamily="34" charset="0"/>
              </a:rPr>
              <a:t> peut provoquer plusieurs ventes de produits différents.</a:t>
            </a:r>
          </a:p>
        </p:txBody>
      </p:sp>
      <p:sp>
        <p:nvSpPr>
          <p:cNvPr id="9" name="Text Box 102"/>
          <p:cNvSpPr txBox="1">
            <a:spLocks noChangeArrowheads="1"/>
          </p:cNvSpPr>
          <p:nvPr/>
        </p:nvSpPr>
        <p:spPr bwMode="auto">
          <a:xfrm>
            <a:off x="243018" y="704605"/>
            <a:ext cx="8793477" cy="461665"/>
          </a:xfrm>
          <a:prstGeom prst="rect">
            <a:avLst/>
          </a:prstGeom>
        </p:spPr>
        <p:txBody>
          <a:bodyPr wrap="squar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CA" dirty="0"/>
              <a:t>  Types de dimensions : </a:t>
            </a:r>
            <a:r>
              <a:rPr lang="fr-FR" dirty="0"/>
              <a:t>Dimension de Pont (</a:t>
            </a:r>
            <a:r>
              <a:rPr lang="fr-FR" sz="2000" dirty="0"/>
              <a:t>Bridge dimension</a:t>
            </a:r>
            <a:r>
              <a:rPr lang="fr-FR" dirty="0"/>
              <a:t>)</a:t>
            </a:r>
            <a:endParaRPr lang="fr-FR" altLang="fr-FR" dirty="0"/>
          </a:p>
        </p:txBody>
      </p:sp>
      <p:pic>
        <p:nvPicPr>
          <p:cNvPr id="5" name="Image 4">
            <a:extLst>
              <a:ext uri="{FF2B5EF4-FFF2-40B4-BE49-F238E27FC236}">
                <a16:creationId xmlns:a16="http://schemas.microsoft.com/office/drawing/2014/main" id="{927062D5-6899-254F-90F0-A0E522FA06E7}"/>
              </a:ext>
            </a:extLst>
          </p:cNvPr>
          <p:cNvPicPr>
            <a:picLocks noChangeAspect="1"/>
          </p:cNvPicPr>
          <p:nvPr/>
        </p:nvPicPr>
        <p:blipFill>
          <a:blip r:embed="rId3"/>
          <a:stretch>
            <a:fillRect/>
          </a:stretch>
        </p:blipFill>
        <p:spPr>
          <a:xfrm>
            <a:off x="683568" y="2852936"/>
            <a:ext cx="8460432" cy="3723060"/>
          </a:xfrm>
          <a:prstGeom prst="rect">
            <a:avLst/>
          </a:prstGeom>
        </p:spPr>
      </p:pic>
      <p:sp>
        <p:nvSpPr>
          <p:cNvPr id="2" name="Text Box 3">
            <a:extLst>
              <a:ext uri="{FF2B5EF4-FFF2-40B4-BE49-F238E27FC236}">
                <a16:creationId xmlns:a16="http://schemas.microsoft.com/office/drawing/2014/main" id="{F04D7E78-9565-9562-7BEA-C93935380039}"/>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spTree>
    <p:extLst>
      <p:ext uri="{BB962C8B-B14F-4D97-AF65-F5344CB8AC3E}">
        <p14:creationId xmlns:p14="http://schemas.microsoft.com/office/powerpoint/2010/main" val="38409909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1"/>
          <p:cNvSpPr>
            <a:spLocks noChangeArrowheads="1"/>
          </p:cNvSpPr>
          <p:nvPr/>
        </p:nvSpPr>
        <p:spPr bwMode="auto">
          <a:xfrm>
            <a:off x="278287" y="1888890"/>
            <a:ext cx="8837538" cy="1415772"/>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square" anchor="ctr">
            <a:spAutoFit/>
          </a:bodyPr>
          <a:lstStyle>
            <a:lvl1pPr>
              <a:tabLst>
                <a:tab pos="88900" algn="l"/>
              </a:tabLst>
              <a:defRPr sz="1400">
                <a:solidFill>
                  <a:schemeClr val="tx1"/>
                </a:solidFill>
                <a:latin typeface="Arial" charset="0"/>
                <a:ea typeface="ＭＳ Ｐゴシック" charset="-128"/>
              </a:defRPr>
            </a:lvl1pPr>
            <a:lvl2pPr marL="1612900" indent="-1155700">
              <a:tabLst>
                <a:tab pos="88900" algn="l"/>
              </a:tabLst>
              <a:defRPr sz="1400">
                <a:solidFill>
                  <a:schemeClr val="tx1"/>
                </a:solidFill>
                <a:latin typeface="Arial" charset="0"/>
                <a:ea typeface="ＭＳ Ｐゴシック" charset="-128"/>
              </a:defRPr>
            </a:lvl2pPr>
            <a:lvl3pPr marL="1143000" indent="-228600">
              <a:tabLst>
                <a:tab pos="88900" algn="l"/>
              </a:tabLst>
              <a:defRPr sz="1400">
                <a:solidFill>
                  <a:schemeClr val="tx1"/>
                </a:solidFill>
                <a:latin typeface="Arial" charset="0"/>
                <a:ea typeface="ＭＳ Ｐゴシック" charset="-128"/>
              </a:defRPr>
            </a:lvl3pPr>
            <a:lvl4pPr marL="1600200" indent="-228600">
              <a:tabLst>
                <a:tab pos="88900" algn="l"/>
              </a:tabLst>
              <a:defRPr sz="1400">
                <a:solidFill>
                  <a:schemeClr val="tx1"/>
                </a:solidFill>
                <a:latin typeface="Arial" charset="0"/>
                <a:ea typeface="ＭＳ Ｐゴシック" charset="-128"/>
              </a:defRPr>
            </a:lvl4pPr>
            <a:lvl5pPr marL="2057400" indent="-228600">
              <a:tabLst>
                <a:tab pos="88900" algn="l"/>
              </a:tabLst>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tabLst>
                <a:tab pos="88900" algn="l"/>
              </a:tabLs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tabLst>
                <a:tab pos="88900" algn="l"/>
              </a:tabLs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tabLst>
                <a:tab pos="88900" algn="l"/>
              </a:tabLs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tabLst>
                <a:tab pos="88900" algn="l"/>
              </a:tabLst>
              <a:defRPr sz="1400">
                <a:solidFill>
                  <a:schemeClr val="tx1"/>
                </a:solidFill>
                <a:latin typeface="Arial" charset="0"/>
                <a:ea typeface="ＭＳ Ｐゴシック" charset="-128"/>
              </a:defRPr>
            </a:lvl9pPr>
          </a:lstStyle>
          <a:p>
            <a:r>
              <a:rPr lang="fr-FR" dirty="0"/>
              <a:t> </a:t>
            </a:r>
            <a:r>
              <a:rPr lang="fr-FR" sz="2000" dirty="0">
                <a:latin typeface="Calibri" panose="020F0502020204030204" pitchFamily="34" charset="0"/>
                <a:cs typeface="Calibri" panose="020F0502020204030204" pitchFamily="34" charset="0"/>
              </a:rPr>
              <a:t>Elle correspond aux événements-métier qui n’ont pas de mesures quantifiables.</a:t>
            </a:r>
          </a:p>
          <a:p>
            <a:endParaRPr lang="fr-FR" sz="2000" dirty="0">
              <a:solidFill>
                <a:schemeClr val="bg2">
                  <a:lumMod val="75000"/>
                </a:schemeClr>
              </a:solidFill>
              <a:latin typeface="Calibri" panose="020F0502020204030204" pitchFamily="34" charset="0"/>
              <a:cs typeface="Calibri" panose="020F0502020204030204" pitchFamily="34" charset="0"/>
            </a:endParaRPr>
          </a:p>
          <a:p>
            <a:pPr marL="1163638" indent="-1163638"/>
            <a:endParaRPr lang="fr-FR" altLang="fr-FR" sz="1600" b="1" i="1" u="sng" dirty="0">
              <a:solidFill>
                <a:schemeClr val="bg2">
                  <a:lumMod val="75000"/>
                </a:schemeClr>
              </a:solidFill>
              <a:latin typeface="Lucida Calligraphy" charset="0"/>
              <a:ea typeface="Lucida Calligraphy" charset="0"/>
              <a:cs typeface="Lucida Calligraphy" charset="0"/>
            </a:endParaRPr>
          </a:p>
          <a:p>
            <a:pPr marL="1512888" indent="-1195388"/>
            <a:r>
              <a:rPr lang="fr-FR" altLang="fr-FR" sz="1600" b="1" i="1" u="sng" dirty="0">
                <a:solidFill>
                  <a:schemeClr val="bg2">
                    <a:lumMod val="75000"/>
                  </a:schemeClr>
                </a:solidFill>
                <a:latin typeface="Calibri" panose="020F0502020204030204" pitchFamily="34" charset="0"/>
                <a:ea typeface="Lucida Calligraphy" charset="0"/>
                <a:cs typeface="Calibri" panose="020F0502020204030204" pitchFamily="34" charset="0"/>
              </a:rPr>
              <a:t>Exemple</a:t>
            </a:r>
            <a:r>
              <a:rPr lang="fr-FR" altLang="fr-FR" sz="1600" dirty="0">
                <a:solidFill>
                  <a:schemeClr val="bg2">
                    <a:lumMod val="75000"/>
                  </a:schemeClr>
                </a:solidFill>
                <a:latin typeface="Calibri" panose="020F0502020204030204" pitchFamily="34" charset="0"/>
                <a:ea typeface="Lucida Calligraphy" charset="0"/>
                <a:cs typeface="Calibri" panose="020F0502020204030204" pitchFamily="34" charset="0"/>
              </a:rPr>
              <a:t>  </a:t>
            </a:r>
            <a:r>
              <a:rPr lang="fr-FR" altLang="fr-FR" dirty="0">
                <a:solidFill>
                  <a:schemeClr val="bg2">
                    <a:lumMod val="75000"/>
                  </a:schemeClr>
                </a:solidFill>
                <a:latin typeface="Calibri" panose="020F0502020204030204" pitchFamily="34" charset="0"/>
                <a:ea typeface="Lucida Calligraphy" charset="0"/>
                <a:cs typeface="Calibri" panose="020F0502020204030204" pitchFamily="34" charset="0"/>
              </a:rPr>
              <a:t>:  </a:t>
            </a:r>
            <a:r>
              <a:rPr lang="fr-FR" dirty="0">
                <a:solidFill>
                  <a:schemeClr val="bg2">
                    <a:lumMod val="75000"/>
                  </a:schemeClr>
                </a:solidFill>
                <a:latin typeface="Calibri" panose="020F0502020204030204" pitchFamily="34" charset="0"/>
                <a:cs typeface="Calibri" panose="020F0502020204030204" pitchFamily="34" charset="0"/>
              </a:rPr>
              <a:t>la disponibilité d’un produit.</a:t>
            </a:r>
          </a:p>
          <a:p>
            <a:pPr marL="1512888" indent="-1195388"/>
            <a:endParaRPr lang="fr-FR" dirty="0">
              <a:solidFill>
                <a:schemeClr val="bg1">
                  <a:lumMod val="95000"/>
                </a:schemeClr>
              </a:solidFill>
              <a:latin typeface="Lucida Calligraphy" charset="0"/>
            </a:endParaRPr>
          </a:p>
        </p:txBody>
      </p:sp>
      <p:sp>
        <p:nvSpPr>
          <p:cNvPr id="9" name="Text Box 102"/>
          <p:cNvSpPr txBox="1">
            <a:spLocks noChangeArrowheads="1"/>
          </p:cNvSpPr>
          <p:nvPr/>
        </p:nvSpPr>
        <p:spPr bwMode="auto">
          <a:xfrm>
            <a:off x="350523" y="1020219"/>
            <a:ext cx="8793477" cy="461665"/>
          </a:xfrm>
          <a:prstGeom prst="rect">
            <a:avLst/>
          </a:prstGeom>
        </p:spPr>
        <p:txBody>
          <a:bodyPr wrap="squar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CA" dirty="0"/>
              <a:t> Table de faits  </a:t>
            </a:r>
            <a:r>
              <a:rPr lang="fr-FR" dirty="0"/>
              <a:t>sans faits (</a:t>
            </a:r>
            <a:r>
              <a:rPr lang="fr-FR" sz="2000" dirty="0" err="1"/>
              <a:t>Factless</a:t>
            </a:r>
            <a:r>
              <a:rPr lang="fr-FR" sz="2000" dirty="0"/>
              <a:t> Table</a:t>
            </a:r>
            <a:r>
              <a:rPr lang="fr-FR" dirty="0"/>
              <a:t>)</a:t>
            </a:r>
            <a:endParaRPr lang="fr-FR" altLang="fr-FR" dirty="0"/>
          </a:p>
        </p:txBody>
      </p:sp>
      <p:pic>
        <p:nvPicPr>
          <p:cNvPr id="4" name="Image 3">
            <a:extLst>
              <a:ext uri="{FF2B5EF4-FFF2-40B4-BE49-F238E27FC236}">
                <a16:creationId xmlns:a16="http://schemas.microsoft.com/office/drawing/2014/main" id="{BC4EDD3F-3101-F04D-A868-39535096D855}"/>
              </a:ext>
            </a:extLst>
          </p:cNvPr>
          <p:cNvPicPr>
            <a:picLocks noChangeAspect="1"/>
          </p:cNvPicPr>
          <p:nvPr/>
        </p:nvPicPr>
        <p:blipFill>
          <a:blip r:embed="rId3"/>
          <a:stretch>
            <a:fillRect/>
          </a:stretch>
        </p:blipFill>
        <p:spPr>
          <a:xfrm>
            <a:off x="2987824" y="3587341"/>
            <a:ext cx="2232248" cy="1933929"/>
          </a:xfrm>
          <a:prstGeom prst="rect">
            <a:avLst/>
          </a:prstGeom>
        </p:spPr>
      </p:pic>
      <p:grpSp>
        <p:nvGrpSpPr>
          <p:cNvPr id="11" name="Groupe 10">
            <a:extLst>
              <a:ext uri="{FF2B5EF4-FFF2-40B4-BE49-F238E27FC236}">
                <a16:creationId xmlns:a16="http://schemas.microsoft.com/office/drawing/2014/main" id="{B1B6CB28-F9A9-7942-8FE2-E47163D6A6DB}"/>
              </a:ext>
            </a:extLst>
          </p:cNvPr>
          <p:cNvGrpSpPr/>
          <p:nvPr/>
        </p:nvGrpSpPr>
        <p:grpSpPr>
          <a:xfrm>
            <a:off x="5435997" y="6093292"/>
            <a:ext cx="3456384" cy="373248"/>
            <a:chOff x="5004048" y="6078423"/>
            <a:chExt cx="3456384" cy="341865"/>
          </a:xfrm>
        </p:grpSpPr>
        <p:pic>
          <p:nvPicPr>
            <p:cNvPr id="12" name="Image 11">
              <a:extLst>
                <a:ext uri="{FF2B5EF4-FFF2-40B4-BE49-F238E27FC236}">
                  <a16:creationId xmlns:a16="http://schemas.microsoft.com/office/drawing/2014/main" id="{0CDBC3FD-D66E-1C4E-B0AE-684E225594B1}"/>
                </a:ext>
              </a:extLst>
            </p:cNvPr>
            <p:cNvPicPr>
              <a:picLocks noChangeAspect="1"/>
            </p:cNvPicPr>
            <p:nvPr/>
          </p:nvPicPr>
          <p:blipFill>
            <a:blip r:embed="rId4"/>
            <a:stretch>
              <a:fillRect/>
            </a:stretch>
          </p:blipFill>
          <p:spPr>
            <a:xfrm>
              <a:off x="5004048" y="6078423"/>
              <a:ext cx="318363" cy="341865"/>
            </a:xfrm>
            <a:prstGeom prst="rect">
              <a:avLst/>
            </a:prstGeom>
          </p:spPr>
        </p:pic>
        <p:sp>
          <p:nvSpPr>
            <p:cNvPr id="13" name="Rectangle 12">
              <a:extLst>
                <a:ext uri="{FF2B5EF4-FFF2-40B4-BE49-F238E27FC236}">
                  <a16:creationId xmlns:a16="http://schemas.microsoft.com/office/drawing/2014/main" id="{3FE30226-CBA7-264A-AC92-7A3AEAF3EB67}"/>
                </a:ext>
              </a:extLst>
            </p:cNvPr>
            <p:cNvSpPr/>
            <p:nvPr/>
          </p:nvSpPr>
          <p:spPr>
            <a:xfrm>
              <a:off x="5243920" y="6174067"/>
              <a:ext cx="3216512" cy="215444"/>
            </a:xfrm>
            <a:prstGeom prst="rect">
              <a:avLst/>
            </a:prstGeom>
          </p:spPr>
          <p:txBody>
            <a:bodyPr wrap="square">
              <a:spAutoFit/>
            </a:bodyPr>
            <a:lstStyle/>
            <a:p>
              <a:r>
                <a:rPr lang="fr-FR" sz="800" i="1" dirty="0">
                  <a:latin typeface="Helvetica" pitchFamily="2" charset="0"/>
                </a:rPr>
                <a:t>Département de génie logiciel  - 2011 – © S. </a:t>
              </a:r>
              <a:r>
                <a:rPr lang="fr-FR" sz="800" i="1" dirty="0" err="1">
                  <a:latin typeface="Helvetica" pitchFamily="2" charset="0"/>
                </a:rPr>
                <a:t>Chafki</a:t>
              </a:r>
              <a:r>
                <a:rPr lang="fr-FR" sz="800" i="1" dirty="0">
                  <a:latin typeface="Helvetica" pitchFamily="2" charset="0"/>
                </a:rPr>
                <a:t>, C. Desrosiers</a:t>
              </a:r>
              <a:endParaRPr lang="fr-FR" sz="800" i="1" dirty="0">
                <a:effectLst/>
                <a:latin typeface="Helvetica" pitchFamily="2" charset="0"/>
              </a:endParaRPr>
            </a:p>
          </p:txBody>
        </p:sp>
      </p:grpSp>
      <p:sp>
        <p:nvSpPr>
          <p:cNvPr id="2" name="Text Box 3">
            <a:extLst>
              <a:ext uri="{FF2B5EF4-FFF2-40B4-BE49-F238E27FC236}">
                <a16:creationId xmlns:a16="http://schemas.microsoft.com/office/drawing/2014/main" id="{4B8C8592-9254-E94B-7CCB-81FB78D3B175}"/>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spTree>
    <p:extLst>
      <p:ext uri="{BB962C8B-B14F-4D97-AF65-F5344CB8AC3E}">
        <p14:creationId xmlns:p14="http://schemas.microsoft.com/office/powerpoint/2010/main" val="9492061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
          <p:cNvSpPr txBox="1">
            <a:spLocks noChangeArrowheads="1"/>
          </p:cNvSpPr>
          <p:nvPr/>
        </p:nvSpPr>
        <p:spPr bwMode="auto">
          <a:xfrm>
            <a:off x="243018" y="704605"/>
            <a:ext cx="8793477" cy="461665"/>
          </a:xfrm>
          <a:prstGeom prst="rect">
            <a:avLst/>
          </a:prstGeom>
        </p:spPr>
        <p:txBody>
          <a:bodyPr wrap="squar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CA" dirty="0"/>
              <a:t>  Caractéristiques des dimensions </a:t>
            </a:r>
            <a:endParaRPr lang="fr-FR" altLang="fr-FR" dirty="0"/>
          </a:p>
        </p:txBody>
      </p:sp>
      <p:sp>
        <p:nvSpPr>
          <p:cNvPr id="5" name="ZoneTexte 4"/>
          <p:cNvSpPr txBox="1"/>
          <p:nvPr/>
        </p:nvSpPr>
        <p:spPr>
          <a:xfrm>
            <a:off x="467544" y="1369309"/>
            <a:ext cx="7704856" cy="1477328"/>
          </a:xfrm>
          <a:prstGeom prst="rect">
            <a:avLst/>
          </a:prstGeom>
          <a:noFill/>
        </p:spPr>
        <p:txBody>
          <a:bodyPr wrap="square" rtlCol="0">
            <a:spAutoFit/>
          </a:bodyPr>
          <a:lstStyle/>
          <a:p>
            <a:pPr marL="285750" indent="-285750">
              <a:buClr>
                <a:srgbClr val="FF0000"/>
              </a:buClr>
              <a:buSzPct val="110000"/>
              <a:buFont typeface="Wingdings" charset="2"/>
              <a:buChar char="q"/>
            </a:pPr>
            <a:r>
              <a:rPr lang="fr-FR" dirty="0">
                <a:latin typeface="Calibri" panose="020F0502020204030204" pitchFamily="34" charset="0"/>
                <a:cs typeface="Calibri" panose="020F0502020204030204" pitchFamily="34" charset="0"/>
              </a:rPr>
              <a:t>Les dimensions dans un modèle multidimensionnel sont orthogonales. Elles ne doivent pas avoir de relations entre elles.</a:t>
            </a:r>
          </a:p>
          <a:p>
            <a:pPr marL="285750" indent="-285750">
              <a:buClr>
                <a:srgbClr val="FF0000"/>
              </a:buClr>
              <a:buSzPct val="110000"/>
              <a:buFont typeface="Wingdings" charset="2"/>
              <a:buChar char="q"/>
            </a:pPr>
            <a:endParaRPr lang="fr-FR" dirty="0">
              <a:latin typeface="Calibri" panose="020F0502020204030204" pitchFamily="34" charset="0"/>
              <a:cs typeface="Calibri" panose="020F0502020204030204" pitchFamily="34" charset="0"/>
            </a:endParaRPr>
          </a:p>
          <a:p>
            <a:pPr marL="285750" indent="-285750">
              <a:buClr>
                <a:srgbClr val="FF0000"/>
              </a:buClr>
              <a:buSzPct val="110000"/>
              <a:buFont typeface="Wingdings" charset="2"/>
              <a:buChar char="q"/>
            </a:pPr>
            <a:r>
              <a:rPr lang="fr-FR" dirty="0">
                <a:latin typeface="Calibri" panose="020F0502020204030204" pitchFamily="34" charset="0"/>
                <a:cs typeface="Calibri" panose="020F0502020204030204" pitchFamily="34" charset="0"/>
              </a:rPr>
              <a:t>Si des éléments de dimensions différentes ont des liens, il faut les regrouper dans une même dimension.</a:t>
            </a:r>
          </a:p>
        </p:txBody>
      </p:sp>
      <p:sp>
        <p:nvSpPr>
          <p:cNvPr id="42" name="ZoneTexte 41"/>
          <p:cNvSpPr txBox="1"/>
          <p:nvPr/>
        </p:nvSpPr>
        <p:spPr>
          <a:xfrm>
            <a:off x="467545" y="4888526"/>
            <a:ext cx="7704856" cy="1477328"/>
          </a:xfrm>
          <a:prstGeom prst="rect">
            <a:avLst/>
          </a:prstGeom>
          <a:noFill/>
        </p:spPr>
        <p:txBody>
          <a:bodyPr wrap="square" rtlCol="0">
            <a:spAutoFit/>
          </a:bodyPr>
          <a:lstStyle/>
          <a:p>
            <a:pPr marL="285750" indent="-285750">
              <a:buClr>
                <a:srgbClr val="FF0000"/>
              </a:buClr>
              <a:buSzPct val="110000"/>
              <a:buFont typeface="Wingdings" charset="2"/>
              <a:buChar char="q"/>
            </a:pPr>
            <a:r>
              <a:rPr lang="fr-FR" dirty="0">
                <a:latin typeface="Calibri" panose="020F0502020204030204" pitchFamily="34" charset="0"/>
                <a:cs typeface="Calibri" panose="020F0502020204030204" pitchFamily="34" charset="0"/>
              </a:rPr>
              <a:t>Tous les faits sont décrits par l’ensemble des dimensions du modèle. Autrement, la table de faits doit être éclatée.</a:t>
            </a:r>
          </a:p>
          <a:p>
            <a:pPr marL="285750" indent="-285750">
              <a:buClr>
                <a:srgbClr val="FF0000"/>
              </a:buClr>
              <a:buSzPct val="110000"/>
              <a:buFont typeface="Wingdings" charset="2"/>
              <a:buChar char="q"/>
            </a:pPr>
            <a:endParaRPr lang="fr-FR" dirty="0">
              <a:latin typeface="Calibri" panose="020F0502020204030204" pitchFamily="34" charset="0"/>
              <a:cs typeface="Calibri" panose="020F0502020204030204" pitchFamily="34" charset="0"/>
            </a:endParaRPr>
          </a:p>
          <a:p>
            <a:pPr marL="285750" indent="-285750">
              <a:buClr>
                <a:srgbClr val="FF0000"/>
              </a:buClr>
              <a:buSzPct val="110000"/>
              <a:buFont typeface="Wingdings" charset="2"/>
              <a:buChar char="q"/>
            </a:pPr>
            <a:r>
              <a:rPr lang="fr-FR" dirty="0">
                <a:latin typeface="Calibri" panose="020F0502020204030204" pitchFamily="34" charset="0"/>
                <a:cs typeface="Calibri" panose="020F0502020204030204" pitchFamily="34" charset="0"/>
              </a:rPr>
              <a:t>Les dimensions doivent avoir le même niveau de granularité ainsi qu’avec celui des faits.</a:t>
            </a:r>
          </a:p>
        </p:txBody>
      </p:sp>
      <p:pic>
        <p:nvPicPr>
          <p:cNvPr id="45" name="Image 44"/>
          <p:cNvPicPr>
            <a:picLocks noChangeAspect="1"/>
          </p:cNvPicPr>
          <p:nvPr/>
        </p:nvPicPr>
        <p:blipFill>
          <a:blip r:embed="rId2"/>
          <a:stretch>
            <a:fillRect/>
          </a:stretch>
        </p:blipFill>
        <p:spPr>
          <a:xfrm>
            <a:off x="1874871" y="2850022"/>
            <a:ext cx="5025380" cy="1734423"/>
          </a:xfrm>
          <a:prstGeom prst="rect">
            <a:avLst/>
          </a:prstGeom>
        </p:spPr>
      </p:pic>
      <p:sp>
        <p:nvSpPr>
          <p:cNvPr id="2" name="Text Box 3">
            <a:extLst>
              <a:ext uri="{FF2B5EF4-FFF2-40B4-BE49-F238E27FC236}">
                <a16:creationId xmlns:a16="http://schemas.microsoft.com/office/drawing/2014/main" id="{AC82A863-D89B-5774-DACC-FBB7E573AA3C}"/>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spTree>
    <p:extLst>
      <p:ext uri="{BB962C8B-B14F-4D97-AF65-F5344CB8AC3E}">
        <p14:creationId xmlns:p14="http://schemas.microsoft.com/office/powerpoint/2010/main" val="4087791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Espace réservé du numéro de diapositive 2"/>
          <p:cNvSpPr>
            <a:spLocks noGrp="1"/>
          </p:cNvSpPr>
          <p:nvPr>
            <p:ph type="sldNum" sz="quarter" idx="4294967295"/>
          </p:nvPr>
        </p:nvSpPr>
        <p:spPr bwMode="auto">
          <a:xfrm>
            <a:off x="8640763" y="6481763"/>
            <a:ext cx="503237" cy="3016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908C8FE-0800-2541-9F21-121625199CA9}" type="slidenum">
              <a:rPr lang="en-US" altLang="fr-FR" sz="1400">
                <a:solidFill>
                  <a:srgbClr val="FFFFFF"/>
                </a:solidFill>
                <a:ea typeface="ＭＳ Ｐゴシック" charset="-128"/>
              </a:rPr>
              <a:pPr/>
              <a:t>48</a:t>
            </a:fld>
            <a:endParaRPr lang="en-US" altLang="fr-FR" sz="1400">
              <a:solidFill>
                <a:srgbClr val="FFFFFF"/>
              </a:solidFill>
              <a:ea typeface="ＭＳ Ｐゴシック" charset="-128"/>
            </a:endParaRPr>
          </a:p>
        </p:txBody>
      </p:sp>
      <p:sp>
        <p:nvSpPr>
          <p:cNvPr id="9" name="Text Box 102"/>
          <p:cNvSpPr txBox="1">
            <a:spLocks noChangeArrowheads="1"/>
          </p:cNvSpPr>
          <p:nvPr/>
        </p:nvSpPr>
        <p:spPr bwMode="auto">
          <a:xfrm>
            <a:off x="220806" y="826621"/>
            <a:ext cx="8389243" cy="461665"/>
          </a:xfrm>
          <a:prstGeom prst="rect">
            <a:avLst/>
          </a:prstGeom>
        </p:spPr>
        <p:txBody>
          <a:bodyPr wrap="squar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FR" altLang="fr-FR" dirty="0"/>
              <a:t> Mesures VS attributs de dimension</a:t>
            </a:r>
          </a:p>
        </p:txBody>
      </p:sp>
      <p:sp>
        <p:nvSpPr>
          <p:cNvPr id="10" name="Text Box 2"/>
          <p:cNvSpPr txBox="1">
            <a:spLocks noChangeArrowheads="1"/>
          </p:cNvSpPr>
          <p:nvPr/>
        </p:nvSpPr>
        <p:spPr bwMode="auto">
          <a:xfrm>
            <a:off x="467544" y="1652366"/>
            <a:ext cx="8568952" cy="372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defRPr>
            </a:lvl1pPr>
            <a:lvl2pPr>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358775" lvl="1" indent="-349250" algn="just">
              <a:spcBef>
                <a:spcPts val="1200"/>
              </a:spcBef>
              <a:buClr>
                <a:srgbClr val="FF0000"/>
              </a:buClr>
              <a:buSzPct val="110000"/>
              <a:buFont typeface="Wingdings" charset="2"/>
              <a:buChar char="q"/>
              <a:tabLst>
                <a:tab pos="750888" algn="l"/>
              </a:tabLst>
            </a:pPr>
            <a:r>
              <a:rPr lang="fr-FR" altLang="fr-FR" sz="2000" b="1" i="1" dirty="0">
                <a:latin typeface="Calibri" panose="020F0502020204030204" pitchFamily="34" charset="0"/>
                <a:ea typeface="ＭＳ Ｐゴシック" charset="-128"/>
                <a:cs typeface="Calibri" panose="020F0502020204030204" pitchFamily="34" charset="0"/>
              </a:rPr>
              <a:t>Mesures</a:t>
            </a:r>
            <a:endParaRPr lang="fr-FR" altLang="ja-JP" sz="2000" b="1" i="1" dirty="0">
              <a:latin typeface="Calibri" panose="020F0502020204030204" pitchFamily="34" charset="0"/>
              <a:ea typeface="ＭＳ Ｐゴシック" charset="-128"/>
              <a:cs typeface="Calibri" panose="020F0502020204030204" pitchFamily="34" charset="0"/>
            </a:endParaRPr>
          </a:p>
          <a:p>
            <a:pPr marL="803275" lvl="1" indent="-349250">
              <a:spcBef>
                <a:spcPts val="600"/>
              </a:spcBef>
              <a:buClr>
                <a:srgbClr val="FF0000"/>
              </a:buClr>
              <a:buSzPct val="110000"/>
              <a:buFont typeface="Wingdings" pitchFamily="2" charset="2"/>
              <a:buChar char="Ø"/>
              <a:tabLst>
                <a:tab pos="750888" algn="l"/>
              </a:tabLst>
            </a:pPr>
            <a:r>
              <a:rPr lang="fr-FR" altLang="fr-FR" dirty="0">
                <a:latin typeface="Calibri" panose="020F0502020204030204" pitchFamily="34" charset="0"/>
                <a:ea typeface="ＭＳ Ｐゴシック" charset="-128"/>
                <a:cs typeface="Calibri" panose="020F0502020204030204" pitchFamily="34" charset="0"/>
              </a:rPr>
              <a:t>Dépendent d’un événement-métier </a:t>
            </a:r>
          </a:p>
          <a:p>
            <a:pPr marL="803275" lvl="1" indent="-349250" algn="just">
              <a:spcBef>
                <a:spcPts val="600"/>
              </a:spcBef>
              <a:buClr>
                <a:srgbClr val="FF0000"/>
              </a:buClr>
              <a:buSzPct val="110000"/>
              <a:buFont typeface="Wingdings" pitchFamily="2" charset="2"/>
              <a:buChar char="Ø"/>
              <a:tabLst>
                <a:tab pos="750888" algn="l"/>
              </a:tabLst>
            </a:pPr>
            <a:r>
              <a:rPr lang="fr-FR" altLang="fr-FR" dirty="0">
                <a:latin typeface="Calibri" panose="020F0502020204030204" pitchFamily="34" charset="0"/>
                <a:ea typeface="ＭＳ Ｐゴシック" charset="-128"/>
                <a:cs typeface="Calibri" panose="020F0502020204030204" pitchFamily="34" charset="0"/>
              </a:rPr>
              <a:t>Ont souvent des valeurs continues (</a:t>
            </a:r>
            <a:r>
              <a:rPr lang="fr-FR" altLang="fr-FR" sz="1400" i="1" dirty="0">
                <a:latin typeface="Calibri" panose="020F0502020204030204" pitchFamily="34" charset="0"/>
                <a:ea typeface="ＭＳ Ｐゴシック" charset="-128"/>
                <a:cs typeface="Calibri" panose="020F0502020204030204" pitchFamily="34" charset="0"/>
              </a:rPr>
              <a:t>ou un grand nombre de valeurs discrètes possibles</a:t>
            </a:r>
            <a:r>
              <a:rPr lang="fr-FR" altLang="fr-FR" dirty="0">
                <a:latin typeface="Calibri" panose="020F0502020204030204" pitchFamily="34" charset="0"/>
                <a:ea typeface="ＭＳ Ｐゴシック" charset="-128"/>
                <a:cs typeface="Calibri" panose="020F0502020204030204" pitchFamily="34" charset="0"/>
              </a:rPr>
              <a:t> )</a:t>
            </a:r>
            <a:endParaRPr lang="fr-FR" altLang="fr-FR" sz="2000" b="1" i="1" dirty="0">
              <a:solidFill>
                <a:schemeClr val="bg1">
                  <a:lumMod val="95000"/>
                </a:schemeClr>
              </a:solidFill>
              <a:latin typeface="Calibri" panose="020F0502020204030204" pitchFamily="34" charset="0"/>
              <a:ea typeface="ＭＳ Ｐゴシック" charset="-128"/>
              <a:cs typeface="Calibri" panose="020F0502020204030204" pitchFamily="34" charset="0"/>
            </a:endParaRPr>
          </a:p>
          <a:p>
            <a:pPr marL="803275" lvl="1" indent="-349250" algn="just">
              <a:spcBef>
                <a:spcPts val="600"/>
              </a:spcBef>
              <a:buClr>
                <a:srgbClr val="FF0000"/>
              </a:buClr>
              <a:buSzPct val="110000"/>
              <a:buFont typeface="Wingdings" pitchFamily="2" charset="2"/>
              <a:buChar char="Ø"/>
              <a:tabLst>
                <a:tab pos="750888" algn="l"/>
              </a:tabLst>
            </a:pPr>
            <a:r>
              <a:rPr lang="fr-FR" altLang="fr-FR" dirty="0">
                <a:latin typeface="Calibri" panose="020F0502020204030204" pitchFamily="34" charset="0"/>
                <a:ea typeface="ＭＳ Ｐゴシック" charset="-128"/>
                <a:cs typeface="Calibri" panose="020F0502020204030204" pitchFamily="34" charset="0"/>
              </a:rPr>
              <a:t>Servent dans le calcul d’indicateurs de performance</a:t>
            </a:r>
          </a:p>
          <a:p>
            <a:pPr marL="803275" lvl="1" indent="-349250" algn="just">
              <a:spcBef>
                <a:spcPts val="600"/>
              </a:spcBef>
              <a:buClr>
                <a:schemeClr val="bg1">
                  <a:lumMod val="85000"/>
                </a:schemeClr>
              </a:buClr>
              <a:buSzPct val="110000"/>
              <a:buFont typeface="Wingdings" pitchFamily="2" charset="2"/>
              <a:buChar char="Ø"/>
              <a:tabLst>
                <a:tab pos="750888" algn="l"/>
              </a:tabLst>
            </a:pPr>
            <a:endParaRPr lang="fr-FR" altLang="fr-FR" b="1" i="1" dirty="0">
              <a:solidFill>
                <a:schemeClr val="bg1">
                  <a:lumMod val="95000"/>
                </a:schemeClr>
              </a:solidFill>
              <a:latin typeface="Calibri" panose="020F0502020204030204" pitchFamily="34" charset="0"/>
              <a:ea typeface="ＭＳ Ｐゴシック" charset="-128"/>
              <a:cs typeface="Calibri" panose="020F0502020204030204" pitchFamily="34" charset="0"/>
            </a:endParaRPr>
          </a:p>
          <a:p>
            <a:pPr marL="803275" lvl="1" indent="-349250" algn="just">
              <a:spcBef>
                <a:spcPts val="600"/>
              </a:spcBef>
              <a:buClr>
                <a:schemeClr val="bg1">
                  <a:lumMod val="85000"/>
                </a:schemeClr>
              </a:buClr>
              <a:buSzPct val="110000"/>
              <a:buFont typeface="Wingdings" pitchFamily="2" charset="2"/>
              <a:buChar char="Ø"/>
              <a:tabLst>
                <a:tab pos="750888" algn="l"/>
              </a:tabLst>
            </a:pPr>
            <a:endParaRPr lang="fr-FR" altLang="fr-FR" b="1" i="1" dirty="0">
              <a:solidFill>
                <a:schemeClr val="bg1">
                  <a:lumMod val="95000"/>
                </a:schemeClr>
              </a:solidFill>
              <a:latin typeface="Calibri" panose="020F0502020204030204" pitchFamily="34" charset="0"/>
              <a:ea typeface="ＭＳ Ｐゴシック" charset="-128"/>
              <a:cs typeface="Calibri" panose="020F0502020204030204" pitchFamily="34" charset="0"/>
            </a:endParaRPr>
          </a:p>
          <a:p>
            <a:pPr marL="358775" lvl="1" indent="-349250" algn="just">
              <a:spcBef>
                <a:spcPts val="1200"/>
              </a:spcBef>
              <a:buClr>
                <a:srgbClr val="FF0000"/>
              </a:buClr>
              <a:buSzPct val="110000"/>
              <a:buFont typeface="Wingdings" charset="2"/>
              <a:buChar char="q"/>
              <a:tabLst>
                <a:tab pos="750888" algn="l"/>
              </a:tabLst>
            </a:pPr>
            <a:r>
              <a:rPr lang="fr-FR" altLang="fr-FR" sz="2000" b="1" i="1" dirty="0">
                <a:latin typeface="Calibri" panose="020F0502020204030204" pitchFamily="34" charset="0"/>
                <a:ea typeface="ＭＳ Ｐゴシック" charset="-128"/>
                <a:cs typeface="Calibri" panose="020F0502020204030204" pitchFamily="34" charset="0"/>
              </a:rPr>
              <a:t>Attributs de dimension</a:t>
            </a:r>
            <a:endParaRPr lang="fr-FR" altLang="ja-JP" sz="2000" b="1" i="1" dirty="0">
              <a:latin typeface="Calibri" panose="020F0502020204030204" pitchFamily="34" charset="0"/>
              <a:ea typeface="ＭＳ Ｐゴシック" charset="-128"/>
              <a:cs typeface="Calibri" panose="020F0502020204030204" pitchFamily="34" charset="0"/>
            </a:endParaRPr>
          </a:p>
          <a:p>
            <a:pPr marL="803275" lvl="1" indent="-349250" algn="just">
              <a:spcBef>
                <a:spcPts val="600"/>
              </a:spcBef>
              <a:buClr>
                <a:srgbClr val="FF0000"/>
              </a:buClr>
              <a:buSzPct val="110000"/>
              <a:buFont typeface="Wingdings" pitchFamily="2" charset="2"/>
              <a:buChar char="Ø"/>
              <a:tabLst>
                <a:tab pos="750888" algn="l"/>
              </a:tabLst>
            </a:pPr>
            <a:r>
              <a:rPr lang="fr-FR" altLang="fr-FR" dirty="0">
                <a:latin typeface="Calibri" panose="020F0502020204030204" pitchFamily="34" charset="0"/>
                <a:ea typeface="ＭＳ Ｐゴシック" charset="-128"/>
                <a:cs typeface="Calibri" panose="020F0502020204030204" pitchFamily="34" charset="0"/>
              </a:rPr>
              <a:t>Indépendants des événements d’affaires</a:t>
            </a:r>
          </a:p>
          <a:p>
            <a:pPr marL="803275" lvl="1" indent="-349250" algn="just">
              <a:spcBef>
                <a:spcPts val="600"/>
              </a:spcBef>
              <a:buClr>
                <a:srgbClr val="FF0000"/>
              </a:buClr>
              <a:buSzPct val="110000"/>
              <a:buFont typeface="Wingdings" pitchFamily="2" charset="2"/>
              <a:buChar char="Ø"/>
              <a:tabLst>
                <a:tab pos="750888" algn="l"/>
              </a:tabLst>
            </a:pPr>
            <a:r>
              <a:rPr lang="fr-FR" altLang="fr-FR" dirty="0">
                <a:latin typeface="Calibri" panose="020F0502020204030204" pitchFamily="34" charset="0"/>
                <a:ea typeface="ＭＳ Ｐゴシック" charset="-128"/>
                <a:cs typeface="Calibri" panose="020F0502020204030204" pitchFamily="34" charset="0"/>
              </a:rPr>
              <a:t>Ont souvent des valeurs discrètes</a:t>
            </a:r>
          </a:p>
          <a:p>
            <a:pPr marL="803275" lvl="1" indent="-349250" algn="just">
              <a:spcBef>
                <a:spcPts val="600"/>
              </a:spcBef>
              <a:buClr>
                <a:srgbClr val="FF0000"/>
              </a:buClr>
              <a:buSzPct val="110000"/>
              <a:buFont typeface="Wingdings" pitchFamily="2" charset="2"/>
              <a:buChar char="Ø"/>
              <a:tabLst>
                <a:tab pos="750888" algn="l"/>
              </a:tabLst>
            </a:pPr>
            <a:r>
              <a:rPr lang="fr-FR" altLang="fr-FR" dirty="0">
                <a:latin typeface="Calibri" panose="020F0502020204030204" pitchFamily="34" charset="0"/>
                <a:ea typeface="ＭＳ Ｐゴシック" charset="-128"/>
                <a:cs typeface="Calibri" panose="020F0502020204030204" pitchFamily="34" charset="0"/>
              </a:rPr>
              <a:t>Servent à filtrer ou étiqueter les faits</a:t>
            </a:r>
          </a:p>
        </p:txBody>
      </p:sp>
      <p:grpSp>
        <p:nvGrpSpPr>
          <p:cNvPr id="6" name="Groupe 5">
            <a:extLst>
              <a:ext uri="{FF2B5EF4-FFF2-40B4-BE49-F238E27FC236}">
                <a16:creationId xmlns:a16="http://schemas.microsoft.com/office/drawing/2014/main" id="{BB809987-8E54-5B47-8DC9-D79C00061F31}"/>
              </a:ext>
            </a:extLst>
          </p:cNvPr>
          <p:cNvGrpSpPr/>
          <p:nvPr/>
        </p:nvGrpSpPr>
        <p:grpSpPr>
          <a:xfrm>
            <a:off x="5435997" y="6093292"/>
            <a:ext cx="3456384" cy="373248"/>
            <a:chOff x="5004048" y="6078423"/>
            <a:chExt cx="3456384" cy="341865"/>
          </a:xfrm>
        </p:grpSpPr>
        <p:pic>
          <p:nvPicPr>
            <p:cNvPr id="7" name="Image 6">
              <a:extLst>
                <a:ext uri="{FF2B5EF4-FFF2-40B4-BE49-F238E27FC236}">
                  <a16:creationId xmlns:a16="http://schemas.microsoft.com/office/drawing/2014/main" id="{7A459D77-485A-B340-B3D3-08C44E780C33}"/>
                </a:ext>
              </a:extLst>
            </p:cNvPr>
            <p:cNvPicPr>
              <a:picLocks noChangeAspect="1"/>
            </p:cNvPicPr>
            <p:nvPr/>
          </p:nvPicPr>
          <p:blipFill>
            <a:blip r:embed="rId2"/>
            <a:stretch>
              <a:fillRect/>
            </a:stretch>
          </p:blipFill>
          <p:spPr>
            <a:xfrm>
              <a:off x="5004048" y="6078423"/>
              <a:ext cx="318363" cy="341865"/>
            </a:xfrm>
            <a:prstGeom prst="rect">
              <a:avLst/>
            </a:prstGeom>
          </p:spPr>
        </p:pic>
        <p:sp>
          <p:nvSpPr>
            <p:cNvPr id="11" name="Rectangle 10">
              <a:extLst>
                <a:ext uri="{FF2B5EF4-FFF2-40B4-BE49-F238E27FC236}">
                  <a16:creationId xmlns:a16="http://schemas.microsoft.com/office/drawing/2014/main" id="{A381E451-DD17-AF4E-A0D5-101069225D2E}"/>
                </a:ext>
              </a:extLst>
            </p:cNvPr>
            <p:cNvSpPr/>
            <p:nvPr/>
          </p:nvSpPr>
          <p:spPr>
            <a:xfrm>
              <a:off x="5243920" y="6174067"/>
              <a:ext cx="3216512" cy="215444"/>
            </a:xfrm>
            <a:prstGeom prst="rect">
              <a:avLst/>
            </a:prstGeom>
          </p:spPr>
          <p:txBody>
            <a:bodyPr wrap="square">
              <a:spAutoFit/>
            </a:bodyPr>
            <a:lstStyle/>
            <a:p>
              <a:r>
                <a:rPr lang="fr-FR" sz="800" i="1" dirty="0">
                  <a:latin typeface="Helvetica" pitchFamily="2" charset="0"/>
                </a:rPr>
                <a:t>Département de génie logiciel  - 2011 – © S. </a:t>
              </a:r>
              <a:r>
                <a:rPr lang="fr-FR" sz="800" i="1" dirty="0" err="1">
                  <a:latin typeface="Helvetica" pitchFamily="2" charset="0"/>
                </a:rPr>
                <a:t>Chafki</a:t>
              </a:r>
              <a:r>
                <a:rPr lang="fr-FR" sz="800" i="1" dirty="0">
                  <a:latin typeface="Helvetica" pitchFamily="2" charset="0"/>
                </a:rPr>
                <a:t>, C. Desrosiers</a:t>
              </a:r>
              <a:endParaRPr lang="fr-FR" sz="800" i="1" dirty="0">
                <a:effectLst/>
                <a:latin typeface="Helvetica" pitchFamily="2" charset="0"/>
              </a:endParaRPr>
            </a:p>
          </p:txBody>
        </p:sp>
      </p:grpSp>
      <p:sp>
        <p:nvSpPr>
          <p:cNvPr id="2" name="Text Box 3">
            <a:extLst>
              <a:ext uri="{FF2B5EF4-FFF2-40B4-BE49-F238E27FC236}">
                <a16:creationId xmlns:a16="http://schemas.microsoft.com/office/drawing/2014/main" id="{AF1450EE-0674-F33E-7B88-2B085737CDA3}"/>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spTree>
    <p:extLst>
      <p:ext uri="{BB962C8B-B14F-4D97-AF65-F5344CB8AC3E}">
        <p14:creationId xmlns:p14="http://schemas.microsoft.com/office/powerpoint/2010/main" val="179444318"/>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02"/>
          <p:cNvSpPr txBox="1">
            <a:spLocks noChangeArrowheads="1"/>
          </p:cNvSpPr>
          <p:nvPr/>
        </p:nvSpPr>
        <p:spPr bwMode="auto">
          <a:xfrm>
            <a:off x="323528" y="1085319"/>
            <a:ext cx="5280025" cy="461665"/>
          </a:xfrm>
          <a:prstGeom prst="rect">
            <a:avLst/>
          </a:prstGeom>
        </p:spPr>
        <p:txBody>
          <a:bodyPr wrap="squar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FR" altLang="fr-FR" dirty="0"/>
              <a:t> Modèle en flocons de neige</a:t>
            </a:r>
          </a:p>
        </p:txBody>
      </p:sp>
      <p:sp>
        <p:nvSpPr>
          <p:cNvPr id="10" name="Text Box 2"/>
          <p:cNvSpPr txBox="1">
            <a:spLocks noChangeArrowheads="1"/>
          </p:cNvSpPr>
          <p:nvPr/>
        </p:nvSpPr>
        <p:spPr bwMode="auto">
          <a:xfrm>
            <a:off x="611560" y="2060848"/>
            <a:ext cx="8352928"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defRPr>
            </a:lvl1pPr>
            <a:lvl2pPr>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358775" lvl="1" indent="-349250" algn="just">
              <a:spcBef>
                <a:spcPts val="1200"/>
              </a:spcBef>
              <a:buClr>
                <a:srgbClr val="FF0000"/>
              </a:buClr>
              <a:buSzPct val="110000"/>
              <a:buFont typeface="Wingdings" charset="2"/>
              <a:buChar char="q"/>
              <a:tabLst>
                <a:tab pos="750888" algn="l"/>
              </a:tabLst>
            </a:pPr>
            <a:r>
              <a:rPr lang="fr-FR" altLang="fr-FR" sz="2000" dirty="0">
                <a:latin typeface="Calibri" panose="020F0502020204030204" pitchFamily="34" charset="0"/>
                <a:ea typeface="ＭＳ Ｐゴシック" charset="-128"/>
                <a:cs typeface="Calibri" panose="020F0502020204030204" pitchFamily="34" charset="0"/>
              </a:rPr>
              <a:t>Le modèle de l</a:t>
            </a:r>
            <a:r>
              <a:rPr lang="fr-FR" altLang="ja-JP" sz="2000" dirty="0">
                <a:latin typeface="Calibri" panose="020F0502020204030204" pitchFamily="34" charset="0"/>
                <a:ea typeface="ＭＳ Ｐゴシック" charset="-128"/>
                <a:cs typeface="Calibri" panose="020F0502020204030204" pitchFamily="34" charset="0"/>
              </a:rPr>
              <a:t>’ED doit être simple à comprendre</a:t>
            </a:r>
          </a:p>
          <a:p>
            <a:pPr marL="358775" lvl="1" indent="-349250">
              <a:spcBef>
                <a:spcPts val="1200"/>
              </a:spcBef>
              <a:buClr>
                <a:srgbClr val="FF0000"/>
              </a:buClr>
              <a:buSzPct val="110000"/>
              <a:buFont typeface="Wingdings" charset="2"/>
              <a:buChar char="q"/>
              <a:tabLst>
                <a:tab pos="750888" algn="l"/>
              </a:tabLst>
            </a:pPr>
            <a:r>
              <a:rPr lang="fr-FR" altLang="fr-FR" sz="2000" dirty="0">
                <a:latin typeface="Calibri" panose="020F0502020204030204" pitchFamily="34" charset="0"/>
                <a:ea typeface="ＭＳ Ｐゴシック" charset="-128"/>
                <a:cs typeface="Calibri" panose="020F0502020204030204" pitchFamily="34" charset="0"/>
              </a:rPr>
              <a:t>On peut augmenter sa lisibilité en regroupant certaines dimensions </a:t>
            </a:r>
          </a:p>
          <a:p>
            <a:pPr marL="358775" lvl="1" indent="-349250" algn="just">
              <a:spcBef>
                <a:spcPts val="1200"/>
              </a:spcBef>
              <a:buClr>
                <a:srgbClr val="FF0000"/>
              </a:buClr>
              <a:buSzPct val="110000"/>
              <a:buFont typeface="Wingdings" charset="2"/>
              <a:buChar char="q"/>
              <a:tabLst>
                <a:tab pos="750888" algn="l"/>
              </a:tabLst>
            </a:pPr>
            <a:r>
              <a:rPr lang="fr-FR" altLang="fr-FR" sz="2000" dirty="0">
                <a:latin typeface="Calibri" panose="020F0502020204030204" pitchFamily="34" charset="0"/>
                <a:ea typeface="ＭＳ Ｐゴシック" charset="-128"/>
                <a:cs typeface="Calibri" panose="020F0502020204030204" pitchFamily="34" charset="0"/>
              </a:rPr>
              <a:t>On définit ainsi des </a:t>
            </a:r>
            <a:r>
              <a:rPr lang="fr-FR" altLang="fr-FR" sz="2400" b="1" i="1" dirty="0">
                <a:solidFill>
                  <a:schemeClr val="bg2">
                    <a:lumMod val="75000"/>
                  </a:schemeClr>
                </a:solidFill>
                <a:latin typeface="Calibri" panose="020F0502020204030204" pitchFamily="34" charset="0"/>
                <a:ea typeface="ＭＳ Ｐゴシック" charset="-128"/>
                <a:cs typeface="Calibri" panose="020F0502020204030204" pitchFamily="34" charset="0"/>
              </a:rPr>
              <a:t>hiérarchies</a:t>
            </a:r>
          </a:p>
          <a:p>
            <a:pPr marL="358775" lvl="1" indent="-349250" algn="just">
              <a:spcBef>
                <a:spcPts val="1200"/>
              </a:spcBef>
              <a:buClr>
                <a:srgbClr val="FF0000"/>
              </a:buClr>
              <a:buSzPct val="110000"/>
              <a:buFont typeface="Wingdings" charset="2"/>
              <a:buChar char="q"/>
              <a:tabLst>
                <a:tab pos="750888" algn="l"/>
              </a:tabLst>
            </a:pPr>
            <a:r>
              <a:rPr lang="fr-FR" altLang="fr-FR" sz="2000" dirty="0">
                <a:latin typeface="Calibri" panose="020F0502020204030204" pitchFamily="34" charset="0"/>
                <a:ea typeface="ＭＳ Ｐゴシック" charset="-128"/>
                <a:cs typeface="Calibri" panose="020F0502020204030204" pitchFamily="34" charset="0"/>
              </a:rPr>
              <a:t>Celles-ci peuvent être </a:t>
            </a:r>
            <a:r>
              <a:rPr lang="fr-FR" altLang="fr-FR" sz="2000" b="1" i="1" dirty="0">
                <a:solidFill>
                  <a:schemeClr val="bg2">
                    <a:lumMod val="75000"/>
                  </a:schemeClr>
                </a:solidFill>
                <a:latin typeface="Calibri" panose="020F0502020204030204" pitchFamily="34" charset="0"/>
                <a:ea typeface="ＭＳ Ｐゴシック" charset="-128"/>
                <a:cs typeface="Calibri" panose="020F0502020204030204" pitchFamily="34" charset="0"/>
              </a:rPr>
              <a:t>géographiques,</a:t>
            </a:r>
            <a:r>
              <a:rPr lang="fr-FR" altLang="fr-FR" sz="2000" dirty="0">
                <a:solidFill>
                  <a:schemeClr val="bg2">
                    <a:lumMod val="75000"/>
                  </a:schemeClr>
                </a:solidFill>
                <a:latin typeface="Calibri" panose="020F0502020204030204" pitchFamily="34" charset="0"/>
                <a:ea typeface="ＭＳ Ｐゴシック" charset="-128"/>
                <a:cs typeface="Calibri" panose="020F0502020204030204" pitchFamily="34" charset="0"/>
              </a:rPr>
              <a:t> temporelles, </a:t>
            </a:r>
            <a:r>
              <a:rPr lang="fr-FR" altLang="fr-FR" sz="2000" b="1" i="1" dirty="0">
                <a:solidFill>
                  <a:schemeClr val="bg2">
                    <a:lumMod val="75000"/>
                  </a:schemeClr>
                </a:solidFill>
                <a:latin typeface="Calibri" panose="020F0502020204030204" pitchFamily="34" charset="0"/>
                <a:ea typeface="ＭＳ Ｐゴシック" charset="-128"/>
                <a:cs typeface="Calibri" panose="020F0502020204030204" pitchFamily="34" charset="0"/>
              </a:rPr>
              <a:t>organisationnelles, fonctionnelles…</a:t>
            </a:r>
          </a:p>
          <a:p>
            <a:pPr marL="358775" lvl="1" indent="-349250" algn="just">
              <a:spcBef>
                <a:spcPts val="1200"/>
              </a:spcBef>
              <a:buClr>
                <a:srgbClr val="FF0000"/>
              </a:buClr>
              <a:buSzPct val="110000"/>
              <a:buFont typeface="Wingdings" charset="2"/>
              <a:buChar char="q"/>
              <a:tabLst>
                <a:tab pos="750888" algn="l"/>
              </a:tabLst>
            </a:pPr>
            <a:r>
              <a:rPr lang="fr-FR" altLang="fr-FR" sz="2000" dirty="0">
                <a:latin typeface="Calibri" panose="020F0502020204030204" pitchFamily="34" charset="0"/>
                <a:ea typeface="ＭＳ Ｐゴシック" charset="-128"/>
                <a:cs typeface="Calibri" panose="020F0502020204030204" pitchFamily="34" charset="0"/>
              </a:rPr>
              <a:t>Elles représentent des chemins de consolidation des faits, en agrégeant les mesures selon des </a:t>
            </a:r>
            <a:r>
              <a:rPr lang="fr-FR" altLang="fr-FR" sz="2000" b="1" i="1" dirty="0">
                <a:solidFill>
                  <a:schemeClr val="bg2">
                    <a:lumMod val="75000"/>
                  </a:schemeClr>
                </a:solidFill>
                <a:latin typeface="Calibri" panose="020F0502020204030204" pitchFamily="34" charset="0"/>
                <a:ea typeface="ＭＳ Ｐゴシック" charset="-128"/>
                <a:cs typeface="Calibri" panose="020F0502020204030204" pitchFamily="34" charset="0"/>
              </a:rPr>
              <a:t>niveaux hiérarchiques</a:t>
            </a:r>
          </a:p>
          <a:p>
            <a:pPr marL="358775" lvl="1" indent="-349250" algn="just">
              <a:spcBef>
                <a:spcPts val="1200"/>
              </a:spcBef>
              <a:buClr>
                <a:srgbClr val="FF0000"/>
              </a:buClr>
              <a:buSzPct val="110000"/>
              <a:buFont typeface="Wingdings" charset="2"/>
              <a:buChar char="q"/>
              <a:tabLst>
                <a:tab pos="750888" algn="l"/>
              </a:tabLst>
            </a:pPr>
            <a:r>
              <a:rPr lang="fr-FR" altLang="fr-FR" sz="2000" dirty="0">
                <a:latin typeface="Calibri" panose="020F0502020204030204" pitchFamily="34" charset="0"/>
                <a:ea typeface="ＭＳ Ｐゴシック" charset="-128"/>
                <a:cs typeface="Calibri" panose="020F0502020204030204" pitchFamily="34" charset="0"/>
              </a:rPr>
              <a:t>Chaque </a:t>
            </a:r>
            <a:r>
              <a:rPr lang="fr-FR" altLang="fr-FR" sz="2000" b="1" i="1" dirty="0">
                <a:solidFill>
                  <a:schemeClr val="bg2">
                    <a:lumMod val="75000"/>
                  </a:schemeClr>
                </a:solidFill>
                <a:latin typeface="Calibri" panose="020F0502020204030204" pitchFamily="34" charset="0"/>
                <a:ea typeface="ＭＳ Ｐゴシック" charset="-128"/>
                <a:cs typeface="Calibri" panose="020F0502020204030204" pitchFamily="34" charset="0"/>
              </a:rPr>
              <a:t>niveau</a:t>
            </a:r>
            <a:r>
              <a:rPr lang="fr-FR" altLang="fr-FR" sz="2000" dirty="0">
                <a:latin typeface="Calibri" panose="020F0502020204030204" pitchFamily="34" charset="0"/>
                <a:ea typeface="ＭＳ Ｐゴシック" charset="-128"/>
                <a:cs typeface="Calibri" panose="020F0502020204030204" pitchFamily="34" charset="0"/>
              </a:rPr>
              <a:t> d’une hiérarchie est un pallier d’observation des faits correspondant à une granularité donnée</a:t>
            </a:r>
          </a:p>
        </p:txBody>
      </p:sp>
      <p:sp>
        <p:nvSpPr>
          <p:cNvPr id="2" name="Text Box 3">
            <a:extLst>
              <a:ext uri="{FF2B5EF4-FFF2-40B4-BE49-F238E27FC236}">
                <a16:creationId xmlns:a16="http://schemas.microsoft.com/office/drawing/2014/main" id="{581BFEA3-D054-2799-9341-910A1D7248B4}"/>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spTree>
    <p:extLst>
      <p:ext uri="{BB962C8B-B14F-4D97-AF65-F5344CB8AC3E}">
        <p14:creationId xmlns:p14="http://schemas.microsoft.com/office/powerpoint/2010/main" val="94058106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3"/>
          <p:cNvSpPr>
            <a:spLocks noChangeArrowheads="1"/>
          </p:cNvSpPr>
          <p:nvPr/>
        </p:nvSpPr>
        <p:spPr bwMode="auto">
          <a:xfrm>
            <a:off x="145262" y="1628800"/>
            <a:ext cx="9036496" cy="4262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altLang="fr-FR" sz="2000" dirty="0">
                <a:latin typeface="Calibri" panose="020F0502020204030204" pitchFamily="34" charset="0"/>
                <a:cs typeface="Calibri" panose="020F0502020204030204" pitchFamily="34" charset="0"/>
              </a:rPr>
              <a:t>L’esprit humain perçoit l’information selon 5 catégories  (</a:t>
            </a:r>
            <a:r>
              <a:rPr lang="fr-FR" altLang="fr-FR" sz="1400" i="1" dirty="0">
                <a:latin typeface="Calibri" panose="020F0502020204030204" pitchFamily="34" charset="0"/>
                <a:cs typeface="Calibri" panose="020F0502020204030204" pitchFamily="34" charset="0"/>
              </a:rPr>
              <a:t>d’après Russel </a:t>
            </a:r>
            <a:r>
              <a:rPr lang="fr-FR" altLang="fr-FR" sz="1400" i="1" dirty="0" err="1">
                <a:latin typeface="Calibri" panose="020F0502020204030204" pitchFamily="34" charset="0"/>
                <a:cs typeface="Calibri" panose="020F0502020204030204" pitchFamily="34" charset="0"/>
              </a:rPr>
              <a:t>Ackoff</a:t>
            </a:r>
            <a:r>
              <a:rPr lang="fr-FR" altLang="fr-FR" sz="2000" dirty="0">
                <a:latin typeface="Calibri" panose="020F0502020204030204" pitchFamily="34" charset="0"/>
                <a:cs typeface="Calibri" panose="020F0502020204030204" pitchFamily="34" charset="0"/>
              </a:rPr>
              <a:t>) :</a:t>
            </a:r>
          </a:p>
          <a:p>
            <a:pPr marL="803275" indent="-317500" eaLnBrk="1" hangingPunct="1">
              <a:spcBef>
                <a:spcPts val="1800"/>
              </a:spcBef>
              <a:buClr>
                <a:srgbClr val="C00000"/>
              </a:buClr>
              <a:buFont typeface="Wingdings" charset="2"/>
              <a:buChar char="q"/>
            </a:pPr>
            <a:r>
              <a:rPr lang="fr-FR" sz="2000" b="1" i="1" u="sng" dirty="0">
                <a:solidFill>
                  <a:srgbClr val="0432FF"/>
                </a:solidFill>
                <a:latin typeface="Calibri" panose="020F0502020204030204" pitchFamily="34" charset="0"/>
                <a:cs typeface="Calibri" panose="020F0502020204030204" pitchFamily="34" charset="0"/>
              </a:rPr>
              <a:t>les données </a:t>
            </a:r>
            <a:r>
              <a:rPr lang="fr-FR" sz="2000" dirty="0">
                <a:latin typeface="Calibri" panose="020F0502020204030204" pitchFamily="34" charset="0"/>
                <a:cs typeface="Calibri" panose="020F0502020204030204" pitchFamily="34" charset="0"/>
              </a:rPr>
              <a:t>: se placent au niveau du symbole ;</a:t>
            </a:r>
          </a:p>
          <a:p>
            <a:pPr marL="803275" indent="-317500" eaLnBrk="1" hangingPunct="1">
              <a:spcBef>
                <a:spcPts val="1800"/>
              </a:spcBef>
              <a:buClr>
                <a:srgbClr val="C00000"/>
              </a:buClr>
              <a:buFont typeface="Wingdings" charset="2"/>
              <a:buChar char="q"/>
            </a:pPr>
            <a:r>
              <a:rPr lang="fr-FR" sz="2000" b="1" i="1" u="sng" dirty="0">
                <a:solidFill>
                  <a:srgbClr val="0432FF"/>
                </a:solidFill>
                <a:latin typeface="Calibri" panose="020F0502020204030204" pitchFamily="34" charset="0"/>
                <a:cs typeface="Calibri" panose="020F0502020204030204" pitchFamily="34" charset="0"/>
              </a:rPr>
              <a:t>l’information</a:t>
            </a:r>
            <a:r>
              <a:rPr lang="fr-FR" sz="2000" dirty="0">
                <a:latin typeface="Calibri" panose="020F0502020204030204" pitchFamily="34" charset="0"/>
                <a:cs typeface="Calibri" panose="020F0502020204030204" pitchFamily="34" charset="0"/>
              </a:rPr>
              <a:t> : se réfère aux données qui peuvent être traitées pour devenir utiles ;  </a:t>
            </a:r>
            <a:r>
              <a:rPr lang="fr-FR" sz="1600" dirty="0">
                <a:latin typeface="Calibri" panose="020F0502020204030204" pitchFamily="34" charset="0"/>
                <a:cs typeface="Calibri" panose="020F0502020204030204" pitchFamily="34" charset="0"/>
              </a:rPr>
              <a:t>réponses aux questions « </a:t>
            </a:r>
            <a:r>
              <a:rPr lang="fr-FR" sz="1600" i="1" dirty="0">
                <a:latin typeface="Calibri" panose="020F0502020204030204" pitchFamily="34" charset="0"/>
                <a:cs typeface="Calibri" panose="020F0502020204030204" pitchFamily="34" charset="0"/>
              </a:rPr>
              <a:t>qui »</a:t>
            </a:r>
            <a:r>
              <a:rPr lang="fr-FR" sz="1600" dirty="0">
                <a:latin typeface="Calibri" panose="020F0502020204030204" pitchFamily="34" charset="0"/>
                <a:cs typeface="Calibri" panose="020F0502020204030204" pitchFamily="34" charset="0"/>
              </a:rPr>
              <a:t>, « </a:t>
            </a:r>
            <a:r>
              <a:rPr lang="fr-FR" sz="1600" i="1" dirty="0">
                <a:latin typeface="Calibri" panose="020F0502020204030204" pitchFamily="34" charset="0"/>
                <a:cs typeface="Calibri" panose="020F0502020204030204" pitchFamily="34" charset="0"/>
              </a:rPr>
              <a:t>quoi »</a:t>
            </a:r>
            <a:r>
              <a:rPr lang="fr-FR" sz="1600" dirty="0">
                <a:latin typeface="Calibri" panose="020F0502020204030204" pitchFamily="34" charset="0"/>
                <a:cs typeface="Calibri" panose="020F0502020204030204" pitchFamily="34" charset="0"/>
              </a:rPr>
              <a:t>,  « </a:t>
            </a:r>
            <a:r>
              <a:rPr lang="fr-FR" sz="1600" i="1" dirty="0">
                <a:latin typeface="Calibri" panose="020F0502020204030204" pitchFamily="34" charset="0"/>
                <a:cs typeface="Calibri" panose="020F0502020204030204" pitchFamily="34" charset="0"/>
              </a:rPr>
              <a:t>où »</a:t>
            </a:r>
            <a:r>
              <a:rPr lang="fr-FR" sz="1600" dirty="0">
                <a:latin typeface="Calibri" panose="020F0502020204030204" pitchFamily="34" charset="0"/>
                <a:cs typeface="Calibri" panose="020F0502020204030204" pitchFamily="34" charset="0"/>
              </a:rPr>
              <a:t> et « </a:t>
            </a:r>
            <a:r>
              <a:rPr lang="fr-FR" sz="1600" i="1" dirty="0">
                <a:latin typeface="Calibri" panose="020F0502020204030204" pitchFamily="34" charset="0"/>
                <a:cs typeface="Calibri" panose="020F0502020204030204" pitchFamily="34" charset="0"/>
              </a:rPr>
              <a:t>quand</a:t>
            </a:r>
            <a:r>
              <a:rPr lang="fr-FR" sz="1600" dirty="0">
                <a:latin typeface="Calibri" panose="020F0502020204030204" pitchFamily="34" charset="0"/>
                <a:cs typeface="Calibri" panose="020F0502020204030204" pitchFamily="34" charset="0"/>
              </a:rPr>
              <a:t> </a:t>
            </a:r>
            <a:r>
              <a:rPr lang="fr-FR" sz="2000" dirty="0">
                <a:latin typeface="Calibri" panose="020F0502020204030204" pitchFamily="34" charset="0"/>
                <a:cs typeface="Calibri" panose="020F0502020204030204" pitchFamily="34" charset="0"/>
              </a:rPr>
              <a:t>») ;</a:t>
            </a:r>
          </a:p>
          <a:p>
            <a:pPr marL="803275" indent="-317500" eaLnBrk="1" hangingPunct="1">
              <a:spcBef>
                <a:spcPts val="1800"/>
              </a:spcBef>
              <a:buClr>
                <a:srgbClr val="C00000"/>
              </a:buClr>
              <a:buFont typeface="Wingdings" charset="2"/>
              <a:buChar char="q"/>
            </a:pPr>
            <a:r>
              <a:rPr lang="fr-FR" sz="2000" b="1" i="1" u="sng" dirty="0">
                <a:solidFill>
                  <a:srgbClr val="0432FF"/>
                </a:solidFill>
                <a:latin typeface="Calibri" panose="020F0502020204030204" pitchFamily="34" charset="0"/>
                <a:cs typeface="Calibri" panose="020F0502020204030204" pitchFamily="34" charset="0"/>
              </a:rPr>
              <a:t>la connaissance </a:t>
            </a:r>
            <a:r>
              <a:rPr lang="fr-FR" sz="2000" dirty="0">
                <a:latin typeface="Calibri" panose="020F0502020204030204" pitchFamily="34" charset="0"/>
                <a:cs typeface="Calibri" panose="020F0502020204030204" pitchFamily="34" charset="0"/>
              </a:rPr>
              <a:t>: relative à l’information et au traitement des données par l’esprit humain ;  (</a:t>
            </a:r>
            <a:r>
              <a:rPr lang="fr-FR" sz="1600" dirty="0">
                <a:latin typeface="Calibri" panose="020F0502020204030204" pitchFamily="34" charset="0"/>
                <a:cs typeface="Calibri" panose="020F0502020204030204" pitchFamily="34" charset="0"/>
              </a:rPr>
              <a:t>réponse à la question « comment »</a:t>
            </a:r>
            <a:r>
              <a:rPr lang="fr-FR" sz="2000" dirty="0">
                <a:latin typeface="Calibri" panose="020F0502020204030204" pitchFamily="34" charset="0"/>
                <a:cs typeface="Calibri" panose="020F0502020204030204" pitchFamily="34" charset="0"/>
              </a:rPr>
              <a:t>)</a:t>
            </a:r>
            <a:r>
              <a:rPr lang="fr-FR" sz="1600" dirty="0">
                <a:latin typeface="Calibri" panose="020F0502020204030204" pitchFamily="34" charset="0"/>
                <a:cs typeface="Calibri" panose="020F0502020204030204" pitchFamily="34" charset="0"/>
              </a:rPr>
              <a:t> </a:t>
            </a:r>
            <a:r>
              <a:rPr lang="fr-FR" sz="2000" dirty="0">
                <a:latin typeface="Calibri" panose="020F0502020204030204" pitchFamily="34" charset="0"/>
                <a:cs typeface="Calibri" panose="020F0502020204030204" pitchFamily="34" charset="0"/>
              </a:rPr>
              <a:t>;</a:t>
            </a:r>
          </a:p>
          <a:p>
            <a:pPr marL="803275" indent="-317500" eaLnBrk="1" hangingPunct="1">
              <a:spcBef>
                <a:spcPts val="1800"/>
              </a:spcBef>
              <a:buClr>
                <a:srgbClr val="C00000"/>
              </a:buClr>
              <a:buFont typeface="Wingdings" charset="2"/>
              <a:buChar char="q"/>
            </a:pPr>
            <a:r>
              <a:rPr lang="fr-FR" sz="2000" b="1" i="1" u="sng" dirty="0">
                <a:solidFill>
                  <a:srgbClr val="0432FF"/>
                </a:solidFill>
                <a:latin typeface="Calibri" panose="020F0502020204030204" pitchFamily="34" charset="0"/>
                <a:cs typeface="Calibri" panose="020F0502020204030204" pitchFamily="34" charset="0"/>
              </a:rPr>
              <a:t>la compréhension </a:t>
            </a:r>
            <a:r>
              <a:rPr lang="fr-FR" sz="2000" b="1" dirty="0">
                <a:latin typeface="Calibri" panose="020F0502020204030204" pitchFamily="34" charset="0"/>
                <a:cs typeface="Calibri" panose="020F0502020204030204" pitchFamily="34" charset="0"/>
              </a:rPr>
              <a:t>: </a:t>
            </a:r>
            <a:r>
              <a:rPr lang="fr-FR" sz="2000" dirty="0">
                <a:latin typeface="Calibri" panose="020F0502020204030204" pitchFamily="34" charset="0"/>
                <a:cs typeface="Calibri" panose="020F0502020204030204" pitchFamily="34" charset="0"/>
              </a:rPr>
              <a:t>appréciation du « </a:t>
            </a:r>
            <a:r>
              <a:rPr lang="fr-FR" sz="1600" i="1" dirty="0">
                <a:latin typeface="Calibri" panose="020F0502020204030204" pitchFamily="34" charset="0"/>
                <a:cs typeface="Calibri" panose="020F0502020204030204" pitchFamily="34" charset="0"/>
              </a:rPr>
              <a:t>pourquoi</a:t>
            </a:r>
            <a:r>
              <a:rPr lang="fr-FR" sz="1600" dirty="0">
                <a:latin typeface="Calibri" panose="020F0502020204030204" pitchFamily="34" charset="0"/>
                <a:cs typeface="Calibri" panose="020F0502020204030204" pitchFamily="34" charset="0"/>
              </a:rPr>
              <a:t> </a:t>
            </a:r>
            <a:r>
              <a:rPr lang="fr-FR" sz="2000" dirty="0">
                <a:latin typeface="Calibri" panose="020F0502020204030204" pitchFamily="34" charset="0"/>
                <a:cs typeface="Calibri" panose="020F0502020204030204" pitchFamily="34" charset="0"/>
              </a:rPr>
              <a:t>» ; </a:t>
            </a:r>
          </a:p>
          <a:p>
            <a:pPr marL="803275" indent="-317500" eaLnBrk="1" hangingPunct="1">
              <a:spcBef>
                <a:spcPts val="1800"/>
              </a:spcBef>
              <a:buClr>
                <a:srgbClr val="C00000"/>
              </a:buClr>
              <a:buFont typeface="Wingdings" charset="2"/>
              <a:buChar char="q"/>
            </a:pPr>
            <a:r>
              <a:rPr lang="fr-FR" sz="2000" b="1" i="1" u="sng" dirty="0">
                <a:solidFill>
                  <a:srgbClr val="0432FF"/>
                </a:solidFill>
                <a:latin typeface="Calibri" panose="020F0502020204030204" pitchFamily="34" charset="0"/>
                <a:cs typeface="Calibri" panose="020F0502020204030204" pitchFamily="34" charset="0"/>
              </a:rPr>
              <a:t>la perspicacité </a:t>
            </a:r>
            <a:r>
              <a:rPr lang="fr-FR" sz="2000" dirty="0">
                <a:latin typeface="Calibri" panose="020F0502020204030204" pitchFamily="34" charset="0"/>
                <a:cs typeface="Calibri" panose="020F0502020204030204" pitchFamily="34" charset="0"/>
              </a:rPr>
              <a:t>:  capacité à évaluer la compréhension et réagir en conséquence.  (</a:t>
            </a:r>
            <a:r>
              <a:rPr lang="fr-FR" sz="1600" i="1" dirty="0" err="1">
                <a:latin typeface="Calibri" panose="020F0502020204030204" pitchFamily="34" charset="0"/>
                <a:cs typeface="Calibri" panose="020F0502020204030204" pitchFamily="34" charset="0"/>
              </a:rPr>
              <a:t>Wisdom</a:t>
            </a:r>
            <a:r>
              <a:rPr lang="fr-FR" sz="1600" i="1" dirty="0">
                <a:latin typeface="Calibri" panose="020F0502020204030204" pitchFamily="34" charset="0"/>
                <a:cs typeface="Calibri" panose="020F0502020204030204" pitchFamily="34" charset="0"/>
              </a:rPr>
              <a:t> : sagacité ?)</a:t>
            </a:r>
          </a:p>
          <a:p>
            <a:pPr eaLnBrk="1" hangingPunct="1"/>
            <a:r>
              <a:rPr lang="fr-FR" altLang="fr-FR" sz="1600" i="1" dirty="0">
                <a:latin typeface="Calibri" panose="020F0502020204030204" pitchFamily="34" charset="0"/>
                <a:cs typeface="Calibri" panose="020F0502020204030204" pitchFamily="34" charset="0"/>
              </a:rPr>
              <a:t> </a:t>
            </a:r>
          </a:p>
        </p:txBody>
      </p:sp>
      <p:sp>
        <p:nvSpPr>
          <p:cNvPr id="2" name="Rectangle 1"/>
          <p:cNvSpPr/>
          <p:nvPr/>
        </p:nvSpPr>
        <p:spPr>
          <a:xfrm>
            <a:off x="539552" y="893104"/>
            <a:ext cx="5577553" cy="461665"/>
          </a:xfrm>
          <a:prstGeom prst="rect">
            <a:avLst/>
          </a:prstGeom>
        </p:spPr>
        <p:txBody>
          <a:bodyPr wrap="none">
            <a:spAutoFit/>
          </a:bodyPr>
          <a:lstStyle/>
          <a:p>
            <a:pPr marL="342900" indent="-342900">
              <a:buClr>
                <a:srgbClr val="C00000"/>
              </a:buClr>
              <a:buFont typeface="Wingdings" charset="2"/>
              <a:buChar char="v"/>
            </a:pPr>
            <a:r>
              <a:rPr lang="fr-FR" altLang="fr-FR" sz="2400" b="1" dirty="0">
                <a:solidFill>
                  <a:srgbClr val="C00000"/>
                </a:solidFill>
                <a:latin typeface="Calibri" panose="020F0502020204030204" pitchFamily="34" charset="0"/>
                <a:cs typeface="Calibri" panose="020F0502020204030204" pitchFamily="34" charset="0"/>
              </a:rPr>
              <a:t>Donnée, Information, Connaissances : ?</a:t>
            </a:r>
            <a:endParaRPr lang="fr-FR" sz="2400" b="1" dirty="0">
              <a:solidFill>
                <a:srgbClr val="C00000"/>
              </a:solidFill>
              <a:latin typeface="Calibri" panose="020F0502020204030204" pitchFamily="34" charset="0"/>
              <a:cs typeface="Calibri" panose="020F0502020204030204" pitchFamily="34" charset="0"/>
            </a:endParaRPr>
          </a:p>
        </p:txBody>
      </p:sp>
      <p:sp>
        <p:nvSpPr>
          <p:cNvPr id="5" name="Text Box 7"/>
          <p:cNvSpPr txBox="1">
            <a:spLocks noChangeArrowheads="1"/>
          </p:cNvSpPr>
          <p:nvPr/>
        </p:nvSpPr>
        <p:spPr bwMode="auto">
          <a:xfrm>
            <a:off x="1043608" y="143121"/>
            <a:ext cx="3619902" cy="461665"/>
          </a:xfrm>
          <a:prstGeom prst="rect">
            <a:avLst/>
          </a:prstGeom>
          <a:noFill/>
          <a:ln w="9525">
            <a:noFill/>
            <a:miter lim="800000"/>
            <a:headEnd/>
            <a:tailEnd/>
          </a:ln>
          <a:effectLst/>
        </p:spPr>
        <p:txBody>
          <a:bodyPr>
            <a:spAutoFit/>
          </a:bodyPr>
          <a:lstStyle>
            <a:defPPr>
              <a:defRPr lang="fr-FR"/>
            </a:defPPr>
            <a:lvl1pPr algn="ctr" eaLnBrk="1" hangingPunct="1">
              <a:defRPr sz="2400" b="1" u="sng">
                <a:solidFill>
                  <a:schemeClr val="bg1"/>
                </a:solidFill>
                <a:effectLst>
                  <a:outerShdw blurRad="38100" dist="38100" dir="2700000" algn="tl">
                    <a:srgbClr val="C0C0C0"/>
                  </a:outerShdw>
                </a:effectLst>
                <a:highlight>
                  <a:srgbClr val="808080"/>
                </a:highlight>
                <a:ea typeface="ＭＳ Ｐゴシック" charset="-128"/>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FR" altLang="fr-FR" dirty="0">
                <a:latin typeface="Calibri" panose="020F0502020204030204" pitchFamily="34" charset="0"/>
                <a:cs typeface="Calibri" panose="020F0502020204030204" pitchFamily="34" charset="0"/>
              </a:rPr>
              <a:t>LE DECISIONNEL</a:t>
            </a:r>
          </a:p>
        </p:txBody>
      </p:sp>
    </p:spTree>
    <p:extLst>
      <p:ext uri="{BB962C8B-B14F-4D97-AF65-F5344CB8AC3E}">
        <p14:creationId xmlns:p14="http://schemas.microsoft.com/office/powerpoint/2010/main" val="37860676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02"/>
          <p:cNvSpPr txBox="1">
            <a:spLocks noChangeArrowheads="1"/>
          </p:cNvSpPr>
          <p:nvPr/>
        </p:nvSpPr>
        <p:spPr bwMode="auto">
          <a:xfrm>
            <a:off x="402184" y="834988"/>
            <a:ext cx="5280025" cy="461665"/>
          </a:xfrm>
          <a:prstGeom prst="rect">
            <a:avLst/>
          </a:prstGeom>
        </p:spPr>
        <p:txBody>
          <a:bodyPr wrap="squar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FR" altLang="fr-FR" dirty="0"/>
              <a:t> modèle en flocons de neige</a:t>
            </a:r>
          </a:p>
        </p:txBody>
      </p:sp>
      <p:sp>
        <p:nvSpPr>
          <p:cNvPr id="10" name="Text Box 2"/>
          <p:cNvSpPr txBox="1">
            <a:spLocks noChangeArrowheads="1"/>
          </p:cNvSpPr>
          <p:nvPr/>
        </p:nvSpPr>
        <p:spPr bwMode="auto">
          <a:xfrm>
            <a:off x="755576" y="1427942"/>
            <a:ext cx="792088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defRPr>
            </a:lvl1pPr>
            <a:lvl2pPr>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358775" lvl="1" indent="-349250" algn="just">
              <a:spcBef>
                <a:spcPts val="1200"/>
              </a:spcBef>
              <a:buClr>
                <a:srgbClr val="FF0000"/>
              </a:buClr>
              <a:buSzPct val="110000"/>
              <a:buFont typeface="Wingdings" charset="2"/>
              <a:buChar char="q"/>
              <a:tabLst>
                <a:tab pos="750888" algn="l"/>
              </a:tabLst>
            </a:pPr>
            <a:r>
              <a:rPr lang="fr-FR" altLang="fr-FR" sz="2000" dirty="0">
                <a:latin typeface="Calibri" panose="020F0502020204030204" pitchFamily="34" charset="0"/>
                <a:ea typeface="ＭＳ Ｐゴシック" charset="-128"/>
                <a:cs typeface="Calibri" panose="020F0502020204030204" pitchFamily="34" charset="0"/>
              </a:rPr>
              <a:t>La </a:t>
            </a:r>
            <a:r>
              <a:rPr lang="fr-FR" altLang="fr-FR" sz="2400" b="1" i="1" dirty="0">
                <a:solidFill>
                  <a:schemeClr val="bg2">
                    <a:lumMod val="75000"/>
                  </a:schemeClr>
                </a:solidFill>
                <a:latin typeface="Calibri" panose="020F0502020204030204" pitchFamily="34" charset="0"/>
                <a:ea typeface="ＭＳ Ｐゴシック" charset="-128"/>
                <a:cs typeface="Calibri" panose="020F0502020204030204" pitchFamily="34" charset="0"/>
              </a:rPr>
              <a:t>granularité</a:t>
            </a:r>
            <a:r>
              <a:rPr lang="fr-FR" altLang="fr-FR" sz="2000" dirty="0">
                <a:latin typeface="Calibri" panose="020F0502020204030204" pitchFamily="34" charset="0"/>
                <a:ea typeface="ＭＳ Ｐゴシック" charset="-128"/>
                <a:cs typeface="Calibri" panose="020F0502020204030204" pitchFamily="34" charset="0"/>
              </a:rPr>
              <a:t> d’une dimension correspond à un niveau de représentation représentant le niveau de sélection le plus fin des données de la dimension </a:t>
            </a:r>
            <a:endParaRPr lang="fr-FR" altLang="ja-JP" sz="2000" dirty="0">
              <a:latin typeface="Calibri" panose="020F0502020204030204" pitchFamily="34" charset="0"/>
              <a:ea typeface="ＭＳ Ｐゴシック" charset="-128"/>
              <a:cs typeface="Calibri" panose="020F0502020204030204" pitchFamily="34" charset="0"/>
            </a:endParaRPr>
          </a:p>
          <a:p>
            <a:pPr marL="358775" lvl="1" indent="-349250">
              <a:spcBef>
                <a:spcPts val="1200"/>
              </a:spcBef>
              <a:buClr>
                <a:srgbClr val="FF0000"/>
              </a:buClr>
              <a:buSzPct val="110000"/>
              <a:buFont typeface="Wingdings" charset="2"/>
              <a:buChar char="q"/>
              <a:tabLst>
                <a:tab pos="750888" algn="l"/>
              </a:tabLst>
            </a:pPr>
            <a:r>
              <a:rPr lang="fr-FR" altLang="fr-FR" sz="2000" dirty="0">
                <a:latin typeface="Calibri" panose="020F0502020204030204" pitchFamily="34" charset="0"/>
                <a:ea typeface="ＭＳ Ｐゴシック" charset="-128"/>
                <a:cs typeface="Calibri" panose="020F0502020204030204" pitchFamily="34" charset="0"/>
              </a:rPr>
              <a:t>Dans un modèle multidimensionnel, tous les faits ont un même niveau de granularité quelque soit les dimensions choisies</a:t>
            </a:r>
            <a:endParaRPr lang="fr-FR" altLang="fr-FR" sz="2000" dirty="0">
              <a:solidFill>
                <a:schemeClr val="bg2">
                  <a:lumMod val="75000"/>
                </a:schemeClr>
              </a:solidFill>
              <a:latin typeface="Calibri" panose="020F0502020204030204" pitchFamily="34" charset="0"/>
              <a:ea typeface="ＭＳ Ｐゴシック" charset="-128"/>
              <a:cs typeface="Calibri" panose="020F0502020204030204" pitchFamily="34" charset="0"/>
            </a:endParaRPr>
          </a:p>
          <a:p>
            <a:pPr marL="1157288" lvl="1" indent="-793750">
              <a:spcBef>
                <a:spcPts val="1200"/>
              </a:spcBef>
              <a:buClr>
                <a:schemeClr val="bg1">
                  <a:lumMod val="85000"/>
                </a:schemeClr>
              </a:buClr>
              <a:buSzPct val="110000"/>
            </a:pPr>
            <a:r>
              <a:rPr lang="fr-FR" altLang="fr-FR" sz="1600" i="1" u="sng" dirty="0">
                <a:solidFill>
                  <a:schemeClr val="bg2">
                    <a:lumMod val="75000"/>
                  </a:schemeClr>
                </a:solidFill>
                <a:latin typeface="Calibri" panose="020F0502020204030204" pitchFamily="34" charset="0"/>
                <a:ea typeface="Lucida Calligraphy" charset="0"/>
                <a:cs typeface="Calibri" panose="020F0502020204030204" pitchFamily="34" charset="0"/>
              </a:rPr>
              <a:t>Exemple</a:t>
            </a:r>
            <a:r>
              <a:rPr lang="fr-FR" altLang="fr-FR" sz="1600" dirty="0">
                <a:solidFill>
                  <a:schemeClr val="bg2">
                    <a:lumMod val="75000"/>
                  </a:schemeClr>
                </a:solidFill>
                <a:latin typeface="Calibri" panose="020F0502020204030204" pitchFamily="34" charset="0"/>
                <a:ea typeface="Lucida Calligraphy" charset="0"/>
                <a:cs typeface="Calibri" panose="020F0502020204030204" pitchFamily="34" charset="0"/>
              </a:rPr>
              <a:t> : Pour la dimension TEMPS : c’est le jour ; pour un fait : c’est le montant de ventes d’’un produit…</a:t>
            </a:r>
            <a:endParaRPr lang="fr-FR" altLang="fr-FR" sz="2000" dirty="0">
              <a:solidFill>
                <a:schemeClr val="bg2">
                  <a:lumMod val="75000"/>
                </a:schemeClr>
              </a:solidFill>
              <a:latin typeface="Calibri" panose="020F0502020204030204" pitchFamily="34" charset="0"/>
              <a:ea typeface="ＭＳ Ｐゴシック" charset="-128"/>
              <a:cs typeface="Calibri" panose="020F0502020204030204" pitchFamily="34" charset="0"/>
            </a:endParaRPr>
          </a:p>
        </p:txBody>
      </p:sp>
      <p:grpSp>
        <p:nvGrpSpPr>
          <p:cNvPr id="24581" name="Grouper 24580"/>
          <p:cNvGrpSpPr/>
          <p:nvPr/>
        </p:nvGrpSpPr>
        <p:grpSpPr>
          <a:xfrm>
            <a:off x="1835257" y="4346745"/>
            <a:ext cx="3937158" cy="1889522"/>
            <a:chOff x="2435042" y="3789040"/>
            <a:chExt cx="3937158" cy="1889522"/>
          </a:xfrm>
        </p:grpSpPr>
        <p:cxnSp>
          <p:nvCxnSpPr>
            <p:cNvPr id="3" name="Connecteur droit 2"/>
            <p:cNvCxnSpPr/>
            <p:nvPr/>
          </p:nvCxnSpPr>
          <p:spPr>
            <a:xfrm flipV="1">
              <a:off x="2555776" y="4781072"/>
              <a:ext cx="3816424" cy="0"/>
            </a:xfrm>
            <a:prstGeom prst="line">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4578" name="Grouper 24577"/>
            <p:cNvGrpSpPr/>
            <p:nvPr/>
          </p:nvGrpSpPr>
          <p:grpSpPr>
            <a:xfrm>
              <a:off x="2970825" y="3789040"/>
              <a:ext cx="3070481" cy="795954"/>
              <a:chOff x="2966835" y="3992814"/>
              <a:chExt cx="3070481" cy="864097"/>
            </a:xfrm>
          </p:grpSpPr>
          <p:grpSp>
            <p:nvGrpSpPr>
              <p:cNvPr id="24576" name="Grouper 24575"/>
              <p:cNvGrpSpPr/>
              <p:nvPr/>
            </p:nvGrpSpPr>
            <p:grpSpPr>
              <a:xfrm>
                <a:off x="2966835" y="3992814"/>
                <a:ext cx="2886480" cy="864097"/>
                <a:chOff x="3005318" y="3886850"/>
                <a:chExt cx="2886480" cy="864097"/>
              </a:xfrm>
            </p:grpSpPr>
            <p:sp>
              <p:nvSpPr>
                <p:cNvPr id="30" name="Triangle rectangle 29"/>
                <p:cNvSpPr/>
                <p:nvPr/>
              </p:nvSpPr>
              <p:spPr>
                <a:xfrm rot="13637424">
                  <a:off x="5118428" y="3977578"/>
                  <a:ext cx="864097" cy="682642"/>
                </a:xfrm>
                <a:prstGeom prst="rtTriangle">
                  <a:avLst/>
                </a:prstGeom>
                <a:gradFill>
                  <a:gsLst>
                    <a:gs pos="0">
                      <a:schemeClr val="accent1">
                        <a:lumMod val="90000"/>
                      </a:schemeClr>
                    </a:gs>
                    <a:gs pos="18000">
                      <a:srgbClr val="00B0F0"/>
                    </a:gs>
                    <a:gs pos="43000">
                      <a:srgbClr val="0432FF"/>
                    </a:gs>
                  </a:gsLst>
                  <a:lin ang="162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sp>
              <p:nvSpPr>
                <p:cNvPr id="29" name="Triangle 28"/>
                <p:cNvSpPr/>
                <p:nvPr/>
              </p:nvSpPr>
              <p:spPr>
                <a:xfrm rot="16061013">
                  <a:off x="3994700" y="3081857"/>
                  <a:ext cx="569944" cy="2548707"/>
                </a:xfrm>
                <a:prstGeom prst="triangle">
                  <a:avLst/>
                </a:prstGeom>
                <a:gradFill>
                  <a:gsLst>
                    <a:gs pos="85000">
                      <a:schemeClr val="accent1">
                        <a:lumMod val="90000"/>
                      </a:schemeClr>
                    </a:gs>
                    <a:gs pos="16000">
                      <a:srgbClr val="00B0F0"/>
                    </a:gs>
                    <a:gs pos="7000">
                      <a:srgbClr val="0432FF"/>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grpSp>
          <p:sp>
            <p:nvSpPr>
              <p:cNvPr id="24577" name="Rectangle 24576"/>
              <p:cNvSpPr/>
              <p:nvPr/>
            </p:nvSpPr>
            <p:spPr>
              <a:xfrm>
                <a:off x="3888971" y="4254086"/>
                <a:ext cx="2148345" cy="367538"/>
              </a:xfrm>
              <a:prstGeom prst="rect">
                <a:avLst/>
              </a:prstGeom>
            </p:spPr>
            <p:txBody>
              <a:bodyPr wrap="none">
                <a:spAutoFit/>
              </a:bodyPr>
              <a:lstStyle/>
              <a:p>
                <a:r>
                  <a:rPr lang="fr-FR" altLang="fr-FR" sz="1600" b="1" i="1" dirty="0">
                    <a:solidFill>
                      <a:schemeClr val="bg1">
                        <a:lumMod val="95000"/>
                      </a:schemeClr>
                    </a:solidFill>
                    <a:latin typeface="Calibri" panose="020F0502020204030204" pitchFamily="34" charset="0"/>
                    <a:ea typeface="ＭＳ Ｐゴシック" charset="-128"/>
                    <a:cs typeface="Calibri" panose="020F0502020204030204" pitchFamily="34" charset="0"/>
                  </a:rPr>
                  <a:t>Précision des analyses</a:t>
                </a:r>
                <a:endParaRPr lang="fr-FR" sz="1600" b="1" i="1" dirty="0">
                  <a:solidFill>
                    <a:schemeClr val="bg1">
                      <a:lumMod val="95000"/>
                    </a:schemeClr>
                  </a:solidFill>
                  <a:latin typeface="Calibri" panose="020F0502020204030204" pitchFamily="34" charset="0"/>
                  <a:cs typeface="Calibri" panose="020F0502020204030204" pitchFamily="34" charset="0"/>
                </a:endParaRPr>
              </a:p>
            </p:txBody>
          </p:sp>
        </p:grpSp>
        <p:grpSp>
          <p:nvGrpSpPr>
            <p:cNvPr id="36" name="Grouper 35"/>
            <p:cNvGrpSpPr/>
            <p:nvPr/>
          </p:nvGrpSpPr>
          <p:grpSpPr>
            <a:xfrm rot="186803">
              <a:off x="2974302" y="4957302"/>
              <a:ext cx="2886479" cy="721260"/>
              <a:chOff x="2966835" y="3992808"/>
              <a:chExt cx="2886479" cy="864096"/>
            </a:xfrm>
            <a:gradFill>
              <a:gsLst>
                <a:gs pos="0">
                  <a:srgbClr val="D8B6B7"/>
                </a:gs>
                <a:gs pos="18000">
                  <a:srgbClr val="F26E66"/>
                </a:gs>
                <a:gs pos="43000">
                  <a:srgbClr val="FF0000"/>
                </a:gs>
              </a:gsLst>
              <a:lin ang="16200000" scaled="0"/>
            </a:gradFill>
          </p:grpSpPr>
          <p:grpSp>
            <p:nvGrpSpPr>
              <p:cNvPr id="37" name="Grouper 36"/>
              <p:cNvGrpSpPr/>
              <p:nvPr/>
            </p:nvGrpSpPr>
            <p:grpSpPr>
              <a:xfrm>
                <a:off x="2966835" y="3992808"/>
                <a:ext cx="2886479" cy="864096"/>
                <a:chOff x="3005318" y="3886844"/>
                <a:chExt cx="2886479" cy="864096"/>
              </a:xfrm>
              <a:grpFill/>
            </p:grpSpPr>
            <p:sp>
              <p:nvSpPr>
                <p:cNvPr id="39" name="Triangle rectangle 38"/>
                <p:cNvSpPr/>
                <p:nvPr/>
              </p:nvSpPr>
              <p:spPr>
                <a:xfrm rot="13551827">
                  <a:off x="5118428" y="3977571"/>
                  <a:ext cx="864096" cy="682642"/>
                </a:xfrm>
                <a:prstGeom prst="rtTriangle">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sp>
              <p:nvSpPr>
                <p:cNvPr id="40" name="Triangle 39"/>
                <p:cNvSpPr/>
                <p:nvPr/>
              </p:nvSpPr>
              <p:spPr>
                <a:xfrm rot="16061013">
                  <a:off x="3994700" y="3081852"/>
                  <a:ext cx="569943" cy="254870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grpSp>
          <p:sp>
            <p:nvSpPr>
              <p:cNvPr id="38" name="Rectangle 37"/>
              <p:cNvSpPr/>
              <p:nvPr/>
            </p:nvSpPr>
            <p:spPr>
              <a:xfrm rot="21413197">
                <a:off x="3871587" y="4215949"/>
                <a:ext cx="1779141" cy="405600"/>
              </a:xfrm>
              <a:prstGeom prst="rect">
                <a:avLst/>
              </a:prstGeom>
              <a:noFill/>
            </p:spPr>
            <p:txBody>
              <a:bodyPr wrap="none">
                <a:spAutoFit/>
              </a:bodyPr>
              <a:lstStyle/>
              <a:p>
                <a:r>
                  <a:rPr lang="fr-FR" altLang="fr-FR" sz="1600" b="1" i="1" dirty="0">
                    <a:solidFill>
                      <a:schemeClr val="bg1">
                        <a:lumMod val="95000"/>
                      </a:schemeClr>
                    </a:solidFill>
                    <a:latin typeface="Calibri" panose="020F0502020204030204" pitchFamily="34" charset="0"/>
                    <a:ea typeface="ＭＳ Ｐゴシック" charset="-128"/>
                    <a:cs typeface="Calibri" panose="020F0502020204030204" pitchFamily="34" charset="0"/>
                  </a:rPr>
                  <a:t>Taille </a:t>
                </a:r>
                <a:r>
                  <a:rPr lang="fr-FR" altLang="fr-FR" sz="1600" b="1" i="1">
                    <a:solidFill>
                      <a:schemeClr val="bg1">
                        <a:lumMod val="95000"/>
                      </a:schemeClr>
                    </a:solidFill>
                    <a:latin typeface="Calibri" panose="020F0502020204030204" pitchFamily="34" charset="0"/>
                    <a:ea typeface="ＭＳ Ｐゴシック" charset="-128"/>
                    <a:cs typeface="Calibri" panose="020F0502020204030204" pitchFamily="34" charset="0"/>
                  </a:rPr>
                  <a:t>de l’entrepôt</a:t>
                </a:r>
                <a:endParaRPr lang="fr-FR" sz="1600" b="1" i="1" dirty="0">
                  <a:solidFill>
                    <a:schemeClr val="bg1">
                      <a:lumMod val="95000"/>
                    </a:schemeClr>
                  </a:solidFill>
                  <a:latin typeface="Calibri" panose="020F0502020204030204" pitchFamily="34" charset="0"/>
                  <a:cs typeface="Calibri" panose="020F0502020204030204" pitchFamily="34" charset="0"/>
                </a:endParaRPr>
              </a:p>
            </p:txBody>
          </p:sp>
        </p:grpSp>
        <p:sp>
          <p:nvSpPr>
            <p:cNvPr id="24580" name="Rectangle 24579"/>
            <p:cNvSpPr/>
            <p:nvPr/>
          </p:nvSpPr>
          <p:spPr>
            <a:xfrm>
              <a:off x="2435042" y="4351956"/>
              <a:ext cx="279244" cy="461665"/>
            </a:xfrm>
            <a:prstGeom prst="rect">
              <a:avLst/>
            </a:prstGeom>
          </p:spPr>
          <p:txBody>
            <a:bodyPr wrap="none">
              <a:spAutoFit/>
            </a:bodyPr>
            <a:lstStyle/>
            <a:p>
              <a:r>
                <a:rPr lang="fr-FR" altLang="fr-FR" sz="2400" b="1" dirty="0">
                  <a:latin typeface="Calibri" panose="020F0502020204030204" pitchFamily="34" charset="0"/>
                  <a:ea typeface="ＭＳ Ｐゴシック" charset="-128"/>
                  <a:cs typeface="Calibri" panose="020F0502020204030204" pitchFamily="34" charset="0"/>
                </a:rPr>
                <a:t>-</a:t>
              </a:r>
              <a:endParaRPr lang="fr-FR" sz="2400" b="1" dirty="0">
                <a:latin typeface="Calibri" panose="020F0502020204030204" pitchFamily="34" charset="0"/>
                <a:cs typeface="Calibri" panose="020F0502020204030204" pitchFamily="34" charset="0"/>
              </a:endParaRPr>
            </a:p>
          </p:txBody>
        </p:sp>
        <p:sp>
          <p:nvSpPr>
            <p:cNvPr id="42" name="Rectangle 41"/>
            <p:cNvSpPr/>
            <p:nvPr/>
          </p:nvSpPr>
          <p:spPr>
            <a:xfrm>
              <a:off x="5983367" y="4273235"/>
              <a:ext cx="327853" cy="461665"/>
            </a:xfrm>
            <a:prstGeom prst="rect">
              <a:avLst/>
            </a:prstGeom>
          </p:spPr>
          <p:txBody>
            <a:bodyPr wrap="square">
              <a:spAutoFit/>
            </a:bodyPr>
            <a:lstStyle/>
            <a:p>
              <a:r>
                <a:rPr lang="fr-FR" altLang="fr-FR" sz="2400" b="1" dirty="0">
                  <a:latin typeface="Calibri" panose="020F0502020204030204" pitchFamily="34" charset="0"/>
                  <a:ea typeface="ＭＳ Ｐゴシック" charset="-128"/>
                  <a:cs typeface="Calibri" panose="020F0502020204030204" pitchFamily="34" charset="0"/>
                </a:rPr>
                <a:t>+</a:t>
              </a:r>
              <a:endParaRPr lang="fr-FR" sz="2400" b="1" dirty="0">
                <a:latin typeface="Calibri" panose="020F0502020204030204" pitchFamily="34" charset="0"/>
                <a:cs typeface="Calibri" panose="020F0502020204030204" pitchFamily="34" charset="0"/>
              </a:endParaRPr>
            </a:p>
          </p:txBody>
        </p:sp>
        <p:sp>
          <p:nvSpPr>
            <p:cNvPr id="43" name="Rectangle 42"/>
            <p:cNvSpPr/>
            <p:nvPr/>
          </p:nvSpPr>
          <p:spPr>
            <a:xfrm>
              <a:off x="4007971" y="4398123"/>
              <a:ext cx="1200970" cy="369332"/>
            </a:xfrm>
            <a:prstGeom prst="rect">
              <a:avLst/>
            </a:prstGeom>
          </p:spPr>
          <p:txBody>
            <a:bodyPr wrap="none">
              <a:spAutoFit/>
            </a:bodyPr>
            <a:lstStyle/>
            <a:p>
              <a:r>
                <a:rPr lang="fr-FR" altLang="fr-FR" b="1" dirty="0">
                  <a:latin typeface="Calibri" panose="020F0502020204030204" pitchFamily="34" charset="0"/>
                  <a:ea typeface="ＭＳ Ｐゴシック" charset="-128"/>
                  <a:cs typeface="Calibri" panose="020F0502020204030204" pitchFamily="34" charset="0"/>
                </a:rPr>
                <a:t>F i n e s s e</a:t>
              </a:r>
              <a:endParaRPr lang="fr-FR" b="1" dirty="0">
                <a:latin typeface="Calibri" panose="020F0502020204030204" pitchFamily="34" charset="0"/>
                <a:cs typeface="Calibri" panose="020F0502020204030204" pitchFamily="34" charset="0"/>
              </a:endParaRPr>
            </a:p>
          </p:txBody>
        </p:sp>
      </p:grpSp>
      <p:sp>
        <p:nvSpPr>
          <p:cNvPr id="2" name="Text Box 3">
            <a:extLst>
              <a:ext uri="{FF2B5EF4-FFF2-40B4-BE49-F238E27FC236}">
                <a16:creationId xmlns:a16="http://schemas.microsoft.com/office/drawing/2014/main" id="{8C298E0D-089B-FB45-39E3-AC2CBE99E200}"/>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spTree>
    <p:extLst>
      <p:ext uri="{BB962C8B-B14F-4D97-AF65-F5344CB8AC3E}">
        <p14:creationId xmlns:p14="http://schemas.microsoft.com/office/powerpoint/2010/main" val="1193185942"/>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2C00A7C-486C-1D48-B083-FE6131FE6115}"/>
              </a:ext>
            </a:extLst>
          </p:cNvPr>
          <p:cNvSpPr>
            <a:spLocks noChangeArrowheads="1"/>
          </p:cNvSpPr>
          <p:nvPr/>
        </p:nvSpPr>
        <p:spPr bwMode="auto">
          <a:xfrm>
            <a:off x="-3060848" y="1389234"/>
            <a:ext cx="30327708" cy="45719"/>
          </a:xfrm>
          <a:prstGeom prst="rect">
            <a:avLst/>
          </a:prstGeom>
          <a:noFill/>
          <a:ln>
            <a:noFill/>
          </a:ln>
          <a:effectLst>
            <a:outerShdw dist="50800" dir="5400000" sx="200000" sy="200000" algn="ctr" rotWithShape="0">
              <a:srgbClr val="000000">
                <a:alpha val="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spAutoFit/>
          </a:bodyPr>
          <a:lstStyle/>
          <a:p>
            <a:endParaRPr lang="fr-FR"/>
          </a:p>
        </p:txBody>
      </p:sp>
      <p:sp>
        <p:nvSpPr>
          <p:cNvPr id="51" name="Text Box 102"/>
          <p:cNvSpPr txBox="1">
            <a:spLocks noChangeArrowheads="1"/>
          </p:cNvSpPr>
          <p:nvPr/>
        </p:nvSpPr>
        <p:spPr bwMode="auto">
          <a:xfrm>
            <a:off x="153637" y="623378"/>
            <a:ext cx="7730731" cy="461665"/>
          </a:xfrm>
          <a:prstGeom prst="rect">
            <a:avLst/>
          </a:prstGeom>
        </p:spPr>
        <p:txBody>
          <a:bodyPr wrap="squar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FR" altLang="fr-FR" dirty="0"/>
              <a:t> Schéma </a:t>
            </a:r>
            <a:r>
              <a:rPr lang="fr-FR" altLang="fr-FR"/>
              <a:t>en flocons de neige</a:t>
            </a:r>
            <a:endParaRPr lang="fr-FR" altLang="fr-FR" dirty="0"/>
          </a:p>
        </p:txBody>
      </p:sp>
      <p:sp>
        <p:nvSpPr>
          <p:cNvPr id="7" name="Text Box 3">
            <a:extLst>
              <a:ext uri="{FF2B5EF4-FFF2-40B4-BE49-F238E27FC236}">
                <a16:creationId xmlns:a16="http://schemas.microsoft.com/office/drawing/2014/main" id="{4E082FAB-CB9E-8A54-D594-288B90C44E5A}"/>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grpSp>
        <p:nvGrpSpPr>
          <p:cNvPr id="10" name="Groupe 9">
            <a:extLst>
              <a:ext uri="{FF2B5EF4-FFF2-40B4-BE49-F238E27FC236}">
                <a16:creationId xmlns:a16="http://schemas.microsoft.com/office/drawing/2014/main" id="{BABDE2C5-BA45-3FEF-C761-7DB1ECC405B2}"/>
              </a:ext>
            </a:extLst>
          </p:cNvPr>
          <p:cNvGrpSpPr/>
          <p:nvPr/>
        </p:nvGrpSpPr>
        <p:grpSpPr>
          <a:xfrm>
            <a:off x="153637" y="1852847"/>
            <a:ext cx="8897981" cy="4230899"/>
            <a:chOff x="77401" y="1638256"/>
            <a:chExt cx="8897981" cy="4230899"/>
          </a:xfrm>
        </p:grpSpPr>
        <p:grpSp>
          <p:nvGrpSpPr>
            <p:cNvPr id="8" name="Groupe 7">
              <a:extLst>
                <a:ext uri="{FF2B5EF4-FFF2-40B4-BE49-F238E27FC236}">
                  <a16:creationId xmlns:a16="http://schemas.microsoft.com/office/drawing/2014/main" id="{7A551400-F836-B364-D1A1-C191EB07BB9F}"/>
                </a:ext>
              </a:extLst>
            </p:cNvPr>
            <p:cNvGrpSpPr/>
            <p:nvPr/>
          </p:nvGrpSpPr>
          <p:grpSpPr>
            <a:xfrm>
              <a:off x="77401" y="1638256"/>
              <a:ext cx="8897981" cy="4230899"/>
              <a:chOff x="54498" y="1200427"/>
              <a:chExt cx="8897981" cy="4230899"/>
            </a:xfrm>
          </p:grpSpPr>
          <p:cxnSp>
            <p:nvCxnSpPr>
              <p:cNvPr id="67" name="Connecteur droit 66"/>
              <p:cNvCxnSpPr/>
              <p:nvPr/>
            </p:nvCxnSpPr>
            <p:spPr>
              <a:xfrm flipV="1">
                <a:off x="1956497" y="4068645"/>
                <a:ext cx="0" cy="4168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Grouper 5"/>
              <p:cNvGrpSpPr/>
              <p:nvPr/>
            </p:nvGrpSpPr>
            <p:grpSpPr>
              <a:xfrm>
                <a:off x="1345969" y="3663541"/>
                <a:ext cx="1221055" cy="1400589"/>
                <a:chOff x="6390654" y="2806993"/>
                <a:chExt cx="1584176" cy="1552502"/>
              </a:xfrm>
            </p:grpSpPr>
            <p:sp>
              <p:nvSpPr>
                <p:cNvPr id="2" name="Rectangle 1"/>
                <p:cNvSpPr/>
                <p:nvPr/>
              </p:nvSpPr>
              <p:spPr>
                <a:xfrm>
                  <a:off x="6390654" y="3664190"/>
                  <a:ext cx="1584176" cy="695305"/>
                </a:xfrm>
                <a:prstGeom prst="rect">
                  <a:avLst/>
                </a:prstGeom>
                <a:solidFill>
                  <a:schemeClr val="accent5">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200" dirty="0">
                    <a:solidFill>
                      <a:schemeClr val="tx1"/>
                    </a:solidFill>
                    <a:latin typeface="Calibri" charset="0"/>
                    <a:ea typeface="Calibri" charset="0"/>
                    <a:cs typeface="Calibri" charset="0"/>
                  </a:endParaRPr>
                </a:p>
              </p:txBody>
            </p:sp>
            <p:sp>
              <p:nvSpPr>
                <p:cNvPr id="4" name="ZoneTexte 3"/>
                <p:cNvSpPr txBox="1"/>
                <p:nvPr/>
              </p:nvSpPr>
              <p:spPr>
                <a:xfrm>
                  <a:off x="7240772" y="2806995"/>
                  <a:ext cx="184731" cy="298033"/>
                </a:xfrm>
                <a:prstGeom prst="rect">
                  <a:avLst/>
                </a:prstGeom>
                <a:noFill/>
              </p:spPr>
              <p:txBody>
                <a:bodyPr wrap="none" rtlCol="0">
                  <a:spAutoFit/>
                </a:bodyPr>
                <a:lstStyle/>
                <a:p>
                  <a:endParaRPr lang="fr-FR" sz="1200" dirty="0">
                    <a:latin typeface="Calibri" charset="0"/>
                    <a:ea typeface="Calibri" charset="0"/>
                    <a:cs typeface="Calibri" charset="0"/>
                  </a:endParaRPr>
                </a:p>
              </p:txBody>
            </p:sp>
          </p:grpSp>
          <p:grpSp>
            <p:nvGrpSpPr>
              <p:cNvPr id="28" name="Grouper 27"/>
              <p:cNvGrpSpPr/>
              <p:nvPr/>
            </p:nvGrpSpPr>
            <p:grpSpPr>
              <a:xfrm>
                <a:off x="1707516" y="1283615"/>
                <a:ext cx="1022894" cy="1424784"/>
                <a:chOff x="6156176" y="2653621"/>
                <a:chExt cx="1824069" cy="1523862"/>
              </a:xfrm>
            </p:grpSpPr>
            <p:sp>
              <p:nvSpPr>
                <p:cNvPr id="29" name="Rectangle 28"/>
                <p:cNvSpPr/>
                <p:nvPr/>
              </p:nvSpPr>
              <p:spPr>
                <a:xfrm>
                  <a:off x="6156176" y="3068962"/>
                  <a:ext cx="1584176" cy="110852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30" name="Rectangle 29"/>
                <p:cNvSpPr/>
                <p:nvPr/>
              </p:nvSpPr>
              <p:spPr>
                <a:xfrm>
                  <a:off x="6156176" y="2653621"/>
                  <a:ext cx="1584176" cy="415339"/>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31" name="ZoneTexte 30"/>
                <p:cNvSpPr txBox="1"/>
                <p:nvPr/>
              </p:nvSpPr>
              <p:spPr>
                <a:xfrm>
                  <a:off x="7240772" y="2806995"/>
                  <a:ext cx="211360" cy="296261"/>
                </a:xfrm>
                <a:prstGeom prst="rect">
                  <a:avLst/>
                </a:prstGeom>
                <a:noFill/>
              </p:spPr>
              <p:txBody>
                <a:bodyPr wrap="none" rtlCol="0">
                  <a:spAutoFit/>
                </a:bodyPr>
                <a:lstStyle/>
                <a:p>
                  <a:endParaRPr lang="fr-FR" sz="1200" dirty="0">
                    <a:latin typeface="Calibri" charset="0"/>
                    <a:ea typeface="Calibri" charset="0"/>
                    <a:cs typeface="Calibri" charset="0"/>
                  </a:endParaRPr>
                </a:p>
              </p:txBody>
            </p:sp>
            <p:sp>
              <p:nvSpPr>
                <p:cNvPr id="32" name="ZoneTexte 31"/>
                <p:cNvSpPr txBox="1"/>
                <p:nvPr/>
              </p:nvSpPr>
              <p:spPr>
                <a:xfrm>
                  <a:off x="6183517" y="2671399"/>
                  <a:ext cx="1796728" cy="296261"/>
                </a:xfrm>
                <a:prstGeom prst="rect">
                  <a:avLst/>
                </a:prstGeom>
                <a:noFill/>
              </p:spPr>
              <p:txBody>
                <a:bodyPr wrap="square" rtlCol="0">
                  <a:spAutoFit/>
                </a:bodyPr>
                <a:lstStyle/>
                <a:p>
                  <a:r>
                    <a:rPr lang="fr-FR" sz="1200" i="1" dirty="0">
                      <a:latin typeface="Calibri" charset="0"/>
                      <a:ea typeface="Calibri" charset="0"/>
                      <a:cs typeface="Calibri" charset="0"/>
                    </a:rPr>
                    <a:t>Dimension</a:t>
                  </a:r>
                  <a:endParaRPr lang="fr-FR" sz="1200" b="1" dirty="0">
                    <a:latin typeface="Calibri" charset="0"/>
                    <a:ea typeface="Calibri" charset="0"/>
                    <a:cs typeface="Calibri" charset="0"/>
                  </a:endParaRPr>
                </a:p>
              </p:txBody>
            </p:sp>
          </p:grpSp>
          <p:grpSp>
            <p:nvGrpSpPr>
              <p:cNvPr id="18" name="Grouper 17"/>
              <p:cNvGrpSpPr/>
              <p:nvPr/>
            </p:nvGrpSpPr>
            <p:grpSpPr>
              <a:xfrm>
                <a:off x="3992970" y="2225134"/>
                <a:ext cx="1102680" cy="2078586"/>
                <a:chOff x="6193367" y="2806995"/>
                <a:chExt cx="1621146" cy="1678345"/>
              </a:xfrm>
            </p:grpSpPr>
            <p:sp>
              <p:nvSpPr>
                <p:cNvPr id="19" name="Rectangle 18"/>
                <p:cNvSpPr/>
                <p:nvPr/>
              </p:nvSpPr>
              <p:spPr>
                <a:xfrm>
                  <a:off x="6193367" y="3088901"/>
                  <a:ext cx="1621146" cy="13964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20" name="Rectangle 19"/>
                <p:cNvSpPr/>
                <p:nvPr/>
              </p:nvSpPr>
              <p:spPr>
                <a:xfrm>
                  <a:off x="6197729" y="2860482"/>
                  <a:ext cx="1608149" cy="234694"/>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21" name="ZoneTexte 20"/>
                <p:cNvSpPr txBox="1"/>
                <p:nvPr/>
              </p:nvSpPr>
              <p:spPr>
                <a:xfrm>
                  <a:off x="7240772" y="2806995"/>
                  <a:ext cx="184808" cy="246450"/>
                </a:xfrm>
                <a:prstGeom prst="rect">
                  <a:avLst/>
                </a:prstGeom>
                <a:noFill/>
              </p:spPr>
              <p:txBody>
                <a:bodyPr wrap="none" rtlCol="0">
                  <a:spAutoFit/>
                </a:bodyPr>
                <a:lstStyle/>
                <a:p>
                  <a:endParaRPr lang="fr-FR" sz="1200" dirty="0">
                    <a:latin typeface="Calibri" charset="0"/>
                    <a:ea typeface="Calibri" charset="0"/>
                    <a:cs typeface="Calibri" charset="0"/>
                  </a:endParaRPr>
                </a:p>
              </p:txBody>
            </p:sp>
            <p:sp>
              <p:nvSpPr>
                <p:cNvPr id="22" name="ZoneTexte 21"/>
                <p:cNvSpPr txBox="1"/>
                <p:nvPr/>
              </p:nvSpPr>
              <p:spPr>
                <a:xfrm>
                  <a:off x="6197728" y="2868196"/>
                  <a:ext cx="1544675" cy="223662"/>
                </a:xfrm>
                <a:prstGeom prst="rect">
                  <a:avLst/>
                </a:prstGeom>
                <a:noFill/>
              </p:spPr>
              <p:txBody>
                <a:bodyPr wrap="square" rtlCol="0">
                  <a:spAutoFit/>
                </a:bodyPr>
                <a:lstStyle/>
                <a:p>
                  <a:pPr algn="ctr"/>
                  <a:r>
                    <a:rPr lang="fr-FR" sz="1200" i="1" dirty="0">
                      <a:latin typeface="Calibri" charset="0"/>
                      <a:ea typeface="Calibri" charset="0"/>
                      <a:cs typeface="Calibri" charset="0"/>
                    </a:rPr>
                    <a:t>Dimension</a:t>
                  </a:r>
                  <a:endParaRPr lang="fr-FR" sz="1200" dirty="0">
                    <a:latin typeface="Calibri" charset="0"/>
                    <a:ea typeface="Calibri" charset="0"/>
                    <a:cs typeface="Calibri" charset="0"/>
                  </a:endParaRPr>
                </a:p>
              </p:txBody>
            </p:sp>
          </p:grpSp>
          <p:sp>
            <p:nvSpPr>
              <p:cNvPr id="13" name="Rectangle 12"/>
              <p:cNvSpPr/>
              <p:nvPr/>
            </p:nvSpPr>
            <p:spPr>
              <a:xfrm>
                <a:off x="132397" y="2085371"/>
                <a:ext cx="1027588" cy="114226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14" name="Rectangle 13"/>
              <p:cNvSpPr/>
              <p:nvPr/>
            </p:nvSpPr>
            <p:spPr>
              <a:xfrm>
                <a:off x="132397" y="1720867"/>
                <a:ext cx="1027588" cy="364503"/>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15" name="ZoneTexte 14"/>
              <p:cNvSpPr txBox="1"/>
              <p:nvPr/>
            </p:nvSpPr>
            <p:spPr>
              <a:xfrm>
                <a:off x="835928" y="1855469"/>
                <a:ext cx="118011" cy="236508"/>
              </a:xfrm>
              <a:prstGeom prst="rect">
                <a:avLst/>
              </a:prstGeom>
              <a:noFill/>
            </p:spPr>
            <p:txBody>
              <a:bodyPr wrap="none" rtlCol="0">
                <a:spAutoFit/>
              </a:bodyPr>
              <a:lstStyle/>
              <a:p>
                <a:endParaRPr lang="fr-FR" sz="1200" dirty="0">
                  <a:latin typeface="Calibri" charset="0"/>
                  <a:ea typeface="Calibri" charset="0"/>
                  <a:cs typeface="Calibri" charset="0"/>
                </a:endParaRPr>
              </a:p>
            </p:txBody>
          </p:sp>
          <p:sp>
            <p:nvSpPr>
              <p:cNvPr id="16" name="ZoneTexte 15"/>
              <p:cNvSpPr txBox="1"/>
              <p:nvPr/>
            </p:nvSpPr>
            <p:spPr>
              <a:xfrm>
                <a:off x="115816" y="1798109"/>
                <a:ext cx="991137" cy="276999"/>
              </a:xfrm>
              <a:prstGeom prst="rect">
                <a:avLst/>
              </a:prstGeom>
              <a:noFill/>
            </p:spPr>
            <p:txBody>
              <a:bodyPr wrap="square" rtlCol="0">
                <a:spAutoFit/>
              </a:bodyPr>
              <a:lstStyle/>
              <a:p>
                <a:pPr algn="ctr"/>
                <a:r>
                  <a:rPr lang="fr-FR" sz="1200" i="1" dirty="0">
                    <a:latin typeface="Calibri" charset="0"/>
                    <a:ea typeface="Calibri" charset="0"/>
                    <a:cs typeface="Calibri" charset="0"/>
                  </a:rPr>
                  <a:t>Dimension</a:t>
                </a:r>
                <a:endParaRPr lang="fr-FR" sz="1200" b="1" dirty="0">
                  <a:latin typeface="Calibri" charset="0"/>
                  <a:ea typeface="Calibri" charset="0"/>
                  <a:cs typeface="Calibri" charset="0"/>
                </a:endParaRPr>
              </a:p>
            </p:txBody>
          </p:sp>
          <p:grpSp>
            <p:nvGrpSpPr>
              <p:cNvPr id="33" name="Grouper 32"/>
              <p:cNvGrpSpPr/>
              <p:nvPr/>
            </p:nvGrpSpPr>
            <p:grpSpPr>
              <a:xfrm>
                <a:off x="2807685" y="3843886"/>
                <a:ext cx="1152470" cy="1587440"/>
                <a:chOff x="6156176" y="2653621"/>
                <a:chExt cx="1689753" cy="1587440"/>
              </a:xfrm>
            </p:grpSpPr>
            <p:sp>
              <p:nvSpPr>
                <p:cNvPr id="34" name="Rectangle 33"/>
                <p:cNvSpPr/>
                <p:nvPr/>
              </p:nvSpPr>
              <p:spPr>
                <a:xfrm>
                  <a:off x="6156176" y="3068961"/>
                  <a:ext cx="1584176" cy="1172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35" name="Rectangle 34"/>
                <p:cNvSpPr/>
                <p:nvPr/>
              </p:nvSpPr>
              <p:spPr>
                <a:xfrm>
                  <a:off x="6156176" y="2653621"/>
                  <a:ext cx="1584176" cy="415339"/>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36" name="ZoneTexte 35"/>
                <p:cNvSpPr txBox="1"/>
                <p:nvPr/>
              </p:nvSpPr>
              <p:spPr>
                <a:xfrm>
                  <a:off x="7240772" y="2806995"/>
                  <a:ext cx="180545" cy="276999"/>
                </a:xfrm>
                <a:prstGeom prst="rect">
                  <a:avLst/>
                </a:prstGeom>
                <a:noFill/>
              </p:spPr>
              <p:txBody>
                <a:bodyPr wrap="none" rtlCol="0">
                  <a:spAutoFit/>
                </a:bodyPr>
                <a:lstStyle/>
                <a:p>
                  <a:endParaRPr lang="fr-FR" sz="1200" dirty="0">
                    <a:latin typeface="Calibri" charset="0"/>
                    <a:ea typeface="Calibri" charset="0"/>
                    <a:cs typeface="Calibri" charset="0"/>
                  </a:endParaRPr>
                </a:p>
              </p:txBody>
            </p:sp>
            <p:sp>
              <p:nvSpPr>
                <p:cNvPr id="37" name="ZoneTexte 36"/>
                <p:cNvSpPr txBox="1"/>
                <p:nvPr/>
              </p:nvSpPr>
              <p:spPr>
                <a:xfrm>
                  <a:off x="6183515" y="2671399"/>
                  <a:ext cx="1662414" cy="276999"/>
                </a:xfrm>
                <a:prstGeom prst="rect">
                  <a:avLst/>
                </a:prstGeom>
                <a:noFill/>
              </p:spPr>
              <p:txBody>
                <a:bodyPr wrap="square" rtlCol="0">
                  <a:spAutoFit/>
                </a:bodyPr>
                <a:lstStyle/>
                <a:p>
                  <a:pPr algn="ctr"/>
                  <a:r>
                    <a:rPr lang="fr-FR" sz="1200" i="1" dirty="0">
                      <a:latin typeface="Calibri" charset="0"/>
                      <a:ea typeface="Calibri" charset="0"/>
                      <a:cs typeface="Calibri" charset="0"/>
                    </a:rPr>
                    <a:t>Dimension</a:t>
                  </a:r>
                  <a:endParaRPr lang="fr-FR" sz="1200" b="1" dirty="0">
                    <a:latin typeface="Calibri" charset="0"/>
                    <a:ea typeface="Calibri" charset="0"/>
                    <a:cs typeface="Calibri" charset="0"/>
                  </a:endParaRPr>
                </a:p>
              </p:txBody>
            </p:sp>
          </p:grpSp>
          <p:cxnSp>
            <p:nvCxnSpPr>
              <p:cNvPr id="24677" name="Connecteur droit 24676"/>
              <p:cNvCxnSpPr>
                <a:cxnSpLocks/>
              </p:cNvCxnSpPr>
              <p:nvPr/>
            </p:nvCxnSpPr>
            <p:spPr>
              <a:xfrm flipV="1">
                <a:off x="1936919" y="2708396"/>
                <a:ext cx="0" cy="2613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necteur droit 51"/>
              <p:cNvCxnSpPr>
                <a:endCxn id="19" idx="1"/>
              </p:cNvCxnSpPr>
              <p:nvPr/>
            </p:nvCxnSpPr>
            <p:spPr>
              <a:xfrm flipV="1">
                <a:off x="2434257" y="3438994"/>
                <a:ext cx="1558714" cy="226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a:endCxn id="3" idx="2"/>
              </p:cNvCxnSpPr>
              <p:nvPr/>
            </p:nvCxnSpPr>
            <p:spPr>
              <a:xfrm flipV="1">
                <a:off x="1115265" y="3816954"/>
                <a:ext cx="567890" cy="5369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Connecteur droit 57"/>
              <p:cNvCxnSpPr>
                <a:cxnSpLocks/>
              </p:cNvCxnSpPr>
              <p:nvPr/>
            </p:nvCxnSpPr>
            <p:spPr>
              <a:xfrm>
                <a:off x="1173438" y="2840364"/>
                <a:ext cx="557253" cy="470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rot="2479929">
                <a:off x="1581495" y="3117734"/>
                <a:ext cx="730800" cy="798701"/>
              </a:xfrm>
              <a:prstGeom prst="rect">
                <a:avLst/>
              </a:prstGeom>
              <a:solidFill>
                <a:srgbClr val="00CC0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50" name="ZoneTexte 49"/>
              <p:cNvSpPr txBox="1"/>
              <p:nvPr/>
            </p:nvSpPr>
            <p:spPr>
              <a:xfrm>
                <a:off x="1688100" y="3314615"/>
                <a:ext cx="497637" cy="338554"/>
              </a:xfrm>
              <a:prstGeom prst="rect">
                <a:avLst/>
              </a:prstGeom>
              <a:noFill/>
            </p:spPr>
            <p:txBody>
              <a:bodyPr wrap="none" rtlCol="0">
                <a:spAutoFit/>
              </a:bodyPr>
              <a:lstStyle/>
              <a:p>
                <a:r>
                  <a:rPr lang="fr-FR" sz="1600" i="1" dirty="0">
                    <a:latin typeface="Calibri" charset="0"/>
                    <a:ea typeface="Calibri" charset="0"/>
                    <a:cs typeface="Calibri" charset="0"/>
                  </a:rPr>
                  <a:t>Fait</a:t>
                </a:r>
                <a:endParaRPr lang="fr-FR" sz="1600" b="1" dirty="0">
                  <a:latin typeface="Calibri" charset="0"/>
                  <a:ea typeface="Calibri" charset="0"/>
                  <a:cs typeface="Calibri" charset="0"/>
                </a:endParaRPr>
              </a:p>
            </p:txBody>
          </p:sp>
          <p:grpSp>
            <p:nvGrpSpPr>
              <p:cNvPr id="55" name="Grouper 54"/>
              <p:cNvGrpSpPr/>
              <p:nvPr/>
            </p:nvGrpSpPr>
            <p:grpSpPr>
              <a:xfrm>
                <a:off x="151493" y="3688437"/>
                <a:ext cx="1032939" cy="1307117"/>
                <a:chOff x="6156176" y="2653621"/>
                <a:chExt cx="1697867" cy="1427179"/>
              </a:xfrm>
            </p:grpSpPr>
            <p:sp>
              <p:nvSpPr>
                <p:cNvPr id="60" name="Rectangle 59"/>
                <p:cNvSpPr/>
                <p:nvPr/>
              </p:nvSpPr>
              <p:spPr>
                <a:xfrm>
                  <a:off x="6156176" y="3068960"/>
                  <a:ext cx="1584176" cy="101184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61" name="Rectangle 60"/>
                <p:cNvSpPr/>
                <p:nvPr/>
              </p:nvSpPr>
              <p:spPr>
                <a:xfrm>
                  <a:off x="6156176" y="2653621"/>
                  <a:ext cx="1584176" cy="415339"/>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62" name="ZoneTexte 61"/>
                <p:cNvSpPr txBox="1"/>
                <p:nvPr/>
              </p:nvSpPr>
              <p:spPr>
                <a:xfrm>
                  <a:off x="7240772" y="2806995"/>
                  <a:ext cx="184731" cy="294341"/>
                </a:xfrm>
                <a:prstGeom prst="rect">
                  <a:avLst/>
                </a:prstGeom>
                <a:noFill/>
              </p:spPr>
              <p:txBody>
                <a:bodyPr wrap="none" rtlCol="0">
                  <a:spAutoFit/>
                </a:bodyPr>
                <a:lstStyle/>
                <a:p>
                  <a:endParaRPr lang="fr-FR" sz="1200" dirty="0">
                    <a:latin typeface="Calibri" charset="0"/>
                    <a:ea typeface="Calibri" charset="0"/>
                    <a:cs typeface="Calibri" charset="0"/>
                  </a:endParaRPr>
                </a:p>
              </p:txBody>
            </p:sp>
            <p:sp>
              <p:nvSpPr>
                <p:cNvPr id="63" name="ZoneTexte 62"/>
                <p:cNvSpPr txBox="1"/>
                <p:nvPr/>
              </p:nvSpPr>
              <p:spPr>
                <a:xfrm>
                  <a:off x="6194121" y="2669933"/>
                  <a:ext cx="1659922" cy="302442"/>
                </a:xfrm>
                <a:prstGeom prst="rect">
                  <a:avLst/>
                </a:prstGeom>
                <a:noFill/>
              </p:spPr>
              <p:txBody>
                <a:bodyPr wrap="square" rtlCol="0">
                  <a:spAutoFit/>
                </a:bodyPr>
                <a:lstStyle/>
                <a:p>
                  <a:pPr algn="ctr"/>
                  <a:r>
                    <a:rPr lang="fr-FR" sz="1200" i="1" dirty="0">
                      <a:latin typeface="Calibri" charset="0"/>
                      <a:ea typeface="Calibri" charset="0"/>
                      <a:cs typeface="Calibri" charset="0"/>
                    </a:rPr>
                    <a:t>Dimension</a:t>
                  </a:r>
                  <a:endParaRPr lang="fr-FR" sz="1200" b="1" dirty="0">
                    <a:latin typeface="Calibri" charset="0"/>
                    <a:ea typeface="Calibri" charset="0"/>
                    <a:cs typeface="Calibri" charset="0"/>
                  </a:endParaRPr>
                </a:p>
              </p:txBody>
            </p:sp>
          </p:grpSp>
          <p:cxnSp>
            <p:nvCxnSpPr>
              <p:cNvPr id="69" name="Connecteur droit 68"/>
              <p:cNvCxnSpPr/>
              <p:nvPr/>
            </p:nvCxnSpPr>
            <p:spPr>
              <a:xfrm>
                <a:off x="2205631" y="3784101"/>
                <a:ext cx="550566" cy="3816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700" name="Grouper 24699"/>
              <p:cNvGrpSpPr/>
              <p:nvPr/>
            </p:nvGrpSpPr>
            <p:grpSpPr>
              <a:xfrm>
                <a:off x="2570674" y="1200427"/>
                <a:ext cx="3400054" cy="999860"/>
                <a:chOff x="2570674" y="1200427"/>
                <a:chExt cx="3400054" cy="999860"/>
              </a:xfrm>
            </p:grpSpPr>
            <p:cxnSp>
              <p:nvCxnSpPr>
                <p:cNvPr id="99" name="Connecteur droit 98"/>
                <p:cNvCxnSpPr/>
                <p:nvPr/>
              </p:nvCxnSpPr>
              <p:spPr>
                <a:xfrm flipH="1">
                  <a:off x="2570674" y="1731199"/>
                  <a:ext cx="750556" cy="0"/>
                </a:xfrm>
                <a:prstGeom prst="line">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nvGrpSpPr>
                <p:cNvPr id="109" name="Grouper 108"/>
                <p:cNvGrpSpPr/>
                <p:nvPr/>
              </p:nvGrpSpPr>
              <p:grpSpPr>
                <a:xfrm>
                  <a:off x="3291327" y="1349221"/>
                  <a:ext cx="994094" cy="851066"/>
                  <a:chOff x="6106335" y="2653621"/>
                  <a:chExt cx="1634017" cy="966056"/>
                </a:xfrm>
              </p:grpSpPr>
              <p:sp>
                <p:nvSpPr>
                  <p:cNvPr id="111" name="Rectangle 110"/>
                  <p:cNvSpPr/>
                  <p:nvPr/>
                </p:nvSpPr>
                <p:spPr>
                  <a:xfrm>
                    <a:off x="6156176" y="2935440"/>
                    <a:ext cx="1584176" cy="6842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112" name="Rectangle 111"/>
                  <p:cNvSpPr/>
                  <p:nvPr/>
                </p:nvSpPr>
                <p:spPr>
                  <a:xfrm>
                    <a:off x="6156176" y="2653621"/>
                    <a:ext cx="1584176" cy="447703"/>
                  </a:xfrm>
                  <a:prstGeom prst="rect">
                    <a:avLst/>
                  </a:prstGeom>
                  <a:solidFill>
                    <a:srgbClr val="E1DEB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113" name="ZoneTexte 112"/>
                  <p:cNvSpPr txBox="1"/>
                  <p:nvPr/>
                </p:nvSpPr>
                <p:spPr>
                  <a:xfrm>
                    <a:off x="7240772" y="2806995"/>
                    <a:ext cx="184731" cy="294341"/>
                  </a:xfrm>
                  <a:prstGeom prst="rect">
                    <a:avLst/>
                  </a:prstGeom>
                  <a:noFill/>
                </p:spPr>
                <p:txBody>
                  <a:bodyPr wrap="none" rtlCol="0">
                    <a:spAutoFit/>
                  </a:bodyPr>
                  <a:lstStyle/>
                  <a:p>
                    <a:endParaRPr lang="fr-FR" sz="1200" dirty="0">
                      <a:latin typeface="Calibri" charset="0"/>
                      <a:ea typeface="Calibri" charset="0"/>
                      <a:cs typeface="Calibri" charset="0"/>
                    </a:endParaRPr>
                  </a:p>
                </p:txBody>
              </p:sp>
              <p:sp>
                <p:nvSpPr>
                  <p:cNvPr id="114" name="ZoneTexte 113"/>
                  <p:cNvSpPr txBox="1"/>
                  <p:nvPr/>
                </p:nvSpPr>
                <p:spPr>
                  <a:xfrm>
                    <a:off x="6106335" y="2657999"/>
                    <a:ext cx="1518485" cy="454170"/>
                  </a:xfrm>
                  <a:prstGeom prst="rect">
                    <a:avLst/>
                  </a:prstGeom>
                  <a:noFill/>
                </p:spPr>
                <p:txBody>
                  <a:bodyPr wrap="square" rtlCol="0">
                    <a:spAutoFit/>
                  </a:bodyPr>
                  <a:lstStyle/>
                  <a:p>
                    <a:pPr algn="ctr"/>
                    <a:r>
                      <a:rPr lang="fr-FR" sz="1000" i="1" dirty="0">
                        <a:latin typeface="Calibri" charset="0"/>
                        <a:ea typeface="Calibri" charset="0"/>
                        <a:cs typeface="Calibri" charset="0"/>
                      </a:rPr>
                      <a:t>Niveau hiérarchie</a:t>
                    </a:r>
                    <a:endParaRPr lang="fr-FR" sz="1000" b="1" dirty="0">
                      <a:latin typeface="Calibri" charset="0"/>
                      <a:ea typeface="Calibri" charset="0"/>
                      <a:cs typeface="Calibri" charset="0"/>
                    </a:endParaRPr>
                  </a:p>
                </p:txBody>
              </p:sp>
            </p:grpSp>
            <p:grpSp>
              <p:nvGrpSpPr>
                <p:cNvPr id="103" name="Grouper 102"/>
                <p:cNvGrpSpPr/>
                <p:nvPr/>
              </p:nvGrpSpPr>
              <p:grpSpPr>
                <a:xfrm>
                  <a:off x="5004067" y="1200427"/>
                  <a:ext cx="966661" cy="924113"/>
                  <a:chOff x="6151427" y="2509218"/>
                  <a:chExt cx="1588925" cy="817242"/>
                </a:xfrm>
              </p:grpSpPr>
              <p:sp>
                <p:nvSpPr>
                  <p:cNvPr id="105" name="Rectangle 104"/>
                  <p:cNvSpPr/>
                  <p:nvPr/>
                </p:nvSpPr>
                <p:spPr>
                  <a:xfrm>
                    <a:off x="6156176" y="2934636"/>
                    <a:ext cx="1584176" cy="39182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107" name="ZoneTexte 106"/>
                  <p:cNvSpPr txBox="1"/>
                  <p:nvPr/>
                </p:nvSpPr>
                <p:spPr>
                  <a:xfrm>
                    <a:off x="7240772" y="2806995"/>
                    <a:ext cx="184731" cy="294341"/>
                  </a:xfrm>
                  <a:prstGeom prst="rect">
                    <a:avLst/>
                  </a:prstGeom>
                  <a:noFill/>
                </p:spPr>
                <p:txBody>
                  <a:bodyPr wrap="none" rtlCol="0">
                    <a:spAutoFit/>
                  </a:bodyPr>
                  <a:lstStyle/>
                  <a:p>
                    <a:endParaRPr lang="fr-FR" sz="1200" dirty="0">
                      <a:latin typeface="Calibri" charset="0"/>
                      <a:ea typeface="Calibri" charset="0"/>
                      <a:cs typeface="Calibri" charset="0"/>
                    </a:endParaRPr>
                  </a:p>
                </p:txBody>
              </p:sp>
              <p:sp>
                <p:nvSpPr>
                  <p:cNvPr id="106" name="Rectangle 105"/>
                  <p:cNvSpPr/>
                  <p:nvPr/>
                </p:nvSpPr>
                <p:spPr>
                  <a:xfrm flipV="1">
                    <a:off x="6151427" y="2509218"/>
                    <a:ext cx="1584176" cy="4247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grpSp>
            <p:cxnSp>
              <p:nvCxnSpPr>
                <p:cNvPr id="102" name="Connecteur droit 101"/>
                <p:cNvCxnSpPr/>
                <p:nvPr/>
              </p:nvCxnSpPr>
              <p:spPr>
                <a:xfrm flipH="1">
                  <a:off x="4261277" y="1704016"/>
                  <a:ext cx="750556" cy="0"/>
                </a:xfrm>
                <a:prstGeom prst="line">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grpSp>
            <p:nvGrpSpPr>
              <p:cNvPr id="24699" name="Grouper 24698"/>
              <p:cNvGrpSpPr/>
              <p:nvPr/>
            </p:nvGrpSpPr>
            <p:grpSpPr>
              <a:xfrm>
                <a:off x="3888148" y="4451738"/>
                <a:ext cx="2925657" cy="931144"/>
                <a:chOff x="3888148" y="4451738"/>
                <a:chExt cx="2925657" cy="931144"/>
              </a:xfrm>
            </p:grpSpPr>
            <p:cxnSp>
              <p:nvCxnSpPr>
                <p:cNvPr id="59" name="Connecteur droit 58"/>
                <p:cNvCxnSpPr/>
                <p:nvPr/>
              </p:nvCxnSpPr>
              <p:spPr>
                <a:xfrm flipH="1" flipV="1">
                  <a:off x="3888148" y="4977738"/>
                  <a:ext cx="539836" cy="0"/>
                </a:xfrm>
                <a:prstGeom prst="line">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nvGrpSpPr>
                <p:cNvPr id="81" name="Grouper 80"/>
                <p:cNvGrpSpPr/>
                <p:nvPr/>
              </p:nvGrpSpPr>
              <p:grpSpPr>
                <a:xfrm>
                  <a:off x="4427983" y="4456075"/>
                  <a:ext cx="952129" cy="926807"/>
                  <a:chOff x="6173556" y="2633388"/>
                  <a:chExt cx="1565037" cy="1217439"/>
                </a:xfrm>
              </p:grpSpPr>
              <p:sp>
                <p:nvSpPr>
                  <p:cNvPr id="83" name="Rectangle 82"/>
                  <p:cNvSpPr/>
                  <p:nvPr/>
                </p:nvSpPr>
                <p:spPr>
                  <a:xfrm>
                    <a:off x="6175943" y="2984357"/>
                    <a:ext cx="1514760" cy="86647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84" name="Rectangle 83"/>
                  <p:cNvSpPr/>
                  <p:nvPr/>
                </p:nvSpPr>
                <p:spPr>
                  <a:xfrm>
                    <a:off x="6173556" y="2703067"/>
                    <a:ext cx="1517148" cy="469123"/>
                  </a:xfrm>
                  <a:prstGeom prst="rect">
                    <a:avLst/>
                  </a:prstGeom>
                  <a:solidFill>
                    <a:srgbClr val="E1DEB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85" name="ZoneTexte 84"/>
                  <p:cNvSpPr txBox="1"/>
                  <p:nvPr/>
                </p:nvSpPr>
                <p:spPr>
                  <a:xfrm>
                    <a:off x="7240772" y="2806995"/>
                    <a:ext cx="184731" cy="294341"/>
                  </a:xfrm>
                  <a:prstGeom prst="rect">
                    <a:avLst/>
                  </a:prstGeom>
                  <a:noFill/>
                </p:spPr>
                <p:txBody>
                  <a:bodyPr wrap="none" rtlCol="0">
                    <a:spAutoFit/>
                  </a:bodyPr>
                  <a:lstStyle/>
                  <a:p>
                    <a:endParaRPr lang="fr-FR" sz="1200" dirty="0">
                      <a:latin typeface="Calibri" charset="0"/>
                      <a:ea typeface="Calibri" charset="0"/>
                      <a:cs typeface="Calibri" charset="0"/>
                    </a:endParaRPr>
                  </a:p>
                </p:txBody>
              </p:sp>
              <p:sp>
                <p:nvSpPr>
                  <p:cNvPr id="86" name="ZoneTexte 85"/>
                  <p:cNvSpPr txBox="1"/>
                  <p:nvPr/>
                </p:nvSpPr>
                <p:spPr>
                  <a:xfrm>
                    <a:off x="6242011" y="2633388"/>
                    <a:ext cx="1496582" cy="606436"/>
                  </a:xfrm>
                  <a:prstGeom prst="rect">
                    <a:avLst/>
                  </a:prstGeom>
                  <a:noFill/>
                </p:spPr>
                <p:txBody>
                  <a:bodyPr wrap="square" rtlCol="0">
                    <a:spAutoFit/>
                  </a:bodyPr>
                  <a:lstStyle/>
                  <a:p>
                    <a:pPr algn="ctr"/>
                    <a:r>
                      <a:rPr lang="fr-FR" sz="1200" i="1" dirty="0">
                        <a:latin typeface="Calibri" panose="020F0502020204030204" pitchFamily="34" charset="0"/>
                        <a:cs typeface="Calibri" panose="020F0502020204030204" pitchFamily="34" charset="0"/>
                      </a:rPr>
                      <a:t>Niveau hiérarchie</a:t>
                    </a:r>
                  </a:p>
                </p:txBody>
              </p:sp>
            </p:grpSp>
            <p:cxnSp>
              <p:nvCxnSpPr>
                <p:cNvPr id="95" name="Connecteur droit 94"/>
                <p:cNvCxnSpPr/>
                <p:nvPr/>
              </p:nvCxnSpPr>
              <p:spPr>
                <a:xfrm flipH="1">
                  <a:off x="5334478" y="4902627"/>
                  <a:ext cx="538374" cy="0"/>
                </a:xfrm>
                <a:prstGeom prst="line">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nvGrpSpPr>
                <p:cNvPr id="119" name="Grouper 118"/>
                <p:cNvGrpSpPr/>
                <p:nvPr/>
              </p:nvGrpSpPr>
              <p:grpSpPr>
                <a:xfrm>
                  <a:off x="5890811" y="4451738"/>
                  <a:ext cx="922994" cy="920912"/>
                  <a:chOff x="6173556" y="2641131"/>
                  <a:chExt cx="1517147" cy="1209696"/>
                </a:xfrm>
              </p:grpSpPr>
              <p:sp>
                <p:nvSpPr>
                  <p:cNvPr id="121" name="Rectangle 120"/>
                  <p:cNvSpPr/>
                  <p:nvPr/>
                </p:nvSpPr>
                <p:spPr>
                  <a:xfrm>
                    <a:off x="6175943" y="2984357"/>
                    <a:ext cx="1514760" cy="86647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122" name="Rectangle 121"/>
                  <p:cNvSpPr/>
                  <p:nvPr/>
                </p:nvSpPr>
                <p:spPr>
                  <a:xfrm>
                    <a:off x="6173556" y="2703068"/>
                    <a:ext cx="1517147" cy="482564"/>
                  </a:xfrm>
                  <a:prstGeom prst="rect">
                    <a:avLst/>
                  </a:prstGeom>
                  <a:solidFill>
                    <a:srgbClr val="E1DEB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123" name="ZoneTexte 122"/>
                  <p:cNvSpPr txBox="1"/>
                  <p:nvPr/>
                </p:nvSpPr>
                <p:spPr>
                  <a:xfrm>
                    <a:off x="7240772" y="2806995"/>
                    <a:ext cx="184731" cy="294341"/>
                  </a:xfrm>
                  <a:prstGeom prst="rect">
                    <a:avLst/>
                  </a:prstGeom>
                  <a:noFill/>
                </p:spPr>
                <p:txBody>
                  <a:bodyPr wrap="none" rtlCol="0">
                    <a:spAutoFit/>
                  </a:bodyPr>
                  <a:lstStyle/>
                  <a:p>
                    <a:endParaRPr lang="fr-FR" sz="1200" dirty="0">
                      <a:latin typeface="Calibri" charset="0"/>
                      <a:ea typeface="Calibri" charset="0"/>
                      <a:cs typeface="Calibri" charset="0"/>
                    </a:endParaRPr>
                  </a:p>
                </p:txBody>
              </p:sp>
              <p:sp>
                <p:nvSpPr>
                  <p:cNvPr id="124" name="ZoneTexte 123"/>
                  <p:cNvSpPr txBox="1"/>
                  <p:nvPr/>
                </p:nvSpPr>
                <p:spPr>
                  <a:xfrm>
                    <a:off x="6173556" y="2641131"/>
                    <a:ext cx="1445213" cy="606436"/>
                  </a:xfrm>
                  <a:prstGeom prst="rect">
                    <a:avLst/>
                  </a:prstGeom>
                  <a:noFill/>
                </p:spPr>
                <p:txBody>
                  <a:bodyPr wrap="square" rtlCol="0">
                    <a:spAutoFit/>
                  </a:bodyPr>
                  <a:lstStyle/>
                  <a:p>
                    <a:pPr algn="ctr"/>
                    <a:r>
                      <a:rPr lang="fr-FR" sz="1200" i="1" dirty="0">
                        <a:latin typeface="Calibri" panose="020F0502020204030204" pitchFamily="34" charset="0"/>
                        <a:cs typeface="Calibri" panose="020F0502020204030204" pitchFamily="34" charset="0"/>
                      </a:rPr>
                      <a:t>Niveau hiérarchie</a:t>
                    </a:r>
                  </a:p>
                </p:txBody>
              </p:sp>
            </p:grpSp>
          </p:grpSp>
          <p:grpSp>
            <p:nvGrpSpPr>
              <p:cNvPr id="24698" name="Grouper 24697"/>
              <p:cNvGrpSpPr/>
              <p:nvPr/>
            </p:nvGrpSpPr>
            <p:grpSpPr>
              <a:xfrm>
                <a:off x="5097578" y="2832705"/>
                <a:ext cx="3854901" cy="2524674"/>
                <a:chOff x="5097578" y="2832705"/>
                <a:chExt cx="3854901" cy="2524674"/>
              </a:xfrm>
            </p:grpSpPr>
            <p:cxnSp>
              <p:nvCxnSpPr>
                <p:cNvPr id="128" name="Connecteur droit 127"/>
                <p:cNvCxnSpPr/>
                <p:nvPr/>
              </p:nvCxnSpPr>
              <p:spPr>
                <a:xfrm flipH="1">
                  <a:off x="5097578" y="3227635"/>
                  <a:ext cx="410526" cy="0"/>
                </a:xfrm>
                <a:prstGeom prst="line">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nvGrpSpPr>
                <p:cNvPr id="130" name="Grouper 129"/>
                <p:cNvGrpSpPr/>
                <p:nvPr/>
              </p:nvGrpSpPr>
              <p:grpSpPr>
                <a:xfrm>
                  <a:off x="5508104" y="2832705"/>
                  <a:ext cx="1485836" cy="879252"/>
                  <a:chOff x="6156176" y="2621628"/>
                  <a:chExt cx="1654466" cy="998049"/>
                </a:xfrm>
              </p:grpSpPr>
              <p:sp>
                <p:nvSpPr>
                  <p:cNvPr id="132" name="Rectangle 131"/>
                  <p:cNvSpPr/>
                  <p:nvPr/>
                </p:nvSpPr>
                <p:spPr>
                  <a:xfrm>
                    <a:off x="6156176" y="2935440"/>
                    <a:ext cx="1584176" cy="6842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133" name="Rectangle 132"/>
                  <p:cNvSpPr/>
                  <p:nvPr/>
                </p:nvSpPr>
                <p:spPr>
                  <a:xfrm>
                    <a:off x="6156176" y="2653621"/>
                    <a:ext cx="1584176" cy="275075"/>
                  </a:xfrm>
                  <a:prstGeom prst="rect">
                    <a:avLst/>
                  </a:prstGeom>
                  <a:solidFill>
                    <a:srgbClr val="E1DEB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134" name="ZoneTexte 133"/>
                  <p:cNvSpPr txBox="1"/>
                  <p:nvPr/>
                </p:nvSpPr>
                <p:spPr>
                  <a:xfrm>
                    <a:off x="7240772" y="2806995"/>
                    <a:ext cx="184731" cy="294341"/>
                  </a:xfrm>
                  <a:prstGeom prst="rect">
                    <a:avLst/>
                  </a:prstGeom>
                  <a:noFill/>
                </p:spPr>
                <p:txBody>
                  <a:bodyPr wrap="none" rtlCol="0">
                    <a:spAutoFit/>
                  </a:bodyPr>
                  <a:lstStyle/>
                  <a:p>
                    <a:endParaRPr lang="fr-FR" sz="1200" dirty="0">
                      <a:latin typeface="Calibri" charset="0"/>
                      <a:ea typeface="Calibri" charset="0"/>
                      <a:cs typeface="Calibri" charset="0"/>
                    </a:endParaRPr>
                  </a:p>
                </p:txBody>
              </p:sp>
              <p:sp>
                <p:nvSpPr>
                  <p:cNvPr id="135" name="ZoneTexte 134"/>
                  <p:cNvSpPr txBox="1"/>
                  <p:nvPr/>
                </p:nvSpPr>
                <p:spPr>
                  <a:xfrm>
                    <a:off x="6194120" y="2621628"/>
                    <a:ext cx="1616522" cy="314425"/>
                  </a:xfrm>
                  <a:prstGeom prst="rect">
                    <a:avLst/>
                  </a:prstGeom>
                  <a:noFill/>
                </p:spPr>
                <p:txBody>
                  <a:bodyPr wrap="square" rtlCol="0">
                    <a:spAutoFit/>
                  </a:bodyPr>
                  <a:lstStyle/>
                  <a:p>
                    <a:pPr marL="9525" algn="ctr"/>
                    <a:r>
                      <a:rPr lang="fr-FR" sz="1200" i="1" dirty="0">
                        <a:latin typeface="Calibri" panose="020F0502020204030204" pitchFamily="34" charset="0"/>
                        <a:cs typeface="Calibri" panose="020F0502020204030204" pitchFamily="34" charset="0"/>
                      </a:rPr>
                      <a:t>Niveau hiérarchie</a:t>
                    </a:r>
                  </a:p>
                </p:txBody>
              </p:sp>
            </p:grpSp>
            <p:grpSp>
              <p:nvGrpSpPr>
                <p:cNvPr id="137" name="Grouper 136"/>
                <p:cNvGrpSpPr/>
                <p:nvPr/>
              </p:nvGrpSpPr>
              <p:grpSpPr>
                <a:xfrm>
                  <a:off x="7331782" y="2870546"/>
                  <a:ext cx="1518978" cy="1214873"/>
                  <a:chOff x="6156175" y="2653618"/>
                  <a:chExt cx="1691367" cy="701605"/>
                </a:xfrm>
              </p:grpSpPr>
              <p:sp>
                <p:nvSpPr>
                  <p:cNvPr id="139" name="Rectangle 138"/>
                  <p:cNvSpPr/>
                  <p:nvPr/>
                </p:nvSpPr>
                <p:spPr>
                  <a:xfrm>
                    <a:off x="6156175" y="2847498"/>
                    <a:ext cx="1683251" cy="50772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140" name="ZoneTexte 139"/>
                  <p:cNvSpPr txBox="1"/>
                  <p:nvPr/>
                </p:nvSpPr>
                <p:spPr>
                  <a:xfrm>
                    <a:off x="6156176" y="2666345"/>
                    <a:ext cx="1691366" cy="266618"/>
                  </a:xfrm>
                  <a:prstGeom prst="rect">
                    <a:avLst/>
                  </a:prstGeom>
                  <a:solidFill>
                    <a:srgbClr val="E1DEBA"/>
                  </a:solidFill>
                </p:spPr>
                <p:txBody>
                  <a:bodyPr wrap="square" rtlCol="0">
                    <a:spAutoFit/>
                  </a:bodyPr>
                  <a:lstStyle/>
                  <a:p>
                    <a:pPr algn="ctr"/>
                    <a:r>
                      <a:rPr lang="fr-FR" sz="1200" i="1" dirty="0">
                        <a:latin typeface="Calibri" panose="020F0502020204030204" pitchFamily="34" charset="0"/>
                        <a:cs typeface="Calibri" panose="020F0502020204030204" pitchFamily="34" charset="0"/>
                      </a:rPr>
                      <a:t>Niveau hiérarchie</a:t>
                    </a:r>
                  </a:p>
                  <a:p>
                    <a:pPr algn="ctr"/>
                    <a:endParaRPr lang="fr-FR" sz="1200" b="1" dirty="0">
                      <a:latin typeface="Calibri" charset="0"/>
                      <a:ea typeface="Calibri" charset="0"/>
                      <a:cs typeface="Calibri" charset="0"/>
                    </a:endParaRPr>
                  </a:p>
                </p:txBody>
              </p:sp>
              <p:sp>
                <p:nvSpPr>
                  <p:cNvPr id="142" name="Rectangle 141"/>
                  <p:cNvSpPr/>
                  <p:nvPr/>
                </p:nvSpPr>
                <p:spPr>
                  <a:xfrm>
                    <a:off x="6156175" y="2653618"/>
                    <a:ext cx="1683251" cy="1871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grpSp>
            <p:cxnSp>
              <p:nvCxnSpPr>
                <p:cNvPr id="143" name="Connecteur droit 142"/>
                <p:cNvCxnSpPr/>
                <p:nvPr/>
              </p:nvCxnSpPr>
              <p:spPr>
                <a:xfrm flipH="1" flipV="1">
                  <a:off x="6914439" y="3283311"/>
                  <a:ext cx="410400" cy="4588"/>
                </a:xfrm>
                <a:prstGeom prst="line">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nvGrpSpPr>
                <p:cNvPr id="147" name="Grouper 146"/>
                <p:cNvGrpSpPr/>
                <p:nvPr/>
              </p:nvGrpSpPr>
              <p:grpSpPr>
                <a:xfrm>
                  <a:off x="7360277" y="4478127"/>
                  <a:ext cx="1592202" cy="879252"/>
                  <a:chOff x="6156176" y="2621628"/>
                  <a:chExt cx="1654466" cy="998049"/>
                </a:xfrm>
              </p:grpSpPr>
              <p:sp>
                <p:nvSpPr>
                  <p:cNvPr id="149" name="Rectangle 148"/>
                  <p:cNvSpPr/>
                  <p:nvPr/>
                </p:nvSpPr>
                <p:spPr>
                  <a:xfrm>
                    <a:off x="6156176" y="2935440"/>
                    <a:ext cx="1584176" cy="6842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150" name="Rectangle 149"/>
                  <p:cNvSpPr/>
                  <p:nvPr/>
                </p:nvSpPr>
                <p:spPr>
                  <a:xfrm>
                    <a:off x="6156176" y="2653621"/>
                    <a:ext cx="1584176" cy="275075"/>
                  </a:xfrm>
                  <a:prstGeom prst="rect">
                    <a:avLst/>
                  </a:prstGeom>
                  <a:solidFill>
                    <a:srgbClr val="E1DEB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151" name="ZoneTexte 150"/>
                  <p:cNvSpPr txBox="1"/>
                  <p:nvPr/>
                </p:nvSpPr>
                <p:spPr>
                  <a:xfrm>
                    <a:off x="7240772" y="2806995"/>
                    <a:ext cx="184731" cy="294341"/>
                  </a:xfrm>
                  <a:prstGeom prst="rect">
                    <a:avLst/>
                  </a:prstGeom>
                  <a:noFill/>
                </p:spPr>
                <p:txBody>
                  <a:bodyPr wrap="none" rtlCol="0">
                    <a:spAutoFit/>
                  </a:bodyPr>
                  <a:lstStyle/>
                  <a:p>
                    <a:endParaRPr lang="fr-FR" sz="1200" dirty="0">
                      <a:latin typeface="Calibri" charset="0"/>
                      <a:ea typeface="Calibri" charset="0"/>
                      <a:cs typeface="Calibri" charset="0"/>
                    </a:endParaRPr>
                  </a:p>
                </p:txBody>
              </p:sp>
              <p:sp>
                <p:nvSpPr>
                  <p:cNvPr id="152" name="ZoneTexte 151"/>
                  <p:cNvSpPr txBox="1"/>
                  <p:nvPr/>
                </p:nvSpPr>
                <p:spPr>
                  <a:xfrm>
                    <a:off x="6194120" y="2621628"/>
                    <a:ext cx="1616522" cy="314425"/>
                  </a:xfrm>
                  <a:prstGeom prst="rect">
                    <a:avLst/>
                  </a:prstGeom>
                  <a:noFill/>
                </p:spPr>
                <p:txBody>
                  <a:bodyPr wrap="square" rtlCol="0">
                    <a:spAutoFit/>
                  </a:bodyPr>
                  <a:lstStyle/>
                  <a:p>
                    <a:pPr marL="9525" algn="ctr"/>
                    <a:r>
                      <a:rPr lang="fr-FR" sz="1200" i="1" dirty="0">
                        <a:latin typeface="Calibri" panose="020F0502020204030204" pitchFamily="34" charset="0"/>
                        <a:cs typeface="Calibri" panose="020F0502020204030204" pitchFamily="34" charset="0"/>
                      </a:rPr>
                      <a:t>Niveau hiérarchie</a:t>
                    </a:r>
                  </a:p>
                </p:txBody>
              </p:sp>
            </p:grpSp>
            <p:cxnSp>
              <p:nvCxnSpPr>
                <p:cNvPr id="153" name="Connecteur droit 152"/>
                <p:cNvCxnSpPr>
                  <a:cxnSpLocks/>
                  <a:stCxn id="150" idx="0"/>
                  <a:endCxn id="139" idx="2"/>
                </p:cNvCxnSpPr>
                <p:nvPr/>
              </p:nvCxnSpPr>
              <p:spPr>
                <a:xfrm flipH="1" flipV="1">
                  <a:off x="8087627" y="4085439"/>
                  <a:ext cx="0" cy="420873"/>
                </a:xfrm>
                <a:prstGeom prst="line">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sp>
            <p:nvSpPr>
              <p:cNvPr id="87" name="Freeform 359">
                <a:extLst>
                  <a:ext uri="{FF2B5EF4-FFF2-40B4-BE49-F238E27FC236}">
                    <a16:creationId xmlns:a16="http://schemas.microsoft.com/office/drawing/2014/main" id="{09059118-F98C-CD49-8AAD-18D6B37A1C3D}"/>
                  </a:ext>
                </a:extLst>
              </p:cNvPr>
              <p:cNvSpPr>
                <a:spLocks/>
              </p:cNvSpPr>
              <p:nvPr/>
            </p:nvSpPr>
            <p:spPr bwMode="auto">
              <a:xfrm>
                <a:off x="54498" y="1565516"/>
                <a:ext cx="8566387" cy="3444875"/>
              </a:xfrm>
              <a:custGeom>
                <a:avLst/>
                <a:gdLst>
                  <a:gd name="T0" fmla="*/ 868 w 876"/>
                  <a:gd name="T1" fmla="*/ 320 h 880"/>
                  <a:gd name="T2" fmla="*/ 722 w 876"/>
                  <a:gd name="T3" fmla="*/ 354 h 880"/>
                  <a:gd name="T4" fmla="*/ 768 w 876"/>
                  <a:gd name="T5" fmla="*/ 212 h 880"/>
                  <a:gd name="T6" fmla="*/ 600 w 876"/>
                  <a:gd name="T7" fmla="*/ 380 h 880"/>
                  <a:gd name="T8" fmla="*/ 520 w 876"/>
                  <a:gd name="T9" fmla="*/ 274 h 880"/>
                  <a:gd name="T10" fmla="*/ 698 w 876"/>
                  <a:gd name="T11" fmla="*/ 164 h 880"/>
                  <a:gd name="T12" fmla="*/ 686 w 876"/>
                  <a:gd name="T13" fmla="*/ 110 h 880"/>
                  <a:gd name="T14" fmla="*/ 620 w 876"/>
                  <a:gd name="T15" fmla="*/ 8 h 880"/>
                  <a:gd name="T16" fmla="*/ 522 w 876"/>
                  <a:gd name="T17" fmla="*/ 140 h 880"/>
                  <a:gd name="T18" fmla="*/ 432 w 876"/>
                  <a:gd name="T19" fmla="*/ 20 h 880"/>
                  <a:gd name="T20" fmla="*/ 506 w 876"/>
                  <a:gd name="T21" fmla="*/ 188 h 880"/>
                  <a:gd name="T22" fmla="*/ 428 w 876"/>
                  <a:gd name="T23" fmla="*/ 330 h 880"/>
                  <a:gd name="T24" fmla="*/ 304 w 876"/>
                  <a:gd name="T25" fmla="*/ 230 h 880"/>
                  <a:gd name="T26" fmla="*/ 316 w 876"/>
                  <a:gd name="T27" fmla="*/ 54 h 880"/>
                  <a:gd name="T28" fmla="*/ 184 w 876"/>
                  <a:gd name="T29" fmla="*/ 74 h 880"/>
                  <a:gd name="T30" fmla="*/ 240 w 876"/>
                  <a:gd name="T31" fmla="*/ 224 h 880"/>
                  <a:gd name="T32" fmla="*/ 106 w 876"/>
                  <a:gd name="T33" fmla="*/ 276 h 880"/>
                  <a:gd name="T34" fmla="*/ 272 w 876"/>
                  <a:gd name="T35" fmla="*/ 260 h 880"/>
                  <a:gd name="T36" fmla="*/ 370 w 876"/>
                  <a:gd name="T37" fmla="*/ 406 h 880"/>
                  <a:gd name="T38" fmla="*/ 198 w 876"/>
                  <a:gd name="T39" fmla="*/ 464 h 880"/>
                  <a:gd name="T40" fmla="*/ 82 w 876"/>
                  <a:gd name="T41" fmla="*/ 340 h 880"/>
                  <a:gd name="T42" fmla="*/ 4 w 876"/>
                  <a:gd name="T43" fmla="*/ 502 h 880"/>
                  <a:gd name="T44" fmla="*/ 12 w 876"/>
                  <a:gd name="T45" fmla="*/ 552 h 880"/>
                  <a:gd name="T46" fmla="*/ 90 w 876"/>
                  <a:gd name="T47" fmla="*/ 644 h 880"/>
                  <a:gd name="T48" fmla="*/ 144 w 876"/>
                  <a:gd name="T49" fmla="*/ 658 h 880"/>
                  <a:gd name="T50" fmla="*/ 308 w 876"/>
                  <a:gd name="T51" fmla="*/ 486 h 880"/>
                  <a:gd name="T52" fmla="*/ 372 w 876"/>
                  <a:gd name="T53" fmla="*/ 566 h 880"/>
                  <a:gd name="T54" fmla="*/ 170 w 876"/>
                  <a:gd name="T55" fmla="*/ 746 h 880"/>
                  <a:gd name="T56" fmla="*/ 316 w 876"/>
                  <a:gd name="T57" fmla="*/ 716 h 880"/>
                  <a:gd name="T58" fmla="*/ 260 w 876"/>
                  <a:gd name="T59" fmla="*/ 864 h 880"/>
                  <a:gd name="T60" fmla="*/ 358 w 876"/>
                  <a:gd name="T61" fmla="*/ 732 h 880"/>
                  <a:gd name="T62" fmla="*/ 436 w 876"/>
                  <a:gd name="T63" fmla="*/ 846 h 880"/>
                  <a:gd name="T64" fmla="*/ 374 w 876"/>
                  <a:gd name="T65" fmla="*/ 686 h 880"/>
                  <a:gd name="T66" fmla="*/ 410 w 876"/>
                  <a:gd name="T67" fmla="*/ 582 h 880"/>
                  <a:gd name="T68" fmla="*/ 516 w 876"/>
                  <a:gd name="T69" fmla="*/ 568 h 880"/>
                  <a:gd name="T70" fmla="*/ 576 w 876"/>
                  <a:gd name="T71" fmla="*/ 644 h 880"/>
                  <a:gd name="T72" fmla="*/ 564 w 876"/>
                  <a:gd name="T73" fmla="*/ 820 h 880"/>
                  <a:gd name="T74" fmla="*/ 686 w 876"/>
                  <a:gd name="T75" fmla="*/ 792 h 880"/>
                  <a:gd name="T76" fmla="*/ 734 w 876"/>
                  <a:gd name="T77" fmla="*/ 766 h 880"/>
                  <a:gd name="T78" fmla="*/ 776 w 876"/>
                  <a:gd name="T79" fmla="*/ 630 h 880"/>
                  <a:gd name="T80" fmla="*/ 750 w 876"/>
                  <a:gd name="T81" fmla="*/ 582 h 880"/>
                  <a:gd name="T82" fmla="*/ 550 w 876"/>
                  <a:gd name="T83" fmla="*/ 538 h 880"/>
                  <a:gd name="T84" fmla="*/ 606 w 876"/>
                  <a:gd name="T85" fmla="*/ 424 h 880"/>
                  <a:gd name="T86" fmla="*/ 682 w 876"/>
                  <a:gd name="T87" fmla="*/ 408 h 880"/>
                  <a:gd name="T88" fmla="*/ 786 w 876"/>
                  <a:gd name="T89" fmla="*/ 524 h 880"/>
                  <a:gd name="T90" fmla="*/ 730 w 876"/>
                  <a:gd name="T91" fmla="*/ 400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76" h="880">
                    <a:moveTo>
                      <a:pt x="876" y="372"/>
                    </a:moveTo>
                    <a:lnTo>
                      <a:pt x="868" y="320"/>
                    </a:lnTo>
                    <a:lnTo>
                      <a:pt x="856" y="312"/>
                    </a:lnTo>
                    <a:lnTo>
                      <a:pt x="722" y="354"/>
                    </a:lnTo>
                    <a:lnTo>
                      <a:pt x="780" y="222"/>
                    </a:lnTo>
                    <a:lnTo>
                      <a:pt x="768" y="212"/>
                    </a:lnTo>
                    <a:lnTo>
                      <a:pt x="676" y="364"/>
                    </a:lnTo>
                    <a:lnTo>
                      <a:pt x="600" y="380"/>
                    </a:lnTo>
                    <a:lnTo>
                      <a:pt x="514" y="362"/>
                    </a:lnTo>
                    <a:lnTo>
                      <a:pt x="520" y="274"/>
                    </a:lnTo>
                    <a:lnTo>
                      <a:pt x="548" y="202"/>
                    </a:lnTo>
                    <a:lnTo>
                      <a:pt x="698" y="164"/>
                    </a:lnTo>
                    <a:lnTo>
                      <a:pt x="698" y="118"/>
                    </a:lnTo>
                    <a:lnTo>
                      <a:pt x="686" y="110"/>
                    </a:lnTo>
                    <a:lnTo>
                      <a:pt x="566" y="156"/>
                    </a:lnTo>
                    <a:lnTo>
                      <a:pt x="620" y="8"/>
                    </a:lnTo>
                    <a:lnTo>
                      <a:pt x="608" y="0"/>
                    </a:lnTo>
                    <a:lnTo>
                      <a:pt x="522" y="140"/>
                    </a:lnTo>
                    <a:lnTo>
                      <a:pt x="444" y="28"/>
                    </a:lnTo>
                    <a:lnTo>
                      <a:pt x="432" y="20"/>
                    </a:lnTo>
                    <a:lnTo>
                      <a:pt x="416" y="62"/>
                    </a:lnTo>
                    <a:lnTo>
                      <a:pt x="506" y="188"/>
                    </a:lnTo>
                    <a:lnTo>
                      <a:pt x="482" y="260"/>
                    </a:lnTo>
                    <a:lnTo>
                      <a:pt x="428" y="330"/>
                    </a:lnTo>
                    <a:lnTo>
                      <a:pt x="360" y="300"/>
                    </a:lnTo>
                    <a:lnTo>
                      <a:pt x="304" y="230"/>
                    </a:lnTo>
                    <a:lnTo>
                      <a:pt x="352" y="76"/>
                    </a:lnTo>
                    <a:lnTo>
                      <a:pt x="316" y="54"/>
                    </a:lnTo>
                    <a:lnTo>
                      <a:pt x="276" y="192"/>
                    </a:lnTo>
                    <a:lnTo>
                      <a:pt x="184" y="74"/>
                    </a:lnTo>
                    <a:lnTo>
                      <a:pt x="172" y="68"/>
                    </a:lnTo>
                    <a:lnTo>
                      <a:pt x="240" y="224"/>
                    </a:lnTo>
                    <a:lnTo>
                      <a:pt x="104" y="244"/>
                    </a:lnTo>
                    <a:lnTo>
                      <a:pt x="106" y="276"/>
                    </a:lnTo>
                    <a:lnTo>
                      <a:pt x="118" y="284"/>
                    </a:lnTo>
                    <a:lnTo>
                      <a:pt x="272" y="260"/>
                    </a:lnTo>
                    <a:lnTo>
                      <a:pt x="332" y="336"/>
                    </a:lnTo>
                    <a:lnTo>
                      <a:pt x="370" y="406"/>
                    </a:lnTo>
                    <a:lnTo>
                      <a:pt x="308" y="442"/>
                    </a:lnTo>
                    <a:lnTo>
                      <a:pt x="198" y="464"/>
                    </a:lnTo>
                    <a:lnTo>
                      <a:pt x="94" y="350"/>
                    </a:lnTo>
                    <a:lnTo>
                      <a:pt x="82" y="340"/>
                    </a:lnTo>
                    <a:lnTo>
                      <a:pt x="152" y="474"/>
                    </a:lnTo>
                    <a:lnTo>
                      <a:pt x="4" y="502"/>
                    </a:lnTo>
                    <a:lnTo>
                      <a:pt x="0" y="544"/>
                    </a:lnTo>
                    <a:lnTo>
                      <a:pt x="12" y="552"/>
                    </a:lnTo>
                    <a:lnTo>
                      <a:pt x="158" y="520"/>
                    </a:lnTo>
                    <a:lnTo>
                      <a:pt x="90" y="644"/>
                    </a:lnTo>
                    <a:lnTo>
                      <a:pt x="100" y="652"/>
                    </a:lnTo>
                    <a:lnTo>
                      <a:pt x="144" y="658"/>
                    </a:lnTo>
                    <a:lnTo>
                      <a:pt x="204" y="510"/>
                    </a:lnTo>
                    <a:lnTo>
                      <a:pt x="308" y="486"/>
                    </a:lnTo>
                    <a:lnTo>
                      <a:pt x="382" y="488"/>
                    </a:lnTo>
                    <a:lnTo>
                      <a:pt x="372" y="566"/>
                    </a:lnTo>
                    <a:lnTo>
                      <a:pt x="332" y="670"/>
                    </a:lnTo>
                    <a:lnTo>
                      <a:pt x="170" y="746"/>
                    </a:lnTo>
                    <a:lnTo>
                      <a:pt x="182" y="754"/>
                    </a:lnTo>
                    <a:lnTo>
                      <a:pt x="316" y="716"/>
                    </a:lnTo>
                    <a:lnTo>
                      <a:pt x="252" y="858"/>
                    </a:lnTo>
                    <a:lnTo>
                      <a:pt x="260" y="864"/>
                    </a:lnTo>
                    <a:lnTo>
                      <a:pt x="306" y="880"/>
                    </a:lnTo>
                    <a:lnTo>
                      <a:pt x="358" y="732"/>
                    </a:lnTo>
                    <a:lnTo>
                      <a:pt x="424" y="836"/>
                    </a:lnTo>
                    <a:lnTo>
                      <a:pt x="436" y="846"/>
                    </a:lnTo>
                    <a:lnTo>
                      <a:pt x="464" y="812"/>
                    </a:lnTo>
                    <a:lnTo>
                      <a:pt x="374" y="686"/>
                    </a:lnTo>
                    <a:lnTo>
                      <a:pt x="410" y="582"/>
                    </a:lnTo>
                    <a:lnTo>
                      <a:pt x="410" y="582"/>
                    </a:lnTo>
                    <a:lnTo>
                      <a:pt x="462" y="522"/>
                    </a:lnTo>
                    <a:lnTo>
                      <a:pt x="516" y="568"/>
                    </a:lnTo>
                    <a:lnTo>
                      <a:pt x="516" y="566"/>
                    </a:lnTo>
                    <a:lnTo>
                      <a:pt x="576" y="644"/>
                    </a:lnTo>
                    <a:lnTo>
                      <a:pt x="528" y="798"/>
                    </a:lnTo>
                    <a:lnTo>
                      <a:pt x="564" y="820"/>
                    </a:lnTo>
                    <a:lnTo>
                      <a:pt x="604" y="680"/>
                    </a:lnTo>
                    <a:lnTo>
                      <a:pt x="686" y="792"/>
                    </a:lnTo>
                    <a:lnTo>
                      <a:pt x="696" y="798"/>
                    </a:lnTo>
                    <a:lnTo>
                      <a:pt x="734" y="766"/>
                    </a:lnTo>
                    <a:lnTo>
                      <a:pt x="640" y="648"/>
                    </a:lnTo>
                    <a:lnTo>
                      <a:pt x="776" y="630"/>
                    </a:lnTo>
                    <a:lnTo>
                      <a:pt x="762" y="590"/>
                    </a:lnTo>
                    <a:lnTo>
                      <a:pt x="750" y="582"/>
                    </a:lnTo>
                    <a:lnTo>
                      <a:pt x="610" y="612"/>
                    </a:lnTo>
                    <a:lnTo>
                      <a:pt x="550" y="538"/>
                    </a:lnTo>
                    <a:lnTo>
                      <a:pt x="532" y="468"/>
                    </a:lnTo>
                    <a:lnTo>
                      <a:pt x="606" y="424"/>
                    </a:lnTo>
                    <a:lnTo>
                      <a:pt x="606" y="424"/>
                    </a:lnTo>
                    <a:lnTo>
                      <a:pt x="682" y="408"/>
                    </a:lnTo>
                    <a:lnTo>
                      <a:pt x="774" y="516"/>
                    </a:lnTo>
                    <a:lnTo>
                      <a:pt x="786" y="524"/>
                    </a:lnTo>
                    <a:lnTo>
                      <a:pt x="822" y="502"/>
                    </a:lnTo>
                    <a:lnTo>
                      <a:pt x="730" y="400"/>
                    </a:lnTo>
                    <a:lnTo>
                      <a:pt x="876" y="372"/>
                    </a:lnTo>
                    <a:close/>
                  </a:path>
                </a:pathLst>
              </a:custGeom>
              <a:solidFill>
                <a:schemeClr val="accent1">
                  <a:lumMod val="90000"/>
                  <a:alpha val="49001"/>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dirty="0"/>
              </a:p>
            </p:txBody>
          </p:sp>
        </p:grpSp>
        <p:sp>
          <p:nvSpPr>
            <p:cNvPr id="9" name="ZoneTexte 8">
              <a:extLst>
                <a:ext uri="{FF2B5EF4-FFF2-40B4-BE49-F238E27FC236}">
                  <a16:creationId xmlns:a16="http://schemas.microsoft.com/office/drawing/2014/main" id="{6AC1469B-A18D-50C4-F019-B9BCF2773A14}"/>
                </a:ext>
              </a:extLst>
            </p:cNvPr>
            <p:cNvSpPr txBox="1"/>
            <p:nvPr/>
          </p:nvSpPr>
          <p:spPr>
            <a:xfrm>
              <a:off x="5026970" y="1642955"/>
              <a:ext cx="963771" cy="461665"/>
            </a:xfrm>
            <a:prstGeom prst="rect">
              <a:avLst/>
            </a:prstGeom>
            <a:solidFill>
              <a:srgbClr val="E1DEBA"/>
            </a:solidFill>
          </p:spPr>
          <p:txBody>
            <a:bodyPr wrap="square" rtlCol="0">
              <a:spAutoFit/>
            </a:bodyPr>
            <a:lstStyle>
              <a:defPPr>
                <a:defRPr lang="fr-FR"/>
              </a:defPPr>
              <a:lvl1pPr algn="ctr">
                <a:defRPr sz="1200" i="1">
                  <a:latin typeface="Calibri" charset="0"/>
                  <a:ea typeface="Calibri" charset="0"/>
                  <a:cs typeface="Calibri" charset="0"/>
                </a:defRPr>
              </a:lvl1pPr>
            </a:lstStyle>
            <a:p>
              <a:r>
                <a:rPr lang="fr-FR" dirty="0"/>
                <a:t>Niveau hiérarchie</a:t>
              </a:r>
            </a:p>
          </p:txBody>
        </p:sp>
      </p:grpSp>
    </p:spTree>
    <p:extLst>
      <p:ext uri="{BB962C8B-B14F-4D97-AF65-F5344CB8AC3E}">
        <p14:creationId xmlns:p14="http://schemas.microsoft.com/office/powerpoint/2010/main" val="15412957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 Box 102"/>
          <p:cNvSpPr txBox="1">
            <a:spLocks noChangeArrowheads="1"/>
          </p:cNvSpPr>
          <p:nvPr/>
        </p:nvSpPr>
        <p:spPr bwMode="auto">
          <a:xfrm>
            <a:off x="342844" y="915955"/>
            <a:ext cx="7730731" cy="461665"/>
          </a:xfrm>
          <a:prstGeom prst="rect">
            <a:avLst/>
          </a:prstGeom>
        </p:spPr>
        <p:txBody>
          <a:bodyPr wrap="squar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FR" altLang="fr-FR" dirty="0"/>
              <a:t> Schéma en flocons de neige</a:t>
            </a:r>
          </a:p>
        </p:txBody>
      </p:sp>
      <p:grpSp>
        <p:nvGrpSpPr>
          <p:cNvPr id="7" name="Groupe 6">
            <a:extLst>
              <a:ext uri="{FF2B5EF4-FFF2-40B4-BE49-F238E27FC236}">
                <a16:creationId xmlns:a16="http://schemas.microsoft.com/office/drawing/2014/main" id="{6E80F418-154B-864F-470D-A332058F740B}"/>
              </a:ext>
            </a:extLst>
          </p:cNvPr>
          <p:cNvGrpSpPr/>
          <p:nvPr/>
        </p:nvGrpSpPr>
        <p:grpSpPr>
          <a:xfrm>
            <a:off x="307167" y="1844824"/>
            <a:ext cx="8836663" cy="4147711"/>
            <a:chOff x="115816" y="1283615"/>
            <a:chExt cx="8836663" cy="4147711"/>
          </a:xfrm>
        </p:grpSpPr>
        <p:cxnSp>
          <p:nvCxnSpPr>
            <p:cNvPr id="67" name="Connecteur droit 66"/>
            <p:cNvCxnSpPr/>
            <p:nvPr/>
          </p:nvCxnSpPr>
          <p:spPr>
            <a:xfrm flipV="1">
              <a:off x="1956497" y="4068645"/>
              <a:ext cx="0" cy="4168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Grouper 5"/>
            <p:cNvGrpSpPr/>
            <p:nvPr/>
          </p:nvGrpSpPr>
          <p:grpSpPr>
            <a:xfrm>
              <a:off x="1345969" y="3663540"/>
              <a:ext cx="1221055" cy="1400586"/>
              <a:chOff x="6390654" y="2806995"/>
              <a:chExt cx="1584176" cy="1552500"/>
            </a:xfrm>
          </p:grpSpPr>
          <p:sp>
            <p:nvSpPr>
              <p:cNvPr id="2" name="Rectangle 1"/>
              <p:cNvSpPr/>
              <p:nvPr/>
            </p:nvSpPr>
            <p:spPr>
              <a:xfrm>
                <a:off x="6390654" y="3664190"/>
                <a:ext cx="1584176" cy="695305"/>
              </a:xfrm>
              <a:prstGeom prst="rect">
                <a:avLst/>
              </a:prstGeom>
              <a:solidFill>
                <a:schemeClr val="accent5">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i="1" dirty="0" err="1">
                    <a:solidFill>
                      <a:srgbClr val="0432FF"/>
                    </a:solidFill>
                    <a:latin typeface="Calibri" charset="0"/>
                    <a:ea typeface="Calibri" charset="0"/>
                    <a:cs typeface="Calibri" charset="0"/>
                  </a:rPr>
                  <a:t>Qté</a:t>
                </a:r>
                <a:r>
                  <a:rPr lang="fr-FR" sz="1200" i="1" dirty="0">
                    <a:solidFill>
                      <a:srgbClr val="0432FF"/>
                    </a:solidFill>
                    <a:latin typeface="Calibri" charset="0"/>
                    <a:ea typeface="Calibri" charset="0"/>
                    <a:cs typeface="Calibri" charset="0"/>
                  </a:rPr>
                  <a:t> vendue</a:t>
                </a:r>
              </a:p>
              <a:p>
                <a:r>
                  <a:rPr lang="fr-FR" sz="1200" i="1" dirty="0" err="1">
                    <a:solidFill>
                      <a:srgbClr val="0432FF"/>
                    </a:solidFill>
                    <a:latin typeface="Calibri" charset="0"/>
                    <a:ea typeface="Calibri" charset="0"/>
                    <a:cs typeface="Calibri" charset="0"/>
                  </a:rPr>
                  <a:t>Montant_Ventes</a:t>
                </a:r>
                <a:endParaRPr lang="fr-FR" sz="1200" i="1" dirty="0">
                  <a:solidFill>
                    <a:srgbClr val="0432FF"/>
                  </a:solidFill>
                  <a:latin typeface="Calibri" charset="0"/>
                  <a:ea typeface="Calibri" charset="0"/>
                  <a:cs typeface="Calibri" charset="0"/>
                </a:endParaRPr>
              </a:p>
              <a:p>
                <a:endParaRPr lang="fr-FR" sz="1200" dirty="0">
                  <a:solidFill>
                    <a:schemeClr val="tx1"/>
                  </a:solidFill>
                  <a:latin typeface="Calibri" charset="0"/>
                  <a:ea typeface="Calibri" charset="0"/>
                  <a:cs typeface="Calibri" charset="0"/>
                </a:endParaRPr>
              </a:p>
            </p:txBody>
          </p:sp>
          <p:sp>
            <p:nvSpPr>
              <p:cNvPr id="4" name="ZoneTexte 3"/>
              <p:cNvSpPr txBox="1"/>
              <p:nvPr/>
            </p:nvSpPr>
            <p:spPr>
              <a:xfrm>
                <a:off x="7240772" y="2806995"/>
                <a:ext cx="184731" cy="298033"/>
              </a:xfrm>
              <a:prstGeom prst="rect">
                <a:avLst/>
              </a:prstGeom>
              <a:noFill/>
            </p:spPr>
            <p:txBody>
              <a:bodyPr wrap="none" rtlCol="0">
                <a:spAutoFit/>
              </a:bodyPr>
              <a:lstStyle/>
              <a:p>
                <a:endParaRPr lang="fr-FR" sz="1200" dirty="0">
                  <a:latin typeface="Calibri" charset="0"/>
                  <a:ea typeface="Calibri" charset="0"/>
                  <a:cs typeface="Calibri" charset="0"/>
                </a:endParaRPr>
              </a:p>
            </p:txBody>
          </p:sp>
        </p:grpSp>
        <p:grpSp>
          <p:nvGrpSpPr>
            <p:cNvPr id="28" name="Grouper 27"/>
            <p:cNvGrpSpPr/>
            <p:nvPr/>
          </p:nvGrpSpPr>
          <p:grpSpPr>
            <a:xfrm>
              <a:off x="1707516" y="1283615"/>
              <a:ext cx="1022894" cy="1424784"/>
              <a:chOff x="6156176" y="2653621"/>
              <a:chExt cx="1824069" cy="1523862"/>
            </a:xfrm>
          </p:grpSpPr>
          <p:sp>
            <p:nvSpPr>
              <p:cNvPr id="29" name="Rectangle 28"/>
              <p:cNvSpPr/>
              <p:nvPr/>
            </p:nvSpPr>
            <p:spPr>
              <a:xfrm>
                <a:off x="6156176" y="3068962"/>
                <a:ext cx="1584176" cy="110852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30" name="Rectangle 29"/>
              <p:cNvSpPr/>
              <p:nvPr/>
            </p:nvSpPr>
            <p:spPr>
              <a:xfrm>
                <a:off x="6156176" y="2653621"/>
                <a:ext cx="1584176" cy="415339"/>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31" name="ZoneTexte 30"/>
              <p:cNvSpPr txBox="1"/>
              <p:nvPr/>
            </p:nvSpPr>
            <p:spPr>
              <a:xfrm>
                <a:off x="7240772" y="2806995"/>
                <a:ext cx="211360" cy="296261"/>
              </a:xfrm>
              <a:prstGeom prst="rect">
                <a:avLst/>
              </a:prstGeom>
              <a:noFill/>
            </p:spPr>
            <p:txBody>
              <a:bodyPr wrap="none" rtlCol="0">
                <a:spAutoFit/>
              </a:bodyPr>
              <a:lstStyle/>
              <a:p>
                <a:endParaRPr lang="fr-FR" sz="1200" dirty="0">
                  <a:latin typeface="Calibri" charset="0"/>
                  <a:ea typeface="Calibri" charset="0"/>
                  <a:cs typeface="Calibri" charset="0"/>
                </a:endParaRPr>
              </a:p>
            </p:txBody>
          </p:sp>
          <p:sp>
            <p:nvSpPr>
              <p:cNvPr id="32" name="ZoneTexte 31"/>
              <p:cNvSpPr txBox="1"/>
              <p:nvPr/>
            </p:nvSpPr>
            <p:spPr>
              <a:xfrm>
                <a:off x="6183517" y="2671399"/>
                <a:ext cx="1796728" cy="296261"/>
              </a:xfrm>
              <a:prstGeom prst="rect">
                <a:avLst/>
              </a:prstGeom>
              <a:noFill/>
            </p:spPr>
            <p:txBody>
              <a:bodyPr wrap="square" rtlCol="0">
                <a:spAutoFit/>
              </a:bodyPr>
              <a:lstStyle/>
              <a:p>
                <a:r>
                  <a:rPr lang="fr-FR" sz="1200" i="1" dirty="0">
                    <a:latin typeface="Calibri" charset="0"/>
                    <a:ea typeface="Calibri" charset="0"/>
                    <a:cs typeface="Calibri" charset="0"/>
                  </a:rPr>
                  <a:t>Dim </a:t>
                </a:r>
                <a:r>
                  <a:rPr lang="fr-FR" sz="1200" b="1" i="1" dirty="0">
                    <a:latin typeface="Calibri" charset="0"/>
                    <a:ea typeface="Calibri" charset="0"/>
                    <a:cs typeface="Calibri" charset="0"/>
                  </a:rPr>
                  <a:t>T</a:t>
                </a:r>
                <a:r>
                  <a:rPr lang="fr-FR" sz="1200" b="1" dirty="0">
                    <a:latin typeface="Calibri" charset="0"/>
                    <a:ea typeface="Calibri" charset="0"/>
                    <a:cs typeface="Calibri" charset="0"/>
                  </a:rPr>
                  <a:t>EMPS</a:t>
                </a:r>
              </a:p>
            </p:txBody>
          </p:sp>
        </p:grpSp>
        <p:sp>
          <p:nvSpPr>
            <p:cNvPr id="9" name="Rectangle 8"/>
            <p:cNvSpPr/>
            <p:nvPr/>
          </p:nvSpPr>
          <p:spPr>
            <a:xfrm>
              <a:off x="1707516" y="1692733"/>
              <a:ext cx="888368" cy="1015663"/>
            </a:xfrm>
            <a:prstGeom prst="rect">
              <a:avLst/>
            </a:prstGeom>
          </p:spPr>
          <p:txBody>
            <a:bodyPr wrap="square">
              <a:spAutoFit/>
            </a:bodyPr>
            <a:lstStyle/>
            <a:p>
              <a:r>
                <a:rPr lang="fr-FR" sz="1200" dirty="0" err="1">
                  <a:latin typeface="Calibri" charset="0"/>
                  <a:ea typeface="Calibri" charset="0"/>
                  <a:cs typeface="Calibri" charset="0"/>
                </a:rPr>
                <a:t>Temps_ID</a:t>
              </a:r>
              <a:endParaRPr lang="fr-FR" sz="1200" dirty="0">
                <a:latin typeface="Calibri" charset="0"/>
                <a:ea typeface="Calibri" charset="0"/>
                <a:cs typeface="Calibri" charset="0"/>
              </a:endParaRPr>
            </a:p>
            <a:p>
              <a:r>
                <a:rPr lang="fr-FR" sz="1200" dirty="0">
                  <a:latin typeface="Calibri" charset="0"/>
                  <a:ea typeface="Calibri" charset="0"/>
                  <a:cs typeface="Calibri" charset="0"/>
                </a:rPr>
                <a:t>Jour</a:t>
              </a:r>
            </a:p>
            <a:p>
              <a:r>
                <a:rPr lang="fr-FR" sz="1200" dirty="0" err="1">
                  <a:latin typeface="Calibri" charset="0"/>
                  <a:ea typeface="Calibri" charset="0"/>
                  <a:cs typeface="Calibri" charset="0"/>
                </a:rPr>
                <a:t>Mois_ID</a:t>
              </a:r>
              <a:endParaRPr lang="fr-FR" sz="1200" dirty="0">
                <a:latin typeface="Calibri" charset="0"/>
                <a:ea typeface="Calibri" charset="0"/>
                <a:cs typeface="Calibri" charset="0"/>
              </a:endParaRPr>
            </a:p>
            <a:p>
              <a:endParaRPr lang="fr-FR" sz="1200" dirty="0">
                <a:latin typeface="Calibri" charset="0"/>
                <a:ea typeface="Calibri" charset="0"/>
                <a:cs typeface="Calibri" charset="0"/>
              </a:endParaRPr>
            </a:p>
            <a:p>
              <a:r>
                <a:rPr lang="fr-FR" sz="1200" dirty="0">
                  <a:latin typeface="Calibri" charset="0"/>
                  <a:ea typeface="Calibri" charset="0"/>
                  <a:cs typeface="Calibri" charset="0"/>
                </a:rPr>
                <a:t>…</a:t>
              </a:r>
            </a:p>
          </p:txBody>
        </p:sp>
        <p:grpSp>
          <p:nvGrpSpPr>
            <p:cNvPr id="18" name="Grouper 17"/>
            <p:cNvGrpSpPr/>
            <p:nvPr/>
          </p:nvGrpSpPr>
          <p:grpSpPr>
            <a:xfrm>
              <a:off x="3992970" y="2225134"/>
              <a:ext cx="1102680" cy="2078586"/>
              <a:chOff x="6193367" y="2806995"/>
              <a:chExt cx="1621146" cy="1678345"/>
            </a:xfrm>
          </p:grpSpPr>
          <p:sp>
            <p:nvSpPr>
              <p:cNvPr id="19" name="Rectangle 18"/>
              <p:cNvSpPr/>
              <p:nvPr/>
            </p:nvSpPr>
            <p:spPr>
              <a:xfrm>
                <a:off x="6193367" y="3088901"/>
                <a:ext cx="1621146" cy="13964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20" name="Rectangle 19"/>
              <p:cNvSpPr/>
              <p:nvPr/>
            </p:nvSpPr>
            <p:spPr>
              <a:xfrm>
                <a:off x="6197729" y="2860482"/>
                <a:ext cx="1608149" cy="234694"/>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21" name="ZoneTexte 20"/>
              <p:cNvSpPr txBox="1"/>
              <p:nvPr/>
            </p:nvSpPr>
            <p:spPr>
              <a:xfrm>
                <a:off x="7240772" y="2806995"/>
                <a:ext cx="184808" cy="246450"/>
              </a:xfrm>
              <a:prstGeom prst="rect">
                <a:avLst/>
              </a:prstGeom>
              <a:noFill/>
            </p:spPr>
            <p:txBody>
              <a:bodyPr wrap="none" rtlCol="0">
                <a:spAutoFit/>
              </a:bodyPr>
              <a:lstStyle/>
              <a:p>
                <a:endParaRPr lang="fr-FR" sz="1200" dirty="0">
                  <a:latin typeface="Calibri" charset="0"/>
                  <a:ea typeface="Calibri" charset="0"/>
                  <a:cs typeface="Calibri" charset="0"/>
                </a:endParaRPr>
              </a:p>
            </p:txBody>
          </p:sp>
          <p:sp>
            <p:nvSpPr>
              <p:cNvPr id="22" name="ZoneTexte 21"/>
              <p:cNvSpPr txBox="1"/>
              <p:nvPr/>
            </p:nvSpPr>
            <p:spPr>
              <a:xfrm>
                <a:off x="6197728" y="2868196"/>
                <a:ext cx="1544675" cy="223662"/>
              </a:xfrm>
              <a:prstGeom prst="rect">
                <a:avLst/>
              </a:prstGeom>
              <a:noFill/>
            </p:spPr>
            <p:txBody>
              <a:bodyPr wrap="square" rtlCol="0">
                <a:spAutoFit/>
              </a:bodyPr>
              <a:lstStyle/>
              <a:p>
                <a:r>
                  <a:rPr lang="fr-FR" sz="1200" i="1" dirty="0">
                    <a:latin typeface="Calibri" charset="0"/>
                    <a:ea typeface="Calibri" charset="0"/>
                    <a:cs typeface="Calibri" charset="0"/>
                  </a:rPr>
                  <a:t>Dim </a:t>
                </a:r>
                <a:r>
                  <a:rPr lang="fr-FR" sz="1200" dirty="0">
                    <a:latin typeface="Calibri" charset="0"/>
                    <a:ea typeface="Calibri" charset="0"/>
                    <a:cs typeface="Calibri" charset="0"/>
                  </a:rPr>
                  <a:t>PRODUIT</a:t>
                </a:r>
              </a:p>
            </p:txBody>
          </p:sp>
        </p:grpSp>
        <p:sp>
          <p:nvSpPr>
            <p:cNvPr id="42" name="Rectangle 41"/>
            <p:cNvSpPr/>
            <p:nvPr/>
          </p:nvSpPr>
          <p:spPr>
            <a:xfrm>
              <a:off x="3964933" y="2519995"/>
              <a:ext cx="1124844" cy="1384995"/>
            </a:xfrm>
            <a:prstGeom prst="rect">
              <a:avLst/>
            </a:prstGeom>
          </p:spPr>
          <p:txBody>
            <a:bodyPr wrap="square">
              <a:spAutoFit/>
            </a:bodyPr>
            <a:lstStyle/>
            <a:p>
              <a:r>
                <a:rPr lang="fr-FR" sz="1200" dirty="0" err="1">
                  <a:latin typeface="Calibri" charset="0"/>
                  <a:ea typeface="Calibri" charset="0"/>
                  <a:cs typeface="Calibri" charset="0"/>
                </a:rPr>
                <a:t>Produit_ID</a:t>
              </a:r>
              <a:endParaRPr lang="fr-FR" sz="1200" dirty="0">
                <a:latin typeface="Calibri" charset="0"/>
                <a:ea typeface="Calibri" charset="0"/>
                <a:cs typeface="Calibri" charset="0"/>
              </a:endParaRPr>
            </a:p>
            <a:p>
              <a:r>
                <a:rPr lang="fr-FR" sz="1200" dirty="0" err="1">
                  <a:latin typeface="Calibri" charset="0"/>
                  <a:ea typeface="Calibri" charset="0"/>
                  <a:cs typeface="Calibri" charset="0"/>
                </a:rPr>
                <a:t>Désignation_P</a:t>
              </a:r>
              <a:endParaRPr lang="fr-FR" sz="1200" dirty="0">
                <a:latin typeface="Calibri" charset="0"/>
                <a:ea typeface="Calibri" charset="0"/>
                <a:cs typeface="Calibri" charset="0"/>
              </a:endParaRPr>
            </a:p>
            <a:p>
              <a:r>
                <a:rPr lang="fr-FR" sz="1200" dirty="0" err="1">
                  <a:latin typeface="Calibri" charset="0"/>
                  <a:ea typeface="Calibri" charset="0"/>
                  <a:cs typeface="Calibri" charset="0"/>
                </a:rPr>
                <a:t>Description_P</a:t>
              </a:r>
              <a:endParaRPr lang="fr-FR" sz="1200" dirty="0">
                <a:latin typeface="Calibri" charset="0"/>
                <a:ea typeface="Calibri" charset="0"/>
                <a:cs typeface="Calibri" charset="0"/>
              </a:endParaRPr>
            </a:p>
            <a:p>
              <a:r>
                <a:rPr lang="fr-FR" sz="1200" dirty="0">
                  <a:latin typeface="Calibri" charset="0"/>
                  <a:ea typeface="Calibri" charset="0"/>
                  <a:cs typeface="Calibri" charset="0"/>
                </a:rPr>
                <a:t>Catégorie</a:t>
              </a:r>
            </a:p>
            <a:p>
              <a:r>
                <a:rPr lang="fr-FR" sz="1200" dirty="0" err="1">
                  <a:latin typeface="Calibri" charset="0"/>
                  <a:ea typeface="Calibri" charset="0"/>
                  <a:cs typeface="Calibri" charset="0"/>
                </a:rPr>
                <a:t>SSCat_ID</a:t>
              </a:r>
              <a:endParaRPr lang="fr-FR" sz="1200" dirty="0">
                <a:latin typeface="Calibri" charset="0"/>
                <a:ea typeface="Calibri" charset="0"/>
                <a:cs typeface="Calibri" charset="0"/>
              </a:endParaRPr>
            </a:p>
            <a:p>
              <a:r>
                <a:rPr lang="fr-FR" sz="1200" dirty="0">
                  <a:latin typeface="Calibri" charset="0"/>
                  <a:ea typeface="Calibri" charset="0"/>
                  <a:cs typeface="Calibri" charset="0"/>
                </a:rPr>
                <a:t>Prix-unitaire</a:t>
              </a:r>
            </a:p>
            <a:p>
              <a:r>
                <a:rPr lang="fr-FR" sz="1200" dirty="0">
                  <a:latin typeface="Calibri" charset="0"/>
                  <a:ea typeface="Calibri" charset="0"/>
                  <a:cs typeface="Calibri" charset="0"/>
                </a:rPr>
                <a:t>…</a:t>
              </a:r>
            </a:p>
          </p:txBody>
        </p:sp>
        <p:sp>
          <p:nvSpPr>
            <p:cNvPr id="13" name="Rectangle 12"/>
            <p:cNvSpPr/>
            <p:nvPr/>
          </p:nvSpPr>
          <p:spPr>
            <a:xfrm>
              <a:off x="132397" y="2085371"/>
              <a:ext cx="1027588" cy="114226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14" name="Rectangle 13"/>
            <p:cNvSpPr/>
            <p:nvPr/>
          </p:nvSpPr>
          <p:spPr>
            <a:xfrm>
              <a:off x="132397" y="1720867"/>
              <a:ext cx="1027588" cy="364503"/>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15" name="ZoneTexte 14"/>
            <p:cNvSpPr txBox="1"/>
            <p:nvPr/>
          </p:nvSpPr>
          <p:spPr>
            <a:xfrm>
              <a:off x="835928" y="1855469"/>
              <a:ext cx="118011" cy="236508"/>
            </a:xfrm>
            <a:prstGeom prst="rect">
              <a:avLst/>
            </a:prstGeom>
            <a:noFill/>
          </p:spPr>
          <p:txBody>
            <a:bodyPr wrap="none" rtlCol="0">
              <a:spAutoFit/>
            </a:bodyPr>
            <a:lstStyle/>
            <a:p>
              <a:endParaRPr lang="fr-FR" sz="1200" dirty="0">
                <a:latin typeface="Calibri" charset="0"/>
                <a:ea typeface="Calibri" charset="0"/>
                <a:cs typeface="Calibri" charset="0"/>
              </a:endParaRPr>
            </a:p>
          </p:txBody>
        </p:sp>
        <p:sp>
          <p:nvSpPr>
            <p:cNvPr id="16" name="ZoneTexte 15"/>
            <p:cNvSpPr txBox="1"/>
            <p:nvPr/>
          </p:nvSpPr>
          <p:spPr>
            <a:xfrm>
              <a:off x="115816" y="1798109"/>
              <a:ext cx="991137" cy="236508"/>
            </a:xfrm>
            <a:prstGeom prst="rect">
              <a:avLst/>
            </a:prstGeom>
            <a:noFill/>
          </p:spPr>
          <p:txBody>
            <a:bodyPr wrap="square" rtlCol="0">
              <a:spAutoFit/>
            </a:bodyPr>
            <a:lstStyle/>
            <a:p>
              <a:pPr algn="ctr"/>
              <a:r>
                <a:rPr lang="fr-FR" sz="1200" i="1" dirty="0">
                  <a:latin typeface="Calibri" charset="0"/>
                  <a:ea typeface="Calibri" charset="0"/>
                  <a:cs typeface="Calibri" charset="0"/>
                </a:rPr>
                <a:t>Dim </a:t>
              </a:r>
              <a:r>
                <a:rPr lang="fr-FR" sz="1200" b="1" dirty="0">
                  <a:latin typeface="Calibri" charset="0"/>
                  <a:ea typeface="Calibri" charset="0"/>
                  <a:cs typeface="Calibri" charset="0"/>
                </a:rPr>
                <a:t>CLIENT</a:t>
              </a:r>
            </a:p>
          </p:txBody>
        </p:sp>
        <p:sp>
          <p:nvSpPr>
            <p:cNvPr id="24673" name="Rectangle 24672"/>
            <p:cNvSpPr/>
            <p:nvPr/>
          </p:nvSpPr>
          <p:spPr>
            <a:xfrm>
              <a:off x="178716" y="2073778"/>
              <a:ext cx="962552" cy="1024870"/>
            </a:xfrm>
            <a:prstGeom prst="rect">
              <a:avLst/>
            </a:prstGeom>
          </p:spPr>
          <p:txBody>
            <a:bodyPr wrap="square">
              <a:spAutoFit/>
            </a:bodyPr>
            <a:lstStyle/>
            <a:p>
              <a:r>
                <a:rPr lang="fr-FR" sz="1200" dirty="0" err="1">
                  <a:latin typeface="Calibri" charset="0"/>
                  <a:ea typeface="Calibri" charset="0"/>
                  <a:cs typeface="Calibri" charset="0"/>
                </a:rPr>
                <a:t>Client_ID</a:t>
              </a:r>
              <a:endParaRPr lang="fr-FR" sz="1200" dirty="0">
                <a:latin typeface="Calibri" charset="0"/>
                <a:ea typeface="Calibri" charset="0"/>
                <a:cs typeface="Calibri" charset="0"/>
              </a:endParaRPr>
            </a:p>
            <a:p>
              <a:r>
                <a:rPr lang="fr-FR" sz="1200" dirty="0" err="1">
                  <a:latin typeface="Calibri" charset="0"/>
                  <a:ea typeface="Calibri" charset="0"/>
                  <a:cs typeface="Calibri" charset="0"/>
                </a:rPr>
                <a:t>Nom_C</a:t>
              </a:r>
              <a:endParaRPr lang="fr-FR" sz="1200" dirty="0">
                <a:latin typeface="Calibri" charset="0"/>
                <a:ea typeface="Calibri" charset="0"/>
                <a:cs typeface="Calibri" charset="0"/>
              </a:endParaRPr>
            </a:p>
            <a:p>
              <a:r>
                <a:rPr lang="fr-FR" sz="1200" dirty="0" err="1">
                  <a:latin typeface="Calibri" charset="0"/>
                  <a:ea typeface="Calibri" charset="0"/>
                  <a:cs typeface="Calibri" charset="0"/>
                </a:rPr>
                <a:t>Adresse_C</a:t>
              </a:r>
              <a:endParaRPr lang="fr-FR" sz="1200" dirty="0">
                <a:latin typeface="Calibri" charset="0"/>
                <a:ea typeface="Calibri" charset="0"/>
                <a:cs typeface="Calibri" charset="0"/>
              </a:endParaRPr>
            </a:p>
            <a:p>
              <a:r>
                <a:rPr lang="fr-FR" sz="1200" dirty="0" err="1">
                  <a:latin typeface="Calibri" charset="0"/>
                  <a:ea typeface="Calibri" charset="0"/>
                  <a:cs typeface="Calibri" charset="0"/>
                </a:rPr>
                <a:t>Tph_C</a:t>
              </a:r>
              <a:endParaRPr lang="fr-FR" sz="1200" dirty="0">
                <a:latin typeface="Calibri" charset="0"/>
                <a:ea typeface="Calibri" charset="0"/>
                <a:cs typeface="Calibri" charset="0"/>
              </a:endParaRPr>
            </a:p>
            <a:p>
              <a:r>
                <a:rPr lang="fr-FR" sz="1200" dirty="0" err="1">
                  <a:latin typeface="Calibri" charset="0"/>
                  <a:ea typeface="Calibri" charset="0"/>
                  <a:cs typeface="Calibri" charset="0"/>
                </a:rPr>
                <a:t>Mail_C</a:t>
              </a:r>
              <a:endParaRPr lang="fr-FR" sz="1200" dirty="0">
                <a:latin typeface="Calibri" charset="0"/>
                <a:ea typeface="Calibri" charset="0"/>
                <a:cs typeface="Calibri" charset="0"/>
              </a:endParaRPr>
            </a:p>
            <a:p>
              <a:r>
                <a:rPr lang="fr-FR" sz="1200" dirty="0">
                  <a:latin typeface="Calibri" charset="0"/>
                  <a:ea typeface="Calibri" charset="0"/>
                  <a:cs typeface="Calibri" charset="0"/>
                </a:rPr>
                <a:t>…</a:t>
              </a:r>
            </a:p>
          </p:txBody>
        </p:sp>
        <p:grpSp>
          <p:nvGrpSpPr>
            <p:cNvPr id="33" name="Grouper 32"/>
            <p:cNvGrpSpPr/>
            <p:nvPr/>
          </p:nvGrpSpPr>
          <p:grpSpPr>
            <a:xfrm>
              <a:off x="2807685" y="3843886"/>
              <a:ext cx="1152470" cy="1587440"/>
              <a:chOff x="6156176" y="2653621"/>
              <a:chExt cx="1689753" cy="1587440"/>
            </a:xfrm>
          </p:grpSpPr>
          <p:sp>
            <p:nvSpPr>
              <p:cNvPr id="34" name="Rectangle 33"/>
              <p:cNvSpPr/>
              <p:nvPr/>
            </p:nvSpPr>
            <p:spPr>
              <a:xfrm>
                <a:off x="6156176" y="3068961"/>
                <a:ext cx="1584176" cy="1172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35" name="Rectangle 34"/>
              <p:cNvSpPr/>
              <p:nvPr/>
            </p:nvSpPr>
            <p:spPr>
              <a:xfrm>
                <a:off x="6156176" y="2653621"/>
                <a:ext cx="1584176" cy="415339"/>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36" name="ZoneTexte 35"/>
              <p:cNvSpPr txBox="1"/>
              <p:nvPr/>
            </p:nvSpPr>
            <p:spPr>
              <a:xfrm>
                <a:off x="7240772" y="2806995"/>
                <a:ext cx="180545" cy="276999"/>
              </a:xfrm>
              <a:prstGeom prst="rect">
                <a:avLst/>
              </a:prstGeom>
              <a:noFill/>
            </p:spPr>
            <p:txBody>
              <a:bodyPr wrap="none" rtlCol="0">
                <a:spAutoFit/>
              </a:bodyPr>
              <a:lstStyle/>
              <a:p>
                <a:endParaRPr lang="fr-FR" sz="1200" dirty="0">
                  <a:latin typeface="Calibri" charset="0"/>
                  <a:ea typeface="Calibri" charset="0"/>
                  <a:cs typeface="Calibri" charset="0"/>
                </a:endParaRPr>
              </a:p>
            </p:txBody>
          </p:sp>
          <p:sp>
            <p:nvSpPr>
              <p:cNvPr id="37" name="ZoneTexte 36"/>
              <p:cNvSpPr txBox="1"/>
              <p:nvPr/>
            </p:nvSpPr>
            <p:spPr>
              <a:xfrm>
                <a:off x="6183515" y="2671399"/>
                <a:ext cx="1662414" cy="276999"/>
              </a:xfrm>
              <a:prstGeom prst="rect">
                <a:avLst/>
              </a:prstGeom>
              <a:noFill/>
            </p:spPr>
            <p:txBody>
              <a:bodyPr wrap="square" rtlCol="0">
                <a:spAutoFit/>
              </a:bodyPr>
              <a:lstStyle/>
              <a:p>
                <a:r>
                  <a:rPr lang="fr-FR" sz="1200" i="1" dirty="0">
                    <a:latin typeface="Calibri" charset="0"/>
                    <a:ea typeface="Calibri" charset="0"/>
                    <a:cs typeface="Calibri" charset="0"/>
                  </a:rPr>
                  <a:t>Dim </a:t>
                </a:r>
                <a:r>
                  <a:rPr lang="fr-FR" sz="1200" b="1" dirty="0">
                    <a:latin typeface="Calibri" charset="0"/>
                    <a:ea typeface="Calibri" charset="0"/>
                    <a:cs typeface="Calibri" charset="0"/>
                  </a:rPr>
                  <a:t>MAGASIN</a:t>
                </a:r>
              </a:p>
            </p:txBody>
          </p:sp>
        </p:grpSp>
        <p:sp>
          <p:nvSpPr>
            <p:cNvPr id="47" name="Rectangle 46"/>
            <p:cNvSpPr/>
            <p:nvPr/>
          </p:nvSpPr>
          <p:spPr>
            <a:xfrm>
              <a:off x="2820230" y="4230996"/>
              <a:ext cx="1067918" cy="1200329"/>
            </a:xfrm>
            <a:prstGeom prst="rect">
              <a:avLst/>
            </a:prstGeom>
          </p:spPr>
          <p:txBody>
            <a:bodyPr wrap="square">
              <a:spAutoFit/>
            </a:bodyPr>
            <a:lstStyle/>
            <a:p>
              <a:r>
                <a:rPr lang="fr-FR" sz="1200" dirty="0" err="1">
                  <a:latin typeface="Calibri" charset="0"/>
                  <a:ea typeface="Calibri" charset="0"/>
                  <a:cs typeface="Calibri" charset="0"/>
                </a:rPr>
                <a:t>Magasin_ID</a:t>
              </a:r>
              <a:endParaRPr lang="fr-FR" sz="1200" dirty="0">
                <a:latin typeface="Calibri" charset="0"/>
                <a:ea typeface="Calibri" charset="0"/>
                <a:cs typeface="Calibri" charset="0"/>
              </a:endParaRPr>
            </a:p>
            <a:p>
              <a:r>
                <a:rPr lang="fr-FR" sz="1200" dirty="0">
                  <a:latin typeface="Calibri" charset="0"/>
                  <a:ea typeface="Calibri" charset="0"/>
                  <a:cs typeface="Calibri" charset="0"/>
                </a:rPr>
                <a:t>Enseigne</a:t>
              </a:r>
            </a:p>
            <a:p>
              <a:r>
                <a:rPr lang="fr-FR" sz="1200" dirty="0">
                  <a:latin typeface="Calibri" charset="0"/>
                  <a:ea typeface="Calibri" charset="0"/>
                  <a:cs typeface="Calibri" charset="0"/>
                </a:rPr>
                <a:t>Superficie</a:t>
              </a:r>
            </a:p>
            <a:p>
              <a:r>
                <a:rPr lang="fr-FR" sz="1200" dirty="0" err="1">
                  <a:latin typeface="Calibri" charset="0"/>
                  <a:ea typeface="Calibri" charset="0"/>
                  <a:cs typeface="Calibri" charset="0"/>
                </a:rPr>
                <a:t>Type_ID</a:t>
              </a:r>
              <a:endParaRPr lang="fr-FR" sz="1200" dirty="0">
                <a:latin typeface="Calibri" charset="0"/>
                <a:ea typeface="Calibri" charset="0"/>
                <a:cs typeface="Calibri" charset="0"/>
              </a:endParaRPr>
            </a:p>
            <a:p>
              <a:endParaRPr lang="fr-FR" sz="1200" dirty="0">
                <a:latin typeface="Calibri" charset="0"/>
                <a:ea typeface="Calibri" charset="0"/>
                <a:cs typeface="Calibri" charset="0"/>
              </a:endParaRPr>
            </a:p>
            <a:p>
              <a:r>
                <a:rPr lang="fr-FR" sz="1200" dirty="0">
                  <a:latin typeface="Calibri" charset="0"/>
                  <a:ea typeface="Calibri" charset="0"/>
                  <a:cs typeface="Calibri" charset="0"/>
                </a:rPr>
                <a:t>…</a:t>
              </a:r>
            </a:p>
          </p:txBody>
        </p:sp>
        <p:cxnSp>
          <p:nvCxnSpPr>
            <p:cNvPr id="24677" name="Connecteur droit 24676"/>
            <p:cNvCxnSpPr>
              <a:cxnSpLocks/>
            </p:cNvCxnSpPr>
            <p:nvPr/>
          </p:nvCxnSpPr>
          <p:spPr>
            <a:xfrm flipV="1">
              <a:off x="1936919" y="2708396"/>
              <a:ext cx="0" cy="2613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necteur droit 51"/>
            <p:cNvCxnSpPr>
              <a:endCxn id="19" idx="1"/>
            </p:cNvCxnSpPr>
            <p:nvPr/>
          </p:nvCxnSpPr>
          <p:spPr>
            <a:xfrm flipV="1">
              <a:off x="2434257" y="3438994"/>
              <a:ext cx="1558714" cy="226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a:endCxn id="3" idx="2"/>
            </p:cNvCxnSpPr>
            <p:nvPr/>
          </p:nvCxnSpPr>
          <p:spPr>
            <a:xfrm flipV="1">
              <a:off x="1115265" y="3816954"/>
              <a:ext cx="567890" cy="5369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Connecteur droit 57"/>
            <p:cNvCxnSpPr>
              <a:cxnSpLocks/>
            </p:cNvCxnSpPr>
            <p:nvPr/>
          </p:nvCxnSpPr>
          <p:spPr>
            <a:xfrm>
              <a:off x="1173438" y="2840364"/>
              <a:ext cx="557253" cy="470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rot="2479929">
              <a:off x="1581495" y="3117734"/>
              <a:ext cx="730800" cy="798701"/>
            </a:xfrm>
            <a:prstGeom prst="rect">
              <a:avLst/>
            </a:prstGeom>
            <a:solidFill>
              <a:srgbClr val="00CC0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50" name="ZoneTexte 49"/>
            <p:cNvSpPr txBox="1"/>
            <p:nvPr/>
          </p:nvSpPr>
          <p:spPr>
            <a:xfrm>
              <a:off x="1510306" y="3344135"/>
              <a:ext cx="640382" cy="175569"/>
            </a:xfrm>
            <a:prstGeom prst="rect">
              <a:avLst/>
            </a:prstGeom>
            <a:noFill/>
          </p:spPr>
          <p:txBody>
            <a:bodyPr wrap="none" rtlCol="0">
              <a:spAutoFit/>
            </a:bodyPr>
            <a:lstStyle/>
            <a:p>
              <a:r>
                <a:rPr lang="fr-FR" sz="1200" i="1" dirty="0">
                  <a:latin typeface="Calibri" charset="0"/>
                  <a:ea typeface="Calibri" charset="0"/>
                  <a:cs typeface="Calibri" charset="0"/>
                </a:rPr>
                <a:t>Fait</a:t>
              </a:r>
              <a:r>
                <a:rPr lang="fr-FR" sz="1200" dirty="0">
                  <a:latin typeface="Calibri" charset="0"/>
                  <a:ea typeface="Calibri" charset="0"/>
                  <a:cs typeface="Calibri" charset="0"/>
                </a:rPr>
                <a:t> </a:t>
              </a:r>
              <a:r>
                <a:rPr lang="fr-FR" sz="1200" b="1" dirty="0">
                  <a:latin typeface="Calibri" charset="0"/>
                  <a:ea typeface="Calibri" charset="0"/>
                  <a:cs typeface="Calibri" charset="0"/>
                </a:rPr>
                <a:t>VENTES</a:t>
              </a:r>
            </a:p>
          </p:txBody>
        </p:sp>
        <p:grpSp>
          <p:nvGrpSpPr>
            <p:cNvPr id="55" name="Grouper 54"/>
            <p:cNvGrpSpPr/>
            <p:nvPr/>
          </p:nvGrpSpPr>
          <p:grpSpPr>
            <a:xfrm>
              <a:off x="151493" y="3688437"/>
              <a:ext cx="1032939" cy="1307117"/>
              <a:chOff x="6156176" y="2653621"/>
              <a:chExt cx="1697867" cy="1427179"/>
            </a:xfrm>
          </p:grpSpPr>
          <p:sp>
            <p:nvSpPr>
              <p:cNvPr id="60" name="Rectangle 59"/>
              <p:cNvSpPr/>
              <p:nvPr/>
            </p:nvSpPr>
            <p:spPr>
              <a:xfrm>
                <a:off x="6156176" y="3068960"/>
                <a:ext cx="1584176" cy="101184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61" name="Rectangle 60"/>
              <p:cNvSpPr/>
              <p:nvPr/>
            </p:nvSpPr>
            <p:spPr>
              <a:xfrm>
                <a:off x="6156176" y="2653621"/>
                <a:ext cx="1584176" cy="415339"/>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62" name="ZoneTexte 61"/>
              <p:cNvSpPr txBox="1"/>
              <p:nvPr/>
            </p:nvSpPr>
            <p:spPr>
              <a:xfrm>
                <a:off x="7240772" y="2806995"/>
                <a:ext cx="184731" cy="294341"/>
              </a:xfrm>
              <a:prstGeom prst="rect">
                <a:avLst/>
              </a:prstGeom>
              <a:noFill/>
            </p:spPr>
            <p:txBody>
              <a:bodyPr wrap="none" rtlCol="0">
                <a:spAutoFit/>
              </a:bodyPr>
              <a:lstStyle/>
              <a:p>
                <a:endParaRPr lang="fr-FR" sz="1200" dirty="0">
                  <a:latin typeface="Calibri" charset="0"/>
                  <a:ea typeface="Calibri" charset="0"/>
                  <a:cs typeface="Calibri" charset="0"/>
                </a:endParaRPr>
              </a:p>
            </p:txBody>
          </p:sp>
          <p:sp>
            <p:nvSpPr>
              <p:cNvPr id="63" name="ZoneTexte 62"/>
              <p:cNvSpPr txBox="1"/>
              <p:nvPr/>
            </p:nvSpPr>
            <p:spPr>
              <a:xfrm>
                <a:off x="6194121" y="2669933"/>
                <a:ext cx="1659922" cy="294341"/>
              </a:xfrm>
              <a:prstGeom prst="rect">
                <a:avLst/>
              </a:prstGeom>
              <a:noFill/>
            </p:spPr>
            <p:txBody>
              <a:bodyPr wrap="square" rtlCol="0">
                <a:spAutoFit/>
              </a:bodyPr>
              <a:lstStyle/>
              <a:p>
                <a:pPr algn="ctr"/>
                <a:r>
                  <a:rPr lang="fr-FR" sz="1200" i="1" dirty="0">
                    <a:latin typeface="Calibri" charset="0"/>
                    <a:ea typeface="Calibri" charset="0"/>
                    <a:cs typeface="Calibri" charset="0"/>
                  </a:rPr>
                  <a:t>Dim </a:t>
                </a:r>
                <a:r>
                  <a:rPr lang="fr-FR" sz="1200" b="1" dirty="0">
                    <a:latin typeface="Calibri" charset="0"/>
                    <a:ea typeface="Calibri" charset="0"/>
                    <a:cs typeface="Calibri" charset="0"/>
                  </a:rPr>
                  <a:t>REGION</a:t>
                </a:r>
              </a:p>
            </p:txBody>
          </p:sp>
        </p:grpSp>
        <p:sp>
          <p:nvSpPr>
            <p:cNvPr id="56" name="Rectangle 55"/>
            <p:cNvSpPr/>
            <p:nvPr/>
          </p:nvSpPr>
          <p:spPr>
            <a:xfrm>
              <a:off x="151756" y="4186814"/>
              <a:ext cx="963772" cy="808739"/>
            </a:xfrm>
            <a:prstGeom prst="rect">
              <a:avLst/>
            </a:prstGeom>
          </p:spPr>
          <p:txBody>
            <a:bodyPr wrap="square">
              <a:spAutoFit/>
            </a:bodyPr>
            <a:lstStyle/>
            <a:p>
              <a:r>
                <a:rPr lang="fr-FR" sz="1200" dirty="0" err="1">
                  <a:latin typeface="Calibri" charset="0"/>
                  <a:ea typeface="Calibri" charset="0"/>
                  <a:cs typeface="Calibri" charset="0"/>
                </a:rPr>
                <a:t>Région_ID</a:t>
              </a:r>
              <a:endParaRPr lang="fr-FR" sz="1200" dirty="0">
                <a:latin typeface="Calibri" charset="0"/>
                <a:ea typeface="Calibri" charset="0"/>
                <a:cs typeface="Calibri" charset="0"/>
              </a:endParaRPr>
            </a:p>
            <a:p>
              <a:r>
                <a:rPr lang="fr-FR" sz="1200" dirty="0">
                  <a:latin typeface="Calibri" charset="0"/>
                  <a:ea typeface="Calibri" charset="0"/>
                  <a:cs typeface="Calibri" charset="0"/>
                </a:rPr>
                <a:t>Région</a:t>
              </a:r>
            </a:p>
            <a:p>
              <a:r>
                <a:rPr lang="fr-FR" sz="1200" dirty="0">
                  <a:latin typeface="Calibri" charset="0"/>
                  <a:ea typeface="Calibri" charset="0"/>
                  <a:cs typeface="Calibri" charset="0"/>
                </a:rPr>
                <a:t>Pays</a:t>
              </a:r>
            </a:p>
            <a:p>
              <a:r>
                <a:rPr lang="fr-FR" sz="1200" dirty="0">
                  <a:latin typeface="Calibri" charset="0"/>
                  <a:ea typeface="Calibri" charset="0"/>
                  <a:cs typeface="Calibri" charset="0"/>
                </a:rPr>
                <a:t>…</a:t>
              </a:r>
            </a:p>
          </p:txBody>
        </p:sp>
        <p:cxnSp>
          <p:nvCxnSpPr>
            <p:cNvPr id="69" name="Connecteur droit 68"/>
            <p:cNvCxnSpPr/>
            <p:nvPr/>
          </p:nvCxnSpPr>
          <p:spPr>
            <a:xfrm>
              <a:off x="2205631" y="3784101"/>
              <a:ext cx="550566" cy="3816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700" name="Grouper 24699"/>
            <p:cNvGrpSpPr/>
            <p:nvPr/>
          </p:nvGrpSpPr>
          <p:grpSpPr>
            <a:xfrm>
              <a:off x="2570674" y="1321040"/>
              <a:ext cx="3400055" cy="924169"/>
              <a:chOff x="2570674" y="1321040"/>
              <a:chExt cx="3400055" cy="924169"/>
            </a:xfrm>
          </p:grpSpPr>
          <p:cxnSp>
            <p:nvCxnSpPr>
              <p:cNvPr id="99" name="Connecteur droit 98"/>
              <p:cNvCxnSpPr/>
              <p:nvPr/>
            </p:nvCxnSpPr>
            <p:spPr>
              <a:xfrm flipH="1">
                <a:off x="2570674" y="1731199"/>
                <a:ext cx="750556" cy="0"/>
              </a:xfrm>
              <a:prstGeom prst="line">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nvGrpSpPr>
              <p:cNvPr id="100" name="Grouper 99"/>
              <p:cNvGrpSpPr/>
              <p:nvPr/>
            </p:nvGrpSpPr>
            <p:grpSpPr>
              <a:xfrm>
                <a:off x="3321649" y="1321040"/>
                <a:ext cx="963772" cy="924169"/>
                <a:chOff x="7056587" y="4054666"/>
                <a:chExt cx="1584176" cy="878857"/>
              </a:xfrm>
            </p:grpSpPr>
            <p:grpSp>
              <p:nvGrpSpPr>
                <p:cNvPr id="109" name="Grouper 108"/>
                <p:cNvGrpSpPr/>
                <p:nvPr/>
              </p:nvGrpSpPr>
              <p:grpSpPr>
                <a:xfrm>
                  <a:off x="7056587" y="4054666"/>
                  <a:ext cx="1584176" cy="836142"/>
                  <a:chOff x="6156176" y="2621628"/>
                  <a:chExt cx="1584176" cy="998049"/>
                </a:xfrm>
              </p:grpSpPr>
              <p:sp>
                <p:nvSpPr>
                  <p:cNvPr id="111" name="Rectangle 110"/>
                  <p:cNvSpPr/>
                  <p:nvPr/>
                </p:nvSpPr>
                <p:spPr>
                  <a:xfrm>
                    <a:off x="6156176" y="2935440"/>
                    <a:ext cx="1584176" cy="6842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112" name="Rectangle 111"/>
                  <p:cNvSpPr/>
                  <p:nvPr/>
                </p:nvSpPr>
                <p:spPr>
                  <a:xfrm>
                    <a:off x="6156176" y="2653621"/>
                    <a:ext cx="1584176" cy="275075"/>
                  </a:xfrm>
                  <a:prstGeom prst="rect">
                    <a:avLst/>
                  </a:prstGeom>
                  <a:solidFill>
                    <a:srgbClr val="E1DEB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113" name="ZoneTexte 112"/>
                  <p:cNvSpPr txBox="1"/>
                  <p:nvPr/>
                </p:nvSpPr>
                <p:spPr>
                  <a:xfrm>
                    <a:off x="7240772" y="2806995"/>
                    <a:ext cx="184731" cy="294341"/>
                  </a:xfrm>
                  <a:prstGeom prst="rect">
                    <a:avLst/>
                  </a:prstGeom>
                  <a:noFill/>
                </p:spPr>
                <p:txBody>
                  <a:bodyPr wrap="none" rtlCol="0">
                    <a:spAutoFit/>
                  </a:bodyPr>
                  <a:lstStyle/>
                  <a:p>
                    <a:endParaRPr lang="fr-FR" sz="1200" dirty="0">
                      <a:latin typeface="Calibri" charset="0"/>
                      <a:ea typeface="Calibri" charset="0"/>
                      <a:cs typeface="Calibri" charset="0"/>
                    </a:endParaRPr>
                  </a:p>
                </p:txBody>
              </p:sp>
              <p:sp>
                <p:nvSpPr>
                  <p:cNvPr id="114" name="ZoneTexte 113"/>
                  <p:cNvSpPr txBox="1"/>
                  <p:nvPr/>
                </p:nvSpPr>
                <p:spPr>
                  <a:xfrm>
                    <a:off x="6194121" y="2621628"/>
                    <a:ext cx="1518484" cy="314425"/>
                  </a:xfrm>
                  <a:prstGeom prst="rect">
                    <a:avLst/>
                  </a:prstGeom>
                  <a:noFill/>
                </p:spPr>
                <p:txBody>
                  <a:bodyPr wrap="square" rtlCol="0">
                    <a:spAutoFit/>
                  </a:bodyPr>
                  <a:lstStyle/>
                  <a:p>
                    <a:pPr algn="ctr"/>
                    <a:r>
                      <a:rPr lang="fr-FR" sz="1200" i="1" dirty="0" err="1">
                        <a:latin typeface="Calibri" charset="0"/>
                        <a:ea typeface="Calibri" charset="0"/>
                        <a:cs typeface="Calibri" charset="0"/>
                      </a:rPr>
                      <a:t>Niv</a:t>
                    </a:r>
                    <a:r>
                      <a:rPr lang="fr-FR" sz="1200" i="1" dirty="0">
                        <a:latin typeface="Calibri" charset="0"/>
                        <a:ea typeface="Calibri" charset="0"/>
                        <a:cs typeface="Calibri" charset="0"/>
                      </a:rPr>
                      <a:t> </a:t>
                    </a:r>
                    <a:r>
                      <a:rPr lang="fr-FR" sz="1200" b="1" dirty="0">
                        <a:latin typeface="Calibri" charset="0"/>
                        <a:ea typeface="Calibri" charset="0"/>
                        <a:cs typeface="Calibri" charset="0"/>
                      </a:rPr>
                      <a:t>MOIS</a:t>
                    </a:r>
                  </a:p>
                </p:txBody>
              </p:sp>
            </p:grpSp>
            <p:sp>
              <p:nvSpPr>
                <p:cNvPr id="110" name="Rectangle 109"/>
                <p:cNvSpPr/>
                <p:nvPr/>
              </p:nvSpPr>
              <p:spPr>
                <a:xfrm>
                  <a:off x="7056589" y="4318882"/>
                  <a:ext cx="1584174" cy="614641"/>
                </a:xfrm>
                <a:prstGeom prst="rect">
                  <a:avLst/>
                </a:prstGeom>
              </p:spPr>
              <p:txBody>
                <a:bodyPr wrap="square">
                  <a:spAutoFit/>
                </a:bodyPr>
                <a:lstStyle/>
                <a:p>
                  <a:r>
                    <a:rPr lang="fr-FR" sz="1200" dirty="0" err="1">
                      <a:latin typeface="Calibri" charset="0"/>
                      <a:ea typeface="Calibri" charset="0"/>
                      <a:cs typeface="Calibri" charset="0"/>
                    </a:rPr>
                    <a:t>Mois_ID</a:t>
                  </a:r>
                  <a:endParaRPr lang="fr-FR" sz="1200" dirty="0">
                    <a:latin typeface="Calibri" charset="0"/>
                    <a:ea typeface="Calibri" charset="0"/>
                    <a:cs typeface="Calibri" charset="0"/>
                  </a:endParaRPr>
                </a:p>
                <a:p>
                  <a:r>
                    <a:rPr lang="fr-FR" sz="1200" dirty="0" err="1">
                      <a:latin typeface="Calibri" charset="0"/>
                      <a:ea typeface="Calibri" charset="0"/>
                      <a:cs typeface="Calibri" charset="0"/>
                    </a:rPr>
                    <a:t>Année_ID</a:t>
                  </a:r>
                  <a:endParaRPr lang="fr-FR" sz="1200" dirty="0">
                    <a:latin typeface="Calibri" charset="0"/>
                    <a:ea typeface="Calibri" charset="0"/>
                    <a:cs typeface="Calibri" charset="0"/>
                  </a:endParaRPr>
                </a:p>
                <a:p>
                  <a:r>
                    <a:rPr lang="fr-FR" sz="1200" dirty="0">
                      <a:latin typeface="Calibri" charset="0"/>
                      <a:ea typeface="Calibri" charset="0"/>
                      <a:cs typeface="Calibri" charset="0"/>
                    </a:rPr>
                    <a:t>…</a:t>
                  </a:r>
                </a:p>
              </p:txBody>
            </p:sp>
          </p:grpSp>
          <p:grpSp>
            <p:nvGrpSpPr>
              <p:cNvPr id="101" name="Grouper 100"/>
              <p:cNvGrpSpPr/>
              <p:nvPr/>
            </p:nvGrpSpPr>
            <p:grpSpPr>
              <a:xfrm>
                <a:off x="5006957" y="1361252"/>
                <a:ext cx="963772" cy="763285"/>
                <a:chOff x="7056587" y="4079664"/>
                <a:chExt cx="1584176" cy="565515"/>
              </a:xfrm>
            </p:grpSpPr>
            <p:grpSp>
              <p:nvGrpSpPr>
                <p:cNvPr id="103" name="Grouper 102"/>
                <p:cNvGrpSpPr/>
                <p:nvPr/>
              </p:nvGrpSpPr>
              <p:grpSpPr>
                <a:xfrm>
                  <a:off x="7056587" y="4079664"/>
                  <a:ext cx="1584176" cy="565515"/>
                  <a:chOff x="6156176" y="2651446"/>
                  <a:chExt cx="1584176" cy="675014"/>
                </a:xfrm>
              </p:grpSpPr>
              <p:sp>
                <p:nvSpPr>
                  <p:cNvPr id="105" name="Rectangle 104"/>
                  <p:cNvSpPr/>
                  <p:nvPr/>
                </p:nvSpPr>
                <p:spPr>
                  <a:xfrm>
                    <a:off x="6156176" y="2934636"/>
                    <a:ext cx="1584176" cy="39182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108" name="ZoneTexte 107"/>
                  <p:cNvSpPr txBox="1"/>
                  <p:nvPr/>
                </p:nvSpPr>
                <p:spPr>
                  <a:xfrm>
                    <a:off x="6167066" y="2651446"/>
                    <a:ext cx="1546231" cy="244966"/>
                  </a:xfrm>
                  <a:prstGeom prst="rect">
                    <a:avLst/>
                  </a:prstGeom>
                  <a:solidFill>
                    <a:srgbClr val="E1DEBA"/>
                  </a:solidFill>
                </p:spPr>
                <p:txBody>
                  <a:bodyPr wrap="square" rtlCol="0">
                    <a:spAutoFit/>
                  </a:bodyPr>
                  <a:lstStyle/>
                  <a:p>
                    <a:pPr algn="ctr"/>
                    <a:r>
                      <a:rPr lang="fr-FR" sz="1200" i="1" dirty="0" err="1">
                        <a:latin typeface="Calibri" charset="0"/>
                        <a:ea typeface="Calibri" charset="0"/>
                        <a:cs typeface="Calibri" charset="0"/>
                      </a:rPr>
                      <a:t>Niv</a:t>
                    </a:r>
                    <a:r>
                      <a:rPr lang="fr-FR" sz="1200" i="1" dirty="0">
                        <a:latin typeface="Calibri" charset="0"/>
                        <a:ea typeface="Calibri" charset="0"/>
                        <a:cs typeface="Calibri" charset="0"/>
                      </a:rPr>
                      <a:t> </a:t>
                    </a:r>
                    <a:r>
                      <a:rPr lang="fr-FR" sz="1200" b="1" dirty="0">
                        <a:latin typeface="Calibri" charset="0"/>
                        <a:ea typeface="Calibri" charset="0"/>
                        <a:cs typeface="Calibri" charset="0"/>
                      </a:rPr>
                      <a:t>ANNEE</a:t>
                    </a:r>
                  </a:p>
                </p:txBody>
              </p:sp>
              <p:sp>
                <p:nvSpPr>
                  <p:cNvPr id="107" name="ZoneTexte 106"/>
                  <p:cNvSpPr txBox="1"/>
                  <p:nvPr/>
                </p:nvSpPr>
                <p:spPr>
                  <a:xfrm>
                    <a:off x="7240772" y="2806995"/>
                    <a:ext cx="184731" cy="294341"/>
                  </a:xfrm>
                  <a:prstGeom prst="rect">
                    <a:avLst/>
                  </a:prstGeom>
                  <a:noFill/>
                </p:spPr>
                <p:txBody>
                  <a:bodyPr wrap="none" rtlCol="0">
                    <a:spAutoFit/>
                  </a:bodyPr>
                  <a:lstStyle/>
                  <a:p>
                    <a:endParaRPr lang="fr-FR" sz="1200" dirty="0">
                      <a:latin typeface="Calibri" charset="0"/>
                      <a:ea typeface="Calibri" charset="0"/>
                      <a:cs typeface="Calibri" charset="0"/>
                    </a:endParaRPr>
                  </a:p>
                </p:txBody>
              </p:sp>
              <p:sp>
                <p:nvSpPr>
                  <p:cNvPr id="106" name="Rectangle 105"/>
                  <p:cNvSpPr/>
                  <p:nvPr/>
                </p:nvSpPr>
                <p:spPr>
                  <a:xfrm>
                    <a:off x="6156176" y="2653621"/>
                    <a:ext cx="1584176" cy="26176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grpSp>
            <p:sp>
              <p:nvSpPr>
                <p:cNvPr id="104" name="Rectangle 103"/>
                <p:cNvSpPr/>
                <p:nvPr/>
              </p:nvSpPr>
              <p:spPr>
                <a:xfrm>
                  <a:off x="7056587" y="4276463"/>
                  <a:ext cx="1584176" cy="342046"/>
                </a:xfrm>
                <a:prstGeom prst="rect">
                  <a:avLst/>
                </a:prstGeom>
              </p:spPr>
              <p:txBody>
                <a:bodyPr wrap="square">
                  <a:spAutoFit/>
                </a:bodyPr>
                <a:lstStyle/>
                <a:p>
                  <a:r>
                    <a:rPr lang="fr-FR" sz="1200" dirty="0" err="1">
                      <a:latin typeface="Calibri" charset="0"/>
                      <a:ea typeface="Calibri" charset="0"/>
                      <a:cs typeface="Calibri" charset="0"/>
                    </a:rPr>
                    <a:t>Année_ID</a:t>
                  </a:r>
                  <a:endParaRPr lang="fr-FR" sz="1200" dirty="0">
                    <a:latin typeface="Calibri" charset="0"/>
                    <a:ea typeface="Calibri" charset="0"/>
                    <a:cs typeface="Calibri" charset="0"/>
                  </a:endParaRPr>
                </a:p>
                <a:p>
                  <a:r>
                    <a:rPr lang="fr-FR" sz="1200" dirty="0">
                      <a:latin typeface="Calibri" charset="0"/>
                      <a:ea typeface="Calibri" charset="0"/>
                      <a:cs typeface="Calibri" charset="0"/>
                    </a:rPr>
                    <a:t>…</a:t>
                  </a:r>
                </a:p>
              </p:txBody>
            </p:sp>
          </p:grpSp>
          <p:cxnSp>
            <p:nvCxnSpPr>
              <p:cNvPr id="102" name="Connecteur droit 101"/>
              <p:cNvCxnSpPr/>
              <p:nvPr/>
            </p:nvCxnSpPr>
            <p:spPr>
              <a:xfrm flipH="1">
                <a:off x="4261277" y="1704016"/>
                <a:ext cx="750556" cy="0"/>
              </a:xfrm>
              <a:prstGeom prst="line">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grpSp>
          <p:nvGrpSpPr>
            <p:cNvPr id="24699" name="Grouper 24698"/>
            <p:cNvGrpSpPr/>
            <p:nvPr/>
          </p:nvGrpSpPr>
          <p:grpSpPr>
            <a:xfrm>
              <a:off x="3888148" y="4453103"/>
              <a:ext cx="2966436" cy="929778"/>
              <a:chOff x="3888148" y="4453103"/>
              <a:chExt cx="2966436" cy="929778"/>
            </a:xfrm>
          </p:grpSpPr>
          <p:cxnSp>
            <p:nvCxnSpPr>
              <p:cNvPr id="59" name="Connecteur droit 58"/>
              <p:cNvCxnSpPr/>
              <p:nvPr/>
            </p:nvCxnSpPr>
            <p:spPr>
              <a:xfrm flipH="1" flipV="1">
                <a:off x="3888148" y="4977738"/>
                <a:ext cx="539836" cy="0"/>
              </a:xfrm>
              <a:prstGeom prst="line">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nvGrpSpPr>
              <p:cNvPr id="80" name="Grouper 79"/>
              <p:cNvGrpSpPr/>
              <p:nvPr/>
            </p:nvGrpSpPr>
            <p:grpSpPr>
              <a:xfrm>
                <a:off x="4375861" y="4473490"/>
                <a:ext cx="1015894" cy="909391"/>
                <a:chOff x="6988294" y="4083684"/>
                <a:chExt cx="1669850" cy="1000776"/>
              </a:xfrm>
            </p:grpSpPr>
            <p:grpSp>
              <p:nvGrpSpPr>
                <p:cNvPr id="81" name="Grouper 80"/>
                <p:cNvGrpSpPr/>
                <p:nvPr/>
              </p:nvGrpSpPr>
              <p:grpSpPr>
                <a:xfrm>
                  <a:off x="6988294" y="4083684"/>
                  <a:ext cx="1602820" cy="1000776"/>
                  <a:chOff x="6087883" y="2656265"/>
                  <a:chExt cx="1602820" cy="1194562"/>
                </a:xfrm>
              </p:grpSpPr>
              <p:sp>
                <p:nvSpPr>
                  <p:cNvPr id="83" name="Rectangle 82"/>
                  <p:cNvSpPr/>
                  <p:nvPr/>
                </p:nvSpPr>
                <p:spPr>
                  <a:xfrm>
                    <a:off x="6175943" y="2984357"/>
                    <a:ext cx="1514760" cy="86647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84" name="Rectangle 83"/>
                  <p:cNvSpPr/>
                  <p:nvPr/>
                </p:nvSpPr>
                <p:spPr>
                  <a:xfrm>
                    <a:off x="6173556" y="2703067"/>
                    <a:ext cx="1517147" cy="281290"/>
                  </a:xfrm>
                  <a:prstGeom prst="rect">
                    <a:avLst/>
                  </a:prstGeom>
                  <a:solidFill>
                    <a:srgbClr val="E1DEB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85" name="ZoneTexte 84"/>
                  <p:cNvSpPr txBox="1"/>
                  <p:nvPr/>
                </p:nvSpPr>
                <p:spPr>
                  <a:xfrm>
                    <a:off x="7240772" y="2806995"/>
                    <a:ext cx="184731" cy="294341"/>
                  </a:xfrm>
                  <a:prstGeom prst="rect">
                    <a:avLst/>
                  </a:prstGeom>
                  <a:noFill/>
                </p:spPr>
                <p:txBody>
                  <a:bodyPr wrap="none" rtlCol="0">
                    <a:spAutoFit/>
                  </a:bodyPr>
                  <a:lstStyle/>
                  <a:p>
                    <a:endParaRPr lang="fr-FR" sz="1200" dirty="0">
                      <a:latin typeface="Calibri" charset="0"/>
                      <a:ea typeface="Calibri" charset="0"/>
                      <a:cs typeface="Calibri" charset="0"/>
                    </a:endParaRPr>
                  </a:p>
                </p:txBody>
              </p:sp>
              <p:sp>
                <p:nvSpPr>
                  <p:cNvPr id="86" name="ZoneTexte 85"/>
                  <p:cNvSpPr txBox="1"/>
                  <p:nvPr/>
                </p:nvSpPr>
                <p:spPr>
                  <a:xfrm>
                    <a:off x="6087883" y="2656265"/>
                    <a:ext cx="1496581" cy="363861"/>
                  </a:xfrm>
                  <a:prstGeom prst="rect">
                    <a:avLst/>
                  </a:prstGeom>
                  <a:noFill/>
                </p:spPr>
                <p:txBody>
                  <a:bodyPr wrap="square" rtlCol="0">
                    <a:spAutoFit/>
                  </a:bodyPr>
                  <a:lstStyle/>
                  <a:p>
                    <a:pPr algn="ctr"/>
                    <a:r>
                      <a:rPr lang="fr-FR" sz="1200" i="1" dirty="0" err="1">
                        <a:latin typeface="Calibri" charset="0"/>
                        <a:ea typeface="Calibri" charset="0"/>
                        <a:cs typeface="Calibri" charset="0"/>
                      </a:rPr>
                      <a:t>Niv</a:t>
                    </a:r>
                    <a:r>
                      <a:rPr lang="fr-FR" sz="1200" i="1" dirty="0">
                        <a:latin typeface="Calibri" charset="0"/>
                        <a:ea typeface="Calibri" charset="0"/>
                        <a:cs typeface="Calibri" charset="0"/>
                      </a:rPr>
                      <a:t> </a:t>
                    </a:r>
                    <a:r>
                      <a:rPr lang="fr-FR" sz="1200" b="1" dirty="0">
                        <a:latin typeface="Calibri" charset="0"/>
                        <a:ea typeface="Calibri" charset="0"/>
                        <a:cs typeface="Calibri" charset="0"/>
                      </a:rPr>
                      <a:t>TYPE</a:t>
                    </a:r>
                  </a:p>
                </p:txBody>
              </p:sp>
            </p:grpSp>
            <p:sp>
              <p:nvSpPr>
                <p:cNvPr id="82" name="Rectangle 81"/>
                <p:cNvSpPr/>
                <p:nvPr/>
              </p:nvSpPr>
              <p:spPr>
                <a:xfrm>
                  <a:off x="7073968" y="4339891"/>
                  <a:ext cx="1584176" cy="614641"/>
                </a:xfrm>
                <a:prstGeom prst="rect">
                  <a:avLst/>
                </a:prstGeom>
              </p:spPr>
              <p:txBody>
                <a:bodyPr wrap="square">
                  <a:spAutoFit/>
                </a:bodyPr>
                <a:lstStyle/>
                <a:p>
                  <a:r>
                    <a:rPr lang="fr-FR" sz="1200" dirty="0" err="1">
                      <a:latin typeface="Calibri" charset="0"/>
                      <a:ea typeface="Calibri" charset="0"/>
                      <a:cs typeface="Calibri" charset="0"/>
                    </a:rPr>
                    <a:t>Type_ID</a:t>
                  </a:r>
                  <a:endParaRPr lang="fr-FR" sz="1200" dirty="0">
                    <a:latin typeface="Calibri" charset="0"/>
                    <a:ea typeface="Calibri" charset="0"/>
                    <a:cs typeface="Calibri" charset="0"/>
                  </a:endParaRPr>
                </a:p>
                <a:p>
                  <a:r>
                    <a:rPr lang="fr-FR" sz="1200" dirty="0" err="1">
                      <a:latin typeface="Calibri" charset="0"/>
                      <a:ea typeface="Calibri" charset="0"/>
                      <a:cs typeface="Calibri" charset="0"/>
                    </a:rPr>
                    <a:t>Ville_ID</a:t>
                  </a:r>
                  <a:endParaRPr lang="fr-FR" sz="1200" dirty="0">
                    <a:latin typeface="Calibri" charset="0"/>
                    <a:ea typeface="Calibri" charset="0"/>
                    <a:cs typeface="Calibri" charset="0"/>
                  </a:endParaRPr>
                </a:p>
                <a:p>
                  <a:r>
                    <a:rPr lang="fr-FR" sz="1200" dirty="0">
                      <a:latin typeface="Calibri" charset="0"/>
                      <a:ea typeface="Calibri" charset="0"/>
                      <a:cs typeface="Calibri" charset="0"/>
                    </a:rPr>
                    <a:t>…</a:t>
                  </a:r>
                </a:p>
              </p:txBody>
            </p:sp>
          </p:grpSp>
          <p:cxnSp>
            <p:nvCxnSpPr>
              <p:cNvPr id="95" name="Connecteur droit 94"/>
              <p:cNvCxnSpPr/>
              <p:nvPr/>
            </p:nvCxnSpPr>
            <p:spPr>
              <a:xfrm flipH="1">
                <a:off x="5334478" y="4902627"/>
                <a:ext cx="538374" cy="0"/>
              </a:xfrm>
              <a:prstGeom prst="line">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nvGrpSpPr>
              <p:cNvPr id="118" name="Grouper 117"/>
              <p:cNvGrpSpPr/>
              <p:nvPr/>
            </p:nvGrpSpPr>
            <p:grpSpPr>
              <a:xfrm>
                <a:off x="5880221" y="4453103"/>
                <a:ext cx="974363" cy="919547"/>
                <a:chOff x="7056560" y="4072508"/>
                <a:chExt cx="1601584" cy="1011953"/>
              </a:xfrm>
            </p:grpSpPr>
            <p:grpSp>
              <p:nvGrpSpPr>
                <p:cNvPr id="119" name="Grouper 118"/>
                <p:cNvGrpSpPr/>
                <p:nvPr/>
              </p:nvGrpSpPr>
              <p:grpSpPr>
                <a:xfrm>
                  <a:off x="7056560" y="4072508"/>
                  <a:ext cx="1534554" cy="1011953"/>
                  <a:chOff x="6156149" y="2642924"/>
                  <a:chExt cx="1534554" cy="1207903"/>
                </a:xfrm>
              </p:grpSpPr>
              <p:sp>
                <p:nvSpPr>
                  <p:cNvPr id="121" name="Rectangle 120"/>
                  <p:cNvSpPr/>
                  <p:nvPr/>
                </p:nvSpPr>
                <p:spPr>
                  <a:xfrm>
                    <a:off x="6175943" y="2984357"/>
                    <a:ext cx="1514760" cy="86647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122" name="Rectangle 121"/>
                  <p:cNvSpPr/>
                  <p:nvPr/>
                </p:nvSpPr>
                <p:spPr>
                  <a:xfrm>
                    <a:off x="6173556" y="2703067"/>
                    <a:ext cx="1517147" cy="281290"/>
                  </a:xfrm>
                  <a:prstGeom prst="rect">
                    <a:avLst/>
                  </a:prstGeom>
                  <a:solidFill>
                    <a:srgbClr val="E1DEB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123" name="ZoneTexte 122"/>
                  <p:cNvSpPr txBox="1"/>
                  <p:nvPr/>
                </p:nvSpPr>
                <p:spPr>
                  <a:xfrm>
                    <a:off x="7240772" y="2806995"/>
                    <a:ext cx="184731" cy="294341"/>
                  </a:xfrm>
                  <a:prstGeom prst="rect">
                    <a:avLst/>
                  </a:prstGeom>
                  <a:noFill/>
                </p:spPr>
                <p:txBody>
                  <a:bodyPr wrap="none" rtlCol="0">
                    <a:spAutoFit/>
                  </a:bodyPr>
                  <a:lstStyle/>
                  <a:p>
                    <a:endParaRPr lang="fr-FR" sz="1200" dirty="0">
                      <a:latin typeface="Calibri" charset="0"/>
                      <a:ea typeface="Calibri" charset="0"/>
                      <a:cs typeface="Calibri" charset="0"/>
                    </a:endParaRPr>
                  </a:p>
                </p:txBody>
              </p:sp>
              <p:sp>
                <p:nvSpPr>
                  <p:cNvPr id="124" name="ZoneTexte 123"/>
                  <p:cNvSpPr txBox="1"/>
                  <p:nvPr/>
                </p:nvSpPr>
                <p:spPr>
                  <a:xfrm>
                    <a:off x="6156149" y="2642924"/>
                    <a:ext cx="1445213" cy="363860"/>
                  </a:xfrm>
                  <a:prstGeom prst="rect">
                    <a:avLst/>
                  </a:prstGeom>
                  <a:noFill/>
                </p:spPr>
                <p:txBody>
                  <a:bodyPr wrap="square" rtlCol="0">
                    <a:spAutoFit/>
                  </a:bodyPr>
                  <a:lstStyle/>
                  <a:p>
                    <a:pPr algn="ctr"/>
                    <a:r>
                      <a:rPr lang="fr-FR" sz="1200" i="1" dirty="0" err="1">
                        <a:latin typeface="Calibri" charset="0"/>
                        <a:ea typeface="Calibri" charset="0"/>
                        <a:cs typeface="Calibri" charset="0"/>
                      </a:rPr>
                      <a:t>Niv</a:t>
                    </a:r>
                    <a:r>
                      <a:rPr lang="fr-FR" sz="1200" i="1" dirty="0">
                        <a:latin typeface="Calibri" charset="0"/>
                        <a:ea typeface="Calibri" charset="0"/>
                        <a:cs typeface="Calibri" charset="0"/>
                      </a:rPr>
                      <a:t> </a:t>
                    </a:r>
                    <a:r>
                      <a:rPr lang="fr-FR" sz="1200" b="1" dirty="0">
                        <a:latin typeface="Calibri" charset="0"/>
                        <a:ea typeface="Calibri" charset="0"/>
                        <a:cs typeface="Calibri" charset="0"/>
                      </a:rPr>
                      <a:t>TYPE</a:t>
                    </a:r>
                  </a:p>
                </p:txBody>
              </p:sp>
            </p:grpSp>
            <p:sp>
              <p:nvSpPr>
                <p:cNvPr id="120" name="Rectangle 119"/>
                <p:cNvSpPr/>
                <p:nvPr/>
              </p:nvSpPr>
              <p:spPr>
                <a:xfrm>
                  <a:off x="7073968" y="4339891"/>
                  <a:ext cx="1584176" cy="614641"/>
                </a:xfrm>
                <a:prstGeom prst="rect">
                  <a:avLst/>
                </a:prstGeom>
              </p:spPr>
              <p:txBody>
                <a:bodyPr wrap="square">
                  <a:spAutoFit/>
                </a:bodyPr>
                <a:lstStyle/>
                <a:p>
                  <a:r>
                    <a:rPr lang="fr-FR" sz="1200" dirty="0" err="1">
                      <a:latin typeface="Calibri" charset="0"/>
                      <a:ea typeface="Calibri" charset="0"/>
                      <a:cs typeface="Calibri" charset="0"/>
                    </a:rPr>
                    <a:t>Type_ID</a:t>
                  </a:r>
                  <a:endParaRPr lang="fr-FR" sz="1200" dirty="0">
                    <a:latin typeface="Calibri" charset="0"/>
                    <a:ea typeface="Calibri" charset="0"/>
                    <a:cs typeface="Calibri" charset="0"/>
                  </a:endParaRPr>
                </a:p>
                <a:p>
                  <a:r>
                    <a:rPr lang="fr-FR" sz="1200" dirty="0" err="1">
                      <a:latin typeface="Calibri" charset="0"/>
                      <a:ea typeface="Calibri" charset="0"/>
                      <a:cs typeface="Calibri" charset="0"/>
                    </a:rPr>
                    <a:t>Ville_ID</a:t>
                  </a:r>
                  <a:endParaRPr lang="fr-FR" sz="1200" dirty="0">
                    <a:latin typeface="Calibri" charset="0"/>
                    <a:ea typeface="Calibri" charset="0"/>
                    <a:cs typeface="Calibri" charset="0"/>
                  </a:endParaRPr>
                </a:p>
                <a:p>
                  <a:r>
                    <a:rPr lang="fr-FR" sz="1200" dirty="0">
                      <a:latin typeface="Calibri" charset="0"/>
                      <a:ea typeface="Calibri" charset="0"/>
                      <a:cs typeface="Calibri" charset="0"/>
                    </a:rPr>
                    <a:t>…</a:t>
                  </a:r>
                </a:p>
              </p:txBody>
            </p:sp>
          </p:grpSp>
        </p:grpSp>
        <p:grpSp>
          <p:nvGrpSpPr>
            <p:cNvPr id="24698" name="Grouper 24697"/>
            <p:cNvGrpSpPr/>
            <p:nvPr/>
          </p:nvGrpSpPr>
          <p:grpSpPr>
            <a:xfrm>
              <a:off x="5097578" y="2832705"/>
              <a:ext cx="3854901" cy="2524674"/>
              <a:chOff x="5097578" y="2832705"/>
              <a:chExt cx="3854901" cy="2524674"/>
            </a:xfrm>
          </p:grpSpPr>
          <p:cxnSp>
            <p:nvCxnSpPr>
              <p:cNvPr id="128" name="Connecteur droit 127"/>
              <p:cNvCxnSpPr/>
              <p:nvPr/>
            </p:nvCxnSpPr>
            <p:spPr>
              <a:xfrm flipH="1">
                <a:off x="5097578" y="3227635"/>
                <a:ext cx="410526" cy="0"/>
              </a:xfrm>
              <a:prstGeom prst="line">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nvGrpSpPr>
              <p:cNvPr id="129" name="Grouper 128"/>
              <p:cNvGrpSpPr/>
              <p:nvPr/>
            </p:nvGrpSpPr>
            <p:grpSpPr>
              <a:xfrm>
                <a:off x="5508104" y="2832705"/>
                <a:ext cx="1485836" cy="924169"/>
                <a:chOff x="7056587" y="4054666"/>
                <a:chExt cx="1654466" cy="878857"/>
              </a:xfrm>
            </p:grpSpPr>
            <p:grpSp>
              <p:nvGrpSpPr>
                <p:cNvPr id="130" name="Grouper 129"/>
                <p:cNvGrpSpPr/>
                <p:nvPr/>
              </p:nvGrpSpPr>
              <p:grpSpPr>
                <a:xfrm>
                  <a:off x="7056587" y="4054666"/>
                  <a:ext cx="1654466" cy="836142"/>
                  <a:chOff x="6156176" y="2621628"/>
                  <a:chExt cx="1654466" cy="998049"/>
                </a:xfrm>
              </p:grpSpPr>
              <p:sp>
                <p:nvSpPr>
                  <p:cNvPr id="132" name="Rectangle 131"/>
                  <p:cNvSpPr/>
                  <p:nvPr/>
                </p:nvSpPr>
                <p:spPr>
                  <a:xfrm>
                    <a:off x="6156176" y="2935440"/>
                    <a:ext cx="1584176" cy="6842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133" name="Rectangle 132"/>
                  <p:cNvSpPr/>
                  <p:nvPr/>
                </p:nvSpPr>
                <p:spPr>
                  <a:xfrm>
                    <a:off x="6156176" y="2653621"/>
                    <a:ext cx="1584176" cy="275075"/>
                  </a:xfrm>
                  <a:prstGeom prst="rect">
                    <a:avLst/>
                  </a:prstGeom>
                  <a:solidFill>
                    <a:srgbClr val="E1DEB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134" name="ZoneTexte 133"/>
                  <p:cNvSpPr txBox="1"/>
                  <p:nvPr/>
                </p:nvSpPr>
                <p:spPr>
                  <a:xfrm>
                    <a:off x="7240772" y="2806995"/>
                    <a:ext cx="184731" cy="294341"/>
                  </a:xfrm>
                  <a:prstGeom prst="rect">
                    <a:avLst/>
                  </a:prstGeom>
                  <a:noFill/>
                </p:spPr>
                <p:txBody>
                  <a:bodyPr wrap="none" rtlCol="0">
                    <a:spAutoFit/>
                  </a:bodyPr>
                  <a:lstStyle/>
                  <a:p>
                    <a:endParaRPr lang="fr-FR" sz="1200" dirty="0">
                      <a:latin typeface="Calibri" charset="0"/>
                      <a:ea typeface="Calibri" charset="0"/>
                      <a:cs typeface="Calibri" charset="0"/>
                    </a:endParaRPr>
                  </a:p>
                </p:txBody>
              </p:sp>
              <p:sp>
                <p:nvSpPr>
                  <p:cNvPr id="135" name="ZoneTexte 134"/>
                  <p:cNvSpPr txBox="1"/>
                  <p:nvPr/>
                </p:nvSpPr>
                <p:spPr>
                  <a:xfrm>
                    <a:off x="6194120" y="2621628"/>
                    <a:ext cx="1616522" cy="314425"/>
                  </a:xfrm>
                  <a:prstGeom prst="rect">
                    <a:avLst/>
                  </a:prstGeom>
                  <a:noFill/>
                </p:spPr>
                <p:txBody>
                  <a:bodyPr wrap="square" rtlCol="0">
                    <a:spAutoFit/>
                  </a:bodyPr>
                  <a:lstStyle/>
                  <a:p>
                    <a:pPr marL="9525"/>
                    <a:r>
                      <a:rPr lang="fr-FR" sz="1200" i="1" dirty="0" err="1">
                        <a:latin typeface="Calibri" charset="0"/>
                        <a:ea typeface="Calibri" charset="0"/>
                        <a:cs typeface="Calibri" charset="0"/>
                      </a:rPr>
                      <a:t>Niv</a:t>
                    </a:r>
                    <a:r>
                      <a:rPr lang="fr-FR" sz="1200" i="1" dirty="0">
                        <a:latin typeface="Calibri" charset="0"/>
                        <a:ea typeface="Calibri" charset="0"/>
                        <a:cs typeface="Calibri" charset="0"/>
                      </a:rPr>
                      <a:t> </a:t>
                    </a:r>
                    <a:r>
                      <a:rPr lang="fr-FR" sz="1200" b="1" dirty="0">
                        <a:latin typeface="Calibri" charset="0"/>
                        <a:ea typeface="Calibri" charset="0"/>
                        <a:cs typeface="Calibri" charset="0"/>
                      </a:rPr>
                      <a:t>SS_CATEGORIE</a:t>
                    </a:r>
                  </a:p>
                </p:txBody>
              </p:sp>
            </p:grpSp>
            <p:sp>
              <p:nvSpPr>
                <p:cNvPr id="131" name="Rectangle 130"/>
                <p:cNvSpPr/>
                <p:nvPr/>
              </p:nvSpPr>
              <p:spPr>
                <a:xfrm>
                  <a:off x="7056589" y="4318882"/>
                  <a:ext cx="1584174" cy="614641"/>
                </a:xfrm>
                <a:prstGeom prst="rect">
                  <a:avLst/>
                </a:prstGeom>
              </p:spPr>
              <p:txBody>
                <a:bodyPr wrap="square">
                  <a:spAutoFit/>
                </a:bodyPr>
                <a:lstStyle/>
                <a:p>
                  <a:r>
                    <a:rPr lang="fr-FR" sz="1200" dirty="0" err="1">
                      <a:latin typeface="Calibri" charset="0"/>
                      <a:ea typeface="Calibri" charset="0"/>
                      <a:cs typeface="Calibri" charset="0"/>
                    </a:rPr>
                    <a:t>SSCat_ID</a:t>
                  </a:r>
                  <a:endParaRPr lang="fr-FR" sz="1200" dirty="0">
                    <a:latin typeface="Calibri" charset="0"/>
                    <a:ea typeface="Calibri" charset="0"/>
                    <a:cs typeface="Calibri" charset="0"/>
                  </a:endParaRPr>
                </a:p>
                <a:p>
                  <a:r>
                    <a:rPr lang="fr-FR" sz="1200" dirty="0" err="1">
                      <a:latin typeface="Calibri" charset="0"/>
                      <a:ea typeface="Calibri" charset="0"/>
                      <a:cs typeface="Calibri" charset="0"/>
                    </a:rPr>
                    <a:t>Catégorie_ID</a:t>
                  </a:r>
                  <a:endParaRPr lang="fr-FR" sz="1200" dirty="0">
                    <a:latin typeface="Calibri" charset="0"/>
                    <a:ea typeface="Calibri" charset="0"/>
                    <a:cs typeface="Calibri" charset="0"/>
                  </a:endParaRPr>
                </a:p>
                <a:p>
                  <a:r>
                    <a:rPr lang="fr-FR" sz="1200" dirty="0">
                      <a:latin typeface="Calibri" charset="0"/>
                      <a:ea typeface="Calibri" charset="0"/>
                      <a:cs typeface="Calibri" charset="0"/>
                    </a:rPr>
                    <a:t>…</a:t>
                  </a:r>
                </a:p>
              </p:txBody>
            </p:sp>
          </p:grpSp>
          <p:grpSp>
            <p:nvGrpSpPr>
              <p:cNvPr id="136" name="Grouper 135"/>
              <p:cNvGrpSpPr/>
              <p:nvPr/>
            </p:nvGrpSpPr>
            <p:grpSpPr>
              <a:xfrm>
                <a:off x="7331781" y="2870562"/>
                <a:ext cx="1518979" cy="1214877"/>
                <a:chOff x="7056585" y="4081485"/>
                <a:chExt cx="1691368" cy="587793"/>
              </a:xfrm>
            </p:grpSpPr>
            <p:grpSp>
              <p:nvGrpSpPr>
                <p:cNvPr id="137" name="Grouper 136"/>
                <p:cNvGrpSpPr/>
                <p:nvPr/>
              </p:nvGrpSpPr>
              <p:grpSpPr>
                <a:xfrm>
                  <a:off x="7056586" y="4081485"/>
                  <a:ext cx="1691367" cy="587793"/>
                  <a:chOff x="6156175" y="2653618"/>
                  <a:chExt cx="1691367" cy="701605"/>
                </a:xfrm>
              </p:grpSpPr>
              <p:sp>
                <p:nvSpPr>
                  <p:cNvPr id="139" name="Rectangle 138"/>
                  <p:cNvSpPr/>
                  <p:nvPr/>
                </p:nvSpPr>
                <p:spPr>
                  <a:xfrm>
                    <a:off x="6156175" y="2847498"/>
                    <a:ext cx="1683251" cy="50772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140" name="ZoneTexte 139"/>
                  <p:cNvSpPr txBox="1"/>
                  <p:nvPr/>
                </p:nvSpPr>
                <p:spPr>
                  <a:xfrm>
                    <a:off x="6156176" y="2666345"/>
                    <a:ext cx="1691366" cy="159970"/>
                  </a:xfrm>
                  <a:prstGeom prst="rect">
                    <a:avLst/>
                  </a:prstGeom>
                  <a:solidFill>
                    <a:srgbClr val="E1DEBA"/>
                  </a:solidFill>
                </p:spPr>
                <p:txBody>
                  <a:bodyPr wrap="square" rtlCol="0">
                    <a:spAutoFit/>
                  </a:bodyPr>
                  <a:lstStyle/>
                  <a:p>
                    <a:pPr algn="ctr"/>
                    <a:r>
                      <a:rPr lang="fr-FR" sz="1200" i="1" dirty="0" err="1">
                        <a:latin typeface="Calibri" charset="0"/>
                        <a:ea typeface="Calibri" charset="0"/>
                        <a:cs typeface="Calibri" charset="0"/>
                      </a:rPr>
                      <a:t>Niv</a:t>
                    </a:r>
                    <a:r>
                      <a:rPr lang="fr-FR" sz="1200" i="1" dirty="0">
                        <a:latin typeface="Calibri" charset="0"/>
                        <a:ea typeface="Calibri" charset="0"/>
                        <a:cs typeface="Calibri" charset="0"/>
                      </a:rPr>
                      <a:t> </a:t>
                    </a:r>
                    <a:r>
                      <a:rPr lang="fr-FR" sz="1200" b="1" dirty="0">
                        <a:latin typeface="Calibri" charset="0"/>
                        <a:ea typeface="Calibri" charset="0"/>
                        <a:cs typeface="Calibri" charset="0"/>
                      </a:rPr>
                      <a:t>CATEGORIE</a:t>
                    </a:r>
                  </a:p>
                </p:txBody>
              </p:sp>
              <p:sp>
                <p:nvSpPr>
                  <p:cNvPr id="142" name="Rectangle 141"/>
                  <p:cNvSpPr/>
                  <p:nvPr/>
                </p:nvSpPr>
                <p:spPr>
                  <a:xfrm>
                    <a:off x="6156175" y="2653618"/>
                    <a:ext cx="1683251" cy="1871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grpSp>
            <p:sp>
              <p:nvSpPr>
                <p:cNvPr id="138" name="Rectangle 137"/>
                <p:cNvSpPr/>
                <p:nvPr/>
              </p:nvSpPr>
              <p:spPr>
                <a:xfrm>
                  <a:off x="7056585" y="4250818"/>
                  <a:ext cx="1584176" cy="402061"/>
                </a:xfrm>
                <a:prstGeom prst="rect">
                  <a:avLst/>
                </a:prstGeom>
              </p:spPr>
              <p:txBody>
                <a:bodyPr wrap="square">
                  <a:spAutoFit/>
                </a:bodyPr>
                <a:lstStyle/>
                <a:p>
                  <a:r>
                    <a:rPr lang="fr-FR" sz="1200" dirty="0" err="1">
                      <a:latin typeface="Calibri" charset="0"/>
                      <a:ea typeface="Calibri" charset="0"/>
                      <a:cs typeface="Calibri" charset="0"/>
                    </a:rPr>
                    <a:t>Catégorie_ID</a:t>
                  </a:r>
                  <a:endParaRPr lang="fr-FR" sz="1200" dirty="0">
                    <a:latin typeface="Calibri" charset="0"/>
                    <a:ea typeface="Calibri" charset="0"/>
                    <a:cs typeface="Calibri" charset="0"/>
                  </a:endParaRPr>
                </a:p>
                <a:p>
                  <a:r>
                    <a:rPr lang="fr-FR" sz="1200" dirty="0" err="1">
                      <a:latin typeface="Calibri" charset="0"/>
                      <a:ea typeface="Calibri" charset="0"/>
                      <a:cs typeface="Calibri" charset="0"/>
                    </a:rPr>
                    <a:t>Description_C</a:t>
                  </a:r>
                  <a:endParaRPr lang="fr-FR" sz="1200" dirty="0">
                    <a:latin typeface="Calibri" charset="0"/>
                    <a:ea typeface="Calibri" charset="0"/>
                    <a:cs typeface="Calibri" charset="0"/>
                  </a:endParaRPr>
                </a:p>
                <a:p>
                  <a:r>
                    <a:rPr lang="fr-FR" sz="1200" dirty="0" err="1">
                      <a:latin typeface="Calibri" charset="0"/>
                      <a:ea typeface="Calibri" charset="0"/>
                      <a:cs typeface="Calibri" charset="0"/>
                    </a:rPr>
                    <a:t>Fourniss_ID</a:t>
                  </a:r>
                  <a:endParaRPr lang="fr-FR" sz="1200" dirty="0">
                    <a:latin typeface="Calibri" charset="0"/>
                    <a:ea typeface="Calibri" charset="0"/>
                    <a:cs typeface="Calibri" charset="0"/>
                  </a:endParaRPr>
                </a:p>
                <a:p>
                  <a:r>
                    <a:rPr lang="fr-FR" sz="1200" dirty="0">
                      <a:latin typeface="Calibri" charset="0"/>
                      <a:ea typeface="Calibri" charset="0"/>
                      <a:cs typeface="Calibri" charset="0"/>
                    </a:rPr>
                    <a:t>…</a:t>
                  </a:r>
                </a:p>
              </p:txBody>
            </p:sp>
          </p:grpSp>
          <p:cxnSp>
            <p:nvCxnSpPr>
              <p:cNvPr id="143" name="Connecteur droit 142"/>
              <p:cNvCxnSpPr/>
              <p:nvPr/>
            </p:nvCxnSpPr>
            <p:spPr>
              <a:xfrm flipH="1" flipV="1">
                <a:off x="6914439" y="3283311"/>
                <a:ext cx="410400" cy="4588"/>
              </a:xfrm>
              <a:prstGeom prst="line">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nvGrpSpPr>
              <p:cNvPr id="146" name="Grouper 145"/>
              <p:cNvGrpSpPr/>
              <p:nvPr/>
            </p:nvGrpSpPr>
            <p:grpSpPr>
              <a:xfrm>
                <a:off x="7360277" y="4478127"/>
                <a:ext cx="1592202" cy="879252"/>
                <a:chOff x="7056587" y="4054666"/>
                <a:chExt cx="1654466" cy="836142"/>
              </a:xfrm>
            </p:grpSpPr>
            <p:grpSp>
              <p:nvGrpSpPr>
                <p:cNvPr id="147" name="Grouper 146"/>
                <p:cNvGrpSpPr/>
                <p:nvPr/>
              </p:nvGrpSpPr>
              <p:grpSpPr>
                <a:xfrm>
                  <a:off x="7056587" y="4054666"/>
                  <a:ext cx="1654466" cy="836142"/>
                  <a:chOff x="6156176" y="2621628"/>
                  <a:chExt cx="1654466" cy="998049"/>
                </a:xfrm>
              </p:grpSpPr>
              <p:sp>
                <p:nvSpPr>
                  <p:cNvPr id="149" name="Rectangle 148"/>
                  <p:cNvSpPr/>
                  <p:nvPr/>
                </p:nvSpPr>
                <p:spPr>
                  <a:xfrm>
                    <a:off x="6156176" y="2935440"/>
                    <a:ext cx="1584176" cy="6842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150" name="Rectangle 149"/>
                  <p:cNvSpPr/>
                  <p:nvPr/>
                </p:nvSpPr>
                <p:spPr>
                  <a:xfrm>
                    <a:off x="6156176" y="2653621"/>
                    <a:ext cx="1584176" cy="275075"/>
                  </a:xfrm>
                  <a:prstGeom prst="rect">
                    <a:avLst/>
                  </a:prstGeom>
                  <a:solidFill>
                    <a:srgbClr val="E1DEB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151" name="ZoneTexte 150"/>
                  <p:cNvSpPr txBox="1"/>
                  <p:nvPr/>
                </p:nvSpPr>
                <p:spPr>
                  <a:xfrm>
                    <a:off x="7240772" y="2806995"/>
                    <a:ext cx="184731" cy="294341"/>
                  </a:xfrm>
                  <a:prstGeom prst="rect">
                    <a:avLst/>
                  </a:prstGeom>
                  <a:noFill/>
                </p:spPr>
                <p:txBody>
                  <a:bodyPr wrap="none" rtlCol="0">
                    <a:spAutoFit/>
                  </a:bodyPr>
                  <a:lstStyle/>
                  <a:p>
                    <a:endParaRPr lang="fr-FR" sz="1200" dirty="0">
                      <a:latin typeface="Calibri" charset="0"/>
                      <a:ea typeface="Calibri" charset="0"/>
                      <a:cs typeface="Calibri" charset="0"/>
                    </a:endParaRPr>
                  </a:p>
                </p:txBody>
              </p:sp>
              <p:sp>
                <p:nvSpPr>
                  <p:cNvPr id="152" name="ZoneTexte 151"/>
                  <p:cNvSpPr txBox="1"/>
                  <p:nvPr/>
                </p:nvSpPr>
                <p:spPr>
                  <a:xfrm>
                    <a:off x="6194120" y="2621628"/>
                    <a:ext cx="1616522" cy="314425"/>
                  </a:xfrm>
                  <a:prstGeom prst="rect">
                    <a:avLst/>
                  </a:prstGeom>
                  <a:noFill/>
                </p:spPr>
                <p:txBody>
                  <a:bodyPr wrap="square" rtlCol="0">
                    <a:spAutoFit/>
                  </a:bodyPr>
                  <a:lstStyle/>
                  <a:p>
                    <a:pPr marL="9525"/>
                    <a:r>
                      <a:rPr lang="fr-FR" sz="1200" i="1" dirty="0" err="1">
                        <a:latin typeface="Calibri" charset="0"/>
                        <a:ea typeface="Calibri" charset="0"/>
                        <a:cs typeface="Calibri" charset="0"/>
                      </a:rPr>
                      <a:t>Niv</a:t>
                    </a:r>
                    <a:r>
                      <a:rPr lang="fr-FR" sz="1200" i="1" dirty="0">
                        <a:latin typeface="Calibri" charset="0"/>
                        <a:ea typeface="Calibri" charset="0"/>
                        <a:cs typeface="Calibri" charset="0"/>
                      </a:rPr>
                      <a:t> </a:t>
                    </a:r>
                    <a:r>
                      <a:rPr lang="fr-FR" sz="1200" b="1" dirty="0">
                        <a:latin typeface="Calibri" charset="0"/>
                        <a:ea typeface="Calibri" charset="0"/>
                        <a:cs typeface="Calibri" charset="0"/>
                      </a:rPr>
                      <a:t>FOURNISSEUR</a:t>
                    </a:r>
                  </a:p>
                </p:txBody>
              </p:sp>
            </p:grpSp>
            <p:sp>
              <p:nvSpPr>
                <p:cNvPr id="148" name="Rectangle 147"/>
                <p:cNvSpPr/>
                <p:nvPr/>
              </p:nvSpPr>
              <p:spPr>
                <a:xfrm>
                  <a:off x="7056589" y="4318882"/>
                  <a:ext cx="1584174" cy="439030"/>
                </a:xfrm>
                <a:prstGeom prst="rect">
                  <a:avLst/>
                </a:prstGeom>
              </p:spPr>
              <p:txBody>
                <a:bodyPr wrap="square">
                  <a:spAutoFit/>
                </a:bodyPr>
                <a:lstStyle/>
                <a:p>
                  <a:r>
                    <a:rPr lang="fr-FR" sz="1200" dirty="0" err="1">
                      <a:latin typeface="Calibri" charset="0"/>
                      <a:ea typeface="Calibri" charset="0"/>
                      <a:cs typeface="Calibri" charset="0"/>
                    </a:rPr>
                    <a:t>Fourniss_ID</a:t>
                  </a:r>
                  <a:endParaRPr lang="fr-FR" sz="1200" dirty="0">
                    <a:latin typeface="Calibri" charset="0"/>
                    <a:ea typeface="Calibri" charset="0"/>
                    <a:cs typeface="Calibri" charset="0"/>
                  </a:endParaRPr>
                </a:p>
                <a:p>
                  <a:r>
                    <a:rPr lang="fr-FR" sz="1200" dirty="0">
                      <a:latin typeface="Calibri" charset="0"/>
                      <a:ea typeface="Calibri" charset="0"/>
                      <a:cs typeface="Calibri" charset="0"/>
                    </a:rPr>
                    <a:t>…</a:t>
                  </a:r>
                </a:p>
              </p:txBody>
            </p:sp>
          </p:grpSp>
          <p:cxnSp>
            <p:nvCxnSpPr>
              <p:cNvPr id="153" name="Connecteur droit 152"/>
              <p:cNvCxnSpPr>
                <a:stCxn id="150" idx="0"/>
                <a:endCxn id="139" idx="2"/>
              </p:cNvCxnSpPr>
              <p:nvPr/>
            </p:nvCxnSpPr>
            <p:spPr>
              <a:xfrm flipH="1" flipV="1">
                <a:off x="8087627" y="4085439"/>
                <a:ext cx="0" cy="420873"/>
              </a:xfrm>
              <a:prstGeom prst="line">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grpSp>
      <p:sp>
        <p:nvSpPr>
          <p:cNvPr id="5" name="Text Box 3">
            <a:extLst>
              <a:ext uri="{FF2B5EF4-FFF2-40B4-BE49-F238E27FC236}">
                <a16:creationId xmlns:a16="http://schemas.microsoft.com/office/drawing/2014/main" id="{8E498592-6990-510D-2815-EF722533A052}"/>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spTree>
    <p:extLst>
      <p:ext uri="{BB962C8B-B14F-4D97-AF65-F5344CB8AC3E}">
        <p14:creationId xmlns:p14="http://schemas.microsoft.com/office/powerpoint/2010/main" val="19339428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 Box 102"/>
          <p:cNvSpPr txBox="1">
            <a:spLocks noChangeArrowheads="1"/>
          </p:cNvSpPr>
          <p:nvPr/>
        </p:nvSpPr>
        <p:spPr bwMode="auto">
          <a:xfrm>
            <a:off x="153637" y="623378"/>
            <a:ext cx="7730731" cy="461665"/>
          </a:xfrm>
          <a:prstGeom prst="rect">
            <a:avLst/>
          </a:prstGeom>
        </p:spPr>
        <p:txBody>
          <a:bodyPr wrap="squar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FR" altLang="fr-FR" dirty="0"/>
              <a:t> Schéma en flocons de neige</a:t>
            </a:r>
          </a:p>
        </p:txBody>
      </p:sp>
      <p:grpSp>
        <p:nvGrpSpPr>
          <p:cNvPr id="40" name="Grouper 39"/>
          <p:cNvGrpSpPr/>
          <p:nvPr/>
        </p:nvGrpSpPr>
        <p:grpSpPr>
          <a:xfrm>
            <a:off x="1691680" y="1644264"/>
            <a:ext cx="7042204" cy="3784961"/>
            <a:chOff x="185646" y="1316193"/>
            <a:chExt cx="7042204" cy="3637104"/>
          </a:xfrm>
        </p:grpSpPr>
        <p:grpSp>
          <p:nvGrpSpPr>
            <p:cNvPr id="5" name="Grouper 4"/>
            <p:cNvGrpSpPr/>
            <p:nvPr/>
          </p:nvGrpSpPr>
          <p:grpSpPr>
            <a:xfrm>
              <a:off x="185646" y="1316193"/>
              <a:ext cx="4706390" cy="3637104"/>
              <a:chOff x="227406" y="1447769"/>
              <a:chExt cx="4706390" cy="3637104"/>
            </a:xfrm>
          </p:grpSpPr>
          <p:grpSp>
            <p:nvGrpSpPr>
              <p:cNvPr id="43" name="Grouper 42"/>
              <p:cNvGrpSpPr/>
              <p:nvPr/>
            </p:nvGrpSpPr>
            <p:grpSpPr>
              <a:xfrm>
                <a:off x="1389634" y="3684287"/>
                <a:ext cx="1221055" cy="1400586"/>
                <a:chOff x="4572000" y="3848666"/>
                <a:chExt cx="1584176" cy="1442930"/>
              </a:xfrm>
            </p:grpSpPr>
            <p:cxnSp>
              <p:nvCxnSpPr>
                <p:cNvPr id="67" name="Connecteur droit 66"/>
                <p:cNvCxnSpPr/>
                <p:nvPr/>
              </p:nvCxnSpPr>
              <p:spPr>
                <a:xfrm flipV="1">
                  <a:off x="5364088" y="4266019"/>
                  <a:ext cx="0" cy="4294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Grouper 5"/>
                <p:cNvGrpSpPr/>
                <p:nvPr/>
              </p:nvGrpSpPr>
              <p:grpSpPr>
                <a:xfrm>
                  <a:off x="4572000" y="3848666"/>
                  <a:ext cx="1584176" cy="1442930"/>
                  <a:chOff x="6390654" y="2806995"/>
                  <a:chExt cx="1584176" cy="1552500"/>
                </a:xfrm>
              </p:grpSpPr>
              <p:sp>
                <p:nvSpPr>
                  <p:cNvPr id="2" name="Rectangle 1"/>
                  <p:cNvSpPr/>
                  <p:nvPr/>
                </p:nvSpPr>
                <p:spPr>
                  <a:xfrm>
                    <a:off x="6390654" y="3664190"/>
                    <a:ext cx="1584176" cy="69530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i="1" dirty="0" err="1">
                        <a:solidFill>
                          <a:srgbClr val="0432FF"/>
                        </a:solidFill>
                        <a:latin typeface="Calibri" panose="020F0502020204030204" pitchFamily="34" charset="0"/>
                        <a:ea typeface="Calibri" charset="0"/>
                        <a:cs typeface="Calibri" panose="020F0502020204030204" pitchFamily="34" charset="0"/>
                      </a:rPr>
                      <a:t>Qté</a:t>
                    </a:r>
                    <a:r>
                      <a:rPr lang="fr-FR" sz="1200" i="1" dirty="0">
                        <a:solidFill>
                          <a:srgbClr val="0432FF"/>
                        </a:solidFill>
                        <a:latin typeface="Calibri" panose="020F0502020204030204" pitchFamily="34" charset="0"/>
                        <a:ea typeface="Calibri" charset="0"/>
                        <a:cs typeface="Calibri" panose="020F0502020204030204" pitchFamily="34" charset="0"/>
                      </a:rPr>
                      <a:t> vendue</a:t>
                    </a:r>
                  </a:p>
                  <a:p>
                    <a:r>
                      <a:rPr lang="fr-FR" sz="1200" i="1" dirty="0" err="1">
                        <a:solidFill>
                          <a:srgbClr val="0432FF"/>
                        </a:solidFill>
                        <a:latin typeface="Calibri" panose="020F0502020204030204" pitchFamily="34" charset="0"/>
                        <a:ea typeface="Calibri" charset="0"/>
                        <a:cs typeface="Calibri" panose="020F0502020204030204" pitchFamily="34" charset="0"/>
                      </a:rPr>
                      <a:t>Montant_Ventes</a:t>
                    </a:r>
                    <a:endParaRPr lang="fr-FR" sz="1200" i="1" dirty="0">
                      <a:solidFill>
                        <a:srgbClr val="0432FF"/>
                      </a:solidFill>
                      <a:latin typeface="Calibri" panose="020F0502020204030204" pitchFamily="34" charset="0"/>
                      <a:ea typeface="Calibri" charset="0"/>
                      <a:cs typeface="Calibri" panose="020F0502020204030204" pitchFamily="34" charset="0"/>
                    </a:endParaRPr>
                  </a:p>
                  <a:p>
                    <a:endParaRPr lang="fr-FR" sz="1200" dirty="0">
                      <a:solidFill>
                        <a:schemeClr val="tx1"/>
                      </a:solidFill>
                      <a:latin typeface="Calibri" panose="020F0502020204030204" pitchFamily="34" charset="0"/>
                      <a:ea typeface="Calibri" charset="0"/>
                      <a:cs typeface="Calibri" panose="020F0502020204030204" pitchFamily="34" charset="0"/>
                    </a:endParaRPr>
                  </a:p>
                </p:txBody>
              </p:sp>
              <p:sp>
                <p:nvSpPr>
                  <p:cNvPr id="4" name="ZoneTexte 3"/>
                  <p:cNvSpPr txBox="1"/>
                  <p:nvPr/>
                </p:nvSpPr>
                <p:spPr>
                  <a:xfrm>
                    <a:off x="7240772" y="2806995"/>
                    <a:ext cx="239667" cy="307044"/>
                  </a:xfrm>
                  <a:prstGeom prst="rect">
                    <a:avLst/>
                  </a:prstGeom>
                  <a:noFill/>
                </p:spPr>
                <p:txBody>
                  <a:bodyPr wrap="none" rtlCol="0">
                    <a:spAutoFit/>
                  </a:bodyPr>
                  <a:lstStyle/>
                  <a:p>
                    <a:endParaRPr lang="fr-FR" sz="1200" dirty="0">
                      <a:latin typeface="Calibri" panose="020F0502020204030204" pitchFamily="34" charset="0"/>
                      <a:ea typeface="Calibri" charset="0"/>
                      <a:cs typeface="Calibri" panose="020F0502020204030204" pitchFamily="34" charset="0"/>
                    </a:endParaRPr>
                  </a:p>
                </p:txBody>
              </p:sp>
            </p:grpSp>
          </p:grpSp>
          <p:grpSp>
            <p:nvGrpSpPr>
              <p:cNvPr id="28" name="Grouper 27"/>
              <p:cNvGrpSpPr/>
              <p:nvPr/>
            </p:nvGrpSpPr>
            <p:grpSpPr>
              <a:xfrm>
                <a:off x="1726819" y="1447769"/>
                <a:ext cx="1017705" cy="1180395"/>
                <a:chOff x="6112734" y="2806995"/>
                <a:chExt cx="1814816" cy="1262478"/>
              </a:xfrm>
            </p:grpSpPr>
            <p:sp>
              <p:nvSpPr>
                <p:cNvPr id="30" name="Rectangle 29"/>
                <p:cNvSpPr/>
                <p:nvPr/>
              </p:nvSpPr>
              <p:spPr>
                <a:xfrm>
                  <a:off x="6112734" y="3654134"/>
                  <a:ext cx="1584176" cy="415339"/>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panose="020F0502020204030204" pitchFamily="34" charset="0"/>
                    <a:ea typeface="Calibri" charset="0"/>
                    <a:cs typeface="Calibri" panose="020F0502020204030204" pitchFamily="34" charset="0"/>
                  </a:endParaRPr>
                </a:p>
              </p:txBody>
            </p:sp>
            <p:sp>
              <p:nvSpPr>
                <p:cNvPr id="31" name="ZoneTexte 30"/>
                <p:cNvSpPr txBox="1"/>
                <p:nvPr/>
              </p:nvSpPr>
              <p:spPr>
                <a:xfrm>
                  <a:off x="7240771" y="2806995"/>
                  <a:ext cx="329420" cy="296261"/>
                </a:xfrm>
                <a:prstGeom prst="rect">
                  <a:avLst/>
                </a:prstGeom>
                <a:noFill/>
              </p:spPr>
              <p:txBody>
                <a:bodyPr wrap="none" rtlCol="0">
                  <a:spAutoFit/>
                </a:bodyPr>
                <a:lstStyle/>
                <a:p>
                  <a:endParaRPr lang="fr-FR" sz="1200" dirty="0">
                    <a:latin typeface="Calibri" panose="020F0502020204030204" pitchFamily="34" charset="0"/>
                    <a:ea typeface="Calibri" charset="0"/>
                    <a:cs typeface="Calibri" panose="020F0502020204030204" pitchFamily="34" charset="0"/>
                  </a:endParaRPr>
                </a:p>
              </p:txBody>
            </p:sp>
            <p:sp>
              <p:nvSpPr>
                <p:cNvPr id="32" name="ZoneTexte 31"/>
                <p:cNvSpPr txBox="1"/>
                <p:nvPr/>
              </p:nvSpPr>
              <p:spPr>
                <a:xfrm>
                  <a:off x="6130821" y="3696399"/>
                  <a:ext cx="1796729" cy="296261"/>
                </a:xfrm>
                <a:prstGeom prst="rect">
                  <a:avLst/>
                </a:prstGeom>
                <a:noFill/>
              </p:spPr>
              <p:txBody>
                <a:bodyPr wrap="square" rtlCol="0">
                  <a:spAutoFit/>
                </a:bodyPr>
                <a:lstStyle/>
                <a:p>
                  <a:r>
                    <a:rPr lang="fr-FR" sz="1200" i="1" dirty="0">
                      <a:latin typeface="Calibri" panose="020F0502020204030204" pitchFamily="34" charset="0"/>
                      <a:ea typeface="Calibri" charset="0"/>
                      <a:cs typeface="Calibri" panose="020F0502020204030204" pitchFamily="34" charset="0"/>
                    </a:rPr>
                    <a:t>Dim </a:t>
                  </a:r>
                  <a:r>
                    <a:rPr lang="fr-FR" sz="1200" b="1" i="1" dirty="0">
                      <a:latin typeface="Calibri" panose="020F0502020204030204" pitchFamily="34" charset="0"/>
                      <a:ea typeface="Calibri" charset="0"/>
                      <a:cs typeface="Calibri" panose="020F0502020204030204" pitchFamily="34" charset="0"/>
                    </a:rPr>
                    <a:t>T</a:t>
                  </a:r>
                  <a:r>
                    <a:rPr lang="fr-FR" sz="1200" b="1" dirty="0">
                      <a:latin typeface="Calibri" panose="020F0502020204030204" pitchFamily="34" charset="0"/>
                      <a:ea typeface="Calibri" charset="0"/>
                      <a:cs typeface="Calibri" panose="020F0502020204030204" pitchFamily="34" charset="0"/>
                    </a:rPr>
                    <a:t>EMPS</a:t>
                  </a:r>
                </a:p>
              </p:txBody>
            </p:sp>
          </p:grpSp>
          <p:grpSp>
            <p:nvGrpSpPr>
              <p:cNvPr id="18" name="Grouper 17"/>
              <p:cNvGrpSpPr/>
              <p:nvPr/>
            </p:nvGrpSpPr>
            <p:grpSpPr>
              <a:xfrm>
                <a:off x="3173469" y="2245876"/>
                <a:ext cx="1760327" cy="1320158"/>
                <a:chOff x="4924350" y="2806995"/>
                <a:chExt cx="2588011" cy="1065957"/>
              </a:xfrm>
            </p:grpSpPr>
            <p:sp>
              <p:nvSpPr>
                <p:cNvPr id="20" name="Rectangle 19"/>
                <p:cNvSpPr/>
                <p:nvPr/>
              </p:nvSpPr>
              <p:spPr>
                <a:xfrm>
                  <a:off x="4996348" y="3634285"/>
                  <a:ext cx="1608149" cy="234694"/>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panose="020F0502020204030204" pitchFamily="34" charset="0"/>
                    <a:ea typeface="Calibri" charset="0"/>
                    <a:cs typeface="Calibri" panose="020F0502020204030204" pitchFamily="34" charset="0"/>
                  </a:endParaRPr>
                </a:p>
              </p:txBody>
            </p:sp>
            <p:sp>
              <p:nvSpPr>
                <p:cNvPr id="21" name="ZoneTexte 20"/>
                <p:cNvSpPr txBox="1"/>
                <p:nvPr/>
              </p:nvSpPr>
              <p:spPr>
                <a:xfrm>
                  <a:off x="7240772" y="2806995"/>
                  <a:ext cx="271589" cy="223662"/>
                </a:xfrm>
                <a:prstGeom prst="rect">
                  <a:avLst/>
                </a:prstGeom>
                <a:noFill/>
              </p:spPr>
              <p:txBody>
                <a:bodyPr wrap="none" rtlCol="0">
                  <a:spAutoFit/>
                </a:bodyPr>
                <a:lstStyle/>
                <a:p>
                  <a:endParaRPr lang="fr-FR" sz="1200" dirty="0">
                    <a:latin typeface="Calibri" panose="020F0502020204030204" pitchFamily="34" charset="0"/>
                    <a:ea typeface="Calibri" charset="0"/>
                    <a:cs typeface="Calibri" panose="020F0502020204030204" pitchFamily="34" charset="0"/>
                  </a:endParaRPr>
                </a:p>
              </p:txBody>
            </p:sp>
            <p:sp>
              <p:nvSpPr>
                <p:cNvPr id="22" name="ZoneTexte 21"/>
                <p:cNvSpPr txBox="1"/>
                <p:nvPr/>
              </p:nvSpPr>
              <p:spPr>
                <a:xfrm>
                  <a:off x="4924350" y="3649290"/>
                  <a:ext cx="1544675" cy="223662"/>
                </a:xfrm>
                <a:prstGeom prst="rect">
                  <a:avLst/>
                </a:prstGeom>
                <a:noFill/>
              </p:spPr>
              <p:txBody>
                <a:bodyPr wrap="square" rtlCol="0">
                  <a:spAutoFit/>
                </a:bodyPr>
                <a:lstStyle/>
                <a:p>
                  <a:r>
                    <a:rPr lang="fr-FR" sz="1200" i="1" dirty="0">
                      <a:latin typeface="Calibri" panose="020F0502020204030204" pitchFamily="34" charset="0"/>
                      <a:ea typeface="Calibri" charset="0"/>
                      <a:cs typeface="Calibri" panose="020F0502020204030204" pitchFamily="34" charset="0"/>
                    </a:rPr>
                    <a:t>Dim </a:t>
                  </a:r>
                  <a:r>
                    <a:rPr lang="fr-FR" sz="1200" dirty="0">
                      <a:latin typeface="Calibri" panose="020F0502020204030204" pitchFamily="34" charset="0"/>
                      <a:ea typeface="Calibri" charset="0"/>
                      <a:cs typeface="Calibri" panose="020F0502020204030204" pitchFamily="34" charset="0"/>
                    </a:rPr>
                    <a:t>PRODUIT</a:t>
                  </a:r>
                </a:p>
              </p:txBody>
            </p:sp>
          </p:grpSp>
          <p:grpSp>
            <p:nvGrpSpPr>
              <p:cNvPr id="24674" name="Grouper 24673"/>
              <p:cNvGrpSpPr/>
              <p:nvPr/>
            </p:nvGrpSpPr>
            <p:grpSpPr>
              <a:xfrm>
                <a:off x="510960" y="1876212"/>
                <a:ext cx="1027588" cy="744636"/>
                <a:chOff x="3117681" y="2936502"/>
                <a:chExt cx="1608554" cy="872120"/>
              </a:xfrm>
            </p:grpSpPr>
            <p:sp>
              <p:nvSpPr>
                <p:cNvPr id="14" name="Rectangle 13"/>
                <p:cNvSpPr/>
                <p:nvPr/>
              </p:nvSpPr>
              <p:spPr>
                <a:xfrm>
                  <a:off x="3117681" y="3381715"/>
                  <a:ext cx="1608554" cy="426907"/>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panose="020F0502020204030204" pitchFamily="34" charset="0"/>
                    <a:ea typeface="Calibri" charset="0"/>
                    <a:cs typeface="Calibri" panose="020F0502020204030204" pitchFamily="34" charset="0"/>
                  </a:endParaRPr>
                </a:p>
              </p:txBody>
            </p:sp>
            <p:sp>
              <p:nvSpPr>
                <p:cNvPr id="15" name="ZoneTexte 14"/>
                <p:cNvSpPr txBox="1"/>
                <p:nvPr/>
              </p:nvSpPr>
              <p:spPr>
                <a:xfrm>
                  <a:off x="3694728" y="2936502"/>
                  <a:ext cx="289172" cy="324422"/>
                </a:xfrm>
                <a:prstGeom prst="rect">
                  <a:avLst/>
                </a:prstGeom>
                <a:noFill/>
              </p:spPr>
              <p:txBody>
                <a:bodyPr wrap="none" rtlCol="0">
                  <a:spAutoFit/>
                </a:bodyPr>
                <a:lstStyle/>
                <a:p>
                  <a:endParaRPr lang="fr-FR" sz="1200" dirty="0">
                    <a:latin typeface="Calibri" panose="020F0502020204030204" pitchFamily="34" charset="0"/>
                    <a:ea typeface="Calibri" charset="0"/>
                    <a:cs typeface="Calibri" panose="020F0502020204030204" pitchFamily="34" charset="0"/>
                  </a:endParaRPr>
                </a:p>
              </p:txBody>
            </p:sp>
            <p:sp>
              <p:nvSpPr>
                <p:cNvPr id="16" name="ZoneTexte 15"/>
                <p:cNvSpPr txBox="1"/>
                <p:nvPr/>
              </p:nvSpPr>
              <p:spPr>
                <a:xfrm>
                  <a:off x="3139325" y="3417430"/>
                  <a:ext cx="1551495" cy="324422"/>
                </a:xfrm>
                <a:prstGeom prst="rect">
                  <a:avLst/>
                </a:prstGeom>
                <a:noFill/>
              </p:spPr>
              <p:txBody>
                <a:bodyPr wrap="square" rtlCol="0">
                  <a:spAutoFit/>
                </a:bodyPr>
                <a:lstStyle/>
                <a:p>
                  <a:pPr algn="ctr"/>
                  <a:r>
                    <a:rPr lang="fr-FR" sz="1200" i="1" dirty="0">
                      <a:latin typeface="Calibri" panose="020F0502020204030204" pitchFamily="34" charset="0"/>
                      <a:ea typeface="Calibri" charset="0"/>
                      <a:cs typeface="Calibri" panose="020F0502020204030204" pitchFamily="34" charset="0"/>
                    </a:rPr>
                    <a:t>Dim </a:t>
                  </a:r>
                  <a:r>
                    <a:rPr lang="fr-FR" sz="1200" b="1" dirty="0">
                      <a:latin typeface="Calibri" panose="020F0502020204030204" pitchFamily="34" charset="0"/>
                      <a:ea typeface="Calibri" charset="0"/>
                      <a:cs typeface="Calibri" panose="020F0502020204030204" pitchFamily="34" charset="0"/>
                    </a:rPr>
                    <a:t>CLIENT</a:t>
                  </a:r>
                </a:p>
              </p:txBody>
            </p:sp>
          </p:grpSp>
          <p:grpSp>
            <p:nvGrpSpPr>
              <p:cNvPr id="33" name="Grouper 32"/>
              <p:cNvGrpSpPr/>
              <p:nvPr/>
            </p:nvGrpSpPr>
            <p:grpSpPr>
              <a:xfrm>
                <a:off x="3212826" y="4018007"/>
                <a:ext cx="1152255" cy="708144"/>
                <a:chOff x="6686174" y="2806995"/>
                <a:chExt cx="1689438" cy="708144"/>
              </a:xfrm>
            </p:grpSpPr>
            <p:sp>
              <p:nvSpPr>
                <p:cNvPr id="35" name="Rectangle 34"/>
                <p:cNvSpPr/>
                <p:nvPr/>
              </p:nvSpPr>
              <p:spPr>
                <a:xfrm>
                  <a:off x="6686174" y="3099800"/>
                  <a:ext cx="1584176" cy="415339"/>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panose="020F0502020204030204" pitchFamily="34" charset="0"/>
                    <a:ea typeface="Calibri" charset="0"/>
                    <a:cs typeface="Calibri" panose="020F0502020204030204" pitchFamily="34" charset="0"/>
                  </a:endParaRPr>
                </a:p>
              </p:txBody>
            </p:sp>
            <p:sp>
              <p:nvSpPr>
                <p:cNvPr id="36" name="ZoneTexte 35"/>
                <p:cNvSpPr txBox="1"/>
                <p:nvPr/>
              </p:nvSpPr>
              <p:spPr>
                <a:xfrm>
                  <a:off x="7240772" y="2806995"/>
                  <a:ext cx="270853" cy="276999"/>
                </a:xfrm>
                <a:prstGeom prst="rect">
                  <a:avLst/>
                </a:prstGeom>
                <a:noFill/>
              </p:spPr>
              <p:txBody>
                <a:bodyPr wrap="none" rtlCol="0">
                  <a:spAutoFit/>
                </a:bodyPr>
                <a:lstStyle/>
                <a:p>
                  <a:endParaRPr lang="fr-FR" sz="1200" dirty="0">
                    <a:latin typeface="Calibri" panose="020F0502020204030204" pitchFamily="34" charset="0"/>
                    <a:ea typeface="Calibri" charset="0"/>
                    <a:cs typeface="Calibri" panose="020F0502020204030204" pitchFamily="34" charset="0"/>
                  </a:endParaRPr>
                </a:p>
              </p:txBody>
            </p:sp>
            <p:sp>
              <p:nvSpPr>
                <p:cNvPr id="37" name="ZoneTexte 36"/>
                <p:cNvSpPr txBox="1"/>
                <p:nvPr/>
              </p:nvSpPr>
              <p:spPr>
                <a:xfrm>
                  <a:off x="6713198" y="3108092"/>
                  <a:ext cx="1662414" cy="276999"/>
                </a:xfrm>
                <a:prstGeom prst="rect">
                  <a:avLst/>
                </a:prstGeom>
                <a:noFill/>
              </p:spPr>
              <p:txBody>
                <a:bodyPr wrap="square" rtlCol="0">
                  <a:spAutoFit/>
                </a:bodyPr>
                <a:lstStyle/>
                <a:p>
                  <a:r>
                    <a:rPr lang="fr-FR" sz="1200" i="1" dirty="0">
                      <a:latin typeface="Calibri" panose="020F0502020204030204" pitchFamily="34" charset="0"/>
                      <a:ea typeface="Calibri" charset="0"/>
                      <a:cs typeface="Calibri" panose="020F0502020204030204" pitchFamily="34" charset="0"/>
                    </a:rPr>
                    <a:t>Dim </a:t>
                  </a:r>
                  <a:r>
                    <a:rPr lang="fr-FR" sz="1200" b="1" dirty="0">
                      <a:latin typeface="Calibri" panose="020F0502020204030204" pitchFamily="34" charset="0"/>
                      <a:ea typeface="Calibri" charset="0"/>
                      <a:cs typeface="Calibri" panose="020F0502020204030204" pitchFamily="34" charset="0"/>
                    </a:rPr>
                    <a:t>MAGASIN</a:t>
                  </a:r>
                </a:p>
              </p:txBody>
            </p:sp>
          </p:grpSp>
          <p:cxnSp>
            <p:nvCxnSpPr>
              <p:cNvPr id="24677" name="Connecteur droit 24676"/>
              <p:cNvCxnSpPr/>
              <p:nvPr/>
            </p:nvCxnSpPr>
            <p:spPr>
              <a:xfrm flipH="1" flipV="1">
                <a:off x="1967866" y="2638536"/>
                <a:ext cx="12718" cy="3519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a:xfrm flipV="1">
                <a:off x="2466069" y="3436241"/>
                <a:ext cx="7611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p:nvPr/>
            </p:nvCxnSpPr>
            <p:spPr>
              <a:xfrm>
                <a:off x="1177576" y="3567440"/>
                <a:ext cx="315698" cy="148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Connecteur droit 57"/>
              <p:cNvCxnSpPr>
                <a:stCxn id="14" idx="2"/>
                <a:endCxn id="3" idx="1"/>
              </p:cNvCxnSpPr>
              <p:nvPr/>
            </p:nvCxnSpPr>
            <p:spPr>
              <a:xfrm>
                <a:off x="1024754" y="2620848"/>
                <a:ext cx="691429" cy="6756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 name="Grouper 6"/>
              <p:cNvGrpSpPr/>
              <p:nvPr/>
            </p:nvGrpSpPr>
            <p:grpSpPr>
              <a:xfrm rot="21109866">
                <a:off x="1558102" y="3166748"/>
                <a:ext cx="944105" cy="730800"/>
                <a:chOff x="4717227" y="2701225"/>
                <a:chExt cx="1291251" cy="1011982"/>
              </a:xfrm>
            </p:grpSpPr>
            <p:sp>
              <p:nvSpPr>
                <p:cNvPr id="3" name="Rectangle 2"/>
                <p:cNvSpPr/>
                <p:nvPr/>
              </p:nvSpPr>
              <p:spPr>
                <a:xfrm rot="2970063">
                  <a:off x="4802155" y="2661024"/>
                  <a:ext cx="1011982" cy="1092383"/>
                </a:xfrm>
                <a:prstGeom prst="rect">
                  <a:avLst/>
                </a:prstGeom>
                <a:solidFill>
                  <a:srgbClr val="00CC0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sz="1200">
                    <a:latin typeface="Calibri" panose="020F0502020204030204" pitchFamily="34" charset="0"/>
                    <a:ea typeface="Calibri" charset="0"/>
                    <a:cs typeface="Calibri" panose="020F0502020204030204" pitchFamily="34" charset="0"/>
                  </a:endParaRPr>
                </a:p>
              </p:txBody>
            </p:sp>
            <p:sp>
              <p:nvSpPr>
                <p:cNvPr id="50" name="ZoneTexte 49"/>
                <p:cNvSpPr txBox="1"/>
                <p:nvPr/>
              </p:nvSpPr>
              <p:spPr>
                <a:xfrm rot="490134">
                  <a:off x="4717227" y="2975184"/>
                  <a:ext cx="1291251" cy="383577"/>
                </a:xfrm>
                <a:prstGeom prst="rect">
                  <a:avLst/>
                </a:prstGeom>
                <a:noFill/>
              </p:spPr>
              <p:txBody>
                <a:bodyPr wrap="none" rtlCol="0">
                  <a:spAutoFit/>
                </a:bodyPr>
                <a:lstStyle/>
                <a:p>
                  <a:r>
                    <a:rPr lang="fr-FR" sz="1200" i="1" dirty="0">
                      <a:latin typeface="Calibri" panose="020F0502020204030204" pitchFamily="34" charset="0"/>
                      <a:ea typeface="Calibri" charset="0"/>
                      <a:cs typeface="Calibri" panose="020F0502020204030204" pitchFamily="34" charset="0"/>
                    </a:rPr>
                    <a:t>Fait</a:t>
                  </a:r>
                  <a:r>
                    <a:rPr lang="fr-FR" sz="1200" dirty="0">
                      <a:latin typeface="Calibri" panose="020F0502020204030204" pitchFamily="34" charset="0"/>
                      <a:ea typeface="Calibri" charset="0"/>
                      <a:cs typeface="Calibri" panose="020F0502020204030204" pitchFamily="34" charset="0"/>
                    </a:rPr>
                    <a:t> </a:t>
                  </a:r>
                  <a:r>
                    <a:rPr lang="fr-FR" sz="1200" b="1" dirty="0">
                      <a:latin typeface="Calibri" panose="020F0502020204030204" pitchFamily="34" charset="0"/>
                      <a:ea typeface="Calibri" charset="0"/>
                      <a:cs typeface="Calibri" panose="020F0502020204030204" pitchFamily="34" charset="0"/>
                    </a:rPr>
                    <a:t>VENTES</a:t>
                  </a:r>
                </a:p>
              </p:txBody>
            </p:sp>
          </p:grpSp>
          <p:grpSp>
            <p:nvGrpSpPr>
              <p:cNvPr id="55" name="Grouper 54"/>
              <p:cNvGrpSpPr/>
              <p:nvPr/>
            </p:nvGrpSpPr>
            <p:grpSpPr>
              <a:xfrm>
                <a:off x="227406" y="3388409"/>
                <a:ext cx="1009854" cy="417470"/>
                <a:chOff x="6209184" y="2303390"/>
                <a:chExt cx="1659922" cy="455817"/>
              </a:xfrm>
            </p:grpSpPr>
            <p:sp>
              <p:nvSpPr>
                <p:cNvPr id="61" name="Rectangle 60"/>
                <p:cNvSpPr/>
                <p:nvPr/>
              </p:nvSpPr>
              <p:spPr>
                <a:xfrm>
                  <a:off x="6224933" y="2303390"/>
                  <a:ext cx="1584176" cy="415339"/>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panose="020F0502020204030204" pitchFamily="34" charset="0"/>
                    <a:ea typeface="Calibri" charset="0"/>
                    <a:cs typeface="Calibri" panose="020F0502020204030204" pitchFamily="34" charset="0"/>
                  </a:endParaRPr>
                </a:p>
              </p:txBody>
            </p:sp>
            <p:sp>
              <p:nvSpPr>
                <p:cNvPr id="62" name="ZoneTexte 61"/>
                <p:cNvSpPr txBox="1"/>
                <p:nvPr/>
              </p:nvSpPr>
              <p:spPr>
                <a:xfrm>
                  <a:off x="7309530" y="2456764"/>
                  <a:ext cx="303647" cy="302443"/>
                </a:xfrm>
                <a:prstGeom prst="rect">
                  <a:avLst/>
                </a:prstGeom>
                <a:noFill/>
              </p:spPr>
              <p:txBody>
                <a:bodyPr wrap="none" rtlCol="0">
                  <a:spAutoFit/>
                </a:bodyPr>
                <a:lstStyle/>
                <a:p>
                  <a:endParaRPr lang="fr-FR" sz="1200" dirty="0">
                    <a:latin typeface="Calibri" panose="020F0502020204030204" pitchFamily="34" charset="0"/>
                    <a:ea typeface="Calibri" charset="0"/>
                    <a:cs typeface="Calibri" panose="020F0502020204030204" pitchFamily="34" charset="0"/>
                  </a:endParaRPr>
                </a:p>
              </p:txBody>
            </p:sp>
            <p:sp>
              <p:nvSpPr>
                <p:cNvPr id="63" name="ZoneTexte 62"/>
                <p:cNvSpPr txBox="1"/>
                <p:nvPr/>
              </p:nvSpPr>
              <p:spPr>
                <a:xfrm>
                  <a:off x="6209184" y="2346867"/>
                  <a:ext cx="1659922" cy="302443"/>
                </a:xfrm>
                <a:prstGeom prst="rect">
                  <a:avLst/>
                </a:prstGeom>
                <a:noFill/>
              </p:spPr>
              <p:txBody>
                <a:bodyPr wrap="square" rtlCol="0">
                  <a:spAutoFit/>
                </a:bodyPr>
                <a:lstStyle/>
                <a:p>
                  <a:pPr algn="ctr"/>
                  <a:r>
                    <a:rPr lang="fr-FR" sz="1200" i="1" dirty="0">
                      <a:latin typeface="Calibri" panose="020F0502020204030204" pitchFamily="34" charset="0"/>
                      <a:ea typeface="Calibri" charset="0"/>
                      <a:cs typeface="Calibri" panose="020F0502020204030204" pitchFamily="34" charset="0"/>
                    </a:rPr>
                    <a:t>Dim </a:t>
                  </a:r>
                  <a:r>
                    <a:rPr lang="fr-FR" sz="1200" b="1" dirty="0">
                      <a:latin typeface="Calibri" panose="020F0502020204030204" pitchFamily="34" charset="0"/>
                      <a:ea typeface="Calibri" charset="0"/>
                      <a:cs typeface="Calibri" panose="020F0502020204030204" pitchFamily="34" charset="0"/>
                    </a:rPr>
                    <a:t>REGION</a:t>
                  </a:r>
                </a:p>
              </p:txBody>
            </p:sp>
          </p:grpSp>
          <p:cxnSp>
            <p:nvCxnSpPr>
              <p:cNvPr id="69" name="Connecteur droit 68"/>
              <p:cNvCxnSpPr>
                <a:endCxn id="35" idx="1"/>
              </p:cNvCxnSpPr>
              <p:nvPr/>
            </p:nvCxnSpPr>
            <p:spPr>
              <a:xfrm>
                <a:off x="2296059" y="3724535"/>
                <a:ext cx="916769" cy="7939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9" name="Grouper 38"/>
            <p:cNvGrpSpPr/>
            <p:nvPr/>
          </p:nvGrpSpPr>
          <p:grpSpPr>
            <a:xfrm>
              <a:off x="4200405" y="3157459"/>
              <a:ext cx="2945320" cy="546017"/>
              <a:chOff x="4248151" y="3303998"/>
              <a:chExt cx="2945320" cy="546017"/>
            </a:xfrm>
          </p:grpSpPr>
          <p:sp>
            <p:nvSpPr>
              <p:cNvPr id="127" name="ZoneTexte 126"/>
              <p:cNvSpPr txBox="1"/>
              <p:nvPr/>
            </p:nvSpPr>
            <p:spPr>
              <a:xfrm>
                <a:off x="4248151" y="3559309"/>
                <a:ext cx="1235774" cy="276999"/>
              </a:xfrm>
              <a:prstGeom prst="rect">
                <a:avLst/>
              </a:prstGeom>
              <a:noFill/>
            </p:spPr>
            <p:txBody>
              <a:bodyPr wrap="square" rtlCol="0">
                <a:spAutoFit/>
              </a:bodyPr>
              <a:lstStyle/>
              <a:p>
                <a:r>
                  <a:rPr lang="fr-FR" sz="1200" dirty="0">
                    <a:latin typeface="Calibri" panose="020F0502020204030204" pitchFamily="34" charset="0"/>
                    <a:cs typeface="Calibri" panose="020F0502020204030204" pitchFamily="34" charset="0"/>
                  </a:rPr>
                  <a:t>Sous catégorie</a:t>
                </a:r>
              </a:p>
            </p:txBody>
          </p:sp>
          <p:sp>
            <p:nvSpPr>
              <p:cNvPr id="141" name="ZoneTexte 140"/>
              <p:cNvSpPr txBox="1"/>
              <p:nvPr/>
            </p:nvSpPr>
            <p:spPr>
              <a:xfrm>
                <a:off x="5417867" y="3561114"/>
                <a:ext cx="851715" cy="276999"/>
              </a:xfrm>
              <a:prstGeom prst="rect">
                <a:avLst/>
              </a:prstGeom>
              <a:noFill/>
            </p:spPr>
            <p:txBody>
              <a:bodyPr wrap="square" rtlCol="0">
                <a:spAutoFit/>
              </a:bodyPr>
              <a:lstStyle/>
              <a:p>
                <a:r>
                  <a:rPr lang="fr-FR" sz="1200">
                    <a:latin typeface="Calibri" panose="020F0502020204030204" pitchFamily="34" charset="0"/>
                    <a:cs typeface="Calibri" panose="020F0502020204030204" pitchFamily="34" charset="0"/>
                  </a:rPr>
                  <a:t>Catégorie</a:t>
                </a:r>
                <a:endParaRPr lang="fr-FR" sz="1200" dirty="0">
                  <a:latin typeface="Calibri" panose="020F0502020204030204" pitchFamily="34" charset="0"/>
                  <a:cs typeface="Calibri" panose="020F0502020204030204" pitchFamily="34" charset="0"/>
                </a:endParaRPr>
              </a:p>
            </p:txBody>
          </p:sp>
          <p:grpSp>
            <p:nvGrpSpPr>
              <p:cNvPr id="25" name="Grouper 24"/>
              <p:cNvGrpSpPr/>
              <p:nvPr/>
            </p:nvGrpSpPr>
            <p:grpSpPr>
              <a:xfrm>
                <a:off x="4318059" y="3303998"/>
                <a:ext cx="2380081" cy="219357"/>
                <a:chOff x="4318059" y="3303998"/>
                <a:chExt cx="2380081" cy="219357"/>
              </a:xfrm>
            </p:grpSpPr>
            <p:cxnSp>
              <p:nvCxnSpPr>
                <p:cNvPr id="116" name="Connecteur droit 115"/>
                <p:cNvCxnSpPr/>
                <p:nvPr/>
              </p:nvCxnSpPr>
              <p:spPr>
                <a:xfrm flipV="1">
                  <a:off x="4318059" y="3427017"/>
                  <a:ext cx="2334405" cy="85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Ellipse 116"/>
                <p:cNvSpPr/>
                <p:nvPr/>
              </p:nvSpPr>
              <p:spPr>
                <a:xfrm>
                  <a:off x="5565497" y="3307331"/>
                  <a:ext cx="216024" cy="2160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sp>
              <p:nvSpPr>
                <p:cNvPr id="126" name="Ellipse 125"/>
                <p:cNvSpPr/>
                <p:nvPr/>
              </p:nvSpPr>
              <p:spPr>
                <a:xfrm>
                  <a:off x="4636059" y="3306651"/>
                  <a:ext cx="216024" cy="2160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sp>
              <p:nvSpPr>
                <p:cNvPr id="145" name="Ellipse 144"/>
                <p:cNvSpPr/>
                <p:nvPr/>
              </p:nvSpPr>
              <p:spPr>
                <a:xfrm>
                  <a:off x="6482116" y="3303998"/>
                  <a:ext cx="216024" cy="2160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grpSp>
          <p:sp>
            <p:nvSpPr>
              <p:cNvPr id="159" name="ZoneTexte 158"/>
              <p:cNvSpPr txBox="1"/>
              <p:nvPr/>
            </p:nvSpPr>
            <p:spPr>
              <a:xfrm>
                <a:off x="6170413" y="3573016"/>
                <a:ext cx="1023058" cy="276999"/>
              </a:xfrm>
              <a:prstGeom prst="rect">
                <a:avLst/>
              </a:prstGeom>
              <a:noFill/>
            </p:spPr>
            <p:txBody>
              <a:bodyPr wrap="square" rtlCol="0">
                <a:spAutoFit/>
              </a:bodyPr>
              <a:lstStyle/>
              <a:p>
                <a:r>
                  <a:rPr lang="fr-FR" sz="1200">
                    <a:latin typeface="Calibri" panose="020F0502020204030204" pitchFamily="34" charset="0"/>
                    <a:cs typeface="Calibri" panose="020F0502020204030204" pitchFamily="34" charset="0"/>
                  </a:rPr>
                  <a:t>Fourniseur</a:t>
                </a:r>
                <a:endParaRPr lang="fr-FR" sz="1200" dirty="0">
                  <a:latin typeface="Calibri" panose="020F0502020204030204" pitchFamily="34" charset="0"/>
                  <a:cs typeface="Calibri" panose="020F0502020204030204" pitchFamily="34" charset="0"/>
                </a:endParaRPr>
              </a:p>
            </p:txBody>
          </p:sp>
        </p:grpSp>
        <p:grpSp>
          <p:nvGrpSpPr>
            <p:cNvPr id="27" name="Grouper 26"/>
            <p:cNvGrpSpPr/>
            <p:nvPr/>
          </p:nvGrpSpPr>
          <p:grpSpPr>
            <a:xfrm>
              <a:off x="2568929" y="2209050"/>
              <a:ext cx="2239631" cy="473180"/>
              <a:chOff x="2622021" y="2348880"/>
              <a:chExt cx="2239631" cy="473180"/>
            </a:xfrm>
          </p:grpSpPr>
          <p:cxnSp>
            <p:nvCxnSpPr>
              <p:cNvPr id="161" name="Connecteur droit 160"/>
              <p:cNvCxnSpPr/>
              <p:nvPr/>
            </p:nvCxnSpPr>
            <p:spPr>
              <a:xfrm>
                <a:off x="2622021" y="2446054"/>
                <a:ext cx="1547377" cy="28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3" name="Ellipse 162"/>
              <p:cNvSpPr/>
              <p:nvPr/>
            </p:nvSpPr>
            <p:spPr>
              <a:xfrm>
                <a:off x="3133544" y="2363184"/>
                <a:ext cx="216024" cy="186777"/>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sp>
            <p:nvSpPr>
              <p:cNvPr id="164" name="Ellipse 163"/>
              <p:cNvSpPr/>
              <p:nvPr/>
            </p:nvSpPr>
            <p:spPr>
              <a:xfrm>
                <a:off x="4067944" y="2348880"/>
                <a:ext cx="216024" cy="186777"/>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sp>
            <p:nvSpPr>
              <p:cNvPr id="166" name="ZoneTexte 165"/>
              <p:cNvSpPr txBox="1"/>
              <p:nvPr/>
            </p:nvSpPr>
            <p:spPr>
              <a:xfrm>
                <a:off x="2937601" y="2545061"/>
                <a:ext cx="1023058" cy="276999"/>
              </a:xfrm>
              <a:prstGeom prst="rect">
                <a:avLst/>
              </a:prstGeom>
              <a:noFill/>
            </p:spPr>
            <p:txBody>
              <a:bodyPr wrap="square" rtlCol="0">
                <a:spAutoFit/>
              </a:bodyPr>
              <a:lstStyle/>
              <a:p>
                <a:r>
                  <a:rPr lang="fr-FR" sz="1200">
                    <a:latin typeface="Calibri" panose="020F0502020204030204" pitchFamily="34" charset="0"/>
                    <a:cs typeface="Calibri" panose="020F0502020204030204" pitchFamily="34" charset="0"/>
                  </a:rPr>
                  <a:t>Mois</a:t>
                </a:r>
                <a:endParaRPr lang="fr-FR" sz="1200" dirty="0">
                  <a:latin typeface="Calibri" panose="020F0502020204030204" pitchFamily="34" charset="0"/>
                  <a:cs typeface="Calibri" panose="020F0502020204030204" pitchFamily="34" charset="0"/>
                </a:endParaRPr>
              </a:p>
            </p:txBody>
          </p:sp>
          <p:sp>
            <p:nvSpPr>
              <p:cNvPr id="167" name="ZoneTexte 166"/>
              <p:cNvSpPr txBox="1"/>
              <p:nvPr/>
            </p:nvSpPr>
            <p:spPr>
              <a:xfrm>
                <a:off x="3838594" y="2535100"/>
                <a:ext cx="1023058" cy="276999"/>
              </a:xfrm>
              <a:prstGeom prst="rect">
                <a:avLst/>
              </a:prstGeom>
              <a:noFill/>
            </p:spPr>
            <p:txBody>
              <a:bodyPr wrap="square" rtlCol="0">
                <a:spAutoFit/>
              </a:bodyPr>
              <a:lstStyle/>
              <a:p>
                <a:r>
                  <a:rPr lang="fr-FR" sz="1200" dirty="0">
                    <a:latin typeface="Calibri" panose="020F0502020204030204" pitchFamily="34" charset="0"/>
                    <a:cs typeface="Calibri" panose="020F0502020204030204" pitchFamily="34" charset="0"/>
                  </a:rPr>
                  <a:t>Année</a:t>
                </a:r>
              </a:p>
            </p:txBody>
          </p:sp>
        </p:grpSp>
        <p:sp>
          <p:nvSpPr>
            <p:cNvPr id="168" name="ZoneTexte 167"/>
            <p:cNvSpPr txBox="1"/>
            <p:nvPr/>
          </p:nvSpPr>
          <p:spPr>
            <a:xfrm>
              <a:off x="4972396" y="4518997"/>
              <a:ext cx="1023058" cy="276999"/>
            </a:xfrm>
            <a:prstGeom prst="rect">
              <a:avLst/>
            </a:prstGeom>
            <a:noFill/>
          </p:spPr>
          <p:txBody>
            <a:bodyPr wrap="square" rtlCol="0">
              <a:spAutoFit/>
            </a:bodyPr>
            <a:lstStyle/>
            <a:p>
              <a:r>
                <a:rPr lang="fr-FR" sz="1200" dirty="0">
                  <a:latin typeface="Calibri" panose="020F0502020204030204" pitchFamily="34" charset="0"/>
                  <a:cs typeface="Calibri" panose="020F0502020204030204" pitchFamily="34" charset="0"/>
                </a:rPr>
                <a:t>TYPE</a:t>
              </a:r>
            </a:p>
          </p:txBody>
        </p:sp>
        <p:sp>
          <p:nvSpPr>
            <p:cNvPr id="169" name="ZoneTexte 168"/>
            <p:cNvSpPr txBox="1"/>
            <p:nvPr/>
          </p:nvSpPr>
          <p:spPr>
            <a:xfrm>
              <a:off x="6204792" y="4518996"/>
              <a:ext cx="1023058" cy="276999"/>
            </a:xfrm>
            <a:prstGeom prst="rect">
              <a:avLst/>
            </a:prstGeom>
            <a:noFill/>
          </p:spPr>
          <p:txBody>
            <a:bodyPr wrap="square" rtlCol="0">
              <a:spAutoFit/>
            </a:bodyPr>
            <a:lstStyle/>
            <a:p>
              <a:r>
                <a:rPr lang="fr-FR" sz="1200" dirty="0">
                  <a:latin typeface="Calibri" panose="020F0502020204030204" pitchFamily="34" charset="0"/>
                  <a:cs typeface="Calibri" panose="020F0502020204030204" pitchFamily="34" charset="0"/>
                </a:rPr>
                <a:t>VILLE</a:t>
              </a:r>
            </a:p>
          </p:txBody>
        </p:sp>
        <p:grpSp>
          <p:nvGrpSpPr>
            <p:cNvPr id="170" name="Grouper 169"/>
            <p:cNvGrpSpPr/>
            <p:nvPr/>
          </p:nvGrpSpPr>
          <p:grpSpPr>
            <a:xfrm>
              <a:off x="4237355" y="4249743"/>
              <a:ext cx="2350298" cy="234777"/>
              <a:chOff x="4347842" y="3303998"/>
              <a:chExt cx="2350298" cy="234777"/>
            </a:xfrm>
          </p:grpSpPr>
          <p:cxnSp>
            <p:nvCxnSpPr>
              <p:cNvPr id="171" name="Connecteur droit 170"/>
              <p:cNvCxnSpPr/>
              <p:nvPr/>
            </p:nvCxnSpPr>
            <p:spPr>
              <a:xfrm flipV="1">
                <a:off x="4347842" y="3426095"/>
                <a:ext cx="2334405" cy="85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3" name="Ellipse 172"/>
              <p:cNvSpPr/>
              <p:nvPr/>
            </p:nvSpPr>
            <p:spPr>
              <a:xfrm>
                <a:off x="5259335" y="3322751"/>
                <a:ext cx="216024" cy="2160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sp>
            <p:nvSpPr>
              <p:cNvPr id="174" name="Ellipse 173"/>
              <p:cNvSpPr/>
              <p:nvPr/>
            </p:nvSpPr>
            <p:spPr>
              <a:xfrm>
                <a:off x="6482116" y="3303998"/>
                <a:ext cx="216024" cy="2160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grpSp>
      </p:grpSp>
      <p:sp>
        <p:nvSpPr>
          <p:cNvPr id="190" name="Text Box 2"/>
          <p:cNvSpPr txBox="1">
            <a:spLocks noChangeArrowheads="1"/>
          </p:cNvSpPr>
          <p:nvPr/>
        </p:nvSpPr>
        <p:spPr bwMode="auto">
          <a:xfrm>
            <a:off x="533400" y="1444239"/>
            <a:ext cx="861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defRPr>
            </a:lvl1pPr>
            <a:lvl2pPr>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800100" lvl="1" indent="-342900" algn="just">
              <a:buClr>
                <a:srgbClr val="FF0000"/>
              </a:buClr>
              <a:buSzPct val="150000"/>
              <a:buFont typeface="Wingdings" pitchFamily="2" charset="2"/>
              <a:buChar char="Ø"/>
            </a:pPr>
            <a:r>
              <a:rPr lang="fr-FR" altLang="fr-FR" sz="2000" dirty="0">
                <a:latin typeface="Calibri" panose="020F0502020204030204" pitchFamily="34" charset="0"/>
                <a:ea typeface="ＭＳ Ｐゴシック" charset="-128"/>
                <a:cs typeface="Calibri" panose="020F0502020204030204" pitchFamily="34" charset="0"/>
              </a:rPr>
              <a:t> Modèle multidimensionnel en arbre d</a:t>
            </a:r>
            <a:r>
              <a:rPr lang="fr-FR" altLang="ja-JP" sz="2000" dirty="0">
                <a:latin typeface="Calibri" panose="020F0502020204030204" pitchFamily="34" charset="0"/>
                <a:ea typeface="ＭＳ Ｐゴシック" charset="-128"/>
                <a:cs typeface="Calibri" panose="020F0502020204030204" pitchFamily="34" charset="0"/>
              </a:rPr>
              <a:t>'attributs</a:t>
            </a:r>
            <a:endParaRPr lang="fr-FR" altLang="fr-FR" sz="2000" dirty="0">
              <a:latin typeface="Calibri" panose="020F0502020204030204" pitchFamily="34" charset="0"/>
              <a:ea typeface="ＭＳ Ｐゴシック" charset="-128"/>
              <a:cs typeface="Calibri" panose="020F0502020204030204" pitchFamily="34" charset="0"/>
            </a:endParaRPr>
          </a:p>
        </p:txBody>
      </p:sp>
      <p:sp>
        <p:nvSpPr>
          <p:cNvPr id="8" name="Text Box 3">
            <a:extLst>
              <a:ext uri="{FF2B5EF4-FFF2-40B4-BE49-F238E27FC236}">
                <a16:creationId xmlns:a16="http://schemas.microsoft.com/office/drawing/2014/main" id="{D6AC5491-3EF6-648C-DA56-A7079B34A6CE}"/>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spTree>
    <p:extLst>
      <p:ext uri="{BB962C8B-B14F-4D97-AF65-F5344CB8AC3E}">
        <p14:creationId xmlns:p14="http://schemas.microsoft.com/office/powerpoint/2010/main" val="10368561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465" y="2348880"/>
            <a:ext cx="8572500" cy="37449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8" name="Text Box 102"/>
          <p:cNvSpPr txBox="1">
            <a:spLocks noChangeArrowheads="1"/>
          </p:cNvSpPr>
          <p:nvPr/>
        </p:nvSpPr>
        <p:spPr bwMode="auto">
          <a:xfrm>
            <a:off x="153637" y="623378"/>
            <a:ext cx="7730731" cy="461665"/>
          </a:xfrm>
          <a:prstGeom prst="rect">
            <a:avLst/>
          </a:prstGeom>
        </p:spPr>
        <p:txBody>
          <a:bodyPr wrap="squar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FR" altLang="fr-FR" dirty="0"/>
              <a:t> Schéma en flocons de neige</a:t>
            </a:r>
          </a:p>
        </p:txBody>
      </p:sp>
      <p:sp>
        <p:nvSpPr>
          <p:cNvPr id="2" name="Text Box 3">
            <a:extLst>
              <a:ext uri="{FF2B5EF4-FFF2-40B4-BE49-F238E27FC236}">
                <a16:creationId xmlns:a16="http://schemas.microsoft.com/office/drawing/2014/main" id="{4CC8F461-BBDA-6FD2-A1F3-BD07A3B87D87}"/>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sp>
        <p:nvSpPr>
          <p:cNvPr id="3" name="Text Box 2">
            <a:extLst>
              <a:ext uri="{FF2B5EF4-FFF2-40B4-BE49-F238E27FC236}">
                <a16:creationId xmlns:a16="http://schemas.microsoft.com/office/drawing/2014/main" id="{EDCCFAFD-FA4D-7240-ECC0-CD9C6448D721}"/>
              </a:ext>
            </a:extLst>
          </p:cNvPr>
          <p:cNvSpPr txBox="1">
            <a:spLocks noChangeArrowheads="1"/>
          </p:cNvSpPr>
          <p:nvPr/>
        </p:nvSpPr>
        <p:spPr bwMode="auto">
          <a:xfrm>
            <a:off x="533400" y="1444239"/>
            <a:ext cx="861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defRPr>
            </a:lvl1pPr>
            <a:lvl2pPr>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800100" lvl="1" indent="-342900" algn="just">
              <a:buClr>
                <a:srgbClr val="FF0000"/>
              </a:buClr>
              <a:buSzPct val="150000"/>
              <a:buFont typeface="Wingdings" pitchFamily="2" charset="2"/>
              <a:buChar char="Ø"/>
            </a:pPr>
            <a:r>
              <a:rPr lang="fr-FR" altLang="fr-FR" sz="2000" dirty="0">
                <a:latin typeface="Calibri" panose="020F0502020204030204" pitchFamily="34" charset="0"/>
                <a:ea typeface="ＭＳ Ｐゴシック" charset="-128"/>
                <a:cs typeface="Calibri" panose="020F0502020204030204" pitchFamily="34" charset="0"/>
              </a:rPr>
              <a:t> Modèle multidimensionnel en arbre d</a:t>
            </a:r>
            <a:r>
              <a:rPr lang="fr-FR" altLang="ja-JP" sz="2000" dirty="0">
                <a:latin typeface="Calibri" panose="020F0502020204030204" pitchFamily="34" charset="0"/>
                <a:ea typeface="ＭＳ Ｐゴシック" charset="-128"/>
                <a:cs typeface="Calibri" panose="020F0502020204030204" pitchFamily="34" charset="0"/>
              </a:rPr>
              <a:t>'attributs</a:t>
            </a:r>
            <a:endParaRPr lang="fr-FR" altLang="fr-FR" sz="2000" dirty="0">
              <a:latin typeface="Calibri" panose="020F0502020204030204" pitchFamily="34" charset="0"/>
              <a:ea typeface="ＭＳ Ｐゴシック" charset="-128"/>
              <a:cs typeface="Calibri" panose="020F0502020204030204" pitchFamily="34" charset="0"/>
            </a:endParaRPr>
          </a:p>
        </p:txBody>
      </p:sp>
    </p:spTree>
    <p:extLst>
      <p:ext uri="{BB962C8B-B14F-4D97-AF65-F5344CB8AC3E}">
        <p14:creationId xmlns:p14="http://schemas.microsoft.com/office/powerpoint/2010/main" val="12806907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2"/>
          <p:cNvSpPr txBox="1">
            <a:spLocks noChangeArrowheads="1"/>
          </p:cNvSpPr>
          <p:nvPr/>
        </p:nvSpPr>
        <p:spPr bwMode="auto">
          <a:xfrm>
            <a:off x="1259632" y="3134844"/>
            <a:ext cx="7560518"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defRPr>
            </a:lvl1pPr>
            <a:lvl2pPr>
              <a:defRPr>
                <a:solidFill>
                  <a:schemeClr val="tx1"/>
                </a:solidFill>
                <a:latin typeface="Arial" charset="0"/>
              </a:defRPr>
            </a:lvl2pPr>
            <a:lvl3pPr marL="71755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algn="just"/>
            <a:r>
              <a:rPr lang="fr-FR" altLang="fr-FR" sz="2000" b="1" dirty="0">
                <a:solidFill>
                  <a:schemeClr val="bg2">
                    <a:lumMod val="75000"/>
                  </a:schemeClr>
                </a:solidFill>
                <a:latin typeface="Calibri" panose="020F0502020204030204" pitchFamily="34" charset="0"/>
                <a:ea typeface="ＭＳ Ｐゴシック" charset="-128"/>
                <a:cs typeface="Calibri" panose="020F0502020204030204" pitchFamily="34" charset="0"/>
              </a:rPr>
              <a:t>Avantages</a:t>
            </a:r>
            <a:r>
              <a:rPr lang="fr-FR" altLang="fr-FR" sz="2000" b="1" dirty="0">
                <a:solidFill>
                  <a:srgbClr val="990033"/>
                </a:solidFill>
                <a:latin typeface="Calibri" panose="020F0502020204030204" pitchFamily="34" charset="0"/>
                <a:ea typeface="ＭＳ Ｐゴシック" charset="-128"/>
                <a:cs typeface="Calibri" panose="020F0502020204030204" pitchFamily="34" charset="0"/>
              </a:rPr>
              <a:t> </a:t>
            </a:r>
            <a:r>
              <a:rPr lang="fr-FR" altLang="fr-FR" sz="2000" b="1" dirty="0">
                <a:solidFill>
                  <a:schemeClr val="bg1"/>
                </a:solidFill>
                <a:latin typeface="Calibri" panose="020F0502020204030204" pitchFamily="34" charset="0"/>
                <a:ea typeface="ＭＳ Ｐゴシック" charset="-128"/>
                <a:cs typeface="Calibri" panose="020F0502020204030204" pitchFamily="34" charset="0"/>
              </a:rPr>
              <a:t>:</a:t>
            </a:r>
            <a:r>
              <a:rPr lang="fr-FR" altLang="fr-FR" sz="2000" dirty="0">
                <a:solidFill>
                  <a:schemeClr val="bg1"/>
                </a:solidFill>
                <a:latin typeface="Calibri" panose="020F0502020204030204" pitchFamily="34" charset="0"/>
                <a:ea typeface="ＭＳ Ｐゴシック" charset="-128"/>
                <a:cs typeface="Calibri" panose="020F0502020204030204" pitchFamily="34" charset="0"/>
              </a:rPr>
              <a:t> </a:t>
            </a:r>
          </a:p>
          <a:p>
            <a:pPr marL="933450" lvl="2" indent="-219075" algn="just">
              <a:buClr>
                <a:srgbClr val="FF0000"/>
              </a:buClr>
              <a:buSzPct val="150000"/>
              <a:buFont typeface="Wingdings" pitchFamily="2" charset="2"/>
              <a:buChar char="§"/>
            </a:pPr>
            <a:r>
              <a:rPr lang="fr-FR" altLang="fr-FR" sz="2000" dirty="0">
                <a:latin typeface="Calibri" panose="020F0502020204030204" pitchFamily="34" charset="0"/>
                <a:ea typeface="ＭＳ Ｐゴシック" charset="-128"/>
                <a:cs typeface="Calibri" panose="020F0502020204030204" pitchFamily="34" charset="0"/>
              </a:rPr>
              <a:t>réduction du volume</a:t>
            </a:r>
          </a:p>
          <a:p>
            <a:pPr marL="933450" lvl="2" indent="-219075" algn="just">
              <a:buClr>
                <a:srgbClr val="FF0000"/>
              </a:buClr>
              <a:buSzPct val="150000"/>
              <a:buFont typeface="Wingdings" pitchFamily="2" charset="2"/>
              <a:buChar char="§"/>
            </a:pPr>
            <a:r>
              <a:rPr lang="fr-FR" altLang="fr-FR" sz="2000" dirty="0">
                <a:latin typeface="Calibri" panose="020F0502020204030204" pitchFamily="34" charset="0"/>
                <a:ea typeface="ＭＳ Ｐゴシック" charset="-128"/>
                <a:cs typeface="Calibri" panose="020F0502020204030204" pitchFamily="34" charset="0"/>
              </a:rPr>
              <a:t>permettre des analyse par pallier  </a:t>
            </a:r>
            <a:r>
              <a:rPr lang="fr-FR" altLang="fr-FR" sz="2000" i="1" dirty="0">
                <a:latin typeface="Calibri" panose="020F0502020204030204" pitchFamily="34" charset="0"/>
                <a:ea typeface="ＭＳ Ｐゴシック" charset="-128"/>
                <a:cs typeface="Calibri" panose="020F0502020204030204" pitchFamily="34" charset="0"/>
              </a:rPr>
              <a:t>drill down</a:t>
            </a:r>
            <a:r>
              <a:rPr lang="fr-FR" altLang="fr-FR" sz="2000" dirty="0">
                <a:latin typeface="Calibri" panose="020F0502020204030204" pitchFamily="34" charset="0"/>
                <a:ea typeface="ＭＳ Ｐゴシック" charset="-128"/>
                <a:cs typeface="Calibri" panose="020F0502020204030204" pitchFamily="34" charset="0"/>
              </a:rPr>
              <a:t>)</a:t>
            </a:r>
          </a:p>
          <a:p>
            <a:pPr marL="981075" lvl="2" indent="-266700" algn="just">
              <a:buFontTx/>
              <a:buChar char="•"/>
            </a:pPr>
            <a:endParaRPr lang="fr-FR" altLang="fr-FR" sz="2000" dirty="0">
              <a:solidFill>
                <a:schemeClr val="bg2">
                  <a:lumMod val="75000"/>
                </a:schemeClr>
              </a:solidFill>
              <a:latin typeface="Calibri" panose="020F0502020204030204" pitchFamily="34" charset="0"/>
              <a:ea typeface="ＭＳ Ｐゴシック" charset="-128"/>
              <a:cs typeface="Calibri" panose="020F0502020204030204" pitchFamily="34" charset="0"/>
            </a:endParaRPr>
          </a:p>
          <a:p>
            <a:pPr lvl="1" algn="just"/>
            <a:r>
              <a:rPr lang="fr-FR" altLang="fr-FR" sz="2000" b="1" dirty="0">
                <a:solidFill>
                  <a:schemeClr val="bg2">
                    <a:lumMod val="75000"/>
                  </a:schemeClr>
                </a:solidFill>
                <a:latin typeface="Calibri" panose="020F0502020204030204" pitchFamily="34" charset="0"/>
                <a:ea typeface="ＭＳ Ｐゴシック" charset="-128"/>
                <a:cs typeface="Calibri" panose="020F0502020204030204" pitchFamily="34" charset="0"/>
              </a:rPr>
              <a:t>Inconvénients</a:t>
            </a:r>
            <a:r>
              <a:rPr lang="fr-FR" altLang="fr-FR" sz="2000" dirty="0">
                <a:solidFill>
                  <a:schemeClr val="bg2">
                    <a:lumMod val="75000"/>
                  </a:schemeClr>
                </a:solidFill>
                <a:latin typeface="Calibri" panose="020F0502020204030204" pitchFamily="34" charset="0"/>
                <a:ea typeface="ＭＳ Ｐゴシック" charset="-128"/>
                <a:cs typeface="Calibri" panose="020F0502020204030204" pitchFamily="34" charset="0"/>
              </a:rPr>
              <a:t> : </a:t>
            </a:r>
          </a:p>
          <a:p>
            <a:pPr marL="933450" lvl="2" indent="-219075" algn="just">
              <a:buClr>
                <a:srgbClr val="FF0000"/>
              </a:buClr>
              <a:buSzPct val="150000"/>
              <a:buFont typeface="Wingdings" pitchFamily="2" charset="2"/>
              <a:buChar char="§"/>
            </a:pPr>
            <a:r>
              <a:rPr lang="fr-FR" altLang="fr-FR" sz="2000" dirty="0">
                <a:latin typeface="Calibri" panose="020F0502020204030204" pitchFamily="34" charset="0"/>
                <a:ea typeface="ＭＳ Ｐゴシック" charset="-128"/>
                <a:cs typeface="Calibri" panose="020F0502020204030204" pitchFamily="34" charset="0"/>
              </a:rPr>
              <a:t> navigation difficile  </a:t>
            </a:r>
          </a:p>
          <a:p>
            <a:pPr marL="933450" lvl="2" indent="-219075" algn="just">
              <a:buClr>
                <a:srgbClr val="FF0000"/>
              </a:buClr>
              <a:buSzPct val="150000"/>
              <a:buFont typeface="Wingdings" pitchFamily="2" charset="2"/>
              <a:buChar char="§"/>
            </a:pPr>
            <a:r>
              <a:rPr lang="fr-FR" altLang="fr-FR" sz="2000" dirty="0">
                <a:latin typeface="Calibri" panose="020F0502020204030204" pitchFamily="34" charset="0"/>
                <a:ea typeface="ＭＳ Ｐゴシック" charset="-128"/>
                <a:cs typeface="Calibri" panose="020F0502020204030204" pitchFamily="34" charset="0"/>
              </a:rPr>
              <a:t> nombreuses jointures</a:t>
            </a:r>
          </a:p>
        </p:txBody>
      </p:sp>
      <p:sp>
        <p:nvSpPr>
          <p:cNvPr id="30723" name="Text Box 3"/>
          <p:cNvSpPr txBox="1">
            <a:spLocks noChangeArrowheads="1"/>
          </p:cNvSpPr>
          <p:nvPr/>
        </p:nvSpPr>
        <p:spPr bwMode="auto">
          <a:xfrm>
            <a:off x="194165" y="1500188"/>
            <a:ext cx="8929687" cy="523875"/>
          </a:xfrm>
          <a:prstGeom prst="rect">
            <a:avLst/>
          </a:prstGeom>
          <a:noFill/>
          <a:ln w="9525">
            <a:noFill/>
            <a:miter lim="800000"/>
            <a:headEnd/>
            <a:tailEnd/>
          </a:ln>
          <a:effectLst/>
        </p:spPr>
        <p:txBody>
          <a:bodyPr>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defRPr/>
            </a:pPr>
            <a:r>
              <a:rPr lang="fr-FR" altLang="fr-FR" sz="1800" b="1" dirty="0">
                <a:latin typeface="Calibri" panose="020F0502020204030204" pitchFamily="34" charset="0"/>
                <a:cs typeface="Calibri" panose="020F0502020204030204" pitchFamily="34" charset="0"/>
              </a:rPr>
              <a:t>Modèle </a:t>
            </a:r>
            <a:r>
              <a:rPr lang="fr-FR" altLang="fr-FR" sz="2000" b="1" i="1" dirty="0">
                <a:effectLst>
                  <a:outerShdw blurRad="38100" dist="38100" dir="2700000" algn="tl">
                    <a:srgbClr val="C0C0C0"/>
                  </a:outerShdw>
                </a:effectLst>
                <a:latin typeface="Calibri" panose="020F0502020204030204" pitchFamily="34" charset="0"/>
                <a:cs typeface="Calibri" panose="020F0502020204030204" pitchFamily="34" charset="0"/>
              </a:rPr>
              <a:t>en </a:t>
            </a:r>
            <a:r>
              <a:rPr lang="fr-FR" altLang="fr-FR" sz="2000" b="1" i="1" dirty="0">
                <a:solidFill>
                  <a:schemeClr val="bg2">
                    <a:lumMod val="75000"/>
                  </a:schemeClr>
                </a:solidFill>
                <a:effectLst>
                  <a:outerShdw blurRad="38100" dist="38100" dir="2700000" algn="tl">
                    <a:srgbClr val="C0C0C0"/>
                  </a:outerShdw>
                </a:effectLst>
                <a:latin typeface="Calibri" panose="020F0502020204030204" pitchFamily="34" charset="0"/>
                <a:cs typeface="Calibri" panose="020F0502020204030204" pitchFamily="34" charset="0"/>
              </a:rPr>
              <a:t>flocons de neige </a:t>
            </a:r>
            <a:r>
              <a:rPr lang="fr-FR" altLang="fr-FR" sz="2400" b="1" dirty="0">
                <a:latin typeface="Calibri" panose="020F0502020204030204" pitchFamily="34" charset="0"/>
                <a:cs typeface="Calibri" panose="020F0502020204030204" pitchFamily="34" charset="0"/>
              </a:rPr>
              <a:t>= </a:t>
            </a:r>
            <a:r>
              <a:rPr lang="fr-FR" altLang="fr-FR" sz="2000" b="1" dirty="0">
                <a:latin typeface="Calibri" panose="020F0502020204030204" pitchFamily="34" charset="0"/>
                <a:cs typeface="Calibri" panose="020F0502020204030204" pitchFamily="34" charset="0"/>
              </a:rPr>
              <a:t>Modèle en étoile </a:t>
            </a:r>
            <a:r>
              <a:rPr lang="fr-FR" altLang="fr-FR" sz="2000" b="1" dirty="0">
                <a:solidFill>
                  <a:schemeClr val="bg2">
                    <a:lumMod val="75000"/>
                  </a:schemeClr>
                </a:solidFill>
                <a:latin typeface="Calibri" panose="020F0502020204030204" pitchFamily="34" charset="0"/>
                <a:cs typeface="Calibri" panose="020F0502020204030204" pitchFamily="34" charset="0"/>
              </a:rPr>
              <a:t>+</a:t>
            </a:r>
            <a:r>
              <a:rPr lang="fr-FR" altLang="fr-FR" sz="2800" b="1" dirty="0">
                <a:solidFill>
                  <a:schemeClr val="bg2">
                    <a:lumMod val="75000"/>
                  </a:schemeClr>
                </a:solidFill>
                <a:latin typeface="Calibri" panose="020F0502020204030204" pitchFamily="34" charset="0"/>
                <a:cs typeface="Calibri" panose="020F0502020204030204" pitchFamily="34" charset="0"/>
              </a:rPr>
              <a:t> </a:t>
            </a:r>
            <a:r>
              <a:rPr lang="fr-FR" altLang="fr-FR" sz="2000" b="1" dirty="0">
                <a:solidFill>
                  <a:schemeClr val="bg2">
                    <a:lumMod val="75000"/>
                  </a:schemeClr>
                </a:solidFill>
                <a:latin typeface="Calibri" panose="020F0502020204030204" pitchFamily="34" charset="0"/>
                <a:cs typeface="Calibri" panose="020F0502020204030204" pitchFamily="34" charset="0"/>
              </a:rPr>
              <a:t>normalisation des dimensions</a:t>
            </a:r>
            <a:endParaRPr lang="fr-FR" altLang="fr-FR" sz="2400" b="1" dirty="0">
              <a:solidFill>
                <a:schemeClr val="bg2">
                  <a:lumMod val="75000"/>
                </a:schemeClr>
              </a:solidFill>
              <a:latin typeface="Calibri" panose="020F0502020204030204" pitchFamily="34" charset="0"/>
              <a:cs typeface="Calibri" panose="020F0502020204030204" pitchFamily="34" charset="0"/>
            </a:endParaRPr>
          </a:p>
        </p:txBody>
      </p:sp>
      <p:sp>
        <p:nvSpPr>
          <p:cNvPr id="2" name="Rectangle 1"/>
          <p:cNvSpPr/>
          <p:nvPr/>
        </p:nvSpPr>
        <p:spPr>
          <a:xfrm>
            <a:off x="467544" y="2169260"/>
            <a:ext cx="6931345" cy="707886"/>
          </a:xfrm>
          <a:prstGeom prst="rect">
            <a:avLst/>
          </a:prstGeom>
        </p:spPr>
        <p:txBody>
          <a:bodyPr wrap="square">
            <a:spAutoFit/>
          </a:bodyPr>
          <a:lstStyle/>
          <a:p>
            <a:pPr marL="800100" lvl="1" indent="-342900" algn="just">
              <a:buClr>
                <a:srgbClr val="FF0000"/>
              </a:buClr>
              <a:buFont typeface="Wingdings" charset="2"/>
              <a:buChar char="Ø"/>
            </a:pPr>
            <a:r>
              <a:rPr lang="fr-FR" altLang="fr-FR" sz="2000" dirty="0">
                <a:latin typeface="Calibri" panose="020F0502020204030204" pitchFamily="34" charset="0"/>
                <a:ea typeface="ＭＳ Ｐゴシック" charset="-128"/>
                <a:cs typeface="Calibri" panose="020F0502020204030204" pitchFamily="34" charset="0"/>
              </a:rPr>
              <a:t>Lorsque les tables sont trop volumineuses</a:t>
            </a:r>
          </a:p>
          <a:p>
            <a:pPr marL="800100" lvl="1" indent="-342900" algn="just">
              <a:buClr>
                <a:srgbClr val="FF0000"/>
              </a:buClr>
              <a:buFont typeface="Wingdings" charset="2"/>
              <a:buChar char="Ø"/>
            </a:pPr>
            <a:r>
              <a:rPr lang="fr-FR" altLang="fr-FR" sz="2000" dirty="0">
                <a:latin typeface="Calibri" panose="020F0502020204030204" pitchFamily="34" charset="0"/>
                <a:ea typeface="ＭＳ Ｐゴシック" charset="-128"/>
                <a:cs typeface="Calibri" panose="020F0502020204030204" pitchFamily="34" charset="0"/>
              </a:rPr>
              <a:t>Pour créer de nouveaux paliers d’observation</a:t>
            </a:r>
          </a:p>
        </p:txBody>
      </p:sp>
      <p:sp>
        <p:nvSpPr>
          <p:cNvPr id="8" name="Text Box 102"/>
          <p:cNvSpPr txBox="1">
            <a:spLocks noChangeArrowheads="1"/>
          </p:cNvSpPr>
          <p:nvPr/>
        </p:nvSpPr>
        <p:spPr bwMode="auto">
          <a:xfrm>
            <a:off x="194165" y="839368"/>
            <a:ext cx="7730731" cy="461665"/>
          </a:xfrm>
          <a:prstGeom prst="rect">
            <a:avLst/>
          </a:prstGeom>
        </p:spPr>
        <p:txBody>
          <a:bodyPr wrap="squar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FR" altLang="fr-FR" dirty="0"/>
              <a:t> Schéma en flocons de neige</a:t>
            </a:r>
          </a:p>
        </p:txBody>
      </p:sp>
      <p:sp>
        <p:nvSpPr>
          <p:cNvPr id="3" name="Text Box 3">
            <a:extLst>
              <a:ext uri="{FF2B5EF4-FFF2-40B4-BE49-F238E27FC236}">
                <a16:creationId xmlns:a16="http://schemas.microsoft.com/office/drawing/2014/main" id="{239B17D7-AE71-8FE1-C6B1-8D882E34F465}"/>
              </a:ext>
            </a:extLst>
          </p:cNvPr>
          <p:cNvSpPr txBox="1">
            <a:spLocks noChangeArrowheads="1"/>
          </p:cNvSpPr>
          <p:nvPr/>
        </p:nvSpPr>
        <p:spPr bwMode="auto">
          <a:xfrm>
            <a:off x="1547664" y="120005"/>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latin typeface="Calibri" panose="020F0502020204030204" pitchFamily="34" charset="0"/>
                <a:cs typeface="Calibri" panose="020F0502020204030204" pitchFamily="34" charset="0"/>
              </a:rPr>
              <a:t>Modélisation multidimensionnelle</a:t>
            </a:r>
          </a:p>
        </p:txBody>
      </p:sp>
    </p:spTree>
    <p:extLst>
      <p:ext uri="{BB962C8B-B14F-4D97-AF65-F5344CB8AC3E}">
        <p14:creationId xmlns:p14="http://schemas.microsoft.com/office/powerpoint/2010/main" val="3407237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Espace réservé du numéro de diapositive 2"/>
          <p:cNvSpPr>
            <a:spLocks noGrp="1"/>
          </p:cNvSpPr>
          <p:nvPr>
            <p:ph type="sldNum" sz="quarter" idx="4294967295"/>
          </p:nvPr>
        </p:nvSpPr>
        <p:spPr bwMode="auto">
          <a:xfrm>
            <a:off x="8640763" y="6481763"/>
            <a:ext cx="503237" cy="3016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5159C2A-D1C8-1643-B3A8-DA788949672C}" type="slidenum">
              <a:rPr lang="en-US" altLang="fr-FR" sz="1400">
                <a:solidFill>
                  <a:srgbClr val="FFFFFF"/>
                </a:solidFill>
                <a:ea typeface="ＭＳ Ｐゴシック" charset="-128"/>
              </a:rPr>
              <a:pPr/>
              <a:t>56</a:t>
            </a:fld>
            <a:endParaRPr lang="en-US" altLang="fr-FR" sz="1400">
              <a:solidFill>
                <a:srgbClr val="FFFFFF"/>
              </a:solidFill>
              <a:ea typeface="ＭＳ Ｐゴシック" charset="-128"/>
            </a:endParaRPr>
          </a:p>
        </p:txBody>
      </p:sp>
      <p:sp>
        <p:nvSpPr>
          <p:cNvPr id="7" name="Text Box 3"/>
          <p:cNvSpPr txBox="1">
            <a:spLocks noChangeArrowheads="1"/>
          </p:cNvSpPr>
          <p:nvPr/>
        </p:nvSpPr>
        <p:spPr bwMode="auto">
          <a:xfrm>
            <a:off x="755576" y="1487283"/>
            <a:ext cx="6748462" cy="400050"/>
          </a:xfrm>
          <a:prstGeom prst="rect">
            <a:avLst/>
          </a:prstGeom>
        </p:spPr>
        <p:txBody>
          <a:bodyPr wrap="square">
            <a:spAutoFit/>
          </a:bodyPr>
          <a:lstStyle>
            <a:defPPr>
              <a:defRPr lang="fr-FR"/>
            </a:defPPr>
            <a:lvl1pPr marL="342900" indent="-342900">
              <a:buClr>
                <a:srgbClr val="FF0000"/>
              </a:buClr>
              <a:buSzPct val="130000"/>
              <a:buFont typeface="Wingdings" pitchFamily="2" charset="2"/>
              <a:buChar char="q"/>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FR" altLang="fr-FR" dirty="0"/>
              <a:t>  Les hiérarchies strictes et simples</a:t>
            </a:r>
          </a:p>
        </p:txBody>
      </p:sp>
      <p:grpSp>
        <p:nvGrpSpPr>
          <p:cNvPr id="104" name="Grouper 103"/>
          <p:cNvGrpSpPr/>
          <p:nvPr/>
        </p:nvGrpSpPr>
        <p:grpSpPr>
          <a:xfrm>
            <a:off x="2141220" y="3071603"/>
            <a:ext cx="4537710" cy="2372992"/>
            <a:chOff x="0" y="-1"/>
            <a:chExt cx="5558242" cy="2604770"/>
          </a:xfrm>
        </p:grpSpPr>
        <p:grpSp>
          <p:nvGrpSpPr>
            <p:cNvPr id="106" name="Grouper 105"/>
            <p:cNvGrpSpPr/>
            <p:nvPr/>
          </p:nvGrpSpPr>
          <p:grpSpPr>
            <a:xfrm>
              <a:off x="0" y="-1"/>
              <a:ext cx="5558242" cy="2604770"/>
              <a:chOff x="0" y="-1"/>
              <a:chExt cx="5558242" cy="2604770"/>
            </a:xfrm>
          </p:grpSpPr>
          <p:grpSp>
            <p:nvGrpSpPr>
              <p:cNvPr id="107" name="Grouper 106"/>
              <p:cNvGrpSpPr/>
              <p:nvPr/>
            </p:nvGrpSpPr>
            <p:grpSpPr>
              <a:xfrm>
                <a:off x="0" y="-1"/>
                <a:ext cx="2628900" cy="2604770"/>
                <a:chOff x="635" y="-3811"/>
                <a:chExt cx="2628900" cy="2604770"/>
              </a:xfrm>
            </p:grpSpPr>
            <p:sp>
              <p:nvSpPr>
                <p:cNvPr id="127" name="Forme libre 126"/>
                <p:cNvSpPr/>
                <p:nvPr/>
              </p:nvSpPr>
              <p:spPr>
                <a:xfrm>
                  <a:off x="635" y="-3811"/>
                  <a:ext cx="2628900" cy="2604770"/>
                </a:xfrm>
                <a:custGeom>
                  <a:avLst/>
                  <a:gdLst>
                    <a:gd name="connsiteX0" fmla="*/ 610769 w 1620420"/>
                    <a:gd name="connsiteY0" fmla="*/ 174006 h 1444650"/>
                    <a:gd name="connsiteX1" fmla="*/ 947319 w 1620420"/>
                    <a:gd name="connsiteY1" fmla="*/ 8906 h 1444650"/>
                    <a:gd name="connsiteX2" fmla="*/ 1620419 w 1620420"/>
                    <a:gd name="connsiteY2" fmla="*/ 428006 h 1444650"/>
                    <a:gd name="connsiteX3" fmla="*/ 940969 w 1620420"/>
                    <a:gd name="connsiteY3" fmla="*/ 1355106 h 1444650"/>
                    <a:gd name="connsiteX4" fmla="*/ 464719 w 1620420"/>
                    <a:gd name="connsiteY4" fmla="*/ 1317006 h 1444650"/>
                    <a:gd name="connsiteX5" fmla="*/ 1169 w 1620420"/>
                    <a:gd name="connsiteY5" fmla="*/ 548656 h 1444650"/>
                    <a:gd name="connsiteX6" fmla="*/ 610769 w 1620420"/>
                    <a:gd name="connsiteY6" fmla="*/ 174006 h 144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0420" h="1444650">
                      <a:moveTo>
                        <a:pt x="610769" y="174006"/>
                      </a:moveTo>
                      <a:cubicBezTo>
                        <a:pt x="768461" y="84048"/>
                        <a:pt x="779044" y="-33427"/>
                        <a:pt x="947319" y="8906"/>
                      </a:cubicBezTo>
                      <a:cubicBezTo>
                        <a:pt x="1115594" y="51239"/>
                        <a:pt x="1621477" y="203639"/>
                        <a:pt x="1620419" y="428006"/>
                      </a:cubicBezTo>
                      <a:cubicBezTo>
                        <a:pt x="1619361" y="652373"/>
                        <a:pt x="1133586" y="1206939"/>
                        <a:pt x="940969" y="1355106"/>
                      </a:cubicBezTo>
                      <a:cubicBezTo>
                        <a:pt x="748352" y="1503273"/>
                        <a:pt x="621352" y="1451414"/>
                        <a:pt x="464719" y="1317006"/>
                      </a:cubicBezTo>
                      <a:cubicBezTo>
                        <a:pt x="308086" y="1182598"/>
                        <a:pt x="-22114" y="743389"/>
                        <a:pt x="1169" y="548656"/>
                      </a:cubicBezTo>
                      <a:cubicBezTo>
                        <a:pt x="24452" y="353923"/>
                        <a:pt x="453077" y="263964"/>
                        <a:pt x="610769" y="174006"/>
                      </a:cubicBezTo>
                      <a:close/>
                    </a:path>
                  </a:pathLst>
                </a:custGeom>
                <a:gradFill>
                  <a:gsLst>
                    <a:gs pos="0">
                      <a:schemeClr val="accent2">
                        <a:lumMod val="5000"/>
                        <a:lumOff val="95000"/>
                      </a:schemeClr>
                    </a:gs>
                    <a:gs pos="63000">
                      <a:schemeClr val="accent5">
                        <a:lumMod val="20000"/>
                        <a:lumOff val="80000"/>
                      </a:schemeClr>
                    </a:gs>
                    <a:gs pos="31000">
                      <a:schemeClr val="bg1">
                        <a:lumMod val="95000"/>
                      </a:schemeClr>
                    </a:gs>
                    <a:gs pos="100000">
                      <a:schemeClr val="accent1">
                        <a:lumMod val="20000"/>
                        <a:lumOff val="80000"/>
                      </a:schemeClr>
                    </a:gs>
                  </a:gsLst>
                  <a:path path="circle">
                    <a:fillToRect l="100000" t="100000"/>
                  </a:path>
                </a:gradFill>
                <a:ln w="19050" cmpd="sng">
                  <a:solidFill>
                    <a:srgbClr val="0000FF"/>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fr-FR" sz="1200">
                      <a:effectLst/>
                      <a:latin typeface="Calibri" panose="020F0502020204030204" pitchFamily="34" charset="0"/>
                      <a:ea typeface="ＭＳ 明朝" charset="-128"/>
                      <a:cs typeface="Calibri" panose="020F0502020204030204" pitchFamily="34" charset="0"/>
                    </a:rPr>
                    <a:t>F</a:t>
                  </a:r>
                  <a:r>
                    <a:rPr lang="fr-FR" sz="1200" baseline="-25000">
                      <a:effectLst/>
                      <a:latin typeface="Calibri" panose="020F0502020204030204" pitchFamily="34" charset="0"/>
                      <a:ea typeface="ＭＳ 明朝" charset="-128"/>
                      <a:cs typeface="Calibri" panose="020F0502020204030204" pitchFamily="34" charset="0"/>
                    </a:rPr>
                    <a:t>1</a:t>
                  </a:r>
                  <a:endParaRPr lang="fr-FR" sz="1200">
                    <a:effectLst/>
                    <a:latin typeface="Calibri" panose="020F0502020204030204" pitchFamily="34" charset="0"/>
                    <a:ea typeface="ＭＳ 明朝" charset="-128"/>
                    <a:cs typeface="Calibri" panose="020F0502020204030204" pitchFamily="34" charset="0"/>
                  </a:endParaRPr>
                </a:p>
              </p:txBody>
            </p:sp>
            <p:grpSp>
              <p:nvGrpSpPr>
                <p:cNvPr id="128" name="Grouper 127"/>
                <p:cNvGrpSpPr/>
                <p:nvPr/>
              </p:nvGrpSpPr>
              <p:grpSpPr>
                <a:xfrm>
                  <a:off x="157394" y="318770"/>
                  <a:ext cx="2040937" cy="1943100"/>
                  <a:chOff x="-185506" y="0"/>
                  <a:chExt cx="2040937" cy="1943100"/>
                </a:xfrm>
              </p:grpSpPr>
              <p:sp>
                <p:nvSpPr>
                  <p:cNvPr id="129" name="Zone de texte 4"/>
                  <p:cNvSpPr txBox="1"/>
                  <p:nvPr/>
                </p:nvSpPr>
                <p:spPr>
                  <a:xfrm>
                    <a:off x="886833" y="170796"/>
                    <a:ext cx="453105" cy="393065"/>
                  </a:xfrm>
                  <a:prstGeom prst="rect">
                    <a:avLst/>
                  </a:prstGeom>
                  <a:noFill/>
                  <a:ln>
                    <a:noFill/>
                  </a:ln>
                  <a:effectLst/>
                  <a:extLst>
                    <a:ext uri="{C572A759-6A51-4108-AA02-DFA0A04FC94B}">
                      <ma14:wrappingTextBoxFlag xmlns=""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r">
                      <a:spcAft>
                        <a:spcPts val="0"/>
                      </a:spcAft>
                    </a:pPr>
                    <a:r>
                      <a:rPr lang="fr-FR" sz="1200">
                        <a:effectLst/>
                        <a:latin typeface="Calibri" panose="020F0502020204030204" pitchFamily="34" charset="0"/>
                        <a:ea typeface="ＭＳ 明朝" charset="-128"/>
                        <a:cs typeface="Calibri" panose="020F0502020204030204" pitchFamily="34" charset="0"/>
                      </a:rPr>
                      <a:t>F</a:t>
                    </a:r>
                    <a:r>
                      <a:rPr lang="fr-FR" sz="1200" baseline="-25000">
                        <a:effectLst/>
                        <a:latin typeface="Calibri" panose="020F0502020204030204" pitchFamily="34" charset="0"/>
                        <a:ea typeface="ＭＳ 明朝" charset="-128"/>
                        <a:cs typeface="Calibri" panose="020F0502020204030204" pitchFamily="34" charset="0"/>
                      </a:rPr>
                      <a:t>3</a:t>
                    </a:r>
                    <a:endParaRPr lang="fr-FR" sz="1200">
                      <a:effectLst/>
                      <a:latin typeface="Calibri" panose="020F0502020204030204" pitchFamily="34" charset="0"/>
                      <a:ea typeface="ＭＳ 明朝" charset="-128"/>
                      <a:cs typeface="Calibri" panose="020F0502020204030204" pitchFamily="34" charset="0"/>
                    </a:endParaRPr>
                  </a:p>
                </p:txBody>
              </p:sp>
              <p:grpSp>
                <p:nvGrpSpPr>
                  <p:cNvPr id="130" name="Grouper 129"/>
                  <p:cNvGrpSpPr/>
                  <p:nvPr/>
                </p:nvGrpSpPr>
                <p:grpSpPr>
                  <a:xfrm>
                    <a:off x="-185506" y="178435"/>
                    <a:ext cx="1099906" cy="685800"/>
                    <a:chOff x="-185506" y="-49530"/>
                    <a:chExt cx="1099906" cy="685800"/>
                  </a:xfrm>
                </p:grpSpPr>
                <p:sp>
                  <p:nvSpPr>
                    <p:cNvPr id="136" name="Zone de texte 3"/>
                    <p:cNvSpPr txBox="1"/>
                    <p:nvPr/>
                  </p:nvSpPr>
                  <p:spPr>
                    <a:xfrm>
                      <a:off x="-185506" y="293370"/>
                      <a:ext cx="528406" cy="342900"/>
                    </a:xfrm>
                    <a:prstGeom prst="rect">
                      <a:avLst/>
                    </a:prstGeom>
                    <a:noFill/>
                    <a:ln>
                      <a:noFill/>
                    </a:ln>
                    <a:effectLst/>
                    <a:extLst>
                      <a:ext uri="{C572A759-6A51-4108-AA02-DFA0A04FC94B}">
                        <ma14:wrappingTextBoxFlag xmlns=""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r">
                        <a:spcAft>
                          <a:spcPts val="0"/>
                        </a:spcAft>
                      </a:pPr>
                      <a:r>
                        <a:rPr lang="fr-FR" sz="1200">
                          <a:effectLst/>
                          <a:latin typeface="Calibri" panose="020F0502020204030204" pitchFamily="34" charset="0"/>
                          <a:ea typeface="ＭＳ 明朝" charset="-128"/>
                          <a:cs typeface="Calibri" panose="020F0502020204030204" pitchFamily="34" charset="0"/>
                        </a:rPr>
                        <a:t>F</a:t>
                      </a:r>
                      <a:r>
                        <a:rPr lang="fr-FR" sz="1200" baseline="-25000">
                          <a:effectLst/>
                          <a:latin typeface="Calibri" panose="020F0502020204030204" pitchFamily="34" charset="0"/>
                          <a:ea typeface="ＭＳ 明朝" charset="-128"/>
                          <a:cs typeface="Calibri" panose="020F0502020204030204" pitchFamily="34" charset="0"/>
                        </a:rPr>
                        <a:t>1</a:t>
                      </a:r>
                      <a:endParaRPr lang="fr-FR" sz="1200">
                        <a:effectLst/>
                        <a:latin typeface="Calibri" panose="020F0502020204030204" pitchFamily="34" charset="0"/>
                        <a:ea typeface="ＭＳ 明朝" charset="-128"/>
                        <a:cs typeface="Calibri" panose="020F0502020204030204" pitchFamily="34" charset="0"/>
                      </a:endParaRPr>
                    </a:p>
                  </p:txBody>
                </p:sp>
                <p:sp>
                  <p:nvSpPr>
                    <p:cNvPr id="137" name="Zone de texte 5"/>
                    <p:cNvSpPr txBox="1"/>
                    <p:nvPr/>
                  </p:nvSpPr>
                  <p:spPr>
                    <a:xfrm>
                      <a:off x="498501" y="-49530"/>
                      <a:ext cx="415899" cy="342900"/>
                    </a:xfrm>
                    <a:prstGeom prst="rect">
                      <a:avLst/>
                    </a:prstGeom>
                    <a:noFill/>
                    <a:ln>
                      <a:noFill/>
                    </a:ln>
                    <a:effectLst/>
                    <a:extLst>
                      <a:ext uri="{C572A759-6A51-4108-AA02-DFA0A04FC94B}">
                        <ma14:wrappingTextBoxFlag xmlns=""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fr-FR" sz="1200">
                          <a:effectLst/>
                          <a:latin typeface="Calibri" panose="020F0502020204030204" pitchFamily="34" charset="0"/>
                          <a:ea typeface="ＭＳ 明朝" charset="-128"/>
                          <a:cs typeface="Calibri" panose="020F0502020204030204" pitchFamily="34" charset="0"/>
                        </a:rPr>
                        <a:t>F</a:t>
                      </a:r>
                      <a:r>
                        <a:rPr lang="fr-FR" sz="1200" baseline="-25000">
                          <a:effectLst/>
                          <a:latin typeface="Calibri" panose="020F0502020204030204" pitchFamily="34" charset="0"/>
                          <a:ea typeface="ＭＳ 明朝" charset="-128"/>
                          <a:cs typeface="Calibri" panose="020F0502020204030204" pitchFamily="34" charset="0"/>
                        </a:rPr>
                        <a:t>2</a:t>
                      </a:r>
                      <a:endParaRPr lang="fr-FR" sz="1200">
                        <a:effectLst/>
                        <a:latin typeface="Calibri" panose="020F0502020204030204" pitchFamily="34" charset="0"/>
                        <a:ea typeface="ＭＳ 明朝" charset="-128"/>
                        <a:cs typeface="Calibri" panose="020F0502020204030204" pitchFamily="34" charset="0"/>
                      </a:endParaRPr>
                    </a:p>
                  </p:txBody>
                </p:sp>
              </p:grpSp>
              <p:sp>
                <p:nvSpPr>
                  <p:cNvPr id="131" name="Zone de texte 6"/>
                  <p:cNvSpPr txBox="1"/>
                  <p:nvPr/>
                </p:nvSpPr>
                <p:spPr>
                  <a:xfrm>
                    <a:off x="1365755" y="178434"/>
                    <a:ext cx="489676" cy="342900"/>
                  </a:xfrm>
                  <a:prstGeom prst="rect">
                    <a:avLst/>
                  </a:prstGeom>
                  <a:noFill/>
                  <a:ln>
                    <a:noFill/>
                  </a:ln>
                  <a:effectLst/>
                  <a:extLst>
                    <a:ext uri="{C572A759-6A51-4108-AA02-DFA0A04FC94B}">
                      <ma14:wrappingTextBoxFlag xmlns=""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r">
                      <a:spcAft>
                        <a:spcPts val="0"/>
                      </a:spcAft>
                    </a:pPr>
                    <a:r>
                      <a:rPr lang="fr-FR" sz="1200">
                        <a:effectLst/>
                        <a:latin typeface="Calibri" panose="020F0502020204030204" pitchFamily="34" charset="0"/>
                        <a:ea typeface="ＭＳ 明朝" charset="-128"/>
                        <a:cs typeface="Calibri" panose="020F0502020204030204" pitchFamily="34" charset="0"/>
                      </a:rPr>
                      <a:t>F</a:t>
                    </a:r>
                    <a:r>
                      <a:rPr lang="fr-FR" sz="1200" baseline="-25000">
                        <a:effectLst/>
                        <a:latin typeface="Calibri" panose="020F0502020204030204" pitchFamily="34" charset="0"/>
                        <a:ea typeface="ＭＳ 明朝" charset="-128"/>
                        <a:cs typeface="Calibri" panose="020F0502020204030204" pitchFamily="34" charset="0"/>
                      </a:rPr>
                      <a:t>4</a:t>
                    </a:r>
                    <a:endParaRPr lang="fr-FR" sz="1200">
                      <a:effectLst/>
                      <a:latin typeface="Calibri" panose="020F0502020204030204" pitchFamily="34" charset="0"/>
                      <a:ea typeface="ＭＳ 明朝" charset="-128"/>
                      <a:cs typeface="Calibri" panose="020F0502020204030204" pitchFamily="34" charset="0"/>
                    </a:endParaRPr>
                  </a:p>
                </p:txBody>
              </p:sp>
              <p:sp>
                <p:nvSpPr>
                  <p:cNvPr id="132" name="Zone de texte 7"/>
                  <p:cNvSpPr txBox="1"/>
                  <p:nvPr/>
                </p:nvSpPr>
                <p:spPr>
                  <a:xfrm>
                    <a:off x="1058494" y="0"/>
                    <a:ext cx="427407" cy="342900"/>
                  </a:xfrm>
                  <a:prstGeom prst="rect">
                    <a:avLst/>
                  </a:prstGeom>
                  <a:noFill/>
                  <a:ln>
                    <a:noFill/>
                  </a:ln>
                  <a:effectLst/>
                  <a:extLst>
                    <a:ext uri="{C572A759-6A51-4108-AA02-DFA0A04FC94B}">
                      <ma14:wrappingTextBoxFlag xmlns=""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fr-FR" sz="1200" dirty="0">
                        <a:effectLst/>
                        <a:latin typeface="Calibri" panose="020F0502020204030204" pitchFamily="34" charset="0"/>
                        <a:ea typeface="ＭＳ 明朝" charset="-128"/>
                        <a:cs typeface="Calibri" panose="020F0502020204030204" pitchFamily="34" charset="0"/>
                      </a:rPr>
                      <a:t>F</a:t>
                    </a:r>
                    <a:r>
                      <a:rPr lang="fr-FR" sz="1200" baseline="-25000" dirty="0">
                        <a:effectLst/>
                        <a:latin typeface="Calibri" panose="020F0502020204030204" pitchFamily="34" charset="0"/>
                        <a:ea typeface="ＭＳ 明朝" charset="-128"/>
                        <a:cs typeface="Calibri" panose="020F0502020204030204" pitchFamily="34" charset="0"/>
                      </a:rPr>
                      <a:t>7</a:t>
                    </a:r>
                    <a:endParaRPr lang="fr-FR" sz="1200" dirty="0">
                      <a:effectLst/>
                      <a:latin typeface="Calibri" panose="020F0502020204030204" pitchFamily="34" charset="0"/>
                      <a:ea typeface="ＭＳ 明朝" charset="-128"/>
                      <a:cs typeface="Calibri" panose="020F0502020204030204" pitchFamily="34" charset="0"/>
                    </a:endParaRPr>
                  </a:p>
                </p:txBody>
              </p:sp>
              <p:sp>
                <p:nvSpPr>
                  <p:cNvPr id="133" name="Zone de texte 8"/>
                  <p:cNvSpPr txBox="1"/>
                  <p:nvPr/>
                </p:nvSpPr>
                <p:spPr>
                  <a:xfrm>
                    <a:off x="358504" y="441959"/>
                    <a:ext cx="441596" cy="342900"/>
                  </a:xfrm>
                  <a:prstGeom prst="rect">
                    <a:avLst/>
                  </a:prstGeom>
                  <a:noFill/>
                  <a:ln>
                    <a:noFill/>
                  </a:ln>
                  <a:effectLst/>
                  <a:extLst>
                    <a:ext uri="{C572A759-6A51-4108-AA02-DFA0A04FC94B}">
                      <ma14:wrappingTextBoxFlag xmlns=""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fr-FR" sz="1200">
                        <a:effectLst/>
                        <a:latin typeface="Calibri" panose="020F0502020204030204" pitchFamily="34" charset="0"/>
                        <a:ea typeface="ＭＳ 明朝" charset="-128"/>
                        <a:cs typeface="Calibri" panose="020F0502020204030204" pitchFamily="34" charset="0"/>
                      </a:rPr>
                      <a:t>F</a:t>
                    </a:r>
                    <a:r>
                      <a:rPr lang="fr-FR" sz="1200" baseline="-25000">
                        <a:effectLst/>
                        <a:latin typeface="Calibri" panose="020F0502020204030204" pitchFamily="34" charset="0"/>
                        <a:ea typeface="ＭＳ 明朝" charset="-128"/>
                        <a:cs typeface="Calibri" panose="020F0502020204030204" pitchFamily="34" charset="0"/>
                      </a:rPr>
                      <a:t>6</a:t>
                    </a:r>
                    <a:endParaRPr lang="fr-FR" sz="1200">
                      <a:effectLst/>
                      <a:latin typeface="Calibri" panose="020F0502020204030204" pitchFamily="34" charset="0"/>
                      <a:ea typeface="ＭＳ 明朝" charset="-128"/>
                      <a:cs typeface="Calibri" panose="020F0502020204030204" pitchFamily="34" charset="0"/>
                    </a:endParaRPr>
                  </a:p>
                </p:txBody>
              </p:sp>
              <p:sp>
                <p:nvSpPr>
                  <p:cNvPr id="134" name="Zone de texte 9"/>
                  <p:cNvSpPr txBox="1"/>
                  <p:nvPr/>
                </p:nvSpPr>
                <p:spPr>
                  <a:xfrm>
                    <a:off x="358504" y="1600200"/>
                    <a:ext cx="442232" cy="342900"/>
                  </a:xfrm>
                  <a:prstGeom prst="rect">
                    <a:avLst/>
                  </a:prstGeom>
                  <a:noFill/>
                  <a:ln>
                    <a:noFill/>
                  </a:ln>
                  <a:effectLst/>
                  <a:extLst>
                    <a:ext uri="{C572A759-6A51-4108-AA02-DFA0A04FC94B}">
                      <ma14:wrappingTextBoxFlag xmlns=""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fr-FR" sz="1200">
                        <a:effectLst/>
                        <a:latin typeface="Calibri" panose="020F0502020204030204" pitchFamily="34" charset="0"/>
                        <a:ea typeface="ＭＳ 明朝" charset="-128"/>
                        <a:cs typeface="Calibri" panose="020F0502020204030204" pitchFamily="34" charset="0"/>
                      </a:rPr>
                      <a:t>F</a:t>
                    </a:r>
                    <a:r>
                      <a:rPr lang="fr-FR" sz="1200" baseline="-25000">
                        <a:effectLst/>
                        <a:latin typeface="Calibri" panose="020F0502020204030204" pitchFamily="34" charset="0"/>
                        <a:ea typeface="ＭＳ 明朝" charset="-128"/>
                        <a:cs typeface="Calibri" panose="020F0502020204030204" pitchFamily="34" charset="0"/>
                      </a:rPr>
                      <a:t>8</a:t>
                    </a:r>
                    <a:endParaRPr lang="fr-FR" sz="1200">
                      <a:effectLst/>
                      <a:latin typeface="Calibri" panose="020F0502020204030204" pitchFamily="34" charset="0"/>
                      <a:ea typeface="ＭＳ 明朝" charset="-128"/>
                      <a:cs typeface="Calibri" panose="020F0502020204030204" pitchFamily="34" charset="0"/>
                    </a:endParaRPr>
                  </a:p>
                </p:txBody>
              </p:sp>
              <p:sp>
                <p:nvSpPr>
                  <p:cNvPr id="135" name="Zone de texte 10"/>
                  <p:cNvSpPr txBox="1"/>
                  <p:nvPr/>
                </p:nvSpPr>
                <p:spPr>
                  <a:xfrm>
                    <a:off x="918495" y="1371600"/>
                    <a:ext cx="453739" cy="342900"/>
                  </a:xfrm>
                  <a:prstGeom prst="rect">
                    <a:avLst/>
                  </a:prstGeom>
                  <a:noFill/>
                  <a:ln>
                    <a:noFill/>
                  </a:ln>
                  <a:effectLst/>
                  <a:extLst>
                    <a:ext uri="{C572A759-6A51-4108-AA02-DFA0A04FC94B}">
                      <ma14:wrappingTextBoxFlag xmlns=""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fr-FR" sz="1200">
                        <a:effectLst/>
                        <a:latin typeface="Calibri" panose="020F0502020204030204" pitchFamily="34" charset="0"/>
                        <a:ea typeface="ＭＳ 明朝" charset="-128"/>
                        <a:cs typeface="Calibri" panose="020F0502020204030204" pitchFamily="34" charset="0"/>
                      </a:rPr>
                      <a:t>F</a:t>
                    </a:r>
                    <a:r>
                      <a:rPr lang="fr-FR" sz="1200" baseline="-25000">
                        <a:effectLst/>
                        <a:latin typeface="Calibri" panose="020F0502020204030204" pitchFamily="34" charset="0"/>
                        <a:ea typeface="ＭＳ 明朝" charset="-128"/>
                        <a:cs typeface="Calibri" panose="020F0502020204030204" pitchFamily="34" charset="0"/>
                      </a:rPr>
                      <a:t>5</a:t>
                    </a:r>
                    <a:endParaRPr lang="fr-FR" sz="1200">
                      <a:effectLst/>
                      <a:latin typeface="Calibri" panose="020F0502020204030204" pitchFamily="34" charset="0"/>
                      <a:ea typeface="ＭＳ 明朝" charset="-128"/>
                      <a:cs typeface="Calibri" panose="020F0502020204030204" pitchFamily="34" charset="0"/>
                    </a:endParaRPr>
                  </a:p>
                </p:txBody>
              </p:sp>
            </p:grpSp>
          </p:grpSp>
          <p:grpSp>
            <p:nvGrpSpPr>
              <p:cNvPr id="108" name="Grouper 107"/>
              <p:cNvGrpSpPr/>
              <p:nvPr/>
            </p:nvGrpSpPr>
            <p:grpSpPr>
              <a:xfrm>
                <a:off x="3500842" y="128230"/>
                <a:ext cx="2057400" cy="2057400"/>
                <a:chOff x="-42458" y="128230"/>
                <a:chExt cx="2057400" cy="2057400"/>
              </a:xfrm>
            </p:grpSpPr>
            <p:sp>
              <p:nvSpPr>
                <p:cNvPr id="116" name="Forme libre 115"/>
                <p:cNvSpPr/>
                <p:nvPr/>
              </p:nvSpPr>
              <p:spPr>
                <a:xfrm>
                  <a:off x="-42458" y="128230"/>
                  <a:ext cx="2057400" cy="2057400"/>
                </a:xfrm>
                <a:custGeom>
                  <a:avLst/>
                  <a:gdLst>
                    <a:gd name="connsiteX0" fmla="*/ 610769 w 1620420"/>
                    <a:gd name="connsiteY0" fmla="*/ 174006 h 1444650"/>
                    <a:gd name="connsiteX1" fmla="*/ 947319 w 1620420"/>
                    <a:gd name="connsiteY1" fmla="*/ 8906 h 1444650"/>
                    <a:gd name="connsiteX2" fmla="*/ 1620419 w 1620420"/>
                    <a:gd name="connsiteY2" fmla="*/ 428006 h 1444650"/>
                    <a:gd name="connsiteX3" fmla="*/ 940969 w 1620420"/>
                    <a:gd name="connsiteY3" fmla="*/ 1355106 h 1444650"/>
                    <a:gd name="connsiteX4" fmla="*/ 464719 w 1620420"/>
                    <a:gd name="connsiteY4" fmla="*/ 1317006 h 1444650"/>
                    <a:gd name="connsiteX5" fmla="*/ 1169 w 1620420"/>
                    <a:gd name="connsiteY5" fmla="*/ 548656 h 1444650"/>
                    <a:gd name="connsiteX6" fmla="*/ 610769 w 1620420"/>
                    <a:gd name="connsiteY6" fmla="*/ 174006 h 144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0420" h="1444650">
                      <a:moveTo>
                        <a:pt x="610769" y="174006"/>
                      </a:moveTo>
                      <a:cubicBezTo>
                        <a:pt x="768461" y="84048"/>
                        <a:pt x="779044" y="-33427"/>
                        <a:pt x="947319" y="8906"/>
                      </a:cubicBezTo>
                      <a:cubicBezTo>
                        <a:pt x="1115594" y="51239"/>
                        <a:pt x="1621477" y="203639"/>
                        <a:pt x="1620419" y="428006"/>
                      </a:cubicBezTo>
                      <a:cubicBezTo>
                        <a:pt x="1619361" y="652373"/>
                        <a:pt x="1133586" y="1206939"/>
                        <a:pt x="940969" y="1355106"/>
                      </a:cubicBezTo>
                      <a:cubicBezTo>
                        <a:pt x="748352" y="1503273"/>
                        <a:pt x="621352" y="1451414"/>
                        <a:pt x="464719" y="1317006"/>
                      </a:cubicBezTo>
                      <a:cubicBezTo>
                        <a:pt x="308086" y="1182598"/>
                        <a:pt x="-22114" y="743389"/>
                        <a:pt x="1169" y="548656"/>
                      </a:cubicBezTo>
                      <a:cubicBezTo>
                        <a:pt x="24452" y="353923"/>
                        <a:pt x="453077" y="263964"/>
                        <a:pt x="610769" y="174006"/>
                      </a:cubicBezTo>
                      <a:close/>
                    </a:path>
                  </a:pathLst>
                </a:custGeom>
                <a:gradFill>
                  <a:gsLst>
                    <a:gs pos="0">
                      <a:schemeClr val="accent2">
                        <a:lumMod val="5000"/>
                        <a:lumOff val="95000"/>
                      </a:schemeClr>
                    </a:gs>
                    <a:gs pos="91000">
                      <a:schemeClr val="bg1">
                        <a:lumMod val="95000"/>
                      </a:schemeClr>
                    </a:gs>
                    <a:gs pos="39000">
                      <a:schemeClr val="bg1">
                        <a:lumMod val="95000"/>
                      </a:schemeClr>
                    </a:gs>
                    <a:gs pos="100000">
                      <a:schemeClr val="accent2">
                        <a:lumMod val="30000"/>
                        <a:lumOff val="70000"/>
                      </a:schemeClr>
                    </a:gs>
                  </a:gsLst>
                  <a:path path="circle">
                    <a:fillToRect l="100000" t="100000"/>
                  </a:path>
                </a:grad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fr-FR" sz="1200">
                      <a:effectLst/>
                      <a:latin typeface="Calibri" panose="020F0502020204030204" pitchFamily="34" charset="0"/>
                      <a:ea typeface="ＭＳ 明朝" charset="-128"/>
                      <a:cs typeface="Calibri" panose="020F0502020204030204" pitchFamily="34" charset="0"/>
                    </a:rPr>
                    <a:t>F</a:t>
                  </a:r>
                  <a:r>
                    <a:rPr lang="fr-FR" sz="1200" baseline="-25000">
                      <a:effectLst/>
                      <a:latin typeface="Calibri" panose="020F0502020204030204" pitchFamily="34" charset="0"/>
                      <a:ea typeface="ＭＳ 明朝" charset="-128"/>
                      <a:cs typeface="Calibri" panose="020F0502020204030204" pitchFamily="34" charset="0"/>
                    </a:rPr>
                    <a:t>1</a:t>
                  </a:r>
                  <a:endParaRPr lang="fr-FR" sz="1200">
                    <a:effectLst/>
                    <a:latin typeface="Calibri" panose="020F0502020204030204" pitchFamily="34" charset="0"/>
                    <a:ea typeface="ＭＳ 明朝" charset="-128"/>
                    <a:cs typeface="Calibri" panose="020F0502020204030204" pitchFamily="34" charset="0"/>
                  </a:endParaRPr>
                </a:p>
              </p:txBody>
            </p:sp>
            <p:grpSp>
              <p:nvGrpSpPr>
                <p:cNvPr id="117" name="Grouper 116"/>
                <p:cNvGrpSpPr/>
                <p:nvPr/>
              </p:nvGrpSpPr>
              <p:grpSpPr>
                <a:xfrm>
                  <a:off x="722324" y="368300"/>
                  <a:ext cx="1106476" cy="1482954"/>
                  <a:chOff x="36524" y="31750"/>
                  <a:chExt cx="1106476" cy="1482954"/>
                </a:xfrm>
              </p:grpSpPr>
              <p:grpSp>
                <p:nvGrpSpPr>
                  <p:cNvPr id="118" name="Grouper 117"/>
                  <p:cNvGrpSpPr/>
                  <p:nvPr/>
                </p:nvGrpSpPr>
                <p:grpSpPr>
                  <a:xfrm>
                    <a:off x="36524" y="31750"/>
                    <a:ext cx="557309" cy="387070"/>
                    <a:chOff x="-71426" y="31750"/>
                    <a:chExt cx="557309" cy="387070"/>
                  </a:xfrm>
                </p:grpSpPr>
                <p:sp>
                  <p:nvSpPr>
                    <p:cNvPr id="125" name="Ellipse 124"/>
                    <p:cNvSpPr/>
                    <p:nvPr/>
                  </p:nvSpPr>
                  <p:spPr>
                    <a:xfrm>
                      <a:off x="0" y="31750"/>
                      <a:ext cx="342900" cy="342900"/>
                    </a:xfrm>
                    <a:prstGeom prst="ellipse">
                      <a:avLst/>
                    </a:prstGeom>
                    <a:ln/>
                  </p:spPr>
                  <p:style>
                    <a:lnRef idx="1">
                      <a:schemeClr val="dk1"/>
                    </a:lnRef>
                    <a:fillRef idx="3">
                      <a:schemeClr val="dk1"/>
                    </a:fillRef>
                    <a:effectRef idx="2">
                      <a:schemeClr val="dk1"/>
                    </a:effectRef>
                    <a:fontRef idx="minor">
                      <a:schemeClr val="lt1"/>
                    </a:fontRef>
                  </p:style>
                  <p:txBody>
                    <a:bodyPr wrap="square"/>
                    <a:lstStyle/>
                    <a:p>
                      <a:endParaRPr lang="fr-FR">
                        <a:latin typeface="Calibri" panose="020F0502020204030204" pitchFamily="34" charset="0"/>
                        <a:cs typeface="Calibri" panose="020F0502020204030204" pitchFamily="34" charset="0"/>
                      </a:endParaRPr>
                    </a:p>
                  </p:txBody>
                </p:sp>
                <p:sp>
                  <p:nvSpPr>
                    <p:cNvPr id="126" name="Zone de texte 28"/>
                    <p:cNvSpPr txBox="1"/>
                    <p:nvPr/>
                  </p:nvSpPr>
                  <p:spPr>
                    <a:xfrm>
                      <a:off x="-71426" y="75920"/>
                      <a:ext cx="557309" cy="342900"/>
                    </a:xfrm>
                    <a:prstGeom prst="rect">
                      <a:avLst/>
                    </a:prstGeom>
                    <a:noFill/>
                    <a:ln>
                      <a:noFill/>
                    </a:ln>
                    <a:effectLst/>
                    <a:extLst>
                      <a:ext uri="{C572A759-6A51-4108-AA02-DFA0A04FC94B}">
                        <ma14:wrappingTextBoxFlag xmlns=""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fr-FR" sz="1100" b="1">
                          <a:solidFill>
                            <a:srgbClr val="FFFFFF"/>
                          </a:solidFill>
                          <a:effectLst/>
                          <a:latin typeface="Calibri" panose="020F0502020204030204" pitchFamily="34" charset="0"/>
                          <a:ea typeface="ＭＳ 明朝" charset="-128"/>
                          <a:cs typeface="Calibri" panose="020F0502020204030204" pitchFamily="34" charset="0"/>
                        </a:rPr>
                        <a:t>M</a:t>
                      </a:r>
                      <a:r>
                        <a:rPr lang="fr-FR" sz="1100" b="1" baseline="-25000">
                          <a:solidFill>
                            <a:srgbClr val="FFFFFF"/>
                          </a:solidFill>
                          <a:effectLst/>
                          <a:latin typeface="Calibri" panose="020F0502020204030204" pitchFamily="34" charset="0"/>
                          <a:ea typeface="ＭＳ 明朝" charset="-128"/>
                          <a:cs typeface="Calibri" panose="020F0502020204030204" pitchFamily="34" charset="0"/>
                        </a:rPr>
                        <a:t>1</a:t>
                      </a:r>
                      <a:endParaRPr lang="fr-FR" sz="1200">
                        <a:effectLst/>
                        <a:latin typeface="Calibri" panose="020F0502020204030204" pitchFamily="34" charset="0"/>
                        <a:ea typeface="ＭＳ 明朝" charset="-128"/>
                        <a:cs typeface="Calibri" panose="020F0502020204030204" pitchFamily="34" charset="0"/>
                      </a:endParaRPr>
                    </a:p>
                    <a:p>
                      <a:pPr>
                        <a:spcAft>
                          <a:spcPts val="0"/>
                        </a:spcAft>
                      </a:pPr>
                      <a:r>
                        <a:rPr lang="fr-FR" sz="1100" b="1">
                          <a:solidFill>
                            <a:srgbClr val="FFFFFF"/>
                          </a:solidFill>
                          <a:effectLst/>
                          <a:latin typeface="Calibri" panose="020F0502020204030204" pitchFamily="34" charset="0"/>
                          <a:ea typeface="ＭＳ 明朝" charset="-128"/>
                          <a:cs typeface="Calibri" panose="020F0502020204030204" pitchFamily="34" charset="0"/>
                        </a:rPr>
                        <a:t> </a:t>
                      </a:r>
                      <a:endParaRPr lang="fr-FR" sz="1200">
                        <a:effectLst/>
                        <a:latin typeface="Calibri" panose="020F0502020204030204" pitchFamily="34" charset="0"/>
                        <a:ea typeface="ＭＳ 明朝" charset="-128"/>
                        <a:cs typeface="Calibri" panose="020F0502020204030204" pitchFamily="34" charset="0"/>
                      </a:endParaRPr>
                    </a:p>
                  </p:txBody>
                </p:sp>
              </p:grpSp>
              <p:grpSp>
                <p:nvGrpSpPr>
                  <p:cNvPr id="119" name="Grouper 118"/>
                  <p:cNvGrpSpPr/>
                  <p:nvPr/>
                </p:nvGrpSpPr>
                <p:grpSpPr>
                  <a:xfrm>
                    <a:off x="111866" y="1171803"/>
                    <a:ext cx="457200" cy="342901"/>
                    <a:chOff x="111866" y="-91847"/>
                    <a:chExt cx="457200" cy="342901"/>
                  </a:xfrm>
                </p:grpSpPr>
                <p:sp>
                  <p:nvSpPr>
                    <p:cNvPr id="123" name="Ellipse 122"/>
                    <p:cNvSpPr/>
                    <p:nvPr/>
                  </p:nvSpPr>
                  <p:spPr>
                    <a:xfrm>
                      <a:off x="111867" y="-91846"/>
                      <a:ext cx="342900" cy="342900"/>
                    </a:xfrm>
                    <a:prstGeom prst="ellipse">
                      <a:avLst/>
                    </a:prstGeom>
                    <a:ln/>
                  </p:spPr>
                  <p:style>
                    <a:lnRef idx="1">
                      <a:schemeClr val="dk1"/>
                    </a:lnRef>
                    <a:fillRef idx="3">
                      <a:schemeClr val="dk1"/>
                    </a:fillRef>
                    <a:effectRef idx="2">
                      <a:schemeClr val="dk1"/>
                    </a:effectRef>
                    <a:fontRef idx="minor">
                      <a:schemeClr val="lt1"/>
                    </a:fontRef>
                  </p:style>
                  <p:txBody>
                    <a:bodyPr wrap="square"/>
                    <a:lstStyle/>
                    <a:p>
                      <a:endParaRPr lang="fr-FR">
                        <a:latin typeface="Calibri" panose="020F0502020204030204" pitchFamily="34" charset="0"/>
                        <a:cs typeface="Calibri" panose="020F0502020204030204" pitchFamily="34" charset="0"/>
                      </a:endParaRPr>
                    </a:p>
                  </p:txBody>
                </p:sp>
                <p:sp>
                  <p:nvSpPr>
                    <p:cNvPr id="124" name="Zone de texte 18"/>
                    <p:cNvSpPr txBox="1"/>
                    <p:nvPr/>
                  </p:nvSpPr>
                  <p:spPr>
                    <a:xfrm>
                      <a:off x="111866" y="-91847"/>
                      <a:ext cx="457200" cy="342900"/>
                    </a:xfrm>
                    <a:prstGeom prst="rect">
                      <a:avLst/>
                    </a:prstGeom>
                    <a:noFill/>
                    <a:ln>
                      <a:noFill/>
                    </a:ln>
                    <a:effectLst/>
                    <a:extLst>
                      <a:ext uri="{C572A759-6A51-4108-AA02-DFA0A04FC94B}">
                        <ma14:wrappingTextBoxFlag xmlns=""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fr-FR" sz="1200" b="1">
                          <a:solidFill>
                            <a:srgbClr val="FFFFFF"/>
                          </a:solidFill>
                          <a:effectLst/>
                          <a:latin typeface="Calibri" panose="020F0502020204030204" pitchFamily="34" charset="0"/>
                          <a:ea typeface="ＭＳ 明朝" charset="-128"/>
                          <a:cs typeface="Calibri" panose="020F0502020204030204" pitchFamily="34" charset="0"/>
                        </a:rPr>
                        <a:t>M</a:t>
                      </a:r>
                      <a:r>
                        <a:rPr lang="fr-FR" sz="1200" b="1" baseline="-25000">
                          <a:solidFill>
                            <a:srgbClr val="FFFFFF"/>
                          </a:solidFill>
                          <a:effectLst/>
                          <a:latin typeface="Calibri" panose="020F0502020204030204" pitchFamily="34" charset="0"/>
                          <a:ea typeface="ＭＳ 明朝" charset="-128"/>
                          <a:cs typeface="Calibri" panose="020F0502020204030204" pitchFamily="34" charset="0"/>
                        </a:rPr>
                        <a:t>2</a:t>
                      </a:r>
                      <a:endParaRPr lang="fr-FR" sz="1200">
                        <a:effectLst/>
                        <a:latin typeface="Calibri" panose="020F0502020204030204" pitchFamily="34" charset="0"/>
                        <a:ea typeface="ＭＳ 明朝" charset="-128"/>
                        <a:cs typeface="Calibri" panose="020F0502020204030204" pitchFamily="34" charset="0"/>
                      </a:endParaRPr>
                    </a:p>
                    <a:p>
                      <a:pPr>
                        <a:spcAft>
                          <a:spcPts val="0"/>
                        </a:spcAft>
                      </a:pPr>
                      <a:r>
                        <a:rPr lang="fr-FR" sz="1200" b="1">
                          <a:solidFill>
                            <a:srgbClr val="FFFFFF"/>
                          </a:solidFill>
                          <a:effectLst/>
                          <a:latin typeface="Calibri" panose="020F0502020204030204" pitchFamily="34" charset="0"/>
                          <a:ea typeface="ＭＳ 明朝" charset="-128"/>
                          <a:cs typeface="Calibri" panose="020F0502020204030204" pitchFamily="34" charset="0"/>
                        </a:rPr>
                        <a:t> </a:t>
                      </a:r>
                      <a:endParaRPr lang="fr-FR" sz="1200">
                        <a:effectLst/>
                        <a:latin typeface="Calibri" panose="020F0502020204030204" pitchFamily="34" charset="0"/>
                        <a:ea typeface="ＭＳ 明朝" charset="-128"/>
                        <a:cs typeface="Calibri" panose="020F0502020204030204" pitchFamily="34" charset="0"/>
                      </a:endParaRPr>
                    </a:p>
                  </p:txBody>
                </p:sp>
              </p:grpSp>
              <p:grpSp>
                <p:nvGrpSpPr>
                  <p:cNvPr id="120" name="Grouper 119"/>
                  <p:cNvGrpSpPr/>
                  <p:nvPr/>
                </p:nvGrpSpPr>
                <p:grpSpPr>
                  <a:xfrm>
                    <a:off x="685800" y="463550"/>
                    <a:ext cx="457200" cy="368300"/>
                    <a:chOff x="0" y="0"/>
                    <a:chExt cx="457200" cy="368300"/>
                  </a:xfrm>
                </p:grpSpPr>
                <p:sp>
                  <p:nvSpPr>
                    <p:cNvPr id="121" name="Ellipse 120"/>
                    <p:cNvSpPr/>
                    <p:nvPr/>
                  </p:nvSpPr>
                  <p:spPr>
                    <a:xfrm>
                      <a:off x="0" y="25400"/>
                      <a:ext cx="342900" cy="342900"/>
                    </a:xfrm>
                    <a:prstGeom prst="ellipse">
                      <a:avLst/>
                    </a:prstGeom>
                    <a:ln/>
                  </p:spPr>
                  <p:style>
                    <a:lnRef idx="1">
                      <a:schemeClr val="dk1"/>
                    </a:lnRef>
                    <a:fillRef idx="3">
                      <a:schemeClr val="dk1"/>
                    </a:fillRef>
                    <a:effectRef idx="2">
                      <a:schemeClr val="dk1"/>
                    </a:effectRef>
                    <a:fontRef idx="minor">
                      <a:schemeClr val="lt1"/>
                    </a:fontRef>
                  </p:style>
                  <p:txBody>
                    <a:bodyPr wrap="square"/>
                    <a:lstStyle/>
                    <a:p>
                      <a:endParaRPr lang="fr-FR">
                        <a:latin typeface="Calibri" panose="020F0502020204030204" pitchFamily="34" charset="0"/>
                        <a:cs typeface="Calibri" panose="020F0502020204030204" pitchFamily="34" charset="0"/>
                      </a:endParaRPr>
                    </a:p>
                  </p:txBody>
                </p:sp>
                <p:sp>
                  <p:nvSpPr>
                    <p:cNvPr id="122" name="Zone de texte 14"/>
                    <p:cNvSpPr txBox="1"/>
                    <p:nvPr/>
                  </p:nvSpPr>
                  <p:spPr>
                    <a:xfrm>
                      <a:off x="0" y="0"/>
                      <a:ext cx="457200" cy="342900"/>
                    </a:xfrm>
                    <a:prstGeom prst="rect">
                      <a:avLst/>
                    </a:prstGeom>
                    <a:noFill/>
                    <a:ln>
                      <a:noFill/>
                    </a:ln>
                    <a:effectLst/>
                    <a:extLst>
                      <a:ext uri="{C572A759-6A51-4108-AA02-DFA0A04FC94B}">
                        <ma14:wrappingTextBoxFlag xmlns=""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fr-FR" sz="1200">
                          <a:solidFill>
                            <a:srgbClr val="FFFFFF"/>
                          </a:solidFill>
                          <a:effectLst/>
                          <a:latin typeface="Calibri" panose="020F0502020204030204" pitchFamily="34" charset="0"/>
                          <a:ea typeface="ＭＳ 明朝" charset="-128"/>
                          <a:cs typeface="Calibri" panose="020F0502020204030204" pitchFamily="34" charset="0"/>
                        </a:rPr>
                        <a:t>M</a:t>
                      </a:r>
                      <a:r>
                        <a:rPr lang="fr-FR" sz="1200" baseline="-25000">
                          <a:solidFill>
                            <a:srgbClr val="FFFFFF"/>
                          </a:solidFill>
                          <a:effectLst/>
                          <a:latin typeface="Calibri" panose="020F0502020204030204" pitchFamily="34" charset="0"/>
                          <a:ea typeface="ＭＳ 明朝" charset="-128"/>
                          <a:cs typeface="Calibri" panose="020F0502020204030204" pitchFamily="34" charset="0"/>
                        </a:rPr>
                        <a:t>3</a:t>
                      </a:r>
                      <a:endParaRPr lang="fr-FR" sz="1200">
                        <a:effectLst/>
                        <a:latin typeface="Calibri" panose="020F0502020204030204" pitchFamily="34" charset="0"/>
                        <a:ea typeface="ＭＳ 明朝" charset="-128"/>
                        <a:cs typeface="Calibri" panose="020F0502020204030204" pitchFamily="34" charset="0"/>
                      </a:endParaRPr>
                    </a:p>
                  </p:txBody>
                </p:sp>
              </p:grpSp>
            </p:grpSp>
          </p:grpSp>
          <p:sp>
            <p:nvSpPr>
              <p:cNvPr id="109" name="Forme libre 108"/>
              <p:cNvSpPr/>
              <p:nvPr/>
            </p:nvSpPr>
            <p:spPr>
              <a:xfrm>
                <a:off x="1120762" y="755369"/>
                <a:ext cx="3780230" cy="349251"/>
              </a:xfrm>
              <a:custGeom>
                <a:avLst/>
                <a:gdLst>
                  <a:gd name="connsiteX0" fmla="*/ 0 w 3873524"/>
                  <a:gd name="connsiteY0" fmla="*/ 0 h 349250"/>
                  <a:gd name="connsiteX1" fmla="*/ 44450 w 3873524"/>
                  <a:gd name="connsiteY1" fmla="*/ 19050 h 349250"/>
                  <a:gd name="connsiteX2" fmla="*/ 69850 w 3873524"/>
                  <a:gd name="connsiteY2" fmla="*/ 31750 h 349250"/>
                  <a:gd name="connsiteX3" fmla="*/ 101600 w 3873524"/>
                  <a:gd name="connsiteY3" fmla="*/ 38100 h 349250"/>
                  <a:gd name="connsiteX4" fmla="*/ 146050 w 3873524"/>
                  <a:gd name="connsiteY4" fmla="*/ 63500 h 349250"/>
                  <a:gd name="connsiteX5" fmla="*/ 196850 w 3873524"/>
                  <a:gd name="connsiteY5" fmla="*/ 76200 h 349250"/>
                  <a:gd name="connsiteX6" fmla="*/ 222250 w 3873524"/>
                  <a:gd name="connsiteY6" fmla="*/ 88900 h 349250"/>
                  <a:gd name="connsiteX7" fmla="*/ 241300 w 3873524"/>
                  <a:gd name="connsiteY7" fmla="*/ 101600 h 349250"/>
                  <a:gd name="connsiteX8" fmla="*/ 292100 w 3873524"/>
                  <a:gd name="connsiteY8" fmla="*/ 114300 h 349250"/>
                  <a:gd name="connsiteX9" fmla="*/ 336550 w 3873524"/>
                  <a:gd name="connsiteY9" fmla="*/ 139700 h 349250"/>
                  <a:gd name="connsiteX10" fmla="*/ 361950 w 3873524"/>
                  <a:gd name="connsiteY10" fmla="*/ 146050 h 349250"/>
                  <a:gd name="connsiteX11" fmla="*/ 419100 w 3873524"/>
                  <a:gd name="connsiteY11" fmla="*/ 165100 h 349250"/>
                  <a:gd name="connsiteX12" fmla="*/ 438150 w 3873524"/>
                  <a:gd name="connsiteY12" fmla="*/ 171450 h 349250"/>
                  <a:gd name="connsiteX13" fmla="*/ 463550 w 3873524"/>
                  <a:gd name="connsiteY13" fmla="*/ 184150 h 349250"/>
                  <a:gd name="connsiteX14" fmla="*/ 482600 w 3873524"/>
                  <a:gd name="connsiteY14" fmla="*/ 196850 h 349250"/>
                  <a:gd name="connsiteX15" fmla="*/ 539750 w 3873524"/>
                  <a:gd name="connsiteY15" fmla="*/ 209550 h 349250"/>
                  <a:gd name="connsiteX16" fmla="*/ 558800 w 3873524"/>
                  <a:gd name="connsiteY16" fmla="*/ 215900 h 349250"/>
                  <a:gd name="connsiteX17" fmla="*/ 635000 w 3873524"/>
                  <a:gd name="connsiteY17" fmla="*/ 228600 h 349250"/>
                  <a:gd name="connsiteX18" fmla="*/ 673100 w 3873524"/>
                  <a:gd name="connsiteY18" fmla="*/ 234950 h 349250"/>
                  <a:gd name="connsiteX19" fmla="*/ 781050 w 3873524"/>
                  <a:gd name="connsiteY19" fmla="*/ 247650 h 349250"/>
                  <a:gd name="connsiteX20" fmla="*/ 965200 w 3873524"/>
                  <a:gd name="connsiteY20" fmla="*/ 260350 h 349250"/>
                  <a:gd name="connsiteX21" fmla="*/ 1016000 w 3873524"/>
                  <a:gd name="connsiteY21" fmla="*/ 266700 h 349250"/>
                  <a:gd name="connsiteX22" fmla="*/ 1035050 w 3873524"/>
                  <a:gd name="connsiteY22" fmla="*/ 273050 h 349250"/>
                  <a:gd name="connsiteX23" fmla="*/ 1085850 w 3873524"/>
                  <a:gd name="connsiteY23" fmla="*/ 285750 h 349250"/>
                  <a:gd name="connsiteX24" fmla="*/ 1111250 w 3873524"/>
                  <a:gd name="connsiteY24" fmla="*/ 298450 h 349250"/>
                  <a:gd name="connsiteX25" fmla="*/ 1149350 w 3873524"/>
                  <a:gd name="connsiteY25" fmla="*/ 311150 h 349250"/>
                  <a:gd name="connsiteX26" fmla="*/ 1181100 w 3873524"/>
                  <a:gd name="connsiteY26" fmla="*/ 323850 h 349250"/>
                  <a:gd name="connsiteX27" fmla="*/ 1244600 w 3873524"/>
                  <a:gd name="connsiteY27" fmla="*/ 330200 h 349250"/>
                  <a:gd name="connsiteX28" fmla="*/ 1276350 w 3873524"/>
                  <a:gd name="connsiteY28" fmla="*/ 336550 h 349250"/>
                  <a:gd name="connsiteX29" fmla="*/ 1549400 w 3873524"/>
                  <a:gd name="connsiteY29" fmla="*/ 349250 h 349250"/>
                  <a:gd name="connsiteX30" fmla="*/ 3149600 w 3873524"/>
                  <a:gd name="connsiteY30" fmla="*/ 342900 h 349250"/>
                  <a:gd name="connsiteX31" fmla="*/ 3327400 w 3873524"/>
                  <a:gd name="connsiteY31" fmla="*/ 330200 h 349250"/>
                  <a:gd name="connsiteX32" fmla="*/ 3562350 w 3873524"/>
                  <a:gd name="connsiteY32" fmla="*/ 317500 h 349250"/>
                  <a:gd name="connsiteX33" fmla="*/ 3632200 w 3873524"/>
                  <a:gd name="connsiteY33" fmla="*/ 304800 h 349250"/>
                  <a:gd name="connsiteX34" fmla="*/ 3708400 w 3873524"/>
                  <a:gd name="connsiteY34" fmla="*/ 292100 h 349250"/>
                  <a:gd name="connsiteX35" fmla="*/ 3740150 w 3873524"/>
                  <a:gd name="connsiteY35" fmla="*/ 285750 h 349250"/>
                  <a:gd name="connsiteX36" fmla="*/ 3778250 w 3873524"/>
                  <a:gd name="connsiteY36" fmla="*/ 273050 h 349250"/>
                  <a:gd name="connsiteX37" fmla="*/ 3822700 w 3873524"/>
                  <a:gd name="connsiteY37" fmla="*/ 254000 h 349250"/>
                  <a:gd name="connsiteX38" fmla="*/ 3860800 w 3873524"/>
                  <a:gd name="connsiteY38" fmla="*/ 228600 h 349250"/>
                  <a:gd name="connsiteX39" fmla="*/ 3873500 w 3873524"/>
                  <a:gd name="connsiteY39" fmla="*/ 203200 h 34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73524" h="349250">
                    <a:moveTo>
                      <a:pt x="0" y="0"/>
                    </a:moveTo>
                    <a:cubicBezTo>
                      <a:pt x="14817" y="6350"/>
                      <a:pt x="29775" y="12379"/>
                      <a:pt x="44450" y="19050"/>
                    </a:cubicBezTo>
                    <a:cubicBezTo>
                      <a:pt x="53068" y="22967"/>
                      <a:pt x="60870" y="28757"/>
                      <a:pt x="69850" y="31750"/>
                    </a:cubicBezTo>
                    <a:cubicBezTo>
                      <a:pt x="80089" y="35163"/>
                      <a:pt x="91017" y="35983"/>
                      <a:pt x="101600" y="38100"/>
                    </a:cubicBezTo>
                    <a:cubicBezTo>
                      <a:pt x="120732" y="50855"/>
                      <a:pt x="123492" y="53832"/>
                      <a:pt x="146050" y="63500"/>
                    </a:cubicBezTo>
                    <a:cubicBezTo>
                      <a:pt x="163135" y="70822"/>
                      <a:pt x="178214" y="72473"/>
                      <a:pt x="196850" y="76200"/>
                    </a:cubicBezTo>
                    <a:cubicBezTo>
                      <a:pt x="205317" y="80433"/>
                      <a:pt x="214031" y="84204"/>
                      <a:pt x="222250" y="88900"/>
                    </a:cubicBezTo>
                    <a:cubicBezTo>
                      <a:pt x="228876" y="92686"/>
                      <a:pt x="234474" y="98187"/>
                      <a:pt x="241300" y="101600"/>
                    </a:cubicBezTo>
                    <a:cubicBezTo>
                      <a:pt x="254317" y="108109"/>
                      <a:pt x="280024" y="111885"/>
                      <a:pt x="292100" y="114300"/>
                    </a:cubicBezTo>
                    <a:cubicBezTo>
                      <a:pt x="307891" y="124828"/>
                      <a:pt x="318135" y="132794"/>
                      <a:pt x="336550" y="139700"/>
                    </a:cubicBezTo>
                    <a:cubicBezTo>
                      <a:pt x="344722" y="142764"/>
                      <a:pt x="353591" y="143542"/>
                      <a:pt x="361950" y="146050"/>
                    </a:cubicBezTo>
                    <a:lnTo>
                      <a:pt x="419100" y="165100"/>
                    </a:lnTo>
                    <a:cubicBezTo>
                      <a:pt x="425450" y="167217"/>
                      <a:pt x="432163" y="168457"/>
                      <a:pt x="438150" y="171450"/>
                    </a:cubicBezTo>
                    <a:cubicBezTo>
                      <a:pt x="446617" y="175683"/>
                      <a:pt x="455331" y="179454"/>
                      <a:pt x="463550" y="184150"/>
                    </a:cubicBezTo>
                    <a:cubicBezTo>
                      <a:pt x="470176" y="187936"/>
                      <a:pt x="475585" y="193844"/>
                      <a:pt x="482600" y="196850"/>
                    </a:cubicBezTo>
                    <a:cubicBezTo>
                      <a:pt x="491726" y="200761"/>
                      <a:pt x="532517" y="207742"/>
                      <a:pt x="539750" y="209550"/>
                    </a:cubicBezTo>
                    <a:cubicBezTo>
                      <a:pt x="546244" y="211173"/>
                      <a:pt x="552306" y="214277"/>
                      <a:pt x="558800" y="215900"/>
                    </a:cubicBezTo>
                    <a:cubicBezTo>
                      <a:pt x="585628" y="222607"/>
                      <a:pt x="607043" y="224299"/>
                      <a:pt x="635000" y="228600"/>
                    </a:cubicBezTo>
                    <a:cubicBezTo>
                      <a:pt x="647725" y="230558"/>
                      <a:pt x="660354" y="233129"/>
                      <a:pt x="673100" y="234950"/>
                    </a:cubicBezTo>
                    <a:cubicBezTo>
                      <a:pt x="690426" y="237425"/>
                      <a:pt x="765899" y="246438"/>
                      <a:pt x="781050" y="247650"/>
                    </a:cubicBezTo>
                    <a:cubicBezTo>
                      <a:pt x="886517" y="256087"/>
                      <a:pt x="868075" y="251100"/>
                      <a:pt x="965200" y="260350"/>
                    </a:cubicBezTo>
                    <a:cubicBezTo>
                      <a:pt x="982188" y="261968"/>
                      <a:pt x="999067" y="264583"/>
                      <a:pt x="1016000" y="266700"/>
                    </a:cubicBezTo>
                    <a:cubicBezTo>
                      <a:pt x="1022350" y="268817"/>
                      <a:pt x="1028592" y="271289"/>
                      <a:pt x="1035050" y="273050"/>
                    </a:cubicBezTo>
                    <a:cubicBezTo>
                      <a:pt x="1051889" y="277643"/>
                      <a:pt x="1069291" y="280230"/>
                      <a:pt x="1085850" y="285750"/>
                    </a:cubicBezTo>
                    <a:cubicBezTo>
                      <a:pt x="1094830" y="288743"/>
                      <a:pt x="1102461" y="294934"/>
                      <a:pt x="1111250" y="298450"/>
                    </a:cubicBezTo>
                    <a:cubicBezTo>
                      <a:pt x="1123679" y="303422"/>
                      <a:pt x="1136921" y="306178"/>
                      <a:pt x="1149350" y="311150"/>
                    </a:cubicBezTo>
                    <a:cubicBezTo>
                      <a:pt x="1159933" y="315383"/>
                      <a:pt x="1169923" y="321615"/>
                      <a:pt x="1181100" y="323850"/>
                    </a:cubicBezTo>
                    <a:cubicBezTo>
                      <a:pt x="1201959" y="328022"/>
                      <a:pt x="1223514" y="327389"/>
                      <a:pt x="1244600" y="330200"/>
                    </a:cubicBezTo>
                    <a:cubicBezTo>
                      <a:pt x="1255298" y="331626"/>
                      <a:pt x="1265601" y="335573"/>
                      <a:pt x="1276350" y="336550"/>
                    </a:cubicBezTo>
                    <a:cubicBezTo>
                      <a:pt x="1339605" y="342300"/>
                      <a:pt x="1500573" y="347372"/>
                      <a:pt x="1549400" y="349250"/>
                    </a:cubicBezTo>
                    <a:lnTo>
                      <a:pt x="3149600" y="342900"/>
                    </a:lnTo>
                    <a:cubicBezTo>
                      <a:pt x="3172437" y="342729"/>
                      <a:pt x="3299810" y="332039"/>
                      <a:pt x="3327400" y="330200"/>
                    </a:cubicBezTo>
                    <a:cubicBezTo>
                      <a:pt x="3406951" y="324897"/>
                      <a:pt x="3482500" y="321492"/>
                      <a:pt x="3562350" y="317500"/>
                    </a:cubicBezTo>
                    <a:cubicBezTo>
                      <a:pt x="3607324" y="306256"/>
                      <a:pt x="3570443" y="314551"/>
                      <a:pt x="3632200" y="304800"/>
                    </a:cubicBezTo>
                    <a:lnTo>
                      <a:pt x="3708400" y="292100"/>
                    </a:lnTo>
                    <a:cubicBezTo>
                      <a:pt x="3719029" y="290224"/>
                      <a:pt x="3729737" y="288590"/>
                      <a:pt x="3740150" y="285750"/>
                    </a:cubicBezTo>
                    <a:cubicBezTo>
                      <a:pt x="3753065" y="282228"/>
                      <a:pt x="3765550" y="277283"/>
                      <a:pt x="3778250" y="273050"/>
                    </a:cubicBezTo>
                    <a:cubicBezTo>
                      <a:pt x="3793796" y="267868"/>
                      <a:pt x="3808968" y="263808"/>
                      <a:pt x="3822700" y="254000"/>
                    </a:cubicBezTo>
                    <a:cubicBezTo>
                      <a:pt x="3864320" y="224271"/>
                      <a:pt x="3819935" y="242222"/>
                      <a:pt x="3860800" y="228600"/>
                    </a:cubicBezTo>
                    <a:cubicBezTo>
                      <a:pt x="3874674" y="207789"/>
                      <a:pt x="3873500" y="217182"/>
                      <a:pt x="3873500" y="203200"/>
                    </a:cubicBezTo>
                  </a:path>
                </a:pathLst>
              </a:custGeom>
              <a:ln w="12700" cmpd="sng">
                <a:solidFill>
                  <a:srgbClr val="000000"/>
                </a:solidFill>
                <a:prstDash val="lgDash"/>
              </a:ln>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latin typeface="Calibri" panose="020F0502020204030204" pitchFamily="34" charset="0"/>
                  <a:cs typeface="Calibri" panose="020F0502020204030204" pitchFamily="34" charset="0"/>
                </a:endParaRPr>
              </a:p>
            </p:txBody>
          </p:sp>
          <p:sp>
            <p:nvSpPr>
              <p:cNvPr id="110" name="Forme libre 109"/>
              <p:cNvSpPr/>
              <p:nvPr/>
            </p:nvSpPr>
            <p:spPr>
              <a:xfrm>
                <a:off x="1028700" y="946150"/>
                <a:ext cx="3886200" cy="228600"/>
              </a:xfrm>
              <a:custGeom>
                <a:avLst/>
                <a:gdLst>
                  <a:gd name="connsiteX0" fmla="*/ 0 w 3873524"/>
                  <a:gd name="connsiteY0" fmla="*/ 0 h 349250"/>
                  <a:gd name="connsiteX1" fmla="*/ 44450 w 3873524"/>
                  <a:gd name="connsiteY1" fmla="*/ 19050 h 349250"/>
                  <a:gd name="connsiteX2" fmla="*/ 69850 w 3873524"/>
                  <a:gd name="connsiteY2" fmla="*/ 31750 h 349250"/>
                  <a:gd name="connsiteX3" fmla="*/ 101600 w 3873524"/>
                  <a:gd name="connsiteY3" fmla="*/ 38100 h 349250"/>
                  <a:gd name="connsiteX4" fmla="*/ 146050 w 3873524"/>
                  <a:gd name="connsiteY4" fmla="*/ 63500 h 349250"/>
                  <a:gd name="connsiteX5" fmla="*/ 196850 w 3873524"/>
                  <a:gd name="connsiteY5" fmla="*/ 76200 h 349250"/>
                  <a:gd name="connsiteX6" fmla="*/ 222250 w 3873524"/>
                  <a:gd name="connsiteY6" fmla="*/ 88900 h 349250"/>
                  <a:gd name="connsiteX7" fmla="*/ 241300 w 3873524"/>
                  <a:gd name="connsiteY7" fmla="*/ 101600 h 349250"/>
                  <a:gd name="connsiteX8" fmla="*/ 292100 w 3873524"/>
                  <a:gd name="connsiteY8" fmla="*/ 114300 h 349250"/>
                  <a:gd name="connsiteX9" fmla="*/ 336550 w 3873524"/>
                  <a:gd name="connsiteY9" fmla="*/ 139700 h 349250"/>
                  <a:gd name="connsiteX10" fmla="*/ 361950 w 3873524"/>
                  <a:gd name="connsiteY10" fmla="*/ 146050 h 349250"/>
                  <a:gd name="connsiteX11" fmla="*/ 419100 w 3873524"/>
                  <a:gd name="connsiteY11" fmla="*/ 165100 h 349250"/>
                  <a:gd name="connsiteX12" fmla="*/ 438150 w 3873524"/>
                  <a:gd name="connsiteY12" fmla="*/ 171450 h 349250"/>
                  <a:gd name="connsiteX13" fmla="*/ 463550 w 3873524"/>
                  <a:gd name="connsiteY13" fmla="*/ 184150 h 349250"/>
                  <a:gd name="connsiteX14" fmla="*/ 482600 w 3873524"/>
                  <a:gd name="connsiteY14" fmla="*/ 196850 h 349250"/>
                  <a:gd name="connsiteX15" fmla="*/ 539750 w 3873524"/>
                  <a:gd name="connsiteY15" fmla="*/ 209550 h 349250"/>
                  <a:gd name="connsiteX16" fmla="*/ 558800 w 3873524"/>
                  <a:gd name="connsiteY16" fmla="*/ 215900 h 349250"/>
                  <a:gd name="connsiteX17" fmla="*/ 635000 w 3873524"/>
                  <a:gd name="connsiteY17" fmla="*/ 228600 h 349250"/>
                  <a:gd name="connsiteX18" fmla="*/ 673100 w 3873524"/>
                  <a:gd name="connsiteY18" fmla="*/ 234950 h 349250"/>
                  <a:gd name="connsiteX19" fmla="*/ 781050 w 3873524"/>
                  <a:gd name="connsiteY19" fmla="*/ 247650 h 349250"/>
                  <a:gd name="connsiteX20" fmla="*/ 965200 w 3873524"/>
                  <a:gd name="connsiteY20" fmla="*/ 260350 h 349250"/>
                  <a:gd name="connsiteX21" fmla="*/ 1016000 w 3873524"/>
                  <a:gd name="connsiteY21" fmla="*/ 266700 h 349250"/>
                  <a:gd name="connsiteX22" fmla="*/ 1035050 w 3873524"/>
                  <a:gd name="connsiteY22" fmla="*/ 273050 h 349250"/>
                  <a:gd name="connsiteX23" fmla="*/ 1085850 w 3873524"/>
                  <a:gd name="connsiteY23" fmla="*/ 285750 h 349250"/>
                  <a:gd name="connsiteX24" fmla="*/ 1111250 w 3873524"/>
                  <a:gd name="connsiteY24" fmla="*/ 298450 h 349250"/>
                  <a:gd name="connsiteX25" fmla="*/ 1149350 w 3873524"/>
                  <a:gd name="connsiteY25" fmla="*/ 311150 h 349250"/>
                  <a:gd name="connsiteX26" fmla="*/ 1181100 w 3873524"/>
                  <a:gd name="connsiteY26" fmla="*/ 323850 h 349250"/>
                  <a:gd name="connsiteX27" fmla="*/ 1244600 w 3873524"/>
                  <a:gd name="connsiteY27" fmla="*/ 330200 h 349250"/>
                  <a:gd name="connsiteX28" fmla="*/ 1276350 w 3873524"/>
                  <a:gd name="connsiteY28" fmla="*/ 336550 h 349250"/>
                  <a:gd name="connsiteX29" fmla="*/ 1549400 w 3873524"/>
                  <a:gd name="connsiteY29" fmla="*/ 349250 h 349250"/>
                  <a:gd name="connsiteX30" fmla="*/ 3149600 w 3873524"/>
                  <a:gd name="connsiteY30" fmla="*/ 342900 h 349250"/>
                  <a:gd name="connsiteX31" fmla="*/ 3327400 w 3873524"/>
                  <a:gd name="connsiteY31" fmla="*/ 330200 h 349250"/>
                  <a:gd name="connsiteX32" fmla="*/ 3562350 w 3873524"/>
                  <a:gd name="connsiteY32" fmla="*/ 317500 h 349250"/>
                  <a:gd name="connsiteX33" fmla="*/ 3632200 w 3873524"/>
                  <a:gd name="connsiteY33" fmla="*/ 304800 h 349250"/>
                  <a:gd name="connsiteX34" fmla="*/ 3708400 w 3873524"/>
                  <a:gd name="connsiteY34" fmla="*/ 292100 h 349250"/>
                  <a:gd name="connsiteX35" fmla="*/ 3740150 w 3873524"/>
                  <a:gd name="connsiteY35" fmla="*/ 285750 h 349250"/>
                  <a:gd name="connsiteX36" fmla="*/ 3778250 w 3873524"/>
                  <a:gd name="connsiteY36" fmla="*/ 273050 h 349250"/>
                  <a:gd name="connsiteX37" fmla="*/ 3822700 w 3873524"/>
                  <a:gd name="connsiteY37" fmla="*/ 254000 h 349250"/>
                  <a:gd name="connsiteX38" fmla="*/ 3860800 w 3873524"/>
                  <a:gd name="connsiteY38" fmla="*/ 228600 h 349250"/>
                  <a:gd name="connsiteX39" fmla="*/ 3873500 w 3873524"/>
                  <a:gd name="connsiteY39" fmla="*/ 203200 h 34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73524" h="349250">
                    <a:moveTo>
                      <a:pt x="0" y="0"/>
                    </a:moveTo>
                    <a:cubicBezTo>
                      <a:pt x="14817" y="6350"/>
                      <a:pt x="29775" y="12379"/>
                      <a:pt x="44450" y="19050"/>
                    </a:cubicBezTo>
                    <a:cubicBezTo>
                      <a:pt x="53068" y="22967"/>
                      <a:pt x="60870" y="28757"/>
                      <a:pt x="69850" y="31750"/>
                    </a:cubicBezTo>
                    <a:cubicBezTo>
                      <a:pt x="80089" y="35163"/>
                      <a:pt x="91017" y="35983"/>
                      <a:pt x="101600" y="38100"/>
                    </a:cubicBezTo>
                    <a:cubicBezTo>
                      <a:pt x="120732" y="50855"/>
                      <a:pt x="123492" y="53832"/>
                      <a:pt x="146050" y="63500"/>
                    </a:cubicBezTo>
                    <a:cubicBezTo>
                      <a:pt x="163135" y="70822"/>
                      <a:pt x="178214" y="72473"/>
                      <a:pt x="196850" y="76200"/>
                    </a:cubicBezTo>
                    <a:cubicBezTo>
                      <a:pt x="205317" y="80433"/>
                      <a:pt x="214031" y="84204"/>
                      <a:pt x="222250" y="88900"/>
                    </a:cubicBezTo>
                    <a:cubicBezTo>
                      <a:pt x="228876" y="92686"/>
                      <a:pt x="234474" y="98187"/>
                      <a:pt x="241300" y="101600"/>
                    </a:cubicBezTo>
                    <a:cubicBezTo>
                      <a:pt x="254317" y="108109"/>
                      <a:pt x="280024" y="111885"/>
                      <a:pt x="292100" y="114300"/>
                    </a:cubicBezTo>
                    <a:cubicBezTo>
                      <a:pt x="307891" y="124828"/>
                      <a:pt x="318135" y="132794"/>
                      <a:pt x="336550" y="139700"/>
                    </a:cubicBezTo>
                    <a:cubicBezTo>
                      <a:pt x="344722" y="142764"/>
                      <a:pt x="353591" y="143542"/>
                      <a:pt x="361950" y="146050"/>
                    </a:cubicBezTo>
                    <a:lnTo>
                      <a:pt x="419100" y="165100"/>
                    </a:lnTo>
                    <a:cubicBezTo>
                      <a:pt x="425450" y="167217"/>
                      <a:pt x="432163" y="168457"/>
                      <a:pt x="438150" y="171450"/>
                    </a:cubicBezTo>
                    <a:cubicBezTo>
                      <a:pt x="446617" y="175683"/>
                      <a:pt x="455331" y="179454"/>
                      <a:pt x="463550" y="184150"/>
                    </a:cubicBezTo>
                    <a:cubicBezTo>
                      <a:pt x="470176" y="187936"/>
                      <a:pt x="475585" y="193844"/>
                      <a:pt x="482600" y="196850"/>
                    </a:cubicBezTo>
                    <a:cubicBezTo>
                      <a:pt x="491726" y="200761"/>
                      <a:pt x="532517" y="207742"/>
                      <a:pt x="539750" y="209550"/>
                    </a:cubicBezTo>
                    <a:cubicBezTo>
                      <a:pt x="546244" y="211173"/>
                      <a:pt x="552306" y="214277"/>
                      <a:pt x="558800" y="215900"/>
                    </a:cubicBezTo>
                    <a:cubicBezTo>
                      <a:pt x="585628" y="222607"/>
                      <a:pt x="607043" y="224299"/>
                      <a:pt x="635000" y="228600"/>
                    </a:cubicBezTo>
                    <a:cubicBezTo>
                      <a:pt x="647725" y="230558"/>
                      <a:pt x="660354" y="233129"/>
                      <a:pt x="673100" y="234950"/>
                    </a:cubicBezTo>
                    <a:cubicBezTo>
                      <a:pt x="690426" y="237425"/>
                      <a:pt x="765899" y="246438"/>
                      <a:pt x="781050" y="247650"/>
                    </a:cubicBezTo>
                    <a:cubicBezTo>
                      <a:pt x="886517" y="256087"/>
                      <a:pt x="868075" y="251100"/>
                      <a:pt x="965200" y="260350"/>
                    </a:cubicBezTo>
                    <a:cubicBezTo>
                      <a:pt x="982188" y="261968"/>
                      <a:pt x="999067" y="264583"/>
                      <a:pt x="1016000" y="266700"/>
                    </a:cubicBezTo>
                    <a:cubicBezTo>
                      <a:pt x="1022350" y="268817"/>
                      <a:pt x="1028592" y="271289"/>
                      <a:pt x="1035050" y="273050"/>
                    </a:cubicBezTo>
                    <a:cubicBezTo>
                      <a:pt x="1051889" y="277643"/>
                      <a:pt x="1069291" y="280230"/>
                      <a:pt x="1085850" y="285750"/>
                    </a:cubicBezTo>
                    <a:cubicBezTo>
                      <a:pt x="1094830" y="288743"/>
                      <a:pt x="1102461" y="294934"/>
                      <a:pt x="1111250" y="298450"/>
                    </a:cubicBezTo>
                    <a:cubicBezTo>
                      <a:pt x="1123679" y="303422"/>
                      <a:pt x="1136921" y="306178"/>
                      <a:pt x="1149350" y="311150"/>
                    </a:cubicBezTo>
                    <a:cubicBezTo>
                      <a:pt x="1159933" y="315383"/>
                      <a:pt x="1169923" y="321615"/>
                      <a:pt x="1181100" y="323850"/>
                    </a:cubicBezTo>
                    <a:cubicBezTo>
                      <a:pt x="1201959" y="328022"/>
                      <a:pt x="1223514" y="327389"/>
                      <a:pt x="1244600" y="330200"/>
                    </a:cubicBezTo>
                    <a:cubicBezTo>
                      <a:pt x="1255298" y="331626"/>
                      <a:pt x="1265601" y="335573"/>
                      <a:pt x="1276350" y="336550"/>
                    </a:cubicBezTo>
                    <a:cubicBezTo>
                      <a:pt x="1339605" y="342300"/>
                      <a:pt x="1500573" y="347372"/>
                      <a:pt x="1549400" y="349250"/>
                    </a:cubicBezTo>
                    <a:lnTo>
                      <a:pt x="3149600" y="342900"/>
                    </a:lnTo>
                    <a:cubicBezTo>
                      <a:pt x="3172437" y="342729"/>
                      <a:pt x="3299810" y="332039"/>
                      <a:pt x="3327400" y="330200"/>
                    </a:cubicBezTo>
                    <a:cubicBezTo>
                      <a:pt x="3406951" y="324897"/>
                      <a:pt x="3482500" y="321492"/>
                      <a:pt x="3562350" y="317500"/>
                    </a:cubicBezTo>
                    <a:cubicBezTo>
                      <a:pt x="3607324" y="306256"/>
                      <a:pt x="3570443" y="314551"/>
                      <a:pt x="3632200" y="304800"/>
                    </a:cubicBezTo>
                    <a:lnTo>
                      <a:pt x="3708400" y="292100"/>
                    </a:lnTo>
                    <a:cubicBezTo>
                      <a:pt x="3719029" y="290224"/>
                      <a:pt x="3729737" y="288590"/>
                      <a:pt x="3740150" y="285750"/>
                    </a:cubicBezTo>
                    <a:cubicBezTo>
                      <a:pt x="3753065" y="282228"/>
                      <a:pt x="3765550" y="277283"/>
                      <a:pt x="3778250" y="273050"/>
                    </a:cubicBezTo>
                    <a:cubicBezTo>
                      <a:pt x="3793796" y="267868"/>
                      <a:pt x="3808968" y="263808"/>
                      <a:pt x="3822700" y="254000"/>
                    </a:cubicBezTo>
                    <a:cubicBezTo>
                      <a:pt x="3864320" y="224271"/>
                      <a:pt x="3819935" y="242222"/>
                      <a:pt x="3860800" y="228600"/>
                    </a:cubicBezTo>
                    <a:cubicBezTo>
                      <a:pt x="3874674" y="207789"/>
                      <a:pt x="3873500" y="217182"/>
                      <a:pt x="3873500" y="203200"/>
                    </a:cubicBezTo>
                  </a:path>
                </a:pathLst>
              </a:custGeom>
              <a:ln w="12700" cmpd="sng">
                <a:solidFill>
                  <a:srgbClr val="000000"/>
                </a:solidFill>
                <a:prstDash val="lgDash"/>
              </a:ln>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latin typeface="Calibri" panose="020F0502020204030204" pitchFamily="34" charset="0"/>
                  <a:cs typeface="Calibri" panose="020F0502020204030204" pitchFamily="34" charset="0"/>
                </a:endParaRPr>
              </a:p>
            </p:txBody>
          </p:sp>
          <p:sp>
            <p:nvSpPr>
              <p:cNvPr id="111" name="Forme libre 110"/>
              <p:cNvSpPr/>
              <p:nvPr/>
            </p:nvSpPr>
            <p:spPr>
              <a:xfrm>
                <a:off x="571500" y="1066799"/>
                <a:ext cx="4425950" cy="349250"/>
              </a:xfrm>
              <a:custGeom>
                <a:avLst/>
                <a:gdLst>
                  <a:gd name="connsiteX0" fmla="*/ 0 w 4425950"/>
                  <a:gd name="connsiteY0" fmla="*/ 0 h 349250"/>
                  <a:gd name="connsiteX1" fmla="*/ 57150 w 4425950"/>
                  <a:gd name="connsiteY1" fmla="*/ 38100 h 349250"/>
                  <a:gd name="connsiteX2" fmla="*/ 76200 w 4425950"/>
                  <a:gd name="connsiteY2" fmla="*/ 57150 h 349250"/>
                  <a:gd name="connsiteX3" fmla="*/ 95250 w 4425950"/>
                  <a:gd name="connsiteY3" fmla="*/ 63500 h 349250"/>
                  <a:gd name="connsiteX4" fmla="*/ 120650 w 4425950"/>
                  <a:gd name="connsiteY4" fmla="*/ 76200 h 349250"/>
                  <a:gd name="connsiteX5" fmla="*/ 139700 w 4425950"/>
                  <a:gd name="connsiteY5" fmla="*/ 88900 h 349250"/>
                  <a:gd name="connsiteX6" fmla="*/ 158750 w 4425950"/>
                  <a:gd name="connsiteY6" fmla="*/ 107950 h 349250"/>
                  <a:gd name="connsiteX7" fmla="*/ 196850 w 4425950"/>
                  <a:gd name="connsiteY7" fmla="*/ 120650 h 349250"/>
                  <a:gd name="connsiteX8" fmla="*/ 247650 w 4425950"/>
                  <a:gd name="connsiteY8" fmla="*/ 146050 h 349250"/>
                  <a:gd name="connsiteX9" fmla="*/ 285750 w 4425950"/>
                  <a:gd name="connsiteY9" fmla="*/ 165100 h 349250"/>
                  <a:gd name="connsiteX10" fmla="*/ 304800 w 4425950"/>
                  <a:gd name="connsiteY10" fmla="*/ 171450 h 349250"/>
                  <a:gd name="connsiteX11" fmla="*/ 323850 w 4425950"/>
                  <a:gd name="connsiteY11" fmla="*/ 184150 h 349250"/>
                  <a:gd name="connsiteX12" fmla="*/ 342900 w 4425950"/>
                  <a:gd name="connsiteY12" fmla="*/ 190500 h 349250"/>
                  <a:gd name="connsiteX13" fmla="*/ 374650 w 4425950"/>
                  <a:gd name="connsiteY13" fmla="*/ 203200 h 349250"/>
                  <a:gd name="connsiteX14" fmla="*/ 393700 w 4425950"/>
                  <a:gd name="connsiteY14" fmla="*/ 209550 h 349250"/>
                  <a:gd name="connsiteX15" fmla="*/ 419100 w 4425950"/>
                  <a:gd name="connsiteY15" fmla="*/ 222250 h 349250"/>
                  <a:gd name="connsiteX16" fmla="*/ 495300 w 4425950"/>
                  <a:gd name="connsiteY16" fmla="*/ 241300 h 349250"/>
                  <a:gd name="connsiteX17" fmla="*/ 514350 w 4425950"/>
                  <a:gd name="connsiteY17" fmla="*/ 247650 h 349250"/>
                  <a:gd name="connsiteX18" fmla="*/ 596900 w 4425950"/>
                  <a:gd name="connsiteY18" fmla="*/ 266700 h 349250"/>
                  <a:gd name="connsiteX19" fmla="*/ 685800 w 4425950"/>
                  <a:gd name="connsiteY19" fmla="*/ 285750 h 349250"/>
                  <a:gd name="connsiteX20" fmla="*/ 723900 w 4425950"/>
                  <a:gd name="connsiteY20" fmla="*/ 298450 h 349250"/>
                  <a:gd name="connsiteX21" fmla="*/ 812800 w 4425950"/>
                  <a:gd name="connsiteY21" fmla="*/ 311150 h 349250"/>
                  <a:gd name="connsiteX22" fmla="*/ 946150 w 4425950"/>
                  <a:gd name="connsiteY22" fmla="*/ 336550 h 349250"/>
                  <a:gd name="connsiteX23" fmla="*/ 1162050 w 4425950"/>
                  <a:gd name="connsiteY23" fmla="*/ 349250 h 349250"/>
                  <a:gd name="connsiteX24" fmla="*/ 1511300 w 4425950"/>
                  <a:gd name="connsiteY24" fmla="*/ 342900 h 349250"/>
                  <a:gd name="connsiteX25" fmla="*/ 1784350 w 4425950"/>
                  <a:gd name="connsiteY25" fmla="*/ 330200 h 349250"/>
                  <a:gd name="connsiteX26" fmla="*/ 1841500 w 4425950"/>
                  <a:gd name="connsiteY26" fmla="*/ 323850 h 349250"/>
                  <a:gd name="connsiteX27" fmla="*/ 2279650 w 4425950"/>
                  <a:gd name="connsiteY27" fmla="*/ 298450 h 349250"/>
                  <a:gd name="connsiteX28" fmla="*/ 2673350 w 4425950"/>
                  <a:gd name="connsiteY28" fmla="*/ 285750 h 349250"/>
                  <a:gd name="connsiteX29" fmla="*/ 2895600 w 4425950"/>
                  <a:gd name="connsiteY29" fmla="*/ 298450 h 349250"/>
                  <a:gd name="connsiteX30" fmla="*/ 3143250 w 4425950"/>
                  <a:gd name="connsiteY30" fmla="*/ 292100 h 349250"/>
                  <a:gd name="connsiteX31" fmla="*/ 3403600 w 4425950"/>
                  <a:gd name="connsiteY31" fmla="*/ 273050 h 349250"/>
                  <a:gd name="connsiteX32" fmla="*/ 3505200 w 4425950"/>
                  <a:gd name="connsiteY32" fmla="*/ 260350 h 349250"/>
                  <a:gd name="connsiteX33" fmla="*/ 3581400 w 4425950"/>
                  <a:gd name="connsiteY33" fmla="*/ 254000 h 349250"/>
                  <a:gd name="connsiteX34" fmla="*/ 3638550 w 4425950"/>
                  <a:gd name="connsiteY34" fmla="*/ 247650 h 349250"/>
                  <a:gd name="connsiteX35" fmla="*/ 3886200 w 4425950"/>
                  <a:gd name="connsiteY35" fmla="*/ 234950 h 349250"/>
                  <a:gd name="connsiteX36" fmla="*/ 3987800 w 4425950"/>
                  <a:gd name="connsiteY36" fmla="*/ 228600 h 349250"/>
                  <a:gd name="connsiteX37" fmla="*/ 4184650 w 4425950"/>
                  <a:gd name="connsiteY37" fmla="*/ 215900 h 349250"/>
                  <a:gd name="connsiteX38" fmla="*/ 4279900 w 4425950"/>
                  <a:gd name="connsiteY38" fmla="*/ 196850 h 349250"/>
                  <a:gd name="connsiteX39" fmla="*/ 4318000 w 4425950"/>
                  <a:gd name="connsiteY39" fmla="*/ 190500 h 349250"/>
                  <a:gd name="connsiteX40" fmla="*/ 4362450 w 4425950"/>
                  <a:gd name="connsiteY40" fmla="*/ 171450 h 349250"/>
                  <a:gd name="connsiteX41" fmla="*/ 4381500 w 4425950"/>
                  <a:gd name="connsiteY41" fmla="*/ 152400 h 349250"/>
                  <a:gd name="connsiteX42" fmla="*/ 4400550 w 4425950"/>
                  <a:gd name="connsiteY42" fmla="*/ 114300 h 349250"/>
                  <a:gd name="connsiteX43" fmla="*/ 4425950 w 4425950"/>
                  <a:gd name="connsiteY43" fmla="*/ 88900 h 34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25950" h="349250">
                    <a:moveTo>
                      <a:pt x="0" y="0"/>
                    </a:moveTo>
                    <a:cubicBezTo>
                      <a:pt x="19050" y="12700"/>
                      <a:pt x="40961" y="21911"/>
                      <a:pt x="57150" y="38100"/>
                    </a:cubicBezTo>
                    <a:cubicBezTo>
                      <a:pt x="63500" y="44450"/>
                      <a:pt x="68728" y="52169"/>
                      <a:pt x="76200" y="57150"/>
                    </a:cubicBezTo>
                    <a:cubicBezTo>
                      <a:pt x="81769" y="60863"/>
                      <a:pt x="89098" y="60863"/>
                      <a:pt x="95250" y="63500"/>
                    </a:cubicBezTo>
                    <a:cubicBezTo>
                      <a:pt x="103951" y="67229"/>
                      <a:pt x="112431" y="71504"/>
                      <a:pt x="120650" y="76200"/>
                    </a:cubicBezTo>
                    <a:cubicBezTo>
                      <a:pt x="127276" y="79986"/>
                      <a:pt x="133837" y="84014"/>
                      <a:pt x="139700" y="88900"/>
                    </a:cubicBezTo>
                    <a:cubicBezTo>
                      <a:pt x="146599" y="94649"/>
                      <a:pt x="150900" y="103589"/>
                      <a:pt x="158750" y="107950"/>
                    </a:cubicBezTo>
                    <a:cubicBezTo>
                      <a:pt x="170452" y="114451"/>
                      <a:pt x="185711" y="113224"/>
                      <a:pt x="196850" y="120650"/>
                    </a:cubicBezTo>
                    <a:cubicBezTo>
                      <a:pt x="232070" y="144130"/>
                      <a:pt x="198828" y="123858"/>
                      <a:pt x="247650" y="146050"/>
                    </a:cubicBezTo>
                    <a:cubicBezTo>
                      <a:pt x="260576" y="151926"/>
                      <a:pt x="272775" y="159333"/>
                      <a:pt x="285750" y="165100"/>
                    </a:cubicBezTo>
                    <a:cubicBezTo>
                      <a:pt x="291867" y="167818"/>
                      <a:pt x="298813" y="168457"/>
                      <a:pt x="304800" y="171450"/>
                    </a:cubicBezTo>
                    <a:cubicBezTo>
                      <a:pt x="311626" y="174863"/>
                      <a:pt x="317024" y="180737"/>
                      <a:pt x="323850" y="184150"/>
                    </a:cubicBezTo>
                    <a:cubicBezTo>
                      <a:pt x="329837" y="187143"/>
                      <a:pt x="336633" y="188150"/>
                      <a:pt x="342900" y="190500"/>
                    </a:cubicBezTo>
                    <a:cubicBezTo>
                      <a:pt x="353573" y="194502"/>
                      <a:pt x="363977" y="199198"/>
                      <a:pt x="374650" y="203200"/>
                    </a:cubicBezTo>
                    <a:cubicBezTo>
                      <a:pt x="380917" y="205550"/>
                      <a:pt x="387548" y="206913"/>
                      <a:pt x="393700" y="209550"/>
                    </a:cubicBezTo>
                    <a:cubicBezTo>
                      <a:pt x="402401" y="213279"/>
                      <a:pt x="410065" y="219427"/>
                      <a:pt x="419100" y="222250"/>
                    </a:cubicBezTo>
                    <a:cubicBezTo>
                      <a:pt x="444090" y="230059"/>
                      <a:pt x="470462" y="233021"/>
                      <a:pt x="495300" y="241300"/>
                    </a:cubicBezTo>
                    <a:cubicBezTo>
                      <a:pt x="501650" y="243417"/>
                      <a:pt x="507892" y="245889"/>
                      <a:pt x="514350" y="247650"/>
                    </a:cubicBezTo>
                    <a:cubicBezTo>
                      <a:pt x="556474" y="259138"/>
                      <a:pt x="559874" y="259295"/>
                      <a:pt x="596900" y="266700"/>
                    </a:cubicBezTo>
                    <a:cubicBezTo>
                      <a:pt x="639816" y="295310"/>
                      <a:pt x="594831" y="269697"/>
                      <a:pt x="685800" y="285750"/>
                    </a:cubicBezTo>
                    <a:cubicBezTo>
                      <a:pt x="698983" y="288076"/>
                      <a:pt x="710985" y="294928"/>
                      <a:pt x="723900" y="298450"/>
                    </a:cubicBezTo>
                    <a:cubicBezTo>
                      <a:pt x="751700" y="306032"/>
                      <a:pt x="785317" y="308096"/>
                      <a:pt x="812800" y="311150"/>
                    </a:cubicBezTo>
                    <a:cubicBezTo>
                      <a:pt x="871971" y="330874"/>
                      <a:pt x="859921" y="329511"/>
                      <a:pt x="946150" y="336550"/>
                    </a:cubicBezTo>
                    <a:cubicBezTo>
                      <a:pt x="1018002" y="342415"/>
                      <a:pt x="1162050" y="349250"/>
                      <a:pt x="1162050" y="349250"/>
                    </a:cubicBezTo>
                    <a:lnTo>
                      <a:pt x="1511300" y="342900"/>
                    </a:lnTo>
                    <a:cubicBezTo>
                      <a:pt x="1602372" y="340112"/>
                      <a:pt x="1784350" y="330200"/>
                      <a:pt x="1784350" y="330200"/>
                    </a:cubicBezTo>
                    <a:cubicBezTo>
                      <a:pt x="1803400" y="328083"/>
                      <a:pt x="1822403" y="325487"/>
                      <a:pt x="1841500" y="323850"/>
                    </a:cubicBezTo>
                    <a:cubicBezTo>
                      <a:pt x="2015057" y="308974"/>
                      <a:pt x="2087470" y="305771"/>
                      <a:pt x="2279650" y="298450"/>
                    </a:cubicBezTo>
                    <a:lnTo>
                      <a:pt x="2673350" y="285750"/>
                    </a:lnTo>
                    <a:cubicBezTo>
                      <a:pt x="2747433" y="289983"/>
                      <a:pt x="2821403" y="297447"/>
                      <a:pt x="2895600" y="298450"/>
                    </a:cubicBezTo>
                    <a:cubicBezTo>
                      <a:pt x="2978170" y="299566"/>
                      <a:pt x="3060753" y="295740"/>
                      <a:pt x="3143250" y="292100"/>
                    </a:cubicBezTo>
                    <a:cubicBezTo>
                      <a:pt x="3173651" y="290759"/>
                      <a:pt x="3340306" y="279078"/>
                      <a:pt x="3403600" y="273050"/>
                    </a:cubicBezTo>
                    <a:cubicBezTo>
                      <a:pt x="3666172" y="248043"/>
                      <a:pt x="3292984" y="282689"/>
                      <a:pt x="3505200" y="260350"/>
                    </a:cubicBezTo>
                    <a:cubicBezTo>
                      <a:pt x="3530548" y="257682"/>
                      <a:pt x="3556027" y="256416"/>
                      <a:pt x="3581400" y="254000"/>
                    </a:cubicBezTo>
                    <a:cubicBezTo>
                      <a:pt x="3600481" y="252183"/>
                      <a:pt x="3619455" y="249310"/>
                      <a:pt x="3638550" y="247650"/>
                    </a:cubicBezTo>
                    <a:cubicBezTo>
                      <a:pt x="3746941" y="238225"/>
                      <a:pt x="3757184" y="241243"/>
                      <a:pt x="3886200" y="234950"/>
                    </a:cubicBezTo>
                    <a:cubicBezTo>
                      <a:pt x="3920092" y="233297"/>
                      <a:pt x="3953919" y="230482"/>
                      <a:pt x="3987800" y="228600"/>
                    </a:cubicBezTo>
                    <a:cubicBezTo>
                      <a:pt x="4064115" y="224360"/>
                      <a:pt x="4113424" y="224280"/>
                      <a:pt x="4184650" y="215900"/>
                    </a:cubicBezTo>
                    <a:cubicBezTo>
                      <a:pt x="4220275" y="211709"/>
                      <a:pt x="4243108" y="204208"/>
                      <a:pt x="4279900" y="196850"/>
                    </a:cubicBezTo>
                    <a:cubicBezTo>
                      <a:pt x="4292525" y="194325"/>
                      <a:pt x="4305431" y="193293"/>
                      <a:pt x="4318000" y="190500"/>
                    </a:cubicBezTo>
                    <a:cubicBezTo>
                      <a:pt x="4330036" y="187825"/>
                      <a:pt x="4353683" y="177712"/>
                      <a:pt x="4362450" y="171450"/>
                    </a:cubicBezTo>
                    <a:cubicBezTo>
                      <a:pt x="4369758" y="166230"/>
                      <a:pt x="4375150" y="158750"/>
                      <a:pt x="4381500" y="152400"/>
                    </a:cubicBezTo>
                    <a:cubicBezTo>
                      <a:pt x="4386665" y="136906"/>
                      <a:pt x="4388240" y="126610"/>
                      <a:pt x="4400550" y="114300"/>
                    </a:cubicBezTo>
                    <a:cubicBezTo>
                      <a:pt x="4431201" y="83649"/>
                      <a:pt x="4411435" y="117930"/>
                      <a:pt x="4425950" y="88900"/>
                    </a:cubicBezTo>
                  </a:path>
                </a:pathLst>
              </a:custGeom>
              <a:ln w="12700" cmpd="sng">
                <a:solidFill>
                  <a:srgbClr val="000000"/>
                </a:solidFill>
                <a:prstDash val="lgDash"/>
              </a:ln>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latin typeface="Calibri" panose="020F0502020204030204" pitchFamily="34" charset="0"/>
                  <a:cs typeface="Calibri" panose="020F0502020204030204" pitchFamily="34" charset="0"/>
                </a:endParaRPr>
              </a:p>
            </p:txBody>
          </p:sp>
          <p:cxnSp>
            <p:nvCxnSpPr>
              <p:cNvPr id="112" name="Connecteur en arc 111"/>
              <p:cNvCxnSpPr/>
              <p:nvPr/>
            </p:nvCxnSpPr>
            <p:spPr>
              <a:xfrm>
                <a:off x="1728234" y="534353"/>
                <a:ext cx="2621915" cy="80011"/>
              </a:xfrm>
              <a:prstGeom prst="curvedConnector3">
                <a:avLst>
                  <a:gd name="adj1" fmla="val 50000"/>
                </a:avLst>
              </a:prstGeom>
              <a:ln w="12700" cmpd="sng">
                <a:solidFill>
                  <a:srgbClr val="000000"/>
                </a:solidFill>
                <a:prstDash val="sysDot"/>
              </a:ln>
            </p:spPr>
            <p:style>
              <a:lnRef idx="2">
                <a:schemeClr val="accent1"/>
              </a:lnRef>
              <a:fillRef idx="0">
                <a:schemeClr val="accent1"/>
              </a:fillRef>
              <a:effectRef idx="1">
                <a:schemeClr val="accent1"/>
              </a:effectRef>
              <a:fontRef idx="minor">
                <a:schemeClr val="tx1"/>
              </a:fontRef>
            </p:style>
          </p:cxnSp>
          <p:cxnSp>
            <p:nvCxnSpPr>
              <p:cNvPr id="113" name="Connecteur en arc 112"/>
              <p:cNvCxnSpPr/>
              <p:nvPr/>
            </p:nvCxnSpPr>
            <p:spPr>
              <a:xfrm flipV="1">
                <a:off x="2057400" y="571500"/>
                <a:ext cx="2286635" cy="125095"/>
              </a:xfrm>
              <a:prstGeom prst="curvedConnector3">
                <a:avLst>
                  <a:gd name="adj1" fmla="val 50000"/>
                </a:avLst>
              </a:prstGeom>
              <a:ln w="12700" cmpd="sng">
                <a:solidFill>
                  <a:srgbClr val="000000"/>
                </a:solidFill>
                <a:prstDash val="sysDot"/>
              </a:ln>
            </p:spPr>
            <p:style>
              <a:lnRef idx="2">
                <a:schemeClr val="accent1"/>
              </a:lnRef>
              <a:fillRef idx="0">
                <a:schemeClr val="accent1"/>
              </a:fillRef>
              <a:effectRef idx="1">
                <a:schemeClr val="accent1"/>
              </a:effectRef>
              <a:fontRef idx="minor">
                <a:schemeClr val="tx1"/>
              </a:fontRef>
            </p:style>
          </p:cxnSp>
          <p:sp>
            <p:nvSpPr>
              <p:cNvPr id="114" name="Forme libre 113"/>
              <p:cNvSpPr/>
              <p:nvPr/>
            </p:nvSpPr>
            <p:spPr>
              <a:xfrm>
                <a:off x="1600200" y="1631950"/>
                <a:ext cx="2837815" cy="247650"/>
              </a:xfrm>
              <a:custGeom>
                <a:avLst/>
                <a:gdLst>
                  <a:gd name="connsiteX0" fmla="*/ 0 w 2628900"/>
                  <a:gd name="connsiteY0" fmla="*/ 247650 h 247650"/>
                  <a:gd name="connsiteX1" fmla="*/ 101600 w 2628900"/>
                  <a:gd name="connsiteY1" fmla="*/ 234950 h 247650"/>
                  <a:gd name="connsiteX2" fmla="*/ 120650 w 2628900"/>
                  <a:gd name="connsiteY2" fmla="*/ 228600 h 247650"/>
                  <a:gd name="connsiteX3" fmla="*/ 152400 w 2628900"/>
                  <a:gd name="connsiteY3" fmla="*/ 222250 h 247650"/>
                  <a:gd name="connsiteX4" fmla="*/ 171450 w 2628900"/>
                  <a:gd name="connsiteY4" fmla="*/ 215900 h 247650"/>
                  <a:gd name="connsiteX5" fmla="*/ 203200 w 2628900"/>
                  <a:gd name="connsiteY5" fmla="*/ 209550 h 247650"/>
                  <a:gd name="connsiteX6" fmla="*/ 234950 w 2628900"/>
                  <a:gd name="connsiteY6" fmla="*/ 196850 h 247650"/>
                  <a:gd name="connsiteX7" fmla="*/ 273050 w 2628900"/>
                  <a:gd name="connsiteY7" fmla="*/ 190500 h 247650"/>
                  <a:gd name="connsiteX8" fmla="*/ 304800 w 2628900"/>
                  <a:gd name="connsiteY8" fmla="*/ 184150 h 247650"/>
                  <a:gd name="connsiteX9" fmla="*/ 342900 w 2628900"/>
                  <a:gd name="connsiteY9" fmla="*/ 177800 h 247650"/>
                  <a:gd name="connsiteX10" fmla="*/ 381000 w 2628900"/>
                  <a:gd name="connsiteY10" fmla="*/ 165100 h 247650"/>
                  <a:gd name="connsiteX11" fmla="*/ 450850 w 2628900"/>
                  <a:gd name="connsiteY11" fmla="*/ 152400 h 247650"/>
                  <a:gd name="connsiteX12" fmla="*/ 482600 w 2628900"/>
                  <a:gd name="connsiteY12" fmla="*/ 139700 h 247650"/>
                  <a:gd name="connsiteX13" fmla="*/ 596900 w 2628900"/>
                  <a:gd name="connsiteY13" fmla="*/ 127000 h 247650"/>
                  <a:gd name="connsiteX14" fmla="*/ 641350 w 2628900"/>
                  <a:gd name="connsiteY14" fmla="*/ 120650 h 247650"/>
                  <a:gd name="connsiteX15" fmla="*/ 698500 w 2628900"/>
                  <a:gd name="connsiteY15" fmla="*/ 114300 h 247650"/>
                  <a:gd name="connsiteX16" fmla="*/ 736600 w 2628900"/>
                  <a:gd name="connsiteY16" fmla="*/ 107950 h 247650"/>
                  <a:gd name="connsiteX17" fmla="*/ 889000 w 2628900"/>
                  <a:gd name="connsiteY17" fmla="*/ 95250 h 247650"/>
                  <a:gd name="connsiteX18" fmla="*/ 958850 w 2628900"/>
                  <a:gd name="connsiteY18" fmla="*/ 82550 h 247650"/>
                  <a:gd name="connsiteX19" fmla="*/ 984250 w 2628900"/>
                  <a:gd name="connsiteY19" fmla="*/ 76200 h 247650"/>
                  <a:gd name="connsiteX20" fmla="*/ 1104900 w 2628900"/>
                  <a:gd name="connsiteY20" fmla="*/ 69850 h 247650"/>
                  <a:gd name="connsiteX21" fmla="*/ 1219200 w 2628900"/>
                  <a:gd name="connsiteY21" fmla="*/ 50800 h 247650"/>
                  <a:gd name="connsiteX22" fmla="*/ 1466850 w 2628900"/>
                  <a:gd name="connsiteY22" fmla="*/ 25400 h 247650"/>
                  <a:gd name="connsiteX23" fmla="*/ 1600200 w 2628900"/>
                  <a:gd name="connsiteY23" fmla="*/ 12700 h 247650"/>
                  <a:gd name="connsiteX24" fmla="*/ 1936750 w 2628900"/>
                  <a:gd name="connsiteY24" fmla="*/ 0 h 247650"/>
                  <a:gd name="connsiteX25" fmla="*/ 2336800 w 2628900"/>
                  <a:gd name="connsiteY25" fmla="*/ 6350 h 247650"/>
                  <a:gd name="connsiteX26" fmla="*/ 2406650 w 2628900"/>
                  <a:gd name="connsiteY26" fmla="*/ 19050 h 247650"/>
                  <a:gd name="connsiteX27" fmla="*/ 2482850 w 2628900"/>
                  <a:gd name="connsiteY27" fmla="*/ 25400 h 247650"/>
                  <a:gd name="connsiteX28" fmla="*/ 2501900 w 2628900"/>
                  <a:gd name="connsiteY28" fmla="*/ 31750 h 247650"/>
                  <a:gd name="connsiteX29" fmla="*/ 2584450 w 2628900"/>
                  <a:gd name="connsiteY29" fmla="*/ 44450 h 247650"/>
                  <a:gd name="connsiteX30" fmla="*/ 2603500 w 2628900"/>
                  <a:gd name="connsiteY30" fmla="*/ 50800 h 247650"/>
                  <a:gd name="connsiteX31" fmla="*/ 2628900 w 2628900"/>
                  <a:gd name="connsiteY31" fmla="*/ 6985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628900" h="247650">
                    <a:moveTo>
                      <a:pt x="0" y="247650"/>
                    </a:moveTo>
                    <a:cubicBezTo>
                      <a:pt x="33867" y="243417"/>
                      <a:pt x="67887" y="240273"/>
                      <a:pt x="101600" y="234950"/>
                    </a:cubicBezTo>
                    <a:cubicBezTo>
                      <a:pt x="108212" y="233906"/>
                      <a:pt x="114156" y="230223"/>
                      <a:pt x="120650" y="228600"/>
                    </a:cubicBezTo>
                    <a:cubicBezTo>
                      <a:pt x="131121" y="225982"/>
                      <a:pt x="141929" y="224868"/>
                      <a:pt x="152400" y="222250"/>
                    </a:cubicBezTo>
                    <a:cubicBezTo>
                      <a:pt x="158894" y="220627"/>
                      <a:pt x="164956" y="217523"/>
                      <a:pt x="171450" y="215900"/>
                    </a:cubicBezTo>
                    <a:cubicBezTo>
                      <a:pt x="181921" y="213282"/>
                      <a:pt x="192862" y="212651"/>
                      <a:pt x="203200" y="209550"/>
                    </a:cubicBezTo>
                    <a:cubicBezTo>
                      <a:pt x="214118" y="206275"/>
                      <a:pt x="223953" y="199849"/>
                      <a:pt x="234950" y="196850"/>
                    </a:cubicBezTo>
                    <a:cubicBezTo>
                      <a:pt x="247372" y="193462"/>
                      <a:pt x="260382" y="192803"/>
                      <a:pt x="273050" y="190500"/>
                    </a:cubicBezTo>
                    <a:cubicBezTo>
                      <a:pt x="283669" y="188569"/>
                      <a:pt x="294181" y="186081"/>
                      <a:pt x="304800" y="184150"/>
                    </a:cubicBezTo>
                    <a:cubicBezTo>
                      <a:pt x="317468" y="181847"/>
                      <a:pt x="330409" y="180923"/>
                      <a:pt x="342900" y="177800"/>
                    </a:cubicBezTo>
                    <a:cubicBezTo>
                      <a:pt x="355887" y="174553"/>
                      <a:pt x="368013" y="168347"/>
                      <a:pt x="381000" y="165100"/>
                    </a:cubicBezTo>
                    <a:cubicBezTo>
                      <a:pt x="405117" y="159071"/>
                      <a:pt x="427121" y="159519"/>
                      <a:pt x="450850" y="152400"/>
                    </a:cubicBezTo>
                    <a:cubicBezTo>
                      <a:pt x="461768" y="149125"/>
                      <a:pt x="471370" y="141653"/>
                      <a:pt x="482600" y="139700"/>
                    </a:cubicBezTo>
                    <a:cubicBezTo>
                      <a:pt x="520368" y="133132"/>
                      <a:pt x="558839" y="131567"/>
                      <a:pt x="596900" y="127000"/>
                    </a:cubicBezTo>
                    <a:cubicBezTo>
                      <a:pt x="611760" y="125217"/>
                      <a:pt x="626498" y="122506"/>
                      <a:pt x="641350" y="120650"/>
                    </a:cubicBezTo>
                    <a:cubicBezTo>
                      <a:pt x="660369" y="118273"/>
                      <a:pt x="679501" y="116833"/>
                      <a:pt x="698500" y="114300"/>
                    </a:cubicBezTo>
                    <a:cubicBezTo>
                      <a:pt x="711262" y="112598"/>
                      <a:pt x="723789" y="109231"/>
                      <a:pt x="736600" y="107950"/>
                    </a:cubicBezTo>
                    <a:cubicBezTo>
                      <a:pt x="787323" y="102878"/>
                      <a:pt x="889000" y="95250"/>
                      <a:pt x="889000" y="95250"/>
                    </a:cubicBezTo>
                    <a:cubicBezTo>
                      <a:pt x="946609" y="80848"/>
                      <a:pt x="875424" y="97718"/>
                      <a:pt x="958850" y="82550"/>
                    </a:cubicBezTo>
                    <a:cubicBezTo>
                      <a:pt x="967436" y="80989"/>
                      <a:pt x="975556" y="76956"/>
                      <a:pt x="984250" y="76200"/>
                    </a:cubicBezTo>
                    <a:cubicBezTo>
                      <a:pt x="1024371" y="72711"/>
                      <a:pt x="1064683" y="71967"/>
                      <a:pt x="1104900" y="69850"/>
                    </a:cubicBezTo>
                    <a:cubicBezTo>
                      <a:pt x="1180321" y="44710"/>
                      <a:pt x="1104641" y="66601"/>
                      <a:pt x="1219200" y="50800"/>
                    </a:cubicBezTo>
                    <a:cubicBezTo>
                      <a:pt x="1437175" y="20735"/>
                      <a:pt x="1208849" y="37127"/>
                      <a:pt x="1466850" y="25400"/>
                    </a:cubicBezTo>
                    <a:cubicBezTo>
                      <a:pt x="1528290" y="15160"/>
                      <a:pt x="1511993" y="16591"/>
                      <a:pt x="1600200" y="12700"/>
                    </a:cubicBezTo>
                    <a:lnTo>
                      <a:pt x="1936750" y="0"/>
                    </a:lnTo>
                    <a:cubicBezTo>
                      <a:pt x="2070100" y="2117"/>
                      <a:pt x="2203543" y="948"/>
                      <a:pt x="2336800" y="6350"/>
                    </a:cubicBezTo>
                    <a:cubicBezTo>
                      <a:pt x="2360446" y="7309"/>
                      <a:pt x="2383184" y="15989"/>
                      <a:pt x="2406650" y="19050"/>
                    </a:cubicBezTo>
                    <a:cubicBezTo>
                      <a:pt x="2431924" y="22347"/>
                      <a:pt x="2457450" y="23283"/>
                      <a:pt x="2482850" y="25400"/>
                    </a:cubicBezTo>
                    <a:cubicBezTo>
                      <a:pt x="2489200" y="27517"/>
                      <a:pt x="2495406" y="30127"/>
                      <a:pt x="2501900" y="31750"/>
                    </a:cubicBezTo>
                    <a:cubicBezTo>
                      <a:pt x="2530990" y="39023"/>
                      <a:pt x="2553604" y="40594"/>
                      <a:pt x="2584450" y="44450"/>
                    </a:cubicBezTo>
                    <a:cubicBezTo>
                      <a:pt x="2590800" y="46567"/>
                      <a:pt x="2597513" y="47807"/>
                      <a:pt x="2603500" y="50800"/>
                    </a:cubicBezTo>
                    <a:cubicBezTo>
                      <a:pt x="2617860" y="57980"/>
                      <a:pt x="2619970" y="60920"/>
                      <a:pt x="2628900" y="69850"/>
                    </a:cubicBezTo>
                  </a:path>
                </a:pathLst>
              </a:custGeom>
              <a:ln w="12700" cmpd="sng">
                <a:solidFill>
                  <a:srgbClr val="000000"/>
                </a:solidFill>
                <a:prstDash val="sysDash"/>
              </a:ln>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latin typeface="Calibri" panose="020F0502020204030204" pitchFamily="34" charset="0"/>
                  <a:cs typeface="Calibri" panose="020F0502020204030204" pitchFamily="34" charset="0"/>
                </a:endParaRPr>
              </a:p>
            </p:txBody>
          </p:sp>
          <p:sp>
            <p:nvSpPr>
              <p:cNvPr id="115" name="Forme libre 114"/>
              <p:cNvSpPr/>
              <p:nvPr/>
            </p:nvSpPr>
            <p:spPr>
              <a:xfrm>
                <a:off x="1035050" y="1714500"/>
                <a:ext cx="3472815" cy="438150"/>
              </a:xfrm>
              <a:custGeom>
                <a:avLst/>
                <a:gdLst>
                  <a:gd name="connsiteX0" fmla="*/ 0 w 3225800"/>
                  <a:gd name="connsiteY0" fmla="*/ 349250 h 438150"/>
                  <a:gd name="connsiteX1" fmla="*/ 152400 w 3225800"/>
                  <a:gd name="connsiteY1" fmla="*/ 368300 h 438150"/>
                  <a:gd name="connsiteX2" fmla="*/ 228600 w 3225800"/>
                  <a:gd name="connsiteY2" fmla="*/ 374650 h 438150"/>
                  <a:gd name="connsiteX3" fmla="*/ 304800 w 3225800"/>
                  <a:gd name="connsiteY3" fmla="*/ 387350 h 438150"/>
                  <a:gd name="connsiteX4" fmla="*/ 368300 w 3225800"/>
                  <a:gd name="connsiteY4" fmla="*/ 393700 h 438150"/>
                  <a:gd name="connsiteX5" fmla="*/ 457200 w 3225800"/>
                  <a:gd name="connsiteY5" fmla="*/ 406400 h 438150"/>
                  <a:gd name="connsiteX6" fmla="*/ 679450 w 3225800"/>
                  <a:gd name="connsiteY6" fmla="*/ 425450 h 438150"/>
                  <a:gd name="connsiteX7" fmla="*/ 971550 w 3225800"/>
                  <a:gd name="connsiteY7" fmla="*/ 438150 h 438150"/>
                  <a:gd name="connsiteX8" fmla="*/ 1409700 w 3225800"/>
                  <a:gd name="connsiteY8" fmla="*/ 431800 h 438150"/>
                  <a:gd name="connsiteX9" fmla="*/ 1771650 w 3225800"/>
                  <a:gd name="connsiteY9" fmla="*/ 419100 h 438150"/>
                  <a:gd name="connsiteX10" fmla="*/ 1898650 w 3225800"/>
                  <a:gd name="connsiteY10" fmla="*/ 400050 h 438150"/>
                  <a:gd name="connsiteX11" fmla="*/ 2019300 w 3225800"/>
                  <a:gd name="connsiteY11" fmla="*/ 381000 h 438150"/>
                  <a:gd name="connsiteX12" fmla="*/ 2070100 w 3225800"/>
                  <a:gd name="connsiteY12" fmla="*/ 368300 h 438150"/>
                  <a:gd name="connsiteX13" fmla="*/ 2165350 w 3225800"/>
                  <a:gd name="connsiteY13" fmla="*/ 349250 h 438150"/>
                  <a:gd name="connsiteX14" fmla="*/ 2197100 w 3225800"/>
                  <a:gd name="connsiteY14" fmla="*/ 342900 h 438150"/>
                  <a:gd name="connsiteX15" fmla="*/ 2222500 w 3225800"/>
                  <a:gd name="connsiteY15" fmla="*/ 336550 h 438150"/>
                  <a:gd name="connsiteX16" fmla="*/ 2260600 w 3225800"/>
                  <a:gd name="connsiteY16" fmla="*/ 330200 h 438150"/>
                  <a:gd name="connsiteX17" fmla="*/ 2286000 w 3225800"/>
                  <a:gd name="connsiteY17" fmla="*/ 323850 h 438150"/>
                  <a:gd name="connsiteX18" fmla="*/ 2368550 w 3225800"/>
                  <a:gd name="connsiteY18" fmla="*/ 292100 h 438150"/>
                  <a:gd name="connsiteX19" fmla="*/ 2457450 w 3225800"/>
                  <a:gd name="connsiteY19" fmla="*/ 279400 h 438150"/>
                  <a:gd name="connsiteX20" fmla="*/ 2546350 w 3225800"/>
                  <a:gd name="connsiteY20" fmla="*/ 260350 h 438150"/>
                  <a:gd name="connsiteX21" fmla="*/ 2635250 w 3225800"/>
                  <a:gd name="connsiteY21" fmla="*/ 241300 h 438150"/>
                  <a:gd name="connsiteX22" fmla="*/ 2667000 w 3225800"/>
                  <a:gd name="connsiteY22" fmla="*/ 228600 h 438150"/>
                  <a:gd name="connsiteX23" fmla="*/ 2705100 w 3225800"/>
                  <a:gd name="connsiteY23" fmla="*/ 222250 h 438150"/>
                  <a:gd name="connsiteX24" fmla="*/ 2755900 w 3225800"/>
                  <a:gd name="connsiteY24" fmla="*/ 184150 h 438150"/>
                  <a:gd name="connsiteX25" fmla="*/ 2774950 w 3225800"/>
                  <a:gd name="connsiteY25" fmla="*/ 171450 h 438150"/>
                  <a:gd name="connsiteX26" fmla="*/ 2794000 w 3225800"/>
                  <a:gd name="connsiteY26" fmla="*/ 165100 h 438150"/>
                  <a:gd name="connsiteX27" fmla="*/ 2825750 w 3225800"/>
                  <a:gd name="connsiteY27" fmla="*/ 152400 h 438150"/>
                  <a:gd name="connsiteX28" fmla="*/ 2851150 w 3225800"/>
                  <a:gd name="connsiteY28" fmla="*/ 139700 h 438150"/>
                  <a:gd name="connsiteX29" fmla="*/ 2895600 w 3225800"/>
                  <a:gd name="connsiteY29" fmla="*/ 127000 h 438150"/>
                  <a:gd name="connsiteX30" fmla="*/ 2914650 w 3225800"/>
                  <a:gd name="connsiteY30" fmla="*/ 114300 h 438150"/>
                  <a:gd name="connsiteX31" fmla="*/ 2933700 w 3225800"/>
                  <a:gd name="connsiteY31" fmla="*/ 107950 h 438150"/>
                  <a:gd name="connsiteX32" fmla="*/ 2965450 w 3225800"/>
                  <a:gd name="connsiteY32" fmla="*/ 95250 h 438150"/>
                  <a:gd name="connsiteX33" fmla="*/ 2984500 w 3225800"/>
                  <a:gd name="connsiteY33" fmla="*/ 82550 h 438150"/>
                  <a:gd name="connsiteX34" fmla="*/ 3022600 w 3225800"/>
                  <a:gd name="connsiteY34" fmla="*/ 69850 h 438150"/>
                  <a:gd name="connsiteX35" fmla="*/ 3041650 w 3225800"/>
                  <a:gd name="connsiteY35" fmla="*/ 63500 h 438150"/>
                  <a:gd name="connsiteX36" fmla="*/ 3067050 w 3225800"/>
                  <a:gd name="connsiteY36" fmla="*/ 50800 h 438150"/>
                  <a:gd name="connsiteX37" fmla="*/ 3086100 w 3225800"/>
                  <a:gd name="connsiteY37" fmla="*/ 38100 h 438150"/>
                  <a:gd name="connsiteX38" fmla="*/ 3117850 w 3225800"/>
                  <a:gd name="connsiteY38" fmla="*/ 31750 h 438150"/>
                  <a:gd name="connsiteX39" fmla="*/ 3168650 w 3225800"/>
                  <a:gd name="connsiteY39" fmla="*/ 19050 h 438150"/>
                  <a:gd name="connsiteX40" fmla="*/ 3225800 w 3225800"/>
                  <a:gd name="connsiteY40" fmla="*/ 0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25800" h="438150">
                    <a:moveTo>
                      <a:pt x="0" y="349250"/>
                    </a:moveTo>
                    <a:cubicBezTo>
                      <a:pt x="62038" y="358113"/>
                      <a:pt x="73835" y="360173"/>
                      <a:pt x="152400" y="368300"/>
                    </a:cubicBezTo>
                    <a:cubicBezTo>
                      <a:pt x="177753" y="370923"/>
                      <a:pt x="203309" y="371489"/>
                      <a:pt x="228600" y="374650"/>
                    </a:cubicBezTo>
                    <a:cubicBezTo>
                      <a:pt x="254152" y="377844"/>
                      <a:pt x="279286" y="383871"/>
                      <a:pt x="304800" y="387350"/>
                    </a:cubicBezTo>
                    <a:cubicBezTo>
                      <a:pt x="325877" y="390224"/>
                      <a:pt x="347192" y="391062"/>
                      <a:pt x="368300" y="393700"/>
                    </a:cubicBezTo>
                    <a:cubicBezTo>
                      <a:pt x="398003" y="397413"/>
                      <a:pt x="427497" y="402687"/>
                      <a:pt x="457200" y="406400"/>
                    </a:cubicBezTo>
                    <a:cubicBezTo>
                      <a:pt x="505134" y="412392"/>
                      <a:pt x="670161" y="425130"/>
                      <a:pt x="679450" y="425450"/>
                    </a:cubicBezTo>
                    <a:cubicBezTo>
                      <a:pt x="899624" y="433042"/>
                      <a:pt x="802286" y="428193"/>
                      <a:pt x="971550" y="438150"/>
                    </a:cubicBezTo>
                    <a:lnTo>
                      <a:pt x="1409700" y="431800"/>
                    </a:lnTo>
                    <a:cubicBezTo>
                      <a:pt x="1690627" y="426828"/>
                      <a:pt x="1603938" y="432001"/>
                      <a:pt x="1771650" y="419100"/>
                    </a:cubicBezTo>
                    <a:cubicBezTo>
                      <a:pt x="1942241" y="384982"/>
                      <a:pt x="1728693" y="425544"/>
                      <a:pt x="1898650" y="400050"/>
                    </a:cubicBezTo>
                    <a:cubicBezTo>
                      <a:pt x="2086753" y="371835"/>
                      <a:pt x="1846744" y="400173"/>
                      <a:pt x="2019300" y="381000"/>
                    </a:cubicBezTo>
                    <a:cubicBezTo>
                      <a:pt x="2036233" y="376767"/>
                      <a:pt x="2053044" y="372008"/>
                      <a:pt x="2070100" y="368300"/>
                    </a:cubicBezTo>
                    <a:cubicBezTo>
                      <a:pt x="2101740" y="361422"/>
                      <a:pt x="2133600" y="355600"/>
                      <a:pt x="2165350" y="349250"/>
                    </a:cubicBezTo>
                    <a:cubicBezTo>
                      <a:pt x="2175933" y="347133"/>
                      <a:pt x="2186629" y="345518"/>
                      <a:pt x="2197100" y="342900"/>
                    </a:cubicBezTo>
                    <a:cubicBezTo>
                      <a:pt x="2205567" y="340783"/>
                      <a:pt x="2213942" y="338262"/>
                      <a:pt x="2222500" y="336550"/>
                    </a:cubicBezTo>
                    <a:cubicBezTo>
                      <a:pt x="2235125" y="334025"/>
                      <a:pt x="2247975" y="332725"/>
                      <a:pt x="2260600" y="330200"/>
                    </a:cubicBezTo>
                    <a:cubicBezTo>
                      <a:pt x="2269158" y="328488"/>
                      <a:pt x="2277828" y="326914"/>
                      <a:pt x="2286000" y="323850"/>
                    </a:cubicBezTo>
                    <a:cubicBezTo>
                      <a:pt x="2330438" y="307186"/>
                      <a:pt x="2300135" y="303502"/>
                      <a:pt x="2368550" y="292100"/>
                    </a:cubicBezTo>
                    <a:cubicBezTo>
                      <a:pt x="2423483" y="282945"/>
                      <a:pt x="2393874" y="287347"/>
                      <a:pt x="2457450" y="279400"/>
                    </a:cubicBezTo>
                    <a:cubicBezTo>
                      <a:pt x="2577761" y="245025"/>
                      <a:pt x="2426941" y="285938"/>
                      <a:pt x="2546350" y="260350"/>
                    </a:cubicBezTo>
                    <a:cubicBezTo>
                      <a:pt x="2664032" y="235132"/>
                      <a:pt x="2518394" y="257994"/>
                      <a:pt x="2635250" y="241300"/>
                    </a:cubicBezTo>
                    <a:cubicBezTo>
                      <a:pt x="2645833" y="237067"/>
                      <a:pt x="2656003" y="231599"/>
                      <a:pt x="2667000" y="228600"/>
                    </a:cubicBezTo>
                    <a:cubicBezTo>
                      <a:pt x="2679422" y="225212"/>
                      <a:pt x="2693584" y="228008"/>
                      <a:pt x="2705100" y="222250"/>
                    </a:cubicBezTo>
                    <a:cubicBezTo>
                      <a:pt x="2724032" y="212784"/>
                      <a:pt x="2738288" y="195891"/>
                      <a:pt x="2755900" y="184150"/>
                    </a:cubicBezTo>
                    <a:cubicBezTo>
                      <a:pt x="2762250" y="179917"/>
                      <a:pt x="2768124" y="174863"/>
                      <a:pt x="2774950" y="171450"/>
                    </a:cubicBezTo>
                    <a:cubicBezTo>
                      <a:pt x="2780937" y="168457"/>
                      <a:pt x="2787733" y="167450"/>
                      <a:pt x="2794000" y="165100"/>
                    </a:cubicBezTo>
                    <a:cubicBezTo>
                      <a:pt x="2804673" y="161098"/>
                      <a:pt x="2815334" y="157029"/>
                      <a:pt x="2825750" y="152400"/>
                    </a:cubicBezTo>
                    <a:cubicBezTo>
                      <a:pt x="2834400" y="148555"/>
                      <a:pt x="2842287" y="143024"/>
                      <a:pt x="2851150" y="139700"/>
                    </a:cubicBezTo>
                    <a:cubicBezTo>
                      <a:pt x="2867426" y="133596"/>
                      <a:pt x="2880248" y="134676"/>
                      <a:pt x="2895600" y="127000"/>
                    </a:cubicBezTo>
                    <a:cubicBezTo>
                      <a:pt x="2902426" y="123587"/>
                      <a:pt x="2907824" y="117713"/>
                      <a:pt x="2914650" y="114300"/>
                    </a:cubicBezTo>
                    <a:cubicBezTo>
                      <a:pt x="2920637" y="111307"/>
                      <a:pt x="2927433" y="110300"/>
                      <a:pt x="2933700" y="107950"/>
                    </a:cubicBezTo>
                    <a:cubicBezTo>
                      <a:pt x="2944373" y="103948"/>
                      <a:pt x="2955255" y="100348"/>
                      <a:pt x="2965450" y="95250"/>
                    </a:cubicBezTo>
                    <a:cubicBezTo>
                      <a:pt x="2972276" y="91837"/>
                      <a:pt x="2977526" y="85650"/>
                      <a:pt x="2984500" y="82550"/>
                    </a:cubicBezTo>
                    <a:cubicBezTo>
                      <a:pt x="2996733" y="77113"/>
                      <a:pt x="3009900" y="74083"/>
                      <a:pt x="3022600" y="69850"/>
                    </a:cubicBezTo>
                    <a:cubicBezTo>
                      <a:pt x="3028950" y="67733"/>
                      <a:pt x="3035663" y="66493"/>
                      <a:pt x="3041650" y="63500"/>
                    </a:cubicBezTo>
                    <a:cubicBezTo>
                      <a:pt x="3050117" y="59267"/>
                      <a:pt x="3058831" y="55496"/>
                      <a:pt x="3067050" y="50800"/>
                    </a:cubicBezTo>
                    <a:cubicBezTo>
                      <a:pt x="3073676" y="47014"/>
                      <a:pt x="3078954" y="40780"/>
                      <a:pt x="3086100" y="38100"/>
                    </a:cubicBezTo>
                    <a:cubicBezTo>
                      <a:pt x="3096206" y="34310"/>
                      <a:pt x="3107333" y="34177"/>
                      <a:pt x="3117850" y="31750"/>
                    </a:cubicBezTo>
                    <a:cubicBezTo>
                      <a:pt x="3134857" y="27825"/>
                      <a:pt x="3151494" y="22267"/>
                      <a:pt x="3168650" y="19050"/>
                    </a:cubicBezTo>
                    <a:cubicBezTo>
                      <a:pt x="3226060" y="8286"/>
                      <a:pt x="3211287" y="29025"/>
                      <a:pt x="3225800" y="0"/>
                    </a:cubicBezTo>
                  </a:path>
                </a:pathLst>
              </a:custGeom>
              <a:ln w="12700" cmpd="sng">
                <a:solidFill>
                  <a:srgbClr val="000000"/>
                </a:solidFill>
                <a:prstDash val="sysDash"/>
              </a:ln>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latin typeface="Calibri" panose="020F0502020204030204" pitchFamily="34" charset="0"/>
                  <a:cs typeface="Calibri" panose="020F0502020204030204" pitchFamily="34" charset="0"/>
                </a:endParaRPr>
              </a:p>
            </p:txBody>
          </p:sp>
        </p:grpSp>
        <p:sp>
          <p:nvSpPr>
            <p:cNvPr id="105" name="Forme libre 104"/>
            <p:cNvSpPr/>
            <p:nvPr/>
          </p:nvSpPr>
          <p:spPr>
            <a:xfrm>
              <a:off x="1600200" y="685800"/>
              <a:ext cx="2972435" cy="258445"/>
            </a:xfrm>
            <a:custGeom>
              <a:avLst/>
              <a:gdLst>
                <a:gd name="connsiteX0" fmla="*/ 0 w 2597150"/>
                <a:gd name="connsiteY0" fmla="*/ 69851 h 374651"/>
                <a:gd name="connsiteX1" fmla="*/ 31750 w 2597150"/>
                <a:gd name="connsiteY1" fmla="*/ 107951 h 374651"/>
                <a:gd name="connsiteX2" fmla="*/ 69850 w 2597150"/>
                <a:gd name="connsiteY2" fmla="*/ 114301 h 374651"/>
                <a:gd name="connsiteX3" fmla="*/ 107950 w 2597150"/>
                <a:gd name="connsiteY3" fmla="*/ 133351 h 374651"/>
                <a:gd name="connsiteX4" fmla="*/ 215900 w 2597150"/>
                <a:gd name="connsiteY4" fmla="*/ 165101 h 374651"/>
                <a:gd name="connsiteX5" fmla="*/ 298450 w 2597150"/>
                <a:gd name="connsiteY5" fmla="*/ 184151 h 374651"/>
                <a:gd name="connsiteX6" fmla="*/ 355600 w 2597150"/>
                <a:gd name="connsiteY6" fmla="*/ 203201 h 374651"/>
                <a:gd name="connsiteX7" fmla="*/ 393700 w 2597150"/>
                <a:gd name="connsiteY7" fmla="*/ 209551 h 374651"/>
                <a:gd name="connsiteX8" fmla="*/ 476250 w 2597150"/>
                <a:gd name="connsiteY8" fmla="*/ 241301 h 374651"/>
                <a:gd name="connsiteX9" fmla="*/ 520700 w 2597150"/>
                <a:gd name="connsiteY9" fmla="*/ 247651 h 374651"/>
                <a:gd name="connsiteX10" fmla="*/ 565150 w 2597150"/>
                <a:gd name="connsiteY10" fmla="*/ 260351 h 374651"/>
                <a:gd name="connsiteX11" fmla="*/ 622300 w 2597150"/>
                <a:gd name="connsiteY11" fmla="*/ 273051 h 374651"/>
                <a:gd name="connsiteX12" fmla="*/ 673100 w 2597150"/>
                <a:gd name="connsiteY12" fmla="*/ 285751 h 374651"/>
                <a:gd name="connsiteX13" fmla="*/ 692150 w 2597150"/>
                <a:gd name="connsiteY13" fmla="*/ 298451 h 374651"/>
                <a:gd name="connsiteX14" fmla="*/ 749300 w 2597150"/>
                <a:gd name="connsiteY14" fmla="*/ 311151 h 374651"/>
                <a:gd name="connsiteX15" fmla="*/ 768350 w 2597150"/>
                <a:gd name="connsiteY15" fmla="*/ 323851 h 374651"/>
                <a:gd name="connsiteX16" fmla="*/ 819150 w 2597150"/>
                <a:gd name="connsiteY16" fmla="*/ 330201 h 374651"/>
                <a:gd name="connsiteX17" fmla="*/ 863600 w 2597150"/>
                <a:gd name="connsiteY17" fmla="*/ 336551 h 374651"/>
                <a:gd name="connsiteX18" fmla="*/ 895350 w 2597150"/>
                <a:gd name="connsiteY18" fmla="*/ 349251 h 374651"/>
                <a:gd name="connsiteX19" fmla="*/ 958850 w 2597150"/>
                <a:gd name="connsiteY19" fmla="*/ 361951 h 374651"/>
                <a:gd name="connsiteX20" fmla="*/ 1060450 w 2597150"/>
                <a:gd name="connsiteY20" fmla="*/ 374651 h 374651"/>
                <a:gd name="connsiteX21" fmla="*/ 1257300 w 2597150"/>
                <a:gd name="connsiteY21" fmla="*/ 368301 h 374651"/>
                <a:gd name="connsiteX22" fmla="*/ 1289050 w 2597150"/>
                <a:gd name="connsiteY22" fmla="*/ 349251 h 374651"/>
                <a:gd name="connsiteX23" fmla="*/ 1333500 w 2597150"/>
                <a:gd name="connsiteY23" fmla="*/ 336551 h 374651"/>
                <a:gd name="connsiteX24" fmla="*/ 1377950 w 2597150"/>
                <a:gd name="connsiteY24" fmla="*/ 323851 h 374651"/>
                <a:gd name="connsiteX25" fmla="*/ 1447800 w 2597150"/>
                <a:gd name="connsiteY25" fmla="*/ 304801 h 374651"/>
                <a:gd name="connsiteX26" fmla="*/ 1524000 w 2597150"/>
                <a:gd name="connsiteY26" fmla="*/ 292101 h 374651"/>
                <a:gd name="connsiteX27" fmla="*/ 1638300 w 2597150"/>
                <a:gd name="connsiteY27" fmla="*/ 260351 h 374651"/>
                <a:gd name="connsiteX28" fmla="*/ 1657350 w 2597150"/>
                <a:gd name="connsiteY28" fmla="*/ 254001 h 374651"/>
                <a:gd name="connsiteX29" fmla="*/ 1676400 w 2597150"/>
                <a:gd name="connsiteY29" fmla="*/ 241301 h 374651"/>
                <a:gd name="connsiteX30" fmla="*/ 1739900 w 2597150"/>
                <a:gd name="connsiteY30" fmla="*/ 234951 h 374651"/>
                <a:gd name="connsiteX31" fmla="*/ 1809750 w 2597150"/>
                <a:gd name="connsiteY31" fmla="*/ 209551 h 374651"/>
                <a:gd name="connsiteX32" fmla="*/ 1873250 w 2597150"/>
                <a:gd name="connsiteY32" fmla="*/ 203201 h 374651"/>
                <a:gd name="connsiteX33" fmla="*/ 1892300 w 2597150"/>
                <a:gd name="connsiteY33" fmla="*/ 190501 h 374651"/>
                <a:gd name="connsiteX34" fmla="*/ 1917700 w 2597150"/>
                <a:gd name="connsiteY34" fmla="*/ 184151 h 374651"/>
                <a:gd name="connsiteX35" fmla="*/ 1936750 w 2597150"/>
                <a:gd name="connsiteY35" fmla="*/ 177801 h 374651"/>
                <a:gd name="connsiteX36" fmla="*/ 1981200 w 2597150"/>
                <a:gd name="connsiteY36" fmla="*/ 158751 h 374651"/>
                <a:gd name="connsiteX37" fmla="*/ 2025650 w 2597150"/>
                <a:gd name="connsiteY37" fmla="*/ 146051 h 374651"/>
                <a:gd name="connsiteX38" fmla="*/ 2089150 w 2597150"/>
                <a:gd name="connsiteY38" fmla="*/ 127001 h 374651"/>
                <a:gd name="connsiteX39" fmla="*/ 2152650 w 2597150"/>
                <a:gd name="connsiteY39" fmla="*/ 107951 h 374651"/>
                <a:gd name="connsiteX40" fmla="*/ 2171700 w 2597150"/>
                <a:gd name="connsiteY40" fmla="*/ 95251 h 374651"/>
                <a:gd name="connsiteX41" fmla="*/ 2197100 w 2597150"/>
                <a:gd name="connsiteY41" fmla="*/ 88901 h 374651"/>
                <a:gd name="connsiteX42" fmla="*/ 2273300 w 2597150"/>
                <a:gd name="connsiteY42" fmla="*/ 63501 h 374651"/>
                <a:gd name="connsiteX43" fmla="*/ 2311400 w 2597150"/>
                <a:gd name="connsiteY43" fmla="*/ 50801 h 374651"/>
                <a:gd name="connsiteX44" fmla="*/ 2330450 w 2597150"/>
                <a:gd name="connsiteY44" fmla="*/ 44451 h 374651"/>
                <a:gd name="connsiteX45" fmla="*/ 2368550 w 2597150"/>
                <a:gd name="connsiteY45" fmla="*/ 38101 h 374651"/>
                <a:gd name="connsiteX46" fmla="*/ 2406650 w 2597150"/>
                <a:gd name="connsiteY46" fmla="*/ 25401 h 374651"/>
                <a:gd name="connsiteX47" fmla="*/ 2432050 w 2597150"/>
                <a:gd name="connsiteY47" fmla="*/ 12701 h 374651"/>
                <a:gd name="connsiteX48" fmla="*/ 2482850 w 2597150"/>
                <a:gd name="connsiteY48" fmla="*/ 6351 h 374651"/>
                <a:gd name="connsiteX49" fmla="*/ 2597150 w 2597150"/>
                <a:gd name="connsiteY49" fmla="*/ 1 h 374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597150" h="374651">
                  <a:moveTo>
                    <a:pt x="0" y="69851"/>
                  </a:moveTo>
                  <a:cubicBezTo>
                    <a:pt x="10583" y="82551"/>
                    <a:pt x="17803" y="99076"/>
                    <a:pt x="31750" y="107951"/>
                  </a:cubicBezTo>
                  <a:cubicBezTo>
                    <a:pt x="42612" y="114863"/>
                    <a:pt x="57636" y="110230"/>
                    <a:pt x="69850" y="114301"/>
                  </a:cubicBezTo>
                  <a:cubicBezTo>
                    <a:pt x="83320" y="118791"/>
                    <a:pt x="94767" y="128078"/>
                    <a:pt x="107950" y="133351"/>
                  </a:cubicBezTo>
                  <a:cubicBezTo>
                    <a:pt x="154911" y="152135"/>
                    <a:pt x="168869" y="152559"/>
                    <a:pt x="215900" y="165101"/>
                  </a:cubicBezTo>
                  <a:cubicBezTo>
                    <a:pt x="283555" y="183142"/>
                    <a:pt x="236106" y="173760"/>
                    <a:pt x="298450" y="184151"/>
                  </a:cubicBezTo>
                  <a:cubicBezTo>
                    <a:pt x="326399" y="195330"/>
                    <a:pt x="328256" y="197732"/>
                    <a:pt x="355600" y="203201"/>
                  </a:cubicBezTo>
                  <a:cubicBezTo>
                    <a:pt x="368225" y="205726"/>
                    <a:pt x="381209" y="206428"/>
                    <a:pt x="393700" y="209551"/>
                  </a:cubicBezTo>
                  <a:cubicBezTo>
                    <a:pt x="511038" y="238885"/>
                    <a:pt x="342495" y="203085"/>
                    <a:pt x="476250" y="241301"/>
                  </a:cubicBezTo>
                  <a:cubicBezTo>
                    <a:pt x="490641" y="245413"/>
                    <a:pt x="506065" y="244515"/>
                    <a:pt x="520700" y="247651"/>
                  </a:cubicBezTo>
                  <a:cubicBezTo>
                    <a:pt x="535768" y="250880"/>
                    <a:pt x="550201" y="256614"/>
                    <a:pt x="565150" y="260351"/>
                  </a:cubicBezTo>
                  <a:cubicBezTo>
                    <a:pt x="584082" y="265084"/>
                    <a:pt x="603304" y="268581"/>
                    <a:pt x="622300" y="273051"/>
                  </a:cubicBezTo>
                  <a:cubicBezTo>
                    <a:pt x="639290" y="277049"/>
                    <a:pt x="673100" y="285751"/>
                    <a:pt x="673100" y="285751"/>
                  </a:cubicBezTo>
                  <a:cubicBezTo>
                    <a:pt x="679450" y="289984"/>
                    <a:pt x="685135" y="295445"/>
                    <a:pt x="692150" y="298451"/>
                  </a:cubicBezTo>
                  <a:cubicBezTo>
                    <a:pt x="699997" y="301814"/>
                    <a:pt x="743649" y="310021"/>
                    <a:pt x="749300" y="311151"/>
                  </a:cubicBezTo>
                  <a:cubicBezTo>
                    <a:pt x="755650" y="315384"/>
                    <a:pt x="760987" y="321843"/>
                    <a:pt x="768350" y="323851"/>
                  </a:cubicBezTo>
                  <a:cubicBezTo>
                    <a:pt x="784814" y="328341"/>
                    <a:pt x="802235" y="327946"/>
                    <a:pt x="819150" y="330201"/>
                  </a:cubicBezTo>
                  <a:lnTo>
                    <a:pt x="863600" y="336551"/>
                  </a:lnTo>
                  <a:cubicBezTo>
                    <a:pt x="874183" y="340784"/>
                    <a:pt x="884336" y="346314"/>
                    <a:pt x="895350" y="349251"/>
                  </a:cubicBezTo>
                  <a:cubicBezTo>
                    <a:pt x="916207" y="354813"/>
                    <a:pt x="937634" y="357973"/>
                    <a:pt x="958850" y="361951"/>
                  </a:cubicBezTo>
                  <a:cubicBezTo>
                    <a:pt x="1003865" y="370391"/>
                    <a:pt x="1007381" y="369344"/>
                    <a:pt x="1060450" y="374651"/>
                  </a:cubicBezTo>
                  <a:cubicBezTo>
                    <a:pt x="1126067" y="372534"/>
                    <a:pt x="1192051" y="375551"/>
                    <a:pt x="1257300" y="368301"/>
                  </a:cubicBezTo>
                  <a:cubicBezTo>
                    <a:pt x="1269567" y="366938"/>
                    <a:pt x="1277657" y="353998"/>
                    <a:pt x="1289050" y="349251"/>
                  </a:cubicBezTo>
                  <a:cubicBezTo>
                    <a:pt x="1303274" y="343324"/>
                    <a:pt x="1318740" y="340979"/>
                    <a:pt x="1333500" y="336551"/>
                  </a:cubicBezTo>
                  <a:cubicBezTo>
                    <a:pt x="1379049" y="322886"/>
                    <a:pt x="1322301" y="337763"/>
                    <a:pt x="1377950" y="323851"/>
                  </a:cubicBezTo>
                  <a:cubicBezTo>
                    <a:pt x="1412462" y="300843"/>
                    <a:pt x="1386603" y="313981"/>
                    <a:pt x="1447800" y="304801"/>
                  </a:cubicBezTo>
                  <a:cubicBezTo>
                    <a:pt x="1473265" y="300981"/>
                    <a:pt x="1524000" y="292101"/>
                    <a:pt x="1524000" y="292101"/>
                  </a:cubicBezTo>
                  <a:cubicBezTo>
                    <a:pt x="1578940" y="264631"/>
                    <a:pt x="1532354" y="285279"/>
                    <a:pt x="1638300" y="260351"/>
                  </a:cubicBezTo>
                  <a:cubicBezTo>
                    <a:pt x="1644816" y="258818"/>
                    <a:pt x="1651363" y="256994"/>
                    <a:pt x="1657350" y="254001"/>
                  </a:cubicBezTo>
                  <a:cubicBezTo>
                    <a:pt x="1664176" y="250588"/>
                    <a:pt x="1668964" y="243017"/>
                    <a:pt x="1676400" y="241301"/>
                  </a:cubicBezTo>
                  <a:cubicBezTo>
                    <a:pt x="1697127" y="236518"/>
                    <a:pt x="1718733" y="237068"/>
                    <a:pt x="1739900" y="234951"/>
                  </a:cubicBezTo>
                  <a:cubicBezTo>
                    <a:pt x="1755497" y="228712"/>
                    <a:pt x="1794405" y="212428"/>
                    <a:pt x="1809750" y="209551"/>
                  </a:cubicBezTo>
                  <a:cubicBezTo>
                    <a:pt x="1830658" y="205631"/>
                    <a:pt x="1852083" y="205318"/>
                    <a:pt x="1873250" y="203201"/>
                  </a:cubicBezTo>
                  <a:cubicBezTo>
                    <a:pt x="1879600" y="198968"/>
                    <a:pt x="1885285" y="193507"/>
                    <a:pt x="1892300" y="190501"/>
                  </a:cubicBezTo>
                  <a:cubicBezTo>
                    <a:pt x="1900322" y="187063"/>
                    <a:pt x="1909309" y="186549"/>
                    <a:pt x="1917700" y="184151"/>
                  </a:cubicBezTo>
                  <a:cubicBezTo>
                    <a:pt x="1924136" y="182312"/>
                    <a:pt x="1930598" y="180438"/>
                    <a:pt x="1936750" y="177801"/>
                  </a:cubicBezTo>
                  <a:cubicBezTo>
                    <a:pt x="1970617" y="163287"/>
                    <a:pt x="1951416" y="167261"/>
                    <a:pt x="1981200" y="158751"/>
                  </a:cubicBezTo>
                  <a:cubicBezTo>
                    <a:pt x="1997312" y="154148"/>
                    <a:pt x="2010425" y="152576"/>
                    <a:pt x="2025650" y="146051"/>
                  </a:cubicBezTo>
                  <a:cubicBezTo>
                    <a:pt x="2072634" y="125915"/>
                    <a:pt x="2028019" y="137190"/>
                    <a:pt x="2089150" y="127001"/>
                  </a:cubicBezTo>
                  <a:cubicBezTo>
                    <a:pt x="2132018" y="98422"/>
                    <a:pt x="2078357" y="130239"/>
                    <a:pt x="2152650" y="107951"/>
                  </a:cubicBezTo>
                  <a:cubicBezTo>
                    <a:pt x="2159960" y="105758"/>
                    <a:pt x="2164685" y="98257"/>
                    <a:pt x="2171700" y="95251"/>
                  </a:cubicBezTo>
                  <a:cubicBezTo>
                    <a:pt x="2179722" y="91813"/>
                    <a:pt x="2188633" y="91018"/>
                    <a:pt x="2197100" y="88901"/>
                  </a:cubicBezTo>
                  <a:cubicBezTo>
                    <a:pt x="2235194" y="63505"/>
                    <a:pt x="2201522" y="82642"/>
                    <a:pt x="2273300" y="63501"/>
                  </a:cubicBezTo>
                  <a:cubicBezTo>
                    <a:pt x="2286235" y="60052"/>
                    <a:pt x="2298700" y="55034"/>
                    <a:pt x="2311400" y="50801"/>
                  </a:cubicBezTo>
                  <a:cubicBezTo>
                    <a:pt x="2317750" y="48684"/>
                    <a:pt x="2323848" y="45551"/>
                    <a:pt x="2330450" y="44451"/>
                  </a:cubicBezTo>
                  <a:cubicBezTo>
                    <a:pt x="2343150" y="42334"/>
                    <a:pt x="2356059" y="41224"/>
                    <a:pt x="2368550" y="38101"/>
                  </a:cubicBezTo>
                  <a:cubicBezTo>
                    <a:pt x="2381537" y="34854"/>
                    <a:pt x="2394676" y="31388"/>
                    <a:pt x="2406650" y="25401"/>
                  </a:cubicBezTo>
                  <a:cubicBezTo>
                    <a:pt x="2415117" y="21168"/>
                    <a:pt x="2422867" y="14997"/>
                    <a:pt x="2432050" y="12701"/>
                  </a:cubicBezTo>
                  <a:cubicBezTo>
                    <a:pt x="2448606" y="8562"/>
                    <a:pt x="2465844" y="7768"/>
                    <a:pt x="2482850" y="6351"/>
                  </a:cubicBezTo>
                  <a:cubicBezTo>
                    <a:pt x="2562219" y="-263"/>
                    <a:pt x="2553818" y="1"/>
                    <a:pt x="2597150" y="1"/>
                  </a:cubicBezTo>
                </a:path>
              </a:pathLst>
            </a:custGeom>
            <a:ln w="12700" cmpd="sng">
              <a:solidFill>
                <a:srgbClr val="000000"/>
              </a:solidFill>
              <a:prstDash val="sysDot"/>
            </a:ln>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latin typeface="Calibri" panose="020F0502020204030204" pitchFamily="34" charset="0"/>
                <a:cs typeface="Calibri" panose="020F0502020204030204" pitchFamily="34" charset="0"/>
              </a:endParaRPr>
            </a:p>
          </p:txBody>
        </p:sp>
      </p:grpSp>
      <p:sp>
        <p:nvSpPr>
          <p:cNvPr id="78" name="Text Box 102"/>
          <p:cNvSpPr txBox="1">
            <a:spLocks noChangeArrowheads="1"/>
          </p:cNvSpPr>
          <p:nvPr/>
        </p:nvSpPr>
        <p:spPr bwMode="auto">
          <a:xfrm>
            <a:off x="153637" y="623378"/>
            <a:ext cx="8990363" cy="461665"/>
          </a:xfrm>
          <a:prstGeom prst="rect">
            <a:avLst/>
          </a:prstGeom>
        </p:spPr>
        <p:txBody>
          <a:bodyPr wrap="squar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FR" altLang="fr-FR" dirty="0"/>
              <a:t> Schéma en flocons de neige : </a:t>
            </a:r>
            <a:r>
              <a:rPr lang="fr-FR" altLang="fr-FR" sz="1800" dirty="0"/>
              <a:t>Construction de différents types d’hiérarchies</a:t>
            </a:r>
            <a:endParaRPr lang="fr-FR" altLang="fr-FR" dirty="0"/>
          </a:p>
        </p:txBody>
      </p:sp>
      <p:grpSp>
        <p:nvGrpSpPr>
          <p:cNvPr id="3" name="Grouper 2"/>
          <p:cNvGrpSpPr/>
          <p:nvPr/>
        </p:nvGrpSpPr>
        <p:grpSpPr>
          <a:xfrm>
            <a:off x="2536524" y="2235524"/>
            <a:ext cx="3986759" cy="570789"/>
            <a:chOff x="636717" y="2181676"/>
            <a:chExt cx="3986759" cy="570789"/>
          </a:xfrm>
        </p:grpSpPr>
        <p:grpSp>
          <p:nvGrpSpPr>
            <p:cNvPr id="80" name="Grouper 79"/>
            <p:cNvGrpSpPr/>
            <p:nvPr/>
          </p:nvGrpSpPr>
          <p:grpSpPr>
            <a:xfrm>
              <a:off x="1678156" y="2206448"/>
              <a:ext cx="2945320" cy="546017"/>
              <a:chOff x="4248151" y="3303998"/>
              <a:chExt cx="2945320" cy="546017"/>
            </a:xfrm>
          </p:grpSpPr>
          <p:sp>
            <p:nvSpPr>
              <p:cNvPr id="81" name="ZoneTexte 80"/>
              <p:cNvSpPr txBox="1"/>
              <p:nvPr/>
            </p:nvSpPr>
            <p:spPr>
              <a:xfrm>
                <a:off x="4248151" y="3559309"/>
                <a:ext cx="1235774" cy="276999"/>
              </a:xfrm>
              <a:prstGeom prst="rect">
                <a:avLst/>
              </a:prstGeom>
              <a:noFill/>
            </p:spPr>
            <p:txBody>
              <a:bodyPr wrap="square" rtlCol="0">
                <a:spAutoFit/>
              </a:bodyPr>
              <a:lstStyle/>
              <a:p>
                <a:r>
                  <a:rPr lang="fr-FR" sz="1200" dirty="0">
                    <a:latin typeface="Calibri" panose="020F0502020204030204" pitchFamily="34" charset="0"/>
                    <a:cs typeface="Calibri" panose="020F0502020204030204" pitchFamily="34" charset="0"/>
                  </a:rPr>
                  <a:t>Sous catégorie</a:t>
                </a:r>
              </a:p>
            </p:txBody>
          </p:sp>
          <p:sp>
            <p:nvSpPr>
              <p:cNvPr id="82" name="ZoneTexte 81"/>
              <p:cNvSpPr txBox="1"/>
              <p:nvPr/>
            </p:nvSpPr>
            <p:spPr>
              <a:xfrm>
                <a:off x="5417867" y="3561114"/>
                <a:ext cx="851715" cy="276999"/>
              </a:xfrm>
              <a:prstGeom prst="rect">
                <a:avLst/>
              </a:prstGeom>
              <a:noFill/>
            </p:spPr>
            <p:txBody>
              <a:bodyPr wrap="square" rtlCol="0">
                <a:spAutoFit/>
              </a:bodyPr>
              <a:lstStyle/>
              <a:p>
                <a:r>
                  <a:rPr lang="fr-FR" sz="1200">
                    <a:latin typeface="Calibri" panose="020F0502020204030204" pitchFamily="34" charset="0"/>
                    <a:cs typeface="Calibri" panose="020F0502020204030204" pitchFamily="34" charset="0"/>
                  </a:rPr>
                  <a:t>Catégorie</a:t>
                </a:r>
                <a:endParaRPr lang="fr-FR" sz="1200" dirty="0">
                  <a:latin typeface="Calibri" panose="020F0502020204030204" pitchFamily="34" charset="0"/>
                  <a:cs typeface="Calibri" panose="020F0502020204030204" pitchFamily="34" charset="0"/>
                </a:endParaRPr>
              </a:p>
            </p:txBody>
          </p:sp>
          <p:grpSp>
            <p:nvGrpSpPr>
              <p:cNvPr id="83" name="Grouper 82"/>
              <p:cNvGrpSpPr/>
              <p:nvPr/>
            </p:nvGrpSpPr>
            <p:grpSpPr>
              <a:xfrm>
                <a:off x="4318059" y="3303998"/>
                <a:ext cx="2380081" cy="219357"/>
                <a:chOff x="4318059" y="3303998"/>
                <a:chExt cx="2380081" cy="219357"/>
              </a:xfrm>
            </p:grpSpPr>
            <p:cxnSp>
              <p:nvCxnSpPr>
                <p:cNvPr id="85" name="Connecteur droit 84"/>
                <p:cNvCxnSpPr/>
                <p:nvPr/>
              </p:nvCxnSpPr>
              <p:spPr>
                <a:xfrm flipV="1">
                  <a:off x="4318059" y="3427017"/>
                  <a:ext cx="2334405" cy="85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Ellipse 85"/>
                <p:cNvSpPr/>
                <p:nvPr/>
              </p:nvSpPr>
              <p:spPr>
                <a:xfrm>
                  <a:off x="5565497" y="3307331"/>
                  <a:ext cx="216024" cy="2160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sp>
              <p:nvSpPr>
                <p:cNvPr id="87" name="Ellipse 86"/>
                <p:cNvSpPr/>
                <p:nvPr/>
              </p:nvSpPr>
              <p:spPr>
                <a:xfrm>
                  <a:off x="4636059" y="3306651"/>
                  <a:ext cx="216024" cy="2160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sp>
              <p:nvSpPr>
                <p:cNvPr id="88" name="Ellipse 87"/>
                <p:cNvSpPr/>
                <p:nvPr/>
              </p:nvSpPr>
              <p:spPr>
                <a:xfrm>
                  <a:off x="6482116" y="3303998"/>
                  <a:ext cx="216024" cy="2160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grpSp>
          <p:sp>
            <p:nvSpPr>
              <p:cNvPr id="84" name="ZoneTexte 83"/>
              <p:cNvSpPr txBox="1"/>
              <p:nvPr/>
            </p:nvSpPr>
            <p:spPr>
              <a:xfrm>
                <a:off x="6170413" y="3573016"/>
                <a:ext cx="1023058" cy="276999"/>
              </a:xfrm>
              <a:prstGeom prst="rect">
                <a:avLst/>
              </a:prstGeom>
              <a:noFill/>
            </p:spPr>
            <p:txBody>
              <a:bodyPr wrap="square" rtlCol="0">
                <a:spAutoFit/>
              </a:bodyPr>
              <a:lstStyle/>
              <a:p>
                <a:r>
                  <a:rPr lang="fr-FR" sz="1200">
                    <a:latin typeface="Calibri" panose="020F0502020204030204" pitchFamily="34" charset="0"/>
                    <a:cs typeface="Calibri" panose="020F0502020204030204" pitchFamily="34" charset="0"/>
                  </a:rPr>
                  <a:t>Fourniseur</a:t>
                </a:r>
                <a:endParaRPr lang="fr-FR" sz="1200" dirty="0">
                  <a:latin typeface="Calibri" panose="020F0502020204030204" pitchFamily="34" charset="0"/>
                  <a:cs typeface="Calibri" panose="020F0502020204030204" pitchFamily="34" charset="0"/>
                </a:endParaRPr>
              </a:p>
            </p:txBody>
          </p:sp>
        </p:grpSp>
        <p:grpSp>
          <p:nvGrpSpPr>
            <p:cNvPr id="2" name="Grouper 1"/>
            <p:cNvGrpSpPr/>
            <p:nvPr/>
          </p:nvGrpSpPr>
          <p:grpSpPr>
            <a:xfrm>
              <a:off x="636717" y="2181676"/>
              <a:ext cx="1142811" cy="295582"/>
              <a:chOff x="3131709" y="3138876"/>
              <a:chExt cx="1142811" cy="295582"/>
            </a:xfrm>
          </p:grpSpPr>
          <p:sp>
            <p:nvSpPr>
              <p:cNvPr id="89" name="Rectangle 88"/>
              <p:cNvSpPr/>
              <p:nvPr/>
            </p:nvSpPr>
            <p:spPr>
              <a:xfrm>
                <a:off x="3180681" y="3138876"/>
                <a:ext cx="1093839" cy="290662"/>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panose="020F0502020204030204" pitchFamily="34" charset="0"/>
                  <a:ea typeface="Calibri" charset="0"/>
                  <a:cs typeface="Calibri" panose="020F0502020204030204" pitchFamily="34" charset="0"/>
                </a:endParaRPr>
              </a:p>
            </p:txBody>
          </p:sp>
          <p:sp>
            <p:nvSpPr>
              <p:cNvPr id="90" name="ZoneTexte 89"/>
              <p:cNvSpPr txBox="1"/>
              <p:nvPr/>
            </p:nvSpPr>
            <p:spPr>
              <a:xfrm>
                <a:off x="3131709" y="3157459"/>
                <a:ext cx="1142811" cy="276999"/>
              </a:xfrm>
              <a:prstGeom prst="rect">
                <a:avLst/>
              </a:prstGeom>
              <a:noFill/>
            </p:spPr>
            <p:txBody>
              <a:bodyPr wrap="square" rtlCol="0">
                <a:spAutoFit/>
              </a:bodyPr>
              <a:lstStyle/>
              <a:p>
                <a:pPr algn="ctr"/>
                <a:r>
                  <a:rPr lang="fr-FR" sz="1200" i="1" dirty="0">
                    <a:latin typeface="Calibri" panose="020F0502020204030204" pitchFamily="34" charset="0"/>
                    <a:ea typeface="Calibri" charset="0"/>
                    <a:cs typeface="Calibri" panose="020F0502020204030204" pitchFamily="34" charset="0"/>
                  </a:rPr>
                  <a:t>Dim </a:t>
                </a:r>
                <a:r>
                  <a:rPr lang="fr-FR" sz="1200" b="1" dirty="0">
                    <a:latin typeface="Calibri" panose="020F0502020204030204" pitchFamily="34" charset="0"/>
                    <a:ea typeface="Calibri" charset="0"/>
                    <a:cs typeface="Calibri" panose="020F0502020204030204" pitchFamily="34" charset="0"/>
                  </a:rPr>
                  <a:t>PRODUIT</a:t>
                </a:r>
              </a:p>
            </p:txBody>
          </p:sp>
        </p:grpSp>
      </p:grpSp>
      <p:sp>
        <p:nvSpPr>
          <p:cNvPr id="4" name="Text Box 3">
            <a:extLst>
              <a:ext uri="{FF2B5EF4-FFF2-40B4-BE49-F238E27FC236}">
                <a16:creationId xmlns:a16="http://schemas.microsoft.com/office/drawing/2014/main" id="{BB535B96-0BA9-36D9-06E3-093EF35B28B9}"/>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spTree>
    <p:extLst>
      <p:ext uri="{BB962C8B-B14F-4D97-AF65-F5344CB8AC3E}">
        <p14:creationId xmlns:p14="http://schemas.microsoft.com/office/powerpoint/2010/main" val="135215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845950" y="2088393"/>
            <a:ext cx="6748462" cy="461665"/>
          </a:xfrm>
          <a:prstGeom prst="rect">
            <a:avLst/>
          </a:prstGeom>
        </p:spPr>
        <p:txBody>
          <a:bodyPr wrap="square">
            <a:spAutoFit/>
          </a:bodyPr>
          <a:lstStyle>
            <a:defPPr>
              <a:defRPr lang="fr-FR"/>
            </a:defPPr>
            <a:lvl1pPr marL="342900" indent="-342900">
              <a:buClr>
                <a:srgbClr val="FF0000"/>
              </a:buClr>
              <a:buSzPct val="130000"/>
              <a:buFont typeface="Wingdings" pitchFamily="2" charset="2"/>
              <a:buChar char="q"/>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FR" altLang="fr-FR" dirty="0"/>
              <a:t>  Les hiérarchies strictes, simples et symétriques</a:t>
            </a:r>
          </a:p>
        </p:txBody>
      </p:sp>
      <p:grpSp>
        <p:nvGrpSpPr>
          <p:cNvPr id="175" name="Grouper 174"/>
          <p:cNvGrpSpPr/>
          <p:nvPr/>
        </p:nvGrpSpPr>
        <p:grpSpPr>
          <a:xfrm>
            <a:off x="2057176" y="3501008"/>
            <a:ext cx="5029647" cy="2244752"/>
            <a:chOff x="0" y="50800"/>
            <a:chExt cx="4503535" cy="1706478"/>
          </a:xfrm>
        </p:grpSpPr>
        <p:grpSp>
          <p:nvGrpSpPr>
            <p:cNvPr id="176" name="Grouper 175"/>
            <p:cNvGrpSpPr/>
            <p:nvPr/>
          </p:nvGrpSpPr>
          <p:grpSpPr>
            <a:xfrm>
              <a:off x="0" y="50800"/>
              <a:ext cx="4503535" cy="1706478"/>
              <a:chOff x="0" y="50800"/>
              <a:chExt cx="4503535" cy="1706478"/>
            </a:xfrm>
          </p:grpSpPr>
          <p:grpSp>
            <p:nvGrpSpPr>
              <p:cNvPr id="178" name="Grouper 177"/>
              <p:cNvGrpSpPr/>
              <p:nvPr/>
            </p:nvGrpSpPr>
            <p:grpSpPr>
              <a:xfrm>
                <a:off x="0" y="50800"/>
                <a:ext cx="4503535" cy="1706478"/>
                <a:chOff x="0" y="50800"/>
                <a:chExt cx="4503535" cy="1706478"/>
              </a:xfrm>
            </p:grpSpPr>
            <p:grpSp>
              <p:nvGrpSpPr>
                <p:cNvPr id="183" name="Grouper 182"/>
                <p:cNvGrpSpPr/>
                <p:nvPr/>
              </p:nvGrpSpPr>
              <p:grpSpPr>
                <a:xfrm>
                  <a:off x="0" y="50800"/>
                  <a:ext cx="4503535" cy="1706478"/>
                  <a:chOff x="0" y="50800"/>
                  <a:chExt cx="4503535" cy="1706478"/>
                </a:xfrm>
              </p:grpSpPr>
              <p:grpSp>
                <p:nvGrpSpPr>
                  <p:cNvPr id="185" name="Grouper 184"/>
                  <p:cNvGrpSpPr/>
                  <p:nvPr/>
                </p:nvGrpSpPr>
                <p:grpSpPr>
                  <a:xfrm>
                    <a:off x="0" y="50800"/>
                    <a:ext cx="4503535" cy="1706478"/>
                    <a:chOff x="0" y="50800"/>
                    <a:chExt cx="4503535" cy="1706478"/>
                  </a:xfrm>
                </p:grpSpPr>
                <p:grpSp>
                  <p:nvGrpSpPr>
                    <p:cNvPr id="187" name="Grouper 186"/>
                    <p:cNvGrpSpPr/>
                    <p:nvPr/>
                  </p:nvGrpSpPr>
                  <p:grpSpPr>
                    <a:xfrm>
                      <a:off x="0" y="50800"/>
                      <a:ext cx="4503535" cy="1706478"/>
                      <a:chOff x="0" y="50800"/>
                      <a:chExt cx="4503535" cy="1706478"/>
                    </a:xfrm>
                  </p:grpSpPr>
                  <p:grpSp>
                    <p:nvGrpSpPr>
                      <p:cNvPr id="189" name="Grouper 188"/>
                      <p:cNvGrpSpPr/>
                      <p:nvPr/>
                    </p:nvGrpSpPr>
                    <p:grpSpPr>
                      <a:xfrm>
                        <a:off x="939800" y="50800"/>
                        <a:ext cx="3563735" cy="1706478"/>
                        <a:chOff x="939800" y="50800"/>
                        <a:chExt cx="3563735" cy="1706478"/>
                      </a:xfrm>
                    </p:grpSpPr>
                    <p:sp>
                      <p:nvSpPr>
                        <p:cNvPr id="191" name="ZoneTexte 190"/>
                        <p:cNvSpPr txBox="1"/>
                        <p:nvPr/>
                      </p:nvSpPr>
                      <p:spPr>
                        <a:xfrm>
                          <a:off x="1571225" y="50800"/>
                          <a:ext cx="1185333" cy="2286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fr-FR" sz="1400" b="1">
                              <a:latin typeface="Calibri" panose="020F0502020204030204" pitchFamily="34" charset="0"/>
                              <a:cs typeface="Calibri" panose="020F0502020204030204" pitchFamily="34" charset="0"/>
                            </a:rPr>
                            <a:t>FAMILLE</a:t>
                          </a:r>
                        </a:p>
                      </p:txBody>
                    </p:sp>
                    <p:grpSp>
                      <p:nvGrpSpPr>
                        <p:cNvPr id="192" name="Grouper 191"/>
                        <p:cNvGrpSpPr/>
                        <p:nvPr/>
                      </p:nvGrpSpPr>
                      <p:grpSpPr>
                        <a:xfrm>
                          <a:off x="939800" y="67733"/>
                          <a:ext cx="3563735" cy="1689545"/>
                          <a:chOff x="939800" y="67733"/>
                          <a:chExt cx="3563735" cy="1689545"/>
                        </a:xfrm>
                      </p:grpSpPr>
                      <p:sp>
                        <p:nvSpPr>
                          <p:cNvPr id="193" name="ZoneTexte 192"/>
                          <p:cNvSpPr txBox="1"/>
                          <p:nvPr/>
                        </p:nvSpPr>
                        <p:spPr>
                          <a:xfrm>
                            <a:off x="3048001" y="67733"/>
                            <a:ext cx="1185333" cy="2286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fr-FR" sz="1400" b="1">
                                <a:latin typeface="Calibri" panose="020F0502020204030204" pitchFamily="34" charset="0"/>
                                <a:cs typeface="Calibri" panose="020F0502020204030204" pitchFamily="34" charset="0"/>
                              </a:rPr>
                              <a:t>MARQUE</a:t>
                            </a:r>
                          </a:p>
                        </p:txBody>
                      </p:sp>
                      <p:grpSp>
                        <p:nvGrpSpPr>
                          <p:cNvPr id="194" name="Grouper 193"/>
                          <p:cNvGrpSpPr/>
                          <p:nvPr/>
                        </p:nvGrpSpPr>
                        <p:grpSpPr>
                          <a:xfrm>
                            <a:off x="939800" y="427566"/>
                            <a:ext cx="3563735" cy="1329712"/>
                            <a:chOff x="939800" y="427566"/>
                            <a:chExt cx="3563735" cy="1329712"/>
                          </a:xfrm>
                        </p:grpSpPr>
                        <p:grpSp>
                          <p:nvGrpSpPr>
                            <p:cNvPr id="195" name="Grouper 194"/>
                            <p:cNvGrpSpPr/>
                            <p:nvPr/>
                          </p:nvGrpSpPr>
                          <p:grpSpPr>
                            <a:xfrm>
                              <a:off x="939800" y="427566"/>
                              <a:ext cx="2683933" cy="1329268"/>
                              <a:chOff x="939800" y="427566"/>
                              <a:chExt cx="2683933" cy="1329268"/>
                            </a:xfrm>
                          </p:grpSpPr>
                          <p:grpSp>
                            <p:nvGrpSpPr>
                              <p:cNvPr id="197" name="Grouper 196"/>
                              <p:cNvGrpSpPr/>
                              <p:nvPr/>
                            </p:nvGrpSpPr>
                            <p:grpSpPr>
                              <a:xfrm>
                                <a:off x="982135" y="427566"/>
                                <a:ext cx="2641598" cy="969434"/>
                                <a:chOff x="982135" y="427566"/>
                                <a:chExt cx="2641598" cy="969434"/>
                              </a:xfrm>
                            </p:grpSpPr>
                            <p:cxnSp>
                              <p:nvCxnSpPr>
                                <p:cNvPr id="199" name="Connecteur droit 198"/>
                                <p:cNvCxnSpPr/>
                                <p:nvPr/>
                              </p:nvCxnSpPr>
                              <p:spPr>
                                <a:xfrm flipV="1">
                                  <a:off x="2209800" y="431800"/>
                                  <a:ext cx="1346199" cy="0"/>
                                </a:xfrm>
                                <a:prstGeom prst="line">
                                  <a:avLst/>
                                </a:prstGeom>
                                <a:ln w="19050" cmpd="sng"/>
                              </p:spPr>
                              <p:style>
                                <a:lnRef idx="3">
                                  <a:schemeClr val="dk1"/>
                                </a:lnRef>
                                <a:fillRef idx="0">
                                  <a:schemeClr val="dk1"/>
                                </a:fillRef>
                                <a:effectRef idx="2">
                                  <a:schemeClr val="dk1"/>
                                </a:effectRef>
                                <a:fontRef idx="minor">
                                  <a:schemeClr val="tx1"/>
                                </a:fontRef>
                              </p:style>
                            </p:cxnSp>
                            <p:cxnSp>
                              <p:nvCxnSpPr>
                                <p:cNvPr id="200" name="Connecteur droit 199"/>
                                <p:cNvCxnSpPr>
                                  <a:endCxn id="188" idx="2"/>
                                </p:cNvCxnSpPr>
                                <p:nvPr/>
                              </p:nvCxnSpPr>
                              <p:spPr>
                                <a:xfrm flipV="1">
                                  <a:off x="999067" y="427566"/>
                                  <a:ext cx="1100666" cy="618067"/>
                                </a:xfrm>
                                <a:prstGeom prst="line">
                                  <a:avLst/>
                                </a:prstGeom>
                                <a:ln w="19050" cmpd="sng"/>
                              </p:spPr>
                              <p:style>
                                <a:lnRef idx="3">
                                  <a:schemeClr val="dk1"/>
                                </a:lnRef>
                                <a:fillRef idx="0">
                                  <a:schemeClr val="dk1"/>
                                </a:fillRef>
                                <a:effectRef idx="2">
                                  <a:schemeClr val="dk1"/>
                                </a:effectRef>
                                <a:fontRef idx="minor">
                                  <a:schemeClr val="tx1"/>
                                </a:fontRef>
                              </p:style>
                            </p:cxnSp>
                            <p:cxnSp>
                              <p:nvCxnSpPr>
                                <p:cNvPr id="201" name="Connecteur droit 200"/>
                                <p:cNvCxnSpPr/>
                                <p:nvPr/>
                              </p:nvCxnSpPr>
                              <p:spPr>
                                <a:xfrm>
                                  <a:off x="982135" y="1113367"/>
                                  <a:ext cx="1151466" cy="283633"/>
                                </a:xfrm>
                                <a:prstGeom prst="line">
                                  <a:avLst/>
                                </a:prstGeom>
                                <a:ln w="19050" cmpd="sng"/>
                              </p:spPr>
                              <p:style>
                                <a:lnRef idx="3">
                                  <a:schemeClr val="dk1"/>
                                </a:lnRef>
                                <a:fillRef idx="0">
                                  <a:schemeClr val="dk1"/>
                                </a:fillRef>
                                <a:effectRef idx="2">
                                  <a:schemeClr val="dk1"/>
                                </a:effectRef>
                                <a:fontRef idx="minor">
                                  <a:schemeClr val="tx1"/>
                                </a:fontRef>
                              </p:style>
                            </p:cxnSp>
                            <p:cxnSp>
                              <p:nvCxnSpPr>
                                <p:cNvPr id="202" name="Connecteur droit 201"/>
                                <p:cNvCxnSpPr/>
                                <p:nvPr/>
                              </p:nvCxnSpPr>
                              <p:spPr>
                                <a:xfrm flipV="1">
                                  <a:off x="2277534" y="1397000"/>
                                  <a:ext cx="1346199" cy="0"/>
                                </a:xfrm>
                                <a:prstGeom prst="line">
                                  <a:avLst/>
                                </a:prstGeom>
                                <a:ln w="19050" cmpd="sng"/>
                              </p:spPr>
                              <p:style>
                                <a:lnRef idx="3">
                                  <a:schemeClr val="dk1"/>
                                </a:lnRef>
                                <a:fillRef idx="0">
                                  <a:schemeClr val="dk1"/>
                                </a:fillRef>
                                <a:effectRef idx="2">
                                  <a:schemeClr val="dk1"/>
                                </a:effectRef>
                                <a:fontRef idx="minor">
                                  <a:schemeClr val="tx1"/>
                                </a:fontRef>
                              </p:style>
                            </p:cxnSp>
                          </p:grpSp>
                          <p:sp>
                            <p:nvSpPr>
                              <p:cNvPr id="198" name="ZoneTexte 197"/>
                              <p:cNvSpPr txBox="1"/>
                              <p:nvPr/>
                            </p:nvSpPr>
                            <p:spPr>
                              <a:xfrm>
                                <a:off x="939800" y="1562100"/>
                                <a:ext cx="1993900" cy="1947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lgn="ctr"/>
                                <a:r>
                                  <a:rPr lang="fr-FR" sz="1400" b="1" dirty="0">
                                    <a:solidFill>
                                      <a:schemeClr val="dk1"/>
                                    </a:solidFill>
                                    <a:latin typeface="Calibri" panose="020F0502020204030204" pitchFamily="34" charset="0"/>
                                    <a:cs typeface="Calibri" panose="020F0502020204030204" pitchFamily="34" charset="0"/>
                                  </a:rPr>
                                  <a:t>SOUS CATEGORIE</a:t>
                                </a:r>
                              </a:p>
                            </p:txBody>
                          </p:sp>
                        </p:grpSp>
                        <p:sp>
                          <p:nvSpPr>
                            <p:cNvPr id="196" name="ZoneTexte 195"/>
                            <p:cNvSpPr txBox="1"/>
                            <p:nvPr/>
                          </p:nvSpPr>
                          <p:spPr>
                            <a:xfrm>
                              <a:off x="3136900" y="1562100"/>
                              <a:ext cx="1366635" cy="19517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fr-FR" sz="1400" b="1" dirty="0">
                                  <a:latin typeface="Calibri" panose="020F0502020204030204" pitchFamily="34" charset="0"/>
                                  <a:cs typeface="Calibri" panose="020F0502020204030204" pitchFamily="34" charset="0"/>
                                </a:rPr>
                                <a:t>CATEGORIE</a:t>
                              </a:r>
                            </a:p>
                          </p:txBody>
                        </p:sp>
                      </p:grpSp>
                    </p:grpSp>
                  </p:grpSp>
                  <p:sp>
                    <p:nvSpPr>
                      <p:cNvPr id="190" name="ZoneTexte 189"/>
                      <p:cNvSpPr txBox="1"/>
                      <p:nvPr/>
                    </p:nvSpPr>
                    <p:spPr>
                      <a:xfrm>
                        <a:off x="0" y="673100"/>
                        <a:ext cx="1185333" cy="2286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fr-FR" sz="1400" b="1">
                            <a:latin typeface="Calibri" panose="020F0502020204030204" pitchFamily="34" charset="0"/>
                            <a:cs typeface="Calibri" panose="020F0502020204030204" pitchFamily="34" charset="0"/>
                          </a:rPr>
                          <a:t>PRODUIT</a:t>
                        </a:r>
                      </a:p>
                    </p:txBody>
                  </p:sp>
                </p:grpSp>
                <p:sp>
                  <p:nvSpPr>
                    <p:cNvPr id="188" name="Ellipse 187"/>
                    <p:cNvSpPr/>
                    <p:nvPr/>
                  </p:nvSpPr>
                  <p:spPr>
                    <a:xfrm>
                      <a:off x="2099733" y="342900"/>
                      <a:ext cx="169334" cy="169332"/>
                    </a:xfrm>
                    <a:prstGeom prst="ellipse">
                      <a:avLst/>
                    </a:prstGeom>
                    <a:solidFill>
                      <a:srgbClr val="FFC000"/>
                    </a:solidFill>
                    <a:ln>
                      <a:solidFill>
                        <a:srgbClr val="FFC000"/>
                      </a:solidFill>
                    </a:ln>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fr-FR" sz="1100" b="1" dirty="0">
                        <a:latin typeface="Calibri" panose="020F0502020204030204" pitchFamily="34" charset="0"/>
                        <a:cs typeface="Calibri" panose="020F0502020204030204" pitchFamily="34" charset="0"/>
                      </a:endParaRPr>
                    </a:p>
                  </p:txBody>
                </p:sp>
              </p:grpSp>
              <p:sp>
                <p:nvSpPr>
                  <p:cNvPr id="186" name="Ellipse 185"/>
                  <p:cNvSpPr/>
                  <p:nvPr/>
                </p:nvSpPr>
                <p:spPr>
                  <a:xfrm>
                    <a:off x="3546169" y="342900"/>
                    <a:ext cx="169334" cy="169332"/>
                  </a:xfrm>
                  <a:prstGeom prst="ellipse">
                    <a:avLst/>
                  </a:prstGeom>
                  <a:solidFill>
                    <a:srgbClr val="FFC000"/>
                  </a:solidFill>
                  <a:ln>
                    <a:solidFill>
                      <a:srgbClr val="FFC000"/>
                    </a:solidFill>
                  </a:ln>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fr-FR" sz="1100" b="1">
                      <a:latin typeface="Calibri" panose="020F0502020204030204" pitchFamily="34" charset="0"/>
                      <a:cs typeface="Calibri" panose="020F0502020204030204" pitchFamily="34" charset="0"/>
                    </a:endParaRPr>
                  </a:p>
                </p:txBody>
              </p:sp>
            </p:grpSp>
            <p:sp>
              <p:nvSpPr>
                <p:cNvPr id="184" name="Ellipse 183"/>
                <p:cNvSpPr/>
                <p:nvPr/>
              </p:nvSpPr>
              <p:spPr>
                <a:xfrm>
                  <a:off x="3539066" y="1316566"/>
                  <a:ext cx="169334" cy="169333"/>
                </a:xfrm>
                <a:prstGeom prst="ellipse">
                  <a:avLst/>
                </a:prstGeom>
                <a:solidFill>
                  <a:srgbClr val="FFC000"/>
                </a:solidFill>
                <a:ln>
                  <a:solidFill>
                    <a:srgbClr val="FFC000"/>
                  </a:solidFill>
                </a:ln>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fr-FR" sz="1100" b="1">
                    <a:latin typeface="Calibri" panose="020F0502020204030204" pitchFamily="34" charset="0"/>
                    <a:cs typeface="Calibri" panose="020F0502020204030204" pitchFamily="34" charset="0"/>
                  </a:endParaRPr>
                </a:p>
              </p:txBody>
            </p:sp>
          </p:grpSp>
          <p:sp>
            <p:nvSpPr>
              <p:cNvPr id="179" name="Ellipse 178"/>
              <p:cNvSpPr/>
              <p:nvPr/>
            </p:nvSpPr>
            <p:spPr>
              <a:xfrm>
                <a:off x="2137833" y="1316566"/>
                <a:ext cx="169334" cy="169333"/>
              </a:xfrm>
              <a:prstGeom prst="ellipse">
                <a:avLst/>
              </a:prstGeom>
              <a:solidFill>
                <a:srgbClr val="FFC000"/>
              </a:solidFill>
              <a:ln>
                <a:solidFill>
                  <a:srgbClr val="FFC000"/>
                </a:solidFill>
              </a:ln>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fr-FR" sz="1100" b="1">
                  <a:latin typeface="Calibri" panose="020F0502020204030204" pitchFamily="34" charset="0"/>
                  <a:cs typeface="Calibri" panose="020F0502020204030204" pitchFamily="34" charset="0"/>
                </a:endParaRPr>
              </a:p>
            </p:txBody>
          </p:sp>
        </p:grpSp>
        <p:sp>
          <p:nvSpPr>
            <p:cNvPr id="177" name="Ellipse 176"/>
            <p:cNvSpPr/>
            <p:nvPr/>
          </p:nvSpPr>
          <p:spPr>
            <a:xfrm>
              <a:off x="939800" y="994833"/>
              <a:ext cx="169334" cy="160866"/>
            </a:xfrm>
            <a:prstGeom prst="ellipse">
              <a:avLst/>
            </a:prstGeom>
            <a:solidFill>
              <a:srgbClr val="FFC000"/>
            </a:solidFill>
            <a:ln>
              <a:solidFill>
                <a:srgbClr val="FFC000"/>
              </a:solidFill>
            </a:ln>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fr-FR" sz="1100" b="1">
                <a:latin typeface="Calibri" panose="020F0502020204030204" pitchFamily="34" charset="0"/>
                <a:cs typeface="Calibri" panose="020F0502020204030204" pitchFamily="34" charset="0"/>
              </a:endParaRPr>
            </a:p>
          </p:txBody>
        </p:sp>
      </p:grpSp>
      <p:sp>
        <p:nvSpPr>
          <p:cNvPr id="30" name="Text Box 102">
            <a:extLst>
              <a:ext uri="{FF2B5EF4-FFF2-40B4-BE49-F238E27FC236}">
                <a16:creationId xmlns:a16="http://schemas.microsoft.com/office/drawing/2014/main" id="{62A2A5D4-2BF4-0748-BA76-7B2DF3D519DB}"/>
              </a:ext>
            </a:extLst>
          </p:cNvPr>
          <p:cNvSpPr txBox="1">
            <a:spLocks noChangeArrowheads="1"/>
          </p:cNvSpPr>
          <p:nvPr/>
        </p:nvSpPr>
        <p:spPr bwMode="auto">
          <a:xfrm>
            <a:off x="169640" y="1083015"/>
            <a:ext cx="8990363" cy="461665"/>
          </a:xfrm>
          <a:prstGeom prst="rect">
            <a:avLst/>
          </a:prstGeom>
        </p:spPr>
        <p:txBody>
          <a:bodyPr wrap="squar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FR" altLang="fr-FR" dirty="0"/>
              <a:t> Schéma en flocons de neige </a:t>
            </a:r>
            <a:r>
              <a:rPr lang="fr-FR" altLang="fr-FR" sz="1800" dirty="0"/>
              <a:t>: Construction de différents types d’hiérarchies</a:t>
            </a:r>
            <a:endParaRPr lang="fr-FR" altLang="fr-FR" dirty="0"/>
          </a:p>
        </p:txBody>
      </p:sp>
      <p:sp>
        <p:nvSpPr>
          <p:cNvPr id="2" name="Text Box 3">
            <a:extLst>
              <a:ext uri="{FF2B5EF4-FFF2-40B4-BE49-F238E27FC236}">
                <a16:creationId xmlns:a16="http://schemas.microsoft.com/office/drawing/2014/main" id="{997BC109-577E-7538-AA8B-404CD23FE6CF}"/>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spTree>
    <p:extLst>
      <p:ext uri="{BB962C8B-B14F-4D97-AF65-F5344CB8AC3E}">
        <p14:creationId xmlns:p14="http://schemas.microsoft.com/office/powerpoint/2010/main" val="10666798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827584" y="2544561"/>
            <a:ext cx="7926579" cy="461665"/>
          </a:xfrm>
          <a:prstGeom prst="rect">
            <a:avLst/>
          </a:prstGeom>
        </p:spPr>
        <p:txBody>
          <a:bodyPr wrap="squar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pPr>
              <a:buFont typeface="Wingdings" pitchFamily="2" charset="2"/>
              <a:buChar char="q"/>
            </a:pPr>
            <a:r>
              <a:rPr lang="fr-FR" altLang="fr-FR" dirty="0"/>
              <a:t>  Les hiérarchies strictes, simples et non symétriques</a:t>
            </a:r>
          </a:p>
        </p:txBody>
      </p:sp>
      <p:grpSp>
        <p:nvGrpSpPr>
          <p:cNvPr id="32" name="Grouper 31"/>
          <p:cNvGrpSpPr/>
          <p:nvPr/>
        </p:nvGrpSpPr>
        <p:grpSpPr>
          <a:xfrm>
            <a:off x="1403648" y="3789040"/>
            <a:ext cx="6002040" cy="2096740"/>
            <a:chOff x="0" y="64124"/>
            <a:chExt cx="5851768" cy="1770178"/>
          </a:xfrm>
        </p:grpSpPr>
        <p:grpSp>
          <p:nvGrpSpPr>
            <p:cNvPr id="33" name="Grouper 32"/>
            <p:cNvGrpSpPr/>
            <p:nvPr/>
          </p:nvGrpSpPr>
          <p:grpSpPr>
            <a:xfrm>
              <a:off x="0" y="64124"/>
              <a:ext cx="4601283" cy="1770178"/>
              <a:chOff x="0" y="63500"/>
              <a:chExt cx="4575428" cy="1752965"/>
            </a:xfrm>
          </p:grpSpPr>
          <p:grpSp>
            <p:nvGrpSpPr>
              <p:cNvPr id="39" name="Grouper 38"/>
              <p:cNvGrpSpPr/>
              <p:nvPr/>
            </p:nvGrpSpPr>
            <p:grpSpPr>
              <a:xfrm>
                <a:off x="0" y="63500"/>
                <a:ext cx="4575428" cy="1752965"/>
                <a:chOff x="0" y="63500"/>
                <a:chExt cx="4575428" cy="1752965"/>
              </a:xfrm>
            </p:grpSpPr>
            <p:grpSp>
              <p:nvGrpSpPr>
                <p:cNvPr id="41" name="Grouper 40"/>
                <p:cNvGrpSpPr/>
                <p:nvPr/>
              </p:nvGrpSpPr>
              <p:grpSpPr>
                <a:xfrm>
                  <a:off x="0" y="63500"/>
                  <a:ext cx="4575428" cy="1752965"/>
                  <a:chOff x="0" y="63500"/>
                  <a:chExt cx="4575428" cy="1752965"/>
                </a:xfrm>
              </p:grpSpPr>
              <p:grpSp>
                <p:nvGrpSpPr>
                  <p:cNvPr id="43" name="Grouper 42"/>
                  <p:cNvGrpSpPr/>
                  <p:nvPr/>
                </p:nvGrpSpPr>
                <p:grpSpPr>
                  <a:xfrm>
                    <a:off x="0" y="63500"/>
                    <a:ext cx="4575428" cy="1752965"/>
                    <a:chOff x="0" y="63500"/>
                    <a:chExt cx="4575428" cy="1752965"/>
                  </a:xfrm>
                </p:grpSpPr>
                <p:grpSp>
                  <p:nvGrpSpPr>
                    <p:cNvPr id="45" name="Grouper 44"/>
                    <p:cNvGrpSpPr/>
                    <p:nvPr/>
                  </p:nvGrpSpPr>
                  <p:grpSpPr>
                    <a:xfrm>
                      <a:off x="0" y="63500"/>
                      <a:ext cx="4575428" cy="1752965"/>
                      <a:chOff x="0" y="63500"/>
                      <a:chExt cx="4575428" cy="1752965"/>
                    </a:xfrm>
                  </p:grpSpPr>
                  <p:grpSp>
                    <p:nvGrpSpPr>
                      <p:cNvPr id="47" name="Grouper 46"/>
                      <p:cNvGrpSpPr/>
                      <p:nvPr/>
                    </p:nvGrpSpPr>
                    <p:grpSpPr>
                      <a:xfrm>
                        <a:off x="0" y="63500"/>
                        <a:ext cx="4575428" cy="1752965"/>
                        <a:chOff x="0" y="63500"/>
                        <a:chExt cx="4575428" cy="1752965"/>
                      </a:xfrm>
                    </p:grpSpPr>
                    <p:grpSp>
                      <p:nvGrpSpPr>
                        <p:cNvPr id="49" name="Grouper 48"/>
                        <p:cNvGrpSpPr/>
                        <p:nvPr/>
                      </p:nvGrpSpPr>
                      <p:grpSpPr>
                        <a:xfrm>
                          <a:off x="982135" y="63500"/>
                          <a:ext cx="3593293" cy="1752965"/>
                          <a:chOff x="982135" y="63500"/>
                          <a:chExt cx="3593293" cy="1752965"/>
                        </a:xfrm>
                      </p:grpSpPr>
                      <p:sp>
                        <p:nvSpPr>
                          <p:cNvPr id="51" name="ZoneTexte 50"/>
                          <p:cNvSpPr txBox="1"/>
                          <p:nvPr/>
                        </p:nvSpPr>
                        <p:spPr>
                          <a:xfrm>
                            <a:off x="1591733" y="70457"/>
                            <a:ext cx="1185333" cy="2286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fr-FR" sz="1400" b="1" dirty="0">
                                <a:latin typeface="Calibri" panose="020F0502020204030204" pitchFamily="34" charset="0"/>
                                <a:cs typeface="Calibri" panose="020F0502020204030204" pitchFamily="34" charset="0"/>
                              </a:rPr>
                              <a:t>FAMILLE</a:t>
                            </a:r>
                          </a:p>
                        </p:txBody>
                      </p:sp>
                      <p:grpSp>
                        <p:nvGrpSpPr>
                          <p:cNvPr id="52" name="Grouper 51"/>
                          <p:cNvGrpSpPr/>
                          <p:nvPr/>
                        </p:nvGrpSpPr>
                        <p:grpSpPr>
                          <a:xfrm>
                            <a:off x="982135" y="63500"/>
                            <a:ext cx="3593293" cy="1752965"/>
                            <a:chOff x="982135" y="63500"/>
                            <a:chExt cx="3593293" cy="1752965"/>
                          </a:xfrm>
                        </p:grpSpPr>
                        <p:sp>
                          <p:nvSpPr>
                            <p:cNvPr id="53" name="ZoneTexte 52"/>
                            <p:cNvSpPr txBox="1"/>
                            <p:nvPr/>
                          </p:nvSpPr>
                          <p:spPr>
                            <a:xfrm>
                              <a:off x="3022600" y="63500"/>
                              <a:ext cx="1185333" cy="2286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fr-FR" sz="1400" b="1">
                                  <a:latin typeface="Calibri" panose="020F0502020204030204" pitchFamily="34" charset="0"/>
                                  <a:cs typeface="Calibri" panose="020F0502020204030204" pitchFamily="34" charset="0"/>
                                </a:rPr>
                                <a:t>MARQUE</a:t>
                              </a:r>
                            </a:p>
                          </p:txBody>
                        </p:sp>
                        <p:grpSp>
                          <p:nvGrpSpPr>
                            <p:cNvPr id="54" name="Grouper 53"/>
                            <p:cNvGrpSpPr/>
                            <p:nvPr/>
                          </p:nvGrpSpPr>
                          <p:grpSpPr>
                            <a:xfrm>
                              <a:off x="982135" y="423333"/>
                              <a:ext cx="3593293" cy="1393132"/>
                              <a:chOff x="982135" y="423333"/>
                              <a:chExt cx="3593293" cy="1393132"/>
                            </a:xfrm>
                          </p:grpSpPr>
                          <p:grpSp>
                            <p:nvGrpSpPr>
                              <p:cNvPr id="55" name="Grouper 54"/>
                              <p:cNvGrpSpPr/>
                              <p:nvPr/>
                            </p:nvGrpSpPr>
                            <p:grpSpPr>
                              <a:xfrm>
                                <a:off x="982135" y="423333"/>
                                <a:ext cx="2637364" cy="1393132"/>
                                <a:chOff x="982135" y="423333"/>
                                <a:chExt cx="2637364" cy="1393132"/>
                              </a:xfrm>
                            </p:grpSpPr>
                            <p:grpSp>
                              <p:nvGrpSpPr>
                                <p:cNvPr id="57" name="Grouper 56"/>
                                <p:cNvGrpSpPr/>
                                <p:nvPr/>
                              </p:nvGrpSpPr>
                              <p:grpSpPr>
                                <a:xfrm>
                                  <a:off x="982135" y="423333"/>
                                  <a:ext cx="2637364" cy="990601"/>
                                  <a:chOff x="982135" y="423333"/>
                                  <a:chExt cx="2637364" cy="990601"/>
                                </a:xfrm>
                              </p:grpSpPr>
                              <p:cxnSp>
                                <p:nvCxnSpPr>
                                  <p:cNvPr id="59" name="Connecteur droit 58"/>
                                  <p:cNvCxnSpPr/>
                                  <p:nvPr/>
                                </p:nvCxnSpPr>
                                <p:spPr>
                                  <a:xfrm flipV="1">
                                    <a:off x="2209800" y="431800"/>
                                    <a:ext cx="1346199" cy="4234"/>
                                  </a:xfrm>
                                  <a:prstGeom prst="line">
                                    <a:avLst/>
                                  </a:prstGeom>
                                  <a:ln w="19050" cmpd="sng"/>
                                </p:spPr>
                                <p:style>
                                  <a:lnRef idx="3">
                                    <a:schemeClr val="dk1"/>
                                  </a:lnRef>
                                  <a:fillRef idx="0">
                                    <a:schemeClr val="dk1"/>
                                  </a:fillRef>
                                  <a:effectRef idx="2">
                                    <a:schemeClr val="dk1"/>
                                  </a:effectRef>
                                  <a:fontRef idx="minor">
                                    <a:schemeClr val="tx1"/>
                                  </a:fontRef>
                                </p:style>
                              </p:cxnSp>
                              <p:cxnSp>
                                <p:nvCxnSpPr>
                                  <p:cNvPr id="60" name="Connecteur droit 59"/>
                                  <p:cNvCxnSpPr>
                                    <a:endCxn id="48" idx="2"/>
                                  </p:cNvCxnSpPr>
                                  <p:nvPr/>
                                </p:nvCxnSpPr>
                                <p:spPr>
                                  <a:xfrm flipV="1">
                                    <a:off x="999067" y="423333"/>
                                    <a:ext cx="1100666" cy="622300"/>
                                  </a:xfrm>
                                  <a:prstGeom prst="line">
                                    <a:avLst/>
                                  </a:prstGeom>
                                  <a:ln w="19050" cmpd="sng"/>
                                </p:spPr>
                                <p:style>
                                  <a:lnRef idx="3">
                                    <a:schemeClr val="dk1"/>
                                  </a:lnRef>
                                  <a:fillRef idx="0">
                                    <a:schemeClr val="dk1"/>
                                  </a:fillRef>
                                  <a:effectRef idx="2">
                                    <a:schemeClr val="dk1"/>
                                  </a:effectRef>
                                  <a:fontRef idx="minor">
                                    <a:schemeClr val="tx1"/>
                                  </a:fontRef>
                                </p:style>
                              </p:cxnSp>
                              <p:cxnSp>
                                <p:nvCxnSpPr>
                                  <p:cNvPr id="61" name="Connecteur droit 60"/>
                                  <p:cNvCxnSpPr/>
                                  <p:nvPr/>
                                </p:nvCxnSpPr>
                                <p:spPr>
                                  <a:xfrm>
                                    <a:off x="982135" y="1113367"/>
                                    <a:ext cx="1151466" cy="283633"/>
                                  </a:xfrm>
                                  <a:prstGeom prst="line">
                                    <a:avLst/>
                                  </a:prstGeom>
                                  <a:ln w="19050" cmpd="sng"/>
                                </p:spPr>
                                <p:style>
                                  <a:lnRef idx="3">
                                    <a:schemeClr val="dk1"/>
                                  </a:lnRef>
                                  <a:fillRef idx="0">
                                    <a:schemeClr val="dk1"/>
                                  </a:fillRef>
                                  <a:effectRef idx="2">
                                    <a:schemeClr val="dk1"/>
                                  </a:effectRef>
                                  <a:fontRef idx="minor">
                                    <a:schemeClr val="tx1"/>
                                  </a:fontRef>
                                </p:style>
                              </p:cxnSp>
                              <p:cxnSp>
                                <p:nvCxnSpPr>
                                  <p:cNvPr id="62" name="Connecteur droit 61"/>
                                  <p:cNvCxnSpPr/>
                                  <p:nvPr/>
                                </p:nvCxnSpPr>
                                <p:spPr>
                                  <a:xfrm flipV="1">
                                    <a:off x="2273300" y="1409700"/>
                                    <a:ext cx="1346199" cy="4234"/>
                                  </a:xfrm>
                                  <a:prstGeom prst="line">
                                    <a:avLst/>
                                  </a:prstGeom>
                                  <a:ln w="19050" cmpd="sng"/>
                                </p:spPr>
                                <p:style>
                                  <a:lnRef idx="3">
                                    <a:schemeClr val="dk1"/>
                                  </a:lnRef>
                                  <a:fillRef idx="0">
                                    <a:schemeClr val="dk1"/>
                                  </a:fillRef>
                                  <a:effectRef idx="2">
                                    <a:schemeClr val="dk1"/>
                                  </a:effectRef>
                                  <a:fontRef idx="minor">
                                    <a:schemeClr val="tx1"/>
                                  </a:fontRef>
                                </p:style>
                              </p:cxnSp>
                            </p:grpSp>
                            <p:sp>
                              <p:nvSpPr>
                                <p:cNvPr id="58" name="ZoneTexte 57"/>
                                <p:cNvSpPr txBox="1"/>
                                <p:nvPr/>
                              </p:nvSpPr>
                              <p:spPr>
                                <a:xfrm>
                                  <a:off x="1109133" y="1537065"/>
                                  <a:ext cx="1824565" cy="2794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lgn="ctr"/>
                                  <a:r>
                                    <a:rPr lang="fr-FR" sz="1400" b="1" dirty="0">
                                      <a:solidFill>
                                        <a:schemeClr val="dk1"/>
                                      </a:solidFill>
                                      <a:latin typeface="Calibri" panose="020F0502020204030204" pitchFamily="34" charset="0"/>
                                      <a:cs typeface="Calibri" panose="020F0502020204030204" pitchFamily="34" charset="0"/>
                                    </a:rPr>
                                    <a:t>SOUS CATEGORIE</a:t>
                                  </a:r>
                                </a:p>
                              </p:txBody>
                            </p:sp>
                          </p:grpSp>
                          <p:sp>
                            <p:nvSpPr>
                              <p:cNvPr id="56" name="ZoneTexte 55"/>
                              <p:cNvSpPr txBox="1"/>
                              <p:nvPr/>
                            </p:nvSpPr>
                            <p:spPr>
                              <a:xfrm>
                                <a:off x="3136900" y="1536699"/>
                                <a:ext cx="1438528" cy="27976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fr-FR" sz="1400" b="1" dirty="0">
                                    <a:latin typeface="Calibri" panose="020F0502020204030204" pitchFamily="34" charset="0"/>
                                    <a:cs typeface="Calibri" panose="020F0502020204030204" pitchFamily="34" charset="0"/>
                                  </a:rPr>
                                  <a:t>CATEGORIE</a:t>
                                </a:r>
                              </a:p>
                            </p:txBody>
                          </p:sp>
                        </p:grpSp>
                      </p:grpSp>
                    </p:grpSp>
                    <p:sp>
                      <p:nvSpPr>
                        <p:cNvPr id="50" name="ZoneTexte 49"/>
                        <p:cNvSpPr txBox="1"/>
                        <p:nvPr/>
                      </p:nvSpPr>
                      <p:spPr>
                        <a:xfrm>
                          <a:off x="0" y="673100"/>
                          <a:ext cx="1185333" cy="2286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fr-FR" sz="1400" b="1">
                              <a:latin typeface="Calibri" panose="020F0502020204030204" pitchFamily="34" charset="0"/>
                              <a:cs typeface="Calibri" panose="020F0502020204030204" pitchFamily="34" charset="0"/>
                            </a:rPr>
                            <a:t>PRODUIT</a:t>
                          </a:r>
                        </a:p>
                      </p:txBody>
                    </p:sp>
                  </p:grpSp>
                  <p:sp>
                    <p:nvSpPr>
                      <p:cNvPr id="48" name="Ellipse 47"/>
                      <p:cNvSpPr/>
                      <p:nvPr/>
                    </p:nvSpPr>
                    <p:spPr>
                      <a:xfrm>
                        <a:off x="2099733" y="342900"/>
                        <a:ext cx="169334" cy="169332"/>
                      </a:xfrm>
                      <a:prstGeom prst="ellipse">
                        <a:avLst/>
                      </a:prstGeom>
                      <a:solidFill>
                        <a:srgbClr val="FFC000"/>
                      </a:solidFill>
                      <a:ln>
                        <a:solidFill>
                          <a:srgbClr val="FFC000"/>
                        </a:solidFill>
                      </a:ln>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fr-FR" sz="1100" b="1">
                          <a:latin typeface="Calibri" panose="020F0502020204030204" pitchFamily="34" charset="0"/>
                          <a:cs typeface="Calibri" panose="020F0502020204030204" pitchFamily="34" charset="0"/>
                        </a:endParaRPr>
                      </a:p>
                    </p:txBody>
                  </p:sp>
                </p:grpSp>
                <p:sp>
                  <p:nvSpPr>
                    <p:cNvPr id="46" name="Ellipse 45"/>
                    <p:cNvSpPr/>
                    <p:nvPr/>
                  </p:nvSpPr>
                  <p:spPr>
                    <a:xfrm>
                      <a:off x="3471333" y="342900"/>
                      <a:ext cx="169334" cy="169332"/>
                    </a:xfrm>
                    <a:prstGeom prst="ellipse">
                      <a:avLst/>
                    </a:prstGeom>
                    <a:solidFill>
                      <a:srgbClr val="FFC000"/>
                    </a:solidFill>
                    <a:ln>
                      <a:solidFill>
                        <a:srgbClr val="FFC000"/>
                      </a:solidFill>
                    </a:ln>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fr-FR" sz="1100" b="1">
                        <a:latin typeface="Calibri" panose="020F0502020204030204" pitchFamily="34" charset="0"/>
                        <a:cs typeface="Calibri" panose="020F0502020204030204" pitchFamily="34" charset="0"/>
                      </a:endParaRPr>
                    </a:p>
                  </p:txBody>
                </p:sp>
              </p:grpSp>
              <p:sp>
                <p:nvSpPr>
                  <p:cNvPr id="44" name="Ellipse 43"/>
                  <p:cNvSpPr/>
                  <p:nvPr/>
                </p:nvSpPr>
                <p:spPr>
                  <a:xfrm>
                    <a:off x="3539066" y="1316566"/>
                    <a:ext cx="169334" cy="169333"/>
                  </a:xfrm>
                  <a:prstGeom prst="ellipse">
                    <a:avLst/>
                  </a:prstGeom>
                  <a:solidFill>
                    <a:srgbClr val="FFC000"/>
                  </a:solidFill>
                  <a:ln>
                    <a:solidFill>
                      <a:srgbClr val="FFC000"/>
                    </a:solidFill>
                  </a:ln>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fr-FR" sz="1100" b="1">
                      <a:latin typeface="Calibri" panose="020F0502020204030204" pitchFamily="34" charset="0"/>
                      <a:cs typeface="Calibri" panose="020F0502020204030204" pitchFamily="34" charset="0"/>
                    </a:endParaRPr>
                  </a:p>
                </p:txBody>
              </p:sp>
            </p:grpSp>
            <p:sp>
              <p:nvSpPr>
                <p:cNvPr id="42" name="Ellipse 41"/>
                <p:cNvSpPr/>
                <p:nvPr/>
              </p:nvSpPr>
              <p:spPr>
                <a:xfrm>
                  <a:off x="2137833" y="1316566"/>
                  <a:ext cx="169334" cy="169333"/>
                </a:xfrm>
                <a:prstGeom prst="ellipse">
                  <a:avLst/>
                </a:prstGeom>
                <a:solidFill>
                  <a:srgbClr val="FFC000"/>
                </a:solidFill>
                <a:ln>
                  <a:solidFill>
                    <a:srgbClr val="FFC000"/>
                  </a:solidFill>
                </a:ln>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fr-FR" sz="1100" b="1">
                    <a:latin typeface="Calibri" panose="020F0502020204030204" pitchFamily="34" charset="0"/>
                    <a:cs typeface="Calibri" panose="020F0502020204030204" pitchFamily="34" charset="0"/>
                  </a:endParaRPr>
                </a:p>
              </p:txBody>
            </p:sp>
          </p:grpSp>
          <p:sp>
            <p:nvSpPr>
              <p:cNvPr id="40" name="Ellipse 39"/>
              <p:cNvSpPr/>
              <p:nvPr/>
            </p:nvSpPr>
            <p:spPr>
              <a:xfrm>
                <a:off x="939800" y="994833"/>
                <a:ext cx="169334" cy="160866"/>
              </a:xfrm>
              <a:prstGeom prst="ellipse">
                <a:avLst/>
              </a:prstGeom>
              <a:solidFill>
                <a:srgbClr val="FFC000"/>
              </a:solidFill>
              <a:ln>
                <a:solidFill>
                  <a:srgbClr val="FFC000"/>
                </a:solidFill>
              </a:ln>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fr-FR" sz="1100" b="1">
                  <a:latin typeface="Calibri" panose="020F0502020204030204" pitchFamily="34" charset="0"/>
                  <a:cs typeface="Calibri" panose="020F0502020204030204" pitchFamily="34" charset="0"/>
                </a:endParaRPr>
              </a:p>
            </p:txBody>
          </p:sp>
        </p:grpSp>
        <p:grpSp>
          <p:nvGrpSpPr>
            <p:cNvPr id="34" name="Grouper 33"/>
            <p:cNvGrpSpPr/>
            <p:nvPr/>
          </p:nvGrpSpPr>
          <p:grpSpPr>
            <a:xfrm>
              <a:off x="3663462" y="68383"/>
              <a:ext cx="2188306" cy="434766"/>
              <a:chOff x="3663462" y="68383"/>
              <a:chExt cx="2188306" cy="434766"/>
            </a:xfrm>
          </p:grpSpPr>
          <p:grpSp>
            <p:nvGrpSpPr>
              <p:cNvPr id="35" name="Grouper 34"/>
              <p:cNvGrpSpPr/>
              <p:nvPr/>
            </p:nvGrpSpPr>
            <p:grpSpPr>
              <a:xfrm>
                <a:off x="3663462" y="332154"/>
                <a:ext cx="1528213" cy="170995"/>
                <a:chOff x="3663462" y="332154"/>
                <a:chExt cx="1528213" cy="170995"/>
              </a:xfrm>
            </p:grpSpPr>
            <p:cxnSp>
              <p:nvCxnSpPr>
                <p:cNvPr id="37" name="Connecteur droit 36"/>
                <p:cNvCxnSpPr/>
                <p:nvPr/>
              </p:nvCxnSpPr>
              <p:spPr>
                <a:xfrm flipV="1">
                  <a:off x="3663462" y="429846"/>
                  <a:ext cx="1353805" cy="4276"/>
                </a:xfrm>
                <a:prstGeom prst="line">
                  <a:avLst/>
                </a:prstGeom>
                <a:ln w="19050" cmpd="sng"/>
              </p:spPr>
              <p:style>
                <a:lnRef idx="3">
                  <a:schemeClr val="dk1"/>
                </a:lnRef>
                <a:fillRef idx="0">
                  <a:schemeClr val="dk1"/>
                </a:fillRef>
                <a:effectRef idx="2">
                  <a:schemeClr val="dk1"/>
                </a:effectRef>
                <a:fontRef idx="minor">
                  <a:schemeClr val="tx1"/>
                </a:fontRef>
              </p:style>
            </p:cxnSp>
            <p:sp>
              <p:nvSpPr>
                <p:cNvPr id="38" name="Ellipse 37"/>
                <p:cNvSpPr/>
                <p:nvPr/>
              </p:nvSpPr>
              <p:spPr>
                <a:xfrm>
                  <a:off x="5021384" y="332154"/>
                  <a:ext cx="170291" cy="170995"/>
                </a:xfrm>
                <a:prstGeom prst="ellipse">
                  <a:avLst/>
                </a:prstGeom>
                <a:solidFill>
                  <a:srgbClr val="FFC000"/>
                </a:solidFill>
                <a:ln>
                  <a:solidFill>
                    <a:srgbClr val="FFC000"/>
                  </a:solidFill>
                </a:ln>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fr-FR" sz="1100" b="1">
                    <a:latin typeface="Calibri" panose="020F0502020204030204" pitchFamily="34" charset="0"/>
                    <a:cs typeface="Calibri" panose="020F0502020204030204" pitchFamily="34" charset="0"/>
                  </a:endParaRPr>
                </a:p>
              </p:txBody>
            </p:sp>
          </p:grpSp>
          <p:sp>
            <p:nvSpPr>
              <p:cNvPr id="36" name="ZoneTexte 35"/>
              <p:cNvSpPr txBox="1"/>
              <p:nvPr/>
            </p:nvSpPr>
            <p:spPr>
              <a:xfrm>
                <a:off x="4317999" y="68383"/>
                <a:ext cx="1533769" cy="21492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fr-FR" sz="1400" b="1">
                    <a:latin typeface="Calibri" panose="020F0502020204030204" pitchFamily="34" charset="0"/>
                    <a:cs typeface="Calibri" panose="020F0502020204030204" pitchFamily="34" charset="0"/>
                  </a:rPr>
                  <a:t>FOURNISSEUR</a:t>
                </a:r>
              </a:p>
            </p:txBody>
          </p:sp>
        </p:grpSp>
      </p:grpSp>
      <p:sp>
        <p:nvSpPr>
          <p:cNvPr id="65" name="Text Box 102">
            <a:extLst>
              <a:ext uri="{FF2B5EF4-FFF2-40B4-BE49-F238E27FC236}">
                <a16:creationId xmlns:a16="http://schemas.microsoft.com/office/drawing/2014/main" id="{8A66B5CB-0A43-364B-8E7D-05EBEA190D5C}"/>
              </a:ext>
            </a:extLst>
          </p:cNvPr>
          <p:cNvSpPr txBox="1">
            <a:spLocks noChangeArrowheads="1"/>
          </p:cNvSpPr>
          <p:nvPr/>
        </p:nvSpPr>
        <p:spPr bwMode="auto">
          <a:xfrm>
            <a:off x="169203" y="1321789"/>
            <a:ext cx="8990363" cy="461665"/>
          </a:xfrm>
          <a:prstGeom prst="rect">
            <a:avLst/>
          </a:prstGeom>
        </p:spPr>
        <p:txBody>
          <a:bodyPr wrap="squar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FR" altLang="fr-FR" dirty="0"/>
              <a:t> Schéma en flocons de </a:t>
            </a:r>
            <a:r>
              <a:rPr lang="fr-FR" altLang="fr-FR" sz="1800" dirty="0"/>
              <a:t>neige : Construction de différents types d’hiérarchies</a:t>
            </a:r>
            <a:endParaRPr lang="fr-FR" altLang="fr-FR" dirty="0"/>
          </a:p>
        </p:txBody>
      </p:sp>
      <p:sp>
        <p:nvSpPr>
          <p:cNvPr id="2" name="Text Box 3">
            <a:extLst>
              <a:ext uri="{FF2B5EF4-FFF2-40B4-BE49-F238E27FC236}">
                <a16:creationId xmlns:a16="http://schemas.microsoft.com/office/drawing/2014/main" id="{D903E303-F981-5AD9-AC0D-986C9FFD34BA}"/>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spTree>
    <p:extLst>
      <p:ext uri="{BB962C8B-B14F-4D97-AF65-F5344CB8AC3E}">
        <p14:creationId xmlns:p14="http://schemas.microsoft.com/office/powerpoint/2010/main" val="494115128"/>
      </p:ext>
    </p:extLst>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1135866" y="1993533"/>
            <a:ext cx="7731500" cy="461665"/>
          </a:xfrm>
          <a:prstGeom prst="rect">
            <a:avLst/>
          </a:prstGeom>
        </p:spPr>
        <p:txBody>
          <a:bodyPr wrap="square">
            <a:spAutoFit/>
          </a:bodyPr>
          <a:lstStyle>
            <a:defPPr>
              <a:defRPr lang="fr-FR"/>
            </a:defPPr>
            <a:lvl1pPr marL="342900" indent="-342900">
              <a:buClr>
                <a:srgbClr val="FF0000"/>
              </a:buClr>
              <a:buSzPct val="130000"/>
              <a:buFont typeface="Wingdings" pitchFamily="2" charset="2"/>
              <a:buChar char="q"/>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FR" altLang="fr-FR" dirty="0"/>
              <a:t>  Les hiérarchies strictes, simples et non couvrante</a:t>
            </a:r>
          </a:p>
        </p:txBody>
      </p:sp>
      <p:grpSp>
        <p:nvGrpSpPr>
          <p:cNvPr id="3" name="Groupe 2">
            <a:extLst>
              <a:ext uri="{FF2B5EF4-FFF2-40B4-BE49-F238E27FC236}">
                <a16:creationId xmlns:a16="http://schemas.microsoft.com/office/drawing/2014/main" id="{4A5F752F-B225-5E19-09B4-044C6275BC8F}"/>
              </a:ext>
            </a:extLst>
          </p:cNvPr>
          <p:cNvGrpSpPr/>
          <p:nvPr/>
        </p:nvGrpSpPr>
        <p:grpSpPr>
          <a:xfrm>
            <a:off x="683568" y="3429000"/>
            <a:ext cx="7466604" cy="1270822"/>
            <a:chOff x="526659" y="3597218"/>
            <a:chExt cx="7466604" cy="1270822"/>
          </a:xfrm>
        </p:grpSpPr>
        <p:grpSp>
          <p:nvGrpSpPr>
            <p:cNvPr id="63" name="Grouper 62"/>
            <p:cNvGrpSpPr/>
            <p:nvPr/>
          </p:nvGrpSpPr>
          <p:grpSpPr>
            <a:xfrm>
              <a:off x="526659" y="3597218"/>
              <a:ext cx="7466604" cy="615648"/>
              <a:chOff x="-271064" y="5144"/>
              <a:chExt cx="6264337" cy="533744"/>
            </a:xfrm>
          </p:grpSpPr>
          <p:cxnSp>
            <p:nvCxnSpPr>
              <p:cNvPr id="64" name="Connecteur droit 63"/>
              <p:cNvCxnSpPr/>
              <p:nvPr/>
            </p:nvCxnSpPr>
            <p:spPr>
              <a:xfrm flipV="1">
                <a:off x="2325077" y="441666"/>
                <a:ext cx="720000" cy="4275"/>
              </a:xfrm>
              <a:prstGeom prst="line">
                <a:avLst/>
              </a:prstGeom>
              <a:ln w="19050" cmpd="sng"/>
            </p:spPr>
            <p:style>
              <a:lnRef idx="3">
                <a:schemeClr val="dk1"/>
              </a:lnRef>
              <a:fillRef idx="0">
                <a:schemeClr val="dk1"/>
              </a:fillRef>
              <a:effectRef idx="2">
                <a:schemeClr val="dk1"/>
              </a:effectRef>
              <a:fontRef idx="minor">
                <a:schemeClr val="tx1"/>
              </a:fontRef>
            </p:style>
          </p:cxnSp>
          <p:grpSp>
            <p:nvGrpSpPr>
              <p:cNvPr id="65" name="Grouper 64"/>
              <p:cNvGrpSpPr/>
              <p:nvPr/>
            </p:nvGrpSpPr>
            <p:grpSpPr>
              <a:xfrm>
                <a:off x="-271064" y="5144"/>
                <a:ext cx="6264337" cy="533744"/>
                <a:chOff x="-271064" y="5144"/>
                <a:chExt cx="6264337" cy="533744"/>
              </a:xfrm>
            </p:grpSpPr>
            <p:sp>
              <p:nvSpPr>
                <p:cNvPr id="66" name="ZoneTexte 65"/>
                <p:cNvSpPr txBox="1"/>
                <p:nvPr/>
              </p:nvSpPr>
              <p:spPr>
                <a:xfrm>
                  <a:off x="2925062" y="43844"/>
                  <a:ext cx="937846" cy="23458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fr-FR" sz="1400" b="1">
                      <a:latin typeface="Calibri" panose="020F0502020204030204" pitchFamily="34" charset="0"/>
                      <a:cs typeface="Calibri" panose="020F0502020204030204" pitchFamily="34" charset="0"/>
                    </a:rPr>
                    <a:t>REGION</a:t>
                  </a:r>
                </a:p>
              </p:txBody>
            </p:sp>
            <p:grpSp>
              <p:nvGrpSpPr>
                <p:cNvPr id="67" name="Grouper 66"/>
                <p:cNvGrpSpPr/>
                <p:nvPr/>
              </p:nvGrpSpPr>
              <p:grpSpPr>
                <a:xfrm>
                  <a:off x="-271064" y="5144"/>
                  <a:ext cx="6264337" cy="533744"/>
                  <a:chOff x="-271064" y="5144"/>
                  <a:chExt cx="6264337" cy="533744"/>
                </a:xfrm>
              </p:grpSpPr>
              <p:sp>
                <p:nvSpPr>
                  <p:cNvPr id="68" name="ZoneTexte 67"/>
                  <p:cNvSpPr txBox="1"/>
                  <p:nvPr/>
                </p:nvSpPr>
                <p:spPr>
                  <a:xfrm>
                    <a:off x="4079416" y="21745"/>
                    <a:ext cx="742461" cy="23458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fr-FR" sz="1400" b="1">
                        <a:latin typeface="Calibri" panose="020F0502020204030204" pitchFamily="34" charset="0"/>
                        <a:cs typeface="Calibri" panose="020F0502020204030204" pitchFamily="34" charset="0"/>
                      </a:rPr>
                      <a:t>ETAT</a:t>
                    </a:r>
                  </a:p>
                </p:txBody>
              </p:sp>
              <p:grpSp>
                <p:nvGrpSpPr>
                  <p:cNvPr id="69" name="Grouper 68"/>
                  <p:cNvGrpSpPr/>
                  <p:nvPr/>
                </p:nvGrpSpPr>
                <p:grpSpPr>
                  <a:xfrm>
                    <a:off x="-271064" y="5144"/>
                    <a:ext cx="6264337" cy="533744"/>
                    <a:chOff x="-271064" y="5144"/>
                    <a:chExt cx="6264337" cy="533744"/>
                  </a:xfrm>
                </p:grpSpPr>
                <p:grpSp>
                  <p:nvGrpSpPr>
                    <p:cNvPr id="70" name="Grouper 69"/>
                    <p:cNvGrpSpPr/>
                    <p:nvPr/>
                  </p:nvGrpSpPr>
                  <p:grpSpPr>
                    <a:xfrm>
                      <a:off x="-271064" y="36532"/>
                      <a:ext cx="6154252" cy="502356"/>
                      <a:chOff x="-271064" y="36532"/>
                      <a:chExt cx="6154252" cy="502356"/>
                    </a:xfrm>
                  </p:grpSpPr>
                  <p:grpSp>
                    <p:nvGrpSpPr>
                      <p:cNvPr id="72" name="Grouper 71"/>
                      <p:cNvGrpSpPr/>
                      <p:nvPr/>
                    </p:nvGrpSpPr>
                    <p:grpSpPr>
                      <a:xfrm>
                        <a:off x="-271064" y="36532"/>
                        <a:ext cx="3087872" cy="485066"/>
                        <a:chOff x="-269541" y="36463"/>
                        <a:chExt cx="3070521" cy="480349"/>
                      </a:xfrm>
                    </p:grpSpPr>
                    <p:grpSp>
                      <p:nvGrpSpPr>
                        <p:cNvPr id="78" name="Grouper 77"/>
                        <p:cNvGrpSpPr/>
                        <p:nvPr/>
                      </p:nvGrpSpPr>
                      <p:grpSpPr>
                        <a:xfrm>
                          <a:off x="-269541" y="36463"/>
                          <a:ext cx="3070521" cy="480349"/>
                          <a:chOff x="-269541" y="36463"/>
                          <a:chExt cx="3070521" cy="480349"/>
                        </a:xfrm>
                      </p:grpSpPr>
                      <p:grpSp>
                        <p:nvGrpSpPr>
                          <p:cNvPr id="80" name="Grouper 79"/>
                          <p:cNvGrpSpPr/>
                          <p:nvPr/>
                        </p:nvGrpSpPr>
                        <p:grpSpPr>
                          <a:xfrm>
                            <a:off x="-269541" y="36463"/>
                            <a:ext cx="3070521" cy="466214"/>
                            <a:chOff x="-269541" y="36463"/>
                            <a:chExt cx="3070521" cy="466214"/>
                          </a:xfrm>
                        </p:grpSpPr>
                        <p:grpSp>
                          <p:nvGrpSpPr>
                            <p:cNvPr id="82" name="Grouper 81"/>
                            <p:cNvGrpSpPr/>
                            <p:nvPr/>
                          </p:nvGrpSpPr>
                          <p:grpSpPr>
                            <a:xfrm>
                              <a:off x="-269541" y="36463"/>
                              <a:ext cx="3070521" cy="381548"/>
                              <a:chOff x="-269541" y="36463"/>
                              <a:chExt cx="3070521" cy="381548"/>
                            </a:xfrm>
                          </p:grpSpPr>
                          <p:grpSp>
                            <p:nvGrpSpPr>
                              <p:cNvPr id="84" name="Grouper 83"/>
                              <p:cNvGrpSpPr/>
                              <p:nvPr/>
                            </p:nvGrpSpPr>
                            <p:grpSpPr>
                              <a:xfrm>
                                <a:off x="191890" y="43704"/>
                                <a:ext cx="2609090" cy="374307"/>
                                <a:chOff x="191890" y="43704"/>
                                <a:chExt cx="2609090" cy="374307"/>
                              </a:xfrm>
                            </p:grpSpPr>
                            <p:sp>
                              <p:nvSpPr>
                                <p:cNvPr id="86" name="ZoneTexte 85"/>
                                <p:cNvSpPr txBox="1"/>
                                <p:nvPr/>
                              </p:nvSpPr>
                              <p:spPr>
                                <a:xfrm>
                                  <a:off x="722963" y="61452"/>
                                  <a:ext cx="649782" cy="18938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fr-FR" sz="1400" b="1">
                                      <a:latin typeface="Calibri" panose="020F0502020204030204" pitchFamily="34" charset="0"/>
                                      <a:cs typeface="Calibri" panose="020F0502020204030204" pitchFamily="34" charset="0"/>
                                    </a:rPr>
                                    <a:t>VILLE</a:t>
                                  </a:r>
                                </a:p>
                              </p:txBody>
                            </p:sp>
                            <p:grpSp>
                              <p:nvGrpSpPr>
                                <p:cNvPr id="87" name="Grouper 86"/>
                                <p:cNvGrpSpPr/>
                                <p:nvPr/>
                              </p:nvGrpSpPr>
                              <p:grpSpPr>
                                <a:xfrm>
                                  <a:off x="191890" y="43704"/>
                                  <a:ext cx="2609090" cy="374307"/>
                                  <a:chOff x="191890" y="43704"/>
                                  <a:chExt cx="2609090" cy="374307"/>
                                </a:xfrm>
                              </p:grpSpPr>
                              <p:sp>
                                <p:nvSpPr>
                                  <p:cNvPr id="88" name="ZoneTexte 87"/>
                                  <p:cNvSpPr txBox="1"/>
                                  <p:nvPr/>
                                </p:nvSpPr>
                                <p:spPr>
                                  <a:xfrm>
                                    <a:off x="1442412" y="43704"/>
                                    <a:ext cx="1358568" cy="23230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fr-FR" sz="1400" b="1" dirty="0">
                                        <a:latin typeface="Calibri" panose="020F0502020204030204" pitchFamily="34" charset="0"/>
                                        <a:cs typeface="Calibri" panose="020F0502020204030204" pitchFamily="34" charset="0"/>
                                      </a:rPr>
                                      <a:t>DEPARTEMENT</a:t>
                                    </a:r>
                                  </a:p>
                                </p:txBody>
                              </p:sp>
                              <p:grpSp>
                                <p:nvGrpSpPr>
                                  <p:cNvPr id="89" name="Grouper 88"/>
                                  <p:cNvGrpSpPr/>
                                  <p:nvPr/>
                                </p:nvGrpSpPr>
                                <p:grpSpPr>
                                  <a:xfrm>
                                    <a:off x="191890" y="413005"/>
                                    <a:ext cx="1959077" cy="5006"/>
                                    <a:chOff x="191890" y="413005"/>
                                    <a:chExt cx="1959077" cy="5006"/>
                                  </a:xfrm>
                                </p:grpSpPr>
                                <p:cxnSp>
                                  <p:nvCxnSpPr>
                                    <p:cNvPr id="90" name="Connecteur droit 89"/>
                                    <p:cNvCxnSpPr>
                                      <a:stCxn id="83" idx="6"/>
                                    </p:cNvCxnSpPr>
                                    <p:nvPr/>
                                  </p:nvCxnSpPr>
                                  <p:spPr>
                                    <a:xfrm>
                                      <a:off x="1264020" y="418011"/>
                                      <a:ext cx="886947" cy="0"/>
                                    </a:xfrm>
                                    <a:prstGeom prst="line">
                                      <a:avLst/>
                                    </a:prstGeom>
                                    <a:ln w="19050" cmpd="sng"/>
                                  </p:spPr>
                                  <p:style>
                                    <a:lnRef idx="3">
                                      <a:schemeClr val="dk1"/>
                                    </a:lnRef>
                                    <a:fillRef idx="0">
                                      <a:schemeClr val="dk1"/>
                                    </a:fillRef>
                                    <a:effectRef idx="2">
                                      <a:schemeClr val="dk1"/>
                                    </a:effectRef>
                                    <a:fontRef idx="minor">
                                      <a:schemeClr val="tx1"/>
                                    </a:fontRef>
                                  </p:style>
                                </p:cxnSp>
                                <p:cxnSp>
                                  <p:nvCxnSpPr>
                                    <p:cNvPr id="91" name="Connecteur droit 90"/>
                                    <p:cNvCxnSpPr/>
                                    <p:nvPr/>
                                  </p:nvCxnSpPr>
                                  <p:spPr>
                                    <a:xfrm>
                                      <a:off x="191890" y="413005"/>
                                      <a:ext cx="1091557" cy="0"/>
                                    </a:xfrm>
                                    <a:prstGeom prst="line">
                                      <a:avLst/>
                                    </a:prstGeom>
                                    <a:ln w="19050" cmpd="sng"/>
                                  </p:spPr>
                                  <p:style>
                                    <a:lnRef idx="3">
                                      <a:schemeClr val="dk1"/>
                                    </a:lnRef>
                                    <a:fillRef idx="0">
                                      <a:schemeClr val="dk1"/>
                                    </a:fillRef>
                                    <a:effectRef idx="2">
                                      <a:schemeClr val="dk1"/>
                                    </a:effectRef>
                                    <a:fontRef idx="minor">
                                      <a:schemeClr val="tx1"/>
                                    </a:fontRef>
                                  </p:style>
                                </p:cxnSp>
                              </p:grpSp>
                            </p:grpSp>
                          </p:grpSp>
                          <p:sp>
                            <p:nvSpPr>
                              <p:cNvPr id="85" name="ZoneTexte 84"/>
                              <p:cNvSpPr txBox="1"/>
                              <p:nvPr/>
                            </p:nvSpPr>
                            <p:spPr>
                              <a:xfrm>
                                <a:off x="-269541" y="36463"/>
                                <a:ext cx="922862" cy="20315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fr-FR" sz="1400" b="1">
                                    <a:latin typeface="Calibri" panose="020F0502020204030204" pitchFamily="34" charset="0"/>
                                    <a:cs typeface="Calibri" panose="020F0502020204030204" pitchFamily="34" charset="0"/>
                                  </a:rPr>
                                  <a:t>MAGASIN</a:t>
                                </a:r>
                              </a:p>
                            </p:txBody>
                          </p:sp>
                        </p:grpSp>
                        <p:sp>
                          <p:nvSpPr>
                            <p:cNvPr id="83" name="Ellipse 82"/>
                            <p:cNvSpPr/>
                            <p:nvPr/>
                          </p:nvSpPr>
                          <p:spPr>
                            <a:xfrm>
                              <a:off x="1094686" y="333345"/>
                              <a:ext cx="169334" cy="169332"/>
                            </a:xfrm>
                            <a:prstGeom prst="ellipse">
                              <a:avLst/>
                            </a:prstGeom>
                            <a:solidFill>
                              <a:srgbClr val="FFC000"/>
                            </a:solidFill>
                            <a:ln>
                              <a:solidFill>
                                <a:srgbClr val="FFC000"/>
                              </a:solidFill>
                            </a:ln>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fr-FR" sz="1100" b="1" dirty="0">
                                <a:latin typeface="Calibri" panose="020F0502020204030204" pitchFamily="34" charset="0"/>
                                <a:cs typeface="Calibri" panose="020F0502020204030204" pitchFamily="34" charset="0"/>
                              </a:endParaRPr>
                            </a:p>
                          </p:txBody>
                        </p:sp>
                      </p:grpSp>
                      <p:sp>
                        <p:nvSpPr>
                          <p:cNvPr id="81" name="Ellipse 80"/>
                          <p:cNvSpPr/>
                          <p:nvPr/>
                        </p:nvSpPr>
                        <p:spPr>
                          <a:xfrm>
                            <a:off x="2150183" y="347480"/>
                            <a:ext cx="169334" cy="169332"/>
                          </a:xfrm>
                          <a:prstGeom prst="ellipse">
                            <a:avLst/>
                          </a:prstGeom>
                          <a:solidFill>
                            <a:srgbClr val="FFC000"/>
                          </a:solidFill>
                          <a:ln>
                            <a:solidFill>
                              <a:srgbClr val="FFC000"/>
                            </a:solidFill>
                          </a:ln>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fr-FR" sz="1100" b="1">
                              <a:latin typeface="Calibri" panose="020F0502020204030204" pitchFamily="34" charset="0"/>
                              <a:cs typeface="Calibri" panose="020F0502020204030204" pitchFamily="34" charset="0"/>
                            </a:endParaRPr>
                          </a:p>
                        </p:txBody>
                      </p:sp>
                    </p:grpSp>
                    <p:sp>
                      <p:nvSpPr>
                        <p:cNvPr id="79" name="Ellipse 78"/>
                        <p:cNvSpPr/>
                        <p:nvPr/>
                      </p:nvSpPr>
                      <p:spPr>
                        <a:xfrm>
                          <a:off x="23702" y="334024"/>
                          <a:ext cx="168188" cy="169990"/>
                        </a:xfrm>
                        <a:prstGeom prst="ellipse">
                          <a:avLst/>
                        </a:prstGeom>
                        <a:solidFill>
                          <a:srgbClr val="FFC000"/>
                        </a:solidFill>
                        <a:ln>
                          <a:solidFill>
                            <a:srgbClr val="FFC000"/>
                          </a:solidFill>
                        </a:ln>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fr-FR" sz="1100" b="1">
                            <a:latin typeface="Calibri" panose="020F0502020204030204" pitchFamily="34" charset="0"/>
                            <a:cs typeface="Calibri" panose="020F0502020204030204" pitchFamily="34" charset="0"/>
                          </a:endParaRPr>
                        </a:p>
                      </p:txBody>
                    </p:sp>
                  </p:grpSp>
                  <p:sp>
                    <p:nvSpPr>
                      <p:cNvPr id="73" name="Ellipse 72"/>
                      <p:cNvSpPr/>
                      <p:nvPr/>
                    </p:nvSpPr>
                    <p:spPr>
                      <a:xfrm>
                        <a:off x="3046660" y="342124"/>
                        <a:ext cx="170291" cy="170995"/>
                      </a:xfrm>
                      <a:prstGeom prst="ellipse">
                        <a:avLst/>
                      </a:prstGeom>
                      <a:solidFill>
                        <a:srgbClr val="FFC000"/>
                      </a:solidFill>
                      <a:ln>
                        <a:solidFill>
                          <a:srgbClr val="FFC000"/>
                        </a:solidFill>
                      </a:ln>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fr-FR" sz="1100" b="1">
                          <a:latin typeface="Calibri" panose="020F0502020204030204" pitchFamily="34" charset="0"/>
                          <a:cs typeface="Calibri" panose="020F0502020204030204" pitchFamily="34" charset="0"/>
                        </a:endParaRPr>
                      </a:p>
                    </p:txBody>
                  </p:sp>
                  <p:cxnSp>
                    <p:nvCxnSpPr>
                      <p:cNvPr id="74" name="Connecteur droit 73"/>
                      <p:cNvCxnSpPr>
                        <a:stCxn id="77" idx="6"/>
                      </p:cNvCxnSpPr>
                      <p:nvPr/>
                    </p:nvCxnSpPr>
                    <p:spPr>
                      <a:xfrm flipV="1">
                        <a:off x="4465288" y="437207"/>
                        <a:ext cx="1247610" cy="16184"/>
                      </a:xfrm>
                      <a:prstGeom prst="line">
                        <a:avLst/>
                      </a:prstGeom>
                      <a:ln w="19050" cmpd="sng"/>
                    </p:spPr>
                    <p:style>
                      <a:lnRef idx="3">
                        <a:schemeClr val="dk1"/>
                      </a:lnRef>
                      <a:fillRef idx="0">
                        <a:schemeClr val="dk1"/>
                      </a:fillRef>
                      <a:effectRef idx="2">
                        <a:schemeClr val="dk1"/>
                      </a:effectRef>
                      <a:fontRef idx="minor">
                        <a:schemeClr val="tx1"/>
                      </a:fontRef>
                    </p:style>
                  </p:cxnSp>
                  <p:sp>
                    <p:nvSpPr>
                      <p:cNvPr id="75" name="Ellipse 74"/>
                      <p:cNvSpPr/>
                      <p:nvPr/>
                    </p:nvSpPr>
                    <p:spPr>
                      <a:xfrm>
                        <a:off x="5712897" y="337005"/>
                        <a:ext cx="170291" cy="170995"/>
                      </a:xfrm>
                      <a:prstGeom prst="ellipse">
                        <a:avLst/>
                      </a:prstGeom>
                      <a:solidFill>
                        <a:srgbClr val="FFC000"/>
                      </a:solidFill>
                      <a:ln>
                        <a:solidFill>
                          <a:srgbClr val="FFC000"/>
                        </a:solidFill>
                      </a:ln>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fr-FR" sz="1100" b="1">
                          <a:latin typeface="Calibri" panose="020F0502020204030204" pitchFamily="34" charset="0"/>
                          <a:cs typeface="Calibri" panose="020F0502020204030204" pitchFamily="34" charset="0"/>
                        </a:endParaRPr>
                      </a:p>
                    </p:txBody>
                  </p:sp>
                  <p:cxnSp>
                    <p:nvCxnSpPr>
                      <p:cNvPr id="76" name="Connecteur droit 75"/>
                      <p:cNvCxnSpPr>
                        <a:endCxn id="77" idx="2"/>
                      </p:cNvCxnSpPr>
                      <p:nvPr/>
                    </p:nvCxnSpPr>
                    <p:spPr>
                      <a:xfrm flipV="1">
                        <a:off x="3216031" y="453391"/>
                        <a:ext cx="1078965" cy="4275"/>
                      </a:xfrm>
                      <a:prstGeom prst="line">
                        <a:avLst/>
                      </a:prstGeom>
                      <a:ln w="19050" cmpd="sng"/>
                    </p:spPr>
                    <p:style>
                      <a:lnRef idx="3">
                        <a:schemeClr val="dk1"/>
                      </a:lnRef>
                      <a:fillRef idx="0">
                        <a:schemeClr val="dk1"/>
                      </a:fillRef>
                      <a:effectRef idx="2">
                        <a:schemeClr val="dk1"/>
                      </a:effectRef>
                      <a:fontRef idx="minor">
                        <a:schemeClr val="tx1"/>
                      </a:fontRef>
                    </p:style>
                  </p:cxnSp>
                  <p:sp>
                    <p:nvSpPr>
                      <p:cNvPr id="77" name="Ellipse 76"/>
                      <p:cNvSpPr/>
                      <p:nvPr/>
                    </p:nvSpPr>
                    <p:spPr>
                      <a:xfrm>
                        <a:off x="4294997" y="367893"/>
                        <a:ext cx="170291" cy="170995"/>
                      </a:xfrm>
                      <a:prstGeom prst="ellipse">
                        <a:avLst/>
                      </a:prstGeom>
                      <a:solidFill>
                        <a:srgbClr val="FFC000"/>
                      </a:solidFill>
                      <a:ln>
                        <a:solidFill>
                          <a:srgbClr val="FFC000"/>
                        </a:solidFill>
                      </a:ln>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fr-FR" sz="1100" b="1">
                          <a:latin typeface="Calibri" panose="020F0502020204030204" pitchFamily="34" charset="0"/>
                          <a:cs typeface="Calibri" panose="020F0502020204030204" pitchFamily="34" charset="0"/>
                        </a:endParaRPr>
                      </a:p>
                    </p:txBody>
                  </p:sp>
                </p:grpSp>
                <p:sp>
                  <p:nvSpPr>
                    <p:cNvPr id="71" name="ZoneTexte 70"/>
                    <p:cNvSpPr txBox="1"/>
                    <p:nvPr/>
                  </p:nvSpPr>
                  <p:spPr>
                    <a:xfrm>
                      <a:off x="5432520" y="5144"/>
                      <a:ext cx="560753" cy="23458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fr-FR" sz="1400" b="1">
                          <a:latin typeface="Calibri" panose="020F0502020204030204" pitchFamily="34" charset="0"/>
                          <a:cs typeface="Calibri" panose="020F0502020204030204" pitchFamily="34" charset="0"/>
                        </a:rPr>
                        <a:t>PAYS</a:t>
                      </a:r>
                    </a:p>
                  </p:txBody>
                </p:sp>
              </p:grpSp>
            </p:grpSp>
          </p:grpSp>
        </p:grpSp>
        <p:grpSp>
          <p:nvGrpSpPr>
            <p:cNvPr id="14" name="Grouper 13"/>
            <p:cNvGrpSpPr/>
            <p:nvPr/>
          </p:nvGrpSpPr>
          <p:grpSpPr>
            <a:xfrm>
              <a:off x="4566577" y="4183142"/>
              <a:ext cx="3183370" cy="684898"/>
              <a:chOff x="4566577" y="4183142"/>
              <a:chExt cx="3183370" cy="684898"/>
            </a:xfrm>
          </p:grpSpPr>
          <p:cxnSp>
            <p:nvCxnSpPr>
              <p:cNvPr id="11" name="Connecteur droit 10"/>
              <p:cNvCxnSpPr>
                <a:stCxn id="73" idx="4"/>
              </p:cNvCxnSpPr>
              <p:nvPr/>
            </p:nvCxnSpPr>
            <p:spPr>
              <a:xfrm>
                <a:off x="4582616" y="4183142"/>
                <a:ext cx="5423" cy="64294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1" name="Connecteur droit 120"/>
              <p:cNvCxnSpPr/>
              <p:nvPr/>
            </p:nvCxnSpPr>
            <p:spPr>
              <a:xfrm>
                <a:off x="7744524" y="4189093"/>
                <a:ext cx="5423" cy="64294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2" name="Connecteur droit 121"/>
              <p:cNvCxnSpPr/>
              <p:nvPr/>
            </p:nvCxnSpPr>
            <p:spPr>
              <a:xfrm flipV="1">
                <a:off x="4566577" y="4832040"/>
                <a:ext cx="3177947" cy="36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sp>
        <p:nvSpPr>
          <p:cNvPr id="38" name="Text Box 102">
            <a:extLst>
              <a:ext uri="{FF2B5EF4-FFF2-40B4-BE49-F238E27FC236}">
                <a16:creationId xmlns:a16="http://schemas.microsoft.com/office/drawing/2014/main" id="{4FF7AE4A-4FB9-C847-A5C5-1F674F75454D}"/>
              </a:ext>
            </a:extLst>
          </p:cNvPr>
          <p:cNvSpPr txBox="1">
            <a:spLocks noChangeArrowheads="1"/>
          </p:cNvSpPr>
          <p:nvPr/>
        </p:nvSpPr>
        <p:spPr bwMode="auto">
          <a:xfrm>
            <a:off x="228304" y="1012311"/>
            <a:ext cx="8990363" cy="461665"/>
          </a:xfrm>
          <a:prstGeom prst="rect">
            <a:avLst/>
          </a:prstGeom>
        </p:spPr>
        <p:txBody>
          <a:bodyPr wrap="squar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FR" altLang="fr-FR" dirty="0"/>
              <a:t> Schéma en flocons de neige </a:t>
            </a:r>
            <a:r>
              <a:rPr lang="fr-FR" altLang="fr-FR" sz="1800" dirty="0"/>
              <a:t>: Construction de différents types d’hiérarchies</a:t>
            </a:r>
            <a:endParaRPr lang="fr-FR" altLang="fr-FR" dirty="0"/>
          </a:p>
        </p:txBody>
      </p:sp>
      <p:sp>
        <p:nvSpPr>
          <p:cNvPr id="2" name="Text Box 3">
            <a:extLst>
              <a:ext uri="{FF2B5EF4-FFF2-40B4-BE49-F238E27FC236}">
                <a16:creationId xmlns:a16="http://schemas.microsoft.com/office/drawing/2014/main" id="{94FC2904-06BD-E2F5-A06C-972EBBE37D30}"/>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spTree>
    <p:extLst>
      <p:ext uri="{BB962C8B-B14F-4D97-AF65-F5344CB8AC3E}">
        <p14:creationId xmlns:p14="http://schemas.microsoft.com/office/powerpoint/2010/main" val="273693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86A9C8B2-0024-9D8D-3F30-DDB4095DECA3}"/>
              </a:ext>
            </a:extLst>
          </p:cNvPr>
          <p:cNvSpPr>
            <a:spLocks noGrp="1"/>
          </p:cNvSpPr>
          <p:nvPr>
            <p:ph type="ftr" sz="quarter" idx="11"/>
          </p:nvPr>
        </p:nvSpPr>
        <p:spPr>
          <a:xfrm rot="16200000">
            <a:off x="-1088571" y="2962318"/>
            <a:ext cx="2329543" cy="152401"/>
          </a:xfrm>
          <a:prstGeom prst="rect">
            <a:avLst/>
          </a:prstGeom>
        </p:spPr>
        <p:txBody>
          <a:bodyPr vert="horz" lIns="91440" tIns="45720" rIns="91440" bIns="45720" rtlCol="0" anchor="ctr"/>
          <a:lstStyle>
            <a:defPPr>
              <a:defRPr lang="en-US"/>
            </a:defPPr>
            <a:lvl1pPr marL="0" algn="l" defTabSz="457200" rtl="0" eaLnBrk="1" latinLnBrk="0" hangingPunct="1">
              <a:defRPr sz="1100" b="1" i="1"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Gestion des données massives</a:t>
            </a:r>
            <a:endParaRPr lang="en-US" dirty="0"/>
          </a:p>
        </p:txBody>
      </p:sp>
      <p:sp>
        <p:nvSpPr>
          <p:cNvPr id="3" name="Espace réservé du numéro de diapositive 2">
            <a:extLst>
              <a:ext uri="{FF2B5EF4-FFF2-40B4-BE49-F238E27FC236}">
                <a16:creationId xmlns:a16="http://schemas.microsoft.com/office/drawing/2014/main" id="{279AE9E1-C86F-8BAD-88F1-92C0BF1C0206}"/>
              </a:ext>
            </a:extLst>
          </p:cNvPr>
          <p:cNvSpPr>
            <a:spLocks noGrp="1"/>
          </p:cNvSpPr>
          <p:nvPr>
            <p:ph type="sldNum" sz="quarter" idx="12"/>
          </p:nvPr>
        </p:nvSpPr>
        <p:spPr>
          <a:xfrm>
            <a:off x="641920" y="284408"/>
            <a:ext cx="779767" cy="365125"/>
          </a:xfrm>
          <a:prstGeom prst="rect">
            <a:avLst/>
          </a:prstGeom>
        </p:spPr>
        <p:txBody>
          <a:bodyPr/>
          <a:lstStyle>
            <a:defPPr>
              <a:defRPr lang="en-US"/>
            </a:defPPr>
            <a:lvl1pPr marL="0" algn="ctr" defTabSz="457200" rtl="0" eaLnBrk="1" latinLnBrk="0" hangingPunct="1">
              <a:defRPr sz="1200" b="1" i="1"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T- </a:t>
            </a:r>
            <a:fld id="{D57F1E4F-1CFF-5643-939E-217C01CDF565}" type="slidenum">
              <a:rPr lang="en-US" smtClean="0"/>
              <a:pPr/>
              <a:t>6</a:t>
            </a:fld>
            <a:endParaRPr lang="en-US"/>
          </a:p>
        </p:txBody>
      </p:sp>
      <p:sp>
        <p:nvSpPr>
          <p:cNvPr id="4" name="Sous-titre 1">
            <a:extLst>
              <a:ext uri="{FF2B5EF4-FFF2-40B4-BE49-F238E27FC236}">
                <a16:creationId xmlns:a16="http://schemas.microsoft.com/office/drawing/2014/main" id="{E094AE2C-26D5-3B24-4290-A36A4368E3E5}"/>
              </a:ext>
            </a:extLst>
          </p:cNvPr>
          <p:cNvSpPr txBox="1">
            <a:spLocks/>
          </p:cNvSpPr>
          <p:nvPr/>
        </p:nvSpPr>
        <p:spPr>
          <a:xfrm>
            <a:off x="1066266" y="994510"/>
            <a:ext cx="7085789" cy="312962"/>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b="1" i="1" dirty="0">
                <a:solidFill>
                  <a:srgbClr val="0432FF"/>
                </a:solidFill>
              </a:rPr>
              <a:t>Les données massives (Big data) :  </a:t>
            </a:r>
          </a:p>
        </p:txBody>
      </p:sp>
      <p:sp>
        <p:nvSpPr>
          <p:cNvPr id="5" name="ZoneTexte 4">
            <a:extLst>
              <a:ext uri="{FF2B5EF4-FFF2-40B4-BE49-F238E27FC236}">
                <a16:creationId xmlns:a16="http://schemas.microsoft.com/office/drawing/2014/main" id="{E8F20BE7-E1CB-14D7-8C18-B3C95201366B}"/>
              </a:ext>
            </a:extLst>
          </p:cNvPr>
          <p:cNvSpPr txBox="1"/>
          <p:nvPr/>
        </p:nvSpPr>
        <p:spPr>
          <a:xfrm>
            <a:off x="4906178" y="1047613"/>
            <a:ext cx="3498574" cy="323165"/>
          </a:xfrm>
          <a:prstGeom prst="rect">
            <a:avLst/>
          </a:prstGeom>
          <a:noFill/>
        </p:spPr>
        <p:txBody>
          <a:bodyPr wrap="square" rtlCol="0">
            <a:spAutoFit/>
          </a:bodyPr>
          <a:lstStyle/>
          <a:p>
            <a:r>
              <a:rPr lang="fr-FR" sz="1500" b="1"/>
              <a:t>Contexte et motivation</a:t>
            </a:r>
          </a:p>
        </p:txBody>
      </p:sp>
      <p:sp>
        <p:nvSpPr>
          <p:cNvPr id="7" name="Rectangle 4">
            <a:extLst>
              <a:ext uri="{FF2B5EF4-FFF2-40B4-BE49-F238E27FC236}">
                <a16:creationId xmlns:a16="http://schemas.microsoft.com/office/drawing/2014/main" id="{AD36F1DE-35A1-6FA9-4D12-C5041E6293D9}"/>
              </a:ext>
            </a:extLst>
          </p:cNvPr>
          <p:cNvSpPr>
            <a:spLocks noChangeArrowheads="1"/>
          </p:cNvSpPr>
          <p:nvPr/>
        </p:nvSpPr>
        <p:spPr bwMode="auto">
          <a:xfrm>
            <a:off x="1441967" y="1785744"/>
            <a:ext cx="12125018"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fr-FR"/>
          </a:p>
        </p:txBody>
      </p:sp>
      <p:sp>
        <p:nvSpPr>
          <p:cNvPr id="14" name="ZoneTexte 13">
            <a:extLst>
              <a:ext uri="{FF2B5EF4-FFF2-40B4-BE49-F238E27FC236}">
                <a16:creationId xmlns:a16="http://schemas.microsoft.com/office/drawing/2014/main" id="{8FD8EF25-6FB2-149F-E953-9B7F5BECCCFC}"/>
              </a:ext>
            </a:extLst>
          </p:cNvPr>
          <p:cNvSpPr txBox="1"/>
          <p:nvPr/>
        </p:nvSpPr>
        <p:spPr>
          <a:xfrm>
            <a:off x="1324860" y="1756275"/>
            <a:ext cx="2043957" cy="369332"/>
          </a:xfrm>
          <a:prstGeom prst="rect">
            <a:avLst/>
          </a:prstGeom>
          <a:noFill/>
        </p:spPr>
        <p:txBody>
          <a:bodyPr wrap="none" rtlCol="0">
            <a:spAutoFit/>
          </a:bodyPr>
          <a:lstStyle/>
          <a:p>
            <a:r>
              <a:rPr lang="fr-FR" b="1" dirty="0">
                <a:latin typeface="Calibri" panose="020F0502020204030204" pitchFamily="34" charset="0"/>
                <a:cs typeface="Calibri" panose="020F0502020204030204" pitchFamily="34" charset="0"/>
              </a:rPr>
              <a:t>Pyramide de Russel</a:t>
            </a:r>
          </a:p>
        </p:txBody>
      </p:sp>
      <p:pic>
        <p:nvPicPr>
          <p:cNvPr id="6" name="Image 5">
            <a:extLst>
              <a:ext uri="{FF2B5EF4-FFF2-40B4-BE49-F238E27FC236}">
                <a16:creationId xmlns:a16="http://schemas.microsoft.com/office/drawing/2014/main" id="{34B4D7F2-7CB4-35AA-E2CE-E48F46E2857D}"/>
              </a:ext>
            </a:extLst>
          </p:cNvPr>
          <p:cNvPicPr>
            <a:picLocks noChangeAspect="1"/>
          </p:cNvPicPr>
          <p:nvPr/>
        </p:nvPicPr>
        <p:blipFill>
          <a:blip r:embed="rId2"/>
          <a:stretch>
            <a:fillRect/>
          </a:stretch>
        </p:blipFill>
        <p:spPr>
          <a:xfrm>
            <a:off x="1232268" y="2229036"/>
            <a:ext cx="6618266" cy="3634454"/>
          </a:xfrm>
          <a:prstGeom prst="rect">
            <a:avLst/>
          </a:prstGeom>
        </p:spPr>
      </p:pic>
    </p:spTree>
    <p:extLst>
      <p:ext uri="{BB962C8B-B14F-4D97-AF65-F5344CB8AC3E}">
        <p14:creationId xmlns:p14="http://schemas.microsoft.com/office/powerpoint/2010/main" val="21712412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755576" y="1840649"/>
            <a:ext cx="6748462" cy="461665"/>
          </a:xfrm>
          <a:prstGeom prst="rect">
            <a:avLst/>
          </a:prstGeom>
        </p:spPr>
        <p:txBody>
          <a:bodyPr wrap="squar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pPr>
              <a:buFont typeface="Wingdings" pitchFamily="2" charset="2"/>
              <a:buChar char="q"/>
            </a:pPr>
            <a:r>
              <a:rPr lang="fr-FR" altLang="fr-FR" dirty="0"/>
              <a:t>  Les hiérarchies à multiples alternatives</a:t>
            </a:r>
          </a:p>
        </p:txBody>
      </p:sp>
      <p:grpSp>
        <p:nvGrpSpPr>
          <p:cNvPr id="39" name="Grouper 38"/>
          <p:cNvGrpSpPr/>
          <p:nvPr/>
        </p:nvGrpSpPr>
        <p:grpSpPr>
          <a:xfrm>
            <a:off x="2117612" y="2852936"/>
            <a:ext cx="5088483" cy="2497161"/>
            <a:chOff x="-7378" y="0"/>
            <a:chExt cx="4410338" cy="2290088"/>
          </a:xfrm>
        </p:grpSpPr>
        <p:grpSp>
          <p:nvGrpSpPr>
            <p:cNvPr id="40" name="Grouper 39"/>
            <p:cNvGrpSpPr/>
            <p:nvPr/>
          </p:nvGrpSpPr>
          <p:grpSpPr>
            <a:xfrm>
              <a:off x="-7378" y="0"/>
              <a:ext cx="4120439" cy="2290088"/>
              <a:chOff x="-7378" y="0"/>
              <a:chExt cx="4120439" cy="2290088"/>
            </a:xfrm>
          </p:grpSpPr>
          <p:sp>
            <p:nvSpPr>
              <p:cNvPr id="42" name="ZoneTexte 41"/>
              <p:cNvSpPr txBox="1"/>
              <p:nvPr/>
            </p:nvSpPr>
            <p:spPr>
              <a:xfrm>
                <a:off x="2031323" y="1883274"/>
                <a:ext cx="609600" cy="23275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fr-FR" sz="1400" b="1">
                    <a:latin typeface="Calibri" panose="020F0502020204030204" pitchFamily="34" charset="0"/>
                    <a:cs typeface="Calibri" panose="020F0502020204030204" pitchFamily="34" charset="0"/>
                  </a:rPr>
                  <a:t>JOUR</a:t>
                </a:r>
              </a:p>
            </p:txBody>
          </p:sp>
          <p:grpSp>
            <p:nvGrpSpPr>
              <p:cNvPr id="43" name="Grouper 42"/>
              <p:cNvGrpSpPr/>
              <p:nvPr/>
            </p:nvGrpSpPr>
            <p:grpSpPr>
              <a:xfrm>
                <a:off x="-7378" y="0"/>
                <a:ext cx="4120439" cy="2290088"/>
                <a:chOff x="-7378" y="0"/>
                <a:chExt cx="4120439" cy="2290088"/>
              </a:xfrm>
            </p:grpSpPr>
            <p:sp>
              <p:nvSpPr>
                <p:cNvPr id="44" name="ZoneTexte 43"/>
                <p:cNvSpPr txBox="1"/>
                <p:nvPr/>
              </p:nvSpPr>
              <p:spPr>
                <a:xfrm>
                  <a:off x="1981199" y="1295400"/>
                  <a:ext cx="643467" cy="23275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fr-FR" sz="1400" b="1">
                      <a:latin typeface="Calibri" panose="020F0502020204030204" pitchFamily="34" charset="0"/>
                      <a:cs typeface="Calibri" panose="020F0502020204030204" pitchFamily="34" charset="0"/>
                    </a:rPr>
                    <a:t>MOIS</a:t>
                  </a:r>
                </a:p>
              </p:txBody>
            </p:sp>
            <p:grpSp>
              <p:nvGrpSpPr>
                <p:cNvPr id="45" name="Grouper 44"/>
                <p:cNvGrpSpPr/>
                <p:nvPr/>
              </p:nvGrpSpPr>
              <p:grpSpPr>
                <a:xfrm>
                  <a:off x="-7378" y="0"/>
                  <a:ext cx="4120439" cy="2290088"/>
                  <a:chOff x="-7378" y="0"/>
                  <a:chExt cx="4120439" cy="2290088"/>
                </a:xfrm>
              </p:grpSpPr>
              <p:grpSp>
                <p:nvGrpSpPr>
                  <p:cNvPr id="46" name="Grouper 45"/>
                  <p:cNvGrpSpPr/>
                  <p:nvPr/>
                </p:nvGrpSpPr>
                <p:grpSpPr>
                  <a:xfrm>
                    <a:off x="-7378" y="0"/>
                    <a:ext cx="4120439" cy="2290088"/>
                    <a:chOff x="-7378" y="0"/>
                    <a:chExt cx="4120439" cy="2290088"/>
                  </a:xfrm>
                </p:grpSpPr>
                <p:grpSp>
                  <p:nvGrpSpPr>
                    <p:cNvPr id="48" name="Grouper 47"/>
                    <p:cNvGrpSpPr/>
                    <p:nvPr/>
                  </p:nvGrpSpPr>
                  <p:grpSpPr>
                    <a:xfrm>
                      <a:off x="-7378" y="33869"/>
                      <a:ext cx="4120439" cy="2256219"/>
                      <a:chOff x="-7378" y="33869"/>
                      <a:chExt cx="4120439" cy="2256219"/>
                    </a:xfrm>
                  </p:grpSpPr>
                  <p:grpSp>
                    <p:nvGrpSpPr>
                      <p:cNvPr id="50" name="Grouper 49"/>
                      <p:cNvGrpSpPr/>
                      <p:nvPr/>
                    </p:nvGrpSpPr>
                    <p:grpSpPr>
                      <a:xfrm>
                        <a:off x="956734" y="33869"/>
                        <a:ext cx="3156327" cy="2256219"/>
                        <a:chOff x="956734" y="33869"/>
                        <a:chExt cx="3156327" cy="2167392"/>
                      </a:xfrm>
                    </p:grpSpPr>
                    <p:grpSp>
                      <p:nvGrpSpPr>
                        <p:cNvPr id="52" name="Grouper 51"/>
                        <p:cNvGrpSpPr/>
                        <p:nvPr/>
                      </p:nvGrpSpPr>
                      <p:grpSpPr>
                        <a:xfrm>
                          <a:off x="1872343" y="191645"/>
                          <a:ext cx="1" cy="1839075"/>
                          <a:chOff x="1872343" y="191645"/>
                          <a:chExt cx="1" cy="1839075"/>
                        </a:xfrm>
                      </p:grpSpPr>
                      <p:cxnSp>
                        <p:nvCxnSpPr>
                          <p:cNvPr id="92" name="Connecteur droit 91"/>
                          <p:cNvCxnSpPr/>
                          <p:nvPr/>
                        </p:nvCxnSpPr>
                        <p:spPr>
                          <a:xfrm>
                            <a:off x="1872343" y="191645"/>
                            <a:ext cx="0" cy="469931"/>
                          </a:xfrm>
                          <a:prstGeom prst="line">
                            <a:avLst/>
                          </a:prstGeom>
                          <a:solidFill>
                            <a:srgbClr val="0432FF"/>
                          </a:solidFill>
                          <a:ln w="19050"/>
                        </p:spPr>
                        <p:style>
                          <a:lnRef idx="1">
                            <a:schemeClr val="dk1"/>
                          </a:lnRef>
                          <a:fillRef idx="3">
                            <a:schemeClr val="dk1"/>
                          </a:fillRef>
                          <a:effectRef idx="2">
                            <a:schemeClr val="dk1"/>
                          </a:effectRef>
                          <a:fontRef idx="minor">
                            <a:schemeClr val="lt1"/>
                          </a:fontRef>
                        </p:style>
                      </p:cxnSp>
                      <p:cxnSp>
                        <p:nvCxnSpPr>
                          <p:cNvPr id="93" name="Connecteur droit 92"/>
                          <p:cNvCxnSpPr/>
                          <p:nvPr/>
                        </p:nvCxnSpPr>
                        <p:spPr>
                          <a:xfrm>
                            <a:off x="1872343" y="800142"/>
                            <a:ext cx="0" cy="469931"/>
                          </a:xfrm>
                          <a:prstGeom prst="line">
                            <a:avLst/>
                          </a:prstGeom>
                          <a:solidFill>
                            <a:srgbClr val="0432FF"/>
                          </a:solidFill>
                          <a:ln w="19050"/>
                        </p:spPr>
                        <p:style>
                          <a:lnRef idx="1">
                            <a:schemeClr val="dk1"/>
                          </a:lnRef>
                          <a:fillRef idx="3">
                            <a:schemeClr val="dk1"/>
                          </a:fillRef>
                          <a:effectRef idx="2">
                            <a:schemeClr val="dk1"/>
                          </a:effectRef>
                          <a:fontRef idx="minor">
                            <a:schemeClr val="lt1"/>
                          </a:fontRef>
                        </p:style>
                      </p:cxnSp>
                      <p:cxnSp>
                        <p:nvCxnSpPr>
                          <p:cNvPr id="94" name="Connecteur droit 93"/>
                          <p:cNvCxnSpPr/>
                          <p:nvPr/>
                        </p:nvCxnSpPr>
                        <p:spPr>
                          <a:xfrm>
                            <a:off x="1872344" y="1380789"/>
                            <a:ext cx="0" cy="649931"/>
                          </a:xfrm>
                          <a:prstGeom prst="line">
                            <a:avLst/>
                          </a:prstGeom>
                          <a:solidFill>
                            <a:srgbClr val="0432FF"/>
                          </a:solidFill>
                          <a:ln w="19050"/>
                        </p:spPr>
                        <p:style>
                          <a:lnRef idx="1">
                            <a:schemeClr val="dk1"/>
                          </a:lnRef>
                          <a:fillRef idx="3">
                            <a:schemeClr val="dk1"/>
                          </a:fillRef>
                          <a:effectRef idx="2">
                            <a:schemeClr val="dk1"/>
                          </a:effectRef>
                          <a:fontRef idx="minor">
                            <a:schemeClr val="lt1"/>
                          </a:fontRef>
                        </p:style>
                      </p:cxnSp>
                    </p:grpSp>
                    <p:grpSp>
                      <p:nvGrpSpPr>
                        <p:cNvPr id="53" name="Grouper 52"/>
                        <p:cNvGrpSpPr/>
                        <p:nvPr/>
                      </p:nvGrpSpPr>
                      <p:grpSpPr>
                        <a:xfrm>
                          <a:off x="956734" y="33869"/>
                          <a:ext cx="3156327" cy="2167392"/>
                          <a:chOff x="956734" y="33869"/>
                          <a:chExt cx="3156327" cy="2167392"/>
                        </a:xfrm>
                      </p:grpSpPr>
                      <p:cxnSp>
                        <p:nvCxnSpPr>
                          <p:cNvPr id="60" name="Connecteur droit 59"/>
                          <p:cNvCxnSpPr/>
                          <p:nvPr/>
                        </p:nvCxnSpPr>
                        <p:spPr>
                          <a:xfrm flipH="1" flipV="1">
                            <a:off x="1904999" y="2105534"/>
                            <a:ext cx="2051996" cy="0"/>
                          </a:xfrm>
                          <a:prstGeom prst="line">
                            <a:avLst/>
                          </a:prstGeom>
                          <a:solidFill>
                            <a:srgbClr val="0432FF"/>
                          </a:solidFill>
                          <a:ln w="19050"/>
                        </p:spPr>
                        <p:style>
                          <a:lnRef idx="1">
                            <a:schemeClr val="dk1"/>
                          </a:lnRef>
                          <a:fillRef idx="3">
                            <a:schemeClr val="dk1"/>
                          </a:fillRef>
                          <a:effectRef idx="2">
                            <a:schemeClr val="dk1"/>
                          </a:effectRef>
                          <a:fontRef idx="minor">
                            <a:schemeClr val="lt1"/>
                          </a:fontRef>
                        </p:style>
                      </p:cxnSp>
                      <p:sp>
                        <p:nvSpPr>
                          <p:cNvPr id="54" name="Ellipse 53"/>
                          <p:cNvSpPr/>
                          <p:nvPr/>
                        </p:nvSpPr>
                        <p:spPr>
                          <a:xfrm>
                            <a:off x="956734" y="877867"/>
                            <a:ext cx="173736" cy="166896"/>
                          </a:xfrm>
                          <a:prstGeom prst="ellipse">
                            <a:avLst/>
                          </a:prstGeom>
                          <a:solidFill>
                            <a:srgbClr val="FFC000"/>
                          </a:solidFill>
                          <a:ln>
                            <a:solidFill>
                              <a:srgbClr val="FFC000"/>
                            </a:solidFill>
                          </a:ln>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lang="fr-FR" sz="1100" b="1">
                              <a:solidFill>
                                <a:schemeClr val="lt1"/>
                              </a:solidFill>
                              <a:latin typeface="Calibri" panose="020F0502020204030204" pitchFamily="34" charset="0"/>
                              <a:cs typeface="Calibri" panose="020F0502020204030204" pitchFamily="34" charset="0"/>
                            </a:endParaRPr>
                          </a:p>
                        </p:txBody>
                      </p:sp>
                      <p:sp>
                        <p:nvSpPr>
                          <p:cNvPr id="55" name="Ellipse 54"/>
                          <p:cNvSpPr/>
                          <p:nvPr/>
                        </p:nvSpPr>
                        <p:spPr>
                          <a:xfrm>
                            <a:off x="1786467" y="33869"/>
                            <a:ext cx="177800" cy="166896"/>
                          </a:xfrm>
                          <a:prstGeom prst="ellipse">
                            <a:avLst/>
                          </a:prstGeom>
                          <a:solidFill>
                            <a:srgbClr val="FFC000"/>
                          </a:solidFill>
                          <a:ln>
                            <a:solidFill>
                              <a:srgbClr val="FFC000"/>
                            </a:solidFill>
                          </a:ln>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lang="fr-FR" sz="1100" b="1">
                              <a:solidFill>
                                <a:schemeClr val="lt1"/>
                              </a:solidFill>
                              <a:latin typeface="Calibri" panose="020F0502020204030204" pitchFamily="34" charset="0"/>
                              <a:cs typeface="Calibri" panose="020F0502020204030204" pitchFamily="34" charset="0"/>
                            </a:endParaRPr>
                          </a:p>
                        </p:txBody>
                      </p:sp>
                      <p:sp>
                        <p:nvSpPr>
                          <p:cNvPr id="56" name="Ellipse 55"/>
                          <p:cNvSpPr/>
                          <p:nvPr/>
                        </p:nvSpPr>
                        <p:spPr>
                          <a:xfrm>
                            <a:off x="1786467" y="627600"/>
                            <a:ext cx="177800" cy="165600"/>
                          </a:xfrm>
                          <a:prstGeom prst="ellipse">
                            <a:avLst/>
                          </a:prstGeom>
                          <a:solidFill>
                            <a:srgbClr val="FFC000"/>
                          </a:solidFill>
                          <a:ln>
                            <a:solidFill>
                              <a:srgbClr val="FFC000"/>
                            </a:solidFill>
                          </a:ln>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lang="fr-FR" sz="1100" b="1">
                              <a:solidFill>
                                <a:schemeClr val="lt1"/>
                              </a:solidFill>
                              <a:latin typeface="Calibri" panose="020F0502020204030204" pitchFamily="34" charset="0"/>
                              <a:cs typeface="Calibri" panose="020F0502020204030204" pitchFamily="34" charset="0"/>
                            </a:endParaRPr>
                          </a:p>
                        </p:txBody>
                      </p:sp>
                      <p:sp>
                        <p:nvSpPr>
                          <p:cNvPr id="57" name="Ellipse 56"/>
                          <p:cNvSpPr/>
                          <p:nvPr/>
                        </p:nvSpPr>
                        <p:spPr>
                          <a:xfrm>
                            <a:off x="1786467" y="1267333"/>
                            <a:ext cx="173736" cy="166896"/>
                          </a:xfrm>
                          <a:prstGeom prst="ellipse">
                            <a:avLst/>
                          </a:prstGeom>
                          <a:solidFill>
                            <a:srgbClr val="FFC000"/>
                          </a:solidFill>
                          <a:ln>
                            <a:solidFill>
                              <a:srgbClr val="FFC000"/>
                            </a:solidFill>
                          </a:ln>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lang="fr-FR" sz="1100" b="1">
                              <a:solidFill>
                                <a:schemeClr val="lt1"/>
                              </a:solidFill>
                              <a:latin typeface="Calibri" panose="020F0502020204030204" pitchFamily="34" charset="0"/>
                              <a:cs typeface="Calibri" panose="020F0502020204030204" pitchFamily="34" charset="0"/>
                            </a:endParaRPr>
                          </a:p>
                        </p:txBody>
                      </p:sp>
                      <p:sp>
                        <p:nvSpPr>
                          <p:cNvPr id="58" name="Ellipse 57"/>
                          <p:cNvSpPr/>
                          <p:nvPr/>
                        </p:nvSpPr>
                        <p:spPr>
                          <a:xfrm>
                            <a:off x="1786467" y="2003933"/>
                            <a:ext cx="173736" cy="166896"/>
                          </a:xfrm>
                          <a:prstGeom prst="ellipse">
                            <a:avLst/>
                          </a:prstGeom>
                          <a:solidFill>
                            <a:srgbClr val="FFC000"/>
                          </a:solidFill>
                          <a:ln>
                            <a:solidFill>
                              <a:srgbClr val="FFC000"/>
                            </a:solidFill>
                          </a:ln>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lang="fr-FR" sz="1100" b="1">
                              <a:solidFill>
                                <a:schemeClr val="lt1"/>
                              </a:solidFill>
                              <a:latin typeface="Calibri" panose="020F0502020204030204" pitchFamily="34" charset="0"/>
                              <a:cs typeface="Calibri" panose="020F0502020204030204" pitchFamily="34" charset="0"/>
                            </a:endParaRPr>
                          </a:p>
                        </p:txBody>
                      </p:sp>
                      <p:sp>
                        <p:nvSpPr>
                          <p:cNvPr id="59" name="Ellipse 58"/>
                          <p:cNvSpPr/>
                          <p:nvPr/>
                        </p:nvSpPr>
                        <p:spPr>
                          <a:xfrm>
                            <a:off x="3939325" y="2034365"/>
                            <a:ext cx="173736" cy="166896"/>
                          </a:xfrm>
                          <a:prstGeom prst="ellipse">
                            <a:avLst/>
                          </a:prstGeom>
                          <a:solidFill>
                            <a:srgbClr val="FFC000"/>
                          </a:solidFill>
                          <a:ln>
                            <a:solidFill>
                              <a:srgbClr val="FFC000"/>
                            </a:solidFill>
                          </a:ln>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lang="fr-FR" sz="1100" b="1">
                              <a:solidFill>
                                <a:schemeClr val="lt1"/>
                              </a:solidFill>
                              <a:latin typeface="Calibri" panose="020F0502020204030204" pitchFamily="34" charset="0"/>
                              <a:cs typeface="Calibri" panose="020F0502020204030204" pitchFamily="34" charset="0"/>
                            </a:endParaRPr>
                          </a:p>
                        </p:txBody>
                      </p:sp>
                      <p:cxnSp>
                        <p:nvCxnSpPr>
                          <p:cNvPr id="61" name="Connecteur droit 60"/>
                          <p:cNvCxnSpPr>
                            <a:stCxn id="62" idx="5"/>
                          </p:cNvCxnSpPr>
                          <p:nvPr/>
                        </p:nvCxnSpPr>
                        <p:spPr>
                          <a:xfrm>
                            <a:off x="1105027" y="1020321"/>
                            <a:ext cx="718691" cy="1001932"/>
                          </a:xfrm>
                          <a:prstGeom prst="line">
                            <a:avLst/>
                          </a:prstGeom>
                          <a:solidFill>
                            <a:srgbClr val="0432FF"/>
                          </a:solidFill>
                          <a:ln w="19050"/>
                        </p:spPr>
                        <p:style>
                          <a:lnRef idx="1">
                            <a:schemeClr val="dk1"/>
                          </a:lnRef>
                          <a:fillRef idx="3">
                            <a:schemeClr val="dk1"/>
                          </a:fillRef>
                          <a:effectRef idx="2">
                            <a:schemeClr val="dk1"/>
                          </a:effectRef>
                          <a:fontRef idx="minor">
                            <a:schemeClr val="lt1"/>
                          </a:fontRef>
                        </p:style>
                      </p:cxnSp>
                      <p:cxnSp>
                        <p:nvCxnSpPr>
                          <p:cNvPr id="62" name="Connecteur droit 61"/>
                          <p:cNvCxnSpPr>
                            <a:stCxn id="62" idx="7"/>
                            <a:endCxn id="92" idx="2"/>
                          </p:cNvCxnSpPr>
                          <p:nvPr/>
                        </p:nvCxnSpPr>
                        <p:spPr>
                          <a:xfrm flipV="1">
                            <a:off x="1105027" y="117317"/>
                            <a:ext cx="681440" cy="784991"/>
                          </a:xfrm>
                          <a:prstGeom prst="line">
                            <a:avLst/>
                          </a:prstGeom>
                          <a:solidFill>
                            <a:srgbClr val="0432FF"/>
                          </a:solidFill>
                          <a:ln w="19050"/>
                        </p:spPr>
                        <p:style>
                          <a:lnRef idx="1">
                            <a:schemeClr val="dk1"/>
                          </a:lnRef>
                          <a:fillRef idx="3">
                            <a:schemeClr val="dk1"/>
                          </a:fillRef>
                          <a:effectRef idx="2">
                            <a:schemeClr val="dk1"/>
                          </a:effectRef>
                          <a:fontRef idx="minor">
                            <a:schemeClr val="lt1"/>
                          </a:fontRef>
                        </p:style>
                      </p:cxnSp>
                    </p:grpSp>
                  </p:grpSp>
                  <p:sp>
                    <p:nvSpPr>
                      <p:cNvPr id="51" name="ZoneTexte 50"/>
                      <p:cNvSpPr txBox="1"/>
                      <p:nvPr/>
                    </p:nvSpPr>
                    <p:spPr>
                      <a:xfrm>
                        <a:off x="-7378" y="882949"/>
                        <a:ext cx="939800" cy="23275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fr-FR" sz="1400" b="1">
                            <a:latin typeface="Calibri" panose="020F0502020204030204" pitchFamily="34" charset="0"/>
                            <a:cs typeface="Calibri" panose="020F0502020204030204" pitchFamily="34" charset="0"/>
                          </a:rPr>
                          <a:t>SEMAINE</a:t>
                        </a:r>
                      </a:p>
                    </p:txBody>
                  </p:sp>
                </p:grpSp>
                <p:sp>
                  <p:nvSpPr>
                    <p:cNvPr id="49" name="ZoneTexte 48"/>
                    <p:cNvSpPr txBox="1"/>
                    <p:nvPr/>
                  </p:nvSpPr>
                  <p:spPr>
                    <a:xfrm>
                      <a:off x="2006600" y="0"/>
                      <a:ext cx="753534" cy="23275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fr-FR" sz="1400" b="1">
                          <a:latin typeface="Calibri" panose="020F0502020204030204" pitchFamily="34" charset="0"/>
                          <a:cs typeface="Calibri" panose="020F0502020204030204" pitchFamily="34" charset="0"/>
                        </a:rPr>
                        <a:t>ANNEE</a:t>
                      </a:r>
                    </a:p>
                  </p:txBody>
                </p:sp>
              </p:grpSp>
              <p:sp>
                <p:nvSpPr>
                  <p:cNvPr id="47" name="ZoneTexte 46"/>
                  <p:cNvSpPr txBox="1"/>
                  <p:nvPr/>
                </p:nvSpPr>
                <p:spPr>
                  <a:xfrm>
                    <a:off x="1989668" y="609600"/>
                    <a:ext cx="1016000" cy="23275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fr-FR" sz="1400" b="1">
                        <a:latin typeface="Calibri" panose="020F0502020204030204" pitchFamily="34" charset="0"/>
                        <a:cs typeface="Calibri" panose="020F0502020204030204" pitchFamily="34" charset="0"/>
                      </a:rPr>
                      <a:t>SEMESTRE</a:t>
                    </a:r>
                  </a:p>
                </p:txBody>
              </p:sp>
            </p:grpSp>
          </p:grpSp>
        </p:grpSp>
        <p:sp>
          <p:nvSpPr>
            <p:cNvPr id="41" name="ZoneTexte 40"/>
            <p:cNvSpPr txBox="1"/>
            <p:nvPr/>
          </p:nvSpPr>
          <p:spPr>
            <a:xfrm>
              <a:off x="3649426" y="1851923"/>
              <a:ext cx="753534" cy="23275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fr-FR" sz="1400" b="1">
                  <a:latin typeface="Calibri" panose="020F0502020204030204" pitchFamily="34" charset="0"/>
                  <a:cs typeface="Calibri" panose="020F0502020204030204" pitchFamily="34" charset="0"/>
                </a:rPr>
                <a:t>DATE</a:t>
              </a:r>
            </a:p>
          </p:txBody>
        </p:sp>
      </p:grpSp>
      <p:sp>
        <p:nvSpPr>
          <p:cNvPr id="32" name="Text Box 102">
            <a:extLst>
              <a:ext uri="{FF2B5EF4-FFF2-40B4-BE49-F238E27FC236}">
                <a16:creationId xmlns:a16="http://schemas.microsoft.com/office/drawing/2014/main" id="{2E9DA40C-A011-7D41-BE33-D39CDDC98DE8}"/>
              </a:ext>
            </a:extLst>
          </p:cNvPr>
          <p:cNvSpPr txBox="1">
            <a:spLocks noChangeArrowheads="1"/>
          </p:cNvSpPr>
          <p:nvPr/>
        </p:nvSpPr>
        <p:spPr bwMode="auto">
          <a:xfrm>
            <a:off x="153637" y="894479"/>
            <a:ext cx="8990363" cy="461665"/>
          </a:xfrm>
          <a:prstGeom prst="rect">
            <a:avLst/>
          </a:prstGeom>
        </p:spPr>
        <p:txBody>
          <a:bodyPr wrap="squar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FR" altLang="fr-FR" dirty="0"/>
              <a:t> Schéma en flocons de neige </a:t>
            </a:r>
            <a:r>
              <a:rPr lang="fr-FR" altLang="fr-FR" sz="1800" dirty="0"/>
              <a:t>: Construction de différents types d’hiérarchies</a:t>
            </a:r>
            <a:endParaRPr lang="fr-FR" altLang="fr-FR" dirty="0"/>
          </a:p>
        </p:txBody>
      </p:sp>
      <p:sp>
        <p:nvSpPr>
          <p:cNvPr id="2" name="Text Box 3">
            <a:extLst>
              <a:ext uri="{FF2B5EF4-FFF2-40B4-BE49-F238E27FC236}">
                <a16:creationId xmlns:a16="http://schemas.microsoft.com/office/drawing/2014/main" id="{79C5118A-0D3F-03C3-F32D-C87B62773098}"/>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spTree>
    <p:extLst>
      <p:ext uri="{BB962C8B-B14F-4D97-AF65-F5344CB8AC3E}">
        <p14:creationId xmlns:p14="http://schemas.microsoft.com/office/powerpoint/2010/main" val="541111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885730" y="1855546"/>
            <a:ext cx="6748462" cy="461665"/>
          </a:xfrm>
          <a:prstGeom prst="rect">
            <a:avLst/>
          </a:prstGeom>
        </p:spPr>
        <p:txBody>
          <a:bodyPr wrap="squar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pPr>
              <a:buFont typeface="Wingdings" pitchFamily="2" charset="2"/>
              <a:buChar char="q"/>
            </a:pPr>
            <a:r>
              <a:rPr lang="fr-FR" altLang="fr-FR" dirty="0"/>
              <a:t>  Les hiérarchies parallèles indépendantes</a:t>
            </a:r>
          </a:p>
        </p:txBody>
      </p:sp>
      <p:grpSp>
        <p:nvGrpSpPr>
          <p:cNvPr id="38" name="Grouper 37"/>
          <p:cNvGrpSpPr/>
          <p:nvPr/>
        </p:nvGrpSpPr>
        <p:grpSpPr>
          <a:xfrm>
            <a:off x="2262632" y="2780928"/>
            <a:ext cx="4772372" cy="2036240"/>
            <a:chOff x="0" y="63500"/>
            <a:chExt cx="4322233" cy="1727200"/>
          </a:xfrm>
        </p:grpSpPr>
        <p:grpSp>
          <p:nvGrpSpPr>
            <p:cNvPr id="39" name="Grouper 38"/>
            <p:cNvGrpSpPr/>
            <p:nvPr/>
          </p:nvGrpSpPr>
          <p:grpSpPr>
            <a:xfrm>
              <a:off x="0" y="63500"/>
              <a:ext cx="4322233" cy="1727200"/>
              <a:chOff x="0" y="63500"/>
              <a:chExt cx="4322233" cy="1727200"/>
            </a:xfrm>
          </p:grpSpPr>
          <p:grpSp>
            <p:nvGrpSpPr>
              <p:cNvPr id="41" name="Grouper 40"/>
              <p:cNvGrpSpPr/>
              <p:nvPr/>
            </p:nvGrpSpPr>
            <p:grpSpPr>
              <a:xfrm>
                <a:off x="0" y="63500"/>
                <a:ext cx="4322233" cy="1727200"/>
                <a:chOff x="0" y="63500"/>
                <a:chExt cx="4322233" cy="1727200"/>
              </a:xfrm>
            </p:grpSpPr>
            <p:grpSp>
              <p:nvGrpSpPr>
                <p:cNvPr id="43" name="Grouper 42"/>
                <p:cNvGrpSpPr/>
                <p:nvPr/>
              </p:nvGrpSpPr>
              <p:grpSpPr>
                <a:xfrm>
                  <a:off x="0" y="63500"/>
                  <a:ext cx="4322233" cy="1727200"/>
                  <a:chOff x="0" y="63500"/>
                  <a:chExt cx="4322233" cy="1727200"/>
                </a:xfrm>
              </p:grpSpPr>
              <p:grpSp>
                <p:nvGrpSpPr>
                  <p:cNvPr id="45" name="Grouper 44"/>
                  <p:cNvGrpSpPr/>
                  <p:nvPr/>
                </p:nvGrpSpPr>
                <p:grpSpPr>
                  <a:xfrm>
                    <a:off x="0" y="63500"/>
                    <a:ext cx="4322233" cy="1727200"/>
                    <a:chOff x="0" y="63500"/>
                    <a:chExt cx="4322233" cy="1727200"/>
                  </a:xfrm>
                </p:grpSpPr>
                <p:grpSp>
                  <p:nvGrpSpPr>
                    <p:cNvPr id="47" name="Grouper 46"/>
                    <p:cNvGrpSpPr/>
                    <p:nvPr/>
                  </p:nvGrpSpPr>
                  <p:grpSpPr>
                    <a:xfrm>
                      <a:off x="0" y="63500"/>
                      <a:ext cx="4322233" cy="1727200"/>
                      <a:chOff x="0" y="63500"/>
                      <a:chExt cx="4322233" cy="1727200"/>
                    </a:xfrm>
                  </p:grpSpPr>
                  <p:grpSp>
                    <p:nvGrpSpPr>
                      <p:cNvPr id="49" name="Grouper 48"/>
                      <p:cNvGrpSpPr/>
                      <p:nvPr/>
                    </p:nvGrpSpPr>
                    <p:grpSpPr>
                      <a:xfrm>
                        <a:off x="982135" y="63500"/>
                        <a:ext cx="3340098" cy="1727200"/>
                        <a:chOff x="982135" y="63500"/>
                        <a:chExt cx="3340098" cy="1727200"/>
                      </a:xfrm>
                    </p:grpSpPr>
                    <p:sp>
                      <p:nvSpPr>
                        <p:cNvPr id="51" name="ZoneTexte 50"/>
                        <p:cNvSpPr txBox="1"/>
                        <p:nvPr/>
                      </p:nvSpPr>
                      <p:spPr>
                        <a:xfrm>
                          <a:off x="1585449" y="63500"/>
                          <a:ext cx="1185333" cy="2286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fr-FR" sz="1400" b="1" dirty="0">
                              <a:latin typeface="Calibri" panose="020F0502020204030204" pitchFamily="34" charset="0"/>
                              <a:cs typeface="Calibri" panose="020F0502020204030204" pitchFamily="34" charset="0"/>
                            </a:rPr>
                            <a:t>FAMILLE</a:t>
                          </a:r>
                        </a:p>
                      </p:txBody>
                    </p:sp>
                    <p:grpSp>
                      <p:nvGrpSpPr>
                        <p:cNvPr id="52" name="Grouper 51"/>
                        <p:cNvGrpSpPr/>
                        <p:nvPr/>
                      </p:nvGrpSpPr>
                      <p:grpSpPr>
                        <a:xfrm>
                          <a:off x="982135" y="63500"/>
                          <a:ext cx="3340098" cy="1727200"/>
                          <a:chOff x="982135" y="63500"/>
                          <a:chExt cx="3340098" cy="1727200"/>
                        </a:xfrm>
                      </p:grpSpPr>
                      <p:sp>
                        <p:nvSpPr>
                          <p:cNvPr id="53" name="ZoneTexte 52"/>
                          <p:cNvSpPr txBox="1"/>
                          <p:nvPr/>
                        </p:nvSpPr>
                        <p:spPr>
                          <a:xfrm>
                            <a:off x="3022600" y="63500"/>
                            <a:ext cx="1185333" cy="2286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fr-FR" sz="1400" b="1">
                                <a:latin typeface="Calibri" panose="020F0502020204030204" pitchFamily="34" charset="0"/>
                                <a:cs typeface="Calibri" panose="020F0502020204030204" pitchFamily="34" charset="0"/>
                              </a:rPr>
                              <a:t>MARQUE</a:t>
                            </a:r>
                          </a:p>
                        </p:txBody>
                      </p:sp>
                      <p:grpSp>
                        <p:nvGrpSpPr>
                          <p:cNvPr id="54" name="Grouper 53"/>
                          <p:cNvGrpSpPr/>
                          <p:nvPr/>
                        </p:nvGrpSpPr>
                        <p:grpSpPr>
                          <a:xfrm>
                            <a:off x="982135" y="431800"/>
                            <a:ext cx="3340098" cy="1358900"/>
                            <a:chOff x="982135" y="431800"/>
                            <a:chExt cx="3340098" cy="1358900"/>
                          </a:xfrm>
                        </p:grpSpPr>
                        <p:grpSp>
                          <p:nvGrpSpPr>
                            <p:cNvPr id="55" name="Grouper 54"/>
                            <p:cNvGrpSpPr/>
                            <p:nvPr/>
                          </p:nvGrpSpPr>
                          <p:grpSpPr>
                            <a:xfrm>
                              <a:off x="982135" y="431800"/>
                              <a:ext cx="2637364" cy="1346200"/>
                              <a:chOff x="982135" y="431800"/>
                              <a:chExt cx="2637364" cy="1346200"/>
                            </a:xfrm>
                          </p:grpSpPr>
                          <p:grpSp>
                            <p:nvGrpSpPr>
                              <p:cNvPr id="57" name="Grouper 56"/>
                              <p:cNvGrpSpPr/>
                              <p:nvPr/>
                            </p:nvGrpSpPr>
                            <p:grpSpPr>
                              <a:xfrm>
                                <a:off x="982135" y="431800"/>
                                <a:ext cx="2637364" cy="982134"/>
                                <a:chOff x="982135" y="431800"/>
                                <a:chExt cx="2637364" cy="982134"/>
                              </a:xfrm>
                            </p:grpSpPr>
                            <p:cxnSp>
                              <p:nvCxnSpPr>
                                <p:cNvPr id="59" name="Connecteur droit 58"/>
                                <p:cNvCxnSpPr/>
                                <p:nvPr/>
                              </p:nvCxnSpPr>
                              <p:spPr>
                                <a:xfrm flipV="1">
                                  <a:off x="2209800" y="431800"/>
                                  <a:ext cx="1346199" cy="4234"/>
                                </a:xfrm>
                                <a:prstGeom prst="line">
                                  <a:avLst/>
                                </a:prstGeom>
                                <a:ln w="19050" cmpd="sng"/>
                              </p:spPr>
                              <p:style>
                                <a:lnRef idx="3">
                                  <a:schemeClr val="dk1"/>
                                </a:lnRef>
                                <a:fillRef idx="0">
                                  <a:schemeClr val="dk1"/>
                                </a:fillRef>
                                <a:effectRef idx="2">
                                  <a:schemeClr val="dk1"/>
                                </a:effectRef>
                                <a:fontRef idx="minor">
                                  <a:schemeClr val="tx1"/>
                                </a:fontRef>
                              </p:style>
                            </p:cxnSp>
                            <p:cxnSp>
                              <p:nvCxnSpPr>
                                <p:cNvPr id="60" name="Connecteur droit 59"/>
                                <p:cNvCxnSpPr/>
                                <p:nvPr/>
                              </p:nvCxnSpPr>
                              <p:spPr>
                                <a:xfrm flipV="1">
                                  <a:off x="999067" y="446954"/>
                                  <a:ext cx="1100666" cy="622300"/>
                                </a:xfrm>
                                <a:prstGeom prst="line">
                                  <a:avLst/>
                                </a:prstGeom>
                                <a:ln w="19050" cmpd="sng"/>
                              </p:spPr>
                              <p:style>
                                <a:lnRef idx="3">
                                  <a:schemeClr val="dk1"/>
                                </a:lnRef>
                                <a:fillRef idx="0">
                                  <a:schemeClr val="dk1"/>
                                </a:fillRef>
                                <a:effectRef idx="2">
                                  <a:schemeClr val="dk1"/>
                                </a:effectRef>
                                <a:fontRef idx="minor">
                                  <a:schemeClr val="tx1"/>
                                </a:fontRef>
                              </p:style>
                            </p:cxnSp>
                            <p:cxnSp>
                              <p:nvCxnSpPr>
                                <p:cNvPr id="61" name="Connecteur droit 60"/>
                                <p:cNvCxnSpPr/>
                                <p:nvPr/>
                              </p:nvCxnSpPr>
                              <p:spPr>
                                <a:xfrm>
                                  <a:off x="982135" y="1113367"/>
                                  <a:ext cx="1151466" cy="283633"/>
                                </a:xfrm>
                                <a:prstGeom prst="line">
                                  <a:avLst/>
                                </a:prstGeom>
                                <a:ln w="19050" cmpd="sng"/>
                              </p:spPr>
                              <p:style>
                                <a:lnRef idx="3">
                                  <a:schemeClr val="dk1"/>
                                </a:lnRef>
                                <a:fillRef idx="0">
                                  <a:schemeClr val="dk1"/>
                                </a:fillRef>
                                <a:effectRef idx="2">
                                  <a:schemeClr val="dk1"/>
                                </a:effectRef>
                                <a:fontRef idx="minor">
                                  <a:schemeClr val="tx1"/>
                                </a:fontRef>
                              </p:style>
                            </p:cxnSp>
                            <p:cxnSp>
                              <p:nvCxnSpPr>
                                <p:cNvPr id="62" name="Connecteur droit 61"/>
                                <p:cNvCxnSpPr/>
                                <p:nvPr/>
                              </p:nvCxnSpPr>
                              <p:spPr>
                                <a:xfrm flipV="1">
                                  <a:off x="2273300" y="1409700"/>
                                  <a:ext cx="1346199" cy="4234"/>
                                </a:xfrm>
                                <a:prstGeom prst="line">
                                  <a:avLst/>
                                </a:prstGeom>
                                <a:ln w="19050" cmpd="sng"/>
                              </p:spPr>
                              <p:style>
                                <a:lnRef idx="3">
                                  <a:schemeClr val="dk1"/>
                                </a:lnRef>
                                <a:fillRef idx="0">
                                  <a:schemeClr val="dk1"/>
                                </a:fillRef>
                                <a:effectRef idx="2">
                                  <a:schemeClr val="dk1"/>
                                </a:effectRef>
                                <a:fontRef idx="minor">
                                  <a:schemeClr val="tx1"/>
                                </a:fontRef>
                              </p:style>
                            </p:cxnSp>
                          </p:grpSp>
                          <p:sp>
                            <p:nvSpPr>
                              <p:cNvPr id="58" name="ZoneTexte 57"/>
                              <p:cNvSpPr txBox="1"/>
                              <p:nvPr/>
                            </p:nvSpPr>
                            <p:spPr>
                              <a:xfrm>
                                <a:off x="999067" y="1562100"/>
                                <a:ext cx="1934634" cy="2159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lgn="ctr"/>
                                <a:r>
                                  <a:rPr lang="fr-FR" sz="1400" b="1">
                                    <a:solidFill>
                                      <a:schemeClr val="dk1"/>
                                    </a:solidFill>
                                    <a:latin typeface="Calibri" panose="020F0502020204030204" pitchFamily="34" charset="0"/>
                                    <a:cs typeface="Calibri" panose="020F0502020204030204" pitchFamily="34" charset="0"/>
                                  </a:rPr>
                                  <a:t>SOUS CATEGORIE</a:t>
                                </a:r>
                              </a:p>
                            </p:txBody>
                          </p:sp>
                        </p:grpSp>
                        <p:sp>
                          <p:nvSpPr>
                            <p:cNvPr id="56" name="ZoneTexte 55"/>
                            <p:cNvSpPr txBox="1"/>
                            <p:nvPr/>
                          </p:nvSpPr>
                          <p:spPr>
                            <a:xfrm>
                              <a:off x="3136900" y="1562100"/>
                              <a:ext cx="1185333" cy="2286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fr-FR" sz="1400" b="1">
                                  <a:latin typeface="Calibri" panose="020F0502020204030204" pitchFamily="34" charset="0"/>
                                  <a:cs typeface="Calibri" panose="020F0502020204030204" pitchFamily="34" charset="0"/>
                                </a:rPr>
                                <a:t>CATEGORIE</a:t>
                              </a:r>
                            </a:p>
                          </p:txBody>
                        </p:sp>
                      </p:grpSp>
                    </p:grpSp>
                  </p:grpSp>
                  <p:sp>
                    <p:nvSpPr>
                      <p:cNvPr id="50" name="ZoneTexte 49"/>
                      <p:cNvSpPr txBox="1"/>
                      <p:nvPr/>
                    </p:nvSpPr>
                    <p:spPr>
                      <a:xfrm>
                        <a:off x="0" y="673100"/>
                        <a:ext cx="1185333" cy="2286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fr-FR" sz="1400" b="1" dirty="0">
                            <a:latin typeface="Calibri" panose="020F0502020204030204" pitchFamily="34" charset="0"/>
                            <a:cs typeface="Calibri" panose="020F0502020204030204" pitchFamily="34" charset="0"/>
                          </a:rPr>
                          <a:t>PRODUIT</a:t>
                        </a:r>
                      </a:p>
                    </p:txBody>
                  </p:sp>
                </p:grpSp>
                <p:sp>
                  <p:nvSpPr>
                    <p:cNvPr id="48" name="Ellipse 47"/>
                    <p:cNvSpPr/>
                    <p:nvPr/>
                  </p:nvSpPr>
                  <p:spPr>
                    <a:xfrm>
                      <a:off x="2099733" y="342900"/>
                      <a:ext cx="169334" cy="169332"/>
                    </a:xfrm>
                    <a:prstGeom prst="ellipse">
                      <a:avLst/>
                    </a:prstGeom>
                    <a:solidFill>
                      <a:srgbClr val="FFC000"/>
                    </a:solidFill>
                    <a:ln>
                      <a:solidFill>
                        <a:srgbClr val="FFC000"/>
                      </a:solidFill>
                    </a:ln>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fr-FR" sz="1100" b="1" dirty="0">
                        <a:latin typeface="Calibri" panose="020F0502020204030204" pitchFamily="34" charset="0"/>
                        <a:cs typeface="Calibri" panose="020F0502020204030204" pitchFamily="34" charset="0"/>
                      </a:endParaRPr>
                    </a:p>
                  </p:txBody>
                </p:sp>
              </p:grpSp>
              <p:sp>
                <p:nvSpPr>
                  <p:cNvPr id="46" name="Ellipse 45"/>
                  <p:cNvSpPr/>
                  <p:nvPr/>
                </p:nvSpPr>
                <p:spPr>
                  <a:xfrm>
                    <a:off x="3471333" y="342900"/>
                    <a:ext cx="169334" cy="169332"/>
                  </a:xfrm>
                  <a:prstGeom prst="ellipse">
                    <a:avLst/>
                  </a:prstGeom>
                  <a:solidFill>
                    <a:srgbClr val="FFC000"/>
                  </a:solidFill>
                  <a:ln>
                    <a:solidFill>
                      <a:srgbClr val="FFC000"/>
                    </a:solidFill>
                  </a:ln>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fr-FR" sz="1100" b="1">
                      <a:latin typeface="Calibri" panose="020F0502020204030204" pitchFamily="34" charset="0"/>
                      <a:cs typeface="Calibri" panose="020F0502020204030204" pitchFamily="34" charset="0"/>
                    </a:endParaRPr>
                  </a:p>
                </p:txBody>
              </p:sp>
            </p:grpSp>
            <p:sp>
              <p:nvSpPr>
                <p:cNvPr id="44" name="Ellipse 43"/>
                <p:cNvSpPr/>
                <p:nvPr/>
              </p:nvSpPr>
              <p:spPr>
                <a:xfrm>
                  <a:off x="3539066" y="1316566"/>
                  <a:ext cx="169334" cy="169333"/>
                </a:xfrm>
                <a:prstGeom prst="ellipse">
                  <a:avLst/>
                </a:prstGeom>
                <a:solidFill>
                  <a:srgbClr val="FFC000"/>
                </a:solidFill>
                <a:ln>
                  <a:solidFill>
                    <a:srgbClr val="FFC000"/>
                  </a:solidFill>
                </a:ln>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fr-FR" sz="1100" b="1">
                    <a:latin typeface="Calibri" panose="020F0502020204030204" pitchFamily="34" charset="0"/>
                    <a:cs typeface="Calibri" panose="020F0502020204030204" pitchFamily="34" charset="0"/>
                  </a:endParaRPr>
                </a:p>
              </p:txBody>
            </p:sp>
          </p:grpSp>
          <p:sp>
            <p:nvSpPr>
              <p:cNvPr id="42" name="Ellipse 41"/>
              <p:cNvSpPr/>
              <p:nvPr/>
            </p:nvSpPr>
            <p:spPr>
              <a:xfrm>
                <a:off x="2137833" y="1316566"/>
                <a:ext cx="169334" cy="169333"/>
              </a:xfrm>
              <a:prstGeom prst="ellipse">
                <a:avLst/>
              </a:prstGeom>
              <a:solidFill>
                <a:srgbClr val="FFC000"/>
              </a:solidFill>
              <a:ln>
                <a:solidFill>
                  <a:srgbClr val="FFC000"/>
                </a:solidFill>
              </a:ln>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fr-FR" sz="1100" b="1">
                  <a:latin typeface="Calibri" panose="020F0502020204030204" pitchFamily="34" charset="0"/>
                  <a:cs typeface="Calibri" panose="020F0502020204030204" pitchFamily="34" charset="0"/>
                </a:endParaRPr>
              </a:p>
            </p:txBody>
          </p:sp>
        </p:grpSp>
        <p:sp>
          <p:nvSpPr>
            <p:cNvPr id="40" name="Ellipse 39"/>
            <p:cNvSpPr/>
            <p:nvPr/>
          </p:nvSpPr>
          <p:spPr>
            <a:xfrm>
              <a:off x="939800" y="994833"/>
              <a:ext cx="169334" cy="160866"/>
            </a:xfrm>
            <a:prstGeom prst="ellipse">
              <a:avLst/>
            </a:prstGeom>
            <a:solidFill>
              <a:srgbClr val="FFC000"/>
            </a:solidFill>
            <a:ln>
              <a:solidFill>
                <a:srgbClr val="FFC000"/>
              </a:solidFill>
            </a:ln>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fr-FR" sz="1100" b="1">
                <a:latin typeface="Calibri" panose="020F0502020204030204" pitchFamily="34" charset="0"/>
                <a:cs typeface="Calibri" panose="020F0502020204030204" pitchFamily="34" charset="0"/>
              </a:endParaRPr>
            </a:p>
          </p:txBody>
        </p:sp>
      </p:grpSp>
      <p:sp>
        <p:nvSpPr>
          <p:cNvPr id="30" name="Text Box 102">
            <a:extLst>
              <a:ext uri="{FF2B5EF4-FFF2-40B4-BE49-F238E27FC236}">
                <a16:creationId xmlns:a16="http://schemas.microsoft.com/office/drawing/2014/main" id="{D4D4A4DE-E138-D243-9F46-57AA79D399F8}"/>
              </a:ext>
            </a:extLst>
          </p:cNvPr>
          <p:cNvSpPr txBox="1">
            <a:spLocks noChangeArrowheads="1"/>
          </p:cNvSpPr>
          <p:nvPr/>
        </p:nvSpPr>
        <p:spPr bwMode="auto">
          <a:xfrm>
            <a:off x="179344" y="958748"/>
            <a:ext cx="8990363" cy="461665"/>
          </a:xfrm>
          <a:prstGeom prst="rect">
            <a:avLst/>
          </a:prstGeom>
        </p:spPr>
        <p:txBody>
          <a:bodyPr wrap="squar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FR" altLang="fr-FR" dirty="0"/>
              <a:t> Schéma en flocons de neige </a:t>
            </a:r>
            <a:r>
              <a:rPr lang="fr-FR" altLang="fr-FR" sz="1800" dirty="0"/>
              <a:t>: Construction de différents types d’hiérarchies</a:t>
            </a:r>
            <a:endParaRPr lang="fr-FR" altLang="fr-FR" dirty="0"/>
          </a:p>
        </p:txBody>
      </p:sp>
      <p:sp>
        <p:nvSpPr>
          <p:cNvPr id="2" name="Text Box 3">
            <a:extLst>
              <a:ext uri="{FF2B5EF4-FFF2-40B4-BE49-F238E27FC236}">
                <a16:creationId xmlns:a16="http://schemas.microsoft.com/office/drawing/2014/main" id="{F7FFA2B0-2D3A-26B6-0360-D955A428F3F6}"/>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spTree>
    <p:extLst>
      <p:ext uri="{BB962C8B-B14F-4D97-AF65-F5344CB8AC3E}">
        <p14:creationId xmlns:p14="http://schemas.microsoft.com/office/powerpoint/2010/main" val="10605994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1035844" y="1572997"/>
            <a:ext cx="6748462" cy="400050"/>
          </a:xfrm>
          <a:prstGeom prst="rect">
            <a:avLst/>
          </a:prstGeom>
        </p:spPr>
        <p:txBody>
          <a:bodyPr wrap="squar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pPr>
              <a:buFont typeface="Wingdings" pitchFamily="2" charset="2"/>
              <a:buChar char="q"/>
            </a:pPr>
            <a:r>
              <a:rPr lang="fr-FR" altLang="fr-FR" dirty="0"/>
              <a:t>  Les hiérarchies parallèles dépendantes</a:t>
            </a:r>
          </a:p>
        </p:txBody>
      </p:sp>
      <p:grpSp>
        <p:nvGrpSpPr>
          <p:cNvPr id="31" name="Grouper 30"/>
          <p:cNvGrpSpPr/>
          <p:nvPr/>
        </p:nvGrpSpPr>
        <p:grpSpPr>
          <a:xfrm>
            <a:off x="539230" y="2461001"/>
            <a:ext cx="8280920" cy="2237883"/>
            <a:chOff x="-253475" y="0"/>
            <a:chExt cx="6787008" cy="1651863"/>
          </a:xfrm>
        </p:grpSpPr>
        <p:grpSp>
          <p:nvGrpSpPr>
            <p:cNvPr id="32" name="Grouper 31"/>
            <p:cNvGrpSpPr/>
            <p:nvPr/>
          </p:nvGrpSpPr>
          <p:grpSpPr>
            <a:xfrm>
              <a:off x="-253475" y="0"/>
              <a:ext cx="6307978" cy="1651863"/>
              <a:chOff x="-253475" y="0"/>
              <a:chExt cx="6307978" cy="1651863"/>
            </a:xfrm>
          </p:grpSpPr>
          <p:grpSp>
            <p:nvGrpSpPr>
              <p:cNvPr id="34" name="Grouper 33"/>
              <p:cNvGrpSpPr/>
              <p:nvPr/>
            </p:nvGrpSpPr>
            <p:grpSpPr>
              <a:xfrm>
                <a:off x="-253475" y="0"/>
                <a:ext cx="6307978" cy="1651863"/>
                <a:chOff x="-253475" y="0"/>
                <a:chExt cx="6307978" cy="1651863"/>
              </a:xfrm>
            </p:grpSpPr>
            <p:grpSp>
              <p:nvGrpSpPr>
                <p:cNvPr id="36" name="Grouper 35"/>
                <p:cNvGrpSpPr/>
                <p:nvPr/>
              </p:nvGrpSpPr>
              <p:grpSpPr>
                <a:xfrm>
                  <a:off x="-253475" y="0"/>
                  <a:ext cx="3541048" cy="1651863"/>
                  <a:chOff x="-252239" y="0"/>
                  <a:chExt cx="3523787" cy="1651863"/>
                </a:xfrm>
              </p:grpSpPr>
              <p:grpSp>
                <p:nvGrpSpPr>
                  <p:cNvPr id="68" name="Grouper 67"/>
                  <p:cNvGrpSpPr/>
                  <p:nvPr/>
                </p:nvGrpSpPr>
                <p:grpSpPr>
                  <a:xfrm>
                    <a:off x="-252239" y="0"/>
                    <a:ext cx="3523787" cy="1651863"/>
                    <a:chOff x="-252239" y="0"/>
                    <a:chExt cx="3523787" cy="1651863"/>
                  </a:xfrm>
                </p:grpSpPr>
                <p:grpSp>
                  <p:nvGrpSpPr>
                    <p:cNvPr id="70" name="Grouper 69"/>
                    <p:cNvGrpSpPr/>
                    <p:nvPr/>
                  </p:nvGrpSpPr>
                  <p:grpSpPr>
                    <a:xfrm>
                      <a:off x="-252239" y="0"/>
                      <a:ext cx="3523787" cy="1651863"/>
                      <a:chOff x="-252239" y="0"/>
                      <a:chExt cx="3523787" cy="1651863"/>
                    </a:xfrm>
                  </p:grpSpPr>
                  <p:grpSp>
                    <p:nvGrpSpPr>
                      <p:cNvPr id="72" name="Grouper 71"/>
                      <p:cNvGrpSpPr/>
                      <p:nvPr/>
                    </p:nvGrpSpPr>
                    <p:grpSpPr>
                      <a:xfrm>
                        <a:off x="-252239" y="0"/>
                        <a:ext cx="3523787" cy="1651863"/>
                        <a:chOff x="-252239" y="0"/>
                        <a:chExt cx="3523787" cy="1651863"/>
                      </a:xfrm>
                    </p:grpSpPr>
                    <p:grpSp>
                      <p:nvGrpSpPr>
                        <p:cNvPr id="74" name="Grouper 73"/>
                        <p:cNvGrpSpPr/>
                        <p:nvPr/>
                      </p:nvGrpSpPr>
                      <p:grpSpPr>
                        <a:xfrm>
                          <a:off x="-252239" y="0"/>
                          <a:ext cx="3523787" cy="1651863"/>
                          <a:chOff x="-252239" y="0"/>
                          <a:chExt cx="3523787" cy="1651863"/>
                        </a:xfrm>
                      </p:grpSpPr>
                      <p:grpSp>
                        <p:nvGrpSpPr>
                          <p:cNvPr id="76" name="Grouper 75"/>
                          <p:cNvGrpSpPr/>
                          <p:nvPr/>
                        </p:nvGrpSpPr>
                        <p:grpSpPr>
                          <a:xfrm>
                            <a:off x="242200" y="0"/>
                            <a:ext cx="3029348" cy="1651863"/>
                            <a:chOff x="242200" y="0"/>
                            <a:chExt cx="3029348" cy="1651863"/>
                          </a:xfrm>
                        </p:grpSpPr>
                        <p:sp>
                          <p:nvSpPr>
                            <p:cNvPr id="78" name="ZoneTexte 77"/>
                            <p:cNvSpPr txBox="1"/>
                            <p:nvPr/>
                          </p:nvSpPr>
                          <p:spPr>
                            <a:xfrm>
                              <a:off x="1044004" y="0"/>
                              <a:ext cx="1011801" cy="2286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fr-FR" sz="1400" b="1">
                                  <a:latin typeface="Calibri" panose="020F0502020204030204" pitchFamily="34" charset="0"/>
                                  <a:cs typeface="Calibri" panose="020F0502020204030204" pitchFamily="34" charset="0"/>
                                </a:rPr>
                                <a:t>TAUX</a:t>
                              </a:r>
                              <a:r>
                                <a:rPr lang="fr-FR" sz="1400" b="1" baseline="0">
                                  <a:latin typeface="Calibri" panose="020F0502020204030204" pitchFamily="34" charset="0"/>
                                  <a:cs typeface="Calibri" panose="020F0502020204030204" pitchFamily="34" charset="0"/>
                                </a:rPr>
                                <a:t> TVA</a:t>
                              </a:r>
                              <a:endParaRPr lang="fr-FR" sz="1400" b="1">
                                <a:latin typeface="Calibri" panose="020F0502020204030204" pitchFamily="34" charset="0"/>
                                <a:cs typeface="Calibri" panose="020F0502020204030204" pitchFamily="34" charset="0"/>
                              </a:endParaRPr>
                            </a:p>
                          </p:txBody>
                        </p:sp>
                        <p:grpSp>
                          <p:nvGrpSpPr>
                            <p:cNvPr id="79" name="Grouper 78"/>
                            <p:cNvGrpSpPr/>
                            <p:nvPr/>
                          </p:nvGrpSpPr>
                          <p:grpSpPr>
                            <a:xfrm>
                              <a:off x="242200" y="393699"/>
                              <a:ext cx="3029348" cy="1258164"/>
                              <a:chOff x="242200" y="393699"/>
                              <a:chExt cx="3029348" cy="1258164"/>
                            </a:xfrm>
                          </p:grpSpPr>
                          <p:grpSp>
                            <p:nvGrpSpPr>
                              <p:cNvPr id="80" name="Grouper 79"/>
                              <p:cNvGrpSpPr/>
                              <p:nvPr/>
                            </p:nvGrpSpPr>
                            <p:grpSpPr>
                              <a:xfrm>
                                <a:off x="242200" y="393699"/>
                                <a:ext cx="2820914" cy="1258164"/>
                                <a:chOff x="242200" y="393699"/>
                                <a:chExt cx="2820914" cy="1258164"/>
                              </a:xfrm>
                            </p:grpSpPr>
                            <p:grpSp>
                              <p:nvGrpSpPr>
                                <p:cNvPr id="82" name="Grouper 81"/>
                                <p:cNvGrpSpPr/>
                                <p:nvPr/>
                              </p:nvGrpSpPr>
                              <p:grpSpPr>
                                <a:xfrm>
                                  <a:off x="847334" y="393699"/>
                                  <a:ext cx="2215780" cy="833968"/>
                                  <a:chOff x="847334" y="393699"/>
                                  <a:chExt cx="2215780" cy="833968"/>
                                </a:xfrm>
                              </p:grpSpPr>
                              <p:cxnSp>
                                <p:nvCxnSpPr>
                                  <p:cNvPr id="84" name="Connecteur droit 83"/>
                                  <p:cNvCxnSpPr>
                                    <a:stCxn id="75" idx="6"/>
                                  </p:cNvCxnSpPr>
                                  <p:nvPr/>
                                </p:nvCxnSpPr>
                                <p:spPr>
                                  <a:xfrm>
                                    <a:off x="1595032" y="393699"/>
                                    <a:ext cx="1468082" cy="0"/>
                                  </a:xfrm>
                                  <a:prstGeom prst="line">
                                    <a:avLst/>
                                  </a:prstGeom>
                                  <a:ln w="19050" cmpd="sng"/>
                                </p:spPr>
                                <p:style>
                                  <a:lnRef idx="3">
                                    <a:schemeClr val="dk1"/>
                                  </a:lnRef>
                                  <a:fillRef idx="0">
                                    <a:schemeClr val="dk1"/>
                                  </a:fillRef>
                                  <a:effectRef idx="2">
                                    <a:schemeClr val="dk1"/>
                                  </a:effectRef>
                                  <a:fontRef idx="minor">
                                    <a:schemeClr val="tx1"/>
                                  </a:fontRef>
                                </p:style>
                              </p:cxnSp>
                              <p:cxnSp>
                                <p:nvCxnSpPr>
                                  <p:cNvPr id="85" name="Connecteur droit 84"/>
                                  <p:cNvCxnSpPr>
                                    <a:stCxn id="69" idx="7"/>
                                  </p:cNvCxnSpPr>
                                  <p:nvPr/>
                                </p:nvCxnSpPr>
                                <p:spPr>
                                  <a:xfrm flipV="1">
                                    <a:off x="949533" y="406399"/>
                                    <a:ext cx="465941" cy="391858"/>
                                  </a:xfrm>
                                  <a:prstGeom prst="line">
                                    <a:avLst/>
                                  </a:prstGeom>
                                  <a:ln w="19050" cmpd="sng"/>
                                </p:spPr>
                                <p:style>
                                  <a:lnRef idx="3">
                                    <a:schemeClr val="dk1"/>
                                  </a:lnRef>
                                  <a:fillRef idx="0">
                                    <a:schemeClr val="dk1"/>
                                  </a:fillRef>
                                  <a:effectRef idx="2">
                                    <a:schemeClr val="dk1"/>
                                  </a:effectRef>
                                  <a:fontRef idx="minor">
                                    <a:schemeClr val="tx1"/>
                                  </a:fontRef>
                                </p:style>
                              </p:cxnSp>
                              <p:cxnSp>
                                <p:nvCxnSpPr>
                                  <p:cNvPr id="86" name="Connecteur droit 85"/>
                                  <p:cNvCxnSpPr>
                                    <a:endCxn id="71" idx="2"/>
                                  </p:cNvCxnSpPr>
                                  <p:nvPr/>
                                </p:nvCxnSpPr>
                                <p:spPr>
                                  <a:xfrm>
                                    <a:off x="847334" y="893233"/>
                                    <a:ext cx="557493" cy="296332"/>
                                  </a:xfrm>
                                  <a:prstGeom prst="line">
                                    <a:avLst/>
                                  </a:prstGeom>
                                  <a:ln w="19050" cmpd="sng"/>
                                </p:spPr>
                                <p:style>
                                  <a:lnRef idx="3">
                                    <a:schemeClr val="dk1"/>
                                  </a:lnRef>
                                  <a:fillRef idx="0">
                                    <a:schemeClr val="dk1"/>
                                  </a:fillRef>
                                  <a:effectRef idx="2">
                                    <a:schemeClr val="dk1"/>
                                  </a:effectRef>
                                  <a:fontRef idx="minor">
                                    <a:schemeClr val="tx1"/>
                                  </a:fontRef>
                                </p:style>
                              </p:cxnSp>
                              <p:cxnSp>
                                <p:nvCxnSpPr>
                                  <p:cNvPr id="87" name="Connecteur droit 86"/>
                                  <p:cNvCxnSpPr/>
                                  <p:nvPr/>
                                </p:nvCxnSpPr>
                                <p:spPr>
                                  <a:xfrm flipV="1">
                                    <a:off x="1573996" y="1223433"/>
                                    <a:ext cx="909944" cy="4234"/>
                                  </a:xfrm>
                                  <a:prstGeom prst="line">
                                    <a:avLst/>
                                  </a:prstGeom>
                                  <a:ln w="19050" cmpd="sng"/>
                                </p:spPr>
                                <p:style>
                                  <a:lnRef idx="3">
                                    <a:schemeClr val="dk1"/>
                                  </a:lnRef>
                                  <a:fillRef idx="0">
                                    <a:schemeClr val="dk1"/>
                                  </a:fillRef>
                                  <a:effectRef idx="2">
                                    <a:schemeClr val="dk1"/>
                                  </a:effectRef>
                                  <a:fontRef idx="minor">
                                    <a:schemeClr val="tx1"/>
                                  </a:fontRef>
                                </p:style>
                              </p:cxnSp>
                            </p:grpSp>
                            <p:sp>
                              <p:nvSpPr>
                                <p:cNvPr id="83" name="ZoneTexte 82"/>
                                <p:cNvSpPr txBox="1"/>
                                <p:nvPr/>
                              </p:nvSpPr>
                              <p:spPr>
                                <a:xfrm>
                                  <a:off x="242200" y="1410565"/>
                                  <a:ext cx="1737292" cy="24129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lgn="ctr"/>
                                  <a:r>
                                    <a:rPr lang="fr-FR" sz="1400" b="1">
                                      <a:solidFill>
                                        <a:schemeClr val="dk1"/>
                                      </a:solidFill>
                                      <a:latin typeface="Calibri" panose="020F0502020204030204" pitchFamily="34" charset="0"/>
                                      <a:cs typeface="Calibri" panose="020F0502020204030204" pitchFamily="34" charset="0"/>
                                    </a:rPr>
                                    <a:t>SOUS CATEGORIE</a:t>
                                  </a:r>
                                </a:p>
                              </p:txBody>
                            </p:sp>
                          </p:grpSp>
                          <p:sp>
                            <p:nvSpPr>
                              <p:cNvPr id="81" name="ZoneTexte 80"/>
                              <p:cNvSpPr txBox="1"/>
                              <p:nvPr/>
                            </p:nvSpPr>
                            <p:spPr>
                              <a:xfrm>
                                <a:off x="2086215" y="1422398"/>
                                <a:ext cx="1185333" cy="2286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fr-FR" sz="1400" b="1">
                                    <a:latin typeface="Calibri" panose="020F0502020204030204" pitchFamily="34" charset="0"/>
                                    <a:cs typeface="Calibri" panose="020F0502020204030204" pitchFamily="34" charset="0"/>
                                  </a:rPr>
                                  <a:t>CATEGORIE</a:t>
                                </a:r>
                              </a:p>
                            </p:txBody>
                          </p:sp>
                        </p:grpSp>
                      </p:grpSp>
                      <p:sp>
                        <p:nvSpPr>
                          <p:cNvPr id="77" name="ZoneTexte 76"/>
                          <p:cNvSpPr txBox="1"/>
                          <p:nvPr/>
                        </p:nvSpPr>
                        <p:spPr>
                          <a:xfrm>
                            <a:off x="-252239" y="732366"/>
                            <a:ext cx="977234" cy="2286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lang="fr-FR" sz="1400" b="1" dirty="0">
                                <a:latin typeface="Calibri" panose="020F0502020204030204" pitchFamily="34" charset="0"/>
                                <a:cs typeface="Calibri" panose="020F0502020204030204" pitchFamily="34" charset="0"/>
                              </a:rPr>
                              <a:t>PRODUIT</a:t>
                            </a:r>
                          </a:p>
                        </p:txBody>
                      </p:sp>
                    </p:grpSp>
                    <p:sp>
                      <p:nvSpPr>
                        <p:cNvPr id="75" name="Ellipse 74"/>
                        <p:cNvSpPr/>
                        <p:nvPr/>
                      </p:nvSpPr>
                      <p:spPr>
                        <a:xfrm>
                          <a:off x="1425707" y="309033"/>
                          <a:ext cx="169334" cy="169332"/>
                        </a:xfrm>
                        <a:prstGeom prst="ellipse">
                          <a:avLst/>
                        </a:prstGeom>
                        <a:solidFill>
                          <a:srgbClr val="FFC000"/>
                        </a:solidFill>
                        <a:ln>
                          <a:solidFill>
                            <a:srgbClr val="FFC000"/>
                          </a:solidFill>
                        </a:ln>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fr-FR" sz="1100" b="1" dirty="0">
                            <a:latin typeface="Calibri" panose="020F0502020204030204" pitchFamily="34" charset="0"/>
                            <a:cs typeface="Calibri" panose="020F0502020204030204" pitchFamily="34" charset="0"/>
                          </a:endParaRPr>
                        </a:p>
                      </p:txBody>
                    </p:sp>
                  </p:grpSp>
                  <p:sp>
                    <p:nvSpPr>
                      <p:cNvPr id="73" name="Ellipse 72"/>
                      <p:cNvSpPr/>
                      <p:nvPr/>
                    </p:nvSpPr>
                    <p:spPr>
                      <a:xfrm>
                        <a:off x="2494322" y="1138766"/>
                        <a:ext cx="169334" cy="169333"/>
                      </a:xfrm>
                      <a:prstGeom prst="ellipse">
                        <a:avLst/>
                      </a:prstGeom>
                      <a:solidFill>
                        <a:srgbClr val="FFC000"/>
                      </a:solidFill>
                      <a:ln>
                        <a:solidFill>
                          <a:srgbClr val="FFC000"/>
                        </a:solidFill>
                      </a:ln>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fr-FR" sz="1100" b="1">
                          <a:latin typeface="Calibri" panose="020F0502020204030204" pitchFamily="34" charset="0"/>
                          <a:cs typeface="Calibri" panose="020F0502020204030204" pitchFamily="34" charset="0"/>
                        </a:endParaRPr>
                      </a:p>
                    </p:txBody>
                  </p:sp>
                </p:grpSp>
                <p:sp>
                  <p:nvSpPr>
                    <p:cNvPr id="71" name="Ellipse 70"/>
                    <p:cNvSpPr/>
                    <p:nvPr/>
                  </p:nvSpPr>
                  <p:spPr>
                    <a:xfrm>
                      <a:off x="1404827" y="1104899"/>
                      <a:ext cx="169334" cy="169333"/>
                    </a:xfrm>
                    <a:prstGeom prst="ellipse">
                      <a:avLst/>
                    </a:prstGeom>
                    <a:solidFill>
                      <a:srgbClr val="FFC000"/>
                    </a:solidFill>
                    <a:ln>
                      <a:solidFill>
                        <a:srgbClr val="FFC000"/>
                      </a:solidFill>
                    </a:ln>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fr-FR" sz="1100" b="1">
                        <a:latin typeface="Calibri" panose="020F0502020204030204" pitchFamily="34" charset="0"/>
                        <a:cs typeface="Calibri" panose="020F0502020204030204" pitchFamily="34" charset="0"/>
                      </a:endParaRPr>
                    </a:p>
                  </p:txBody>
                </p:sp>
              </p:grpSp>
              <p:sp>
                <p:nvSpPr>
                  <p:cNvPr id="69" name="Ellipse 68"/>
                  <p:cNvSpPr/>
                  <p:nvPr/>
                </p:nvSpPr>
                <p:spPr>
                  <a:xfrm>
                    <a:off x="804999" y="774699"/>
                    <a:ext cx="169334" cy="160866"/>
                  </a:xfrm>
                  <a:prstGeom prst="ellipse">
                    <a:avLst/>
                  </a:prstGeom>
                  <a:solidFill>
                    <a:srgbClr val="FFC000"/>
                  </a:solidFill>
                  <a:ln>
                    <a:solidFill>
                      <a:srgbClr val="FFC000"/>
                    </a:solidFill>
                  </a:ln>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fr-FR" sz="1100" b="1">
                      <a:latin typeface="Calibri" panose="020F0502020204030204" pitchFamily="34" charset="0"/>
                      <a:cs typeface="Calibri" panose="020F0502020204030204" pitchFamily="34" charset="0"/>
                    </a:endParaRPr>
                  </a:p>
                </p:txBody>
              </p:sp>
            </p:grpSp>
            <p:cxnSp>
              <p:nvCxnSpPr>
                <p:cNvPr id="63" name="Connecteur droit 62"/>
                <p:cNvCxnSpPr/>
                <p:nvPr/>
              </p:nvCxnSpPr>
              <p:spPr>
                <a:xfrm flipV="1">
                  <a:off x="2683935" y="1219201"/>
                  <a:ext cx="1357251" cy="4234"/>
                </a:xfrm>
                <a:prstGeom prst="line">
                  <a:avLst/>
                </a:prstGeom>
                <a:ln w="19050" cmpd="sng"/>
              </p:spPr>
              <p:style>
                <a:lnRef idx="3">
                  <a:schemeClr val="dk1"/>
                </a:lnRef>
                <a:fillRef idx="0">
                  <a:schemeClr val="dk1"/>
                </a:fillRef>
                <a:effectRef idx="2">
                  <a:schemeClr val="dk1"/>
                </a:effectRef>
                <a:fontRef idx="minor">
                  <a:schemeClr val="tx1"/>
                </a:fontRef>
              </p:style>
            </p:cxnSp>
            <p:sp>
              <p:nvSpPr>
                <p:cNvPr id="64" name="Ellipse 63"/>
                <p:cNvSpPr/>
                <p:nvPr/>
              </p:nvSpPr>
              <p:spPr>
                <a:xfrm>
                  <a:off x="4019625" y="1127762"/>
                  <a:ext cx="170163" cy="169333"/>
                </a:xfrm>
                <a:prstGeom prst="ellipse">
                  <a:avLst/>
                </a:prstGeom>
                <a:solidFill>
                  <a:srgbClr val="FFC000"/>
                </a:solidFill>
                <a:ln>
                  <a:solidFill>
                    <a:srgbClr val="FFC000"/>
                  </a:solidFill>
                </a:ln>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fr-FR" sz="1100" b="1">
                    <a:latin typeface="Calibri" panose="020F0502020204030204" pitchFamily="34" charset="0"/>
                    <a:cs typeface="Calibri" panose="020F0502020204030204" pitchFamily="34" charset="0"/>
                  </a:endParaRPr>
                </a:p>
              </p:txBody>
            </p:sp>
            <p:cxnSp>
              <p:nvCxnSpPr>
                <p:cNvPr id="65" name="Connecteur droit 64"/>
                <p:cNvCxnSpPr/>
                <p:nvPr/>
              </p:nvCxnSpPr>
              <p:spPr>
                <a:xfrm flipV="1">
                  <a:off x="4189785" y="1227667"/>
                  <a:ext cx="1711316" cy="0"/>
                </a:xfrm>
                <a:prstGeom prst="line">
                  <a:avLst/>
                </a:prstGeom>
                <a:ln w="19050" cmpd="sng"/>
              </p:spPr>
              <p:style>
                <a:lnRef idx="3">
                  <a:schemeClr val="dk1"/>
                </a:lnRef>
                <a:fillRef idx="0">
                  <a:schemeClr val="dk1"/>
                </a:fillRef>
                <a:effectRef idx="2">
                  <a:schemeClr val="dk1"/>
                </a:effectRef>
                <a:fontRef idx="minor">
                  <a:schemeClr val="tx1"/>
                </a:fontRef>
              </p:style>
            </p:cxnSp>
            <p:sp>
              <p:nvSpPr>
                <p:cNvPr id="66" name="Ellipse 65"/>
                <p:cNvSpPr/>
                <p:nvPr/>
              </p:nvSpPr>
              <p:spPr>
                <a:xfrm>
                  <a:off x="5884340" y="1143001"/>
                  <a:ext cx="170163" cy="169333"/>
                </a:xfrm>
                <a:prstGeom prst="ellipse">
                  <a:avLst/>
                </a:prstGeom>
                <a:solidFill>
                  <a:srgbClr val="FFC000"/>
                </a:solidFill>
                <a:ln>
                  <a:solidFill>
                    <a:srgbClr val="FFC000"/>
                  </a:solidFill>
                </a:ln>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fr-FR" sz="1100" b="1">
                    <a:latin typeface="Calibri" panose="020F0502020204030204" pitchFamily="34" charset="0"/>
                    <a:cs typeface="Calibri" panose="020F0502020204030204" pitchFamily="34" charset="0"/>
                  </a:endParaRPr>
                </a:p>
              </p:txBody>
            </p:sp>
            <p:cxnSp>
              <p:nvCxnSpPr>
                <p:cNvPr id="67" name="Connecteur droit 66"/>
                <p:cNvCxnSpPr/>
                <p:nvPr/>
              </p:nvCxnSpPr>
              <p:spPr>
                <a:xfrm>
                  <a:off x="3081081" y="386683"/>
                  <a:ext cx="1000552" cy="769866"/>
                </a:xfrm>
                <a:prstGeom prst="line">
                  <a:avLst/>
                </a:prstGeom>
                <a:ln w="19050" cmpd="sng"/>
              </p:spPr>
              <p:style>
                <a:lnRef idx="3">
                  <a:schemeClr val="dk1"/>
                </a:lnRef>
                <a:fillRef idx="0">
                  <a:schemeClr val="dk1"/>
                </a:fillRef>
                <a:effectRef idx="2">
                  <a:schemeClr val="dk1"/>
                </a:effectRef>
                <a:fontRef idx="minor">
                  <a:schemeClr val="tx1"/>
                </a:fontRef>
              </p:style>
            </p:cxnSp>
          </p:grpSp>
          <p:sp>
            <p:nvSpPr>
              <p:cNvPr id="35" name="ZoneTexte 34"/>
              <p:cNvSpPr txBox="1"/>
              <p:nvPr/>
            </p:nvSpPr>
            <p:spPr>
              <a:xfrm>
                <a:off x="3430332" y="1422398"/>
                <a:ext cx="1745800" cy="2286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lgn="ctr"/>
                <a:r>
                  <a:rPr lang="fr-FR" sz="1400" b="1">
                    <a:solidFill>
                      <a:schemeClr val="dk1"/>
                    </a:solidFill>
                    <a:latin typeface="Calibri" panose="020F0502020204030204" pitchFamily="34" charset="0"/>
                    <a:cs typeface="Calibri" panose="020F0502020204030204" pitchFamily="34" charset="0"/>
                  </a:rPr>
                  <a:t>DOMAINE PRODUITS</a:t>
                </a:r>
              </a:p>
            </p:txBody>
          </p:sp>
        </p:grpSp>
        <p:sp>
          <p:nvSpPr>
            <p:cNvPr id="33" name="ZoneTexte 32"/>
            <p:cNvSpPr txBox="1"/>
            <p:nvPr/>
          </p:nvSpPr>
          <p:spPr>
            <a:xfrm>
              <a:off x="5313957" y="1422423"/>
              <a:ext cx="1219576" cy="2286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fr-FR" sz="1400" b="1">
                  <a:latin typeface="Calibri" panose="020F0502020204030204" pitchFamily="34" charset="0"/>
                  <a:cs typeface="Calibri" panose="020F0502020204030204" pitchFamily="34" charset="0"/>
                </a:rPr>
                <a:t>FOURNISSEUR</a:t>
              </a:r>
            </a:p>
          </p:txBody>
        </p:sp>
      </p:grpSp>
      <p:sp>
        <p:nvSpPr>
          <p:cNvPr id="37" name="Text Box 102">
            <a:extLst>
              <a:ext uri="{FF2B5EF4-FFF2-40B4-BE49-F238E27FC236}">
                <a16:creationId xmlns:a16="http://schemas.microsoft.com/office/drawing/2014/main" id="{1D17E3CC-57B6-0949-9CE2-500F3EE61E87}"/>
              </a:ext>
            </a:extLst>
          </p:cNvPr>
          <p:cNvSpPr txBox="1">
            <a:spLocks noChangeArrowheads="1"/>
          </p:cNvSpPr>
          <p:nvPr/>
        </p:nvSpPr>
        <p:spPr bwMode="auto">
          <a:xfrm>
            <a:off x="153637" y="850888"/>
            <a:ext cx="8990363" cy="461665"/>
          </a:xfrm>
          <a:prstGeom prst="rect">
            <a:avLst/>
          </a:prstGeom>
        </p:spPr>
        <p:txBody>
          <a:bodyPr wrap="squar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FR" altLang="fr-FR" dirty="0"/>
              <a:t> Schéma en flocons de neige : </a:t>
            </a:r>
            <a:r>
              <a:rPr lang="fr-FR" altLang="fr-FR" sz="1800" dirty="0"/>
              <a:t>Construction de différents types d’hiérarchies</a:t>
            </a:r>
            <a:endParaRPr lang="fr-FR" altLang="fr-FR" dirty="0"/>
          </a:p>
        </p:txBody>
      </p:sp>
      <p:sp>
        <p:nvSpPr>
          <p:cNvPr id="2" name="Text Box 3">
            <a:extLst>
              <a:ext uri="{FF2B5EF4-FFF2-40B4-BE49-F238E27FC236}">
                <a16:creationId xmlns:a16="http://schemas.microsoft.com/office/drawing/2014/main" id="{C23CD597-3780-2029-51DF-C646A65A3427}"/>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spTree>
    <p:extLst>
      <p:ext uri="{BB962C8B-B14F-4D97-AF65-F5344CB8AC3E}">
        <p14:creationId xmlns:p14="http://schemas.microsoft.com/office/powerpoint/2010/main" val="13799129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936973" y="1749994"/>
            <a:ext cx="6748462" cy="461665"/>
          </a:xfrm>
          <a:prstGeom prst="rect">
            <a:avLst/>
          </a:prstGeom>
        </p:spPr>
        <p:txBody>
          <a:bodyPr wrap="squar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pPr>
              <a:buFont typeface="Wingdings" pitchFamily="2" charset="2"/>
              <a:buChar char="q"/>
            </a:pPr>
            <a:r>
              <a:rPr lang="fr-FR" altLang="fr-FR" dirty="0"/>
              <a:t>  Les hiérarchies non strictes </a:t>
            </a:r>
          </a:p>
        </p:txBody>
      </p:sp>
      <p:sp>
        <p:nvSpPr>
          <p:cNvPr id="3" name="Rectangle 38"/>
          <p:cNvSpPr>
            <a:spLocks noChangeArrowheads="1"/>
          </p:cNvSpPr>
          <p:nvPr/>
        </p:nvSpPr>
        <p:spPr bwMode="auto">
          <a:xfrm>
            <a:off x="-96594" y="-1511047"/>
            <a:ext cx="9144000" cy="457200"/>
          </a:xfrm>
          <a:prstGeom prst="rect">
            <a:avLst/>
          </a:prstGeom>
          <a:noFill/>
          <a:ln>
            <a:noFill/>
          </a:ln>
          <a:effectLst>
            <a:prstShdw prst="shdw17" dist="17961" dir="2700000">
              <a:schemeClr val="accent1">
                <a:gamma/>
                <a:shade val="60000"/>
                <a:invGamma/>
                <a:alpha val="74998"/>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endParaRPr lang="fr-FR"/>
          </a:p>
        </p:txBody>
      </p:sp>
      <p:sp>
        <p:nvSpPr>
          <p:cNvPr id="4" name="Rectangle 52"/>
          <p:cNvSpPr>
            <a:spLocks noChangeArrowheads="1"/>
          </p:cNvSpPr>
          <p:nvPr/>
        </p:nvSpPr>
        <p:spPr bwMode="auto">
          <a:xfrm>
            <a:off x="-96594" y="-1053847"/>
            <a:ext cx="9144000" cy="457200"/>
          </a:xfrm>
          <a:prstGeom prst="rect">
            <a:avLst/>
          </a:prstGeom>
          <a:noFill/>
          <a:ln>
            <a:noFill/>
          </a:ln>
          <a:effectLst>
            <a:prstShdw prst="shdw17" dist="17961" dir="2700000">
              <a:schemeClr val="accent1">
                <a:gamma/>
                <a:shade val="60000"/>
                <a:invGamma/>
                <a:alpha val="74998"/>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endParaRPr lang="fr-FR"/>
          </a:p>
        </p:txBody>
      </p:sp>
      <p:pic>
        <p:nvPicPr>
          <p:cNvPr id="176" name="Image 175"/>
          <p:cNvPicPr>
            <a:picLocks noChangeAspect="1"/>
          </p:cNvPicPr>
          <p:nvPr/>
        </p:nvPicPr>
        <p:blipFill>
          <a:blip r:embed="rId2"/>
          <a:stretch>
            <a:fillRect/>
          </a:stretch>
        </p:blipFill>
        <p:spPr>
          <a:xfrm>
            <a:off x="5596478" y="2348880"/>
            <a:ext cx="3141983" cy="1698492"/>
          </a:xfrm>
          <a:prstGeom prst="rect">
            <a:avLst/>
          </a:prstGeom>
        </p:spPr>
      </p:pic>
      <p:grpSp>
        <p:nvGrpSpPr>
          <p:cNvPr id="5" name="Grouper 4"/>
          <p:cNvGrpSpPr/>
          <p:nvPr/>
        </p:nvGrpSpPr>
        <p:grpSpPr>
          <a:xfrm>
            <a:off x="4355976" y="4341084"/>
            <a:ext cx="4735195" cy="2373630"/>
            <a:chOff x="755576" y="4666233"/>
            <a:chExt cx="4735195" cy="2373630"/>
          </a:xfrm>
        </p:grpSpPr>
        <p:grpSp>
          <p:nvGrpSpPr>
            <p:cNvPr id="121" name="Grouper 120"/>
            <p:cNvGrpSpPr/>
            <p:nvPr/>
          </p:nvGrpSpPr>
          <p:grpSpPr>
            <a:xfrm>
              <a:off x="755576" y="4666233"/>
              <a:ext cx="4735195" cy="2373630"/>
              <a:chOff x="-199914" y="-25086"/>
              <a:chExt cx="5800614" cy="2604770"/>
            </a:xfrm>
          </p:grpSpPr>
          <p:grpSp>
            <p:nvGrpSpPr>
              <p:cNvPr id="122" name="Grouper 121"/>
              <p:cNvGrpSpPr/>
              <p:nvPr/>
            </p:nvGrpSpPr>
            <p:grpSpPr>
              <a:xfrm>
                <a:off x="-199914" y="-25086"/>
                <a:ext cx="2628900" cy="2604770"/>
                <a:chOff x="-199279" y="-28896"/>
                <a:chExt cx="2628900" cy="2604770"/>
              </a:xfrm>
            </p:grpSpPr>
            <p:sp>
              <p:nvSpPr>
                <p:cNvPr id="142" name="Forme libre 141"/>
                <p:cNvSpPr/>
                <p:nvPr/>
              </p:nvSpPr>
              <p:spPr>
                <a:xfrm>
                  <a:off x="-199279" y="-28896"/>
                  <a:ext cx="2628900" cy="2604770"/>
                </a:xfrm>
                <a:custGeom>
                  <a:avLst/>
                  <a:gdLst>
                    <a:gd name="connsiteX0" fmla="*/ 610769 w 1620420"/>
                    <a:gd name="connsiteY0" fmla="*/ 174006 h 1444650"/>
                    <a:gd name="connsiteX1" fmla="*/ 947319 w 1620420"/>
                    <a:gd name="connsiteY1" fmla="*/ 8906 h 1444650"/>
                    <a:gd name="connsiteX2" fmla="*/ 1620419 w 1620420"/>
                    <a:gd name="connsiteY2" fmla="*/ 428006 h 1444650"/>
                    <a:gd name="connsiteX3" fmla="*/ 940969 w 1620420"/>
                    <a:gd name="connsiteY3" fmla="*/ 1355106 h 1444650"/>
                    <a:gd name="connsiteX4" fmla="*/ 464719 w 1620420"/>
                    <a:gd name="connsiteY4" fmla="*/ 1317006 h 1444650"/>
                    <a:gd name="connsiteX5" fmla="*/ 1169 w 1620420"/>
                    <a:gd name="connsiteY5" fmla="*/ 548656 h 1444650"/>
                    <a:gd name="connsiteX6" fmla="*/ 610769 w 1620420"/>
                    <a:gd name="connsiteY6" fmla="*/ 174006 h 144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0420" h="1444650">
                      <a:moveTo>
                        <a:pt x="610769" y="174006"/>
                      </a:moveTo>
                      <a:cubicBezTo>
                        <a:pt x="768461" y="84048"/>
                        <a:pt x="779044" y="-33427"/>
                        <a:pt x="947319" y="8906"/>
                      </a:cubicBezTo>
                      <a:cubicBezTo>
                        <a:pt x="1115594" y="51239"/>
                        <a:pt x="1621477" y="203639"/>
                        <a:pt x="1620419" y="428006"/>
                      </a:cubicBezTo>
                      <a:cubicBezTo>
                        <a:pt x="1619361" y="652373"/>
                        <a:pt x="1133586" y="1206939"/>
                        <a:pt x="940969" y="1355106"/>
                      </a:cubicBezTo>
                      <a:cubicBezTo>
                        <a:pt x="748352" y="1503273"/>
                        <a:pt x="621352" y="1451414"/>
                        <a:pt x="464719" y="1317006"/>
                      </a:cubicBezTo>
                      <a:cubicBezTo>
                        <a:pt x="308086" y="1182598"/>
                        <a:pt x="-22114" y="743389"/>
                        <a:pt x="1169" y="548656"/>
                      </a:cubicBezTo>
                      <a:cubicBezTo>
                        <a:pt x="24452" y="353923"/>
                        <a:pt x="453077" y="263964"/>
                        <a:pt x="610769" y="174006"/>
                      </a:cubicBezTo>
                      <a:close/>
                    </a:path>
                  </a:pathLst>
                </a:custGeom>
                <a:gradFill>
                  <a:gsLst>
                    <a:gs pos="4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mpd="sng">
                  <a:solidFill>
                    <a:srgbClr val="0000FF"/>
                  </a:solidFill>
                  <a:prstDash val="sysDash"/>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fr-FR" sz="1200">
                      <a:effectLst/>
                      <a:ea typeface="ＭＳ 明朝" charset="-128"/>
                      <a:cs typeface="Times New Roman" charset="0"/>
                    </a:rPr>
                    <a:t>F</a:t>
                  </a:r>
                  <a:r>
                    <a:rPr lang="fr-FR" sz="1200" baseline="-25000">
                      <a:effectLst/>
                      <a:ea typeface="ＭＳ 明朝" charset="-128"/>
                      <a:cs typeface="Times New Roman" charset="0"/>
                    </a:rPr>
                    <a:t>1</a:t>
                  </a:r>
                  <a:endParaRPr lang="fr-FR" sz="1200">
                    <a:effectLst/>
                    <a:ea typeface="ＭＳ 明朝" charset="-128"/>
                    <a:cs typeface="Times New Roman" charset="0"/>
                  </a:endParaRPr>
                </a:p>
              </p:txBody>
            </p:sp>
            <p:grpSp>
              <p:nvGrpSpPr>
                <p:cNvPr id="143" name="Grouper 142"/>
                <p:cNvGrpSpPr/>
                <p:nvPr/>
              </p:nvGrpSpPr>
              <p:grpSpPr>
                <a:xfrm>
                  <a:off x="219218" y="318770"/>
                  <a:ext cx="1951847" cy="1943100"/>
                  <a:chOff x="-123682" y="0"/>
                  <a:chExt cx="1951847" cy="1943100"/>
                </a:xfrm>
              </p:grpSpPr>
              <p:sp>
                <p:nvSpPr>
                  <p:cNvPr id="144" name="Zone de texte 42"/>
                  <p:cNvSpPr txBox="1"/>
                  <p:nvPr/>
                </p:nvSpPr>
                <p:spPr>
                  <a:xfrm>
                    <a:off x="856321" y="292735"/>
                    <a:ext cx="515087" cy="393065"/>
                  </a:xfrm>
                  <a:prstGeom prst="rect">
                    <a:avLst/>
                  </a:prstGeom>
                  <a:noFill/>
                  <a:ln>
                    <a:solidFill>
                      <a:schemeClr val="tx1"/>
                    </a:solidFill>
                    <a:prstDash val="sysDash"/>
                  </a:ln>
                  <a:effectLst/>
                  <a:extLst>
                    <a:ext uri="{C572A759-6A51-4108-AA02-DFA0A04FC94B}">
                      <ma14:wrappingTextBoxFlag xmlns=""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fr-FR" sz="1200">
                        <a:effectLst/>
                        <a:ea typeface="ＭＳ 明朝" charset="-128"/>
                        <a:cs typeface="Times New Roman" charset="0"/>
                      </a:rPr>
                      <a:t>F</a:t>
                    </a:r>
                    <a:r>
                      <a:rPr lang="fr-FR" sz="1200" baseline="-25000">
                        <a:effectLst/>
                        <a:ea typeface="ＭＳ 明朝" charset="-128"/>
                        <a:cs typeface="Times New Roman" charset="0"/>
                      </a:rPr>
                      <a:t>3</a:t>
                    </a:r>
                    <a:endParaRPr lang="fr-FR" sz="1200">
                      <a:effectLst/>
                      <a:ea typeface="ＭＳ 明朝" charset="-128"/>
                      <a:cs typeface="Times New Roman" charset="0"/>
                    </a:endParaRPr>
                  </a:p>
                </p:txBody>
              </p:sp>
              <p:grpSp>
                <p:nvGrpSpPr>
                  <p:cNvPr id="145" name="Grouper 144"/>
                  <p:cNvGrpSpPr/>
                  <p:nvPr/>
                </p:nvGrpSpPr>
                <p:grpSpPr>
                  <a:xfrm>
                    <a:off x="-123682" y="178435"/>
                    <a:ext cx="1038082" cy="685800"/>
                    <a:chOff x="-123682" y="-49530"/>
                    <a:chExt cx="1038082" cy="685800"/>
                  </a:xfrm>
                </p:grpSpPr>
                <p:sp>
                  <p:nvSpPr>
                    <p:cNvPr id="151" name="Zone de texte 44"/>
                    <p:cNvSpPr txBox="1"/>
                    <p:nvPr/>
                  </p:nvSpPr>
                  <p:spPr>
                    <a:xfrm>
                      <a:off x="-123682" y="293370"/>
                      <a:ext cx="466582" cy="342900"/>
                    </a:xfrm>
                    <a:prstGeom prst="rect">
                      <a:avLst/>
                    </a:prstGeom>
                    <a:noFill/>
                    <a:ln>
                      <a:solidFill>
                        <a:schemeClr val="tx1"/>
                      </a:solidFill>
                      <a:prstDash val="sysDash"/>
                    </a:ln>
                    <a:effectLst/>
                    <a:extLst>
                      <a:ext uri="{C572A759-6A51-4108-AA02-DFA0A04FC94B}">
                        <ma14:wrappingTextBoxFlag xmlns=""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fr-FR" sz="1200">
                          <a:effectLst/>
                          <a:ea typeface="ＭＳ 明朝" charset="-128"/>
                          <a:cs typeface="Times New Roman" charset="0"/>
                        </a:rPr>
                        <a:t>F</a:t>
                      </a:r>
                      <a:r>
                        <a:rPr lang="fr-FR" sz="1200" baseline="-25000">
                          <a:effectLst/>
                          <a:ea typeface="ＭＳ 明朝" charset="-128"/>
                          <a:cs typeface="Times New Roman" charset="0"/>
                        </a:rPr>
                        <a:t>1</a:t>
                      </a:r>
                      <a:endParaRPr lang="fr-FR" sz="1200">
                        <a:effectLst/>
                        <a:ea typeface="ＭＳ 明朝" charset="-128"/>
                        <a:cs typeface="Times New Roman" charset="0"/>
                      </a:endParaRPr>
                    </a:p>
                  </p:txBody>
                </p:sp>
                <p:sp>
                  <p:nvSpPr>
                    <p:cNvPr id="152" name="Zone de texte 45"/>
                    <p:cNvSpPr txBox="1"/>
                    <p:nvPr/>
                  </p:nvSpPr>
                  <p:spPr>
                    <a:xfrm>
                      <a:off x="437166" y="-49530"/>
                      <a:ext cx="477234" cy="342900"/>
                    </a:xfrm>
                    <a:prstGeom prst="rect">
                      <a:avLst/>
                    </a:prstGeom>
                    <a:noFill/>
                    <a:ln>
                      <a:solidFill>
                        <a:schemeClr val="tx1"/>
                      </a:solidFill>
                      <a:prstDash val="sysDash"/>
                    </a:ln>
                    <a:effectLst/>
                    <a:extLst>
                      <a:ext uri="{C572A759-6A51-4108-AA02-DFA0A04FC94B}">
                        <ma14:wrappingTextBoxFlag xmlns=""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fr-FR" sz="1200">
                          <a:effectLst/>
                          <a:ea typeface="ＭＳ 明朝" charset="-128"/>
                          <a:cs typeface="Times New Roman" charset="0"/>
                        </a:rPr>
                        <a:t>F</a:t>
                      </a:r>
                      <a:r>
                        <a:rPr lang="fr-FR" sz="1200" baseline="-25000">
                          <a:effectLst/>
                          <a:ea typeface="ＭＳ 明朝" charset="-128"/>
                          <a:cs typeface="Times New Roman" charset="0"/>
                        </a:rPr>
                        <a:t>2</a:t>
                      </a:r>
                      <a:endParaRPr lang="fr-FR" sz="1200">
                        <a:effectLst/>
                        <a:ea typeface="ＭＳ 明朝" charset="-128"/>
                        <a:cs typeface="Times New Roman" charset="0"/>
                      </a:endParaRPr>
                    </a:p>
                  </p:txBody>
                </p:sp>
              </p:grpSp>
              <p:sp>
                <p:nvSpPr>
                  <p:cNvPr id="146" name="Zone de texte 46"/>
                  <p:cNvSpPr txBox="1"/>
                  <p:nvPr/>
                </p:nvSpPr>
                <p:spPr>
                  <a:xfrm>
                    <a:off x="1417288" y="227965"/>
                    <a:ext cx="410877" cy="342900"/>
                  </a:xfrm>
                  <a:prstGeom prst="rect">
                    <a:avLst/>
                  </a:prstGeom>
                  <a:noFill/>
                  <a:ln>
                    <a:solidFill>
                      <a:schemeClr val="tx1"/>
                    </a:solidFill>
                    <a:prstDash val="sysDash"/>
                  </a:ln>
                  <a:effectLst/>
                  <a:extLst>
                    <a:ext uri="{C572A759-6A51-4108-AA02-DFA0A04FC94B}">
                      <ma14:wrappingTextBoxFlag xmlns=""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fr-FR" sz="1200">
                        <a:effectLst/>
                        <a:ea typeface="ＭＳ 明朝" charset="-128"/>
                        <a:cs typeface="Times New Roman" charset="0"/>
                      </a:rPr>
                      <a:t>F</a:t>
                    </a:r>
                    <a:r>
                      <a:rPr lang="fr-FR" sz="1200" baseline="-25000">
                        <a:effectLst/>
                        <a:ea typeface="ＭＳ 明朝" charset="-128"/>
                        <a:cs typeface="Times New Roman" charset="0"/>
                      </a:rPr>
                      <a:t>4</a:t>
                    </a:r>
                    <a:endParaRPr lang="fr-FR" sz="1200">
                      <a:effectLst/>
                      <a:ea typeface="ＭＳ 明朝" charset="-128"/>
                      <a:cs typeface="Times New Roman" charset="0"/>
                    </a:endParaRPr>
                  </a:p>
                </p:txBody>
              </p:sp>
              <p:sp>
                <p:nvSpPr>
                  <p:cNvPr id="147" name="Zone de texte 47"/>
                  <p:cNvSpPr txBox="1"/>
                  <p:nvPr/>
                </p:nvSpPr>
                <p:spPr>
                  <a:xfrm>
                    <a:off x="997236" y="0"/>
                    <a:ext cx="488663" cy="342900"/>
                  </a:xfrm>
                  <a:prstGeom prst="rect">
                    <a:avLst/>
                  </a:prstGeom>
                  <a:noFill/>
                  <a:ln>
                    <a:solidFill>
                      <a:schemeClr val="tx1"/>
                    </a:solidFill>
                    <a:prstDash val="sysDash"/>
                  </a:ln>
                  <a:effectLst/>
                  <a:extLst>
                    <a:ext uri="{C572A759-6A51-4108-AA02-DFA0A04FC94B}">
                      <ma14:wrappingTextBoxFlag xmlns=""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fr-FR" sz="1200">
                        <a:effectLst/>
                        <a:ea typeface="ＭＳ 明朝" charset="-128"/>
                        <a:cs typeface="Times New Roman" charset="0"/>
                      </a:rPr>
                      <a:t>F</a:t>
                    </a:r>
                    <a:r>
                      <a:rPr lang="fr-FR" sz="1200" baseline="-25000">
                        <a:effectLst/>
                        <a:ea typeface="ＭＳ 明朝" charset="-128"/>
                        <a:cs typeface="Times New Roman" charset="0"/>
                      </a:rPr>
                      <a:t>7</a:t>
                    </a:r>
                    <a:endParaRPr lang="fr-FR" sz="1200">
                      <a:effectLst/>
                      <a:ea typeface="ＭＳ 明朝" charset="-128"/>
                      <a:cs typeface="Times New Roman" charset="0"/>
                    </a:endParaRPr>
                  </a:p>
                </p:txBody>
              </p:sp>
              <p:sp>
                <p:nvSpPr>
                  <p:cNvPr id="148" name="Zone de texte 48"/>
                  <p:cNvSpPr txBox="1"/>
                  <p:nvPr/>
                </p:nvSpPr>
                <p:spPr>
                  <a:xfrm>
                    <a:off x="297148" y="530346"/>
                    <a:ext cx="502952" cy="342900"/>
                  </a:xfrm>
                  <a:prstGeom prst="rect">
                    <a:avLst/>
                  </a:prstGeom>
                  <a:noFill/>
                  <a:ln>
                    <a:solidFill>
                      <a:schemeClr val="tx1"/>
                    </a:solidFill>
                    <a:prstDash val="sysDash"/>
                  </a:ln>
                  <a:effectLst/>
                  <a:extLst>
                    <a:ext uri="{C572A759-6A51-4108-AA02-DFA0A04FC94B}">
                      <ma14:wrappingTextBoxFlag xmlns=""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fr-FR" sz="1200">
                        <a:effectLst/>
                        <a:ea typeface="ＭＳ 明朝" charset="-128"/>
                        <a:cs typeface="Times New Roman" charset="0"/>
                      </a:rPr>
                      <a:t>F</a:t>
                    </a:r>
                    <a:r>
                      <a:rPr lang="fr-FR" sz="1200" baseline="-25000">
                        <a:effectLst/>
                        <a:ea typeface="ＭＳ 明朝" charset="-128"/>
                        <a:cs typeface="Times New Roman" charset="0"/>
                      </a:rPr>
                      <a:t>6</a:t>
                    </a:r>
                    <a:endParaRPr lang="fr-FR" sz="1200">
                      <a:effectLst/>
                      <a:ea typeface="ＭＳ 明朝" charset="-128"/>
                      <a:cs typeface="Times New Roman" charset="0"/>
                    </a:endParaRPr>
                  </a:p>
                </p:txBody>
              </p:sp>
              <p:sp>
                <p:nvSpPr>
                  <p:cNvPr id="149" name="Zone de texte 49"/>
                  <p:cNvSpPr txBox="1"/>
                  <p:nvPr/>
                </p:nvSpPr>
                <p:spPr>
                  <a:xfrm>
                    <a:off x="296283" y="1600200"/>
                    <a:ext cx="504453" cy="342900"/>
                  </a:xfrm>
                  <a:prstGeom prst="rect">
                    <a:avLst/>
                  </a:prstGeom>
                  <a:noFill/>
                  <a:ln>
                    <a:solidFill>
                      <a:schemeClr val="tx1"/>
                    </a:solidFill>
                    <a:prstDash val="sysDash"/>
                  </a:ln>
                  <a:effectLst/>
                  <a:extLst>
                    <a:ext uri="{C572A759-6A51-4108-AA02-DFA0A04FC94B}">
                      <ma14:wrappingTextBoxFlag xmlns=""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fr-FR" sz="1200">
                        <a:effectLst/>
                        <a:ea typeface="ＭＳ 明朝" charset="-128"/>
                        <a:cs typeface="Times New Roman" charset="0"/>
                      </a:rPr>
                      <a:t>F</a:t>
                    </a:r>
                    <a:r>
                      <a:rPr lang="fr-FR" sz="1200" baseline="-25000">
                        <a:effectLst/>
                        <a:ea typeface="ＭＳ 明朝" charset="-128"/>
                        <a:cs typeface="Times New Roman" charset="0"/>
                      </a:rPr>
                      <a:t>8</a:t>
                    </a:r>
                    <a:endParaRPr lang="fr-FR" sz="1200">
                      <a:effectLst/>
                      <a:ea typeface="ＭＳ 明朝" charset="-128"/>
                      <a:cs typeface="Times New Roman" charset="0"/>
                    </a:endParaRPr>
                  </a:p>
                </p:txBody>
              </p:sp>
              <p:sp>
                <p:nvSpPr>
                  <p:cNvPr id="150" name="Zone de texte 50"/>
                  <p:cNvSpPr txBox="1"/>
                  <p:nvPr/>
                </p:nvSpPr>
                <p:spPr>
                  <a:xfrm>
                    <a:off x="856274" y="1371600"/>
                    <a:ext cx="515961" cy="342900"/>
                  </a:xfrm>
                  <a:prstGeom prst="rect">
                    <a:avLst/>
                  </a:prstGeom>
                  <a:noFill/>
                  <a:ln>
                    <a:solidFill>
                      <a:schemeClr val="tx1"/>
                    </a:solidFill>
                    <a:prstDash val="sysDash"/>
                  </a:ln>
                  <a:effectLst/>
                  <a:extLst>
                    <a:ext uri="{C572A759-6A51-4108-AA02-DFA0A04FC94B}">
                      <ma14:wrappingTextBoxFlag xmlns=""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fr-FR" sz="1200">
                        <a:effectLst/>
                        <a:ea typeface="ＭＳ 明朝" charset="-128"/>
                        <a:cs typeface="Times New Roman" charset="0"/>
                      </a:rPr>
                      <a:t>F</a:t>
                    </a:r>
                    <a:r>
                      <a:rPr lang="fr-FR" sz="1200" baseline="-25000">
                        <a:effectLst/>
                        <a:ea typeface="ＭＳ 明朝" charset="-128"/>
                        <a:cs typeface="Times New Roman" charset="0"/>
                      </a:rPr>
                      <a:t>5</a:t>
                    </a:r>
                    <a:endParaRPr lang="fr-FR" sz="1200">
                      <a:effectLst/>
                      <a:ea typeface="ＭＳ 明朝" charset="-128"/>
                      <a:cs typeface="Times New Roman" charset="0"/>
                    </a:endParaRPr>
                  </a:p>
                </p:txBody>
              </p:sp>
            </p:grpSp>
          </p:grpSp>
          <p:sp>
            <p:nvSpPr>
              <p:cNvPr id="123" name="Forme libre 122"/>
              <p:cNvSpPr/>
              <p:nvPr/>
            </p:nvSpPr>
            <p:spPr>
              <a:xfrm>
                <a:off x="1600200" y="1631950"/>
                <a:ext cx="2837815" cy="247650"/>
              </a:xfrm>
              <a:custGeom>
                <a:avLst/>
                <a:gdLst>
                  <a:gd name="connsiteX0" fmla="*/ 0 w 2628900"/>
                  <a:gd name="connsiteY0" fmla="*/ 247650 h 247650"/>
                  <a:gd name="connsiteX1" fmla="*/ 101600 w 2628900"/>
                  <a:gd name="connsiteY1" fmla="*/ 234950 h 247650"/>
                  <a:gd name="connsiteX2" fmla="*/ 120650 w 2628900"/>
                  <a:gd name="connsiteY2" fmla="*/ 228600 h 247650"/>
                  <a:gd name="connsiteX3" fmla="*/ 152400 w 2628900"/>
                  <a:gd name="connsiteY3" fmla="*/ 222250 h 247650"/>
                  <a:gd name="connsiteX4" fmla="*/ 171450 w 2628900"/>
                  <a:gd name="connsiteY4" fmla="*/ 215900 h 247650"/>
                  <a:gd name="connsiteX5" fmla="*/ 203200 w 2628900"/>
                  <a:gd name="connsiteY5" fmla="*/ 209550 h 247650"/>
                  <a:gd name="connsiteX6" fmla="*/ 234950 w 2628900"/>
                  <a:gd name="connsiteY6" fmla="*/ 196850 h 247650"/>
                  <a:gd name="connsiteX7" fmla="*/ 273050 w 2628900"/>
                  <a:gd name="connsiteY7" fmla="*/ 190500 h 247650"/>
                  <a:gd name="connsiteX8" fmla="*/ 304800 w 2628900"/>
                  <a:gd name="connsiteY8" fmla="*/ 184150 h 247650"/>
                  <a:gd name="connsiteX9" fmla="*/ 342900 w 2628900"/>
                  <a:gd name="connsiteY9" fmla="*/ 177800 h 247650"/>
                  <a:gd name="connsiteX10" fmla="*/ 381000 w 2628900"/>
                  <a:gd name="connsiteY10" fmla="*/ 165100 h 247650"/>
                  <a:gd name="connsiteX11" fmla="*/ 450850 w 2628900"/>
                  <a:gd name="connsiteY11" fmla="*/ 152400 h 247650"/>
                  <a:gd name="connsiteX12" fmla="*/ 482600 w 2628900"/>
                  <a:gd name="connsiteY12" fmla="*/ 139700 h 247650"/>
                  <a:gd name="connsiteX13" fmla="*/ 596900 w 2628900"/>
                  <a:gd name="connsiteY13" fmla="*/ 127000 h 247650"/>
                  <a:gd name="connsiteX14" fmla="*/ 641350 w 2628900"/>
                  <a:gd name="connsiteY14" fmla="*/ 120650 h 247650"/>
                  <a:gd name="connsiteX15" fmla="*/ 698500 w 2628900"/>
                  <a:gd name="connsiteY15" fmla="*/ 114300 h 247650"/>
                  <a:gd name="connsiteX16" fmla="*/ 736600 w 2628900"/>
                  <a:gd name="connsiteY16" fmla="*/ 107950 h 247650"/>
                  <a:gd name="connsiteX17" fmla="*/ 889000 w 2628900"/>
                  <a:gd name="connsiteY17" fmla="*/ 95250 h 247650"/>
                  <a:gd name="connsiteX18" fmla="*/ 958850 w 2628900"/>
                  <a:gd name="connsiteY18" fmla="*/ 82550 h 247650"/>
                  <a:gd name="connsiteX19" fmla="*/ 984250 w 2628900"/>
                  <a:gd name="connsiteY19" fmla="*/ 76200 h 247650"/>
                  <a:gd name="connsiteX20" fmla="*/ 1104900 w 2628900"/>
                  <a:gd name="connsiteY20" fmla="*/ 69850 h 247650"/>
                  <a:gd name="connsiteX21" fmla="*/ 1219200 w 2628900"/>
                  <a:gd name="connsiteY21" fmla="*/ 50800 h 247650"/>
                  <a:gd name="connsiteX22" fmla="*/ 1466850 w 2628900"/>
                  <a:gd name="connsiteY22" fmla="*/ 25400 h 247650"/>
                  <a:gd name="connsiteX23" fmla="*/ 1600200 w 2628900"/>
                  <a:gd name="connsiteY23" fmla="*/ 12700 h 247650"/>
                  <a:gd name="connsiteX24" fmla="*/ 1936750 w 2628900"/>
                  <a:gd name="connsiteY24" fmla="*/ 0 h 247650"/>
                  <a:gd name="connsiteX25" fmla="*/ 2336800 w 2628900"/>
                  <a:gd name="connsiteY25" fmla="*/ 6350 h 247650"/>
                  <a:gd name="connsiteX26" fmla="*/ 2406650 w 2628900"/>
                  <a:gd name="connsiteY26" fmla="*/ 19050 h 247650"/>
                  <a:gd name="connsiteX27" fmla="*/ 2482850 w 2628900"/>
                  <a:gd name="connsiteY27" fmla="*/ 25400 h 247650"/>
                  <a:gd name="connsiteX28" fmla="*/ 2501900 w 2628900"/>
                  <a:gd name="connsiteY28" fmla="*/ 31750 h 247650"/>
                  <a:gd name="connsiteX29" fmla="*/ 2584450 w 2628900"/>
                  <a:gd name="connsiteY29" fmla="*/ 44450 h 247650"/>
                  <a:gd name="connsiteX30" fmla="*/ 2603500 w 2628900"/>
                  <a:gd name="connsiteY30" fmla="*/ 50800 h 247650"/>
                  <a:gd name="connsiteX31" fmla="*/ 2628900 w 2628900"/>
                  <a:gd name="connsiteY31" fmla="*/ 6985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628900" h="247650">
                    <a:moveTo>
                      <a:pt x="0" y="247650"/>
                    </a:moveTo>
                    <a:cubicBezTo>
                      <a:pt x="33867" y="243417"/>
                      <a:pt x="67887" y="240273"/>
                      <a:pt x="101600" y="234950"/>
                    </a:cubicBezTo>
                    <a:cubicBezTo>
                      <a:pt x="108212" y="233906"/>
                      <a:pt x="114156" y="230223"/>
                      <a:pt x="120650" y="228600"/>
                    </a:cubicBezTo>
                    <a:cubicBezTo>
                      <a:pt x="131121" y="225982"/>
                      <a:pt x="141929" y="224868"/>
                      <a:pt x="152400" y="222250"/>
                    </a:cubicBezTo>
                    <a:cubicBezTo>
                      <a:pt x="158894" y="220627"/>
                      <a:pt x="164956" y="217523"/>
                      <a:pt x="171450" y="215900"/>
                    </a:cubicBezTo>
                    <a:cubicBezTo>
                      <a:pt x="181921" y="213282"/>
                      <a:pt x="192862" y="212651"/>
                      <a:pt x="203200" y="209550"/>
                    </a:cubicBezTo>
                    <a:cubicBezTo>
                      <a:pt x="214118" y="206275"/>
                      <a:pt x="223953" y="199849"/>
                      <a:pt x="234950" y="196850"/>
                    </a:cubicBezTo>
                    <a:cubicBezTo>
                      <a:pt x="247372" y="193462"/>
                      <a:pt x="260382" y="192803"/>
                      <a:pt x="273050" y="190500"/>
                    </a:cubicBezTo>
                    <a:cubicBezTo>
                      <a:pt x="283669" y="188569"/>
                      <a:pt x="294181" y="186081"/>
                      <a:pt x="304800" y="184150"/>
                    </a:cubicBezTo>
                    <a:cubicBezTo>
                      <a:pt x="317468" y="181847"/>
                      <a:pt x="330409" y="180923"/>
                      <a:pt x="342900" y="177800"/>
                    </a:cubicBezTo>
                    <a:cubicBezTo>
                      <a:pt x="355887" y="174553"/>
                      <a:pt x="368013" y="168347"/>
                      <a:pt x="381000" y="165100"/>
                    </a:cubicBezTo>
                    <a:cubicBezTo>
                      <a:pt x="405117" y="159071"/>
                      <a:pt x="427121" y="159519"/>
                      <a:pt x="450850" y="152400"/>
                    </a:cubicBezTo>
                    <a:cubicBezTo>
                      <a:pt x="461768" y="149125"/>
                      <a:pt x="471370" y="141653"/>
                      <a:pt x="482600" y="139700"/>
                    </a:cubicBezTo>
                    <a:cubicBezTo>
                      <a:pt x="520368" y="133132"/>
                      <a:pt x="558839" y="131567"/>
                      <a:pt x="596900" y="127000"/>
                    </a:cubicBezTo>
                    <a:cubicBezTo>
                      <a:pt x="611760" y="125217"/>
                      <a:pt x="626498" y="122506"/>
                      <a:pt x="641350" y="120650"/>
                    </a:cubicBezTo>
                    <a:cubicBezTo>
                      <a:pt x="660369" y="118273"/>
                      <a:pt x="679501" y="116833"/>
                      <a:pt x="698500" y="114300"/>
                    </a:cubicBezTo>
                    <a:cubicBezTo>
                      <a:pt x="711262" y="112598"/>
                      <a:pt x="723789" y="109231"/>
                      <a:pt x="736600" y="107950"/>
                    </a:cubicBezTo>
                    <a:cubicBezTo>
                      <a:pt x="787323" y="102878"/>
                      <a:pt x="889000" y="95250"/>
                      <a:pt x="889000" y="95250"/>
                    </a:cubicBezTo>
                    <a:cubicBezTo>
                      <a:pt x="946609" y="80848"/>
                      <a:pt x="875424" y="97718"/>
                      <a:pt x="958850" y="82550"/>
                    </a:cubicBezTo>
                    <a:cubicBezTo>
                      <a:pt x="967436" y="80989"/>
                      <a:pt x="975556" y="76956"/>
                      <a:pt x="984250" y="76200"/>
                    </a:cubicBezTo>
                    <a:cubicBezTo>
                      <a:pt x="1024371" y="72711"/>
                      <a:pt x="1064683" y="71967"/>
                      <a:pt x="1104900" y="69850"/>
                    </a:cubicBezTo>
                    <a:cubicBezTo>
                      <a:pt x="1180321" y="44710"/>
                      <a:pt x="1104641" y="66601"/>
                      <a:pt x="1219200" y="50800"/>
                    </a:cubicBezTo>
                    <a:cubicBezTo>
                      <a:pt x="1437175" y="20735"/>
                      <a:pt x="1208849" y="37127"/>
                      <a:pt x="1466850" y="25400"/>
                    </a:cubicBezTo>
                    <a:cubicBezTo>
                      <a:pt x="1528290" y="15160"/>
                      <a:pt x="1511993" y="16591"/>
                      <a:pt x="1600200" y="12700"/>
                    </a:cubicBezTo>
                    <a:lnTo>
                      <a:pt x="1936750" y="0"/>
                    </a:lnTo>
                    <a:cubicBezTo>
                      <a:pt x="2070100" y="2117"/>
                      <a:pt x="2203543" y="948"/>
                      <a:pt x="2336800" y="6350"/>
                    </a:cubicBezTo>
                    <a:cubicBezTo>
                      <a:pt x="2360446" y="7309"/>
                      <a:pt x="2383184" y="15989"/>
                      <a:pt x="2406650" y="19050"/>
                    </a:cubicBezTo>
                    <a:cubicBezTo>
                      <a:pt x="2431924" y="22347"/>
                      <a:pt x="2457450" y="23283"/>
                      <a:pt x="2482850" y="25400"/>
                    </a:cubicBezTo>
                    <a:cubicBezTo>
                      <a:pt x="2489200" y="27517"/>
                      <a:pt x="2495406" y="30127"/>
                      <a:pt x="2501900" y="31750"/>
                    </a:cubicBezTo>
                    <a:cubicBezTo>
                      <a:pt x="2530990" y="39023"/>
                      <a:pt x="2553604" y="40594"/>
                      <a:pt x="2584450" y="44450"/>
                    </a:cubicBezTo>
                    <a:cubicBezTo>
                      <a:pt x="2590800" y="46567"/>
                      <a:pt x="2597513" y="47807"/>
                      <a:pt x="2603500" y="50800"/>
                    </a:cubicBezTo>
                    <a:cubicBezTo>
                      <a:pt x="2617860" y="57980"/>
                      <a:pt x="2619970" y="60920"/>
                      <a:pt x="2628900" y="69850"/>
                    </a:cubicBezTo>
                  </a:path>
                </a:pathLst>
              </a:custGeom>
              <a:ln w="12700" cmpd="sng">
                <a:solidFill>
                  <a:srgbClr val="000000"/>
                </a:solidFill>
                <a:prstDash val="dash"/>
              </a:ln>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24" name="Forme libre 123"/>
              <p:cNvSpPr/>
              <p:nvPr/>
            </p:nvSpPr>
            <p:spPr>
              <a:xfrm>
                <a:off x="1035050" y="1714500"/>
                <a:ext cx="3472815" cy="438150"/>
              </a:xfrm>
              <a:custGeom>
                <a:avLst/>
                <a:gdLst>
                  <a:gd name="connsiteX0" fmla="*/ 0 w 3225800"/>
                  <a:gd name="connsiteY0" fmla="*/ 349250 h 438150"/>
                  <a:gd name="connsiteX1" fmla="*/ 152400 w 3225800"/>
                  <a:gd name="connsiteY1" fmla="*/ 368300 h 438150"/>
                  <a:gd name="connsiteX2" fmla="*/ 228600 w 3225800"/>
                  <a:gd name="connsiteY2" fmla="*/ 374650 h 438150"/>
                  <a:gd name="connsiteX3" fmla="*/ 304800 w 3225800"/>
                  <a:gd name="connsiteY3" fmla="*/ 387350 h 438150"/>
                  <a:gd name="connsiteX4" fmla="*/ 368300 w 3225800"/>
                  <a:gd name="connsiteY4" fmla="*/ 393700 h 438150"/>
                  <a:gd name="connsiteX5" fmla="*/ 457200 w 3225800"/>
                  <a:gd name="connsiteY5" fmla="*/ 406400 h 438150"/>
                  <a:gd name="connsiteX6" fmla="*/ 679450 w 3225800"/>
                  <a:gd name="connsiteY6" fmla="*/ 425450 h 438150"/>
                  <a:gd name="connsiteX7" fmla="*/ 971550 w 3225800"/>
                  <a:gd name="connsiteY7" fmla="*/ 438150 h 438150"/>
                  <a:gd name="connsiteX8" fmla="*/ 1409700 w 3225800"/>
                  <a:gd name="connsiteY8" fmla="*/ 431800 h 438150"/>
                  <a:gd name="connsiteX9" fmla="*/ 1771650 w 3225800"/>
                  <a:gd name="connsiteY9" fmla="*/ 419100 h 438150"/>
                  <a:gd name="connsiteX10" fmla="*/ 1898650 w 3225800"/>
                  <a:gd name="connsiteY10" fmla="*/ 400050 h 438150"/>
                  <a:gd name="connsiteX11" fmla="*/ 2019300 w 3225800"/>
                  <a:gd name="connsiteY11" fmla="*/ 381000 h 438150"/>
                  <a:gd name="connsiteX12" fmla="*/ 2070100 w 3225800"/>
                  <a:gd name="connsiteY12" fmla="*/ 368300 h 438150"/>
                  <a:gd name="connsiteX13" fmla="*/ 2165350 w 3225800"/>
                  <a:gd name="connsiteY13" fmla="*/ 349250 h 438150"/>
                  <a:gd name="connsiteX14" fmla="*/ 2197100 w 3225800"/>
                  <a:gd name="connsiteY14" fmla="*/ 342900 h 438150"/>
                  <a:gd name="connsiteX15" fmla="*/ 2222500 w 3225800"/>
                  <a:gd name="connsiteY15" fmla="*/ 336550 h 438150"/>
                  <a:gd name="connsiteX16" fmla="*/ 2260600 w 3225800"/>
                  <a:gd name="connsiteY16" fmla="*/ 330200 h 438150"/>
                  <a:gd name="connsiteX17" fmla="*/ 2286000 w 3225800"/>
                  <a:gd name="connsiteY17" fmla="*/ 323850 h 438150"/>
                  <a:gd name="connsiteX18" fmla="*/ 2368550 w 3225800"/>
                  <a:gd name="connsiteY18" fmla="*/ 292100 h 438150"/>
                  <a:gd name="connsiteX19" fmla="*/ 2457450 w 3225800"/>
                  <a:gd name="connsiteY19" fmla="*/ 279400 h 438150"/>
                  <a:gd name="connsiteX20" fmla="*/ 2546350 w 3225800"/>
                  <a:gd name="connsiteY20" fmla="*/ 260350 h 438150"/>
                  <a:gd name="connsiteX21" fmla="*/ 2635250 w 3225800"/>
                  <a:gd name="connsiteY21" fmla="*/ 241300 h 438150"/>
                  <a:gd name="connsiteX22" fmla="*/ 2667000 w 3225800"/>
                  <a:gd name="connsiteY22" fmla="*/ 228600 h 438150"/>
                  <a:gd name="connsiteX23" fmla="*/ 2705100 w 3225800"/>
                  <a:gd name="connsiteY23" fmla="*/ 222250 h 438150"/>
                  <a:gd name="connsiteX24" fmla="*/ 2755900 w 3225800"/>
                  <a:gd name="connsiteY24" fmla="*/ 184150 h 438150"/>
                  <a:gd name="connsiteX25" fmla="*/ 2774950 w 3225800"/>
                  <a:gd name="connsiteY25" fmla="*/ 171450 h 438150"/>
                  <a:gd name="connsiteX26" fmla="*/ 2794000 w 3225800"/>
                  <a:gd name="connsiteY26" fmla="*/ 165100 h 438150"/>
                  <a:gd name="connsiteX27" fmla="*/ 2825750 w 3225800"/>
                  <a:gd name="connsiteY27" fmla="*/ 152400 h 438150"/>
                  <a:gd name="connsiteX28" fmla="*/ 2851150 w 3225800"/>
                  <a:gd name="connsiteY28" fmla="*/ 139700 h 438150"/>
                  <a:gd name="connsiteX29" fmla="*/ 2895600 w 3225800"/>
                  <a:gd name="connsiteY29" fmla="*/ 127000 h 438150"/>
                  <a:gd name="connsiteX30" fmla="*/ 2914650 w 3225800"/>
                  <a:gd name="connsiteY30" fmla="*/ 114300 h 438150"/>
                  <a:gd name="connsiteX31" fmla="*/ 2933700 w 3225800"/>
                  <a:gd name="connsiteY31" fmla="*/ 107950 h 438150"/>
                  <a:gd name="connsiteX32" fmla="*/ 2965450 w 3225800"/>
                  <a:gd name="connsiteY32" fmla="*/ 95250 h 438150"/>
                  <a:gd name="connsiteX33" fmla="*/ 2984500 w 3225800"/>
                  <a:gd name="connsiteY33" fmla="*/ 82550 h 438150"/>
                  <a:gd name="connsiteX34" fmla="*/ 3022600 w 3225800"/>
                  <a:gd name="connsiteY34" fmla="*/ 69850 h 438150"/>
                  <a:gd name="connsiteX35" fmla="*/ 3041650 w 3225800"/>
                  <a:gd name="connsiteY35" fmla="*/ 63500 h 438150"/>
                  <a:gd name="connsiteX36" fmla="*/ 3067050 w 3225800"/>
                  <a:gd name="connsiteY36" fmla="*/ 50800 h 438150"/>
                  <a:gd name="connsiteX37" fmla="*/ 3086100 w 3225800"/>
                  <a:gd name="connsiteY37" fmla="*/ 38100 h 438150"/>
                  <a:gd name="connsiteX38" fmla="*/ 3117850 w 3225800"/>
                  <a:gd name="connsiteY38" fmla="*/ 31750 h 438150"/>
                  <a:gd name="connsiteX39" fmla="*/ 3168650 w 3225800"/>
                  <a:gd name="connsiteY39" fmla="*/ 19050 h 438150"/>
                  <a:gd name="connsiteX40" fmla="*/ 3225800 w 3225800"/>
                  <a:gd name="connsiteY40" fmla="*/ 0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25800" h="438150">
                    <a:moveTo>
                      <a:pt x="0" y="349250"/>
                    </a:moveTo>
                    <a:cubicBezTo>
                      <a:pt x="62038" y="358113"/>
                      <a:pt x="73835" y="360173"/>
                      <a:pt x="152400" y="368300"/>
                    </a:cubicBezTo>
                    <a:cubicBezTo>
                      <a:pt x="177753" y="370923"/>
                      <a:pt x="203309" y="371489"/>
                      <a:pt x="228600" y="374650"/>
                    </a:cubicBezTo>
                    <a:cubicBezTo>
                      <a:pt x="254152" y="377844"/>
                      <a:pt x="279286" y="383871"/>
                      <a:pt x="304800" y="387350"/>
                    </a:cubicBezTo>
                    <a:cubicBezTo>
                      <a:pt x="325877" y="390224"/>
                      <a:pt x="347192" y="391062"/>
                      <a:pt x="368300" y="393700"/>
                    </a:cubicBezTo>
                    <a:cubicBezTo>
                      <a:pt x="398003" y="397413"/>
                      <a:pt x="427497" y="402687"/>
                      <a:pt x="457200" y="406400"/>
                    </a:cubicBezTo>
                    <a:cubicBezTo>
                      <a:pt x="505134" y="412392"/>
                      <a:pt x="670161" y="425130"/>
                      <a:pt x="679450" y="425450"/>
                    </a:cubicBezTo>
                    <a:cubicBezTo>
                      <a:pt x="899624" y="433042"/>
                      <a:pt x="802286" y="428193"/>
                      <a:pt x="971550" y="438150"/>
                    </a:cubicBezTo>
                    <a:lnTo>
                      <a:pt x="1409700" y="431800"/>
                    </a:lnTo>
                    <a:cubicBezTo>
                      <a:pt x="1690627" y="426828"/>
                      <a:pt x="1603938" y="432001"/>
                      <a:pt x="1771650" y="419100"/>
                    </a:cubicBezTo>
                    <a:cubicBezTo>
                      <a:pt x="1942241" y="384982"/>
                      <a:pt x="1728693" y="425544"/>
                      <a:pt x="1898650" y="400050"/>
                    </a:cubicBezTo>
                    <a:cubicBezTo>
                      <a:pt x="2086753" y="371835"/>
                      <a:pt x="1846744" y="400173"/>
                      <a:pt x="2019300" y="381000"/>
                    </a:cubicBezTo>
                    <a:cubicBezTo>
                      <a:pt x="2036233" y="376767"/>
                      <a:pt x="2053044" y="372008"/>
                      <a:pt x="2070100" y="368300"/>
                    </a:cubicBezTo>
                    <a:cubicBezTo>
                      <a:pt x="2101740" y="361422"/>
                      <a:pt x="2133600" y="355600"/>
                      <a:pt x="2165350" y="349250"/>
                    </a:cubicBezTo>
                    <a:cubicBezTo>
                      <a:pt x="2175933" y="347133"/>
                      <a:pt x="2186629" y="345518"/>
                      <a:pt x="2197100" y="342900"/>
                    </a:cubicBezTo>
                    <a:cubicBezTo>
                      <a:pt x="2205567" y="340783"/>
                      <a:pt x="2213942" y="338262"/>
                      <a:pt x="2222500" y="336550"/>
                    </a:cubicBezTo>
                    <a:cubicBezTo>
                      <a:pt x="2235125" y="334025"/>
                      <a:pt x="2247975" y="332725"/>
                      <a:pt x="2260600" y="330200"/>
                    </a:cubicBezTo>
                    <a:cubicBezTo>
                      <a:pt x="2269158" y="328488"/>
                      <a:pt x="2277828" y="326914"/>
                      <a:pt x="2286000" y="323850"/>
                    </a:cubicBezTo>
                    <a:cubicBezTo>
                      <a:pt x="2330438" y="307186"/>
                      <a:pt x="2300135" y="303502"/>
                      <a:pt x="2368550" y="292100"/>
                    </a:cubicBezTo>
                    <a:cubicBezTo>
                      <a:pt x="2423483" y="282945"/>
                      <a:pt x="2393874" y="287347"/>
                      <a:pt x="2457450" y="279400"/>
                    </a:cubicBezTo>
                    <a:cubicBezTo>
                      <a:pt x="2577761" y="245025"/>
                      <a:pt x="2426941" y="285938"/>
                      <a:pt x="2546350" y="260350"/>
                    </a:cubicBezTo>
                    <a:cubicBezTo>
                      <a:pt x="2664032" y="235132"/>
                      <a:pt x="2518394" y="257994"/>
                      <a:pt x="2635250" y="241300"/>
                    </a:cubicBezTo>
                    <a:cubicBezTo>
                      <a:pt x="2645833" y="237067"/>
                      <a:pt x="2656003" y="231599"/>
                      <a:pt x="2667000" y="228600"/>
                    </a:cubicBezTo>
                    <a:cubicBezTo>
                      <a:pt x="2679422" y="225212"/>
                      <a:pt x="2693584" y="228008"/>
                      <a:pt x="2705100" y="222250"/>
                    </a:cubicBezTo>
                    <a:cubicBezTo>
                      <a:pt x="2724032" y="212784"/>
                      <a:pt x="2738288" y="195891"/>
                      <a:pt x="2755900" y="184150"/>
                    </a:cubicBezTo>
                    <a:cubicBezTo>
                      <a:pt x="2762250" y="179917"/>
                      <a:pt x="2768124" y="174863"/>
                      <a:pt x="2774950" y="171450"/>
                    </a:cubicBezTo>
                    <a:cubicBezTo>
                      <a:pt x="2780937" y="168457"/>
                      <a:pt x="2787733" y="167450"/>
                      <a:pt x="2794000" y="165100"/>
                    </a:cubicBezTo>
                    <a:cubicBezTo>
                      <a:pt x="2804673" y="161098"/>
                      <a:pt x="2815334" y="157029"/>
                      <a:pt x="2825750" y="152400"/>
                    </a:cubicBezTo>
                    <a:cubicBezTo>
                      <a:pt x="2834400" y="148555"/>
                      <a:pt x="2842287" y="143024"/>
                      <a:pt x="2851150" y="139700"/>
                    </a:cubicBezTo>
                    <a:cubicBezTo>
                      <a:pt x="2867426" y="133596"/>
                      <a:pt x="2880248" y="134676"/>
                      <a:pt x="2895600" y="127000"/>
                    </a:cubicBezTo>
                    <a:cubicBezTo>
                      <a:pt x="2902426" y="123587"/>
                      <a:pt x="2907824" y="117713"/>
                      <a:pt x="2914650" y="114300"/>
                    </a:cubicBezTo>
                    <a:cubicBezTo>
                      <a:pt x="2920637" y="111307"/>
                      <a:pt x="2927433" y="110300"/>
                      <a:pt x="2933700" y="107950"/>
                    </a:cubicBezTo>
                    <a:cubicBezTo>
                      <a:pt x="2944373" y="103948"/>
                      <a:pt x="2955255" y="100348"/>
                      <a:pt x="2965450" y="95250"/>
                    </a:cubicBezTo>
                    <a:cubicBezTo>
                      <a:pt x="2972276" y="91837"/>
                      <a:pt x="2977526" y="85650"/>
                      <a:pt x="2984500" y="82550"/>
                    </a:cubicBezTo>
                    <a:cubicBezTo>
                      <a:pt x="2996733" y="77113"/>
                      <a:pt x="3009900" y="74083"/>
                      <a:pt x="3022600" y="69850"/>
                    </a:cubicBezTo>
                    <a:cubicBezTo>
                      <a:pt x="3028950" y="67733"/>
                      <a:pt x="3035663" y="66493"/>
                      <a:pt x="3041650" y="63500"/>
                    </a:cubicBezTo>
                    <a:cubicBezTo>
                      <a:pt x="3050117" y="59267"/>
                      <a:pt x="3058831" y="55496"/>
                      <a:pt x="3067050" y="50800"/>
                    </a:cubicBezTo>
                    <a:cubicBezTo>
                      <a:pt x="3073676" y="47014"/>
                      <a:pt x="3078954" y="40780"/>
                      <a:pt x="3086100" y="38100"/>
                    </a:cubicBezTo>
                    <a:cubicBezTo>
                      <a:pt x="3096206" y="34310"/>
                      <a:pt x="3107333" y="34177"/>
                      <a:pt x="3117850" y="31750"/>
                    </a:cubicBezTo>
                    <a:cubicBezTo>
                      <a:pt x="3134857" y="27825"/>
                      <a:pt x="3151494" y="22267"/>
                      <a:pt x="3168650" y="19050"/>
                    </a:cubicBezTo>
                    <a:cubicBezTo>
                      <a:pt x="3226060" y="8286"/>
                      <a:pt x="3211287" y="29025"/>
                      <a:pt x="3225800" y="0"/>
                    </a:cubicBezTo>
                  </a:path>
                </a:pathLst>
              </a:custGeom>
              <a:ln w="12700" cmpd="sng">
                <a:solidFill>
                  <a:srgbClr val="000000"/>
                </a:solidFill>
                <a:prstDash val="dash"/>
              </a:ln>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grpSp>
            <p:nvGrpSpPr>
              <p:cNvPr id="125" name="Grouper 124"/>
              <p:cNvGrpSpPr/>
              <p:nvPr/>
            </p:nvGrpSpPr>
            <p:grpSpPr>
              <a:xfrm>
                <a:off x="3543300" y="0"/>
                <a:ext cx="2057400" cy="2057400"/>
                <a:chOff x="0" y="0"/>
                <a:chExt cx="2057400" cy="2057400"/>
              </a:xfrm>
            </p:grpSpPr>
            <p:sp>
              <p:nvSpPr>
                <p:cNvPr id="131" name="Forme libre 130"/>
                <p:cNvSpPr/>
                <p:nvPr/>
              </p:nvSpPr>
              <p:spPr>
                <a:xfrm>
                  <a:off x="0" y="0"/>
                  <a:ext cx="2057400" cy="2057400"/>
                </a:xfrm>
                <a:custGeom>
                  <a:avLst/>
                  <a:gdLst>
                    <a:gd name="connsiteX0" fmla="*/ 610769 w 1620420"/>
                    <a:gd name="connsiteY0" fmla="*/ 174006 h 1444650"/>
                    <a:gd name="connsiteX1" fmla="*/ 947319 w 1620420"/>
                    <a:gd name="connsiteY1" fmla="*/ 8906 h 1444650"/>
                    <a:gd name="connsiteX2" fmla="*/ 1620419 w 1620420"/>
                    <a:gd name="connsiteY2" fmla="*/ 428006 h 1444650"/>
                    <a:gd name="connsiteX3" fmla="*/ 940969 w 1620420"/>
                    <a:gd name="connsiteY3" fmla="*/ 1355106 h 1444650"/>
                    <a:gd name="connsiteX4" fmla="*/ 464719 w 1620420"/>
                    <a:gd name="connsiteY4" fmla="*/ 1317006 h 1444650"/>
                    <a:gd name="connsiteX5" fmla="*/ 1169 w 1620420"/>
                    <a:gd name="connsiteY5" fmla="*/ 548656 h 1444650"/>
                    <a:gd name="connsiteX6" fmla="*/ 610769 w 1620420"/>
                    <a:gd name="connsiteY6" fmla="*/ 174006 h 144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0420" h="1444650">
                      <a:moveTo>
                        <a:pt x="610769" y="174006"/>
                      </a:moveTo>
                      <a:cubicBezTo>
                        <a:pt x="768461" y="84048"/>
                        <a:pt x="779044" y="-33427"/>
                        <a:pt x="947319" y="8906"/>
                      </a:cubicBezTo>
                      <a:cubicBezTo>
                        <a:pt x="1115594" y="51239"/>
                        <a:pt x="1621477" y="203639"/>
                        <a:pt x="1620419" y="428006"/>
                      </a:cubicBezTo>
                      <a:cubicBezTo>
                        <a:pt x="1619361" y="652373"/>
                        <a:pt x="1133586" y="1206939"/>
                        <a:pt x="940969" y="1355106"/>
                      </a:cubicBezTo>
                      <a:cubicBezTo>
                        <a:pt x="748352" y="1503273"/>
                        <a:pt x="621352" y="1451414"/>
                        <a:pt x="464719" y="1317006"/>
                      </a:cubicBezTo>
                      <a:cubicBezTo>
                        <a:pt x="308086" y="1182598"/>
                        <a:pt x="-22114" y="743389"/>
                        <a:pt x="1169" y="548656"/>
                      </a:cubicBezTo>
                      <a:cubicBezTo>
                        <a:pt x="24452" y="353923"/>
                        <a:pt x="453077" y="263964"/>
                        <a:pt x="610769" y="174006"/>
                      </a:cubicBezTo>
                      <a:close/>
                    </a:path>
                  </a:pathLst>
                </a:cu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path path="circle">
                    <a:fillToRect l="100000" t="100000"/>
                  </a:path>
                  <a:tileRect r="-100000" b="-100000"/>
                </a:gradFill>
                <a:ln w="25400" cmpd="sng">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fr-FR" sz="1200">
                      <a:effectLst/>
                      <a:ea typeface="ＭＳ 明朝" charset="-128"/>
                      <a:cs typeface="Times New Roman" charset="0"/>
                    </a:rPr>
                    <a:t>F</a:t>
                  </a:r>
                  <a:r>
                    <a:rPr lang="fr-FR" sz="1200" baseline="-25000">
                      <a:effectLst/>
                      <a:ea typeface="ＭＳ 明朝" charset="-128"/>
                      <a:cs typeface="Times New Roman" charset="0"/>
                    </a:rPr>
                    <a:t>1</a:t>
                  </a:r>
                  <a:endParaRPr lang="fr-FR" sz="1200">
                    <a:effectLst/>
                    <a:ea typeface="ＭＳ 明朝" charset="-128"/>
                    <a:cs typeface="Times New Roman" charset="0"/>
                  </a:endParaRPr>
                </a:p>
              </p:txBody>
            </p:sp>
            <p:grpSp>
              <p:nvGrpSpPr>
                <p:cNvPr id="132" name="Grouper 131"/>
                <p:cNvGrpSpPr/>
                <p:nvPr/>
              </p:nvGrpSpPr>
              <p:grpSpPr>
                <a:xfrm>
                  <a:off x="685800" y="368300"/>
                  <a:ext cx="1143000" cy="1600200"/>
                  <a:chOff x="0" y="31750"/>
                  <a:chExt cx="1143000" cy="1600200"/>
                </a:xfrm>
              </p:grpSpPr>
              <p:grpSp>
                <p:nvGrpSpPr>
                  <p:cNvPr id="133" name="Grouper 132"/>
                  <p:cNvGrpSpPr/>
                  <p:nvPr/>
                </p:nvGrpSpPr>
                <p:grpSpPr>
                  <a:xfrm>
                    <a:off x="36524" y="31750"/>
                    <a:ext cx="557309" cy="387070"/>
                    <a:chOff x="-71426" y="31750"/>
                    <a:chExt cx="557309" cy="387070"/>
                  </a:xfrm>
                </p:grpSpPr>
                <p:sp>
                  <p:nvSpPr>
                    <p:cNvPr id="140" name="Ellipse 139"/>
                    <p:cNvSpPr/>
                    <p:nvPr/>
                  </p:nvSpPr>
                  <p:spPr>
                    <a:xfrm>
                      <a:off x="0" y="31750"/>
                      <a:ext cx="342900" cy="342900"/>
                    </a:xfrm>
                    <a:prstGeom prst="ellipse">
                      <a:avLst/>
                    </a:prstGeom>
                    <a:ln>
                      <a:prstDash val="sysDash"/>
                    </a:ln>
                  </p:spPr>
                  <p:style>
                    <a:lnRef idx="1">
                      <a:schemeClr val="dk1"/>
                    </a:lnRef>
                    <a:fillRef idx="3">
                      <a:schemeClr val="dk1"/>
                    </a:fillRef>
                    <a:effectRef idx="2">
                      <a:schemeClr val="dk1"/>
                    </a:effectRef>
                    <a:fontRef idx="minor">
                      <a:schemeClr val="lt1"/>
                    </a:fontRef>
                  </p:style>
                  <p:txBody>
                    <a:bodyPr wrap="square"/>
                    <a:lstStyle/>
                    <a:p>
                      <a:endParaRPr lang="fr-FR"/>
                    </a:p>
                  </p:txBody>
                </p:sp>
                <p:sp>
                  <p:nvSpPr>
                    <p:cNvPr id="141" name="Zone de texte 60"/>
                    <p:cNvSpPr txBox="1"/>
                    <p:nvPr/>
                  </p:nvSpPr>
                  <p:spPr>
                    <a:xfrm>
                      <a:off x="-71426" y="75920"/>
                      <a:ext cx="557309" cy="342900"/>
                    </a:xfrm>
                    <a:prstGeom prst="rect">
                      <a:avLst/>
                    </a:prstGeom>
                    <a:noFill/>
                    <a:ln>
                      <a:solidFill>
                        <a:schemeClr val="tx1"/>
                      </a:solidFill>
                      <a:prstDash val="sysDash"/>
                    </a:ln>
                    <a:effectLst/>
                    <a:extLst>
                      <a:ext uri="{C572A759-6A51-4108-AA02-DFA0A04FC94B}">
                        <ma14:wrappingTextBoxFlag xmlns=""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fr-FR" sz="1100" b="1">
                          <a:solidFill>
                            <a:srgbClr val="FFFFFF"/>
                          </a:solidFill>
                          <a:effectLst/>
                          <a:ea typeface="ＭＳ 明朝" charset="-128"/>
                          <a:cs typeface="Times New Roman" charset="0"/>
                        </a:rPr>
                        <a:t>M</a:t>
                      </a:r>
                      <a:r>
                        <a:rPr lang="fr-FR" sz="1100" b="1" baseline="-25000">
                          <a:solidFill>
                            <a:srgbClr val="FFFFFF"/>
                          </a:solidFill>
                          <a:effectLst/>
                          <a:ea typeface="ＭＳ 明朝" charset="-128"/>
                          <a:cs typeface="Times New Roman" charset="0"/>
                        </a:rPr>
                        <a:t>1</a:t>
                      </a:r>
                      <a:endParaRPr lang="fr-FR" sz="1200">
                        <a:effectLst/>
                        <a:ea typeface="ＭＳ 明朝" charset="-128"/>
                        <a:cs typeface="Times New Roman" charset="0"/>
                      </a:endParaRPr>
                    </a:p>
                    <a:p>
                      <a:pPr>
                        <a:spcAft>
                          <a:spcPts val="0"/>
                        </a:spcAft>
                      </a:pPr>
                      <a:r>
                        <a:rPr lang="fr-FR" sz="1100" b="1">
                          <a:solidFill>
                            <a:srgbClr val="FFFFFF"/>
                          </a:solidFill>
                          <a:effectLst/>
                          <a:ea typeface="ＭＳ 明朝" charset="-128"/>
                          <a:cs typeface="Times New Roman" charset="0"/>
                        </a:rPr>
                        <a:t> </a:t>
                      </a:r>
                      <a:endParaRPr lang="fr-FR" sz="1200">
                        <a:effectLst/>
                        <a:ea typeface="ＭＳ 明朝" charset="-128"/>
                        <a:cs typeface="Times New Roman" charset="0"/>
                      </a:endParaRPr>
                    </a:p>
                  </p:txBody>
                </p:sp>
              </p:grpSp>
              <p:grpSp>
                <p:nvGrpSpPr>
                  <p:cNvPr id="134" name="Grouper 133"/>
                  <p:cNvGrpSpPr/>
                  <p:nvPr/>
                </p:nvGrpSpPr>
                <p:grpSpPr>
                  <a:xfrm>
                    <a:off x="0" y="1263650"/>
                    <a:ext cx="457200" cy="368300"/>
                    <a:chOff x="0" y="0"/>
                    <a:chExt cx="457200" cy="368300"/>
                  </a:xfrm>
                </p:grpSpPr>
                <p:sp>
                  <p:nvSpPr>
                    <p:cNvPr id="138" name="Ellipse 137"/>
                    <p:cNvSpPr/>
                    <p:nvPr/>
                  </p:nvSpPr>
                  <p:spPr>
                    <a:xfrm>
                      <a:off x="6350" y="25400"/>
                      <a:ext cx="342900" cy="342900"/>
                    </a:xfrm>
                    <a:prstGeom prst="ellipse">
                      <a:avLst/>
                    </a:prstGeom>
                    <a:ln>
                      <a:prstDash val="sysDash"/>
                    </a:ln>
                  </p:spPr>
                  <p:style>
                    <a:lnRef idx="1">
                      <a:schemeClr val="dk1"/>
                    </a:lnRef>
                    <a:fillRef idx="3">
                      <a:schemeClr val="dk1"/>
                    </a:fillRef>
                    <a:effectRef idx="2">
                      <a:schemeClr val="dk1"/>
                    </a:effectRef>
                    <a:fontRef idx="minor">
                      <a:schemeClr val="lt1"/>
                    </a:fontRef>
                  </p:style>
                  <p:txBody>
                    <a:bodyPr wrap="square"/>
                    <a:lstStyle/>
                    <a:p>
                      <a:endParaRPr lang="fr-FR"/>
                    </a:p>
                  </p:txBody>
                </p:sp>
                <p:sp>
                  <p:nvSpPr>
                    <p:cNvPr id="139" name="Zone de texte 63"/>
                    <p:cNvSpPr txBox="1"/>
                    <p:nvPr/>
                  </p:nvSpPr>
                  <p:spPr>
                    <a:xfrm>
                      <a:off x="0" y="0"/>
                      <a:ext cx="457200" cy="342900"/>
                    </a:xfrm>
                    <a:prstGeom prst="rect">
                      <a:avLst/>
                    </a:prstGeom>
                    <a:noFill/>
                    <a:ln>
                      <a:solidFill>
                        <a:schemeClr val="tx1"/>
                      </a:solidFill>
                      <a:prstDash val="sysDash"/>
                    </a:ln>
                    <a:effectLst/>
                    <a:extLst>
                      <a:ext uri="{C572A759-6A51-4108-AA02-DFA0A04FC94B}">
                        <ma14:wrappingTextBoxFlag xmlns=""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fr-FR" sz="1200" b="1" dirty="0">
                          <a:solidFill>
                            <a:srgbClr val="FFFFFF"/>
                          </a:solidFill>
                          <a:effectLst/>
                          <a:ea typeface="ＭＳ 明朝" charset="-128"/>
                          <a:cs typeface="Times New Roman" charset="0"/>
                        </a:rPr>
                        <a:t>M</a:t>
                      </a:r>
                      <a:r>
                        <a:rPr lang="fr-FR" sz="1200" b="1" baseline="-25000" dirty="0">
                          <a:solidFill>
                            <a:srgbClr val="FFFFFF"/>
                          </a:solidFill>
                          <a:effectLst/>
                          <a:ea typeface="ＭＳ 明朝" charset="-128"/>
                          <a:cs typeface="Times New Roman" charset="0"/>
                        </a:rPr>
                        <a:t>2</a:t>
                      </a:r>
                      <a:endParaRPr lang="fr-FR" sz="1200" dirty="0">
                        <a:effectLst/>
                        <a:ea typeface="ＭＳ 明朝" charset="-128"/>
                        <a:cs typeface="Times New Roman" charset="0"/>
                      </a:endParaRPr>
                    </a:p>
                    <a:p>
                      <a:pPr>
                        <a:spcAft>
                          <a:spcPts val="0"/>
                        </a:spcAft>
                      </a:pPr>
                      <a:r>
                        <a:rPr lang="fr-FR" sz="1200" b="1" dirty="0">
                          <a:solidFill>
                            <a:srgbClr val="FFFFFF"/>
                          </a:solidFill>
                          <a:effectLst/>
                          <a:ea typeface="ＭＳ 明朝" charset="-128"/>
                          <a:cs typeface="Times New Roman" charset="0"/>
                        </a:rPr>
                        <a:t> </a:t>
                      </a:r>
                      <a:endParaRPr lang="fr-FR" sz="1200" dirty="0">
                        <a:effectLst/>
                        <a:ea typeface="ＭＳ 明朝" charset="-128"/>
                        <a:cs typeface="Times New Roman" charset="0"/>
                      </a:endParaRPr>
                    </a:p>
                  </p:txBody>
                </p:sp>
              </p:grpSp>
              <p:grpSp>
                <p:nvGrpSpPr>
                  <p:cNvPr id="135" name="Grouper 134"/>
                  <p:cNvGrpSpPr/>
                  <p:nvPr/>
                </p:nvGrpSpPr>
                <p:grpSpPr>
                  <a:xfrm>
                    <a:off x="685800" y="463550"/>
                    <a:ext cx="457200" cy="368300"/>
                    <a:chOff x="0" y="0"/>
                    <a:chExt cx="457200" cy="368300"/>
                  </a:xfrm>
                </p:grpSpPr>
                <p:sp>
                  <p:nvSpPr>
                    <p:cNvPr id="136" name="Ellipse 135"/>
                    <p:cNvSpPr/>
                    <p:nvPr/>
                  </p:nvSpPr>
                  <p:spPr>
                    <a:xfrm>
                      <a:off x="0" y="25400"/>
                      <a:ext cx="342900" cy="342900"/>
                    </a:xfrm>
                    <a:prstGeom prst="ellipse">
                      <a:avLst/>
                    </a:prstGeom>
                    <a:ln>
                      <a:prstDash val="sysDash"/>
                    </a:ln>
                  </p:spPr>
                  <p:style>
                    <a:lnRef idx="1">
                      <a:schemeClr val="dk1"/>
                    </a:lnRef>
                    <a:fillRef idx="3">
                      <a:schemeClr val="dk1"/>
                    </a:fillRef>
                    <a:effectRef idx="2">
                      <a:schemeClr val="dk1"/>
                    </a:effectRef>
                    <a:fontRef idx="minor">
                      <a:schemeClr val="lt1"/>
                    </a:fontRef>
                  </p:style>
                  <p:txBody>
                    <a:bodyPr wrap="square"/>
                    <a:lstStyle/>
                    <a:p>
                      <a:endParaRPr lang="fr-FR"/>
                    </a:p>
                  </p:txBody>
                </p:sp>
                <p:sp>
                  <p:nvSpPr>
                    <p:cNvPr id="137" name="Zone de texte 66"/>
                    <p:cNvSpPr txBox="1"/>
                    <p:nvPr/>
                  </p:nvSpPr>
                  <p:spPr>
                    <a:xfrm>
                      <a:off x="0" y="0"/>
                      <a:ext cx="457200" cy="342900"/>
                    </a:xfrm>
                    <a:prstGeom prst="rect">
                      <a:avLst/>
                    </a:prstGeom>
                    <a:noFill/>
                    <a:ln>
                      <a:solidFill>
                        <a:schemeClr val="tx1"/>
                      </a:solidFill>
                      <a:prstDash val="sysDash"/>
                    </a:ln>
                    <a:effectLst/>
                    <a:extLst>
                      <a:ext uri="{C572A759-6A51-4108-AA02-DFA0A04FC94B}">
                        <ma14:wrappingTextBoxFlag xmlns=""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fr-FR" sz="1200">
                          <a:solidFill>
                            <a:srgbClr val="FFFFFF"/>
                          </a:solidFill>
                          <a:effectLst/>
                          <a:ea typeface="ＭＳ 明朝" charset="-128"/>
                          <a:cs typeface="Times New Roman" charset="0"/>
                        </a:rPr>
                        <a:t>M</a:t>
                      </a:r>
                      <a:r>
                        <a:rPr lang="fr-FR" sz="1200" baseline="-25000">
                          <a:solidFill>
                            <a:srgbClr val="FFFFFF"/>
                          </a:solidFill>
                          <a:effectLst/>
                          <a:ea typeface="ＭＳ 明朝" charset="-128"/>
                          <a:cs typeface="Times New Roman" charset="0"/>
                        </a:rPr>
                        <a:t>3</a:t>
                      </a:r>
                      <a:endParaRPr lang="fr-FR" sz="1200">
                        <a:effectLst/>
                        <a:ea typeface="ＭＳ 明朝" charset="-128"/>
                        <a:cs typeface="Times New Roman" charset="0"/>
                      </a:endParaRPr>
                    </a:p>
                  </p:txBody>
                </p:sp>
              </p:grpSp>
            </p:grpSp>
          </p:grpSp>
          <p:sp>
            <p:nvSpPr>
              <p:cNvPr id="126" name="Forme libre 125"/>
              <p:cNvSpPr/>
              <p:nvPr/>
            </p:nvSpPr>
            <p:spPr>
              <a:xfrm>
                <a:off x="1035050" y="742950"/>
                <a:ext cx="3873500" cy="349250"/>
              </a:xfrm>
              <a:custGeom>
                <a:avLst/>
                <a:gdLst>
                  <a:gd name="connsiteX0" fmla="*/ 0 w 3873524"/>
                  <a:gd name="connsiteY0" fmla="*/ 0 h 349250"/>
                  <a:gd name="connsiteX1" fmla="*/ 44450 w 3873524"/>
                  <a:gd name="connsiteY1" fmla="*/ 19050 h 349250"/>
                  <a:gd name="connsiteX2" fmla="*/ 69850 w 3873524"/>
                  <a:gd name="connsiteY2" fmla="*/ 31750 h 349250"/>
                  <a:gd name="connsiteX3" fmla="*/ 101600 w 3873524"/>
                  <a:gd name="connsiteY3" fmla="*/ 38100 h 349250"/>
                  <a:gd name="connsiteX4" fmla="*/ 146050 w 3873524"/>
                  <a:gd name="connsiteY4" fmla="*/ 63500 h 349250"/>
                  <a:gd name="connsiteX5" fmla="*/ 196850 w 3873524"/>
                  <a:gd name="connsiteY5" fmla="*/ 76200 h 349250"/>
                  <a:gd name="connsiteX6" fmla="*/ 222250 w 3873524"/>
                  <a:gd name="connsiteY6" fmla="*/ 88900 h 349250"/>
                  <a:gd name="connsiteX7" fmla="*/ 241300 w 3873524"/>
                  <a:gd name="connsiteY7" fmla="*/ 101600 h 349250"/>
                  <a:gd name="connsiteX8" fmla="*/ 292100 w 3873524"/>
                  <a:gd name="connsiteY8" fmla="*/ 114300 h 349250"/>
                  <a:gd name="connsiteX9" fmla="*/ 336550 w 3873524"/>
                  <a:gd name="connsiteY9" fmla="*/ 139700 h 349250"/>
                  <a:gd name="connsiteX10" fmla="*/ 361950 w 3873524"/>
                  <a:gd name="connsiteY10" fmla="*/ 146050 h 349250"/>
                  <a:gd name="connsiteX11" fmla="*/ 419100 w 3873524"/>
                  <a:gd name="connsiteY11" fmla="*/ 165100 h 349250"/>
                  <a:gd name="connsiteX12" fmla="*/ 438150 w 3873524"/>
                  <a:gd name="connsiteY12" fmla="*/ 171450 h 349250"/>
                  <a:gd name="connsiteX13" fmla="*/ 463550 w 3873524"/>
                  <a:gd name="connsiteY13" fmla="*/ 184150 h 349250"/>
                  <a:gd name="connsiteX14" fmla="*/ 482600 w 3873524"/>
                  <a:gd name="connsiteY14" fmla="*/ 196850 h 349250"/>
                  <a:gd name="connsiteX15" fmla="*/ 539750 w 3873524"/>
                  <a:gd name="connsiteY15" fmla="*/ 209550 h 349250"/>
                  <a:gd name="connsiteX16" fmla="*/ 558800 w 3873524"/>
                  <a:gd name="connsiteY16" fmla="*/ 215900 h 349250"/>
                  <a:gd name="connsiteX17" fmla="*/ 635000 w 3873524"/>
                  <a:gd name="connsiteY17" fmla="*/ 228600 h 349250"/>
                  <a:gd name="connsiteX18" fmla="*/ 673100 w 3873524"/>
                  <a:gd name="connsiteY18" fmla="*/ 234950 h 349250"/>
                  <a:gd name="connsiteX19" fmla="*/ 781050 w 3873524"/>
                  <a:gd name="connsiteY19" fmla="*/ 247650 h 349250"/>
                  <a:gd name="connsiteX20" fmla="*/ 965200 w 3873524"/>
                  <a:gd name="connsiteY20" fmla="*/ 260350 h 349250"/>
                  <a:gd name="connsiteX21" fmla="*/ 1016000 w 3873524"/>
                  <a:gd name="connsiteY21" fmla="*/ 266700 h 349250"/>
                  <a:gd name="connsiteX22" fmla="*/ 1035050 w 3873524"/>
                  <a:gd name="connsiteY22" fmla="*/ 273050 h 349250"/>
                  <a:gd name="connsiteX23" fmla="*/ 1085850 w 3873524"/>
                  <a:gd name="connsiteY23" fmla="*/ 285750 h 349250"/>
                  <a:gd name="connsiteX24" fmla="*/ 1111250 w 3873524"/>
                  <a:gd name="connsiteY24" fmla="*/ 298450 h 349250"/>
                  <a:gd name="connsiteX25" fmla="*/ 1149350 w 3873524"/>
                  <a:gd name="connsiteY25" fmla="*/ 311150 h 349250"/>
                  <a:gd name="connsiteX26" fmla="*/ 1181100 w 3873524"/>
                  <a:gd name="connsiteY26" fmla="*/ 323850 h 349250"/>
                  <a:gd name="connsiteX27" fmla="*/ 1244600 w 3873524"/>
                  <a:gd name="connsiteY27" fmla="*/ 330200 h 349250"/>
                  <a:gd name="connsiteX28" fmla="*/ 1276350 w 3873524"/>
                  <a:gd name="connsiteY28" fmla="*/ 336550 h 349250"/>
                  <a:gd name="connsiteX29" fmla="*/ 1549400 w 3873524"/>
                  <a:gd name="connsiteY29" fmla="*/ 349250 h 349250"/>
                  <a:gd name="connsiteX30" fmla="*/ 3149600 w 3873524"/>
                  <a:gd name="connsiteY30" fmla="*/ 342900 h 349250"/>
                  <a:gd name="connsiteX31" fmla="*/ 3327400 w 3873524"/>
                  <a:gd name="connsiteY31" fmla="*/ 330200 h 349250"/>
                  <a:gd name="connsiteX32" fmla="*/ 3562350 w 3873524"/>
                  <a:gd name="connsiteY32" fmla="*/ 317500 h 349250"/>
                  <a:gd name="connsiteX33" fmla="*/ 3632200 w 3873524"/>
                  <a:gd name="connsiteY33" fmla="*/ 304800 h 349250"/>
                  <a:gd name="connsiteX34" fmla="*/ 3708400 w 3873524"/>
                  <a:gd name="connsiteY34" fmla="*/ 292100 h 349250"/>
                  <a:gd name="connsiteX35" fmla="*/ 3740150 w 3873524"/>
                  <a:gd name="connsiteY35" fmla="*/ 285750 h 349250"/>
                  <a:gd name="connsiteX36" fmla="*/ 3778250 w 3873524"/>
                  <a:gd name="connsiteY36" fmla="*/ 273050 h 349250"/>
                  <a:gd name="connsiteX37" fmla="*/ 3822700 w 3873524"/>
                  <a:gd name="connsiteY37" fmla="*/ 254000 h 349250"/>
                  <a:gd name="connsiteX38" fmla="*/ 3860800 w 3873524"/>
                  <a:gd name="connsiteY38" fmla="*/ 228600 h 349250"/>
                  <a:gd name="connsiteX39" fmla="*/ 3873500 w 3873524"/>
                  <a:gd name="connsiteY39" fmla="*/ 203200 h 34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73524" h="349250">
                    <a:moveTo>
                      <a:pt x="0" y="0"/>
                    </a:moveTo>
                    <a:cubicBezTo>
                      <a:pt x="14817" y="6350"/>
                      <a:pt x="29775" y="12379"/>
                      <a:pt x="44450" y="19050"/>
                    </a:cubicBezTo>
                    <a:cubicBezTo>
                      <a:pt x="53068" y="22967"/>
                      <a:pt x="60870" y="28757"/>
                      <a:pt x="69850" y="31750"/>
                    </a:cubicBezTo>
                    <a:cubicBezTo>
                      <a:pt x="80089" y="35163"/>
                      <a:pt x="91017" y="35983"/>
                      <a:pt x="101600" y="38100"/>
                    </a:cubicBezTo>
                    <a:cubicBezTo>
                      <a:pt x="120732" y="50855"/>
                      <a:pt x="123492" y="53832"/>
                      <a:pt x="146050" y="63500"/>
                    </a:cubicBezTo>
                    <a:cubicBezTo>
                      <a:pt x="163135" y="70822"/>
                      <a:pt x="178214" y="72473"/>
                      <a:pt x="196850" y="76200"/>
                    </a:cubicBezTo>
                    <a:cubicBezTo>
                      <a:pt x="205317" y="80433"/>
                      <a:pt x="214031" y="84204"/>
                      <a:pt x="222250" y="88900"/>
                    </a:cubicBezTo>
                    <a:cubicBezTo>
                      <a:pt x="228876" y="92686"/>
                      <a:pt x="234474" y="98187"/>
                      <a:pt x="241300" y="101600"/>
                    </a:cubicBezTo>
                    <a:cubicBezTo>
                      <a:pt x="254317" y="108109"/>
                      <a:pt x="280024" y="111885"/>
                      <a:pt x="292100" y="114300"/>
                    </a:cubicBezTo>
                    <a:cubicBezTo>
                      <a:pt x="307891" y="124828"/>
                      <a:pt x="318135" y="132794"/>
                      <a:pt x="336550" y="139700"/>
                    </a:cubicBezTo>
                    <a:cubicBezTo>
                      <a:pt x="344722" y="142764"/>
                      <a:pt x="353591" y="143542"/>
                      <a:pt x="361950" y="146050"/>
                    </a:cubicBezTo>
                    <a:lnTo>
                      <a:pt x="419100" y="165100"/>
                    </a:lnTo>
                    <a:cubicBezTo>
                      <a:pt x="425450" y="167217"/>
                      <a:pt x="432163" y="168457"/>
                      <a:pt x="438150" y="171450"/>
                    </a:cubicBezTo>
                    <a:cubicBezTo>
                      <a:pt x="446617" y="175683"/>
                      <a:pt x="455331" y="179454"/>
                      <a:pt x="463550" y="184150"/>
                    </a:cubicBezTo>
                    <a:cubicBezTo>
                      <a:pt x="470176" y="187936"/>
                      <a:pt x="475585" y="193844"/>
                      <a:pt x="482600" y="196850"/>
                    </a:cubicBezTo>
                    <a:cubicBezTo>
                      <a:pt x="491726" y="200761"/>
                      <a:pt x="532517" y="207742"/>
                      <a:pt x="539750" y="209550"/>
                    </a:cubicBezTo>
                    <a:cubicBezTo>
                      <a:pt x="546244" y="211173"/>
                      <a:pt x="552306" y="214277"/>
                      <a:pt x="558800" y="215900"/>
                    </a:cubicBezTo>
                    <a:cubicBezTo>
                      <a:pt x="585628" y="222607"/>
                      <a:pt x="607043" y="224299"/>
                      <a:pt x="635000" y="228600"/>
                    </a:cubicBezTo>
                    <a:cubicBezTo>
                      <a:pt x="647725" y="230558"/>
                      <a:pt x="660354" y="233129"/>
                      <a:pt x="673100" y="234950"/>
                    </a:cubicBezTo>
                    <a:cubicBezTo>
                      <a:pt x="690426" y="237425"/>
                      <a:pt x="765899" y="246438"/>
                      <a:pt x="781050" y="247650"/>
                    </a:cubicBezTo>
                    <a:cubicBezTo>
                      <a:pt x="886517" y="256087"/>
                      <a:pt x="868075" y="251100"/>
                      <a:pt x="965200" y="260350"/>
                    </a:cubicBezTo>
                    <a:cubicBezTo>
                      <a:pt x="982188" y="261968"/>
                      <a:pt x="999067" y="264583"/>
                      <a:pt x="1016000" y="266700"/>
                    </a:cubicBezTo>
                    <a:cubicBezTo>
                      <a:pt x="1022350" y="268817"/>
                      <a:pt x="1028592" y="271289"/>
                      <a:pt x="1035050" y="273050"/>
                    </a:cubicBezTo>
                    <a:cubicBezTo>
                      <a:pt x="1051889" y="277643"/>
                      <a:pt x="1069291" y="280230"/>
                      <a:pt x="1085850" y="285750"/>
                    </a:cubicBezTo>
                    <a:cubicBezTo>
                      <a:pt x="1094830" y="288743"/>
                      <a:pt x="1102461" y="294934"/>
                      <a:pt x="1111250" y="298450"/>
                    </a:cubicBezTo>
                    <a:cubicBezTo>
                      <a:pt x="1123679" y="303422"/>
                      <a:pt x="1136921" y="306178"/>
                      <a:pt x="1149350" y="311150"/>
                    </a:cubicBezTo>
                    <a:cubicBezTo>
                      <a:pt x="1159933" y="315383"/>
                      <a:pt x="1169923" y="321615"/>
                      <a:pt x="1181100" y="323850"/>
                    </a:cubicBezTo>
                    <a:cubicBezTo>
                      <a:pt x="1201959" y="328022"/>
                      <a:pt x="1223514" y="327389"/>
                      <a:pt x="1244600" y="330200"/>
                    </a:cubicBezTo>
                    <a:cubicBezTo>
                      <a:pt x="1255298" y="331626"/>
                      <a:pt x="1265601" y="335573"/>
                      <a:pt x="1276350" y="336550"/>
                    </a:cubicBezTo>
                    <a:cubicBezTo>
                      <a:pt x="1339605" y="342300"/>
                      <a:pt x="1500573" y="347372"/>
                      <a:pt x="1549400" y="349250"/>
                    </a:cubicBezTo>
                    <a:lnTo>
                      <a:pt x="3149600" y="342900"/>
                    </a:lnTo>
                    <a:cubicBezTo>
                      <a:pt x="3172437" y="342729"/>
                      <a:pt x="3299810" y="332039"/>
                      <a:pt x="3327400" y="330200"/>
                    </a:cubicBezTo>
                    <a:cubicBezTo>
                      <a:pt x="3406951" y="324897"/>
                      <a:pt x="3482500" y="321492"/>
                      <a:pt x="3562350" y="317500"/>
                    </a:cubicBezTo>
                    <a:cubicBezTo>
                      <a:pt x="3607324" y="306256"/>
                      <a:pt x="3570443" y="314551"/>
                      <a:pt x="3632200" y="304800"/>
                    </a:cubicBezTo>
                    <a:lnTo>
                      <a:pt x="3708400" y="292100"/>
                    </a:lnTo>
                    <a:cubicBezTo>
                      <a:pt x="3719029" y="290224"/>
                      <a:pt x="3729737" y="288590"/>
                      <a:pt x="3740150" y="285750"/>
                    </a:cubicBezTo>
                    <a:cubicBezTo>
                      <a:pt x="3753065" y="282228"/>
                      <a:pt x="3765550" y="277283"/>
                      <a:pt x="3778250" y="273050"/>
                    </a:cubicBezTo>
                    <a:cubicBezTo>
                      <a:pt x="3793796" y="267868"/>
                      <a:pt x="3808968" y="263808"/>
                      <a:pt x="3822700" y="254000"/>
                    </a:cubicBezTo>
                    <a:cubicBezTo>
                      <a:pt x="3864320" y="224271"/>
                      <a:pt x="3819935" y="242222"/>
                      <a:pt x="3860800" y="228600"/>
                    </a:cubicBezTo>
                    <a:cubicBezTo>
                      <a:pt x="3874674" y="207789"/>
                      <a:pt x="3873500" y="217182"/>
                      <a:pt x="3873500" y="203200"/>
                    </a:cubicBezTo>
                  </a:path>
                </a:pathLst>
              </a:custGeom>
              <a:ln w="12700" cmpd="sng">
                <a:solidFill>
                  <a:srgbClr val="000000"/>
                </a:solidFill>
                <a:prstDash val="sysDash"/>
              </a:ln>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27" name="Forme libre 126"/>
              <p:cNvSpPr/>
              <p:nvPr/>
            </p:nvSpPr>
            <p:spPr>
              <a:xfrm>
                <a:off x="1028700" y="946150"/>
                <a:ext cx="3886200" cy="228600"/>
              </a:xfrm>
              <a:custGeom>
                <a:avLst/>
                <a:gdLst>
                  <a:gd name="connsiteX0" fmla="*/ 0 w 3873524"/>
                  <a:gd name="connsiteY0" fmla="*/ 0 h 349250"/>
                  <a:gd name="connsiteX1" fmla="*/ 44450 w 3873524"/>
                  <a:gd name="connsiteY1" fmla="*/ 19050 h 349250"/>
                  <a:gd name="connsiteX2" fmla="*/ 69850 w 3873524"/>
                  <a:gd name="connsiteY2" fmla="*/ 31750 h 349250"/>
                  <a:gd name="connsiteX3" fmla="*/ 101600 w 3873524"/>
                  <a:gd name="connsiteY3" fmla="*/ 38100 h 349250"/>
                  <a:gd name="connsiteX4" fmla="*/ 146050 w 3873524"/>
                  <a:gd name="connsiteY4" fmla="*/ 63500 h 349250"/>
                  <a:gd name="connsiteX5" fmla="*/ 196850 w 3873524"/>
                  <a:gd name="connsiteY5" fmla="*/ 76200 h 349250"/>
                  <a:gd name="connsiteX6" fmla="*/ 222250 w 3873524"/>
                  <a:gd name="connsiteY6" fmla="*/ 88900 h 349250"/>
                  <a:gd name="connsiteX7" fmla="*/ 241300 w 3873524"/>
                  <a:gd name="connsiteY7" fmla="*/ 101600 h 349250"/>
                  <a:gd name="connsiteX8" fmla="*/ 292100 w 3873524"/>
                  <a:gd name="connsiteY8" fmla="*/ 114300 h 349250"/>
                  <a:gd name="connsiteX9" fmla="*/ 336550 w 3873524"/>
                  <a:gd name="connsiteY9" fmla="*/ 139700 h 349250"/>
                  <a:gd name="connsiteX10" fmla="*/ 361950 w 3873524"/>
                  <a:gd name="connsiteY10" fmla="*/ 146050 h 349250"/>
                  <a:gd name="connsiteX11" fmla="*/ 419100 w 3873524"/>
                  <a:gd name="connsiteY11" fmla="*/ 165100 h 349250"/>
                  <a:gd name="connsiteX12" fmla="*/ 438150 w 3873524"/>
                  <a:gd name="connsiteY12" fmla="*/ 171450 h 349250"/>
                  <a:gd name="connsiteX13" fmla="*/ 463550 w 3873524"/>
                  <a:gd name="connsiteY13" fmla="*/ 184150 h 349250"/>
                  <a:gd name="connsiteX14" fmla="*/ 482600 w 3873524"/>
                  <a:gd name="connsiteY14" fmla="*/ 196850 h 349250"/>
                  <a:gd name="connsiteX15" fmla="*/ 539750 w 3873524"/>
                  <a:gd name="connsiteY15" fmla="*/ 209550 h 349250"/>
                  <a:gd name="connsiteX16" fmla="*/ 558800 w 3873524"/>
                  <a:gd name="connsiteY16" fmla="*/ 215900 h 349250"/>
                  <a:gd name="connsiteX17" fmla="*/ 635000 w 3873524"/>
                  <a:gd name="connsiteY17" fmla="*/ 228600 h 349250"/>
                  <a:gd name="connsiteX18" fmla="*/ 673100 w 3873524"/>
                  <a:gd name="connsiteY18" fmla="*/ 234950 h 349250"/>
                  <a:gd name="connsiteX19" fmla="*/ 781050 w 3873524"/>
                  <a:gd name="connsiteY19" fmla="*/ 247650 h 349250"/>
                  <a:gd name="connsiteX20" fmla="*/ 965200 w 3873524"/>
                  <a:gd name="connsiteY20" fmla="*/ 260350 h 349250"/>
                  <a:gd name="connsiteX21" fmla="*/ 1016000 w 3873524"/>
                  <a:gd name="connsiteY21" fmla="*/ 266700 h 349250"/>
                  <a:gd name="connsiteX22" fmla="*/ 1035050 w 3873524"/>
                  <a:gd name="connsiteY22" fmla="*/ 273050 h 349250"/>
                  <a:gd name="connsiteX23" fmla="*/ 1085850 w 3873524"/>
                  <a:gd name="connsiteY23" fmla="*/ 285750 h 349250"/>
                  <a:gd name="connsiteX24" fmla="*/ 1111250 w 3873524"/>
                  <a:gd name="connsiteY24" fmla="*/ 298450 h 349250"/>
                  <a:gd name="connsiteX25" fmla="*/ 1149350 w 3873524"/>
                  <a:gd name="connsiteY25" fmla="*/ 311150 h 349250"/>
                  <a:gd name="connsiteX26" fmla="*/ 1181100 w 3873524"/>
                  <a:gd name="connsiteY26" fmla="*/ 323850 h 349250"/>
                  <a:gd name="connsiteX27" fmla="*/ 1244600 w 3873524"/>
                  <a:gd name="connsiteY27" fmla="*/ 330200 h 349250"/>
                  <a:gd name="connsiteX28" fmla="*/ 1276350 w 3873524"/>
                  <a:gd name="connsiteY28" fmla="*/ 336550 h 349250"/>
                  <a:gd name="connsiteX29" fmla="*/ 1549400 w 3873524"/>
                  <a:gd name="connsiteY29" fmla="*/ 349250 h 349250"/>
                  <a:gd name="connsiteX30" fmla="*/ 3149600 w 3873524"/>
                  <a:gd name="connsiteY30" fmla="*/ 342900 h 349250"/>
                  <a:gd name="connsiteX31" fmla="*/ 3327400 w 3873524"/>
                  <a:gd name="connsiteY31" fmla="*/ 330200 h 349250"/>
                  <a:gd name="connsiteX32" fmla="*/ 3562350 w 3873524"/>
                  <a:gd name="connsiteY32" fmla="*/ 317500 h 349250"/>
                  <a:gd name="connsiteX33" fmla="*/ 3632200 w 3873524"/>
                  <a:gd name="connsiteY33" fmla="*/ 304800 h 349250"/>
                  <a:gd name="connsiteX34" fmla="*/ 3708400 w 3873524"/>
                  <a:gd name="connsiteY34" fmla="*/ 292100 h 349250"/>
                  <a:gd name="connsiteX35" fmla="*/ 3740150 w 3873524"/>
                  <a:gd name="connsiteY35" fmla="*/ 285750 h 349250"/>
                  <a:gd name="connsiteX36" fmla="*/ 3778250 w 3873524"/>
                  <a:gd name="connsiteY36" fmla="*/ 273050 h 349250"/>
                  <a:gd name="connsiteX37" fmla="*/ 3822700 w 3873524"/>
                  <a:gd name="connsiteY37" fmla="*/ 254000 h 349250"/>
                  <a:gd name="connsiteX38" fmla="*/ 3860800 w 3873524"/>
                  <a:gd name="connsiteY38" fmla="*/ 228600 h 349250"/>
                  <a:gd name="connsiteX39" fmla="*/ 3873500 w 3873524"/>
                  <a:gd name="connsiteY39" fmla="*/ 203200 h 34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73524" h="349250">
                    <a:moveTo>
                      <a:pt x="0" y="0"/>
                    </a:moveTo>
                    <a:cubicBezTo>
                      <a:pt x="14817" y="6350"/>
                      <a:pt x="29775" y="12379"/>
                      <a:pt x="44450" y="19050"/>
                    </a:cubicBezTo>
                    <a:cubicBezTo>
                      <a:pt x="53068" y="22967"/>
                      <a:pt x="60870" y="28757"/>
                      <a:pt x="69850" y="31750"/>
                    </a:cubicBezTo>
                    <a:cubicBezTo>
                      <a:pt x="80089" y="35163"/>
                      <a:pt x="91017" y="35983"/>
                      <a:pt x="101600" y="38100"/>
                    </a:cubicBezTo>
                    <a:cubicBezTo>
                      <a:pt x="120732" y="50855"/>
                      <a:pt x="123492" y="53832"/>
                      <a:pt x="146050" y="63500"/>
                    </a:cubicBezTo>
                    <a:cubicBezTo>
                      <a:pt x="163135" y="70822"/>
                      <a:pt x="178214" y="72473"/>
                      <a:pt x="196850" y="76200"/>
                    </a:cubicBezTo>
                    <a:cubicBezTo>
                      <a:pt x="205317" y="80433"/>
                      <a:pt x="214031" y="84204"/>
                      <a:pt x="222250" y="88900"/>
                    </a:cubicBezTo>
                    <a:cubicBezTo>
                      <a:pt x="228876" y="92686"/>
                      <a:pt x="234474" y="98187"/>
                      <a:pt x="241300" y="101600"/>
                    </a:cubicBezTo>
                    <a:cubicBezTo>
                      <a:pt x="254317" y="108109"/>
                      <a:pt x="280024" y="111885"/>
                      <a:pt x="292100" y="114300"/>
                    </a:cubicBezTo>
                    <a:cubicBezTo>
                      <a:pt x="307891" y="124828"/>
                      <a:pt x="318135" y="132794"/>
                      <a:pt x="336550" y="139700"/>
                    </a:cubicBezTo>
                    <a:cubicBezTo>
                      <a:pt x="344722" y="142764"/>
                      <a:pt x="353591" y="143542"/>
                      <a:pt x="361950" y="146050"/>
                    </a:cubicBezTo>
                    <a:lnTo>
                      <a:pt x="419100" y="165100"/>
                    </a:lnTo>
                    <a:cubicBezTo>
                      <a:pt x="425450" y="167217"/>
                      <a:pt x="432163" y="168457"/>
                      <a:pt x="438150" y="171450"/>
                    </a:cubicBezTo>
                    <a:cubicBezTo>
                      <a:pt x="446617" y="175683"/>
                      <a:pt x="455331" y="179454"/>
                      <a:pt x="463550" y="184150"/>
                    </a:cubicBezTo>
                    <a:cubicBezTo>
                      <a:pt x="470176" y="187936"/>
                      <a:pt x="475585" y="193844"/>
                      <a:pt x="482600" y="196850"/>
                    </a:cubicBezTo>
                    <a:cubicBezTo>
                      <a:pt x="491726" y="200761"/>
                      <a:pt x="532517" y="207742"/>
                      <a:pt x="539750" y="209550"/>
                    </a:cubicBezTo>
                    <a:cubicBezTo>
                      <a:pt x="546244" y="211173"/>
                      <a:pt x="552306" y="214277"/>
                      <a:pt x="558800" y="215900"/>
                    </a:cubicBezTo>
                    <a:cubicBezTo>
                      <a:pt x="585628" y="222607"/>
                      <a:pt x="607043" y="224299"/>
                      <a:pt x="635000" y="228600"/>
                    </a:cubicBezTo>
                    <a:cubicBezTo>
                      <a:pt x="647725" y="230558"/>
                      <a:pt x="660354" y="233129"/>
                      <a:pt x="673100" y="234950"/>
                    </a:cubicBezTo>
                    <a:cubicBezTo>
                      <a:pt x="690426" y="237425"/>
                      <a:pt x="765899" y="246438"/>
                      <a:pt x="781050" y="247650"/>
                    </a:cubicBezTo>
                    <a:cubicBezTo>
                      <a:pt x="886517" y="256087"/>
                      <a:pt x="868075" y="251100"/>
                      <a:pt x="965200" y="260350"/>
                    </a:cubicBezTo>
                    <a:cubicBezTo>
                      <a:pt x="982188" y="261968"/>
                      <a:pt x="999067" y="264583"/>
                      <a:pt x="1016000" y="266700"/>
                    </a:cubicBezTo>
                    <a:cubicBezTo>
                      <a:pt x="1022350" y="268817"/>
                      <a:pt x="1028592" y="271289"/>
                      <a:pt x="1035050" y="273050"/>
                    </a:cubicBezTo>
                    <a:cubicBezTo>
                      <a:pt x="1051889" y="277643"/>
                      <a:pt x="1069291" y="280230"/>
                      <a:pt x="1085850" y="285750"/>
                    </a:cubicBezTo>
                    <a:cubicBezTo>
                      <a:pt x="1094830" y="288743"/>
                      <a:pt x="1102461" y="294934"/>
                      <a:pt x="1111250" y="298450"/>
                    </a:cubicBezTo>
                    <a:cubicBezTo>
                      <a:pt x="1123679" y="303422"/>
                      <a:pt x="1136921" y="306178"/>
                      <a:pt x="1149350" y="311150"/>
                    </a:cubicBezTo>
                    <a:cubicBezTo>
                      <a:pt x="1159933" y="315383"/>
                      <a:pt x="1169923" y="321615"/>
                      <a:pt x="1181100" y="323850"/>
                    </a:cubicBezTo>
                    <a:cubicBezTo>
                      <a:pt x="1201959" y="328022"/>
                      <a:pt x="1223514" y="327389"/>
                      <a:pt x="1244600" y="330200"/>
                    </a:cubicBezTo>
                    <a:cubicBezTo>
                      <a:pt x="1255298" y="331626"/>
                      <a:pt x="1265601" y="335573"/>
                      <a:pt x="1276350" y="336550"/>
                    </a:cubicBezTo>
                    <a:cubicBezTo>
                      <a:pt x="1339605" y="342300"/>
                      <a:pt x="1500573" y="347372"/>
                      <a:pt x="1549400" y="349250"/>
                    </a:cubicBezTo>
                    <a:lnTo>
                      <a:pt x="3149600" y="342900"/>
                    </a:lnTo>
                    <a:cubicBezTo>
                      <a:pt x="3172437" y="342729"/>
                      <a:pt x="3299810" y="332039"/>
                      <a:pt x="3327400" y="330200"/>
                    </a:cubicBezTo>
                    <a:cubicBezTo>
                      <a:pt x="3406951" y="324897"/>
                      <a:pt x="3482500" y="321492"/>
                      <a:pt x="3562350" y="317500"/>
                    </a:cubicBezTo>
                    <a:cubicBezTo>
                      <a:pt x="3607324" y="306256"/>
                      <a:pt x="3570443" y="314551"/>
                      <a:pt x="3632200" y="304800"/>
                    </a:cubicBezTo>
                    <a:lnTo>
                      <a:pt x="3708400" y="292100"/>
                    </a:lnTo>
                    <a:cubicBezTo>
                      <a:pt x="3719029" y="290224"/>
                      <a:pt x="3729737" y="288590"/>
                      <a:pt x="3740150" y="285750"/>
                    </a:cubicBezTo>
                    <a:cubicBezTo>
                      <a:pt x="3753065" y="282228"/>
                      <a:pt x="3765550" y="277283"/>
                      <a:pt x="3778250" y="273050"/>
                    </a:cubicBezTo>
                    <a:cubicBezTo>
                      <a:pt x="3793796" y="267868"/>
                      <a:pt x="3808968" y="263808"/>
                      <a:pt x="3822700" y="254000"/>
                    </a:cubicBezTo>
                    <a:cubicBezTo>
                      <a:pt x="3864320" y="224271"/>
                      <a:pt x="3819935" y="242222"/>
                      <a:pt x="3860800" y="228600"/>
                    </a:cubicBezTo>
                    <a:cubicBezTo>
                      <a:pt x="3874674" y="207789"/>
                      <a:pt x="3873500" y="217182"/>
                      <a:pt x="3873500" y="203200"/>
                    </a:cubicBezTo>
                  </a:path>
                </a:pathLst>
              </a:custGeom>
              <a:ln w="12700" cmpd="sng">
                <a:solidFill>
                  <a:srgbClr val="000000"/>
                </a:solidFill>
                <a:prstDash val="sysDash"/>
              </a:ln>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28" name="Forme libre 127"/>
              <p:cNvSpPr/>
              <p:nvPr/>
            </p:nvSpPr>
            <p:spPr>
              <a:xfrm>
                <a:off x="571500" y="1066800"/>
                <a:ext cx="4425950" cy="349250"/>
              </a:xfrm>
              <a:custGeom>
                <a:avLst/>
                <a:gdLst>
                  <a:gd name="connsiteX0" fmla="*/ 0 w 4425950"/>
                  <a:gd name="connsiteY0" fmla="*/ 0 h 349250"/>
                  <a:gd name="connsiteX1" fmla="*/ 57150 w 4425950"/>
                  <a:gd name="connsiteY1" fmla="*/ 38100 h 349250"/>
                  <a:gd name="connsiteX2" fmla="*/ 76200 w 4425950"/>
                  <a:gd name="connsiteY2" fmla="*/ 57150 h 349250"/>
                  <a:gd name="connsiteX3" fmla="*/ 95250 w 4425950"/>
                  <a:gd name="connsiteY3" fmla="*/ 63500 h 349250"/>
                  <a:gd name="connsiteX4" fmla="*/ 120650 w 4425950"/>
                  <a:gd name="connsiteY4" fmla="*/ 76200 h 349250"/>
                  <a:gd name="connsiteX5" fmla="*/ 139700 w 4425950"/>
                  <a:gd name="connsiteY5" fmla="*/ 88900 h 349250"/>
                  <a:gd name="connsiteX6" fmla="*/ 158750 w 4425950"/>
                  <a:gd name="connsiteY6" fmla="*/ 107950 h 349250"/>
                  <a:gd name="connsiteX7" fmla="*/ 196850 w 4425950"/>
                  <a:gd name="connsiteY7" fmla="*/ 120650 h 349250"/>
                  <a:gd name="connsiteX8" fmla="*/ 247650 w 4425950"/>
                  <a:gd name="connsiteY8" fmla="*/ 146050 h 349250"/>
                  <a:gd name="connsiteX9" fmla="*/ 285750 w 4425950"/>
                  <a:gd name="connsiteY9" fmla="*/ 165100 h 349250"/>
                  <a:gd name="connsiteX10" fmla="*/ 304800 w 4425950"/>
                  <a:gd name="connsiteY10" fmla="*/ 171450 h 349250"/>
                  <a:gd name="connsiteX11" fmla="*/ 323850 w 4425950"/>
                  <a:gd name="connsiteY11" fmla="*/ 184150 h 349250"/>
                  <a:gd name="connsiteX12" fmla="*/ 342900 w 4425950"/>
                  <a:gd name="connsiteY12" fmla="*/ 190500 h 349250"/>
                  <a:gd name="connsiteX13" fmla="*/ 374650 w 4425950"/>
                  <a:gd name="connsiteY13" fmla="*/ 203200 h 349250"/>
                  <a:gd name="connsiteX14" fmla="*/ 393700 w 4425950"/>
                  <a:gd name="connsiteY14" fmla="*/ 209550 h 349250"/>
                  <a:gd name="connsiteX15" fmla="*/ 419100 w 4425950"/>
                  <a:gd name="connsiteY15" fmla="*/ 222250 h 349250"/>
                  <a:gd name="connsiteX16" fmla="*/ 495300 w 4425950"/>
                  <a:gd name="connsiteY16" fmla="*/ 241300 h 349250"/>
                  <a:gd name="connsiteX17" fmla="*/ 514350 w 4425950"/>
                  <a:gd name="connsiteY17" fmla="*/ 247650 h 349250"/>
                  <a:gd name="connsiteX18" fmla="*/ 596900 w 4425950"/>
                  <a:gd name="connsiteY18" fmla="*/ 266700 h 349250"/>
                  <a:gd name="connsiteX19" fmla="*/ 685800 w 4425950"/>
                  <a:gd name="connsiteY19" fmla="*/ 285750 h 349250"/>
                  <a:gd name="connsiteX20" fmla="*/ 723900 w 4425950"/>
                  <a:gd name="connsiteY20" fmla="*/ 298450 h 349250"/>
                  <a:gd name="connsiteX21" fmla="*/ 812800 w 4425950"/>
                  <a:gd name="connsiteY21" fmla="*/ 311150 h 349250"/>
                  <a:gd name="connsiteX22" fmla="*/ 946150 w 4425950"/>
                  <a:gd name="connsiteY22" fmla="*/ 336550 h 349250"/>
                  <a:gd name="connsiteX23" fmla="*/ 1162050 w 4425950"/>
                  <a:gd name="connsiteY23" fmla="*/ 349250 h 349250"/>
                  <a:gd name="connsiteX24" fmla="*/ 1511300 w 4425950"/>
                  <a:gd name="connsiteY24" fmla="*/ 342900 h 349250"/>
                  <a:gd name="connsiteX25" fmla="*/ 1784350 w 4425950"/>
                  <a:gd name="connsiteY25" fmla="*/ 330200 h 349250"/>
                  <a:gd name="connsiteX26" fmla="*/ 1841500 w 4425950"/>
                  <a:gd name="connsiteY26" fmla="*/ 323850 h 349250"/>
                  <a:gd name="connsiteX27" fmla="*/ 2279650 w 4425950"/>
                  <a:gd name="connsiteY27" fmla="*/ 298450 h 349250"/>
                  <a:gd name="connsiteX28" fmla="*/ 2673350 w 4425950"/>
                  <a:gd name="connsiteY28" fmla="*/ 285750 h 349250"/>
                  <a:gd name="connsiteX29" fmla="*/ 2895600 w 4425950"/>
                  <a:gd name="connsiteY29" fmla="*/ 298450 h 349250"/>
                  <a:gd name="connsiteX30" fmla="*/ 3143250 w 4425950"/>
                  <a:gd name="connsiteY30" fmla="*/ 292100 h 349250"/>
                  <a:gd name="connsiteX31" fmla="*/ 3403600 w 4425950"/>
                  <a:gd name="connsiteY31" fmla="*/ 273050 h 349250"/>
                  <a:gd name="connsiteX32" fmla="*/ 3505200 w 4425950"/>
                  <a:gd name="connsiteY32" fmla="*/ 260350 h 349250"/>
                  <a:gd name="connsiteX33" fmla="*/ 3581400 w 4425950"/>
                  <a:gd name="connsiteY33" fmla="*/ 254000 h 349250"/>
                  <a:gd name="connsiteX34" fmla="*/ 3638550 w 4425950"/>
                  <a:gd name="connsiteY34" fmla="*/ 247650 h 349250"/>
                  <a:gd name="connsiteX35" fmla="*/ 3886200 w 4425950"/>
                  <a:gd name="connsiteY35" fmla="*/ 234950 h 349250"/>
                  <a:gd name="connsiteX36" fmla="*/ 3987800 w 4425950"/>
                  <a:gd name="connsiteY36" fmla="*/ 228600 h 349250"/>
                  <a:gd name="connsiteX37" fmla="*/ 4184650 w 4425950"/>
                  <a:gd name="connsiteY37" fmla="*/ 215900 h 349250"/>
                  <a:gd name="connsiteX38" fmla="*/ 4279900 w 4425950"/>
                  <a:gd name="connsiteY38" fmla="*/ 196850 h 349250"/>
                  <a:gd name="connsiteX39" fmla="*/ 4318000 w 4425950"/>
                  <a:gd name="connsiteY39" fmla="*/ 190500 h 349250"/>
                  <a:gd name="connsiteX40" fmla="*/ 4362450 w 4425950"/>
                  <a:gd name="connsiteY40" fmla="*/ 171450 h 349250"/>
                  <a:gd name="connsiteX41" fmla="*/ 4381500 w 4425950"/>
                  <a:gd name="connsiteY41" fmla="*/ 152400 h 349250"/>
                  <a:gd name="connsiteX42" fmla="*/ 4400550 w 4425950"/>
                  <a:gd name="connsiteY42" fmla="*/ 114300 h 349250"/>
                  <a:gd name="connsiteX43" fmla="*/ 4425950 w 4425950"/>
                  <a:gd name="connsiteY43" fmla="*/ 88900 h 34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25950" h="349250">
                    <a:moveTo>
                      <a:pt x="0" y="0"/>
                    </a:moveTo>
                    <a:cubicBezTo>
                      <a:pt x="19050" y="12700"/>
                      <a:pt x="40961" y="21911"/>
                      <a:pt x="57150" y="38100"/>
                    </a:cubicBezTo>
                    <a:cubicBezTo>
                      <a:pt x="63500" y="44450"/>
                      <a:pt x="68728" y="52169"/>
                      <a:pt x="76200" y="57150"/>
                    </a:cubicBezTo>
                    <a:cubicBezTo>
                      <a:pt x="81769" y="60863"/>
                      <a:pt x="89098" y="60863"/>
                      <a:pt x="95250" y="63500"/>
                    </a:cubicBezTo>
                    <a:cubicBezTo>
                      <a:pt x="103951" y="67229"/>
                      <a:pt x="112431" y="71504"/>
                      <a:pt x="120650" y="76200"/>
                    </a:cubicBezTo>
                    <a:cubicBezTo>
                      <a:pt x="127276" y="79986"/>
                      <a:pt x="133837" y="84014"/>
                      <a:pt x="139700" y="88900"/>
                    </a:cubicBezTo>
                    <a:cubicBezTo>
                      <a:pt x="146599" y="94649"/>
                      <a:pt x="150900" y="103589"/>
                      <a:pt x="158750" y="107950"/>
                    </a:cubicBezTo>
                    <a:cubicBezTo>
                      <a:pt x="170452" y="114451"/>
                      <a:pt x="185711" y="113224"/>
                      <a:pt x="196850" y="120650"/>
                    </a:cubicBezTo>
                    <a:cubicBezTo>
                      <a:pt x="232070" y="144130"/>
                      <a:pt x="198828" y="123858"/>
                      <a:pt x="247650" y="146050"/>
                    </a:cubicBezTo>
                    <a:cubicBezTo>
                      <a:pt x="260576" y="151926"/>
                      <a:pt x="272775" y="159333"/>
                      <a:pt x="285750" y="165100"/>
                    </a:cubicBezTo>
                    <a:cubicBezTo>
                      <a:pt x="291867" y="167818"/>
                      <a:pt x="298813" y="168457"/>
                      <a:pt x="304800" y="171450"/>
                    </a:cubicBezTo>
                    <a:cubicBezTo>
                      <a:pt x="311626" y="174863"/>
                      <a:pt x="317024" y="180737"/>
                      <a:pt x="323850" y="184150"/>
                    </a:cubicBezTo>
                    <a:cubicBezTo>
                      <a:pt x="329837" y="187143"/>
                      <a:pt x="336633" y="188150"/>
                      <a:pt x="342900" y="190500"/>
                    </a:cubicBezTo>
                    <a:cubicBezTo>
                      <a:pt x="353573" y="194502"/>
                      <a:pt x="363977" y="199198"/>
                      <a:pt x="374650" y="203200"/>
                    </a:cubicBezTo>
                    <a:cubicBezTo>
                      <a:pt x="380917" y="205550"/>
                      <a:pt x="387548" y="206913"/>
                      <a:pt x="393700" y="209550"/>
                    </a:cubicBezTo>
                    <a:cubicBezTo>
                      <a:pt x="402401" y="213279"/>
                      <a:pt x="410065" y="219427"/>
                      <a:pt x="419100" y="222250"/>
                    </a:cubicBezTo>
                    <a:cubicBezTo>
                      <a:pt x="444090" y="230059"/>
                      <a:pt x="470462" y="233021"/>
                      <a:pt x="495300" y="241300"/>
                    </a:cubicBezTo>
                    <a:cubicBezTo>
                      <a:pt x="501650" y="243417"/>
                      <a:pt x="507892" y="245889"/>
                      <a:pt x="514350" y="247650"/>
                    </a:cubicBezTo>
                    <a:cubicBezTo>
                      <a:pt x="556474" y="259138"/>
                      <a:pt x="559874" y="259295"/>
                      <a:pt x="596900" y="266700"/>
                    </a:cubicBezTo>
                    <a:cubicBezTo>
                      <a:pt x="639816" y="295310"/>
                      <a:pt x="594831" y="269697"/>
                      <a:pt x="685800" y="285750"/>
                    </a:cubicBezTo>
                    <a:cubicBezTo>
                      <a:pt x="698983" y="288076"/>
                      <a:pt x="710985" y="294928"/>
                      <a:pt x="723900" y="298450"/>
                    </a:cubicBezTo>
                    <a:cubicBezTo>
                      <a:pt x="751700" y="306032"/>
                      <a:pt x="785317" y="308096"/>
                      <a:pt x="812800" y="311150"/>
                    </a:cubicBezTo>
                    <a:cubicBezTo>
                      <a:pt x="871971" y="330874"/>
                      <a:pt x="859921" y="329511"/>
                      <a:pt x="946150" y="336550"/>
                    </a:cubicBezTo>
                    <a:cubicBezTo>
                      <a:pt x="1018002" y="342415"/>
                      <a:pt x="1162050" y="349250"/>
                      <a:pt x="1162050" y="349250"/>
                    </a:cubicBezTo>
                    <a:lnTo>
                      <a:pt x="1511300" y="342900"/>
                    </a:lnTo>
                    <a:cubicBezTo>
                      <a:pt x="1602372" y="340112"/>
                      <a:pt x="1784350" y="330200"/>
                      <a:pt x="1784350" y="330200"/>
                    </a:cubicBezTo>
                    <a:cubicBezTo>
                      <a:pt x="1803400" y="328083"/>
                      <a:pt x="1822403" y="325487"/>
                      <a:pt x="1841500" y="323850"/>
                    </a:cubicBezTo>
                    <a:cubicBezTo>
                      <a:pt x="2015057" y="308974"/>
                      <a:pt x="2087470" y="305771"/>
                      <a:pt x="2279650" y="298450"/>
                    </a:cubicBezTo>
                    <a:lnTo>
                      <a:pt x="2673350" y="285750"/>
                    </a:lnTo>
                    <a:cubicBezTo>
                      <a:pt x="2747433" y="289983"/>
                      <a:pt x="2821403" y="297447"/>
                      <a:pt x="2895600" y="298450"/>
                    </a:cubicBezTo>
                    <a:cubicBezTo>
                      <a:pt x="2978170" y="299566"/>
                      <a:pt x="3060753" y="295740"/>
                      <a:pt x="3143250" y="292100"/>
                    </a:cubicBezTo>
                    <a:cubicBezTo>
                      <a:pt x="3173651" y="290759"/>
                      <a:pt x="3340306" y="279078"/>
                      <a:pt x="3403600" y="273050"/>
                    </a:cubicBezTo>
                    <a:cubicBezTo>
                      <a:pt x="3666172" y="248043"/>
                      <a:pt x="3292984" y="282689"/>
                      <a:pt x="3505200" y="260350"/>
                    </a:cubicBezTo>
                    <a:cubicBezTo>
                      <a:pt x="3530548" y="257682"/>
                      <a:pt x="3556027" y="256416"/>
                      <a:pt x="3581400" y="254000"/>
                    </a:cubicBezTo>
                    <a:cubicBezTo>
                      <a:pt x="3600481" y="252183"/>
                      <a:pt x="3619455" y="249310"/>
                      <a:pt x="3638550" y="247650"/>
                    </a:cubicBezTo>
                    <a:cubicBezTo>
                      <a:pt x="3746941" y="238225"/>
                      <a:pt x="3757184" y="241243"/>
                      <a:pt x="3886200" y="234950"/>
                    </a:cubicBezTo>
                    <a:cubicBezTo>
                      <a:pt x="3920092" y="233297"/>
                      <a:pt x="3953919" y="230482"/>
                      <a:pt x="3987800" y="228600"/>
                    </a:cubicBezTo>
                    <a:cubicBezTo>
                      <a:pt x="4064115" y="224360"/>
                      <a:pt x="4113424" y="224280"/>
                      <a:pt x="4184650" y="215900"/>
                    </a:cubicBezTo>
                    <a:cubicBezTo>
                      <a:pt x="4220275" y="211709"/>
                      <a:pt x="4243108" y="204208"/>
                      <a:pt x="4279900" y="196850"/>
                    </a:cubicBezTo>
                    <a:cubicBezTo>
                      <a:pt x="4292525" y="194325"/>
                      <a:pt x="4305431" y="193293"/>
                      <a:pt x="4318000" y="190500"/>
                    </a:cubicBezTo>
                    <a:cubicBezTo>
                      <a:pt x="4330036" y="187825"/>
                      <a:pt x="4353683" y="177712"/>
                      <a:pt x="4362450" y="171450"/>
                    </a:cubicBezTo>
                    <a:cubicBezTo>
                      <a:pt x="4369758" y="166230"/>
                      <a:pt x="4375150" y="158750"/>
                      <a:pt x="4381500" y="152400"/>
                    </a:cubicBezTo>
                    <a:cubicBezTo>
                      <a:pt x="4386665" y="136906"/>
                      <a:pt x="4388240" y="126610"/>
                      <a:pt x="4400550" y="114300"/>
                    </a:cubicBezTo>
                    <a:cubicBezTo>
                      <a:pt x="4431201" y="83649"/>
                      <a:pt x="4411435" y="117930"/>
                      <a:pt x="4425950" y="88900"/>
                    </a:cubicBezTo>
                  </a:path>
                </a:pathLst>
              </a:custGeom>
              <a:ln w="12700" cmpd="sng">
                <a:solidFill>
                  <a:srgbClr val="000000"/>
                </a:solidFill>
                <a:prstDash val="sysDash"/>
              </a:ln>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cxnSp>
            <p:nvCxnSpPr>
              <p:cNvPr id="129" name="Connecteur en arc 128"/>
              <p:cNvCxnSpPr/>
              <p:nvPr/>
            </p:nvCxnSpPr>
            <p:spPr>
              <a:xfrm flipV="1">
                <a:off x="2057400" y="571500"/>
                <a:ext cx="2286635" cy="125095"/>
              </a:xfrm>
              <a:prstGeom prst="curvedConnector3">
                <a:avLst>
                  <a:gd name="adj1" fmla="val 50000"/>
                </a:avLst>
              </a:prstGeom>
              <a:ln w="12700" cmpd="sng">
                <a:solidFill>
                  <a:srgbClr val="000000"/>
                </a:solidFill>
                <a:prstDash val="sysDot"/>
              </a:ln>
            </p:spPr>
            <p:style>
              <a:lnRef idx="2">
                <a:schemeClr val="accent1"/>
              </a:lnRef>
              <a:fillRef idx="0">
                <a:schemeClr val="accent1"/>
              </a:fillRef>
              <a:effectRef idx="1">
                <a:schemeClr val="accent1"/>
              </a:effectRef>
              <a:fontRef idx="minor">
                <a:schemeClr val="tx1"/>
              </a:fontRef>
            </p:style>
          </p:cxnSp>
          <p:cxnSp>
            <p:nvCxnSpPr>
              <p:cNvPr id="130" name="Connecteur en arc 129"/>
              <p:cNvCxnSpPr/>
              <p:nvPr/>
            </p:nvCxnSpPr>
            <p:spPr>
              <a:xfrm>
                <a:off x="1714500" y="457200"/>
                <a:ext cx="2621915" cy="80010"/>
              </a:xfrm>
              <a:prstGeom prst="curvedConnector3">
                <a:avLst>
                  <a:gd name="adj1" fmla="val 50000"/>
                </a:avLst>
              </a:prstGeom>
              <a:ln w="12700" cmpd="sng">
                <a:solidFill>
                  <a:srgbClr val="000000"/>
                </a:solidFill>
                <a:prstDash val="sysDot"/>
              </a:ln>
            </p:spPr>
            <p:style>
              <a:lnRef idx="2">
                <a:schemeClr val="accent1"/>
              </a:lnRef>
              <a:fillRef idx="0">
                <a:schemeClr val="accent1"/>
              </a:fillRef>
              <a:effectRef idx="1">
                <a:schemeClr val="accent1"/>
              </a:effectRef>
              <a:fontRef idx="minor">
                <a:schemeClr val="tx1"/>
              </a:fontRef>
            </p:style>
          </p:cxnSp>
        </p:grpSp>
        <p:sp>
          <p:nvSpPr>
            <p:cNvPr id="153" name="Forme libre 152"/>
            <p:cNvSpPr/>
            <p:nvPr/>
          </p:nvSpPr>
          <p:spPr>
            <a:xfrm>
              <a:off x="2127176" y="5346953"/>
              <a:ext cx="2426335" cy="234950"/>
            </a:xfrm>
            <a:custGeom>
              <a:avLst/>
              <a:gdLst>
                <a:gd name="connsiteX0" fmla="*/ 0 w 2597150"/>
                <a:gd name="connsiteY0" fmla="*/ 69851 h 374651"/>
                <a:gd name="connsiteX1" fmla="*/ 31750 w 2597150"/>
                <a:gd name="connsiteY1" fmla="*/ 107951 h 374651"/>
                <a:gd name="connsiteX2" fmla="*/ 69850 w 2597150"/>
                <a:gd name="connsiteY2" fmla="*/ 114301 h 374651"/>
                <a:gd name="connsiteX3" fmla="*/ 107950 w 2597150"/>
                <a:gd name="connsiteY3" fmla="*/ 133351 h 374651"/>
                <a:gd name="connsiteX4" fmla="*/ 215900 w 2597150"/>
                <a:gd name="connsiteY4" fmla="*/ 165101 h 374651"/>
                <a:gd name="connsiteX5" fmla="*/ 298450 w 2597150"/>
                <a:gd name="connsiteY5" fmla="*/ 184151 h 374651"/>
                <a:gd name="connsiteX6" fmla="*/ 355600 w 2597150"/>
                <a:gd name="connsiteY6" fmla="*/ 203201 h 374651"/>
                <a:gd name="connsiteX7" fmla="*/ 393700 w 2597150"/>
                <a:gd name="connsiteY7" fmla="*/ 209551 h 374651"/>
                <a:gd name="connsiteX8" fmla="*/ 476250 w 2597150"/>
                <a:gd name="connsiteY8" fmla="*/ 241301 h 374651"/>
                <a:gd name="connsiteX9" fmla="*/ 520700 w 2597150"/>
                <a:gd name="connsiteY9" fmla="*/ 247651 h 374651"/>
                <a:gd name="connsiteX10" fmla="*/ 565150 w 2597150"/>
                <a:gd name="connsiteY10" fmla="*/ 260351 h 374651"/>
                <a:gd name="connsiteX11" fmla="*/ 622300 w 2597150"/>
                <a:gd name="connsiteY11" fmla="*/ 273051 h 374651"/>
                <a:gd name="connsiteX12" fmla="*/ 673100 w 2597150"/>
                <a:gd name="connsiteY12" fmla="*/ 285751 h 374651"/>
                <a:gd name="connsiteX13" fmla="*/ 692150 w 2597150"/>
                <a:gd name="connsiteY13" fmla="*/ 298451 h 374651"/>
                <a:gd name="connsiteX14" fmla="*/ 749300 w 2597150"/>
                <a:gd name="connsiteY14" fmla="*/ 311151 h 374651"/>
                <a:gd name="connsiteX15" fmla="*/ 768350 w 2597150"/>
                <a:gd name="connsiteY15" fmla="*/ 323851 h 374651"/>
                <a:gd name="connsiteX16" fmla="*/ 819150 w 2597150"/>
                <a:gd name="connsiteY16" fmla="*/ 330201 h 374651"/>
                <a:gd name="connsiteX17" fmla="*/ 863600 w 2597150"/>
                <a:gd name="connsiteY17" fmla="*/ 336551 h 374651"/>
                <a:gd name="connsiteX18" fmla="*/ 895350 w 2597150"/>
                <a:gd name="connsiteY18" fmla="*/ 349251 h 374651"/>
                <a:gd name="connsiteX19" fmla="*/ 958850 w 2597150"/>
                <a:gd name="connsiteY19" fmla="*/ 361951 h 374651"/>
                <a:gd name="connsiteX20" fmla="*/ 1060450 w 2597150"/>
                <a:gd name="connsiteY20" fmla="*/ 374651 h 374651"/>
                <a:gd name="connsiteX21" fmla="*/ 1257300 w 2597150"/>
                <a:gd name="connsiteY21" fmla="*/ 368301 h 374651"/>
                <a:gd name="connsiteX22" fmla="*/ 1289050 w 2597150"/>
                <a:gd name="connsiteY22" fmla="*/ 349251 h 374651"/>
                <a:gd name="connsiteX23" fmla="*/ 1333500 w 2597150"/>
                <a:gd name="connsiteY23" fmla="*/ 336551 h 374651"/>
                <a:gd name="connsiteX24" fmla="*/ 1377950 w 2597150"/>
                <a:gd name="connsiteY24" fmla="*/ 323851 h 374651"/>
                <a:gd name="connsiteX25" fmla="*/ 1447800 w 2597150"/>
                <a:gd name="connsiteY25" fmla="*/ 304801 h 374651"/>
                <a:gd name="connsiteX26" fmla="*/ 1524000 w 2597150"/>
                <a:gd name="connsiteY26" fmla="*/ 292101 h 374651"/>
                <a:gd name="connsiteX27" fmla="*/ 1638300 w 2597150"/>
                <a:gd name="connsiteY27" fmla="*/ 260351 h 374651"/>
                <a:gd name="connsiteX28" fmla="*/ 1657350 w 2597150"/>
                <a:gd name="connsiteY28" fmla="*/ 254001 h 374651"/>
                <a:gd name="connsiteX29" fmla="*/ 1676400 w 2597150"/>
                <a:gd name="connsiteY29" fmla="*/ 241301 h 374651"/>
                <a:gd name="connsiteX30" fmla="*/ 1739900 w 2597150"/>
                <a:gd name="connsiteY30" fmla="*/ 234951 h 374651"/>
                <a:gd name="connsiteX31" fmla="*/ 1809750 w 2597150"/>
                <a:gd name="connsiteY31" fmla="*/ 209551 h 374651"/>
                <a:gd name="connsiteX32" fmla="*/ 1873250 w 2597150"/>
                <a:gd name="connsiteY32" fmla="*/ 203201 h 374651"/>
                <a:gd name="connsiteX33" fmla="*/ 1892300 w 2597150"/>
                <a:gd name="connsiteY33" fmla="*/ 190501 h 374651"/>
                <a:gd name="connsiteX34" fmla="*/ 1917700 w 2597150"/>
                <a:gd name="connsiteY34" fmla="*/ 184151 h 374651"/>
                <a:gd name="connsiteX35" fmla="*/ 1936750 w 2597150"/>
                <a:gd name="connsiteY35" fmla="*/ 177801 h 374651"/>
                <a:gd name="connsiteX36" fmla="*/ 1981200 w 2597150"/>
                <a:gd name="connsiteY36" fmla="*/ 158751 h 374651"/>
                <a:gd name="connsiteX37" fmla="*/ 2025650 w 2597150"/>
                <a:gd name="connsiteY37" fmla="*/ 146051 h 374651"/>
                <a:gd name="connsiteX38" fmla="*/ 2089150 w 2597150"/>
                <a:gd name="connsiteY38" fmla="*/ 127001 h 374651"/>
                <a:gd name="connsiteX39" fmla="*/ 2152650 w 2597150"/>
                <a:gd name="connsiteY39" fmla="*/ 107951 h 374651"/>
                <a:gd name="connsiteX40" fmla="*/ 2171700 w 2597150"/>
                <a:gd name="connsiteY40" fmla="*/ 95251 h 374651"/>
                <a:gd name="connsiteX41" fmla="*/ 2197100 w 2597150"/>
                <a:gd name="connsiteY41" fmla="*/ 88901 h 374651"/>
                <a:gd name="connsiteX42" fmla="*/ 2273300 w 2597150"/>
                <a:gd name="connsiteY42" fmla="*/ 63501 h 374651"/>
                <a:gd name="connsiteX43" fmla="*/ 2311400 w 2597150"/>
                <a:gd name="connsiteY43" fmla="*/ 50801 h 374651"/>
                <a:gd name="connsiteX44" fmla="*/ 2330450 w 2597150"/>
                <a:gd name="connsiteY44" fmla="*/ 44451 h 374651"/>
                <a:gd name="connsiteX45" fmla="*/ 2368550 w 2597150"/>
                <a:gd name="connsiteY45" fmla="*/ 38101 h 374651"/>
                <a:gd name="connsiteX46" fmla="*/ 2406650 w 2597150"/>
                <a:gd name="connsiteY46" fmla="*/ 25401 h 374651"/>
                <a:gd name="connsiteX47" fmla="*/ 2432050 w 2597150"/>
                <a:gd name="connsiteY47" fmla="*/ 12701 h 374651"/>
                <a:gd name="connsiteX48" fmla="*/ 2482850 w 2597150"/>
                <a:gd name="connsiteY48" fmla="*/ 6351 h 374651"/>
                <a:gd name="connsiteX49" fmla="*/ 2597150 w 2597150"/>
                <a:gd name="connsiteY49" fmla="*/ 1 h 374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597150" h="374651">
                  <a:moveTo>
                    <a:pt x="0" y="69851"/>
                  </a:moveTo>
                  <a:cubicBezTo>
                    <a:pt x="10583" y="82551"/>
                    <a:pt x="17803" y="99076"/>
                    <a:pt x="31750" y="107951"/>
                  </a:cubicBezTo>
                  <a:cubicBezTo>
                    <a:pt x="42612" y="114863"/>
                    <a:pt x="57636" y="110230"/>
                    <a:pt x="69850" y="114301"/>
                  </a:cubicBezTo>
                  <a:cubicBezTo>
                    <a:pt x="83320" y="118791"/>
                    <a:pt x="94767" y="128078"/>
                    <a:pt x="107950" y="133351"/>
                  </a:cubicBezTo>
                  <a:cubicBezTo>
                    <a:pt x="154911" y="152135"/>
                    <a:pt x="168869" y="152559"/>
                    <a:pt x="215900" y="165101"/>
                  </a:cubicBezTo>
                  <a:cubicBezTo>
                    <a:pt x="283555" y="183142"/>
                    <a:pt x="236106" y="173760"/>
                    <a:pt x="298450" y="184151"/>
                  </a:cubicBezTo>
                  <a:cubicBezTo>
                    <a:pt x="326399" y="195330"/>
                    <a:pt x="328256" y="197732"/>
                    <a:pt x="355600" y="203201"/>
                  </a:cubicBezTo>
                  <a:cubicBezTo>
                    <a:pt x="368225" y="205726"/>
                    <a:pt x="381209" y="206428"/>
                    <a:pt x="393700" y="209551"/>
                  </a:cubicBezTo>
                  <a:cubicBezTo>
                    <a:pt x="511038" y="238885"/>
                    <a:pt x="342495" y="203085"/>
                    <a:pt x="476250" y="241301"/>
                  </a:cubicBezTo>
                  <a:cubicBezTo>
                    <a:pt x="490641" y="245413"/>
                    <a:pt x="506065" y="244515"/>
                    <a:pt x="520700" y="247651"/>
                  </a:cubicBezTo>
                  <a:cubicBezTo>
                    <a:pt x="535768" y="250880"/>
                    <a:pt x="550201" y="256614"/>
                    <a:pt x="565150" y="260351"/>
                  </a:cubicBezTo>
                  <a:cubicBezTo>
                    <a:pt x="584082" y="265084"/>
                    <a:pt x="603304" y="268581"/>
                    <a:pt x="622300" y="273051"/>
                  </a:cubicBezTo>
                  <a:cubicBezTo>
                    <a:pt x="639290" y="277049"/>
                    <a:pt x="673100" y="285751"/>
                    <a:pt x="673100" y="285751"/>
                  </a:cubicBezTo>
                  <a:cubicBezTo>
                    <a:pt x="679450" y="289984"/>
                    <a:pt x="685135" y="295445"/>
                    <a:pt x="692150" y="298451"/>
                  </a:cubicBezTo>
                  <a:cubicBezTo>
                    <a:pt x="699997" y="301814"/>
                    <a:pt x="743649" y="310021"/>
                    <a:pt x="749300" y="311151"/>
                  </a:cubicBezTo>
                  <a:cubicBezTo>
                    <a:pt x="755650" y="315384"/>
                    <a:pt x="760987" y="321843"/>
                    <a:pt x="768350" y="323851"/>
                  </a:cubicBezTo>
                  <a:cubicBezTo>
                    <a:pt x="784814" y="328341"/>
                    <a:pt x="802235" y="327946"/>
                    <a:pt x="819150" y="330201"/>
                  </a:cubicBezTo>
                  <a:lnTo>
                    <a:pt x="863600" y="336551"/>
                  </a:lnTo>
                  <a:cubicBezTo>
                    <a:pt x="874183" y="340784"/>
                    <a:pt x="884336" y="346314"/>
                    <a:pt x="895350" y="349251"/>
                  </a:cubicBezTo>
                  <a:cubicBezTo>
                    <a:pt x="916207" y="354813"/>
                    <a:pt x="937634" y="357973"/>
                    <a:pt x="958850" y="361951"/>
                  </a:cubicBezTo>
                  <a:cubicBezTo>
                    <a:pt x="1003865" y="370391"/>
                    <a:pt x="1007381" y="369344"/>
                    <a:pt x="1060450" y="374651"/>
                  </a:cubicBezTo>
                  <a:cubicBezTo>
                    <a:pt x="1126067" y="372534"/>
                    <a:pt x="1192051" y="375551"/>
                    <a:pt x="1257300" y="368301"/>
                  </a:cubicBezTo>
                  <a:cubicBezTo>
                    <a:pt x="1269567" y="366938"/>
                    <a:pt x="1277657" y="353998"/>
                    <a:pt x="1289050" y="349251"/>
                  </a:cubicBezTo>
                  <a:cubicBezTo>
                    <a:pt x="1303274" y="343324"/>
                    <a:pt x="1318740" y="340979"/>
                    <a:pt x="1333500" y="336551"/>
                  </a:cubicBezTo>
                  <a:cubicBezTo>
                    <a:pt x="1379049" y="322886"/>
                    <a:pt x="1322301" y="337763"/>
                    <a:pt x="1377950" y="323851"/>
                  </a:cubicBezTo>
                  <a:cubicBezTo>
                    <a:pt x="1412462" y="300843"/>
                    <a:pt x="1386603" y="313981"/>
                    <a:pt x="1447800" y="304801"/>
                  </a:cubicBezTo>
                  <a:cubicBezTo>
                    <a:pt x="1473265" y="300981"/>
                    <a:pt x="1524000" y="292101"/>
                    <a:pt x="1524000" y="292101"/>
                  </a:cubicBezTo>
                  <a:cubicBezTo>
                    <a:pt x="1578940" y="264631"/>
                    <a:pt x="1532354" y="285279"/>
                    <a:pt x="1638300" y="260351"/>
                  </a:cubicBezTo>
                  <a:cubicBezTo>
                    <a:pt x="1644816" y="258818"/>
                    <a:pt x="1651363" y="256994"/>
                    <a:pt x="1657350" y="254001"/>
                  </a:cubicBezTo>
                  <a:cubicBezTo>
                    <a:pt x="1664176" y="250588"/>
                    <a:pt x="1668964" y="243017"/>
                    <a:pt x="1676400" y="241301"/>
                  </a:cubicBezTo>
                  <a:cubicBezTo>
                    <a:pt x="1697127" y="236518"/>
                    <a:pt x="1718733" y="237068"/>
                    <a:pt x="1739900" y="234951"/>
                  </a:cubicBezTo>
                  <a:cubicBezTo>
                    <a:pt x="1755497" y="228712"/>
                    <a:pt x="1794405" y="212428"/>
                    <a:pt x="1809750" y="209551"/>
                  </a:cubicBezTo>
                  <a:cubicBezTo>
                    <a:pt x="1830658" y="205631"/>
                    <a:pt x="1852083" y="205318"/>
                    <a:pt x="1873250" y="203201"/>
                  </a:cubicBezTo>
                  <a:cubicBezTo>
                    <a:pt x="1879600" y="198968"/>
                    <a:pt x="1885285" y="193507"/>
                    <a:pt x="1892300" y="190501"/>
                  </a:cubicBezTo>
                  <a:cubicBezTo>
                    <a:pt x="1900322" y="187063"/>
                    <a:pt x="1909309" y="186549"/>
                    <a:pt x="1917700" y="184151"/>
                  </a:cubicBezTo>
                  <a:cubicBezTo>
                    <a:pt x="1924136" y="182312"/>
                    <a:pt x="1930598" y="180438"/>
                    <a:pt x="1936750" y="177801"/>
                  </a:cubicBezTo>
                  <a:cubicBezTo>
                    <a:pt x="1970617" y="163287"/>
                    <a:pt x="1951416" y="167261"/>
                    <a:pt x="1981200" y="158751"/>
                  </a:cubicBezTo>
                  <a:cubicBezTo>
                    <a:pt x="1997312" y="154148"/>
                    <a:pt x="2010425" y="152576"/>
                    <a:pt x="2025650" y="146051"/>
                  </a:cubicBezTo>
                  <a:cubicBezTo>
                    <a:pt x="2072634" y="125915"/>
                    <a:pt x="2028019" y="137190"/>
                    <a:pt x="2089150" y="127001"/>
                  </a:cubicBezTo>
                  <a:cubicBezTo>
                    <a:pt x="2132018" y="98422"/>
                    <a:pt x="2078357" y="130239"/>
                    <a:pt x="2152650" y="107951"/>
                  </a:cubicBezTo>
                  <a:cubicBezTo>
                    <a:pt x="2159960" y="105758"/>
                    <a:pt x="2164685" y="98257"/>
                    <a:pt x="2171700" y="95251"/>
                  </a:cubicBezTo>
                  <a:cubicBezTo>
                    <a:pt x="2179722" y="91813"/>
                    <a:pt x="2188633" y="91018"/>
                    <a:pt x="2197100" y="88901"/>
                  </a:cubicBezTo>
                  <a:cubicBezTo>
                    <a:pt x="2235194" y="63505"/>
                    <a:pt x="2201522" y="82642"/>
                    <a:pt x="2273300" y="63501"/>
                  </a:cubicBezTo>
                  <a:cubicBezTo>
                    <a:pt x="2286235" y="60052"/>
                    <a:pt x="2298700" y="55034"/>
                    <a:pt x="2311400" y="50801"/>
                  </a:cubicBezTo>
                  <a:cubicBezTo>
                    <a:pt x="2317750" y="48684"/>
                    <a:pt x="2323848" y="45551"/>
                    <a:pt x="2330450" y="44451"/>
                  </a:cubicBezTo>
                  <a:cubicBezTo>
                    <a:pt x="2343150" y="42334"/>
                    <a:pt x="2356059" y="41224"/>
                    <a:pt x="2368550" y="38101"/>
                  </a:cubicBezTo>
                  <a:cubicBezTo>
                    <a:pt x="2381537" y="34854"/>
                    <a:pt x="2394676" y="31388"/>
                    <a:pt x="2406650" y="25401"/>
                  </a:cubicBezTo>
                  <a:cubicBezTo>
                    <a:pt x="2415117" y="21168"/>
                    <a:pt x="2422867" y="14997"/>
                    <a:pt x="2432050" y="12701"/>
                  </a:cubicBezTo>
                  <a:cubicBezTo>
                    <a:pt x="2448606" y="8562"/>
                    <a:pt x="2465844" y="7768"/>
                    <a:pt x="2482850" y="6351"/>
                  </a:cubicBezTo>
                  <a:cubicBezTo>
                    <a:pt x="2562219" y="-263"/>
                    <a:pt x="2553818" y="1"/>
                    <a:pt x="2597150" y="1"/>
                  </a:cubicBezTo>
                </a:path>
              </a:pathLst>
            </a:custGeom>
            <a:ln w="12700" cmpd="sng">
              <a:solidFill>
                <a:srgbClr val="000000"/>
              </a:solidFill>
              <a:prstDash val="sysDash"/>
            </a:ln>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cxnSp>
          <p:nvCxnSpPr>
            <p:cNvPr id="154" name="Connecteur droit 153"/>
            <p:cNvCxnSpPr/>
            <p:nvPr/>
          </p:nvCxnSpPr>
          <p:spPr>
            <a:xfrm flipV="1">
              <a:off x="1325171" y="5233923"/>
              <a:ext cx="3201035" cy="340360"/>
            </a:xfrm>
            <a:prstGeom prst="line">
              <a:avLst/>
            </a:prstGeom>
            <a:ln w="12700">
              <a:solidFill>
                <a:srgbClr val="C00000"/>
              </a:solidFill>
              <a:prstDash val="sysDot"/>
            </a:ln>
          </p:spPr>
          <p:style>
            <a:lnRef idx="2">
              <a:schemeClr val="accent1"/>
            </a:lnRef>
            <a:fillRef idx="0">
              <a:schemeClr val="accent1"/>
            </a:fillRef>
            <a:effectRef idx="1">
              <a:schemeClr val="accent1"/>
            </a:effectRef>
            <a:fontRef idx="minor">
              <a:schemeClr val="tx1"/>
            </a:fontRef>
          </p:style>
        </p:cxnSp>
        <p:cxnSp>
          <p:nvCxnSpPr>
            <p:cNvPr id="155" name="Connecteur droit 154"/>
            <p:cNvCxnSpPr/>
            <p:nvPr/>
          </p:nvCxnSpPr>
          <p:spPr>
            <a:xfrm>
              <a:off x="1325806" y="5580633"/>
              <a:ext cx="3124200" cy="723900"/>
            </a:xfrm>
            <a:prstGeom prst="line">
              <a:avLst/>
            </a:prstGeom>
            <a:ln w="12700">
              <a:solidFill>
                <a:srgbClr val="C00000"/>
              </a:solidFill>
              <a:prstDash val="dash"/>
            </a:ln>
          </p:spPr>
          <p:style>
            <a:lnRef idx="2">
              <a:schemeClr val="accent1"/>
            </a:lnRef>
            <a:fillRef idx="0">
              <a:schemeClr val="accent1"/>
            </a:fillRef>
            <a:effectRef idx="1">
              <a:schemeClr val="accent1"/>
            </a:effectRef>
            <a:fontRef idx="minor">
              <a:schemeClr val="tx1"/>
            </a:fontRef>
          </p:style>
        </p:cxnSp>
        <p:cxnSp>
          <p:nvCxnSpPr>
            <p:cNvPr id="156" name="Connecteur droit 155"/>
            <p:cNvCxnSpPr/>
            <p:nvPr/>
          </p:nvCxnSpPr>
          <p:spPr>
            <a:xfrm flipV="1">
              <a:off x="2239571" y="5576823"/>
              <a:ext cx="2743835" cy="797560"/>
            </a:xfrm>
            <a:prstGeom prst="line">
              <a:avLst/>
            </a:prstGeom>
            <a:ln w="12700">
              <a:solidFill>
                <a:srgbClr val="0432FF"/>
              </a:solidFill>
              <a:prstDash val="sysDash"/>
            </a:ln>
          </p:spPr>
          <p:style>
            <a:lnRef idx="2">
              <a:schemeClr val="accent1"/>
            </a:lnRef>
            <a:fillRef idx="0">
              <a:schemeClr val="accent1"/>
            </a:fillRef>
            <a:effectRef idx="1">
              <a:schemeClr val="accent1"/>
            </a:effectRef>
            <a:fontRef idx="minor">
              <a:schemeClr val="tx1"/>
            </a:fontRef>
          </p:style>
        </p:cxnSp>
        <p:cxnSp>
          <p:nvCxnSpPr>
            <p:cNvPr id="157" name="Connecteur droit 156"/>
            <p:cNvCxnSpPr/>
            <p:nvPr/>
          </p:nvCxnSpPr>
          <p:spPr>
            <a:xfrm flipV="1">
              <a:off x="2219251" y="5349493"/>
              <a:ext cx="2286635" cy="1028700"/>
            </a:xfrm>
            <a:prstGeom prst="line">
              <a:avLst/>
            </a:prstGeom>
            <a:ln w="12700">
              <a:solidFill>
                <a:srgbClr val="0432FF"/>
              </a:solidFill>
              <a:prstDash val="sysDot"/>
            </a:ln>
          </p:spPr>
          <p:style>
            <a:lnRef idx="2">
              <a:schemeClr val="accent1"/>
            </a:lnRef>
            <a:fillRef idx="0">
              <a:schemeClr val="accent1"/>
            </a:fillRef>
            <a:effectRef idx="1">
              <a:schemeClr val="accent1"/>
            </a:effectRef>
            <a:fontRef idx="minor">
              <a:schemeClr val="tx1"/>
            </a:fontRef>
          </p:style>
        </p:cxnSp>
      </p:grpSp>
      <p:grpSp>
        <p:nvGrpSpPr>
          <p:cNvPr id="72" name="Grouper 71"/>
          <p:cNvGrpSpPr/>
          <p:nvPr/>
        </p:nvGrpSpPr>
        <p:grpSpPr>
          <a:xfrm>
            <a:off x="424681" y="3019603"/>
            <a:ext cx="4329549" cy="501855"/>
            <a:chOff x="2019717" y="3896058"/>
            <a:chExt cx="4329549" cy="501855"/>
          </a:xfrm>
        </p:grpSpPr>
        <p:grpSp>
          <p:nvGrpSpPr>
            <p:cNvPr id="73" name="Grouper 72"/>
            <p:cNvGrpSpPr/>
            <p:nvPr/>
          </p:nvGrpSpPr>
          <p:grpSpPr>
            <a:xfrm>
              <a:off x="2759208" y="4234387"/>
              <a:ext cx="235569" cy="155579"/>
              <a:chOff x="1476276" y="3928485"/>
              <a:chExt cx="235569" cy="155579"/>
            </a:xfrm>
          </p:grpSpPr>
          <p:cxnSp>
            <p:nvCxnSpPr>
              <p:cNvPr id="92" name="Connecteur droit 91"/>
              <p:cNvCxnSpPr/>
              <p:nvPr/>
            </p:nvCxnSpPr>
            <p:spPr>
              <a:xfrm>
                <a:off x="1536097" y="3928485"/>
                <a:ext cx="175748" cy="798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Connecteur droit 92"/>
              <p:cNvCxnSpPr/>
              <p:nvPr/>
            </p:nvCxnSpPr>
            <p:spPr>
              <a:xfrm flipV="1">
                <a:off x="1476276" y="4000668"/>
                <a:ext cx="235569" cy="833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4" name="Grouper 73"/>
            <p:cNvGrpSpPr/>
            <p:nvPr/>
          </p:nvGrpSpPr>
          <p:grpSpPr>
            <a:xfrm>
              <a:off x="2019717" y="3896058"/>
              <a:ext cx="4329549" cy="501855"/>
              <a:chOff x="308559" y="19191"/>
              <a:chExt cx="4329549" cy="501855"/>
            </a:xfrm>
          </p:grpSpPr>
          <p:sp>
            <p:nvSpPr>
              <p:cNvPr id="78" name="Ellipse 77"/>
              <p:cNvSpPr/>
              <p:nvPr/>
            </p:nvSpPr>
            <p:spPr>
              <a:xfrm>
                <a:off x="963450" y="330827"/>
                <a:ext cx="169200" cy="182272"/>
              </a:xfrm>
              <a:prstGeom prst="ellipse">
                <a:avLst/>
              </a:prstGeom>
              <a:solidFill>
                <a:srgbClr val="FFC000"/>
              </a:solidFill>
              <a:ln>
                <a:solidFill>
                  <a:srgbClr val="FFC000"/>
                </a:solidFill>
              </a:ln>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fr-FR" sz="1100" b="1">
                  <a:latin typeface="Calibri" panose="020F0502020204030204" pitchFamily="34" charset="0"/>
                  <a:cs typeface="Calibri" panose="020F0502020204030204" pitchFamily="34" charset="0"/>
                </a:endParaRPr>
              </a:p>
            </p:txBody>
          </p:sp>
          <p:grpSp>
            <p:nvGrpSpPr>
              <p:cNvPr id="79" name="Grouper 78"/>
              <p:cNvGrpSpPr/>
              <p:nvPr/>
            </p:nvGrpSpPr>
            <p:grpSpPr>
              <a:xfrm>
                <a:off x="308559" y="19191"/>
                <a:ext cx="4329549" cy="501855"/>
                <a:chOff x="308559" y="19191"/>
                <a:chExt cx="4329549" cy="501855"/>
              </a:xfrm>
            </p:grpSpPr>
            <p:grpSp>
              <p:nvGrpSpPr>
                <p:cNvPr id="80" name="Grouper 79"/>
                <p:cNvGrpSpPr/>
                <p:nvPr/>
              </p:nvGrpSpPr>
              <p:grpSpPr>
                <a:xfrm>
                  <a:off x="308559" y="19191"/>
                  <a:ext cx="4329549" cy="501855"/>
                  <a:chOff x="307084" y="19225"/>
                  <a:chExt cx="4308850" cy="502734"/>
                </a:xfrm>
              </p:grpSpPr>
              <p:grpSp>
                <p:nvGrpSpPr>
                  <p:cNvPr id="82" name="Grouper 81"/>
                  <p:cNvGrpSpPr/>
                  <p:nvPr/>
                </p:nvGrpSpPr>
                <p:grpSpPr>
                  <a:xfrm>
                    <a:off x="307084" y="19225"/>
                    <a:ext cx="4308850" cy="422111"/>
                    <a:chOff x="307084" y="19225"/>
                    <a:chExt cx="4308850" cy="422111"/>
                  </a:xfrm>
                </p:grpSpPr>
                <p:grpSp>
                  <p:nvGrpSpPr>
                    <p:cNvPr id="84" name="Grouper 83"/>
                    <p:cNvGrpSpPr/>
                    <p:nvPr/>
                  </p:nvGrpSpPr>
                  <p:grpSpPr>
                    <a:xfrm>
                      <a:off x="1109134" y="19225"/>
                      <a:ext cx="3506800" cy="422111"/>
                      <a:chOff x="1109134" y="19225"/>
                      <a:chExt cx="3506800" cy="422111"/>
                    </a:xfrm>
                  </p:grpSpPr>
                  <p:sp>
                    <p:nvSpPr>
                      <p:cNvPr id="86" name="ZoneTexte 85"/>
                      <p:cNvSpPr txBox="1"/>
                      <p:nvPr/>
                    </p:nvSpPr>
                    <p:spPr>
                      <a:xfrm>
                        <a:off x="1905088" y="42793"/>
                        <a:ext cx="1185333" cy="2286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fr-FR" sz="1400" b="1">
                            <a:latin typeface="Calibri" panose="020F0502020204030204" pitchFamily="34" charset="0"/>
                            <a:cs typeface="Calibri" panose="020F0502020204030204" pitchFamily="34" charset="0"/>
                          </a:rPr>
                          <a:t>FAMILLE</a:t>
                        </a:r>
                      </a:p>
                    </p:txBody>
                  </p:sp>
                  <p:grpSp>
                    <p:nvGrpSpPr>
                      <p:cNvPr id="87" name="Grouper 86"/>
                      <p:cNvGrpSpPr/>
                      <p:nvPr/>
                    </p:nvGrpSpPr>
                    <p:grpSpPr>
                      <a:xfrm>
                        <a:off x="1109134" y="19225"/>
                        <a:ext cx="3506800" cy="422111"/>
                        <a:chOff x="1109134" y="19225"/>
                        <a:chExt cx="3506800" cy="422111"/>
                      </a:xfrm>
                    </p:grpSpPr>
                    <p:sp>
                      <p:nvSpPr>
                        <p:cNvPr id="88" name="ZoneTexte 87"/>
                        <p:cNvSpPr txBox="1"/>
                        <p:nvPr/>
                      </p:nvSpPr>
                      <p:spPr>
                        <a:xfrm>
                          <a:off x="3430601" y="19225"/>
                          <a:ext cx="1185333" cy="2286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fr-FR" sz="1400" b="1" dirty="0">
                              <a:latin typeface="Calibri" panose="020F0502020204030204" pitchFamily="34" charset="0"/>
                              <a:cs typeface="Calibri" panose="020F0502020204030204" pitchFamily="34" charset="0"/>
                            </a:rPr>
                            <a:t>MARQUE</a:t>
                          </a:r>
                        </a:p>
                      </p:txBody>
                    </p:sp>
                    <p:grpSp>
                      <p:nvGrpSpPr>
                        <p:cNvPr id="89" name="Grouper 88"/>
                        <p:cNvGrpSpPr/>
                        <p:nvPr/>
                      </p:nvGrpSpPr>
                      <p:grpSpPr>
                        <a:xfrm>
                          <a:off x="1109134" y="431188"/>
                          <a:ext cx="2783242" cy="10148"/>
                          <a:chOff x="1109134" y="431188"/>
                          <a:chExt cx="2783242" cy="10148"/>
                        </a:xfrm>
                      </p:grpSpPr>
                      <p:cxnSp>
                        <p:nvCxnSpPr>
                          <p:cNvPr id="90" name="Connecteur droit 89"/>
                          <p:cNvCxnSpPr/>
                          <p:nvPr/>
                        </p:nvCxnSpPr>
                        <p:spPr>
                          <a:xfrm flipV="1">
                            <a:off x="2546177" y="432027"/>
                            <a:ext cx="1346199" cy="4234"/>
                          </a:xfrm>
                          <a:prstGeom prst="line">
                            <a:avLst/>
                          </a:prstGeom>
                          <a:ln w="19050" cmpd="sng"/>
                        </p:spPr>
                        <p:style>
                          <a:lnRef idx="3">
                            <a:schemeClr val="dk1"/>
                          </a:lnRef>
                          <a:fillRef idx="0">
                            <a:schemeClr val="dk1"/>
                          </a:fillRef>
                          <a:effectRef idx="2">
                            <a:schemeClr val="dk1"/>
                          </a:effectRef>
                          <a:fontRef idx="minor">
                            <a:schemeClr val="tx1"/>
                          </a:fontRef>
                        </p:style>
                      </p:cxnSp>
                      <p:cxnSp>
                        <p:nvCxnSpPr>
                          <p:cNvPr id="91" name="Connecteur droit 90"/>
                          <p:cNvCxnSpPr/>
                          <p:nvPr/>
                        </p:nvCxnSpPr>
                        <p:spPr>
                          <a:xfrm>
                            <a:off x="1109134" y="431188"/>
                            <a:ext cx="1272316" cy="10148"/>
                          </a:xfrm>
                          <a:prstGeom prst="line">
                            <a:avLst/>
                          </a:prstGeom>
                          <a:ln w="19050" cmpd="sng"/>
                        </p:spPr>
                        <p:style>
                          <a:lnRef idx="3">
                            <a:schemeClr val="dk1"/>
                          </a:lnRef>
                          <a:fillRef idx="0">
                            <a:schemeClr val="dk1"/>
                          </a:fillRef>
                          <a:effectRef idx="2">
                            <a:schemeClr val="dk1"/>
                          </a:effectRef>
                          <a:fontRef idx="minor">
                            <a:schemeClr val="tx1"/>
                          </a:fontRef>
                        </p:style>
                      </p:cxnSp>
                    </p:grpSp>
                  </p:grpSp>
                </p:grpSp>
                <p:sp>
                  <p:nvSpPr>
                    <p:cNvPr id="85" name="ZoneTexte 84"/>
                    <p:cNvSpPr txBox="1"/>
                    <p:nvPr/>
                  </p:nvSpPr>
                  <p:spPr>
                    <a:xfrm>
                      <a:off x="307084" y="35245"/>
                      <a:ext cx="1185333" cy="2286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fr-FR" sz="1400" b="1" dirty="0">
                          <a:latin typeface="Calibri" panose="020F0502020204030204" pitchFamily="34" charset="0"/>
                          <a:cs typeface="Calibri" panose="020F0502020204030204" pitchFamily="34" charset="0"/>
                        </a:rPr>
                        <a:t>PRODUIT</a:t>
                      </a:r>
                    </a:p>
                  </p:txBody>
                </p:sp>
              </p:grpSp>
              <p:sp>
                <p:nvSpPr>
                  <p:cNvPr id="83" name="Ellipse 82"/>
                  <p:cNvSpPr/>
                  <p:nvPr/>
                </p:nvSpPr>
                <p:spPr>
                  <a:xfrm>
                    <a:off x="3886950" y="338037"/>
                    <a:ext cx="169334" cy="183922"/>
                  </a:xfrm>
                  <a:prstGeom prst="ellipse">
                    <a:avLst/>
                  </a:prstGeom>
                  <a:solidFill>
                    <a:srgbClr val="FFC000"/>
                  </a:solidFill>
                  <a:ln>
                    <a:solidFill>
                      <a:srgbClr val="FFC000"/>
                    </a:solidFill>
                  </a:ln>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fr-FR" sz="1100" b="1">
                      <a:latin typeface="Calibri" panose="020F0502020204030204" pitchFamily="34" charset="0"/>
                      <a:cs typeface="Calibri" panose="020F0502020204030204" pitchFamily="34" charset="0"/>
                    </a:endParaRPr>
                  </a:p>
                </p:txBody>
              </p:sp>
            </p:grpSp>
            <p:sp>
              <p:nvSpPr>
                <p:cNvPr id="81" name="Ellipse 80"/>
                <p:cNvSpPr/>
                <p:nvPr/>
              </p:nvSpPr>
              <p:spPr>
                <a:xfrm>
                  <a:off x="2396718" y="335639"/>
                  <a:ext cx="169200" cy="183600"/>
                </a:xfrm>
                <a:prstGeom prst="ellipse">
                  <a:avLst/>
                </a:prstGeom>
                <a:solidFill>
                  <a:srgbClr val="FFC000"/>
                </a:solidFill>
                <a:ln>
                  <a:solidFill>
                    <a:srgbClr val="FFC000"/>
                  </a:solidFill>
                </a:ln>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fr-FR" sz="1100" b="1">
                    <a:latin typeface="Calibri" panose="020F0502020204030204" pitchFamily="34" charset="0"/>
                    <a:cs typeface="Calibri" panose="020F0502020204030204" pitchFamily="34" charset="0"/>
                  </a:endParaRPr>
                </a:p>
              </p:txBody>
            </p:sp>
          </p:grpSp>
        </p:grpSp>
        <p:grpSp>
          <p:nvGrpSpPr>
            <p:cNvPr id="75" name="Grouper 74"/>
            <p:cNvGrpSpPr/>
            <p:nvPr/>
          </p:nvGrpSpPr>
          <p:grpSpPr>
            <a:xfrm>
              <a:off x="4233513" y="4234720"/>
              <a:ext cx="216000" cy="161386"/>
              <a:chOff x="1496314" y="3931534"/>
              <a:chExt cx="216000" cy="161386"/>
            </a:xfrm>
          </p:grpSpPr>
          <p:cxnSp>
            <p:nvCxnSpPr>
              <p:cNvPr id="76" name="Connecteur droit 75"/>
              <p:cNvCxnSpPr/>
              <p:nvPr/>
            </p:nvCxnSpPr>
            <p:spPr>
              <a:xfrm>
                <a:off x="1496314" y="3931534"/>
                <a:ext cx="216000" cy="8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Connecteur droit 76"/>
              <p:cNvCxnSpPr/>
              <p:nvPr/>
            </p:nvCxnSpPr>
            <p:spPr>
              <a:xfrm flipV="1">
                <a:off x="1496314" y="4009524"/>
                <a:ext cx="216000" cy="833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16" name="Grouper 115"/>
          <p:cNvGrpSpPr/>
          <p:nvPr/>
        </p:nvGrpSpPr>
        <p:grpSpPr>
          <a:xfrm>
            <a:off x="237002" y="4624336"/>
            <a:ext cx="4098170" cy="501855"/>
            <a:chOff x="1638081" y="3645024"/>
            <a:chExt cx="4329549" cy="501855"/>
          </a:xfrm>
        </p:grpSpPr>
        <p:grpSp>
          <p:nvGrpSpPr>
            <p:cNvPr id="117" name="Grouper 116"/>
            <p:cNvGrpSpPr/>
            <p:nvPr/>
          </p:nvGrpSpPr>
          <p:grpSpPr>
            <a:xfrm>
              <a:off x="1638081" y="3645024"/>
              <a:ext cx="4329549" cy="501855"/>
              <a:chOff x="2019717" y="3896058"/>
              <a:chExt cx="4329549" cy="501855"/>
            </a:xfrm>
          </p:grpSpPr>
          <p:grpSp>
            <p:nvGrpSpPr>
              <p:cNvPr id="179" name="Grouper 178"/>
              <p:cNvGrpSpPr/>
              <p:nvPr/>
            </p:nvGrpSpPr>
            <p:grpSpPr>
              <a:xfrm>
                <a:off x="2759208" y="4234387"/>
                <a:ext cx="235569" cy="155579"/>
                <a:chOff x="1476276" y="3928485"/>
                <a:chExt cx="235569" cy="155579"/>
              </a:xfrm>
            </p:grpSpPr>
            <p:cxnSp>
              <p:nvCxnSpPr>
                <p:cNvPr id="199" name="Connecteur droit 198"/>
                <p:cNvCxnSpPr/>
                <p:nvPr/>
              </p:nvCxnSpPr>
              <p:spPr>
                <a:xfrm>
                  <a:off x="1536097" y="3928485"/>
                  <a:ext cx="175748" cy="798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Connecteur droit 199"/>
                <p:cNvCxnSpPr/>
                <p:nvPr/>
              </p:nvCxnSpPr>
              <p:spPr>
                <a:xfrm flipV="1">
                  <a:off x="1476276" y="4000668"/>
                  <a:ext cx="235569" cy="833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0" name="Grouper 179"/>
              <p:cNvGrpSpPr/>
              <p:nvPr/>
            </p:nvGrpSpPr>
            <p:grpSpPr>
              <a:xfrm>
                <a:off x="2019717" y="3896058"/>
                <a:ext cx="4329549" cy="501855"/>
                <a:chOff x="308559" y="19191"/>
                <a:chExt cx="4329549" cy="501855"/>
              </a:xfrm>
            </p:grpSpPr>
            <p:sp>
              <p:nvSpPr>
                <p:cNvPr id="185" name="Ellipse 184"/>
                <p:cNvSpPr/>
                <p:nvPr/>
              </p:nvSpPr>
              <p:spPr>
                <a:xfrm>
                  <a:off x="963450" y="330827"/>
                  <a:ext cx="169200" cy="182272"/>
                </a:xfrm>
                <a:prstGeom prst="ellipse">
                  <a:avLst/>
                </a:prstGeom>
                <a:solidFill>
                  <a:srgbClr val="FFC000"/>
                </a:solidFill>
                <a:ln>
                  <a:solidFill>
                    <a:srgbClr val="FFC000"/>
                  </a:solidFill>
                </a:ln>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fr-FR" sz="1100" b="1">
                    <a:latin typeface="Calibri" panose="020F0502020204030204" pitchFamily="34" charset="0"/>
                    <a:cs typeface="Calibri" panose="020F0502020204030204" pitchFamily="34" charset="0"/>
                  </a:endParaRPr>
                </a:p>
              </p:txBody>
            </p:sp>
            <p:grpSp>
              <p:nvGrpSpPr>
                <p:cNvPr id="186" name="Grouper 185"/>
                <p:cNvGrpSpPr/>
                <p:nvPr/>
              </p:nvGrpSpPr>
              <p:grpSpPr>
                <a:xfrm>
                  <a:off x="308559" y="19191"/>
                  <a:ext cx="4329549" cy="501855"/>
                  <a:chOff x="308559" y="19191"/>
                  <a:chExt cx="4329549" cy="501855"/>
                </a:xfrm>
              </p:grpSpPr>
              <p:grpSp>
                <p:nvGrpSpPr>
                  <p:cNvPr id="187" name="Grouper 186"/>
                  <p:cNvGrpSpPr/>
                  <p:nvPr/>
                </p:nvGrpSpPr>
                <p:grpSpPr>
                  <a:xfrm>
                    <a:off x="308559" y="19191"/>
                    <a:ext cx="4329549" cy="501855"/>
                    <a:chOff x="307084" y="19225"/>
                    <a:chExt cx="4308850" cy="502734"/>
                  </a:xfrm>
                </p:grpSpPr>
                <p:grpSp>
                  <p:nvGrpSpPr>
                    <p:cNvPr id="189" name="Grouper 188"/>
                    <p:cNvGrpSpPr/>
                    <p:nvPr/>
                  </p:nvGrpSpPr>
                  <p:grpSpPr>
                    <a:xfrm>
                      <a:off x="307084" y="19225"/>
                      <a:ext cx="4308850" cy="422111"/>
                      <a:chOff x="307084" y="19225"/>
                      <a:chExt cx="4308850" cy="422111"/>
                    </a:xfrm>
                  </p:grpSpPr>
                  <p:grpSp>
                    <p:nvGrpSpPr>
                      <p:cNvPr id="191" name="Grouper 190"/>
                      <p:cNvGrpSpPr/>
                      <p:nvPr/>
                    </p:nvGrpSpPr>
                    <p:grpSpPr>
                      <a:xfrm>
                        <a:off x="1109134" y="19225"/>
                        <a:ext cx="3506800" cy="422111"/>
                        <a:chOff x="1109134" y="19225"/>
                        <a:chExt cx="3506800" cy="422111"/>
                      </a:xfrm>
                    </p:grpSpPr>
                    <p:sp>
                      <p:nvSpPr>
                        <p:cNvPr id="193" name="ZoneTexte 192"/>
                        <p:cNvSpPr txBox="1"/>
                        <p:nvPr/>
                      </p:nvSpPr>
                      <p:spPr>
                        <a:xfrm>
                          <a:off x="1905088" y="42793"/>
                          <a:ext cx="1185333" cy="2286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fr-FR" sz="1400" b="1" dirty="0">
                              <a:latin typeface="Calibri" panose="020F0502020204030204" pitchFamily="34" charset="0"/>
                              <a:cs typeface="Calibri" panose="020F0502020204030204" pitchFamily="34" charset="0"/>
                            </a:rPr>
                            <a:t>FAMILLE</a:t>
                          </a:r>
                        </a:p>
                      </p:txBody>
                    </p:sp>
                    <p:grpSp>
                      <p:nvGrpSpPr>
                        <p:cNvPr id="194" name="Grouper 193"/>
                        <p:cNvGrpSpPr/>
                        <p:nvPr/>
                      </p:nvGrpSpPr>
                      <p:grpSpPr>
                        <a:xfrm>
                          <a:off x="1109134" y="19225"/>
                          <a:ext cx="3506800" cy="422111"/>
                          <a:chOff x="1109134" y="19225"/>
                          <a:chExt cx="3506800" cy="422111"/>
                        </a:xfrm>
                      </p:grpSpPr>
                      <p:sp>
                        <p:nvSpPr>
                          <p:cNvPr id="195" name="ZoneTexte 194"/>
                          <p:cNvSpPr txBox="1"/>
                          <p:nvPr/>
                        </p:nvSpPr>
                        <p:spPr>
                          <a:xfrm>
                            <a:off x="3430601" y="19225"/>
                            <a:ext cx="1185333" cy="2286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fr-FR" sz="1400" b="1" dirty="0">
                                <a:latin typeface="Calibri" panose="020F0502020204030204" pitchFamily="34" charset="0"/>
                                <a:cs typeface="Calibri" panose="020F0502020204030204" pitchFamily="34" charset="0"/>
                              </a:rPr>
                              <a:t>MARQUE</a:t>
                            </a:r>
                          </a:p>
                        </p:txBody>
                      </p:sp>
                      <p:grpSp>
                        <p:nvGrpSpPr>
                          <p:cNvPr id="196" name="Grouper 195"/>
                          <p:cNvGrpSpPr/>
                          <p:nvPr/>
                        </p:nvGrpSpPr>
                        <p:grpSpPr>
                          <a:xfrm>
                            <a:off x="1109134" y="431188"/>
                            <a:ext cx="2783242" cy="10148"/>
                            <a:chOff x="1109134" y="431188"/>
                            <a:chExt cx="2783242" cy="10148"/>
                          </a:xfrm>
                        </p:grpSpPr>
                        <p:cxnSp>
                          <p:nvCxnSpPr>
                            <p:cNvPr id="197" name="Connecteur droit 196"/>
                            <p:cNvCxnSpPr/>
                            <p:nvPr/>
                          </p:nvCxnSpPr>
                          <p:spPr>
                            <a:xfrm flipV="1">
                              <a:off x="2546177" y="432027"/>
                              <a:ext cx="1346199" cy="4234"/>
                            </a:xfrm>
                            <a:prstGeom prst="line">
                              <a:avLst/>
                            </a:prstGeom>
                            <a:ln w="19050" cmpd="sng"/>
                          </p:spPr>
                          <p:style>
                            <a:lnRef idx="3">
                              <a:schemeClr val="dk1"/>
                            </a:lnRef>
                            <a:fillRef idx="0">
                              <a:schemeClr val="dk1"/>
                            </a:fillRef>
                            <a:effectRef idx="2">
                              <a:schemeClr val="dk1"/>
                            </a:effectRef>
                            <a:fontRef idx="minor">
                              <a:schemeClr val="tx1"/>
                            </a:fontRef>
                          </p:style>
                        </p:cxnSp>
                        <p:cxnSp>
                          <p:nvCxnSpPr>
                            <p:cNvPr id="198" name="Connecteur droit 197"/>
                            <p:cNvCxnSpPr/>
                            <p:nvPr/>
                          </p:nvCxnSpPr>
                          <p:spPr>
                            <a:xfrm>
                              <a:off x="1109134" y="431188"/>
                              <a:ext cx="1272316" cy="10148"/>
                            </a:xfrm>
                            <a:prstGeom prst="line">
                              <a:avLst/>
                            </a:prstGeom>
                            <a:ln w="19050" cmpd="sng"/>
                          </p:spPr>
                          <p:style>
                            <a:lnRef idx="3">
                              <a:schemeClr val="dk1"/>
                            </a:lnRef>
                            <a:fillRef idx="0">
                              <a:schemeClr val="dk1"/>
                            </a:fillRef>
                            <a:effectRef idx="2">
                              <a:schemeClr val="dk1"/>
                            </a:effectRef>
                            <a:fontRef idx="minor">
                              <a:schemeClr val="tx1"/>
                            </a:fontRef>
                          </p:style>
                        </p:cxnSp>
                      </p:grpSp>
                    </p:grpSp>
                  </p:grpSp>
                  <p:sp>
                    <p:nvSpPr>
                      <p:cNvPr id="192" name="ZoneTexte 191"/>
                      <p:cNvSpPr txBox="1"/>
                      <p:nvPr/>
                    </p:nvSpPr>
                    <p:spPr>
                      <a:xfrm>
                        <a:off x="307084" y="35245"/>
                        <a:ext cx="1185333" cy="2286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fr-FR" sz="1400" b="1">
                            <a:latin typeface="Calibri" panose="020F0502020204030204" pitchFamily="34" charset="0"/>
                            <a:cs typeface="Calibri" panose="020F0502020204030204" pitchFamily="34" charset="0"/>
                          </a:rPr>
                          <a:t>PRODUIT</a:t>
                        </a:r>
                      </a:p>
                    </p:txBody>
                  </p:sp>
                </p:grpSp>
                <p:sp>
                  <p:nvSpPr>
                    <p:cNvPr id="190" name="Ellipse 189"/>
                    <p:cNvSpPr/>
                    <p:nvPr/>
                  </p:nvSpPr>
                  <p:spPr>
                    <a:xfrm>
                      <a:off x="3886950" y="338037"/>
                      <a:ext cx="169334" cy="183922"/>
                    </a:xfrm>
                    <a:prstGeom prst="ellipse">
                      <a:avLst/>
                    </a:prstGeom>
                    <a:solidFill>
                      <a:srgbClr val="FFC000"/>
                    </a:solidFill>
                    <a:ln>
                      <a:solidFill>
                        <a:srgbClr val="FFC000"/>
                      </a:solidFill>
                    </a:ln>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fr-FR" sz="1100" b="1">
                        <a:latin typeface="Calibri" panose="020F0502020204030204" pitchFamily="34" charset="0"/>
                        <a:cs typeface="Calibri" panose="020F0502020204030204" pitchFamily="34" charset="0"/>
                      </a:endParaRPr>
                    </a:p>
                  </p:txBody>
                </p:sp>
              </p:grpSp>
              <p:sp>
                <p:nvSpPr>
                  <p:cNvPr id="188" name="Ellipse 187"/>
                  <p:cNvSpPr/>
                  <p:nvPr/>
                </p:nvSpPr>
                <p:spPr>
                  <a:xfrm>
                    <a:off x="2396718" y="335639"/>
                    <a:ext cx="169200" cy="183600"/>
                  </a:xfrm>
                  <a:prstGeom prst="ellipse">
                    <a:avLst/>
                  </a:prstGeom>
                  <a:solidFill>
                    <a:srgbClr val="FFC000"/>
                  </a:solidFill>
                  <a:ln>
                    <a:solidFill>
                      <a:srgbClr val="FFC000"/>
                    </a:solidFill>
                  </a:ln>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fr-FR" sz="1100" b="1">
                      <a:latin typeface="Calibri" panose="020F0502020204030204" pitchFamily="34" charset="0"/>
                      <a:cs typeface="Calibri" panose="020F0502020204030204" pitchFamily="34" charset="0"/>
                    </a:endParaRPr>
                  </a:p>
                </p:txBody>
              </p:sp>
            </p:grpSp>
          </p:grpSp>
          <p:grpSp>
            <p:nvGrpSpPr>
              <p:cNvPr id="181" name="Grouper 180"/>
              <p:cNvGrpSpPr/>
              <p:nvPr/>
            </p:nvGrpSpPr>
            <p:grpSpPr>
              <a:xfrm>
                <a:off x="4252297" y="4239394"/>
                <a:ext cx="197216" cy="129824"/>
                <a:chOff x="1515098" y="3936208"/>
                <a:chExt cx="197216" cy="129824"/>
              </a:xfrm>
            </p:grpSpPr>
            <p:cxnSp>
              <p:nvCxnSpPr>
                <p:cNvPr id="182" name="Connecteur droit 181"/>
                <p:cNvCxnSpPr/>
                <p:nvPr/>
              </p:nvCxnSpPr>
              <p:spPr>
                <a:xfrm>
                  <a:off x="1515098" y="3936208"/>
                  <a:ext cx="197216" cy="733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Connecteur droit 182"/>
                <p:cNvCxnSpPr/>
                <p:nvPr/>
              </p:nvCxnSpPr>
              <p:spPr>
                <a:xfrm flipV="1">
                  <a:off x="1515098" y="4009524"/>
                  <a:ext cx="197216" cy="56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18" name="Connecteur droit 117"/>
            <p:cNvCxnSpPr/>
            <p:nvPr/>
          </p:nvCxnSpPr>
          <p:spPr>
            <a:xfrm>
              <a:off x="3619737" y="4068169"/>
              <a:ext cx="191103" cy="769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Connecteur droit 118"/>
            <p:cNvCxnSpPr/>
            <p:nvPr/>
          </p:nvCxnSpPr>
          <p:spPr>
            <a:xfrm flipV="1">
              <a:off x="3621597" y="3970083"/>
              <a:ext cx="137417" cy="1064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Connecteur droit 119"/>
            <p:cNvCxnSpPr/>
            <p:nvPr/>
          </p:nvCxnSpPr>
          <p:spPr>
            <a:xfrm>
              <a:off x="5139210" y="4070640"/>
              <a:ext cx="152614" cy="522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Connecteur droit 177"/>
            <p:cNvCxnSpPr/>
            <p:nvPr/>
          </p:nvCxnSpPr>
          <p:spPr>
            <a:xfrm flipV="1">
              <a:off x="5130593" y="3982884"/>
              <a:ext cx="146497" cy="649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5" name="Text Box 102">
            <a:extLst>
              <a:ext uri="{FF2B5EF4-FFF2-40B4-BE49-F238E27FC236}">
                <a16:creationId xmlns:a16="http://schemas.microsoft.com/office/drawing/2014/main" id="{2FB78215-891A-344C-822D-B47029F4FDC8}"/>
              </a:ext>
            </a:extLst>
          </p:cNvPr>
          <p:cNvSpPr txBox="1">
            <a:spLocks noChangeArrowheads="1"/>
          </p:cNvSpPr>
          <p:nvPr/>
        </p:nvSpPr>
        <p:spPr bwMode="auto">
          <a:xfrm>
            <a:off x="202424" y="899089"/>
            <a:ext cx="8990363" cy="461665"/>
          </a:xfrm>
          <a:prstGeom prst="rect">
            <a:avLst/>
          </a:prstGeom>
        </p:spPr>
        <p:txBody>
          <a:bodyPr wrap="squar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FR" altLang="fr-FR" dirty="0"/>
              <a:t> Schéma en flocons de neige : </a:t>
            </a:r>
            <a:r>
              <a:rPr lang="fr-FR" altLang="fr-FR" sz="1800" dirty="0"/>
              <a:t>Construction de différents types d’hiérarchies</a:t>
            </a:r>
            <a:endParaRPr lang="fr-FR" altLang="fr-FR" dirty="0"/>
          </a:p>
        </p:txBody>
      </p:sp>
      <p:sp>
        <p:nvSpPr>
          <p:cNvPr id="2" name="Text Box 3">
            <a:extLst>
              <a:ext uri="{FF2B5EF4-FFF2-40B4-BE49-F238E27FC236}">
                <a16:creationId xmlns:a16="http://schemas.microsoft.com/office/drawing/2014/main" id="{789F3911-CACC-29E5-6533-FD4480385F34}"/>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spTree>
    <p:extLst>
      <p:ext uri="{BB962C8B-B14F-4D97-AF65-F5344CB8AC3E}">
        <p14:creationId xmlns:p14="http://schemas.microsoft.com/office/powerpoint/2010/main" val="1520676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blinds(horizontal)">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76"/>
                                        </p:tgtEl>
                                        <p:attrNameLst>
                                          <p:attrName>style.visibility</p:attrName>
                                        </p:attrNameLst>
                                      </p:cBhvr>
                                      <p:to>
                                        <p:strVal val="visible"/>
                                      </p:to>
                                    </p:set>
                                    <p:anim calcmode="lin" valueType="num">
                                      <p:cBhvr additive="base">
                                        <p:cTn id="12" dur="500" fill="hold"/>
                                        <p:tgtEl>
                                          <p:spTgt spid="176"/>
                                        </p:tgtEl>
                                        <p:attrNameLst>
                                          <p:attrName>ppt_x</p:attrName>
                                        </p:attrNameLst>
                                      </p:cBhvr>
                                      <p:tavLst>
                                        <p:tav tm="0">
                                          <p:val>
                                            <p:strVal val="#ppt_x"/>
                                          </p:val>
                                        </p:tav>
                                        <p:tav tm="100000">
                                          <p:val>
                                            <p:strVal val="#ppt_x"/>
                                          </p:val>
                                        </p:tav>
                                      </p:tavLst>
                                    </p:anim>
                                    <p:anim calcmode="lin" valueType="num">
                                      <p:cBhvr additive="base">
                                        <p:cTn id="13" dur="500" fill="hold"/>
                                        <p:tgtEl>
                                          <p:spTgt spid="17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16"/>
                                        </p:tgtEl>
                                        <p:attrNameLst>
                                          <p:attrName>style.visibility</p:attrName>
                                        </p:attrNameLst>
                                      </p:cBhvr>
                                      <p:to>
                                        <p:strVal val="visible"/>
                                      </p:to>
                                    </p:set>
                                    <p:animEffect transition="in" filter="blinds(horizontal)">
                                      <p:cBhvr>
                                        <p:cTn id="24"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 Box 102"/>
          <p:cNvSpPr txBox="1">
            <a:spLocks noChangeArrowheads="1"/>
          </p:cNvSpPr>
          <p:nvPr/>
        </p:nvSpPr>
        <p:spPr bwMode="auto">
          <a:xfrm>
            <a:off x="178322" y="774607"/>
            <a:ext cx="8990363" cy="461665"/>
          </a:xfrm>
          <a:prstGeom prst="rect">
            <a:avLst/>
          </a:prstGeom>
        </p:spPr>
        <p:txBody>
          <a:bodyPr wrap="squar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FR" altLang="fr-FR" dirty="0"/>
              <a:t> Schéma en constellation  (</a:t>
            </a:r>
            <a:r>
              <a:rPr lang="fr-FR" altLang="fr-FR" sz="2000" dirty="0"/>
              <a:t>ou en flocons de faits</a:t>
            </a:r>
            <a:r>
              <a:rPr lang="fr-FR" altLang="fr-FR" dirty="0"/>
              <a:t>) </a:t>
            </a:r>
          </a:p>
        </p:txBody>
      </p:sp>
      <p:grpSp>
        <p:nvGrpSpPr>
          <p:cNvPr id="9" name="Groupe 8">
            <a:extLst>
              <a:ext uri="{FF2B5EF4-FFF2-40B4-BE49-F238E27FC236}">
                <a16:creationId xmlns:a16="http://schemas.microsoft.com/office/drawing/2014/main" id="{DBA6FFE8-D315-DBF7-DCD6-C5A691978121}"/>
              </a:ext>
            </a:extLst>
          </p:cNvPr>
          <p:cNvGrpSpPr/>
          <p:nvPr/>
        </p:nvGrpSpPr>
        <p:grpSpPr>
          <a:xfrm>
            <a:off x="129014" y="1512682"/>
            <a:ext cx="8885971" cy="4717052"/>
            <a:chOff x="12344" y="883556"/>
            <a:chExt cx="8885971" cy="4717052"/>
          </a:xfrm>
        </p:grpSpPr>
        <p:cxnSp>
          <p:nvCxnSpPr>
            <p:cNvPr id="67" name="Connecteur droit 66"/>
            <p:cNvCxnSpPr/>
            <p:nvPr/>
          </p:nvCxnSpPr>
          <p:spPr>
            <a:xfrm flipV="1">
              <a:off x="1902333" y="4237927"/>
              <a:ext cx="0" cy="4168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Grouper 5"/>
            <p:cNvGrpSpPr/>
            <p:nvPr/>
          </p:nvGrpSpPr>
          <p:grpSpPr>
            <a:xfrm>
              <a:off x="1291805" y="3832820"/>
              <a:ext cx="1221055" cy="1127292"/>
              <a:chOff x="6390654" y="2806995"/>
              <a:chExt cx="1584176" cy="1249564"/>
            </a:xfrm>
            <a:gradFill>
              <a:gsLst>
                <a:gs pos="0">
                  <a:srgbClr val="00CC00"/>
                </a:gs>
                <a:gs pos="23000">
                  <a:schemeClr val="accent5">
                    <a:shade val="93000"/>
                    <a:satMod val="130000"/>
                  </a:schemeClr>
                </a:gs>
                <a:gs pos="100000">
                  <a:schemeClr val="accent5">
                    <a:shade val="94000"/>
                    <a:satMod val="135000"/>
                  </a:schemeClr>
                </a:gs>
              </a:gsLst>
              <a:lin ang="16200000" scaled="0"/>
            </a:gradFill>
          </p:grpSpPr>
          <p:sp>
            <p:nvSpPr>
              <p:cNvPr id="2" name="Rectangle 1"/>
              <p:cNvSpPr/>
              <p:nvPr/>
            </p:nvSpPr>
            <p:spPr>
              <a:xfrm>
                <a:off x="6390654" y="3688907"/>
                <a:ext cx="1584176" cy="367652"/>
              </a:xfrm>
              <a:prstGeom prst="rect">
                <a:avLst/>
              </a:prstGeom>
              <a:solidFill>
                <a:schemeClr val="bg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200" dirty="0">
                  <a:solidFill>
                    <a:schemeClr val="tx1"/>
                  </a:solidFill>
                  <a:latin typeface="Calibri" charset="0"/>
                  <a:ea typeface="Calibri" charset="0"/>
                  <a:cs typeface="Calibri" charset="0"/>
                </a:endParaRPr>
              </a:p>
            </p:txBody>
          </p:sp>
          <p:sp>
            <p:nvSpPr>
              <p:cNvPr id="4" name="ZoneTexte 3"/>
              <p:cNvSpPr txBox="1"/>
              <p:nvPr/>
            </p:nvSpPr>
            <p:spPr>
              <a:xfrm>
                <a:off x="7240772" y="2806995"/>
                <a:ext cx="184731" cy="298033"/>
              </a:xfrm>
              <a:prstGeom prst="rect">
                <a:avLst/>
              </a:prstGeom>
              <a:grpFill/>
            </p:spPr>
            <p:txBody>
              <a:bodyPr wrap="none" rtlCol="0">
                <a:spAutoFit/>
              </a:bodyPr>
              <a:lstStyle/>
              <a:p>
                <a:endParaRPr lang="fr-FR" sz="1200" dirty="0">
                  <a:latin typeface="Calibri" charset="0"/>
                  <a:ea typeface="Calibri" charset="0"/>
                  <a:cs typeface="Calibri" charset="0"/>
                </a:endParaRPr>
              </a:p>
            </p:txBody>
          </p:sp>
        </p:grpSp>
        <p:grpSp>
          <p:nvGrpSpPr>
            <p:cNvPr id="28" name="Grouper 27"/>
            <p:cNvGrpSpPr/>
            <p:nvPr/>
          </p:nvGrpSpPr>
          <p:grpSpPr>
            <a:xfrm>
              <a:off x="1653353" y="1413488"/>
              <a:ext cx="918605" cy="1464194"/>
              <a:chOff x="6156176" y="2611471"/>
              <a:chExt cx="1638096" cy="1566012"/>
            </a:xfrm>
          </p:grpSpPr>
          <p:sp>
            <p:nvSpPr>
              <p:cNvPr id="29" name="Rectangle 28"/>
              <p:cNvSpPr/>
              <p:nvPr/>
            </p:nvSpPr>
            <p:spPr>
              <a:xfrm>
                <a:off x="6156176" y="3068962"/>
                <a:ext cx="1584176" cy="110852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30" name="Rectangle 29"/>
              <p:cNvSpPr/>
              <p:nvPr/>
            </p:nvSpPr>
            <p:spPr>
              <a:xfrm>
                <a:off x="6156176" y="2653621"/>
                <a:ext cx="1584176" cy="415339"/>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latin typeface="Calibri" charset="0"/>
                  <a:ea typeface="Calibri" charset="0"/>
                  <a:cs typeface="Calibri" charset="0"/>
                </a:endParaRPr>
              </a:p>
            </p:txBody>
          </p:sp>
          <p:sp>
            <p:nvSpPr>
              <p:cNvPr id="32" name="ZoneTexte 31"/>
              <p:cNvSpPr txBox="1"/>
              <p:nvPr/>
            </p:nvSpPr>
            <p:spPr>
              <a:xfrm>
                <a:off x="6241709" y="2611471"/>
                <a:ext cx="1552563" cy="460850"/>
              </a:xfrm>
              <a:prstGeom prst="rect">
                <a:avLst/>
              </a:prstGeom>
              <a:noFill/>
            </p:spPr>
            <p:txBody>
              <a:bodyPr wrap="square" rtlCol="0">
                <a:spAutoFit/>
              </a:bodyPr>
              <a:lstStyle/>
              <a:p>
                <a:pPr algn="ctr"/>
                <a:r>
                  <a:rPr lang="fr-FR" sz="1100" i="1" dirty="0">
                    <a:solidFill>
                      <a:schemeClr val="bg1"/>
                    </a:solidFill>
                    <a:latin typeface="Calibri" charset="0"/>
                    <a:ea typeface="Calibri" charset="0"/>
                    <a:cs typeface="Calibri" charset="0"/>
                  </a:rPr>
                  <a:t>Dimension Conforme</a:t>
                </a:r>
                <a:endParaRPr lang="fr-FR" sz="1100" b="1" dirty="0">
                  <a:solidFill>
                    <a:schemeClr val="bg1"/>
                  </a:solidFill>
                  <a:latin typeface="Calibri" charset="0"/>
                  <a:ea typeface="Calibri" charset="0"/>
                  <a:cs typeface="Calibri" charset="0"/>
                </a:endParaRPr>
              </a:p>
            </p:txBody>
          </p:sp>
        </p:grpSp>
        <p:grpSp>
          <p:nvGrpSpPr>
            <p:cNvPr id="18" name="Grouper 17"/>
            <p:cNvGrpSpPr/>
            <p:nvPr/>
          </p:nvGrpSpPr>
          <p:grpSpPr>
            <a:xfrm>
              <a:off x="3938805" y="2394416"/>
              <a:ext cx="1106814" cy="2078586"/>
              <a:chOff x="6193367" y="2806995"/>
              <a:chExt cx="1627224" cy="1678345"/>
            </a:xfrm>
          </p:grpSpPr>
          <p:sp>
            <p:nvSpPr>
              <p:cNvPr id="19" name="Rectangle 18"/>
              <p:cNvSpPr/>
              <p:nvPr/>
            </p:nvSpPr>
            <p:spPr>
              <a:xfrm>
                <a:off x="6193367" y="3088901"/>
                <a:ext cx="1621146" cy="13964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20" name="Rectangle 19"/>
              <p:cNvSpPr/>
              <p:nvPr/>
            </p:nvSpPr>
            <p:spPr>
              <a:xfrm>
                <a:off x="6197729" y="2860481"/>
                <a:ext cx="1608149" cy="354834"/>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21" name="ZoneTexte 20"/>
              <p:cNvSpPr txBox="1"/>
              <p:nvPr/>
            </p:nvSpPr>
            <p:spPr>
              <a:xfrm>
                <a:off x="7240772" y="2806995"/>
                <a:ext cx="184808" cy="246450"/>
              </a:xfrm>
              <a:prstGeom prst="rect">
                <a:avLst/>
              </a:prstGeom>
              <a:noFill/>
            </p:spPr>
            <p:txBody>
              <a:bodyPr wrap="none" rtlCol="0">
                <a:spAutoFit/>
              </a:bodyPr>
              <a:lstStyle/>
              <a:p>
                <a:endParaRPr lang="fr-FR" sz="1200" dirty="0">
                  <a:latin typeface="Calibri" charset="0"/>
                  <a:ea typeface="Calibri" charset="0"/>
                  <a:cs typeface="Calibri" charset="0"/>
                </a:endParaRPr>
              </a:p>
            </p:txBody>
          </p:sp>
          <p:sp>
            <p:nvSpPr>
              <p:cNvPr id="22" name="ZoneTexte 21"/>
              <p:cNvSpPr txBox="1"/>
              <p:nvPr/>
            </p:nvSpPr>
            <p:spPr>
              <a:xfrm>
                <a:off x="6199445" y="2843826"/>
                <a:ext cx="1621146" cy="354834"/>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ctr">
                  <a:defRPr sz="1200">
                    <a:solidFill>
                      <a:schemeClr val="lt1"/>
                    </a:solidFill>
                    <a:latin typeface="Calibri" charset="0"/>
                    <a:ea typeface="Calibri" charset="0"/>
                    <a:cs typeface="Calibri" charset="0"/>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fr-FR" sz="1200" i="1" dirty="0">
                    <a:solidFill>
                      <a:schemeClr val="bg1"/>
                    </a:solidFill>
                    <a:latin typeface="Calibri" charset="0"/>
                    <a:ea typeface="Calibri" charset="0"/>
                    <a:cs typeface="Calibri" charset="0"/>
                  </a:rPr>
                  <a:t>Dimension Conforme</a:t>
                </a:r>
                <a:endParaRPr lang="fr-FR" dirty="0"/>
              </a:p>
            </p:txBody>
          </p:sp>
        </p:grpSp>
        <p:sp>
          <p:nvSpPr>
            <p:cNvPr id="13" name="Rectangle 12"/>
            <p:cNvSpPr/>
            <p:nvPr/>
          </p:nvSpPr>
          <p:spPr>
            <a:xfrm>
              <a:off x="78233" y="2254653"/>
              <a:ext cx="1027588" cy="114226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14" name="Rectangle 13"/>
            <p:cNvSpPr/>
            <p:nvPr/>
          </p:nvSpPr>
          <p:spPr>
            <a:xfrm>
              <a:off x="78233" y="1890149"/>
              <a:ext cx="1027588" cy="364503"/>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15" name="ZoneTexte 14"/>
            <p:cNvSpPr txBox="1"/>
            <p:nvPr/>
          </p:nvSpPr>
          <p:spPr>
            <a:xfrm>
              <a:off x="781764" y="2024751"/>
              <a:ext cx="118011" cy="236508"/>
            </a:xfrm>
            <a:prstGeom prst="rect">
              <a:avLst/>
            </a:prstGeom>
            <a:noFill/>
          </p:spPr>
          <p:txBody>
            <a:bodyPr wrap="none" rtlCol="0">
              <a:spAutoFit/>
            </a:bodyPr>
            <a:lstStyle/>
            <a:p>
              <a:endParaRPr lang="fr-FR" sz="1200" dirty="0">
                <a:latin typeface="Calibri" charset="0"/>
                <a:ea typeface="Calibri" charset="0"/>
                <a:cs typeface="Calibri" charset="0"/>
              </a:endParaRPr>
            </a:p>
          </p:txBody>
        </p:sp>
        <p:sp>
          <p:nvSpPr>
            <p:cNvPr id="16" name="ZoneTexte 15"/>
            <p:cNvSpPr txBox="1"/>
            <p:nvPr/>
          </p:nvSpPr>
          <p:spPr>
            <a:xfrm>
              <a:off x="61652" y="1967391"/>
              <a:ext cx="991137" cy="276999"/>
            </a:xfrm>
            <a:prstGeom prst="rect">
              <a:avLst/>
            </a:prstGeom>
            <a:noFill/>
          </p:spPr>
          <p:txBody>
            <a:bodyPr wrap="square" rtlCol="0">
              <a:spAutoFit/>
            </a:bodyPr>
            <a:lstStyle/>
            <a:p>
              <a:pPr algn="ctr"/>
              <a:r>
                <a:rPr lang="fr-FR" sz="1200" i="1" dirty="0">
                  <a:latin typeface="Calibri" charset="0"/>
                  <a:ea typeface="Calibri" charset="0"/>
                  <a:cs typeface="Calibri" charset="0"/>
                </a:rPr>
                <a:t>Dimension</a:t>
              </a:r>
              <a:endParaRPr lang="fr-FR" sz="1200" b="1" dirty="0">
                <a:latin typeface="Calibri" charset="0"/>
                <a:ea typeface="Calibri" charset="0"/>
                <a:cs typeface="Calibri" charset="0"/>
              </a:endParaRPr>
            </a:p>
          </p:txBody>
        </p:sp>
        <p:grpSp>
          <p:nvGrpSpPr>
            <p:cNvPr id="33" name="Grouper 32"/>
            <p:cNvGrpSpPr/>
            <p:nvPr/>
          </p:nvGrpSpPr>
          <p:grpSpPr>
            <a:xfrm>
              <a:off x="2753522" y="4013168"/>
              <a:ext cx="1245725" cy="1587440"/>
              <a:chOff x="6156176" y="2653621"/>
              <a:chExt cx="1826483" cy="1587440"/>
            </a:xfrm>
          </p:grpSpPr>
          <p:sp>
            <p:nvSpPr>
              <p:cNvPr id="34" name="Rectangle 33"/>
              <p:cNvSpPr/>
              <p:nvPr/>
            </p:nvSpPr>
            <p:spPr>
              <a:xfrm>
                <a:off x="6156176" y="3068961"/>
                <a:ext cx="1584176" cy="1172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35" name="Rectangle 34"/>
              <p:cNvSpPr/>
              <p:nvPr/>
            </p:nvSpPr>
            <p:spPr>
              <a:xfrm>
                <a:off x="6156176" y="2653621"/>
                <a:ext cx="1584176" cy="415339"/>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36" name="ZoneTexte 35"/>
              <p:cNvSpPr txBox="1"/>
              <p:nvPr/>
            </p:nvSpPr>
            <p:spPr>
              <a:xfrm>
                <a:off x="7240772" y="2806995"/>
                <a:ext cx="180545" cy="276999"/>
              </a:xfrm>
              <a:prstGeom prst="rect">
                <a:avLst/>
              </a:prstGeom>
              <a:noFill/>
            </p:spPr>
            <p:txBody>
              <a:bodyPr wrap="none" rtlCol="0">
                <a:spAutoFit/>
              </a:bodyPr>
              <a:lstStyle/>
              <a:p>
                <a:endParaRPr lang="fr-FR" sz="1200" dirty="0">
                  <a:latin typeface="Calibri" charset="0"/>
                  <a:ea typeface="Calibri" charset="0"/>
                  <a:cs typeface="Calibri" charset="0"/>
                </a:endParaRPr>
              </a:p>
            </p:txBody>
          </p:sp>
          <p:sp>
            <p:nvSpPr>
              <p:cNvPr id="37" name="ZoneTexte 36"/>
              <p:cNvSpPr txBox="1"/>
              <p:nvPr/>
            </p:nvSpPr>
            <p:spPr>
              <a:xfrm>
                <a:off x="6320245" y="2711893"/>
                <a:ext cx="1662414" cy="276999"/>
              </a:xfrm>
              <a:prstGeom prst="rect">
                <a:avLst/>
              </a:prstGeom>
              <a:noFill/>
            </p:spPr>
            <p:txBody>
              <a:bodyPr wrap="square" rtlCol="0">
                <a:spAutoFit/>
              </a:bodyPr>
              <a:lstStyle/>
              <a:p>
                <a:r>
                  <a:rPr lang="fr-FR" sz="1200" i="1" dirty="0">
                    <a:latin typeface="Calibri" charset="0"/>
                    <a:ea typeface="Calibri" charset="0"/>
                    <a:cs typeface="Calibri" charset="0"/>
                  </a:rPr>
                  <a:t>Dimension</a:t>
                </a:r>
                <a:endParaRPr lang="fr-FR" sz="1200" b="1" dirty="0">
                  <a:latin typeface="Calibri" charset="0"/>
                  <a:ea typeface="Calibri" charset="0"/>
                  <a:cs typeface="Calibri" charset="0"/>
                </a:endParaRPr>
              </a:p>
            </p:txBody>
          </p:sp>
        </p:grpSp>
        <p:cxnSp>
          <p:nvCxnSpPr>
            <p:cNvPr id="24677" name="Connecteur droit 24676"/>
            <p:cNvCxnSpPr>
              <a:endCxn id="29" idx="2"/>
            </p:cNvCxnSpPr>
            <p:nvPr/>
          </p:nvCxnSpPr>
          <p:spPr>
            <a:xfrm flipV="1">
              <a:off x="1882755" y="2877681"/>
              <a:ext cx="214781" cy="2613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a:xfrm flipV="1">
              <a:off x="2380093" y="3608275"/>
              <a:ext cx="15587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a:endCxn id="3" idx="2"/>
            </p:cNvCxnSpPr>
            <p:nvPr/>
          </p:nvCxnSpPr>
          <p:spPr>
            <a:xfrm flipV="1">
              <a:off x="1061101" y="3986236"/>
              <a:ext cx="567890" cy="5369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Connecteur droit 57"/>
            <p:cNvCxnSpPr>
              <a:endCxn id="3" idx="1"/>
            </p:cNvCxnSpPr>
            <p:nvPr/>
          </p:nvCxnSpPr>
          <p:spPr>
            <a:xfrm>
              <a:off x="1102931" y="2672813"/>
              <a:ext cx="515423" cy="7722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rot="2479929">
              <a:off x="1527331" y="3287016"/>
              <a:ext cx="730800" cy="798701"/>
            </a:xfrm>
            <a:prstGeom prst="rect">
              <a:avLst/>
            </a:prstGeom>
            <a:gradFill>
              <a:gsLst>
                <a:gs pos="0">
                  <a:srgbClr val="00CC00"/>
                </a:gs>
                <a:gs pos="80000">
                  <a:schemeClr val="accent5">
                    <a:shade val="93000"/>
                    <a:satMod val="130000"/>
                  </a:schemeClr>
                </a:gs>
                <a:gs pos="100000">
                  <a:schemeClr val="accent5">
                    <a:shade val="94000"/>
                    <a:satMod val="135000"/>
                  </a:schemeClr>
                </a:gs>
              </a:gsLst>
              <a:lin ang="16200000" scaled="0"/>
            </a:gra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50" name="ZoneTexte 49"/>
            <p:cNvSpPr txBox="1"/>
            <p:nvPr/>
          </p:nvSpPr>
          <p:spPr>
            <a:xfrm>
              <a:off x="1456142" y="3513417"/>
              <a:ext cx="742088" cy="276999"/>
            </a:xfrm>
            <a:prstGeom prst="rect">
              <a:avLst/>
            </a:prstGeom>
            <a:noFill/>
          </p:spPr>
          <p:txBody>
            <a:bodyPr wrap="square" rtlCol="0">
              <a:spAutoFit/>
            </a:bodyPr>
            <a:lstStyle/>
            <a:p>
              <a:pPr algn="ctr"/>
              <a:r>
                <a:rPr lang="fr-FR" sz="1200" i="1" dirty="0">
                  <a:latin typeface="Calibri" charset="0"/>
                  <a:ea typeface="Calibri" charset="0"/>
                  <a:cs typeface="Calibri" charset="0"/>
                </a:rPr>
                <a:t>Fait 1</a:t>
              </a:r>
              <a:endParaRPr lang="fr-FR" sz="1200" b="1" dirty="0">
                <a:latin typeface="Calibri" charset="0"/>
                <a:ea typeface="Calibri" charset="0"/>
                <a:cs typeface="Calibri" charset="0"/>
              </a:endParaRPr>
            </a:p>
          </p:txBody>
        </p:sp>
        <p:grpSp>
          <p:nvGrpSpPr>
            <p:cNvPr id="55" name="Grouper 54"/>
            <p:cNvGrpSpPr/>
            <p:nvPr/>
          </p:nvGrpSpPr>
          <p:grpSpPr>
            <a:xfrm>
              <a:off x="97329" y="3857719"/>
              <a:ext cx="1032939" cy="1307117"/>
              <a:chOff x="6156176" y="2653621"/>
              <a:chExt cx="1697867" cy="1427179"/>
            </a:xfrm>
          </p:grpSpPr>
          <p:sp>
            <p:nvSpPr>
              <p:cNvPr id="60" name="Rectangle 59"/>
              <p:cNvSpPr/>
              <p:nvPr/>
            </p:nvSpPr>
            <p:spPr>
              <a:xfrm>
                <a:off x="6156176" y="3068960"/>
                <a:ext cx="1584176" cy="101184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61" name="Rectangle 60"/>
              <p:cNvSpPr/>
              <p:nvPr/>
            </p:nvSpPr>
            <p:spPr>
              <a:xfrm>
                <a:off x="6156176" y="2653621"/>
                <a:ext cx="1584176" cy="415339"/>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62" name="ZoneTexte 61"/>
              <p:cNvSpPr txBox="1"/>
              <p:nvPr/>
            </p:nvSpPr>
            <p:spPr>
              <a:xfrm>
                <a:off x="7240772" y="2806995"/>
                <a:ext cx="184731" cy="294341"/>
              </a:xfrm>
              <a:prstGeom prst="rect">
                <a:avLst/>
              </a:prstGeom>
              <a:noFill/>
            </p:spPr>
            <p:txBody>
              <a:bodyPr wrap="none" rtlCol="0">
                <a:spAutoFit/>
              </a:bodyPr>
              <a:lstStyle/>
              <a:p>
                <a:endParaRPr lang="fr-FR" sz="1200" dirty="0">
                  <a:latin typeface="Calibri" charset="0"/>
                  <a:ea typeface="Calibri" charset="0"/>
                  <a:cs typeface="Calibri" charset="0"/>
                </a:endParaRPr>
              </a:p>
            </p:txBody>
          </p:sp>
          <p:sp>
            <p:nvSpPr>
              <p:cNvPr id="63" name="ZoneTexte 62"/>
              <p:cNvSpPr txBox="1"/>
              <p:nvPr/>
            </p:nvSpPr>
            <p:spPr>
              <a:xfrm>
                <a:off x="6194121" y="2669933"/>
                <a:ext cx="1659922" cy="302442"/>
              </a:xfrm>
              <a:prstGeom prst="rect">
                <a:avLst/>
              </a:prstGeom>
              <a:noFill/>
            </p:spPr>
            <p:txBody>
              <a:bodyPr wrap="square" rtlCol="0">
                <a:spAutoFit/>
              </a:bodyPr>
              <a:lstStyle/>
              <a:p>
                <a:pPr algn="ctr"/>
                <a:r>
                  <a:rPr lang="fr-FR" sz="1200" i="1" dirty="0">
                    <a:latin typeface="Calibri" charset="0"/>
                    <a:ea typeface="Calibri" charset="0"/>
                    <a:cs typeface="Calibri" charset="0"/>
                  </a:rPr>
                  <a:t>Dimension</a:t>
                </a:r>
                <a:endParaRPr lang="fr-FR" sz="1200" b="1" dirty="0">
                  <a:latin typeface="Calibri" charset="0"/>
                  <a:ea typeface="Calibri" charset="0"/>
                  <a:cs typeface="Calibri" charset="0"/>
                </a:endParaRPr>
              </a:p>
            </p:txBody>
          </p:sp>
        </p:grpSp>
        <p:cxnSp>
          <p:nvCxnSpPr>
            <p:cNvPr id="69" name="Connecteur droit 68"/>
            <p:cNvCxnSpPr/>
            <p:nvPr/>
          </p:nvCxnSpPr>
          <p:spPr>
            <a:xfrm>
              <a:off x="2198230" y="3873070"/>
              <a:ext cx="550566" cy="3816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700" name="Grouper 24699"/>
            <p:cNvGrpSpPr/>
            <p:nvPr/>
          </p:nvGrpSpPr>
          <p:grpSpPr>
            <a:xfrm>
              <a:off x="2516510" y="1518507"/>
              <a:ext cx="3400055" cy="851067"/>
              <a:chOff x="2570674" y="1349225"/>
              <a:chExt cx="3400055" cy="851067"/>
            </a:xfrm>
          </p:grpSpPr>
          <p:cxnSp>
            <p:nvCxnSpPr>
              <p:cNvPr id="99" name="Connecteur droit 98"/>
              <p:cNvCxnSpPr/>
              <p:nvPr/>
            </p:nvCxnSpPr>
            <p:spPr>
              <a:xfrm flipH="1">
                <a:off x="2570674" y="1731199"/>
                <a:ext cx="750556" cy="0"/>
              </a:xfrm>
              <a:prstGeom prst="line">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nvGrpSpPr>
              <p:cNvPr id="109" name="Grouper 108"/>
              <p:cNvGrpSpPr/>
              <p:nvPr/>
            </p:nvGrpSpPr>
            <p:grpSpPr>
              <a:xfrm>
                <a:off x="3321649" y="1349225"/>
                <a:ext cx="963772" cy="851067"/>
                <a:chOff x="6156176" y="2653621"/>
                <a:chExt cx="1584176" cy="966056"/>
              </a:xfrm>
            </p:grpSpPr>
            <p:sp>
              <p:nvSpPr>
                <p:cNvPr id="111" name="Rectangle 110"/>
                <p:cNvSpPr/>
                <p:nvPr/>
              </p:nvSpPr>
              <p:spPr>
                <a:xfrm>
                  <a:off x="6156176" y="2935440"/>
                  <a:ext cx="1584176" cy="6842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112" name="Rectangle 111"/>
                <p:cNvSpPr/>
                <p:nvPr/>
              </p:nvSpPr>
              <p:spPr>
                <a:xfrm>
                  <a:off x="6156176" y="2653621"/>
                  <a:ext cx="1584176" cy="275075"/>
                </a:xfrm>
                <a:prstGeom prst="rect">
                  <a:avLst/>
                </a:prstGeom>
                <a:solidFill>
                  <a:srgbClr val="E1DEB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113" name="ZoneTexte 112"/>
                <p:cNvSpPr txBox="1"/>
                <p:nvPr/>
              </p:nvSpPr>
              <p:spPr>
                <a:xfrm>
                  <a:off x="7240772" y="2806995"/>
                  <a:ext cx="184731" cy="294341"/>
                </a:xfrm>
                <a:prstGeom prst="rect">
                  <a:avLst/>
                </a:prstGeom>
                <a:noFill/>
              </p:spPr>
              <p:txBody>
                <a:bodyPr wrap="none" rtlCol="0">
                  <a:spAutoFit/>
                </a:bodyPr>
                <a:lstStyle/>
                <a:p>
                  <a:endParaRPr lang="fr-FR" sz="1200" dirty="0">
                    <a:latin typeface="Calibri" charset="0"/>
                    <a:ea typeface="Calibri" charset="0"/>
                    <a:cs typeface="Calibri" charset="0"/>
                  </a:endParaRPr>
                </a:p>
              </p:txBody>
            </p:sp>
            <p:sp>
              <p:nvSpPr>
                <p:cNvPr id="114" name="ZoneTexte 113"/>
                <p:cNvSpPr txBox="1"/>
                <p:nvPr/>
              </p:nvSpPr>
              <p:spPr>
                <a:xfrm>
                  <a:off x="6161722" y="2685049"/>
                  <a:ext cx="1518485" cy="244553"/>
                </a:xfrm>
                <a:prstGeom prst="rect">
                  <a:avLst/>
                </a:prstGeom>
                <a:noFill/>
              </p:spPr>
              <p:txBody>
                <a:bodyPr wrap="square" rtlCol="0">
                  <a:spAutoFit/>
                </a:bodyPr>
                <a:lstStyle/>
                <a:p>
                  <a:pPr algn="ctr"/>
                  <a:r>
                    <a:rPr lang="fr-FR" sz="800" i="1" dirty="0">
                      <a:latin typeface="Calibri" charset="0"/>
                      <a:ea typeface="Calibri" charset="0"/>
                      <a:cs typeface="Calibri" charset="0"/>
                    </a:rPr>
                    <a:t>Niveau hiérarchie</a:t>
                  </a:r>
                  <a:endParaRPr lang="fr-FR" sz="800" b="1" dirty="0">
                    <a:latin typeface="Calibri" charset="0"/>
                    <a:ea typeface="Calibri" charset="0"/>
                    <a:cs typeface="Calibri" charset="0"/>
                  </a:endParaRPr>
                </a:p>
              </p:txBody>
            </p:sp>
          </p:grpSp>
          <p:grpSp>
            <p:nvGrpSpPr>
              <p:cNvPr id="103" name="Grouper 102"/>
              <p:cNvGrpSpPr/>
              <p:nvPr/>
            </p:nvGrpSpPr>
            <p:grpSpPr>
              <a:xfrm>
                <a:off x="5006957" y="1361252"/>
                <a:ext cx="963772" cy="763285"/>
                <a:chOff x="6156176" y="2651446"/>
                <a:chExt cx="1584176" cy="675014"/>
              </a:xfrm>
            </p:grpSpPr>
            <p:sp>
              <p:nvSpPr>
                <p:cNvPr id="105" name="Rectangle 104"/>
                <p:cNvSpPr/>
                <p:nvPr/>
              </p:nvSpPr>
              <p:spPr>
                <a:xfrm>
                  <a:off x="6156176" y="2934636"/>
                  <a:ext cx="1584176" cy="39182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108" name="ZoneTexte 107"/>
                <p:cNvSpPr txBox="1"/>
                <p:nvPr/>
              </p:nvSpPr>
              <p:spPr>
                <a:xfrm>
                  <a:off x="6167066" y="2651446"/>
                  <a:ext cx="1546231" cy="190529"/>
                </a:xfrm>
                <a:prstGeom prst="rect">
                  <a:avLst/>
                </a:prstGeom>
                <a:solidFill>
                  <a:srgbClr val="E1DEBA"/>
                </a:solidFill>
              </p:spPr>
              <p:txBody>
                <a:bodyPr wrap="square" rtlCol="0">
                  <a:spAutoFit/>
                </a:bodyPr>
                <a:lstStyle/>
                <a:p>
                  <a:pPr algn="ctr"/>
                  <a:r>
                    <a:rPr lang="fr-FR" sz="800" i="1" dirty="0">
                      <a:latin typeface="Calibri" charset="0"/>
                      <a:ea typeface="Calibri" charset="0"/>
                      <a:cs typeface="Calibri" charset="0"/>
                    </a:rPr>
                    <a:t>Niveau hiérarchie</a:t>
                  </a:r>
                  <a:endParaRPr lang="fr-FR" sz="800" b="1" dirty="0">
                    <a:latin typeface="Calibri" charset="0"/>
                    <a:ea typeface="Calibri" charset="0"/>
                    <a:cs typeface="Calibri" charset="0"/>
                  </a:endParaRPr>
                </a:p>
              </p:txBody>
            </p:sp>
            <p:sp>
              <p:nvSpPr>
                <p:cNvPr id="107" name="ZoneTexte 106"/>
                <p:cNvSpPr txBox="1"/>
                <p:nvPr/>
              </p:nvSpPr>
              <p:spPr>
                <a:xfrm>
                  <a:off x="7240772" y="2806995"/>
                  <a:ext cx="184731" cy="294341"/>
                </a:xfrm>
                <a:prstGeom prst="rect">
                  <a:avLst/>
                </a:prstGeom>
                <a:noFill/>
              </p:spPr>
              <p:txBody>
                <a:bodyPr wrap="none" rtlCol="0">
                  <a:spAutoFit/>
                </a:bodyPr>
                <a:lstStyle/>
                <a:p>
                  <a:endParaRPr lang="fr-FR" sz="1200" dirty="0">
                    <a:latin typeface="Calibri" charset="0"/>
                    <a:ea typeface="Calibri" charset="0"/>
                    <a:cs typeface="Calibri" charset="0"/>
                  </a:endParaRPr>
                </a:p>
              </p:txBody>
            </p:sp>
            <p:sp>
              <p:nvSpPr>
                <p:cNvPr id="106" name="Rectangle 105"/>
                <p:cNvSpPr/>
                <p:nvPr/>
              </p:nvSpPr>
              <p:spPr>
                <a:xfrm>
                  <a:off x="6156176" y="2653621"/>
                  <a:ext cx="1584176" cy="26176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grpSp>
          <p:cxnSp>
            <p:nvCxnSpPr>
              <p:cNvPr id="102" name="Connecteur droit 101"/>
              <p:cNvCxnSpPr/>
              <p:nvPr/>
            </p:nvCxnSpPr>
            <p:spPr>
              <a:xfrm flipH="1">
                <a:off x="4261277" y="1704016"/>
                <a:ext cx="750556" cy="0"/>
              </a:xfrm>
              <a:prstGeom prst="line">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grpSp>
          <p:nvGrpSpPr>
            <p:cNvPr id="24699" name="Grouper 24698"/>
            <p:cNvGrpSpPr/>
            <p:nvPr/>
          </p:nvGrpSpPr>
          <p:grpSpPr>
            <a:xfrm>
              <a:off x="3833984" y="4641633"/>
              <a:ext cx="3078794" cy="900302"/>
              <a:chOff x="3888148" y="4472351"/>
              <a:chExt cx="3078794" cy="900302"/>
            </a:xfrm>
          </p:grpSpPr>
          <p:cxnSp>
            <p:nvCxnSpPr>
              <p:cNvPr id="59" name="Connecteur droit 58"/>
              <p:cNvCxnSpPr/>
              <p:nvPr/>
            </p:nvCxnSpPr>
            <p:spPr>
              <a:xfrm flipH="1" flipV="1">
                <a:off x="3888148" y="4977738"/>
                <a:ext cx="539836" cy="0"/>
              </a:xfrm>
              <a:prstGeom prst="line">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nvGrpSpPr>
              <p:cNvPr id="81" name="Grouper 80"/>
              <p:cNvGrpSpPr/>
              <p:nvPr/>
            </p:nvGrpSpPr>
            <p:grpSpPr>
              <a:xfrm>
                <a:off x="4427984" y="4509119"/>
                <a:ext cx="1149802" cy="863534"/>
                <a:chOff x="6173556" y="2703067"/>
                <a:chExt cx="1889957" cy="1134325"/>
              </a:xfrm>
            </p:grpSpPr>
            <p:sp>
              <p:nvSpPr>
                <p:cNvPr id="83" name="Rectangle 82"/>
                <p:cNvSpPr/>
                <p:nvPr/>
              </p:nvSpPr>
              <p:spPr>
                <a:xfrm>
                  <a:off x="6175942" y="2984358"/>
                  <a:ext cx="1879178" cy="85303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84" name="Rectangle 83"/>
                <p:cNvSpPr/>
                <p:nvPr/>
              </p:nvSpPr>
              <p:spPr>
                <a:xfrm>
                  <a:off x="6173556" y="2703067"/>
                  <a:ext cx="1889957" cy="283489"/>
                </a:xfrm>
                <a:prstGeom prst="rect">
                  <a:avLst/>
                </a:prstGeom>
                <a:solidFill>
                  <a:srgbClr val="E1DEB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85" name="ZoneTexte 84"/>
                <p:cNvSpPr txBox="1"/>
                <p:nvPr/>
              </p:nvSpPr>
              <p:spPr>
                <a:xfrm>
                  <a:off x="7240772" y="2806995"/>
                  <a:ext cx="184731" cy="294341"/>
                </a:xfrm>
                <a:prstGeom prst="rect">
                  <a:avLst/>
                </a:prstGeom>
                <a:noFill/>
              </p:spPr>
              <p:txBody>
                <a:bodyPr wrap="none" rtlCol="0">
                  <a:spAutoFit/>
                </a:bodyPr>
                <a:lstStyle/>
                <a:p>
                  <a:endParaRPr lang="fr-FR" sz="1200" dirty="0">
                    <a:latin typeface="Calibri" charset="0"/>
                    <a:ea typeface="Calibri" charset="0"/>
                    <a:cs typeface="Calibri" charset="0"/>
                  </a:endParaRPr>
                </a:p>
              </p:txBody>
            </p:sp>
          </p:grpSp>
          <p:cxnSp>
            <p:nvCxnSpPr>
              <p:cNvPr id="95" name="Connecteur droit 94"/>
              <p:cNvCxnSpPr>
                <a:cxnSpLocks/>
              </p:cNvCxnSpPr>
              <p:nvPr/>
            </p:nvCxnSpPr>
            <p:spPr>
              <a:xfrm flipH="1">
                <a:off x="5572680" y="4902627"/>
                <a:ext cx="300172" cy="0"/>
              </a:xfrm>
              <a:prstGeom prst="line">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nvGrpSpPr>
              <p:cNvPr id="119" name="Grouper 118"/>
              <p:cNvGrpSpPr/>
              <p:nvPr/>
            </p:nvGrpSpPr>
            <p:grpSpPr>
              <a:xfrm>
                <a:off x="5853228" y="4472351"/>
                <a:ext cx="1113714" cy="900301"/>
                <a:chOff x="6111780" y="2668206"/>
                <a:chExt cx="1830638" cy="1182621"/>
              </a:xfrm>
            </p:grpSpPr>
            <p:sp>
              <p:nvSpPr>
                <p:cNvPr id="121" name="Rectangle 120"/>
                <p:cNvSpPr/>
                <p:nvPr/>
              </p:nvSpPr>
              <p:spPr>
                <a:xfrm>
                  <a:off x="6175941" y="2984358"/>
                  <a:ext cx="1707091" cy="86646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122" name="Rectangle 121"/>
                <p:cNvSpPr/>
                <p:nvPr/>
              </p:nvSpPr>
              <p:spPr>
                <a:xfrm>
                  <a:off x="6173555" y="2703067"/>
                  <a:ext cx="1707091" cy="281290"/>
                </a:xfrm>
                <a:prstGeom prst="rect">
                  <a:avLst/>
                </a:prstGeom>
                <a:solidFill>
                  <a:srgbClr val="E1DEB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123" name="ZoneTexte 122"/>
                <p:cNvSpPr txBox="1"/>
                <p:nvPr/>
              </p:nvSpPr>
              <p:spPr>
                <a:xfrm>
                  <a:off x="7240772" y="2806995"/>
                  <a:ext cx="184731" cy="294341"/>
                </a:xfrm>
                <a:prstGeom prst="rect">
                  <a:avLst/>
                </a:prstGeom>
                <a:noFill/>
              </p:spPr>
              <p:txBody>
                <a:bodyPr wrap="none" rtlCol="0">
                  <a:spAutoFit/>
                </a:bodyPr>
                <a:lstStyle/>
                <a:p>
                  <a:endParaRPr lang="fr-FR" sz="1200" dirty="0">
                    <a:latin typeface="Calibri" charset="0"/>
                    <a:ea typeface="Calibri" charset="0"/>
                    <a:cs typeface="Calibri" charset="0"/>
                  </a:endParaRPr>
                </a:p>
              </p:txBody>
            </p:sp>
            <p:sp>
              <p:nvSpPr>
                <p:cNvPr id="124" name="ZoneTexte 123"/>
                <p:cNvSpPr txBox="1"/>
                <p:nvPr/>
              </p:nvSpPr>
              <p:spPr>
                <a:xfrm>
                  <a:off x="6111780" y="2668206"/>
                  <a:ext cx="1830638" cy="323432"/>
                </a:xfrm>
                <a:prstGeom prst="rect">
                  <a:avLst/>
                </a:prstGeom>
                <a:noFill/>
              </p:spPr>
              <p:txBody>
                <a:bodyPr wrap="square" rtlCol="0">
                  <a:spAutoFit/>
                </a:bodyPr>
                <a:lstStyle/>
                <a:p>
                  <a:pPr algn="ctr"/>
                  <a:r>
                    <a:rPr lang="fr-FR" sz="1000" i="1" dirty="0">
                      <a:latin typeface="Calibri" charset="0"/>
                      <a:ea typeface="Calibri" charset="0"/>
                      <a:cs typeface="Calibri" charset="0"/>
                    </a:rPr>
                    <a:t>Niveau hiérarchie</a:t>
                  </a:r>
                  <a:endParaRPr lang="fr-FR" sz="1000" b="1" dirty="0">
                    <a:latin typeface="Calibri" charset="0"/>
                    <a:ea typeface="Calibri" charset="0"/>
                    <a:cs typeface="Calibri" charset="0"/>
                  </a:endParaRPr>
                </a:p>
              </p:txBody>
            </p:sp>
          </p:grpSp>
        </p:grpSp>
        <p:grpSp>
          <p:nvGrpSpPr>
            <p:cNvPr id="24698" name="Grouper 24697"/>
            <p:cNvGrpSpPr/>
            <p:nvPr/>
          </p:nvGrpSpPr>
          <p:grpSpPr>
            <a:xfrm>
              <a:off x="5043414" y="3001987"/>
              <a:ext cx="3854901" cy="2524674"/>
              <a:chOff x="5097578" y="2832705"/>
              <a:chExt cx="3854901" cy="2524674"/>
            </a:xfrm>
          </p:grpSpPr>
          <p:cxnSp>
            <p:nvCxnSpPr>
              <p:cNvPr id="128" name="Connecteur droit 127"/>
              <p:cNvCxnSpPr/>
              <p:nvPr/>
            </p:nvCxnSpPr>
            <p:spPr>
              <a:xfrm flipH="1">
                <a:off x="5097578" y="3227635"/>
                <a:ext cx="410526" cy="0"/>
              </a:xfrm>
              <a:prstGeom prst="line">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nvGrpSpPr>
              <p:cNvPr id="130" name="Grouper 129"/>
              <p:cNvGrpSpPr/>
              <p:nvPr/>
            </p:nvGrpSpPr>
            <p:grpSpPr>
              <a:xfrm>
                <a:off x="5508104" y="2832705"/>
                <a:ext cx="1485836" cy="879252"/>
                <a:chOff x="6156176" y="2621628"/>
                <a:chExt cx="1654466" cy="998049"/>
              </a:xfrm>
            </p:grpSpPr>
            <p:sp>
              <p:nvSpPr>
                <p:cNvPr id="132" name="Rectangle 131"/>
                <p:cNvSpPr/>
                <p:nvPr/>
              </p:nvSpPr>
              <p:spPr>
                <a:xfrm>
                  <a:off x="6156176" y="2935440"/>
                  <a:ext cx="1584176" cy="6842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133" name="Rectangle 132"/>
                <p:cNvSpPr/>
                <p:nvPr/>
              </p:nvSpPr>
              <p:spPr>
                <a:xfrm>
                  <a:off x="6156176" y="2653621"/>
                  <a:ext cx="1584176" cy="275075"/>
                </a:xfrm>
                <a:prstGeom prst="rect">
                  <a:avLst/>
                </a:prstGeom>
                <a:solidFill>
                  <a:srgbClr val="E1DEB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134" name="ZoneTexte 133"/>
                <p:cNvSpPr txBox="1"/>
                <p:nvPr/>
              </p:nvSpPr>
              <p:spPr>
                <a:xfrm>
                  <a:off x="7240772" y="2806995"/>
                  <a:ext cx="184731" cy="294341"/>
                </a:xfrm>
                <a:prstGeom prst="rect">
                  <a:avLst/>
                </a:prstGeom>
                <a:noFill/>
              </p:spPr>
              <p:txBody>
                <a:bodyPr wrap="none" rtlCol="0">
                  <a:spAutoFit/>
                </a:bodyPr>
                <a:lstStyle/>
                <a:p>
                  <a:endParaRPr lang="fr-FR" sz="1200" dirty="0">
                    <a:latin typeface="Calibri" charset="0"/>
                    <a:ea typeface="Calibri" charset="0"/>
                    <a:cs typeface="Calibri" charset="0"/>
                  </a:endParaRPr>
                </a:p>
              </p:txBody>
            </p:sp>
            <p:sp>
              <p:nvSpPr>
                <p:cNvPr id="135" name="ZoneTexte 134"/>
                <p:cNvSpPr txBox="1"/>
                <p:nvPr/>
              </p:nvSpPr>
              <p:spPr>
                <a:xfrm>
                  <a:off x="6194120" y="2621628"/>
                  <a:ext cx="1616522" cy="314425"/>
                </a:xfrm>
                <a:prstGeom prst="rect">
                  <a:avLst/>
                </a:prstGeom>
                <a:noFill/>
              </p:spPr>
              <p:txBody>
                <a:bodyPr wrap="square" rtlCol="0">
                  <a:spAutoFit/>
                </a:bodyPr>
                <a:lstStyle/>
                <a:p>
                  <a:pPr marL="9525" algn="ctr"/>
                  <a:r>
                    <a:rPr lang="fr-FR" sz="1200" i="1" dirty="0">
                      <a:latin typeface="Calibri" charset="0"/>
                      <a:ea typeface="Calibri" charset="0"/>
                      <a:cs typeface="Calibri" charset="0"/>
                    </a:rPr>
                    <a:t>Niveau hiérarchie</a:t>
                  </a:r>
                  <a:endParaRPr lang="fr-FR" sz="1200" b="1" dirty="0">
                    <a:latin typeface="Calibri" charset="0"/>
                    <a:ea typeface="Calibri" charset="0"/>
                    <a:cs typeface="Calibri" charset="0"/>
                  </a:endParaRPr>
                </a:p>
              </p:txBody>
            </p:sp>
          </p:grpSp>
          <p:grpSp>
            <p:nvGrpSpPr>
              <p:cNvPr id="137" name="Grouper 136"/>
              <p:cNvGrpSpPr/>
              <p:nvPr/>
            </p:nvGrpSpPr>
            <p:grpSpPr>
              <a:xfrm>
                <a:off x="7331782" y="2870562"/>
                <a:ext cx="1518978" cy="1214877"/>
                <a:chOff x="6156175" y="2653618"/>
                <a:chExt cx="1691367" cy="701605"/>
              </a:xfrm>
            </p:grpSpPr>
            <p:sp>
              <p:nvSpPr>
                <p:cNvPr id="139" name="Rectangle 138"/>
                <p:cNvSpPr/>
                <p:nvPr/>
              </p:nvSpPr>
              <p:spPr>
                <a:xfrm>
                  <a:off x="6156175" y="2847498"/>
                  <a:ext cx="1683251" cy="50772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140" name="ZoneTexte 139"/>
                <p:cNvSpPr txBox="1"/>
                <p:nvPr/>
              </p:nvSpPr>
              <p:spPr>
                <a:xfrm>
                  <a:off x="6156176" y="2666345"/>
                  <a:ext cx="1691366" cy="159970"/>
                </a:xfrm>
                <a:prstGeom prst="rect">
                  <a:avLst/>
                </a:prstGeom>
                <a:solidFill>
                  <a:srgbClr val="E1DEBA"/>
                </a:solidFill>
              </p:spPr>
              <p:txBody>
                <a:bodyPr wrap="square" rtlCol="0">
                  <a:spAutoFit/>
                </a:bodyPr>
                <a:lstStyle/>
                <a:p>
                  <a:pPr algn="ctr"/>
                  <a:r>
                    <a:rPr lang="fr-FR" sz="1200" i="1" dirty="0">
                      <a:latin typeface="Calibri" charset="0"/>
                      <a:ea typeface="Calibri" charset="0"/>
                      <a:cs typeface="Calibri" charset="0"/>
                    </a:rPr>
                    <a:t>Niveau hiérarchie</a:t>
                  </a:r>
                  <a:endParaRPr lang="fr-FR" sz="1200" b="1" dirty="0">
                    <a:latin typeface="Calibri" charset="0"/>
                    <a:ea typeface="Calibri" charset="0"/>
                    <a:cs typeface="Calibri" charset="0"/>
                  </a:endParaRPr>
                </a:p>
              </p:txBody>
            </p:sp>
            <p:sp>
              <p:nvSpPr>
                <p:cNvPr id="142" name="Rectangle 141"/>
                <p:cNvSpPr/>
                <p:nvPr/>
              </p:nvSpPr>
              <p:spPr>
                <a:xfrm>
                  <a:off x="6156175" y="2653618"/>
                  <a:ext cx="1683251" cy="1871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grpSp>
          <p:cxnSp>
            <p:nvCxnSpPr>
              <p:cNvPr id="143" name="Connecteur droit 142"/>
              <p:cNvCxnSpPr/>
              <p:nvPr/>
            </p:nvCxnSpPr>
            <p:spPr>
              <a:xfrm flipH="1" flipV="1">
                <a:off x="6914439" y="3283311"/>
                <a:ext cx="410400" cy="4588"/>
              </a:xfrm>
              <a:prstGeom prst="line">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nvGrpSpPr>
              <p:cNvPr id="147" name="Grouper 146"/>
              <p:cNvGrpSpPr/>
              <p:nvPr/>
            </p:nvGrpSpPr>
            <p:grpSpPr>
              <a:xfrm>
                <a:off x="7360277" y="4478127"/>
                <a:ext cx="1592202" cy="879252"/>
                <a:chOff x="6156176" y="2621628"/>
                <a:chExt cx="1654466" cy="998049"/>
              </a:xfrm>
            </p:grpSpPr>
            <p:sp>
              <p:nvSpPr>
                <p:cNvPr id="149" name="Rectangle 148"/>
                <p:cNvSpPr/>
                <p:nvPr/>
              </p:nvSpPr>
              <p:spPr>
                <a:xfrm>
                  <a:off x="6156176" y="2935440"/>
                  <a:ext cx="1584176" cy="6842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150" name="Rectangle 149"/>
                <p:cNvSpPr/>
                <p:nvPr/>
              </p:nvSpPr>
              <p:spPr>
                <a:xfrm>
                  <a:off x="6156176" y="2653621"/>
                  <a:ext cx="1584176" cy="275075"/>
                </a:xfrm>
                <a:prstGeom prst="rect">
                  <a:avLst/>
                </a:prstGeom>
                <a:solidFill>
                  <a:srgbClr val="E1DEB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Calibri" charset="0"/>
                    <a:ea typeface="Calibri" charset="0"/>
                    <a:cs typeface="Calibri" charset="0"/>
                  </a:endParaRPr>
                </a:p>
              </p:txBody>
            </p:sp>
            <p:sp>
              <p:nvSpPr>
                <p:cNvPr id="151" name="ZoneTexte 150"/>
                <p:cNvSpPr txBox="1"/>
                <p:nvPr/>
              </p:nvSpPr>
              <p:spPr>
                <a:xfrm>
                  <a:off x="7240772" y="2806995"/>
                  <a:ext cx="184731" cy="294341"/>
                </a:xfrm>
                <a:prstGeom prst="rect">
                  <a:avLst/>
                </a:prstGeom>
                <a:noFill/>
              </p:spPr>
              <p:txBody>
                <a:bodyPr wrap="none" rtlCol="0">
                  <a:spAutoFit/>
                </a:bodyPr>
                <a:lstStyle/>
                <a:p>
                  <a:endParaRPr lang="fr-FR" sz="1200" dirty="0">
                    <a:latin typeface="Calibri" charset="0"/>
                    <a:ea typeface="Calibri" charset="0"/>
                    <a:cs typeface="Calibri" charset="0"/>
                  </a:endParaRPr>
                </a:p>
              </p:txBody>
            </p:sp>
            <p:sp>
              <p:nvSpPr>
                <p:cNvPr id="152" name="ZoneTexte 151"/>
                <p:cNvSpPr txBox="1"/>
                <p:nvPr/>
              </p:nvSpPr>
              <p:spPr>
                <a:xfrm>
                  <a:off x="6194120" y="2621628"/>
                  <a:ext cx="1616522" cy="314425"/>
                </a:xfrm>
                <a:prstGeom prst="rect">
                  <a:avLst/>
                </a:prstGeom>
                <a:noFill/>
              </p:spPr>
              <p:txBody>
                <a:bodyPr wrap="square" rtlCol="0">
                  <a:spAutoFit/>
                </a:bodyPr>
                <a:lstStyle/>
                <a:p>
                  <a:pPr marL="9525" algn="ctr"/>
                  <a:r>
                    <a:rPr lang="fr-FR" sz="1200" i="1" dirty="0">
                      <a:latin typeface="Calibri" charset="0"/>
                      <a:ea typeface="Calibri" charset="0"/>
                      <a:cs typeface="Calibri" charset="0"/>
                    </a:rPr>
                    <a:t>Niveau hiérarchie</a:t>
                  </a:r>
                  <a:endParaRPr lang="fr-FR" sz="1200" b="1" dirty="0">
                    <a:latin typeface="Calibri" charset="0"/>
                    <a:ea typeface="Calibri" charset="0"/>
                    <a:cs typeface="Calibri" charset="0"/>
                  </a:endParaRPr>
                </a:p>
              </p:txBody>
            </p:sp>
          </p:grpSp>
          <p:cxnSp>
            <p:nvCxnSpPr>
              <p:cNvPr id="153" name="Connecteur droit 152"/>
              <p:cNvCxnSpPr>
                <a:stCxn id="150" idx="0"/>
                <a:endCxn id="139" idx="2"/>
              </p:cNvCxnSpPr>
              <p:nvPr/>
            </p:nvCxnSpPr>
            <p:spPr>
              <a:xfrm flipH="1" flipV="1">
                <a:off x="8087627" y="4085439"/>
                <a:ext cx="0" cy="420873"/>
              </a:xfrm>
              <a:prstGeom prst="line">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grpSp>
          <p:nvGrpSpPr>
            <p:cNvPr id="7" name="Grouper 6"/>
            <p:cNvGrpSpPr/>
            <p:nvPr/>
          </p:nvGrpSpPr>
          <p:grpSpPr>
            <a:xfrm>
              <a:off x="6629174" y="883556"/>
              <a:ext cx="1221055" cy="1490529"/>
              <a:chOff x="7483830" y="472778"/>
              <a:chExt cx="1221055" cy="1490529"/>
            </a:xfrm>
          </p:grpSpPr>
          <p:cxnSp>
            <p:nvCxnSpPr>
              <p:cNvPr id="115" name="Connecteur droit 114"/>
              <p:cNvCxnSpPr/>
              <p:nvPr/>
            </p:nvCxnSpPr>
            <p:spPr>
              <a:xfrm flipV="1">
                <a:off x="8102457" y="1392994"/>
                <a:ext cx="0" cy="252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er 4"/>
              <p:cNvGrpSpPr/>
              <p:nvPr/>
            </p:nvGrpSpPr>
            <p:grpSpPr>
              <a:xfrm>
                <a:off x="7483830" y="472778"/>
                <a:ext cx="1221055" cy="1490529"/>
                <a:chOff x="7260896" y="162481"/>
                <a:chExt cx="1221055" cy="1490529"/>
              </a:xfrm>
            </p:grpSpPr>
            <p:grpSp>
              <p:nvGrpSpPr>
                <p:cNvPr id="116" name="Grouper 115"/>
                <p:cNvGrpSpPr/>
                <p:nvPr/>
              </p:nvGrpSpPr>
              <p:grpSpPr>
                <a:xfrm>
                  <a:off x="7260896" y="779740"/>
                  <a:ext cx="1221055" cy="873270"/>
                  <a:chOff x="6390654" y="2806995"/>
                  <a:chExt cx="1584176" cy="812371"/>
                </a:xfrm>
              </p:grpSpPr>
              <p:sp>
                <p:nvSpPr>
                  <p:cNvPr id="117" name="Rectangle 116"/>
                  <p:cNvSpPr/>
                  <p:nvPr/>
                </p:nvSpPr>
                <p:spPr>
                  <a:xfrm>
                    <a:off x="6390654" y="3328898"/>
                    <a:ext cx="1584176" cy="290468"/>
                  </a:xfrm>
                  <a:prstGeom prst="rect">
                    <a:avLst/>
                  </a:prstGeom>
                  <a:solidFill>
                    <a:schemeClr val="bg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200" i="1" dirty="0">
                      <a:solidFill>
                        <a:srgbClr val="0432FF"/>
                      </a:solidFill>
                      <a:latin typeface="Calibri" charset="0"/>
                      <a:ea typeface="Calibri" charset="0"/>
                      <a:cs typeface="Calibri" charset="0"/>
                    </a:endParaRPr>
                  </a:p>
                </p:txBody>
              </p:sp>
              <p:sp>
                <p:nvSpPr>
                  <p:cNvPr id="125" name="ZoneTexte 124"/>
                  <p:cNvSpPr txBox="1"/>
                  <p:nvPr/>
                </p:nvSpPr>
                <p:spPr>
                  <a:xfrm>
                    <a:off x="7240772" y="2806995"/>
                    <a:ext cx="184731" cy="298033"/>
                  </a:xfrm>
                  <a:prstGeom prst="rect">
                    <a:avLst/>
                  </a:prstGeom>
                  <a:noFill/>
                </p:spPr>
                <p:txBody>
                  <a:bodyPr wrap="none" rtlCol="0">
                    <a:spAutoFit/>
                  </a:bodyPr>
                  <a:lstStyle/>
                  <a:p>
                    <a:endParaRPr lang="fr-FR" sz="1200" dirty="0">
                      <a:latin typeface="Calibri" charset="0"/>
                      <a:ea typeface="Calibri" charset="0"/>
                      <a:cs typeface="Calibri" charset="0"/>
                    </a:endParaRPr>
                  </a:p>
                </p:txBody>
              </p:sp>
            </p:grpSp>
            <p:sp>
              <p:nvSpPr>
                <p:cNvPr id="126" name="Rectangle 125"/>
                <p:cNvSpPr/>
                <p:nvPr/>
              </p:nvSpPr>
              <p:spPr>
                <a:xfrm rot="2479929">
                  <a:off x="7496422" y="162481"/>
                  <a:ext cx="730800" cy="798701"/>
                </a:xfrm>
                <a:prstGeom prst="rect">
                  <a:avLst/>
                </a:prstGeom>
                <a:gradFill>
                  <a:gsLst>
                    <a:gs pos="0">
                      <a:srgbClr val="00CC00"/>
                    </a:gs>
                    <a:gs pos="80000">
                      <a:schemeClr val="accent5">
                        <a:shade val="93000"/>
                        <a:satMod val="130000"/>
                      </a:schemeClr>
                    </a:gs>
                    <a:gs pos="100000">
                      <a:schemeClr val="accent5">
                        <a:shade val="94000"/>
                        <a:satMod val="135000"/>
                      </a:schemeClr>
                    </a:gs>
                  </a:gsLst>
                </a:gra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sz="1200" dirty="0">
                    <a:latin typeface="Calibri" charset="0"/>
                    <a:ea typeface="Calibri" charset="0"/>
                    <a:cs typeface="Calibri" charset="0"/>
                  </a:endParaRPr>
                </a:p>
              </p:txBody>
            </p:sp>
            <p:sp>
              <p:nvSpPr>
                <p:cNvPr id="127" name="ZoneTexte 126"/>
                <p:cNvSpPr txBox="1"/>
                <p:nvPr/>
              </p:nvSpPr>
              <p:spPr>
                <a:xfrm>
                  <a:off x="7359107" y="391417"/>
                  <a:ext cx="1040832" cy="261610"/>
                </a:xfrm>
                <a:prstGeom prst="rect">
                  <a:avLst/>
                </a:prstGeom>
                <a:noFill/>
              </p:spPr>
              <p:txBody>
                <a:bodyPr wrap="square" rtlCol="0">
                  <a:spAutoFit/>
                </a:bodyPr>
                <a:lstStyle/>
                <a:p>
                  <a:pPr algn="ctr"/>
                  <a:r>
                    <a:rPr lang="fr-FR" sz="1100" i="1" dirty="0">
                      <a:latin typeface="Calibri" charset="0"/>
                      <a:ea typeface="Calibri" charset="0"/>
                      <a:cs typeface="Calibri" charset="0"/>
                    </a:rPr>
                    <a:t>Fait 2</a:t>
                  </a:r>
                  <a:endParaRPr lang="fr-FR" sz="1100" b="1" dirty="0">
                    <a:latin typeface="Calibri" charset="0"/>
                    <a:ea typeface="Calibri" charset="0"/>
                    <a:cs typeface="Calibri" charset="0"/>
                  </a:endParaRPr>
                </a:p>
              </p:txBody>
            </p:sp>
          </p:grpSp>
        </p:grpSp>
        <p:grpSp>
          <p:nvGrpSpPr>
            <p:cNvPr id="11" name="Grouper 10"/>
            <p:cNvGrpSpPr/>
            <p:nvPr/>
          </p:nvGrpSpPr>
          <p:grpSpPr>
            <a:xfrm>
              <a:off x="2155767" y="1318155"/>
              <a:ext cx="4549521" cy="144000"/>
              <a:chOff x="2155767" y="1318155"/>
              <a:chExt cx="4549521" cy="144000"/>
            </a:xfrm>
          </p:grpSpPr>
          <p:cxnSp>
            <p:nvCxnSpPr>
              <p:cNvPr id="141" name="Connecteur droit 140"/>
              <p:cNvCxnSpPr/>
              <p:nvPr/>
            </p:nvCxnSpPr>
            <p:spPr>
              <a:xfrm>
                <a:off x="2155767" y="1328630"/>
                <a:ext cx="45495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Connecteur droit 144"/>
              <p:cNvCxnSpPr/>
              <p:nvPr/>
            </p:nvCxnSpPr>
            <p:spPr>
              <a:xfrm flipV="1">
                <a:off x="2156629" y="1318155"/>
                <a:ext cx="0" cy="14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Grouper 39"/>
            <p:cNvGrpSpPr/>
            <p:nvPr/>
          </p:nvGrpSpPr>
          <p:grpSpPr>
            <a:xfrm>
              <a:off x="5035613" y="1450327"/>
              <a:ext cx="1810931" cy="1452920"/>
              <a:chOff x="5035613" y="1450327"/>
              <a:chExt cx="1810931" cy="1452920"/>
            </a:xfrm>
          </p:grpSpPr>
          <p:cxnSp>
            <p:nvCxnSpPr>
              <p:cNvPr id="154" name="Connecteur droit 153"/>
              <p:cNvCxnSpPr/>
              <p:nvPr/>
            </p:nvCxnSpPr>
            <p:spPr>
              <a:xfrm>
                <a:off x="5035613" y="2877678"/>
                <a:ext cx="11296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Connecteur droit 155"/>
              <p:cNvCxnSpPr/>
              <p:nvPr/>
            </p:nvCxnSpPr>
            <p:spPr>
              <a:xfrm flipH="1" flipV="1">
                <a:off x="6158308" y="1450327"/>
                <a:ext cx="13260" cy="14529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Connecteur droit 156"/>
              <p:cNvCxnSpPr/>
              <p:nvPr/>
            </p:nvCxnSpPr>
            <p:spPr>
              <a:xfrm flipV="1">
                <a:off x="6162544" y="1469519"/>
                <a:ext cx="68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8" name="Freeform 359">
              <a:extLst>
                <a:ext uri="{FF2B5EF4-FFF2-40B4-BE49-F238E27FC236}">
                  <a16:creationId xmlns:a16="http://schemas.microsoft.com/office/drawing/2014/main" id="{73E39ED5-CB7C-D94F-8FFC-246FA9D03802}"/>
                </a:ext>
              </a:extLst>
            </p:cNvPr>
            <p:cNvSpPr>
              <a:spLocks/>
            </p:cNvSpPr>
            <p:nvPr/>
          </p:nvSpPr>
          <p:spPr bwMode="auto">
            <a:xfrm>
              <a:off x="12344" y="1828987"/>
              <a:ext cx="8566387" cy="3444875"/>
            </a:xfrm>
            <a:custGeom>
              <a:avLst/>
              <a:gdLst>
                <a:gd name="T0" fmla="*/ 868 w 876"/>
                <a:gd name="T1" fmla="*/ 320 h 880"/>
                <a:gd name="T2" fmla="*/ 722 w 876"/>
                <a:gd name="T3" fmla="*/ 354 h 880"/>
                <a:gd name="T4" fmla="*/ 768 w 876"/>
                <a:gd name="T5" fmla="*/ 212 h 880"/>
                <a:gd name="T6" fmla="*/ 600 w 876"/>
                <a:gd name="T7" fmla="*/ 380 h 880"/>
                <a:gd name="T8" fmla="*/ 520 w 876"/>
                <a:gd name="T9" fmla="*/ 274 h 880"/>
                <a:gd name="T10" fmla="*/ 698 w 876"/>
                <a:gd name="T11" fmla="*/ 164 h 880"/>
                <a:gd name="T12" fmla="*/ 686 w 876"/>
                <a:gd name="T13" fmla="*/ 110 h 880"/>
                <a:gd name="T14" fmla="*/ 620 w 876"/>
                <a:gd name="T15" fmla="*/ 8 h 880"/>
                <a:gd name="T16" fmla="*/ 522 w 876"/>
                <a:gd name="T17" fmla="*/ 140 h 880"/>
                <a:gd name="T18" fmla="*/ 432 w 876"/>
                <a:gd name="T19" fmla="*/ 20 h 880"/>
                <a:gd name="T20" fmla="*/ 506 w 876"/>
                <a:gd name="T21" fmla="*/ 188 h 880"/>
                <a:gd name="T22" fmla="*/ 428 w 876"/>
                <a:gd name="T23" fmla="*/ 330 h 880"/>
                <a:gd name="T24" fmla="*/ 304 w 876"/>
                <a:gd name="T25" fmla="*/ 230 h 880"/>
                <a:gd name="T26" fmla="*/ 316 w 876"/>
                <a:gd name="T27" fmla="*/ 54 h 880"/>
                <a:gd name="T28" fmla="*/ 184 w 876"/>
                <a:gd name="T29" fmla="*/ 74 h 880"/>
                <a:gd name="T30" fmla="*/ 240 w 876"/>
                <a:gd name="T31" fmla="*/ 224 h 880"/>
                <a:gd name="T32" fmla="*/ 106 w 876"/>
                <a:gd name="T33" fmla="*/ 276 h 880"/>
                <a:gd name="T34" fmla="*/ 272 w 876"/>
                <a:gd name="T35" fmla="*/ 260 h 880"/>
                <a:gd name="T36" fmla="*/ 370 w 876"/>
                <a:gd name="T37" fmla="*/ 406 h 880"/>
                <a:gd name="T38" fmla="*/ 198 w 876"/>
                <a:gd name="T39" fmla="*/ 464 h 880"/>
                <a:gd name="T40" fmla="*/ 82 w 876"/>
                <a:gd name="T41" fmla="*/ 340 h 880"/>
                <a:gd name="T42" fmla="*/ 4 w 876"/>
                <a:gd name="T43" fmla="*/ 502 h 880"/>
                <a:gd name="T44" fmla="*/ 12 w 876"/>
                <a:gd name="T45" fmla="*/ 552 h 880"/>
                <a:gd name="T46" fmla="*/ 90 w 876"/>
                <a:gd name="T47" fmla="*/ 644 h 880"/>
                <a:gd name="T48" fmla="*/ 144 w 876"/>
                <a:gd name="T49" fmla="*/ 658 h 880"/>
                <a:gd name="T50" fmla="*/ 308 w 876"/>
                <a:gd name="T51" fmla="*/ 486 h 880"/>
                <a:gd name="T52" fmla="*/ 372 w 876"/>
                <a:gd name="T53" fmla="*/ 566 h 880"/>
                <a:gd name="T54" fmla="*/ 170 w 876"/>
                <a:gd name="T55" fmla="*/ 746 h 880"/>
                <a:gd name="T56" fmla="*/ 316 w 876"/>
                <a:gd name="T57" fmla="*/ 716 h 880"/>
                <a:gd name="T58" fmla="*/ 260 w 876"/>
                <a:gd name="T59" fmla="*/ 864 h 880"/>
                <a:gd name="T60" fmla="*/ 358 w 876"/>
                <a:gd name="T61" fmla="*/ 732 h 880"/>
                <a:gd name="T62" fmla="*/ 436 w 876"/>
                <a:gd name="T63" fmla="*/ 846 h 880"/>
                <a:gd name="T64" fmla="*/ 374 w 876"/>
                <a:gd name="T65" fmla="*/ 686 h 880"/>
                <a:gd name="T66" fmla="*/ 410 w 876"/>
                <a:gd name="T67" fmla="*/ 582 h 880"/>
                <a:gd name="T68" fmla="*/ 516 w 876"/>
                <a:gd name="T69" fmla="*/ 568 h 880"/>
                <a:gd name="T70" fmla="*/ 576 w 876"/>
                <a:gd name="T71" fmla="*/ 644 h 880"/>
                <a:gd name="T72" fmla="*/ 564 w 876"/>
                <a:gd name="T73" fmla="*/ 820 h 880"/>
                <a:gd name="T74" fmla="*/ 686 w 876"/>
                <a:gd name="T75" fmla="*/ 792 h 880"/>
                <a:gd name="T76" fmla="*/ 734 w 876"/>
                <a:gd name="T77" fmla="*/ 766 h 880"/>
                <a:gd name="T78" fmla="*/ 776 w 876"/>
                <a:gd name="T79" fmla="*/ 630 h 880"/>
                <a:gd name="T80" fmla="*/ 750 w 876"/>
                <a:gd name="T81" fmla="*/ 582 h 880"/>
                <a:gd name="T82" fmla="*/ 550 w 876"/>
                <a:gd name="T83" fmla="*/ 538 h 880"/>
                <a:gd name="T84" fmla="*/ 606 w 876"/>
                <a:gd name="T85" fmla="*/ 424 h 880"/>
                <a:gd name="T86" fmla="*/ 682 w 876"/>
                <a:gd name="T87" fmla="*/ 408 h 880"/>
                <a:gd name="T88" fmla="*/ 786 w 876"/>
                <a:gd name="T89" fmla="*/ 524 h 880"/>
                <a:gd name="T90" fmla="*/ 730 w 876"/>
                <a:gd name="T91" fmla="*/ 400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76" h="880">
                  <a:moveTo>
                    <a:pt x="876" y="372"/>
                  </a:moveTo>
                  <a:lnTo>
                    <a:pt x="868" y="320"/>
                  </a:lnTo>
                  <a:lnTo>
                    <a:pt x="856" y="312"/>
                  </a:lnTo>
                  <a:lnTo>
                    <a:pt x="722" y="354"/>
                  </a:lnTo>
                  <a:lnTo>
                    <a:pt x="780" y="222"/>
                  </a:lnTo>
                  <a:lnTo>
                    <a:pt x="768" y="212"/>
                  </a:lnTo>
                  <a:lnTo>
                    <a:pt x="676" y="364"/>
                  </a:lnTo>
                  <a:lnTo>
                    <a:pt x="600" y="380"/>
                  </a:lnTo>
                  <a:lnTo>
                    <a:pt x="514" y="362"/>
                  </a:lnTo>
                  <a:lnTo>
                    <a:pt x="520" y="274"/>
                  </a:lnTo>
                  <a:lnTo>
                    <a:pt x="548" y="202"/>
                  </a:lnTo>
                  <a:lnTo>
                    <a:pt x="698" y="164"/>
                  </a:lnTo>
                  <a:lnTo>
                    <a:pt x="698" y="118"/>
                  </a:lnTo>
                  <a:lnTo>
                    <a:pt x="686" y="110"/>
                  </a:lnTo>
                  <a:lnTo>
                    <a:pt x="566" y="156"/>
                  </a:lnTo>
                  <a:lnTo>
                    <a:pt x="620" y="8"/>
                  </a:lnTo>
                  <a:lnTo>
                    <a:pt x="608" y="0"/>
                  </a:lnTo>
                  <a:lnTo>
                    <a:pt x="522" y="140"/>
                  </a:lnTo>
                  <a:lnTo>
                    <a:pt x="444" y="28"/>
                  </a:lnTo>
                  <a:lnTo>
                    <a:pt x="432" y="20"/>
                  </a:lnTo>
                  <a:lnTo>
                    <a:pt x="416" y="62"/>
                  </a:lnTo>
                  <a:lnTo>
                    <a:pt x="506" y="188"/>
                  </a:lnTo>
                  <a:lnTo>
                    <a:pt x="482" y="260"/>
                  </a:lnTo>
                  <a:lnTo>
                    <a:pt x="428" y="330"/>
                  </a:lnTo>
                  <a:lnTo>
                    <a:pt x="360" y="300"/>
                  </a:lnTo>
                  <a:lnTo>
                    <a:pt x="304" y="230"/>
                  </a:lnTo>
                  <a:lnTo>
                    <a:pt x="352" y="76"/>
                  </a:lnTo>
                  <a:lnTo>
                    <a:pt x="316" y="54"/>
                  </a:lnTo>
                  <a:lnTo>
                    <a:pt x="276" y="192"/>
                  </a:lnTo>
                  <a:lnTo>
                    <a:pt x="184" y="74"/>
                  </a:lnTo>
                  <a:lnTo>
                    <a:pt x="172" y="68"/>
                  </a:lnTo>
                  <a:lnTo>
                    <a:pt x="240" y="224"/>
                  </a:lnTo>
                  <a:lnTo>
                    <a:pt x="104" y="244"/>
                  </a:lnTo>
                  <a:lnTo>
                    <a:pt x="106" y="276"/>
                  </a:lnTo>
                  <a:lnTo>
                    <a:pt x="118" y="284"/>
                  </a:lnTo>
                  <a:lnTo>
                    <a:pt x="272" y="260"/>
                  </a:lnTo>
                  <a:lnTo>
                    <a:pt x="332" y="336"/>
                  </a:lnTo>
                  <a:lnTo>
                    <a:pt x="370" y="406"/>
                  </a:lnTo>
                  <a:lnTo>
                    <a:pt x="308" y="442"/>
                  </a:lnTo>
                  <a:lnTo>
                    <a:pt x="198" y="464"/>
                  </a:lnTo>
                  <a:lnTo>
                    <a:pt x="94" y="350"/>
                  </a:lnTo>
                  <a:lnTo>
                    <a:pt x="82" y="340"/>
                  </a:lnTo>
                  <a:lnTo>
                    <a:pt x="152" y="474"/>
                  </a:lnTo>
                  <a:lnTo>
                    <a:pt x="4" y="502"/>
                  </a:lnTo>
                  <a:lnTo>
                    <a:pt x="0" y="544"/>
                  </a:lnTo>
                  <a:lnTo>
                    <a:pt x="12" y="552"/>
                  </a:lnTo>
                  <a:lnTo>
                    <a:pt x="158" y="520"/>
                  </a:lnTo>
                  <a:lnTo>
                    <a:pt x="90" y="644"/>
                  </a:lnTo>
                  <a:lnTo>
                    <a:pt x="100" y="652"/>
                  </a:lnTo>
                  <a:lnTo>
                    <a:pt x="144" y="658"/>
                  </a:lnTo>
                  <a:lnTo>
                    <a:pt x="204" y="510"/>
                  </a:lnTo>
                  <a:lnTo>
                    <a:pt x="308" y="486"/>
                  </a:lnTo>
                  <a:lnTo>
                    <a:pt x="382" y="488"/>
                  </a:lnTo>
                  <a:lnTo>
                    <a:pt x="372" y="566"/>
                  </a:lnTo>
                  <a:lnTo>
                    <a:pt x="332" y="670"/>
                  </a:lnTo>
                  <a:lnTo>
                    <a:pt x="170" y="746"/>
                  </a:lnTo>
                  <a:lnTo>
                    <a:pt x="182" y="754"/>
                  </a:lnTo>
                  <a:lnTo>
                    <a:pt x="316" y="716"/>
                  </a:lnTo>
                  <a:lnTo>
                    <a:pt x="252" y="858"/>
                  </a:lnTo>
                  <a:lnTo>
                    <a:pt x="260" y="864"/>
                  </a:lnTo>
                  <a:lnTo>
                    <a:pt x="306" y="880"/>
                  </a:lnTo>
                  <a:lnTo>
                    <a:pt x="358" y="732"/>
                  </a:lnTo>
                  <a:lnTo>
                    <a:pt x="424" y="836"/>
                  </a:lnTo>
                  <a:lnTo>
                    <a:pt x="436" y="846"/>
                  </a:lnTo>
                  <a:lnTo>
                    <a:pt x="464" y="812"/>
                  </a:lnTo>
                  <a:lnTo>
                    <a:pt x="374" y="686"/>
                  </a:lnTo>
                  <a:lnTo>
                    <a:pt x="410" y="582"/>
                  </a:lnTo>
                  <a:lnTo>
                    <a:pt x="410" y="582"/>
                  </a:lnTo>
                  <a:lnTo>
                    <a:pt x="462" y="522"/>
                  </a:lnTo>
                  <a:lnTo>
                    <a:pt x="516" y="568"/>
                  </a:lnTo>
                  <a:lnTo>
                    <a:pt x="516" y="566"/>
                  </a:lnTo>
                  <a:lnTo>
                    <a:pt x="576" y="644"/>
                  </a:lnTo>
                  <a:lnTo>
                    <a:pt x="528" y="798"/>
                  </a:lnTo>
                  <a:lnTo>
                    <a:pt x="564" y="820"/>
                  </a:lnTo>
                  <a:lnTo>
                    <a:pt x="604" y="680"/>
                  </a:lnTo>
                  <a:lnTo>
                    <a:pt x="686" y="792"/>
                  </a:lnTo>
                  <a:lnTo>
                    <a:pt x="696" y="798"/>
                  </a:lnTo>
                  <a:lnTo>
                    <a:pt x="734" y="766"/>
                  </a:lnTo>
                  <a:lnTo>
                    <a:pt x="640" y="648"/>
                  </a:lnTo>
                  <a:lnTo>
                    <a:pt x="776" y="630"/>
                  </a:lnTo>
                  <a:lnTo>
                    <a:pt x="762" y="590"/>
                  </a:lnTo>
                  <a:lnTo>
                    <a:pt x="750" y="582"/>
                  </a:lnTo>
                  <a:lnTo>
                    <a:pt x="610" y="612"/>
                  </a:lnTo>
                  <a:lnTo>
                    <a:pt x="550" y="538"/>
                  </a:lnTo>
                  <a:lnTo>
                    <a:pt x="532" y="468"/>
                  </a:lnTo>
                  <a:lnTo>
                    <a:pt x="606" y="424"/>
                  </a:lnTo>
                  <a:lnTo>
                    <a:pt x="606" y="424"/>
                  </a:lnTo>
                  <a:lnTo>
                    <a:pt x="682" y="408"/>
                  </a:lnTo>
                  <a:lnTo>
                    <a:pt x="774" y="516"/>
                  </a:lnTo>
                  <a:lnTo>
                    <a:pt x="786" y="524"/>
                  </a:lnTo>
                  <a:lnTo>
                    <a:pt x="822" y="502"/>
                  </a:lnTo>
                  <a:lnTo>
                    <a:pt x="730" y="400"/>
                  </a:lnTo>
                  <a:lnTo>
                    <a:pt x="876" y="372"/>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sp>
        <p:nvSpPr>
          <p:cNvPr id="8" name="Text Box 3">
            <a:extLst>
              <a:ext uri="{FF2B5EF4-FFF2-40B4-BE49-F238E27FC236}">
                <a16:creationId xmlns:a16="http://schemas.microsoft.com/office/drawing/2014/main" id="{077ED190-E1A6-5608-AAA5-D53930E1CDA9}"/>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sp>
        <p:nvSpPr>
          <p:cNvPr id="12" name="ZoneTexte 11">
            <a:extLst>
              <a:ext uri="{FF2B5EF4-FFF2-40B4-BE49-F238E27FC236}">
                <a16:creationId xmlns:a16="http://schemas.microsoft.com/office/drawing/2014/main" id="{C2325015-5DA5-7123-F534-6FF59623003F}"/>
              </a:ext>
            </a:extLst>
          </p:cNvPr>
          <p:cNvSpPr txBox="1"/>
          <p:nvPr/>
        </p:nvSpPr>
        <p:spPr>
          <a:xfrm>
            <a:off x="4529379" y="5291923"/>
            <a:ext cx="1113714" cy="246221"/>
          </a:xfrm>
          <a:prstGeom prst="rect">
            <a:avLst/>
          </a:prstGeom>
          <a:noFill/>
        </p:spPr>
        <p:txBody>
          <a:bodyPr wrap="square" rtlCol="0">
            <a:spAutoFit/>
          </a:bodyPr>
          <a:lstStyle/>
          <a:p>
            <a:pPr algn="ctr"/>
            <a:r>
              <a:rPr lang="fr-FR" sz="1000" i="1" dirty="0">
                <a:latin typeface="Calibri" charset="0"/>
                <a:ea typeface="Calibri" charset="0"/>
                <a:cs typeface="Calibri" charset="0"/>
              </a:rPr>
              <a:t>Niveau hiérarchie</a:t>
            </a:r>
            <a:endParaRPr lang="fr-FR" sz="1000" b="1" dirty="0">
              <a:latin typeface="Calibri" charset="0"/>
              <a:ea typeface="Calibri" charset="0"/>
              <a:cs typeface="Calibri" charset="0"/>
            </a:endParaRPr>
          </a:p>
        </p:txBody>
      </p:sp>
      <p:sp>
        <p:nvSpPr>
          <p:cNvPr id="23" name="Freeform 359">
            <a:extLst>
              <a:ext uri="{FF2B5EF4-FFF2-40B4-BE49-F238E27FC236}">
                <a16:creationId xmlns:a16="http://schemas.microsoft.com/office/drawing/2014/main" id="{3C90E613-9522-753B-C3EB-E6BD303C3C73}"/>
              </a:ext>
            </a:extLst>
          </p:cNvPr>
          <p:cNvSpPr>
            <a:spLocks/>
          </p:cNvSpPr>
          <p:nvPr/>
        </p:nvSpPr>
        <p:spPr bwMode="auto">
          <a:xfrm>
            <a:off x="153637" y="2217936"/>
            <a:ext cx="8566387" cy="3444875"/>
          </a:xfrm>
          <a:custGeom>
            <a:avLst/>
            <a:gdLst>
              <a:gd name="T0" fmla="*/ 868 w 876"/>
              <a:gd name="T1" fmla="*/ 320 h 880"/>
              <a:gd name="T2" fmla="*/ 722 w 876"/>
              <a:gd name="T3" fmla="*/ 354 h 880"/>
              <a:gd name="T4" fmla="*/ 768 w 876"/>
              <a:gd name="T5" fmla="*/ 212 h 880"/>
              <a:gd name="T6" fmla="*/ 600 w 876"/>
              <a:gd name="T7" fmla="*/ 380 h 880"/>
              <a:gd name="T8" fmla="*/ 520 w 876"/>
              <a:gd name="T9" fmla="*/ 274 h 880"/>
              <a:gd name="T10" fmla="*/ 698 w 876"/>
              <a:gd name="T11" fmla="*/ 164 h 880"/>
              <a:gd name="T12" fmla="*/ 686 w 876"/>
              <a:gd name="T13" fmla="*/ 110 h 880"/>
              <a:gd name="T14" fmla="*/ 620 w 876"/>
              <a:gd name="T15" fmla="*/ 8 h 880"/>
              <a:gd name="T16" fmla="*/ 522 w 876"/>
              <a:gd name="T17" fmla="*/ 140 h 880"/>
              <a:gd name="T18" fmla="*/ 432 w 876"/>
              <a:gd name="T19" fmla="*/ 20 h 880"/>
              <a:gd name="T20" fmla="*/ 506 w 876"/>
              <a:gd name="T21" fmla="*/ 188 h 880"/>
              <a:gd name="T22" fmla="*/ 428 w 876"/>
              <a:gd name="T23" fmla="*/ 330 h 880"/>
              <a:gd name="T24" fmla="*/ 304 w 876"/>
              <a:gd name="T25" fmla="*/ 230 h 880"/>
              <a:gd name="T26" fmla="*/ 316 w 876"/>
              <a:gd name="T27" fmla="*/ 54 h 880"/>
              <a:gd name="T28" fmla="*/ 184 w 876"/>
              <a:gd name="T29" fmla="*/ 74 h 880"/>
              <a:gd name="T30" fmla="*/ 240 w 876"/>
              <a:gd name="T31" fmla="*/ 224 h 880"/>
              <a:gd name="T32" fmla="*/ 106 w 876"/>
              <a:gd name="T33" fmla="*/ 276 h 880"/>
              <a:gd name="T34" fmla="*/ 272 w 876"/>
              <a:gd name="T35" fmla="*/ 260 h 880"/>
              <a:gd name="T36" fmla="*/ 370 w 876"/>
              <a:gd name="T37" fmla="*/ 406 h 880"/>
              <a:gd name="T38" fmla="*/ 198 w 876"/>
              <a:gd name="T39" fmla="*/ 464 h 880"/>
              <a:gd name="T40" fmla="*/ 82 w 876"/>
              <a:gd name="T41" fmla="*/ 340 h 880"/>
              <a:gd name="T42" fmla="*/ 4 w 876"/>
              <a:gd name="T43" fmla="*/ 502 h 880"/>
              <a:gd name="T44" fmla="*/ 12 w 876"/>
              <a:gd name="T45" fmla="*/ 552 h 880"/>
              <a:gd name="T46" fmla="*/ 90 w 876"/>
              <a:gd name="T47" fmla="*/ 644 h 880"/>
              <a:gd name="T48" fmla="*/ 144 w 876"/>
              <a:gd name="T49" fmla="*/ 658 h 880"/>
              <a:gd name="T50" fmla="*/ 308 w 876"/>
              <a:gd name="T51" fmla="*/ 486 h 880"/>
              <a:gd name="T52" fmla="*/ 372 w 876"/>
              <a:gd name="T53" fmla="*/ 566 h 880"/>
              <a:gd name="T54" fmla="*/ 170 w 876"/>
              <a:gd name="T55" fmla="*/ 746 h 880"/>
              <a:gd name="T56" fmla="*/ 316 w 876"/>
              <a:gd name="T57" fmla="*/ 716 h 880"/>
              <a:gd name="T58" fmla="*/ 260 w 876"/>
              <a:gd name="T59" fmla="*/ 864 h 880"/>
              <a:gd name="T60" fmla="*/ 358 w 876"/>
              <a:gd name="T61" fmla="*/ 732 h 880"/>
              <a:gd name="T62" fmla="*/ 436 w 876"/>
              <a:gd name="T63" fmla="*/ 846 h 880"/>
              <a:gd name="T64" fmla="*/ 374 w 876"/>
              <a:gd name="T65" fmla="*/ 686 h 880"/>
              <a:gd name="T66" fmla="*/ 410 w 876"/>
              <a:gd name="T67" fmla="*/ 582 h 880"/>
              <a:gd name="T68" fmla="*/ 516 w 876"/>
              <a:gd name="T69" fmla="*/ 568 h 880"/>
              <a:gd name="T70" fmla="*/ 576 w 876"/>
              <a:gd name="T71" fmla="*/ 644 h 880"/>
              <a:gd name="T72" fmla="*/ 564 w 876"/>
              <a:gd name="T73" fmla="*/ 820 h 880"/>
              <a:gd name="T74" fmla="*/ 686 w 876"/>
              <a:gd name="T75" fmla="*/ 792 h 880"/>
              <a:gd name="T76" fmla="*/ 734 w 876"/>
              <a:gd name="T77" fmla="*/ 766 h 880"/>
              <a:gd name="T78" fmla="*/ 776 w 876"/>
              <a:gd name="T79" fmla="*/ 630 h 880"/>
              <a:gd name="T80" fmla="*/ 750 w 876"/>
              <a:gd name="T81" fmla="*/ 582 h 880"/>
              <a:gd name="T82" fmla="*/ 550 w 876"/>
              <a:gd name="T83" fmla="*/ 538 h 880"/>
              <a:gd name="T84" fmla="*/ 606 w 876"/>
              <a:gd name="T85" fmla="*/ 424 h 880"/>
              <a:gd name="T86" fmla="*/ 682 w 876"/>
              <a:gd name="T87" fmla="*/ 408 h 880"/>
              <a:gd name="T88" fmla="*/ 786 w 876"/>
              <a:gd name="T89" fmla="*/ 524 h 880"/>
              <a:gd name="T90" fmla="*/ 730 w 876"/>
              <a:gd name="T91" fmla="*/ 400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76" h="880">
                <a:moveTo>
                  <a:pt x="876" y="372"/>
                </a:moveTo>
                <a:lnTo>
                  <a:pt x="868" y="320"/>
                </a:lnTo>
                <a:lnTo>
                  <a:pt x="856" y="312"/>
                </a:lnTo>
                <a:lnTo>
                  <a:pt x="722" y="354"/>
                </a:lnTo>
                <a:lnTo>
                  <a:pt x="780" y="222"/>
                </a:lnTo>
                <a:lnTo>
                  <a:pt x="768" y="212"/>
                </a:lnTo>
                <a:lnTo>
                  <a:pt x="676" y="364"/>
                </a:lnTo>
                <a:lnTo>
                  <a:pt x="600" y="380"/>
                </a:lnTo>
                <a:lnTo>
                  <a:pt x="514" y="362"/>
                </a:lnTo>
                <a:lnTo>
                  <a:pt x="520" y="274"/>
                </a:lnTo>
                <a:lnTo>
                  <a:pt x="548" y="202"/>
                </a:lnTo>
                <a:lnTo>
                  <a:pt x="698" y="164"/>
                </a:lnTo>
                <a:lnTo>
                  <a:pt x="698" y="118"/>
                </a:lnTo>
                <a:lnTo>
                  <a:pt x="686" y="110"/>
                </a:lnTo>
                <a:lnTo>
                  <a:pt x="566" y="156"/>
                </a:lnTo>
                <a:lnTo>
                  <a:pt x="620" y="8"/>
                </a:lnTo>
                <a:lnTo>
                  <a:pt x="608" y="0"/>
                </a:lnTo>
                <a:lnTo>
                  <a:pt x="522" y="140"/>
                </a:lnTo>
                <a:lnTo>
                  <a:pt x="444" y="28"/>
                </a:lnTo>
                <a:lnTo>
                  <a:pt x="432" y="20"/>
                </a:lnTo>
                <a:lnTo>
                  <a:pt x="416" y="62"/>
                </a:lnTo>
                <a:lnTo>
                  <a:pt x="506" y="188"/>
                </a:lnTo>
                <a:lnTo>
                  <a:pt x="482" y="260"/>
                </a:lnTo>
                <a:lnTo>
                  <a:pt x="428" y="330"/>
                </a:lnTo>
                <a:lnTo>
                  <a:pt x="360" y="300"/>
                </a:lnTo>
                <a:lnTo>
                  <a:pt x="304" y="230"/>
                </a:lnTo>
                <a:lnTo>
                  <a:pt x="352" y="76"/>
                </a:lnTo>
                <a:lnTo>
                  <a:pt x="316" y="54"/>
                </a:lnTo>
                <a:lnTo>
                  <a:pt x="276" y="192"/>
                </a:lnTo>
                <a:lnTo>
                  <a:pt x="184" y="74"/>
                </a:lnTo>
                <a:lnTo>
                  <a:pt x="172" y="68"/>
                </a:lnTo>
                <a:lnTo>
                  <a:pt x="240" y="224"/>
                </a:lnTo>
                <a:lnTo>
                  <a:pt x="104" y="244"/>
                </a:lnTo>
                <a:lnTo>
                  <a:pt x="106" y="276"/>
                </a:lnTo>
                <a:lnTo>
                  <a:pt x="118" y="284"/>
                </a:lnTo>
                <a:lnTo>
                  <a:pt x="272" y="260"/>
                </a:lnTo>
                <a:lnTo>
                  <a:pt x="332" y="336"/>
                </a:lnTo>
                <a:lnTo>
                  <a:pt x="370" y="406"/>
                </a:lnTo>
                <a:lnTo>
                  <a:pt x="308" y="442"/>
                </a:lnTo>
                <a:lnTo>
                  <a:pt x="198" y="464"/>
                </a:lnTo>
                <a:lnTo>
                  <a:pt x="94" y="350"/>
                </a:lnTo>
                <a:lnTo>
                  <a:pt x="82" y="340"/>
                </a:lnTo>
                <a:lnTo>
                  <a:pt x="152" y="474"/>
                </a:lnTo>
                <a:lnTo>
                  <a:pt x="4" y="502"/>
                </a:lnTo>
                <a:lnTo>
                  <a:pt x="0" y="544"/>
                </a:lnTo>
                <a:lnTo>
                  <a:pt x="12" y="552"/>
                </a:lnTo>
                <a:lnTo>
                  <a:pt x="158" y="520"/>
                </a:lnTo>
                <a:lnTo>
                  <a:pt x="90" y="644"/>
                </a:lnTo>
                <a:lnTo>
                  <a:pt x="100" y="652"/>
                </a:lnTo>
                <a:lnTo>
                  <a:pt x="144" y="658"/>
                </a:lnTo>
                <a:lnTo>
                  <a:pt x="204" y="510"/>
                </a:lnTo>
                <a:lnTo>
                  <a:pt x="308" y="486"/>
                </a:lnTo>
                <a:lnTo>
                  <a:pt x="382" y="488"/>
                </a:lnTo>
                <a:lnTo>
                  <a:pt x="372" y="566"/>
                </a:lnTo>
                <a:lnTo>
                  <a:pt x="332" y="670"/>
                </a:lnTo>
                <a:lnTo>
                  <a:pt x="170" y="746"/>
                </a:lnTo>
                <a:lnTo>
                  <a:pt x="182" y="754"/>
                </a:lnTo>
                <a:lnTo>
                  <a:pt x="316" y="716"/>
                </a:lnTo>
                <a:lnTo>
                  <a:pt x="252" y="858"/>
                </a:lnTo>
                <a:lnTo>
                  <a:pt x="260" y="864"/>
                </a:lnTo>
                <a:lnTo>
                  <a:pt x="306" y="880"/>
                </a:lnTo>
                <a:lnTo>
                  <a:pt x="358" y="732"/>
                </a:lnTo>
                <a:lnTo>
                  <a:pt x="424" y="836"/>
                </a:lnTo>
                <a:lnTo>
                  <a:pt x="436" y="846"/>
                </a:lnTo>
                <a:lnTo>
                  <a:pt x="464" y="812"/>
                </a:lnTo>
                <a:lnTo>
                  <a:pt x="374" y="686"/>
                </a:lnTo>
                <a:lnTo>
                  <a:pt x="410" y="582"/>
                </a:lnTo>
                <a:lnTo>
                  <a:pt x="410" y="582"/>
                </a:lnTo>
                <a:lnTo>
                  <a:pt x="462" y="522"/>
                </a:lnTo>
                <a:lnTo>
                  <a:pt x="516" y="568"/>
                </a:lnTo>
                <a:lnTo>
                  <a:pt x="516" y="566"/>
                </a:lnTo>
                <a:lnTo>
                  <a:pt x="576" y="644"/>
                </a:lnTo>
                <a:lnTo>
                  <a:pt x="528" y="798"/>
                </a:lnTo>
                <a:lnTo>
                  <a:pt x="564" y="820"/>
                </a:lnTo>
                <a:lnTo>
                  <a:pt x="604" y="680"/>
                </a:lnTo>
                <a:lnTo>
                  <a:pt x="686" y="792"/>
                </a:lnTo>
                <a:lnTo>
                  <a:pt x="696" y="798"/>
                </a:lnTo>
                <a:lnTo>
                  <a:pt x="734" y="766"/>
                </a:lnTo>
                <a:lnTo>
                  <a:pt x="640" y="648"/>
                </a:lnTo>
                <a:lnTo>
                  <a:pt x="776" y="630"/>
                </a:lnTo>
                <a:lnTo>
                  <a:pt x="762" y="590"/>
                </a:lnTo>
                <a:lnTo>
                  <a:pt x="750" y="582"/>
                </a:lnTo>
                <a:lnTo>
                  <a:pt x="610" y="612"/>
                </a:lnTo>
                <a:lnTo>
                  <a:pt x="550" y="538"/>
                </a:lnTo>
                <a:lnTo>
                  <a:pt x="532" y="468"/>
                </a:lnTo>
                <a:lnTo>
                  <a:pt x="606" y="424"/>
                </a:lnTo>
                <a:lnTo>
                  <a:pt x="606" y="424"/>
                </a:lnTo>
                <a:lnTo>
                  <a:pt x="682" y="408"/>
                </a:lnTo>
                <a:lnTo>
                  <a:pt x="774" y="516"/>
                </a:lnTo>
                <a:lnTo>
                  <a:pt x="786" y="524"/>
                </a:lnTo>
                <a:lnTo>
                  <a:pt x="822" y="502"/>
                </a:lnTo>
                <a:lnTo>
                  <a:pt x="730" y="400"/>
                </a:lnTo>
                <a:lnTo>
                  <a:pt x="876" y="372"/>
                </a:lnTo>
                <a:close/>
              </a:path>
            </a:pathLst>
          </a:custGeom>
          <a:solidFill>
            <a:schemeClr val="accent1">
              <a:lumMod val="90000"/>
              <a:alpha val="49001"/>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dirty="0"/>
          </a:p>
        </p:txBody>
      </p:sp>
    </p:spTree>
    <p:extLst>
      <p:ext uri="{BB962C8B-B14F-4D97-AF65-F5344CB8AC3E}">
        <p14:creationId xmlns:p14="http://schemas.microsoft.com/office/powerpoint/2010/main" val="11440495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e 9">
            <a:extLst>
              <a:ext uri="{FF2B5EF4-FFF2-40B4-BE49-F238E27FC236}">
                <a16:creationId xmlns:a16="http://schemas.microsoft.com/office/drawing/2014/main" id="{590D7876-50B0-2F9B-0500-724CBBF58A3B}"/>
              </a:ext>
            </a:extLst>
          </p:cNvPr>
          <p:cNvGrpSpPr/>
          <p:nvPr/>
        </p:nvGrpSpPr>
        <p:grpSpPr>
          <a:xfrm>
            <a:off x="1078231" y="1772816"/>
            <a:ext cx="6987538" cy="3929473"/>
            <a:chOff x="1411742" y="1320506"/>
            <a:chExt cx="6627498" cy="3442214"/>
          </a:xfrm>
        </p:grpSpPr>
        <p:cxnSp>
          <p:nvCxnSpPr>
            <p:cNvPr id="67" name="Connecteur droit 66"/>
            <p:cNvCxnSpPr/>
            <p:nvPr/>
          </p:nvCxnSpPr>
          <p:spPr>
            <a:xfrm flipV="1">
              <a:off x="2792252" y="3717627"/>
              <a:ext cx="0" cy="3126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Grouper 5"/>
            <p:cNvGrpSpPr/>
            <p:nvPr/>
          </p:nvGrpSpPr>
          <p:grpSpPr>
            <a:xfrm>
              <a:off x="2334357" y="3413797"/>
              <a:ext cx="1017670" cy="1050440"/>
              <a:chOff x="6390654" y="2806995"/>
              <a:chExt cx="1760411" cy="1552500"/>
            </a:xfrm>
          </p:grpSpPr>
          <p:sp>
            <p:nvSpPr>
              <p:cNvPr id="2" name="Rectangle 1"/>
              <p:cNvSpPr/>
              <p:nvPr/>
            </p:nvSpPr>
            <p:spPr>
              <a:xfrm>
                <a:off x="6390654" y="3664189"/>
                <a:ext cx="1760411" cy="695306"/>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i="1" dirty="0" err="1">
                    <a:solidFill>
                      <a:srgbClr val="0432FF"/>
                    </a:solidFill>
                    <a:latin typeface="Calibri" charset="0"/>
                    <a:ea typeface="Calibri" charset="0"/>
                    <a:cs typeface="Calibri" charset="0"/>
                  </a:rPr>
                  <a:t>Qté</a:t>
                </a:r>
                <a:r>
                  <a:rPr lang="fr-FR" sz="900" i="1" dirty="0">
                    <a:solidFill>
                      <a:srgbClr val="0432FF"/>
                    </a:solidFill>
                    <a:latin typeface="Calibri" charset="0"/>
                    <a:ea typeface="Calibri" charset="0"/>
                    <a:cs typeface="Calibri" charset="0"/>
                  </a:rPr>
                  <a:t> vendue</a:t>
                </a:r>
              </a:p>
              <a:p>
                <a:r>
                  <a:rPr lang="fr-FR" sz="900" i="1" dirty="0" err="1">
                    <a:solidFill>
                      <a:srgbClr val="0432FF"/>
                    </a:solidFill>
                    <a:latin typeface="Calibri" charset="0"/>
                    <a:ea typeface="Calibri" charset="0"/>
                    <a:cs typeface="Calibri" charset="0"/>
                  </a:rPr>
                  <a:t>Montant_Ventes</a:t>
                </a:r>
                <a:endParaRPr lang="fr-FR" sz="900" i="1" dirty="0">
                  <a:solidFill>
                    <a:srgbClr val="0432FF"/>
                  </a:solidFill>
                  <a:latin typeface="Calibri" charset="0"/>
                  <a:ea typeface="Calibri" charset="0"/>
                  <a:cs typeface="Calibri" charset="0"/>
                </a:endParaRPr>
              </a:p>
              <a:p>
                <a:endParaRPr lang="fr-FR" sz="900" dirty="0">
                  <a:solidFill>
                    <a:schemeClr val="tx1"/>
                  </a:solidFill>
                  <a:latin typeface="Calibri" charset="0"/>
                  <a:ea typeface="Calibri" charset="0"/>
                  <a:cs typeface="Calibri" charset="0"/>
                </a:endParaRPr>
              </a:p>
            </p:txBody>
          </p:sp>
          <p:sp>
            <p:nvSpPr>
              <p:cNvPr id="4" name="ZoneTexte 3"/>
              <p:cNvSpPr txBox="1"/>
              <p:nvPr/>
            </p:nvSpPr>
            <p:spPr>
              <a:xfrm>
                <a:off x="7240772" y="2806995"/>
                <a:ext cx="319556" cy="341159"/>
              </a:xfrm>
              <a:prstGeom prst="rect">
                <a:avLst/>
              </a:prstGeom>
              <a:noFill/>
            </p:spPr>
            <p:txBody>
              <a:bodyPr wrap="none" rtlCol="0">
                <a:spAutoFit/>
              </a:bodyPr>
              <a:lstStyle/>
              <a:p>
                <a:endParaRPr lang="fr-FR" sz="900" dirty="0">
                  <a:latin typeface="Calibri" charset="0"/>
                  <a:ea typeface="Calibri" charset="0"/>
                  <a:cs typeface="Calibri" charset="0"/>
                </a:endParaRPr>
              </a:p>
            </p:txBody>
          </p:sp>
        </p:grpSp>
        <p:grpSp>
          <p:nvGrpSpPr>
            <p:cNvPr id="28" name="Grouper 27"/>
            <p:cNvGrpSpPr/>
            <p:nvPr/>
          </p:nvGrpSpPr>
          <p:grpSpPr>
            <a:xfrm>
              <a:off x="2605517" y="1628853"/>
              <a:ext cx="959944" cy="1068588"/>
              <a:chOff x="6156176" y="2653621"/>
              <a:chExt cx="1824622" cy="1523862"/>
            </a:xfrm>
          </p:grpSpPr>
          <p:sp>
            <p:nvSpPr>
              <p:cNvPr id="29" name="Rectangle 28"/>
              <p:cNvSpPr/>
              <p:nvPr/>
            </p:nvSpPr>
            <p:spPr>
              <a:xfrm>
                <a:off x="6156176" y="3068962"/>
                <a:ext cx="1584176" cy="110852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a:latin typeface="Calibri" charset="0"/>
                  <a:ea typeface="Calibri" charset="0"/>
                  <a:cs typeface="Calibri" charset="0"/>
                </a:endParaRPr>
              </a:p>
            </p:txBody>
          </p:sp>
          <p:sp>
            <p:nvSpPr>
              <p:cNvPr id="30" name="Rectangle 29"/>
              <p:cNvSpPr/>
              <p:nvPr/>
            </p:nvSpPr>
            <p:spPr>
              <a:xfrm>
                <a:off x="6156176" y="2653621"/>
                <a:ext cx="1584176" cy="415339"/>
              </a:xfrm>
              <a:prstGeom prst="rect">
                <a:avLst/>
              </a:prstGeom>
              <a:solidFill>
                <a:srgbClr val="1F7EE7"/>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dirty="0">
                  <a:latin typeface="Calibri" charset="0"/>
                  <a:ea typeface="Calibri" charset="0"/>
                  <a:cs typeface="Calibri" charset="0"/>
                </a:endParaRPr>
              </a:p>
            </p:txBody>
          </p:sp>
          <p:sp>
            <p:nvSpPr>
              <p:cNvPr id="31" name="ZoneTexte 30"/>
              <p:cNvSpPr txBox="1"/>
              <p:nvPr/>
            </p:nvSpPr>
            <p:spPr>
              <a:xfrm>
                <a:off x="7240770" y="2806994"/>
                <a:ext cx="439227" cy="329178"/>
              </a:xfrm>
              <a:prstGeom prst="rect">
                <a:avLst/>
              </a:prstGeom>
              <a:noFill/>
            </p:spPr>
            <p:txBody>
              <a:bodyPr wrap="none" rtlCol="0">
                <a:spAutoFit/>
              </a:bodyPr>
              <a:lstStyle/>
              <a:p>
                <a:endParaRPr lang="fr-FR" sz="900" dirty="0">
                  <a:latin typeface="Calibri" charset="0"/>
                  <a:ea typeface="Calibri" charset="0"/>
                  <a:cs typeface="Calibri" charset="0"/>
                </a:endParaRPr>
              </a:p>
            </p:txBody>
          </p:sp>
          <p:sp>
            <p:nvSpPr>
              <p:cNvPr id="32" name="ZoneTexte 31"/>
              <p:cNvSpPr txBox="1"/>
              <p:nvPr/>
            </p:nvSpPr>
            <p:spPr>
              <a:xfrm>
                <a:off x="6262162" y="2726599"/>
                <a:ext cx="1718636" cy="329178"/>
              </a:xfrm>
              <a:prstGeom prst="rect">
                <a:avLst/>
              </a:prstGeom>
              <a:noFill/>
            </p:spPr>
            <p:txBody>
              <a:bodyPr wrap="square" rtlCol="0">
                <a:spAutoFit/>
              </a:bodyPr>
              <a:lstStyle/>
              <a:p>
                <a:r>
                  <a:rPr lang="fr-FR" sz="900" b="1" i="1" dirty="0">
                    <a:solidFill>
                      <a:schemeClr val="bg1"/>
                    </a:solidFill>
                    <a:latin typeface="Calibri" charset="0"/>
                    <a:ea typeface="Calibri" charset="0"/>
                    <a:cs typeface="Calibri" charset="0"/>
                  </a:rPr>
                  <a:t>Dim</a:t>
                </a:r>
                <a:r>
                  <a:rPr lang="fr-FR" sz="900" i="1" dirty="0">
                    <a:solidFill>
                      <a:schemeClr val="bg1"/>
                    </a:solidFill>
                    <a:latin typeface="Calibri" charset="0"/>
                    <a:ea typeface="Calibri" charset="0"/>
                    <a:cs typeface="Calibri" charset="0"/>
                  </a:rPr>
                  <a:t> </a:t>
                </a:r>
                <a:r>
                  <a:rPr lang="fr-FR" sz="900" b="1" i="1" dirty="0">
                    <a:solidFill>
                      <a:schemeClr val="bg1"/>
                    </a:solidFill>
                    <a:latin typeface="Calibri" charset="0"/>
                    <a:ea typeface="Calibri" charset="0"/>
                    <a:cs typeface="Calibri" charset="0"/>
                  </a:rPr>
                  <a:t>T</a:t>
                </a:r>
                <a:r>
                  <a:rPr lang="fr-FR" sz="900" b="1" dirty="0">
                    <a:solidFill>
                      <a:schemeClr val="bg1"/>
                    </a:solidFill>
                    <a:latin typeface="Calibri" charset="0"/>
                    <a:ea typeface="Calibri" charset="0"/>
                    <a:cs typeface="Calibri" charset="0"/>
                  </a:rPr>
                  <a:t>EMPS</a:t>
                </a:r>
              </a:p>
            </p:txBody>
          </p:sp>
        </p:grpSp>
        <p:sp>
          <p:nvSpPr>
            <p:cNvPr id="9" name="Rectangle 8"/>
            <p:cNvSpPr/>
            <p:nvPr/>
          </p:nvSpPr>
          <p:spPr>
            <a:xfrm>
              <a:off x="2605516" y="1935692"/>
              <a:ext cx="666276" cy="784830"/>
            </a:xfrm>
            <a:prstGeom prst="rect">
              <a:avLst/>
            </a:prstGeom>
          </p:spPr>
          <p:txBody>
            <a:bodyPr wrap="square">
              <a:spAutoFit/>
            </a:bodyPr>
            <a:lstStyle/>
            <a:p>
              <a:r>
                <a:rPr lang="fr-FR" sz="900" dirty="0" err="1">
                  <a:latin typeface="Calibri" charset="0"/>
                  <a:ea typeface="Calibri" charset="0"/>
                  <a:cs typeface="Calibri" charset="0"/>
                </a:rPr>
                <a:t>Temps_ID</a:t>
              </a:r>
              <a:endParaRPr lang="fr-FR" sz="900" dirty="0">
                <a:latin typeface="Calibri" charset="0"/>
                <a:ea typeface="Calibri" charset="0"/>
                <a:cs typeface="Calibri" charset="0"/>
              </a:endParaRPr>
            </a:p>
            <a:p>
              <a:r>
                <a:rPr lang="fr-FR" sz="900" dirty="0">
                  <a:latin typeface="Calibri" charset="0"/>
                  <a:ea typeface="Calibri" charset="0"/>
                  <a:cs typeface="Calibri" charset="0"/>
                </a:rPr>
                <a:t>Jour</a:t>
              </a:r>
            </a:p>
            <a:p>
              <a:r>
                <a:rPr lang="fr-FR" sz="900" dirty="0" err="1">
                  <a:latin typeface="Calibri" charset="0"/>
                  <a:ea typeface="Calibri" charset="0"/>
                  <a:cs typeface="Calibri" charset="0"/>
                </a:rPr>
                <a:t>Mois_ID</a:t>
              </a:r>
              <a:endParaRPr lang="fr-FR" sz="900" dirty="0">
                <a:latin typeface="Calibri" charset="0"/>
                <a:ea typeface="Calibri" charset="0"/>
                <a:cs typeface="Calibri" charset="0"/>
              </a:endParaRPr>
            </a:p>
            <a:p>
              <a:endParaRPr lang="fr-FR" sz="900" dirty="0">
                <a:latin typeface="Calibri" charset="0"/>
                <a:ea typeface="Calibri" charset="0"/>
                <a:cs typeface="Calibri" charset="0"/>
              </a:endParaRPr>
            </a:p>
            <a:p>
              <a:r>
                <a:rPr lang="fr-FR" sz="900" dirty="0">
                  <a:latin typeface="Calibri" charset="0"/>
                  <a:ea typeface="Calibri" charset="0"/>
                  <a:cs typeface="Calibri" charset="0"/>
                </a:rPr>
                <a:t>…</a:t>
              </a:r>
            </a:p>
          </p:txBody>
        </p:sp>
        <p:grpSp>
          <p:nvGrpSpPr>
            <p:cNvPr id="18" name="Grouper 17"/>
            <p:cNvGrpSpPr/>
            <p:nvPr/>
          </p:nvGrpSpPr>
          <p:grpSpPr>
            <a:xfrm>
              <a:off x="4315201" y="2334992"/>
              <a:ext cx="868984" cy="1558940"/>
              <a:chOff x="6184732" y="2806995"/>
              <a:chExt cx="1703426" cy="1678345"/>
            </a:xfrm>
          </p:grpSpPr>
          <p:sp>
            <p:nvSpPr>
              <p:cNvPr id="19" name="Rectangle 18"/>
              <p:cNvSpPr/>
              <p:nvPr/>
            </p:nvSpPr>
            <p:spPr>
              <a:xfrm>
                <a:off x="6193367" y="3088901"/>
                <a:ext cx="1621146" cy="13964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a:latin typeface="Calibri" charset="0"/>
                  <a:ea typeface="Calibri" charset="0"/>
                  <a:cs typeface="Calibri" charset="0"/>
                </a:endParaRPr>
              </a:p>
            </p:txBody>
          </p:sp>
          <p:sp>
            <p:nvSpPr>
              <p:cNvPr id="20" name="Rectangle 19"/>
              <p:cNvSpPr/>
              <p:nvPr/>
            </p:nvSpPr>
            <p:spPr>
              <a:xfrm>
                <a:off x="6197729" y="2860482"/>
                <a:ext cx="1608149" cy="234694"/>
              </a:xfrm>
              <a:prstGeom prst="rect">
                <a:avLst/>
              </a:prstGeom>
              <a:solidFill>
                <a:srgbClr val="1F7EE7"/>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a:latin typeface="Calibri" charset="0"/>
                  <a:ea typeface="Calibri" charset="0"/>
                  <a:cs typeface="Calibri" charset="0"/>
                </a:endParaRPr>
              </a:p>
            </p:txBody>
          </p:sp>
          <p:sp>
            <p:nvSpPr>
              <p:cNvPr id="21" name="ZoneTexte 20"/>
              <p:cNvSpPr txBox="1"/>
              <p:nvPr/>
            </p:nvSpPr>
            <p:spPr>
              <a:xfrm>
                <a:off x="7240771" y="2806995"/>
                <a:ext cx="362119" cy="248512"/>
              </a:xfrm>
              <a:prstGeom prst="rect">
                <a:avLst/>
              </a:prstGeom>
              <a:noFill/>
            </p:spPr>
            <p:txBody>
              <a:bodyPr wrap="none" rtlCol="0">
                <a:spAutoFit/>
              </a:bodyPr>
              <a:lstStyle/>
              <a:p>
                <a:endParaRPr lang="fr-FR" sz="900" dirty="0">
                  <a:latin typeface="Calibri" charset="0"/>
                  <a:ea typeface="Calibri" charset="0"/>
                  <a:cs typeface="Calibri" charset="0"/>
                </a:endParaRPr>
              </a:p>
            </p:txBody>
          </p:sp>
          <p:sp>
            <p:nvSpPr>
              <p:cNvPr id="22" name="ZoneTexte 21"/>
              <p:cNvSpPr txBox="1"/>
              <p:nvPr/>
            </p:nvSpPr>
            <p:spPr>
              <a:xfrm>
                <a:off x="6184732" y="2845849"/>
                <a:ext cx="1703426" cy="248512"/>
              </a:xfrm>
              <a:prstGeom prst="rect">
                <a:avLst/>
              </a:prstGeom>
              <a:noFill/>
            </p:spPr>
            <p:txBody>
              <a:bodyPr wrap="square" rtlCol="0">
                <a:spAutoFit/>
              </a:bodyPr>
              <a:lstStyle/>
              <a:p>
                <a:r>
                  <a:rPr lang="fr-FR" sz="900" b="1" i="1" dirty="0">
                    <a:solidFill>
                      <a:schemeClr val="bg1"/>
                    </a:solidFill>
                    <a:latin typeface="Calibri" charset="0"/>
                    <a:ea typeface="Calibri" charset="0"/>
                    <a:cs typeface="Calibri" charset="0"/>
                  </a:rPr>
                  <a:t>Dim </a:t>
                </a:r>
                <a:r>
                  <a:rPr lang="fr-FR" sz="900" b="1" dirty="0">
                    <a:solidFill>
                      <a:schemeClr val="bg1"/>
                    </a:solidFill>
                    <a:latin typeface="Calibri" charset="0"/>
                    <a:ea typeface="Calibri" charset="0"/>
                    <a:cs typeface="Calibri" charset="0"/>
                  </a:rPr>
                  <a:t>PRODUIT</a:t>
                </a:r>
              </a:p>
            </p:txBody>
          </p:sp>
        </p:grpSp>
        <p:sp>
          <p:nvSpPr>
            <p:cNvPr id="42" name="Rectangle 41"/>
            <p:cNvSpPr/>
            <p:nvPr/>
          </p:nvSpPr>
          <p:spPr>
            <a:xfrm>
              <a:off x="4298579" y="2556139"/>
              <a:ext cx="843633" cy="1200329"/>
            </a:xfrm>
            <a:prstGeom prst="rect">
              <a:avLst/>
            </a:prstGeom>
          </p:spPr>
          <p:txBody>
            <a:bodyPr wrap="square">
              <a:spAutoFit/>
            </a:bodyPr>
            <a:lstStyle/>
            <a:p>
              <a:r>
                <a:rPr lang="fr-FR" sz="900" dirty="0" err="1">
                  <a:latin typeface="Calibri" charset="0"/>
                  <a:ea typeface="Calibri" charset="0"/>
                  <a:cs typeface="Calibri" charset="0"/>
                </a:rPr>
                <a:t>Produit_ID</a:t>
              </a:r>
              <a:endParaRPr lang="fr-FR" sz="900" dirty="0">
                <a:latin typeface="Calibri" charset="0"/>
                <a:ea typeface="Calibri" charset="0"/>
                <a:cs typeface="Calibri" charset="0"/>
              </a:endParaRPr>
            </a:p>
            <a:p>
              <a:r>
                <a:rPr lang="fr-FR" sz="900" dirty="0" err="1">
                  <a:latin typeface="Calibri" charset="0"/>
                  <a:ea typeface="Calibri" charset="0"/>
                  <a:cs typeface="Calibri" charset="0"/>
                </a:rPr>
                <a:t>Désignation_P</a:t>
              </a:r>
              <a:endParaRPr lang="fr-FR" sz="900" dirty="0">
                <a:latin typeface="Calibri" charset="0"/>
                <a:ea typeface="Calibri" charset="0"/>
                <a:cs typeface="Calibri" charset="0"/>
              </a:endParaRPr>
            </a:p>
            <a:p>
              <a:r>
                <a:rPr lang="fr-FR" sz="900" dirty="0" err="1">
                  <a:latin typeface="Calibri" charset="0"/>
                  <a:ea typeface="Calibri" charset="0"/>
                  <a:cs typeface="Calibri" charset="0"/>
                </a:rPr>
                <a:t>Description_P</a:t>
              </a:r>
              <a:endParaRPr lang="fr-FR" sz="900" dirty="0">
                <a:latin typeface="Calibri" charset="0"/>
                <a:ea typeface="Calibri" charset="0"/>
                <a:cs typeface="Calibri" charset="0"/>
              </a:endParaRPr>
            </a:p>
            <a:p>
              <a:r>
                <a:rPr lang="fr-FR" sz="900" dirty="0">
                  <a:latin typeface="Calibri" charset="0"/>
                  <a:ea typeface="Calibri" charset="0"/>
                  <a:cs typeface="Calibri" charset="0"/>
                </a:rPr>
                <a:t>Catégorie</a:t>
              </a:r>
            </a:p>
            <a:p>
              <a:r>
                <a:rPr lang="fr-FR" sz="900" dirty="0" err="1">
                  <a:latin typeface="Calibri" charset="0"/>
                  <a:ea typeface="Calibri" charset="0"/>
                  <a:cs typeface="Calibri" charset="0"/>
                </a:rPr>
                <a:t>SSCat_ID</a:t>
              </a:r>
              <a:endParaRPr lang="fr-FR" sz="900" dirty="0">
                <a:latin typeface="Calibri" charset="0"/>
                <a:ea typeface="Calibri" charset="0"/>
                <a:cs typeface="Calibri" charset="0"/>
              </a:endParaRPr>
            </a:p>
            <a:p>
              <a:r>
                <a:rPr lang="fr-FR" sz="900" dirty="0">
                  <a:latin typeface="Calibri" charset="0"/>
                  <a:ea typeface="Calibri" charset="0"/>
                  <a:cs typeface="Calibri" charset="0"/>
                </a:rPr>
                <a:t>Prix-unitaire</a:t>
              </a:r>
            </a:p>
            <a:p>
              <a:r>
                <a:rPr lang="fr-FR" sz="900" dirty="0">
                  <a:latin typeface="Calibri" charset="0"/>
                  <a:ea typeface="Calibri" charset="0"/>
                  <a:cs typeface="Calibri" charset="0"/>
                </a:rPr>
                <a:t>…</a:t>
              </a:r>
            </a:p>
          </p:txBody>
        </p:sp>
        <p:sp>
          <p:nvSpPr>
            <p:cNvPr id="13" name="Rectangle 12"/>
            <p:cNvSpPr/>
            <p:nvPr/>
          </p:nvSpPr>
          <p:spPr>
            <a:xfrm>
              <a:off x="1424177" y="2230170"/>
              <a:ext cx="770691" cy="85669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a:latin typeface="Calibri" charset="0"/>
                <a:ea typeface="Calibri" charset="0"/>
                <a:cs typeface="Calibri" charset="0"/>
              </a:endParaRPr>
            </a:p>
          </p:txBody>
        </p:sp>
        <p:sp>
          <p:nvSpPr>
            <p:cNvPr id="14" name="Rectangle 13"/>
            <p:cNvSpPr/>
            <p:nvPr/>
          </p:nvSpPr>
          <p:spPr>
            <a:xfrm>
              <a:off x="1424177" y="1956794"/>
              <a:ext cx="770691" cy="273377"/>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a:latin typeface="Calibri" charset="0"/>
                <a:ea typeface="Calibri" charset="0"/>
                <a:cs typeface="Calibri" charset="0"/>
              </a:endParaRPr>
            </a:p>
          </p:txBody>
        </p:sp>
        <p:sp>
          <p:nvSpPr>
            <p:cNvPr id="15" name="ZoneTexte 14"/>
            <p:cNvSpPr txBox="1"/>
            <p:nvPr/>
          </p:nvSpPr>
          <p:spPr>
            <a:xfrm>
              <a:off x="1951827" y="2057745"/>
              <a:ext cx="184731" cy="230832"/>
            </a:xfrm>
            <a:prstGeom prst="rect">
              <a:avLst/>
            </a:prstGeom>
            <a:noFill/>
          </p:spPr>
          <p:txBody>
            <a:bodyPr wrap="none" rtlCol="0">
              <a:spAutoFit/>
            </a:bodyPr>
            <a:lstStyle/>
            <a:p>
              <a:endParaRPr lang="fr-FR" sz="900" dirty="0">
                <a:latin typeface="Calibri" charset="0"/>
                <a:ea typeface="Calibri" charset="0"/>
                <a:cs typeface="Calibri" charset="0"/>
              </a:endParaRPr>
            </a:p>
          </p:txBody>
        </p:sp>
        <p:sp>
          <p:nvSpPr>
            <p:cNvPr id="16" name="ZoneTexte 15"/>
            <p:cNvSpPr txBox="1"/>
            <p:nvPr/>
          </p:nvSpPr>
          <p:spPr>
            <a:xfrm>
              <a:off x="1411742" y="2014725"/>
              <a:ext cx="743353" cy="230832"/>
            </a:xfrm>
            <a:prstGeom prst="rect">
              <a:avLst/>
            </a:prstGeom>
            <a:noFill/>
          </p:spPr>
          <p:txBody>
            <a:bodyPr wrap="square" rtlCol="0">
              <a:spAutoFit/>
            </a:bodyPr>
            <a:lstStyle/>
            <a:p>
              <a:pPr algn="ctr"/>
              <a:r>
                <a:rPr lang="fr-FR" sz="900" i="1" dirty="0">
                  <a:latin typeface="Calibri" charset="0"/>
                  <a:ea typeface="Calibri" charset="0"/>
                  <a:cs typeface="Calibri" charset="0"/>
                </a:rPr>
                <a:t>Dim </a:t>
              </a:r>
              <a:r>
                <a:rPr lang="fr-FR" sz="900" b="1" dirty="0">
                  <a:latin typeface="Calibri" charset="0"/>
                  <a:ea typeface="Calibri" charset="0"/>
                  <a:cs typeface="Calibri" charset="0"/>
                </a:rPr>
                <a:t>CLIENT</a:t>
              </a:r>
            </a:p>
          </p:txBody>
        </p:sp>
        <p:sp>
          <p:nvSpPr>
            <p:cNvPr id="24673" name="Rectangle 24672"/>
            <p:cNvSpPr/>
            <p:nvPr/>
          </p:nvSpPr>
          <p:spPr>
            <a:xfrm>
              <a:off x="1458916" y="2221476"/>
              <a:ext cx="721914" cy="923330"/>
            </a:xfrm>
            <a:prstGeom prst="rect">
              <a:avLst/>
            </a:prstGeom>
          </p:spPr>
          <p:txBody>
            <a:bodyPr wrap="square">
              <a:spAutoFit/>
            </a:bodyPr>
            <a:lstStyle/>
            <a:p>
              <a:r>
                <a:rPr lang="fr-FR" sz="900" dirty="0" err="1">
                  <a:latin typeface="Calibri" charset="0"/>
                  <a:ea typeface="Calibri" charset="0"/>
                  <a:cs typeface="Calibri" charset="0"/>
                </a:rPr>
                <a:t>Client_ID</a:t>
              </a:r>
              <a:endParaRPr lang="fr-FR" sz="900" dirty="0">
                <a:latin typeface="Calibri" charset="0"/>
                <a:ea typeface="Calibri" charset="0"/>
                <a:cs typeface="Calibri" charset="0"/>
              </a:endParaRPr>
            </a:p>
            <a:p>
              <a:r>
                <a:rPr lang="fr-FR" sz="900" dirty="0" err="1">
                  <a:latin typeface="Calibri" charset="0"/>
                  <a:ea typeface="Calibri" charset="0"/>
                  <a:cs typeface="Calibri" charset="0"/>
                </a:rPr>
                <a:t>Nom_C</a:t>
              </a:r>
              <a:endParaRPr lang="fr-FR" sz="900" dirty="0">
                <a:latin typeface="Calibri" charset="0"/>
                <a:ea typeface="Calibri" charset="0"/>
                <a:cs typeface="Calibri" charset="0"/>
              </a:endParaRPr>
            </a:p>
            <a:p>
              <a:r>
                <a:rPr lang="fr-FR" sz="900" dirty="0" err="1">
                  <a:latin typeface="Calibri" charset="0"/>
                  <a:ea typeface="Calibri" charset="0"/>
                  <a:cs typeface="Calibri" charset="0"/>
                </a:rPr>
                <a:t>Adresse_C</a:t>
              </a:r>
              <a:endParaRPr lang="fr-FR" sz="900" dirty="0">
                <a:latin typeface="Calibri" charset="0"/>
                <a:ea typeface="Calibri" charset="0"/>
                <a:cs typeface="Calibri" charset="0"/>
              </a:endParaRPr>
            </a:p>
            <a:p>
              <a:r>
                <a:rPr lang="fr-FR" sz="900" dirty="0" err="1">
                  <a:latin typeface="Calibri" charset="0"/>
                  <a:ea typeface="Calibri" charset="0"/>
                  <a:cs typeface="Calibri" charset="0"/>
                </a:rPr>
                <a:t>Tph_C</a:t>
              </a:r>
              <a:endParaRPr lang="fr-FR" sz="900" dirty="0">
                <a:latin typeface="Calibri" charset="0"/>
                <a:ea typeface="Calibri" charset="0"/>
                <a:cs typeface="Calibri" charset="0"/>
              </a:endParaRPr>
            </a:p>
            <a:p>
              <a:r>
                <a:rPr lang="fr-FR" sz="900" dirty="0" err="1">
                  <a:latin typeface="Calibri" charset="0"/>
                  <a:ea typeface="Calibri" charset="0"/>
                  <a:cs typeface="Calibri" charset="0"/>
                </a:rPr>
                <a:t>Mail_C</a:t>
              </a:r>
              <a:endParaRPr lang="fr-FR" sz="900" dirty="0">
                <a:latin typeface="Calibri" charset="0"/>
                <a:ea typeface="Calibri" charset="0"/>
                <a:cs typeface="Calibri" charset="0"/>
              </a:endParaRPr>
            </a:p>
            <a:p>
              <a:r>
                <a:rPr lang="fr-FR" sz="900" dirty="0">
                  <a:latin typeface="Calibri" charset="0"/>
                  <a:ea typeface="Calibri" charset="0"/>
                  <a:cs typeface="Calibri" charset="0"/>
                </a:rPr>
                <a:t>…</a:t>
              </a:r>
            </a:p>
          </p:txBody>
        </p:sp>
        <p:grpSp>
          <p:nvGrpSpPr>
            <p:cNvPr id="33" name="Grouper 32"/>
            <p:cNvGrpSpPr/>
            <p:nvPr/>
          </p:nvGrpSpPr>
          <p:grpSpPr>
            <a:xfrm>
              <a:off x="3375235" y="3549057"/>
              <a:ext cx="921896" cy="1190580"/>
              <a:chOff x="6047857" y="2653621"/>
              <a:chExt cx="1802246" cy="1587440"/>
            </a:xfrm>
          </p:grpSpPr>
          <p:sp>
            <p:nvSpPr>
              <p:cNvPr id="34" name="Rectangle 33"/>
              <p:cNvSpPr/>
              <p:nvPr/>
            </p:nvSpPr>
            <p:spPr>
              <a:xfrm>
                <a:off x="6156176" y="3068961"/>
                <a:ext cx="1584176" cy="1172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a:latin typeface="Calibri" charset="0"/>
                  <a:ea typeface="Calibri" charset="0"/>
                  <a:cs typeface="Calibri" charset="0"/>
                </a:endParaRPr>
              </a:p>
            </p:txBody>
          </p:sp>
          <p:sp>
            <p:nvSpPr>
              <p:cNvPr id="35" name="Rectangle 34"/>
              <p:cNvSpPr/>
              <p:nvPr/>
            </p:nvSpPr>
            <p:spPr>
              <a:xfrm>
                <a:off x="6156176" y="2653621"/>
                <a:ext cx="1584176" cy="415339"/>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a:latin typeface="Calibri" charset="0"/>
                  <a:ea typeface="Calibri" charset="0"/>
                  <a:cs typeface="Calibri" charset="0"/>
                </a:endParaRPr>
              </a:p>
            </p:txBody>
          </p:sp>
          <p:sp>
            <p:nvSpPr>
              <p:cNvPr id="36" name="ZoneTexte 35"/>
              <p:cNvSpPr txBox="1"/>
              <p:nvPr/>
            </p:nvSpPr>
            <p:spPr>
              <a:xfrm>
                <a:off x="7240771" y="2806996"/>
                <a:ext cx="361137" cy="307776"/>
              </a:xfrm>
              <a:prstGeom prst="rect">
                <a:avLst/>
              </a:prstGeom>
              <a:noFill/>
            </p:spPr>
            <p:txBody>
              <a:bodyPr wrap="none" rtlCol="0">
                <a:spAutoFit/>
              </a:bodyPr>
              <a:lstStyle/>
              <a:p>
                <a:endParaRPr lang="fr-FR" sz="900" dirty="0">
                  <a:latin typeface="Calibri" charset="0"/>
                  <a:ea typeface="Calibri" charset="0"/>
                  <a:cs typeface="Calibri" charset="0"/>
                </a:endParaRPr>
              </a:p>
            </p:txBody>
          </p:sp>
          <p:sp>
            <p:nvSpPr>
              <p:cNvPr id="37" name="ZoneTexte 36"/>
              <p:cNvSpPr txBox="1"/>
              <p:nvPr/>
            </p:nvSpPr>
            <p:spPr>
              <a:xfrm>
                <a:off x="6047857" y="2671400"/>
                <a:ext cx="1802246" cy="307776"/>
              </a:xfrm>
              <a:prstGeom prst="rect">
                <a:avLst/>
              </a:prstGeom>
              <a:noFill/>
            </p:spPr>
            <p:txBody>
              <a:bodyPr wrap="square" rtlCol="0">
                <a:spAutoFit/>
              </a:bodyPr>
              <a:lstStyle/>
              <a:p>
                <a:r>
                  <a:rPr lang="fr-FR" sz="900" i="1" dirty="0">
                    <a:latin typeface="Calibri" charset="0"/>
                    <a:ea typeface="Calibri" charset="0"/>
                    <a:cs typeface="Calibri" charset="0"/>
                  </a:rPr>
                  <a:t>Dim </a:t>
                </a:r>
                <a:r>
                  <a:rPr lang="fr-FR" sz="900" b="1" dirty="0">
                    <a:latin typeface="Calibri" charset="0"/>
                    <a:ea typeface="Calibri" charset="0"/>
                    <a:cs typeface="Calibri" charset="0"/>
                  </a:rPr>
                  <a:t>MAGASIN</a:t>
                </a:r>
              </a:p>
            </p:txBody>
          </p:sp>
        </p:grpSp>
        <p:sp>
          <p:nvSpPr>
            <p:cNvPr id="47" name="Rectangle 46"/>
            <p:cNvSpPr/>
            <p:nvPr/>
          </p:nvSpPr>
          <p:spPr>
            <a:xfrm>
              <a:off x="3440052" y="3839390"/>
              <a:ext cx="800939" cy="923330"/>
            </a:xfrm>
            <a:prstGeom prst="rect">
              <a:avLst/>
            </a:prstGeom>
          </p:spPr>
          <p:txBody>
            <a:bodyPr wrap="square">
              <a:spAutoFit/>
            </a:bodyPr>
            <a:lstStyle/>
            <a:p>
              <a:r>
                <a:rPr lang="fr-FR" sz="900" dirty="0" err="1">
                  <a:latin typeface="Calibri" charset="0"/>
                  <a:ea typeface="Calibri" charset="0"/>
                  <a:cs typeface="Calibri" charset="0"/>
                </a:rPr>
                <a:t>Magasin_ID</a:t>
              </a:r>
              <a:endParaRPr lang="fr-FR" sz="900" dirty="0">
                <a:latin typeface="Calibri" charset="0"/>
                <a:ea typeface="Calibri" charset="0"/>
                <a:cs typeface="Calibri" charset="0"/>
              </a:endParaRPr>
            </a:p>
            <a:p>
              <a:r>
                <a:rPr lang="fr-FR" sz="900" dirty="0">
                  <a:latin typeface="Calibri" charset="0"/>
                  <a:ea typeface="Calibri" charset="0"/>
                  <a:cs typeface="Calibri" charset="0"/>
                </a:rPr>
                <a:t>Enseigne</a:t>
              </a:r>
            </a:p>
            <a:p>
              <a:r>
                <a:rPr lang="fr-FR" sz="900" dirty="0">
                  <a:latin typeface="Calibri" charset="0"/>
                  <a:ea typeface="Calibri" charset="0"/>
                  <a:cs typeface="Calibri" charset="0"/>
                </a:rPr>
                <a:t>Superficie</a:t>
              </a:r>
            </a:p>
            <a:p>
              <a:r>
                <a:rPr lang="fr-FR" sz="900" dirty="0" err="1">
                  <a:latin typeface="Calibri" charset="0"/>
                  <a:ea typeface="Calibri" charset="0"/>
                  <a:cs typeface="Calibri" charset="0"/>
                </a:rPr>
                <a:t>Type_ID</a:t>
              </a:r>
              <a:endParaRPr lang="fr-FR" sz="900" dirty="0">
                <a:latin typeface="Calibri" charset="0"/>
                <a:ea typeface="Calibri" charset="0"/>
                <a:cs typeface="Calibri" charset="0"/>
              </a:endParaRPr>
            </a:p>
            <a:p>
              <a:endParaRPr lang="fr-FR" sz="900" dirty="0">
                <a:latin typeface="Calibri" charset="0"/>
                <a:ea typeface="Calibri" charset="0"/>
                <a:cs typeface="Calibri" charset="0"/>
              </a:endParaRPr>
            </a:p>
            <a:p>
              <a:r>
                <a:rPr lang="fr-FR" sz="900" dirty="0">
                  <a:latin typeface="Calibri" charset="0"/>
                  <a:ea typeface="Calibri" charset="0"/>
                  <a:cs typeface="Calibri" charset="0"/>
                </a:rPr>
                <a:t>…</a:t>
              </a:r>
            </a:p>
          </p:txBody>
        </p:sp>
        <p:cxnSp>
          <p:nvCxnSpPr>
            <p:cNvPr id="24677" name="Connecteur droit 24676"/>
            <p:cNvCxnSpPr>
              <a:cxnSpLocks/>
            </p:cNvCxnSpPr>
            <p:nvPr/>
          </p:nvCxnSpPr>
          <p:spPr>
            <a:xfrm flipV="1">
              <a:off x="2777570" y="2710301"/>
              <a:ext cx="7481" cy="1831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a:xfrm flipV="1">
              <a:off x="3150572" y="3245387"/>
              <a:ext cx="11690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a:endCxn id="3" idx="2"/>
            </p:cNvCxnSpPr>
            <p:nvPr/>
          </p:nvCxnSpPr>
          <p:spPr>
            <a:xfrm flipV="1">
              <a:off x="2161328" y="3528857"/>
              <a:ext cx="425918" cy="402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Connecteur droit 57"/>
            <p:cNvCxnSpPr>
              <a:endCxn id="3" idx="1"/>
            </p:cNvCxnSpPr>
            <p:nvPr/>
          </p:nvCxnSpPr>
          <p:spPr>
            <a:xfrm>
              <a:off x="2192702" y="2543792"/>
              <a:ext cx="386567" cy="5791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rot="2479929">
              <a:off x="2511001" y="3004444"/>
              <a:ext cx="548100" cy="599026"/>
            </a:xfrm>
            <a:prstGeom prst="rect">
              <a:avLst/>
            </a:prstGeom>
            <a:solidFill>
              <a:srgbClr val="00CC0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sz="900">
                <a:latin typeface="Calibri" charset="0"/>
                <a:ea typeface="Calibri" charset="0"/>
                <a:cs typeface="Calibri" charset="0"/>
              </a:endParaRPr>
            </a:p>
          </p:txBody>
        </p:sp>
        <p:sp>
          <p:nvSpPr>
            <p:cNvPr id="50" name="ZoneTexte 49"/>
            <p:cNvSpPr txBox="1"/>
            <p:nvPr/>
          </p:nvSpPr>
          <p:spPr>
            <a:xfrm>
              <a:off x="2404340" y="3203418"/>
              <a:ext cx="756938" cy="230832"/>
            </a:xfrm>
            <a:prstGeom prst="rect">
              <a:avLst/>
            </a:prstGeom>
            <a:noFill/>
          </p:spPr>
          <p:txBody>
            <a:bodyPr wrap="none" rtlCol="0">
              <a:spAutoFit/>
            </a:bodyPr>
            <a:lstStyle/>
            <a:p>
              <a:r>
                <a:rPr lang="fr-FR" sz="900" i="1" dirty="0">
                  <a:latin typeface="Calibri" charset="0"/>
                  <a:ea typeface="Calibri" charset="0"/>
                  <a:cs typeface="Calibri" charset="0"/>
                </a:rPr>
                <a:t>Fait</a:t>
              </a:r>
              <a:r>
                <a:rPr lang="fr-FR" sz="900" dirty="0">
                  <a:latin typeface="Calibri" charset="0"/>
                  <a:ea typeface="Calibri" charset="0"/>
                  <a:cs typeface="Calibri" charset="0"/>
                </a:rPr>
                <a:t> </a:t>
              </a:r>
              <a:r>
                <a:rPr lang="fr-FR" sz="900" b="1" dirty="0">
                  <a:latin typeface="Calibri" charset="0"/>
                  <a:ea typeface="Calibri" charset="0"/>
                  <a:cs typeface="Calibri" charset="0"/>
                </a:rPr>
                <a:t>VENTES</a:t>
              </a:r>
            </a:p>
          </p:txBody>
        </p:sp>
        <p:grpSp>
          <p:nvGrpSpPr>
            <p:cNvPr id="55" name="Grouper 54"/>
            <p:cNvGrpSpPr/>
            <p:nvPr/>
          </p:nvGrpSpPr>
          <p:grpSpPr>
            <a:xfrm>
              <a:off x="1438500" y="3432471"/>
              <a:ext cx="774704" cy="980338"/>
              <a:chOff x="6156176" y="2653621"/>
              <a:chExt cx="1697867" cy="1427179"/>
            </a:xfrm>
          </p:grpSpPr>
          <p:sp>
            <p:nvSpPr>
              <p:cNvPr id="60" name="Rectangle 59"/>
              <p:cNvSpPr/>
              <p:nvPr/>
            </p:nvSpPr>
            <p:spPr>
              <a:xfrm>
                <a:off x="6156176" y="3068960"/>
                <a:ext cx="1584176" cy="101184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a:latin typeface="Calibri" charset="0"/>
                  <a:ea typeface="Calibri" charset="0"/>
                  <a:cs typeface="Calibri" charset="0"/>
                </a:endParaRPr>
              </a:p>
            </p:txBody>
          </p:sp>
          <p:sp>
            <p:nvSpPr>
              <p:cNvPr id="61" name="Rectangle 60"/>
              <p:cNvSpPr/>
              <p:nvPr/>
            </p:nvSpPr>
            <p:spPr>
              <a:xfrm>
                <a:off x="6156176" y="2653621"/>
                <a:ext cx="1584176" cy="415339"/>
              </a:xfrm>
              <a:prstGeom prst="rect">
                <a:avLst/>
              </a:prstGeom>
              <a:solidFill>
                <a:schemeClr val="accent3">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a:latin typeface="Calibri" charset="0"/>
                  <a:ea typeface="Calibri" charset="0"/>
                  <a:cs typeface="Calibri" charset="0"/>
                </a:endParaRPr>
              </a:p>
            </p:txBody>
          </p:sp>
          <p:sp>
            <p:nvSpPr>
              <p:cNvPr id="62" name="ZoneTexte 61"/>
              <p:cNvSpPr txBox="1"/>
              <p:nvPr/>
            </p:nvSpPr>
            <p:spPr>
              <a:xfrm>
                <a:off x="7240774" y="2806996"/>
                <a:ext cx="404863" cy="336046"/>
              </a:xfrm>
              <a:prstGeom prst="rect">
                <a:avLst/>
              </a:prstGeom>
              <a:noFill/>
            </p:spPr>
            <p:txBody>
              <a:bodyPr wrap="none" rtlCol="0">
                <a:spAutoFit/>
              </a:bodyPr>
              <a:lstStyle/>
              <a:p>
                <a:endParaRPr lang="fr-FR" sz="900" dirty="0">
                  <a:latin typeface="Calibri" charset="0"/>
                  <a:ea typeface="Calibri" charset="0"/>
                  <a:cs typeface="Calibri" charset="0"/>
                </a:endParaRPr>
              </a:p>
            </p:txBody>
          </p:sp>
          <p:sp>
            <p:nvSpPr>
              <p:cNvPr id="63" name="ZoneTexte 62"/>
              <p:cNvSpPr txBox="1"/>
              <p:nvPr/>
            </p:nvSpPr>
            <p:spPr>
              <a:xfrm>
                <a:off x="6194122" y="2669933"/>
                <a:ext cx="1659921" cy="537675"/>
              </a:xfrm>
              <a:prstGeom prst="rect">
                <a:avLst/>
              </a:prstGeom>
              <a:noFill/>
            </p:spPr>
            <p:txBody>
              <a:bodyPr wrap="square" rtlCol="0">
                <a:spAutoFit/>
              </a:bodyPr>
              <a:lstStyle/>
              <a:p>
                <a:pPr algn="ctr"/>
                <a:r>
                  <a:rPr lang="fr-FR" sz="900" i="1" dirty="0">
                    <a:latin typeface="Calibri" charset="0"/>
                    <a:ea typeface="Calibri" charset="0"/>
                    <a:cs typeface="Calibri" charset="0"/>
                  </a:rPr>
                  <a:t>Dim </a:t>
                </a:r>
                <a:r>
                  <a:rPr lang="fr-FR" sz="900" b="1" dirty="0">
                    <a:latin typeface="Calibri" charset="0"/>
                    <a:ea typeface="Calibri" charset="0"/>
                    <a:cs typeface="Calibri" charset="0"/>
                  </a:rPr>
                  <a:t>REGION</a:t>
                </a:r>
              </a:p>
            </p:txBody>
          </p:sp>
        </p:grpSp>
        <p:sp>
          <p:nvSpPr>
            <p:cNvPr id="56" name="Rectangle 55"/>
            <p:cNvSpPr/>
            <p:nvPr/>
          </p:nvSpPr>
          <p:spPr>
            <a:xfrm>
              <a:off x="1438696" y="3806254"/>
              <a:ext cx="722829" cy="646331"/>
            </a:xfrm>
            <a:prstGeom prst="rect">
              <a:avLst/>
            </a:prstGeom>
          </p:spPr>
          <p:txBody>
            <a:bodyPr wrap="square">
              <a:spAutoFit/>
            </a:bodyPr>
            <a:lstStyle/>
            <a:p>
              <a:r>
                <a:rPr lang="fr-FR" sz="900" dirty="0" err="1">
                  <a:latin typeface="Calibri" charset="0"/>
                  <a:ea typeface="Calibri" charset="0"/>
                  <a:cs typeface="Calibri" charset="0"/>
                </a:rPr>
                <a:t>Région_ID</a:t>
              </a:r>
              <a:endParaRPr lang="fr-FR" sz="900" dirty="0">
                <a:latin typeface="Calibri" charset="0"/>
                <a:ea typeface="Calibri" charset="0"/>
                <a:cs typeface="Calibri" charset="0"/>
              </a:endParaRPr>
            </a:p>
            <a:p>
              <a:r>
                <a:rPr lang="fr-FR" sz="900" dirty="0">
                  <a:latin typeface="Calibri" charset="0"/>
                  <a:ea typeface="Calibri" charset="0"/>
                  <a:cs typeface="Calibri" charset="0"/>
                </a:rPr>
                <a:t>Région</a:t>
              </a:r>
            </a:p>
            <a:p>
              <a:r>
                <a:rPr lang="fr-FR" sz="900" dirty="0">
                  <a:latin typeface="Calibri" charset="0"/>
                  <a:ea typeface="Calibri" charset="0"/>
                  <a:cs typeface="Calibri" charset="0"/>
                </a:rPr>
                <a:t>Pays</a:t>
              </a:r>
            </a:p>
            <a:p>
              <a:r>
                <a:rPr lang="fr-FR" sz="900" dirty="0">
                  <a:latin typeface="Calibri" charset="0"/>
                  <a:ea typeface="Calibri" charset="0"/>
                  <a:cs typeface="Calibri" charset="0"/>
                </a:rPr>
                <a:t>…</a:t>
              </a:r>
            </a:p>
          </p:txBody>
        </p:sp>
        <p:cxnSp>
          <p:nvCxnSpPr>
            <p:cNvPr id="69" name="Connecteur droit 68"/>
            <p:cNvCxnSpPr/>
            <p:nvPr/>
          </p:nvCxnSpPr>
          <p:spPr>
            <a:xfrm>
              <a:off x="3014175" y="3443984"/>
              <a:ext cx="412925" cy="286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700" name="Grouper 24699"/>
            <p:cNvGrpSpPr/>
            <p:nvPr/>
          </p:nvGrpSpPr>
          <p:grpSpPr>
            <a:xfrm>
              <a:off x="3412176" y="1656924"/>
              <a:ext cx="2418222" cy="716210"/>
              <a:chOff x="2783061" y="1321040"/>
              <a:chExt cx="3224297" cy="954946"/>
            </a:xfrm>
          </p:grpSpPr>
          <p:cxnSp>
            <p:nvCxnSpPr>
              <p:cNvPr id="99" name="Connecteur droit 98"/>
              <p:cNvCxnSpPr>
                <a:cxnSpLocks/>
              </p:cNvCxnSpPr>
              <p:nvPr/>
            </p:nvCxnSpPr>
            <p:spPr>
              <a:xfrm flipH="1">
                <a:off x="2783061" y="1686416"/>
                <a:ext cx="534356" cy="5165"/>
              </a:xfrm>
              <a:prstGeom prst="line">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nvGrpSpPr>
              <p:cNvPr id="100" name="Grouper 99"/>
              <p:cNvGrpSpPr/>
              <p:nvPr/>
            </p:nvGrpSpPr>
            <p:grpSpPr>
              <a:xfrm>
                <a:off x="3321649" y="1321040"/>
                <a:ext cx="963772" cy="954946"/>
                <a:chOff x="7056587" y="4054666"/>
                <a:chExt cx="1584176" cy="908125"/>
              </a:xfrm>
            </p:grpSpPr>
            <p:grpSp>
              <p:nvGrpSpPr>
                <p:cNvPr id="109" name="Grouper 108"/>
                <p:cNvGrpSpPr/>
                <p:nvPr/>
              </p:nvGrpSpPr>
              <p:grpSpPr>
                <a:xfrm>
                  <a:off x="7056587" y="4054666"/>
                  <a:ext cx="1584176" cy="836142"/>
                  <a:chOff x="6156176" y="2621628"/>
                  <a:chExt cx="1584176" cy="998049"/>
                </a:xfrm>
              </p:grpSpPr>
              <p:sp>
                <p:nvSpPr>
                  <p:cNvPr id="111" name="Rectangle 110"/>
                  <p:cNvSpPr/>
                  <p:nvPr/>
                </p:nvSpPr>
                <p:spPr>
                  <a:xfrm>
                    <a:off x="6156176" y="2935440"/>
                    <a:ext cx="1584176" cy="6842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a:latin typeface="Calibri" charset="0"/>
                      <a:ea typeface="Calibri" charset="0"/>
                      <a:cs typeface="Calibri" charset="0"/>
                    </a:endParaRPr>
                  </a:p>
                </p:txBody>
              </p:sp>
              <p:sp>
                <p:nvSpPr>
                  <p:cNvPr id="112" name="Rectangle 111"/>
                  <p:cNvSpPr/>
                  <p:nvPr/>
                </p:nvSpPr>
                <p:spPr>
                  <a:xfrm>
                    <a:off x="6156176" y="2653621"/>
                    <a:ext cx="1584176" cy="275075"/>
                  </a:xfrm>
                  <a:prstGeom prst="rect">
                    <a:avLst/>
                  </a:prstGeom>
                  <a:solidFill>
                    <a:srgbClr val="E1DEB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a:latin typeface="Calibri" charset="0"/>
                      <a:ea typeface="Calibri" charset="0"/>
                      <a:cs typeface="Calibri" charset="0"/>
                    </a:endParaRPr>
                  </a:p>
                </p:txBody>
              </p:sp>
              <p:sp>
                <p:nvSpPr>
                  <p:cNvPr id="113" name="ZoneTexte 112"/>
                  <p:cNvSpPr txBox="1"/>
                  <p:nvPr/>
                </p:nvSpPr>
                <p:spPr>
                  <a:xfrm>
                    <a:off x="7240771" y="2806995"/>
                    <a:ext cx="404863" cy="349360"/>
                  </a:xfrm>
                  <a:prstGeom prst="rect">
                    <a:avLst/>
                  </a:prstGeom>
                  <a:noFill/>
                </p:spPr>
                <p:txBody>
                  <a:bodyPr wrap="none" rtlCol="0">
                    <a:spAutoFit/>
                  </a:bodyPr>
                  <a:lstStyle/>
                  <a:p>
                    <a:endParaRPr lang="fr-FR" sz="900" dirty="0">
                      <a:latin typeface="Calibri" charset="0"/>
                      <a:ea typeface="Calibri" charset="0"/>
                      <a:cs typeface="Calibri" charset="0"/>
                    </a:endParaRPr>
                  </a:p>
                </p:txBody>
              </p:sp>
              <p:sp>
                <p:nvSpPr>
                  <p:cNvPr id="114" name="ZoneTexte 113"/>
                  <p:cNvSpPr txBox="1"/>
                  <p:nvPr/>
                </p:nvSpPr>
                <p:spPr>
                  <a:xfrm>
                    <a:off x="6194123" y="2621628"/>
                    <a:ext cx="1518485" cy="306039"/>
                  </a:xfrm>
                  <a:prstGeom prst="rect">
                    <a:avLst/>
                  </a:prstGeom>
                  <a:noFill/>
                </p:spPr>
                <p:txBody>
                  <a:bodyPr wrap="square" rtlCol="0">
                    <a:spAutoFit/>
                  </a:bodyPr>
                  <a:lstStyle/>
                  <a:p>
                    <a:pPr algn="ctr"/>
                    <a:r>
                      <a:rPr lang="fr-FR" sz="900" i="1" dirty="0" err="1">
                        <a:latin typeface="Calibri" charset="0"/>
                        <a:ea typeface="Calibri" charset="0"/>
                        <a:cs typeface="Calibri" charset="0"/>
                      </a:rPr>
                      <a:t>Niv</a:t>
                    </a:r>
                    <a:r>
                      <a:rPr lang="fr-FR" sz="900" i="1" dirty="0">
                        <a:latin typeface="Calibri" charset="0"/>
                        <a:ea typeface="Calibri" charset="0"/>
                        <a:cs typeface="Calibri" charset="0"/>
                      </a:rPr>
                      <a:t> </a:t>
                    </a:r>
                    <a:r>
                      <a:rPr lang="fr-FR" sz="900" b="1" dirty="0">
                        <a:latin typeface="Calibri" charset="0"/>
                        <a:ea typeface="Calibri" charset="0"/>
                        <a:cs typeface="Calibri" charset="0"/>
                      </a:rPr>
                      <a:t>MOIS</a:t>
                    </a:r>
                  </a:p>
                </p:txBody>
              </p:sp>
            </p:grpSp>
            <p:sp>
              <p:nvSpPr>
                <p:cNvPr id="110" name="Rectangle 109"/>
                <p:cNvSpPr/>
                <p:nvPr/>
              </p:nvSpPr>
              <p:spPr>
                <a:xfrm>
                  <a:off x="7056589" y="4318882"/>
                  <a:ext cx="1584174" cy="643909"/>
                </a:xfrm>
                <a:prstGeom prst="rect">
                  <a:avLst/>
                </a:prstGeom>
              </p:spPr>
              <p:txBody>
                <a:bodyPr wrap="square">
                  <a:spAutoFit/>
                </a:bodyPr>
                <a:lstStyle/>
                <a:p>
                  <a:r>
                    <a:rPr lang="fr-FR" sz="900" dirty="0" err="1">
                      <a:latin typeface="Calibri" charset="0"/>
                      <a:ea typeface="Calibri" charset="0"/>
                      <a:cs typeface="Calibri" charset="0"/>
                    </a:rPr>
                    <a:t>Mois_ID</a:t>
                  </a:r>
                  <a:endParaRPr lang="fr-FR" sz="900" dirty="0">
                    <a:latin typeface="Calibri" charset="0"/>
                    <a:ea typeface="Calibri" charset="0"/>
                    <a:cs typeface="Calibri" charset="0"/>
                  </a:endParaRPr>
                </a:p>
                <a:p>
                  <a:r>
                    <a:rPr lang="fr-FR" sz="900" dirty="0" err="1">
                      <a:latin typeface="Calibri" charset="0"/>
                      <a:ea typeface="Calibri" charset="0"/>
                      <a:cs typeface="Calibri" charset="0"/>
                    </a:rPr>
                    <a:t>Année_ID</a:t>
                  </a:r>
                  <a:endParaRPr lang="fr-FR" sz="900" dirty="0">
                    <a:latin typeface="Calibri" charset="0"/>
                    <a:ea typeface="Calibri" charset="0"/>
                    <a:cs typeface="Calibri" charset="0"/>
                  </a:endParaRPr>
                </a:p>
                <a:p>
                  <a:r>
                    <a:rPr lang="fr-FR" sz="900" dirty="0">
                      <a:latin typeface="Calibri" charset="0"/>
                      <a:ea typeface="Calibri" charset="0"/>
                      <a:cs typeface="Calibri" charset="0"/>
                    </a:rPr>
                    <a:t>…</a:t>
                  </a:r>
                </a:p>
              </p:txBody>
            </p:sp>
          </p:grpSp>
          <p:grpSp>
            <p:nvGrpSpPr>
              <p:cNvPr id="101" name="Grouper 100"/>
              <p:cNvGrpSpPr/>
              <p:nvPr/>
            </p:nvGrpSpPr>
            <p:grpSpPr>
              <a:xfrm>
                <a:off x="5006958" y="1361252"/>
                <a:ext cx="1000400" cy="763285"/>
                <a:chOff x="7056587" y="4079664"/>
                <a:chExt cx="1644382" cy="565515"/>
              </a:xfrm>
            </p:grpSpPr>
            <p:grpSp>
              <p:nvGrpSpPr>
                <p:cNvPr id="103" name="Grouper 102"/>
                <p:cNvGrpSpPr/>
                <p:nvPr/>
              </p:nvGrpSpPr>
              <p:grpSpPr>
                <a:xfrm>
                  <a:off x="7056587" y="4079664"/>
                  <a:ext cx="1644382" cy="565515"/>
                  <a:chOff x="6156176" y="2651446"/>
                  <a:chExt cx="1644382" cy="675014"/>
                </a:xfrm>
              </p:grpSpPr>
              <p:sp>
                <p:nvSpPr>
                  <p:cNvPr id="105" name="Rectangle 104"/>
                  <p:cNvSpPr/>
                  <p:nvPr/>
                </p:nvSpPr>
                <p:spPr>
                  <a:xfrm>
                    <a:off x="6156176" y="2934636"/>
                    <a:ext cx="1584176" cy="39182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a:latin typeface="Calibri" charset="0"/>
                      <a:ea typeface="Calibri" charset="0"/>
                      <a:cs typeface="Calibri" charset="0"/>
                    </a:endParaRPr>
                  </a:p>
                </p:txBody>
              </p:sp>
              <p:sp>
                <p:nvSpPr>
                  <p:cNvPr id="108" name="ZoneTexte 107"/>
                  <p:cNvSpPr txBox="1"/>
                  <p:nvPr/>
                </p:nvSpPr>
                <p:spPr>
                  <a:xfrm>
                    <a:off x="6167066" y="2651446"/>
                    <a:ext cx="1633492" cy="238432"/>
                  </a:xfrm>
                  <a:prstGeom prst="rect">
                    <a:avLst/>
                  </a:prstGeom>
                  <a:solidFill>
                    <a:srgbClr val="E1DEBA"/>
                  </a:solidFill>
                </p:spPr>
                <p:txBody>
                  <a:bodyPr wrap="square" rtlCol="0">
                    <a:spAutoFit/>
                  </a:bodyPr>
                  <a:lstStyle/>
                  <a:p>
                    <a:pPr algn="ctr"/>
                    <a:r>
                      <a:rPr lang="fr-FR" sz="900" i="1" dirty="0" err="1">
                        <a:latin typeface="Calibri" charset="0"/>
                        <a:ea typeface="Calibri" charset="0"/>
                        <a:cs typeface="Calibri" charset="0"/>
                      </a:rPr>
                      <a:t>Niv</a:t>
                    </a:r>
                    <a:r>
                      <a:rPr lang="fr-FR" sz="900" i="1" dirty="0">
                        <a:latin typeface="Calibri" charset="0"/>
                        <a:ea typeface="Calibri" charset="0"/>
                        <a:cs typeface="Calibri" charset="0"/>
                      </a:rPr>
                      <a:t> </a:t>
                    </a:r>
                    <a:r>
                      <a:rPr lang="fr-FR" sz="900" b="1" dirty="0">
                        <a:latin typeface="Calibri" charset="0"/>
                        <a:ea typeface="Calibri" charset="0"/>
                        <a:cs typeface="Calibri" charset="0"/>
                      </a:rPr>
                      <a:t>ANNEE</a:t>
                    </a:r>
                  </a:p>
                </p:txBody>
              </p:sp>
              <p:sp>
                <p:nvSpPr>
                  <p:cNvPr id="107" name="ZoneTexte 106"/>
                  <p:cNvSpPr txBox="1"/>
                  <p:nvPr/>
                </p:nvSpPr>
                <p:spPr>
                  <a:xfrm>
                    <a:off x="7240771" y="2806996"/>
                    <a:ext cx="404863" cy="272183"/>
                  </a:xfrm>
                  <a:prstGeom prst="rect">
                    <a:avLst/>
                  </a:prstGeom>
                  <a:noFill/>
                </p:spPr>
                <p:txBody>
                  <a:bodyPr wrap="none" rtlCol="0">
                    <a:spAutoFit/>
                  </a:bodyPr>
                  <a:lstStyle/>
                  <a:p>
                    <a:endParaRPr lang="fr-FR" sz="900" dirty="0">
                      <a:latin typeface="Calibri" charset="0"/>
                      <a:ea typeface="Calibri" charset="0"/>
                      <a:cs typeface="Calibri" charset="0"/>
                    </a:endParaRPr>
                  </a:p>
                </p:txBody>
              </p:sp>
              <p:sp>
                <p:nvSpPr>
                  <p:cNvPr id="106" name="Rectangle 105"/>
                  <p:cNvSpPr/>
                  <p:nvPr/>
                </p:nvSpPr>
                <p:spPr>
                  <a:xfrm>
                    <a:off x="6156176" y="2653621"/>
                    <a:ext cx="1584176" cy="26176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a:latin typeface="Calibri" charset="0"/>
                      <a:ea typeface="Calibri" charset="0"/>
                      <a:cs typeface="Calibri" charset="0"/>
                    </a:endParaRPr>
                  </a:p>
                </p:txBody>
              </p:sp>
            </p:grpSp>
            <p:sp>
              <p:nvSpPr>
                <p:cNvPr id="104" name="Rectangle 103"/>
                <p:cNvSpPr/>
                <p:nvPr/>
              </p:nvSpPr>
              <p:spPr>
                <a:xfrm>
                  <a:off x="7056587" y="4276463"/>
                  <a:ext cx="1584176" cy="364849"/>
                </a:xfrm>
                <a:prstGeom prst="rect">
                  <a:avLst/>
                </a:prstGeom>
              </p:spPr>
              <p:txBody>
                <a:bodyPr wrap="square">
                  <a:spAutoFit/>
                </a:bodyPr>
                <a:lstStyle/>
                <a:p>
                  <a:r>
                    <a:rPr lang="fr-FR" sz="900" dirty="0" err="1">
                      <a:latin typeface="Calibri" charset="0"/>
                      <a:ea typeface="Calibri" charset="0"/>
                      <a:cs typeface="Calibri" charset="0"/>
                    </a:rPr>
                    <a:t>Année_ID</a:t>
                  </a:r>
                  <a:endParaRPr lang="fr-FR" sz="900" dirty="0">
                    <a:latin typeface="Calibri" charset="0"/>
                    <a:ea typeface="Calibri" charset="0"/>
                    <a:cs typeface="Calibri" charset="0"/>
                  </a:endParaRPr>
                </a:p>
                <a:p>
                  <a:r>
                    <a:rPr lang="fr-FR" sz="900" dirty="0">
                      <a:latin typeface="Calibri" charset="0"/>
                      <a:ea typeface="Calibri" charset="0"/>
                      <a:cs typeface="Calibri" charset="0"/>
                    </a:rPr>
                    <a:t>…</a:t>
                  </a:r>
                </a:p>
              </p:txBody>
            </p:sp>
          </p:grpSp>
          <p:cxnSp>
            <p:nvCxnSpPr>
              <p:cNvPr id="102" name="Connecteur droit 101"/>
              <p:cNvCxnSpPr/>
              <p:nvPr/>
            </p:nvCxnSpPr>
            <p:spPr>
              <a:xfrm flipH="1">
                <a:off x="4261277" y="1704016"/>
                <a:ext cx="750556" cy="0"/>
              </a:xfrm>
              <a:prstGeom prst="line">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grpSp>
          <p:nvGrpSpPr>
            <p:cNvPr id="24699" name="Grouper 24698"/>
            <p:cNvGrpSpPr/>
            <p:nvPr/>
          </p:nvGrpSpPr>
          <p:grpSpPr>
            <a:xfrm>
              <a:off x="4240990" y="4005969"/>
              <a:ext cx="2224827" cy="697730"/>
              <a:chOff x="3888148" y="4453103"/>
              <a:chExt cx="2966436" cy="930306"/>
            </a:xfrm>
          </p:grpSpPr>
          <p:cxnSp>
            <p:nvCxnSpPr>
              <p:cNvPr id="59" name="Connecteur droit 58"/>
              <p:cNvCxnSpPr/>
              <p:nvPr/>
            </p:nvCxnSpPr>
            <p:spPr>
              <a:xfrm flipH="1" flipV="1">
                <a:off x="3888148" y="4977738"/>
                <a:ext cx="539836" cy="0"/>
              </a:xfrm>
              <a:prstGeom prst="line">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nvGrpSpPr>
              <p:cNvPr id="80" name="Grouper 79"/>
              <p:cNvGrpSpPr/>
              <p:nvPr/>
            </p:nvGrpSpPr>
            <p:grpSpPr>
              <a:xfrm>
                <a:off x="4375861" y="4473490"/>
                <a:ext cx="1015894" cy="909919"/>
                <a:chOff x="6988294" y="4083684"/>
                <a:chExt cx="1669850" cy="1001357"/>
              </a:xfrm>
            </p:grpSpPr>
            <p:grpSp>
              <p:nvGrpSpPr>
                <p:cNvPr id="81" name="Grouper 80"/>
                <p:cNvGrpSpPr/>
                <p:nvPr/>
              </p:nvGrpSpPr>
              <p:grpSpPr>
                <a:xfrm>
                  <a:off x="6988294" y="4083684"/>
                  <a:ext cx="1602820" cy="1000776"/>
                  <a:chOff x="6087883" y="2656265"/>
                  <a:chExt cx="1602820" cy="1194562"/>
                </a:xfrm>
              </p:grpSpPr>
              <p:sp>
                <p:nvSpPr>
                  <p:cNvPr id="83" name="Rectangle 82"/>
                  <p:cNvSpPr/>
                  <p:nvPr/>
                </p:nvSpPr>
                <p:spPr>
                  <a:xfrm>
                    <a:off x="6175943" y="2984357"/>
                    <a:ext cx="1514760" cy="86647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a:latin typeface="Calibri" charset="0"/>
                      <a:ea typeface="Calibri" charset="0"/>
                      <a:cs typeface="Calibri" charset="0"/>
                    </a:endParaRPr>
                  </a:p>
                </p:txBody>
              </p:sp>
              <p:sp>
                <p:nvSpPr>
                  <p:cNvPr id="84" name="Rectangle 83"/>
                  <p:cNvSpPr/>
                  <p:nvPr/>
                </p:nvSpPr>
                <p:spPr>
                  <a:xfrm>
                    <a:off x="6173556" y="2703067"/>
                    <a:ext cx="1517147" cy="281290"/>
                  </a:xfrm>
                  <a:prstGeom prst="rect">
                    <a:avLst/>
                  </a:prstGeom>
                  <a:solidFill>
                    <a:srgbClr val="E1DEB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a:latin typeface="Calibri" charset="0"/>
                      <a:ea typeface="Calibri" charset="0"/>
                      <a:cs typeface="Calibri" charset="0"/>
                    </a:endParaRPr>
                  </a:p>
                </p:txBody>
              </p:sp>
              <p:sp>
                <p:nvSpPr>
                  <p:cNvPr id="85" name="ZoneTexte 84"/>
                  <p:cNvSpPr txBox="1"/>
                  <p:nvPr/>
                </p:nvSpPr>
                <p:spPr>
                  <a:xfrm>
                    <a:off x="7240772" y="2806994"/>
                    <a:ext cx="404863" cy="404289"/>
                  </a:xfrm>
                  <a:prstGeom prst="rect">
                    <a:avLst/>
                  </a:prstGeom>
                  <a:noFill/>
                </p:spPr>
                <p:txBody>
                  <a:bodyPr wrap="none" rtlCol="0">
                    <a:spAutoFit/>
                  </a:bodyPr>
                  <a:lstStyle/>
                  <a:p>
                    <a:endParaRPr lang="fr-FR" sz="900" dirty="0">
                      <a:latin typeface="Calibri" charset="0"/>
                      <a:ea typeface="Calibri" charset="0"/>
                      <a:cs typeface="Calibri" charset="0"/>
                    </a:endParaRPr>
                  </a:p>
                </p:txBody>
              </p:sp>
              <p:sp>
                <p:nvSpPr>
                  <p:cNvPr id="86" name="ZoneTexte 85"/>
                  <p:cNvSpPr txBox="1"/>
                  <p:nvPr/>
                </p:nvSpPr>
                <p:spPr>
                  <a:xfrm>
                    <a:off x="6087883" y="2656265"/>
                    <a:ext cx="1496581" cy="354158"/>
                  </a:xfrm>
                  <a:prstGeom prst="rect">
                    <a:avLst/>
                  </a:prstGeom>
                  <a:noFill/>
                </p:spPr>
                <p:txBody>
                  <a:bodyPr wrap="square" rtlCol="0">
                    <a:spAutoFit/>
                  </a:bodyPr>
                  <a:lstStyle/>
                  <a:p>
                    <a:pPr algn="ctr"/>
                    <a:r>
                      <a:rPr lang="fr-FR" sz="900" i="1" dirty="0" err="1">
                        <a:latin typeface="Calibri" charset="0"/>
                        <a:ea typeface="Calibri" charset="0"/>
                        <a:cs typeface="Calibri" charset="0"/>
                      </a:rPr>
                      <a:t>Niv</a:t>
                    </a:r>
                    <a:r>
                      <a:rPr lang="fr-FR" sz="900" i="1" dirty="0">
                        <a:latin typeface="Calibri" charset="0"/>
                        <a:ea typeface="Calibri" charset="0"/>
                        <a:cs typeface="Calibri" charset="0"/>
                      </a:rPr>
                      <a:t> </a:t>
                    </a:r>
                    <a:r>
                      <a:rPr lang="fr-FR" sz="900" b="1" dirty="0">
                        <a:latin typeface="Calibri" charset="0"/>
                        <a:ea typeface="Calibri" charset="0"/>
                        <a:cs typeface="Calibri" charset="0"/>
                      </a:rPr>
                      <a:t>TYPE</a:t>
                    </a:r>
                  </a:p>
                </p:txBody>
              </p:sp>
            </p:grpSp>
            <p:sp>
              <p:nvSpPr>
                <p:cNvPr id="82" name="Rectangle 81"/>
                <p:cNvSpPr/>
                <p:nvPr/>
              </p:nvSpPr>
              <p:spPr>
                <a:xfrm>
                  <a:off x="7073967" y="4339891"/>
                  <a:ext cx="1584177" cy="745150"/>
                </a:xfrm>
                <a:prstGeom prst="rect">
                  <a:avLst/>
                </a:prstGeom>
              </p:spPr>
              <p:txBody>
                <a:bodyPr wrap="square">
                  <a:spAutoFit/>
                </a:bodyPr>
                <a:lstStyle/>
                <a:p>
                  <a:r>
                    <a:rPr lang="fr-FR" sz="900" dirty="0" err="1">
                      <a:latin typeface="Calibri" charset="0"/>
                      <a:ea typeface="Calibri" charset="0"/>
                      <a:cs typeface="Calibri" charset="0"/>
                    </a:rPr>
                    <a:t>Type_ID</a:t>
                  </a:r>
                  <a:endParaRPr lang="fr-FR" sz="900" dirty="0">
                    <a:latin typeface="Calibri" charset="0"/>
                    <a:ea typeface="Calibri" charset="0"/>
                    <a:cs typeface="Calibri" charset="0"/>
                  </a:endParaRPr>
                </a:p>
                <a:p>
                  <a:r>
                    <a:rPr lang="fr-FR" sz="900" dirty="0" err="1">
                      <a:latin typeface="Calibri" charset="0"/>
                      <a:ea typeface="Calibri" charset="0"/>
                      <a:cs typeface="Calibri" charset="0"/>
                    </a:rPr>
                    <a:t>Ville_ID</a:t>
                  </a:r>
                  <a:endParaRPr lang="fr-FR" sz="900" dirty="0">
                    <a:latin typeface="Calibri" charset="0"/>
                    <a:ea typeface="Calibri" charset="0"/>
                    <a:cs typeface="Calibri" charset="0"/>
                  </a:endParaRPr>
                </a:p>
                <a:p>
                  <a:r>
                    <a:rPr lang="fr-FR" sz="900" dirty="0">
                      <a:latin typeface="Calibri" charset="0"/>
                      <a:ea typeface="Calibri" charset="0"/>
                      <a:cs typeface="Calibri" charset="0"/>
                    </a:rPr>
                    <a:t>…</a:t>
                  </a:r>
                </a:p>
              </p:txBody>
            </p:sp>
          </p:grpSp>
          <p:cxnSp>
            <p:nvCxnSpPr>
              <p:cNvPr id="95" name="Connecteur droit 94"/>
              <p:cNvCxnSpPr/>
              <p:nvPr/>
            </p:nvCxnSpPr>
            <p:spPr>
              <a:xfrm flipH="1">
                <a:off x="5334478" y="4902627"/>
                <a:ext cx="538374" cy="0"/>
              </a:xfrm>
              <a:prstGeom prst="line">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nvGrpSpPr>
              <p:cNvPr id="118" name="Grouper 117"/>
              <p:cNvGrpSpPr/>
              <p:nvPr/>
            </p:nvGrpSpPr>
            <p:grpSpPr>
              <a:xfrm>
                <a:off x="5880221" y="4453103"/>
                <a:ext cx="974363" cy="919547"/>
                <a:chOff x="7056560" y="4072508"/>
                <a:chExt cx="1601584" cy="1011953"/>
              </a:xfrm>
            </p:grpSpPr>
            <p:grpSp>
              <p:nvGrpSpPr>
                <p:cNvPr id="119" name="Grouper 118"/>
                <p:cNvGrpSpPr/>
                <p:nvPr/>
              </p:nvGrpSpPr>
              <p:grpSpPr>
                <a:xfrm>
                  <a:off x="7056560" y="4072508"/>
                  <a:ext cx="1534554" cy="1011953"/>
                  <a:chOff x="6156149" y="2642924"/>
                  <a:chExt cx="1534554" cy="1207903"/>
                </a:xfrm>
              </p:grpSpPr>
              <p:sp>
                <p:nvSpPr>
                  <p:cNvPr id="121" name="Rectangle 120"/>
                  <p:cNvSpPr/>
                  <p:nvPr/>
                </p:nvSpPr>
                <p:spPr>
                  <a:xfrm>
                    <a:off x="6175943" y="2984357"/>
                    <a:ext cx="1514760" cy="86647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a:latin typeface="Calibri" charset="0"/>
                      <a:ea typeface="Calibri" charset="0"/>
                      <a:cs typeface="Calibri" charset="0"/>
                    </a:endParaRPr>
                  </a:p>
                </p:txBody>
              </p:sp>
              <p:sp>
                <p:nvSpPr>
                  <p:cNvPr id="122" name="Rectangle 121"/>
                  <p:cNvSpPr/>
                  <p:nvPr/>
                </p:nvSpPr>
                <p:spPr>
                  <a:xfrm>
                    <a:off x="6173556" y="2703067"/>
                    <a:ext cx="1517147" cy="281290"/>
                  </a:xfrm>
                  <a:prstGeom prst="rect">
                    <a:avLst/>
                  </a:prstGeom>
                  <a:solidFill>
                    <a:srgbClr val="E1DEB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a:latin typeface="Calibri" charset="0"/>
                      <a:ea typeface="Calibri" charset="0"/>
                      <a:cs typeface="Calibri" charset="0"/>
                    </a:endParaRPr>
                  </a:p>
                </p:txBody>
              </p:sp>
              <p:sp>
                <p:nvSpPr>
                  <p:cNvPr id="123" name="ZoneTexte 122"/>
                  <p:cNvSpPr txBox="1"/>
                  <p:nvPr/>
                </p:nvSpPr>
                <p:spPr>
                  <a:xfrm>
                    <a:off x="7240771" y="2806996"/>
                    <a:ext cx="404863" cy="404289"/>
                  </a:xfrm>
                  <a:prstGeom prst="rect">
                    <a:avLst/>
                  </a:prstGeom>
                  <a:noFill/>
                </p:spPr>
                <p:txBody>
                  <a:bodyPr wrap="none" rtlCol="0">
                    <a:spAutoFit/>
                  </a:bodyPr>
                  <a:lstStyle/>
                  <a:p>
                    <a:endParaRPr lang="fr-FR" sz="900" dirty="0">
                      <a:latin typeface="Calibri" charset="0"/>
                      <a:ea typeface="Calibri" charset="0"/>
                      <a:cs typeface="Calibri" charset="0"/>
                    </a:endParaRPr>
                  </a:p>
                </p:txBody>
              </p:sp>
              <p:sp>
                <p:nvSpPr>
                  <p:cNvPr id="124" name="ZoneTexte 123"/>
                  <p:cNvSpPr txBox="1"/>
                  <p:nvPr/>
                </p:nvSpPr>
                <p:spPr>
                  <a:xfrm>
                    <a:off x="6156149" y="2642924"/>
                    <a:ext cx="1445211" cy="354157"/>
                  </a:xfrm>
                  <a:prstGeom prst="rect">
                    <a:avLst/>
                  </a:prstGeom>
                  <a:noFill/>
                </p:spPr>
                <p:txBody>
                  <a:bodyPr wrap="square" rtlCol="0">
                    <a:spAutoFit/>
                  </a:bodyPr>
                  <a:lstStyle/>
                  <a:p>
                    <a:pPr algn="ctr"/>
                    <a:r>
                      <a:rPr lang="fr-FR" sz="900" i="1" dirty="0" err="1">
                        <a:latin typeface="Calibri" charset="0"/>
                        <a:ea typeface="Calibri" charset="0"/>
                        <a:cs typeface="Calibri" charset="0"/>
                      </a:rPr>
                      <a:t>Niv</a:t>
                    </a:r>
                    <a:r>
                      <a:rPr lang="fr-FR" sz="900" i="1" dirty="0">
                        <a:latin typeface="Calibri" charset="0"/>
                        <a:ea typeface="Calibri" charset="0"/>
                        <a:cs typeface="Calibri" charset="0"/>
                      </a:rPr>
                      <a:t> </a:t>
                    </a:r>
                    <a:r>
                      <a:rPr lang="fr-FR" sz="900" b="1" dirty="0">
                        <a:latin typeface="Calibri" charset="0"/>
                        <a:ea typeface="Calibri" charset="0"/>
                        <a:cs typeface="Calibri" charset="0"/>
                      </a:rPr>
                      <a:t>VILLE</a:t>
                    </a:r>
                  </a:p>
                </p:txBody>
              </p:sp>
            </p:grpSp>
            <p:sp>
              <p:nvSpPr>
                <p:cNvPr id="120" name="Rectangle 119"/>
                <p:cNvSpPr/>
                <p:nvPr/>
              </p:nvSpPr>
              <p:spPr>
                <a:xfrm>
                  <a:off x="7073968" y="4339890"/>
                  <a:ext cx="1584176" cy="541928"/>
                </a:xfrm>
                <a:prstGeom prst="rect">
                  <a:avLst/>
                </a:prstGeom>
              </p:spPr>
              <p:txBody>
                <a:bodyPr wrap="square">
                  <a:spAutoFit/>
                </a:bodyPr>
                <a:lstStyle/>
                <a:p>
                  <a:r>
                    <a:rPr lang="fr-FR" sz="900" dirty="0" err="1">
                      <a:latin typeface="Calibri" charset="0"/>
                      <a:ea typeface="Calibri" charset="0"/>
                      <a:cs typeface="Calibri" charset="0"/>
                    </a:rPr>
                    <a:t>Ville_ID</a:t>
                  </a:r>
                  <a:endParaRPr lang="fr-FR" sz="900" dirty="0">
                    <a:latin typeface="Calibri" charset="0"/>
                    <a:ea typeface="Calibri" charset="0"/>
                    <a:cs typeface="Calibri" charset="0"/>
                  </a:endParaRPr>
                </a:p>
                <a:p>
                  <a:r>
                    <a:rPr lang="fr-FR" sz="900" dirty="0">
                      <a:latin typeface="Calibri" charset="0"/>
                      <a:ea typeface="Calibri" charset="0"/>
                      <a:cs typeface="Calibri" charset="0"/>
                    </a:rPr>
                    <a:t>…</a:t>
                  </a:r>
                </a:p>
              </p:txBody>
            </p:sp>
          </p:grpSp>
        </p:grpSp>
        <p:grpSp>
          <p:nvGrpSpPr>
            <p:cNvPr id="24698" name="Grouper 24697"/>
            <p:cNvGrpSpPr/>
            <p:nvPr/>
          </p:nvGrpSpPr>
          <p:grpSpPr>
            <a:xfrm>
              <a:off x="5148064" y="2790672"/>
              <a:ext cx="2891176" cy="1893506"/>
              <a:chOff x="5097578" y="2832705"/>
              <a:chExt cx="3854901" cy="2524674"/>
            </a:xfrm>
          </p:grpSpPr>
          <p:cxnSp>
            <p:nvCxnSpPr>
              <p:cNvPr id="128" name="Connecteur droit 127"/>
              <p:cNvCxnSpPr/>
              <p:nvPr/>
            </p:nvCxnSpPr>
            <p:spPr>
              <a:xfrm flipH="1">
                <a:off x="5097578" y="3227635"/>
                <a:ext cx="410526" cy="0"/>
              </a:xfrm>
              <a:prstGeom prst="line">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nvGrpSpPr>
              <p:cNvPr id="129" name="Grouper 128"/>
              <p:cNvGrpSpPr/>
              <p:nvPr/>
            </p:nvGrpSpPr>
            <p:grpSpPr>
              <a:xfrm>
                <a:off x="5508102" y="2832705"/>
                <a:ext cx="1599708" cy="954946"/>
                <a:chOff x="7056587" y="4054666"/>
                <a:chExt cx="1781262" cy="908125"/>
              </a:xfrm>
            </p:grpSpPr>
            <p:grpSp>
              <p:nvGrpSpPr>
                <p:cNvPr id="130" name="Grouper 129"/>
                <p:cNvGrpSpPr/>
                <p:nvPr/>
              </p:nvGrpSpPr>
              <p:grpSpPr>
                <a:xfrm>
                  <a:off x="7056587" y="4054666"/>
                  <a:ext cx="1781262" cy="836142"/>
                  <a:chOff x="6156176" y="2621628"/>
                  <a:chExt cx="1781262" cy="998049"/>
                </a:xfrm>
              </p:grpSpPr>
              <p:sp>
                <p:nvSpPr>
                  <p:cNvPr id="132" name="Rectangle 131"/>
                  <p:cNvSpPr/>
                  <p:nvPr/>
                </p:nvSpPr>
                <p:spPr>
                  <a:xfrm>
                    <a:off x="6156176" y="2935440"/>
                    <a:ext cx="1584176" cy="6842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a:latin typeface="Calibri" charset="0"/>
                      <a:ea typeface="Calibri" charset="0"/>
                      <a:cs typeface="Calibri" charset="0"/>
                    </a:endParaRPr>
                  </a:p>
                </p:txBody>
              </p:sp>
              <p:sp>
                <p:nvSpPr>
                  <p:cNvPr id="133" name="Rectangle 132"/>
                  <p:cNvSpPr/>
                  <p:nvPr/>
                </p:nvSpPr>
                <p:spPr>
                  <a:xfrm>
                    <a:off x="6156176" y="2653621"/>
                    <a:ext cx="1584176" cy="275075"/>
                  </a:xfrm>
                  <a:prstGeom prst="rect">
                    <a:avLst/>
                  </a:prstGeom>
                  <a:solidFill>
                    <a:srgbClr val="E1DEB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a:latin typeface="Calibri" charset="0"/>
                      <a:ea typeface="Calibri" charset="0"/>
                      <a:cs typeface="Calibri" charset="0"/>
                    </a:endParaRPr>
                  </a:p>
                </p:txBody>
              </p:sp>
              <p:sp>
                <p:nvSpPr>
                  <p:cNvPr id="134" name="ZoneTexte 133"/>
                  <p:cNvSpPr txBox="1"/>
                  <p:nvPr/>
                </p:nvSpPr>
                <p:spPr>
                  <a:xfrm>
                    <a:off x="7240773" y="2806995"/>
                    <a:ext cx="274262" cy="349360"/>
                  </a:xfrm>
                  <a:prstGeom prst="rect">
                    <a:avLst/>
                  </a:prstGeom>
                  <a:noFill/>
                </p:spPr>
                <p:txBody>
                  <a:bodyPr wrap="none" rtlCol="0">
                    <a:spAutoFit/>
                  </a:bodyPr>
                  <a:lstStyle/>
                  <a:p>
                    <a:endParaRPr lang="fr-FR" sz="900" dirty="0">
                      <a:latin typeface="Calibri" charset="0"/>
                      <a:ea typeface="Calibri" charset="0"/>
                      <a:cs typeface="Calibri" charset="0"/>
                    </a:endParaRPr>
                  </a:p>
                </p:txBody>
              </p:sp>
              <p:sp>
                <p:nvSpPr>
                  <p:cNvPr id="135" name="ZoneTexte 134"/>
                  <p:cNvSpPr txBox="1"/>
                  <p:nvPr/>
                </p:nvSpPr>
                <p:spPr>
                  <a:xfrm>
                    <a:off x="6173091" y="2621628"/>
                    <a:ext cx="1764347" cy="306039"/>
                  </a:xfrm>
                  <a:prstGeom prst="rect">
                    <a:avLst/>
                  </a:prstGeom>
                  <a:noFill/>
                </p:spPr>
                <p:txBody>
                  <a:bodyPr wrap="square" rtlCol="0">
                    <a:spAutoFit/>
                  </a:bodyPr>
                  <a:lstStyle/>
                  <a:p>
                    <a:pPr marL="7144"/>
                    <a:r>
                      <a:rPr lang="fr-FR" sz="900" i="1" dirty="0" err="1">
                        <a:latin typeface="Calibri" charset="0"/>
                        <a:ea typeface="Calibri" charset="0"/>
                        <a:cs typeface="Calibri" charset="0"/>
                      </a:rPr>
                      <a:t>Niv</a:t>
                    </a:r>
                    <a:r>
                      <a:rPr lang="fr-FR" sz="900" i="1" dirty="0">
                        <a:latin typeface="Calibri" charset="0"/>
                        <a:ea typeface="Calibri" charset="0"/>
                        <a:cs typeface="Calibri" charset="0"/>
                      </a:rPr>
                      <a:t> </a:t>
                    </a:r>
                    <a:r>
                      <a:rPr lang="fr-FR" sz="900" b="1" dirty="0">
                        <a:latin typeface="Calibri" charset="0"/>
                        <a:ea typeface="Calibri" charset="0"/>
                        <a:cs typeface="Calibri" charset="0"/>
                      </a:rPr>
                      <a:t>SS_CATEGORIE</a:t>
                    </a:r>
                  </a:p>
                </p:txBody>
              </p:sp>
            </p:grpSp>
            <p:sp>
              <p:nvSpPr>
                <p:cNvPr id="131" name="Rectangle 130"/>
                <p:cNvSpPr/>
                <p:nvPr/>
              </p:nvSpPr>
              <p:spPr>
                <a:xfrm>
                  <a:off x="7056588" y="4318882"/>
                  <a:ext cx="1584173" cy="643909"/>
                </a:xfrm>
                <a:prstGeom prst="rect">
                  <a:avLst/>
                </a:prstGeom>
              </p:spPr>
              <p:txBody>
                <a:bodyPr wrap="square">
                  <a:spAutoFit/>
                </a:bodyPr>
                <a:lstStyle/>
                <a:p>
                  <a:r>
                    <a:rPr lang="fr-FR" sz="900" dirty="0" err="1">
                      <a:latin typeface="Calibri" charset="0"/>
                      <a:ea typeface="Calibri" charset="0"/>
                      <a:cs typeface="Calibri" charset="0"/>
                    </a:rPr>
                    <a:t>SSCat_ID</a:t>
                  </a:r>
                  <a:endParaRPr lang="fr-FR" sz="900" dirty="0">
                    <a:latin typeface="Calibri" charset="0"/>
                    <a:ea typeface="Calibri" charset="0"/>
                    <a:cs typeface="Calibri" charset="0"/>
                  </a:endParaRPr>
                </a:p>
                <a:p>
                  <a:r>
                    <a:rPr lang="fr-FR" sz="900" dirty="0" err="1">
                      <a:latin typeface="Calibri" charset="0"/>
                      <a:ea typeface="Calibri" charset="0"/>
                      <a:cs typeface="Calibri" charset="0"/>
                    </a:rPr>
                    <a:t>Catégorie_ID</a:t>
                  </a:r>
                  <a:endParaRPr lang="fr-FR" sz="900" dirty="0">
                    <a:latin typeface="Calibri" charset="0"/>
                    <a:ea typeface="Calibri" charset="0"/>
                    <a:cs typeface="Calibri" charset="0"/>
                  </a:endParaRPr>
                </a:p>
                <a:p>
                  <a:r>
                    <a:rPr lang="fr-FR" sz="900" dirty="0">
                      <a:latin typeface="Calibri" charset="0"/>
                      <a:ea typeface="Calibri" charset="0"/>
                      <a:cs typeface="Calibri" charset="0"/>
                    </a:rPr>
                    <a:t>…</a:t>
                  </a:r>
                </a:p>
              </p:txBody>
            </p:sp>
          </p:grpSp>
          <p:grpSp>
            <p:nvGrpSpPr>
              <p:cNvPr id="136" name="Grouper 135"/>
              <p:cNvGrpSpPr/>
              <p:nvPr/>
            </p:nvGrpSpPr>
            <p:grpSpPr>
              <a:xfrm>
                <a:off x="7331781" y="2870562"/>
                <a:ext cx="1518979" cy="1214877"/>
                <a:chOff x="7056585" y="4081485"/>
                <a:chExt cx="1691368" cy="587793"/>
              </a:xfrm>
            </p:grpSpPr>
            <p:grpSp>
              <p:nvGrpSpPr>
                <p:cNvPr id="137" name="Grouper 136"/>
                <p:cNvGrpSpPr/>
                <p:nvPr/>
              </p:nvGrpSpPr>
              <p:grpSpPr>
                <a:xfrm>
                  <a:off x="7056586" y="4081485"/>
                  <a:ext cx="1691367" cy="587793"/>
                  <a:chOff x="6156175" y="2653618"/>
                  <a:chExt cx="1691367" cy="701605"/>
                </a:xfrm>
              </p:grpSpPr>
              <p:sp>
                <p:nvSpPr>
                  <p:cNvPr id="139" name="Rectangle 138"/>
                  <p:cNvSpPr/>
                  <p:nvPr/>
                </p:nvSpPr>
                <p:spPr>
                  <a:xfrm>
                    <a:off x="6156175" y="2847498"/>
                    <a:ext cx="1683251" cy="50772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a:latin typeface="Calibri" charset="0"/>
                      <a:ea typeface="Calibri" charset="0"/>
                      <a:cs typeface="Calibri" charset="0"/>
                    </a:endParaRPr>
                  </a:p>
                </p:txBody>
              </p:sp>
              <p:sp>
                <p:nvSpPr>
                  <p:cNvPr id="140" name="ZoneTexte 139"/>
                  <p:cNvSpPr txBox="1"/>
                  <p:nvPr/>
                </p:nvSpPr>
                <p:spPr>
                  <a:xfrm>
                    <a:off x="6156176" y="2666345"/>
                    <a:ext cx="1691366" cy="155704"/>
                  </a:xfrm>
                  <a:prstGeom prst="rect">
                    <a:avLst/>
                  </a:prstGeom>
                  <a:solidFill>
                    <a:srgbClr val="E1DEBA"/>
                  </a:solidFill>
                </p:spPr>
                <p:txBody>
                  <a:bodyPr wrap="square" rtlCol="0">
                    <a:spAutoFit/>
                  </a:bodyPr>
                  <a:lstStyle/>
                  <a:p>
                    <a:pPr algn="ctr"/>
                    <a:r>
                      <a:rPr lang="fr-FR" sz="900" i="1" dirty="0" err="1">
                        <a:latin typeface="Calibri" charset="0"/>
                        <a:ea typeface="Calibri" charset="0"/>
                        <a:cs typeface="Calibri" charset="0"/>
                      </a:rPr>
                      <a:t>Niv</a:t>
                    </a:r>
                    <a:r>
                      <a:rPr lang="fr-FR" sz="900" i="1" dirty="0">
                        <a:latin typeface="Calibri" charset="0"/>
                        <a:ea typeface="Calibri" charset="0"/>
                        <a:cs typeface="Calibri" charset="0"/>
                      </a:rPr>
                      <a:t> </a:t>
                    </a:r>
                    <a:r>
                      <a:rPr lang="fr-FR" sz="900" b="1" dirty="0">
                        <a:latin typeface="Calibri" charset="0"/>
                        <a:ea typeface="Calibri" charset="0"/>
                        <a:cs typeface="Calibri" charset="0"/>
                      </a:rPr>
                      <a:t>CATEGORIE</a:t>
                    </a:r>
                  </a:p>
                </p:txBody>
              </p:sp>
              <p:sp>
                <p:nvSpPr>
                  <p:cNvPr id="142" name="Rectangle 141"/>
                  <p:cNvSpPr/>
                  <p:nvPr/>
                </p:nvSpPr>
                <p:spPr>
                  <a:xfrm>
                    <a:off x="6156175" y="2653618"/>
                    <a:ext cx="1683251" cy="1871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a:latin typeface="Calibri" charset="0"/>
                      <a:ea typeface="Calibri" charset="0"/>
                      <a:cs typeface="Calibri" charset="0"/>
                    </a:endParaRPr>
                  </a:p>
                </p:txBody>
              </p:sp>
            </p:grpSp>
            <p:sp>
              <p:nvSpPr>
                <p:cNvPr id="138" name="Rectangle 137"/>
                <p:cNvSpPr/>
                <p:nvPr/>
              </p:nvSpPr>
              <p:spPr>
                <a:xfrm>
                  <a:off x="7056585" y="4250818"/>
                  <a:ext cx="1584176" cy="416952"/>
                </a:xfrm>
                <a:prstGeom prst="rect">
                  <a:avLst/>
                </a:prstGeom>
              </p:spPr>
              <p:txBody>
                <a:bodyPr wrap="square">
                  <a:spAutoFit/>
                </a:bodyPr>
                <a:lstStyle/>
                <a:p>
                  <a:r>
                    <a:rPr lang="fr-FR" sz="900" dirty="0" err="1">
                      <a:latin typeface="Calibri" charset="0"/>
                      <a:ea typeface="Calibri" charset="0"/>
                      <a:cs typeface="Calibri" charset="0"/>
                    </a:rPr>
                    <a:t>Catégorie_ID</a:t>
                  </a:r>
                  <a:endParaRPr lang="fr-FR" sz="900" dirty="0">
                    <a:latin typeface="Calibri" charset="0"/>
                    <a:ea typeface="Calibri" charset="0"/>
                    <a:cs typeface="Calibri" charset="0"/>
                  </a:endParaRPr>
                </a:p>
                <a:p>
                  <a:r>
                    <a:rPr lang="fr-FR" sz="900" dirty="0" err="1">
                      <a:latin typeface="Calibri" charset="0"/>
                      <a:ea typeface="Calibri" charset="0"/>
                      <a:cs typeface="Calibri" charset="0"/>
                    </a:rPr>
                    <a:t>Description_C</a:t>
                  </a:r>
                  <a:endParaRPr lang="fr-FR" sz="900" dirty="0">
                    <a:latin typeface="Calibri" charset="0"/>
                    <a:ea typeface="Calibri" charset="0"/>
                    <a:cs typeface="Calibri" charset="0"/>
                  </a:endParaRPr>
                </a:p>
                <a:p>
                  <a:r>
                    <a:rPr lang="fr-FR" sz="900" dirty="0" err="1">
                      <a:latin typeface="Calibri" charset="0"/>
                      <a:ea typeface="Calibri" charset="0"/>
                      <a:cs typeface="Calibri" charset="0"/>
                    </a:rPr>
                    <a:t>Fourniss_ID</a:t>
                  </a:r>
                  <a:endParaRPr lang="fr-FR" sz="900" dirty="0">
                    <a:latin typeface="Calibri" charset="0"/>
                    <a:ea typeface="Calibri" charset="0"/>
                    <a:cs typeface="Calibri" charset="0"/>
                  </a:endParaRPr>
                </a:p>
                <a:p>
                  <a:r>
                    <a:rPr lang="fr-FR" sz="900" dirty="0">
                      <a:latin typeface="Calibri" charset="0"/>
                      <a:ea typeface="Calibri" charset="0"/>
                      <a:cs typeface="Calibri" charset="0"/>
                    </a:rPr>
                    <a:t>…</a:t>
                  </a:r>
                </a:p>
              </p:txBody>
            </p:sp>
          </p:grpSp>
          <p:cxnSp>
            <p:nvCxnSpPr>
              <p:cNvPr id="143" name="Connecteur droit 142"/>
              <p:cNvCxnSpPr/>
              <p:nvPr/>
            </p:nvCxnSpPr>
            <p:spPr>
              <a:xfrm flipH="1" flipV="1">
                <a:off x="6914439" y="3283311"/>
                <a:ext cx="410400" cy="4588"/>
              </a:xfrm>
              <a:prstGeom prst="line">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nvGrpSpPr>
              <p:cNvPr id="146" name="Grouper 145"/>
              <p:cNvGrpSpPr/>
              <p:nvPr/>
            </p:nvGrpSpPr>
            <p:grpSpPr>
              <a:xfrm>
                <a:off x="7360277" y="4478127"/>
                <a:ext cx="1592202" cy="879252"/>
                <a:chOff x="7056587" y="4054666"/>
                <a:chExt cx="1654466" cy="836142"/>
              </a:xfrm>
            </p:grpSpPr>
            <p:grpSp>
              <p:nvGrpSpPr>
                <p:cNvPr id="147" name="Grouper 146"/>
                <p:cNvGrpSpPr/>
                <p:nvPr/>
              </p:nvGrpSpPr>
              <p:grpSpPr>
                <a:xfrm>
                  <a:off x="7056587" y="4054666"/>
                  <a:ext cx="1654466" cy="836142"/>
                  <a:chOff x="6156176" y="2621628"/>
                  <a:chExt cx="1654466" cy="998049"/>
                </a:xfrm>
              </p:grpSpPr>
              <p:sp>
                <p:nvSpPr>
                  <p:cNvPr id="149" name="Rectangle 148"/>
                  <p:cNvSpPr/>
                  <p:nvPr/>
                </p:nvSpPr>
                <p:spPr>
                  <a:xfrm>
                    <a:off x="6156176" y="2935440"/>
                    <a:ext cx="1584176" cy="6842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a:latin typeface="Calibri" charset="0"/>
                      <a:ea typeface="Calibri" charset="0"/>
                      <a:cs typeface="Calibri" charset="0"/>
                    </a:endParaRPr>
                  </a:p>
                </p:txBody>
              </p:sp>
              <p:sp>
                <p:nvSpPr>
                  <p:cNvPr id="150" name="Rectangle 149"/>
                  <p:cNvSpPr/>
                  <p:nvPr/>
                </p:nvSpPr>
                <p:spPr>
                  <a:xfrm>
                    <a:off x="6156176" y="2653621"/>
                    <a:ext cx="1584176" cy="275075"/>
                  </a:xfrm>
                  <a:prstGeom prst="rect">
                    <a:avLst/>
                  </a:prstGeom>
                  <a:solidFill>
                    <a:srgbClr val="E1DEB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a:latin typeface="Calibri" charset="0"/>
                      <a:ea typeface="Calibri" charset="0"/>
                      <a:cs typeface="Calibri" charset="0"/>
                    </a:endParaRPr>
                  </a:p>
                </p:txBody>
              </p:sp>
              <p:sp>
                <p:nvSpPr>
                  <p:cNvPr id="151" name="ZoneTexte 150"/>
                  <p:cNvSpPr txBox="1"/>
                  <p:nvPr/>
                </p:nvSpPr>
                <p:spPr>
                  <a:xfrm>
                    <a:off x="7240772" y="2806995"/>
                    <a:ext cx="255940" cy="349360"/>
                  </a:xfrm>
                  <a:prstGeom prst="rect">
                    <a:avLst/>
                  </a:prstGeom>
                  <a:noFill/>
                </p:spPr>
                <p:txBody>
                  <a:bodyPr wrap="none" rtlCol="0">
                    <a:spAutoFit/>
                  </a:bodyPr>
                  <a:lstStyle/>
                  <a:p>
                    <a:endParaRPr lang="fr-FR" sz="900" dirty="0">
                      <a:latin typeface="Calibri" charset="0"/>
                      <a:ea typeface="Calibri" charset="0"/>
                      <a:cs typeface="Calibri" charset="0"/>
                    </a:endParaRPr>
                  </a:p>
                </p:txBody>
              </p:sp>
              <p:sp>
                <p:nvSpPr>
                  <p:cNvPr id="152" name="ZoneTexte 151"/>
                  <p:cNvSpPr txBox="1"/>
                  <p:nvPr/>
                </p:nvSpPr>
                <p:spPr>
                  <a:xfrm>
                    <a:off x="6194120" y="2621628"/>
                    <a:ext cx="1616522" cy="306039"/>
                  </a:xfrm>
                  <a:prstGeom prst="rect">
                    <a:avLst/>
                  </a:prstGeom>
                  <a:noFill/>
                </p:spPr>
                <p:txBody>
                  <a:bodyPr wrap="square" rtlCol="0">
                    <a:spAutoFit/>
                  </a:bodyPr>
                  <a:lstStyle/>
                  <a:p>
                    <a:pPr marL="7144"/>
                    <a:r>
                      <a:rPr lang="fr-FR" sz="900" i="1" dirty="0" err="1">
                        <a:latin typeface="Calibri" charset="0"/>
                        <a:ea typeface="Calibri" charset="0"/>
                        <a:cs typeface="Calibri" charset="0"/>
                      </a:rPr>
                      <a:t>Niv</a:t>
                    </a:r>
                    <a:r>
                      <a:rPr lang="fr-FR" sz="900" i="1" dirty="0">
                        <a:latin typeface="Calibri" charset="0"/>
                        <a:ea typeface="Calibri" charset="0"/>
                        <a:cs typeface="Calibri" charset="0"/>
                      </a:rPr>
                      <a:t> </a:t>
                    </a:r>
                    <a:r>
                      <a:rPr lang="fr-FR" sz="900" b="1" dirty="0">
                        <a:latin typeface="Calibri" charset="0"/>
                        <a:ea typeface="Calibri" charset="0"/>
                        <a:cs typeface="Calibri" charset="0"/>
                      </a:rPr>
                      <a:t>FOURNISSEUR</a:t>
                    </a:r>
                  </a:p>
                </p:txBody>
              </p:sp>
            </p:grpSp>
            <p:sp>
              <p:nvSpPr>
                <p:cNvPr id="148" name="Rectangle 147"/>
                <p:cNvSpPr/>
                <p:nvPr/>
              </p:nvSpPr>
              <p:spPr>
                <a:xfrm>
                  <a:off x="7056588" y="4318882"/>
                  <a:ext cx="1584174" cy="468298"/>
                </a:xfrm>
                <a:prstGeom prst="rect">
                  <a:avLst/>
                </a:prstGeom>
              </p:spPr>
              <p:txBody>
                <a:bodyPr wrap="square">
                  <a:spAutoFit/>
                </a:bodyPr>
                <a:lstStyle/>
                <a:p>
                  <a:r>
                    <a:rPr lang="fr-FR" sz="900" dirty="0" err="1">
                      <a:latin typeface="Calibri" charset="0"/>
                      <a:ea typeface="Calibri" charset="0"/>
                      <a:cs typeface="Calibri" charset="0"/>
                    </a:rPr>
                    <a:t>Fourniss_ID</a:t>
                  </a:r>
                  <a:endParaRPr lang="fr-FR" sz="900" dirty="0">
                    <a:latin typeface="Calibri" charset="0"/>
                    <a:ea typeface="Calibri" charset="0"/>
                    <a:cs typeface="Calibri" charset="0"/>
                  </a:endParaRPr>
                </a:p>
                <a:p>
                  <a:r>
                    <a:rPr lang="fr-FR" sz="900" dirty="0">
                      <a:latin typeface="Calibri" charset="0"/>
                      <a:ea typeface="Calibri" charset="0"/>
                      <a:cs typeface="Calibri" charset="0"/>
                    </a:rPr>
                    <a:t>…</a:t>
                  </a:r>
                </a:p>
              </p:txBody>
            </p:sp>
          </p:grpSp>
          <p:cxnSp>
            <p:nvCxnSpPr>
              <p:cNvPr id="153" name="Connecteur droit 152"/>
              <p:cNvCxnSpPr>
                <a:stCxn id="150" idx="0"/>
                <a:endCxn id="139" idx="2"/>
              </p:cNvCxnSpPr>
              <p:nvPr/>
            </p:nvCxnSpPr>
            <p:spPr>
              <a:xfrm flipH="1" flipV="1">
                <a:off x="8087627" y="4085439"/>
                <a:ext cx="0" cy="420873"/>
              </a:xfrm>
              <a:prstGeom prst="line">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grpSp>
          <p:nvGrpSpPr>
            <p:cNvPr id="7" name="Grouper 6"/>
            <p:cNvGrpSpPr/>
            <p:nvPr/>
          </p:nvGrpSpPr>
          <p:grpSpPr>
            <a:xfrm>
              <a:off x="6337385" y="1320506"/>
              <a:ext cx="915791" cy="999239"/>
              <a:chOff x="7483830" y="630988"/>
              <a:chExt cx="1221055" cy="1332319"/>
            </a:xfrm>
          </p:grpSpPr>
          <p:cxnSp>
            <p:nvCxnSpPr>
              <p:cNvPr id="115" name="Connecteur droit 114"/>
              <p:cNvCxnSpPr/>
              <p:nvPr/>
            </p:nvCxnSpPr>
            <p:spPr>
              <a:xfrm flipV="1">
                <a:off x="8102457" y="1392994"/>
                <a:ext cx="0" cy="252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er 4"/>
              <p:cNvGrpSpPr/>
              <p:nvPr/>
            </p:nvGrpSpPr>
            <p:grpSpPr>
              <a:xfrm>
                <a:off x="7483830" y="630988"/>
                <a:ext cx="1221055" cy="1332319"/>
                <a:chOff x="7260896" y="320691"/>
                <a:chExt cx="1221055" cy="1332319"/>
              </a:xfrm>
            </p:grpSpPr>
            <p:grpSp>
              <p:nvGrpSpPr>
                <p:cNvPr id="116" name="Grouper 115"/>
                <p:cNvGrpSpPr/>
                <p:nvPr/>
              </p:nvGrpSpPr>
              <p:grpSpPr>
                <a:xfrm>
                  <a:off x="7260896" y="779740"/>
                  <a:ext cx="1221055" cy="873270"/>
                  <a:chOff x="6390654" y="2806995"/>
                  <a:chExt cx="1584176" cy="812371"/>
                </a:xfrm>
              </p:grpSpPr>
              <p:sp>
                <p:nvSpPr>
                  <p:cNvPr id="117" name="Rectangle 116"/>
                  <p:cNvSpPr/>
                  <p:nvPr/>
                </p:nvSpPr>
                <p:spPr>
                  <a:xfrm>
                    <a:off x="6390654" y="3328898"/>
                    <a:ext cx="1584176" cy="290468"/>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i="1" dirty="0" err="1">
                        <a:solidFill>
                          <a:srgbClr val="0432FF"/>
                        </a:solidFill>
                        <a:latin typeface="Calibri" charset="0"/>
                        <a:ea typeface="Calibri" charset="0"/>
                        <a:cs typeface="Calibri" charset="0"/>
                      </a:rPr>
                      <a:t>Qté</a:t>
                    </a:r>
                    <a:r>
                      <a:rPr lang="fr-FR" sz="900" i="1" dirty="0">
                        <a:solidFill>
                          <a:srgbClr val="0432FF"/>
                        </a:solidFill>
                        <a:latin typeface="Calibri" charset="0"/>
                        <a:ea typeface="Calibri" charset="0"/>
                        <a:cs typeface="Calibri" charset="0"/>
                      </a:rPr>
                      <a:t> produites</a:t>
                    </a:r>
                  </a:p>
                </p:txBody>
              </p:sp>
              <p:sp>
                <p:nvSpPr>
                  <p:cNvPr id="125" name="ZoneTexte 124"/>
                  <p:cNvSpPr txBox="1"/>
                  <p:nvPr/>
                </p:nvSpPr>
                <p:spPr>
                  <a:xfrm>
                    <a:off x="7240772" y="2806995"/>
                    <a:ext cx="319556" cy="286312"/>
                  </a:xfrm>
                  <a:prstGeom prst="rect">
                    <a:avLst/>
                  </a:prstGeom>
                  <a:noFill/>
                </p:spPr>
                <p:txBody>
                  <a:bodyPr wrap="none" rtlCol="0">
                    <a:spAutoFit/>
                  </a:bodyPr>
                  <a:lstStyle/>
                  <a:p>
                    <a:endParaRPr lang="fr-FR" sz="900" dirty="0">
                      <a:latin typeface="Calibri" charset="0"/>
                      <a:ea typeface="Calibri" charset="0"/>
                      <a:cs typeface="Calibri" charset="0"/>
                    </a:endParaRPr>
                  </a:p>
                </p:txBody>
              </p:sp>
            </p:grpSp>
            <p:sp>
              <p:nvSpPr>
                <p:cNvPr id="126" name="Rectangle 125"/>
                <p:cNvSpPr/>
                <p:nvPr/>
              </p:nvSpPr>
              <p:spPr>
                <a:xfrm rot="2479929">
                  <a:off x="7527913" y="320691"/>
                  <a:ext cx="634697" cy="651463"/>
                </a:xfrm>
                <a:prstGeom prst="rect">
                  <a:avLst/>
                </a:prstGeom>
                <a:solidFill>
                  <a:srgbClr val="00CC0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sz="900">
                    <a:latin typeface="Calibri" charset="0"/>
                    <a:ea typeface="Calibri" charset="0"/>
                    <a:cs typeface="Calibri" charset="0"/>
                  </a:endParaRPr>
                </a:p>
              </p:txBody>
            </p:sp>
            <p:sp>
              <p:nvSpPr>
                <p:cNvPr id="127" name="ZoneTexte 126"/>
                <p:cNvSpPr txBox="1"/>
                <p:nvPr/>
              </p:nvSpPr>
              <p:spPr>
                <a:xfrm>
                  <a:off x="7291149" y="414798"/>
                  <a:ext cx="1040832" cy="461664"/>
                </a:xfrm>
                <a:prstGeom prst="rect">
                  <a:avLst/>
                </a:prstGeom>
                <a:noFill/>
              </p:spPr>
              <p:txBody>
                <a:bodyPr wrap="square" rtlCol="0">
                  <a:spAutoFit/>
                </a:bodyPr>
                <a:lstStyle/>
                <a:p>
                  <a:pPr algn="ctr"/>
                  <a:r>
                    <a:rPr lang="fr-FR" sz="825" i="1" dirty="0">
                      <a:latin typeface="Calibri" charset="0"/>
                      <a:ea typeface="Calibri" charset="0"/>
                      <a:cs typeface="Calibri" charset="0"/>
                    </a:rPr>
                    <a:t>Fait</a:t>
                  </a:r>
                  <a:r>
                    <a:rPr lang="fr-FR" sz="825" dirty="0">
                      <a:latin typeface="Calibri" charset="0"/>
                      <a:ea typeface="Calibri" charset="0"/>
                      <a:cs typeface="Calibri" charset="0"/>
                    </a:rPr>
                    <a:t> </a:t>
                  </a:r>
                  <a:r>
                    <a:rPr lang="fr-FR" sz="825" b="1" dirty="0">
                      <a:latin typeface="Calibri" charset="0"/>
                      <a:ea typeface="Calibri" charset="0"/>
                      <a:cs typeface="Calibri" charset="0"/>
                    </a:rPr>
                    <a:t>PRODUCTION</a:t>
                  </a:r>
                </a:p>
              </p:txBody>
            </p:sp>
          </p:grpSp>
        </p:grpSp>
        <p:grpSp>
          <p:nvGrpSpPr>
            <p:cNvPr id="11" name="Grouper 10"/>
            <p:cNvGrpSpPr/>
            <p:nvPr/>
          </p:nvGrpSpPr>
          <p:grpSpPr>
            <a:xfrm>
              <a:off x="2982329" y="1527797"/>
              <a:ext cx="3412141" cy="108000"/>
              <a:chOff x="2155767" y="1318155"/>
              <a:chExt cx="4549521" cy="144000"/>
            </a:xfrm>
          </p:grpSpPr>
          <p:cxnSp>
            <p:nvCxnSpPr>
              <p:cNvPr id="141" name="Connecteur droit 140"/>
              <p:cNvCxnSpPr/>
              <p:nvPr/>
            </p:nvCxnSpPr>
            <p:spPr>
              <a:xfrm>
                <a:off x="2155767" y="1328630"/>
                <a:ext cx="45495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Connecteur droit 144"/>
              <p:cNvCxnSpPr/>
              <p:nvPr/>
            </p:nvCxnSpPr>
            <p:spPr>
              <a:xfrm flipV="1">
                <a:off x="2156629" y="1318155"/>
                <a:ext cx="0" cy="14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Grouper 39"/>
            <p:cNvGrpSpPr/>
            <p:nvPr/>
          </p:nvGrpSpPr>
          <p:grpSpPr>
            <a:xfrm>
              <a:off x="5142213" y="1626926"/>
              <a:ext cx="1358198" cy="1089690"/>
              <a:chOff x="5035613" y="1450327"/>
              <a:chExt cx="1810931" cy="1452920"/>
            </a:xfrm>
          </p:grpSpPr>
          <p:cxnSp>
            <p:nvCxnSpPr>
              <p:cNvPr id="154" name="Connecteur droit 153"/>
              <p:cNvCxnSpPr/>
              <p:nvPr/>
            </p:nvCxnSpPr>
            <p:spPr>
              <a:xfrm>
                <a:off x="5035613" y="2877678"/>
                <a:ext cx="11296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Connecteur droit 155"/>
              <p:cNvCxnSpPr/>
              <p:nvPr/>
            </p:nvCxnSpPr>
            <p:spPr>
              <a:xfrm flipH="1" flipV="1">
                <a:off x="6158308" y="1450327"/>
                <a:ext cx="13260" cy="14529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Connecteur droit 156"/>
              <p:cNvCxnSpPr/>
              <p:nvPr/>
            </p:nvCxnSpPr>
            <p:spPr>
              <a:xfrm flipV="1">
                <a:off x="6162544" y="1469519"/>
                <a:ext cx="68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55" name="Text Box 102">
            <a:extLst>
              <a:ext uri="{FF2B5EF4-FFF2-40B4-BE49-F238E27FC236}">
                <a16:creationId xmlns:a16="http://schemas.microsoft.com/office/drawing/2014/main" id="{6DD09A42-502C-9F4A-B3B4-C12C133A47A1}"/>
              </a:ext>
            </a:extLst>
          </p:cNvPr>
          <p:cNvSpPr txBox="1">
            <a:spLocks noChangeArrowheads="1"/>
          </p:cNvSpPr>
          <p:nvPr/>
        </p:nvSpPr>
        <p:spPr bwMode="auto">
          <a:xfrm>
            <a:off x="212232" y="809921"/>
            <a:ext cx="8990363" cy="461665"/>
          </a:xfrm>
          <a:prstGeom prst="rect">
            <a:avLst/>
          </a:prstGeom>
        </p:spPr>
        <p:txBody>
          <a:bodyPr wrap="squar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FR" altLang="fr-FR" dirty="0"/>
              <a:t> Schéma en constellation  (ou en flocons de faits) </a:t>
            </a:r>
          </a:p>
        </p:txBody>
      </p:sp>
      <p:sp>
        <p:nvSpPr>
          <p:cNvPr id="8" name="Text Box 3">
            <a:extLst>
              <a:ext uri="{FF2B5EF4-FFF2-40B4-BE49-F238E27FC236}">
                <a16:creationId xmlns:a16="http://schemas.microsoft.com/office/drawing/2014/main" id="{021CDF61-1AC5-5DF4-B50A-4BBD4AC11770}"/>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spTree>
    <p:extLst>
      <p:ext uri="{BB962C8B-B14F-4D97-AF65-F5344CB8AC3E}">
        <p14:creationId xmlns:p14="http://schemas.microsoft.com/office/powerpoint/2010/main" val="24502502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 Box 102"/>
          <p:cNvSpPr txBox="1">
            <a:spLocks noChangeArrowheads="1"/>
          </p:cNvSpPr>
          <p:nvPr/>
        </p:nvSpPr>
        <p:spPr bwMode="auto">
          <a:xfrm>
            <a:off x="515241" y="811070"/>
            <a:ext cx="6742772" cy="461665"/>
          </a:xfrm>
          <a:prstGeom prst="rect">
            <a:avLst/>
          </a:prstGeom>
        </p:spPr>
        <p:txBody>
          <a:bodyPr wrap="squar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FR" altLang="fr-FR" dirty="0"/>
              <a:t> Schéma en constellation  (</a:t>
            </a:r>
            <a:r>
              <a:rPr lang="fr-FR" altLang="fr-FR" sz="2000" dirty="0"/>
              <a:t>ou en flocons de faits</a:t>
            </a:r>
            <a:r>
              <a:rPr lang="fr-FR" altLang="fr-FR" dirty="0"/>
              <a:t>) </a:t>
            </a:r>
          </a:p>
        </p:txBody>
      </p:sp>
      <p:grpSp>
        <p:nvGrpSpPr>
          <p:cNvPr id="9" name="Groupe 8">
            <a:extLst>
              <a:ext uri="{FF2B5EF4-FFF2-40B4-BE49-F238E27FC236}">
                <a16:creationId xmlns:a16="http://schemas.microsoft.com/office/drawing/2014/main" id="{D7271A8A-D26D-C249-9D86-0FF774359D0F}"/>
              </a:ext>
            </a:extLst>
          </p:cNvPr>
          <p:cNvGrpSpPr/>
          <p:nvPr/>
        </p:nvGrpSpPr>
        <p:grpSpPr>
          <a:xfrm>
            <a:off x="1475656" y="1988840"/>
            <a:ext cx="6662740" cy="3262388"/>
            <a:chOff x="1337188" y="1944816"/>
            <a:chExt cx="6662740" cy="3262388"/>
          </a:xfrm>
        </p:grpSpPr>
        <p:cxnSp>
          <p:nvCxnSpPr>
            <p:cNvPr id="67" name="Connecteur droit 66"/>
            <p:cNvCxnSpPr/>
            <p:nvPr/>
          </p:nvCxnSpPr>
          <p:spPr>
            <a:xfrm flipV="1">
              <a:off x="2785926" y="4460594"/>
              <a:ext cx="0" cy="3126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Grouper 5"/>
            <p:cNvGrpSpPr/>
            <p:nvPr/>
          </p:nvGrpSpPr>
          <p:grpSpPr>
            <a:xfrm>
              <a:off x="2328031" y="4156764"/>
              <a:ext cx="915791" cy="1050440"/>
              <a:chOff x="6390654" y="2806995"/>
              <a:chExt cx="1584176" cy="1552500"/>
            </a:xfrm>
          </p:grpSpPr>
          <p:sp>
            <p:nvSpPr>
              <p:cNvPr id="2" name="Rectangle 1"/>
              <p:cNvSpPr/>
              <p:nvPr/>
            </p:nvSpPr>
            <p:spPr>
              <a:xfrm>
                <a:off x="6390654" y="3664190"/>
                <a:ext cx="1584176" cy="695305"/>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i="1" dirty="0" err="1">
                    <a:solidFill>
                      <a:srgbClr val="0432FF"/>
                    </a:solidFill>
                    <a:latin typeface="Calibri" charset="0"/>
                    <a:ea typeface="Calibri" charset="0"/>
                    <a:cs typeface="Calibri" charset="0"/>
                  </a:rPr>
                  <a:t>Qté</a:t>
                </a:r>
                <a:r>
                  <a:rPr lang="fr-FR" sz="900" i="1" dirty="0">
                    <a:solidFill>
                      <a:srgbClr val="0432FF"/>
                    </a:solidFill>
                    <a:latin typeface="Calibri" charset="0"/>
                    <a:ea typeface="Calibri" charset="0"/>
                    <a:cs typeface="Calibri" charset="0"/>
                  </a:rPr>
                  <a:t> vendue</a:t>
                </a:r>
              </a:p>
              <a:p>
                <a:r>
                  <a:rPr lang="fr-FR" sz="900" i="1" dirty="0" err="1">
                    <a:solidFill>
                      <a:srgbClr val="0432FF"/>
                    </a:solidFill>
                    <a:latin typeface="Calibri" charset="0"/>
                    <a:ea typeface="Calibri" charset="0"/>
                    <a:cs typeface="Calibri" charset="0"/>
                  </a:rPr>
                  <a:t>Montant_Ventes</a:t>
                </a:r>
                <a:endParaRPr lang="fr-FR" sz="900" i="1" dirty="0">
                  <a:solidFill>
                    <a:srgbClr val="0432FF"/>
                  </a:solidFill>
                  <a:latin typeface="Calibri" charset="0"/>
                  <a:ea typeface="Calibri" charset="0"/>
                  <a:cs typeface="Calibri" charset="0"/>
                </a:endParaRPr>
              </a:p>
              <a:p>
                <a:endParaRPr lang="fr-FR" sz="900" dirty="0">
                  <a:solidFill>
                    <a:schemeClr val="tx1"/>
                  </a:solidFill>
                  <a:latin typeface="Calibri" charset="0"/>
                  <a:ea typeface="Calibri" charset="0"/>
                  <a:cs typeface="Calibri" charset="0"/>
                </a:endParaRPr>
              </a:p>
            </p:txBody>
          </p:sp>
          <p:sp>
            <p:nvSpPr>
              <p:cNvPr id="4" name="ZoneTexte 3"/>
              <p:cNvSpPr txBox="1"/>
              <p:nvPr/>
            </p:nvSpPr>
            <p:spPr>
              <a:xfrm>
                <a:off x="7240772" y="2806995"/>
                <a:ext cx="319556" cy="341159"/>
              </a:xfrm>
              <a:prstGeom prst="rect">
                <a:avLst/>
              </a:prstGeom>
              <a:noFill/>
            </p:spPr>
            <p:txBody>
              <a:bodyPr wrap="none" rtlCol="0">
                <a:spAutoFit/>
              </a:bodyPr>
              <a:lstStyle/>
              <a:p>
                <a:endParaRPr lang="fr-FR" sz="900" dirty="0">
                  <a:latin typeface="Calibri" charset="0"/>
                  <a:ea typeface="Calibri" charset="0"/>
                  <a:cs typeface="Calibri" charset="0"/>
                </a:endParaRPr>
              </a:p>
            </p:txBody>
          </p:sp>
        </p:grpSp>
        <p:grpSp>
          <p:nvGrpSpPr>
            <p:cNvPr id="28" name="Grouper 27"/>
            <p:cNvGrpSpPr/>
            <p:nvPr/>
          </p:nvGrpSpPr>
          <p:grpSpPr>
            <a:xfrm>
              <a:off x="2355849" y="3069100"/>
              <a:ext cx="755672" cy="291251"/>
              <a:chOff x="6080543" y="2653621"/>
              <a:chExt cx="1796728" cy="415339"/>
            </a:xfrm>
          </p:grpSpPr>
          <p:sp>
            <p:nvSpPr>
              <p:cNvPr id="30" name="Rectangle 29"/>
              <p:cNvSpPr/>
              <p:nvPr/>
            </p:nvSpPr>
            <p:spPr>
              <a:xfrm>
                <a:off x="6156176" y="2653621"/>
                <a:ext cx="1584176" cy="415339"/>
              </a:xfrm>
              <a:prstGeom prst="rect">
                <a:avLst/>
              </a:prstGeom>
              <a:solidFill>
                <a:srgbClr val="1F7EE7"/>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a:latin typeface="Calibri" charset="0"/>
                  <a:ea typeface="Calibri" charset="0"/>
                  <a:cs typeface="Calibri" charset="0"/>
                </a:endParaRPr>
              </a:p>
            </p:txBody>
          </p:sp>
          <p:sp>
            <p:nvSpPr>
              <p:cNvPr id="32" name="ZoneTexte 31"/>
              <p:cNvSpPr txBox="1"/>
              <p:nvPr/>
            </p:nvSpPr>
            <p:spPr>
              <a:xfrm>
                <a:off x="6080543" y="2685713"/>
                <a:ext cx="1796728" cy="329178"/>
              </a:xfrm>
              <a:prstGeom prst="rect">
                <a:avLst/>
              </a:prstGeom>
              <a:noFill/>
            </p:spPr>
            <p:txBody>
              <a:bodyPr wrap="square" rtlCol="0">
                <a:spAutoFit/>
              </a:bodyPr>
              <a:lstStyle/>
              <a:p>
                <a:pPr algn="ctr"/>
                <a:r>
                  <a:rPr lang="fr-FR" sz="900" b="1" i="1" dirty="0">
                    <a:solidFill>
                      <a:schemeClr val="bg1"/>
                    </a:solidFill>
                    <a:latin typeface="Calibri" charset="0"/>
                    <a:ea typeface="Calibri" charset="0"/>
                    <a:cs typeface="Calibri" charset="0"/>
                  </a:rPr>
                  <a:t>Dim</a:t>
                </a:r>
                <a:r>
                  <a:rPr lang="fr-FR" sz="900" i="1" dirty="0">
                    <a:latin typeface="Calibri" charset="0"/>
                    <a:ea typeface="Calibri" charset="0"/>
                    <a:cs typeface="Calibri" charset="0"/>
                  </a:rPr>
                  <a:t> </a:t>
                </a:r>
                <a:r>
                  <a:rPr lang="fr-FR" sz="900" b="1" i="1" dirty="0">
                    <a:solidFill>
                      <a:schemeClr val="bg1"/>
                    </a:solidFill>
                    <a:latin typeface="Calibri" charset="0"/>
                    <a:ea typeface="Calibri" charset="0"/>
                    <a:cs typeface="Calibri" charset="0"/>
                  </a:rPr>
                  <a:t>T</a:t>
                </a:r>
                <a:r>
                  <a:rPr lang="fr-FR" sz="900" b="1" dirty="0">
                    <a:solidFill>
                      <a:schemeClr val="bg1"/>
                    </a:solidFill>
                    <a:latin typeface="Calibri" charset="0"/>
                    <a:ea typeface="Calibri" charset="0"/>
                    <a:cs typeface="Calibri" charset="0"/>
                  </a:rPr>
                  <a:t>EMPS</a:t>
                </a:r>
              </a:p>
            </p:txBody>
          </p:sp>
        </p:grpSp>
        <p:sp>
          <p:nvSpPr>
            <p:cNvPr id="21" name="ZoneTexte 20"/>
            <p:cNvSpPr txBox="1"/>
            <p:nvPr/>
          </p:nvSpPr>
          <p:spPr>
            <a:xfrm>
              <a:off x="4847602" y="3077962"/>
              <a:ext cx="184731" cy="230832"/>
            </a:xfrm>
            <a:prstGeom prst="rect">
              <a:avLst/>
            </a:prstGeom>
            <a:noFill/>
          </p:spPr>
          <p:txBody>
            <a:bodyPr wrap="none" rtlCol="0">
              <a:spAutoFit/>
            </a:bodyPr>
            <a:lstStyle/>
            <a:p>
              <a:endParaRPr lang="fr-FR" sz="900" dirty="0">
                <a:latin typeface="Calibri" charset="0"/>
                <a:ea typeface="Calibri" charset="0"/>
                <a:cs typeface="Calibri" charset="0"/>
              </a:endParaRPr>
            </a:p>
          </p:txBody>
        </p:sp>
        <p:sp>
          <p:nvSpPr>
            <p:cNvPr id="22" name="ZoneTexte 21"/>
            <p:cNvSpPr txBox="1"/>
            <p:nvPr/>
          </p:nvSpPr>
          <p:spPr>
            <a:xfrm>
              <a:off x="3465689" y="3867367"/>
              <a:ext cx="948067" cy="253916"/>
            </a:xfrm>
            <a:prstGeom prst="rect">
              <a:avLst/>
            </a:prstGeom>
            <a:solidFill>
              <a:srgbClr val="1F7EE7"/>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ctr">
                <a:defRPr sz="900">
                  <a:solidFill>
                    <a:schemeClr val="lt1"/>
                  </a:solidFill>
                  <a:latin typeface="Calibri" charset="0"/>
                  <a:ea typeface="Calibri" charset="0"/>
                  <a:cs typeface="Calibri" charset="0"/>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fr-FR" dirty="0"/>
                <a:t>Dim PRODUIT</a:t>
              </a:r>
            </a:p>
          </p:txBody>
        </p:sp>
        <p:grpSp>
          <p:nvGrpSpPr>
            <p:cNvPr id="23" name="Groupe 22">
              <a:extLst>
                <a:ext uri="{FF2B5EF4-FFF2-40B4-BE49-F238E27FC236}">
                  <a16:creationId xmlns:a16="http://schemas.microsoft.com/office/drawing/2014/main" id="{E9274A66-3734-8043-AB8C-49A41169DDE8}"/>
                </a:ext>
              </a:extLst>
            </p:cNvPr>
            <p:cNvGrpSpPr/>
            <p:nvPr/>
          </p:nvGrpSpPr>
          <p:grpSpPr>
            <a:xfrm>
              <a:off x="1348457" y="3586925"/>
              <a:ext cx="770691" cy="284934"/>
              <a:chOff x="1797942" y="3639572"/>
              <a:chExt cx="1027588" cy="379913"/>
            </a:xfrm>
          </p:grpSpPr>
          <p:sp>
            <p:nvSpPr>
              <p:cNvPr id="14" name="Rectangle 13"/>
              <p:cNvSpPr/>
              <p:nvPr/>
            </p:nvSpPr>
            <p:spPr>
              <a:xfrm>
                <a:off x="1797942" y="3639572"/>
                <a:ext cx="1027588" cy="364503"/>
              </a:xfrm>
              <a:prstGeom prst="rect">
                <a:avLst/>
              </a:prstGeom>
              <a:solidFill>
                <a:schemeClr val="accent6">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a:latin typeface="Calibri" charset="0"/>
                  <a:cs typeface="Calibri" charset="0"/>
                </a:endParaRPr>
              </a:p>
            </p:txBody>
          </p:sp>
          <p:sp>
            <p:nvSpPr>
              <p:cNvPr id="16" name="ZoneTexte 15"/>
              <p:cNvSpPr txBox="1"/>
              <p:nvPr/>
            </p:nvSpPr>
            <p:spPr>
              <a:xfrm>
                <a:off x="1834393" y="3711709"/>
                <a:ext cx="991137" cy="307776"/>
              </a:xfrm>
              <a:prstGeom prst="rect">
                <a:avLst/>
              </a:prstGeom>
              <a:noFill/>
            </p:spPr>
            <p:txBody>
              <a:bodyPr wrap="square" rtlCol="0">
                <a:spAutoFit/>
              </a:bodyPr>
              <a:lstStyle/>
              <a:p>
                <a:pPr algn="ctr"/>
                <a:r>
                  <a:rPr lang="fr-FR" sz="900" i="1" dirty="0">
                    <a:latin typeface="Calibri" charset="0"/>
                    <a:ea typeface="Calibri" charset="0"/>
                    <a:cs typeface="Calibri" charset="0"/>
                  </a:rPr>
                  <a:t>Dim </a:t>
                </a:r>
                <a:r>
                  <a:rPr lang="fr-FR" sz="900" b="1" dirty="0">
                    <a:latin typeface="Calibri" charset="0"/>
                    <a:ea typeface="Calibri" charset="0"/>
                    <a:cs typeface="Calibri" charset="0"/>
                  </a:rPr>
                  <a:t>CLIENT</a:t>
                </a:r>
              </a:p>
            </p:txBody>
          </p:sp>
        </p:grpSp>
        <p:grpSp>
          <p:nvGrpSpPr>
            <p:cNvPr id="33" name="Grouper 32"/>
            <p:cNvGrpSpPr/>
            <p:nvPr/>
          </p:nvGrpSpPr>
          <p:grpSpPr>
            <a:xfrm>
              <a:off x="3770997" y="4617717"/>
              <a:ext cx="947741" cy="345861"/>
              <a:chOff x="5996683" y="2653621"/>
              <a:chExt cx="1852771" cy="461149"/>
            </a:xfrm>
          </p:grpSpPr>
          <p:sp>
            <p:nvSpPr>
              <p:cNvPr id="35" name="Rectangle 34"/>
              <p:cNvSpPr/>
              <p:nvPr/>
            </p:nvSpPr>
            <p:spPr>
              <a:xfrm>
                <a:off x="6156176" y="2653621"/>
                <a:ext cx="1584176" cy="415339"/>
              </a:xfrm>
              <a:prstGeom prst="rect">
                <a:avLst/>
              </a:prstGeom>
              <a:solidFill>
                <a:schemeClr val="accent6">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dirty="0">
                  <a:latin typeface="Calibri" charset="0"/>
                  <a:ea typeface="Calibri" charset="0"/>
                  <a:cs typeface="Calibri" charset="0"/>
                </a:endParaRPr>
              </a:p>
            </p:txBody>
          </p:sp>
          <p:sp>
            <p:nvSpPr>
              <p:cNvPr id="36" name="ZoneTexte 35"/>
              <p:cNvSpPr txBox="1"/>
              <p:nvPr/>
            </p:nvSpPr>
            <p:spPr>
              <a:xfrm>
                <a:off x="7240771" y="2806994"/>
                <a:ext cx="361137" cy="307776"/>
              </a:xfrm>
              <a:prstGeom prst="rect">
                <a:avLst/>
              </a:prstGeom>
              <a:noFill/>
            </p:spPr>
            <p:txBody>
              <a:bodyPr wrap="none" rtlCol="0">
                <a:spAutoFit/>
              </a:bodyPr>
              <a:lstStyle/>
              <a:p>
                <a:endParaRPr lang="fr-FR" sz="900" dirty="0">
                  <a:latin typeface="Calibri" charset="0"/>
                  <a:ea typeface="Calibri" charset="0"/>
                  <a:cs typeface="Calibri" charset="0"/>
                </a:endParaRPr>
              </a:p>
            </p:txBody>
          </p:sp>
          <p:sp>
            <p:nvSpPr>
              <p:cNvPr id="37" name="ZoneTexte 36"/>
              <p:cNvSpPr txBox="1"/>
              <p:nvPr/>
            </p:nvSpPr>
            <p:spPr>
              <a:xfrm>
                <a:off x="5996683" y="2688722"/>
                <a:ext cx="1852771" cy="307777"/>
              </a:xfrm>
              <a:prstGeom prst="rect">
                <a:avLst/>
              </a:prstGeom>
              <a:noFill/>
            </p:spPr>
            <p:txBody>
              <a:bodyPr wrap="square" rtlCol="0">
                <a:spAutoFit/>
              </a:bodyPr>
              <a:lstStyle/>
              <a:p>
                <a:pPr algn="ctr"/>
                <a:r>
                  <a:rPr lang="fr-FR" sz="900" i="1" dirty="0">
                    <a:latin typeface="Calibri" charset="0"/>
                    <a:ea typeface="Calibri" charset="0"/>
                    <a:cs typeface="Calibri" charset="0"/>
                  </a:rPr>
                  <a:t>Dim </a:t>
                </a:r>
                <a:r>
                  <a:rPr lang="fr-FR" sz="900" b="1" dirty="0">
                    <a:latin typeface="Calibri" charset="0"/>
                    <a:ea typeface="Calibri" charset="0"/>
                    <a:cs typeface="Calibri" charset="0"/>
                  </a:rPr>
                  <a:t>MAGASIN</a:t>
                </a:r>
              </a:p>
            </p:txBody>
          </p:sp>
        </p:grpSp>
        <p:cxnSp>
          <p:nvCxnSpPr>
            <p:cNvPr id="24677" name="Connecteur droit 24676"/>
            <p:cNvCxnSpPr>
              <a:cxnSpLocks/>
            </p:cNvCxnSpPr>
            <p:nvPr/>
          </p:nvCxnSpPr>
          <p:spPr>
            <a:xfrm flipV="1">
              <a:off x="2771243" y="3357095"/>
              <a:ext cx="0" cy="2793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necteur droit 51"/>
            <p:cNvCxnSpPr>
              <a:cxnSpLocks/>
            </p:cNvCxnSpPr>
            <p:nvPr/>
          </p:nvCxnSpPr>
          <p:spPr>
            <a:xfrm>
              <a:off x="3144246" y="3988354"/>
              <a:ext cx="294056" cy="108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a:endCxn id="3" idx="2"/>
            </p:cNvCxnSpPr>
            <p:nvPr/>
          </p:nvCxnSpPr>
          <p:spPr>
            <a:xfrm flipV="1">
              <a:off x="2155002" y="4271824"/>
              <a:ext cx="425918" cy="402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Connecteur droit 57"/>
            <p:cNvCxnSpPr>
              <a:cxnSpLocks/>
              <a:stCxn id="16" idx="3"/>
              <a:endCxn id="3" idx="1"/>
            </p:cNvCxnSpPr>
            <p:nvPr/>
          </p:nvCxnSpPr>
          <p:spPr>
            <a:xfrm>
              <a:off x="2119148" y="3756444"/>
              <a:ext cx="453795" cy="1094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rot="2479929">
              <a:off x="2504675" y="3747411"/>
              <a:ext cx="548100" cy="599026"/>
            </a:xfrm>
            <a:prstGeom prst="rect">
              <a:avLst/>
            </a:prstGeom>
            <a:solidFill>
              <a:srgbClr val="00CC0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sz="900">
                <a:latin typeface="Calibri" charset="0"/>
                <a:ea typeface="Calibri" charset="0"/>
                <a:cs typeface="Calibri" charset="0"/>
              </a:endParaRPr>
            </a:p>
          </p:txBody>
        </p:sp>
        <p:sp>
          <p:nvSpPr>
            <p:cNvPr id="50" name="ZoneTexte 49"/>
            <p:cNvSpPr txBox="1"/>
            <p:nvPr/>
          </p:nvSpPr>
          <p:spPr>
            <a:xfrm>
              <a:off x="2483013" y="3855325"/>
              <a:ext cx="553357" cy="369332"/>
            </a:xfrm>
            <a:prstGeom prst="rect">
              <a:avLst/>
            </a:prstGeom>
            <a:noFill/>
          </p:spPr>
          <p:txBody>
            <a:bodyPr wrap="none" rtlCol="0">
              <a:spAutoFit/>
            </a:bodyPr>
            <a:lstStyle/>
            <a:p>
              <a:pPr algn="ctr"/>
              <a:r>
                <a:rPr lang="fr-FR" sz="900" i="1" dirty="0">
                  <a:latin typeface="Calibri" charset="0"/>
                  <a:ea typeface="Calibri" charset="0"/>
                  <a:cs typeface="Calibri" charset="0"/>
                </a:rPr>
                <a:t>Fait</a:t>
              </a:r>
              <a:r>
                <a:rPr lang="fr-FR" sz="900" dirty="0">
                  <a:latin typeface="Calibri" charset="0"/>
                  <a:ea typeface="Calibri" charset="0"/>
                  <a:cs typeface="Calibri" charset="0"/>
                </a:rPr>
                <a:t> </a:t>
              </a:r>
            </a:p>
            <a:p>
              <a:pPr algn="ctr"/>
              <a:r>
                <a:rPr lang="fr-FR" sz="900" b="1" dirty="0">
                  <a:latin typeface="Calibri" charset="0"/>
                  <a:ea typeface="Calibri" charset="0"/>
                  <a:cs typeface="Calibri" charset="0"/>
                </a:rPr>
                <a:t>VENTES</a:t>
              </a:r>
            </a:p>
          </p:txBody>
        </p:sp>
        <p:grpSp>
          <p:nvGrpSpPr>
            <p:cNvPr id="55" name="Grouper 54"/>
            <p:cNvGrpSpPr/>
            <p:nvPr/>
          </p:nvGrpSpPr>
          <p:grpSpPr>
            <a:xfrm>
              <a:off x="1337188" y="4518002"/>
              <a:ext cx="885971" cy="303416"/>
              <a:chOff x="5912321" y="2653621"/>
              <a:chExt cx="1941722" cy="441714"/>
            </a:xfrm>
            <a:solidFill>
              <a:schemeClr val="accent6">
                <a:lumMod val="20000"/>
                <a:lumOff val="80000"/>
              </a:schemeClr>
            </a:solidFill>
          </p:grpSpPr>
          <p:sp>
            <p:nvSpPr>
              <p:cNvPr id="61" name="Rectangle 60"/>
              <p:cNvSpPr/>
              <p:nvPr/>
            </p:nvSpPr>
            <p:spPr>
              <a:xfrm>
                <a:off x="6156176" y="2653621"/>
                <a:ext cx="1584176" cy="441714"/>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a:latin typeface="Calibri" charset="0"/>
                  <a:ea typeface="Calibri" charset="0"/>
                  <a:cs typeface="Calibri" charset="0"/>
                </a:endParaRPr>
              </a:p>
            </p:txBody>
          </p:sp>
          <p:sp>
            <p:nvSpPr>
              <p:cNvPr id="63" name="ZoneTexte 62"/>
              <p:cNvSpPr txBox="1"/>
              <p:nvPr/>
            </p:nvSpPr>
            <p:spPr>
              <a:xfrm>
                <a:off x="5912321" y="2669933"/>
                <a:ext cx="1941722" cy="336046"/>
              </a:xfrm>
              <a:prstGeom prst="rect">
                <a:avLst/>
              </a:prstGeom>
              <a:noFill/>
            </p:spPr>
            <p:txBody>
              <a:bodyPr wrap="square" rtlCol="0">
                <a:spAutoFit/>
              </a:bodyPr>
              <a:lstStyle/>
              <a:p>
                <a:pPr algn="ctr"/>
                <a:r>
                  <a:rPr lang="fr-FR" sz="900" i="1" dirty="0">
                    <a:latin typeface="Calibri" charset="0"/>
                    <a:ea typeface="Calibri" charset="0"/>
                    <a:cs typeface="Calibri" charset="0"/>
                  </a:rPr>
                  <a:t>Dim </a:t>
                </a:r>
                <a:r>
                  <a:rPr lang="fr-FR" sz="900" b="1" dirty="0">
                    <a:latin typeface="Calibri" charset="0"/>
                    <a:ea typeface="Calibri" charset="0"/>
                    <a:cs typeface="Calibri" charset="0"/>
                  </a:rPr>
                  <a:t>REGION</a:t>
                </a:r>
              </a:p>
            </p:txBody>
          </p:sp>
        </p:grpSp>
        <p:cxnSp>
          <p:nvCxnSpPr>
            <p:cNvPr id="69" name="Connecteur droit 68"/>
            <p:cNvCxnSpPr>
              <a:cxnSpLocks/>
              <a:endCxn id="35" idx="1"/>
            </p:cNvCxnSpPr>
            <p:nvPr/>
          </p:nvCxnSpPr>
          <p:spPr>
            <a:xfrm>
              <a:off x="3007849" y="4186951"/>
              <a:ext cx="844733" cy="5865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 name="Grouper 6"/>
            <p:cNvGrpSpPr/>
            <p:nvPr/>
          </p:nvGrpSpPr>
          <p:grpSpPr>
            <a:xfrm>
              <a:off x="6331058" y="1944816"/>
              <a:ext cx="915791" cy="1117897"/>
              <a:chOff x="7483830" y="472778"/>
              <a:chExt cx="1221055" cy="1490529"/>
            </a:xfrm>
          </p:grpSpPr>
          <p:cxnSp>
            <p:nvCxnSpPr>
              <p:cNvPr id="115" name="Connecteur droit 114"/>
              <p:cNvCxnSpPr/>
              <p:nvPr/>
            </p:nvCxnSpPr>
            <p:spPr>
              <a:xfrm flipV="1">
                <a:off x="8102457" y="1392994"/>
                <a:ext cx="0" cy="252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er 4"/>
              <p:cNvGrpSpPr/>
              <p:nvPr/>
            </p:nvGrpSpPr>
            <p:grpSpPr>
              <a:xfrm>
                <a:off x="7483830" y="472778"/>
                <a:ext cx="1221055" cy="1490529"/>
                <a:chOff x="7260896" y="162481"/>
                <a:chExt cx="1221055" cy="1490529"/>
              </a:xfrm>
            </p:grpSpPr>
            <p:grpSp>
              <p:nvGrpSpPr>
                <p:cNvPr id="116" name="Grouper 115"/>
                <p:cNvGrpSpPr/>
                <p:nvPr/>
              </p:nvGrpSpPr>
              <p:grpSpPr>
                <a:xfrm>
                  <a:off x="7260896" y="779740"/>
                  <a:ext cx="1221055" cy="873270"/>
                  <a:chOff x="6390654" y="2806995"/>
                  <a:chExt cx="1584176" cy="812371"/>
                </a:xfrm>
              </p:grpSpPr>
              <p:sp>
                <p:nvSpPr>
                  <p:cNvPr id="117" name="Rectangle 116"/>
                  <p:cNvSpPr/>
                  <p:nvPr/>
                </p:nvSpPr>
                <p:spPr>
                  <a:xfrm>
                    <a:off x="6390654" y="3328898"/>
                    <a:ext cx="1584176" cy="290468"/>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900" i="1" dirty="0" err="1">
                        <a:solidFill>
                          <a:srgbClr val="0432FF"/>
                        </a:solidFill>
                        <a:latin typeface="Calibri" charset="0"/>
                        <a:ea typeface="Calibri" charset="0"/>
                        <a:cs typeface="Calibri" charset="0"/>
                      </a:rPr>
                      <a:t>Qté</a:t>
                    </a:r>
                    <a:r>
                      <a:rPr lang="fr-FR" sz="900" i="1" dirty="0">
                        <a:solidFill>
                          <a:srgbClr val="0432FF"/>
                        </a:solidFill>
                        <a:latin typeface="Calibri" charset="0"/>
                        <a:ea typeface="Calibri" charset="0"/>
                        <a:cs typeface="Calibri" charset="0"/>
                      </a:rPr>
                      <a:t> produites</a:t>
                    </a:r>
                  </a:p>
                </p:txBody>
              </p:sp>
              <p:sp>
                <p:nvSpPr>
                  <p:cNvPr id="125" name="ZoneTexte 124"/>
                  <p:cNvSpPr txBox="1"/>
                  <p:nvPr/>
                </p:nvSpPr>
                <p:spPr>
                  <a:xfrm>
                    <a:off x="7240772" y="2806995"/>
                    <a:ext cx="319556" cy="286312"/>
                  </a:xfrm>
                  <a:prstGeom prst="rect">
                    <a:avLst/>
                  </a:prstGeom>
                  <a:noFill/>
                </p:spPr>
                <p:txBody>
                  <a:bodyPr wrap="none" rtlCol="0">
                    <a:spAutoFit/>
                  </a:bodyPr>
                  <a:lstStyle/>
                  <a:p>
                    <a:endParaRPr lang="fr-FR" sz="900" dirty="0">
                      <a:latin typeface="Calibri" charset="0"/>
                      <a:ea typeface="Calibri" charset="0"/>
                      <a:cs typeface="Calibri" charset="0"/>
                    </a:endParaRPr>
                  </a:p>
                </p:txBody>
              </p:sp>
            </p:grpSp>
            <p:sp>
              <p:nvSpPr>
                <p:cNvPr id="126" name="Rectangle 125"/>
                <p:cNvSpPr/>
                <p:nvPr/>
              </p:nvSpPr>
              <p:spPr>
                <a:xfrm rot="2479929">
                  <a:off x="7496422" y="162481"/>
                  <a:ext cx="730800" cy="798701"/>
                </a:xfrm>
                <a:prstGeom prst="rect">
                  <a:avLst/>
                </a:prstGeom>
                <a:solidFill>
                  <a:srgbClr val="00CC0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sz="900">
                    <a:latin typeface="Calibri" charset="0"/>
                    <a:ea typeface="Calibri" charset="0"/>
                    <a:cs typeface="Calibri" charset="0"/>
                  </a:endParaRPr>
                </a:p>
              </p:txBody>
            </p:sp>
            <p:sp>
              <p:nvSpPr>
                <p:cNvPr id="127" name="ZoneTexte 126"/>
                <p:cNvSpPr txBox="1"/>
                <p:nvPr/>
              </p:nvSpPr>
              <p:spPr>
                <a:xfrm>
                  <a:off x="7359107" y="264469"/>
                  <a:ext cx="1040832" cy="461665"/>
                </a:xfrm>
                <a:prstGeom prst="rect">
                  <a:avLst/>
                </a:prstGeom>
                <a:noFill/>
              </p:spPr>
              <p:txBody>
                <a:bodyPr wrap="square" rtlCol="0">
                  <a:spAutoFit/>
                </a:bodyPr>
                <a:lstStyle/>
                <a:p>
                  <a:pPr algn="ctr"/>
                  <a:r>
                    <a:rPr lang="fr-FR" sz="825" i="1" dirty="0">
                      <a:latin typeface="Calibri" charset="0"/>
                      <a:ea typeface="Calibri" charset="0"/>
                      <a:cs typeface="Calibri" charset="0"/>
                    </a:rPr>
                    <a:t>Fait</a:t>
                  </a:r>
                  <a:r>
                    <a:rPr lang="fr-FR" sz="825" dirty="0">
                      <a:latin typeface="Calibri" charset="0"/>
                      <a:ea typeface="Calibri" charset="0"/>
                      <a:cs typeface="Calibri" charset="0"/>
                    </a:rPr>
                    <a:t> </a:t>
                  </a:r>
                  <a:r>
                    <a:rPr lang="fr-FR" sz="825" b="1" dirty="0">
                      <a:latin typeface="Calibri" charset="0"/>
                      <a:ea typeface="Calibri" charset="0"/>
                      <a:cs typeface="Calibri" charset="0"/>
                    </a:rPr>
                    <a:t>PRODUCTION</a:t>
                  </a:r>
                </a:p>
              </p:txBody>
            </p:sp>
          </p:grpSp>
        </p:grpSp>
        <p:cxnSp>
          <p:nvCxnSpPr>
            <p:cNvPr id="141" name="Connecteur droit 140"/>
            <p:cNvCxnSpPr>
              <a:cxnSpLocks/>
            </p:cNvCxnSpPr>
            <p:nvPr/>
          </p:nvCxnSpPr>
          <p:spPr>
            <a:xfrm flipV="1">
              <a:off x="2720797" y="2313502"/>
              <a:ext cx="3644092" cy="296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Connecteur droit 144"/>
            <p:cNvCxnSpPr>
              <a:cxnSpLocks/>
              <a:stCxn id="32" idx="0"/>
            </p:cNvCxnSpPr>
            <p:nvPr/>
          </p:nvCxnSpPr>
          <p:spPr>
            <a:xfrm flipH="1" flipV="1">
              <a:off x="2728902" y="2363799"/>
              <a:ext cx="4782" cy="7278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Connecteur droit 153"/>
            <p:cNvCxnSpPr>
              <a:cxnSpLocks/>
            </p:cNvCxnSpPr>
            <p:nvPr/>
          </p:nvCxnSpPr>
          <p:spPr>
            <a:xfrm>
              <a:off x="4415515" y="3888375"/>
              <a:ext cx="6760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Connecteur droit 155"/>
            <p:cNvCxnSpPr>
              <a:cxnSpLocks/>
            </p:cNvCxnSpPr>
            <p:nvPr/>
          </p:nvCxnSpPr>
          <p:spPr>
            <a:xfrm flipV="1">
              <a:off x="5091609" y="2497945"/>
              <a:ext cx="1759" cy="13904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Connecteur droit 156"/>
            <p:cNvCxnSpPr>
              <a:cxnSpLocks/>
            </p:cNvCxnSpPr>
            <p:nvPr/>
          </p:nvCxnSpPr>
          <p:spPr>
            <a:xfrm>
              <a:off x="5091609" y="2505088"/>
              <a:ext cx="15297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4" name="Groupe 53">
              <a:extLst>
                <a:ext uri="{FF2B5EF4-FFF2-40B4-BE49-F238E27FC236}">
                  <a16:creationId xmlns:a16="http://schemas.microsoft.com/office/drawing/2014/main" id="{B74DF34F-E7F0-4A4E-9338-3AA1DD809C6F}"/>
                </a:ext>
              </a:extLst>
            </p:cNvPr>
            <p:cNvGrpSpPr/>
            <p:nvPr/>
          </p:nvGrpSpPr>
          <p:grpSpPr>
            <a:xfrm>
              <a:off x="4415631" y="4046923"/>
              <a:ext cx="3584297" cy="433936"/>
              <a:chOff x="5831926" y="4081834"/>
              <a:chExt cx="4779063" cy="578581"/>
            </a:xfrm>
          </p:grpSpPr>
          <p:sp>
            <p:nvSpPr>
              <p:cNvPr id="161" name="ZoneTexte 160">
                <a:extLst>
                  <a:ext uri="{FF2B5EF4-FFF2-40B4-BE49-F238E27FC236}">
                    <a16:creationId xmlns:a16="http://schemas.microsoft.com/office/drawing/2014/main" id="{819BCEBD-2823-A946-A317-9018489DBE41}"/>
                  </a:ext>
                </a:extLst>
              </p:cNvPr>
              <p:cNvSpPr txBox="1"/>
              <p:nvPr/>
            </p:nvSpPr>
            <p:spPr>
              <a:xfrm>
                <a:off x="6566394" y="4337995"/>
                <a:ext cx="1269855" cy="307776"/>
              </a:xfrm>
              <a:prstGeom prst="rect">
                <a:avLst/>
              </a:prstGeom>
              <a:noFill/>
            </p:spPr>
            <p:txBody>
              <a:bodyPr wrap="square" rtlCol="0">
                <a:spAutoFit/>
              </a:bodyPr>
              <a:lstStyle/>
              <a:p>
                <a:pPr algn="ctr"/>
                <a:r>
                  <a:rPr lang="fr-FR" sz="900" dirty="0"/>
                  <a:t>Sous catégorie</a:t>
                </a:r>
              </a:p>
            </p:txBody>
          </p:sp>
          <p:grpSp>
            <p:nvGrpSpPr>
              <p:cNvPr id="10" name="Groupe 9">
                <a:extLst>
                  <a:ext uri="{FF2B5EF4-FFF2-40B4-BE49-F238E27FC236}">
                    <a16:creationId xmlns:a16="http://schemas.microsoft.com/office/drawing/2014/main" id="{D44D5D27-A026-324B-9803-88322C727F11}"/>
                  </a:ext>
                </a:extLst>
              </p:cNvPr>
              <p:cNvGrpSpPr/>
              <p:nvPr/>
            </p:nvGrpSpPr>
            <p:grpSpPr>
              <a:xfrm>
                <a:off x="5831926" y="4081834"/>
                <a:ext cx="1385630" cy="272127"/>
                <a:chOff x="5831926" y="4066336"/>
                <a:chExt cx="1385630" cy="272127"/>
              </a:xfrm>
            </p:grpSpPr>
            <p:cxnSp>
              <p:nvCxnSpPr>
                <p:cNvPr id="163" name="Connecteur droit 162">
                  <a:extLst>
                    <a:ext uri="{FF2B5EF4-FFF2-40B4-BE49-F238E27FC236}">
                      <a16:creationId xmlns:a16="http://schemas.microsoft.com/office/drawing/2014/main" id="{61A166B2-A5ED-4F40-A4DD-00A28DBE769D}"/>
                    </a:ext>
                  </a:extLst>
                </p:cNvPr>
                <p:cNvCxnSpPr/>
                <p:nvPr/>
              </p:nvCxnSpPr>
              <p:spPr>
                <a:xfrm>
                  <a:off x="5831926" y="4182024"/>
                  <a:ext cx="11296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Ellipse 163">
                  <a:extLst>
                    <a:ext uri="{FF2B5EF4-FFF2-40B4-BE49-F238E27FC236}">
                      <a16:creationId xmlns:a16="http://schemas.microsoft.com/office/drawing/2014/main" id="{192FCCDB-482D-5240-AEA1-88A6E332C81E}"/>
                    </a:ext>
                  </a:extLst>
                </p:cNvPr>
                <p:cNvSpPr/>
                <p:nvPr/>
              </p:nvSpPr>
              <p:spPr>
                <a:xfrm>
                  <a:off x="6948762" y="4066336"/>
                  <a:ext cx="268794" cy="272127"/>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grpSp>
            <p:nvGrpSpPr>
              <p:cNvPr id="165" name="Groupe 164">
                <a:extLst>
                  <a:ext uri="{FF2B5EF4-FFF2-40B4-BE49-F238E27FC236}">
                    <a16:creationId xmlns:a16="http://schemas.microsoft.com/office/drawing/2014/main" id="{01623BBD-D976-B647-8124-08E7FA8D0524}"/>
                  </a:ext>
                </a:extLst>
              </p:cNvPr>
              <p:cNvGrpSpPr/>
              <p:nvPr/>
            </p:nvGrpSpPr>
            <p:grpSpPr>
              <a:xfrm>
                <a:off x="7241997" y="4091730"/>
                <a:ext cx="1385630" cy="272127"/>
                <a:chOff x="5831926" y="4066336"/>
                <a:chExt cx="1385630" cy="272127"/>
              </a:xfrm>
            </p:grpSpPr>
            <p:cxnSp>
              <p:nvCxnSpPr>
                <p:cNvPr id="166" name="Connecteur droit 165">
                  <a:extLst>
                    <a:ext uri="{FF2B5EF4-FFF2-40B4-BE49-F238E27FC236}">
                      <a16:creationId xmlns:a16="http://schemas.microsoft.com/office/drawing/2014/main" id="{880BB7AC-7B36-AF40-A46D-3F62631D27FF}"/>
                    </a:ext>
                  </a:extLst>
                </p:cNvPr>
                <p:cNvCxnSpPr/>
                <p:nvPr/>
              </p:nvCxnSpPr>
              <p:spPr>
                <a:xfrm>
                  <a:off x="5831926" y="4182024"/>
                  <a:ext cx="11296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7" name="Ellipse 166">
                  <a:extLst>
                    <a:ext uri="{FF2B5EF4-FFF2-40B4-BE49-F238E27FC236}">
                      <a16:creationId xmlns:a16="http://schemas.microsoft.com/office/drawing/2014/main" id="{21FFCAAC-91D6-8F4D-8CDC-1CBA0BAA2755}"/>
                    </a:ext>
                  </a:extLst>
                </p:cNvPr>
                <p:cNvSpPr/>
                <p:nvPr/>
              </p:nvSpPr>
              <p:spPr>
                <a:xfrm>
                  <a:off x="6948762" y="4066336"/>
                  <a:ext cx="268794" cy="272127"/>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sp>
            <p:nvSpPr>
              <p:cNvPr id="168" name="ZoneTexte 167">
                <a:extLst>
                  <a:ext uri="{FF2B5EF4-FFF2-40B4-BE49-F238E27FC236}">
                    <a16:creationId xmlns:a16="http://schemas.microsoft.com/office/drawing/2014/main" id="{2EAD4622-E836-834F-864D-AD807640113E}"/>
                  </a:ext>
                </a:extLst>
              </p:cNvPr>
              <p:cNvSpPr txBox="1"/>
              <p:nvPr/>
            </p:nvSpPr>
            <p:spPr>
              <a:xfrm>
                <a:off x="7919175" y="4352639"/>
                <a:ext cx="1269855" cy="307776"/>
              </a:xfrm>
              <a:prstGeom prst="rect">
                <a:avLst/>
              </a:prstGeom>
              <a:noFill/>
            </p:spPr>
            <p:txBody>
              <a:bodyPr wrap="square" rtlCol="0">
                <a:spAutoFit/>
              </a:bodyPr>
              <a:lstStyle/>
              <a:p>
                <a:pPr algn="ctr"/>
                <a:r>
                  <a:rPr lang="fr-FR" sz="900" dirty="0"/>
                  <a:t>Catégorie</a:t>
                </a:r>
              </a:p>
            </p:txBody>
          </p:sp>
          <p:grpSp>
            <p:nvGrpSpPr>
              <p:cNvPr id="169" name="Groupe 168">
                <a:extLst>
                  <a:ext uri="{FF2B5EF4-FFF2-40B4-BE49-F238E27FC236}">
                    <a16:creationId xmlns:a16="http://schemas.microsoft.com/office/drawing/2014/main" id="{E5F2882D-AC5B-934F-9F65-671E37D551ED}"/>
                  </a:ext>
                </a:extLst>
              </p:cNvPr>
              <p:cNvGrpSpPr/>
              <p:nvPr/>
            </p:nvGrpSpPr>
            <p:grpSpPr>
              <a:xfrm>
                <a:off x="8613614" y="4100579"/>
                <a:ext cx="1385630" cy="272127"/>
                <a:chOff x="5831926" y="4066336"/>
                <a:chExt cx="1385630" cy="272127"/>
              </a:xfrm>
            </p:grpSpPr>
            <p:cxnSp>
              <p:nvCxnSpPr>
                <p:cNvPr id="170" name="Connecteur droit 169">
                  <a:extLst>
                    <a:ext uri="{FF2B5EF4-FFF2-40B4-BE49-F238E27FC236}">
                      <a16:creationId xmlns:a16="http://schemas.microsoft.com/office/drawing/2014/main" id="{299953C5-2FBD-F04C-883F-1A2BB1962A9C}"/>
                    </a:ext>
                  </a:extLst>
                </p:cNvPr>
                <p:cNvCxnSpPr/>
                <p:nvPr/>
              </p:nvCxnSpPr>
              <p:spPr>
                <a:xfrm>
                  <a:off x="5831926" y="4182024"/>
                  <a:ext cx="11296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1" name="Ellipse 170">
                  <a:extLst>
                    <a:ext uri="{FF2B5EF4-FFF2-40B4-BE49-F238E27FC236}">
                      <a16:creationId xmlns:a16="http://schemas.microsoft.com/office/drawing/2014/main" id="{F2F92F0E-E054-034C-86C6-B2C5841BCE12}"/>
                    </a:ext>
                  </a:extLst>
                </p:cNvPr>
                <p:cNvSpPr/>
                <p:nvPr/>
              </p:nvSpPr>
              <p:spPr>
                <a:xfrm>
                  <a:off x="6948762" y="4066336"/>
                  <a:ext cx="268794" cy="272127"/>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sp>
            <p:nvSpPr>
              <p:cNvPr id="172" name="ZoneTexte 171">
                <a:extLst>
                  <a:ext uri="{FF2B5EF4-FFF2-40B4-BE49-F238E27FC236}">
                    <a16:creationId xmlns:a16="http://schemas.microsoft.com/office/drawing/2014/main" id="{FDEEBE8B-B5C8-CE49-989B-1474F2D92601}"/>
                  </a:ext>
                </a:extLst>
              </p:cNvPr>
              <p:cNvSpPr txBox="1"/>
              <p:nvPr/>
            </p:nvSpPr>
            <p:spPr>
              <a:xfrm>
                <a:off x="9341134" y="4349894"/>
                <a:ext cx="1269855" cy="307776"/>
              </a:xfrm>
              <a:prstGeom prst="rect">
                <a:avLst/>
              </a:prstGeom>
              <a:noFill/>
            </p:spPr>
            <p:txBody>
              <a:bodyPr wrap="square" rtlCol="0">
                <a:spAutoFit/>
              </a:bodyPr>
              <a:lstStyle/>
              <a:p>
                <a:pPr algn="ctr"/>
                <a:r>
                  <a:rPr lang="fr-FR" sz="900" dirty="0"/>
                  <a:t>Fournisseur</a:t>
                </a:r>
              </a:p>
            </p:txBody>
          </p:sp>
        </p:grpSp>
        <p:grpSp>
          <p:nvGrpSpPr>
            <p:cNvPr id="173" name="Groupe 172">
              <a:extLst>
                <a:ext uri="{FF2B5EF4-FFF2-40B4-BE49-F238E27FC236}">
                  <a16:creationId xmlns:a16="http://schemas.microsoft.com/office/drawing/2014/main" id="{0E9F0BF6-EA95-D34C-AEC2-5E9AD04BD5DC}"/>
                </a:ext>
              </a:extLst>
            </p:cNvPr>
            <p:cNvGrpSpPr/>
            <p:nvPr/>
          </p:nvGrpSpPr>
          <p:grpSpPr>
            <a:xfrm>
              <a:off x="4667977" y="4726088"/>
              <a:ext cx="1039223" cy="204095"/>
              <a:chOff x="5831926" y="4066336"/>
              <a:chExt cx="1385630" cy="272127"/>
            </a:xfrm>
          </p:grpSpPr>
          <p:cxnSp>
            <p:nvCxnSpPr>
              <p:cNvPr id="174" name="Connecteur droit 173">
                <a:extLst>
                  <a:ext uri="{FF2B5EF4-FFF2-40B4-BE49-F238E27FC236}">
                    <a16:creationId xmlns:a16="http://schemas.microsoft.com/office/drawing/2014/main" id="{E2226DCC-4193-D943-BBCB-FB5685C7F8D7}"/>
                  </a:ext>
                </a:extLst>
              </p:cNvPr>
              <p:cNvCxnSpPr/>
              <p:nvPr/>
            </p:nvCxnSpPr>
            <p:spPr>
              <a:xfrm>
                <a:off x="5831926" y="4182024"/>
                <a:ext cx="11296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5" name="Ellipse 174">
                <a:extLst>
                  <a:ext uri="{FF2B5EF4-FFF2-40B4-BE49-F238E27FC236}">
                    <a16:creationId xmlns:a16="http://schemas.microsoft.com/office/drawing/2014/main" id="{2A722F5F-F419-5243-B80B-F8BA19765D73}"/>
                  </a:ext>
                </a:extLst>
              </p:cNvPr>
              <p:cNvSpPr/>
              <p:nvPr/>
            </p:nvSpPr>
            <p:spPr>
              <a:xfrm>
                <a:off x="6948762" y="4066336"/>
                <a:ext cx="268794" cy="272127"/>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grpSp>
          <p:nvGrpSpPr>
            <p:cNvPr id="176" name="Groupe 175">
              <a:extLst>
                <a:ext uri="{FF2B5EF4-FFF2-40B4-BE49-F238E27FC236}">
                  <a16:creationId xmlns:a16="http://schemas.microsoft.com/office/drawing/2014/main" id="{6DE94383-9958-054D-85BA-6637CC1F017E}"/>
                </a:ext>
              </a:extLst>
            </p:cNvPr>
            <p:cNvGrpSpPr/>
            <p:nvPr/>
          </p:nvGrpSpPr>
          <p:grpSpPr>
            <a:xfrm>
              <a:off x="5725531" y="4733510"/>
              <a:ext cx="1039223" cy="204095"/>
              <a:chOff x="5831926" y="4066336"/>
              <a:chExt cx="1385630" cy="272127"/>
            </a:xfrm>
          </p:grpSpPr>
          <p:cxnSp>
            <p:nvCxnSpPr>
              <p:cNvPr id="177" name="Connecteur droit 176">
                <a:extLst>
                  <a:ext uri="{FF2B5EF4-FFF2-40B4-BE49-F238E27FC236}">
                    <a16:creationId xmlns:a16="http://schemas.microsoft.com/office/drawing/2014/main" id="{CE979E2A-4209-4C41-8644-C62A429F1CB7}"/>
                  </a:ext>
                </a:extLst>
              </p:cNvPr>
              <p:cNvCxnSpPr/>
              <p:nvPr/>
            </p:nvCxnSpPr>
            <p:spPr>
              <a:xfrm>
                <a:off x="5831926" y="4182024"/>
                <a:ext cx="11296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8" name="Ellipse 177">
                <a:extLst>
                  <a:ext uri="{FF2B5EF4-FFF2-40B4-BE49-F238E27FC236}">
                    <a16:creationId xmlns:a16="http://schemas.microsoft.com/office/drawing/2014/main" id="{DFE9F718-52E4-C345-A388-428C29634F05}"/>
                  </a:ext>
                </a:extLst>
              </p:cNvPr>
              <p:cNvSpPr/>
              <p:nvPr/>
            </p:nvSpPr>
            <p:spPr>
              <a:xfrm>
                <a:off x="6948762" y="4066336"/>
                <a:ext cx="268794" cy="272127"/>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sp>
          <p:nvSpPr>
            <p:cNvPr id="179" name="ZoneTexte 178">
              <a:extLst>
                <a:ext uri="{FF2B5EF4-FFF2-40B4-BE49-F238E27FC236}">
                  <a16:creationId xmlns:a16="http://schemas.microsoft.com/office/drawing/2014/main" id="{9F41EA09-E78C-B24D-AF05-4B1598D93D74}"/>
                </a:ext>
              </a:extLst>
            </p:cNvPr>
            <p:cNvSpPr txBox="1"/>
            <p:nvPr/>
          </p:nvSpPr>
          <p:spPr>
            <a:xfrm>
              <a:off x="6233416" y="4929191"/>
              <a:ext cx="952391" cy="230832"/>
            </a:xfrm>
            <a:prstGeom prst="rect">
              <a:avLst/>
            </a:prstGeom>
            <a:noFill/>
          </p:spPr>
          <p:txBody>
            <a:bodyPr wrap="square" rtlCol="0">
              <a:spAutoFit/>
            </a:bodyPr>
            <a:lstStyle/>
            <a:p>
              <a:pPr algn="ctr"/>
              <a:r>
                <a:rPr lang="fr-FR" sz="900" dirty="0"/>
                <a:t>Ville</a:t>
              </a:r>
            </a:p>
          </p:txBody>
        </p:sp>
        <p:sp>
          <p:nvSpPr>
            <p:cNvPr id="180" name="ZoneTexte 179">
              <a:extLst>
                <a:ext uri="{FF2B5EF4-FFF2-40B4-BE49-F238E27FC236}">
                  <a16:creationId xmlns:a16="http://schemas.microsoft.com/office/drawing/2014/main" id="{0769D580-6AB6-7047-BDCA-7A54647FAB7E}"/>
                </a:ext>
              </a:extLst>
            </p:cNvPr>
            <p:cNvSpPr txBox="1"/>
            <p:nvPr/>
          </p:nvSpPr>
          <p:spPr>
            <a:xfrm>
              <a:off x="5161730" y="4941437"/>
              <a:ext cx="952391" cy="230832"/>
            </a:xfrm>
            <a:prstGeom prst="rect">
              <a:avLst/>
            </a:prstGeom>
            <a:noFill/>
          </p:spPr>
          <p:txBody>
            <a:bodyPr wrap="square" rtlCol="0">
              <a:spAutoFit/>
            </a:bodyPr>
            <a:lstStyle/>
            <a:p>
              <a:pPr algn="ctr"/>
              <a:r>
                <a:rPr lang="fr-FR" sz="900" dirty="0"/>
                <a:t>Type </a:t>
              </a:r>
            </a:p>
          </p:txBody>
        </p:sp>
        <p:cxnSp>
          <p:nvCxnSpPr>
            <p:cNvPr id="181" name="Connecteur droit 180">
              <a:extLst>
                <a:ext uri="{FF2B5EF4-FFF2-40B4-BE49-F238E27FC236}">
                  <a16:creationId xmlns:a16="http://schemas.microsoft.com/office/drawing/2014/main" id="{8042C9D5-A669-7049-A18C-13079125C7EE}"/>
                </a:ext>
              </a:extLst>
            </p:cNvPr>
            <p:cNvCxnSpPr/>
            <p:nvPr/>
          </p:nvCxnSpPr>
          <p:spPr>
            <a:xfrm>
              <a:off x="3066657" y="3197896"/>
              <a:ext cx="1160533" cy="2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2" name="Ellipse 181">
              <a:extLst>
                <a:ext uri="{FF2B5EF4-FFF2-40B4-BE49-F238E27FC236}">
                  <a16:creationId xmlns:a16="http://schemas.microsoft.com/office/drawing/2014/main" id="{D852C14C-7D37-F140-AE1D-A77243D41190}"/>
                </a:ext>
              </a:extLst>
            </p:cNvPr>
            <p:cNvSpPr/>
            <p:nvPr/>
          </p:nvSpPr>
          <p:spPr>
            <a:xfrm>
              <a:off x="3450299" y="3135744"/>
              <a:ext cx="162018" cy="140083"/>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83" name="Ellipse 182">
              <a:extLst>
                <a:ext uri="{FF2B5EF4-FFF2-40B4-BE49-F238E27FC236}">
                  <a16:creationId xmlns:a16="http://schemas.microsoft.com/office/drawing/2014/main" id="{AF8B0B40-2A10-EB47-B981-3687ED25C333}"/>
                </a:ext>
              </a:extLst>
            </p:cNvPr>
            <p:cNvSpPr/>
            <p:nvPr/>
          </p:nvSpPr>
          <p:spPr>
            <a:xfrm>
              <a:off x="4151099" y="3125016"/>
              <a:ext cx="162018" cy="140083"/>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84" name="ZoneTexte 183">
              <a:extLst>
                <a:ext uri="{FF2B5EF4-FFF2-40B4-BE49-F238E27FC236}">
                  <a16:creationId xmlns:a16="http://schemas.microsoft.com/office/drawing/2014/main" id="{AF13DF68-B292-4F41-B8F6-BAFF257AB905}"/>
                </a:ext>
              </a:extLst>
            </p:cNvPr>
            <p:cNvSpPr txBox="1"/>
            <p:nvPr/>
          </p:nvSpPr>
          <p:spPr>
            <a:xfrm>
              <a:off x="3303341" y="3272152"/>
              <a:ext cx="767294" cy="230832"/>
            </a:xfrm>
            <a:prstGeom prst="rect">
              <a:avLst/>
            </a:prstGeom>
            <a:noFill/>
          </p:spPr>
          <p:txBody>
            <a:bodyPr wrap="square" rtlCol="0">
              <a:spAutoFit/>
            </a:bodyPr>
            <a:lstStyle/>
            <a:p>
              <a:r>
                <a:rPr lang="fr-FR" sz="900"/>
                <a:t>Mois</a:t>
              </a:r>
              <a:endParaRPr lang="fr-FR" sz="900" dirty="0"/>
            </a:p>
          </p:txBody>
        </p:sp>
        <p:sp>
          <p:nvSpPr>
            <p:cNvPr id="185" name="ZoneTexte 184">
              <a:extLst>
                <a:ext uri="{FF2B5EF4-FFF2-40B4-BE49-F238E27FC236}">
                  <a16:creationId xmlns:a16="http://schemas.microsoft.com/office/drawing/2014/main" id="{FF994606-187D-BC45-A1B3-F79DD9661C39}"/>
                </a:ext>
              </a:extLst>
            </p:cNvPr>
            <p:cNvSpPr txBox="1"/>
            <p:nvPr/>
          </p:nvSpPr>
          <p:spPr>
            <a:xfrm>
              <a:off x="3979086" y="3264681"/>
              <a:ext cx="767294" cy="230832"/>
            </a:xfrm>
            <a:prstGeom prst="rect">
              <a:avLst/>
            </a:prstGeom>
            <a:noFill/>
          </p:spPr>
          <p:txBody>
            <a:bodyPr wrap="square" rtlCol="0">
              <a:spAutoFit/>
            </a:bodyPr>
            <a:lstStyle/>
            <a:p>
              <a:r>
                <a:rPr lang="fr-FR" sz="900" dirty="0"/>
                <a:t>Année</a:t>
              </a:r>
            </a:p>
          </p:txBody>
        </p:sp>
      </p:grpSp>
      <p:sp>
        <p:nvSpPr>
          <p:cNvPr id="8" name="Text Box 3">
            <a:extLst>
              <a:ext uri="{FF2B5EF4-FFF2-40B4-BE49-F238E27FC236}">
                <a16:creationId xmlns:a16="http://schemas.microsoft.com/office/drawing/2014/main" id="{4439646B-B0A9-3274-3A5E-0090099A47B2}"/>
              </a:ext>
            </a:extLst>
          </p:cNvPr>
          <p:cNvSpPr txBox="1">
            <a:spLocks noChangeArrowheads="1"/>
          </p:cNvSpPr>
          <p:nvPr/>
        </p:nvSpPr>
        <p:spPr bwMode="auto">
          <a:xfrm>
            <a:off x="1619672" y="109791"/>
            <a:ext cx="5280579"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eaLnBrk="1" hangingPunct="1">
              <a:defRPr/>
            </a:pPr>
            <a:r>
              <a:rPr lang="fr-FR" altLang="fr-FR" sz="2400" b="1" u="sng" dirty="0">
                <a:solidFill>
                  <a:schemeClr val="bg1"/>
                </a:solidFill>
                <a:effectLst>
                  <a:outerShdw blurRad="38100" dist="38100" dir="2700000" algn="tl">
                    <a:srgbClr val="C0C0C0"/>
                  </a:outerShdw>
                </a:effectLst>
                <a:highlight>
                  <a:srgbClr val="808080"/>
                </a:highlight>
              </a:rPr>
              <a:t>Modélisation multidimensionnelle</a:t>
            </a:r>
          </a:p>
        </p:txBody>
      </p:sp>
    </p:spTree>
    <p:extLst>
      <p:ext uri="{BB962C8B-B14F-4D97-AF65-F5344CB8AC3E}">
        <p14:creationId xmlns:p14="http://schemas.microsoft.com/office/powerpoint/2010/main" val="31210684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me 5"/>
          <p:cNvGraphicFramePr/>
          <p:nvPr/>
        </p:nvGraphicFramePr>
        <p:xfrm>
          <a:off x="-165670" y="14288"/>
          <a:ext cx="925252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886376" y="1562576"/>
            <a:ext cx="3685624" cy="923330"/>
          </a:xfrm>
          <a:prstGeom prst="rect">
            <a:avLst/>
          </a:prstGeom>
          <a:noFill/>
        </p:spPr>
        <p:txBody>
          <a:bodyPr wrap="none" lIns="91440" tIns="45720" rIns="91440" bIns="45720">
            <a:spAutoFit/>
          </a:bodyPr>
          <a:lstStyle/>
          <a:p>
            <a:r>
              <a:rPr lang="fr-FR" sz="5400" b="1" i="1" cap="none" spc="0" dirty="0">
                <a:ln w="12700">
                  <a:solidFill>
                    <a:schemeClr val="tx2">
                      <a:satMod val="155000"/>
                    </a:schemeClr>
                  </a:solidFill>
                  <a:prstDash val="solid"/>
                </a:ln>
                <a:solidFill>
                  <a:srgbClr val="0432FF"/>
                </a:solidFill>
                <a:effectLst>
                  <a:outerShdw blurRad="41275" dist="20320" dir="1800000" algn="tl" rotWithShape="0">
                    <a:srgbClr val="000000">
                      <a:alpha val="40000"/>
                    </a:srgbClr>
                  </a:outerShdw>
                </a:effectLst>
              </a:rPr>
              <a:t>Processus</a:t>
            </a:r>
          </a:p>
        </p:txBody>
      </p:sp>
      <p:sp>
        <p:nvSpPr>
          <p:cNvPr id="7" name="Rectangle 6"/>
          <p:cNvSpPr/>
          <p:nvPr/>
        </p:nvSpPr>
        <p:spPr>
          <a:xfrm>
            <a:off x="179512" y="4263598"/>
            <a:ext cx="3916457" cy="830997"/>
          </a:xfrm>
          <a:prstGeom prst="rect">
            <a:avLst/>
          </a:prstGeom>
          <a:noFill/>
        </p:spPr>
        <p:txBody>
          <a:bodyPr wrap="none" lIns="91440" tIns="45720" rIns="91440" bIns="45720">
            <a:spAutoFit/>
          </a:bodyPr>
          <a:lstStyle/>
          <a:p>
            <a:pPr algn="ctr"/>
            <a:r>
              <a:rPr lang="fr-FR" sz="4800" b="1" i="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Alimentation</a:t>
            </a:r>
            <a:endParaRPr lang="fr-FR" sz="4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Rectangle 7"/>
          <p:cNvSpPr/>
          <p:nvPr/>
        </p:nvSpPr>
        <p:spPr>
          <a:xfrm>
            <a:off x="4205941" y="4214540"/>
            <a:ext cx="4398507" cy="1446550"/>
          </a:xfrm>
          <a:prstGeom prst="rect">
            <a:avLst/>
          </a:prstGeom>
          <a:noFill/>
        </p:spPr>
        <p:txBody>
          <a:bodyPr wrap="square" lIns="91440" tIns="45720" rIns="91440" bIns="45720">
            <a:spAutoFit/>
          </a:bodyPr>
          <a:lstStyle/>
          <a:p>
            <a:pPr algn="ctr"/>
            <a:r>
              <a:rPr lang="fr-FR" sz="4400" b="1" i="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des </a:t>
            </a:r>
            <a:r>
              <a:rPr lang="fr-FR" sz="4400" b="1" i="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entrepôts de données</a:t>
            </a:r>
            <a:endParaRPr lang="fr-FR" sz="4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 name="Rectangle 8"/>
          <p:cNvSpPr/>
          <p:nvPr/>
        </p:nvSpPr>
        <p:spPr>
          <a:xfrm>
            <a:off x="5076056" y="1556011"/>
            <a:ext cx="2808312" cy="923330"/>
          </a:xfrm>
          <a:prstGeom prst="rect">
            <a:avLst/>
          </a:prstGeom>
          <a:noFill/>
        </p:spPr>
        <p:txBody>
          <a:bodyPr wrap="square" lIns="91440" tIns="45720" rIns="91440" bIns="45720">
            <a:spAutoFit/>
          </a:bodyPr>
          <a:lstStyle/>
          <a:p>
            <a:pPr algn="ctr"/>
            <a:r>
              <a:rPr lang="fr-FR" sz="5400" b="1" i="1" cap="none" spc="0" dirty="0">
                <a:ln w="12700">
                  <a:solidFill>
                    <a:schemeClr val="tx2">
                      <a:satMod val="155000"/>
                    </a:schemeClr>
                  </a:solidFill>
                  <a:prstDash val="solid"/>
                </a:ln>
                <a:solidFill>
                  <a:srgbClr val="0432FF"/>
                </a:solidFill>
                <a:effectLst>
                  <a:outerShdw blurRad="41275" dist="20320" dir="1800000" algn="tl" rotWithShape="0">
                    <a:srgbClr val="000000">
                      <a:alpha val="40000"/>
                    </a:srgbClr>
                  </a:outerShdw>
                </a:effectLst>
              </a:rPr>
              <a:t>E.T.L.</a:t>
            </a:r>
          </a:p>
        </p:txBody>
      </p:sp>
    </p:spTree>
    <p:extLst>
      <p:ext uri="{BB962C8B-B14F-4D97-AF65-F5344CB8AC3E}">
        <p14:creationId xmlns:p14="http://schemas.microsoft.com/office/powerpoint/2010/main" val="1009474462"/>
      </p:ext>
    </p:extLst>
  </p:cSld>
  <p:clrMapOvr>
    <a:masterClrMapping/>
  </p:clrMapOvr>
  <p:transition spd="med">
    <p:pull/>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Espace réservé du numéro de diapositive 2"/>
          <p:cNvSpPr>
            <a:spLocks noGrp="1"/>
          </p:cNvSpPr>
          <p:nvPr>
            <p:ph type="sldNum" sz="quarter" idx="4294967295"/>
          </p:nvPr>
        </p:nvSpPr>
        <p:spPr bwMode="auto">
          <a:xfrm>
            <a:off x="0" y="6400800"/>
            <a:ext cx="457200" cy="457200"/>
          </a:xfrm>
          <a:prstGeom prst="ellipse">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6C0D748-0EED-4F4A-B3C3-F1EADF6A7D48}" type="slidenum">
              <a:rPr lang="en-US" altLang="fr-FR" sz="1400">
                <a:solidFill>
                  <a:srgbClr val="FFFFFF"/>
                </a:solidFill>
                <a:latin typeface="Calibri" charset="0"/>
                <a:ea typeface="ＭＳ Ｐゴシック" charset="-128"/>
              </a:rPr>
              <a:pPr/>
              <a:t>68</a:t>
            </a:fld>
            <a:endParaRPr lang="en-US" altLang="fr-FR" sz="1400">
              <a:solidFill>
                <a:srgbClr val="FFFFFF"/>
              </a:solidFill>
              <a:latin typeface="Calibri" charset="0"/>
              <a:ea typeface="ＭＳ Ｐゴシック" charset="-128"/>
            </a:endParaRPr>
          </a:p>
        </p:txBody>
      </p:sp>
      <p:sp>
        <p:nvSpPr>
          <p:cNvPr id="35842" name="Text Box 2"/>
          <p:cNvSpPr txBox="1">
            <a:spLocks noChangeArrowheads="1"/>
          </p:cNvSpPr>
          <p:nvPr/>
        </p:nvSpPr>
        <p:spPr bwMode="auto">
          <a:xfrm>
            <a:off x="179388" y="2971800"/>
            <a:ext cx="89646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defRPr>
            </a:lvl1pPr>
            <a:lvl2pPr marL="952500" indent="-495300">
              <a:defRPr>
                <a:solidFill>
                  <a:schemeClr val="tx1"/>
                </a:solidFill>
                <a:latin typeface="Arial" charset="0"/>
              </a:defRPr>
            </a:lvl2pPr>
            <a:lvl3pPr marL="1143000">
              <a:defRPr>
                <a:solidFill>
                  <a:schemeClr val="tx1"/>
                </a:solidFill>
                <a:latin typeface="Arial" charset="0"/>
              </a:defRPr>
            </a:lvl3pPr>
            <a:lvl4pPr>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2" algn="just"/>
            <a:endParaRPr lang="fr-FR" altLang="fr-FR" sz="2400" dirty="0">
              <a:ea typeface="ＭＳ Ｐゴシック" charset="-128"/>
            </a:endParaRPr>
          </a:p>
          <a:p>
            <a:pPr lvl="3" algn="just"/>
            <a:endParaRPr lang="fr-FR" altLang="fr-FR" sz="2400" dirty="0">
              <a:ea typeface="ＭＳ Ｐゴシック" charset="-128"/>
            </a:endParaRPr>
          </a:p>
          <a:p>
            <a:pPr lvl="1" algn="just"/>
            <a:endParaRPr lang="fr-FR" altLang="fr-FR" sz="2400" dirty="0">
              <a:ea typeface="ＭＳ Ｐゴシック" charset="-128"/>
            </a:endParaRPr>
          </a:p>
        </p:txBody>
      </p:sp>
      <p:sp>
        <p:nvSpPr>
          <p:cNvPr id="35844" name="Text Box 4"/>
          <p:cNvSpPr txBox="1">
            <a:spLocks noChangeArrowheads="1"/>
          </p:cNvSpPr>
          <p:nvPr/>
        </p:nvSpPr>
        <p:spPr bwMode="auto">
          <a:xfrm>
            <a:off x="0" y="2348880"/>
            <a:ext cx="903605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defRPr>
            </a:lvl1pPr>
            <a:lvl2pPr marL="952500" indent="-49530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984250" lvl="1" indent="-498475" algn="just">
              <a:spcAft>
                <a:spcPts val="1200"/>
              </a:spcAft>
              <a:buClr>
                <a:srgbClr val="FF0000"/>
              </a:buClr>
              <a:buFont typeface="Wingdings" charset="2"/>
              <a:buChar char="þ"/>
            </a:pPr>
            <a:r>
              <a:rPr lang="fr-FR" altLang="fr-FR" sz="2000" dirty="0">
                <a:latin typeface="Calibri" panose="020F0502020204030204" pitchFamily="34" charset="0"/>
                <a:ea typeface="ＭＳ Ｐゴシック" charset="-128"/>
                <a:cs typeface="Calibri" panose="020F0502020204030204" pitchFamily="34" charset="0"/>
              </a:rPr>
              <a:t>Le principe de l</a:t>
            </a:r>
            <a:r>
              <a:rPr lang="fr-FR" altLang="ja-JP" sz="2000" dirty="0">
                <a:latin typeface="Calibri" panose="020F0502020204030204" pitchFamily="34" charset="0"/>
                <a:ea typeface="ＭＳ Ｐゴシック" charset="-128"/>
                <a:cs typeface="Calibri" panose="020F0502020204030204" pitchFamily="34" charset="0"/>
              </a:rPr>
              <a:t>'entreposage des données est de rassembler de multiples données sources qui souvent sont </a:t>
            </a:r>
            <a:r>
              <a:rPr lang="fr-FR" altLang="ja-JP" sz="2000" b="1" i="1" dirty="0">
                <a:solidFill>
                  <a:schemeClr val="bg2">
                    <a:lumMod val="75000"/>
                  </a:schemeClr>
                </a:solidFill>
                <a:latin typeface="Calibri" panose="020F0502020204030204" pitchFamily="34" charset="0"/>
                <a:ea typeface="ＭＳ Ｐゴシック" charset="-128"/>
                <a:cs typeface="Calibri" panose="020F0502020204030204" pitchFamily="34" charset="0"/>
              </a:rPr>
              <a:t>hétérogènes</a:t>
            </a:r>
            <a:r>
              <a:rPr lang="fr-FR" altLang="ja-JP" sz="2000" dirty="0">
                <a:solidFill>
                  <a:schemeClr val="bg1">
                    <a:lumMod val="95000"/>
                  </a:schemeClr>
                </a:solidFill>
                <a:latin typeface="Calibri" panose="020F0502020204030204" pitchFamily="34" charset="0"/>
                <a:ea typeface="ＭＳ Ｐゴシック" charset="-128"/>
                <a:cs typeface="Calibri" panose="020F0502020204030204" pitchFamily="34" charset="0"/>
              </a:rPr>
              <a:t> </a:t>
            </a:r>
            <a:r>
              <a:rPr lang="fr-FR" altLang="ja-JP" sz="2000" dirty="0">
                <a:latin typeface="Calibri" panose="020F0502020204030204" pitchFamily="34" charset="0"/>
                <a:ea typeface="ＭＳ Ｐゴシック" charset="-128"/>
                <a:cs typeface="Calibri" panose="020F0502020204030204" pitchFamily="34" charset="0"/>
              </a:rPr>
              <a:t>en les transformant pour les rendre applicables à l’analyse.</a:t>
            </a:r>
          </a:p>
          <a:p>
            <a:pPr marL="485775" lvl="1" indent="0" algn="just">
              <a:spcAft>
                <a:spcPts val="1200"/>
              </a:spcAft>
              <a:buClr>
                <a:srgbClr val="FF0000"/>
              </a:buClr>
            </a:pPr>
            <a:endParaRPr lang="fr-FR" altLang="ja-JP" sz="2000" dirty="0">
              <a:latin typeface="Calibri" panose="020F0502020204030204" pitchFamily="34" charset="0"/>
              <a:ea typeface="ＭＳ Ｐゴシック" charset="-128"/>
              <a:cs typeface="Calibri" panose="020F0502020204030204" pitchFamily="34" charset="0"/>
            </a:endParaRPr>
          </a:p>
          <a:p>
            <a:pPr marL="984250" lvl="1" indent="-498475" algn="just">
              <a:spcAft>
                <a:spcPts val="1200"/>
              </a:spcAft>
              <a:buClr>
                <a:srgbClr val="FF0000"/>
              </a:buClr>
              <a:buFont typeface="Wingdings" charset="2"/>
              <a:buChar char="þ"/>
            </a:pPr>
            <a:r>
              <a:rPr lang="fr-FR" altLang="fr-FR" sz="2000" dirty="0">
                <a:latin typeface="Calibri" panose="020F0502020204030204" pitchFamily="34" charset="0"/>
                <a:ea typeface="ＭＳ Ｐゴシック" charset="-128"/>
                <a:cs typeface="Calibri" panose="020F0502020204030204" pitchFamily="34" charset="0"/>
              </a:rPr>
              <a:t>Ce travail s’effectue à l’aide de processus d’intégration de données.</a:t>
            </a:r>
          </a:p>
          <a:p>
            <a:pPr marL="485775" lvl="1" indent="0" algn="just">
              <a:spcAft>
                <a:spcPts val="1200"/>
              </a:spcAft>
              <a:buClr>
                <a:srgbClr val="FF0000"/>
              </a:buClr>
            </a:pPr>
            <a:endParaRPr lang="fr-FR" altLang="fr-FR" sz="2000" dirty="0">
              <a:latin typeface="Calibri" panose="020F0502020204030204" pitchFamily="34" charset="0"/>
              <a:ea typeface="ＭＳ Ｐゴシック" charset="-128"/>
              <a:cs typeface="Calibri" panose="020F0502020204030204" pitchFamily="34" charset="0"/>
            </a:endParaRPr>
          </a:p>
          <a:p>
            <a:pPr marL="984250" lvl="1" indent="-498475" algn="just">
              <a:spcAft>
                <a:spcPts val="1200"/>
              </a:spcAft>
              <a:buClr>
                <a:srgbClr val="FF0000"/>
              </a:buClr>
              <a:buFont typeface="Wingdings" charset="2"/>
              <a:buChar char="þ"/>
            </a:pPr>
            <a:r>
              <a:rPr lang="fr-FR" altLang="ja-JP" sz="2000" dirty="0">
                <a:latin typeface="Calibri" panose="020F0502020204030204" pitchFamily="34" charset="0"/>
                <a:ea typeface="ＭＳ Ｐゴシック" charset="-128"/>
                <a:cs typeface="Calibri" panose="020F0502020204030204" pitchFamily="34" charset="0"/>
              </a:rPr>
              <a:t>Il existe plusieurs sortes de processus d’intégration  </a:t>
            </a:r>
            <a:r>
              <a:rPr lang="fr-FR" altLang="ja-JP" sz="2000" b="1" i="1" dirty="0">
                <a:solidFill>
                  <a:schemeClr val="bg2">
                    <a:lumMod val="75000"/>
                  </a:schemeClr>
                </a:solidFill>
                <a:latin typeface="Calibri" panose="020F0502020204030204" pitchFamily="34" charset="0"/>
                <a:ea typeface="Lucida Calligraphy" charset="0"/>
                <a:cs typeface="Calibri" panose="020F0502020204030204" pitchFamily="34" charset="0"/>
              </a:rPr>
              <a:t>ETL, EAI, EII…</a:t>
            </a:r>
          </a:p>
          <a:p>
            <a:pPr marL="984250" lvl="1" indent="-498475" algn="just">
              <a:buFont typeface="Wingdings" charset="2"/>
              <a:buChar char="þ"/>
            </a:pPr>
            <a:endParaRPr lang="fr-FR" altLang="fr-FR" sz="2000" dirty="0">
              <a:latin typeface="Calibri" panose="020F0502020204030204" pitchFamily="34" charset="0"/>
              <a:ea typeface="ＭＳ Ｐゴシック" charset="-128"/>
              <a:cs typeface="Calibri" panose="020F0502020204030204" pitchFamily="34" charset="0"/>
            </a:endParaRPr>
          </a:p>
        </p:txBody>
      </p:sp>
      <p:sp>
        <p:nvSpPr>
          <p:cNvPr id="2" name="ZoneTexte 1"/>
          <p:cNvSpPr txBox="1"/>
          <p:nvPr/>
        </p:nvSpPr>
        <p:spPr>
          <a:xfrm>
            <a:off x="1127051" y="1010093"/>
            <a:ext cx="184731" cy="369332"/>
          </a:xfrm>
          <a:prstGeom prst="rect">
            <a:avLst/>
          </a:prstGeom>
          <a:noFill/>
        </p:spPr>
        <p:txBody>
          <a:bodyPr wrap="none" rtlCol="0">
            <a:spAutoFit/>
          </a:bodyPr>
          <a:lstStyle/>
          <a:p>
            <a:endParaRPr lang="fr-FR" dirty="0"/>
          </a:p>
        </p:txBody>
      </p:sp>
      <p:sp>
        <p:nvSpPr>
          <p:cNvPr id="8" name="Text Box 102"/>
          <p:cNvSpPr txBox="1">
            <a:spLocks noChangeArrowheads="1"/>
          </p:cNvSpPr>
          <p:nvPr/>
        </p:nvSpPr>
        <p:spPr bwMode="auto">
          <a:xfrm>
            <a:off x="447064" y="1620947"/>
            <a:ext cx="3338243" cy="461665"/>
          </a:xfrm>
          <a:prstGeom prst="rect">
            <a:avLst/>
          </a:prstGeom>
        </p:spPr>
        <p:txBody>
          <a:bodyPr wrap="square">
            <a:spAutoFit/>
          </a:bodyPr>
          <a:lstStyle>
            <a:defPPr>
              <a:defRPr lang="fr-FR"/>
            </a:defPPr>
            <a:lvl1pPr marL="342900" indent="-342900">
              <a:buClr>
                <a:srgbClr val="FF0000"/>
              </a:buClr>
              <a:buSzPct val="130000"/>
              <a:buFont typeface="Wingdings" pitchFamily="2" charset="2"/>
              <a:buChar char="v"/>
              <a:defRPr sz="2400" b="1" i="1">
                <a:latin typeface="Calibri" panose="020F0502020204030204" pitchFamily="34" charset="0"/>
                <a:cs typeface="Calibri" panose="020F0502020204030204" pitchFamily="34" charset="0"/>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FR" altLang="fr-FR" dirty="0"/>
              <a:t> Définitions</a:t>
            </a:r>
          </a:p>
        </p:txBody>
      </p:sp>
      <p:sp>
        <p:nvSpPr>
          <p:cNvPr id="3" name="Text Box 3">
            <a:extLst>
              <a:ext uri="{FF2B5EF4-FFF2-40B4-BE49-F238E27FC236}">
                <a16:creationId xmlns:a16="http://schemas.microsoft.com/office/drawing/2014/main" id="{ECDD5EFF-29ED-5160-641A-6517BE6B6002}"/>
              </a:ext>
            </a:extLst>
          </p:cNvPr>
          <p:cNvSpPr txBox="1">
            <a:spLocks noChangeArrowheads="1"/>
          </p:cNvSpPr>
          <p:nvPr/>
        </p:nvSpPr>
        <p:spPr bwMode="auto">
          <a:xfrm>
            <a:off x="1552257" y="94229"/>
            <a:ext cx="6244624" cy="461665"/>
          </a:xfrm>
          <a:prstGeom prst="rect">
            <a:avLst/>
          </a:prstGeom>
          <a:noFill/>
          <a:ln w="9525">
            <a:noFill/>
            <a:miter lim="800000"/>
            <a:headEnd/>
            <a:tailEnd/>
          </a:ln>
          <a:effectLst/>
        </p:spPr>
        <p:txBody>
          <a:bodyPr wrap="square">
            <a:spAutoFit/>
          </a:bodyPr>
          <a:lstStyle>
            <a:defPPr>
              <a:defRPr lang="fr-FR"/>
            </a:defPPr>
            <a:lvl1pPr algn="ctr" eaLnBrk="1" hangingPunct="1">
              <a:defRPr sz="2400" b="1" u="sng">
                <a:solidFill>
                  <a:schemeClr val="bg1"/>
                </a:solidFill>
                <a:effectLst>
                  <a:outerShdw blurRad="38100" dist="38100" dir="2700000" algn="tl">
                    <a:srgbClr val="C0C0C0"/>
                  </a:outerShdw>
                </a:effectLst>
                <a:highlight>
                  <a:srgbClr val="808080"/>
                </a:highlight>
                <a:ea typeface="ＭＳ Ｐゴシック" charset="-128"/>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pPr algn="l"/>
            <a:r>
              <a:rPr lang="fr-FR" altLang="fr-FR" dirty="0"/>
              <a:t>Alimentation  d’un Entrepôt de Données</a:t>
            </a:r>
          </a:p>
        </p:txBody>
      </p:sp>
    </p:spTree>
    <p:extLst>
      <p:ext uri="{BB962C8B-B14F-4D97-AF65-F5344CB8AC3E}">
        <p14:creationId xmlns:p14="http://schemas.microsoft.com/office/powerpoint/2010/main" val="40941213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wipe(up)">
                                      <p:cBhvr>
                                        <p:cTn id="7" dur="500"/>
                                        <p:tgtEl>
                                          <p:spTgt spid="35844"/>
                                        </p:tgtEl>
                                      </p:cBhvr>
                                    </p:animEffect>
                                  </p:childTnLst>
                                  <p:subTnLst>
                                    <p:audio>
                                      <p:cMediaNode>
                                        <p:cTn display="0" masterRel="sameClick">
                                          <p:stCondLst>
                                            <p:cond evt="begin" delay="0">
                                              <p:tn val="5"/>
                                            </p:cond>
                                          </p:stCondLst>
                                          <p:endCondLst>
                                            <p:cond evt="onStopAudio" delay="0">
                                              <p:tgtEl>
                                                <p:sldTgt/>
                                              </p:tgtEl>
                                            </p:cond>
                                          </p:endCondLst>
                                        </p:cTn>
                                        <p:tgtEl>
                                          <p:sndTgt r:embed="rId3" name="Machine à écrir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nodePh="1">
                                  <p:stCondLst>
                                    <p:cond delay="0"/>
                                  </p:stCondLst>
                                  <p:endCondLst>
                                    <p:cond evt="begin" delay="0">
                                      <p:tn val="10"/>
                                    </p:cond>
                                  </p:endCondLst>
                                  <p:childTnLst>
                                    <p:set>
                                      <p:cBhvr>
                                        <p:cTn id="11" dur="1" fill="hold">
                                          <p:stCondLst>
                                            <p:cond delay="0"/>
                                          </p:stCondLst>
                                        </p:cTn>
                                        <p:tgtEl>
                                          <p:spTgt spid="35842"/>
                                        </p:tgtEl>
                                        <p:attrNameLst>
                                          <p:attrName>style.visibility</p:attrName>
                                        </p:attrNameLst>
                                      </p:cBhvr>
                                      <p:to>
                                        <p:strVal val="visible"/>
                                      </p:to>
                                    </p:set>
                                    <p:anim calcmode="lin" valueType="num">
                                      <p:cBhvr additive="base">
                                        <p:cTn id="12" dur="500" fill="hold"/>
                                        <p:tgtEl>
                                          <p:spTgt spid="35842"/>
                                        </p:tgtEl>
                                        <p:attrNameLst>
                                          <p:attrName>ppt_x</p:attrName>
                                        </p:attrNameLst>
                                      </p:cBhvr>
                                      <p:tavLst>
                                        <p:tav tm="0">
                                          <p:val>
                                            <p:strVal val="0-#ppt_w/2"/>
                                          </p:val>
                                        </p:tav>
                                        <p:tav tm="100000">
                                          <p:val>
                                            <p:strVal val="#ppt_x"/>
                                          </p:val>
                                        </p:tav>
                                      </p:tavLst>
                                    </p:anim>
                                    <p:anim calcmode="lin" valueType="num">
                                      <p:cBhvr additive="base">
                                        <p:cTn id="13" dur="500" fill="hold"/>
                                        <p:tgtEl>
                                          <p:spTgt spid="3584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Machine à écrir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4"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Espace réservé du numéro de diapositive 2"/>
          <p:cNvSpPr>
            <a:spLocks noGrp="1"/>
          </p:cNvSpPr>
          <p:nvPr>
            <p:ph type="sldNum" sz="quarter" idx="4294967295"/>
          </p:nvPr>
        </p:nvSpPr>
        <p:spPr bwMode="auto">
          <a:xfrm>
            <a:off x="0" y="6400800"/>
            <a:ext cx="457200" cy="457200"/>
          </a:xfrm>
          <a:prstGeom prst="ellipse">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6C0D748-0EED-4F4A-B3C3-F1EADF6A7D48}" type="slidenum">
              <a:rPr lang="en-US" altLang="fr-FR" sz="1400">
                <a:solidFill>
                  <a:srgbClr val="FFFFFF"/>
                </a:solidFill>
                <a:latin typeface="Calibri" charset="0"/>
                <a:ea typeface="ＭＳ Ｐゴシック" charset="-128"/>
              </a:rPr>
              <a:pPr/>
              <a:t>69</a:t>
            </a:fld>
            <a:endParaRPr lang="en-US" altLang="fr-FR" sz="1400">
              <a:solidFill>
                <a:srgbClr val="FFFFFF"/>
              </a:solidFill>
              <a:latin typeface="Calibri" charset="0"/>
              <a:ea typeface="ＭＳ Ｐゴシック" charset="-128"/>
            </a:endParaRPr>
          </a:p>
        </p:txBody>
      </p:sp>
      <p:sp>
        <p:nvSpPr>
          <p:cNvPr id="2" name="ZoneTexte 1"/>
          <p:cNvSpPr txBox="1"/>
          <p:nvPr/>
        </p:nvSpPr>
        <p:spPr>
          <a:xfrm>
            <a:off x="1127051" y="1010093"/>
            <a:ext cx="184731" cy="369332"/>
          </a:xfrm>
          <a:prstGeom prst="rect">
            <a:avLst/>
          </a:prstGeom>
          <a:noFill/>
        </p:spPr>
        <p:txBody>
          <a:bodyPr wrap="none" rtlCol="0">
            <a:spAutoFit/>
          </a:bodyPr>
          <a:lstStyle/>
          <a:p>
            <a:endParaRPr lang="fr-FR" dirty="0"/>
          </a:p>
        </p:txBody>
      </p:sp>
      <p:sp>
        <p:nvSpPr>
          <p:cNvPr id="10" name="Text Box 102"/>
          <p:cNvSpPr txBox="1">
            <a:spLocks noChangeArrowheads="1"/>
          </p:cNvSpPr>
          <p:nvPr/>
        </p:nvSpPr>
        <p:spPr bwMode="auto">
          <a:xfrm>
            <a:off x="457200" y="1040265"/>
            <a:ext cx="3667065" cy="523220"/>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marL="457200" indent="-457200" algn="just">
              <a:buClr>
                <a:srgbClr val="FF0000"/>
              </a:buClr>
              <a:buSzPct val="150000"/>
              <a:buFont typeface="Wingdings" pitchFamily="2" charset="2"/>
              <a:buChar char="v"/>
              <a:defRPr/>
            </a:pPr>
            <a:r>
              <a:rPr lang="fr-FR" altLang="fr-FR" sz="2800" b="1" i="1" dirty="0">
                <a:solidFill>
                  <a:schemeClr val="bg2">
                    <a:lumMod val="75000"/>
                  </a:schemeClr>
                </a:solidFill>
                <a:effectLst>
                  <a:outerShdw blurRad="38100" dist="38100" dir="2700000" algn="tl">
                    <a:srgbClr val="C0C0C0"/>
                  </a:outerShdw>
                </a:effectLst>
                <a:latin typeface="Calibri" charset="0"/>
              </a:rPr>
              <a:t>  ETL – EAI – EII</a:t>
            </a:r>
            <a:endParaRPr lang="fr-FR" altLang="fr-FR" sz="2800" i="1" dirty="0">
              <a:solidFill>
                <a:schemeClr val="bg2">
                  <a:lumMod val="75000"/>
                </a:schemeClr>
              </a:solidFill>
              <a:effectLst>
                <a:outerShdw blurRad="38100" dist="38100" dir="2700000" algn="tl">
                  <a:srgbClr val="C0C0C0"/>
                </a:outerShdw>
              </a:effectLst>
              <a:latin typeface="Calibri" charset="0"/>
            </a:endParaRPr>
          </a:p>
        </p:txBody>
      </p:sp>
      <p:graphicFrame>
        <p:nvGraphicFramePr>
          <p:cNvPr id="5" name="Tableau 4"/>
          <p:cNvGraphicFramePr>
            <a:graphicFrameLocks noGrp="1"/>
          </p:cNvGraphicFramePr>
          <p:nvPr>
            <p:extLst>
              <p:ext uri="{D42A27DB-BD31-4B8C-83A1-F6EECF244321}">
                <p14:modId xmlns:p14="http://schemas.microsoft.com/office/powerpoint/2010/main" val="4255721526"/>
              </p:ext>
            </p:extLst>
          </p:nvPr>
        </p:nvGraphicFramePr>
        <p:xfrm>
          <a:off x="228600" y="1844824"/>
          <a:ext cx="8679582" cy="3391597"/>
        </p:xfrm>
        <a:graphic>
          <a:graphicData uri="http://schemas.openxmlformats.org/drawingml/2006/table">
            <a:tbl>
              <a:tblPr firstRow="1" bandRow="1">
                <a:tableStyleId>{073A0DAA-6AF3-43AB-8588-CEC1D06C72B9}</a:tableStyleId>
              </a:tblPr>
              <a:tblGrid>
                <a:gridCol w="2741227">
                  <a:extLst>
                    <a:ext uri="{9D8B030D-6E8A-4147-A177-3AD203B41FA5}">
                      <a16:colId xmlns:a16="http://schemas.microsoft.com/office/drawing/2014/main" val="20000"/>
                    </a:ext>
                  </a:extLst>
                </a:gridCol>
                <a:gridCol w="2970325">
                  <a:extLst>
                    <a:ext uri="{9D8B030D-6E8A-4147-A177-3AD203B41FA5}">
                      <a16:colId xmlns:a16="http://schemas.microsoft.com/office/drawing/2014/main" val="20001"/>
                    </a:ext>
                  </a:extLst>
                </a:gridCol>
                <a:gridCol w="2968030">
                  <a:extLst>
                    <a:ext uri="{9D8B030D-6E8A-4147-A177-3AD203B41FA5}">
                      <a16:colId xmlns:a16="http://schemas.microsoft.com/office/drawing/2014/main" val="20002"/>
                    </a:ext>
                  </a:extLst>
                </a:gridCol>
              </a:tblGrid>
              <a:tr h="423430">
                <a:tc>
                  <a:txBody>
                    <a:bodyPr/>
                    <a:lstStyle/>
                    <a:p>
                      <a:pPr algn="ctr"/>
                      <a:r>
                        <a:rPr lang="fr-FR" dirty="0">
                          <a:latin typeface="Calibri" panose="020F0502020204030204" pitchFamily="34" charset="0"/>
                          <a:cs typeface="Calibri" panose="020F0502020204030204" pitchFamily="34" charset="0"/>
                        </a:rPr>
                        <a:t>ETL</a:t>
                      </a:r>
                    </a:p>
                  </a:txBody>
                  <a:tcPr/>
                </a:tc>
                <a:tc>
                  <a:txBody>
                    <a:bodyPr/>
                    <a:lstStyle/>
                    <a:p>
                      <a:pPr algn="ctr"/>
                      <a:r>
                        <a:rPr lang="fr-FR" dirty="0">
                          <a:latin typeface="Calibri" panose="020F0502020204030204" pitchFamily="34" charset="0"/>
                          <a:cs typeface="Calibri" panose="020F0502020204030204" pitchFamily="34" charset="0"/>
                        </a:rPr>
                        <a:t>EAI</a:t>
                      </a:r>
                    </a:p>
                  </a:txBody>
                  <a:tcPr/>
                </a:tc>
                <a:tc>
                  <a:txBody>
                    <a:bodyPr/>
                    <a:lstStyle/>
                    <a:p>
                      <a:pPr algn="ctr"/>
                      <a:r>
                        <a:rPr lang="fr-FR" dirty="0">
                          <a:latin typeface="Calibri" panose="020F0502020204030204" pitchFamily="34" charset="0"/>
                          <a:cs typeface="Calibri" panose="020F0502020204030204" pitchFamily="34" charset="0"/>
                        </a:rPr>
                        <a:t>EII</a:t>
                      </a:r>
                    </a:p>
                  </a:txBody>
                  <a:tcPr/>
                </a:tc>
                <a:extLst>
                  <a:ext uri="{0D108BD9-81ED-4DB2-BD59-A6C34878D82A}">
                    <a16:rowId xmlns:a16="http://schemas.microsoft.com/office/drawing/2014/main" val="10000"/>
                  </a:ext>
                </a:extLst>
              </a:tr>
              <a:tr h="2968167">
                <a:tc>
                  <a:txBody>
                    <a:bodyPr/>
                    <a:lstStyle/>
                    <a:p>
                      <a:pPr algn="l"/>
                      <a:endParaRPr lang="fr-FR" dirty="0">
                        <a:latin typeface="Calibri" panose="020F0502020204030204" pitchFamily="34" charset="0"/>
                        <a:cs typeface="Calibri" panose="020F0502020204030204" pitchFamily="34" charset="0"/>
                      </a:endParaRPr>
                    </a:p>
                  </a:txBody>
                  <a:tcPr/>
                </a:tc>
                <a:tc>
                  <a:txBody>
                    <a:bodyPr/>
                    <a:lstStyle/>
                    <a:p>
                      <a:endParaRPr lang="fr-FR" sz="1200" dirty="0">
                        <a:latin typeface="Calibri" panose="020F0502020204030204" pitchFamily="34" charset="0"/>
                        <a:cs typeface="Calibri" panose="020F0502020204030204" pitchFamily="34" charset="0"/>
                      </a:endParaRPr>
                    </a:p>
                  </a:txBody>
                  <a:tcPr/>
                </a:tc>
                <a:tc>
                  <a:txBody>
                    <a:bodyPr/>
                    <a:lstStyle/>
                    <a:p>
                      <a:endParaRPr lang="fr-FR" sz="1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1"/>
                  </a:ext>
                </a:extLst>
              </a:tr>
            </a:tbl>
          </a:graphicData>
        </a:graphic>
      </p:graphicFrame>
      <p:grpSp>
        <p:nvGrpSpPr>
          <p:cNvPr id="9" name="Grouper 8"/>
          <p:cNvGrpSpPr/>
          <p:nvPr/>
        </p:nvGrpSpPr>
        <p:grpSpPr>
          <a:xfrm>
            <a:off x="458742" y="2453955"/>
            <a:ext cx="8361730" cy="2628189"/>
            <a:chOff x="458742" y="2453955"/>
            <a:chExt cx="8361730" cy="2628189"/>
          </a:xfrm>
        </p:grpSpPr>
        <p:pic>
          <p:nvPicPr>
            <p:cNvPr id="3" name="Image 2"/>
            <p:cNvPicPr>
              <a:picLocks noChangeAspect="1"/>
            </p:cNvPicPr>
            <p:nvPr/>
          </p:nvPicPr>
          <p:blipFill>
            <a:blip r:embed="rId3"/>
            <a:stretch>
              <a:fillRect/>
            </a:stretch>
          </p:blipFill>
          <p:spPr>
            <a:xfrm>
              <a:off x="458742" y="2453955"/>
              <a:ext cx="2328132" cy="2620444"/>
            </a:xfrm>
            <a:prstGeom prst="rect">
              <a:avLst/>
            </a:prstGeom>
          </p:spPr>
        </p:pic>
        <p:pic>
          <p:nvPicPr>
            <p:cNvPr id="6" name="Image 5"/>
            <p:cNvPicPr>
              <a:picLocks noChangeAspect="1"/>
            </p:cNvPicPr>
            <p:nvPr/>
          </p:nvPicPr>
          <p:blipFill>
            <a:blip r:embed="rId4"/>
            <a:stretch>
              <a:fillRect/>
            </a:stretch>
          </p:blipFill>
          <p:spPr>
            <a:xfrm>
              <a:off x="6069094" y="2481535"/>
              <a:ext cx="2751378" cy="2592863"/>
            </a:xfrm>
            <a:prstGeom prst="rect">
              <a:avLst/>
            </a:prstGeom>
          </p:spPr>
        </p:pic>
        <p:pic>
          <p:nvPicPr>
            <p:cNvPr id="11" name="Image 10"/>
            <p:cNvPicPr>
              <a:picLocks noChangeAspect="1"/>
            </p:cNvPicPr>
            <p:nvPr/>
          </p:nvPicPr>
          <p:blipFill>
            <a:blip r:embed="rId5"/>
            <a:stretch>
              <a:fillRect/>
            </a:stretch>
          </p:blipFill>
          <p:spPr>
            <a:xfrm>
              <a:off x="3131840" y="2461700"/>
              <a:ext cx="2592288" cy="2620444"/>
            </a:xfrm>
            <a:prstGeom prst="rect">
              <a:avLst/>
            </a:prstGeom>
            <a:solidFill>
              <a:schemeClr val="bg1">
                <a:lumMod val="50000"/>
                <a:alpha val="0"/>
              </a:schemeClr>
            </a:solidFill>
          </p:spPr>
        </p:pic>
      </p:grpSp>
      <p:sp>
        <p:nvSpPr>
          <p:cNvPr id="12" name="ZoneTexte 11"/>
          <p:cNvSpPr txBox="1"/>
          <p:nvPr/>
        </p:nvSpPr>
        <p:spPr>
          <a:xfrm>
            <a:off x="7144612" y="6106227"/>
            <a:ext cx="1991251" cy="261610"/>
          </a:xfrm>
          <a:prstGeom prst="rect">
            <a:avLst/>
          </a:prstGeom>
          <a:noFill/>
        </p:spPr>
        <p:txBody>
          <a:bodyPr wrap="none" rtlCol="0">
            <a:spAutoFit/>
          </a:bodyPr>
          <a:lstStyle/>
          <a:p>
            <a:r>
              <a:rPr lang="fr-FR" sz="1100" i="1" dirty="0"/>
              <a:t>Source IBM Software Group)</a:t>
            </a:r>
          </a:p>
        </p:txBody>
      </p:sp>
      <p:sp>
        <p:nvSpPr>
          <p:cNvPr id="4" name="Text Box 3">
            <a:extLst>
              <a:ext uri="{FF2B5EF4-FFF2-40B4-BE49-F238E27FC236}">
                <a16:creationId xmlns:a16="http://schemas.microsoft.com/office/drawing/2014/main" id="{7742443F-09B9-8702-0B50-6EA5C29CAE47}"/>
              </a:ext>
            </a:extLst>
          </p:cNvPr>
          <p:cNvSpPr txBox="1">
            <a:spLocks noChangeArrowheads="1"/>
          </p:cNvSpPr>
          <p:nvPr/>
        </p:nvSpPr>
        <p:spPr bwMode="auto">
          <a:xfrm>
            <a:off x="1552257" y="94229"/>
            <a:ext cx="6244624" cy="461665"/>
          </a:xfrm>
          <a:prstGeom prst="rect">
            <a:avLst/>
          </a:prstGeom>
          <a:noFill/>
          <a:ln w="9525">
            <a:noFill/>
            <a:miter lim="800000"/>
            <a:headEnd/>
            <a:tailEnd/>
          </a:ln>
          <a:effectLst/>
        </p:spPr>
        <p:txBody>
          <a:bodyPr wrap="square">
            <a:spAutoFit/>
          </a:bodyPr>
          <a:lstStyle>
            <a:defPPr>
              <a:defRPr lang="fr-FR"/>
            </a:defPPr>
            <a:lvl1pPr algn="ctr" eaLnBrk="1" hangingPunct="1">
              <a:defRPr sz="2400" b="1" u="sng">
                <a:solidFill>
                  <a:schemeClr val="bg1"/>
                </a:solidFill>
                <a:effectLst>
                  <a:outerShdw blurRad="38100" dist="38100" dir="2700000" algn="tl">
                    <a:srgbClr val="C0C0C0"/>
                  </a:outerShdw>
                </a:effectLst>
                <a:highlight>
                  <a:srgbClr val="808080"/>
                </a:highlight>
                <a:ea typeface="ＭＳ Ｐゴシック" charset="-128"/>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pPr algn="l"/>
            <a:r>
              <a:rPr lang="fr-FR" altLang="fr-FR" dirty="0"/>
              <a:t>Alimentation  d’un Entrepôt de Données</a:t>
            </a:r>
          </a:p>
        </p:txBody>
      </p:sp>
    </p:spTree>
    <p:extLst>
      <p:ext uri="{BB962C8B-B14F-4D97-AF65-F5344CB8AC3E}">
        <p14:creationId xmlns:p14="http://schemas.microsoft.com/office/powerpoint/2010/main" val="102846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idx="4294967295"/>
          </p:nvPr>
        </p:nvSpPr>
        <p:spPr>
          <a:xfrm>
            <a:off x="763048" y="942766"/>
            <a:ext cx="7039917" cy="461665"/>
          </a:xfrm>
          <a:prstGeom prst="rect">
            <a:avLst/>
          </a:prstGeom>
          <a:ln>
            <a:miter lim="800000"/>
            <a:headEnd/>
            <a:tailEnd/>
          </a:ln>
        </p:spPr>
        <p:txBody>
          <a:bodyPr wrap="square" anchor="b">
            <a:spAutoFit/>
          </a:bodyPr>
          <a:lstStyle/>
          <a:p>
            <a:pPr marL="457200" indent="-457200" algn="l" eaLnBrk="1" hangingPunct="1">
              <a:buClr>
                <a:srgbClr val="C00000"/>
              </a:buClr>
              <a:buFont typeface="Wingdings" charset="2"/>
              <a:buChar char="v"/>
              <a:defRPr/>
            </a:pPr>
            <a:r>
              <a:rPr lang="fr-CH" altLang="fr-FR" sz="2400" u="sng" dirty="0">
                <a:solidFill>
                  <a:srgbClr val="C00000"/>
                </a:solidFill>
                <a:effectLst>
                  <a:outerShdw blurRad="38100" dist="38100" dir="2700000" algn="tl">
                    <a:srgbClr val="C0C0C0"/>
                  </a:outerShdw>
                </a:effectLst>
                <a:ea typeface="ＭＳ Ｐゴシック" charset="-128"/>
                <a:cs typeface="+mn-cs"/>
              </a:rPr>
              <a:t>Des données aux décisions</a:t>
            </a:r>
          </a:p>
        </p:txBody>
      </p:sp>
      <p:sp>
        <p:nvSpPr>
          <p:cNvPr id="8" name="Espace réservé du numéro de diapositive 5"/>
          <p:cNvSpPr>
            <a:spLocks noGrp="1"/>
          </p:cNvSpPr>
          <p:nvPr>
            <p:ph type="sldNum" sz="quarter" idx="4294967295"/>
          </p:nvPr>
        </p:nvSpPr>
        <p:spPr>
          <a:xfrm>
            <a:off x="6457950" y="6356350"/>
            <a:ext cx="2057400" cy="365125"/>
          </a:xfrm>
          <a:prstGeom prst="rect">
            <a:avLst/>
          </a:prstGeom>
        </p:spPr>
        <p:txBody>
          <a:bodyPr/>
          <a:lstStyle/>
          <a:p>
            <a:pPr eaLnBrk="1" hangingPunct="1">
              <a:defRPr/>
            </a:pPr>
            <a:endParaRPr lang="fr-FR" altLang="fr-FR" sz="1050">
              <a:latin typeface="Helvetica" charset="0"/>
            </a:endParaRPr>
          </a:p>
          <a:p>
            <a:pPr eaLnBrk="1" hangingPunct="1">
              <a:defRPr/>
            </a:pPr>
            <a:endParaRPr lang="fr-FR" altLang="fr-FR">
              <a:latin typeface="Helvetica" charset="0"/>
            </a:endParaRPr>
          </a:p>
          <a:p>
            <a:pPr eaLnBrk="1" hangingPunct="1">
              <a:defRPr/>
            </a:pPr>
            <a:fld id="{FF3575DC-21FB-1C42-9535-B6D52C3500AE}" type="slidenum">
              <a:rPr lang="fr-FR" altLang="fr-FR" sz="525"/>
              <a:pPr eaLnBrk="1" hangingPunct="1">
                <a:defRPr/>
              </a:pPr>
              <a:t>7</a:t>
            </a:fld>
            <a:endParaRPr lang="fr-FR" altLang="fr-FR" sz="600"/>
          </a:p>
        </p:txBody>
      </p:sp>
      <p:sp>
        <p:nvSpPr>
          <p:cNvPr id="208902" name="AutoShape 6"/>
          <p:cNvSpPr>
            <a:spLocks noChangeArrowheads="1"/>
          </p:cNvSpPr>
          <p:nvPr/>
        </p:nvSpPr>
        <p:spPr bwMode="auto">
          <a:xfrm>
            <a:off x="1714500" y="4572000"/>
            <a:ext cx="514350" cy="285750"/>
          </a:xfrm>
          <a:prstGeom prst="downArrow">
            <a:avLst>
              <a:gd name="adj1" fmla="val 50000"/>
              <a:gd name="adj2" fmla="val 25000"/>
            </a:avLst>
          </a:prstGeom>
          <a:gradFill rotWithShape="0">
            <a:gsLst>
              <a:gs pos="0">
                <a:schemeClr val="hlink"/>
              </a:gs>
              <a:gs pos="100000">
                <a:srgbClr val="B6D2ED"/>
              </a:gs>
            </a:gsLst>
            <a:lin ang="27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eaLnBrk="1" hangingPunct="1">
              <a:defRPr/>
            </a:pPr>
            <a:endParaRPr lang="fr-FR" altLang="fr-FR" sz="1000"/>
          </a:p>
        </p:txBody>
      </p:sp>
      <p:graphicFrame>
        <p:nvGraphicFramePr>
          <p:cNvPr id="2" name="Tableau 1"/>
          <p:cNvGraphicFramePr>
            <a:graphicFrameLocks noGrp="1"/>
          </p:cNvGraphicFramePr>
          <p:nvPr>
            <p:extLst>
              <p:ext uri="{D42A27DB-BD31-4B8C-83A1-F6EECF244321}">
                <p14:modId xmlns:p14="http://schemas.microsoft.com/office/powerpoint/2010/main" val="1160638699"/>
              </p:ext>
            </p:extLst>
          </p:nvPr>
        </p:nvGraphicFramePr>
        <p:xfrm>
          <a:off x="395536" y="1783228"/>
          <a:ext cx="8630493" cy="4542125"/>
        </p:xfrm>
        <a:graphic>
          <a:graphicData uri="http://schemas.openxmlformats.org/drawingml/2006/table">
            <a:tbl>
              <a:tblPr/>
              <a:tblGrid>
                <a:gridCol w="2334478">
                  <a:extLst>
                    <a:ext uri="{9D8B030D-6E8A-4147-A177-3AD203B41FA5}">
                      <a16:colId xmlns:a16="http://schemas.microsoft.com/office/drawing/2014/main" val="20000"/>
                    </a:ext>
                  </a:extLst>
                </a:gridCol>
                <a:gridCol w="6296015">
                  <a:extLst>
                    <a:ext uri="{9D8B030D-6E8A-4147-A177-3AD203B41FA5}">
                      <a16:colId xmlns:a16="http://schemas.microsoft.com/office/drawing/2014/main" val="20001"/>
                    </a:ext>
                  </a:extLst>
                </a:gridCol>
              </a:tblGrid>
              <a:tr h="372761">
                <a:tc gridSpan="2">
                  <a:txBody>
                    <a:bodyPr/>
                    <a:lstStyle>
                      <a:lvl1pPr defTabSz="685800">
                        <a:lnSpc>
                          <a:spcPct val="90000"/>
                        </a:lnSpc>
                        <a:spcBef>
                          <a:spcPts val="750"/>
                        </a:spcBef>
                        <a:buFont typeface="Arial" charset="0"/>
                        <a:defRPr sz="1900">
                          <a:solidFill>
                            <a:schemeClr val="tx1"/>
                          </a:solidFill>
                          <a:latin typeface="Calibri" charset="0"/>
                        </a:defRPr>
                      </a:lvl1pPr>
                      <a:lvl2pPr marL="742950" indent="-285750" defTabSz="685800">
                        <a:lnSpc>
                          <a:spcPct val="90000"/>
                        </a:lnSpc>
                        <a:spcBef>
                          <a:spcPts val="375"/>
                        </a:spcBef>
                        <a:buFont typeface="Arial" charset="0"/>
                        <a:defRPr sz="1600">
                          <a:solidFill>
                            <a:schemeClr val="tx1"/>
                          </a:solidFill>
                          <a:latin typeface="Calibri" charset="0"/>
                        </a:defRPr>
                      </a:lvl2pPr>
                      <a:lvl3pPr marL="1143000" indent="-228600" defTabSz="685800">
                        <a:lnSpc>
                          <a:spcPct val="90000"/>
                        </a:lnSpc>
                        <a:spcBef>
                          <a:spcPts val="375"/>
                        </a:spcBef>
                        <a:buFont typeface="Arial" charset="0"/>
                        <a:defRPr sz="1300">
                          <a:solidFill>
                            <a:schemeClr val="tx1"/>
                          </a:solidFill>
                          <a:latin typeface="Calibri" charset="0"/>
                        </a:defRPr>
                      </a:lvl3pPr>
                      <a:lvl4pPr marL="1600200" indent="-228600" defTabSz="685800">
                        <a:lnSpc>
                          <a:spcPct val="90000"/>
                        </a:lnSpc>
                        <a:spcBef>
                          <a:spcPts val="375"/>
                        </a:spcBef>
                        <a:buFont typeface="Arial" charset="0"/>
                        <a:defRPr sz="1100">
                          <a:solidFill>
                            <a:schemeClr val="tx1"/>
                          </a:solidFill>
                          <a:latin typeface="Calibri" charset="0"/>
                        </a:defRPr>
                      </a:lvl4pPr>
                      <a:lvl5pPr marL="2057400" indent="-228600" defTabSz="685800">
                        <a:lnSpc>
                          <a:spcPct val="90000"/>
                        </a:lnSpc>
                        <a:spcBef>
                          <a:spcPts val="375"/>
                        </a:spcBef>
                        <a:buFont typeface="Arial" charset="0"/>
                        <a:defRPr sz="1100">
                          <a:solidFill>
                            <a:schemeClr val="tx1"/>
                          </a:solidFill>
                          <a:latin typeface="Calibri" charset="0"/>
                        </a:defRPr>
                      </a:lvl5pPr>
                      <a:lvl6pPr marL="25146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fr-FR" altLang="fr-FR" sz="1800" b="1" i="0" u="none" strike="noStrike" cap="none" normalizeH="0" baseline="0" dirty="0">
                          <a:ln>
                            <a:noFill/>
                          </a:ln>
                          <a:solidFill>
                            <a:srgbClr val="0432FF"/>
                          </a:solidFill>
                          <a:effectLst/>
                          <a:latin typeface="Calibri" charset="0"/>
                          <a:ea typeface="ＭＳ Ｐゴシック" charset="-128"/>
                        </a:rPr>
                        <a:t>Donnée – Information – Connaissance – Décision</a:t>
                      </a:r>
                    </a:p>
                  </a:txBody>
                  <a:tcPr marL="91437" marR="91437" marT="45705" marB="457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fr-FR"/>
                    </a:p>
                  </a:txBody>
                  <a:tcPr/>
                </a:tc>
                <a:extLst>
                  <a:ext uri="{0D108BD9-81ED-4DB2-BD59-A6C34878D82A}">
                    <a16:rowId xmlns:a16="http://schemas.microsoft.com/office/drawing/2014/main" val="10000"/>
                  </a:ext>
                </a:extLst>
              </a:tr>
              <a:tr h="978698">
                <a:tc>
                  <a:txBody>
                    <a:bodyPr/>
                    <a:lstStyle>
                      <a:lvl1pPr defTabSz="685800">
                        <a:lnSpc>
                          <a:spcPct val="90000"/>
                        </a:lnSpc>
                        <a:spcBef>
                          <a:spcPts val="750"/>
                        </a:spcBef>
                        <a:buFont typeface="Arial" charset="0"/>
                        <a:defRPr sz="1900">
                          <a:solidFill>
                            <a:schemeClr val="tx1"/>
                          </a:solidFill>
                          <a:latin typeface="Calibri" charset="0"/>
                        </a:defRPr>
                      </a:lvl1pPr>
                      <a:lvl2pPr marL="742950" indent="-285750" defTabSz="685800">
                        <a:lnSpc>
                          <a:spcPct val="90000"/>
                        </a:lnSpc>
                        <a:spcBef>
                          <a:spcPts val="375"/>
                        </a:spcBef>
                        <a:buFont typeface="Arial" charset="0"/>
                        <a:defRPr sz="1600">
                          <a:solidFill>
                            <a:schemeClr val="tx1"/>
                          </a:solidFill>
                          <a:latin typeface="Calibri" charset="0"/>
                        </a:defRPr>
                      </a:lvl2pPr>
                      <a:lvl3pPr marL="1143000" indent="-228600" defTabSz="685800">
                        <a:lnSpc>
                          <a:spcPct val="90000"/>
                        </a:lnSpc>
                        <a:spcBef>
                          <a:spcPts val="375"/>
                        </a:spcBef>
                        <a:buFont typeface="Arial" charset="0"/>
                        <a:defRPr sz="1300">
                          <a:solidFill>
                            <a:schemeClr val="tx1"/>
                          </a:solidFill>
                          <a:latin typeface="Calibri" charset="0"/>
                        </a:defRPr>
                      </a:lvl3pPr>
                      <a:lvl4pPr marL="1600200" indent="-228600" defTabSz="685800">
                        <a:lnSpc>
                          <a:spcPct val="90000"/>
                        </a:lnSpc>
                        <a:spcBef>
                          <a:spcPts val="375"/>
                        </a:spcBef>
                        <a:buFont typeface="Arial" charset="0"/>
                        <a:defRPr sz="1100">
                          <a:solidFill>
                            <a:schemeClr val="tx1"/>
                          </a:solidFill>
                          <a:latin typeface="Calibri" charset="0"/>
                        </a:defRPr>
                      </a:lvl4pPr>
                      <a:lvl5pPr marL="2057400" indent="-228600" defTabSz="685800">
                        <a:lnSpc>
                          <a:spcPct val="90000"/>
                        </a:lnSpc>
                        <a:spcBef>
                          <a:spcPts val="375"/>
                        </a:spcBef>
                        <a:buFont typeface="Arial" charset="0"/>
                        <a:defRPr sz="1100">
                          <a:solidFill>
                            <a:schemeClr val="tx1"/>
                          </a:solidFill>
                          <a:latin typeface="Calibri" charset="0"/>
                        </a:defRPr>
                      </a:lvl5pPr>
                      <a:lvl6pPr marL="25146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138113" marR="0" lvl="0" indent="0" algn="l" defTabSz="685800" rtl="0" eaLnBrk="1" fontAlgn="base" latinLnBrk="0" hangingPunct="1">
                        <a:lnSpc>
                          <a:spcPct val="100000"/>
                        </a:lnSpc>
                        <a:spcBef>
                          <a:spcPct val="0"/>
                        </a:spcBef>
                        <a:spcAft>
                          <a:spcPct val="0"/>
                        </a:spcAft>
                        <a:buClrTx/>
                        <a:buSzTx/>
                        <a:buFontTx/>
                        <a:buNone/>
                        <a:tabLst/>
                      </a:pPr>
                      <a:r>
                        <a:rPr kumimoji="0" lang="fr-CH" altLang="fr-FR" sz="2400" b="1" i="0" u="none" strike="noStrike" cap="none" normalizeH="0" baseline="0" dirty="0">
                          <a:ln>
                            <a:noFill/>
                          </a:ln>
                          <a:solidFill>
                            <a:srgbClr val="000000"/>
                          </a:solidFill>
                          <a:effectLst/>
                          <a:latin typeface="Calibri" charset="0"/>
                          <a:ea typeface="ＭＳ Ｐゴシック" charset="-128"/>
                        </a:rPr>
                        <a:t>Données</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fr-FR" altLang="fr-FR" sz="2400" b="1" i="0" u="none" strike="noStrike" cap="none" normalizeH="0" baseline="0" dirty="0">
                        <a:ln>
                          <a:noFill/>
                        </a:ln>
                        <a:solidFill>
                          <a:srgbClr val="000000"/>
                        </a:solidFill>
                        <a:effectLst/>
                        <a:latin typeface="Calibri" charset="0"/>
                        <a:ea typeface="ＭＳ Ｐゴシック" charset="-128"/>
                      </a:endParaRPr>
                    </a:p>
                  </a:txBody>
                  <a:tcPr marL="91437" marR="91437" marT="215962" marB="457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defTabSz="685800">
                        <a:lnSpc>
                          <a:spcPct val="90000"/>
                        </a:lnSpc>
                        <a:spcBef>
                          <a:spcPts val="750"/>
                        </a:spcBef>
                        <a:buFont typeface="Arial" charset="0"/>
                        <a:defRPr sz="1900">
                          <a:solidFill>
                            <a:schemeClr val="tx1"/>
                          </a:solidFill>
                          <a:latin typeface="Calibri" charset="0"/>
                        </a:defRPr>
                      </a:lvl1pPr>
                      <a:lvl2pPr marL="742950" indent="-285750" defTabSz="685800">
                        <a:lnSpc>
                          <a:spcPct val="90000"/>
                        </a:lnSpc>
                        <a:spcBef>
                          <a:spcPts val="375"/>
                        </a:spcBef>
                        <a:buFont typeface="Arial" charset="0"/>
                        <a:defRPr sz="1600">
                          <a:solidFill>
                            <a:schemeClr val="tx1"/>
                          </a:solidFill>
                          <a:latin typeface="Calibri" charset="0"/>
                        </a:defRPr>
                      </a:lvl2pPr>
                      <a:lvl3pPr marL="1143000" indent="-228600" defTabSz="685800">
                        <a:lnSpc>
                          <a:spcPct val="90000"/>
                        </a:lnSpc>
                        <a:spcBef>
                          <a:spcPts val="375"/>
                        </a:spcBef>
                        <a:buFont typeface="Arial" charset="0"/>
                        <a:defRPr sz="1300">
                          <a:solidFill>
                            <a:schemeClr val="tx1"/>
                          </a:solidFill>
                          <a:latin typeface="Calibri" charset="0"/>
                        </a:defRPr>
                      </a:lvl3pPr>
                      <a:lvl4pPr marL="1600200" indent="-228600" defTabSz="685800">
                        <a:lnSpc>
                          <a:spcPct val="90000"/>
                        </a:lnSpc>
                        <a:spcBef>
                          <a:spcPts val="375"/>
                        </a:spcBef>
                        <a:buFont typeface="Arial" charset="0"/>
                        <a:defRPr sz="1100">
                          <a:solidFill>
                            <a:schemeClr val="tx1"/>
                          </a:solidFill>
                          <a:latin typeface="Calibri" charset="0"/>
                        </a:defRPr>
                      </a:lvl4pPr>
                      <a:lvl5pPr marL="2057400" indent="-228600" defTabSz="685800">
                        <a:lnSpc>
                          <a:spcPct val="90000"/>
                        </a:lnSpc>
                        <a:spcBef>
                          <a:spcPts val="375"/>
                        </a:spcBef>
                        <a:buFont typeface="Arial" charset="0"/>
                        <a:defRPr sz="1100">
                          <a:solidFill>
                            <a:schemeClr val="tx1"/>
                          </a:solidFill>
                          <a:latin typeface="Calibri" charset="0"/>
                        </a:defRPr>
                      </a:lvl5pPr>
                      <a:lvl6pPr marL="25146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fr-CH" altLang="fr-FR" sz="1800" b="0" i="1" u="none" strike="noStrike" cap="none" normalizeH="0" baseline="0" dirty="0">
                          <a:ln>
                            <a:noFill/>
                          </a:ln>
                          <a:solidFill>
                            <a:srgbClr val="000000"/>
                          </a:solidFill>
                          <a:effectLst/>
                          <a:latin typeface="Calibri" charset="0"/>
                          <a:ea typeface="ＭＳ Ｐゴシック" charset="-128"/>
                        </a:rPr>
                        <a:t>C.A. , Lieux des supermarchés, Nombre d’employés…</a:t>
                      </a:r>
                    </a:p>
                  </a:txBody>
                  <a:tcPr marL="91437" marR="91437" marT="45705" marB="457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1"/>
                  </a:ext>
                </a:extLst>
              </a:tr>
              <a:tr h="1092139">
                <a:tc>
                  <a:txBody>
                    <a:bodyPr/>
                    <a:lstStyle>
                      <a:lvl1pPr defTabSz="685800">
                        <a:lnSpc>
                          <a:spcPct val="90000"/>
                        </a:lnSpc>
                        <a:spcBef>
                          <a:spcPts val="750"/>
                        </a:spcBef>
                        <a:buFont typeface="Arial" charset="0"/>
                        <a:defRPr sz="1900">
                          <a:solidFill>
                            <a:schemeClr val="tx1"/>
                          </a:solidFill>
                          <a:latin typeface="Calibri" charset="0"/>
                        </a:defRPr>
                      </a:lvl1pPr>
                      <a:lvl2pPr marL="742950" indent="-285750" defTabSz="685800">
                        <a:lnSpc>
                          <a:spcPct val="90000"/>
                        </a:lnSpc>
                        <a:spcBef>
                          <a:spcPts val="375"/>
                        </a:spcBef>
                        <a:buFont typeface="Arial" charset="0"/>
                        <a:defRPr sz="1600">
                          <a:solidFill>
                            <a:schemeClr val="tx1"/>
                          </a:solidFill>
                          <a:latin typeface="Calibri" charset="0"/>
                        </a:defRPr>
                      </a:lvl2pPr>
                      <a:lvl3pPr marL="1143000" indent="-228600" defTabSz="685800">
                        <a:lnSpc>
                          <a:spcPct val="90000"/>
                        </a:lnSpc>
                        <a:spcBef>
                          <a:spcPts val="375"/>
                        </a:spcBef>
                        <a:buFont typeface="Arial" charset="0"/>
                        <a:defRPr sz="1300">
                          <a:solidFill>
                            <a:schemeClr val="tx1"/>
                          </a:solidFill>
                          <a:latin typeface="Calibri" charset="0"/>
                        </a:defRPr>
                      </a:lvl3pPr>
                      <a:lvl4pPr marL="1600200" indent="-228600" defTabSz="685800">
                        <a:lnSpc>
                          <a:spcPct val="90000"/>
                        </a:lnSpc>
                        <a:spcBef>
                          <a:spcPts val="375"/>
                        </a:spcBef>
                        <a:buFont typeface="Arial" charset="0"/>
                        <a:defRPr sz="1100">
                          <a:solidFill>
                            <a:schemeClr val="tx1"/>
                          </a:solidFill>
                          <a:latin typeface="Calibri" charset="0"/>
                        </a:defRPr>
                      </a:lvl4pPr>
                      <a:lvl5pPr marL="2057400" indent="-228600" defTabSz="685800">
                        <a:lnSpc>
                          <a:spcPct val="90000"/>
                        </a:lnSpc>
                        <a:spcBef>
                          <a:spcPts val="375"/>
                        </a:spcBef>
                        <a:buFont typeface="Arial" charset="0"/>
                        <a:defRPr sz="1100">
                          <a:solidFill>
                            <a:schemeClr val="tx1"/>
                          </a:solidFill>
                          <a:latin typeface="Calibri" charset="0"/>
                        </a:defRPr>
                      </a:lvl5pPr>
                      <a:lvl6pPr marL="25146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138113" marR="0" lvl="0" indent="0" algn="l" defTabSz="685800" rtl="0" eaLnBrk="1" fontAlgn="base" latinLnBrk="0" hangingPunct="1">
                        <a:lnSpc>
                          <a:spcPct val="100000"/>
                        </a:lnSpc>
                        <a:spcBef>
                          <a:spcPct val="0"/>
                        </a:spcBef>
                        <a:spcAft>
                          <a:spcPct val="0"/>
                        </a:spcAft>
                        <a:buClrTx/>
                        <a:buSzTx/>
                        <a:buFontTx/>
                        <a:buNone/>
                        <a:tabLst/>
                      </a:pPr>
                      <a:r>
                        <a:rPr kumimoji="0" lang="fr-CH" altLang="fr-FR" sz="2400" b="1" i="0" u="none" strike="noStrike" cap="none" normalizeH="0" baseline="0" dirty="0">
                          <a:ln>
                            <a:noFill/>
                          </a:ln>
                          <a:solidFill>
                            <a:srgbClr val="000000"/>
                          </a:solidFill>
                          <a:effectLst/>
                          <a:latin typeface="Calibri" charset="0"/>
                          <a:ea typeface="ＭＳ Ｐゴシック" charset="-128"/>
                        </a:rPr>
                        <a:t>Informations</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fr-FR" altLang="fr-FR" sz="2400" b="1" i="0" u="none" strike="noStrike" cap="none" normalizeH="0" baseline="0" dirty="0">
                        <a:ln>
                          <a:noFill/>
                        </a:ln>
                        <a:solidFill>
                          <a:srgbClr val="000000"/>
                        </a:solidFill>
                        <a:effectLst/>
                        <a:latin typeface="Calibri" charset="0"/>
                        <a:ea typeface="ＭＳ Ｐゴシック" charset="-128"/>
                      </a:endParaRPr>
                    </a:p>
                  </a:txBody>
                  <a:tcPr marL="91437" marR="91437" marT="215962" marB="457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marL="342900" indent="-342900" defTabSz="685800">
                        <a:lnSpc>
                          <a:spcPct val="90000"/>
                        </a:lnSpc>
                        <a:spcBef>
                          <a:spcPts val="750"/>
                        </a:spcBef>
                        <a:buFont typeface="Arial" charset="0"/>
                        <a:defRPr sz="1900">
                          <a:solidFill>
                            <a:schemeClr val="tx1"/>
                          </a:solidFill>
                          <a:latin typeface="Calibri" charset="0"/>
                        </a:defRPr>
                      </a:lvl1pPr>
                      <a:lvl2pPr marL="11113" defTabSz="685800">
                        <a:lnSpc>
                          <a:spcPct val="90000"/>
                        </a:lnSpc>
                        <a:spcBef>
                          <a:spcPts val="375"/>
                        </a:spcBef>
                        <a:buFont typeface="Arial" charset="0"/>
                        <a:defRPr sz="1600">
                          <a:solidFill>
                            <a:schemeClr val="tx1"/>
                          </a:solidFill>
                          <a:latin typeface="Calibri" charset="0"/>
                        </a:defRPr>
                      </a:lvl2pPr>
                      <a:lvl3pPr marL="1143000" indent="-228600" defTabSz="685800">
                        <a:lnSpc>
                          <a:spcPct val="90000"/>
                        </a:lnSpc>
                        <a:spcBef>
                          <a:spcPts val="375"/>
                        </a:spcBef>
                        <a:buFont typeface="Arial" charset="0"/>
                        <a:defRPr sz="1300">
                          <a:solidFill>
                            <a:schemeClr val="tx1"/>
                          </a:solidFill>
                          <a:latin typeface="Calibri" charset="0"/>
                        </a:defRPr>
                      </a:lvl3pPr>
                      <a:lvl4pPr marL="1600200" indent="-228600" defTabSz="685800">
                        <a:lnSpc>
                          <a:spcPct val="90000"/>
                        </a:lnSpc>
                        <a:spcBef>
                          <a:spcPts val="375"/>
                        </a:spcBef>
                        <a:buFont typeface="Arial" charset="0"/>
                        <a:defRPr sz="1100">
                          <a:solidFill>
                            <a:schemeClr val="tx1"/>
                          </a:solidFill>
                          <a:latin typeface="Calibri" charset="0"/>
                        </a:defRPr>
                      </a:lvl4pPr>
                      <a:lvl5pPr marL="2057400" indent="-228600" defTabSz="685800">
                        <a:lnSpc>
                          <a:spcPct val="90000"/>
                        </a:lnSpc>
                        <a:spcBef>
                          <a:spcPts val="375"/>
                        </a:spcBef>
                        <a:buFont typeface="Arial" charset="0"/>
                        <a:defRPr sz="1100">
                          <a:solidFill>
                            <a:schemeClr val="tx1"/>
                          </a:solidFill>
                          <a:latin typeface="Calibri" charset="0"/>
                        </a:defRPr>
                      </a:lvl5pPr>
                      <a:lvl6pPr marL="25146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11113" marR="0" lvl="1" indent="0" algn="l" defTabSz="685800" rtl="0" eaLnBrk="1" fontAlgn="base" latinLnBrk="0" hangingPunct="1">
                        <a:lnSpc>
                          <a:spcPct val="100000"/>
                        </a:lnSpc>
                        <a:spcBef>
                          <a:spcPct val="0"/>
                        </a:spcBef>
                        <a:spcAft>
                          <a:spcPct val="0"/>
                        </a:spcAft>
                        <a:buClrTx/>
                        <a:buSzTx/>
                        <a:buFontTx/>
                        <a:buNone/>
                        <a:tabLst/>
                      </a:pPr>
                      <a:r>
                        <a:rPr kumimoji="0" lang="fr-CH" altLang="fr-FR" sz="1800" b="0" i="1" u="none" strike="noStrike" cap="none" normalizeH="0" baseline="0" dirty="0">
                          <a:ln>
                            <a:noFill/>
                          </a:ln>
                          <a:solidFill>
                            <a:srgbClr val="000000"/>
                          </a:solidFill>
                          <a:effectLst/>
                          <a:latin typeface="Calibri" charset="0"/>
                          <a:ea typeface="ＭＳ Ｐゴシック" charset="-128"/>
                        </a:rPr>
                        <a:t>Dominique Dupont est responsable des ventes chez Carrefour. </a:t>
                      </a:r>
                    </a:p>
                    <a:p>
                      <a:pPr marL="11113" marR="0" lvl="1" indent="0" algn="l" defTabSz="685800" rtl="0" eaLnBrk="1" fontAlgn="base" latinLnBrk="0" hangingPunct="1">
                        <a:lnSpc>
                          <a:spcPct val="100000"/>
                        </a:lnSpc>
                        <a:spcBef>
                          <a:spcPct val="0"/>
                        </a:spcBef>
                        <a:spcAft>
                          <a:spcPct val="0"/>
                        </a:spcAft>
                        <a:buClrTx/>
                        <a:buSzTx/>
                        <a:buFontTx/>
                        <a:buNone/>
                        <a:tabLst/>
                      </a:pPr>
                      <a:r>
                        <a:rPr kumimoji="0" lang="fr-CH" altLang="fr-FR" sz="1800" b="0" i="1" u="none" strike="noStrike" cap="none" normalizeH="0" baseline="0" dirty="0">
                          <a:ln>
                            <a:noFill/>
                          </a:ln>
                          <a:solidFill>
                            <a:srgbClr val="000000"/>
                          </a:solidFill>
                          <a:effectLst/>
                          <a:latin typeface="Calibri" charset="0"/>
                          <a:ea typeface="ＭＳ Ｐゴシック" charset="-128"/>
                        </a:rPr>
                        <a:t>C’est une femme…</a:t>
                      </a:r>
                    </a:p>
                  </a:txBody>
                  <a:tcPr marL="91437" marR="91437" marT="45705" marB="457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2"/>
                  </a:ext>
                </a:extLst>
              </a:tr>
              <a:tr h="1090851">
                <a:tc>
                  <a:txBody>
                    <a:bodyPr/>
                    <a:lstStyle>
                      <a:lvl1pPr defTabSz="685800">
                        <a:lnSpc>
                          <a:spcPct val="90000"/>
                        </a:lnSpc>
                        <a:spcBef>
                          <a:spcPts val="750"/>
                        </a:spcBef>
                        <a:buFont typeface="Arial" charset="0"/>
                        <a:defRPr sz="1900">
                          <a:solidFill>
                            <a:schemeClr val="tx1"/>
                          </a:solidFill>
                          <a:latin typeface="Calibri" charset="0"/>
                        </a:defRPr>
                      </a:lvl1pPr>
                      <a:lvl2pPr marL="742950" indent="-285750" defTabSz="685800">
                        <a:lnSpc>
                          <a:spcPct val="90000"/>
                        </a:lnSpc>
                        <a:spcBef>
                          <a:spcPts val="375"/>
                        </a:spcBef>
                        <a:buFont typeface="Arial" charset="0"/>
                        <a:defRPr sz="1600">
                          <a:solidFill>
                            <a:schemeClr val="tx1"/>
                          </a:solidFill>
                          <a:latin typeface="Calibri" charset="0"/>
                        </a:defRPr>
                      </a:lvl2pPr>
                      <a:lvl3pPr marL="1143000" indent="-228600" defTabSz="685800">
                        <a:lnSpc>
                          <a:spcPct val="90000"/>
                        </a:lnSpc>
                        <a:spcBef>
                          <a:spcPts val="375"/>
                        </a:spcBef>
                        <a:buFont typeface="Arial" charset="0"/>
                        <a:defRPr sz="1300">
                          <a:solidFill>
                            <a:schemeClr val="tx1"/>
                          </a:solidFill>
                          <a:latin typeface="Calibri" charset="0"/>
                        </a:defRPr>
                      </a:lvl3pPr>
                      <a:lvl4pPr marL="1600200" indent="-228600" defTabSz="685800">
                        <a:lnSpc>
                          <a:spcPct val="90000"/>
                        </a:lnSpc>
                        <a:spcBef>
                          <a:spcPts val="375"/>
                        </a:spcBef>
                        <a:buFont typeface="Arial" charset="0"/>
                        <a:defRPr sz="1100">
                          <a:solidFill>
                            <a:schemeClr val="tx1"/>
                          </a:solidFill>
                          <a:latin typeface="Calibri" charset="0"/>
                        </a:defRPr>
                      </a:lvl4pPr>
                      <a:lvl5pPr marL="2057400" indent="-228600" defTabSz="685800">
                        <a:lnSpc>
                          <a:spcPct val="90000"/>
                        </a:lnSpc>
                        <a:spcBef>
                          <a:spcPts val="375"/>
                        </a:spcBef>
                        <a:buFont typeface="Arial" charset="0"/>
                        <a:defRPr sz="1100">
                          <a:solidFill>
                            <a:schemeClr val="tx1"/>
                          </a:solidFill>
                          <a:latin typeface="Calibri" charset="0"/>
                        </a:defRPr>
                      </a:lvl5pPr>
                      <a:lvl6pPr marL="25146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138113" marR="0" lvl="0" indent="0" algn="l" defTabSz="685800" rtl="0" eaLnBrk="1" fontAlgn="base" latinLnBrk="0" hangingPunct="1">
                        <a:lnSpc>
                          <a:spcPct val="100000"/>
                        </a:lnSpc>
                        <a:spcBef>
                          <a:spcPct val="0"/>
                        </a:spcBef>
                        <a:spcAft>
                          <a:spcPct val="0"/>
                        </a:spcAft>
                        <a:buClrTx/>
                        <a:buSzTx/>
                        <a:buFontTx/>
                        <a:buNone/>
                        <a:tabLst/>
                      </a:pPr>
                      <a:r>
                        <a:rPr kumimoji="0" lang="fr-CH" altLang="fr-FR" sz="2400" b="1" i="0" u="none" strike="noStrike" cap="none" normalizeH="0" baseline="0" dirty="0">
                          <a:ln>
                            <a:noFill/>
                          </a:ln>
                          <a:solidFill>
                            <a:srgbClr val="000000"/>
                          </a:solidFill>
                          <a:effectLst/>
                          <a:latin typeface="Calibri" charset="0"/>
                          <a:ea typeface="ＭＳ Ｐゴシック" charset="-128"/>
                        </a:rPr>
                        <a:t>Connaissances</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fr-FR" altLang="fr-FR" sz="2400" b="1" i="0" u="none" strike="noStrike" cap="none" normalizeH="0" baseline="0" dirty="0">
                        <a:ln>
                          <a:noFill/>
                        </a:ln>
                        <a:solidFill>
                          <a:srgbClr val="000000"/>
                        </a:solidFill>
                        <a:effectLst/>
                        <a:latin typeface="Calibri" charset="0"/>
                        <a:ea typeface="ＭＳ Ｐゴシック" charset="-128"/>
                      </a:endParaRPr>
                    </a:p>
                  </a:txBody>
                  <a:tcPr marL="91437" marR="91437" marT="215962" marB="457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marL="342900" indent="-342900" defTabSz="685800">
                        <a:lnSpc>
                          <a:spcPct val="90000"/>
                        </a:lnSpc>
                        <a:spcBef>
                          <a:spcPts val="750"/>
                        </a:spcBef>
                        <a:buFont typeface="Arial" charset="0"/>
                        <a:defRPr sz="1900">
                          <a:solidFill>
                            <a:schemeClr val="tx1"/>
                          </a:solidFill>
                          <a:latin typeface="Calibri" charset="0"/>
                        </a:defRPr>
                      </a:lvl1pPr>
                      <a:lvl2pPr marL="11113" defTabSz="685800">
                        <a:lnSpc>
                          <a:spcPct val="90000"/>
                        </a:lnSpc>
                        <a:spcBef>
                          <a:spcPts val="375"/>
                        </a:spcBef>
                        <a:buFont typeface="Arial" charset="0"/>
                        <a:defRPr sz="1600">
                          <a:solidFill>
                            <a:schemeClr val="tx1"/>
                          </a:solidFill>
                          <a:latin typeface="Calibri" charset="0"/>
                        </a:defRPr>
                      </a:lvl2pPr>
                      <a:lvl3pPr marL="1143000" indent="-228600" defTabSz="685800">
                        <a:lnSpc>
                          <a:spcPct val="90000"/>
                        </a:lnSpc>
                        <a:spcBef>
                          <a:spcPts val="375"/>
                        </a:spcBef>
                        <a:buFont typeface="Arial" charset="0"/>
                        <a:defRPr sz="1300">
                          <a:solidFill>
                            <a:schemeClr val="tx1"/>
                          </a:solidFill>
                          <a:latin typeface="Calibri" charset="0"/>
                        </a:defRPr>
                      </a:lvl3pPr>
                      <a:lvl4pPr marL="1600200" indent="-228600" defTabSz="685800">
                        <a:lnSpc>
                          <a:spcPct val="90000"/>
                        </a:lnSpc>
                        <a:spcBef>
                          <a:spcPts val="375"/>
                        </a:spcBef>
                        <a:buFont typeface="Arial" charset="0"/>
                        <a:defRPr sz="1100">
                          <a:solidFill>
                            <a:schemeClr val="tx1"/>
                          </a:solidFill>
                          <a:latin typeface="Calibri" charset="0"/>
                        </a:defRPr>
                      </a:lvl4pPr>
                      <a:lvl5pPr marL="2057400" indent="-228600" defTabSz="685800">
                        <a:lnSpc>
                          <a:spcPct val="90000"/>
                        </a:lnSpc>
                        <a:spcBef>
                          <a:spcPts val="375"/>
                        </a:spcBef>
                        <a:buFont typeface="Arial" charset="0"/>
                        <a:defRPr sz="1100">
                          <a:solidFill>
                            <a:schemeClr val="tx1"/>
                          </a:solidFill>
                          <a:latin typeface="Calibri" charset="0"/>
                        </a:defRPr>
                      </a:lvl5pPr>
                      <a:lvl6pPr marL="25146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11113" marR="0" lvl="1" indent="0" algn="l" defTabSz="685800" rtl="0" eaLnBrk="1" fontAlgn="base" latinLnBrk="0" hangingPunct="1">
                        <a:lnSpc>
                          <a:spcPct val="100000"/>
                        </a:lnSpc>
                        <a:spcBef>
                          <a:spcPct val="0"/>
                        </a:spcBef>
                        <a:spcAft>
                          <a:spcPct val="0"/>
                        </a:spcAft>
                        <a:buClrTx/>
                        <a:buSzTx/>
                        <a:buFontTx/>
                        <a:buNone/>
                        <a:tabLst/>
                      </a:pPr>
                      <a:r>
                        <a:rPr kumimoji="0" lang="fr-CH" altLang="fr-FR" sz="1800" b="0" i="1" u="none" strike="noStrike" cap="none" normalizeH="0" baseline="0" dirty="0">
                          <a:ln>
                            <a:noFill/>
                          </a:ln>
                          <a:solidFill>
                            <a:srgbClr val="000000"/>
                          </a:solidFill>
                          <a:effectLst/>
                          <a:latin typeface="Calibri" charset="0"/>
                          <a:ea typeface="ＭＳ Ｐゴシック" charset="-128"/>
                        </a:rPr>
                        <a:t>Dans la grande distribution, lorsqu’un cadre est une femme, elle occupe un poste de responsabilité de catégorie A. </a:t>
                      </a:r>
                    </a:p>
                  </a:txBody>
                  <a:tcPr marL="91437" marR="91437" marT="45705" marB="457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3"/>
                  </a:ext>
                </a:extLst>
              </a:tr>
              <a:tr h="978698">
                <a:tc>
                  <a:txBody>
                    <a:bodyPr/>
                    <a:lstStyle>
                      <a:lvl1pPr defTabSz="685800">
                        <a:lnSpc>
                          <a:spcPct val="90000"/>
                        </a:lnSpc>
                        <a:spcBef>
                          <a:spcPts val="750"/>
                        </a:spcBef>
                        <a:buFont typeface="Arial" charset="0"/>
                        <a:defRPr sz="1900">
                          <a:solidFill>
                            <a:schemeClr val="tx1"/>
                          </a:solidFill>
                          <a:latin typeface="Calibri" charset="0"/>
                        </a:defRPr>
                      </a:lvl1pPr>
                      <a:lvl2pPr marL="742950" indent="-285750" defTabSz="685800">
                        <a:lnSpc>
                          <a:spcPct val="90000"/>
                        </a:lnSpc>
                        <a:spcBef>
                          <a:spcPts val="375"/>
                        </a:spcBef>
                        <a:buFont typeface="Arial" charset="0"/>
                        <a:defRPr sz="1600">
                          <a:solidFill>
                            <a:schemeClr val="tx1"/>
                          </a:solidFill>
                          <a:latin typeface="Calibri" charset="0"/>
                        </a:defRPr>
                      </a:lvl2pPr>
                      <a:lvl3pPr marL="1143000" indent="-228600" defTabSz="685800">
                        <a:lnSpc>
                          <a:spcPct val="90000"/>
                        </a:lnSpc>
                        <a:spcBef>
                          <a:spcPts val="375"/>
                        </a:spcBef>
                        <a:buFont typeface="Arial" charset="0"/>
                        <a:defRPr sz="1300">
                          <a:solidFill>
                            <a:schemeClr val="tx1"/>
                          </a:solidFill>
                          <a:latin typeface="Calibri" charset="0"/>
                        </a:defRPr>
                      </a:lvl3pPr>
                      <a:lvl4pPr marL="1600200" indent="-228600" defTabSz="685800">
                        <a:lnSpc>
                          <a:spcPct val="90000"/>
                        </a:lnSpc>
                        <a:spcBef>
                          <a:spcPts val="375"/>
                        </a:spcBef>
                        <a:buFont typeface="Arial" charset="0"/>
                        <a:defRPr sz="1100">
                          <a:solidFill>
                            <a:schemeClr val="tx1"/>
                          </a:solidFill>
                          <a:latin typeface="Calibri" charset="0"/>
                        </a:defRPr>
                      </a:lvl4pPr>
                      <a:lvl5pPr marL="2057400" indent="-228600" defTabSz="685800">
                        <a:lnSpc>
                          <a:spcPct val="90000"/>
                        </a:lnSpc>
                        <a:spcBef>
                          <a:spcPts val="375"/>
                        </a:spcBef>
                        <a:buFont typeface="Arial" charset="0"/>
                        <a:defRPr sz="1100">
                          <a:solidFill>
                            <a:schemeClr val="tx1"/>
                          </a:solidFill>
                          <a:latin typeface="Calibri" charset="0"/>
                        </a:defRPr>
                      </a:lvl5pPr>
                      <a:lvl6pPr marL="25146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138113" marR="0" lvl="0" indent="0" algn="l" defTabSz="685800" rtl="0" eaLnBrk="1" fontAlgn="base" latinLnBrk="0" hangingPunct="1">
                        <a:lnSpc>
                          <a:spcPct val="100000"/>
                        </a:lnSpc>
                        <a:spcBef>
                          <a:spcPct val="0"/>
                        </a:spcBef>
                        <a:spcAft>
                          <a:spcPct val="0"/>
                        </a:spcAft>
                        <a:buClrTx/>
                        <a:buSzTx/>
                        <a:buFontTx/>
                        <a:buNone/>
                        <a:tabLst/>
                      </a:pPr>
                      <a:r>
                        <a:rPr kumimoji="0" lang="fr-CH" altLang="fr-FR" sz="2400" b="1" i="0" u="none" strike="noStrike" cap="none" normalizeH="0" baseline="0" dirty="0">
                          <a:ln>
                            <a:noFill/>
                          </a:ln>
                          <a:solidFill>
                            <a:srgbClr val="000000"/>
                          </a:solidFill>
                          <a:effectLst/>
                          <a:latin typeface="Calibri" charset="0"/>
                          <a:ea typeface="ＭＳ Ｐゴシック" charset="-128"/>
                        </a:rPr>
                        <a:t>Décisions</a:t>
                      </a:r>
                    </a:p>
                    <a:p>
                      <a:pPr marL="0" marR="0" lvl="0" indent="0" algn="l" defTabSz="685800" rtl="0" eaLnBrk="1" fontAlgn="base" latinLnBrk="0" hangingPunct="1">
                        <a:lnSpc>
                          <a:spcPct val="100000"/>
                        </a:lnSpc>
                        <a:spcBef>
                          <a:spcPct val="0"/>
                        </a:spcBef>
                        <a:spcAft>
                          <a:spcPct val="0"/>
                        </a:spcAft>
                        <a:buClrTx/>
                        <a:buSzTx/>
                        <a:buFontTx/>
                        <a:buNone/>
                        <a:tabLst/>
                      </a:pPr>
                      <a:endParaRPr kumimoji="0" lang="fr-FR" altLang="fr-FR" sz="2400" b="1" i="0" u="none" strike="noStrike" cap="none" normalizeH="0" baseline="0" dirty="0">
                        <a:ln>
                          <a:noFill/>
                        </a:ln>
                        <a:solidFill>
                          <a:srgbClr val="000000"/>
                        </a:solidFill>
                        <a:effectLst/>
                        <a:latin typeface="Calibri" charset="0"/>
                        <a:ea typeface="ＭＳ Ｐゴシック" charset="-128"/>
                      </a:endParaRPr>
                    </a:p>
                  </a:txBody>
                  <a:tcPr marL="91437" marR="91437" marT="215962" marB="457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defTabSz="685800">
                        <a:lnSpc>
                          <a:spcPct val="90000"/>
                        </a:lnSpc>
                        <a:spcBef>
                          <a:spcPts val="750"/>
                        </a:spcBef>
                        <a:buFont typeface="Arial" charset="0"/>
                        <a:defRPr sz="1900">
                          <a:solidFill>
                            <a:schemeClr val="tx1"/>
                          </a:solidFill>
                          <a:latin typeface="Calibri" charset="0"/>
                        </a:defRPr>
                      </a:lvl1pPr>
                      <a:lvl2pPr defTabSz="685800">
                        <a:lnSpc>
                          <a:spcPct val="90000"/>
                        </a:lnSpc>
                        <a:spcBef>
                          <a:spcPts val="375"/>
                        </a:spcBef>
                        <a:buFont typeface="Arial" charset="0"/>
                        <a:defRPr sz="1600">
                          <a:solidFill>
                            <a:schemeClr val="tx1"/>
                          </a:solidFill>
                          <a:latin typeface="Calibri" charset="0"/>
                        </a:defRPr>
                      </a:lvl2pPr>
                      <a:lvl3pPr marL="1143000" indent="-228600" defTabSz="685800">
                        <a:lnSpc>
                          <a:spcPct val="90000"/>
                        </a:lnSpc>
                        <a:spcBef>
                          <a:spcPts val="375"/>
                        </a:spcBef>
                        <a:buFont typeface="Arial" charset="0"/>
                        <a:defRPr sz="1300">
                          <a:solidFill>
                            <a:schemeClr val="tx1"/>
                          </a:solidFill>
                          <a:latin typeface="Calibri" charset="0"/>
                        </a:defRPr>
                      </a:lvl3pPr>
                      <a:lvl4pPr marL="1600200" indent="-228600" defTabSz="685800">
                        <a:lnSpc>
                          <a:spcPct val="90000"/>
                        </a:lnSpc>
                        <a:spcBef>
                          <a:spcPts val="375"/>
                        </a:spcBef>
                        <a:buFont typeface="Arial" charset="0"/>
                        <a:defRPr sz="1100">
                          <a:solidFill>
                            <a:schemeClr val="tx1"/>
                          </a:solidFill>
                          <a:latin typeface="Calibri" charset="0"/>
                        </a:defRPr>
                      </a:lvl4pPr>
                      <a:lvl5pPr marL="2057400" indent="-228600" defTabSz="685800">
                        <a:lnSpc>
                          <a:spcPct val="90000"/>
                        </a:lnSpc>
                        <a:spcBef>
                          <a:spcPts val="375"/>
                        </a:spcBef>
                        <a:buFont typeface="Arial" charset="0"/>
                        <a:defRPr sz="1100">
                          <a:solidFill>
                            <a:schemeClr val="tx1"/>
                          </a:solidFill>
                          <a:latin typeface="Calibri" charset="0"/>
                        </a:defRPr>
                      </a:lvl5pPr>
                      <a:lvl6pPr marL="25146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0" marR="0" lvl="1" indent="0" algn="l" defTabSz="685800" rtl="0" eaLnBrk="1" fontAlgn="base" latinLnBrk="0" hangingPunct="1">
                        <a:lnSpc>
                          <a:spcPct val="100000"/>
                        </a:lnSpc>
                        <a:spcBef>
                          <a:spcPct val="0"/>
                        </a:spcBef>
                        <a:spcAft>
                          <a:spcPct val="0"/>
                        </a:spcAft>
                        <a:buClrTx/>
                        <a:buSzTx/>
                        <a:buFontTx/>
                        <a:buNone/>
                        <a:tabLst/>
                      </a:pPr>
                      <a:r>
                        <a:rPr kumimoji="0" lang="fr-CH" altLang="fr-FR" sz="1800" b="0" i="1" u="none" strike="noStrike" cap="none" normalizeH="0" baseline="0" dirty="0">
                          <a:ln>
                            <a:noFill/>
                          </a:ln>
                          <a:solidFill>
                            <a:srgbClr val="000000"/>
                          </a:solidFill>
                          <a:effectLst/>
                          <a:latin typeface="Calibri" charset="0"/>
                          <a:ea typeface="ＭＳ Ｐゴシック" charset="-128"/>
                        </a:rPr>
                        <a:t>A chaque f</a:t>
                      </a:r>
                      <a:r>
                        <a:rPr kumimoji="0" lang="fr-FR" altLang="fr-FR" sz="1800" b="0" i="1" u="none" strike="noStrike" cap="none" normalizeH="0" baseline="0" dirty="0" err="1">
                          <a:ln>
                            <a:noFill/>
                          </a:ln>
                          <a:solidFill>
                            <a:srgbClr val="000000"/>
                          </a:solidFill>
                          <a:effectLst/>
                          <a:latin typeface="Calibri" charset="0"/>
                          <a:ea typeface="ＭＳ Ｐゴシック" charset="-128"/>
                        </a:rPr>
                        <a:t>ête</a:t>
                      </a:r>
                      <a:r>
                        <a:rPr kumimoji="0" lang="fr-FR" altLang="fr-FR" sz="1800" b="0" i="1" u="none" strike="noStrike" cap="none" normalizeH="0" baseline="0" dirty="0">
                          <a:ln>
                            <a:noFill/>
                          </a:ln>
                          <a:solidFill>
                            <a:srgbClr val="000000"/>
                          </a:solidFill>
                          <a:effectLst/>
                          <a:latin typeface="Calibri" charset="0"/>
                          <a:ea typeface="ＭＳ Ｐゴシック" charset="-128"/>
                        </a:rPr>
                        <a:t> </a:t>
                      </a:r>
                      <a:r>
                        <a:rPr kumimoji="0" lang="fr-CH" altLang="fr-FR" sz="1800" b="0" i="1" u="none" strike="noStrike" cap="none" normalizeH="0" baseline="0" dirty="0">
                          <a:ln>
                            <a:noFill/>
                          </a:ln>
                          <a:solidFill>
                            <a:srgbClr val="000000"/>
                          </a:solidFill>
                          <a:effectLst/>
                          <a:latin typeface="Calibri" charset="0"/>
                          <a:ea typeface="ＭＳ Ｐゴシック" charset="-128"/>
                        </a:rPr>
                        <a:t>lancer une  promotion de produits associés à l’événement.</a:t>
                      </a:r>
                      <a:endParaRPr kumimoji="0" lang="fr-FR" altLang="fr-FR" sz="1800" b="0" i="0" u="none" strike="noStrike" cap="none" normalizeH="0" baseline="0" dirty="0">
                        <a:ln>
                          <a:noFill/>
                        </a:ln>
                        <a:solidFill>
                          <a:srgbClr val="000000"/>
                        </a:solidFill>
                        <a:effectLst/>
                        <a:latin typeface="Calibri" charset="0"/>
                        <a:ea typeface="ＭＳ Ｐゴシック" charset="-128"/>
                      </a:endParaRPr>
                    </a:p>
                  </a:txBody>
                  <a:tcPr marL="91437" marR="91437" marT="45705" marB="457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4"/>
                  </a:ext>
                </a:extLst>
              </a:tr>
            </a:tbl>
          </a:graphicData>
        </a:graphic>
      </p:graphicFrame>
      <p:grpSp>
        <p:nvGrpSpPr>
          <p:cNvPr id="5144" name="Grouper 4"/>
          <p:cNvGrpSpPr>
            <a:grpSpLocks/>
          </p:cNvGrpSpPr>
          <p:nvPr/>
        </p:nvGrpSpPr>
        <p:grpSpPr bwMode="auto">
          <a:xfrm>
            <a:off x="1115616" y="2708966"/>
            <a:ext cx="357187" cy="2690647"/>
            <a:chOff x="1236824" y="1940749"/>
            <a:chExt cx="356677" cy="2585745"/>
          </a:xfrm>
        </p:grpSpPr>
        <p:sp>
          <p:nvSpPr>
            <p:cNvPr id="4" name="Flèche droite rayée 3"/>
            <p:cNvSpPr/>
            <p:nvPr/>
          </p:nvSpPr>
          <p:spPr>
            <a:xfrm rot="5400000">
              <a:off x="1204629" y="1972944"/>
              <a:ext cx="421068" cy="35667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sp>
          <p:nvSpPr>
            <p:cNvPr id="12" name="Flèche droite rayée 11"/>
            <p:cNvSpPr/>
            <p:nvPr/>
          </p:nvSpPr>
          <p:spPr>
            <a:xfrm rot="5400000">
              <a:off x="1181744" y="3050391"/>
              <a:ext cx="466836" cy="33289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sp>
          <p:nvSpPr>
            <p:cNvPr id="13" name="Flèche droite rayée 12"/>
            <p:cNvSpPr/>
            <p:nvPr/>
          </p:nvSpPr>
          <p:spPr>
            <a:xfrm rot="5400000">
              <a:off x="1181745" y="4114737"/>
              <a:ext cx="466836" cy="35667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grpSp>
      <p:sp>
        <p:nvSpPr>
          <p:cNvPr id="15" name="Text Box 7">
            <a:extLst>
              <a:ext uri="{FF2B5EF4-FFF2-40B4-BE49-F238E27FC236}">
                <a16:creationId xmlns:a16="http://schemas.microsoft.com/office/drawing/2014/main" id="{69CA8F99-BE2A-AC4F-BBC8-EFF40F0DB30E}"/>
              </a:ext>
            </a:extLst>
          </p:cNvPr>
          <p:cNvSpPr txBox="1">
            <a:spLocks noChangeArrowheads="1"/>
          </p:cNvSpPr>
          <p:nvPr/>
        </p:nvSpPr>
        <p:spPr bwMode="auto">
          <a:xfrm>
            <a:off x="1701090" y="149089"/>
            <a:ext cx="2765501" cy="461665"/>
          </a:xfrm>
          <a:prstGeom prst="rect">
            <a:avLst/>
          </a:prstGeom>
          <a:noFill/>
          <a:ln w="9525">
            <a:noFill/>
            <a:miter lim="800000"/>
            <a:headEnd/>
            <a:tailEnd/>
          </a:ln>
          <a:effectLst/>
        </p:spPr>
        <p:txBody>
          <a:bodyPr>
            <a:spAutoFit/>
          </a:bodyPr>
          <a:lstStyle>
            <a:defPPr>
              <a:defRPr lang="fr-FR"/>
            </a:defPPr>
            <a:lvl1pPr algn="ctr" eaLnBrk="1" hangingPunct="1">
              <a:defRPr sz="2400" b="1" u="sng">
                <a:solidFill>
                  <a:schemeClr val="bg1"/>
                </a:solidFill>
                <a:effectLst>
                  <a:outerShdw blurRad="38100" dist="38100" dir="2700000" algn="tl">
                    <a:srgbClr val="C0C0C0"/>
                  </a:outerShdw>
                </a:effectLst>
                <a:highlight>
                  <a:srgbClr val="808080"/>
                </a:highlight>
                <a:ea typeface="ＭＳ Ｐゴシック" charset="-128"/>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FR" altLang="fr-FR" dirty="0"/>
              <a:t>LE DECISIONNEL</a:t>
            </a:r>
          </a:p>
        </p:txBody>
      </p:sp>
    </p:spTree>
    <p:extLst>
      <p:ext uri="{BB962C8B-B14F-4D97-AF65-F5344CB8AC3E}">
        <p14:creationId xmlns:p14="http://schemas.microsoft.com/office/powerpoint/2010/main" val="3776187136"/>
      </p:ext>
    </p:extLst>
  </p:cSld>
  <p:clrMapOvr>
    <a:masterClrMapping/>
  </p:clrMapOvr>
  <p:transition spd="slow">
    <p:push di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Espace réservé du numéro de diapositive 2"/>
          <p:cNvSpPr>
            <a:spLocks noGrp="1"/>
          </p:cNvSpPr>
          <p:nvPr>
            <p:ph type="sldNum" sz="quarter" idx="4294967295"/>
          </p:nvPr>
        </p:nvSpPr>
        <p:spPr bwMode="auto">
          <a:xfrm>
            <a:off x="0" y="6400800"/>
            <a:ext cx="457200" cy="457200"/>
          </a:xfrm>
          <a:prstGeom prst="ellipse">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6C0D748-0EED-4F4A-B3C3-F1EADF6A7D48}" type="slidenum">
              <a:rPr lang="en-US" altLang="fr-FR" sz="1400">
                <a:solidFill>
                  <a:srgbClr val="FFFFFF"/>
                </a:solidFill>
                <a:latin typeface="Calibri" charset="0"/>
                <a:ea typeface="ＭＳ Ｐゴシック" charset="-128"/>
              </a:rPr>
              <a:pPr/>
              <a:t>70</a:t>
            </a:fld>
            <a:endParaRPr lang="en-US" altLang="fr-FR" sz="1400">
              <a:solidFill>
                <a:srgbClr val="FFFFFF"/>
              </a:solidFill>
              <a:latin typeface="Calibri" charset="0"/>
              <a:ea typeface="ＭＳ Ｐゴシック" charset="-128"/>
            </a:endParaRPr>
          </a:p>
        </p:txBody>
      </p:sp>
      <p:sp>
        <p:nvSpPr>
          <p:cNvPr id="2" name="ZoneTexte 1"/>
          <p:cNvSpPr txBox="1"/>
          <p:nvPr/>
        </p:nvSpPr>
        <p:spPr>
          <a:xfrm>
            <a:off x="1127051" y="1010093"/>
            <a:ext cx="184731" cy="369332"/>
          </a:xfrm>
          <a:prstGeom prst="rect">
            <a:avLst/>
          </a:prstGeom>
          <a:noFill/>
        </p:spPr>
        <p:txBody>
          <a:bodyPr wrap="none" rtlCol="0">
            <a:spAutoFit/>
          </a:bodyPr>
          <a:lstStyle/>
          <a:p>
            <a:endParaRPr lang="fr-FR" dirty="0"/>
          </a:p>
        </p:txBody>
      </p:sp>
      <p:graphicFrame>
        <p:nvGraphicFramePr>
          <p:cNvPr id="5" name="Tableau 4"/>
          <p:cNvGraphicFramePr>
            <a:graphicFrameLocks noGrp="1"/>
          </p:cNvGraphicFramePr>
          <p:nvPr>
            <p:extLst>
              <p:ext uri="{D42A27DB-BD31-4B8C-83A1-F6EECF244321}">
                <p14:modId xmlns:p14="http://schemas.microsoft.com/office/powerpoint/2010/main" val="3341150033"/>
              </p:ext>
            </p:extLst>
          </p:nvPr>
        </p:nvGraphicFramePr>
        <p:xfrm>
          <a:off x="125112" y="1900994"/>
          <a:ext cx="8927932" cy="4333487"/>
        </p:xfrm>
        <a:graphic>
          <a:graphicData uri="http://schemas.openxmlformats.org/drawingml/2006/table">
            <a:tbl>
              <a:tblPr firstRow="1" bandRow="1">
                <a:tableStyleId>{073A0DAA-6AF3-43AB-8588-CEC1D06C72B9}</a:tableStyleId>
              </a:tblPr>
              <a:tblGrid>
                <a:gridCol w="1459689">
                  <a:extLst>
                    <a:ext uri="{9D8B030D-6E8A-4147-A177-3AD203B41FA5}">
                      <a16:colId xmlns:a16="http://schemas.microsoft.com/office/drawing/2014/main" val="20000"/>
                    </a:ext>
                  </a:extLst>
                </a:gridCol>
                <a:gridCol w="2067643">
                  <a:extLst>
                    <a:ext uri="{9D8B030D-6E8A-4147-A177-3AD203B41FA5}">
                      <a16:colId xmlns:a16="http://schemas.microsoft.com/office/drawing/2014/main" val="20001"/>
                    </a:ext>
                  </a:extLst>
                </a:gridCol>
                <a:gridCol w="2520280">
                  <a:extLst>
                    <a:ext uri="{9D8B030D-6E8A-4147-A177-3AD203B41FA5}">
                      <a16:colId xmlns:a16="http://schemas.microsoft.com/office/drawing/2014/main" val="20002"/>
                    </a:ext>
                  </a:extLst>
                </a:gridCol>
                <a:gridCol w="2880320">
                  <a:extLst>
                    <a:ext uri="{9D8B030D-6E8A-4147-A177-3AD203B41FA5}">
                      <a16:colId xmlns:a16="http://schemas.microsoft.com/office/drawing/2014/main" val="20003"/>
                    </a:ext>
                  </a:extLst>
                </a:gridCol>
              </a:tblGrid>
              <a:tr h="432047">
                <a:tc>
                  <a:txBody>
                    <a:bodyPr/>
                    <a:lstStyle/>
                    <a:p>
                      <a:pPr algn="ctr"/>
                      <a:r>
                        <a:rPr lang="fr-FR" dirty="0">
                          <a:latin typeface="Calibri" panose="020F0502020204030204" pitchFamily="34" charset="0"/>
                          <a:cs typeface="Calibri" panose="020F0502020204030204" pitchFamily="34" charset="0"/>
                        </a:rPr>
                        <a:t> </a:t>
                      </a:r>
                    </a:p>
                  </a:txBody>
                  <a:tcPr/>
                </a:tc>
                <a:tc>
                  <a:txBody>
                    <a:bodyPr/>
                    <a:lstStyle/>
                    <a:p>
                      <a:pPr algn="ctr"/>
                      <a:r>
                        <a:rPr lang="fr-FR" dirty="0">
                          <a:latin typeface="Calibri" panose="020F0502020204030204" pitchFamily="34" charset="0"/>
                          <a:cs typeface="Calibri" panose="020F0502020204030204" pitchFamily="34" charset="0"/>
                        </a:rPr>
                        <a:t>ETL</a:t>
                      </a:r>
                    </a:p>
                  </a:txBody>
                  <a:tcPr/>
                </a:tc>
                <a:tc>
                  <a:txBody>
                    <a:bodyPr/>
                    <a:lstStyle/>
                    <a:p>
                      <a:pPr algn="ctr"/>
                      <a:r>
                        <a:rPr lang="fr-FR" dirty="0">
                          <a:latin typeface="Calibri" panose="020F0502020204030204" pitchFamily="34" charset="0"/>
                          <a:cs typeface="Calibri" panose="020F0502020204030204" pitchFamily="34" charset="0"/>
                        </a:rPr>
                        <a:t>EAI</a:t>
                      </a:r>
                    </a:p>
                  </a:txBody>
                  <a:tcPr/>
                </a:tc>
                <a:tc>
                  <a:txBody>
                    <a:bodyPr/>
                    <a:lstStyle/>
                    <a:p>
                      <a:pPr algn="ctr"/>
                      <a:r>
                        <a:rPr lang="fr-FR" dirty="0">
                          <a:latin typeface="Calibri" panose="020F0502020204030204" pitchFamily="34" charset="0"/>
                          <a:cs typeface="Calibri" panose="020F0502020204030204" pitchFamily="34" charset="0"/>
                        </a:rPr>
                        <a:t>EII</a:t>
                      </a:r>
                    </a:p>
                  </a:txBody>
                  <a:tcPr/>
                </a:tc>
                <a:extLst>
                  <a:ext uri="{0D108BD9-81ED-4DB2-BD59-A6C34878D82A}">
                    <a16:rowId xmlns:a16="http://schemas.microsoft.com/office/drawing/2014/main" val="10000"/>
                  </a:ext>
                </a:extLst>
              </a:tr>
              <a:tr h="841200">
                <a:tc>
                  <a:txBody>
                    <a:bodyPr/>
                    <a:lstStyle/>
                    <a:p>
                      <a:pPr algn="ctr"/>
                      <a:endParaRPr lang="fr-FR" sz="1400" b="1" dirty="0">
                        <a:latin typeface="Calibri" panose="020F0502020204030204" pitchFamily="34" charset="0"/>
                        <a:cs typeface="Calibri" panose="020F0502020204030204" pitchFamily="34" charset="0"/>
                      </a:endParaRPr>
                    </a:p>
                    <a:p>
                      <a:pPr algn="ctr"/>
                      <a:endParaRPr lang="fr-FR" sz="1400" b="1" dirty="0">
                        <a:latin typeface="Calibri" panose="020F0502020204030204" pitchFamily="34" charset="0"/>
                        <a:cs typeface="Calibri" panose="020F0502020204030204" pitchFamily="34" charset="0"/>
                      </a:endParaRPr>
                    </a:p>
                    <a:p>
                      <a:pPr algn="ctr"/>
                      <a:r>
                        <a:rPr lang="fr-FR" sz="1400" b="1" dirty="0">
                          <a:latin typeface="Calibri" panose="020F0502020204030204" pitchFamily="34" charset="0"/>
                          <a:cs typeface="Calibri" panose="020F0502020204030204" pitchFamily="34" charset="0"/>
                        </a:rPr>
                        <a:t>Vocation</a:t>
                      </a:r>
                    </a:p>
                  </a:txBody>
                  <a:tcPr/>
                </a:tc>
                <a:tc>
                  <a:txBody>
                    <a:bodyPr/>
                    <a:lstStyle/>
                    <a:p>
                      <a:pPr algn="l"/>
                      <a:r>
                        <a:rPr lang="fr-FR" sz="1400" dirty="0">
                          <a:latin typeface="Calibri" panose="020F0502020204030204" pitchFamily="34" charset="0"/>
                          <a:cs typeface="Calibri" panose="020F0502020204030204" pitchFamily="34" charset="0"/>
                        </a:rPr>
                        <a:t>Transformation ponctuelle orientée vers la migration, la consolidation et l'entreposage de données.</a:t>
                      </a:r>
                      <a:endParaRPr lang="fr-FR" sz="2000" dirty="0">
                        <a:latin typeface="Calibri" panose="020F0502020204030204" pitchFamily="34" charset="0"/>
                        <a:cs typeface="Calibri" panose="020F0502020204030204" pitchFamily="34" charset="0"/>
                      </a:endParaRPr>
                    </a:p>
                  </a:txBody>
                  <a:tcPr/>
                </a:tc>
                <a:tc>
                  <a:txBody>
                    <a:bodyPr/>
                    <a:lstStyle/>
                    <a:p>
                      <a:r>
                        <a:rPr lang="fr-FR" sz="1400" dirty="0">
                          <a:latin typeface="Calibri" panose="020F0502020204030204" pitchFamily="34" charset="0"/>
                          <a:cs typeface="Calibri" panose="020F0502020204030204" pitchFamily="34" charset="0"/>
                        </a:rPr>
                        <a:t>Transformations et Echanges de transactions basées sur messages,</a:t>
                      </a:r>
                      <a:r>
                        <a:rPr lang="fr-FR" sz="1400" baseline="0" dirty="0">
                          <a:latin typeface="Calibri" panose="020F0502020204030204" pitchFamily="34" charset="0"/>
                          <a:cs typeface="Calibri" panose="020F0502020204030204" pitchFamily="34" charset="0"/>
                        </a:rPr>
                        <a:t> point-a-point ou point-à-hub) entre applications</a:t>
                      </a:r>
                      <a:endParaRPr lang="fr-FR" sz="1400" dirty="0">
                        <a:latin typeface="Calibri" panose="020F0502020204030204" pitchFamily="34" charset="0"/>
                        <a:cs typeface="Calibri" panose="020F0502020204030204" pitchFamily="34" charset="0"/>
                      </a:endParaRPr>
                    </a:p>
                  </a:txBody>
                  <a:tcPr/>
                </a:tc>
                <a:tc>
                  <a:txBody>
                    <a:bodyPr/>
                    <a:lstStyle/>
                    <a:p>
                      <a:r>
                        <a:rPr lang="fr-FR" sz="1400" dirty="0">
                          <a:latin typeface="Calibri" panose="020F0502020204030204" pitchFamily="34" charset="0"/>
                          <a:cs typeface="Calibri" panose="020F0502020204030204" pitchFamily="34" charset="0"/>
                        </a:rPr>
                        <a:t>Une couche d'accès et de transformation de données optimisée et transparente fournissant une interface relationnelle unique sur toutes les données d'entreprise</a:t>
                      </a:r>
                    </a:p>
                  </a:txBody>
                  <a:tcPr/>
                </a:tc>
                <a:extLst>
                  <a:ext uri="{0D108BD9-81ED-4DB2-BD59-A6C34878D82A}">
                    <a16:rowId xmlns:a16="http://schemas.microsoft.com/office/drawing/2014/main" val="10001"/>
                  </a:ext>
                </a:extLst>
              </a:tr>
              <a:tr h="6360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400" b="1" dirty="0">
                        <a:latin typeface="Calibri" panose="020F0502020204030204" pitchFamily="34" charset="0"/>
                        <a:cs typeface="Calibri" panose="020F050202020403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fr-FR" sz="1400" b="1" dirty="0">
                          <a:latin typeface="Calibri" panose="020F0502020204030204" pitchFamily="34" charset="0"/>
                          <a:cs typeface="Calibri" panose="020F0502020204030204" pitchFamily="34" charset="0"/>
                        </a:rPr>
                        <a:t>But</a:t>
                      </a:r>
                    </a:p>
                    <a:p>
                      <a:pPr algn="ctr"/>
                      <a:endParaRPr lang="fr-FR" sz="1400" b="1" dirty="0">
                        <a:latin typeface="Calibri" panose="020F0502020204030204" pitchFamily="34" charset="0"/>
                        <a:cs typeface="Calibri" panose="020F0502020204030204" pitchFamily="34" charset="0"/>
                      </a:endParaRPr>
                    </a:p>
                  </a:txBody>
                  <a:tcPr/>
                </a:tc>
                <a:tc>
                  <a:txBody>
                    <a:bodyPr/>
                    <a:lstStyle/>
                    <a:p>
                      <a:r>
                        <a:rPr lang="fr-FR" sz="1400" kern="1200" dirty="0">
                          <a:solidFill>
                            <a:schemeClr val="dk1"/>
                          </a:solidFill>
                          <a:latin typeface="Calibri" panose="020F0502020204030204" pitchFamily="34" charset="0"/>
                          <a:ea typeface="+mn-ea"/>
                          <a:cs typeface="Calibri" panose="020F0502020204030204" pitchFamily="34" charset="0"/>
                        </a:rPr>
                        <a:t>Conçu pour traiter de très grandes quantités de données</a:t>
                      </a:r>
                    </a:p>
                  </a:txBody>
                  <a:tcPr/>
                </a:tc>
                <a:tc>
                  <a:txBody>
                    <a:bodyPr/>
                    <a:lstStyle/>
                    <a:p>
                      <a:r>
                        <a:rPr lang="fr-FR" sz="1400" dirty="0">
                          <a:latin typeface="Calibri" panose="020F0502020204030204" pitchFamily="34" charset="0"/>
                          <a:cs typeface="Calibri" panose="020F0502020204030204" pitchFamily="34" charset="0"/>
                        </a:rPr>
                        <a:t>Echanges entre applications</a:t>
                      </a:r>
                      <a:r>
                        <a:rPr lang="fr-FR" sz="1400" baseline="0" dirty="0">
                          <a:latin typeface="Calibri" panose="020F0502020204030204" pitchFamily="34" charset="0"/>
                          <a:cs typeface="Calibri" panose="020F0502020204030204" pitchFamily="34" charset="0"/>
                        </a:rPr>
                        <a:t> au sein d’une entreprise</a:t>
                      </a:r>
                      <a:endParaRPr lang="fr-FR" sz="1400" dirty="0">
                        <a:latin typeface="Calibri" panose="020F0502020204030204" pitchFamily="34" charset="0"/>
                        <a:cs typeface="Calibri" panose="020F0502020204030204" pitchFamily="34" charset="0"/>
                      </a:endParaRPr>
                    </a:p>
                  </a:txBody>
                  <a:tcPr/>
                </a:tc>
                <a:tc>
                  <a:txBody>
                    <a:bodyPr/>
                    <a:lstStyle/>
                    <a:p>
                      <a:r>
                        <a:rPr lang="fr-FR" sz="1400" dirty="0">
                          <a:latin typeface="Calibri" panose="020F0502020204030204" pitchFamily="34" charset="0"/>
                          <a:cs typeface="Calibri" panose="020F0502020204030204" pitchFamily="34" charset="0"/>
                        </a:rPr>
                        <a:t>Intégration de données structurées et non structurées</a:t>
                      </a:r>
                      <a:br>
                        <a:rPr lang="fr-FR" sz="1400" dirty="0">
                          <a:latin typeface="Calibri" panose="020F0502020204030204" pitchFamily="34" charset="0"/>
                          <a:cs typeface="Calibri" panose="020F0502020204030204" pitchFamily="34" charset="0"/>
                        </a:rPr>
                      </a:br>
                      <a:endParaRPr lang="fr-FR"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400" b="1" dirty="0">
                        <a:latin typeface="Calibri" panose="020F0502020204030204" pitchFamily="34" charset="0"/>
                        <a:cs typeface="Calibri" panose="020F050202020403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fr-FR" sz="1400" b="1" dirty="0">
                        <a:latin typeface="Calibri" panose="020F0502020204030204" pitchFamily="34" charset="0"/>
                        <a:cs typeface="Calibri" panose="020F050202020403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fr-FR" sz="1400" b="1" dirty="0">
                        <a:latin typeface="Calibri" panose="020F0502020204030204" pitchFamily="34" charset="0"/>
                        <a:cs typeface="Calibri" panose="020F050202020403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fr-FR" sz="1400" b="1" dirty="0">
                          <a:latin typeface="Calibri" panose="020F0502020204030204" pitchFamily="34" charset="0"/>
                          <a:cs typeface="Calibri" panose="020F0502020204030204" pitchFamily="34" charset="0"/>
                        </a:rPr>
                        <a:t>Caractéristiques</a:t>
                      </a:r>
                    </a:p>
                    <a:p>
                      <a:endParaRPr lang="fr-FR" sz="1600" b="1" dirty="0">
                        <a:latin typeface="Calibri" panose="020F0502020204030204" pitchFamily="34" charset="0"/>
                        <a:cs typeface="Calibri" panose="020F0502020204030204" pitchFamily="34" charset="0"/>
                      </a:endParaRPr>
                    </a:p>
                  </a:txBody>
                  <a:tcPr/>
                </a:tc>
                <a:tc>
                  <a:txBody>
                    <a:bodyPr/>
                    <a:lstStyle/>
                    <a:p>
                      <a:pPr marL="136525" indent="-136525">
                        <a:buFontTx/>
                        <a:buChar char="-"/>
                        <a:tabLst/>
                      </a:pPr>
                      <a:r>
                        <a:rPr lang="fr-FR" sz="1400" kern="1200" dirty="0">
                          <a:solidFill>
                            <a:schemeClr val="dk1"/>
                          </a:solidFill>
                          <a:latin typeface="Calibri" panose="020F0502020204030204" pitchFamily="34" charset="0"/>
                          <a:ea typeface="+mn-ea"/>
                          <a:cs typeface="Calibri" panose="020F0502020204030204" pitchFamily="34" charset="0"/>
                        </a:rPr>
                        <a:t>Productivité améliorée  réutilisation d'objets et de transformations)</a:t>
                      </a:r>
                    </a:p>
                    <a:p>
                      <a:pPr marL="136525" indent="-136525">
                        <a:buFontTx/>
                        <a:buChar char="-"/>
                        <a:tabLst/>
                      </a:pPr>
                      <a:r>
                        <a:rPr lang="fr-FR" sz="1400" kern="1200" dirty="0">
                          <a:solidFill>
                            <a:schemeClr val="dk1"/>
                          </a:solidFill>
                          <a:latin typeface="Calibri" panose="020F0502020204030204" pitchFamily="34" charset="0"/>
                          <a:ea typeface="+mn-ea"/>
                          <a:cs typeface="Calibri" panose="020F0502020204030204" pitchFamily="34" charset="0"/>
                        </a:rPr>
                        <a:t>Méthode stricte</a:t>
                      </a:r>
                    </a:p>
                    <a:p>
                      <a:pPr marL="136525" marR="0" indent="-136525" algn="l" defTabSz="914400" rtl="0" eaLnBrk="1" fontAlgn="auto" latinLnBrk="0" hangingPunct="1">
                        <a:lnSpc>
                          <a:spcPct val="100000"/>
                        </a:lnSpc>
                        <a:spcBef>
                          <a:spcPts val="0"/>
                        </a:spcBef>
                        <a:spcAft>
                          <a:spcPts val="0"/>
                        </a:spcAft>
                        <a:buClrTx/>
                        <a:buSzTx/>
                        <a:buFontTx/>
                        <a:buChar char="-"/>
                        <a:tabLst/>
                        <a:defRPr/>
                      </a:pPr>
                      <a:r>
                        <a:rPr lang="fr-FR" sz="1400" kern="1200" dirty="0">
                          <a:solidFill>
                            <a:schemeClr val="dk1"/>
                          </a:solidFill>
                          <a:latin typeface="Calibri" panose="020F0502020204030204" pitchFamily="34" charset="0"/>
                          <a:ea typeface="+mn-ea"/>
                          <a:cs typeface="Calibri" panose="020F0502020204030204" pitchFamily="34" charset="0"/>
                        </a:rPr>
                        <a:t>Meilleur support de métadonnées avec analyse d'impact</a:t>
                      </a:r>
                    </a:p>
                  </a:txBody>
                  <a:tcPr/>
                </a:tc>
                <a:tc>
                  <a:txBody>
                    <a:bodyPr/>
                    <a:lstStyle/>
                    <a:p>
                      <a:pPr marL="136525" indent="-136525">
                        <a:buFont typeface=".HelveticaNeueDeskInterface-Regular" charset="0"/>
                        <a:buChar char="-"/>
                        <a:tabLst/>
                      </a:pPr>
                      <a:r>
                        <a:rPr lang="fr-FR" sz="1400" dirty="0">
                          <a:latin typeface="Calibri" panose="020F0502020204030204" pitchFamily="34" charset="0"/>
                          <a:cs typeface="Calibri" panose="020F0502020204030204" pitchFamily="34" charset="0"/>
                        </a:rPr>
                        <a:t>Focus sur l'intégration à la fois des processus et des données aux niveaux des entreprises</a:t>
                      </a:r>
                    </a:p>
                    <a:p>
                      <a:pPr marL="136525" indent="-136525">
                        <a:buFontTx/>
                        <a:buChar char="-"/>
                        <a:tabLst/>
                      </a:pPr>
                      <a:r>
                        <a:rPr lang="fr-FR" sz="1400" dirty="0">
                          <a:latin typeface="Calibri" panose="020F0502020204030204" pitchFamily="34" charset="0"/>
                          <a:cs typeface="Calibri" panose="020F0502020204030204" pitchFamily="34" charset="0"/>
                        </a:rPr>
                        <a:t>Focus sur la réutilisation et la distribution des processus métier et des données</a:t>
                      </a:r>
                    </a:p>
                    <a:p>
                      <a:pPr marL="136525" indent="-136525">
                        <a:buFontTx/>
                        <a:buChar char="-"/>
                        <a:tabLst/>
                      </a:pPr>
                      <a:r>
                        <a:rPr lang="fr-FR" sz="1400" dirty="0">
                          <a:latin typeface="Calibri" panose="020F0502020204030204" pitchFamily="34" charset="0"/>
                          <a:cs typeface="Calibri" panose="020F0502020204030204" pitchFamily="34" charset="0"/>
                        </a:rPr>
                        <a:t>Focus sur la simplification de l'intégration des applications</a:t>
                      </a:r>
                    </a:p>
                  </a:txBody>
                  <a:tcPr/>
                </a:tc>
                <a:tc>
                  <a:txBody>
                    <a:bodyPr/>
                    <a:lstStyle/>
                    <a:p>
                      <a:pPr marL="171450" indent="-171450">
                        <a:buFont typeface=".HelveticaNeueDeskInterface-Regular" charset="0"/>
                        <a:buChar char="-"/>
                      </a:pPr>
                      <a:r>
                        <a:rPr lang="fr-FR" sz="1400" dirty="0">
                          <a:latin typeface="Calibri" panose="020F0502020204030204" pitchFamily="34" charset="0"/>
                          <a:cs typeface="Calibri" panose="020F0502020204030204" pitchFamily="34" charset="0"/>
                        </a:rPr>
                        <a:t>Fournir un accès en temps réel en lecture et en écriture</a:t>
                      </a:r>
                    </a:p>
                    <a:p>
                      <a:pPr marL="171450" indent="-171450">
                        <a:buFont typeface=".HelveticaNeueDeskInterface-Regular" charset="0"/>
                        <a:buChar char="-"/>
                      </a:pPr>
                      <a:r>
                        <a:rPr lang="fr-FR" sz="1400" dirty="0">
                          <a:latin typeface="Calibri" panose="020F0502020204030204" pitchFamily="34" charset="0"/>
                          <a:cs typeface="Calibri" panose="020F0502020204030204" pitchFamily="34" charset="0"/>
                        </a:rPr>
                        <a:t>Transformer les données pour l'analyse commerciale et l'échange de données</a:t>
                      </a:r>
                    </a:p>
                    <a:p>
                      <a:pPr marL="171450" indent="-171450">
                        <a:buFont typeface=".HelveticaNeueDeskInterface-Regular" charset="0"/>
                        <a:buChar char="-"/>
                      </a:pPr>
                      <a:r>
                        <a:rPr lang="fr-FR" sz="1400" dirty="0">
                          <a:latin typeface="Calibri" panose="020F0502020204030204" pitchFamily="34" charset="0"/>
                          <a:cs typeface="Calibri" panose="020F0502020204030204" pitchFamily="34" charset="0"/>
                        </a:rPr>
                        <a:t>Gérer le placement de données pour la performance, et</a:t>
                      </a:r>
                      <a:r>
                        <a:rPr lang="fr-FR" sz="1400" baseline="0" dirty="0">
                          <a:latin typeface="Calibri" panose="020F0502020204030204" pitchFamily="34" charset="0"/>
                          <a:cs typeface="Calibri" panose="020F0502020204030204" pitchFamily="34" charset="0"/>
                        </a:rPr>
                        <a:t> </a:t>
                      </a:r>
                      <a:r>
                        <a:rPr lang="fr-FR" sz="1400" dirty="0">
                          <a:latin typeface="Calibri" panose="020F0502020204030204" pitchFamily="34" charset="0"/>
                          <a:cs typeface="Calibri" panose="020F0502020204030204" pitchFamily="34" charset="0"/>
                        </a:rPr>
                        <a:t>la disponibilité.</a:t>
                      </a:r>
                    </a:p>
                  </a:txBody>
                  <a:tcPr/>
                </a:tc>
                <a:extLst>
                  <a:ext uri="{0D108BD9-81ED-4DB2-BD59-A6C34878D82A}">
                    <a16:rowId xmlns:a16="http://schemas.microsoft.com/office/drawing/2014/main" val="10003"/>
                  </a:ext>
                </a:extLst>
              </a:tr>
            </a:tbl>
          </a:graphicData>
        </a:graphic>
      </p:graphicFrame>
      <p:sp>
        <p:nvSpPr>
          <p:cNvPr id="11" name="ZoneTexte 10"/>
          <p:cNvSpPr txBox="1"/>
          <p:nvPr/>
        </p:nvSpPr>
        <p:spPr>
          <a:xfrm>
            <a:off x="5292080" y="6310380"/>
            <a:ext cx="1991251" cy="261610"/>
          </a:xfrm>
          <a:prstGeom prst="rect">
            <a:avLst/>
          </a:prstGeom>
          <a:noFill/>
        </p:spPr>
        <p:txBody>
          <a:bodyPr wrap="none" rtlCol="0">
            <a:spAutoFit/>
          </a:bodyPr>
          <a:lstStyle/>
          <a:p>
            <a:r>
              <a:rPr lang="fr-FR" sz="1100" i="1" dirty="0"/>
              <a:t>Source IBM Software Group)</a:t>
            </a:r>
          </a:p>
        </p:txBody>
      </p:sp>
      <p:sp>
        <p:nvSpPr>
          <p:cNvPr id="3" name="Text Box 3">
            <a:extLst>
              <a:ext uri="{FF2B5EF4-FFF2-40B4-BE49-F238E27FC236}">
                <a16:creationId xmlns:a16="http://schemas.microsoft.com/office/drawing/2014/main" id="{B0D4F0E7-1240-7BAE-693D-AE5D6EDFCAD2}"/>
              </a:ext>
            </a:extLst>
          </p:cNvPr>
          <p:cNvSpPr txBox="1">
            <a:spLocks noChangeArrowheads="1"/>
          </p:cNvSpPr>
          <p:nvPr/>
        </p:nvSpPr>
        <p:spPr bwMode="auto">
          <a:xfrm>
            <a:off x="1552257" y="94229"/>
            <a:ext cx="6244624" cy="461665"/>
          </a:xfrm>
          <a:prstGeom prst="rect">
            <a:avLst/>
          </a:prstGeom>
          <a:noFill/>
          <a:ln w="9525">
            <a:noFill/>
            <a:miter lim="800000"/>
            <a:headEnd/>
            <a:tailEnd/>
          </a:ln>
          <a:effectLst/>
        </p:spPr>
        <p:txBody>
          <a:bodyPr wrap="square">
            <a:spAutoFit/>
          </a:bodyPr>
          <a:lstStyle>
            <a:defPPr>
              <a:defRPr lang="fr-FR"/>
            </a:defPPr>
            <a:lvl1pPr algn="ctr" eaLnBrk="1" hangingPunct="1">
              <a:defRPr sz="2400" b="1" u="sng">
                <a:solidFill>
                  <a:schemeClr val="bg1"/>
                </a:solidFill>
                <a:effectLst>
                  <a:outerShdw blurRad="38100" dist="38100" dir="2700000" algn="tl">
                    <a:srgbClr val="C0C0C0"/>
                  </a:outerShdw>
                </a:effectLst>
                <a:highlight>
                  <a:srgbClr val="808080"/>
                </a:highlight>
                <a:ea typeface="ＭＳ Ｐゴシック" charset="-128"/>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pPr algn="l"/>
            <a:r>
              <a:rPr lang="fr-FR" altLang="fr-FR" dirty="0"/>
              <a:t>Alimentation  d’un Entrepôt de Données</a:t>
            </a:r>
          </a:p>
        </p:txBody>
      </p:sp>
      <p:sp>
        <p:nvSpPr>
          <p:cNvPr id="4" name="Text Box 102">
            <a:extLst>
              <a:ext uri="{FF2B5EF4-FFF2-40B4-BE49-F238E27FC236}">
                <a16:creationId xmlns:a16="http://schemas.microsoft.com/office/drawing/2014/main" id="{2D65C660-1E00-3139-8BC9-CB14DADC74CA}"/>
              </a:ext>
            </a:extLst>
          </p:cNvPr>
          <p:cNvSpPr txBox="1">
            <a:spLocks noChangeArrowheads="1"/>
          </p:cNvSpPr>
          <p:nvPr/>
        </p:nvSpPr>
        <p:spPr bwMode="auto">
          <a:xfrm>
            <a:off x="457200" y="1040265"/>
            <a:ext cx="3667065" cy="523220"/>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marL="457200" indent="-457200" algn="just">
              <a:buClr>
                <a:srgbClr val="FF0000"/>
              </a:buClr>
              <a:buSzPct val="150000"/>
              <a:buFont typeface="Wingdings" pitchFamily="2" charset="2"/>
              <a:buChar char="v"/>
              <a:defRPr/>
            </a:pPr>
            <a:r>
              <a:rPr lang="fr-FR" altLang="fr-FR" sz="2800" b="1" i="1" dirty="0">
                <a:solidFill>
                  <a:schemeClr val="bg2">
                    <a:lumMod val="75000"/>
                  </a:schemeClr>
                </a:solidFill>
                <a:effectLst>
                  <a:outerShdw blurRad="38100" dist="38100" dir="2700000" algn="tl">
                    <a:srgbClr val="C0C0C0"/>
                  </a:outerShdw>
                </a:effectLst>
                <a:latin typeface="Calibri" charset="0"/>
              </a:rPr>
              <a:t>  ETL – EAI – EII</a:t>
            </a:r>
            <a:endParaRPr lang="fr-FR" altLang="fr-FR" sz="2800" i="1" dirty="0">
              <a:solidFill>
                <a:schemeClr val="bg2">
                  <a:lumMod val="75000"/>
                </a:schemeClr>
              </a:solidFill>
              <a:effectLst>
                <a:outerShdw blurRad="38100" dist="38100" dir="2700000" algn="tl">
                  <a:srgbClr val="C0C0C0"/>
                </a:outerShdw>
              </a:effectLst>
              <a:latin typeface="Calibri" charset="0"/>
            </a:endParaRPr>
          </a:p>
        </p:txBody>
      </p:sp>
    </p:spTree>
    <p:extLst>
      <p:ext uri="{BB962C8B-B14F-4D97-AF65-F5344CB8AC3E}">
        <p14:creationId xmlns:p14="http://schemas.microsoft.com/office/powerpoint/2010/main" val="15980516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Espace réservé du numéro de diapositive 2"/>
          <p:cNvSpPr>
            <a:spLocks noGrp="1"/>
          </p:cNvSpPr>
          <p:nvPr>
            <p:ph type="sldNum" sz="quarter" idx="4294967295"/>
          </p:nvPr>
        </p:nvSpPr>
        <p:spPr bwMode="auto">
          <a:xfrm>
            <a:off x="0" y="6400800"/>
            <a:ext cx="457200" cy="457200"/>
          </a:xfrm>
          <a:prstGeom prst="ellipse">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6C0D748-0EED-4F4A-B3C3-F1EADF6A7D48}" type="slidenum">
              <a:rPr lang="en-US" altLang="fr-FR" sz="1400">
                <a:solidFill>
                  <a:srgbClr val="FFFFFF"/>
                </a:solidFill>
                <a:latin typeface="Calibri" charset="0"/>
                <a:ea typeface="ＭＳ Ｐゴシック" charset="-128"/>
              </a:rPr>
              <a:pPr/>
              <a:t>71</a:t>
            </a:fld>
            <a:endParaRPr lang="en-US" altLang="fr-FR" sz="1400">
              <a:solidFill>
                <a:srgbClr val="FFFFFF"/>
              </a:solidFill>
              <a:latin typeface="Calibri" charset="0"/>
              <a:ea typeface="ＭＳ Ｐゴシック" charset="-128"/>
            </a:endParaRPr>
          </a:p>
        </p:txBody>
      </p:sp>
      <p:sp>
        <p:nvSpPr>
          <p:cNvPr id="2" name="ZoneTexte 1"/>
          <p:cNvSpPr txBox="1"/>
          <p:nvPr/>
        </p:nvSpPr>
        <p:spPr>
          <a:xfrm>
            <a:off x="1127051" y="1010093"/>
            <a:ext cx="184731" cy="369332"/>
          </a:xfrm>
          <a:prstGeom prst="rect">
            <a:avLst/>
          </a:prstGeom>
          <a:noFill/>
        </p:spPr>
        <p:txBody>
          <a:bodyPr wrap="none" rtlCol="0">
            <a:spAutoFit/>
          </a:bodyPr>
          <a:lstStyle/>
          <a:p>
            <a:endParaRPr lang="fr-FR" dirty="0"/>
          </a:p>
        </p:txBody>
      </p:sp>
      <p:pic>
        <p:nvPicPr>
          <p:cNvPr id="3" name="Image 2">
            <a:extLst>
              <a:ext uri="{FF2B5EF4-FFF2-40B4-BE49-F238E27FC236}">
                <a16:creationId xmlns:a16="http://schemas.microsoft.com/office/drawing/2014/main" id="{E4949098-A772-7944-9603-A905811414FB}"/>
              </a:ext>
            </a:extLst>
          </p:cNvPr>
          <p:cNvPicPr>
            <a:picLocks noChangeAspect="1"/>
          </p:cNvPicPr>
          <p:nvPr/>
        </p:nvPicPr>
        <p:blipFill>
          <a:blip r:embed="rId3"/>
          <a:stretch>
            <a:fillRect/>
          </a:stretch>
        </p:blipFill>
        <p:spPr>
          <a:xfrm>
            <a:off x="0" y="1943568"/>
            <a:ext cx="9144000" cy="2886075"/>
          </a:xfrm>
          <a:prstGeom prst="rect">
            <a:avLst/>
          </a:prstGeom>
        </p:spPr>
      </p:pic>
      <p:pic>
        <p:nvPicPr>
          <p:cNvPr id="4" name="Image 3">
            <a:extLst>
              <a:ext uri="{FF2B5EF4-FFF2-40B4-BE49-F238E27FC236}">
                <a16:creationId xmlns:a16="http://schemas.microsoft.com/office/drawing/2014/main" id="{41E3601C-FE78-0344-872E-CF7E4CF7A251}"/>
              </a:ext>
            </a:extLst>
          </p:cNvPr>
          <p:cNvPicPr>
            <a:picLocks noChangeAspect="1"/>
          </p:cNvPicPr>
          <p:nvPr/>
        </p:nvPicPr>
        <p:blipFill>
          <a:blip r:embed="rId4"/>
          <a:stretch>
            <a:fillRect/>
          </a:stretch>
        </p:blipFill>
        <p:spPr>
          <a:xfrm>
            <a:off x="5209739" y="5805263"/>
            <a:ext cx="3950135" cy="517531"/>
          </a:xfrm>
          <a:prstGeom prst="rect">
            <a:avLst/>
          </a:prstGeom>
        </p:spPr>
      </p:pic>
      <p:sp>
        <p:nvSpPr>
          <p:cNvPr id="5" name="Text Box 3">
            <a:extLst>
              <a:ext uri="{FF2B5EF4-FFF2-40B4-BE49-F238E27FC236}">
                <a16:creationId xmlns:a16="http://schemas.microsoft.com/office/drawing/2014/main" id="{B8633E7E-12DA-AF55-2ADA-9FC7E3B6A6A5}"/>
              </a:ext>
            </a:extLst>
          </p:cNvPr>
          <p:cNvSpPr txBox="1">
            <a:spLocks noChangeArrowheads="1"/>
          </p:cNvSpPr>
          <p:nvPr/>
        </p:nvSpPr>
        <p:spPr bwMode="auto">
          <a:xfrm>
            <a:off x="1552257" y="94229"/>
            <a:ext cx="6244624" cy="461665"/>
          </a:xfrm>
          <a:prstGeom prst="rect">
            <a:avLst/>
          </a:prstGeom>
          <a:noFill/>
          <a:ln w="9525">
            <a:noFill/>
            <a:miter lim="800000"/>
            <a:headEnd/>
            <a:tailEnd/>
          </a:ln>
          <a:effectLst/>
        </p:spPr>
        <p:txBody>
          <a:bodyPr wrap="square">
            <a:spAutoFit/>
          </a:bodyPr>
          <a:lstStyle>
            <a:defPPr>
              <a:defRPr lang="fr-FR"/>
            </a:defPPr>
            <a:lvl1pPr algn="ctr" eaLnBrk="1" hangingPunct="1">
              <a:defRPr sz="2400" b="1" u="sng">
                <a:solidFill>
                  <a:schemeClr val="bg1"/>
                </a:solidFill>
                <a:effectLst>
                  <a:outerShdw blurRad="38100" dist="38100" dir="2700000" algn="tl">
                    <a:srgbClr val="C0C0C0"/>
                  </a:outerShdw>
                </a:effectLst>
                <a:highlight>
                  <a:srgbClr val="808080"/>
                </a:highlight>
                <a:ea typeface="ＭＳ Ｐゴシック" charset="-128"/>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pPr algn="l"/>
            <a:r>
              <a:rPr lang="fr-FR" altLang="fr-FR" dirty="0"/>
              <a:t>Alimentation  d’un Entrepôt de Données</a:t>
            </a:r>
          </a:p>
        </p:txBody>
      </p:sp>
      <p:sp>
        <p:nvSpPr>
          <p:cNvPr id="6" name="Text Box 102">
            <a:extLst>
              <a:ext uri="{FF2B5EF4-FFF2-40B4-BE49-F238E27FC236}">
                <a16:creationId xmlns:a16="http://schemas.microsoft.com/office/drawing/2014/main" id="{3E3DA519-E54B-1C6C-EB40-BBD87F7CF9BD}"/>
              </a:ext>
            </a:extLst>
          </p:cNvPr>
          <p:cNvSpPr txBox="1">
            <a:spLocks noChangeArrowheads="1"/>
          </p:cNvSpPr>
          <p:nvPr/>
        </p:nvSpPr>
        <p:spPr bwMode="auto">
          <a:xfrm>
            <a:off x="457200" y="1040265"/>
            <a:ext cx="3667065" cy="523220"/>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marL="457200" indent="-457200" algn="just">
              <a:buClr>
                <a:srgbClr val="FF0000"/>
              </a:buClr>
              <a:buSzPct val="150000"/>
              <a:buFont typeface="Wingdings" pitchFamily="2" charset="2"/>
              <a:buChar char="v"/>
              <a:defRPr/>
            </a:pPr>
            <a:r>
              <a:rPr lang="fr-FR" altLang="fr-FR" sz="2800" b="1" i="1" dirty="0">
                <a:solidFill>
                  <a:schemeClr val="bg2">
                    <a:lumMod val="75000"/>
                  </a:schemeClr>
                </a:solidFill>
                <a:effectLst>
                  <a:outerShdw blurRad="38100" dist="38100" dir="2700000" algn="tl">
                    <a:srgbClr val="C0C0C0"/>
                  </a:outerShdw>
                </a:effectLst>
                <a:latin typeface="Calibri" charset="0"/>
              </a:rPr>
              <a:t>  ETL – EAI – EII</a:t>
            </a:r>
            <a:endParaRPr lang="fr-FR" altLang="fr-FR" sz="2800" i="1" dirty="0">
              <a:solidFill>
                <a:schemeClr val="bg2">
                  <a:lumMod val="75000"/>
                </a:schemeClr>
              </a:solidFill>
              <a:effectLst>
                <a:outerShdw blurRad="38100" dist="38100" dir="2700000" algn="tl">
                  <a:srgbClr val="C0C0C0"/>
                </a:outerShdw>
              </a:effectLst>
              <a:latin typeface="Calibri" charset="0"/>
            </a:endParaRPr>
          </a:p>
        </p:txBody>
      </p:sp>
    </p:spTree>
    <p:extLst>
      <p:ext uri="{BB962C8B-B14F-4D97-AF65-F5344CB8AC3E}">
        <p14:creationId xmlns:p14="http://schemas.microsoft.com/office/powerpoint/2010/main" val="12155243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Espace réservé du numéro de diapositive 2"/>
          <p:cNvSpPr>
            <a:spLocks noGrp="1"/>
          </p:cNvSpPr>
          <p:nvPr>
            <p:ph type="sldNum" sz="quarter" idx="4294967295"/>
          </p:nvPr>
        </p:nvSpPr>
        <p:spPr bwMode="auto">
          <a:xfrm>
            <a:off x="0" y="6400800"/>
            <a:ext cx="457200" cy="457200"/>
          </a:xfrm>
          <a:prstGeom prst="ellipse">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6C0D748-0EED-4F4A-B3C3-F1EADF6A7D48}" type="slidenum">
              <a:rPr lang="en-US" altLang="fr-FR" sz="1400">
                <a:solidFill>
                  <a:srgbClr val="FFFFFF"/>
                </a:solidFill>
                <a:latin typeface="Calibri" charset="0"/>
                <a:ea typeface="ＭＳ Ｐゴシック" charset="-128"/>
              </a:rPr>
              <a:pPr/>
              <a:t>72</a:t>
            </a:fld>
            <a:endParaRPr lang="en-US" altLang="fr-FR" sz="1400">
              <a:solidFill>
                <a:srgbClr val="FFFFFF"/>
              </a:solidFill>
              <a:latin typeface="Calibri" charset="0"/>
              <a:ea typeface="ＭＳ Ｐゴシック" charset="-128"/>
            </a:endParaRPr>
          </a:p>
        </p:txBody>
      </p:sp>
      <p:sp>
        <p:nvSpPr>
          <p:cNvPr id="4" name="Rectangle 3"/>
          <p:cNvSpPr/>
          <p:nvPr/>
        </p:nvSpPr>
        <p:spPr>
          <a:xfrm>
            <a:off x="611560" y="2082798"/>
            <a:ext cx="8882859" cy="2600071"/>
          </a:xfrm>
          <a:prstGeom prst="rect">
            <a:avLst/>
          </a:prstGeom>
        </p:spPr>
        <p:txBody>
          <a:bodyPr wrap="square">
            <a:spAutoFit/>
          </a:bodyPr>
          <a:lstStyle/>
          <a:p>
            <a:pPr marL="984250" lvl="1" indent="-498475" algn="just">
              <a:buClr>
                <a:srgbClr val="FF0000"/>
              </a:buClr>
              <a:buFont typeface="Wingdings" charset="2"/>
              <a:buChar char="þ"/>
            </a:pPr>
            <a:r>
              <a:rPr lang="fr-FR" altLang="ja-JP" sz="2400" dirty="0">
                <a:latin typeface="Calibri" panose="020F0502020204030204" pitchFamily="34" charset="0"/>
                <a:ea typeface="ＭＳ Ｐゴシック" charset="-128"/>
                <a:cs typeface="Calibri" panose="020F0502020204030204" pitchFamily="34" charset="0"/>
              </a:rPr>
              <a:t>Le processus d’ETL  :</a:t>
            </a:r>
          </a:p>
          <a:p>
            <a:pPr marL="1068388" indent="-285750">
              <a:lnSpc>
                <a:spcPct val="200000"/>
              </a:lnSpc>
              <a:buClr>
                <a:srgbClr val="FF0000"/>
              </a:buClr>
              <a:buSzPct val="130000"/>
              <a:buFont typeface="Wingdings" pitchFamily="2" charset="2"/>
              <a:buChar char="§"/>
            </a:pPr>
            <a:r>
              <a:rPr lang="fr-FR" dirty="0">
                <a:latin typeface="Calibri" panose="020F0502020204030204" pitchFamily="34" charset="0"/>
                <a:cs typeface="Calibri" panose="020F0502020204030204" pitchFamily="34" charset="0"/>
              </a:rPr>
              <a:t>Basé sur des dictionnaires de métadonnées et des moteurs ETL</a:t>
            </a:r>
          </a:p>
          <a:p>
            <a:pPr marL="1068388" indent="-285750">
              <a:lnSpc>
                <a:spcPct val="200000"/>
              </a:lnSpc>
              <a:buClr>
                <a:srgbClr val="FF0000"/>
              </a:buClr>
              <a:buSzPct val="130000"/>
              <a:buFont typeface="Wingdings" pitchFamily="2" charset="2"/>
              <a:buChar char="§"/>
            </a:pPr>
            <a:r>
              <a:rPr lang="fr-FR" dirty="0">
                <a:latin typeface="Calibri" panose="020F0502020204030204" pitchFamily="34" charset="0"/>
                <a:cs typeface="Calibri" panose="020F0502020204030204" pitchFamily="34" charset="0"/>
              </a:rPr>
              <a:t>Moteurs ETL parallèles offrant performance et </a:t>
            </a:r>
            <a:r>
              <a:rPr lang="fr-FR" dirty="0" err="1">
                <a:latin typeface="Calibri" panose="020F0502020204030204" pitchFamily="34" charset="0"/>
                <a:cs typeface="Calibri" panose="020F0502020204030204" pitchFamily="34" charset="0"/>
              </a:rPr>
              <a:t>scalalbilité</a:t>
            </a:r>
            <a:endParaRPr lang="fr-FR" dirty="0">
              <a:latin typeface="Calibri" panose="020F0502020204030204" pitchFamily="34" charset="0"/>
              <a:cs typeface="Calibri" panose="020F0502020204030204" pitchFamily="34" charset="0"/>
            </a:endParaRPr>
          </a:p>
          <a:p>
            <a:pPr marL="1068388" indent="-285750">
              <a:lnSpc>
                <a:spcPct val="200000"/>
              </a:lnSpc>
              <a:buClr>
                <a:srgbClr val="FF0000"/>
              </a:buClr>
              <a:buSzPct val="130000"/>
              <a:buFont typeface="Wingdings" pitchFamily="2" charset="2"/>
              <a:buChar char="§"/>
            </a:pPr>
            <a:r>
              <a:rPr lang="fr-FR" dirty="0">
                <a:latin typeface="Calibri" panose="020F0502020204030204" pitchFamily="34" charset="0"/>
                <a:cs typeface="Calibri" panose="020F0502020204030204" pitchFamily="34" charset="0"/>
              </a:rPr>
              <a:t>Piloté par événement ou </a:t>
            </a:r>
            <a:r>
              <a:rPr lang="fr-FR" dirty="0" err="1">
                <a:latin typeface="Calibri" panose="020F0502020204030204" pitchFamily="34" charset="0"/>
                <a:cs typeface="Calibri" panose="020F0502020204030204" pitchFamily="34" charset="0"/>
              </a:rPr>
              <a:t>calendairement</a:t>
            </a:r>
            <a:endParaRPr lang="fr-FR" dirty="0">
              <a:latin typeface="Calibri" panose="020F0502020204030204" pitchFamily="34" charset="0"/>
              <a:cs typeface="Calibri" panose="020F0502020204030204" pitchFamily="34" charset="0"/>
            </a:endParaRPr>
          </a:p>
          <a:p>
            <a:pPr marL="1068388" indent="-285750">
              <a:lnSpc>
                <a:spcPct val="200000"/>
              </a:lnSpc>
              <a:buClr>
                <a:srgbClr val="FF0000"/>
              </a:buClr>
              <a:buSzPct val="130000"/>
              <a:buFont typeface="Wingdings" pitchFamily="2" charset="2"/>
              <a:buChar char="§"/>
            </a:pPr>
            <a:r>
              <a:rPr lang="fr-FR" dirty="0">
                <a:latin typeface="Calibri" panose="020F0502020204030204" pitchFamily="34" charset="0"/>
                <a:cs typeface="Calibri" panose="020F0502020204030204" pitchFamily="34" charset="0"/>
              </a:rPr>
              <a:t>Moteur de flux de données liés aux processus métier</a:t>
            </a:r>
          </a:p>
        </p:txBody>
      </p:sp>
      <p:sp>
        <p:nvSpPr>
          <p:cNvPr id="2" name="Text Box 3">
            <a:extLst>
              <a:ext uri="{FF2B5EF4-FFF2-40B4-BE49-F238E27FC236}">
                <a16:creationId xmlns:a16="http://schemas.microsoft.com/office/drawing/2014/main" id="{4C4F9DC8-8A79-20FE-33BC-F80070416661}"/>
              </a:ext>
            </a:extLst>
          </p:cNvPr>
          <p:cNvSpPr txBox="1">
            <a:spLocks noChangeArrowheads="1"/>
          </p:cNvSpPr>
          <p:nvPr/>
        </p:nvSpPr>
        <p:spPr bwMode="auto">
          <a:xfrm>
            <a:off x="1552257" y="94229"/>
            <a:ext cx="6244624" cy="461665"/>
          </a:xfrm>
          <a:prstGeom prst="rect">
            <a:avLst/>
          </a:prstGeom>
          <a:noFill/>
          <a:ln w="9525">
            <a:noFill/>
            <a:miter lim="800000"/>
            <a:headEnd/>
            <a:tailEnd/>
          </a:ln>
          <a:effectLst/>
        </p:spPr>
        <p:txBody>
          <a:bodyPr wrap="square">
            <a:spAutoFit/>
          </a:bodyPr>
          <a:lstStyle>
            <a:defPPr>
              <a:defRPr lang="fr-FR"/>
            </a:defPPr>
            <a:lvl1pPr algn="ctr" eaLnBrk="1" hangingPunct="1">
              <a:defRPr sz="2400" b="1" u="sng">
                <a:solidFill>
                  <a:schemeClr val="bg1"/>
                </a:solidFill>
                <a:effectLst>
                  <a:outerShdw blurRad="38100" dist="38100" dir="2700000" algn="tl">
                    <a:srgbClr val="C0C0C0"/>
                  </a:outerShdw>
                </a:effectLst>
                <a:highlight>
                  <a:srgbClr val="808080"/>
                </a:highlight>
                <a:ea typeface="ＭＳ Ｐゴシック" charset="-128"/>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pPr algn="l"/>
            <a:r>
              <a:rPr lang="fr-FR" altLang="fr-FR" dirty="0"/>
              <a:t>Alimentation  d’un Entrepôt de Données</a:t>
            </a:r>
          </a:p>
        </p:txBody>
      </p:sp>
    </p:spTree>
    <p:extLst>
      <p:ext uri="{BB962C8B-B14F-4D97-AF65-F5344CB8AC3E}">
        <p14:creationId xmlns:p14="http://schemas.microsoft.com/office/powerpoint/2010/main" val="21346322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27051" y="1010093"/>
            <a:ext cx="184731" cy="369332"/>
          </a:xfrm>
          <a:prstGeom prst="rect">
            <a:avLst/>
          </a:prstGeom>
          <a:noFill/>
        </p:spPr>
        <p:txBody>
          <a:bodyPr wrap="none" rtlCol="0">
            <a:spAutoFit/>
          </a:bodyPr>
          <a:lstStyle/>
          <a:p>
            <a:endParaRPr lang="fr-FR" dirty="0"/>
          </a:p>
        </p:txBody>
      </p:sp>
      <p:sp>
        <p:nvSpPr>
          <p:cNvPr id="4" name="Rectangle 3"/>
          <p:cNvSpPr/>
          <p:nvPr/>
        </p:nvSpPr>
        <p:spPr>
          <a:xfrm>
            <a:off x="1311782" y="2335265"/>
            <a:ext cx="8280920" cy="3103350"/>
          </a:xfrm>
          <a:prstGeom prst="rect">
            <a:avLst/>
          </a:prstGeom>
        </p:spPr>
        <p:txBody>
          <a:bodyPr wrap="square">
            <a:spAutoFit/>
          </a:bodyPr>
          <a:lstStyle/>
          <a:p>
            <a:pPr marL="984250" lvl="1" indent="-498475" algn="just">
              <a:buClr>
                <a:schemeClr val="bg1">
                  <a:lumMod val="85000"/>
                </a:schemeClr>
              </a:buClr>
              <a:buFont typeface="Wingdings" charset="2"/>
              <a:buChar char="þ"/>
            </a:pPr>
            <a:endParaRPr lang="fr-FR" sz="1000" dirty="0">
              <a:solidFill>
                <a:schemeClr val="bg1">
                  <a:lumMod val="85000"/>
                </a:schemeClr>
              </a:solidFill>
              <a:latin typeface="Lucida Calligraphy" charset="0"/>
              <a:ea typeface="ＭＳ Ｐゴシック" charset="-128"/>
              <a:cs typeface="Lucida Calligraphy" charset="0"/>
            </a:endParaRPr>
          </a:p>
          <a:p>
            <a:pPr marL="601662" indent="-285750">
              <a:lnSpc>
                <a:spcPct val="150000"/>
              </a:lnSpc>
              <a:buClr>
                <a:srgbClr val="FF0000"/>
              </a:buClr>
              <a:buSzPct val="120000"/>
              <a:buFont typeface="Wingdings" pitchFamily="2" charset="2"/>
              <a:buChar char="§"/>
            </a:pPr>
            <a:r>
              <a:rPr lang="fr-FR" dirty="0">
                <a:solidFill>
                  <a:schemeClr val="bg1">
                    <a:lumMod val="85000"/>
                  </a:schemeClr>
                </a:solidFill>
              </a:rPr>
              <a:t> </a:t>
            </a:r>
            <a:r>
              <a:rPr lang="fr-FR" dirty="0"/>
              <a:t>Optimisé </a:t>
            </a:r>
            <a:r>
              <a:rPr lang="fr-FR" dirty="0">
                <a:latin typeface="Calibri" panose="020F0502020204030204" pitchFamily="34" charset="0"/>
                <a:cs typeface="Calibri" panose="020F0502020204030204" pitchFamily="34" charset="0"/>
              </a:rPr>
              <a:t>pour</a:t>
            </a:r>
            <a:r>
              <a:rPr lang="fr-FR" dirty="0"/>
              <a:t> les structures de données</a:t>
            </a:r>
          </a:p>
          <a:p>
            <a:pPr marL="581025" indent="-285750">
              <a:lnSpc>
                <a:spcPct val="150000"/>
              </a:lnSpc>
              <a:buClr>
                <a:srgbClr val="FF0000"/>
              </a:buClr>
              <a:buSzPct val="120000"/>
              <a:buFont typeface="Wingdings" pitchFamily="2" charset="2"/>
              <a:buChar char="§"/>
            </a:pPr>
            <a:r>
              <a:rPr lang="fr-FR" dirty="0"/>
              <a:t>Périodique, par lots  (batch)</a:t>
            </a:r>
          </a:p>
          <a:p>
            <a:pPr marL="581025" indent="-285750">
              <a:lnSpc>
                <a:spcPct val="150000"/>
              </a:lnSpc>
              <a:buClr>
                <a:srgbClr val="FF0000"/>
              </a:buClr>
              <a:buSzPct val="120000"/>
              <a:buFont typeface="Wingdings" pitchFamily="2" charset="2"/>
              <a:buChar char="§"/>
            </a:pPr>
            <a:r>
              <a:rPr lang="fr-FR" dirty="0"/>
              <a:t>Déplacer de gros volumes de données en une seule étape</a:t>
            </a:r>
          </a:p>
          <a:p>
            <a:pPr marL="581025" indent="-285750">
              <a:lnSpc>
                <a:spcPct val="150000"/>
              </a:lnSpc>
              <a:buClr>
                <a:srgbClr val="FF0000"/>
              </a:buClr>
              <a:buSzPct val="120000"/>
              <a:buFont typeface="Wingdings" pitchFamily="2" charset="2"/>
              <a:buChar char="§"/>
            </a:pPr>
            <a:r>
              <a:rPr lang="fr-FR" dirty="0"/>
              <a:t>Transformations de données complexes   (calculs, agrégations…) </a:t>
            </a:r>
          </a:p>
          <a:p>
            <a:pPr marL="581025" indent="-285750">
              <a:lnSpc>
                <a:spcPct val="150000"/>
              </a:lnSpc>
              <a:buClr>
                <a:srgbClr val="FF0000"/>
              </a:buClr>
              <a:buSzPct val="120000"/>
              <a:buFont typeface="Wingdings" pitchFamily="2" charset="2"/>
              <a:buChar char="§"/>
            </a:pPr>
            <a:r>
              <a:rPr lang="fr-FR" dirty="0"/>
              <a:t>Planification contrôlée par l'administrateur</a:t>
            </a:r>
          </a:p>
          <a:p>
            <a:pPr marL="581025" indent="-285750">
              <a:lnSpc>
                <a:spcPct val="150000"/>
              </a:lnSpc>
              <a:buClr>
                <a:srgbClr val="FF0000"/>
              </a:buClr>
              <a:buSzPct val="120000"/>
              <a:buFont typeface="Wingdings" pitchFamily="2" charset="2"/>
              <a:buChar char="§"/>
            </a:pPr>
            <a:r>
              <a:rPr lang="fr-FR" dirty="0"/>
              <a:t>Nombreux outils avec API pour accroître la productivité</a:t>
            </a:r>
          </a:p>
          <a:p>
            <a:pPr marL="581025" indent="-285750">
              <a:lnSpc>
                <a:spcPct val="150000"/>
              </a:lnSpc>
              <a:buClr>
                <a:srgbClr val="FF0000"/>
              </a:buClr>
              <a:buSzPct val="120000"/>
              <a:buFont typeface="Wingdings" pitchFamily="2" charset="2"/>
              <a:buChar char="§"/>
            </a:pPr>
            <a:r>
              <a:rPr lang="fr-FR" dirty="0"/>
              <a:t>Réutilisation des objets et des transformations ETL</a:t>
            </a:r>
          </a:p>
        </p:txBody>
      </p:sp>
      <p:sp>
        <p:nvSpPr>
          <p:cNvPr id="3" name="Rectangle 2"/>
          <p:cNvSpPr/>
          <p:nvPr/>
        </p:nvSpPr>
        <p:spPr>
          <a:xfrm>
            <a:off x="390063" y="1214747"/>
            <a:ext cx="3672224" cy="461665"/>
          </a:xfrm>
          <a:prstGeom prst="rect">
            <a:avLst/>
          </a:prstGeom>
        </p:spPr>
        <p:txBody>
          <a:bodyPr wrap="none">
            <a:spAutoFit/>
          </a:bodyPr>
          <a:lstStyle/>
          <a:p>
            <a:pPr marL="984250" lvl="1" indent="-498475" algn="just">
              <a:buClr>
                <a:srgbClr val="FF0000"/>
              </a:buClr>
              <a:buFont typeface="Wingdings" charset="2"/>
              <a:buChar char="þ"/>
            </a:pPr>
            <a:r>
              <a:rPr lang="fr-FR" altLang="ja-JP" sz="2400" b="1" dirty="0">
                <a:solidFill>
                  <a:schemeClr val="bg2">
                    <a:lumMod val="75000"/>
                  </a:schemeClr>
                </a:solidFill>
                <a:latin typeface="Calibri" panose="020F0502020204030204" pitchFamily="34" charset="0"/>
                <a:ea typeface="ＭＳ Ｐゴシック" charset="-128"/>
                <a:cs typeface="Calibri" panose="020F0502020204030204" pitchFamily="34" charset="0"/>
              </a:rPr>
              <a:t>Le processus d’ETL  </a:t>
            </a:r>
          </a:p>
        </p:txBody>
      </p:sp>
      <p:sp>
        <p:nvSpPr>
          <p:cNvPr id="9" name="ZoneTexte 8"/>
          <p:cNvSpPr txBox="1"/>
          <p:nvPr/>
        </p:nvSpPr>
        <p:spPr>
          <a:xfrm>
            <a:off x="7144612" y="6106227"/>
            <a:ext cx="1991251" cy="261610"/>
          </a:xfrm>
          <a:prstGeom prst="rect">
            <a:avLst/>
          </a:prstGeom>
          <a:noFill/>
        </p:spPr>
        <p:txBody>
          <a:bodyPr wrap="none" rtlCol="0">
            <a:spAutoFit/>
          </a:bodyPr>
          <a:lstStyle/>
          <a:p>
            <a:r>
              <a:rPr lang="fr-FR" sz="1100" i="1" dirty="0"/>
              <a:t>Source IBM Software Group)</a:t>
            </a:r>
          </a:p>
        </p:txBody>
      </p:sp>
      <p:sp>
        <p:nvSpPr>
          <p:cNvPr id="5" name="Text Box 3">
            <a:extLst>
              <a:ext uri="{FF2B5EF4-FFF2-40B4-BE49-F238E27FC236}">
                <a16:creationId xmlns:a16="http://schemas.microsoft.com/office/drawing/2014/main" id="{CC99E4C0-03B2-38E8-3680-9A0DDE8744F3}"/>
              </a:ext>
            </a:extLst>
          </p:cNvPr>
          <p:cNvSpPr txBox="1">
            <a:spLocks noChangeArrowheads="1"/>
          </p:cNvSpPr>
          <p:nvPr/>
        </p:nvSpPr>
        <p:spPr bwMode="auto">
          <a:xfrm>
            <a:off x="1552257" y="94229"/>
            <a:ext cx="6244624" cy="461665"/>
          </a:xfrm>
          <a:prstGeom prst="rect">
            <a:avLst/>
          </a:prstGeom>
          <a:noFill/>
          <a:ln w="9525">
            <a:noFill/>
            <a:miter lim="800000"/>
            <a:headEnd/>
            <a:tailEnd/>
          </a:ln>
          <a:effectLst/>
        </p:spPr>
        <p:txBody>
          <a:bodyPr wrap="square">
            <a:spAutoFit/>
          </a:bodyPr>
          <a:lstStyle>
            <a:defPPr>
              <a:defRPr lang="fr-FR"/>
            </a:defPPr>
            <a:lvl1pPr algn="ctr" eaLnBrk="1" hangingPunct="1">
              <a:defRPr sz="2400" b="1" u="sng">
                <a:solidFill>
                  <a:schemeClr val="bg1"/>
                </a:solidFill>
                <a:effectLst>
                  <a:outerShdw blurRad="38100" dist="38100" dir="2700000" algn="tl">
                    <a:srgbClr val="C0C0C0"/>
                  </a:outerShdw>
                </a:effectLst>
                <a:highlight>
                  <a:srgbClr val="808080"/>
                </a:highlight>
                <a:ea typeface="ＭＳ Ｐゴシック" charset="-128"/>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pPr algn="l"/>
            <a:r>
              <a:rPr lang="fr-FR" altLang="fr-FR" dirty="0"/>
              <a:t>Alimentation  d’un Entrepôt de Données</a:t>
            </a:r>
          </a:p>
        </p:txBody>
      </p:sp>
      <p:sp>
        <p:nvSpPr>
          <p:cNvPr id="7" name="ZoneTexte 6">
            <a:extLst>
              <a:ext uri="{FF2B5EF4-FFF2-40B4-BE49-F238E27FC236}">
                <a16:creationId xmlns:a16="http://schemas.microsoft.com/office/drawing/2014/main" id="{7575DD77-F3A3-2AF7-4FD2-57EC9B5F8DDF}"/>
              </a:ext>
            </a:extLst>
          </p:cNvPr>
          <p:cNvSpPr txBox="1"/>
          <p:nvPr/>
        </p:nvSpPr>
        <p:spPr>
          <a:xfrm>
            <a:off x="1227021" y="1965933"/>
            <a:ext cx="4576712" cy="369332"/>
          </a:xfrm>
          <a:prstGeom prst="rect">
            <a:avLst/>
          </a:prstGeom>
          <a:noFill/>
        </p:spPr>
        <p:txBody>
          <a:bodyPr wrap="square">
            <a:spAutoFit/>
          </a:bodyPr>
          <a:lstStyle/>
          <a:p>
            <a:pPr marL="285750" indent="-285750">
              <a:buClr>
                <a:srgbClr val="FF0000"/>
              </a:buClr>
              <a:buSzPct val="120000"/>
              <a:buFont typeface="Wingdings" pitchFamily="2" charset="2"/>
              <a:buChar char="v"/>
            </a:pPr>
            <a:r>
              <a:rPr lang="fr-FR" b="1" dirty="0">
                <a:solidFill>
                  <a:schemeClr val="bg2">
                    <a:lumMod val="75000"/>
                  </a:schemeClr>
                </a:solidFill>
                <a:latin typeface="Calibri" panose="020F0502020204030204" pitchFamily="34" charset="0"/>
                <a:cs typeface="Calibri" panose="020F0502020204030204" pitchFamily="34" charset="0"/>
              </a:rPr>
              <a:t>Principales forces de l'ETL</a:t>
            </a:r>
            <a:endParaRPr lang="fr-F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753995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Espace réservé du numéro de diapositive 2"/>
          <p:cNvSpPr>
            <a:spLocks noGrp="1"/>
          </p:cNvSpPr>
          <p:nvPr>
            <p:ph type="sldNum" sz="quarter" idx="4294967295"/>
          </p:nvPr>
        </p:nvSpPr>
        <p:spPr bwMode="auto">
          <a:xfrm>
            <a:off x="0" y="6400800"/>
            <a:ext cx="457200" cy="457200"/>
          </a:xfrm>
          <a:prstGeom prst="ellipse">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6C0D748-0EED-4F4A-B3C3-F1EADF6A7D48}" type="slidenum">
              <a:rPr lang="en-US" altLang="fr-FR" sz="1400">
                <a:solidFill>
                  <a:srgbClr val="FFFFFF"/>
                </a:solidFill>
                <a:latin typeface="Calibri" charset="0"/>
                <a:ea typeface="ＭＳ Ｐゴシック" charset="-128"/>
              </a:rPr>
              <a:pPr/>
              <a:t>74</a:t>
            </a:fld>
            <a:endParaRPr lang="en-US" altLang="fr-FR" sz="1400">
              <a:solidFill>
                <a:srgbClr val="FFFFFF"/>
              </a:solidFill>
              <a:latin typeface="Calibri" charset="0"/>
              <a:ea typeface="ＭＳ Ｐゴシック" charset="-128"/>
            </a:endParaRPr>
          </a:p>
        </p:txBody>
      </p:sp>
      <p:sp>
        <p:nvSpPr>
          <p:cNvPr id="2" name="ZoneTexte 1"/>
          <p:cNvSpPr txBox="1"/>
          <p:nvPr/>
        </p:nvSpPr>
        <p:spPr>
          <a:xfrm>
            <a:off x="1127051" y="1010093"/>
            <a:ext cx="184731" cy="369332"/>
          </a:xfrm>
          <a:prstGeom prst="rect">
            <a:avLst/>
          </a:prstGeom>
          <a:noFill/>
        </p:spPr>
        <p:txBody>
          <a:bodyPr wrap="none" rtlCol="0">
            <a:spAutoFit/>
          </a:bodyPr>
          <a:lstStyle/>
          <a:p>
            <a:endParaRPr lang="fr-FR" dirty="0"/>
          </a:p>
        </p:txBody>
      </p:sp>
      <p:sp>
        <p:nvSpPr>
          <p:cNvPr id="6" name="Rectangle 5"/>
          <p:cNvSpPr/>
          <p:nvPr/>
        </p:nvSpPr>
        <p:spPr>
          <a:xfrm>
            <a:off x="1127051" y="2204864"/>
            <a:ext cx="8136904" cy="3234860"/>
          </a:xfrm>
          <a:prstGeom prst="rect">
            <a:avLst/>
          </a:prstGeom>
        </p:spPr>
        <p:txBody>
          <a:bodyPr wrap="square">
            <a:spAutoFit/>
          </a:bodyPr>
          <a:lstStyle/>
          <a:p>
            <a:pPr marL="671513" indent="-307975">
              <a:buClr>
                <a:srgbClr val="FF0000"/>
              </a:buClr>
              <a:buSzPct val="120000"/>
              <a:buFont typeface="Wingdings" pitchFamily="2" charset="2"/>
              <a:buChar char="§"/>
            </a:pPr>
            <a:r>
              <a:rPr lang="fr-FR" dirty="0">
                <a:latin typeface="Calibri" panose="020F0502020204030204" pitchFamily="34" charset="0"/>
                <a:cs typeface="Calibri" panose="020F0502020204030204" pitchFamily="34" charset="0"/>
              </a:rPr>
              <a:t>Commercialisation des outils lente</a:t>
            </a:r>
          </a:p>
          <a:p>
            <a:pPr marL="623888" indent="-285750">
              <a:lnSpc>
                <a:spcPct val="150000"/>
              </a:lnSpc>
              <a:buClr>
                <a:srgbClr val="FF0000"/>
              </a:buClr>
              <a:buSzPct val="120000"/>
              <a:buFont typeface="Wingdings" pitchFamily="2" charset="2"/>
              <a:buChar char="§"/>
            </a:pPr>
            <a:r>
              <a:rPr lang="fr-FR" dirty="0">
                <a:latin typeface="Calibri" panose="020F0502020204030204" pitchFamily="34" charset="0"/>
                <a:cs typeface="Calibri" panose="020F0502020204030204" pitchFamily="34" charset="0"/>
              </a:rPr>
              <a:t>Gestion des changements</a:t>
            </a:r>
          </a:p>
          <a:p>
            <a:pPr marL="623888" indent="-285750">
              <a:lnSpc>
                <a:spcPct val="150000"/>
              </a:lnSpc>
              <a:buClr>
                <a:srgbClr val="FF0000"/>
              </a:buClr>
              <a:buSzPct val="110000"/>
              <a:buFont typeface="Wingdings" pitchFamily="2" charset="2"/>
              <a:buChar char="§"/>
            </a:pPr>
            <a:r>
              <a:rPr lang="fr-FR" dirty="0">
                <a:latin typeface="Calibri" panose="020F0502020204030204" pitchFamily="34" charset="0"/>
                <a:cs typeface="Calibri" panose="020F0502020204030204" pitchFamily="34" charset="0"/>
              </a:rPr>
              <a:t>Données transférées indépendamment du besoin réel</a:t>
            </a:r>
          </a:p>
          <a:p>
            <a:pPr marL="623888" indent="-285750">
              <a:lnSpc>
                <a:spcPct val="150000"/>
              </a:lnSpc>
              <a:buClr>
                <a:srgbClr val="FF0000"/>
              </a:buClr>
              <a:buSzPct val="110000"/>
              <a:buFont typeface="Wingdings" pitchFamily="2" charset="2"/>
              <a:buChar char="§"/>
            </a:pPr>
            <a:r>
              <a:rPr lang="fr-FR" dirty="0">
                <a:latin typeface="Calibri" panose="020F0502020204030204" pitchFamily="34" charset="0"/>
                <a:cs typeface="Calibri" panose="020F0502020204030204" pitchFamily="34" charset="0"/>
              </a:rPr>
              <a:t>Sollicite beaucoup les systèmes de stockage</a:t>
            </a:r>
          </a:p>
          <a:p>
            <a:pPr marL="623888" indent="-285750">
              <a:lnSpc>
                <a:spcPct val="150000"/>
              </a:lnSpc>
              <a:buClr>
                <a:srgbClr val="FF0000"/>
              </a:buClr>
              <a:buSzPct val="110000"/>
              <a:buFont typeface="Wingdings" pitchFamily="2" charset="2"/>
              <a:buChar char="§"/>
            </a:pPr>
            <a:r>
              <a:rPr lang="fr-FR" dirty="0">
                <a:latin typeface="Calibri" panose="020F0502020204030204" pitchFamily="34" charset="0"/>
                <a:cs typeface="Calibri" panose="020F0502020204030204" pitchFamily="34" charset="0"/>
              </a:rPr>
              <a:t>Données de la source d'origine deviennent indépendantes une fois dans l’ED </a:t>
            </a:r>
          </a:p>
          <a:p>
            <a:pPr marL="623888" indent="-285750">
              <a:lnSpc>
                <a:spcPct val="150000"/>
              </a:lnSpc>
              <a:buClr>
                <a:srgbClr val="FF0000"/>
              </a:buClr>
              <a:buSzPct val="110000"/>
              <a:buFont typeface="Wingdings" pitchFamily="2" charset="2"/>
              <a:buChar char="§"/>
            </a:pPr>
            <a:r>
              <a:rPr lang="fr-FR" dirty="0">
                <a:latin typeface="Calibri" panose="020F0502020204030204" pitchFamily="34" charset="0"/>
                <a:cs typeface="Calibri" panose="020F0502020204030204" pitchFamily="34" charset="0"/>
              </a:rPr>
              <a:t>Grandes exigences pour la </a:t>
            </a:r>
            <a:r>
              <a:rPr lang="fr-FR" i="1" dirty="0" err="1">
                <a:latin typeface="Calibri" panose="020F0502020204030204" pitchFamily="34" charset="0"/>
                <a:cs typeface="Calibri" panose="020F0502020204030204" pitchFamily="34" charset="0"/>
              </a:rPr>
              <a:t>staging</a:t>
            </a:r>
            <a:r>
              <a:rPr lang="fr-FR" i="1" dirty="0">
                <a:latin typeface="Calibri" panose="020F0502020204030204" pitchFamily="34" charset="0"/>
                <a:cs typeface="Calibri" panose="020F0502020204030204" pitchFamily="34" charset="0"/>
              </a:rPr>
              <a:t> area</a:t>
            </a:r>
          </a:p>
          <a:p>
            <a:pPr marL="623888" indent="-285750">
              <a:lnSpc>
                <a:spcPct val="150000"/>
              </a:lnSpc>
              <a:buClr>
                <a:srgbClr val="FF0000"/>
              </a:buClr>
              <a:buSzPct val="110000"/>
              <a:buFont typeface="Wingdings" pitchFamily="2" charset="2"/>
              <a:buChar char="§"/>
            </a:pPr>
            <a:r>
              <a:rPr lang="fr-FR" dirty="0">
                <a:latin typeface="Calibri" panose="020F0502020204030204" pitchFamily="34" charset="0"/>
                <a:cs typeface="Calibri" panose="020F0502020204030204" pitchFamily="34" charset="0"/>
              </a:rPr>
              <a:t> Flux de données unidirectionnels  de la source vers la cible)</a:t>
            </a:r>
          </a:p>
          <a:p>
            <a:pPr marL="623888" indent="-285750">
              <a:lnSpc>
                <a:spcPct val="150000"/>
              </a:lnSpc>
              <a:buClr>
                <a:srgbClr val="FF0000"/>
              </a:buClr>
              <a:buSzPct val="110000"/>
              <a:buFont typeface="Wingdings" pitchFamily="2" charset="2"/>
              <a:buChar char="§"/>
            </a:pPr>
            <a:r>
              <a:rPr lang="fr-FR" dirty="0">
                <a:latin typeface="Calibri" panose="020F0502020204030204" pitchFamily="34" charset="0"/>
                <a:cs typeface="Calibri" panose="020F0502020204030204" pitchFamily="34" charset="0"/>
              </a:rPr>
              <a:t>Pas de support de mise à jour de multi-sites</a:t>
            </a:r>
          </a:p>
        </p:txBody>
      </p:sp>
      <p:sp>
        <p:nvSpPr>
          <p:cNvPr id="13" name="Rectangle 12"/>
          <p:cNvSpPr/>
          <p:nvPr/>
        </p:nvSpPr>
        <p:spPr>
          <a:xfrm>
            <a:off x="125701" y="1001402"/>
            <a:ext cx="4367799" cy="461665"/>
          </a:xfrm>
          <a:prstGeom prst="rect">
            <a:avLst/>
          </a:prstGeom>
        </p:spPr>
        <p:txBody>
          <a:bodyPr wrap="none">
            <a:spAutoFit/>
          </a:bodyPr>
          <a:lstStyle/>
          <a:p>
            <a:pPr marL="984250" lvl="1" indent="-498475" algn="just">
              <a:buClr>
                <a:srgbClr val="FF0000"/>
              </a:buClr>
              <a:buFont typeface="Wingdings" charset="2"/>
              <a:buChar char="þ"/>
            </a:pPr>
            <a:r>
              <a:rPr lang="fr-FR" altLang="ja-JP" sz="2400" b="1" dirty="0">
                <a:solidFill>
                  <a:schemeClr val="bg2">
                    <a:lumMod val="75000"/>
                  </a:schemeClr>
                </a:solidFill>
                <a:ea typeface="ＭＳ Ｐゴシック" charset="-128"/>
              </a:rPr>
              <a:t>Le processus d’ETL  </a:t>
            </a:r>
          </a:p>
        </p:txBody>
      </p:sp>
      <p:sp>
        <p:nvSpPr>
          <p:cNvPr id="15" name="ZoneTexte 14"/>
          <p:cNvSpPr txBox="1"/>
          <p:nvPr/>
        </p:nvSpPr>
        <p:spPr>
          <a:xfrm>
            <a:off x="7144612" y="6106227"/>
            <a:ext cx="1991251" cy="261610"/>
          </a:xfrm>
          <a:prstGeom prst="rect">
            <a:avLst/>
          </a:prstGeom>
          <a:noFill/>
        </p:spPr>
        <p:txBody>
          <a:bodyPr wrap="none" rtlCol="0">
            <a:spAutoFit/>
          </a:bodyPr>
          <a:lstStyle/>
          <a:p>
            <a:r>
              <a:rPr lang="fr-FR" sz="1100" i="1" dirty="0"/>
              <a:t>Source IBM Software Group)</a:t>
            </a:r>
          </a:p>
        </p:txBody>
      </p:sp>
      <p:sp>
        <p:nvSpPr>
          <p:cNvPr id="3" name="Text Box 3">
            <a:extLst>
              <a:ext uri="{FF2B5EF4-FFF2-40B4-BE49-F238E27FC236}">
                <a16:creationId xmlns:a16="http://schemas.microsoft.com/office/drawing/2014/main" id="{9BCD7E6E-75DA-CC9E-8DDA-314F81F83756}"/>
              </a:ext>
            </a:extLst>
          </p:cNvPr>
          <p:cNvSpPr txBox="1">
            <a:spLocks noChangeArrowheads="1"/>
          </p:cNvSpPr>
          <p:nvPr/>
        </p:nvSpPr>
        <p:spPr bwMode="auto">
          <a:xfrm>
            <a:off x="1552257" y="94229"/>
            <a:ext cx="6244624" cy="461665"/>
          </a:xfrm>
          <a:prstGeom prst="rect">
            <a:avLst/>
          </a:prstGeom>
          <a:noFill/>
          <a:ln w="9525">
            <a:noFill/>
            <a:miter lim="800000"/>
            <a:headEnd/>
            <a:tailEnd/>
          </a:ln>
          <a:effectLst/>
        </p:spPr>
        <p:txBody>
          <a:bodyPr wrap="square">
            <a:spAutoFit/>
          </a:bodyPr>
          <a:lstStyle>
            <a:defPPr>
              <a:defRPr lang="fr-FR"/>
            </a:defPPr>
            <a:lvl1pPr algn="ctr" eaLnBrk="1" hangingPunct="1">
              <a:defRPr sz="2400" b="1" u="sng">
                <a:solidFill>
                  <a:schemeClr val="bg1"/>
                </a:solidFill>
                <a:effectLst>
                  <a:outerShdw blurRad="38100" dist="38100" dir="2700000" algn="tl">
                    <a:srgbClr val="C0C0C0"/>
                  </a:outerShdw>
                </a:effectLst>
                <a:highlight>
                  <a:srgbClr val="808080"/>
                </a:highlight>
                <a:ea typeface="ＭＳ Ｐゴシック" charset="-128"/>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pPr algn="l"/>
            <a:r>
              <a:rPr lang="fr-FR" altLang="fr-FR" dirty="0"/>
              <a:t>Alimentation  d’un Entrepôt de Données</a:t>
            </a:r>
          </a:p>
        </p:txBody>
      </p:sp>
      <p:sp>
        <p:nvSpPr>
          <p:cNvPr id="5" name="ZoneTexte 4">
            <a:extLst>
              <a:ext uri="{FF2B5EF4-FFF2-40B4-BE49-F238E27FC236}">
                <a16:creationId xmlns:a16="http://schemas.microsoft.com/office/drawing/2014/main" id="{A95EACDC-1A71-6F02-64DD-F741CDC65A67}"/>
              </a:ext>
            </a:extLst>
          </p:cNvPr>
          <p:cNvSpPr txBox="1"/>
          <p:nvPr/>
        </p:nvSpPr>
        <p:spPr>
          <a:xfrm>
            <a:off x="1127051" y="1558422"/>
            <a:ext cx="4604994" cy="369332"/>
          </a:xfrm>
          <a:prstGeom prst="rect">
            <a:avLst/>
          </a:prstGeom>
          <a:noFill/>
        </p:spPr>
        <p:txBody>
          <a:bodyPr wrap="square">
            <a:spAutoFit/>
          </a:bodyPr>
          <a:lstStyle>
            <a:defPPr>
              <a:defRPr lang="fr-FR"/>
            </a:defPPr>
            <a:lvl1pPr marL="285750" indent="-285750">
              <a:buClr>
                <a:srgbClr val="FF0000"/>
              </a:buClr>
              <a:buSzPct val="120000"/>
              <a:buFont typeface="Wingdings" pitchFamily="2" charset="2"/>
              <a:buChar char="v"/>
              <a:defRPr b="1">
                <a:solidFill>
                  <a:schemeClr val="bg2">
                    <a:lumMod val="75000"/>
                  </a:schemeClr>
                </a:solidFill>
              </a:defRPr>
            </a:lvl1pPr>
          </a:lstStyle>
          <a:p>
            <a:r>
              <a:rPr lang="fr-FR" dirty="0"/>
              <a:t>ETL Principaux défis</a:t>
            </a:r>
          </a:p>
        </p:txBody>
      </p:sp>
    </p:spTree>
    <p:extLst>
      <p:ext uri="{BB962C8B-B14F-4D97-AF65-F5344CB8AC3E}">
        <p14:creationId xmlns:p14="http://schemas.microsoft.com/office/powerpoint/2010/main" val="21240589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me 5"/>
          <p:cNvGraphicFramePr/>
          <p:nvPr/>
        </p:nvGraphicFramePr>
        <p:xfrm>
          <a:off x="-165670" y="14288"/>
          <a:ext cx="925252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1925280" y="1513517"/>
            <a:ext cx="5070619" cy="923330"/>
          </a:xfrm>
          <a:prstGeom prst="rect">
            <a:avLst/>
          </a:prstGeom>
          <a:noFill/>
        </p:spPr>
        <p:txBody>
          <a:bodyPr wrap="none" lIns="91440" tIns="45720" rIns="91440" bIns="45720">
            <a:spAutoFit/>
          </a:bodyPr>
          <a:lstStyle/>
          <a:p>
            <a:r>
              <a:rPr lang="fr-FR" sz="5400" b="1" i="1" cap="none" spc="0" dirty="0">
                <a:ln w="12700">
                  <a:solidFill>
                    <a:schemeClr val="tx2">
                      <a:satMod val="155000"/>
                    </a:schemeClr>
                  </a:solidFill>
                  <a:prstDash val="solid"/>
                </a:ln>
                <a:solidFill>
                  <a:srgbClr val="0432FF"/>
                </a:solidFill>
                <a:effectLst>
                  <a:outerShdw blurRad="41275" dist="20320" dir="1800000" algn="tl" rotWithShape="0">
                    <a:srgbClr val="000000">
                      <a:alpha val="40000"/>
                    </a:srgbClr>
                  </a:outerShdw>
                </a:effectLst>
              </a:rPr>
              <a:t>Administration</a:t>
            </a:r>
          </a:p>
        </p:txBody>
      </p:sp>
      <p:sp>
        <p:nvSpPr>
          <p:cNvPr id="7" name="Rectangle 6"/>
          <p:cNvSpPr/>
          <p:nvPr/>
        </p:nvSpPr>
        <p:spPr>
          <a:xfrm>
            <a:off x="24021" y="4263598"/>
            <a:ext cx="4227440" cy="830997"/>
          </a:xfrm>
          <a:prstGeom prst="rect">
            <a:avLst/>
          </a:prstGeom>
          <a:noFill/>
        </p:spPr>
        <p:txBody>
          <a:bodyPr wrap="none" lIns="91440" tIns="45720" rIns="91440" bIns="45720">
            <a:spAutoFit/>
          </a:bodyPr>
          <a:lstStyle/>
          <a:p>
            <a:pPr algn="ctr"/>
            <a:r>
              <a:rPr lang="fr-FR" sz="4800" b="1" i="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des entrepôts</a:t>
            </a:r>
            <a:endParaRPr lang="fr-FR" sz="4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Rectangle 7"/>
          <p:cNvSpPr/>
          <p:nvPr/>
        </p:nvSpPr>
        <p:spPr>
          <a:xfrm>
            <a:off x="4205941" y="4214540"/>
            <a:ext cx="4398507" cy="769441"/>
          </a:xfrm>
          <a:prstGeom prst="rect">
            <a:avLst/>
          </a:prstGeom>
          <a:noFill/>
        </p:spPr>
        <p:txBody>
          <a:bodyPr wrap="square" lIns="91440" tIns="45720" rIns="91440" bIns="45720">
            <a:spAutoFit/>
          </a:bodyPr>
          <a:lstStyle/>
          <a:p>
            <a:pPr algn="ctr"/>
            <a:r>
              <a:rPr lang="fr-FR" sz="4400" b="1" i="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de données</a:t>
            </a:r>
            <a:endParaRPr lang="fr-FR" sz="4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785479318"/>
      </p:ext>
    </p:extLst>
  </p:cSld>
  <p:clrMapOvr>
    <a:masterClrMapping/>
  </p:clrMapOvr>
  <p:transition spd="med">
    <p:pull/>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3"/>
          <p:cNvSpPr txBox="1">
            <a:spLocks noChangeArrowheads="1"/>
          </p:cNvSpPr>
          <p:nvPr/>
        </p:nvSpPr>
        <p:spPr bwMode="auto">
          <a:xfrm>
            <a:off x="354089" y="1124744"/>
            <a:ext cx="864096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charset="0"/>
              </a:defRPr>
            </a:lvl1pPr>
            <a:lvl2pPr marL="850900" indent="-39370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317500" lvl="1" indent="-254000">
              <a:buClr>
                <a:srgbClr val="FF0000"/>
              </a:buClr>
              <a:buSzPct val="110000"/>
              <a:buFont typeface="Wingdings" charset="2"/>
              <a:buChar char="q"/>
            </a:pPr>
            <a:r>
              <a:rPr lang="fr-FR" altLang="fr-FR" sz="2000" dirty="0">
                <a:latin typeface="Calibri" panose="020F0502020204030204" pitchFamily="34" charset="0"/>
                <a:ea typeface="ＭＳ Ｐゴシック" charset="-128"/>
                <a:cs typeface="Calibri" panose="020F0502020204030204" pitchFamily="34" charset="0"/>
              </a:rPr>
              <a:t> L</a:t>
            </a:r>
            <a:r>
              <a:rPr lang="fr-FR" altLang="ja-JP" sz="2000" dirty="0">
                <a:latin typeface="Calibri" panose="020F0502020204030204" pitchFamily="34" charset="0"/>
                <a:ea typeface="ＭＳ Ｐゴシック" charset="-128"/>
                <a:cs typeface="Calibri" panose="020F0502020204030204" pitchFamily="34" charset="0"/>
              </a:rPr>
              <a:t>'ED est un aspect physique du SI de l'entreprise. Il doit être par conséquent évolutif.   </a:t>
            </a:r>
            <a:r>
              <a:rPr lang="fr-FR" altLang="ja-JP" dirty="0">
                <a:latin typeface="Calibri" panose="020F0502020204030204" pitchFamily="34" charset="0"/>
                <a:ea typeface="ＭＳ Ｐゴシック" charset="-128"/>
                <a:cs typeface="Calibri" panose="020F0502020204030204" pitchFamily="34" charset="0"/>
              </a:rPr>
              <a:t>Les données doivent donc changer</a:t>
            </a:r>
            <a:r>
              <a:rPr lang="fr-FR" altLang="ja-JP" sz="2000" dirty="0">
                <a:latin typeface="Calibri" panose="020F0502020204030204" pitchFamily="34" charset="0"/>
                <a:ea typeface="ＭＳ Ｐゴシック" charset="-128"/>
                <a:cs typeface="Calibri" panose="020F0502020204030204" pitchFamily="34" charset="0"/>
              </a:rPr>
              <a:t> (</a:t>
            </a:r>
            <a:r>
              <a:rPr lang="fr-FR" altLang="ja-JP" b="1" i="1" dirty="0">
                <a:solidFill>
                  <a:schemeClr val="bg2">
                    <a:lumMod val="75000"/>
                  </a:schemeClr>
                </a:solidFill>
                <a:latin typeface="Calibri" panose="020F0502020204030204" pitchFamily="34" charset="0"/>
                <a:ea typeface="ＭＳ Ｐゴシック" charset="-128"/>
                <a:cs typeface="Calibri" panose="020F0502020204030204" pitchFamily="34" charset="0"/>
              </a:rPr>
              <a:t>gérer l'actualisation des données</a:t>
            </a:r>
            <a:r>
              <a:rPr lang="fr-FR" altLang="ja-JP" sz="2000" dirty="0">
                <a:latin typeface="Calibri" panose="020F0502020204030204" pitchFamily="34" charset="0"/>
                <a:ea typeface="ＭＳ Ｐゴシック" charset="-128"/>
                <a:cs typeface="Calibri" panose="020F0502020204030204" pitchFamily="34" charset="0"/>
              </a:rPr>
              <a:t>)</a:t>
            </a:r>
          </a:p>
          <a:p>
            <a:pPr marL="317500" lvl="1" indent="-254000">
              <a:buClr>
                <a:srgbClr val="FF0000"/>
              </a:buClr>
              <a:buSzPct val="110000"/>
              <a:buFont typeface="Wingdings" charset="2"/>
              <a:buChar char="q"/>
            </a:pPr>
            <a:endParaRPr lang="fr-FR" altLang="fr-FR" sz="2000" dirty="0">
              <a:latin typeface="Calibri" panose="020F0502020204030204" pitchFamily="34" charset="0"/>
              <a:ea typeface="ＭＳ Ｐゴシック" charset="-128"/>
              <a:cs typeface="Calibri" panose="020F0502020204030204" pitchFamily="34" charset="0"/>
            </a:endParaRPr>
          </a:p>
          <a:p>
            <a:pPr marL="317500" lvl="1" indent="-254000">
              <a:buClr>
                <a:srgbClr val="FF0000"/>
              </a:buClr>
              <a:buSzPct val="110000"/>
              <a:buFont typeface="Wingdings" charset="2"/>
              <a:buChar char="q"/>
            </a:pPr>
            <a:r>
              <a:rPr lang="fr-FR" altLang="fr-FR" sz="2000" dirty="0">
                <a:latin typeface="Calibri" panose="020F0502020204030204" pitchFamily="34" charset="0"/>
                <a:ea typeface="ＭＳ Ｐゴシック" charset="-128"/>
                <a:cs typeface="Calibri" panose="020F0502020204030204" pitchFamily="34" charset="0"/>
              </a:rPr>
              <a:t> Des outils prennent en charge les tâches de </a:t>
            </a:r>
            <a:r>
              <a:rPr lang="fr-FR" altLang="fr-FR" sz="2000" dirty="0">
                <a:solidFill>
                  <a:schemeClr val="bg1"/>
                </a:solidFill>
                <a:latin typeface="Calibri" panose="020F0502020204030204" pitchFamily="34" charset="0"/>
                <a:ea typeface="ＭＳ Ｐゴシック" charset="-128"/>
                <a:cs typeface="Calibri" panose="020F0502020204030204" pitchFamily="34" charset="0"/>
              </a:rPr>
              <a:t>rafraîchissement des données </a:t>
            </a:r>
          </a:p>
          <a:p>
            <a:pPr marL="317500" lvl="1" indent="-254000">
              <a:buClr>
                <a:srgbClr val="FF0000"/>
              </a:buClr>
              <a:buSzPct val="110000"/>
              <a:buFont typeface="Wingdings" charset="2"/>
              <a:buChar char="q"/>
            </a:pPr>
            <a:endParaRPr lang="fr-FR" altLang="fr-FR" sz="2000" dirty="0">
              <a:latin typeface="Calibri" panose="020F0502020204030204" pitchFamily="34" charset="0"/>
              <a:ea typeface="ＭＳ Ｐゴシック" charset="-128"/>
              <a:cs typeface="Calibri" panose="020F0502020204030204" pitchFamily="34" charset="0"/>
            </a:endParaRPr>
          </a:p>
          <a:p>
            <a:pPr marL="317500" lvl="1" indent="-254000">
              <a:buClr>
                <a:srgbClr val="FF0000"/>
              </a:buClr>
              <a:buSzPct val="110000"/>
              <a:buFont typeface="Wingdings" charset="2"/>
              <a:buChar char="q"/>
            </a:pPr>
            <a:r>
              <a:rPr lang="fr-FR" altLang="fr-FR" sz="2000" dirty="0">
                <a:latin typeface="Calibri" panose="020F0502020204030204" pitchFamily="34" charset="0"/>
                <a:ea typeface="ＭＳ Ｐゴシック" charset="-128"/>
                <a:cs typeface="Calibri" panose="020F0502020204030204" pitchFamily="34" charset="0"/>
              </a:rPr>
              <a:t> Ils procèdent par réplication pour propager dans l</a:t>
            </a:r>
            <a:r>
              <a:rPr lang="fr-FR" altLang="ja-JP" sz="2000" dirty="0">
                <a:latin typeface="Calibri" panose="020F0502020204030204" pitchFamily="34" charset="0"/>
                <a:ea typeface="ＭＳ Ｐゴシック" charset="-128"/>
                <a:cs typeface="Calibri" panose="020F0502020204030204" pitchFamily="34" charset="0"/>
              </a:rPr>
              <a:t>'ED </a:t>
            </a:r>
            <a:r>
              <a:rPr lang="fr-FR" altLang="fr-FR" sz="2000" dirty="0">
                <a:latin typeface="Calibri" panose="020F0502020204030204" pitchFamily="34" charset="0"/>
                <a:ea typeface="ＭＳ Ｐゴシック" charset="-128"/>
                <a:cs typeface="Calibri" panose="020F0502020204030204" pitchFamily="34" charset="0"/>
              </a:rPr>
              <a:t>les maj effectuées dans les BD</a:t>
            </a:r>
            <a:r>
              <a:rPr lang="fr-FR" altLang="ja-JP" sz="2000" dirty="0">
                <a:latin typeface="Calibri" panose="020F0502020204030204" pitchFamily="34" charset="0"/>
                <a:ea typeface="ＭＳ Ｐゴシック" charset="-128"/>
                <a:cs typeface="Calibri" panose="020F0502020204030204" pitchFamily="34" charset="0"/>
              </a:rPr>
              <a:t> </a:t>
            </a:r>
          </a:p>
          <a:p>
            <a:pPr marL="317500" lvl="1" indent="-254000">
              <a:buClr>
                <a:srgbClr val="FF0000"/>
              </a:buClr>
              <a:buSzPct val="110000"/>
              <a:buFont typeface="Wingdings" charset="2"/>
              <a:buChar char="q"/>
            </a:pPr>
            <a:endParaRPr lang="fr-FR" altLang="fr-FR" sz="2000" dirty="0">
              <a:latin typeface="Calibri" panose="020F0502020204030204" pitchFamily="34" charset="0"/>
              <a:ea typeface="ＭＳ Ｐゴシック" charset="-128"/>
              <a:cs typeface="Calibri" panose="020F0502020204030204" pitchFamily="34" charset="0"/>
            </a:endParaRPr>
          </a:p>
          <a:p>
            <a:pPr marL="317500" lvl="1" indent="-254000">
              <a:buClr>
                <a:srgbClr val="FF0000"/>
              </a:buClr>
              <a:buSzPct val="110000"/>
              <a:buFont typeface="Wingdings" charset="2"/>
              <a:buChar char="q"/>
            </a:pPr>
            <a:r>
              <a:rPr lang="fr-FR" altLang="fr-FR" sz="2000" dirty="0">
                <a:latin typeface="Calibri" panose="020F0502020204030204" pitchFamily="34" charset="0"/>
                <a:ea typeface="ＭＳ Ｐゴシック" charset="-128"/>
                <a:cs typeface="Calibri" panose="020F0502020204030204" pitchFamily="34" charset="0"/>
              </a:rPr>
              <a:t> Mécanisme de réplication : copie de données d</a:t>
            </a:r>
            <a:r>
              <a:rPr lang="fr-FR" altLang="ja-JP" sz="2000" dirty="0">
                <a:latin typeface="Calibri" panose="020F0502020204030204" pitchFamily="34" charset="0"/>
                <a:ea typeface="ＭＳ Ｐゴシック" charset="-128"/>
                <a:cs typeface="Calibri" panose="020F0502020204030204" pitchFamily="34" charset="0"/>
              </a:rPr>
              <a:t>'une BD vers 1 ou plusieurs autres BD</a:t>
            </a:r>
          </a:p>
          <a:p>
            <a:pPr marL="317500" lvl="1" indent="-254000">
              <a:buClr>
                <a:srgbClr val="FF0000"/>
              </a:buClr>
              <a:buSzPct val="110000"/>
              <a:buFont typeface="Wingdings" charset="2"/>
              <a:buChar char="q"/>
            </a:pPr>
            <a:endParaRPr lang="fr-FR" altLang="fr-FR" sz="2000" dirty="0">
              <a:latin typeface="Calibri" panose="020F0502020204030204" pitchFamily="34" charset="0"/>
              <a:ea typeface="ＭＳ Ｐゴシック" charset="-128"/>
              <a:cs typeface="Calibri" panose="020F0502020204030204" pitchFamily="34" charset="0"/>
            </a:endParaRPr>
          </a:p>
          <a:p>
            <a:pPr marL="317500" lvl="1" indent="-254000">
              <a:buClr>
                <a:srgbClr val="FF0000"/>
              </a:buClr>
              <a:buSzPct val="110000"/>
              <a:buFont typeface="Wingdings" charset="2"/>
              <a:buChar char="q"/>
            </a:pPr>
            <a:r>
              <a:rPr lang="fr-FR" altLang="fr-FR" sz="2000" dirty="0">
                <a:latin typeface="Calibri" panose="020F0502020204030204" pitchFamily="34" charset="0"/>
                <a:ea typeface="ＭＳ Ｐゴシック" charset="-128"/>
                <a:cs typeface="Calibri" panose="020F0502020204030204" pitchFamily="34" charset="0"/>
              </a:rPr>
              <a:t> Réplications : </a:t>
            </a:r>
            <a:r>
              <a:rPr lang="fr-FR" altLang="fr-FR" sz="2000" i="1" dirty="0">
                <a:solidFill>
                  <a:schemeClr val="bg2">
                    <a:lumMod val="75000"/>
                  </a:schemeClr>
                </a:solidFill>
                <a:latin typeface="Calibri" panose="020F0502020204030204" pitchFamily="34" charset="0"/>
                <a:ea typeface="ＭＳ Ｐゴシック" charset="-128"/>
                <a:cs typeface="Calibri" panose="020F0502020204030204" pitchFamily="34" charset="0"/>
              </a:rPr>
              <a:t>asymétriques synchrones ou asynchrones</a:t>
            </a:r>
            <a:r>
              <a:rPr lang="fr-FR" altLang="fr-FR" sz="2000" i="1" dirty="0">
                <a:solidFill>
                  <a:schemeClr val="bg1">
                    <a:lumMod val="85000"/>
                  </a:schemeClr>
                </a:solidFill>
                <a:latin typeface="Calibri" panose="020F0502020204030204" pitchFamily="34" charset="0"/>
                <a:ea typeface="ＭＳ Ｐゴシック" charset="-128"/>
                <a:cs typeface="Calibri" panose="020F0502020204030204" pitchFamily="34" charset="0"/>
              </a:rPr>
              <a:t>  </a:t>
            </a:r>
            <a:r>
              <a:rPr lang="fr-FR" altLang="fr-FR" sz="2000" dirty="0">
                <a:latin typeface="Calibri" panose="020F0502020204030204" pitchFamily="34" charset="0"/>
                <a:ea typeface="ＭＳ Ｐゴシック" charset="-128"/>
                <a:cs typeface="Calibri" panose="020F0502020204030204" pitchFamily="34" charset="0"/>
              </a:rPr>
              <a:t>ou </a:t>
            </a:r>
            <a:r>
              <a:rPr lang="fr-FR" altLang="fr-FR" sz="2000" dirty="0">
                <a:solidFill>
                  <a:schemeClr val="bg2">
                    <a:lumMod val="75000"/>
                  </a:schemeClr>
                </a:solidFill>
                <a:latin typeface="Calibri" panose="020F0502020204030204" pitchFamily="34" charset="0"/>
                <a:ea typeface="ＭＳ Ｐゴシック" charset="-128"/>
                <a:cs typeface="Calibri" panose="020F0502020204030204" pitchFamily="34" charset="0"/>
              </a:rPr>
              <a:t>symétriques synchrones ou asynchrones.</a:t>
            </a:r>
          </a:p>
          <a:p>
            <a:pPr marL="317500" lvl="1" indent="-254000">
              <a:buClr>
                <a:srgbClr val="FF0000"/>
              </a:buClr>
              <a:buSzPct val="110000"/>
              <a:buFont typeface="Wingdings" charset="2"/>
              <a:buChar char="q"/>
            </a:pPr>
            <a:endParaRPr lang="fr-FR" altLang="fr-FR" sz="2000" dirty="0">
              <a:latin typeface="Calibri" panose="020F0502020204030204" pitchFamily="34" charset="0"/>
              <a:ea typeface="ＭＳ Ｐゴシック" charset="-128"/>
              <a:cs typeface="Calibri" panose="020F0502020204030204" pitchFamily="34" charset="0"/>
            </a:endParaRPr>
          </a:p>
          <a:p>
            <a:pPr marL="317500" lvl="1" indent="-254000">
              <a:buClr>
                <a:srgbClr val="FF0000"/>
              </a:buClr>
              <a:buSzPct val="110000"/>
              <a:buFont typeface="Wingdings" charset="2"/>
              <a:buChar char="q"/>
            </a:pPr>
            <a:r>
              <a:rPr lang="fr-FR" altLang="fr-FR" sz="2000" dirty="0">
                <a:solidFill>
                  <a:schemeClr val="bg1"/>
                </a:solidFill>
                <a:latin typeface="Calibri" panose="020F0502020204030204" pitchFamily="34" charset="0"/>
                <a:ea typeface="ＭＳ Ｐゴシック" charset="-128"/>
                <a:cs typeface="Calibri" panose="020F0502020204030204" pitchFamily="34" charset="0"/>
              </a:rPr>
              <a:t> </a:t>
            </a:r>
            <a:r>
              <a:rPr lang="fr-FR" altLang="fr-FR" sz="2000" dirty="0">
                <a:solidFill>
                  <a:schemeClr val="bg2">
                    <a:lumMod val="75000"/>
                  </a:schemeClr>
                </a:solidFill>
                <a:latin typeface="Calibri" panose="020F0502020204030204" pitchFamily="34" charset="0"/>
                <a:ea typeface="ＭＳ Ｐゴシック" charset="-128"/>
                <a:cs typeface="Calibri" panose="020F0502020204030204" pitchFamily="34" charset="0"/>
              </a:rPr>
              <a:t>Rafraîchissement des données </a:t>
            </a:r>
            <a:r>
              <a:rPr lang="fr-FR" altLang="fr-FR" sz="2000" dirty="0">
                <a:latin typeface="Calibri" panose="020F0502020204030204" pitchFamily="34" charset="0"/>
                <a:ea typeface="ＭＳ Ｐゴシック" charset="-128"/>
                <a:cs typeface="Calibri" panose="020F0502020204030204" pitchFamily="34" charset="0"/>
              </a:rPr>
              <a:t>: se faire également par des processus de transformation qui exploitent les métadonnées.</a:t>
            </a:r>
            <a:endParaRPr lang="fr-FR" altLang="fr-FR" dirty="0">
              <a:latin typeface="Calibri" panose="020F0502020204030204" pitchFamily="34" charset="0"/>
              <a:ea typeface="ＭＳ Ｐゴシック" charset="-128"/>
              <a:cs typeface="Calibri" panose="020F0502020204030204" pitchFamily="34" charset="0"/>
            </a:endParaRPr>
          </a:p>
        </p:txBody>
      </p:sp>
      <p:sp>
        <p:nvSpPr>
          <p:cNvPr id="2" name="Text Box 3">
            <a:extLst>
              <a:ext uri="{FF2B5EF4-FFF2-40B4-BE49-F238E27FC236}">
                <a16:creationId xmlns:a16="http://schemas.microsoft.com/office/drawing/2014/main" id="{A8E17FF2-FA86-1A8B-A488-F6B405995DAF}"/>
              </a:ext>
            </a:extLst>
          </p:cNvPr>
          <p:cNvSpPr txBox="1">
            <a:spLocks noChangeArrowheads="1"/>
          </p:cNvSpPr>
          <p:nvPr/>
        </p:nvSpPr>
        <p:spPr bwMode="auto">
          <a:xfrm>
            <a:off x="1552257" y="94229"/>
            <a:ext cx="6244624" cy="461665"/>
          </a:xfrm>
          <a:prstGeom prst="rect">
            <a:avLst/>
          </a:prstGeom>
          <a:noFill/>
          <a:ln w="9525">
            <a:noFill/>
            <a:miter lim="800000"/>
            <a:headEnd/>
            <a:tailEnd/>
          </a:ln>
          <a:effectLst/>
        </p:spPr>
        <p:txBody>
          <a:bodyPr wrap="square">
            <a:spAutoFit/>
          </a:bodyPr>
          <a:lstStyle>
            <a:defPPr>
              <a:defRPr lang="fr-FR"/>
            </a:defPPr>
            <a:lvl1pPr algn="ctr" eaLnBrk="1" hangingPunct="1">
              <a:defRPr sz="2400" b="1" u="sng">
                <a:solidFill>
                  <a:schemeClr val="bg1"/>
                </a:solidFill>
                <a:effectLst>
                  <a:outerShdw blurRad="38100" dist="38100" dir="2700000" algn="tl">
                    <a:srgbClr val="C0C0C0"/>
                  </a:outerShdw>
                </a:effectLst>
                <a:highlight>
                  <a:srgbClr val="808080"/>
                </a:highlight>
                <a:ea typeface="ＭＳ Ｐゴシック" charset="-128"/>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pPr algn="l"/>
            <a:r>
              <a:rPr lang="fr-FR" altLang="fr-FR" dirty="0"/>
              <a:t>Alimentation  d’un Entrepôt de Données</a:t>
            </a:r>
          </a:p>
        </p:txBody>
      </p:sp>
    </p:spTree>
    <p:extLst>
      <p:ext uri="{BB962C8B-B14F-4D97-AF65-F5344CB8AC3E}">
        <p14:creationId xmlns:p14="http://schemas.microsoft.com/office/powerpoint/2010/main" val="17618980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Text Box 2"/>
          <p:cNvSpPr txBox="1">
            <a:spLocks noChangeArrowheads="1"/>
          </p:cNvSpPr>
          <p:nvPr/>
        </p:nvSpPr>
        <p:spPr bwMode="auto">
          <a:xfrm>
            <a:off x="256441" y="1628800"/>
            <a:ext cx="8856984" cy="4062651"/>
          </a:xfrm>
          <a:prstGeom prst="rect">
            <a:avLst/>
          </a:prstGeom>
          <a:noFill/>
          <a:ln w="9525">
            <a:noFill/>
            <a:miter lim="800000"/>
            <a:headEnd/>
            <a:tailEnd/>
          </a:ln>
        </p:spPr>
        <p:txBody>
          <a:bodyPr wrap="square">
            <a:spAutoFit/>
          </a:bodyPr>
          <a:lstStyle>
            <a:lvl1pPr marL="288925" indent="-288925">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765175">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lvl="2">
              <a:buClr>
                <a:srgbClr val="FF0000"/>
              </a:buClr>
              <a:buSzPct val="110000"/>
              <a:buFont typeface="Wingdings" charset="2"/>
              <a:buNone/>
              <a:defRPr/>
            </a:pPr>
            <a:endParaRPr lang="fr-FR" altLang="fr-FR" sz="1800" dirty="0">
              <a:solidFill>
                <a:srgbClr val="CC3399"/>
              </a:solidFill>
              <a:latin typeface="Calibri" panose="020F0502020204030204" pitchFamily="34" charset="0"/>
              <a:cs typeface="Calibri" panose="020F0502020204030204" pitchFamily="34" charset="0"/>
            </a:endParaRPr>
          </a:p>
          <a:p>
            <a:pPr marL="357188" indent="-357188" algn="just">
              <a:spcAft>
                <a:spcPts val="1800"/>
              </a:spcAft>
              <a:buClr>
                <a:srgbClr val="FF0000"/>
              </a:buClr>
              <a:buSzPct val="110000"/>
              <a:buFont typeface="Wingdings" charset="2"/>
              <a:buChar char="q"/>
              <a:defRPr/>
            </a:pPr>
            <a:r>
              <a:rPr lang="fr-FR" altLang="fr-FR" sz="1800" b="1" dirty="0">
                <a:solidFill>
                  <a:schemeClr val="bg2">
                    <a:lumMod val="75000"/>
                  </a:schemeClr>
                </a:solidFill>
                <a:effectLst>
                  <a:outerShdw blurRad="38100" dist="38100" dir="2700000" algn="tl">
                    <a:srgbClr val="C0C0C0"/>
                  </a:outerShdw>
                </a:effectLst>
                <a:latin typeface="Calibri" panose="020F0502020204030204" pitchFamily="34" charset="0"/>
                <a:cs typeface="Calibri" panose="020F0502020204030204" pitchFamily="34" charset="0"/>
              </a:rPr>
              <a:t>Fonction d</a:t>
            </a:r>
            <a:r>
              <a:rPr lang="fr-FR" altLang="ja-JP" sz="1800" b="1" dirty="0">
                <a:solidFill>
                  <a:schemeClr val="bg2">
                    <a:lumMod val="75000"/>
                  </a:schemeClr>
                </a:solidFill>
                <a:effectLst>
                  <a:outerShdw blurRad="38100" dist="38100" dir="2700000" algn="tl">
                    <a:srgbClr val="C0C0C0"/>
                  </a:outerShdw>
                </a:effectLst>
                <a:latin typeface="Calibri" panose="020F0502020204030204" pitchFamily="34" charset="0"/>
                <a:cs typeface="Calibri" panose="020F0502020204030204" pitchFamily="34" charset="0"/>
              </a:rPr>
              <a:t>'</a:t>
            </a:r>
            <a:r>
              <a:rPr lang="fr-FR" altLang="fr-FR" sz="1800" b="1" dirty="0">
                <a:solidFill>
                  <a:schemeClr val="bg2">
                    <a:lumMod val="75000"/>
                  </a:schemeClr>
                </a:solidFill>
                <a:effectLst>
                  <a:outerShdw blurRad="38100" dist="38100" dir="2700000" algn="tl">
                    <a:srgbClr val="C0C0C0"/>
                  </a:outerShdw>
                </a:effectLst>
                <a:latin typeface="Calibri" panose="020F0502020204030204" pitchFamily="34" charset="0"/>
                <a:cs typeface="Calibri" panose="020F0502020204030204" pitchFamily="34" charset="0"/>
              </a:rPr>
              <a:t>administration </a:t>
            </a:r>
            <a:r>
              <a:rPr lang="fr-FR" altLang="fr-FR" sz="1800" b="1" dirty="0">
                <a:solidFill>
                  <a:schemeClr val="bg1"/>
                </a:solidFill>
                <a:effectLst>
                  <a:outerShdw blurRad="38100" dist="38100" dir="2700000" algn="tl">
                    <a:srgbClr val="C0C0C0"/>
                  </a:outerShdw>
                </a:effectLst>
                <a:latin typeface="Calibri" panose="020F0502020204030204" pitchFamily="34" charset="0"/>
                <a:cs typeface="Calibri" panose="020F0502020204030204" pitchFamily="34" charset="0"/>
              </a:rPr>
              <a:t>: </a:t>
            </a:r>
            <a:r>
              <a:rPr lang="fr-FR" altLang="fr-FR" sz="1800" dirty="0">
                <a:solidFill>
                  <a:srgbClr val="000000"/>
                </a:solidFill>
                <a:latin typeface="Calibri" panose="020F0502020204030204" pitchFamily="34" charset="0"/>
                <a:cs typeface="Calibri" panose="020F0502020204030204" pitchFamily="34" charset="0"/>
              </a:rPr>
              <a:t>porte sur un </a:t>
            </a:r>
            <a:r>
              <a:rPr lang="fr-FR" altLang="fr-FR" sz="1800" b="1" dirty="0">
                <a:solidFill>
                  <a:schemeClr val="bg2">
                    <a:lumMod val="75000"/>
                  </a:schemeClr>
                </a:solidFill>
                <a:latin typeface="Calibri" panose="020F0502020204030204" pitchFamily="34" charset="0"/>
                <a:cs typeface="Calibri" panose="020F0502020204030204" pitchFamily="34" charset="0"/>
              </a:rPr>
              <a:t>aspect fonctionnel (</a:t>
            </a:r>
            <a:r>
              <a:rPr lang="fr-FR" altLang="fr-FR" sz="1800" i="1" dirty="0">
                <a:solidFill>
                  <a:schemeClr val="bg2">
                    <a:lumMod val="75000"/>
                  </a:schemeClr>
                </a:solidFill>
                <a:latin typeface="Calibri" panose="020F0502020204030204" pitchFamily="34" charset="0"/>
                <a:cs typeface="Calibri" panose="020F0502020204030204" pitchFamily="34" charset="0"/>
              </a:rPr>
              <a:t>qualité et pérennité des données</a:t>
            </a:r>
            <a:r>
              <a:rPr lang="fr-FR" altLang="fr-FR" sz="1800" b="1" dirty="0">
                <a:solidFill>
                  <a:schemeClr val="bg2">
                    <a:lumMod val="75000"/>
                  </a:schemeClr>
                </a:solidFill>
                <a:latin typeface="Calibri" panose="020F0502020204030204" pitchFamily="34" charset="0"/>
                <a:cs typeface="Calibri" panose="020F0502020204030204" pitchFamily="34" charset="0"/>
              </a:rPr>
              <a:t>) </a:t>
            </a:r>
            <a:r>
              <a:rPr lang="fr-FR" altLang="fr-FR" sz="1800" dirty="0">
                <a:solidFill>
                  <a:srgbClr val="000000"/>
                </a:solidFill>
                <a:latin typeface="Calibri" panose="020F0502020204030204" pitchFamily="34" charset="0"/>
                <a:cs typeface="Calibri" panose="020F0502020204030204" pitchFamily="34" charset="0"/>
              </a:rPr>
              <a:t>mais aussi sur un </a:t>
            </a:r>
            <a:r>
              <a:rPr lang="fr-FR" altLang="fr-FR" sz="1800" b="1" dirty="0">
                <a:solidFill>
                  <a:schemeClr val="bg2">
                    <a:lumMod val="75000"/>
                  </a:schemeClr>
                </a:solidFill>
                <a:latin typeface="Calibri" panose="020F0502020204030204" pitchFamily="34" charset="0"/>
                <a:cs typeface="Calibri" panose="020F0502020204030204" pitchFamily="34" charset="0"/>
              </a:rPr>
              <a:t>aspect technique (</a:t>
            </a:r>
            <a:r>
              <a:rPr lang="fr-FR" altLang="fr-FR" sz="1800" i="1" dirty="0">
                <a:solidFill>
                  <a:schemeClr val="bg2">
                    <a:lumMod val="75000"/>
                  </a:schemeClr>
                </a:solidFill>
                <a:latin typeface="Calibri" panose="020F0502020204030204" pitchFamily="34" charset="0"/>
                <a:cs typeface="Calibri" panose="020F0502020204030204" pitchFamily="34" charset="0"/>
              </a:rPr>
              <a:t>maintenance, optimisation, sécurisation,...)</a:t>
            </a:r>
          </a:p>
          <a:p>
            <a:pPr marL="357188" indent="-357188" algn="just">
              <a:spcAft>
                <a:spcPts val="1800"/>
              </a:spcAft>
              <a:buClr>
                <a:srgbClr val="FF0000"/>
              </a:buClr>
              <a:buSzPct val="110000"/>
              <a:buFont typeface="Wingdings" charset="2"/>
              <a:buChar char="q"/>
              <a:defRPr/>
            </a:pPr>
            <a:r>
              <a:rPr lang="fr-FR" altLang="fr-FR" sz="1800" dirty="0">
                <a:solidFill>
                  <a:srgbClr val="000000"/>
                </a:solidFill>
                <a:latin typeface="Calibri" panose="020F0502020204030204" pitchFamily="34" charset="0"/>
                <a:cs typeface="Calibri" panose="020F0502020204030204" pitchFamily="34" charset="0"/>
              </a:rPr>
              <a:t>Concerne l</a:t>
            </a:r>
            <a:r>
              <a:rPr lang="fr-FR" altLang="ja-JP" sz="1800" dirty="0">
                <a:solidFill>
                  <a:srgbClr val="000000"/>
                </a:solidFill>
                <a:latin typeface="Calibri" panose="020F0502020204030204" pitchFamily="34" charset="0"/>
                <a:cs typeface="Calibri" panose="020F0502020204030204" pitchFamily="34" charset="0"/>
              </a:rPr>
              <a:t>'</a:t>
            </a:r>
            <a:r>
              <a:rPr lang="fr-FR" altLang="fr-FR" sz="1800" dirty="0">
                <a:solidFill>
                  <a:srgbClr val="000000"/>
                </a:solidFill>
                <a:latin typeface="Calibri" panose="020F0502020204030204" pitchFamily="34" charset="0"/>
                <a:cs typeface="Calibri" panose="020F0502020204030204" pitchFamily="34" charset="0"/>
              </a:rPr>
              <a:t>ensemble des tâches du processus d</a:t>
            </a:r>
            <a:r>
              <a:rPr lang="fr-FR" altLang="ja-JP" sz="1800" dirty="0">
                <a:solidFill>
                  <a:srgbClr val="000000"/>
                </a:solidFill>
                <a:latin typeface="Calibri" panose="020F0502020204030204" pitchFamily="34" charset="0"/>
                <a:cs typeface="Calibri" panose="020F0502020204030204" pitchFamily="34" charset="0"/>
              </a:rPr>
              <a:t>'</a:t>
            </a:r>
            <a:r>
              <a:rPr lang="fr-FR" altLang="fr-FR" sz="1800" dirty="0">
                <a:solidFill>
                  <a:srgbClr val="000000"/>
                </a:solidFill>
                <a:latin typeface="Calibri" panose="020F0502020204030204" pitchFamily="34" charset="0"/>
                <a:cs typeface="Calibri" panose="020F0502020204030204" pitchFamily="34" charset="0"/>
              </a:rPr>
              <a:t>entreposage, de la sélection des données de production à la mise à disposition pour construire les espaces d</a:t>
            </a:r>
            <a:r>
              <a:rPr lang="fr-FR" altLang="ja-JP" sz="1800" dirty="0">
                <a:solidFill>
                  <a:srgbClr val="000000"/>
                </a:solidFill>
                <a:latin typeface="Calibri" panose="020F0502020204030204" pitchFamily="34" charset="0"/>
                <a:cs typeface="Calibri" panose="020F0502020204030204" pitchFamily="34" charset="0"/>
              </a:rPr>
              <a:t>'</a:t>
            </a:r>
            <a:r>
              <a:rPr lang="fr-FR" altLang="fr-FR" sz="1800" dirty="0">
                <a:solidFill>
                  <a:srgbClr val="000000"/>
                </a:solidFill>
                <a:latin typeface="Calibri" panose="020F0502020204030204" pitchFamily="34" charset="0"/>
                <a:cs typeface="Calibri" panose="020F0502020204030204" pitchFamily="34" charset="0"/>
              </a:rPr>
              <a:t>analyse.</a:t>
            </a:r>
          </a:p>
          <a:p>
            <a:pPr marL="357188" indent="-357188" algn="just">
              <a:spcAft>
                <a:spcPts val="1800"/>
              </a:spcAft>
              <a:buClr>
                <a:srgbClr val="FF0000"/>
              </a:buClr>
              <a:buSzPct val="110000"/>
              <a:buFont typeface="Wingdings" charset="2"/>
              <a:buChar char="q"/>
              <a:defRPr/>
            </a:pPr>
            <a:r>
              <a:rPr lang="fr-FR" altLang="fr-FR" sz="1800" dirty="0">
                <a:solidFill>
                  <a:srgbClr val="000000"/>
                </a:solidFill>
                <a:latin typeface="Calibri" panose="020F0502020204030204" pitchFamily="34" charset="0"/>
                <a:cs typeface="Calibri" panose="020F0502020204030204" pitchFamily="34" charset="0"/>
              </a:rPr>
              <a:t>L</a:t>
            </a:r>
            <a:r>
              <a:rPr lang="fr-FR" altLang="ja-JP" sz="1800" dirty="0">
                <a:solidFill>
                  <a:srgbClr val="000000"/>
                </a:solidFill>
                <a:latin typeface="Calibri" panose="020F0502020204030204" pitchFamily="34" charset="0"/>
                <a:cs typeface="Calibri" panose="020F0502020204030204" pitchFamily="34" charset="0"/>
              </a:rPr>
              <a:t>'</a:t>
            </a:r>
            <a:r>
              <a:rPr lang="fr-FR" altLang="fr-FR" sz="1800" dirty="0">
                <a:solidFill>
                  <a:srgbClr val="000000"/>
                </a:solidFill>
                <a:latin typeface="Calibri" panose="020F0502020204030204" pitchFamily="34" charset="0"/>
                <a:cs typeface="Calibri" panose="020F0502020204030204" pitchFamily="34" charset="0"/>
              </a:rPr>
              <a:t>administrateur de l</a:t>
            </a:r>
            <a:r>
              <a:rPr lang="fr-FR" altLang="ja-JP" sz="1800" dirty="0">
                <a:solidFill>
                  <a:srgbClr val="000000"/>
                </a:solidFill>
                <a:latin typeface="Calibri" panose="020F0502020204030204" pitchFamily="34" charset="0"/>
                <a:cs typeface="Calibri" panose="020F0502020204030204" pitchFamily="34" charset="0"/>
              </a:rPr>
              <a:t>'</a:t>
            </a:r>
            <a:r>
              <a:rPr lang="fr-FR" altLang="fr-FR" sz="1800" dirty="0">
                <a:solidFill>
                  <a:srgbClr val="000000"/>
                </a:solidFill>
                <a:latin typeface="Calibri" panose="020F0502020204030204" pitchFamily="34" charset="0"/>
                <a:cs typeface="Calibri" panose="020F0502020204030204" pitchFamily="34" charset="0"/>
              </a:rPr>
              <a:t>ED  doit maîtriser la gestion des données</a:t>
            </a:r>
            <a:r>
              <a:rPr lang="fr-FR" altLang="fr-FR" sz="1800" b="1" dirty="0">
                <a:solidFill>
                  <a:srgbClr val="000000"/>
                </a:solidFill>
                <a:latin typeface="Calibri" panose="020F0502020204030204" pitchFamily="34" charset="0"/>
                <a:cs typeface="Calibri" panose="020F0502020204030204" pitchFamily="34" charset="0"/>
              </a:rPr>
              <a:t>  (</a:t>
            </a:r>
            <a:r>
              <a:rPr lang="fr-FR" altLang="fr-FR" sz="1800" i="1" dirty="0">
                <a:solidFill>
                  <a:schemeClr val="bg2">
                    <a:lumMod val="75000"/>
                  </a:schemeClr>
                </a:solidFill>
                <a:latin typeface="Calibri" panose="020F0502020204030204" pitchFamily="34" charset="0"/>
                <a:cs typeface="Calibri" panose="020F0502020204030204" pitchFamily="34" charset="0"/>
              </a:rPr>
              <a:t>données, leur provenance, métadonnées…</a:t>
            </a:r>
            <a:r>
              <a:rPr lang="fr-FR" altLang="fr-FR" sz="1800" b="1" dirty="0">
                <a:solidFill>
                  <a:srgbClr val="000000"/>
                </a:solidFill>
                <a:latin typeface="Calibri" panose="020F0502020204030204" pitchFamily="34" charset="0"/>
                <a:cs typeface="Calibri" panose="020F0502020204030204" pitchFamily="34" charset="0"/>
              </a:rPr>
              <a:t>).</a:t>
            </a:r>
          </a:p>
          <a:p>
            <a:pPr marL="357188" indent="-357188" algn="just">
              <a:spcAft>
                <a:spcPts val="1800"/>
              </a:spcAft>
              <a:buClr>
                <a:srgbClr val="FF0000"/>
              </a:buClr>
              <a:buSzPct val="110000"/>
              <a:buFont typeface="Wingdings" charset="2"/>
              <a:buChar char="q"/>
              <a:defRPr/>
            </a:pPr>
            <a:r>
              <a:rPr lang="fr-FR" altLang="fr-FR" sz="1800" dirty="0">
                <a:solidFill>
                  <a:srgbClr val="000000"/>
                </a:solidFill>
                <a:latin typeface="Calibri" panose="020F0502020204030204" pitchFamily="34" charset="0"/>
                <a:cs typeface="Calibri" panose="020F0502020204030204" pitchFamily="34" charset="0"/>
              </a:rPr>
              <a:t>Les données agrégées sont aussi une production  (</a:t>
            </a:r>
            <a:r>
              <a:rPr lang="fr-FR" altLang="fr-FR" sz="1800" i="1" dirty="0">
                <a:solidFill>
                  <a:schemeClr val="bg2">
                    <a:lumMod val="75000"/>
                  </a:schemeClr>
                </a:solidFill>
                <a:latin typeface="Calibri" panose="020F0502020204030204" pitchFamily="34" charset="0"/>
                <a:cs typeface="Calibri" panose="020F0502020204030204" pitchFamily="34" charset="0"/>
              </a:rPr>
              <a:t>information</a:t>
            </a:r>
            <a:r>
              <a:rPr lang="fr-FR" altLang="fr-FR" sz="1800" dirty="0">
                <a:solidFill>
                  <a:srgbClr val="000000"/>
                </a:solidFill>
                <a:latin typeface="Calibri" panose="020F0502020204030204" pitchFamily="34" charset="0"/>
                <a:cs typeface="Calibri" panose="020F0502020204030204" pitchFamily="34" charset="0"/>
              </a:rPr>
              <a:t>) de l</a:t>
            </a:r>
            <a:r>
              <a:rPr lang="fr-FR" altLang="ja-JP" sz="1800" dirty="0">
                <a:solidFill>
                  <a:srgbClr val="000000"/>
                </a:solidFill>
                <a:latin typeface="Calibri" panose="020F0502020204030204" pitchFamily="34" charset="0"/>
                <a:cs typeface="Calibri" panose="020F0502020204030204" pitchFamily="34" charset="0"/>
              </a:rPr>
              <a:t>'</a:t>
            </a:r>
            <a:r>
              <a:rPr lang="fr-FR" altLang="fr-FR" sz="1800" dirty="0">
                <a:solidFill>
                  <a:srgbClr val="000000"/>
                </a:solidFill>
                <a:latin typeface="Calibri" panose="020F0502020204030204" pitchFamily="34" charset="0"/>
                <a:cs typeface="Calibri" panose="020F0502020204030204" pitchFamily="34" charset="0"/>
              </a:rPr>
              <a:t>entreprise, comme les données de production  (</a:t>
            </a:r>
            <a:r>
              <a:rPr lang="fr-FR" altLang="fr-FR" sz="1800" i="1" dirty="0">
                <a:solidFill>
                  <a:schemeClr val="bg2">
                    <a:lumMod val="75000"/>
                  </a:schemeClr>
                </a:solidFill>
                <a:latin typeface="Calibri" panose="020F0502020204030204" pitchFamily="34" charset="0"/>
                <a:cs typeface="Calibri" panose="020F0502020204030204" pitchFamily="34" charset="0"/>
              </a:rPr>
              <a:t>ERP</a:t>
            </a:r>
            <a:r>
              <a:rPr lang="fr-FR" altLang="fr-FR" sz="1800" dirty="0">
                <a:solidFill>
                  <a:srgbClr val="000000"/>
                </a:solidFill>
                <a:latin typeface="Calibri" panose="020F0502020204030204" pitchFamily="34" charset="0"/>
                <a:cs typeface="Calibri" panose="020F0502020204030204" pitchFamily="34" charset="0"/>
              </a:rPr>
              <a:t>), doivent être entreposées.</a:t>
            </a:r>
          </a:p>
          <a:p>
            <a:pPr marL="357188" indent="-357188" algn="just">
              <a:spcAft>
                <a:spcPts val="1800"/>
              </a:spcAft>
              <a:buClr>
                <a:srgbClr val="FF0000"/>
              </a:buClr>
              <a:buSzPct val="110000"/>
              <a:buFont typeface="Wingdings" charset="2"/>
              <a:buChar char="q"/>
              <a:defRPr/>
            </a:pPr>
            <a:r>
              <a:rPr lang="fr-FR" altLang="fr-FR" sz="1800" dirty="0">
                <a:solidFill>
                  <a:srgbClr val="000000"/>
                </a:solidFill>
                <a:latin typeface="Calibri" panose="020F0502020204030204" pitchFamily="34" charset="0"/>
                <a:cs typeface="Calibri" panose="020F0502020204030204" pitchFamily="34" charset="0"/>
              </a:rPr>
              <a:t>Les requêtes portent plus souvent sur les agrégats que sur les données de base </a:t>
            </a:r>
            <a:r>
              <a:rPr lang="fr-FR" altLang="fr-FR" sz="1800" b="1" dirty="0">
                <a:solidFill>
                  <a:schemeClr val="bg1"/>
                </a:solidFill>
                <a:latin typeface="Calibri" panose="020F0502020204030204" pitchFamily="34" charset="0"/>
                <a:cs typeface="Calibri" panose="020F0502020204030204" pitchFamily="34" charset="0"/>
              </a:rPr>
              <a:t> (80   - 20  )</a:t>
            </a:r>
          </a:p>
        </p:txBody>
      </p:sp>
      <p:sp>
        <p:nvSpPr>
          <p:cNvPr id="2" name="Text Box 3">
            <a:extLst>
              <a:ext uri="{FF2B5EF4-FFF2-40B4-BE49-F238E27FC236}">
                <a16:creationId xmlns:a16="http://schemas.microsoft.com/office/drawing/2014/main" id="{5428B45C-FEDA-FFE9-A41A-3F8EDBC85508}"/>
              </a:ext>
            </a:extLst>
          </p:cNvPr>
          <p:cNvSpPr txBox="1">
            <a:spLocks noChangeArrowheads="1"/>
          </p:cNvSpPr>
          <p:nvPr/>
        </p:nvSpPr>
        <p:spPr bwMode="auto">
          <a:xfrm>
            <a:off x="1562621" y="116632"/>
            <a:ext cx="6244624" cy="461665"/>
          </a:xfrm>
          <a:prstGeom prst="rect">
            <a:avLst/>
          </a:prstGeom>
          <a:noFill/>
          <a:ln w="9525">
            <a:noFill/>
            <a:miter lim="800000"/>
            <a:headEnd/>
            <a:tailEnd/>
          </a:ln>
          <a:effectLst/>
        </p:spPr>
        <p:txBody>
          <a:bodyPr wrap="square">
            <a:spAutoFit/>
          </a:bodyPr>
          <a:lstStyle>
            <a:defPPr>
              <a:defRPr lang="fr-FR"/>
            </a:defPPr>
            <a:lvl1pPr algn="ctr" eaLnBrk="1" hangingPunct="1">
              <a:defRPr sz="2400" b="1" u="sng">
                <a:solidFill>
                  <a:schemeClr val="bg1"/>
                </a:solidFill>
                <a:effectLst>
                  <a:outerShdw blurRad="38100" dist="38100" dir="2700000" algn="tl">
                    <a:srgbClr val="C0C0C0"/>
                  </a:outerShdw>
                </a:effectLst>
                <a:highlight>
                  <a:srgbClr val="808080"/>
                </a:highlight>
                <a:ea typeface="ＭＳ Ｐゴシック" charset="-128"/>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pPr algn="l"/>
            <a:r>
              <a:rPr lang="fr-FR" altLang="fr-FR" dirty="0"/>
              <a:t>Alimentation  d’un Entrepôt de Données</a:t>
            </a:r>
          </a:p>
        </p:txBody>
      </p:sp>
    </p:spTree>
    <p:extLst>
      <p:ext uri="{BB962C8B-B14F-4D97-AF65-F5344CB8AC3E}">
        <p14:creationId xmlns:p14="http://schemas.microsoft.com/office/powerpoint/2010/main" val="5692741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ChangeArrowheads="1"/>
          </p:cNvSpPr>
          <p:nvPr/>
        </p:nvSpPr>
        <p:spPr bwMode="auto">
          <a:xfrm>
            <a:off x="467544" y="1739200"/>
            <a:ext cx="8929687" cy="4385816"/>
          </a:xfrm>
          <a:prstGeom prst="rect">
            <a:avLst/>
          </a:prstGeom>
          <a:noFill/>
          <a:ln w="9525" cap="flat" cmpd="sng" algn="ctr">
            <a:noFill/>
            <a:prstDash val="solid"/>
            <a:miter lim="800000"/>
            <a:headEnd/>
            <a:tailEnd/>
          </a:ln>
          <a:effectLst/>
        </p:spPr>
        <p:txBody>
          <a:bodyPr anchor="ctr">
            <a:spAutoFit/>
          </a:bodyPr>
          <a:lstStyle>
            <a:lvl1pPr>
              <a:tabLst>
                <a:tab pos="457200" algn="l"/>
              </a:tabLst>
              <a:defRPr>
                <a:solidFill>
                  <a:schemeClr val="tx1"/>
                </a:solidFill>
                <a:latin typeface="Arial" charset="0"/>
              </a:defRPr>
            </a:lvl1pPr>
            <a:lvl2pPr marL="723900" indent="-266700">
              <a:tabLst>
                <a:tab pos="457200" algn="l"/>
              </a:tabLst>
              <a:defRPr>
                <a:solidFill>
                  <a:schemeClr val="tx1"/>
                </a:solidFill>
                <a:latin typeface="Arial" charset="0"/>
              </a:defRPr>
            </a:lvl2pPr>
            <a:lvl3pPr marL="1143000" indent="-228600">
              <a:tabLst>
                <a:tab pos="457200" algn="l"/>
              </a:tabLst>
              <a:defRPr>
                <a:solidFill>
                  <a:schemeClr val="tx1"/>
                </a:solidFill>
                <a:latin typeface="Arial" charset="0"/>
              </a:defRPr>
            </a:lvl3pPr>
            <a:lvl4pPr marL="1600200" indent="-228600">
              <a:tabLst>
                <a:tab pos="457200" algn="l"/>
              </a:tabLst>
              <a:defRPr>
                <a:solidFill>
                  <a:schemeClr val="tx1"/>
                </a:solidFill>
                <a:latin typeface="Arial" charset="0"/>
              </a:defRPr>
            </a:lvl4pPr>
            <a:lvl5pPr marL="2057400" indent="-22860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buFont typeface="Franklin Gothic Book" charset="0"/>
              <a:buAutoNum type="arabicPeriod"/>
            </a:pPr>
            <a:r>
              <a:rPr lang="fr-FR" altLang="fr-FR" sz="2000" b="1" dirty="0">
                <a:solidFill>
                  <a:schemeClr val="bg2">
                    <a:lumMod val="75000"/>
                  </a:schemeClr>
                </a:solidFill>
                <a:effectLst>
                  <a:outerShdw blurRad="38100" dist="38100" dir="2700000" algn="tl">
                    <a:srgbClr val="C0C0C0"/>
                  </a:outerShdw>
                </a:effectLst>
                <a:latin typeface="Calibri" panose="020F0502020204030204" pitchFamily="34" charset="0"/>
                <a:ea typeface="Times New Roman" charset="0"/>
                <a:cs typeface="Calibri" panose="020F0502020204030204" pitchFamily="34" charset="0"/>
              </a:rPr>
              <a:t>  Gestionnaire ETL </a:t>
            </a:r>
          </a:p>
          <a:p>
            <a:endParaRPr lang="fr-FR" altLang="fr-FR" sz="900" dirty="0">
              <a:latin typeface="Calibri" panose="020F0502020204030204" pitchFamily="34" charset="0"/>
              <a:ea typeface="Times New Roman" charset="0"/>
              <a:cs typeface="Calibri" panose="020F0502020204030204" pitchFamily="34" charset="0"/>
            </a:endParaRPr>
          </a:p>
          <a:p>
            <a:pPr lvl="1">
              <a:spcAft>
                <a:spcPts val="600"/>
              </a:spcAft>
              <a:buClr>
                <a:srgbClr val="FF0000"/>
              </a:buClr>
              <a:buSzPct val="110000"/>
              <a:buFont typeface="Wingdings" charset="2"/>
              <a:buChar char="Ø"/>
            </a:pPr>
            <a:r>
              <a:rPr lang="fr-FR" altLang="fr-FR" sz="1600" dirty="0">
                <a:latin typeface="Calibri" panose="020F0502020204030204" pitchFamily="34" charset="0"/>
                <a:ea typeface="Times New Roman" charset="0"/>
                <a:cs typeface="Calibri" panose="020F0502020204030204" pitchFamily="34" charset="0"/>
              </a:rPr>
              <a:t>Gérer quotidiennement l</a:t>
            </a:r>
            <a:r>
              <a:rPr lang="fr-FR" altLang="ja-JP" sz="1600" dirty="0">
                <a:latin typeface="Calibri" panose="020F0502020204030204" pitchFamily="34" charset="0"/>
                <a:ea typeface="Times New Roman" charset="0"/>
                <a:cs typeface="Calibri" panose="020F0502020204030204" pitchFamily="34" charset="0"/>
              </a:rPr>
              <a:t>'</a:t>
            </a:r>
            <a:r>
              <a:rPr lang="fr-FR" altLang="fr-FR" sz="1600" dirty="0">
                <a:latin typeface="Calibri" panose="020F0502020204030204" pitchFamily="34" charset="0"/>
                <a:ea typeface="Times New Roman" charset="0"/>
                <a:cs typeface="Calibri" panose="020F0502020204030204" pitchFamily="34" charset="0"/>
              </a:rPr>
              <a:t>équipe ETL</a:t>
            </a:r>
          </a:p>
          <a:p>
            <a:pPr lvl="1">
              <a:spcAft>
                <a:spcPts val="600"/>
              </a:spcAft>
              <a:buClr>
                <a:srgbClr val="FF0000"/>
              </a:buClr>
              <a:buSzPct val="110000"/>
              <a:buFont typeface="Wingdings" charset="2"/>
              <a:buChar char="Ø"/>
            </a:pPr>
            <a:r>
              <a:rPr lang="fr-FR" altLang="fr-FR" sz="1600" dirty="0">
                <a:latin typeface="Calibri" panose="020F0502020204030204" pitchFamily="34" charset="0"/>
                <a:ea typeface="Times New Roman" charset="0"/>
                <a:cs typeface="Calibri" panose="020F0502020204030204" pitchFamily="34" charset="0"/>
              </a:rPr>
              <a:t>Définir les standard et procédures de l</a:t>
            </a:r>
            <a:r>
              <a:rPr lang="fr-FR" altLang="ja-JP" sz="1600" dirty="0">
                <a:latin typeface="Calibri" panose="020F0502020204030204" pitchFamily="34" charset="0"/>
                <a:ea typeface="Times New Roman" charset="0"/>
                <a:cs typeface="Calibri" panose="020F0502020204030204" pitchFamily="34" charset="0"/>
              </a:rPr>
              <a:t>'</a:t>
            </a:r>
            <a:r>
              <a:rPr lang="fr-FR" altLang="fr-FR" sz="1600" dirty="0">
                <a:latin typeface="Calibri" panose="020F0502020204030204" pitchFamily="34" charset="0"/>
                <a:ea typeface="Times New Roman" charset="0"/>
                <a:cs typeface="Calibri" panose="020F0502020204030204" pitchFamily="34" charset="0"/>
              </a:rPr>
              <a:t>environnement de développement ETL  </a:t>
            </a:r>
            <a:r>
              <a:rPr lang="fr-FR" altLang="fr-FR" sz="1400" i="1" dirty="0">
                <a:latin typeface="Calibri" panose="020F0502020204030204" pitchFamily="34" charset="0"/>
                <a:ea typeface="Times New Roman" charset="0"/>
                <a:cs typeface="Calibri" panose="020F0502020204030204" pitchFamily="34" charset="0"/>
              </a:rPr>
              <a:t>Règles de nomenclature, Meilleures pratiques</a:t>
            </a:r>
            <a:r>
              <a:rPr lang="fr-FR" altLang="fr-FR" sz="1600" dirty="0">
                <a:latin typeface="Calibri" panose="020F0502020204030204" pitchFamily="34" charset="0"/>
                <a:ea typeface="Times New Roman" charset="0"/>
                <a:cs typeface="Calibri" panose="020F0502020204030204" pitchFamily="34" charset="0"/>
              </a:rPr>
              <a:t>…) </a:t>
            </a:r>
          </a:p>
          <a:p>
            <a:pPr lvl="1">
              <a:spcAft>
                <a:spcPts val="600"/>
              </a:spcAft>
              <a:buClr>
                <a:srgbClr val="FF0000"/>
              </a:buClr>
              <a:buSzPct val="110000"/>
              <a:buFont typeface="Wingdings" charset="2"/>
              <a:buChar char="Ø"/>
            </a:pPr>
            <a:r>
              <a:rPr lang="fr-FR" altLang="fr-FR" sz="1600" dirty="0">
                <a:latin typeface="Calibri" panose="020F0502020204030204" pitchFamily="34" charset="0"/>
                <a:ea typeface="Times New Roman" charset="0"/>
                <a:cs typeface="Calibri" panose="020F0502020204030204" pitchFamily="34" charset="0"/>
              </a:rPr>
              <a:t>Superviser le développement, les tests et l</a:t>
            </a:r>
            <a:r>
              <a:rPr lang="fr-FR" altLang="ja-JP" sz="1600" dirty="0">
                <a:latin typeface="Calibri" panose="020F0502020204030204" pitchFamily="34" charset="0"/>
                <a:ea typeface="Times New Roman" charset="0"/>
                <a:cs typeface="Calibri" panose="020F0502020204030204" pitchFamily="34" charset="0"/>
              </a:rPr>
              <a:t>'</a:t>
            </a:r>
            <a:r>
              <a:rPr lang="fr-FR" altLang="fr-FR" sz="1600" dirty="0">
                <a:latin typeface="Calibri" panose="020F0502020204030204" pitchFamily="34" charset="0"/>
                <a:ea typeface="Times New Roman" charset="0"/>
                <a:cs typeface="Calibri" panose="020F0502020204030204" pitchFamily="34" charset="0"/>
              </a:rPr>
              <a:t>assurance qualité</a:t>
            </a:r>
          </a:p>
          <a:p>
            <a:pPr lvl="1">
              <a:buClr>
                <a:srgbClr val="C00000"/>
              </a:buClr>
              <a:buSzPct val="110000"/>
              <a:buFont typeface="Wingdings" charset="2"/>
              <a:buChar char="Ø"/>
            </a:pPr>
            <a:endParaRPr lang="fr-FR" altLang="fr-FR" dirty="0">
              <a:latin typeface="Calibri" panose="020F0502020204030204" pitchFamily="34" charset="0"/>
              <a:ea typeface="Times New Roman" charset="0"/>
              <a:cs typeface="Calibri" panose="020F0502020204030204" pitchFamily="34" charset="0"/>
            </a:endParaRPr>
          </a:p>
          <a:p>
            <a:pPr>
              <a:buFont typeface="Franklin Gothic Book" charset="0"/>
              <a:buAutoNum type="arabicPeriod" startAt="2"/>
            </a:pPr>
            <a:r>
              <a:rPr lang="fr-FR" altLang="fr-FR" sz="2000" b="1" dirty="0">
                <a:solidFill>
                  <a:schemeClr val="bg2">
                    <a:lumMod val="75000"/>
                  </a:schemeClr>
                </a:solidFill>
                <a:effectLst>
                  <a:outerShdw blurRad="38100" dist="38100" dir="2700000" algn="tl">
                    <a:srgbClr val="C0C0C0"/>
                  </a:outerShdw>
                </a:effectLst>
                <a:latin typeface="Calibri" panose="020F0502020204030204" pitchFamily="34" charset="0"/>
                <a:ea typeface="Times New Roman" charset="0"/>
                <a:cs typeface="Calibri" panose="020F0502020204030204" pitchFamily="34" charset="0"/>
              </a:rPr>
              <a:t>  Architecte ETL</a:t>
            </a:r>
          </a:p>
          <a:p>
            <a:endParaRPr lang="fr-FR" altLang="fr-FR" sz="1000" dirty="0">
              <a:latin typeface="Calibri" panose="020F0502020204030204" pitchFamily="34" charset="0"/>
              <a:ea typeface="Times New Roman" charset="0"/>
              <a:cs typeface="Calibri" panose="020F0502020204030204" pitchFamily="34" charset="0"/>
            </a:endParaRPr>
          </a:p>
          <a:p>
            <a:pPr lvl="1">
              <a:spcAft>
                <a:spcPts val="600"/>
              </a:spcAft>
              <a:buClr>
                <a:srgbClr val="FF0000"/>
              </a:buClr>
              <a:buSzPct val="110000"/>
              <a:buFont typeface="Wingdings" charset="2"/>
              <a:buChar char="Ø"/>
            </a:pPr>
            <a:r>
              <a:rPr lang="fr-FR" altLang="fr-FR" dirty="0">
                <a:solidFill>
                  <a:srgbClr val="474646"/>
                </a:solidFill>
                <a:latin typeface="Calibri" panose="020F0502020204030204" pitchFamily="34" charset="0"/>
                <a:ea typeface="Times New Roman" charset="0"/>
                <a:cs typeface="Calibri" panose="020F0502020204030204" pitchFamily="34" charset="0"/>
              </a:rPr>
              <a:t> </a:t>
            </a:r>
            <a:r>
              <a:rPr lang="fr-FR" altLang="fr-FR" sz="1600" dirty="0">
                <a:latin typeface="Calibri" panose="020F0502020204030204" pitchFamily="34" charset="0"/>
                <a:ea typeface="Times New Roman" charset="0"/>
                <a:cs typeface="Calibri" panose="020F0502020204030204" pitchFamily="34" charset="0"/>
              </a:rPr>
              <a:t>Concevoir l</a:t>
            </a:r>
            <a:r>
              <a:rPr lang="fr-FR" altLang="ja-JP" sz="1600" dirty="0">
                <a:latin typeface="Calibri" panose="020F0502020204030204" pitchFamily="34" charset="0"/>
                <a:ea typeface="Times New Roman" charset="0"/>
                <a:cs typeface="Calibri" panose="020F0502020204030204" pitchFamily="34" charset="0"/>
              </a:rPr>
              <a:t>'</a:t>
            </a:r>
            <a:r>
              <a:rPr lang="fr-FR" altLang="fr-FR" sz="1600" dirty="0">
                <a:latin typeface="Calibri" panose="020F0502020204030204" pitchFamily="34" charset="0"/>
                <a:ea typeface="Times New Roman" charset="0"/>
                <a:cs typeface="Calibri" panose="020F0502020204030204" pitchFamily="34" charset="0"/>
              </a:rPr>
              <a:t>architecture et l</a:t>
            </a:r>
            <a:r>
              <a:rPr lang="fr-FR" altLang="ja-JP" sz="1600" dirty="0">
                <a:latin typeface="Calibri" panose="020F0502020204030204" pitchFamily="34" charset="0"/>
                <a:ea typeface="Times New Roman" charset="0"/>
                <a:cs typeface="Calibri" panose="020F0502020204030204" pitchFamily="34" charset="0"/>
              </a:rPr>
              <a:t>'</a:t>
            </a:r>
            <a:r>
              <a:rPr lang="fr-FR" altLang="fr-FR" sz="1600" dirty="0">
                <a:latin typeface="Calibri" panose="020F0502020204030204" pitchFamily="34" charset="0"/>
                <a:ea typeface="Times New Roman" charset="0"/>
                <a:cs typeface="Calibri" panose="020F0502020204030204" pitchFamily="34" charset="0"/>
              </a:rPr>
              <a:t>infrastructure de l</a:t>
            </a:r>
            <a:r>
              <a:rPr lang="fr-FR" altLang="ja-JP" sz="1600" dirty="0">
                <a:latin typeface="Calibri" panose="020F0502020204030204" pitchFamily="34" charset="0"/>
                <a:ea typeface="Times New Roman" charset="0"/>
                <a:cs typeface="Calibri" panose="020F0502020204030204" pitchFamily="34" charset="0"/>
              </a:rPr>
              <a:t>'</a:t>
            </a:r>
            <a:r>
              <a:rPr lang="fr-FR" altLang="fr-FR" sz="1600" dirty="0">
                <a:latin typeface="Calibri" panose="020F0502020204030204" pitchFamily="34" charset="0"/>
                <a:ea typeface="Times New Roman" charset="0"/>
                <a:cs typeface="Calibri" panose="020F0502020204030204" pitchFamily="34" charset="0"/>
              </a:rPr>
              <a:t>environnement ETL </a:t>
            </a:r>
          </a:p>
          <a:p>
            <a:pPr lvl="1">
              <a:spcAft>
                <a:spcPts val="600"/>
              </a:spcAft>
              <a:buClr>
                <a:srgbClr val="FF0000"/>
              </a:buClr>
              <a:buSzPct val="110000"/>
              <a:buFont typeface="Wingdings" charset="2"/>
              <a:buChar char="Ø"/>
            </a:pPr>
            <a:r>
              <a:rPr lang="fr-FR" altLang="fr-FR" sz="1600" dirty="0">
                <a:latin typeface="Calibri" panose="020F0502020204030204" pitchFamily="34" charset="0"/>
                <a:ea typeface="Times New Roman" charset="0"/>
                <a:cs typeface="Calibri" panose="020F0502020204030204" pitchFamily="34" charset="0"/>
              </a:rPr>
              <a:t> Concevoir le mappage logique de données</a:t>
            </a:r>
          </a:p>
          <a:p>
            <a:pPr lvl="1">
              <a:spcAft>
                <a:spcPts val="600"/>
              </a:spcAft>
              <a:buClr>
                <a:srgbClr val="FF0000"/>
              </a:buClr>
              <a:buSzPct val="110000"/>
              <a:buFont typeface="Wingdings" charset="2"/>
              <a:buChar char="Ø"/>
            </a:pPr>
            <a:r>
              <a:rPr lang="fr-FR" altLang="fr-FR" sz="1600" dirty="0">
                <a:latin typeface="Calibri" panose="020F0502020204030204" pitchFamily="34" charset="0"/>
                <a:ea typeface="Times New Roman" charset="0"/>
                <a:cs typeface="Calibri" panose="020F0502020204030204" pitchFamily="34" charset="0"/>
              </a:rPr>
              <a:t> Livrer les routines ETL en production</a:t>
            </a:r>
          </a:p>
          <a:p>
            <a:pPr lvl="1">
              <a:spcAft>
                <a:spcPts val="600"/>
              </a:spcAft>
              <a:buClr>
                <a:srgbClr val="FF0000"/>
              </a:buClr>
              <a:buSzPct val="110000"/>
              <a:buFont typeface="Wingdings" charset="2"/>
              <a:buChar char="Ø"/>
            </a:pPr>
            <a:r>
              <a:rPr lang="fr-FR" altLang="fr-FR" sz="1600" dirty="0">
                <a:latin typeface="Calibri" panose="020F0502020204030204" pitchFamily="34" charset="0"/>
                <a:ea typeface="Times New Roman" charset="0"/>
                <a:cs typeface="Calibri" panose="020F0502020204030204" pitchFamily="34" charset="0"/>
              </a:rPr>
              <a:t> Appréhender les besoins métiers</a:t>
            </a:r>
          </a:p>
          <a:p>
            <a:pPr lvl="1">
              <a:spcAft>
                <a:spcPts val="600"/>
              </a:spcAft>
              <a:buClr>
                <a:srgbClr val="FF0000"/>
              </a:buClr>
              <a:buSzPct val="110000"/>
              <a:buFont typeface="Wingdings" charset="2"/>
              <a:buChar char="Ø"/>
            </a:pPr>
            <a:r>
              <a:rPr lang="fr-FR" altLang="fr-FR" sz="1600" dirty="0">
                <a:latin typeface="Calibri" panose="020F0502020204030204" pitchFamily="34" charset="0"/>
                <a:ea typeface="Times New Roman" charset="0"/>
                <a:cs typeface="Calibri" panose="020F0502020204030204" pitchFamily="34" charset="0"/>
              </a:rPr>
              <a:t> Connaître les systèmes source </a:t>
            </a:r>
          </a:p>
          <a:p>
            <a:pPr lvl="1">
              <a:spcAft>
                <a:spcPts val="600"/>
              </a:spcAft>
              <a:buClr>
                <a:srgbClr val="FF0000"/>
              </a:buClr>
              <a:buSzPct val="110000"/>
              <a:buFont typeface="Wingdings" charset="2"/>
              <a:buChar char="Ø"/>
            </a:pPr>
            <a:r>
              <a:rPr lang="fr-FR" altLang="fr-FR" sz="1600" dirty="0">
                <a:latin typeface="Calibri" panose="020F0502020204030204" pitchFamily="34" charset="0"/>
                <a:ea typeface="Times New Roman" charset="0"/>
                <a:cs typeface="Calibri" panose="020F0502020204030204" pitchFamily="34" charset="0"/>
              </a:rPr>
              <a:t> Résoudre les problèmes techniques complexes</a:t>
            </a:r>
          </a:p>
        </p:txBody>
      </p:sp>
      <p:sp>
        <p:nvSpPr>
          <p:cNvPr id="44036" name="Rectangle 2"/>
          <p:cNvSpPr>
            <a:spLocks noChangeArrowheads="1"/>
          </p:cNvSpPr>
          <p:nvPr/>
        </p:nvSpPr>
        <p:spPr bwMode="auto">
          <a:xfrm>
            <a:off x="221882" y="666884"/>
            <a:ext cx="842962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457200" indent="-457200">
              <a:buClr>
                <a:srgbClr val="FF0000"/>
              </a:buClr>
              <a:buSzPct val="130000"/>
              <a:buFont typeface="Wingdings" charset="2"/>
              <a:buChar char="v"/>
            </a:pPr>
            <a:r>
              <a:rPr lang="fr-FR" altLang="fr-FR" sz="2800" b="1" dirty="0">
                <a:solidFill>
                  <a:schemeClr val="bg2">
                    <a:lumMod val="75000"/>
                  </a:schemeClr>
                </a:solidFill>
                <a:ea typeface="ＭＳ Ｐゴシック" charset="-128"/>
              </a:rPr>
              <a:t>Rôles et responsabilité</a:t>
            </a:r>
            <a:r>
              <a:rPr lang="fr-CA" altLang="fr-FR" sz="2800" b="1" dirty="0">
                <a:solidFill>
                  <a:schemeClr val="bg2">
                    <a:lumMod val="75000"/>
                  </a:schemeClr>
                </a:solidFill>
                <a:ea typeface="ＭＳ Ｐゴシック" charset="-128"/>
              </a:rPr>
              <a:t>s</a:t>
            </a:r>
            <a:endParaRPr lang="fr-FR" altLang="fr-FR" sz="2800" dirty="0">
              <a:solidFill>
                <a:schemeClr val="bg2">
                  <a:lumMod val="75000"/>
                </a:schemeClr>
              </a:solidFill>
              <a:ea typeface="ＭＳ Ｐゴシック" charset="-128"/>
            </a:endParaRPr>
          </a:p>
        </p:txBody>
      </p:sp>
      <p:sp>
        <p:nvSpPr>
          <p:cNvPr id="2" name="Rectangle 1"/>
          <p:cNvSpPr/>
          <p:nvPr/>
        </p:nvSpPr>
        <p:spPr>
          <a:xfrm>
            <a:off x="221882" y="1256903"/>
            <a:ext cx="7878510" cy="369332"/>
          </a:xfrm>
          <a:prstGeom prst="rect">
            <a:avLst/>
          </a:prstGeom>
        </p:spPr>
        <p:txBody>
          <a:bodyPr wrap="square">
            <a:spAutoFit/>
          </a:bodyPr>
          <a:lstStyle/>
          <a:p>
            <a:pPr marL="285750" indent="-285750">
              <a:buClr>
                <a:srgbClr val="FF0000"/>
              </a:buClr>
              <a:buSzPct val="110000"/>
              <a:buFont typeface="Wingdings" charset="2"/>
              <a:buChar char="Ø"/>
            </a:pPr>
            <a:r>
              <a:rPr lang="fr-FR" altLang="fr-FR" dirty="0">
                <a:ea typeface="Times New Roman" charset="0"/>
                <a:cs typeface="Times New Roman" charset="0"/>
              </a:rPr>
              <a:t>Kimball  2004) a définit 8 rôles dont les plus  importants sont : </a:t>
            </a:r>
          </a:p>
        </p:txBody>
      </p:sp>
      <p:sp>
        <p:nvSpPr>
          <p:cNvPr id="3" name="Text Box 3">
            <a:extLst>
              <a:ext uri="{FF2B5EF4-FFF2-40B4-BE49-F238E27FC236}">
                <a16:creationId xmlns:a16="http://schemas.microsoft.com/office/drawing/2014/main" id="{D1F7DF67-BF95-2E97-E1E0-5CAD42D7089B}"/>
              </a:ext>
            </a:extLst>
          </p:cNvPr>
          <p:cNvSpPr txBox="1">
            <a:spLocks noChangeArrowheads="1"/>
          </p:cNvSpPr>
          <p:nvPr/>
        </p:nvSpPr>
        <p:spPr bwMode="auto">
          <a:xfrm>
            <a:off x="1552257" y="94229"/>
            <a:ext cx="6244624" cy="461665"/>
          </a:xfrm>
          <a:prstGeom prst="rect">
            <a:avLst/>
          </a:prstGeom>
          <a:noFill/>
          <a:ln w="9525">
            <a:noFill/>
            <a:miter lim="800000"/>
            <a:headEnd/>
            <a:tailEnd/>
          </a:ln>
          <a:effectLst/>
        </p:spPr>
        <p:txBody>
          <a:bodyPr wrap="square">
            <a:spAutoFit/>
          </a:bodyPr>
          <a:lstStyle>
            <a:defPPr>
              <a:defRPr lang="fr-FR"/>
            </a:defPPr>
            <a:lvl1pPr algn="ctr" eaLnBrk="1" hangingPunct="1">
              <a:defRPr sz="2400" b="1" u="sng">
                <a:solidFill>
                  <a:schemeClr val="bg1"/>
                </a:solidFill>
                <a:effectLst>
                  <a:outerShdw blurRad="38100" dist="38100" dir="2700000" algn="tl">
                    <a:srgbClr val="C0C0C0"/>
                  </a:outerShdw>
                </a:effectLst>
                <a:highlight>
                  <a:srgbClr val="808080"/>
                </a:highlight>
                <a:ea typeface="ＭＳ Ｐゴシック" charset="-128"/>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pPr algn="l"/>
            <a:r>
              <a:rPr lang="fr-FR" altLang="fr-FR" dirty="0"/>
              <a:t>Alimentation  d’un Entrepôt de Données</a:t>
            </a:r>
          </a:p>
        </p:txBody>
      </p:sp>
    </p:spTree>
    <p:extLst>
      <p:ext uri="{BB962C8B-B14F-4D97-AF65-F5344CB8AC3E}">
        <p14:creationId xmlns:p14="http://schemas.microsoft.com/office/powerpoint/2010/main" val="16047936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ChangeArrowheads="1"/>
          </p:cNvSpPr>
          <p:nvPr/>
        </p:nvSpPr>
        <p:spPr bwMode="auto">
          <a:xfrm>
            <a:off x="67724" y="1373576"/>
            <a:ext cx="9213690" cy="2785378"/>
          </a:xfrm>
          <a:prstGeom prst="rect">
            <a:avLst/>
          </a:prstGeom>
          <a:noFill/>
          <a:ln w="9525" cap="flat" cmpd="sng" algn="ctr">
            <a:noFill/>
            <a:prstDash val="solid"/>
            <a:miter lim="800000"/>
            <a:headEnd/>
            <a:tailEnd/>
          </a:ln>
          <a:effectLst/>
        </p:spPr>
        <p:txBody>
          <a:bodyPr wrap="square" anchor="ctr">
            <a:spAutoFit/>
          </a:bodyPr>
          <a:lstStyle>
            <a:lvl1pPr marL="457200" indent="-457200">
              <a:tabLst>
                <a:tab pos="457200" algn="l"/>
              </a:tabLst>
              <a:defRPr>
                <a:solidFill>
                  <a:schemeClr val="tx1"/>
                </a:solidFill>
                <a:latin typeface="Arial" charset="0"/>
              </a:defRPr>
            </a:lvl1pPr>
            <a:lvl2pPr marL="723900" indent="-266700">
              <a:tabLst>
                <a:tab pos="457200" algn="l"/>
              </a:tabLst>
              <a:defRPr>
                <a:solidFill>
                  <a:schemeClr val="tx1"/>
                </a:solidFill>
                <a:latin typeface="Arial" charset="0"/>
              </a:defRPr>
            </a:lvl2pPr>
            <a:lvl3pPr marL="1143000" indent="-228600">
              <a:tabLst>
                <a:tab pos="457200" algn="l"/>
              </a:tabLst>
              <a:defRPr>
                <a:solidFill>
                  <a:schemeClr val="tx1"/>
                </a:solidFill>
                <a:latin typeface="Arial" charset="0"/>
              </a:defRPr>
            </a:lvl3pPr>
            <a:lvl4pPr marL="1600200" indent="-228600">
              <a:tabLst>
                <a:tab pos="457200" algn="l"/>
              </a:tabLst>
              <a:defRPr>
                <a:solidFill>
                  <a:schemeClr val="tx1"/>
                </a:solidFill>
                <a:latin typeface="Arial" charset="0"/>
              </a:defRPr>
            </a:lvl4pPr>
            <a:lvl5pPr marL="2057400" indent="-22860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marL="223838" indent="-223838">
              <a:buFont typeface="Franklin Gothic Book" charset="0"/>
              <a:buAutoNum type="arabicPeriod" startAt="3"/>
              <a:tabLst/>
            </a:pPr>
            <a:r>
              <a:rPr lang="fr-FR" altLang="fr-FR" sz="2000" b="1" dirty="0">
                <a:solidFill>
                  <a:schemeClr val="bg2">
                    <a:lumMod val="75000"/>
                  </a:schemeClr>
                </a:solidFill>
                <a:effectLst>
                  <a:outerShdw blurRad="38100" dist="38100" dir="2700000" algn="tl">
                    <a:srgbClr val="C0C0C0"/>
                  </a:outerShdw>
                </a:effectLst>
                <a:latin typeface="Calibri" panose="020F0502020204030204" pitchFamily="34" charset="0"/>
                <a:ea typeface="Times New Roman" charset="0"/>
                <a:cs typeface="Calibri" panose="020F0502020204030204" pitchFamily="34" charset="0"/>
              </a:rPr>
              <a:t> Développeur ETL </a:t>
            </a:r>
            <a:endParaRPr lang="fr-FR" altLang="fr-FR" sz="2000" dirty="0">
              <a:solidFill>
                <a:schemeClr val="bg2">
                  <a:lumMod val="75000"/>
                </a:schemeClr>
              </a:solidFill>
              <a:latin typeface="Calibri" panose="020F0502020204030204" pitchFamily="34" charset="0"/>
              <a:ea typeface="Times New Roman" charset="0"/>
              <a:cs typeface="Calibri" panose="020F0502020204030204" pitchFamily="34" charset="0"/>
            </a:endParaRPr>
          </a:p>
          <a:p>
            <a:pPr lvl="1">
              <a:buClr>
                <a:schemeClr val="accent3"/>
              </a:buClr>
              <a:buSzPct val="110000"/>
              <a:buFont typeface="Wingdings" charset="2"/>
              <a:buChar char="Ø"/>
            </a:pPr>
            <a:r>
              <a:rPr lang="fr-FR" altLang="fr-FR" sz="2000" dirty="0">
                <a:solidFill>
                  <a:srgbClr val="474646"/>
                </a:solidFill>
                <a:latin typeface="Calibri" panose="020F0502020204030204" pitchFamily="34" charset="0"/>
                <a:ea typeface="Times New Roman" charset="0"/>
                <a:cs typeface="Calibri" panose="020F0502020204030204" pitchFamily="34" charset="0"/>
              </a:rPr>
              <a:t> </a:t>
            </a:r>
            <a:r>
              <a:rPr lang="fr-FR" altLang="fr-FR" dirty="0">
                <a:latin typeface="Calibri" panose="020F0502020204030204" pitchFamily="34" charset="0"/>
                <a:ea typeface="Times New Roman" charset="0"/>
                <a:cs typeface="Calibri" panose="020F0502020204030204" pitchFamily="34" charset="0"/>
              </a:rPr>
              <a:t>Développer les routines ETL </a:t>
            </a:r>
          </a:p>
          <a:p>
            <a:pPr lvl="1">
              <a:buClr>
                <a:srgbClr val="FF0000"/>
              </a:buClr>
              <a:buSzPct val="110000"/>
              <a:buFont typeface="Wingdings" charset="2"/>
              <a:buChar char="Ø"/>
            </a:pPr>
            <a:r>
              <a:rPr lang="fr-FR" altLang="fr-FR" dirty="0">
                <a:latin typeface="Calibri" panose="020F0502020204030204" pitchFamily="34" charset="0"/>
                <a:ea typeface="Times New Roman" charset="0"/>
                <a:cs typeface="Calibri" panose="020F0502020204030204" pitchFamily="34" charset="0"/>
              </a:rPr>
              <a:t> Tester les routines ETL</a:t>
            </a:r>
          </a:p>
          <a:p>
            <a:pPr lvl="1">
              <a:buClr>
                <a:srgbClr val="FF0000"/>
              </a:buClr>
              <a:buSzPct val="110000"/>
              <a:buFont typeface="Wingdings" charset="2"/>
              <a:buChar char="Ø"/>
            </a:pPr>
            <a:r>
              <a:rPr lang="fr-FR" altLang="fr-FR" dirty="0">
                <a:latin typeface="Calibri" panose="020F0502020204030204" pitchFamily="34" charset="0"/>
                <a:ea typeface="Times New Roman" charset="0"/>
                <a:cs typeface="Calibri" panose="020F0502020204030204" pitchFamily="34" charset="0"/>
              </a:rPr>
              <a:t> S</a:t>
            </a:r>
            <a:r>
              <a:rPr lang="fr-FR" altLang="ja-JP" dirty="0">
                <a:latin typeface="Calibri" panose="020F0502020204030204" pitchFamily="34" charset="0"/>
                <a:ea typeface="Times New Roman" charset="0"/>
                <a:cs typeface="Calibri" panose="020F0502020204030204" pitchFamily="34" charset="0"/>
              </a:rPr>
              <a:t>'</a:t>
            </a:r>
            <a:r>
              <a:rPr lang="fr-FR" altLang="fr-FR" dirty="0">
                <a:latin typeface="Calibri" panose="020F0502020204030204" pitchFamily="34" charset="0"/>
                <a:ea typeface="Times New Roman" charset="0"/>
                <a:cs typeface="Calibri" panose="020F0502020204030204" pitchFamily="34" charset="0"/>
              </a:rPr>
              <a:t>assurer que les résultats du processus ETL répondent aux besoins métiers  </a:t>
            </a:r>
            <a:r>
              <a:rPr lang="fr-FR" altLang="fr-FR" sz="1600" i="1" dirty="0">
                <a:latin typeface="Calibri" panose="020F0502020204030204" pitchFamily="34" charset="0"/>
                <a:ea typeface="Times New Roman" charset="0"/>
                <a:cs typeface="Calibri" panose="020F0502020204030204" pitchFamily="34" charset="0"/>
              </a:rPr>
              <a:t>Collaboration étroite avec l</a:t>
            </a:r>
            <a:r>
              <a:rPr lang="fr-FR" altLang="ja-JP" sz="1600" i="1" dirty="0">
                <a:latin typeface="Calibri" panose="020F0502020204030204" pitchFamily="34" charset="0"/>
                <a:ea typeface="Times New Roman" charset="0"/>
                <a:cs typeface="Calibri" panose="020F0502020204030204" pitchFamily="34" charset="0"/>
              </a:rPr>
              <a:t>'</a:t>
            </a:r>
            <a:r>
              <a:rPr lang="fr-FR" altLang="fr-FR" sz="1600" i="1" dirty="0">
                <a:latin typeface="Calibri" panose="020F0502020204030204" pitchFamily="34" charset="0"/>
                <a:ea typeface="Times New Roman" charset="0"/>
                <a:cs typeface="Calibri" panose="020F0502020204030204" pitchFamily="34" charset="0"/>
              </a:rPr>
              <a:t>architecte ETL</a:t>
            </a:r>
            <a:r>
              <a:rPr lang="fr-FR" altLang="fr-FR" dirty="0">
                <a:latin typeface="Calibri" panose="020F0502020204030204" pitchFamily="34" charset="0"/>
                <a:ea typeface="Times New Roman" charset="0"/>
                <a:cs typeface="Calibri" panose="020F0502020204030204" pitchFamily="34" charset="0"/>
              </a:rPr>
              <a:t>)</a:t>
            </a:r>
            <a:r>
              <a:rPr lang="fr-FR" altLang="fr-FR" dirty="0">
                <a:solidFill>
                  <a:srgbClr val="474646"/>
                </a:solidFill>
                <a:latin typeface="Calibri" panose="020F0502020204030204" pitchFamily="34" charset="0"/>
                <a:ea typeface="Times New Roman" charset="0"/>
                <a:cs typeface="Calibri" panose="020F0502020204030204" pitchFamily="34" charset="0"/>
              </a:rPr>
              <a:t> </a:t>
            </a:r>
            <a:endParaRPr lang="fr-FR" altLang="fr-FR" sz="2000" b="1" dirty="0">
              <a:solidFill>
                <a:srgbClr val="0000CC"/>
              </a:solidFill>
              <a:latin typeface="Calibri" panose="020F0502020204030204" pitchFamily="34" charset="0"/>
              <a:ea typeface="Times New Roman" charset="0"/>
              <a:cs typeface="Calibri" panose="020F0502020204030204" pitchFamily="34" charset="0"/>
            </a:endParaRPr>
          </a:p>
          <a:p>
            <a:pPr marL="311150" indent="-311150">
              <a:spcBef>
                <a:spcPts val="600"/>
              </a:spcBef>
              <a:buFont typeface="Franklin Gothic Book" charset="0"/>
              <a:buAutoNum type="arabicPeriod" startAt="4"/>
              <a:tabLst/>
            </a:pPr>
            <a:r>
              <a:rPr lang="fr-FR" altLang="fr-FR" sz="2000" b="1" dirty="0">
                <a:solidFill>
                  <a:schemeClr val="bg2">
                    <a:lumMod val="75000"/>
                  </a:schemeClr>
                </a:solidFill>
                <a:effectLst>
                  <a:outerShdw blurRad="38100" dist="38100" dir="2700000" algn="tl">
                    <a:srgbClr val="C0C0C0"/>
                  </a:outerShdw>
                </a:effectLst>
                <a:latin typeface="Calibri" panose="020F0502020204030204" pitchFamily="34" charset="0"/>
                <a:ea typeface="Times New Roman" charset="0"/>
                <a:cs typeface="Calibri" panose="020F0502020204030204" pitchFamily="34" charset="0"/>
              </a:rPr>
              <a:t>Analyste système</a:t>
            </a:r>
          </a:p>
          <a:p>
            <a:pPr lvl="1">
              <a:buClr>
                <a:srgbClr val="FF0000"/>
              </a:buClr>
              <a:buSzPct val="110000"/>
              <a:buFont typeface="Wingdings" charset="2"/>
              <a:buChar char="Ø"/>
            </a:pPr>
            <a:r>
              <a:rPr lang="fr-FR" altLang="fr-FR" dirty="0">
                <a:latin typeface="Calibri" panose="020F0502020204030204" pitchFamily="34" charset="0"/>
                <a:ea typeface="Times New Roman" charset="0"/>
                <a:cs typeface="Calibri" panose="020F0502020204030204" pitchFamily="34" charset="0"/>
              </a:rPr>
              <a:t>Rassembler des besoins métiers </a:t>
            </a:r>
          </a:p>
          <a:p>
            <a:pPr lvl="1">
              <a:buClr>
                <a:srgbClr val="FF0000"/>
              </a:buClr>
              <a:buSzPct val="110000"/>
              <a:buFont typeface="Wingdings" charset="2"/>
              <a:buChar char="Ø"/>
            </a:pPr>
            <a:r>
              <a:rPr lang="fr-FR" altLang="fr-FR" dirty="0">
                <a:latin typeface="Calibri" panose="020F0502020204030204" pitchFamily="34" charset="0"/>
                <a:ea typeface="Times New Roman" charset="0"/>
                <a:cs typeface="Calibri" panose="020F0502020204030204" pitchFamily="34" charset="0"/>
              </a:rPr>
              <a:t>Documenter les besoins métiers </a:t>
            </a:r>
          </a:p>
          <a:p>
            <a:pPr lvl="1">
              <a:buClr>
                <a:srgbClr val="FF0000"/>
              </a:buClr>
              <a:buSzPct val="110000"/>
              <a:buFont typeface="Wingdings" charset="2"/>
              <a:buChar char="Ø"/>
            </a:pPr>
            <a:r>
              <a:rPr lang="fr-FR" altLang="fr-FR" dirty="0">
                <a:latin typeface="Calibri" panose="020F0502020204030204" pitchFamily="34" charset="0"/>
                <a:ea typeface="Times New Roman" charset="0"/>
                <a:cs typeface="Calibri" panose="020F0502020204030204" pitchFamily="34" charset="0"/>
              </a:rPr>
              <a:t>Travailler en collaboration avec toute l</a:t>
            </a:r>
            <a:r>
              <a:rPr lang="fr-FR" altLang="ja-JP" dirty="0">
                <a:latin typeface="Calibri" panose="020F0502020204030204" pitchFamily="34" charset="0"/>
                <a:ea typeface="Times New Roman" charset="0"/>
                <a:cs typeface="Calibri" panose="020F0502020204030204" pitchFamily="34" charset="0"/>
              </a:rPr>
              <a:t>'</a:t>
            </a:r>
            <a:r>
              <a:rPr lang="fr-FR" altLang="fr-FR" dirty="0">
                <a:latin typeface="Calibri" panose="020F0502020204030204" pitchFamily="34" charset="0"/>
                <a:ea typeface="Times New Roman" charset="0"/>
                <a:cs typeface="Calibri" panose="020F0502020204030204" pitchFamily="34" charset="0"/>
              </a:rPr>
              <a:t>équipe de l’ED  </a:t>
            </a:r>
            <a:r>
              <a:rPr lang="fr-FR" altLang="fr-FR" sz="1600" i="1" dirty="0">
                <a:latin typeface="Calibri" panose="020F0502020204030204" pitchFamily="34" charset="0"/>
                <a:ea typeface="Times New Roman" charset="0"/>
                <a:cs typeface="Calibri" panose="020F0502020204030204" pitchFamily="34" charset="0"/>
              </a:rPr>
              <a:t>Non seulement celle du système ETL</a:t>
            </a:r>
            <a:r>
              <a:rPr lang="fr-FR" altLang="fr-FR" dirty="0">
                <a:latin typeface="Calibri" panose="020F0502020204030204" pitchFamily="34" charset="0"/>
                <a:ea typeface="Times New Roman" charset="0"/>
                <a:cs typeface="Calibri" panose="020F0502020204030204" pitchFamily="34" charset="0"/>
              </a:rPr>
              <a:t>) </a:t>
            </a:r>
          </a:p>
        </p:txBody>
      </p:sp>
      <p:sp>
        <p:nvSpPr>
          <p:cNvPr id="9" name="Rectangle 8"/>
          <p:cNvSpPr>
            <a:spLocks noChangeArrowheads="1"/>
          </p:cNvSpPr>
          <p:nvPr/>
        </p:nvSpPr>
        <p:spPr bwMode="auto">
          <a:xfrm>
            <a:off x="106362" y="4129430"/>
            <a:ext cx="8931275" cy="2169825"/>
          </a:xfrm>
          <a:prstGeom prst="rect">
            <a:avLst/>
          </a:prstGeom>
          <a:noFill/>
          <a:ln w="9525" cap="flat" cmpd="sng" algn="ctr">
            <a:noFill/>
            <a:prstDash val="solid"/>
            <a:miter lim="800000"/>
            <a:headEnd/>
            <a:tailEnd/>
          </a:ln>
          <a:effectLst/>
        </p:spPr>
        <p:txBody>
          <a:bodyPr anchor="ctr">
            <a:spAutoFit/>
          </a:bodyPr>
          <a:lstStyle>
            <a:lvl1pPr>
              <a:tabLst>
                <a:tab pos="457200" algn="l"/>
              </a:tabLst>
              <a:defRPr>
                <a:solidFill>
                  <a:schemeClr val="tx1"/>
                </a:solidFill>
                <a:latin typeface="Arial" charset="0"/>
              </a:defRPr>
            </a:lvl1pPr>
            <a:lvl2pPr marL="723900" indent="-266700">
              <a:tabLst>
                <a:tab pos="457200" algn="l"/>
              </a:tabLst>
              <a:defRPr>
                <a:solidFill>
                  <a:schemeClr val="tx1"/>
                </a:solidFill>
                <a:latin typeface="Arial" charset="0"/>
              </a:defRPr>
            </a:lvl2pPr>
            <a:lvl3pPr marL="1143000" indent="-228600">
              <a:tabLst>
                <a:tab pos="457200" algn="l"/>
              </a:tabLst>
              <a:defRPr>
                <a:solidFill>
                  <a:schemeClr val="tx1"/>
                </a:solidFill>
                <a:latin typeface="Arial" charset="0"/>
              </a:defRPr>
            </a:lvl3pPr>
            <a:lvl4pPr marL="1600200" indent="-228600">
              <a:tabLst>
                <a:tab pos="457200" algn="l"/>
              </a:tabLst>
              <a:defRPr>
                <a:solidFill>
                  <a:schemeClr val="tx1"/>
                </a:solidFill>
                <a:latin typeface="Arial" charset="0"/>
              </a:defRPr>
            </a:lvl4pPr>
            <a:lvl5pPr marL="2057400" indent="-22860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marL="311150" indent="-300038">
              <a:spcBef>
                <a:spcPts val="600"/>
              </a:spcBef>
              <a:buFont typeface="Franklin Gothic Book" charset="0"/>
              <a:buAutoNum type="arabicPeriod" startAt="5"/>
              <a:tabLst/>
            </a:pPr>
            <a:r>
              <a:rPr lang="fr-FR" altLang="fr-FR" sz="2000" b="1" dirty="0">
                <a:solidFill>
                  <a:schemeClr val="bg2">
                    <a:lumMod val="75000"/>
                  </a:schemeClr>
                </a:solidFill>
                <a:effectLst>
                  <a:outerShdw blurRad="38100" dist="38100" dir="2700000" algn="tl">
                    <a:srgbClr val="C0C0C0"/>
                  </a:outerShdw>
                </a:effectLst>
                <a:latin typeface="Calibri" panose="020F0502020204030204" pitchFamily="34" charset="0"/>
                <a:ea typeface="Times New Roman" charset="0"/>
                <a:cs typeface="Calibri" panose="020F0502020204030204" pitchFamily="34" charset="0"/>
              </a:rPr>
              <a:t>Spécialiste qualité de données</a:t>
            </a:r>
            <a:endParaRPr lang="fr-FR" altLang="fr-FR" sz="2000" dirty="0">
              <a:solidFill>
                <a:schemeClr val="bg2">
                  <a:lumMod val="75000"/>
                </a:schemeClr>
              </a:solidFill>
              <a:latin typeface="Calibri" panose="020F0502020204030204" pitchFamily="34" charset="0"/>
              <a:ea typeface="Times New Roman" charset="0"/>
              <a:cs typeface="Calibri" panose="020F0502020204030204" pitchFamily="34" charset="0"/>
            </a:endParaRPr>
          </a:p>
          <a:p>
            <a:pPr marL="808038" lvl="1" indent="-312738">
              <a:buClr>
                <a:srgbClr val="FF0000"/>
              </a:buClr>
              <a:buSzPct val="110000"/>
              <a:buFont typeface="Wingdings" charset="2"/>
              <a:buChar char="Ø"/>
              <a:tabLst/>
            </a:pPr>
            <a:r>
              <a:rPr lang="fr-FR" altLang="fr-FR" dirty="0">
                <a:latin typeface="Calibri" panose="020F0502020204030204" pitchFamily="34" charset="0"/>
                <a:ea typeface="Times New Roman" charset="0"/>
                <a:cs typeface="Calibri" panose="020F0502020204030204" pitchFamily="34" charset="0"/>
              </a:rPr>
              <a:t> S</a:t>
            </a:r>
            <a:r>
              <a:rPr lang="fr-FR" altLang="ja-JP" dirty="0">
                <a:latin typeface="Calibri" panose="020F0502020204030204" pitchFamily="34" charset="0"/>
                <a:ea typeface="Times New Roman" charset="0"/>
                <a:cs typeface="Calibri" panose="020F0502020204030204" pitchFamily="34" charset="0"/>
              </a:rPr>
              <a:t>'</a:t>
            </a:r>
            <a:r>
              <a:rPr lang="fr-FR" altLang="fr-FR" dirty="0">
                <a:latin typeface="Calibri" panose="020F0502020204030204" pitchFamily="34" charset="0"/>
                <a:ea typeface="Times New Roman" charset="0"/>
                <a:cs typeface="Calibri" panose="020F0502020204030204" pitchFamily="34" charset="0"/>
              </a:rPr>
              <a:t>assurer de la qualité des données dans l</a:t>
            </a:r>
            <a:r>
              <a:rPr lang="fr-FR" altLang="ja-JP" dirty="0">
                <a:latin typeface="Calibri" panose="020F0502020204030204" pitchFamily="34" charset="0"/>
                <a:ea typeface="Times New Roman" charset="0"/>
                <a:cs typeface="Calibri" panose="020F0502020204030204" pitchFamily="34" charset="0"/>
              </a:rPr>
              <a:t>'</a:t>
            </a:r>
            <a:r>
              <a:rPr lang="fr-FR" altLang="fr-FR" dirty="0">
                <a:latin typeface="Calibri" panose="020F0502020204030204" pitchFamily="34" charset="0"/>
                <a:ea typeface="Times New Roman" charset="0"/>
                <a:cs typeface="Calibri" panose="020F0502020204030204" pitchFamily="34" charset="0"/>
              </a:rPr>
              <a:t>entrepôt de données en entier.</a:t>
            </a:r>
          </a:p>
          <a:p>
            <a:pPr marL="808038" lvl="1" indent="-312738">
              <a:buClr>
                <a:srgbClr val="FF0000"/>
              </a:buClr>
              <a:buSzPct val="110000"/>
              <a:buFont typeface="Wingdings" charset="2"/>
              <a:buChar char="Ø"/>
              <a:tabLst/>
            </a:pPr>
            <a:r>
              <a:rPr lang="fr-FR" altLang="fr-FR" dirty="0">
                <a:latin typeface="Calibri" panose="020F0502020204030204" pitchFamily="34" charset="0"/>
                <a:ea typeface="Times New Roman" charset="0"/>
                <a:cs typeface="Calibri" panose="020F0502020204030204" pitchFamily="34" charset="0"/>
              </a:rPr>
              <a:t> S</a:t>
            </a:r>
            <a:r>
              <a:rPr lang="fr-FR" altLang="ja-JP" dirty="0">
                <a:latin typeface="Calibri" panose="020F0502020204030204" pitchFamily="34" charset="0"/>
                <a:ea typeface="Times New Roman" charset="0"/>
                <a:cs typeface="Calibri" panose="020F0502020204030204" pitchFamily="34" charset="0"/>
              </a:rPr>
              <a:t>'</a:t>
            </a:r>
            <a:r>
              <a:rPr lang="fr-FR" altLang="fr-FR" dirty="0">
                <a:latin typeface="Calibri" panose="020F0502020204030204" pitchFamily="34" charset="0"/>
                <a:ea typeface="Times New Roman" charset="0"/>
                <a:cs typeface="Calibri" panose="020F0502020204030204" pitchFamily="34" charset="0"/>
              </a:rPr>
              <a:t>assurer que les règles métiers sont bien implantées par les processus ETL  </a:t>
            </a:r>
            <a:r>
              <a:rPr lang="fr-FR" altLang="fr-FR" i="1" dirty="0">
                <a:latin typeface="Calibri" panose="020F0502020204030204" pitchFamily="34" charset="0"/>
                <a:ea typeface="Times New Roman" charset="0"/>
                <a:cs typeface="Calibri" panose="020F0502020204030204" pitchFamily="34" charset="0"/>
              </a:rPr>
              <a:t>en collaboration avec l</a:t>
            </a:r>
            <a:r>
              <a:rPr lang="fr-FR" altLang="ja-JP" i="1" dirty="0">
                <a:latin typeface="Calibri" panose="020F0502020204030204" pitchFamily="34" charset="0"/>
                <a:ea typeface="Times New Roman" charset="0"/>
                <a:cs typeface="Calibri" panose="020F0502020204030204" pitchFamily="34" charset="0"/>
              </a:rPr>
              <a:t>'</a:t>
            </a:r>
            <a:r>
              <a:rPr lang="fr-FR" altLang="fr-FR" i="1" dirty="0">
                <a:latin typeface="Calibri" panose="020F0502020204030204" pitchFamily="34" charset="0"/>
                <a:ea typeface="Times New Roman" charset="0"/>
                <a:cs typeface="Calibri" panose="020F0502020204030204" pitchFamily="34" charset="0"/>
              </a:rPr>
              <a:t>analyste système et l</a:t>
            </a:r>
            <a:r>
              <a:rPr lang="fr-FR" altLang="ja-JP" i="1" dirty="0">
                <a:latin typeface="Calibri" panose="020F0502020204030204" pitchFamily="34" charset="0"/>
                <a:ea typeface="Times New Roman" charset="0"/>
                <a:cs typeface="Calibri" panose="020F0502020204030204" pitchFamily="34" charset="0"/>
              </a:rPr>
              <a:t>'</a:t>
            </a:r>
            <a:r>
              <a:rPr lang="fr-FR" altLang="fr-FR" i="1" dirty="0">
                <a:latin typeface="Calibri" panose="020F0502020204030204" pitchFamily="34" charset="0"/>
                <a:ea typeface="Times New Roman" charset="0"/>
                <a:cs typeface="Calibri" panose="020F0502020204030204" pitchFamily="34" charset="0"/>
              </a:rPr>
              <a:t>architecte ETL</a:t>
            </a:r>
            <a:r>
              <a:rPr lang="fr-FR" altLang="fr-FR" dirty="0">
                <a:latin typeface="Calibri" panose="020F0502020204030204" pitchFamily="34" charset="0"/>
                <a:ea typeface="Times New Roman" charset="0"/>
                <a:cs typeface="Calibri" panose="020F0502020204030204" pitchFamily="34" charset="0"/>
              </a:rPr>
              <a:t>) </a:t>
            </a:r>
          </a:p>
          <a:p>
            <a:pPr marL="311150" indent="-300038">
              <a:spcBef>
                <a:spcPts val="600"/>
              </a:spcBef>
              <a:buFont typeface="Franklin Gothic Book" charset="0"/>
              <a:buAutoNum type="arabicPeriod" startAt="6"/>
              <a:tabLst/>
            </a:pPr>
            <a:r>
              <a:rPr lang="fr-FR" altLang="fr-FR" sz="2000" b="1" dirty="0">
                <a:solidFill>
                  <a:schemeClr val="bg2">
                    <a:lumMod val="75000"/>
                  </a:schemeClr>
                </a:solidFill>
                <a:effectLst>
                  <a:outerShdw blurRad="38100" dist="38100" dir="2700000" algn="tl">
                    <a:srgbClr val="C0C0C0"/>
                  </a:outerShdw>
                </a:effectLst>
                <a:latin typeface="Calibri" panose="020F0502020204030204" pitchFamily="34" charset="0"/>
                <a:ea typeface="Times New Roman" charset="0"/>
                <a:cs typeface="Calibri" panose="020F0502020204030204" pitchFamily="34" charset="0"/>
              </a:rPr>
              <a:t>DBA</a:t>
            </a:r>
            <a:endParaRPr lang="fr-FR" altLang="fr-FR" dirty="0">
              <a:solidFill>
                <a:schemeClr val="bg2">
                  <a:lumMod val="75000"/>
                </a:schemeClr>
              </a:solidFill>
              <a:latin typeface="Calibri" panose="020F0502020204030204" pitchFamily="34" charset="0"/>
              <a:ea typeface="Times New Roman" charset="0"/>
              <a:cs typeface="Calibri" panose="020F0502020204030204" pitchFamily="34" charset="0"/>
            </a:endParaRPr>
          </a:p>
          <a:p>
            <a:pPr lvl="1">
              <a:buClr>
                <a:srgbClr val="FF0000"/>
              </a:buClr>
              <a:buSzPct val="110000"/>
              <a:buFont typeface="Wingdings" charset="2"/>
              <a:buChar char="Ø"/>
            </a:pPr>
            <a:r>
              <a:rPr lang="fr-FR" altLang="fr-FR" dirty="0">
                <a:solidFill>
                  <a:srgbClr val="474646"/>
                </a:solidFill>
                <a:latin typeface="Calibri" panose="020F0502020204030204" pitchFamily="34" charset="0"/>
                <a:ea typeface="Times New Roman" charset="0"/>
                <a:cs typeface="Calibri" panose="020F0502020204030204" pitchFamily="34" charset="0"/>
              </a:rPr>
              <a:t> </a:t>
            </a:r>
            <a:r>
              <a:rPr lang="fr-FR" altLang="fr-FR" dirty="0">
                <a:latin typeface="Calibri" panose="020F0502020204030204" pitchFamily="34" charset="0"/>
                <a:ea typeface="Times New Roman" charset="0"/>
                <a:cs typeface="Calibri" panose="020F0502020204030204" pitchFamily="34" charset="0"/>
              </a:rPr>
              <a:t>Installer, configurer, migrer et maintenir la base de données </a:t>
            </a:r>
          </a:p>
          <a:p>
            <a:pPr lvl="1">
              <a:buClr>
                <a:srgbClr val="FF0000"/>
              </a:buClr>
              <a:buSzPct val="110000"/>
              <a:buFont typeface="Wingdings" charset="2"/>
              <a:buChar char="Ø"/>
            </a:pPr>
            <a:r>
              <a:rPr lang="fr-FR" altLang="fr-FR" dirty="0">
                <a:latin typeface="Calibri" panose="020F0502020204030204" pitchFamily="34" charset="0"/>
                <a:ea typeface="Times New Roman" charset="0"/>
                <a:cs typeface="Calibri" panose="020F0502020204030204" pitchFamily="34" charset="0"/>
              </a:rPr>
              <a:t> Traduire le modèle logique de données en modèle physique</a:t>
            </a:r>
            <a:endParaRPr lang="fr-FR" altLang="fr-FR" dirty="0">
              <a:latin typeface="Calibri" panose="020F0502020204030204" pitchFamily="34" charset="0"/>
              <a:ea typeface="ＭＳ Ｐゴシック" charset="-128"/>
              <a:cs typeface="Calibri" panose="020F0502020204030204" pitchFamily="34" charset="0"/>
            </a:endParaRPr>
          </a:p>
        </p:txBody>
      </p:sp>
      <p:sp>
        <p:nvSpPr>
          <p:cNvPr id="6" name="Rectangle 2"/>
          <p:cNvSpPr>
            <a:spLocks noChangeArrowheads="1"/>
          </p:cNvSpPr>
          <p:nvPr/>
        </p:nvSpPr>
        <p:spPr bwMode="auto">
          <a:xfrm>
            <a:off x="251520" y="439898"/>
            <a:ext cx="842962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457200" indent="-457200">
              <a:buClr>
                <a:schemeClr val="bg1">
                  <a:lumMod val="85000"/>
                </a:schemeClr>
              </a:buClr>
              <a:buSzPct val="130000"/>
              <a:buFont typeface="Wingdings" charset="2"/>
              <a:buChar char="v"/>
            </a:pPr>
            <a:r>
              <a:rPr lang="fr-FR" altLang="fr-FR" sz="2800" b="1" dirty="0">
                <a:solidFill>
                  <a:schemeClr val="bg1"/>
                </a:solidFill>
                <a:latin typeface="Calibri" panose="020F0502020204030204" pitchFamily="34" charset="0"/>
                <a:ea typeface="ＭＳ Ｐゴシック" charset="-128"/>
                <a:cs typeface="Calibri" panose="020F0502020204030204" pitchFamily="34" charset="0"/>
              </a:rPr>
              <a:t>Rôles et responsabilité</a:t>
            </a:r>
            <a:r>
              <a:rPr lang="fr-CA" altLang="fr-FR" sz="2800" b="1" dirty="0">
                <a:solidFill>
                  <a:schemeClr val="bg1"/>
                </a:solidFill>
                <a:latin typeface="Calibri" panose="020F0502020204030204" pitchFamily="34" charset="0"/>
                <a:ea typeface="ＭＳ Ｐゴシック" charset="-128"/>
                <a:cs typeface="Calibri" panose="020F0502020204030204" pitchFamily="34" charset="0"/>
              </a:rPr>
              <a:t>s</a:t>
            </a:r>
            <a:endParaRPr lang="fr-FR" altLang="fr-FR" sz="2800" dirty="0">
              <a:solidFill>
                <a:schemeClr val="bg1"/>
              </a:solidFill>
              <a:latin typeface="Calibri" panose="020F0502020204030204" pitchFamily="34" charset="0"/>
              <a:ea typeface="ＭＳ Ｐゴシック" charset="-128"/>
              <a:cs typeface="Calibri" panose="020F0502020204030204" pitchFamily="34" charset="0"/>
            </a:endParaRPr>
          </a:p>
        </p:txBody>
      </p:sp>
      <p:sp>
        <p:nvSpPr>
          <p:cNvPr id="2" name="Text Box 3">
            <a:extLst>
              <a:ext uri="{FF2B5EF4-FFF2-40B4-BE49-F238E27FC236}">
                <a16:creationId xmlns:a16="http://schemas.microsoft.com/office/drawing/2014/main" id="{A970D733-C97E-B2C8-3A42-ABA8572D0A79}"/>
              </a:ext>
            </a:extLst>
          </p:cNvPr>
          <p:cNvSpPr txBox="1">
            <a:spLocks noChangeArrowheads="1"/>
          </p:cNvSpPr>
          <p:nvPr/>
        </p:nvSpPr>
        <p:spPr bwMode="auto">
          <a:xfrm>
            <a:off x="1552257" y="94229"/>
            <a:ext cx="6244624" cy="461665"/>
          </a:xfrm>
          <a:prstGeom prst="rect">
            <a:avLst/>
          </a:prstGeom>
          <a:noFill/>
          <a:ln w="9525">
            <a:noFill/>
            <a:miter lim="800000"/>
            <a:headEnd/>
            <a:tailEnd/>
          </a:ln>
          <a:effectLst/>
        </p:spPr>
        <p:txBody>
          <a:bodyPr wrap="square">
            <a:spAutoFit/>
          </a:bodyPr>
          <a:lstStyle>
            <a:defPPr>
              <a:defRPr lang="fr-FR"/>
            </a:defPPr>
            <a:lvl1pPr algn="ctr" eaLnBrk="1" hangingPunct="1">
              <a:defRPr sz="2400" b="1" u="sng">
                <a:solidFill>
                  <a:schemeClr val="bg1"/>
                </a:solidFill>
                <a:effectLst>
                  <a:outerShdw blurRad="38100" dist="38100" dir="2700000" algn="tl">
                    <a:srgbClr val="C0C0C0"/>
                  </a:outerShdw>
                </a:effectLst>
                <a:highlight>
                  <a:srgbClr val="808080"/>
                </a:highlight>
                <a:ea typeface="ＭＳ Ｐゴシック" charset="-128"/>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pPr algn="l"/>
            <a:r>
              <a:rPr lang="fr-FR" altLang="fr-FR" dirty="0">
                <a:latin typeface="Calibri" panose="020F0502020204030204" pitchFamily="34" charset="0"/>
                <a:cs typeface="Calibri" panose="020F0502020204030204" pitchFamily="34" charset="0"/>
              </a:rPr>
              <a:t>Alimentation  d’un Entrepôt de Données</a:t>
            </a:r>
          </a:p>
        </p:txBody>
      </p:sp>
    </p:spTree>
    <p:extLst>
      <p:ext uri="{BB962C8B-B14F-4D97-AF65-F5344CB8AC3E}">
        <p14:creationId xmlns:p14="http://schemas.microsoft.com/office/powerpoint/2010/main" val="1519181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3"/>
          <p:cNvSpPr>
            <a:spLocks noChangeArrowheads="1"/>
          </p:cNvSpPr>
          <p:nvPr/>
        </p:nvSpPr>
        <p:spPr bwMode="auto">
          <a:xfrm>
            <a:off x="3281363" y="2571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fr-FR" sz="1400">
              <a:latin typeface="Calibri" charset="0"/>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568662665"/>
              </p:ext>
            </p:extLst>
          </p:nvPr>
        </p:nvGraphicFramePr>
        <p:xfrm>
          <a:off x="180600" y="1340768"/>
          <a:ext cx="8936878" cy="4907320"/>
        </p:xfrm>
        <a:graphic>
          <a:graphicData uri="http://schemas.openxmlformats.org/drawingml/2006/table">
            <a:tbl>
              <a:tblPr>
                <a:tableStyleId>{073A0DAA-6AF3-43AB-8588-CEC1D06C72B9}</a:tableStyleId>
              </a:tblPr>
              <a:tblGrid>
                <a:gridCol w="1517265">
                  <a:extLst>
                    <a:ext uri="{9D8B030D-6E8A-4147-A177-3AD203B41FA5}">
                      <a16:colId xmlns:a16="http://schemas.microsoft.com/office/drawing/2014/main" val="20000"/>
                    </a:ext>
                  </a:extLst>
                </a:gridCol>
                <a:gridCol w="846206">
                  <a:extLst>
                    <a:ext uri="{9D8B030D-6E8A-4147-A177-3AD203B41FA5}">
                      <a16:colId xmlns:a16="http://schemas.microsoft.com/office/drawing/2014/main" val="20001"/>
                    </a:ext>
                  </a:extLst>
                </a:gridCol>
                <a:gridCol w="1073473">
                  <a:extLst>
                    <a:ext uri="{9D8B030D-6E8A-4147-A177-3AD203B41FA5}">
                      <a16:colId xmlns:a16="http://schemas.microsoft.com/office/drawing/2014/main" val="20002"/>
                    </a:ext>
                  </a:extLst>
                </a:gridCol>
                <a:gridCol w="5499934">
                  <a:extLst>
                    <a:ext uri="{9D8B030D-6E8A-4147-A177-3AD203B41FA5}">
                      <a16:colId xmlns:a16="http://schemas.microsoft.com/office/drawing/2014/main" val="20003"/>
                    </a:ext>
                  </a:extLst>
                </a:gridCol>
              </a:tblGrid>
              <a:tr h="270869">
                <a:tc>
                  <a:txBody>
                    <a:bodyPr/>
                    <a:lstStyle>
                      <a:lvl1pPr defTabSz="685800">
                        <a:lnSpc>
                          <a:spcPct val="90000"/>
                        </a:lnSpc>
                        <a:spcBef>
                          <a:spcPts val="750"/>
                        </a:spcBef>
                        <a:buFont typeface="Arial" charset="0"/>
                        <a:defRPr sz="1900">
                          <a:solidFill>
                            <a:schemeClr val="tx1"/>
                          </a:solidFill>
                          <a:latin typeface="Calibri" charset="0"/>
                        </a:defRPr>
                      </a:lvl1pPr>
                      <a:lvl2pPr marL="742950" indent="-285750" defTabSz="685800">
                        <a:lnSpc>
                          <a:spcPct val="90000"/>
                        </a:lnSpc>
                        <a:spcBef>
                          <a:spcPts val="375"/>
                        </a:spcBef>
                        <a:buFont typeface="Arial" charset="0"/>
                        <a:defRPr sz="1600">
                          <a:solidFill>
                            <a:schemeClr val="tx1"/>
                          </a:solidFill>
                          <a:latin typeface="Calibri" charset="0"/>
                        </a:defRPr>
                      </a:lvl2pPr>
                      <a:lvl3pPr marL="1143000" indent="-228600" defTabSz="685800">
                        <a:lnSpc>
                          <a:spcPct val="90000"/>
                        </a:lnSpc>
                        <a:spcBef>
                          <a:spcPts val="375"/>
                        </a:spcBef>
                        <a:buFont typeface="Arial" charset="0"/>
                        <a:defRPr sz="1300">
                          <a:solidFill>
                            <a:schemeClr val="tx1"/>
                          </a:solidFill>
                          <a:latin typeface="Calibri" charset="0"/>
                        </a:defRPr>
                      </a:lvl3pPr>
                      <a:lvl4pPr marL="1600200" indent="-228600" defTabSz="685800">
                        <a:lnSpc>
                          <a:spcPct val="90000"/>
                        </a:lnSpc>
                        <a:spcBef>
                          <a:spcPts val="375"/>
                        </a:spcBef>
                        <a:buFont typeface="Arial" charset="0"/>
                        <a:defRPr sz="1100">
                          <a:solidFill>
                            <a:schemeClr val="tx1"/>
                          </a:solidFill>
                          <a:latin typeface="Calibri" charset="0"/>
                        </a:defRPr>
                      </a:lvl4pPr>
                      <a:lvl5pPr marL="2057400" indent="-228600" defTabSz="685800">
                        <a:lnSpc>
                          <a:spcPct val="90000"/>
                        </a:lnSpc>
                        <a:spcBef>
                          <a:spcPts val="375"/>
                        </a:spcBef>
                        <a:buFont typeface="Arial" charset="0"/>
                        <a:defRPr sz="1100">
                          <a:solidFill>
                            <a:schemeClr val="tx1"/>
                          </a:solidFill>
                          <a:latin typeface="Calibri" charset="0"/>
                        </a:defRPr>
                      </a:lvl5pPr>
                      <a:lvl6pPr marL="25146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en-US" altLang="fr-FR" sz="1600" b="1" u="none" strike="noStrike" cap="none" normalizeH="0" baseline="0" dirty="0" err="1">
                          <a:ln>
                            <a:noFill/>
                          </a:ln>
                          <a:solidFill>
                            <a:schemeClr val="bg2">
                              <a:lumMod val="75000"/>
                            </a:schemeClr>
                          </a:solidFill>
                          <a:effectLst/>
                        </a:rPr>
                        <a:t>Unité</a:t>
                      </a:r>
                      <a:endParaRPr kumimoji="0" lang="en-US" altLang="fr-FR" sz="1600" b="1" i="0" u="none" strike="noStrike" cap="none" normalizeH="0" baseline="0" dirty="0">
                        <a:ln>
                          <a:noFill/>
                        </a:ln>
                        <a:solidFill>
                          <a:schemeClr val="bg2">
                            <a:lumMod val="75000"/>
                          </a:schemeClr>
                        </a:solidFill>
                        <a:effectLst/>
                        <a:latin typeface="Calibri" charset="0"/>
                        <a:ea typeface="ＭＳ Ｐゴシック" charset="-128"/>
                      </a:endParaRPr>
                    </a:p>
                  </a:txBody>
                  <a:tcPr marL="91429" marR="91429" marT="45722" marB="45722" horzOverflow="overflow"/>
                </a:tc>
                <a:tc>
                  <a:txBody>
                    <a:bodyPr/>
                    <a:lstStyle>
                      <a:lvl1pPr defTabSz="685800">
                        <a:lnSpc>
                          <a:spcPct val="90000"/>
                        </a:lnSpc>
                        <a:spcBef>
                          <a:spcPts val="750"/>
                        </a:spcBef>
                        <a:buFont typeface="Arial" charset="0"/>
                        <a:defRPr sz="1900">
                          <a:solidFill>
                            <a:schemeClr val="tx1"/>
                          </a:solidFill>
                          <a:latin typeface="Calibri" charset="0"/>
                        </a:defRPr>
                      </a:lvl1pPr>
                      <a:lvl2pPr marL="742950" indent="-285750" defTabSz="685800">
                        <a:lnSpc>
                          <a:spcPct val="90000"/>
                        </a:lnSpc>
                        <a:spcBef>
                          <a:spcPts val="375"/>
                        </a:spcBef>
                        <a:buFont typeface="Arial" charset="0"/>
                        <a:defRPr sz="1600">
                          <a:solidFill>
                            <a:schemeClr val="tx1"/>
                          </a:solidFill>
                          <a:latin typeface="Calibri" charset="0"/>
                        </a:defRPr>
                      </a:lvl2pPr>
                      <a:lvl3pPr marL="1143000" indent="-228600" defTabSz="685800">
                        <a:lnSpc>
                          <a:spcPct val="90000"/>
                        </a:lnSpc>
                        <a:spcBef>
                          <a:spcPts val="375"/>
                        </a:spcBef>
                        <a:buFont typeface="Arial" charset="0"/>
                        <a:defRPr sz="1300">
                          <a:solidFill>
                            <a:schemeClr val="tx1"/>
                          </a:solidFill>
                          <a:latin typeface="Calibri" charset="0"/>
                        </a:defRPr>
                      </a:lvl3pPr>
                      <a:lvl4pPr marL="1600200" indent="-228600" defTabSz="685800">
                        <a:lnSpc>
                          <a:spcPct val="90000"/>
                        </a:lnSpc>
                        <a:spcBef>
                          <a:spcPts val="375"/>
                        </a:spcBef>
                        <a:buFont typeface="Arial" charset="0"/>
                        <a:defRPr sz="1100">
                          <a:solidFill>
                            <a:schemeClr val="tx1"/>
                          </a:solidFill>
                          <a:latin typeface="Calibri" charset="0"/>
                        </a:defRPr>
                      </a:lvl4pPr>
                      <a:lvl5pPr marL="2057400" indent="-228600" defTabSz="685800">
                        <a:lnSpc>
                          <a:spcPct val="90000"/>
                        </a:lnSpc>
                        <a:spcBef>
                          <a:spcPts val="375"/>
                        </a:spcBef>
                        <a:buFont typeface="Arial" charset="0"/>
                        <a:defRPr sz="1100">
                          <a:solidFill>
                            <a:schemeClr val="tx1"/>
                          </a:solidFill>
                          <a:latin typeface="Calibri" charset="0"/>
                        </a:defRPr>
                      </a:lvl5pPr>
                      <a:lvl6pPr marL="25146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11113" marR="0" lvl="0" indent="0" algn="l" defTabSz="685800" rtl="0" eaLnBrk="1" fontAlgn="base" latinLnBrk="0" hangingPunct="1">
                        <a:lnSpc>
                          <a:spcPct val="100000"/>
                        </a:lnSpc>
                        <a:spcBef>
                          <a:spcPct val="0"/>
                        </a:spcBef>
                        <a:spcAft>
                          <a:spcPct val="0"/>
                        </a:spcAft>
                        <a:buClrTx/>
                        <a:buSzTx/>
                        <a:buFontTx/>
                        <a:buNone/>
                        <a:tabLst/>
                      </a:pPr>
                      <a:r>
                        <a:rPr kumimoji="0" lang="en-US" altLang="fr-FR" sz="1300" b="1" u="none" strike="noStrike" cap="none" normalizeH="0" baseline="0" dirty="0" err="1">
                          <a:ln>
                            <a:noFill/>
                          </a:ln>
                          <a:solidFill>
                            <a:schemeClr val="bg2">
                              <a:lumMod val="75000"/>
                            </a:schemeClr>
                          </a:solidFill>
                          <a:effectLst/>
                        </a:rPr>
                        <a:t>Symbole</a:t>
                      </a:r>
                      <a:endParaRPr kumimoji="0" lang="en-US" altLang="fr-FR" sz="1300" b="1" i="0" u="none" strike="noStrike" cap="none" normalizeH="0" baseline="0" dirty="0">
                        <a:ln>
                          <a:noFill/>
                        </a:ln>
                        <a:solidFill>
                          <a:schemeClr val="bg2">
                            <a:lumMod val="75000"/>
                          </a:schemeClr>
                        </a:solidFill>
                        <a:effectLst/>
                        <a:latin typeface="Calibri" charset="0"/>
                        <a:ea typeface="ＭＳ Ｐゴシック" charset="-128"/>
                      </a:endParaRPr>
                    </a:p>
                  </a:txBody>
                  <a:tcPr marL="91429" marR="91429" marT="45722" marB="45722" horzOverflow="overflow"/>
                </a:tc>
                <a:tc>
                  <a:txBody>
                    <a:bodyPr/>
                    <a:lstStyle>
                      <a:lvl1pPr defTabSz="685800">
                        <a:lnSpc>
                          <a:spcPct val="90000"/>
                        </a:lnSpc>
                        <a:spcBef>
                          <a:spcPts val="750"/>
                        </a:spcBef>
                        <a:buFont typeface="Arial" charset="0"/>
                        <a:defRPr sz="1900">
                          <a:solidFill>
                            <a:schemeClr val="tx1"/>
                          </a:solidFill>
                          <a:latin typeface="Calibri" charset="0"/>
                        </a:defRPr>
                      </a:lvl1pPr>
                      <a:lvl2pPr marL="742950" indent="-285750" defTabSz="685800">
                        <a:lnSpc>
                          <a:spcPct val="90000"/>
                        </a:lnSpc>
                        <a:spcBef>
                          <a:spcPts val="375"/>
                        </a:spcBef>
                        <a:buFont typeface="Arial" charset="0"/>
                        <a:defRPr sz="1600">
                          <a:solidFill>
                            <a:schemeClr val="tx1"/>
                          </a:solidFill>
                          <a:latin typeface="Calibri" charset="0"/>
                        </a:defRPr>
                      </a:lvl2pPr>
                      <a:lvl3pPr marL="1143000" indent="-228600" defTabSz="685800">
                        <a:lnSpc>
                          <a:spcPct val="90000"/>
                        </a:lnSpc>
                        <a:spcBef>
                          <a:spcPts val="375"/>
                        </a:spcBef>
                        <a:buFont typeface="Arial" charset="0"/>
                        <a:defRPr sz="1300">
                          <a:solidFill>
                            <a:schemeClr val="tx1"/>
                          </a:solidFill>
                          <a:latin typeface="Calibri" charset="0"/>
                        </a:defRPr>
                      </a:lvl3pPr>
                      <a:lvl4pPr marL="1600200" indent="-228600" defTabSz="685800">
                        <a:lnSpc>
                          <a:spcPct val="90000"/>
                        </a:lnSpc>
                        <a:spcBef>
                          <a:spcPts val="375"/>
                        </a:spcBef>
                        <a:buFont typeface="Arial" charset="0"/>
                        <a:defRPr sz="1100">
                          <a:solidFill>
                            <a:schemeClr val="tx1"/>
                          </a:solidFill>
                          <a:latin typeface="Calibri" charset="0"/>
                        </a:defRPr>
                      </a:lvl4pPr>
                      <a:lvl5pPr marL="2057400" indent="-228600" defTabSz="685800">
                        <a:lnSpc>
                          <a:spcPct val="90000"/>
                        </a:lnSpc>
                        <a:spcBef>
                          <a:spcPts val="375"/>
                        </a:spcBef>
                        <a:buFont typeface="Arial" charset="0"/>
                        <a:defRPr sz="1100">
                          <a:solidFill>
                            <a:schemeClr val="tx1"/>
                          </a:solidFill>
                          <a:latin typeface="Calibri" charset="0"/>
                        </a:defRPr>
                      </a:lvl5pPr>
                      <a:lvl6pPr marL="25146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en-US" altLang="fr-FR" sz="1600" b="1" u="none" strike="noStrike" cap="none" normalizeH="0" baseline="0" dirty="0" err="1">
                          <a:ln>
                            <a:noFill/>
                          </a:ln>
                          <a:solidFill>
                            <a:schemeClr val="bg2">
                              <a:lumMod val="75000"/>
                            </a:schemeClr>
                          </a:solidFill>
                          <a:effectLst/>
                        </a:rPr>
                        <a:t>Valeur</a:t>
                      </a:r>
                      <a:endParaRPr kumimoji="0" lang="en-US" altLang="fr-FR" sz="1600" b="1" i="0" u="none" strike="noStrike" cap="none" normalizeH="0" baseline="0" dirty="0">
                        <a:ln>
                          <a:noFill/>
                        </a:ln>
                        <a:solidFill>
                          <a:schemeClr val="bg2">
                            <a:lumMod val="75000"/>
                          </a:schemeClr>
                        </a:solidFill>
                        <a:effectLst/>
                        <a:latin typeface="Calibri" charset="0"/>
                        <a:ea typeface="ＭＳ Ｐゴシック" charset="-128"/>
                      </a:endParaRPr>
                    </a:p>
                  </a:txBody>
                  <a:tcPr marL="91429" marR="91429" marT="45722" marB="45722" horzOverflow="overflow"/>
                </a:tc>
                <a:tc>
                  <a:txBody>
                    <a:bodyPr/>
                    <a:lstStyle>
                      <a:lvl1pPr defTabSz="685800">
                        <a:lnSpc>
                          <a:spcPct val="90000"/>
                        </a:lnSpc>
                        <a:spcBef>
                          <a:spcPts val="750"/>
                        </a:spcBef>
                        <a:buFont typeface="Arial" charset="0"/>
                        <a:defRPr sz="1900">
                          <a:solidFill>
                            <a:schemeClr val="tx1"/>
                          </a:solidFill>
                          <a:latin typeface="Calibri" charset="0"/>
                        </a:defRPr>
                      </a:lvl1pPr>
                      <a:lvl2pPr marL="742950" indent="-285750" defTabSz="685800">
                        <a:lnSpc>
                          <a:spcPct val="90000"/>
                        </a:lnSpc>
                        <a:spcBef>
                          <a:spcPts val="375"/>
                        </a:spcBef>
                        <a:buFont typeface="Arial" charset="0"/>
                        <a:defRPr sz="1600">
                          <a:solidFill>
                            <a:schemeClr val="tx1"/>
                          </a:solidFill>
                          <a:latin typeface="Calibri" charset="0"/>
                        </a:defRPr>
                      </a:lvl2pPr>
                      <a:lvl3pPr marL="1143000" indent="-228600" defTabSz="685800">
                        <a:lnSpc>
                          <a:spcPct val="90000"/>
                        </a:lnSpc>
                        <a:spcBef>
                          <a:spcPts val="375"/>
                        </a:spcBef>
                        <a:buFont typeface="Arial" charset="0"/>
                        <a:defRPr sz="1300">
                          <a:solidFill>
                            <a:schemeClr val="tx1"/>
                          </a:solidFill>
                          <a:latin typeface="Calibri" charset="0"/>
                        </a:defRPr>
                      </a:lvl3pPr>
                      <a:lvl4pPr marL="1600200" indent="-228600" defTabSz="685800">
                        <a:lnSpc>
                          <a:spcPct val="90000"/>
                        </a:lnSpc>
                        <a:spcBef>
                          <a:spcPts val="375"/>
                        </a:spcBef>
                        <a:buFont typeface="Arial" charset="0"/>
                        <a:defRPr sz="1100">
                          <a:solidFill>
                            <a:schemeClr val="tx1"/>
                          </a:solidFill>
                          <a:latin typeface="Calibri" charset="0"/>
                        </a:defRPr>
                      </a:lvl4pPr>
                      <a:lvl5pPr marL="2057400" indent="-228600" defTabSz="685800">
                        <a:lnSpc>
                          <a:spcPct val="90000"/>
                        </a:lnSpc>
                        <a:spcBef>
                          <a:spcPts val="375"/>
                        </a:spcBef>
                        <a:buFont typeface="Arial" charset="0"/>
                        <a:defRPr sz="1100">
                          <a:solidFill>
                            <a:schemeClr val="tx1"/>
                          </a:solidFill>
                          <a:latin typeface="Calibri" charset="0"/>
                        </a:defRPr>
                      </a:lvl5pPr>
                      <a:lvl6pPr marL="25146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0" marR="0" lvl="0" indent="0" algn="ctr" defTabSz="685800" rtl="0" eaLnBrk="1" fontAlgn="base" latinLnBrk="0" hangingPunct="1">
                        <a:lnSpc>
                          <a:spcPct val="100000"/>
                        </a:lnSpc>
                        <a:spcBef>
                          <a:spcPct val="0"/>
                        </a:spcBef>
                        <a:spcAft>
                          <a:spcPct val="0"/>
                        </a:spcAft>
                        <a:buClrTx/>
                        <a:buSzTx/>
                        <a:buFontTx/>
                        <a:buNone/>
                        <a:tabLst/>
                      </a:pPr>
                      <a:r>
                        <a:rPr kumimoji="0" lang="en-US" altLang="fr-FR" sz="1600" b="1" u="none" strike="noStrike" cap="none" normalizeH="0" baseline="0" dirty="0">
                          <a:ln>
                            <a:noFill/>
                          </a:ln>
                          <a:solidFill>
                            <a:schemeClr val="bg2">
                              <a:lumMod val="75000"/>
                            </a:schemeClr>
                          </a:solidFill>
                          <a:effectLst/>
                        </a:rPr>
                        <a:t>Observation</a:t>
                      </a:r>
                      <a:endParaRPr kumimoji="0" lang="en-US" altLang="fr-FR" sz="1600" b="1" i="0" u="none" strike="noStrike" cap="none" normalizeH="0" baseline="0" dirty="0">
                        <a:ln>
                          <a:noFill/>
                        </a:ln>
                        <a:solidFill>
                          <a:schemeClr val="bg2">
                            <a:lumMod val="75000"/>
                          </a:schemeClr>
                        </a:solidFill>
                        <a:effectLst/>
                        <a:latin typeface="Calibri" charset="0"/>
                        <a:ea typeface="ＭＳ Ｐゴシック" charset="-128"/>
                      </a:endParaRPr>
                    </a:p>
                  </a:txBody>
                  <a:tcPr marL="91429" marR="91429" marT="45722" marB="45722" horzOverflow="overflow"/>
                </a:tc>
                <a:extLst>
                  <a:ext uri="{0D108BD9-81ED-4DB2-BD59-A6C34878D82A}">
                    <a16:rowId xmlns:a16="http://schemas.microsoft.com/office/drawing/2014/main" val="10000"/>
                  </a:ext>
                </a:extLst>
              </a:tr>
              <a:tr h="418613">
                <a:tc>
                  <a:txBody>
                    <a:bodyPr/>
                    <a:lstStyle>
                      <a:lvl1pPr defTabSz="685800">
                        <a:lnSpc>
                          <a:spcPct val="90000"/>
                        </a:lnSpc>
                        <a:spcBef>
                          <a:spcPts val="750"/>
                        </a:spcBef>
                        <a:buFont typeface="Arial" charset="0"/>
                        <a:defRPr sz="1900">
                          <a:solidFill>
                            <a:schemeClr val="tx1"/>
                          </a:solidFill>
                          <a:latin typeface="Calibri" charset="0"/>
                        </a:defRPr>
                      </a:lvl1pPr>
                      <a:lvl2pPr marL="742950" indent="-285750" defTabSz="685800">
                        <a:lnSpc>
                          <a:spcPct val="90000"/>
                        </a:lnSpc>
                        <a:spcBef>
                          <a:spcPts val="375"/>
                        </a:spcBef>
                        <a:buFont typeface="Arial" charset="0"/>
                        <a:defRPr sz="1600">
                          <a:solidFill>
                            <a:schemeClr val="tx1"/>
                          </a:solidFill>
                          <a:latin typeface="Calibri" charset="0"/>
                        </a:defRPr>
                      </a:lvl2pPr>
                      <a:lvl3pPr marL="1143000" indent="-228600" defTabSz="685800">
                        <a:lnSpc>
                          <a:spcPct val="90000"/>
                        </a:lnSpc>
                        <a:spcBef>
                          <a:spcPts val="375"/>
                        </a:spcBef>
                        <a:buFont typeface="Arial" charset="0"/>
                        <a:defRPr sz="1300">
                          <a:solidFill>
                            <a:schemeClr val="tx1"/>
                          </a:solidFill>
                          <a:latin typeface="Calibri" charset="0"/>
                        </a:defRPr>
                      </a:lvl3pPr>
                      <a:lvl4pPr marL="1600200" indent="-228600" defTabSz="685800">
                        <a:lnSpc>
                          <a:spcPct val="90000"/>
                        </a:lnSpc>
                        <a:spcBef>
                          <a:spcPts val="375"/>
                        </a:spcBef>
                        <a:buFont typeface="Arial" charset="0"/>
                        <a:defRPr sz="1100">
                          <a:solidFill>
                            <a:schemeClr val="tx1"/>
                          </a:solidFill>
                          <a:latin typeface="Calibri" charset="0"/>
                        </a:defRPr>
                      </a:lvl4pPr>
                      <a:lvl5pPr marL="2057400" indent="-228600" defTabSz="685800">
                        <a:lnSpc>
                          <a:spcPct val="90000"/>
                        </a:lnSpc>
                        <a:spcBef>
                          <a:spcPts val="375"/>
                        </a:spcBef>
                        <a:buFont typeface="Arial" charset="0"/>
                        <a:defRPr sz="1100">
                          <a:solidFill>
                            <a:schemeClr val="tx1"/>
                          </a:solidFill>
                          <a:latin typeface="Calibri" charset="0"/>
                        </a:defRPr>
                      </a:lvl5pPr>
                      <a:lvl6pPr marL="25146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fr-FR" altLang="fr-FR" sz="1800" b="1" u="none" strike="noStrike" cap="none" normalizeH="0" baseline="0" dirty="0">
                          <a:ln>
                            <a:noFill/>
                          </a:ln>
                          <a:solidFill>
                            <a:srgbClr val="FF0000"/>
                          </a:solidFill>
                          <a:effectLst/>
                        </a:rPr>
                        <a:t>Octet</a:t>
                      </a:r>
                      <a:endParaRPr kumimoji="0" lang="en-US" altLang="fr-FR" sz="1800" b="1" i="0" u="none" strike="noStrike" cap="none" normalizeH="0" baseline="0" dirty="0">
                        <a:ln>
                          <a:noFill/>
                        </a:ln>
                        <a:solidFill>
                          <a:srgbClr val="000000"/>
                        </a:solidFill>
                        <a:effectLst/>
                        <a:latin typeface="Calibri" charset="0"/>
                        <a:ea typeface="ＭＳ Ｐゴシック" charset="-128"/>
                      </a:endParaRPr>
                    </a:p>
                  </a:txBody>
                  <a:tcPr marL="91429" marR="91429" marT="45722" marB="45722" horzOverflow="overflow"/>
                </a:tc>
                <a:tc>
                  <a:txBody>
                    <a:bodyPr/>
                    <a:lstStyle>
                      <a:lvl1pPr defTabSz="685800">
                        <a:lnSpc>
                          <a:spcPct val="90000"/>
                        </a:lnSpc>
                        <a:spcBef>
                          <a:spcPts val="750"/>
                        </a:spcBef>
                        <a:buFont typeface="Arial" charset="0"/>
                        <a:defRPr sz="1900">
                          <a:solidFill>
                            <a:schemeClr val="tx1"/>
                          </a:solidFill>
                          <a:latin typeface="Calibri" charset="0"/>
                        </a:defRPr>
                      </a:lvl1pPr>
                      <a:lvl2pPr marL="742950" indent="-285750" defTabSz="685800">
                        <a:lnSpc>
                          <a:spcPct val="90000"/>
                        </a:lnSpc>
                        <a:spcBef>
                          <a:spcPts val="375"/>
                        </a:spcBef>
                        <a:buFont typeface="Arial" charset="0"/>
                        <a:defRPr sz="1600">
                          <a:solidFill>
                            <a:schemeClr val="tx1"/>
                          </a:solidFill>
                          <a:latin typeface="Calibri" charset="0"/>
                        </a:defRPr>
                      </a:lvl2pPr>
                      <a:lvl3pPr marL="1143000" indent="-228600" defTabSz="685800">
                        <a:lnSpc>
                          <a:spcPct val="90000"/>
                        </a:lnSpc>
                        <a:spcBef>
                          <a:spcPts val="375"/>
                        </a:spcBef>
                        <a:buFont typeface="Arial" charset="0"/>
                        <a:defRPr sz="1300">
                          <a:solidFill>
                            <a:schemeClr val="tx1"/>
                          </a:solidFill>
                          <a:latin typeface="Calibri" charset="0"/>
                        </a:defRPr>
                      </a:lvl3pPr>
                      <a:lvl4pPr marL="1600200" indent="-228600" defTabSz="685800">
                        <a:lnSpc>
                          <a:spcPct val="90000"/>
                        </a:lnSpc>
                        <a:spcBef>
                          <a:spcPts val="375"/>
                        </a:spcBef>
                        <a:buFont typeface="Arial" charset="0"/>
                        <a:defRPr sz="1100">
                          <a:solidFill>
                            <a:schemeClr val="tx1"/>
                          </a:solidFill>
                          <a:latin typeface="Calibri" charset="0"/>
                        </a:defRPr>
                      </a:lvl4pPr>
                      <a:lvl5pPr marL="2057400" indent="-228600" defTabSz="685800">
                        <a:lnSpc>
                          <a:spcPct val="90000"/>
                        </a:lnSpc>
                        <a:spcBef>
                          <a:spcPts val="375"/>
                        </a:spcBef>
                        <a:buFont typeface="Arial" charset="0"/>
                        <a:defRPr sz="1100">
                          <a:solidFill>
                            <a:schemeClr val="tx1"/>
                          </a:solidFill>
                          <a:latin typeface="Calibri" charset="0"/>
                        </a:defRPr>
                      </a:lvl5pPr>
                      <a:lvl6pPr marL="25146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fr-FR" altLang="fr-FR" sz="1400" b="1" u="none" strike="noStrike" cap="none" normalizeH="0" baseline="0">
                          <a:ln>
                            <a:noFill/>
                          </a:ln>
                          <a:solidFill>
                            <a:srgbClr val="000000"/>
                          </a:solidFill>
                          <a:effectLst/>
                        </a:rPr>
                        <a:t>Octet</a:t>
                      </a:r>
                      <a:endParaRPr kumimoji="0" lang="en-US" altLang="fr-FR" sz="1400" b="0" i="0" u="none" strike="noStrike" cap="none" normalizeH="0" baseline="0">
                        <a:ln>
                          <a:noFill/>
                        </a:ln>
                        <a:solidFill>
                          <a:srgbClr val="000000"/>
                        </a:solidFill>
                        <a:effectLst/>
                        <a:latin typeface="Calibri" charset="0"/>
                        <a:ea typeface="ＭＳ Ｐゴシック" charset="-128"/>
                      </a:endParaRPr>
                    </a:p>
                  </a:txBody>
                  <a:tcPr marL="91429" marR="91429" marT="45722" marB="45722" horzOverflow="overflow"/>
                </a:tc>
                <a:tc>
                  <a:txBody>
                    <a:bodyPr/>
                    <a:lstStyle>
                      <a:lvl1pPr defTabSz="685800">
                        <a:lnSpc>
                          <a:spcPct val="90000"/>
                        </a:lnSpc>
                        <a:spcBef>
                          <a:spcPts val="750"/>
                        </a:spcBef>
                        <a:buFont typeface="Arial" charset="0"/>
                        <a:defRPr sz="1900">
                          <a:solidFill>
                            <a:schemeClr val="tx1"/>
                          </a:solidFill>
                          <a:latin typeface="Calibri" charset="0"/>
                        </a:defRPr>
                      </a:lvl1pPr>
                      <a:lvl2pPr marL="742950" indent="-285750" defTabSz="685800">
                        <a:lnSpc>
                          <a:spcPct val="90000"/>
                        </a:lnSpc>
                        <a:spcBef>
                          <a:spcPts val="375"/>
                        </a:spcBef>
                        <a:buFont typeface="Arial" charset="0"/>
                        <a:defRPr sz="1600">
                          <a:solidFill>
                            <a:schemeClr val="tx1"/>
                          </a:solidFill>
                          <a:latin typeface="Calibri" charset="0"/>
                        </a:defRPr>
                      </a:lvl2pPr>
                      <a:lvl3pPr marL="1143000" indent="-228600" defTabSz="685800">
                        <a:lnSpc>
                          <a:spcPct val="90000"/>
                        </a:lnSpc>
                        <a:spcBef>
                          <a:spcPts val="375"/>
                        </a:spcBef>
                        <a:buFont typeface="Arial" charset="0"/>
                        <a:defRPr sz="1300">
                          <a:solidFill>
                            <a:schemeClr val="tx1"/>
                          </a:solidFill>
                          <a:latin typeface="Calibri" charset="0"/>
                        </a:defRPr>
                      </a:lvl3pPr>
                      <a:lvl4pPr marL="1600200" indent="-228600" defTabSz="685800">
                        <a:lnSpc>
                          <a:spcPct val="90000"/>
                        </a:lnSpc>
                        <a:spcBef>
                          <a:spcPts val="375"/>
                        </a:spcBef>
                        <a:buFont typeface="Arial" charset="0"/>
                        <a:defRPr sz="1100">
                          <a:solidFill>
                            <a:schemeClr val="tx1"/>
                          </a:solidFill>
                          <a:latin typeface="Calibri" charset="0"/>
                        </a:defRPr>
                      </a:lvl4pPr>
                      <a:lvl5pPr marL="2057400" indent="-228600" defTabSz="685800">
                        <a:lnSpc>
                          <a:spcPct val="90000"/>
                        </a:lnSpc>
                        <a:spcBef>
                          <a:spcPts val="375"/>
                        </a:spcBef>
                        <a:buFont typeface="Arial" charset="0"/>
                        <a:defRPr sz="1100">
                          <a:solidFill>
                            <a:schemeClr val="tx1"/>
                          </a:solidFill>
                          <a:latin typeface="Calibri" charset="0"/>
                        </a:defRPr>
                      </a:lvl5pPr>
                      <a:lvl6pPr marL="25146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0" marR="0" lvl="0" indent="0" algn="l" defTabSz="685800" rtl="0" eaLnBrk="1" fontAlgn="base" latinLnBrk="0" hangingPunct="1">
                        <a:lnSpc>
                          <a:spcPct val="100000"/>
                        </a:lnSpc>
                        <a:spcBef>
                          <a:spcPct val="0"/>
                        </a:spcBef>
                        <a:spcAft>
                          <a:spcPct val="0"/>
                        </a:spcAft>
                        <a:buClrTx/>
                        <a:buSzTx/>
                        <a:buFontTx/>
                        <a:buNone/>
                        <a:tabLst/>
                      </a:pPr>
                      <a:endParaRPr kumimoji="0" lang="en-US" altLang="fr-FR" sz="1800" b="0" i="0" u="none" strike="noStrike" cap="none" normalizeH="0" baseline="0" dirty="0">
                        <a:ln>
                          <a:noFill/>
                        </a:ln>
                        <a:solidFill>
                          <a:srgbClr val="000000"/>
                        </a:solidFill>
                        <a:effectLst/>
                        <a:latin typeface="Calibri" charset="0"/>
                        <a:ea typeface="ＭＳ Ｐゴシック" charset="-128"/>
                      </a:endParaRPr>
                    </a:p>
                  </a:txBody>
                  <a:tcPr marL="91429" marR="91429" marT="45722" marB="45722" horzOverflow="overflow"/>
                </a:tc>
                <a:tc>
                  <a:txBody>
                    <a:bodyPr/>
                    <a:lstStyle>
                      <a:lvl1pPr defTabSz="685800">
                        <a:lnSpc>
                          <a:spcPct val="90000"/>
                        </a:lnSpc>
                        <a:spcBef>
                          <a:spcPts val="750"/>
                        </a:spcBef>
                        <a:buFont typeface="Arial" charset="0"/>
                        <a:defRPr sz="1900">
                          <a:solidFill>
                            <a:schemeClr val="tx1"/>
                          </a:solidFill>
                          <a:latin typeface="Calibri" charset="0"/>
                        </a:defRPr>
                      </a:lvl1pPr>
                      <a:lvl2pPr marL="742950" indent="-285750" defTabSz="685800">
                        <a:lnSpc>
                          <a:spcPct val="90000"/>
                        </a:lnSpc>
                        <a:spcBef>
                          <a:spcPts val="375"/>
                        </a:spcBef>
                        <a:buFont typeface="Arial" charset="0"/>
                        <a:defRPr sz="1600">
                          <a:solidFill>
                            <a:schemeClr val="tx1"/>
                          </a:solidFill>
                          <a:latin typeface="Calibri" charset="0"/>
                        </a:defRPr>
                      </a:lvl2pPr>
                      <a:lvl3pPr marL="1143000" indent="-228600" defTabSz="685800">
                        <a:lnSpc>
                          <a:spcPct val="90000"/>
                        </a:lnSpc>
                        <a:spcBef>
                          <a:spcPts val="375"/>
                        </a:spcBef>
                        <a:buFont typeface="Arial" charset="0"/>
                        <a:defRPr sz="1300">
                          <a:solidFill>
                            <a:schemeClr val="tx1"/>
                          </a:solidFill>
                          <a:latin typeface="Calibri" charset="0"/>
                        </a:defRPr>
                      </a:lvl3pPr>
                      <a:lvl4pPr marL="1600200" indent="-228600" defTabSz="685800">
                        <a:lnSpc>
                          <a:spcPct val="90000"/>
                        </a:lnSpc>
                        <a:spcBef>
                          <a:spcPts val="375"/>
                        </a:spcBef>
                        <a:buFont typeface="Arial" charset="0"/>
                        <a:defRPr sz="1100">
                          <a:solidFill>
                            <a:schemeClr val="tx1"/>
                          </a:solidFill>
                          <a:latin typeface="Calibri" charset="0"/>
                        </a:defRPr>
                      </a:lvl4pPr>
                      <a:lvl5pPr marL="2057400" indent="-228600" defTabSz="685800">
                        <a:lnSpc>
                          <a:spcPct val="90000"/>
                        </a:lnSpc>
                        <a:spcBef>
                          <a:spcPts val="375"/>
                        </a:spcBef>
                        <a:buFont typeface="Arial" charset="0"/>
                        <a:defRPr sz="1100">
                          <a:solidFill>
                            <a:schemeClr val="tx1"/>
                          </a:solidFill>
                          <a:latin typeface="Calibri" charset="0"/>
                        </a:defRPr>
                      </a:lvl5pPr>
                      <a:lvl6pPr marL="25146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en-US" altLang="fr-FR" sz="1400" b="1" u="none" strike="noStrike" cap="none" normalizeH="0" baseline="0" dirty="0">
                          <a:ln>
                            <a:noFill/>
                          </a:ln>
                          <a:solidFill>
                            <a:srgbClr val="000000"/>
                          </a:solidFill>
                          <a:effectLst/>
                        </a:rPr>
                        <a:t>1 o </a:t>
                      </a:r>
                      <a:r>
                        <a:rPr kumimoji="0" lang="fr-FR" altLang="fr-FR" sz="1400" b="0" u="none" strike="noStrike" cap="none" normalizeH="0" baseline="0" dirty="0">
                          <a:ln>
                            <a:noFill/>
                          </a:ln>
                          <a:solidFill>
                            <a:srgbClr val="000000"/>
                          </a:solidFill>
                          <a:effectLst/>
                        </a:rPr>
                        <a:t>représente un caractère d'imprimerie </a:t>
                      </a:r>
                    </a:p>
                    <a:p>
                      <a:pPr marL="0" marR="0" lvl="0" indent="0" algn="l" defTabSz="685800" rtl="0" eaLnBrk="1" fontAlgn="base" latinLnBrk="0" hangingPunct="1">
                        <a:lnSpc>
                          <a:spcPct val="100000"/>
                        </a:lnSpc>
                        <a:spcBef>
                          <a:spcPct val="0"/>
                        </a:spcBef>
                        <a:spcAft>
                          <a:spcPct val="0"/>
                        </a:spcAft>
                        <a:buClrTx/>
                        <a:buSzTx/>
                        <a:buFontTx/>
                        <a:buNone/>
                        <a:tabLst/>
                      </a:pPr>
                      <a:r>
                        <a:rPr kumimoji="0" lang="fr-FR" altLang="fr-FR" sz="1400" b="0" u="none" strike="noStrike" cap="none" normalizeH="0" baseline="0" dirty="0">
                          <a:ln>
                            <a:noFill/>
                          </a:ln>
                          <a:solidFill>
                            <a:srgbClr val="000000"/>
                          </a:solidFill>
                          <a:effectLst/>
                        </a:rPr>
                        <a:t> 8 bits)</a:t>
                      </a:r>
                      <a:endParaRPr kumimoji="0" lang="en-US" altLang="fr-FR" sz="1400" b="0" i="0" u="none" strike="noStrike" cap="none" normalizeH="0" baseline="0" dirty="0">
                        <a:ln>
                          <a:noFill/>
                        </a:ln>
                        <a:solidFill>
                          <a:srgbClr val="000000"/>
                        </a:solidFill>
                        <a:effectLst/>
                        <a:latin typeface="Calibri" charset="0"/>
                        <a:ea typeface="ＭＳ Ｐゴシック" charset="-128"/>
                      </a:endParaRPr>
                    </a:p>
                  </a:txBody>
                  <a:tcPr marL="91429" marR="91429" marT="45722" marB="45722" horzOverflow="overflow"/>
                </a:tc>
                <a:extLst>
                  <a:ext uri="{0D108BD9-81ED-4DB2-BD59-A6C34878D82A}">
                    <a16:rowId xmlns:a16="http://schemas.microsoft.com/office/drawing/2014/main" val="10001"/>
                  </a:ext>
                </a:extLst>
              </a:tr>
              <a:tr h="517110">
                <a:tc>
                  <a:txBody>
                    <a:bodyPr/>
                    <a:lstStyle>
                      <a:lvl1pPr defTabSz="685800">
                        <a:lnSpc>
                          <a:spcPct val="90000"/>
                        </a:lnSpc>
                        <a:spcBef>
                          <a:spcPts val="750"/>
                        </a:spcBef>
                        <a:buFont typeface="Arial" charset="0"/>
                        <a:defRPr sz="1900">
                          <a:solidFill>
                            <a:schemeClr val="tx1"/>
                          </a:solidFill>
                          <a:latin typeface="Calibri" charset="0"/>
                        </a:defRPr>
                      </a:lvl1pPr>
                      <a:lvl2pPr marL="742950" indent="-285750" defTabSz="685800">
                        <a:lnSpc>
                          <a:spcPct val="90000"/>
                        </a:lnSpc>
                        <a:spcBef>
                          <a:spcPts val="375"/>
                        </a:spcBef>
                        <a:buFont typeface="Arial" charset="0"/>
                        <a:defRPr sz="1600">
                          <a:solidFill>
                            <a:schemeClr val="tx1"/>
                          </a:solidFill>
                          <a:latin typeface="Calibri" charset="0"/>
                        </a:defRPr>
                      </a:lvl2pPr>
                      <a:lvl3pPr marL="1143000" indent="-228600" defTabSz="685800">
                        <a:lnSpc>
                          <a:spcPct val="90000"/>
                        </a:lnSpc>
                        <a:spcBef>
                          <a:spcPts val="375"/>
                        </a:spcBef>
                        <a:buFont typeface="Arial" charset="0"/>
                        <a:defRPr sz="1300">
                          <a:solidFill>
                            <a:schemeClr val="tx1"/>
                          </a:solidFill>
                          <a:latin typeface="Calibri" charset="0"/>
                        </a:defRPr>
                      </a:lvl3pPr>
                      <a:lvl4pPr marL="1600200" indent="-228600" defTabSz="685800">
                        <a:lnSpc>
                          <a:spcPct val="90000"/>
                        </a:lnSpc>
                        <a:spcBef>
                          <a:spcPts val="375"/>
                        </a:spcBef>
                        <a:buFont typeface="Arial" charset="0"/>
                        <a:defRPr sz="1100">
                          <a:solidFill>
                            <a:schemeClr val="tx1"/>
                          </a:solidFill>
                          <a:latin typeface="Calibri" charset="0"/>
                        </a:defRPr>
                      </a:lvl4pPr>
                      <a:lvl5pPr marL="2057400" indent="-228600" defTabSz="685800">
                        <a:lnSpc>
                          <a:spcPct val="90000"/>
                        </a:lnSpc>
                        <a:spcBef>
                          <a:spcPts val="375"/>
                        </a:spcBef>
                        <a:buFont typeface="Arial" charset="0"/>
                        <a:defRPr sz="1100">
                          <a:solidFill>
                            <a:schemeClr val="tx1"/>
                          </a:solidFill>
                          <a:latin typeface="Calibri" charset="0"/>
                        </a:defRPr>
                      </a:lvl5pPr>
                      <a:lvl6pPr marL="25146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fr-FR" altLang="fr-FR" sz="1800" b="1" u="none" strike="noStrike" cap="none" normalizeH="0" baseline="0" dirty="0" err="1">
                          <a:ln>
                            <a:noFill/>
                          </a:ln>
                          <a:solidFill>
                            <a:srgbClr val="FF0000"/>
                          </a:solidFill>
                          <a:effectLst/>
                        </a:rPr>
                        <a:t>KiloOctet</a:t>
                      </a:r>
                      <a:endParaRPr kumimoji="0" lang="en-US" altLang="fr-FR" sz="1800" b="1" i="0" u="none" strike="noStrike" cap="none" normalizeH="0" baseline="0" dirty="0">
                        <a:ln>
                          <a:noFill/>
                        </a:ln>
                        <a:solidFill>
                          <a:srgbClr val="000000"/>
                        </a:solidFill>
                        <a:effectLst/>
                        <a:latin typeface="Calibri" charset="0"/>
                        <a:ea typeface="ＭＳ Ｐゴシック" charset="-128"/>
                      </a:endParaRPr>
                    </a:p>
                  </a:txBody>
                  <a:tcPr marL="91429" marR="91429" marT="45722" marB="45722" horzOverflow="overflow"/>
                </a:tc>
                <a:tc>
                  <a:txBody>
                    <a:bodyPr/>
                    <a:lstStyle>
                      <a:lvl1pPr defTabSz="685800">
                        <a:lnSpc>
                          <a:spcPct val="90000"/>
                        </a:lnSpc>
                        <a:spcBef>
                          <a:spcPts val="750"/>
                        </a:spcBef>
                        <a:buFont typeface="Arial" charset="0"/>
                        <a:defRPr sz="1900">
                          <a:solidFill>
                            <a:schemeClr val="tx1"/>
                          </a:solidFill>
                          <a:latin typeface="Calibri" charset="0"/>
                        </a:defRPr>
                      </a:lvl1pPr>
                      <a:lvl2pPr marL="742950" indent="-285750" defTabSz="685800">
                        <a:lnSpc>
                          <a:spcPct val="90000"/>
                        </a:lnSpc>
                        <a:spcBef>
                          <a:spcPts val="375"/>
                        </a:spcBef>
                        <a:buFont typeface="Arial" charset="0"/>
                        <a:defRPr sz="1600">
                          <a:solidFill>
                            <a:schemeClr val="tx1"/>
                          </a:solidFill>
                          <a:latin typeface="Calibri" charset="0"/>
                        </a:defRPr>
                      </a:lvl2pPr>
                      <a:lvl3pPr marL="1143000" indent="-228600" defTabSz="685800">
                        <a:lnSpc>
                          <a:spcPct val="90000"/>
                        </a:lnSpc>
                        <a:spcBef>
                          <a:spcPts val="375"/>
                        </a:spcBef>
                        <a:buFont typeface="Arial" charset="0"/>
                        <a:defRPr sz="1300">
                          <a:solidFill>
                            <a:schemeClr val="tx1"/>
                          </a:solidFill>
                          <a:latin typeface="Calibri" charset="0"/>
                        </a:defRPr>
                      </a:lvl3pPr>
                      <a:lvl4pPr marL="1600200" indent="-228600" defTabSz="685800">
                        <a:lnSpc>
                          <a:spcPct val="90000"/>
                        </a:lnSpc>
                        <a:spcBef>
                          <a:spcPts val="375"/>
                        </a:spcBef>
                        <a:buFont typeface="Arial" charset="0"/>
                        <a:defRPr sz="1100">
                          <a:solidFill>
                            <a:schemeClr val="tx1"/>
                          </a:solidFill>
                          <a:latin typeface="Calibri" charset="0"/>
                        </a:defRPr>
                      </a:lvl4pPr>
                      <a:lvl5pPr marL="2057400" indent="-228600" defTabSz="685800">
                        <a:lnSpc>
                          <a:spcPct val="90000"/>
                        </a:lnSpc>
                        <a:spcBef>
                          <a:spcPts val="375"/>
                        </a:spcBef>
                        <a:buFont typeface="Arial" charset="0"/>
                        <a:defRPr sz="1100">
                          <a:solidFill>
                            <a:schemeClr val="tx1"/>
                          </a:solidFill>
                          <a:latin typeface="Calibri" charset="0"/>
                        </a:defRPr>
                      </a:lvl5pPr>
                      <a:lvl6pPr marL="25146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fr-FR" altLang="fr-FR" sz="1800" b="1" u="none" strike="noStrike" cap="none" normalizeH="0" baseline="0">
                          <a:ln>
                            <a:noFill/>
                          </a:ln>
                          <a:solidFill>
                            <a:srgbClr val="000000"/>
                          </a:solidFill>
                          <a:effectLst/>
                        </a:rPr>
                        <a:t>Ko</a:t>
                      </a:r>
                      <a:r>
                        <a:rPr kumimoji="0" lang="fr-FR" altLang="fr-FR" sz="1800" b="0" u="none" strike="noStrike" cap="none" normalizeH="0" baseline="0">
                          <a:ln>
                            <a:noFill/>
                          </a:ln>
                          <a:solidFill>
                            <a:srgbClr val="000000"/>
                          </a:solidFill>
                          <a:effectLst/>
                        </a:rPr>
                        <a:t> </a:t>
                      </a:r>
                      <a:endParaRPr kumimoji="0" lang="en-US" altLang="fr-FR" sz="1800" b="0" i="0" u="none" strike="noStrike" cap="none" normalizeH="0" baseline="0">
                        <a:ln>
                          <a:noFill/>
                        </a:ln>
                        <a:solidFill>
                          <a:srgbClr val="000000"/>
                        </a:solidFill>
                        <a:effectLst/>
                        <a:latin typeface="Calibri" charset="0"/>
                        <a:ea typeface="ＭＳ Ｐゴシック" charset="-128"/>
                      </a:endParaRPr>
                    </a:p>
                  </a:txBody>
                  <a:tcPr marL="91429" marR="91429" marT="45722" marB="45722" horzOverflow="overflow"/>
                </a:tc>
                <a:tc>
                  <a:txBody>
                    <a:bodyPr/>
                    <a:lstStyle>
                      <a:lvl1pPr defTabSz="685800">
                        <a:lnSpc>
                          <a:spcPct val="90000"/>
                        </a:lnSpc>
                        <a:spcBef>
                          <a:spcPts val="750"/>
                        </a:spcBef>
                        <a:buFont typeface="Arial" charset="0"/>
                        <a:defRPr sz="1900">
                          <a:solidFill>
                            <a:schemeClr val="tx1"/>
                          </a:solidFill>
                          <a:latin typeface="Calibri" charset="0"/>
                        </a:defRPr>
                      </a:lvl1pPr>
                      <a:lvl2pPr marL="742950" indent="-285750" defTabSz="685800">
                        <a:lnSpc>
                          <a:spcPct val="90000"/>
                        </a:lnSpc>
                        <a:spcBef>
                          <a:spcPts val="375"/>
                        </a:spcBef>
                        <a:buFont typeface="Arial" charset="0"/>
                        <a:defRPr sz="1600">
                          <a:solidFill>
                            <a:schemeClr val="tx1"/>
                          </a:solidFill>
                          <a:latin typeface="Calibri" charset="0"/>
                        </a:defRPr>
                      </a:lvl2pPr>
                      <a:lvl3pPr marL="1143000" indent="-228600" defTabSz="685800">
                        <a:lnSpc>
                          <a:spcPct val="90000"/>
                        </a:lnSpc>
                        <a:spcBef>
                          <a:spcPts val="375"/>
                        </a:spcBef>
                        <a:buFont typeface="Arial" charset="0"/>
                        <a:defRPr sz="1300">
                          <a:solidFill>
                            <a:schemeClr val="tx1"/>
                          </a:solidFill>
                          <a:latin typeface="Calibri" charset="0"/>
                        </a:defRPr>
                      </a:lvl3pPr>
                      <a:lvl4pPr marL="1600200" indent="-228600" defTabSz="685800">
                        <a:lnSpc>
                          <a:spcPct val="90000"/>
                        </a:lnSpc>
                        <a:spcBef>
                          <a:spcPts val="375"/>
                        </a:spcBef>
                        <a:buFont typeface="Arial" charset="0"/>
                        <a:defRPr sz="1100">
                          <a:solidFill>
                            <a:schemeClr val="tx1"/>
                          </a:solidFill>
                          <a:latin typeface="Calibri" charset="0"/>
                        </a:defRPr>
                      </a:lvl4pPr>
                      <a:lvl5pPr marL="2057400" indent="-228600" defTabSz="685800">
                        <a:lnSpc>
                          <a:spcPct val="90000"/>
                        </a:lnSpc>
                        <a:spcBef>
                          <a:spcPts val="375"/>
                        </a:spcBef>
                        <a:buFont typeface="Arial" charset="0"/>
                        <a:defRPr sz="1100">
                          <a:solidFill>
                            <a:schemeClr val="tx1"/>
                          </a:solidFill>
                          <a:latin typeface="Calibri" charset="0"/>
                        </a:defRPr>
                      </a:lvl5pPr>
                      <a:lvl6pPr marL="25146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fr-FR" altLang="fr-FR" sz="1800" b="1" u="none" strike="noStrike" cap="none" normalizeH="0" baseline="0" dirty="0">
                          <a:ln>
                            <a:noFill/>
                          </a:ln>
                          <a:solidFill>
                            <a:srgbClr val="000000"/>
                          </a:solidFill>
                          <a:effectLst/>
                        </a:rPr>
                        <a:t>1 000</a:t>
                      </a:r>
                      <a:r>
                        <a:rPr kumimoji="0" lang="en-US" altLang="fr-FR" sz="1800" b="1" u="none" strike="noStrike" cap="none" normalizeH="0" baseline="0" dirty="0">
                          <a:ln>
                            <a:noFill/>
                          </a:ln>
                          <a:solidFill>
                            <a:srgbClr val="000000"/>
                          </a:solidFill>
                          <a:effectLst/>
                        </a:rPr>
                        <a:t>  </a:t>
                      </a:r>
                      <a:r>
                        <a:rPr kumimoji="0" lang="en-US" altLang="fr-FR" sz="1600" b="0" u="none" strike="noStrike" cap="none" normalizeH="0" baseline="0" dirty="0">
                          <a:ln>
                            <a:noFill/>
                          </a:ln>
                          <a:solidFill>
                            <a:srgbClr val="000000"/>
                          </a:solidFill>
                          <a:effectLst/>
                        </a:rPr>
                        <a:t>1024</a:t>
                      </a:r>
                      <a:r>
                        <a:rPr kumimoji="0" lang="en-US" altLang="fr-FR" sz="1800" b="1" u="none" strike="noStrike" cap="none" normalizeH="0" baseline="0" dirty="0">
                          <a:ln>
                            <a:noFill/>
                          </a:ln>
                          <a:solidFill>
                            <a:srgbClr val="000000"/>
                          </a:solidFill>
                          <a:effectLst/>
                        </a:rPr>
                        <a:t>)</a:t>
                      </a:r>
                      <a:endParaRPr kumimoji="0" lang="en-US" altLang="fr-FR" sz="1800" b="0" i="0" u="none" strike="noStrike" cap="none" normalizeH="0" baseline="0" dirty="0">
                        <a:ln>
                          <a:noFill/>
                        </a:ln>
                        <a:solidFill>
                          <a:srgbClr val="000000"/>
                        </a:solidFill>
                        <a:effectLst/>
                        <a:latin typeface="Calibri" charset="0"/>
                        <a:ea typeface="ＭＳ Ｐゴシック" charset="-128"/>
                      </a:endParaRPr>
                    </a:p>
                  </a:txBody>
                  <a:tcPr marL="91429" marR="91429" marT="45722" marB="45722" horzOverflow="overflow"/>
                </a:tc>
                <a:tc>
                  <a:txBody>
                    <a:bodyPr/>
                    <a:lstStyle>
                      <a:lvl1pPr defTabSz="685800">
                        <a:lnSpc>
                          <a:spcPct val="90000"/>
                        </a:lnSpc>
                        <a:spcBef>
                          <a:spcPts val="750"/>
                        </a:spcBef>
                        <a:buFont typeface="Arial" charset="0"/>
                        <a:defRPr sz="1900">
                          <a:solidFill>
                            <a:schemeClr val="tx1"/>
                          </a:solidFill>
                          <a:latin typeface="Calibri" charset="0"/>
                        </a:defRPr>
                      </a:lvl1pPr>
                      <a:lvl2pPr marL="742950" indent="-285750" defTabSz="685800">
                        <a:lnSpc>
                          <a:spcPct val="90000"/>
                        </a:lnSpc>
                        <a:spcBef>
                          <a:spcPts val="375"/>
                        </a:spcBef>
                        <a:buFont typeface="Arial" charset="0"/>
                        <a:defRPr sz="1600">
                          <a:solidFill>
                            <a:schemeClr val="tx1"/>
                          </a:solidFill>
                          <a:latin typeface="Calibri" charset="0"/>
                        </a:defRPr>
                      </a:lvl2pPr>
                      <a:lvl3pPr marL="1143000" indent="-228600" defTabSz="685800">
                        <a:lnSpc>
                          <a:spcPct val="90000"/>
                        </a:lnSpc>
                        <a:spcBef>
                          <a:spcPts val="375"/>
                        </a:spcBef>
                        <a:buFont typeface="Arial" charset="0"/>
                        <a:defRPr sz="1300">
                          <a:solidFill>
                            <a:schemeClr val="tx1"/>
                          </a:solidFill>
                          <a:latin typeface="Calibri" charset="0"/>
                        </a:defRPr>
                      </a:lvl3pPr>
                      <a:lvl4pPr marL="1600200" indent="-228600" defTabSz="685800">
                        <a:lnSpc>
                          <a:spcPct val="90000"/>
                        </a:lnSpc>
                        <a:spcBef>
                          <a:spcPts val="375"/>
                        </a:spcBef>
                        <a:buFont typeface="Arial" charset="0"/>
                        <a:defRPr sz="1100">
                          <a:solidFill>
                            <a:schemeClr val="tx1"/>
                          </a:solidFill>
                          <a:latin typeface="Calibri" charset="0"/>
                        </a:defRPr>
                      </a:lvl4pPr>
                      <a:lvl5pPr marL="2057400" indent="-228600" defTabSz="685800">
                        <a:lnSpc>
                          <a:spcPct val="90000"/>
                        </a:lnSpc>
                        <a:spcBef>
                          <a:spcPts val="375"/>
                        </a:spcBef>
                        <a:buFont typeface="Arial" charset="0"/>
                        <a:defRPr sz="1100">
                          <a:solidFill>
                            <a:schemeClr val="tx1"/>
                          </a:solidFill>
                          <a:latin typeface="Calibri" charset="0"/>
                        </a:defRPr>
                      </a:lvl5pPr>
                      <a:lvl6pPr marL="25146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fr-FR" altLang="fr-FR" sz="1400" b="1" u="none" strike="noStrike" cap="none" normalizeH="0" baseline="0" dirty="0">
                          <a:ln>
                            <a:noFill/>
                          </a:ln>
                          <a:solidFill>
                            <a:srgbClr val="000000"/>
                          </a:solidFill>
                          <a:effectLst/>
                        </a:rPr>
                        <a:t>30 Ko : </a:t>
                      </a:r>
                      <a:r>
                        <a:rPr kumimoji="0" lang="fr-FR" altLang="fr-FR" sz="1400" b="0" u="none" strike="noStrike" cap="none" normalizeH="0" baseline="0" dirty="0">
                          <a:ln>
                            <a:noFill/>
                          </a:ln>
                          <a:solidFill>
                            <a:srgbClr val="000000"/>
                          </a:solidFill>
                          <a:effectLst/>
                        </a:rPr>
                        <a:t>une page de texte</a:t>
                      </a:r>
                    </a:p>
                    <a:p>
                      <a:pPr marL="0" marR="0" lvl="0" indent="0" algn="l" defTabSz="685800" rtl="0" eaLnBrk="1" fontAlgn="base" latinLnBrk="0" hangingPunct="1">
                        <a:lnSpc>
                          <a:spcPct val="100000"/>
                        </a:lnSpc>
                        <a:spcBef>
                          <a:spcPct val="0"/>
                        </a:spcBef>
                        <a:spcAft>
                          <a:spcPct val="0"/>
                        </a:spcAft>
                        <a:buClrTx/>
                        <a:buSzTx/>
                        <a:buFontTx/>
                        <a:buNone/>
                        <a:tabLst/>
                      </a:pPr>
                      <a:r>
                        <a:rPr kumimoji="0" lang="fr-FR" altLang="fr-FR" sz="1400" b="1" u="none" strike="noStrike" cap="none" normalizeH="0" baseline="0" dirty="0">
                          <a:ln>
                            <a:noFill/>
                          </a:ln>
                          <a:solidFill>
                            <a:srgbClr val="000000"/>
                          </a:solidFill>
                          <a:effectLst/>
                        </a:rPr>
                        <a:t>100 Ko</a:t>
                      </a:r>
                      <a:r>
                        <a:rPr kumimoji="0" lang="fr-FR" altLang="fr-FR" sz="1400" b="0" u="none" strike="noStrike" cap="none" normalizeH="0" baseline="0" dirty="0">
                          <a:ln>
                            <a:noFill/>
                          </a:ln>
                          <a:solidFill>
                            <a:srgbClr val="000000"/>
                          </a:solidFill>
                          <a:effectLst/>
                        </a:rPr>
                        <a:t> : image numérique basse résolution</a:t>
                      </a:r>
                      <a:endParaRPr kumimoji="0" lang="en-US" altLang="fr-FR" sz="2000" b="0" i="0" u="none" strike="noStrike" cap="none" normalizeH="0" baseline="0" dirty="0">
                        <a:ln>
                          <a:noFill/>
                        </a:ln>
                        <a:solidFill>
                          <a:srgbClr val="000000"/>
                        </a:solidFill>
                        <a:effectLst/>
                        <a:latin typeface="Calibri" charset="0"/>
                        <a:ea typeface="ＭＳ Ｐゴシック" charset="-128"/>
                      </a:endParaRPr>
                    </a:p>
                  </a:txBody>
                  <a:tcPr marL="91429" marR="91429" marT="45722" marB="45722" horzOverflow="overflow"/>
                </a:tc>
                <a:extLst>
                  <a:ext uri="{0D108BD9-81ED-4DB2-BD59-A6C34878D82A}">
                    <a16:rowId xmlns:a16="http://schemas.microsoft.com/office/drawing/2014/main" val="10002"/>
                  </a:ext>
                </a:extLst>
              </a:tr>
              <a:tr h="418613">
                <a:tc>
                  <a:txBody>
                    <a:bodyPr/>
                    <a:lstStyle>
                      <a:lvl1pPr defTabSz="685800">
                        <a:lnSpc>
                          <a:spcPct val="90000"/>
                        </a:lnSpc>
                        <a:spcBef>
                          <a:spcPts val="750"/>
                        </a:spcBef>
                        <a:buFont typeface="Arial" charset="0"/>
                        <a:defRPr sz="1900">
                          <a:solidFill>
                            <a:schemeClr val="tx1"/>
                          </a:solidFill>
                          <a:latin typeface="Calibri" charset="0"/>
                        </a:defRPr>
                      </a:lvl1pPr>
                      <a:lvl2pPr marL="742950" indent="-285750" defTabSz="685800">
                        <a:lnSpc>
                          <a:spcPct val="90000"/>
                        </a:lnSpc>
                        <a:spcBef>
                          <a:spcPts val="375"/>
                        </a:spcBef>
                        <a:buFont typeface="Arial" charset="0"/>
                        <a:defRPr sz="1600">
                          <a:solidFill>
                            <a:schemeClr val="tx1"/>
                          </a:solidFill>
                          <a:latin typeface="Calibri" charset="0"/>
                        </a:defRPr>
                      </a:lvl2pPr>
                      <a:lvl3pPr marL="1143000" indent="-228600" defTabSz="685800">
                        <a:lnSpc>
                          <a:spcPct val="90000"/>
                        </a:lnSpc>
                        <a:spcBef>
                          <a:spcPts val="375"/>
                        </a:spcBef>
                        <a:buFont typeface="Arial" charset="0"/>
                        <a:defRPr sz="1300">
                          <a:solidFill>
                            <a:schemeClr val="tx1"/>
                          </a:solidFill>
                          <a:latin typeface="Calibri" charset="0"/>
                        </a:defRPr>
                      </a:lvl3pPr>
                      <a:lvl4pPr marL="1600200" indent="-228600" defTabSz="685800">
                        <a:lnSpc>
                          <a:spcPct val="90000"/>
                        </a:lnSpc>
                        <a:spcBef>
                          <a:spcPts val="375"/>
                        </a:spcBef>
                        <a:buFont typeface="Arial" charset="0"/>
                        <a:defRPr sz="1100">
                          <a:solidFill>
                            <a:schemeClr val="tx1"/>
                          </a:solidFill>
                          <a:latin typeface="Calibri" charset="0"/>
                        </a:defRPr>
                      </a:lvl4pPr>
                      <a:lvl5pPr marL="2057400" indent="-228600" defTabSz="685800">
                        <a:lnSpc>
                          <a:spcPct val="90000"/>
                        </a:lnSpc>
                        <a:spcBef>
                          <a:spcPts val="375"/>
                        </a:spcBef>
                        <a:buFont typeface="Arial" charset="0"/>
                        <a:defRPr sz="1100">
                          <a:solidFill>
                            <a:schemeClr val="tx1"/>
                          </a:solidFill>
                          <a:latin typeface="Calibri" charset="0"/>
                        </a:defRPr>
                      </a:lvl5pPr>
                      <a:lvl6pPr marL="25146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fr-FR" altLang="fr-FR" sz="1800" b="1" u="none" strike="noStrike" cap="none" normalizeH="0" baseline="0" dirty="0" err="1">
                          <a:ln>
                            <a:noFill/>
                          </a:ln>
                          <a:solidFill>
                            <a:srgbClr val="FF0000"/>
                          </a:solidFill>
                          <a:effectLst/>
                        </a:rPr>
                        <a:t>MegaOctet</a:t>
                      </a:r>
                      <a:endParaRPr kumimoji="0" lang="en-US" altLang="fr-FR" sz="1800" b="1" i="0" u="none" strike="noStrike" cap="none" normalizeH="0" baseline="0" dirty="0">
                        <a:ln>
                          <a:noFill/>
                        </a:ln>
                        <a:solidFill>
                          <a:srgbClr val="000000"/>
                        </a:solidFill>
                        <a:effectLst/>
                        <a:latin typeface="Calibri" charset="0"/>
                        <a:ea typeface="ＭＳ Ｐゴシック" charset="-128"/>
                      </a:endParaRPr>
                    </a:p>
                  </a:txBody>
                  <a:tcPr marL="91429" marR="91429" marT="45722" marB="45722" horzOverflow="overflow"/>
                </a:tc>
                <a:tc>
                  <a:txBody>
                    <a:bodyPr/>
                    <a:lstStyle>
                      <a:lvl1pPr defTabSz="685800">
                        <a:lnSpc>
                          <a:spcPct val="90000"/>
                        </a:lnSpc>
                        <a:spcBef>
                          <a:spcPts val="750"/>
                        </a:spcBef>
                        <a:buFont typeface="Arial" charset="0"/>
                        <a:defRPr sz="1900">
                          <a:solidFill>
                            <a:schemeClr val="tx1"/>
                          </a:solidFill>
                          <a:latin typeface="Calibri" charset="0"/>
                        </a:defRPr>
                      </a:lvl1pPr>
                      <a:lvl2pPr marL="742950" indent="-285750" defTabSz="685800">
                        <a:lnSpc>
                          <a:spcPct val="90000"/>
                        </a:lnSpc>
                        <a:spcBef>
                          <a:spcPts val="375"/>
                        </a:spcBef>
                        <a:buFont typeface="Arial" charset="0"/>
                        <a:defRPr sz="1600">
                          <a:solidFill>
                            <a:schemeClr val="tx1"/>
                          </a:solidFill>
                          <a:latin typeface="Calibri" charset="0"/>
                        </a:defRPr>
                      </a:lvl2pPr>
                      <a:lvl3pPr marL="1143000" indent="-228600" defTabSz="685800">
                        <a:lnSpc>
                          <a:spcPct val="90000"/>
                        </a:lnSpc>
                        <a:spcBef>
                          <a:spcPts val="375"/>
                        </a:spcBef>
                        <a:buFont typeface="Arial" charset="0"/>
                        <a:defRPr sz="1300">
                          <a:solidFill>
                            <a:schemeClr val="tx1"/>
                          </a:solidFill>
                          <a:latin typeface="Calibri" charset="0"/>
                        </a:defRPr>
                      </a:lvl3pPr>
                      <a:lvl4pPr marL="1600200" indent="-228600" defTabSz="685800">
                        <a:lnSpc>
                          <a:spcPct val="90000"/>
                        </a:lnSpc>
                        <a:spcBef>
                          <a:spcPts val="375"/>
                        </a:spcBef>
                        <a:buFont typeface="Arial" charset="0"/>
                        <a:defRPr sz="1100">
                          <a:solidFill>
                            <a:schemeClr val="tx1"/>
                          </a:solidFill>
                          <a:latin typeface="Calibri" charset="0"/>
                        </a:defRPr>
                      </a:lvl4pPr>
                      <a:lvl5pPr marL="2057400" indent="-228600" defTabSz="685800">
                        <a:lnSpc>
                          <a:spcPct val="90000"/>
                        </a:lnSpc>
                        <a:spcBef>
                          <a:spcPts val="375"/>
                        </a:spcBef>
                        <a:buFont typeface="Arial" charset="0"/>
                        <a:defRPr sz="1100">
                          <a:solidFill>
                            <a:schemeClr val="tx1"/>
                          </a:solidFill>
                          <a:latin typeface="Calibri" charset="0"/>
                        </a:defRPr>
                      </a:lvl5pPr>
                      <a:lvl6pPr marL="25146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fr-FR" altLang="fr-FR" sz="1800" b="1" u="none" strike="noStrike" cap="none" normalizeH="0" baseline="0">
                          <a:ln>
                            <a:noFill/>
                          </a:ln>
                          <a:solidFill>
                            <a:srgbClr val="000000"/>
                          </a:solidFill>
                          <a:effectLst/>
                        </a:rPr>
                        <a:t>Mo</a:t>
                      </a:r>
                      <a:endParaRPr kumimoji="0" lang="en-US" altLang="fr-FR" sz="1800" b="0" i="0" u="none" strike="noStrike" cap="none" normalizeH="0" baseline="0">
                        <a:ln>
                          <a:noFill/>
                        </a:ln>
                        <a:solidFill>
                          <a:srgbClr val="000000"/>
                        </a:solidFill>
                        <a:effectLst/>
                        <a:latin typeface="Calibri" charset="0"/>
                        <a:ea typeface="ＭＳ Ｐゴシック" charset="-128"/>
                      </a:endParaRPr>
                    </a:p>
                  </a:txBody>
                  <a:tcPr marL="91429" marR="91429" marT="45722" marB="45722" horzOverflow="overflow"/>
                </a:tc>
                <a:tc>
                  <a:txBody>
                    <a:bodyPr/>
                    <a:lstStyle>
                      <a:lvl1pPr defTabSz="685800">
                        <a:lnSpc>
                          <a:spcPct val="90000"/>
                        </a:lnSpc>
                        <a:spcBef>
                          <a:spcPts val="750"/>
                        </a:spcBef>
                        <a:buFont typeface="Arial" charset="0"/>
                        <a:defRPr sz="1900">
                          <a:solidFill>
                            <a:schemeClr val="tx1"/>
                          </a:solidFill>
                          <a:latin typeface="Calibri" charset="0"/>
                        </a:defRPr>
                      </a:lvl1pPr>
                      <a:lvl2pPr marL="742950" indent="-285750" defTabSz="685800">
                        <a:lnSpc>
                          <a:spcPct val="90000"/>
                        </a:lnSpc>
                        <a:spcBef>
                          <a:spcPts val="375"/>
                        </a:spcBef>
                        <a:buFont typeface="Arial" charset="0"/>
                        <a:defRPr sz="1600">
                          <a:solidFill>
                            <a:schemeClr val="tx1"/>
                          </a:solidFill>
                          <a:latin typeface="Calibri" charset="0"/>
                        </a:defRPr>
                      </a:lvl2pPr>
                      <a:lvl3pPr marL="1143000" indent="-228600" defTabSz="685800">
                        <a:lnSpc>
                          <a:spcPct val="90000"/>
                        </a:lnSpc>
                        <a:spcBef>
                          <a:spcPts val="375"/>
                        </a:spcBef>
                        <a:buFont typeface="Arial" charset="0"/>
                        <a:defRPr sz="1300">
                          <a:solidFill>
                            <a:schemeClr val="tx1"/>
                          </a:solidFill>
                          <a:latin typeface="Calibri" charset="0"/>
                        </a:defRPr>
                      </a:lvl3pPr>
                      <a:lvl4pPr marL="1600200" indent="-228600" defTabSz="685800">
                        <a:lnSpc>
                          <a:spcPct val="90000"/>
                        </a:lnSpc>
                        <a:spcBef>
                          <a:spcPts val="375"/>
                        </a:spcBef>
                        <a:buFont typeface="Arial" charset="0"/>
                        <a:defRPr sz="1100">
                          <a:solidFill>
                            <a:schemeClr val="tx1"/>
                          </a:solidFill>
                          <a:latin typeface="Calibri" charset="0"/>
                        </a:defRPr>
                      </a:lvl4pPr>
                      <a:lvl5pPr marL="2057400" indent="-228600" defTabSz="685800">
                        <a:lnSpc>
                          <a:spcPct val="90000"/>
                        </a:lnSpc>
                        <a:spcBef>
                          <a:spcPts val="375"/>
                        </a:spcBef>
                        <a:buFont typeface="Arial" charset="0"/>
                        <a:defRPr sz="1100">
                          <a:solidFill>
                            <a:schemeClr val="tx1"/>
                          </a:solidFill>
                          <a:latin typeface="Calibri" charset="0"/>
                        </a:defRPr>
                      </a:lvl5pPr>
                      <a:lvl6pPr marL="25146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fr-FR" altLang="fr-FR" sz="1800" b="1" u="none" strike="noStrike" cap="none" normalizeH="0" baseline="0">
                          <a:ln>
                            <a:noFill/>
                          </a:ln>
                          <a:solidFill>
                            <a:srgbClr val="000000"/>
                          </a:solidFill>
                          <a:effectLst/>
                        </a:rPr>
                        <a:t>10 </a:t>
                      </a:r>
                      <a:r>
                        <a:rPr kumimoji="0" lang="fr-FR" altLang="fr-FR" sz="1800" b="1" u="none" strike="noStrike" cap="none" normalizeH="0" baseline="30000">
                          <a:ln>
                            <a:noFill/>
                          </a:ln>
                          <a:solidFill>
                            <a:srgbClr val="000000"/>
                          </a:solidFill>
                          <a:effectLst/>
                        </a:rPr>
                        <a:t>6</a:t>
                      </a:r>
                      <a:endParaRPr kumimoji="0" lang="en-US" altLang="fr-FR" sz="1800" b="1" i="0" u="none" strike="noStrike" cap="none" normalizeH="0" baseline="30000">
                        <a:ln>
                          <a:noFill/>
                        </a:ln>
                        <a:solidFill>
                          <a:srgbClr val="000000"/>
                        </a:solidFill>
                        <a:effectLst/>
                        <a:latin typeface="Calibri" charset="0"/>
                        <a:ea typeface="ＭＳ Ｐゴシック" charset="-128"/>
                      </a:endParaRPr>
                    </a:p>
                  </a:txBody>
                  <a:tcPr marL="91429" marR="91429" marT="45722" marB="45722" horzOverflow="overflow"/>
                </a:tc>
                <a:tc>
                  <a:txBody>
                    <a:bodyPr/>
                    <a:lstStyle>
                      <a:lvl1pPr defTabSz="685800">
                        <a:lnSpc>
                          <a:spcPct val="90000"/>
                        </a:lnSpc>
                        <a:spcBef>
                          <a:spcPts val="750"/>
                        </a:spcBef>
                        <a:buFont typeface="Arial" charset="0"/>
                        <a:defRPr sz="1900">
                          <a:solidFill>
                            <a:schemeClr val="tx1"/>
                          </a:solidFill>
                          <a:latin typeface="Calibri" charset="0"/>
                        </a:defRPr>
                      </a:lvl1pPr>
                      <a:lvl2pPr marL="742950" indent="-285750" defTabSz="685800">
                        <a:lnSpc>
                          <a:spcPct val="90000"/>
                        </a:lnSpc>
                        <a:spcBef>
                          <a:spcPts val="375"/>
                        </a:spcBef>
                        <a:buFont typeface="Arial" charset="0"/>
                        <a:defRPr sz="1600">
                          <a:solidFill>
                            <a:schemeClr val="tx1"/>
                          </a:solidFill>
                          <a:latin typeface="Calibri" charset="0"/>
                        </a:defRPr>
                      </a:lvl2pPr>
                      <a:lvl3pPr marL="1143000" indent="-228600" defTabSz="685800">
                        <a:lnSpc>
                          <a:spcPct val="90000"/>
                        </a:lnSpc>
                        <a:spcBef>
                          <a:spcPts val="375"/>
                        </a:spcBef>
                        <a:buFont typeface="Arial" charset="0"/>
                        <a:defRPr sz="1300">
                          <a:solidFill>
                            <a:schemeClr val="tx1"/>
                          </a:solidFill>
                          <a:latin typeface="Calibri" charset="0"/>
                        </a:defRPr>
                      </a:lvl3pPr>
                      <a:lvl4pPr marL="1600200" indent="-228600" defTabSz="685800">
                        <a:lnSpc>
                          <a:spcPct val="90000"/>
                        </a:lnSpc>
                        <a:spcBef>
                          <a:spcPts val="375"/>
                        </a:spcBef>
                        <a:buFont typeface="Arial" charset="0"/>
                        <a:defRPr sz="1100">
                          <a:solidFill>
                            <a:schemeClr val="tx1"/>
                          </a:solidFill>
                          <a:latin typeface="Calibri" charset="0"/>
                        </a:defRPr>
                      </a:lvl4pPr>
                      <a:lvl5pPr marL="2057400" indent="-228600" defTabSz="685800">
                        <a:lnSpc>
                          <a:spcPct val="90000"/>
                        </a:lnSpc>
                        <a:spcBef>
                          <a:spcPts val="375"/>
                        </a:spcBef>
                        <a:buFont typeface="Arial" charset="0"/>
                        <a:defRPr sz="1100">
                          <a:solidFill>
                            <a:schemeClr val="tx1"/>
                          </a:solidFill>
                          <a:latin typeface="Calibri" charset="0"/>
                        </a:defRPr>
                      </a:lvl5pPr>
                      <a:lvl6pPr marL="25146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fr-FR" altLang="fr-FR" sz="1400" b="1" u="none" strike="noStrike" cap="none" normalizeH="0" baseline="0" dirty="0">
                          <a:ln>
                            <a:noFill/>
                          </a:ln>
                          <a:solidFill>
                            <a:srgbClr val="000000"/>
                          </a:solidFill>
                          <a:effectLst/>
                        </a:rPr>
                        <a:t>5 Mo : </a:t>
                      </a:r>
                      <a:r>
                        <a:rPr kumimoji="0" lang="fr-FR" altLang="fr-FR" sz="1400" b="0" u="none" strike="noStrike" cap="none" normalizeH="0" baseline="0" dirty="0">
                          <a:ln>
                            <a:noFill/>
                          </a:ln>
                          <a:solidFill>
                            <a:srgbClr val="000000"/>
                          </a:solidFill>
                          <a:effectLst/>
                        </a:rPr>
                        <a:t>un morceau de musique</a:t>
                      </a:r>
                    </a:p>
                    <a:p>
                      <a:pPr marL="0" marR="0" lvl="0" indent="0" algn="l" defTabSz="685800" rtl="0" eaLnBrk="1" fontAlgn="base" latinLnBrk="0" hangingPunct="1">
                        <a:lnSpc>
                          <a:spcPct val="100000"/>
                        </a:lnSpc>
                        <a:spcBef>
                          <a:spcPct val="0"/>
                        </a:spcBef>
                        <a:spcAft>
                          <a:spcPct val="0"/>
                        </a:spcAft>
                        <a:buClrTx/>
                        <a:buSzTx/>
                        <a:buFontTx/>
                        <a:buNone/>
                        <a:tabLst/>
                      </a:pPr>
                      <a:r>
                        <a:rPr kumimoji="0" lang="fr-FR" altLang="fr-FR" sz="1400" b="1" u="none" strike="noStrike" cap="none" normalizeH="0" baseline="0" dirty="0">
                          <a:ln>
                            <a:noFill/>
                          </a:ln>
                          <a:solidFill>
                            <a:srgbClr val="000000"/>
                          </a:solidFill>
                          <a:effectLst/>
                        </a:rPr>
                        <a:t>500 Mo </a:t>
                      </a:r>
                      <a:r>
                        <a:rPr kumimoji="0" lang="fr-FR" altLang="fr-FR" sz="1400" b="0" u="none" strike="noStrike" cap="none" normalizeH="0" baseline="0" dirty="0">
                          <a:ln>
                            <a:noFill/>
                          </a:ln>
                          <a:solidFill>
                            <a:srgbClr val="000000"/>
                          </a:solidFill>
                          <a:effectLst/>
                        </a:rPr>
                        <a:t> :un CD-Rom</a:t>
                      </a:r>
                      <a:endParaRPr kumimoji="0" lang="en-US" altLang="fr-FR" sz="1400" b="0" i="0" u="none" strike="noStrike" cap="none" normalizeH="0" baseline="0" dirty="0">
                        <a:ln>
                          <a:noFill/>
                        </a:ln>
                        <a:solidFill>
                          <a:srgbClr val="000000"/>
                        </a:solidFill>
                        <a:effectLst/>
                        <a:latin typeface="Calibri" charset="0"/>
                        <a:ea typeface="ＭＳ Ｐゴシック" charset="-128"/>
                      </a:endParaRPr>
                    </a:p>
                  </a:txBody>
                  <a:tcPr marL="91429" marR="91429" marT="45722" marB="45722" horzOverflow="overflow"/>
                </a:tc>
                <a:extLst>
                  <a:ext uri="{0D108BD9-81ED-4DB2-BD59-A6C34878D82A}">
                    <a16:rowId xmlns:a16="http://schemas.microsoft.com/office/drawing/2014/main" val="10003"/>
                  </a:ext>
                </a:extLst>
              </a:tr>
              <a:tr h="418613">
                <a:tc>
                  <a:txBody>
                    <a:bodyPr/>
                    <a:lstStyle>
                      <a:lvl1pPr defTabSz="685800">
                        <a:lnSpc>
                          <a:spcPct val="90000"/>
                        </a:lnSpc>
                        <a:spcBef>
                          <a:spcPts val="750"/>
                        </a:spcBef>
                        <a:buFont typeface="Arial" charset="0"/>
                        <a:defRPr sz="1900">
                          <a:solidFill>
                            <a:schemeClr val="tx1"/>
                          </a:solidFill>
                          <a:latin typeface="Calibri" charset="0"/>
                        </a:defRPr>
                      </a:lvl1pPr>
                      <a:lvl2pPr marL="742950" indent="-285750" defTabSz="685800">
                        <a:lnSpc>
                          <a:spcPct val="90000"/>
                        </a:lnSpc>
                        <a:spcBef>
                          <a:spcPts val="375"/>
                        </a:spcBef>
                        <a:buFont typeface="Arial" charset="0"/>
                        <a:defRPr sz="1600">
                          <a:solidFill>
                            <a:schemeClr val="tx1"/>
                          </a:solidFill>
                          <a:latin typeface="Calibri" charset="0"/>
                        </a:defRPr>
                      </a:lvl2pPr>
                      <a:lvl3pPr marL="1143000" indent="-228600" defTabSz="685800">
                        <a:lnSpc>
                          <a:spcPct val="90000"/>
                        </a:lnSpc>
                        <a:spcBef>
                          <a:spcPts val="375"/>
                        </a:spcBef>
                        <a:buFont typeface="Arial" charset="0"/>
                        <a:defRPr sz="1300">
                          <a:solidFill>
                            <a:schemeClr val="tx1"/>
                          </a:solidFill>
                          <a:latin typeface="Calibri" charset="0"/>
                        </a:defRPr>
                      </a:lvl3pPr>
                      <a:lvl4pPr marL="1600200" indent="-228600" defTabSz="685800">
                        <a:lnSpc>
                          <a:spcPct val="90000"/>
                        </a:lnSpc>
                        <a:spcBef>
                          <a:spcPts val="375"/>
                        </a:spcBef>
                        <a:buFont typeface="Arial" charset="0"/>
                        <a:defRPr sz="1100">
                          <a:solidFill>
                            <a:schemeClr val="tx1"/>
                          </a:solidFill>
                          <a:latin typeface="Calibri" charset="0"/>
                        </a:defRPr>
                      </a:lvl4pPr>
                      <a:lvl5pPr marL="2057400" indent="-228600" defTabSz="685800">
                        <a:lnSpc>
                          <a:spcPct val="90000"/>
                        </a:lnSpc>
                        <a:spcBef>
                          <a:spcPts val="375"/>
                        </a:spcBef>
                        <a:buFont typeface="Arial" charset="0"/>
                        <a:defRPr sz="1100">
                          <a:solidFill>
                            <a:schemeClr val="tx1"/>
                          </a:solidFill>
                          <a:latin typeface="Calibri" charset="0"/>
                        </a:defRPr>
                      </a:lvl5pPr>
                      <a:lvl6pPr marL="25146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fr-FR" altLang="fr-FR" sz="1800" b="1" u="none" strike="noStrike" cap="none" normalizeH="0" baseline="0" dirty="0" err="1">
                          <a:ln>
                            <a:noFill/>
                          </a:ln>
                          <a:solidFill>
                            <a:srgbClr val="FF0000"/>
                          </a:solidFill>
                          <a:effectLst/>
                        </a:rPr>
                        <a:t>GigaOctet</a:t>
                      </a:r>
                      <a:endParaRPr kumimoji="0" lang="en-US" altLang="fr-FR" sz="1800" b="1" i="0" u="none" strike="noStrike" cap="none" normalizeH="0" baseline="0" dirty="0">
                        <a:ln>
                          <a:noFill/>
                        </a:ln>
                        <a:solidFill>
                          <a:srgbClr val="000000"/>
                        </a:solidFill>
                        <a:effectLst/>
                        <a:latin typeface="Calibri" charset="0"/>
                        <a:ea typeface="ＭＳ Ｐゴシック" charset="-128"/>
                      </a:endParaRPr>
                    </a:p>
                  </a:txBody>
                  <a:tcPr marL="91429" marR="91429" marT="45722" marB="45722" horzOverflow="overflow"/>
                </a:tc>
                <a:tc>
                  <a:txBody>
                    <a:bodyPr/>
                    <a:lstStyle>
                      <a:lvl1pPr defTabSz="685800">
                        <a:lnSpc>
                          <a:spcPct val="90000"/>
                        </a:lnSpc>
                        <a:spcBef>
                          <a:spcPts val="750"/>
                        </a:spcBef>
                        <a:buFont typeface="Arial" charset="0"/>
                        <a:defRPr sz="1900">
                          <a:solidFill>
                            <a:schemeClr val="tx1"/>
                          </a:solidFill>
                          <a:latin typeface="Calibri" charset="0"/>
                        </a:defRPr>
                      </a:lvl1pPr>
                      <a:lvl2pPr marL="742950" indent="-285750" defTabSz="685800">
                        <a:lnSpc>
                          <a:spcPct val="90000"/>
                        </a:lnSpc>
                        <a:spcBef>
                          <a:spcPts val="375"/>
                        </a:spcBef>
                        <a:buFont typeface="Arial" charset="0"/>
                        <a:defRPr sz="1600">
                          <a:solidFill>
                            <a:schemeClr val="tx1"/>
                          </a:solidFill>
                          <a:latin typeface="Calibri" charset="0"/>
                        </a:defRPr>
                      </a:lvl2pPr>
                      <a:lvl3pPr marL="1143000" indent="-228600" defTabSz="685800">
                        <a:lnSpc>
                          <a:spcPct val="90000"/>
                        </a:lnSpc>
                        <a:spcBef>
                          <a:spcPts val="375"/>
                        </a:spcBef>
                        <a:buFont typeface="Arial" charset="0"/>
                        <a:defRPr sz="1300">
                          <a:solidFill>
                            <a:schemeClr val="tx1"/>
                          </a:solidFill>
                          <a:latin typeface="Calibri" charset="0"/>
                        </a:defRPr>
                      </a:lvl3pPr>
                      <a:lvl4pPr marL="1600200" indent="-228600" defTabSz="685800">
                        <a:lnSpc>
                          <a:spcPct val="90000"/>
                        </a:lnSpc>
                        <a:spcBef>
                          <a:spcPts val="375"/>
                        </a:spcBef>
                        <a:buFont typeface="Arial" charset="0"/>
                        <a:defRPr sz="1100">
                          <a:solidFill>
                            <a:schemeClr val="tx1"/>
                          </a:solidFill>
                          <a:latin typeface="Calibri" charset="0"/>
                        </a:defRPr>
                      </a:lvl4pPr>
                      <a:lvl5pPr marL="2057400" indent="-228600" defTabSz="685800">
                        <a:lnSpc>
                          <a:spcPct val="90000"/>
                        </a:lnSpc>
                        <a:spcBef>
                          <a:spcPts val="375"/>
                        </a:spcBef>
                        <a:buFont typeface="Arial" charset="0"/>
                        <a:defRPr sz="1100">
                          <a:solidFill>
                            <a:schemeClr val="tx1"/>
                          </a:solidFill>
                          <a:latin typeface="Calibri" charset="0"/>
                        </a:defRPr>
                      </a:lvl5pPr>
                      <a:lvl6pPr marL="25146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fr-FR" altLang="fr-FR" sz="1800" b="1" u="none" strike="noStrike" cap="none" normalizeH="0" baseline="0">
                          <a:ln>
                            <a:noFill/>
                          </a:ln>
                          <a:solidFill>
                            <a:srgbClr val="000000"/>
                          </a:solidFill>
                          <a:effectLst/>
                        </a:rPr>
                        <a:t>Go</a:t>
                      </a:r>
                      <a:endParaRPr kumimoji="0" lang="en-US" altLang="fr-FR" sz="1800" b="0" i="0" u="none" strike="noStrike" cap="none" normalizeH="0" baseline="0">
                        <a:ln>
                          <a:noFill/>
                        </a:ln>
                        <a:solidFill>
                          <a:srgbClr val="000000"/>
                        </a:solidFill>
                        <a:effectLst/>
                        <a:latin typeface="Calibri" charset="0"/>
                        <a:ea typeface="ＭＳ Ｐゴシック" charset="-128"/>
                      </a:endParaRPr>
                    </a:p>
                  </a:txBody>
                  <a:tcPr marL="91429" marR="91429" marT="45722" marB="45722" horzOverflow="overflow"/>
                </a:tc>
                <a:tc>
                  <a:txBody>
                    <a:bodyPr/>
                    <a:lstStyle>
                      <a:lvl1pPr defTabSz="685800">
                        <a:lnSpc>
                          <a:spcPct val="90000"/>
                        </a:lnSpc>
                        <a:spcBef>
                          <a:spcPts val="750"/>
                        </a:spcBef>
                        <a:buFont typeface="Arial" charset="0"/>
                        <a:defRPr sz="1900">
                          <a:solidFill>
                            <a:schemeClr val="tx1"/>
                          </a:solidFill>
                          <a:latin typeface="Calibri" charset="0"/>
                        </a:defRPr>
                      </a:lvl1pPr>
                      <a:lvl2pPr marL="742950" indent="-285750" defTabSz="685800">
                        <a:lnSpc>
                          <a:spcPct val="90000"/>
                        </a:lnSpc>
                        <a:spcBef>
                          <a:spcPts val="375"/>
                        </a:spcBef>
                        <a:buFont typeface="Arial" charset="0"/>
                        <a:defRPr sz="1600">
                          <a:solidFill>
                            <a:schemeClr val="tx1"/>
                          </a:solidFill>
                          <a:latin typeface="Calibri" charset="0"/>
                        </a:defRPr>
                      </a:lvl2pPr>
                      <a:lvl3pPr marL="1143000" indent="-228600" defTabSz="685800">
                        <a:lnSpc>
                          <a:spcPct val="90000"/>
                        </a:lnSpc>
                        <a:spcBef>
                          <a:spcPts val="375"/>
                        </a:spcBef>
                        <a:buFont typeface="Arial" charset="0"/>
                        <a:defRPr sz="1300">
                          <a:solidFill>
                            <a:schemeClr val="tx1"/>
                          </a:solidFill>
                          <a:latin typeface="Calibri" charset="0"/>
                        </a:defRPr>
                      </a:lvl3pPr>
                      <a:lvl4pPr marL="1600200" indent="-228600" defTabSz="685800">
                        <a:lnSpc>
                          <a:spcPct val="90000"/>
                        </a:lnSpc>
                        <a:spcBef>
                          <a:spcPts val="375"/>
                        </a:spcBef>
                        <a:buFont typeface="Arial" charset="0"/>
                        <a:defRPr sz="1100">
                          <a:solidFill>
                            <a:schemeClr val="tx1"/>
                          </a:solidFill>
                          <a:latin typeface="Calibri" charset="0"/>
                        </a:defRPr>
                      </a:lvl4pPr>
                      <a:lvl5pPr marL="2057400" indent="-228600" defTabSz="685800">
                        <a:lnSpc>
                          <a:spcPct val="90000"/>
                        </a:lnSpc>
                        <a:spcBef>
                          <a:spcPts val="375"/>
                        </a:spcBef>
                        <a:buFont typeface="Arial" charset="0"/>
                        <a:defRPr sz="1100">
                          <a:solidFill>
                            <a:schemeClr val="tx1"/>
                          </a:solidFill>
                          <a:latin typeface="Calibri" charset="0"/>
                        </a:defRPr>
                      </a:lvl5pPr>
                      <a:lvl6pPr marL="25146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fr-FR" altLang="fr-FR" sz="1800" b="1" u="none" strike="noStrike" cap="none" normalizeH="0" baseline="0">
                          <a:ln>
                            <a:noFill/>
                          </a:ln>
                          <a:solidFill>
                            <a:srgbClr val="000000"/>
                          </a:solidFill>
                          <a:effectLst/>
                        </a:rPr>
                        <a:t>10 </a:t>
                      </a:r>
                      <a:r>
                        <a:rPr kumimoji="0" lang="fr-FR" altLang="fr-FR" sz="1800" b="1" u="none" strike="noStrike" cap="none" normalizeH="0" baseline="30000">
                          <a:ln>
                            <a:noFill/>
                          </a:ln>
                          <a:solidFill>
                            <a:srgbClr val="000000"/>
                          </a:solidFill>
                          <a:effectLst/>
                        </a:rPr>
                        <a:t>9</a:t>
                      </a:r>
                      <a:endParaRPr kumimoji="0" lang="en-US" altLang="fr-FR" sz="1800" b="0" i="0" u="none" strike="noStrike" cap="none" normalizeH="0" baseline="30000">
                        <a:ln>
                          <a:noFill/>
                        </a:ln>
                        <a:solidFill>
                          <a:srgbClr val="000000"/>
                        </a:solidFill>
                        <a:effectLst/>
                        <a:latin typeface="Calibri" charset="0"/>
                        <a:ea typeface="ＭＳ Ｐゴシック" charset="-128"/>
                      </a:endParaRPr>
                    </a:p>
                  </a:txBody>
                  <a:tcPr marL="91429" marR="91429" marT="45722" marB="45722" horzOverflow="overflow"/>
                </a:tc>
                <a:tc>
                  <a:txBody>
                    <a:bodyPr/>
                    <a:lstStyle>
                      <a:lvl1pPr defTabSz="685800">
                        <a:lnSpc>
                          <a:spcPct val="90000"/>
                        </a:lnSpc>
                        <a:spcBef>
                          <a:spcPts val="750"/>
                        </a:spcBef>
                        <a:buFont typeface="Arial" charset="0"/>
                        <a:defRPr sz="1900">
                          <a:solidFill>
                            <a:schemeClr val="tx1"/>
                          </a:solidFill>
                          <a:latin typeface="Calibri" charset="0"/>
                        </a:defRPr>
                      </a:lvl1pPr>
                      <a:lvl2pPr marL="742950" indent="-285750" defTabSz="685800">
                        <a:lnSpc>
                          <a:spcPct val="90000"/>
                        </a:lnSpc>
                        <a:spcBef>
                          <a:spcPts val="375"/>
                        </a:spcBef>
                        <a:buFont typeface="Arial" charset="0"/>
                        <a:defRPr sz="1600">
                          <a:solidFill>
                            <a:schemeClr val="tx1"/>
                          </a:solidFill>
                          <a:latin typeface="Calibri" charset="0"/>
                        </a:defRPr>
                      </a:lvl2pPr>
                      <a:lvl3pPr marL="1143000" indent="-228600" defTabSz="685800">
                        <a:lnSpc>
                          <a:spcPct val="90000"/>
                        </a:lnSpc>
                        <a:spcBef>
                          <a:spcPts val="375"/>
                        </a:spcBef>
                        <a:buFont typeface="Arial" charset="0"/>
                        <a:defRPr sz="1300">
                          <a:solidFill>
                            <a:schemeClr val="tx1"/>
                          </a:solidFill>
                          <a:latin typeface="Calibri" charset="0"/>
                        </a:defRPr>
                      </a:lvl3pPr>
                      <a:lvl4pPr marL="1600200" indent="-228600" defTabSz="685800">
                        <a:lnSpc>
                          <a:spcPct val="90000"/>
                        </a:lnSpc>
                        <a:spcBef>
                          <a:spcPts val="375"/>
                        </a:spcBef>
                        <a:buFont typeface="Arial" charset="0"/>
                        <a:defRPr sz="1100">
                          <a:solidFill>
                            <a:schemeClr val="tx1"/>
                          </a:solidFill>
                          <a:latin typeface="Calibri" charset="0"/>
                        </a:defRPr>
                      </a:lvl4pPr>
                      <a:lvl5pPr marL="2057400" indent="-228600" defTabSz="685800">
                        <a:lnSpc>
                          <a:spcPct val="90000"/>
                        </a:lnSpc>
                        <a:spcBef>
                          <a:spcPts val="375"/>
                        </a:spcBef>
                        <a:buFont typeface="Arial" charset="0"/>
                        <a:defRPr sz="1100">
                          <a:solidFill>
                            <a:schemeClr val="tx1"/>
                          </a:solidFill>
                          <a:latin typeface="Calibri" charset="0"/>
                        </a:defRPr>
                      </a:lvl5pPr>
                      <a:lvl6pPr marL="25146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fr-FR" altLang="fr-FR" sz="1400" b="1" u="none" strike="noStrike" cap="none" normalizeH="0" baseline="0" dirty="0">
                          <a:ln>
                            <a:noFill/>
                          </a:ln>
                          <a:solidFill>
                            <a:srgbClr val="000000"/>
                          </a:solidFill>
                          <a:effectLst/>
                        </a:rPr>
                        <a:t>1 Go : </a:t>
                      </a:r>
                      <a:r>
                        <a:rPr kumimoji="0" lang="fr-FR" altLang="fr-FR" sz="1400" b="0" u="none" strike="noStrike" cap="none" normalizeH="0" baseline="0" dirty="0">
                          <a:ln>
                            <a:noFill/>
                          </a:ln>
                          <a:solidFill>
                            <a:srgbClr val="000000"/>
                          </a:solidFill>
                          <a:effectLst/>
                        </a:rPr>
                        <a:t>1 film de 2 heures</a:t>
                      </a:r>
                    </a:p>
                    <a:p>
                      <a:pPr marL="0" marR="0" lvl="0" indent="0" algn="l" defTabSz="685800" rtl="0" eaLnBrk="1" fontAlgn="base" latinLnBrk="0" hangingPunct="1">
                        <a:lnSpc>
                          <a:spcPct val="100000"/>
                        </a:lnSpc>
                        <a:spcBef>
                          <a:spcPct val="0"/>
                        </a:spcBef>
                        <a:spcAft>
                          <a:spcPct val="0"/>
                        </a:spcAft>
                        <a:buClrTx/>
                        <a:buSzTx/>
                        <a:buFontTx/>
                        <a:buNone/>
                        <a:tabLst/>
                      </a:pPr>
                      <a:r>
                        <a:rPr kumimoji="0" lang="fr-FR" altLang="fr-FR" sz="1400" b="1" u="none" strike="noStrike" cap="none" normalizeH="0" baseline="0" dirty="0">
                          <a:ln>
                            <a:noFill/>
                          </a:ln>
                          <a:solidFill>
                            <a:srgbClr val="000000"/>
                          </a:solidFill>
                          <a:effectLst/>
                        </a:rPr>
                        <a:t>500 Go</a:t>
                      </a:r>
                      <a:r>
                        <a:rPr kumimoji="0" lang="fr-FR" altLang="fr-FR" sz="1400" b="0" u="none" strike="noStrike" cap="none" normalizeH="0" baseline="0" dirty="0">
                          <a:ln>
                            <a:noFill/>
                          </a:ln>
                          <a:solidFill>
                            <a:srgbClr val="000000"/>
                          </a:solidFill>
                          <a:effectLst/>
                        </a:rPr>
                        <a:t> à un HD de PC</a:t>
                      </a:r>
                      <a:endParaRPr kumimoji="0" lang="en-US" altLang="fr-FR" sz="1400" b="0" i="0" u="none" strike="noStrike" cap="none" normalizeH="0" baseline="0" dirty="0">
                        <a:ln>
                          <a:noFill/>
                        </a:ln>
                        <a:solidFill>
                          <a:srgbClr val="000000"/>
                        </a:solidFill>
                        <a:effectLst/>
                        <a:latin typeface="Calibri" charset="0"/>
                        <a:ea typeface="ＭＳ Ｐゴシック" charset="-128"/>
                      </a:endParaRPr>
                    </a:p>
                  </a:txBody>
                  <a:tcPr marL="91429" marR="91429" marT="45722" marB="45722" horzOverflow="overflow"/>
                </a:tc>
                <a:extLst>
                  <a:ext uri="{0D108BD9-81ED-4DB2-BD59-A6C34878D82A}">
                    <a16:rowId xmlns:a16="http://schemas.microsoft.com/office/drawing/2014/main" val="10004"/>
                  </a:ext>
                </a:extLst>
              </a:tr>
              <a:tr h="453509">
                <a:tc>
                  <a:txBody>
                    <a:bodyPr/>
                    <a:lstStyle>
                      <a:lvl1pPr defTabSz="685800">
                        <a:lnSpc>
                          <a:spcPct val="90000"/>
                        </a:lnSpc>
                        <a:spcBef>
                          <a:spcPts val="750"/>
                        </a:spcBef>
                        <a:buFont typeface="Arial" charset="0"/>
                        <a:defRPr sz="1900">
                          <a:solidFill>
                            <a:schemeClr val="tx1"/>
                          </a:solidFill>
                          <a:latin typeface="Calibri" charset="0"/>
                        </a:defRPr>
                      </a:lvl1pPr>
                      <a:lvl2pPr marL="742950" indent="-285750" defTabSz="685800">
                        <a:lnSpc>
                          <a:spcPct val="90000"/>
                        </a:lnSpc>
                        <a:spcBef>
                          <a:spcPts val="375"/>
                        </a:spcBef>
                        <a:buFont typeface="Arial" charset="0"/>
                        <a:defRPr sz="1600">
                          <a:solidFill>
                            <a:schemeClr val="tx1"/>
                          </a:solidFill>
                          <a:latin typeface="Calibri" charset="0"/>
                        </a:defRPr>
                      </a:lvl2pPr>
                      <a:lvl3pPr marL="1143000" indent="-228600" defTabSz="685800">
                        <a:lnSpc>
                          <a:spcPct val="90000"/>
                        </a:lnSpc>
                        <a:spcBef>
                          <a:spcPts val="375"/>
                        </a:spcBef>
                        <a:buFont typeface="Arial" charset="0"/>
                        <a:defRPr sz="1300">
                          <a:solidFill>
                            <a:schemeClr val="tx1"/>
                          </a:solidFill>
                          <a:latin typeface="Calibri" charset="0"/>
                        </a:defRPr>
                      </a:lvl3pPr>
                      <a:lvl4pPr marL="1600200" indent="-228600" defTabSz="685800">
                        <a:lnSpc>
                          <a:spcPct val="90000"/>
                        </a:lnSpc>
                        <a:spcBef>
                          <a:spcPts val="375"/>
                        </a:spcBef>
                        <a:buFont typeface="Arial" charset="0"/>
                        <a:defRPr sz="1100">
                          <a:solidFill>
                            <a:schemeClr val="tx1"/>
                          </a:solidFill>
                          <a:latin typeface="Calibri" charset="0"/>
                        </a:defRPr>
                      </a:lvl4pPr>
                      <a:lvl5pPr marL="2057400" indent="-228600" defTabSz="685800">
                        <a:lnSpc>
                          <a:spcPct val="90000"/>
                        </a:lnSpc>
                        <a:spcBef>
                          <a:spcPts val="375"/>
                        </a:spcBef>
                        <a:buFont typeface="Arial" charset="0"/>
                        <a:defRPr sz="1100">
                          <a:solidFill>
                            <a:schemeClr val="tx1"/>
                          </a:solidFill>
                          <a:latin typeface="Calibri" charset="0"/>
                        </a:defRPr>
                      </a:lvl5pPr>
                      <a:lvl6pPr marL="25146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fr-FR" altLang="fr-FR" sz="1800" b="1" u="none" strike="noStrike" cap="none" normalizeH="0" baseline="0" dirty="0" err="1">
                          <a:ln>
                            <a:noFill/>
                          </a:ln>
                          <a:solidFill>
                            <a:srgbClr val="FF0000"/>
                          </a:solidFill>
                          <a:effectLst/>
                        </a:rPr>
                        <a:t>TeraOctet</a:t>
                      </a:r>
                      <a:endParaRPr kumimoji="0" lang="en-US" altLang="fr-FR" sz="1800" b="1" i="0" u="none" strike="noStrike" cap="none" normalizeH="0" baseline="0" dirty="0">
                        <a:ln>
                          <a:noFill/>
                        </a:ln>
                        <a:solidFill>
                          <a:srgbClr val="000000"/>
                        </a:solidFill>
                        <a:effectLst/>
                        <a:latin typeface="Calibri" charset="0"/>
                        <a:ea typeface="ＭＳ Ｐゴシック" charset="-128"/>
                      </a:endParaRPr>
                    </a:p>
                  </a:txBody>
                  <a:tcPr marL="91429" marR="91429" marT="45722" marB="45722" horzOverflow="overflow"/>
                </a:tc>
                <a:tc>
                  <a:txBody>
                    <a:bodyPr/>
                    <a:lstStyle>
                      <a:lvl1pPr defTabSz="685800">
                        <a:lnSpc>
                          <a:spcPct val="90000"/>
                        </a:lnSpc>
                        <a:spcBef>
                          <a:spcPts val="750"/>
                        </a:spcBef>
                        <a:buFont typeface="Arial" charset="0"/>
                        <a:defRPr sz="1900">
                          <a:solidFill>
                            <a:schemeClr val="tx1"/>
                          </a:solidFill>
                          <a:latin typeface="Calibri" charset="0"/>
                        </a:defRPr>
                      </a:lvl1pPr>
                      <a:lvl2pPr marL="742950" indent="-285750" defTabSz="685800">
                        <a:lnSpc>
                          <a:spcPct val="90000"/>
                        </a:lnSpc>
                        <a:spcBef>
                          <a:spcPts val="375"/>
                        </a:spcBef>
                        <a:buFont typeface="Arial" charset="0"/>
                        <a:defRPr sz="1600">
                          <a:solidFill>
                            <a:schemeClr val="tx1"/>
                          </a:solidFill>
                          <a:latin typeface="Calibri" charset="0"/>
                        </a:defRPr>
                      </a:lvl2pPr>
                      <a:lvl3pPr marL="1143000" indent="-228600" defTabSz="685800">
                        <a:lnSpc>
                          <a:spcPct val="90000"/>
                        </a:lnSpc>
                        <a:spcBef>
                          <a:spcPts val="375"/>
                        </a:spcBef>
                        <a:buFont typeface="Arial" charset="0"/>
                        <a:defRPr sz="1300">
                          <a:solidFill>
                            <a:schemeClr val="tx1"/>
                          </a:solidFill>
                          <a:latin typeface="Calibri" charset="0"/>
                        </a:defRPr>
                      </a:lvl3pPr>
                      <a:lvl4pPr marL="1600200" indent="-228600" defTabSz="685800">
                        <a:lnSpc>
                          <a:spcPct val="90000"/>
                        </a:lnSpc>
                        <a:spcBef>
                          <a:spcPts val="375"/>
                        </a:spcBef>
                        <a:buFont typeface="Arial" charset="0"/>
                        <a:defRPr sz="1100">
                          <a:solidFill>
                            <a:schemeClr val="tx1"/>
                          </a:solidFill>
                          <a:latin typeface="Calibri" charset="0"/>
                        </a:defRPr>
                      </a:lvl4pPr>
                      <a:lvl5pPr marL="2057400" indent="-228600" defTabSz="685800">
                        <a:lnSpc>
                          <a:spcPct val="90000"/>
                        </a:lnSpc>
                        <a:spcBef>
                          <a:spcPts val="375"/>
                        </a:spcBef>
                        <a:buFont typeface="Arial" charset="0"/>
                        <a:defRPr sz="1100">
                          <a:solidFill>
                            <a:schemeClr val="tx1"/>
                          </a:solidFill>
                          <a:latin typeface="Calibri" charset="0"/>
                        </a:defRPr>
                      </a:lvl5pPr>
                      <a:lvl6pPr marL="25146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fr-FR" altLang="fr-FR" sz="1800" b="1" u="none" strike="noStrike" cap="none" normalizeH="0" baseline="0">
                          <a:ln>
                            <a:noFill/>
                          </a:ln>
                          <a:solidFill>
                            <a:srgbClr val="000000"/>
                          </a:solidFill>
                          <a:effectLst/>
                        </a:rPr>
                        <a:t>To</a:t>
                      </a:r>
                      <a:endParaRPr kumimoji="0" lang="en-US" altLang="fr-FR" sz="1800" b="0" i="0" u="none" strike="noStrike" cap="none" normalizeH="0" baseline="0">
                        <a:ln>
                          <a:noFill/>
                        </a:ln>
                        <a:solidFill>
                          <a:srgbClr val="000000"/>
                        </a:solidFill>
                        <a:effectLst/>
                        <a:latin typeface="Calibri" charset="0"/>
                        <a:ea typeface="ＭＳ Ｐゴシック" charset="-128"/>
                      </a:endParaRPr>
                    </a:p>
                  </a:txBody>
                  <a:tcPr marL="91429" marR="91429" marT="45722" marB="45722" horzOverflow="overflow"/>
                </a:tc>
                <a:tc>
                  <a:txBody>
                    <a:bodyPr/>
                    <a:lstStyle>
                      <a:lvl1pPr defTabSz="685800">
                        <a:lnSpc>
                          <a:spcPct val="90000"/>
                        </a:lnSpc>
                        <a:spcBef>
                          <a:spcPts val="750"/>
                        </a:spcBef>
                        <a:buFont typeface="Arial" charset="0"/>
                        <a:defRPr sz="1900">
                          <a:solidFill>
                            <a:schemeClr val="tx1"/>
                          </a:solidFill>
                          <a:latin typeface="Calibri" charset="0"/>
                        </a:defRPr>
                      </a:lvl1pPr>
                      <a:lvl2pPr marL="742950" indent="-285750" defTabSz="685800">
                        <a:lnSpc>
                          <a:spcPct val="90000"/>
                        </a:lnSpc>
                        <a:spcBef>
                          <a:spcPts val="375"/>
                        </a:spcBef>
                        <a:buFont typeface="Arial" charset="0"/>
                        <a:defRPr sz="1600">
                          <a:solidFill>
                            <a:schemeClr val="tx1"/>
                          </a:solidFill>
                          <a:latin typeface="Calibri" charset="0"/>
                        </a:defRPr>
                      </a:lvl2pPr>
                      <a:lvl3pPr marL="1143000" indent="-228600" defTabSz="685800">
                        <a:lnSpc>
                          <a:spcPct val="90000"/>
                        </a:lnSpc>
                        <a:spcBef>
                          <a:spcPts val="375"/>
                        </a:spcBef>
                        <a:buFont typeface="Arial" charset="0"/>
                        <a:defRPr sz="1300">
                          <a:solidFill>
                            <a:schemeClr val="tx1"/>
                          </a:solidFill>
                          <a:latin typeface="Calibri" charset="0"/>
                        </a:defRPr>
                      </a:lvl3pPr>
                      <a:lvl4pPr marL="1600200" indent="-228600" defTabSz="685800">
                        <a:lnSpc>
                          <a:spcPct val="90000"/>
                        </a:lnSpc>
                        <a:spcBef>
                          <a:spcPts val="375"/>
                        </a:spcBef>
                        <a:buFont typeface="Arial" charset="0"/>
                        <a:defRPr sz="1100">
                          <a:solidFill>
                            <a:schemeClr val="tx1"/>
                          </a:solidFill>
                          <a:latin typeface="Calibri" charset="0"/>
                        </a:defRPr>
                      </a:lvl4pPr>
                      <a:lvl5pPr marL="2057400" indent="-228600" defTabSz="685800">
                        <a:lnSpc>
                          <a:spcPct val="90000"/>
                        </a:lnSpc>
                        <a:spcBef>
                          <a:spcPts val="375"/>
                        </a:spcBef>
                        <a:buFont typeface="Arial" charset="0"/>
                        <a:defRPr sz="1100">
                          <a:solidFill>
                            <a:schemeClr val="tx1"/>
                          </a:solidFill>
                          <a:latin typeface="Calibri" charset="0"/>
                        </a:defRPr>
                      </a:lvl5pPr>
                      <a:lvl6pPr marL="25146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fr-FR" altLang="fr-FR" sz="1800" b="1" u="none" strike="noStrike" cap="none" normalizeH="0" baseline="0">
                          <a:ln>
                            <a:noFill/>
                          </a:ln>
                          <a:solidFill>
                            <a:srgbClr val="000000"/>
                          </a:solidFill>
                          <a:effectLst/>
                        </a:rPr>
                        <a:t>10 </a:t>
                      </a:r>
                      <a:r>
                        <a:rPr kumimoji="0" lang="fr-FR" altLang="fr-FR" sz="1800" b="1" u="none" strike="noStrike" cap="none" normalizeH="0" baseline="30000">
                          <a:ln>
                            <a:noFill/>
                          </a:ln>
                          <a:solidFill>
                            <a:srgbClr val="000000"/>
                          </a:solidFill>
                          <a:effectLst/>
                        </a:rPr>
                        <a:t>12</a:t>
                      </a:r>
                      <a:endParaRPr kumimoji="0" lang="en-US" altLang="fr-FR" sz="1800" b="1" i="0" u="none" strike="noStrike" cap="none" normalizeH="0" baseline="30000">
                        <a:ln>
                          <a:noFill/>
                        </a:ln>
                        <a:solidFill>
                          <a:srgbClr val="000000"/>
                        </a:solidFill>
                        <a:effectLst/>
                        <a:latin typeface="Calibri" charset="0"/>
                        <a:ea typeface="ＭＳ Ｐゴシック" charset="-128"/>
                      </a:endParaRPr>
                    </a:p>
                  </a:txBody>
                  <a:tcPr marL="91429" marR="91429" marT="45722" marB="45722" horzOverflow="overflow"/>
                </a:tc>
                <a:tc>
                  <a:txBody>
                    <a:bodyPr/>
                    <a:lstStyle>
                      <a:lvl1pPr defTabSz="685800">
                        <a:lnSpc>
                          <a:spcPct val="90000"/>
                        </a:lnSpc>
                        <a:spcBef>
                          <a:spcPts val="750"/>
                        </a:spcBef>
                        <a:buFont typeface="Arial" charset="0"/>
                        <a:defRPr sz="1900">
                          <a:solidFill>
                            <a:schemeClr val="tx1"/>
                          </a:solidFill>
                          <a:latin typeface="Calibri" charset="0"/>
                        </a:defRPr>
                      </a:lvl1pPr>
                      <a:lvl2pPr marL="742950" indent="-285750" defTabSz="685800">
                        <a:lnSpc>
                          <a:spcPct val="90000"/>
                        </a:lnSpc>
                        <a:spcBef>
                          <a:spcPts val="375"/>
                        </a:spcBef>
                        <a:buFont typeface="Arial" charset="0"/>
                        <a:defRPr sz="1600">
                          <a:solidFill>
                            <a:schemeClr val="tx1"/>
                          </a:solidFill>
                          <a:latin typeface="Calibri" charset="0"/>
                        </a:defRPr>
                      </a:lvl2pPr>
                      <a:lvl3pPr marL="1143000" indent="-228600" defTabSz="685800">
                        <a:lnSpc>
                          <a:spcPct val="90000"/>
                        </a:lnSpc>
                        <a:spcBef>
                          <a:spcPts val="375"/>
                        </a:spcBef>
                        <a:buFont typeface="Arial" charset="0"/>
                        <a:defRPr sz="1300">
                          <a:solidFill>
                            <a:schemeClr val="tx1"/>
                          </a:solidFill>
                          <a:latin typeface="Calibri" charset="0"/>
                        </a:defRPr>
                      </a:lvl3pPr>
                      <a:lvl4pPr marL="1600200" indent="-228600" defTabSz="685800">
                        <a:lnSpc>
                          <a:spcPct val="90000"/>
                        </a:lnSpc>
                        <a:spcBef>
                          <a:spcPts val="375"/>
                        </a:spcBef>
                        <a:buFont typeface="Arial" charset="0"/>
                        <a:defRPr sz="1100">
                          <a:solidFill>
                            <a:schemeClr val="tx1"/>
                          </a:solidFill>
                          <a:latin typeface="Calibri" charset="0"/>
                        </a:defRPr>
                      </a:lvl4pPr>
                      <a:lvl5pPr marL="2057400" indent="-228600" defTabSz="685800">
                        <a:lnSpc>
                          <a:spcPct val="90000"/>
                        </a:lnSpc>
                        <a:spcBef>
                          <a:spcPts val="375"/>
                        </a:spcBef>
                        <a:buFont typeface="Arial" charset="0"/>
                        <a:defRPr sz="1100">
                          <a:solidFill>
                            <a:schemeClr val="tx1"/>
                          </a:solidFill>
                          <a:latin typeface="Calibri" charset="0"/>
                        </a:defRPr>
                      </a:lvl5pPr>
                      <a:lvl6pPr marL="25146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fr-FR" altLang="fr-FR" sz="1400" b="1" u="none" strike="noStrike" cap="none" normalizeH="0" baseline="0" dirty="0">
                          <a:ln>
                            <a:noFill/>
                          </a:ln>
                          <a:solidFill>
                            <a:srgbClr val="000000"/>
                          </a:solidFill>
                          <a:effectLst/>
                        </a:rPr>
                        <a:t>1 To : </a:t>
                      </a:r>
                      <a:r>
                        <a:rPr kumimoji="0" lang="fr-FR" altLang="fr-FR" sz="1400" b="0" u="none" strike="noStrike" cap="none" normalizeH="0" baseline="0" dirty="0">
                          <a:ln>
                            <a:noFill/>
                          </a:ln>
                          <a:solidFill>
                            <a:srgbClr val="000000"/>
                          </a:solidFill>
                          <a:effectLst/>
                        </a:rPr>
                        <a:t>6 millions de livres ; la moitiés du catalogue de la BN de France </a:t>
                      </a:r>
                    </a:p>
                    <a:p>
                      <a:pPr marL="0" marR="0" lvl="0" indent="0" algn="l" defTabSz="685800" rtl="0" eaLnBrk="1" fontAlgn="base" latinLnBrk="0" hangingPunct="1">
                        <a:lnSpc>
                          <a:spcPct val="100000"/>
                        </a:lnSpc>
                        <a:spcBef>
                          <a:spcPct val="0"/>
                        </a:spcBef>
                        <a:spcAft>
                          <a:spcPct val="0"/>
                        </a:spcAft>
                        <a:buClrTx/>
                        <a:buSzTx/>
                        <a:buFontTx/>
                        <a:buNone/>
                        <a:tabLst/>
                      </a:pPr>
                      <a:r>
                        <a:rPr kumimoji="0" lang="fr-FR" altLang="fr-FR" sz="1400" b="1" u="none" strike="noStrike" cap="none" normalizeH="0" baseline="0" dirty="0">
                          <a:ln>
                            <a:noFill/>
                          </a:ln>
                          <a:solidFill>
                            <a:srgbClr val="000000"/>
                          </a:solidFill>
                          <a:effectLst/>
                        </a:rPr>
                        <a:t>10 To : </a:t>
                      </a:r>
                      <a:r>
                        <a:rPr kumimoji="0" lang="fr-FR" altLang="fr-FR" sz="1400" b="0" u="none" strike="noStrike" cap="none" normalizeH="0" baseline="0" dirty="0">
                          <a:ln>
                            <a:noFill/>
                          </a:ln>
                          <a:solidFill>
                            <a:srgbClr val="000000"/>
                          </a:solidFill>
                          <a:effectLst/>
                        </a:rPr>
                        <a:t> presque la volumétrie de la bibliothèque du Congrès Américain</a:t>
                      </a:r>
                      <a:endParaRPr kumimoji="0" lang="en-US" altLang="fr-FR" sz="1400" b="0" i="0" u="none" strike="noStrike" cap="none" normalizeH="0" baseline="0" dirty="0">
                        <a:ln>
                          <a:noFill/>
                        </a:ln>
                        <a:solidFill>
                          <a:srgbClr val="000000"/>
                        </a:solidFill>
                        <a:effectLst/>
                        <a:latin typeface="Calibri" charset="0"/>
                        <a:ea typeface="ＭＳ Ｐゴシック" charset="-128"/>
                      </a:endParaRPr>
                    </a:p>
                  </a:txBody>
                  <a:tcPr marL="91429" marR="91429" marT="45722" marB="45722" horzOverflow="overflow"/>
                </a:tc>
                <a:extLst>
                  <a:ext uri="{0D108BD9-81ED-4DB2-BD59-A6C34878D82A}">
                    <a16:rowId xmlns:a16="http://schemas.microsoft.com/office/drawing/2014/main" val="10005"/>
                  </a:ext>
                </a:extLst>
              </a:tr>
              <a:tr h="418613">
                <a:tc>
                  <a:txBody>
                    <a:bodyPr/>
                    <a:lstStyle>
                      <a:lvl1pPr defTabSz="685800">
                        <a:lnSpc>
                          <a:spcPct val="90000"/>
                        </a:lnSpc>
                        <a:spcBef>
                          <a:spcPts val="750"/>
                        </a:spcBef>
                        <a:buFont typeface="Arial" charset="0"/>
                        <a:defRPr sz="1900">
                          <a:solidFill>
                            <a:schemeClr val="tx1"/>
                          </a:solidFill>
                          <a:latin typeface="Calibri" charset="0"/>
                        </a:defRPr>
                      </a:lvl1pPr>
                      <a:lvl2pPr marL="742950" indent="-285750" defTabSz="685800">
                        <a:lnSpc>
                          <a:spcPct val="90000"/>
                        </a:lnSpc>
                        <a:spcBef>
                          <a:spcPts val="375"/>
                        </a:spcBef>
                        <a:buFont typeface="Arial" charset="0"/>
                        <a:defRPr sz="1600">
                          <a:solidFill>
                            <a:schemeClr val="tx1"/>
                          </a:solidFill>
                          <a:latin typeface="Calibri" charset="0"/>
                        </a:defRPr>
                      </a:lvl2pPr>
                      <a:lvl3pPr marL="1143000" indent="-228600" defTabSz="685800">
                        <a:lnSpc>
                          <a:spcPct val="90000"/>
                        </a:lnSpc>
                        <a:spcBef>
                          <a:spcPts val="375"/>
                        </a:spcBef>
                        <a:buFont typeface="Arial" charset="0"/>
                        <a:defRPr sz="1300">
                          <a:solidFill>
                            <a:schemeClr val="tx1"/>
                          </a:solidFill>
                          <a:latin typeface="Calibri" charset="0"/>
                        </a:defRPr>
                      </a:lvl3pPr>
                      <a:lvl4pPr marL="1600200" indent="-228600" defTabSz="685800">
                        <a:lnSpc>
                          <a:spcPct val="90000"/>
                        </a:lnSpc>
                        <a:spcBef>
                          <a:spcPts val="375"/>
                        </a:spcBef>
                        <a:buFont typeface="Arial" charset="0"/>
                        <a:defRPr sz="1100">
                          <a:solidFill>
                            <a:schemeClr val="tx1"/>
                          </a:solidFill>
                          <a:latin typeface="Calibri" charset="0"/>
                        </a:defRPr>
                      </a:lvl4pPr>
                      <a:lvl5pPr marL="2057400" indent="-228600" defTabSz="685800">
                        <a:lnSpc>
                          <a:spcPct val="90000"/>
                        </a:lnSpc>
                        <a:spcBef>
                          <a:spcPts val="375"/>
                        </a:spcBef>
                        <a:buFont typeface="Arial" charset="0"/>
                        <a:defRPr sz="1100">
                          <a:solidFill>
                            <a:schemeClr val="tx1"/>
                          </a:solidFill>
                          <a:latin typeface="Calibri" charset="0"/>
                        </a:defRPr>
                      </a:lvl5pPr>
                      <a:lvl6pPr marL="25146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fr-FR" altLang="fr-FR" sz="1800" b="1" u="none" strike="noStrike" cap="none" normalizeH="0" baseline="0" dirty="0" err="1">
                          <a:ln>
                            <a:noFill/>
                          </a:ln>
                          <a:solidFill>
                            <a:srgbClr val="FF0000"/>
                          </a:solidFill>
                          <a:effectLst/>
                        </a:rPr>
                        <a:t>PetaOctet</a:t>
                      </a:r>
                      <a:endParaRPr kumimoji="0" lang="en-US" altLang="fr-FR" sz="1800" b="1" i="0" u="none" strike="noStrike" cap="none" normalizeH="0" baseline="0" dirty="0">
                        <a:ln>
                          <a:noFill/>
                        </a:ln>
                        <a:solidFill>
                          <a:srgbClr val="000000"/>
                        </a:solidFill>
                        <a:effectLst/>
                        <a:latin typeface="Calibri" charset="0"/>
                        <a:ea typeface="ＭＳ Ｐゴシック" charset="-128"/>
                      </a:endParaRPr>
                    </a:p>
                  </a:txBody>
                  <a:tcPr marL="91429" marR="91429" marT="45722" marB="45722" horzOverflow="overflow"/>
                </a:tc>
                <a:tc>
                  <a:txBody>
                    <a:bodyPr/>
                    <a:lstStyle>
                      <a:lvl1pPr defTabSz="685800">
                        <a:lnSpc>
                          <a:spcPct val="90000"/>
                        </a:lnSpc>
                        <a:spcBef>
                          <a:spcPts val="750"/>
                        </a:spcBef>
                        <a:buFont typeface="Arial" charset="0"/>
                        <a:defRPr sz="1900">
                          <a:solidFill>
                            <a:schemeClr val="tx1"/>
                          </a:solidFill>
                          <a:latin typeface="Calibri" charset="0"/>
                        </a:defRPr>
                      </a:lvl1pPr>
                      <a:lvl2pPr marL="742950" indent="-285750" defTabSz="685800">
                        <a:lnSpc>
                          <a:spcPct val="90000"/>
                        </a:lnSpc>
                        <a:spcBef>
                          <a:spcPts val="375"/>
                        </a:spcBef>
                        <a:buFont typeface="Arial" charset="0"/>
                        <a:defRPr sz="1600">
                          <a:solidFill>
                            <a:schemeClr val="tx1"/>
                          </a:solidFill>
                          <a:latin typeface="Calibri" charset="0"/>
                        </a:defRPr>
                      </a:lvl2pPr>
                      <a:lvl3pPr marL="1143000" indent="-228600" defTabSz="685800">
                        <a:lnSpc>
                          <a:spcPct val="90000"/>
                        </a:lnSpc>
                        <a:spcBef>
                          <a:spcPts val="375"/>
                        </a:spcBef>
                        <a:buFont typeface="Arial" charset="0"/>
                        <a:defRPr sz="1300">
                          <a:solidFill>
                            <a:schemeClr val="tx1"/>
                          </a:solidFill>
                          <a:latin typeface="Calibri" charset="0"/>
                        </a:defRPr>
                      </a:lvl3pPr>
                      <a:lvl4pPr marL="1600200" indent="-228600" defTabSz="685800">
                        <a:lnSpc>
                          <a:spcPct val="90000"/>
                        </a:lnSpc>
                        <a:spcBef>
                          <a:spcPts val="375"/>
                        </a:spcBef>
                        <a:buFont typeface="Arial" charset="0"/>
                        <a:defRPr sz="1100">
                          <a:solidFill>
                            <a:schemeClr val="tx1"/>
                          </a:solidFill>
                          <a:latin typeface="Calibri" charset="0"/>
                        </a:defRPr>
                      </a:lvl4pPr>
                      <a:lvl5pPr marL="2057400" indent="-228600" defTabSz="685800">
                        <a:lnSpc>
                          <a:spcPct val="90000"/>
                        </a:lnSpc>
                        <a:spcBef>
                          <a:spcPts val="375"/>
                        </a:spcBef>
                        <a:buFont typeface="Arial" charset="0"/>
                        <a:defRPr sz="1100">
                          <a:solidFill>
                            <a:schemeClr val="tx1"/>
                          </a:solidFill>
                          <a:latin typeface="Calibri" charset="0"/>
                        </a:defRPr>
                      </a:lvl5pPr>
                      <a:lvl6pPr marL="25146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fr-FR" altLang="fr-FR" sz="1800" b="1" u="none" strike="noStrike" cap="none" normalizeH="0" baseline="0">
                          <a:ln>
                            <a:noFill/>
                          </a:ln>
                          <a:solidFill>
                            <a:srgbClr val="000000"/>
                          </a:solidFill>
                          <a:effectLst/>
                        </a:rPr>
                        <a:t>Po</a:t>
                      </a:r>
                      <a:endParaRPr kumimoji="0" lang="en-US" altLang="fr-FR" sz="1800" b="0" i="0" u="none" strike="noStrike" cap="none" normalizeH="0" baseline="0">
                        <a:ln>
                          <a:noFill/>
                        </a:ln>
                        <a:solidFill>
                          <a:srgbClr val="000000"/>
                        </a:solidFill>
                        <a:effectLst/>
                        <a:latin typeface="Calibri" charset="0"/>
                        <a:ea typeface="ＭＳ Ｐゴシック" charset="-128"/>
                      </a:endParaRPr>
                    </a:p>
                  </a:txBody>
                  <a:tcPr marL="91429" marR="91429" marT="45722" marB="45722" horzOverflow="overflow"/>
                </a:tc>
                <a:tc>
                  <a:txBody>
                    <a:bodyPr/>
                    <a:lstStyle>
                      <a:lvl1pPr defTabSz="685800">
                        <a:lnSpc>
                          <a:spcPct val="90000"/>
                        </a:lnSpc>
                        <a:spcBef>
                          <a:spcPts val="750"/>
                        </a:spcBef>
                        <a:buFont typeface="Arial" charset="0"/>
                        <a:defRPr sz="1900">
                          <a:solidFill>
                            <a:schemeClr val="tx1"/>
                          </a:solidFill>
                          <a:latin typeface="Calibri" charset="0"/>
                        </a:defRPr>
                      </a:lvl1pPr>
                      <a:lvl2pPr marL="742950" indent="-285750" defTabSz="685800">
                        <a:lnSpc>
                          <a:spcPct val="90000"/>
                        </a:lnSpc>
                        <a:spcBef>
                          <a:spcPts val="375"/>
                        </a:spcBef>
                        <a:buFont typeface="Arial" charset="0"/>
                        <a:defRPr sz="1600">
                          <a:solidFill>
                            <a:schemeClr val="tx1"/>
                          </a:solidFill>
                          <a:latin typeface="Calibri" charset="0"/>
                        </a:defRPr>
                      </a:lvl2pPr>
                      <a:lvl3pPr marL="1143000" indent="-228600" defTabSz="685800">
                        <a:lnSpc>
                          <a:spcPct val="90000"/>
                        </a:lnSpc>
                        <a:spcBef>
                          <a:spcPts val="375"/>
                        </a:spcBef>
                        <a:buFont typeface="Arial" charset="0"/>
                        <a:defRPr sz="1300">
                          <a:solidFill>
                            <a:schemeClr val="tx1"/>
                          </a:solidFill>
                          <a:latin typeface="Calibri" charset="0"/>
                        </a:defRPr>
                      </a:lvl3pPr>
                      <a:lvl4pPr marL="1600200" indent="-228600" defTabSz="685800">
                        <a:lnSpc>
                          <a:spcPct val="90000"/>
                        </a:lnSpc>
                        <a:spcBef>
                          <a:spcPts val="375"/>
                        </a:spcBef>
                        <a:buFont typeface="Arial" charset="0"/>
                        <a:defRPr sz="1100">
                          <a:solidFill>
                            <a:schemeClr val="tx1"/>
                          </a:solidFill>
                          <a:latin typeface="Calibri" charset="0"/>
                        </a:defRPr>
                      </a:lvl4pPr>
                      <a:lvl5pPr marL="2057400" indent="-228600" defTabSz="685800">
                        <a:lnSpc>
                          <a:spcPct val="90000"/>
                        </a:lnSpc>
                        <a:spcBef>
                          <a:spcPts val="375"/>
                        </a:spcBef>
                        <a:buFont typeface="Arial" charset="0"/>
                        <a:defRPr sz="1100">
                          <a:solidFill>
                            <a:schemeClr val="tx1"/>
                          </a:solidFill>
                          <a:latin typeface="Calibri" charset="0"/>
                        </a:defRPr>
                      </a:lvl5pPr>
                      <a:lvl6pPr marL="25146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fr-FR" altLang="fr-FR" sz="1800" b="1" u="none" strike="noStrike" cap="none" normalizeH="0" baseline="0">
                          <a:ln>
                            <a:noFill/>
                          </a:ln>
                          <a:solidFill>
                            <a:srgbClr val="000000"/>
                          </a:solidFill>
                          <a:effectLst/>
                        </a:rPr>
                        <a:t>10 </a:t>
                      </a:r>
                      <a:r>
                        <a:rPr kumimoji="0" lang="fr-FR" altLang="fr-FR" sz="1800" b="1" u="none" strike="noStrike" cap="none" normalizeH="0" baseline="30000">
                          <a:ln>
                            <a:noFill/>
                          </a:ln>
                          <a:solidFill>
                            <a:srgbClr val="000000"/>
                          </a:solidFill>
                          <a:effectLst/>
                        </a:rPr>
                        <a:t>15</a:t>
                      </a:r>
                      <a:endParaRPr kumimoji="0" lang="en-US" altLang="fr-FR" sz="1800" b="0" i="0" u="none" strike="noStrike" cap="none" normalizeH="0" baseline="0">
                        <a:ln>
                          <a:noFill/>
                        </a:ln>
                        <a:solidFill>
                          <a:srgbClr val="000000"/>
                        </a:solidFill>
                        <a:effectLst/>
                        <a:latin typeface="Calibri" charset="0"/>
                        <a:ea typeface="ＭＳ Ｐゴシック" charset="-128"/>
                      </a:endParaRPr>
                    </a:p>
                  </a:txBody>
                  <a:tcPr marL="91429" marR="91429" marT="45722" marB="45722" horzOverflow="overflow"/>
                </a:tc>
                <a:tc>
                  <a:txBody>
                    <a:bodyPr/>
                    <a:lstStyle>
                      <a:lvl1pPr defTabSz="685800">
                        <a:lnSpc>
                          <a:spcPct val="90000"/>
                        </a:lnSpc>
                        <a:spcBef>
                          <a:spcPts val="750"/>
                        </a:spcBef>
                        <a:buFont typeface="Arial" charset="0"/>
                        <a:defRPr sz="1900">
                          <a:solidFill>
                            <a:schemeClr val="tx1"/>
                          </a:solidFill>
                          <a:latin typeface="Calibri" charset="0"/>
                        </a:defRPr>
                      </a:lvl1pPr>
                      <a:lvl2pPr marL="742950" indent="-285750" defTabSz="685800">
                        <a:lnSpc>
                          <a:spcPct val="90000"/>
                        </a:lnSpc>
                        <a:spcBef>
                          <a:spcPts val="375"/>
                        </a:spcBef>
                        <a:buFont typeface="Arial" charset="0"/>
                        <a:defRPr sz="1600">
                          <a:solidFill>
                            <a:schemeClr val="tx1"/>
                          </a:solidFill>
                          <a:latin typeface="Calibri" charset="0"/>
                        </a:defRPr>
                      </a:lvl2pPr>
                      <a:lvl3pPr marL="1143000" indent="-228600" defTabSz="685800">
                        <a:lnSpc>
                          <a:spcPct val="90000"/>
                        </a:lnSpc>
                        <a:spcBef>
                          <a:spcPts val="375"/>
                        </a:spcBef>
                        <a:buFont typeface="Arial" charset="0"/>
                        <a:defRPr sz="1300">
                          <a:solidFill>
                            <a:schemeClr val="tx1"/>
                          </a:solidFill>
                          <a:latin typeface="Calibri" charset="0"/>
                        </a:defRPr>
                      </a:lvl3pPr>
                      <a:lvl4pPr marL="1600200" indent="-228600" defTabSz="685800">
                        <a:lnSpc>
                          <a:spcPct val="90000"/>
                        </a:lnSpc>
                        <a:spcBef>
                          <a:spcPts val="375"/>
                        </a:spcBef>
                        <a:buFont typeface="Arial" charset="0"/>
                        <a:defRPr sz="1100">
                          <a:solidFill>
                            <a:schemeClr val="tx1"/>
                          </a:solidFill>
                          <a:latin typeface="Calibri" charset="0"/>
                        </a:defRPr>
                      </a:lvl4pPr>
                      <a:lvl5pPr marL="2057400" indent="-228600" defTabSz="685800">
                        <a:lnSpc>
                          <a:spcPct val="90000"/>
                        </a:lnSpc>
                        <a:spcBef>
                          <a:spcPts val="375"/>
                        </a:spcBef>
                        <a:buFont typeface="Arial" charset="0"/>
                        <a:defRPr sz="1100">
                          <a:solidFill>
                            <a:schemeClr val="tx1"/>
                          </a:solidFill>
                          <a:latin typeface="Calibri" charset="0"/>
                        </a:defRPr>
                      </a:lvl5pPr>
                      <a:lvl6pPr marL="25146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fr-FR" altLang="fr-FR" sz="1400" b="1" u="none" strike="noStrike" cap="none" normalizeH="0" baseline="0" dirty="0">
                          <a:ln>
                            <a:noFill/>
                          </a:ln>
                          <a:solidFill>
                            <a:srgbClr val="000000"/>
                          </a:solidFill>
                          <a:effectLst/>
                        </a:rPr>
                        <a:t>1 Po</a:t>
                      </a:r>
                      <a:r>
                        <a:rPr kumimoji="0" lang="fr-FR" altLang="fr-FR" sz="1400" b="0" u="none" strike="noStrike" cap="none" normalizeH="0" baseline="0" dirty="0">
                          <a:ln>
                            <a:noFill/>
                          </a:ln>
                          <a:solidFill>
                            <a:srgbClr val="000000"/>
                          </a:solidFill>
                          <a:effectLst/>
                        </a:rPr>
                        <a:t> :  2 milliards de photos numériques de résolution moyenne</a:t>
                      </a:r>
                    </a:p>
                    <a:p>
                      <a:pPr marL="0" marR="0" lvl="0" indent="0" algn="l" defTabSz="685800" rtl="0" eaLnBrk="1" fontAlgn="base" latinLnBrk="0" hangingPunct="1">
                        <a:lnSpc>
                          <a:spcPct val="100000"/>
                        </a:lnSpc>
                        <a:spcBef>
                          <a:spcPct val="0"/>
                        </a:spcBef>
                        <a:spcAft>
                          <a:spcPct val="0"/>
                        </a:spcAft>
                        <a:buClrTx/>
                        <a:buSzTx/>
                        <a:buFontTx/>
                        <a:buNone/>
                        <a:tabLst/>
                      </a:pPr>
                      <a:r>
                        <a:rPr kumimoji="0" lang="fr-FR" altLang="fr-FR" sz="1400" b="1" u="none" strike="noStrike" cap="none" normalizeH="0" baseline="0" dirty="0">
                          <a:ln>
                            <a:noFill/>
                          </a:ln>
                          <a:solidFill>
                            <a:srgbClr val="000000"/>
                          </a:solidFill>
                          <a:effectLst/>
                        </a:rPr>
                        <a:t>8 Po  : </a:t>
                      </a:r>
                      <a:r>
                        <a:rPr kumimoji="0" lang="fr-FR" altLang="fr-FR" sz="1400" b="0" u="none" strike="noStrike" cap="none" normalizeH="0" baseline="0" dirty="0">
                          <a:ln>
                            <a:noFill/>
                          </a:ln>
                          <a:solidFill>
                            <a:srgbClr val="000000"/>
                          </a:solidFill>
                          <a:effectLst/>
                        </a:rPr>
                        <a:t>très grande partie de l</a:t>
                      </a:r>
                      <a:r>
                        <a:rPr kumimoji="0" lang="fr-FR" altLang="ja-JP" sz="1400" b="0" u="none" strike="noStrike" cap="none" normalizeH="0" baseline="0" dirty="0">
                          <a:ln>
                            <a:noFill/>
                          </a:ln>
                          <a:solidFill>
                            <a:srgbClr val="000000"/>
                          </a:solidFill>
                          <a:effectLst/>
                        </a:rPr>
                        <a:t>'</a:t>
                      </a:r>
                      <a:r>
                        <a:rPr kumimoji="0" lang="fr-FR" altLang="fr-FR" sz="1400" b="0" u="none" strike="noStrike" cap="none" normalizeH="0" baseline="0" dirty="0">
                          <a:ln>
                            <a:noFill/>
                          </a:ln>
                          <a:solidFill>
                            <a:srgbClr val="000000"/>
                          </a:solidFill>
                          <a:effectLst/>
                        </a:rPr>
                        <a:t>information sur Internet</a:t>
                      </a:r>
                      <a:endParaRPr kumimoji="0" lang="en-US" altLang="fr-FR" sz="1400" b="0" i="0" u="none" strike="noStrike" cap="none" normalizeH="0" baseline="0" dirty="0">
                        <a:ln>
                          <a:noFill/>
                        </a:ln>
                        <a:solidFill>
                          <a:srgbClr val="000000"/>
                        </a:solidFill>
                        <a:effectLst/>
                        <a:latin typeface="Calibri" charset="0"/>
                        <a:ea typeface="ＭＳ Ｐゴシック" charset="-128"/>
                      </a:endParaRPr>
                    </a:p>
                  </a:txBody>
                  <a:tcPr marL="91429" marR="91429" marT="45722" marB="45722" horzOverflow="overflow"/>
                </a:tc>
                <a:extLst>
                  <a:ext uri="{0D108BD9-81ED-4DB2-BD59-A6C34878D82A}">
                    <a16:rowId xmlns:a16="http://schemas.microsoft.com/office/drawing/2014/main" val="10006"/>
                  </a:ext>
                </a:extLst>
              </a:tr>
              <a:tr h="418613">
                <a:tc>
                  <a:txBody>
                    <a:bodyPr/>
                    <a:lstStyle>
                      <a:lvl1pPr defTabSz="685800">
                        <a:lnSpc>
                          <a:spcPct val="90000"/>
                        </a:lnSpc>
                        <a:spcBef>
                          <a:spcPts val="750"/>
                        </a:spcBef>
                        <a:buFont typeface="Arial" charset="0"/>
                        <a:defRPr sz="1900">
                          <a:solidFill>
                            <a:schemeClr val="tx1"/>
                          </a:solidFill>
                          <a:latin typeface="Calibri" charset="0"/>
                        </a:defRPr>
                      </a:lvl1pPr>
                      <a:lvl2pPr marL="742950" indent="-285750" defTabSz="685800">
                        <a:lnSpc>
                          <a:spcPct val="90000"/>
                        </a:lnSpc>
                        <a:spcBef>
                          <a:spcPts val="375"/>
                        </a:spcBef>
                        <a:buFont typeface="Arial" charset="0"/>
                        <a:defRPr sz="1600">
                          <a:solidFill>
                            <a:schemeClr val="tx1"/>
                          </a:solidFill>
                          <a:latin typeface="Calibri" charset="0"/>
                        </a:defRPr>
                      </a:lvl2pPr>
                      <a:lvl3pPr marL="1143000" indent="-228600" defTabSz="685800">
                        <a:lnSpc>
                          <a:spcPct val="90000"/>
                        </a:lnSpc>
                        <a:spcBef>
                          <a:spcPts val="375"/>
                        </a:spcBef>
                        <a:buFont typeface="Arial" charset="0"/>
                        <a:defRPr sz="1300">
                          <a:solidFill>
                            <a:schemeClr val="tx1"/>
                          </a:solidFill>
                          <a:latin typeface="Calibri" charset="0"/>
                        </a:defRPr>
                      </a:lvl3pPr>
                      <a:lvl4pPr marL="1600200" indent="-228600" defTabSz="685800">
                        <a:lnSpc>
                          <a:spcPct val="90000"/>
                        </a:lnSpc>
                        <a:spcBef>
                          <a:spcPts val="375"/>
                        </a:spcBef>
                        <a:buFont typeface="Arial" charset="0"/>
                        <a:defRPr sz="1100">
                          <a:solidFill>
                            <a:schemeClr val="tx1"/>
                          </a:solidFill>
                          <a:latin typeface="Calibri" charset="0"/>
                        </a:defRPr>
                      </a:lvl4pPr>
                      <a:lvl5pPr marL="2057400" indent="-228600" defTabSz="685800">
                        <a:lnSpc>
                          <a:spcPct val="90000"/>
                        </a:lnSpc>
                        <a:spcBef>
                          <a:spcPts val="375"/>
                        </a:spcBef>
                        <a:buFont typeface="Arial" charset="0"/>
                        <a:defRPr sz="1100">
                          <a:solidFill>
                            <a:schemeClr val="tx1"/>
                          </a:solidFill>
                          <a:latin typeface="Calibri" charset="0"/>
                        </a:defRPr>
                      </a:lvl5pPr>
                      <a:lvl6pPr marL="25146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fr-FR" altLang="fr-FR" sz="1800" b="1" u="none" strike="noStrike" cap="none" normalizeH="0" baseline="0" dirty="0" err="1">
                          <a:ln>
                            <a:noFill/>
                          </a:ln>
                          <a:solidFill>
                            <a:srgbClr val="FF0000"/>
                          </a:solidFill>
                          <a:effectLst/>
                        </a:rPr>
                        <a:t>ExaOctet</a:t>
                      </a:r>
                      <a:endParaRPr kumimoji="0" lang="en-US" altLang="fr-FR" sz="1800" b="1" i="0" u="none" strike="noStrike" cap="none" normalizeH="0" baseline="0" dirty="0">
                        <a:ln>
                          <a:noFill/>
                        </a:ln>
                        <a:solidFill>
                          <a:srgbClr val="000000"/>
                        </a:solidFill>
                        <a:effectLst/>
                        <a:latin typeface="Calibri" charset="0"/>
                        <a:ea typeface="ＭＳ Ｐゴシック" charset="-128"/>
                      </a:endParaRPr>
                    </a:p>
                  </a:txBody>
                  <a:tcPr marL="91429" marR="91429" marT="45722" marB="45722" horzOverflow="overflow"/>
                </a:tc>
                <a:tc>
                  <a:txBody>
                    <a:bodyPr/>
                    <a:lstStyle>
                      <a:lvl1pPr defTabSz="685800">
                        <a:lnSpc>
                          <a:spcPct val="90000"/>
                        </a:lnSpc>
                        <a:spcBef>
                          <a:spcPts val="750"/>
                        </a:spcBef>
                        <a:buFont typeface="Arial" charset="0"/>
                        <a:defRPr sz="1900">
                          <a:solidFill>
                            <a:schemeClr val="tx1"/>
                          </a:solidFill>
                          <a:latin typeface="Calibri" charset="0"/>
                        </a:defRPr>
                      </a:lvl1pPr>
                      <a:lvl2pPr marL="742950" indent="-285750" defTabSz="685800">
                        <a:lnSpc>
                          <a:spcPct val="90000"/>
                        </a:lnSpc>
                        <a:spcBef>
                          <a:spcPts val="375"/>
                        </a:spcBef>
                        <a:buFont typeface="Arial" charset="0"/>
                        <a:defRPr sz="1600">
                          <a:solidFill>
                            <a:schemeClr val="tx1"/>
                          </a:solidFill>
                          <a:latin typeface="Calibri" charset="0"/>
                        </a:defRPr>
                      </a:lvl2pPr>
                      <a:lvl3pPr marL="1143000" indent="-228600" defTabSz="685800">
                        <a:lnSpc>
                          <a:spcPct val="90000"/>
                        </a:lnSpc>
                        <a:spcBef>
                          <a:spcPts val="375"/>
                        </a:spcBef>
                        <a:buFont typeface="Arial" charset="0"/>
                        <a:defRPr sz="1300">
                          <a:solidFill>
                            <a:schemeClr val="tx1"/>
                          </a:solidFill>
                          <a:latin typeface="Calibri" charset="0"/>
                        </a:defRPr>
                      </a:lvl3pPr>
                      <a:lvl4pPr marL="1600200" indent="-228600" defTabSz="685800">
                        <a:lnSpc>
                          <a:spcPct val="90000"/>
                        </a:lnSpc>
                        <a:spcBef>
                          <a:spcPts val="375"/>
                        </a:spcBef>
                        <a:buFont typeface="Arial" charset="0"/>
                        <a:defRPr sz="1100">
                          <a:solidFill>
                            <a:schemeClr val="tx1"/>
                          </a:solidFill>
                          <a:latin typeface="Calibri" charset="0"/>
                        </a:defRPr>
                      </a:lvl4pPr>
                      <a:lvl5pPr marL="2057400" indent="-228600" defTabSz="685800">
                        <a:lnSpc>
                          <a:spcPct val="90000"/>
                        </a:lnSpc>
                        <a:spcBef>
                          <a:spcPts val="375"/>
                        </a:spcBef>
                        <a:buFont typeface="Arial" charset="0"/>
                        <a:defRPr sz="1100">
                          <a:solidFill>
                            <a:schemeClr val="tx1"/>
                          </a:solidFill>
                          <a:latin typeface="Calibri" charset="0"/>
                        </a:defRPr>
                      </a:lvl5pPr>
                      <a:lvl6pPr marL="25146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fr-FR" altLang="fr-FR" sz="1800" b="1" u="none" strike="noStrike" cap="none" normalizeH="0" baseline="0">
                          <a:ln>
                            <a:noFill/>
                          </a:ln>
                          <a:solidFill>
                            <a:srgbClr val="000000"/>
                          </a:solidFill>
                          <a:effectLst/>
                        </a:rPr>
                        <a:t>Eo</a:t>
                      </a:r>
                      <a:endParaRPr kumimoji="0" lang="en-US" altLang="fr-FR" sz="1800" b="0" i="0" u="none" strike="noStrike" cap="none" normalizeH="0" baseline="0">
                        <a:ln>
                          <a:noFill/>
                        </a:ln>
                        <a:solidFill>
                          <a:srgbClr val="000000"/>
                        </a:solidFill>
                        <a:effectLst/>
                        <a:latin typeface="Calibri" charset="0"/>
                        <a:ea typeface="ＭＳ Ｐゴシック" charset="-128"/>
                      </a:endParaRPr>
                    </a:p>
                  </a:txBody>
                  <a:tcPr marL="91429" marR="91429" marT="45722" marB="45722" horzOverflow="overflow"/>
                </a:tc>
                <a:tc>
                  <a:txBody>
                    <a:bodyPr/>
                    <a:lstStyle>
                      <a:lvl1pPr defTabSz="685800">
                        <a:lnSpc>
                          <a:spcPct val="90000"/>
                        </a:lnSpc>
                        <a:spcBef>
                          <a:spcPts val="750"/>
                        </a:spcBef>
                        <a:buFont typeface="Arial" charset="0"/>
                        <a:defRPr sz="1900">
                          <a:solidFill>
                            <a:schemeClr val="tx1"/>
                          </a:solidFill>
                          <a:latin typeface="Calibri" charset="0"/>
                        </a:defRPr>
                      </a:lvl1pPr>
                      <a:lvl2pPr marL="742950" indent="-285750" defTabSz="685800">
                        <a:lnSpc>
                          <a:spcPct val="90000"/>
                        </a:lnSpc>
                        <a:spcBef>
                          <a:spcPts val="375"/>
                        </a:spcBef>
                        <a:buFont typeface="Arial" charset="0"/>
                        <a:defRPr sz="1600">
                          <a:solidFill>
                            <a:schemeClr val="tx1"/>
                          </a:solidFill>
                          <a:latin typeface="Calibri" charset="0"/>
                        </a:defRPr>
                      </a:lvl2pPr>
                      <a:lvl3pPr marL="1143000" indent="-228600" defTabSz="685800">
                        <a:lnSpc>
                          <a:spcPct val="90000"/>
                        </a:lnSpc>
                        <a:spcBef>
                          <a:spcPts val="375"/>
                        </a:spcBef>
                        <a:buFont typeface="Arial" charset="0"/>
                        <a:defRPr sz="1300">
                          <a:solidFill>
                            <a:schemeClr val="tx1"/>
                          </a:solidFill>
                          <a:latin typeface="Calibri" charset="0"/>
                        </a:defRPr>
                      </a:lvl3pPr>
                      <a:lvl4pPr marL="1600200" indent="-228600" defTabSz="685800">
                        <a:lnSpc>
                          <a:spcPct val="90000"/>
                        </a:lnSpc>
                        <a:spcBef>
                          <a:spcPts val="375"/>
                        </a:spcBef>
                        <a:buFont typeface="Arial" charset="0"/>
                        <a:defRPr sz="1100">
                          <a:solidFill>
                            <a:schemeClr val="tx1"/>
                          </a:solidFill>
                          <a:latin typeface="Calibri" charset="0"/>
                        </a:defRPr>
                      </a:lvl4pPr>
                      <a:lvl5pPr marL="2057400" indent="-228600" defTabSz="685800">
                        <a:lnSpc>
                          <a:spcPct val="90000"/>
                        </a:lnSpc>
                        <a:spcBef>
                          <a:spcPts val="375"/>
                        </a:spcBef>
                        <a:buFont typeface="Arial" charset="0"/>
                        <a:defRPr sz="1100">
                          <a:solidFill>
                            <a:schemeClr val="tx1"/>
                          </a:solidFill>
                          <a:latin typeface="Calibri" charset="0"/>
                        </a:defRPr>
                      </a:lvl5pPr>
                      <a:lvl6pPr marL="25146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fr-FR" altLang="fr-FR" sz="1800" b="1" u="none" strike="noStrike" cap="none" normalizeH="0" baseline="0">
                          <a:ln>
                            <a:noFill/>
                          </a:ln>
                          <a:solidFill>
                            <a:srgbClr val="000000"/>
                          </a:solidFill>
                          <a:effectLst/>
                        </a:rPr>
                        <a:t>10 </a:t>
                      </a:r>
                      <a:r>
                        <a:rPr kumimoji="0" lang="fr-FR" altLang="fr-FR" sz="1800" b="1" u="none" strike="noStrike" cap="none" normalizeH="0" baseline="30000">
                          <a:ln>
                            <a:noFill/>
                          </a:ln>
                          <a:solidFill>
                            <a:srgbClr val="000000"/>
                          </a:solidFill>
                          <a:effectLst/>
                        </a:rPr>
                        <a:t>18</a:t>
                      </a:r>
                      <a:endParaRPr kumimoji="0" lang="en-US" altLang="fr-FR" sz="1800" b="0" i="0" u="none" strike="noStrike" cap="none" normalizeH="0" baseline="0">
                        <a:ln>
                          <a:noFill/>
                        </a:ln>
                        <a:solidFill>
                          <a:srgbClr val="000000"/>
                        </a:solidFill>
                        <a:effectLst/>
                        <a:latin typeface="Calibri" charset="0"/>
                        <a:ea typeface="ＭＳ Ｐゴシック" charset="-128"/>
                      </a:endParaRPr>
                    </a:p>
                  </a:txBody>
                  <a:tcPr marL="91429" marR="91429" marT="45722" marB="45722" horzOverflow="overflow"/>
                </a:tc>
                <a:tc>
                  <a:txBody>
                    <a:bodyPr/>
                    <a:lstStyle>
                      <a:lvl1pPr defTabSz="457200">
                        <a:lnSpc>
                          <a:spcPct val="90000"/>
                        </a:lnSpc>
                        <a:spcBef>
                          <a:spcPts val="750"/>
                        </a:spcBef>
                        <a:buFont typeface="Arial" charset="0"/>
                        <a:defRPr sz="1900">
                          <a:solidFill>
                            <a:schemeClr val="tx1"/>
                          </a:solidFill>
                          <a:latin typeface="Calibri" charset="0"/>
                        </a:defRPr>
                      </a:lvl1pPr>
                      <a:lvl2pPr marL="742950" indent="-285750" defTabSz="457200">
                        <a:lnSpc>
                          <a:spcPct val="90000"/>
                        </a:lnSpc>
                        <a:spcBef>
                          <a:spcPts val="375"/>
                        </a:spcBef>
                        <a:buFont typeface="Arial" charset="0"/>
                        <a:defRPr sz="1600">
                          <a:solidFill>
                            <a:schemeClr val="tx1"/>
                          </a:solidFill>
                          <a:latin typeface="Calibri" charset="0"/>
                        </a:defRPr>
                      </a:lvl2pPr>
                      <a:lvl3pPr marL="1143000" indent="-228600" defTabSz="457200">
                        <a:lnSpc>
                          <a:spcPct val="90000"/>
                        </a:lnSpc>
                        <a:spcBef>
                          <a:spcPts val="375"/>
                        </a:spcBef>
                        <a:buFont typeface="Arial" charset="0"/>
                        <a:defRPr sz="1300">
                          <a:solidFill>
                            <a:schemeClr val="tx1"/>
                          </a:solidFill>
                          <a:latin typeface="Calibri" charset="0"/>
                        </a:defRPr>
                      </a:lvl3pPr>
                      <a:lvl4pPr marL="1600200" indent="-228600" defTabSz="457200">
                        <a:lnSpc>
                          <a:spcPct val="90000"/>
                        </a:lnSpc>
                        <a:spcBef>
                          <a:spcPts val="375"/>
                        </a:spcBef>
                        <a:buFont typeface="Arial" charset="0"/>
                        <a:defRPr sz="1100">
                          <a:solidFill>
                            <a:schemeClr val="tx1"/>
                          </a:solidFill>
                          <a:latin typeface="Calibri" charset="0"/>
                        </a:defRPr>
                      </a:lvl4pPr>
                      <a:lvl5pPr marL="2057400" indent="-228600" defTabSz="457200">
                        <a:lnSpc>
                          <a:spcPct val="90000"/>
                        </a:lnSpc>
                        <a:spcBef>
                          <a:spcPts val="375"/>
                        </a:spcBef>
                        <a:buFont typeface="Arial" charset="0"/>
                        <a:defRPr sz="1100">
                          <a:solidFill>
                            <a:schemeClr val="tx1"/>
                          </a:solidFill>
                          <a:latin typeface="Calibri" charset="0"/>
                        </a:defRPr>
                      </a:lvl5pPr>
                      <a:lvl6pPr marL="2514600" indent="-228600" defTabSz="4572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4572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4572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4572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fr-FR" sz="1400" b="1" u="none" strike="noStrike" cap="none" normalizeH="0" baseline="0" dirty="0">
                          <a:ln>
                            <a:noFill/>
                          </a:ln>
                          <a:solidFill>
                            <a:srgbClr val="000000"/>
                          </a:solidFill>
                          <a:effectLst/>
                        </a:rPr>
                        <a:t>5 </a:t>
                      </a:r>
                      <a:r>
                        <a:rPr kumimoji="0" lang="en-US" altLang="fr-FR" sz="1400" b="1" u="none" strike="noStrike" cap="none" normalizeH="0" baseline="0" dirty="0" err="1">
                          <a:ln>
                            <a:noFill/>
                          </a:ln>
                          <a:solidFill>
                            <a:srgbClr val="000000"/>
                          </a:solidFill>
                          <a:effectLst/>
                        </a:rPr>
                        <a:t>Eo</a:t>
                      </a:r>
                      <a:r>
                        <a:rPr kumimoji="0" lang="en-US" altLang="fr-FR" sz="1400" b="1" u="none" strike="noStrike" cap="none" normalizeH="0" baseline="0" dirty="0">
                          <a:ln>
                            <a:noFill/>
                          </a:ln>
                          <a:solidFill>
                            <a:srgbClr val="000000"/>
                          </a:solidFill>
                          <a:effectLst/>
                        </a:rPr>
                        <a:t> : </a:t>
                      </a:r>
                      <a:r>
                        <a:rPr kumimoji="0" lang="en-US" altLang="fr-FR" sz="1400" b="0" u="none" strike="noStrike" cap="none" normalizeH="0" baseline="0" dirty="0" err="1">
                          <a:ln>
                            <a:noFill/>
                          </a:ln>
                          <a:solidFill>
                            <a:srgbClr val="000000"/>
                          </a:solidFill>
                          <a:effectLst/>
                        </a:rPr>
                        <a:t>Toutes</a:t>
                      </a:r>
                      <a:r>
                        <a:rPr kumimoji="0" lang="en-US" altLang="fr-FR" sz="1400" b="0" u="none" strike="noStrike" cap="none" normalizeH="0" baseline="0" dirty="0">
                          <a:ln>
                            <a:noFill/>
                          </a:ln>
                          <a:solidFill>
                            <a:srgbClr val="000000"/>
                          </a:solidFill>
                          <a:effectLst/>
                        </a:rPr>
                        <a:t> les </a:t>
                      </a:r>
                      <a:r>
                        <a:rPr kumimoji="0" lang="en-US" altLang="fr-FR" sz="1400" b="0" u="none" strike="noStrike" cap="none" normalizeH="0" baseline="0" dirty="0" err="1">
                          <a:ln>
                            <a:noFill/>
                          </a:ln>
                          <a:solidFill>
                            <a:srgbClr val="000000"/>
                          </a:solidFill>
                          <a:effectLst/>
                        </a:rPr>
                        <a:t>informations</a:t>
                      </a:r>
                      <a:r>
                        <a:rPr kumimoji="0" lang="en-US" altLang="fr-FR" sz="1400" b="0" u="none" strike="noStrike" cap="none" normalizeH="0" baseline="0" dirty="0">
                          <a:ln>
                            <a:noFill/>
                          </a:ln>
                          <a:solidFill>
                            <a:srgbClr val="000000"/>
                          </a:solidFill>
                          <a:effectLst/>
                        </a:rPr>
                        <a:t> </a:t>
                      </a:r>
                      <a:r>
                        <a:rPr kumimoji="0" lang="en-US" altLang="fr-FR" sz="1400" b="0" u="none" strike="noStrike" cap="none" normalizeH="0" baseline="0" dirty="0" err="1">
                          <a:ln>
                            <a:noFill/>
                          </a:ln>
                          <a:solidFill>
                            <a:srgbClr val="000000"/>
                          </a:solidFill>
                          <a:effectLst/>
                        </a:rPr>
                        <a:t>produites</a:t>
                      </a:r>
                      <a:r>
                        <a:rPr kumimoji="0" lang="en-US" altLang="fr-FR" sz="1400" b="0" u="none" strike="noStrike" cap="none" normalizeH="0" baseline="0" dirty="0">
                          <a:ln>
                            <a:noFill/>
                          </a:ln>
                          <a:solidFill>
                            <a:srgbClr val="000000"/>
                          </a:solidFill>
                          <a:effectLst/>
                        </a:rPr>
                        <a:t> </a:t>
                      </a:r>
                      <a:r>
                        <a:rPr kumimoji="0" lang="en-US" altLang="fr-FR" sz="1400" b="0" u="none" strike="noStrike" cap="none" normalizeH="0" baseline="0" dirty="0" err="1">
                          <a:ln>
                            <a:noFill/>
                          </a:ln>
                          <a:solidFill>
                            <a:srgbClr val="000000"/>
                          </a:solidFill>
                          <a:effectLst/>
                        </a:rPr>
                        <a:t>jusqu’à</a:t>
                      </a:r>
                      <a:r>
                        <a:rPr kumimoji="0" lang="en-US" altLang="fr-FR" sz="1400" b="0" u="none" strike="noStrike" cap="none" normalizeH="0" baseline="0" dirty="0">
                          <a:ln>
                            <a:noFill/>
                          </a:ln>
                          <a:solidFill>
                            <a:srgbClr val="000000"/>
                          </a:solidFill>
                          <a:effectLst/>
                        </a:rPr>
                        <a:t> 2003</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fr-FR" sz="1400" b="0" i="0" u="none" strike="noStrike" cap="none" normalizeH="0" baseline="0" dirty="0">
                        <a:ln>
                          <a:noFill/>
                        </a:ln>
                        <a:solidFill>
                          <a:srgbClr val="000000"/>
                        </a:solidFill>
                        <a:effectLst/>
                        <a:latin typeface="Calibri" charset="0"/>
                        <a:ea typeface="ＭＳ Ｐゴシック" charset="-128"/>
                      </a:endParaRPr>
                    </a:p>
                  </a:txBody>
                  <a:tcPr marL="91429" marR="91429" marT="45722" marB="45722" horzOverflow="overflow"/>
                </a:tc>
                <a:extLst>
                  <a:ext uri="{0D108BD9-81ED-4DB2-BD59-A6C34878D82A}">
                    <a16:rowId xmlns:a16="http://schemas.microsoft.com/office/drawing/2014/main" val="10007"/>
                  </a:ext>
                </a:extLst>
              </a:tr>
              <a:tr h="369365">
                <a:tc>
                  <a:txBody>
                    <a:bodyPr/>
                    <a:lstStyle>
                      <a:lvl1pPr defTabSz="685800">
                        <a:lnSpc>
                          <a:spcPct val="90000"/>
                        </a:lnSpc>
                        <a:spcBef>
                          <a:spcPts val="750"/>
                        </a:spcBef>
                        <a:buFont typeface="Arial" charset="0"/>
                        <a:defRPr sz="1900">
                          <a:solidFill>
                            <a:schemeClr val="tx1"/>
                          </a:solidFill>
                          <a:latin typeface="Calibri" charset="0"/>
                        </a:defRPr>
                      </a:lvl1pPr>
                      <a:lvl2pPr marL="742950" indent="-285750" defTabSz="685800">
                        <a:lnSpc>
                          <a:spcPct val="90000"/>
                        </a:lnSpc>
                        <a:spcBef>
                          <a:spcPts val="375"/>
                        </a:spcBef>
                        <a:buFont typeface="Arial" charset="0"/>
                        <a:defRPr sz="1600">
                          <a:solidFill>
                            <a:schemeClr val="tx1"/>
                          </a:solidFill>
                          <a:latin typeface="Calibri" charset="0"/>
                        </a:defRPr>
                      </a:lvl2pPr>
                      <a:lvl3pPr marL="1143000" indent="-228600" defTabSz="685800">
                        <a:lnSpc>
                          <a:spcPct val="90000"/>
                        </a:lnSpc>
                        <a:spcBef>
                          <a:spcPts val="375"/>
                        </a:spcBef>
                        <a:buFont typeface="Arial" charset="0"/>
                        <a:defRPr sz="1300">
                          <a:solidFill>
                            <a:schemeClr val="tx1"/>
                          </a:solidFill>
                          <a:latin typeface="Calibri" charset="0"/>
                        </a:defRPr>
                      </a:lvl3pPr>
                      <a:lvl4pPr marL="1600200" indent="-228600" defTabSz="685800">
                        <a:lnSpc>
                          <a:spcPct val="90000"/>
                        </a:lnSpc>
                        <a:spcBef>
                          <a:spcPts val="375"/>
                        </a:spcBef>
                        <a:buFont typeface="Arial" charset="0"/>
                        <a:defRPr sz="1100">
                          <a:solidFill>
                            <a:schemeClr val="tx1"/>
                          </a:solidFill>
                          <a:latin typeface="Calibri" charset="0"/>
                        </a:defRPr>
                      </a:lvl4pPr>
                      <a:lvl5pPr marL="2057400" indent="-228600" defTabSz="685800">
                        <a:lnSpc>
                          <a:spcPct val="90000"/>
                        </a:lnSpc>
                        <a:spcBef>
                          <a:spcPts val="375"/>
                        </a:spcBef>
                        <a:buFont typeface="Arial" charset="0"/>
                        <a:defRPr sz="1100">
                          <a:solidFill>
                            <a:schemeClr val="tx1"/>
                          </a:solidFill>
                          <a:latin typeface="Calibri" charset="0"/>
                        </a:defRPr>
                      </a:lvl5pPr>
                      <a:lvl6pPr marL="25146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fr-FR" altLang="fr-FR" sz="1800" b="1" u="none" strike="noStrike" cap="none" normalizeH="0" baseline="0" dirty="0" err="1">
                          <a:ln>
                            <a:noFill/>
                          </a:ln>
                          <a:solidFill>
                            <a:srgbClr val="FF0000"/>
                          </a:solidFill>
                          <a:effectLst/>
                        </a:rPr>
                        <a:t>ZettaOctet</a:t>
                      </a:r>
                      <a:r>
                        <a:rPr kumimoji="0" lang="fr-FR" altLang="fr-FR" sz="1800" b="1" u="none" strike="noStrike" cap="none" normalizeH="0" baseline="0" dirty="0">
                          <a:ln>
                            <a:noFill/>
                          </a:ln>
                          <a:solidFill>
                            <a:srgbClr val="FF0000"/>
                          </a:solidFill>
                          <a:effectLst/>
                        </a:rPr>
                        <a:t> </a:t>
                      </a:r>
                      <a:endParaRPr kumimoji="0" lang="en-US" altLang="fr-FR" sz="1800" b="1" i="0" u="none" strike="noStrike" cap="none" normalizeH="0" baseline="0" dirty="0">
                        <a:ln>
                          <a:noFill/>
                        </a:ln>
                        <a:solidFill>
                          <a:srgbClr val="000000"/>
                        </a:solidFill>
                        <a:effectLst/>
                        <a:latin typeface="Calibri" charset="0"/>
                        <a:ea typeface="ＭＳ Ｐゴシック" charset="-128"/>
                      </a:endParaRPr>
                    </a:p>
                  </a:txBody>
                  <a:tcPr marL="91429" marR="91429" marT="45722" marB="45722" horzOverflow="overflow"/>
                </a:tc>
                <a:tc>
                  <a:txBody>
                    <a:bodyPr/>
                    <a:lstStyle>
                      <a:lvl1pPr defTabSz="685800">
                        <a:lnSpc>
                          <a:spcPct val="90000"/>
                        </a:lnSpc>
                        <a:spcBef>
                          <a:spcPts val="750"/>
                        </a:spcBef>
                        <a:buFont typeface="Arial" charset="0"/>
                        <a:defRPr sz="1900">
                          <a:solidFill>
                            <a:schemeClr val="tx1"/>
                          </a:solidFill>
                          <a:latin typeface="Calibri" charset="0"/>
                        </a:defRPr>
                      </a:lvl1pPr>
                      <a:lvl2pPr marL="742950" indent="-285750" defTabSz="685800">
                        <a:lnSpc>
                          <a:spcPct val="90000"/>
                        </a:lnSpc>
                        <a:spcBef>
                          <a:spcPts val="375"/>
                        </a:spcBef>
                        <a:buFont typeface="Arial" charset="0"/>
                        <a:defRPr sz="1600">
                          <a:solidFill>
                            <a:schemeClr val="tx1"/>
                          </a:solidFill>
                          <a:latin typeface="Calibri" charset="0"/>
                        </a:defRPr>
                      </a:lvl2pPr>
                      <a:lvl3pPr marL="1143000" indent="-228600" defTabSz="685800">
                        <a:lnSpc>
                          <a:spcPct val="90000"/>
                        </a:lnSpc>
                        <a:spcBef>
                          <a:spcPts val="375"/>
                        </a:spcBef>
                        <a:buFont typeface="Arial" charset="0"/>
                        <a:defRPr sz="1300">
                          <a:solidFill>
                            <a:schemeClr val="tx1"/>
                          </a:solidFill>
                          <a:latin typeface="Calibri" charset="0"/>
                        </a:defRPr>
                      </a:lvl3pPr>
                      <a:lvl4pPr marL="1600200" indent="-228600" defTabSz="685800">
                        <a:lnSpc>
                          <a:spcPct val="90000"/>
                        </a:lnSpc>
                        <a:spcBef>
                          <a:spcPts val="375"/>
                        </a:spcBef>
                        <a:buFont typeface="Arial" charset="0"/>
                        <a:defRPr sz="1100">
                          <a:solidFill>
                            <a:schemeClr val="tx1"/>
                          </a:solidFill>
                          <a:latin typeface="Calibri" charset="0"/>
                        </a:defRPr>
                      </a:lvl4pPr>
                      <a:lvl5pPr marL="2057400" indent="-228600" defTabSz="685800">
                        <a:lnSpc>
                          <a:spcPct val="90000"/>
                        </a:lnSpc>
                        <a:spcBef>
                          <a:spcPts val="375"/>
                        </a:spcBef>
                        <a:buFont typeface="Arial" charset="0"/>
                        <a:defRPr sz="1100">
                          <a:solidFill>
                            <a:schemeClr val="tx1"/>
                          </a:solidFill>
                          <a:latin typeface="Calibri" charset="0"/>
                        </a:defRPr>
                      </a:lvl5pPr>
                      <a:lvl6pPr marL="25146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fr-FR" altLang="fr-FR" sz="1800" b="1" u="none" strike="noStrike" cap="none" normalizeH="0" baseline="0">
                          <a:ln>
                            <a:noFill/>
                          </a:ln>
                          <a:solidFill>
                            <a:srgbClr val="000000"/>
                          </a:solidFill>
                          <a:effectLst/>
                        </a:rPr>
                        <a:t>Zo</a:t>
                      </a:r>
                      <a:endParaRPr kumimoji="0" lang="en-US" altLang="fr-FR" sz="1800" b="0" i="0" u="none" strike="noStrike" cap="none" normalizeH="0" baseline="0">
                        <a:ln>
                          <a:noFill/>
                        </a:ln>
                        <a:solidFill>
                          <a:srgbClr val="000000"/>
                        </a:solidFill>
                        <a:effectLst/>
                        <a:latin typeface="Calibri" charset="0"/>
                        <a:ea typeface="ＭＳ Ｐゴシック" charset="-128"/>
                      </a:endParaRPr>
                    </a:p>
                  </a:txBody>
                  <a:tcPr marL="91429" marR="91429" marT="45722" marB="45722" horzOverflow="overflow"/>
                </a:tc>
                <a:tc>
                  <a:txBody>
                    <a:bodyPr/>
                    <a:lstStyle>
                      <a:lvl1pPr>
                        <a:lnSpc>
                          <a:spcPct val="90000"/>
                        </a:lnSpc>
                        <a:spcBef>
                          <a:spcPts val="750"/>
                        </a:spcBef>
                        <a:buFont typeface="Arial" charset="0"/>
                        <a:defRPr sz="1900">
                          <a:solidFill>
                            <a:schemeClr val="tx1"/>
                          </a:solidFill>
                          <a:latin typeface="Calibri" charset="0"/>
                        </a:defRPr>
                      </a:lvl1pPr>
                      <a:lvl2pPr marL="742950" indent="-285750">
                        <a:lnSpc>
                          <a:spcPct val="90000"/>
                        </a:lnSpc>
                        <a:spcBef>
                          <a:spcPts val="375"/>
                        </a:spcBef>
                        <a:buFont typeface="Arial" charset="0"/>
                        <a:defRPr sz="1600">
                          <a:solidFill>
                            <a:schemeClr val="tx1"/>
                          </a:solidFill>
                          <a:latin typeface="Calibri" charset="0"/>
                        </a:defRPr>
                      </a:lvl2pPr>
                      <a:lvl3pPr marL="1143000" indent="-228600">
                        <a:lnSpc>
                          <a:spcPct val="90000"/>
                        </a:lnSpc>
                        <a:spcBef>
                          <a:spcPts val="375"/>
                        </a:spcBef>
                        <a:buFont typeface="Arial" charset="0"/>
                        <a:defRPr sz="1300">
                          <a:solidFill>
                            <a:schemeClr val="tx1"/>
                          </a:solidFill>
                          <a:latin typeface="Calibri" charset="0"/>
                        </a:defRPr>
                      </a:lvl3pPr>
                      <a:lvl4pPr marL="1600200" indent="-228600">
                        <a:lnSpc>
                          <a:spcPct val="90000"/>
                        </a:lnSpc>
                        <a:spcBef>
                          <a:spcPts val="375"/>
                        </a:spcBef>
                        <a:buFont typeface="Arial" charset="0"/>
                        <a:defRPr sz="1100">
                          <a:solidFill>
                            <a:schemeClr val="tx1"/>
                          </a:solidFill>
                          <a:latin typeface="Calibri" charset="0"/>
                        </a:defRPr>
                      </a:lvl4pPr>
                      <a:lvl5pPr marL="2057400" indent="-228600">
                        <a:lnSpc>
                          <a:spcPct val="90000"/>
                        </a:lnSpc>
                        <a:spcBef>
                          <a:spcPts val="375"/>
                        </a:spcBef>
                        <a:buFont typeface="Arial" charset="0"/>
                        <a:defRPr sz="1100">
                          <a:solidFill>
                            <a:schemeClr val="tx1"/>
                          </a:solidFill>
                          <a:latin typeface="Calibri" charset="0"/>
                        </a:defRPr>
                      </a:lvl5pPr>
                      <a:lvl6pPr marL="2514600" indent="-2286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fr-FR" sz="1800" b="1" u="none" strike="noStrike" cap="none" normalizeH="0" baseline="0" dirty="0">
                          <a:ln>
                            <a:noFill/>
                          </a:ln>
                          <a:solidFill>
                            <a:srgbClr val="000000"/>
                          </a:solidFill>
                          <a:effectLst/>
                        </a:rPr>
                        <a:t>10</a:t>
                      </a:r>
                      <a:r>
                        <a:rPr kumimoji="0" lang="fr-FR" altLang="fr-FR" sz="2400" b="1" u="none" strike="noStrike" cap="none" normalizeH="0" baseline="0" dirty="0">
                          <a:ln>
                            <a:noFill/>
                          </a:ln>
                          <a:solidFill>
                            <a:srgbClr val="000000"/>
                          </a:solidFill>
                          <a:effectLst/>
                        </a:rPr>
                        <a:t> </a:t>
                      </a:r>
                      <a:r>
                        <a:rPr kumimoji="0" lang="fr-FR" altLang="fr-FR" sz="1800" b="1" u="none" strike="noStrike" cap="none" normalizeH="0" baseline="30000" dirty="0">
                          <a:ln>
                            <a:noFill/>
                          </a:ln>
                          <a:solidFill>
                            <a:srgbClr val="000000"/>
                          </a:solidFill>
                          <a:effectLst/>
                        </a:rPr>
                        <a:t>21</a:t>
                      </a:r>
                      <a:r>
                        <a:rPr kumimoji="0" lang="fr-FR" altLang="fr-FR" sz="2400" b="1" u="none" strike="noStrike" cap="none" normalizeH="0" baseline="30000" dirty="0">
                          <a:ln>
                            <a:noFill/>
                          </a:ln>
                          <a:solidFill>
                            <a:srgbClr val="000000"/>
                          </a:solidFill>
                          <a:effectLst/>
                        </a:rPr>
                        <a:t> </a:t>
                      </a:r>
                      <a:endParaRPr kumimoji="0" lang="en-US" altLang="fr-FR" sz="1600" b="0" i="0" u="none" strike="noStrike" cap="none" normalizeH="0" baseline="30000" dirty="0">
                        <a:ln>
                          <a:noFill/>
                        </a:ln>
                        <a:solidFill>
                          <a:srgbClr val="000000"/>
                        </a:solidFill>
                        <a:effectLst/>
                        <a:latin typeface="Calibri" charset="0"/>
                        <a:ea typeface="ＭＳ Ｐゴシック" charset="-128"/>
                      </a:endParaRPr>
                    </a:p>
                  </a:txBody>
                  <a:tcPr marL="91429" marR="91429" marT="45722" marB="45722" horzOverflow="overflow"/>
                </a:tc>
                <a:tc>
                  <a:txBody>
                    <a:bodyPr/>
                    <a:lstStyle>
                      <a:lvl1pPr defTabSz="457200">
                        <a:lnSpc>
                          <a:spcPct val="90000"/>
                        </a:lnSpc>
                        <a:spcBef>
                          <a:spcPts val="750"/>
                        </a:spcBef>
                        <a:buFont typeface="Arial" charset="0"/>
                        <a:defRPr sz="1900">
                          <a:solidFill>
                            <a:schemeClr val="tx1"/>
                          </a:solidFill>
                          <a:latin typeface="Calibri" charset="0"/>
                        </a:defRPr>
                      </a:lvl1pPr>
                      <a:lvl2pPr marL="742950" indent="-285750" defTabSz="457200">
                        <a:lnSpc>
                          <a:spcPct val="90000"/>
                        </a:lnSpc>
                        <a:spcBef>
                          <a:spcPts val="375"/>
                        </a:spcBef>
                        <a:buFont typeface="Arial" charset="0"/>
                        <a:defRPr sz="1600">
                          <a:solidFill>
                            <a:schemeClr val="tx1"/>
                          </a:solidFill>
                          <a:latin typeface="Calibri" charset="0"/>
                        </a:defRPr>
                      </a:lvl2pPr>
                      <a:lvl3pPr marL="1143000" indent="-228600" defTabSz="457200">
                        <a:lnSpc>
                          <a:spcPct val="90000"/>
                        </a:lnSpc>
                        <a:spcBef>
                          <a:spcPts val="375"/>
                        </a:spcBef>
                        <a:buFont typeface="Arial" charset="0"/>
                        <a:defRPr sz="1300">
                          <a:solidFill>
                            <a:schemeClr val="tx1"/>
                          </a:solidFill>
                          <a:latin typeface="Calibri" charset="0"/>
                        </a:defRPr>
                      </a:lvl3pPr>
                      <a:lvl4pPr marL="1600200" indent="-228600" defTabSz="457200">
                        <a:lnSpc>
                          <a:spcPct val="90000"/>
                        </a:lnSpc>
                        <a:spcBef>
                          <a:spcPts val="375"/>
                        </a:spcBef>
                        <a:buFont typeface="Arial" charset="0"/>
                        <a:defRPr sz="1100">
                          <a:solidFill>
                            <a:schemeClr val="tx1"/>
                          </a:solidFill>
                          <a:latin typeface="Calibri" charset="0"/>
                        </a:defRPr>
                      </a:lvl4pPr>
                      <a:lvl5pPr marL="2057400" indent="-228600" defTabSz="457200">
                        <a:lnSpc>
                          <a:spcPct val="90000"/>
                        </a:lnSpc>
                        <a:spcBef>
                          <a:spcPts val="375"/>
                        </a:spcBef>
                        <a:buFont typeface="Arial" charset="0"/>
                        <a:defRPr sz="1100">
                          <a:solidFill>
                            <a:schemeClr val="tx1"/>
                          </a:solidFill>
                          <a:latin typeface="Calibri" charset="0"/>
                        </a:defRPr>
                      </a:lvl5pPr>
                      <a:lvl6pPr marL="2514600" indent="-228600" defTabSz="4572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4572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4572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4572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fr-FR" sz="1400" b="1" u="none" strike="noStrike" cap="none" normalizeH="0" baseline="0" dirty="0">
                          <a:ln>
                            <a:noFill/>
                          </a:ln>
                          <a:solidFill>
                            <a:srgbClr val="000000"/>
                          </a:solidFill>
                          <a:effectLst/>
                        </a:rPr>
                        <a:t>1,8 </a:t>
                      </a:r>
                      <a:r>
                        <a:rPr kumimoji="0" lang="fr-FR" altLang="fr-FR" sz="1400" b="1" u="none" strike="noStrike" cap="none" normalizeH="0" baseline="0" dirty="0" err="1">
                          <a:ln>
                            <a:noFill/>
                          </a:ln>
                          <a:solidFill>
                            <a:srgbClr val="000000"/>
                          </a:solidFill>
                          <a:effectLst/>
                        </a:rPr>
                        <a:t>Zo</a:t>
                      </a:r>
                      <a:r>
                        <a:rPr kumimoji="0" lang="fr-FR" altLang="fr-FR" sz="1400" b="1" u="none" strike="noStrike" cap="none" normalizeH="0" baseline="0" dirty="0">
                          <a:ln>
                            <a:noFill/>
                          </a:ln>
                          <a:solidFill>
                            <a:srgbClr val="000000"/>
                          </a:solidFill>
                          <a:effectLst/>
                        </a:rPr>
                        <a:t> : </a:t>
                      </a:r>
                      <a:r>
                        <a:rPr kumimoji="0" lang="fr-FR" altLang="fr-FR" sz="1400" b="0" u="none" strike="noStrike" cap="none" normalizeH="0" baseline="0" dirty="0">
                          <a:ln>
                            <a:noFill/>
                          </a:ln>
                          <a:solidFill>
                            <a:srgbClr val="000000"/>
                          </a:solidFill>
                          <a:effectLst/>
                        </a:rPr>
                        <a:t> La totalité des informations produites jusqu’à 2011</a:t>
                      </a:r>
                      <a:endParaRPr kumimoji="0" lang="en-US" altLang="fr-FR" sz="1400" b="1" i="0" u="none" strike="noStrike" cap="none" normalizeH="0" baseline="0" dirty="0">
                        <a:ln>
                          <a:noFill/>
                        </a:ln>
                        <a:solidFill>
                          <a:srgbClr val="000000"/>
                        </a:solidFill>
                        <a:effectLst/>
                        <a:latin typeface="Calibri" charset="0"/>
                        <a:ea typeface="ＭＳ Ｐゴシック" charset="-128"/>
                      </a:endParaRPr>
                    </a:p>
                  </a:txBody>
                  <a:tcPr marL="91429" marR="91429" marT="45722" marB="45722" horzOverflow="overflow"/>
                </a:tc>
                <a:extLst>
                  <a:ext uri="{0D108BD9-81ED-4DB2-BD59-A6C34878D82A}">
                    <a16:rowId xmlns:a16="http://schemas.microsoft.com/office/drawing/2014/main" val="10008"/>
                  </a:ext>
                </a:extLst>
              </a:tr>
              <a:tr h="295493">
                <a:tc>
                  <a:txBody>
                    <a:bodyPr/>
                    <a:lstStyle>
                      <a:lvl1pPr defTabSz="457200">
                        <a:lnSpc>
                          <a:spcPct val="90000"/>
                        </a:lnSpc>
                        <a:spcBef>
                          <a:spcPts val="750"/>
                        </a:spcBef>
                        <a:buFont typeface="Arial" charset="0"/>
                        <a:defRPr sz="1900">
                          <a:solidFill>
                            <a:schemeClr val="tx1"/>
                          </a:solidFill>
                          <a:latin typeface="Calibri" charset="0"/>
                        </a:defRPr>
                      </a:lvl1pPr>
                      <a:lvl2pPr marL="742950" indent="-285750" defTabSz="457200">
                        <a:lnSpc>
                          <a:spcPct val="90000"/>
                        </a:lnSpc>
                        <a:spcBef>
                          <a:spcPts val="375"/>
                        </a:spcBef>
                        <a:buFont typeface="Arial" charset="0"/>
                        <a:defRPr sz="1600">
                          <a:solidFill>
                            <a:schemeClr val="tx1"/>
                          </a:solidFill>
                          <a:latin typeface="Calibri" charset="0"/>
                        </a:defRPr>
                      </a:lvl2pPr>
                      <a:lvl3pPr marL="1143000" indent="-228600" defTabSz="457200">
                        <a:lnSpc>
                          <a:spcPct val="90000"/>
                        </a:lnSpc>
                        <a:spcBef>
                          <a:spcPts val="375"/>
                        </a:spcBef>
                        <a:buFont typeface="Arial" charset="0"/>
                        <a:defRPr sz="1300">
                          <a:solidFill>
                            <a:schemeClr val="tx1"/>
                          </a:solidFill>
                          <a:latin typeface="Calibri" charset="0"/>
                        </a:defRPr>
                      </a:lvl3pPr>
                      <a:lvl4pPr marL="1600200" indent="-228600" defTabSz="457200">
                        <a:lnSpc>
                          <a:spcPct val="90000"/>
                        </a:lnSpc>
                        <a:spcBef>
                          <a:spcPts val="375"/>
                        </a:spcBef>
                        <a:buFont typeface="Arial" charset="0"/>
                        <a:defRPr sz="1100">
                          <a:solidFill>
                            <a:schemeClr val="tx1"/>
                          </a:solidFill>
                          <a:latin typeface="Calibri" charset="0"/>
                        </a:defRPr>
                      </a:lvl4pPr>
                      <a:lvl5pPr marL="2057400" indent="-228600" defTabSz="457200">
                        <a:lnSpc>
                          <a:spcPct val="90000"/>
                        </a:lnSpc>
                        <a:spcBef>
                          <a:spcPts val="375"/>
                        </a:spcBef>
                        <a:buFont typeface="Arial" charset="0"/>
                        <a:defRPr sz="1100">
                          <a:solidFill>
                            <a:schemeClr val="tx1"/>
                          </a:solidFill>
                          <a:latin typeface="Calibri" charset="0"/>
                        </a:defRPr>
                      </a:lvl5pPr>
                      <a:lvl6pPr marL="2514600" indent="-228600" defTabSz="4572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4572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4572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4572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fr-FR" sz="1800" b="1" u="none" strike="noStrike" cap="none" normalizeH="0" baseline="0" dirty="0" err="1">
                          <a:ln>
                            <a:noFill/>
                          </a:ln>
                          <a:solidFill>
                            <a:srgbClr val="FF0000"/>
                          </a:solidFill>
                          <a:effectLst/>
                        </a:rPr>
                        <a:t>YottaOctet</a:t>
                      </a:r>
                      <a:endParaRPr kumimoji="0" lang="en-US" altLang="fr-FR" sz="1800" b="1" i="0" u="none" strike="noStrike" cap="none" normalizeH="0" baseline="0" dirty="0">
                        <a:ln>
                          <a:noFill/>
                        </a:ln>
                        <a:solidFill>
                          <a:srgbClr val="000000"/>
                        </a:solidFill>
                        <a:effectLst/>
                        <a:latin typeface="Calibri" charset="0"/>
                        <a:ea typeface="ＭＳ Ｐゴシック" charset="-128"/>
                      </a:endParaRPr>
                    </a:p>
                  </a:txBody>
                  <a:tcPr marL="91429" marR="91429" marT="45722" marB="45722" horzOverflow="overflow"/>
                </a:tc>
                <a:tc>
                  <a:txBody>
                    <a:bodyPr/>
                    <a:lstStyle>
                      <a:lvl1pPr defTabSz="685800">
                        <a:lnSpc>
                          <a:spcPct val="90000"/>
                        </a:lnSpc>
                        <a:spcBef>
                          <a:spcPts val="750"/>
                        </a:spcBef>
                        <a:buFont typeface="Arial" charset="0"/>
                        <a:defRPr sz="1900">
                          <a:solidFill>
                            <a:schemeClr val="tx1"/>
                          </a:solidFill>
                          <a:latin typeface="Calibri" charset="0"/>
                        </a:defRPr>
                      </a:lvl1pPr>
                      <a:lvl2pPr marL="742950" indent="-285750" defTabSz="685800">
                        <a:lnSpc>
                          <a:spcPct val="90000"/>
                        </a:lnSpc>
                        <a:spcBef>
                          <a:spcPts val="375"/>
                        </a:spcBef>
                        <a:buFont typeface="Arial" charset="0"/>
                        <a:defRPr sz="1600">
                          <a:solidFill>
                            <a:schemeClr val="tx1"/>
                          </a:solidFill>
                          <a:latin typeface="Calibri" charset="0"/>
                        </a:defRPr>
                      </a:lvl2pPr>
                      <a:lvl3pPr marL="1143000" indent="-228600" defTabSz="685800">
                        <a:lnSpc>
                          <a:spcPct val="90000"/>
                        </a:lnSpc>
                        <a:spcBef>
                          <a:spcPts val="375"/>
                        </a:spcBef>
                        <a:buFont typeface="Arial" charset="0"/>
                        <a:defRPr sz="1300">
                          <a:solidFill>
                            <a:schemeClr val="tx1"/>
                          </a:solidFill>
                          <a:latin typeface="Calibri" charset="0"/>
                        </a:defRPr>
                      </a:lvl3pPr>
                      <a:lvl4pPr marL="1600200" indent="-228600" defTabSz="685800">
                        <a:lnSpc>
                          <a:spcPct val="90000"/>
                        </a:lnSpc>
                        <a:spcBef>
                          <a:spcPts val="375"/>
                        </a:spcBef>
                        <a:buFont typeface="Arial" charset="0"/>
                        <a:defRPr sz="1100">
                          <a:solidFill>
                            <a:schemeClr val="tx1"/>
                          </a:solidFill>
                          <a:latin typeface="Calibri" charset="0"/>
                        </a:defRPr>
                      </a:lvl4pPr>
                      <a:lvl5pPr marL="2057400" indent="-228600" defTabSz="685800">
                        <a:lnSpc>
                          <a:spcPct val="90000"/>
                        </a:lnSpc>
                        <a:spcBef>
                          <a:spcPts val="375"/>
                        </a:spcBef>
                        <a:buFont typeface="Arial" charset="0"/>
                        <a:defRPr sz="1100">
                          <a:solidFill>
                            <a:schemeClr val="tx1"/>
                          </a:solidFill>
                          <a:latin typeface="Calibri" charset="0"/>
                        </a:defRPr>
                      </a:lvl5pPr>
                      <a:lvl6pPr marL="25146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fr-FR" altLang="fr-FR" sz="1800" b="1" u="none" strike="noStrike" cap="none" normalizeH="0" baseline="0">
                          <a:ln>
                            <a:noFill/>
                          </a:ln>
                          <a:solidFill>
                            <a:srgbClr val="000000"/>
                          </a:solidFill>
                          <a:effectLst/>
                        </a:rPr>
                        <a:t>Yo</a:t>
                      </a:r>
                      <a:r>
                        <a:rPr kumimoji="0" lang="fr-FR" altLang="fr-FR" sz="1800" b="0" u="none" strike="noStrike" cap="none" normalizeH="0" baseline="0">
                          <a:ln>
                            <a:noFill/>
                          </a:ln>
                          <a:solidFill>
                            <a:srgbClr val="000000"/>
                          </a:solidFill>
                          <a:effectLst/>
                        </a:rPr>
                        <a:t> </a:t>
                      </a:r>
                      <a:endParaRPr kumimoji="0" lang="en-US" altLang="fr-FR" sz="1800" b="0" i="0" u="none" strike="noStrike" cap="none" normalizeH="0" baseline="0">
                        <a:ln>
                          <a:noFill/>
                        </a:ln>
                        <a:solidFill>
                          <a:srgbClr val="000000"/>
                        </a:solidFill>
                        <a:effectLst/>
                        <a:latin typeface="Calibri" charset="0"/>
                        <a:ea typeface="ＭＳ Ｐゴシック" charset="-128"/>
                      </a:endParaRPr>
                    </a:p>
                  </a:txBody>
                  <a:tcPr marL="91429" marR="91429" marT="45722" marB="45722" horzOverflow="overflow"/>
                </a:tc>
                <a:tc>
                  <a:txBody>
                    <a:bodyPr/>
                    <a:lstStyle>
                      <a:lvl1pPr>
                        <a:lnSpc>
                          <a:spcPct val="90000"/>
                        </a:lnSpc>
                        <a:spcBef>
                          <a:spcPts val="750"/>
                        </a:spcBef>
                        <a:buFont typeface="Arial" charset="0"/>
                        <a:defRPr sz="1900">
                          <a:solidFill>
                            <a:schemeClr val="tx1"/>
                          </a:solidFill>
                          <a:latin typeface="Calibri" charset="0"/>
                        </a:defRPr>
                      </a:lvl1pPr>
                      <a:lvl2pPr marL="742950" indent="-285750">
                        <a:lnSpc>
                          <a:spcPct val="90000"/>
                        </a:lnSpc>
                        <a:spcBef>
                          <a:spcPts val="375"/>
                        </a:spcBef>
                        <a:buFont typeface="Arial" charset="0"/>
                        <a:defRPr sz="1600">
                          <a:solidFill>
                            <a:schemeClr val="tx1"/>
                          </a:solidFill>
                          <a:latin typeface="Calibri" charset="0"/>
                        </a:defRPr>
                      </a:lvl2pPr>
                      <a:lvl3pPr marL="1143000" indent="-228600">
                        <a:lnSpc>
                          <a:spcPct val="90000"/>
                        </a:lnSpc>
                        <a:spcBef>
                          <a:spcPts val="375"/>
                        </a:spcBef>
                        <a:buFont typeface="Arial" charset="0"/>
                        <a:defRPr sz="1300">
                          <a:solidFill>
                            <a:schemeClr val="tx1"/>
                          </a:solidFill>
                          <a:latin typeface="Calibri" charset="0"/>
                        </a:defRPr>
                      </a:lvl3pPr>
                      <a:lvl4pPr marL="1600200" indent="-228600">
                        <a:lnSpc>
                          <a:spcPct val="90000"/>
                        </a:lnSpc>
                        <a:spcBef>
                          <a:spcPts val="375"/>
                        </a:spcBef>
                        <a:buFont typeface="Arial" charset="0"/>
                        <a:defRPr sz="1100">
                          <a:solidFill>
                            <a:schemeClr val="tx1"/>
                          </a:solidFill>
                          <a:latin typeface="Calibri" charset="0"/>
                        </a:defRPr>
                      </a:lvl4pPr>
                      <a:lvl5pPr marL="2057400" indent="-228600">
                        <a:lnSpc>
                          <a:spcPct val="90000"/>
                        </a:lnSpc>
                        <a:spcBef>
                          <a:spcPts val="375"/>
                        </a:spcBef>
                        <a:buFont typeface="Arial" charset="0"/>
                        <a:defRPr sz="1100">
                          <a:solidFill>
                            <a:schemeClr val="tx1"/>
                          </a:solidFill>
                          <a:latin typeface="Calibri" charset="0"/>
                        </a:defRPr>
                      </a:lvl5pPr>
                      <a:lvl6pPr marL="2514600" indent="-2286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fr-FR" sz="1800" b="1" u="none" strike="noStrike" cap="none" normalizeH="0" baseline="0">
                          <a:ln>
                            <a:noFill/>
                          </a:ln>
                          <a:solidFill>
                            <a:srgbClr val="000000"/>
                          </a:solidFill>
                          <a:effectLst/>
                        </a:rPr>
                        <a:t>10</a:t>
                      </a:r>
                      <a:r>
                        <a:rPr kumimoji="0" lang="fr-FR" altLang="fr-FR" sz="1800" b="0" u="none" strike="noStrike" cap="none" normalizeH="0" baseline="30000">
                          <a:ln>
                            <a:noFill/>
                          </a:ln>
                          <a:solidFill>
                            <a:srgbClr val="000000"/>
                          </a:solidFill>
                          <a:effectLst/>
                        </a:rPr>
                        <a:t>24</a:t>
                      </a:r>
                      <a:endParaRPr kumimoji="0" lang="en-US" altLang="fr-FR" sz="1800" b="0" i="0" u="none" strike="noStrike" cap="none" normalizeH="0" baseline="30000">
                        <a:ln>
                          <a:noFill/>
                        </a:ln>
                        <a:solidFill>
                          <a:srgbClr val="000000"/>
                        </a:solidFill>
                        <a:effectLst/>
                        <a:latin typeface="Calibri" charset="0"/>
                        <a:ea typeface="ＭＳ Ｐゴシック" charset="-128"/>
                      </a:endParaRPr>
                    </a:p>
                  </a:txBody>
                  <a:tcPr marL="91429" marR="91429" marT="45722" marB="45722" horzOverflow="overflow"/>
                </a:tc>
                <a:tc>
                  <a:txBody>
                    <a:bodyPr/>
                    <a:lstStyle>
                      <a:lvl1pPr defTabSz="685800">
                        <a:lnSpc>
                          <a:spcPct val="90000"/>
                        </a:lnSpc>
                        <a:spcBef>
                          <a:spcPts val="750"/>
                        </a:spcBef>
                        <a:buFont typeface="Arial" charset="0"/>
                        <a:defRPr sz="1900">
                          <a:solidFill>
                            <a:schemeClr val="tx1"/>
                          </a:solidFill>
                          <a:latin typeface="Calibri" charset="0"/>
                        </a:defRPr>
                      </a:lvl1pPr>
                      <a:lvl2pPr marL="742950" indent="-285750" defTabSz="685800">
                        <a:lnSpc>
                          <a:spcPct val="90000"/>
                        </a:lnSpc>
                        <a:spcBef>
                          <a:spcPts val="375"/>
                        </a:spcBef>
                        <a:buFont typeface="Arial" charset="0"/>
                        <a:defRPr sz="1600">
                          <a:solidFill>
                            <a:schemeClr val="tx1"/>
                          </a:solidFill>
                          <a:latin typeface="Calibri" charset="0"/>
                        </a:defRPr>
                      </a:lvl2pPr>
                      <a:lvl3pPr marL="1143000" indent="-228600" defTabSz="685800">
                        <a:lnSpc>
                          <a:spcPct val="90000"/>
                        </a:lnSpc>
                        <a:spcBef>
                          <a:spcPts val="375"/>
                        </a:spcBef>
                        <a:buFont typeface="Arial" charset="0"/>
                        <a:defRPr sz="1300">
                          <a:solidFill>
                            <a:schemeClr val="tx1"/>
                          </a:solidFill>
                          <a:latin typeface="Calibri" charset="0"/>
                        </a:defRPr>
                      </a:lvl3pPr>
                      <a:lvl4pPr marL="1600200" indent="-228600" defTabSz="685800">
                        <a:lnSpc>
                          <a:spcPct val="90000"/>
                        </a:lnSpc>
                        <a:spcBef>
                          <a:spcPts val="375"/>
                        </a:spcBef>
                        <a:buFont typeface="Arial" charset="0"/>
                        <a:defRPr sz="1100">
                          <a:solidFill>
                            <a:schemeClr val="tx1"/>
                          </a:solidFill>
                          <a:latin typeface="Calibri" charset="0"/>
                        </a:defRPr>
                      </a:lvl4pPr>
                      <a:lvl5pPr marL="2057400" indent="-228600" defTabSz="685800">
                        <a:lnSpc>
                          <a:spcPct val="90000"/>
                        </a:lnSpc>
                        <a:spcBef>
                          <a:spcPts val="375"/>
                        </a:spcBef>
                        <a:buFont typeface="Arial" charset="0"/>
                        <a:defRPr sz="1100">
                          <a:solidFill>
                            <a:schemeClr val="tx1"/>
                          </a:solidFill>
                          <a:latin typeface="Calibri" charset="0"/>
                        </a:defRPr>
                      </a:lvl5pPr>
                      <a:lvl6pPr marL="25146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6pPr>
                      <a:lvl7pPr marL="29718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7pPr>
                      <a:lvl8pPr marL="34290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8pPr>
                      <a:lvl9pPr marL="3886200" indent="-228600" defTabSz="685800" eaLnBrk="0" fontAlgn="base" hangingPunct="0">
                        <a:lnSpc>
                          <a:spcPct val="90000"/>
                        </a:lnSpc>
                        <a:spcBef>
                          <a:spcPts val="375"/>
                        </a:spcBef>
                        <a:spcAft>
                          <a:spcPct val="0"/>
                        </a:spcAft>
                        <a:buFont typeface="Arial" charset="0"/>
                        <a:defRPr sz="1100">
                          <a:solidFill>
                            <a:schemeClr val="tx1"/>
                          </a:solidFill>
                          <a:latin typeface="Calibri" charset="0"/>
                        </a:defRPr>
                      </a:lvl9pPr>
                    </a:lstStyle>
                    <a:p>
                      <a:pPr marL="0" marR="0" lvl="0" indent="0" algn="l" defTabSz="685800" rtl="0" eaLnBrk="1" fontAlgn="base" latinLnBrk="0" hangingPunct="1">
                        <a:lnSpc>
                          <a:spcPct val="100000"/>
                        </a:lnSpc>
                        <a:spcBef>
                          <a:spcPct val="0"/>
                        </a:spcBef>
                        <a:spcAft>
                          <a:spcPct val="0"/>
                        </a:spcAft>
                        <a:buClrTx/>
                        <a:buSzTx/>
                        <a:buFontTx/>
                        <a:buNone/>
                        <a:tabLst/>
                      </a:pPr>
                      <a:r>
                        <a:rPr kumimoji="0" lang="fr-FR" altLang="fr-FR" sz="1400" b="1" u="none" strike="noStrike" cap="none" normalizeH="0" baseline="0" dirty="0">
                          <a:ln>
                            <a:noFill/>
                          </a:ln>
                          <a:solidFill>
                            <a:srgbClr val="000000"/>
                          </a:solidFill>
                          <a:effectLst/>
                        </a:rPr>
                        <a:t>1 </a:t>
                      </a:r>
                      <a:r>
                        <a:rPr kumimoji="0" lang="fr-FR" altLang="fr-FR" sz="1400" b="1" u="none" strike="noStrike" cap="none" normalizeH="0" baseline="0" dirty="0" err="1">
                          <a:ln>
                            <a:noFill/>
                          </a:ln>
                          <a:solidFill>
                            <a:srgbClr val="000000"/>
                          </a:solidFill>
                          <a:effectLst/>
                        </a:rPr>
                        <a:t>Yo</a:t>
                      </a:r>
                      <a:r>
                        <a:rPr kumimoji="0" lang="fr-FR" altLang="fr-FR" sz="1400" b="1" u="none" strike="noStrike" cap="none" normalizeH="0" baseline="0" dirty="0">
                          <a:ln>
                            <a:noFill/>
                          </a:ln>
                          <a:solidFill>
                            <a:srgbClr val="000000"/>
                          </a:solidFill>
                          <a:effectLst/>
                        </a:rPr>
                        <a:t> : </a:t>
                      </a:r>
                      <a:r>
                        <a:rPr kumimoji="0" lang="fr-FR" altLang="fr-FR" sz="1400" b="0" u="none" strike="noStrike" cap="none" normalizeH="0" baseline="0" dirty="0">
                          <a:ln>
                            <a:noFill/>
                          </a:ln>
                          <a:solidFill>
                            <a:srgbClr val="000000"/>
                          </a:solidFill>
                          <a:effectLst/>
                        </a:rPr>
                        <a:t> C’est ce que pourra traiter un data center simultanément </a:t>
                      </a:r>
                      <a:endParaRPr kumimoji="0" lang="en-US" altLang="fr-FR" sz="1400" b="1" i="0" u="none" strike="noStrike" cap="none" normalizeH="0" baseline="0" dirty="0">
                        <a:ln>
                          <a:noFill/>
                        </a:ln>
                        <a:solidFill>
                          <a:srgbClr val="000000"/>
                        </a:solidFill>
                        <a:effectLst/>
                        <a:latin typeface="Calibri" charset="0"/>
                        <a:ea typeface="ＭＳ Ｐゴシック" charset="-128"/>
                      </a:endParaRPr>
                    </a:p>
                  </a:txBody>
                  <a:tcPr marL="91429" marR="91429" marT="45722" marB="45722" horzOverflow="overflow"/>
                </a:tc>
                <a:extLst>
                  <a:ext uri="{0D108BD9-81ED-4DB2-BD59-A6C34878D82A}">
                    <a16:rowId xmlns:a16="http://schemas.microsoft.com/office/drawing/2014/main" val="10009"/>
                  </a:ext>
                </a:extLst>
              </a:tr>
            </a:tbl>
          </a:graphicData>
        </a:graphic>
      </p:graphicFrame>
      <p:sp>
        <p:nvSpPr>
          <p:cNvPr id="6" name="Text Box 3"/>
          <p:cNvSpPr txBox="1">
            <a:spLocks noChangeArrowheads="1"/>
          </p:cNvSpPr>
          <p:nvPr/>
        </p:nvSpPr>
        <p:spPr bwMode="auto">
          <a:xfrm>
            <a:off x="467544" y="717884"/>
            <a:ext cx="4904432" cy="369332"/>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marL="457200" indent="-457200" eaLnBrk="1" hangingPunct="1">
              <a:buClr>
                <a:srgbClr val="C00000"/>
              </a:buClr>
              <a:buFont typeface="Wingdings" charset="2"/>
              <a:buChar char="v"/>
              <a:defRPr/>
            </a:pPr>
            <a:r>
              <a:rPr lang="fr-FR" altLang="fr-FR" sz="1800" b="1" u="sng" dirty="0">
                <a:solidFill>
                  <a:srgbClr val="C00000"/>
                </a:solidFill>
                <a:effectLst>
                  <a:outerShdw blurRad="38100" dist="38100" dir="2700000" algn="tl">
                    <a:srgbClr val="C0C0C0"/>
                  </a:outerShdw>
                </a:effectLst>
              </a:rPr>
              <a:t>Volumes des ED et données massives </a:t>
            </a:r>
          </a:p>
        </p:txBody>
      </p:sp>
      <p:sp>
        <p:nvSpPr>
          <p:cNvPr id="7" name="Text Box 7">
            <a:extLst>
              <a:ext uri="{FF2B5EF4-FFF2-40B4-BE49-F238E27FC236}">
                <a16:creationId xmlns:a16="http://schemas.microsoft.com/office/drawing/2014/main" id="{504E51CF-4227-F042-9037-0940495FE976}"/>
              </a:ext>
            </a:extLst>
          </p:cNvPr>
          <p:cNvSpPr txBox="1">
            <a:spLocks noChangeArrowheads="1"/>
          </p:cNvSpPr>
          <p:nvPr/>
        </p:nvSpPr>
        <p:spPr bwMode="auto">
          <a:xfrm>
            <a:off x="1619672" y="161023"/>
            <a:ext cx="2765501" cy="461665"/>
          </a:xfrm>
          <a:prstGeom prst="rect">
            <a:avLst/>
          </a:prstGeom>
          <a:noFill/>
          <a:ln w="9525">
            <a:noFill/>
            <a:miter lim="800000"/>
            <a:headEnd/>
            <a:tailEnd/>
          </a:ln>
          <a:effectLst/>
        </p:spPr>
        <p:txBody>
          <a:bodyPr>
            <a:spAutoFit/>
          </a:bodyPr>
          <a:lstStyle>
            <a:defPPr>
              <a:defRPr lang="fr-FR"/>
            </a:defPPr>
            <a:lvl1pPr algn="ctr" eaLnBrk="1" hangingPunct="1">
              <a:defRPr sz="2400" b="1" u="sng">
                <a:solidFill>
                  <a:schemeClr val="bg1"/>
                </a:solidFill>
                <a:effectLst>
                  <a:outerShdw blurRad="38100" dist="38100" dir="2700000" algn="tl">
                    <a:srgbClr val="C0C0C0"/>
                  </a:outerShdw>
                </a:effectLst>
                <a:highlight>
                  <a:srgbClr val="808080"/>
                </a:highlight>
                <a:ea typeface="ＭＳ Ｐゴシック" charset="-128"/>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r>
              <a:rPr lang="fr-FR" altLang="fr-FR" dirty="0">
                <a:latin typeface="Calibri" panose="020F0502020204030204" pitchFamily="34" charset="0"/>
                <a:cs typeface="Calibri" panose="020F0502020204030204" pitchFamily="34" charset="0"/>
              </a:rPr>
              <a:t>LE DECISIONNEL</a:t>
            </a:r>
          </a:p>
        </p:txBody>
      </p:sp>
    </p:spTree>
    <p:extLst>
      <p:ext uri="{BB962C8B-B14F-4D97-AF65-F5344CB8AC3E}">
        <p14:creationId xmlns:p14="http://schemas.microsoft.com/office/powerpoint/2010/main" val="4047205210"/>
      </p:ext>
    </p:extLst>
  </p:cSld>
  <p:clrMapOvr>
    <a:masterClrMapping/>
  </p:clrMapOvr>
  <p:transition spd="slow">
    <p:split orient="vert"/>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me 5"/>
          <p:cNvGraphicFramePr/>
          <p:nvPr/>
        </p:nvGraphicFramePr>
        <p:xfrm>
          <a:off x="-165670" y="14288"/>
          <a:ext cx="925252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1476673" y="1556792"/>
            <a:ext cx="3262433" cy="923330"/>
          </a:xfrm>
          <a:prstGeom prst="rect">
            <a:avLst/>
          </a:prstGeom>
          <a:noFill/>
        </p:spPr>
        <p:txBody>
          <a:bodyPr wrap="none" lIns="91440" tIns="45720" rIns="91440" bIns="45720">
            <a:spAutoFit/>
          </a:bodyPr>
          <a:lstStyle/>
          <a:p>
            <a:pPr algn="ctr"/>
            <a:r>
              <a:rPr lang="fr-FR" sz="5400" b="1" i="1" cap="none" spc="0" dirty="0">
                <a:ln w="12700">
                  <a:solidFill>
                    <a:schemeClr val="tx2">
                      <a:satMod val="155000"/>
                    </a:schemeClr>
                  </a:solidFill>
                  <a:prstDash val="solid"/>
                </a:ln>
                <a:solidFill>
                  <a:srgbClr val="0432FF"/>
                </a:solidFill>
                <a:effectLst>
                  <a:outerShdw blurRad="41275" dist="20320" dir="1800000" algn="tl" rotWithShape="0">
                    <a:srgbClr val="000000">
                      <a:alpha val="40000"/>
                    </a:srgbClr>
                  </a:outerShdw>
                </a:effectLst>
              </a:rPr>
              <a:t>Stockage</a:t>
            </a:r>
          </a:p>
        </p:txBody>
      </p:sp>
      <p:sp>
        <p:nvSpPr>
          <p:cNvPr id="7" name="Rectangle 6"/>
          <p:cNvSpPr/>
          <p:nvPr/>
        </p:nvSpPr>
        <p:spPr>
          <a:xfrm>
            <a:off x="539552" y="4207396"/>
            <a:ext cx="3416320" cy="923330"/>
          </a:xfrm>
          <a:prstGeom prst="rect">
            <a:avLst/>
          </a:prstGeom>
          <a:noFill/>
        </p:spPr>
        <p:txBody>
          <a:bodyPr wrap="none" lIns="91440" tIns="45720" rIns="91440" bIns="45720">
            <a:spAutoFit/>
          </a:bodyPr>
          <a:lstStyle/>
          <a:p>
            <a:pPr algn="ctr"/>
            <a:r>
              <a:rPr lang="fr-FR" sz="5400" b="1" i="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Entrepôts</a:t>
            </a:r>
            <a:endParaRPr lang="fr-FR"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Rectangle 7"/>
          <p:cNvSpPr/>
          <p:nvPr/>
        </p:nvSpPr>
        <p:spPr>
          <a:xfrm>
            <a:off x="4283968" y="4214540"/>
            <a:ext cx="4031873" cy="923330"/>
          </a:xfrm>
          <a:prstGeom prst="rect">
            <a:avLst/>
          </a:prstGeom>
          <a:noFill/>
        </p:spPr>
        <p:txBody>
          <a:bodyPr wrap="none" lIns="91440" tIns="45720" rIns="91440" bIns="45720">
            <a:spAutoFit/>
          </a:bodyPr>
          <a:lstStyle/>
          <a:p>
            <a:pPr algn="ctr"/>
            <a:r>
              <a:rPr lang="fr-FR" sz="5400" b="1" i="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de données</a:t>
            </a:r>
            <a:endParaRPr lang="fr-FR"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449366090"/>
      </p:ext>
    </p:extLst>
  </p:cSld>
  <p:clrMapOvr>
    <a:masterClrMapping/>
  </p:clrMapOvr>
  <p:transition spd="med">
    <p:pull/>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a:extLst>
              <a:ext uri="{FF2B5EF4-FFF2-40B4-BE49-F238E27FC236}">
                <a16:creationId xmlns:a16="http://schemas.microsoft.com/office/drawing/2014/main" id="{0EDA1951-9C09-A44F-8AA6-C8985F750546}"/>
              </a:ext>
            </a:extLst>
          </p:cNvPr>
          <p:cNvSpPr>
            <a:spLocks noGrp="1" noChangeArrowheads="1"/>
          </p:cNvSpPr>
          <p:nvPr>
            <p:ph type="title" sz="quarter" idx="4294967295"/>
          </p:nvPr>
        </p:nvSpPr>
        <p:spPr>
          <a:xfrm>
            <a:off x="1647701" y="65728"/>
            <a:ext cx="3986337" cy="571500"/>
          </a:xfrm>
          <a:noFill/>
          <a:ln w="9525">
            <a:noFill/>
            <a:miter lim="800000"/>
            <a:headEnd/>
            <a:tailEnd/>
          </a:ln>
          <a:effectLst/>
        </p:spPr>
        <p:txBody>
          <a:bodyPr wrap="square">
            <a:spAutoFit/>
          </a:bodyPr>
          <a:lstStyle/>
          <a:p>
            <a:pPr algn="l" eaLnBrk="1" hangingPunct="1"/>
            <a:r>
              <a:rPr lang="fr-FR" altLang="fr-FR" sz="2800" b="1" u="sng" kern="1200" dirty="0">
                <a:solidFill>
                  <a:schemeClr val="bg1"/>
                </a:solidFill>
                <a:effectLst>
                  <a:outerShdw blurRad="38100" dist="38100" dir="2700000" algn="tl">
                    <a:srgbClr val="C0C0C0"/>
                  </a:outerShdw>
                </a:effectLst>
                <a:highlight>
                  <a:srgbClr val="808080"/>
                </a:highlight>
                <a:latin typeface="Calibri" panose="020F0502020204030204" pitchFamily="34" charset="0"/>
                <a:ea typeface="ＭＳ Ｐゴシック" charset="-128"/>
                <a:cs typeface="Calibri" panose="020F0502020204030204" pitchFamily="34" charset="0"/>
              </a:rPr>
              <a:t>OLTP VS OLAP</a:t>
            </a:r>
          </a:p>
        </p:txBody>
      </p:sp>
      <p:grpSp>
        <p:nvGrpSpPr>
          <p:cNvPr id="2" name="Groupe 1">
            <a:extLst>
              <a:ext uri="{FF2B5EF4-FFF2-40B4-BE49-F238E27FC236}">
                <a16:creationId xmlns:a16="http://schemas.microsoft.com/office/drawing/2014/main" id="{CAE69865-BE8E-9E84-E3F5-CDA0BC8F7A07}"/>
              </a:ext>
            </a:extLst>
          </p:cNvPr>
          <p:cNvGrpSpPr/>
          <p:nvPr/>
        </p:nvGrpSpPr>
        <p:grpSpPr>
          <a:xfrm>
            <a:off x="3478213" y="1477963"/>
            <a:ext cx="5665787" cy="4368799"/>
            <a:chOff x="3478213" y="1477963"/>
            <a:chExt cx="5665787" cy="4368799"/>
          </a:xfrm>
        </p:grpSpPr>
        <p:grpSp>
          <p:nvGrpSpPr>
            <p:cNvPr id="228356" name="Group 4">
              <a:extLst>
                <a:ext uri="{FF2B5EF4-FFF2-40B4-BE49-F238E27FC236}">
                  <a16:creationId xmlns:a16="http://schemas.microsoft.com/office/drawing/2014/main" id="{6AAC4893-9460-594A-B309-B033652E71E3}"/>
                </a:ext>
              </a:extLst>
            </p:cNvPr>
            <p:cNvGrpSpPr>
              <a:grpSpLocks/>
            </p:cNvGrpSpPr>
            <p:nvPr/>
          </p:nvGrpSpPr>
          <p:grpSpPr bwMode="auto">
            <a:xfrm>
              <a:off x="5127625" y="1982788"/>
              <a:ext cx="2613025" cy="2697162"/>
              <a:chOff x="397" y="1309"/>
              <a:chExt cx="1646" cy="1699"/>
            </a:xfrm>
          </p:grpSpPr>
          <p:grpSp>
            <p:nvGrpSpPr>
              <p:cNvPr id="228357" name="Group 5">
                <a:extLst>
                  <a:ext uri="{FF2B5EF4-FFF2-40B4-BE49-F238E27FC236}">
                    <a16:creationId xmlns:a16="http://schemas.microsoft.com/office/drawing/2014/main" id="{97C2ADF5-1769-0443-BE67-104EF6190E6C}"/>
                  </a:ext>
                </a:extLst>
              </p:cNvPr>
              <p:cNvGrpSpPr>
                <a:grpSpLocks/>
              </p:cNvGrpSpPr>
              <p:nvPr/>
            </p:nvGrpSpPr>
            <p:grpSpPr bwMode="auto">
              <a:xfrm>
                <a:off x="754" y="1309"/>
                <a:ext cx="1289" cy="1338"/>
                <a:chOff x="754" y="1309"/>
                <a:chExt cx="1289" cy="1338"/>
              </a:xfrm>
            </p:grpSpPr>
            <p:sp>
              <p:nvSpPr>
                <p:cNvPr id="228358" name="AutoShape 6">
                  <a:extLst>
                    <a:ext uri="{FF2B5EF4-FFF2-40B4-BE49-F238E27FC236}">
                      <a16:creationId xmlns:a16="http://schemas.microsoft.com/office/drawing/2014/main" id="{9364B906-C1CF-7F40-BF22-22CB48B7E6B3}"/>
                    </a:ext>
                  </a:extLst>
                </p:cNvPr>
                <p:cNvSpPr>
                  <a:spLocks noChangeArrowheads="1"/>
                </p:cNvSpPr>
                <p:nvPr/>
              </p:nvSpPr>
              <p:spPr bwMode="auto">
                <a:xfrm>
                  <a:off x="768" y="1310"/>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359" name="AutoShape 7">
                  <a:extLst>
                    <a:ext uri="{FF2B5EF4-FFF2-40B4-BE49-F238E27FC236}">
                      <a16:creationId xmlns:a16="http://schemas.microsoft.com/office/drawing/2014/main" id="{48B67307-AED0-FD46-879F-4E589BEDC62B}"/>
                    </a:ext>
                  </a:extLst>
                </p:cNvPr>
                <p:cNvSpPr>
                  <a:spLocks noChangeArrowheads="1"/>
                </p:cNvSpPr>
                <p:nvPr/>
              </p:nvSpPr>
              <p:spPr bwMode="auto">
                <a:xfrm>
                  <a:off x="983" y="1310"/>
                  <a:ext cx="184" cy="17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360" name="AutoShape 8">
                  <a:extLst>
                    <a:ext uri="{FF2B5EF4-FFF2-40B4-BE49-F238E27FC236}">
                      <a16:creationId xmlns:a16="http://schemas.microsoft.com/office/drawing/2014/main" id="{6527498D-19C4-9F44-8E58-425B4C3A6B52}"/>
                    </a:ext>
                  </a:extLst>
                </p:cNvPr>
                <p:cNvSpPr>
                  <a:spLocks noChangeArrowheads="1"/>
                </p:cNvSpPr>
                <p:nvPr/>
              </p:nvSpPr>
              <p:spPr bwMode="auto">
                <a:xfrm>
                  <a:off x="1204" y="1310"/>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361" name="AutoShape 9">
                  <a:extLst>
                    <a:ext uri="{FF2B5EF4-FFF2-40B4-BE49-F238E27FC236}">
                      <a16:creationId xmlns:a16="http://schemas.microsoft.com/office/drawing/2014/main" id="{FC611A15-99F7-F949-9EFE-F3F5C013B396}"/>
                    </a:ext>
                  </a:extLst>
                </p:cNvPr>
                <p:cNvSpPr>
                  <a:spLocks noChangeArrowheads="1"/>
                </p:cNvSpPr>
                <p:nvPr/>
              </p:nvSpPr>
              <p:spPr bwMode="auto">
                <a:xfrm>
                  <a:off x="1424" y="1309"/>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362" name="AutoShape 10">
                  <a:extLst>
                    <a:ext uri="{FF2B5EF4-FFF2-40B4-BE49-F238E27FC236}">
                      <a16:creationId xmlns:a16="http://schemas.microsoft.com/office/drawing/2014/main" id="{66AE089B-C3DB-A444-8425-A0385792F046}"/>
                    </a:ext>
                  </a:extLst>
                </p:cNvPr>
                <p:cNvSpPr>
                  <a:spLocks noChangeArrowheads="1"/>
                </p:cNvSpPr>
                <p:nvPr/>
              </p:nvSpPr>
              <p:spPr bwMode="auto">
                <a:xfrm>
                  <a:off x="1859" y="1310"/>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363" name="AutoShape 11">
                  <a:extLst>
                    <a:ext uri="{FF2B5EF4-FFF2-40B4-BE49-F238E27FC236}">
                      <a16:creationId xmlns:a16="http://schemas.microsoft.com/office/drawing/2014/main" id="{205C9495-C24F-BB42-B255-E14C2522DFB3}"/>
                    </a:ext>
                  </a:extLst>
                </p:cNvPr>
                <p:cNvSpPr>
                  <a:spLocks noChangeArrowheads="1"/>
                </p:cNvSpPr>
                <p:nvPr/>
              </p:nvSpPr>
              <p:spPr bwMode="auto">
                <a:xfrm>
                  <a:off x="1646" y="1309"/>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364" name="AutoShape 12">
                  <a:extLst>
                    <a:ext uri="{FF2B5EF4-FFF2-40B4-BE49-F238E27FC236}">
                      <a16:creationId xmlns:a16="http://schemas.microsoft.com/office/drawing/2014/main" id="{76D045A3-948D-AA40-BCF0-6B091CB21C36}"/>
                    </a:ext>
                  </a:extLst>
                </p:cNvPr>
                <p:cNvSpPr>
                  <a:spLocks noChangeArrowheads="1"/>
                </p:cNvSpPr>
                <p:nvPr/>
              </p:nvSpPr>
              <p:spPr bwMode="auto">
                <a:xfrm>
                  <a:off x="766" y="1543"/>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365" name="AutoShape 13">
                  <a:extLst>
                    <a:ext uri="{FF2B5EF4-FFF2-40B4-BE49-F238E27FC236}">
                      <a16:creationId xmlns:a16="http://schemas.microsoft.com/office/drawing/2014/main" id="{D8E1FA2D-354B-7148-8C91-4488BA40E75C}"/>
                    </a:ext>
                  </a:extLst>
                </p:cNvPr>
                <p:cNvSpPr>
                  <a:spLocks noChangeArrowheads="1"/>
                </p:cNvSpPr>
                <p:nvPr/>
              </p:nvSpPr>
              <p:spPr bwMode="auto">
                <a:xfrm>
                  <a:off x="981" y="1543"/>
                  <a:ext cx="184" cy="17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366" name="AutoShape 14">
                  <a:extLst>
                    <a:ext uri="{FF2B5EF4-FFF2-40B4-BE49-F238E27FC236}">
                      <a16:creationId xmlns:a16="http://schemas.microsoft.com/office/drawing/2014/main" id="{26F9EAF5-A23C-C24B-9F52-B13E17E8A15E}"/>
                    </a:ext>
                  </a:extLst>
                </p:cNvPr>
                <p:cNvSpPr>
                  <a:spLocks noChangeArrowheads="1"/>
                </p:cNvSpPr>
                <p:nvPr/>
              </p:nvSpPr>
              <p:spPr bwMode="auto">
                <a:xfrm>
                  <a:off x="1202" y="1543"/>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367" name="AutoShape 15">
                  <a:extLst>
                    <a:ext uri="{FF2B5EF4-FFF2-40B4-BE49-F238E27FC236}">
                      <a16:creationId xmlns:a16="http://schemas.microsoft.com/office/drawing/2014/main" id="{5DF164EB-D38F-4848-BF1C-2D169584B666}"/>
                    </a:ext>
                  </a:extLst>
                </p:cNvPr>
                <p:cNvSpPr>
                  <a:spLocks noChangeArrowheads="1"/>
                </p:cNvSpPr>
                <p:nvPr/>
              </p:nvSpPr>
              <p:spPr bwMode="auto">
                <a:xfrm>
                  <a:off x="1422" y="1542"/>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368" name="AutoShape 16">
                  <a:extLst>
                    <a:ext uri="{FF2B5EF4-FFF2-40B4-BE49-F238E27FC236}">
                      <a16:creationId xmlns:a16="http://schemas.microsoft.com/office/drawing/2014/main" id="{9F9A6D6D-A676-9741-B338-C6114477F3C6}"/>
                    </a:ext>
                  </a:extLst>
                </p:cNvPr>
                <p:cNvSpPr>
                  <a:spLocks noChangeArrowheads="1"/>
                </p:cNvSpPr>
                <p:nvPr/>
              </p:nvSpPr>
              <p:spPr bwMode="auto">
                <a:xfrm>
                  <a:off x="1857" y="1543"/>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369" name="AutoShape 17">
                  <a:extLst>
                    <a:ext uri="{FF2B5EF4-FFF2-40B4-BE49-F238E27FC236}">
                      <a16:creationId xmlns:a16="http://schemas.microsoft.com/office/drawing/2014/main" id="{09689AE6-3BFF-B742-BD78-B6A8F014996D}"/>
                    </a:ext>
                  </a:extLst>
                </p:cNvPr>
                <p:cNvSpPr>
                  <a:spLocks noChangeArrowheads="1"/>
                </p:cNvSpPr>
                <p:nvPr/>
              </p:nvSpPr>
              <p:spPr bwMode="auto">
                <a:xfrm>
                  <a:off x="1644" y="1542"/>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370" name="AutoShape 18">
                  <a:extLst>
                    <a:ext uri="{FF2B5EF4-FFF2-40B4-BE49-F238E27FC236}">
                      <a16:creationId xmlns:a16="http://schemas.microsoft.com/office/drawing/2014/main" id="{8EEA2E8A-910D-8D41-986F-D5F014E288E7}"/>
                    </a:ext>
                  </a:extLst>
                </p:cNvPr>
                <p:cNvSpPr>
                  <a:spLocks noChangeArrowheads="1"/>
                </p:cNvSpPr>
                <p:nvPr/>
              </p:nvSpPr>
              <p:spPr bwMode="auto">
                <a:xfrm>
                  <a:off x="766" y="1775"/>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371" name="AutoShape 19">
                  <a:extLst>
                    <a:ext uri="{FF2B5EF4-FFF2-40B4-BE49-F238E27FC236}">
                      <a16:creationId xmlns:a16="http://schemas.microsoft.com/office/drawing/2014/main" id="{D10279BA-F7D9-2A4F-A966-21D67456C1D1}"/>
                    </a:ext>
                  </a:extLst>
                </p:cNvPr>
                <p:cNvSpPr>
                  <a:spLocks noChangeArrowheads="1"/>
                </p:cNvSpPr>
                <p:nvPr/>
              </p:nvSpPr>
              <p:spPr bwMode="auto">
                <a:xfrm>
                  <a:off x="981" y="1775"/>
                  <a:ext cx="184" cy="17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372" name="AutoShape 20">
                  <a:extLst>
                    <a:ext uri="{FF2B5EF4-FFF2-40B4-BE49-F238E27FC236}">
                      <a16:creationId xmlns:a16="http://schemas.microsoft.com/office/drawing/2014/main" id="{B826687B-4A5B-3242-A1E3-F4C4928F2889}"/>
                    </a:ext>
                  </a:extLst>
                </p:cNvPr>
                <p:cNvSpPr>
                  <a:spLocks noChangeArrowheads="1"/>
                </p:cNvSpPr>
                <p:nvPr/>
              </p:nvSpPr>
              <p:spPr bwMode="auto">
                <a:xfrm>
                  <a:off x="1202" y="1775"/>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373" name="AutoShape 21">
                  <a:extLst>
                    <a:ext uri="{FF2B5EF4-FFF2-40B4-BE49-F238E27FC236}">
                      <a16:creationId xmlns:a16="http://schemas.microsoft.com/office/drawing/2014/main" id="{97B58008-8A5C-E740-9B60-1151D93CD125}"/>
                    </a:ext>
                  </a:extLst>
                </p:cNvPr>
                <p:cNvSpPr>
                  <a:spLocks noChangeArrowheads="1"/>
                </p:cNvSpPr>
                <p:nvPr/>
              </p:nvSpPr>
              <p:spPr bwMode="auto">
                <a:xfrm>
                  <a:off x="1422" y="1774"/>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374" name="AutoShape 22">
                  <a:extLst>
                    <a:ext uri="{FF2B5EF4-FFF2-40B4-BE49-F238E27FC236}">
                      <a16:creationId xmlns:a16="http://schemas.microsoft.com/office/drawing/2014/main" id="{4D3A754B-C269-2642-9A46-034B53B7E211}"/>
                    </a:ext>
                  </a:extLst>
                </p:cNvPr>
                <p:cNvSpPr>
                  <a:spLocks noChangeArrowheads="1"/>
                </p:cNvSpPr>
                <p:nvPr/>
              </p:nvSpPr>
              <p:spPr bwMode="auto">
                <a:xfrm>
                  <a:off x="1857" y="1775"/>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375" name="AutoShape 23">
                  <a:extLst>
                    <a:ext uri="{FF2B5EF4-FFF2-40B4-BE49-F238E27FC236}">
                      <a16:creationId xmlns:a16="http://schemas.microsoft.com/office/drawing/2014/main" id="{4C326C7E-4AA3-3B43-8CCA-376335163127}"/>
                    </a:ext>
                  </a:extLst>
                </p:cNvPr>
                <p:cNvSpPr>
                  <a:spLocks noChangeArrowheads="1"/>
                </p:cNvSpPr>
                <p:nvPr/>
              </p:nvSpPr>
              <p:spPr bwMode="auto">
                <a:xfrm>
                  <a:off x="1644" y="1774"/>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376" name="AutoShape 24">
                  <a:extLst>
                    <a:ext uri="{FF2B5EF4-FFF2-40B4-BE49-F238E27FC236}">
                      <a16:creationId xmlns:a16="http://schemas.microsoft.com/office/drawing/2014/main" id="{244674B1-52E1-E74A-B8C7-1B8A83F670E6}"/>
                    </a:ext>
                  </a:extLst>
                </p:cNvPr>
                <p:cNvSpPr>
                  <a:spLocks noChangeArrowheads="1"/>
                </p:cNvSpPr>
                <p:nvPr/>
              </p:nvSpPr>
              <p:spPr bwMode="auto">
                <a:xfrm>
                  <a:off x="754" y="2018"/>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377" name="AutoShape 25">
                  <a:extLst>
                    <a:ext uri="{FF2B5EF4-FFF2-40B4-BE49-F238E27FC236}">
                      <a16:creationId xmlns:a16="http://schemas.microsoft.com/office/drawing/2014/main" id="{08200BB1-AC61-9941-8796-D0B68B358394}"/>
                    </a:ext>
                  </a:extLst>
                </p:cNvPr>
                <p:cNvSpPr>
                  <a:spLocks noChangeArrowheads="1"/>
                </p:cNvSpPr>
                <p:nvPr/>
              </p:nvSpPr>
              <p:spPr bwMode="auto">
                <a:xfrm>
                  <a:off x="969" y="2018"/>
                  <a:ext cx="184" cy="17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378" name="AutoShape 26">
                  <a:extLst>
                    <a:ext uri="{FF2B5EF4-FFF2-40B4-BE49-F238E27FC236}">
                      <a16:creationId xmlns:a16="http://schemas.microsoft.com/office/drawing/2014/main" id="{A13A02E7-9C7E-D649-889F-D191DCAB37C2}"/>
                    </a:ext>
                  </a:extLst>
                </p:cNvPr>
                <p:cNvSpPr>
                  <a:spLocks noChangeArrowheads="1"/>
                </p:cNvSpPr>
                <p:nvPr/>
              </p:nvSpPr>
              <p:spPr bwMode="auto">
                <a:xfrm>
                  <a:off x="1190" y="2018"/>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379" name="AutoShape 27">
                  <a:extLst>
                    <a:ext uri="{FF2B5EF4-FFF2-40B4-BE49-F238E27FC236}">
                      <a16:creationId xmlns:a16="http://schemas.microsoft.com/office/drawing/2014/main" id="{1DCD6BE6-E118-C142-8CE4-2229109D63AB}"/>
                    </a:ext>
                  </a:extLst>
                </p:cNvPr>
                <p:cNvSpPr>
                  <a:spLocks noChangeArrowheads="1"/>
                </p:cNvSpPr>
                <p:nvPr/>
              </p:nvSpPr>
              <p:spPr bwMode="auto">
                <a:xfrm>
                  <a:off x="1410" y="2017"/>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380" name="AutoShape 28">
                  <a:extLst>
                    <a:ext uri="{FF2B5EF4-FFF2-40B4-BE49-F238E27FC236}">
                      <a16:creationId xmlns:a16="http://schemas.microsoft.com/office/drawing/2014/main" id="{EF8340EF-B0C0-5441-85D9-B8929E6208C2}"/>
                    </a:ext>
                  </a:extLst>
                </p:cNvPr>
                <p:cNvSpPr>
                  <a:spLocks noChangeArrowheads="1"/>
                </p:cNvSpPr>
                <p:nvPr/>
              </p:nvSpPr>
              <p:spPr bwMode="auto">
                <a:xfrm>
                  <a:off x="1845" y="2018"/>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381" name="AutoShape 29">
                  <a:extLst>
                    <a:ext uri="{FF2B5EF4-FFF2-40B4-BE49-F238E27FC236}">
                      <a16:creationId xmlns:a16="http://schemas.microsoft.com/office/drawing/2014/main" id="{01354BC4-6C78-AE4B-8B88-5311CD75C3A9}"/>
                    </a:ext>
                  </a:extLst>
                </p:cNvPr>
                <p:cNvSpPr>
                  <a:spLocks noChangeArrowheads="1"/>
                </p:cNvSpPr>
                <p:nvPr/>
              </p:nvSpPr>
              <p:spPr bwMode="auto">
                <a:xfrm>
                  <a:off x="1632" y="2017"/>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382" name="AutoShape 30">
                  <a:extLst>
                    <a:ext uri="{FF2B5EF4-FFF2-40B4-BE49-F238E27FC236}">
                      <a16:creationId xmlns:a16="http://schemas.microsoft.com/office/drawing/2014/main" id="{93348732-FC6E-F948-9C39-2C237A0A43BD}"/>
                    </a:ext>
                  </a:extLst>
                </p:cNvPr>
                <p:cNvSpPr>
                  <a:spLocks noChangeArrowheads="1"/>
                </p:cNvSpPr>
                <p:nvPr/>
              </p:nvSpPr>
              <p:spPr bwMode="auto">
                <a:xfrm>
                  <a:off x="754" y="2244"/>
                  <a:ext cx="184" cy="178"/>
                </a:xfrm>
                <a:prstGeom prst="cube">
                  <a:avLst>
                    <a:gd name="adj" fmla="val 250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383" name="AutoShape 31">
                  <a:extLst>
                    <a:ext uri="{FF2B5EF4-FFF2-40B4-BE49-F238E27FC236}">
                      <a16:creationId xmlns:a16="http://schemas.microsoft.com/office/drawing/2014/main" id="{8A004F7B-B904-564F-9595-50E28EADAD3C}"/>
                    </a:ext>
                  </a:extLst>
                </p:cNvPr>
                <p:cNvSpPr>
                  <a:spLocks noChangeArrowheads="1"/>
                </p:cNvSpPr>
                <p:nvPr/>
              </p:nvSpPr>
              <p:spPr bwMode="auto">
                <a:xfrm>
                  <a:off x="969" y="2244"/>
                  <a:ext cx="184" cy="17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384" name="AutoShape 32">
                  <a:extLst>
                    <a:ext uri="{FF2B5EF4-FFF2-40B4-BE49-F238E27FC236}">
                      <a16:creationId xmlns:a16="http://schemas.microsoft.com/office/drawing/2014/main" id="{4631255C-6559-3149-AE52-40EE89C48B4A}"/>
                    </a:ext>
                  </a:extLst>
                </p:cNvPr>
                <p:cNvSpPr>
                  <a:spLocks noChangeArrowheads="1"/>
                </p:cNvSpPr>
                <p:nvPr/>
              </p:nvSpPr>
              <p:spPr bwMode="auto">
                <a:xfrm>
                  <a:off x="1190" y="2244"/>
                  <a:ext cx="184" cy="178"/>
                </a:xfrm>
                <a:prstGeom prst="cube">
                  <a:avLst>
                    <a:gd name="adj" fmla="val 250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385" name="AutoShape 33">
                  <a:extLst>
                    <a:ext uri="{FF2B5EF4-FFF2-40B4-BE49-F238E27FC236}">
                      <a16:creationId xmlns:a16="http://schemas.microsoft.com/office/drawing/2014/main" id="{3539D5AE-2825-8240-9EA2-81BCD6C8AF81}"/>
                    </a:ext>
                  </a:extLst>
                </p:cNvPr>
                <p:cNvSpPr>
                  <a:spLocks noChangeArrowheads="1"/>
                </p:cNvSpPr>
                <p:nvPr/>
              </p:nvSpPr>
              <p:spPr bwMode="auto">
                <a:xfrm>
                  <a:off x="1410" y="2243"/>
                  <a:ext cx="184" cy="178"/>
                </a:xfrm>
                <a:prstGeom prst="cube">
                  <a:avLst>
                    <a:gd name="adj" fmla="val 250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386" name="AutoShape 34">
                  <a:extLst>
                    <a:ext uri="{FF2B5EF4-FFF2-40B4-BE49-F238E27FC236}">
                      <a16:creationId xmlns:a16="http://schemas.microsoft.com/office/drawing/2014/main" id="{3E4C5FEC-ADCD-3D46-B088-02B584D8A708}"/>
                    </a:ext>
                  </a:extLst>
                </p:cNvPr>
                <p:cNvSpPr>
                  <a:spLocks noChangeArrowheads="1"/>
                </p:cNvSpPr>
                <p:nvPr/>
              </p:nvSpPr>
              <p:spPr bwMode="auto">
                <a:xfrm>
                  <a:off x="1845" y="2244"/>
                  <a:ext cx="184" cy="178"/>
                </a:xfrm>
                <a:prstGeom prst="cube">
                  <a:avLst>
                    <a:gd name="adj" fmla="val 250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387" name="AutoShape 35">
                  <a:extLst>
                    <a:ext uri="{FF2B5EF4-FFF2-40B4-BE49-F238E27FC236}">
                      <a16:creationId xmlns:a16="http://schemas.microsoft.com/office/drawing/2014/main" id="{120C10BC-19C0-FC4C-963E-7BE60C3F8BDB}"/>
                    </a:ext>
                  </a:extLst>
                </p:cNvPr>
                <p:cNvSpPr>
                  <a:spLocks noChangeArrowheads="1"/>
                </p:cNvSpPr>
                <p:nvPr/>
              </p:nvSpPr>
              <p:spPr bwMode="auto">
                <a:xfrm>
                  <a:off x="1632" y="2243"/>
                  <a:ext cx="184" cy="178"/>
                </a:xfrm>
                <a:prstGeom prst="cube">
                  <a:avLst>
                    <a:gd name="adj" fmla="val 250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388" name="AutoShape 36">
                  <a:extLst>
                    <a:ext uri="{FF2B5EF4-FFF2-40B4-BE49-F238E27FC236}">
                      <a16:creationId xmlns:a16="http://schemas.microsoft.com/office/drawing/2014/main" id="{037192F7-C5D4-D141-8E1B-AA887DE0F71F}"/>
                    </a:ext>
                  </a:extLst>
                </p:cNvPr>
                <p:cNvSpPr>
                  <a:spLocks noChangeArrowheads="1"/>
                </p:cNvSpPr>
                <p:nvPr/>
              </p:nvSpPr>
              <p:spPr bwMode="auto">
                <a:xfrm>
                  <a:off x="760" y="2469"/>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389" name="AutoShape 37">
                  <a:extLst>
                    <a:ext uri="{FF2B5EF4-FFF2-40B4-BE49-F238E27FC236}">
                      <a16:creationId xmlns:a16="http://schemas.microsoft.com/office/drawing/2014/main" id="{179CACCC-4970-F444-9A24-96557C7D16F1}"/>
                    </a:ext>
                  </a:extLst>
                </p:cNvPr>
                <p:cNvSpPr>
                  <a:spLocks noChangeArrowheads="1"/>
                </p:cNvSpPr>
                <p:nvPr/>
              </p:nvSpPr>
              <p:spPr bwMode="auto">
                <a:xfrm>
                  <a:off x="975" y="2469"/>
                  <a:ext cx="184" cy="17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390" name="AutoShape 38">
                  <a:extLst>
                    <a:ext uri="{FF2B5EF4-FFF2-40B4-BE49-F238E27FC236}">
                      <a16:creationId xmlns:a16="http://schemas.microsoft.com/office/drawing/2014/main" id="{A16350B4-0604-FF44-AE4C-C2B26EF3A2B3}"/>
                    </a:ext>
                  </a:extLst>
                </p:cNvPr>
                <p:cNvSpPr>
                  <a:spLocks noChangeArrowheads="1"/>
                </p:cNvSpPr>
                <p:nvPr/>
              </p:nvSpPr>
              <p:spPr bwMode="auto">
                <a:xfrm>
                  <a:off x="1196" y="2469"/>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391" name="AutoShape 39">
                  <a:extLst>
                    <a:ext uri="{FF2B5EF4-FFF2-40B4-BE49-F238E27FC236}">
                      <a16:creationId xmlns:a16="http://schemas.microsoft.com/office/drawing/2014/main" id="{1035BBAA-3A71-2A40-930F-4C265A3AC117}"/>
                    </a:ext>
                  </a:extLst>
                </p:cNvPr>
                <p:cNvSpPr>
                  <a:spLocks noChangeArrowheads="1"/>
                </p:cNvSpPr>
                <p:nvPr/>
              </p:nvSpPr>
              <p:spPr bwMode="auto">
                <a:xfrm>
                  <a:off x="1416" y="2468"/>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392" name="AutoShape 40">
                  <a:extLst>
                    <a:ext uri="{FF2B5EF4-FFF2-40B4-BE49-F238E27FC236}">
                      <a16:creationId xmlns:a16="http://schemas.microsoft.com/office/drawing/2014/main" id="{D0AE95FA-5A15-2348-BB98-D041C0B8EFF8}"/>
                    </a:ext>
                  </a:extLst>
                </p:cNvPr>
                <p:cNvSpPr>
                  <a:spLocks noChangeArrowheads="1"/>
                </p:cNvSpPr>
                <p:nvPr/>
              </p:nvSpPr>
              <p:spPr bwMode="auto">
                <a:xfrm>
                  <a:off x="1851" y="2469"/>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393" name="AutoShape 41">
                  <a:extLst>
                    <a:ext uri="{FF2B5EF4-FFF2-40B4-BE49-F238E27FC236}">
                      <a16:creationId xmlns:a16="http://schemas.microsoft.com/office/drawing/2014/main" id="{BAE2EBE4-2EA4-BA49-879F-FBA4DE8219B0}"/>
                    </a:ext>
                  </a:extLst>
                </p:cNvPr>
                <p:cNvSpPr>
                  <a:spLocks noChangeArrowheads="1"/>
                </p:cNvSpPr>
                <p:nvPr/>
              </p:nvSpPr>
              <p:spPr bwMode="auto">
                <a:xfrm>
                  <a:off x="1638" y="2468"/>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grpSp>
          <p:grpSp>
            <p:nvGrpSpPr>
              <p:cNvPr id="228394" name="Group 42">
                <a:extLst>
                  <a:ext uri="{FF2B5EF4-FFF2-40B4-BE49-F238E27FC236}">
                    <a16:creationId xmlns:a16="http://schemas.microsoft.com/office/drawing/2014/main" id="{6AA1024B-D21F-DA44-8CBC-8C5CFEE510B2}"/>
                  </a:ext>
                </a:extLst>
              </p:cNvPr>
              <p:cNvGrpSpPr>
                <a:grpSpLocks/>
              </p:cNvGrpSpPr>
              <p:nvPr/>
            </p:nvGrpSpPr>
            <p:grpSpPr bwMode="auto">
              <a:xfrm>
                <a:off x="695" y="1368"/>
                <a:ext cx="1307" cy="1338"/>
                <a:chOff x="1045" y="1517"/>
                <a:chExt cx="1307" cy="1338"/>
              </a:xfrm>
            </p:grpSpPr>
            <p:sp>
              <p:nvSpPr>
                <p:cNvPr id="228395" name="AutoShape 43">
                  <a:extLst>
                    <a:ext uri="{FF2B5EF4-FFF2-40B4-BE49-F238E27FC236}">
                      <a16:creationId xmlns:a16="http://schemas.microsoft.com/office/drawing/2014/main" id="{84F78F80-16AD-874A-9D17-B2BC527CAEF8}"/>
                    </a:ext>
                  </a:extLst>
                </p:cNvPr>
                <p:cNvSpPr>
                  <a:spLocks noChangeArrowheads="1"/>
                </p:cNvSpPr>
                <p:nvPr/>
              </p:nvSpPr>
              <p:spPr bwMode="auto">
                <a:xfrm>
                  <a:off x="1059" y="1518"/>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396" name="AutoShape 44">
                  <a:extLst>
                    <a:ext uri="{FF2B5EF4-FFF2-40B4-BE49-F238E27FC236}">
                      <a16:creationId xmlns:a16="http://schemas.microsoft.com/office/drawing/2014/main" id="{2075F9D5-7A0E-8944-AB8C-FCFE275C75A0}"/>
                    </a:ext>
                  </a:extLst>
                </p:cNvPr>
                <p:cNvSpPr>
                  <a:spLocks noChangeArrowheads="1"/>
                </p:cNvSpPr>
                <p:nvPr/>
              </p:nvSpPr>
              <p:spPr bwMode="auto">
                <a:xfrm>
                  <a:off x="1274" y="1518"/>
                  <a:ext cx="184" cy="17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397" name="AutoShape 45">
                  <a:extLst>
                    <a:ext uri="{FF2B5EF4-FFF2-40B4-BE49-F238E27FC236}">
                      <a16:creationId xmlns:a16="http://schemas.microsoft.com/office/drawing/2014/main" id="{CC828701-BFC9-FB49-BB2E-B2DEF74FBFD0}"/>
                    </a:ext>
                  </a:extLst>
                </p:cNvPr>
                <p:cNvSpPr>
                  <a:spLocks noChangeArrowheads="1"/>
                </p:cNvSpPr>
                <p:nvPr/>
              </p:nvSpPr>
              <p:spPr bwMode="auto">
                <a:xfrm>
                  <a:off x="1495" y="1518"/>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398" name="AutoShape 46">
                  <a:extLst>
                    <a:ext uri="{FF2B5EF4-FFF2-40B4-BE49-F238E27FC236}">
                      <a16:creationId xmlns:a16="http://schemas.microsoft.com/office/drawing/2014/main" id="{71B61D45-4DFE-8F4D-96FD-9BEB512E202D}"/>
                    </a:ext>
                  </a:extLst>
                </p:cNvPr>
                <p:cNvSpPr>
                  <a:spLocks noChangeArrowheads="1"/>
                </p:cNvSpPr>
                <p:nvPr/>
              </p:nvSpPr>
              <p:spPr bwMode="auto">
                <a:xfrm>
                  <a:off x="1715" y="1517"/>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399" name="AutoShape 47">
                  <a:extLst>
                    <a:ext uri="{FF2B5EF4-FFF2-40B4-BE49-F238E27FC236}">
                      <a16:creationId xmlns:a16="http://schemas.microsoft.com/office/drawing/2014/main" id="{20A345C3-99D7-2044-8294-E692213EEEA1}"/>
                    </a:ext>
                  </a:extLst>
                </p:cNvPr>
                <p:cNvSpPr>
                  <a:spLocks noChangeArrowheads="1"/>
                </p:cNvSpPr>
                <p:nvPr/>
              </p:nvSpPr>
              <p:spPr bwMode="auto">
                <a:xfrm>
                  <a:off x="2168" y="1518"/>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00" name="AutoShape 48">
                  <a:extLst>
                    <a:ext uri="{FF2B5EF4-FFF2-40B4-BE49-F238E27FC236}">
                      <a16:creationId xmlns:a16="http://schemas.microsoft.com/office/drawing/2014/main" id="{CA08B2D3-D7CF-6A44-853E-D52227BBA5EF}"/>
                    </a:ext>
                  </a:extLst>
                </p:cNvPr>
                <p:cNvSpPr>
                  <a:spLocks noChangeArrowheads="1"/>
                </p:cNvSpPr>
                <p:nvPr/>
              </p:nvSpPr>
              <p:spPr bwMode="auto">
                <a:xfrm>
                  <a:off x="1937" y="1517"/>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01" name="AutoShape 49">
                  <a:extLst>
                    <a:ext uri="{FF2B5EF4-FFF2-40B4-BE49-F238E27FC236}">
                      <a16:creationId xmlns:a16="http://schemas.microsoft.com/office/drawing/2014/main" id="{6FB0CE48-5E5B-7B49-B2B8-E12346202E42}"/>
                    </a:ext>
                  </a:extLst>
                </p:cNvPr>
                <p:cNvSpPr>
                  <a:spLocks noChangeArrowheads="1"/>
                </p:cNvSpPr>
                <p:nvPr/>
              </p:nvSpPr>
              <p:spPr bwMode="auto">
                <a:xfrm>
                  <a:off x="1057" y="1751"/>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02" name="AutoShape 50">
                  <a:extLst>
                    <a:ext uri="{FF2B5EF4-FFF2-40B4-BE49-F238E27FC236}">
                      <a16:creationId xmlns:a16="http://schemas.microsoft.com/office/drawing/2014/main" id="{A3EC3DBD-96C5-9A40-A720-A06F5FC1F3B8}"/>
                    </a:ext>
                  </a:extLst>
                </p:cNvPr>
                <p:cNvSpPr>
                  <a:spLocks noChangeArrowheads="1"/>
                </p:cNvSpPr>
                <p:nvPr/>
              </p:nvSpPr>
              <p:spPr bwMode="auto">
                <a:xfrm>
                  <a:off x="1272" y="1751"/>
                  <a:ext cx="184" cy="17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03" name="AutoShape 51">
                  <a:extLst>
                    <a:ext uri="{FF2B5EF4-FFF2-40B4-BE49-F238E27FC236}">
                      <a16:creationId xmlns:a16="http://schemas.microsoft.com/office/drawing/2014/main" id="{4D38B88C-0700-994F-A96B-D4752EAD5596}"/>
                    </a:ext>
                  </a:extLst>
                </p:cNvPr>
                <p:cNvSpPr>
                  <a:spLocks noChangeArrowheads="1"/>
                </p:cNvSpPr>
                <p:nvPr/>
              </p:nvSpPr>
              <p:spPr bwMode="auto">
                <a:xfrm>
                  <a:off x="1493" y="1751"/>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04" name="AutoShape 52">
                  <a:extLst>
                    <a:ext uri="{FF2B5EF4-FFF2-40B4-BE49-F238E27FC236}">
                      <a16:creationId xmlns:a16="http://schemas.microsoft.com/office/drawing/2014/main" id="{75DE56CC-1532-8248-9F4D-EA0C77418FF1}"/>
                    </a:ext>
                  </a:extLst>
                </p:cNvPr>
                <p:cNvSpPr>
                  <a:spLocks noChangeArrowheads="1"/>
                </p:cNvSpPr>
                <p:nvPr/>
              </p:nvSpPr>
              <p:spPr bwMode="auto">
                <a:xfrm>
                  <a:off x="1713" y="1750"/>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05" name="AutoShape 53">
                  <a:extLst>
                    <a:ext uri="{FF2B5EF4-FFF2-40B4-BE49-F238E27FC236}">
                      <a16:creationId xmlns:a16="http://schemas.microsoft.com/office/drawing/2014/main" id="{0BB45B17-CAA2-2D4A-B9B4-BD620D8B54C6}"/>
                    </a:ext>
                  </a:extLst>
                </p:cNvPr>
                <p:cNvSpPr>
                  <a:spLocks noChangeArrowheads="1"/>
                </p:cNvSpPr>
                <p:nvPr/>
              </p:nvSpPr>
              <p:spPr bwMode="auto">
                <a:xfrm>
                  <a:off x="2166" y="1751"/>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06" name="AutoShape 54">
                  <a:extLst>
                    <a:ext uri="{FF2B5EF4-FFF2-40B4-BE49-F238E27FC236}">
                      <a16:creationId xmlns:a16="http://schemas.microsoft.com/office/drawing/2014/main" id="{75209186-9F71-E548-8FDA-220AB7603202}"/>
                    </a:ext>
                  </a:extLst>
                </p:cNvPr>
                <p:cNvSpPr>
                  <a:spLocks noChangeArrowheads="1"/>
                </p:cNvSpPr>
                <p:nvPr/>
              </p:nvSpPr>
              <p:spPr bwMode="auto">
                <a:xfrm>
                  <a:off x="1935" y="1750"/>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07" name="AutoShape 55">
                  <a:extLst>
                    <a:ext uri="{FF2B5EF4-FFF2-40B4-BE49-F238E27FC236}">
                      <a16:creationId xmlns:a16="http://schemas.microsoft.com/office/drawing/2014/main" id="{78AA35AC-E62F-B140-B328-5ADE7BFE0895}"/>
                    </a:ext>
                  </a:extLst>
                </p:cNvPr>
                <p:cNvSpPr>
                  <a:spLocks noChangeArrowheads="1"/>
                </p:cNvSpPr>
                <p:nvPr/>
              </p:nvSpPr>
              <p:spPr bwMode="auto">
                <a:xfrm>
                  <a:off x="1057" y="1983"/>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08" name="AutoShape 56">
                  <a:extLst>
                    <a:ext uri="{FF2B5EF4-FFF2-40B4-BE49-F238E27FC236}">
                      <a16:creationId xmlns:a16="http://schemas.microsoft.com/office/drawing/2014/main" id="{F1CBC547-1CCB-C04F-86F0-EFBB24834D07}"/>
                    </a:ext>
                  </a:extLst>
                </p:cNvPr>
                <p:cNvSpPr>
                  <a:spLocks noChangeArrowheads="1"/>
                </p:cNvSpPr>
                <p:nvPr/>
              </p:nvSpPr>
              <p:spPr bwMode="auto">
                <a:xfrm>
                  <a:off x="1272" y="1983"/>
                  <a:ext cx="184" cy="17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09" name="AutoShape 57">
                  <a:extLst>
                    <a:ext uri="{FF2B5EF4-FFF2-40B4-BE49-F238E27FC236}">
                      <a16:creationId xmlns:a16="http://schemas.microsoft.com/office/drawing/2014/main" id="{F0EF18A7-2A62-DC46-A646-DFAB562DA1B0}"/>
                    </a:ext>
                  </a:extLst>
                </p:cNvPr>
                <p:cNvSpPr>
                  <a:spLocks noChangeArrowheads="1"/>
                </p:cNvSpPr>
                <p:nvPr/>
              </p:nvSpPr>
              <p:spPr bwMode="auto">
                <a:xfrm>
                  <a:off x="1493" y="1983"/>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10" name="AutoShape 58">
                  <a:extLst>
                    <a:ext uri="{FF2B5EF4-FFF2-40B4-BE49-F238E27FC236}">
                      <a16:creationId xmlns:a16="http://schemas.microsoft.com/office/drawing/2014/main" id="{93C1697B-7A82-F54D-AC8B-AAD10DD96578}"/>
                    </a:ext>
                  </a:extLst>
                </p:cNvPr>
                <p:cNvSpPr>
                  <a:spLocks noChangeArrowheads="1"/>
                </p:cNvSpPr>
                <p:nvPr/>
              </p:nvSpPr>
              <p:spPr bwMode="auto">
                <a:xfrm>
                  <a:off x="1713" y="1982"/>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11" name="AutoShape 59">
                  <a:extLst>
                    <a:ext uri="{FF2B5EF4-FFF2-40B4-BE49-F238E27FC236}">
                      <a16:creationId xmlns:a16="http://schemas.microsoft.com/office/drawing/2014/main" id="{F2B35713-74E2-D947-9DEC-FB1BC8FD1E9C}"/>
                    </a:ext>
                  </a:extLst>
                </p:cNvPr>
                <p:cNvSpPr>
                  <a:spLocks noChangeArrowheads="1"/>
                </p:cNvSpPr>
                <p:nvPr/>
              </p:nvSpPr>
              <p:spPr bwMode="auto">
                <a:xfrm>
                  <a:off x="2166" y="1983"/>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12" name="AutoShape 60">
                  <a:extLst>
                    <a:ext uri="{FF2B5EF4-FFF2-40B4-BE49-F238E27FC236}">
                      <a16:creationId xmlns:a16="http://schemas.microsoft.com/office/drawing/2014/main" id="{344BE9AD-92EA-ED4C-B242-DB3272D96C2C}"/>
                    </a:ext>
                  </a:extLst>
                </p:cNvPr>
                <p:cNvSpPr>
                  <a:spLocks noChangeArrowheads="1"/>
                </p:cNvSpPr>
                <p:nvPr/>
              </p:nvSpPr>
              <p:spPr bwMode="auto">
                <a:xfrm>
                  <a:off x="1935" y="1982"/>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13" name="AutoShape 61">
                  <a:extLst>
                    <a:ext uri="{FF2B5EF4-FFF2-40B4-BE49-F238E27FC236}">
                      <a16:creationId xmlns:a16="http://schemas.microsoft.com/office/drawing/2014/main" id="{82D072DB-D215-2645-82EA-7AAEAD188EAD}"/>
                    </a:ext>
                  </a:extLst>
                </p:cNvPr>
                <p:cNvSpPr>
                  <a:spLocks noChangeArrowheads="1"/>
                </p:cNvSpPr>
                <p:nvPr/>
              </p:nvSpPr>
              <p:spPr bwMode="auto">
                <a:xfrm>
                  <a:off x="1045" y="2226"/>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14" name="AutoShape 62">
                  <a:extLst>
                    <a:ext uri="{FF2B5EF4-FFF2-40B4-BE49-F238E27FC236}">
                      <a16:creationId xmlns:a16="http://schemas.microsoft.com/office/drawing/2014/main" id="{70A3D339-68D7-EE40-B43B-AF5FD333DD37}"/>
                    </a:ext>
                  </a:extLst>
                </p:cNvPr>
                <p:cNvSpPr>
                  <a:spLocks noChangeArrowheads="1"/>
                </p:cNvSpPr>
                <p:nvPr/>
              </p:nvSpPr>
              <p:spPr bwMode="auto">
                <a:xfrm>
                  <a:off x="1260" y="2226"/>
                  <a:ext cx="184" cy="17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15" name="AutoShape 63">
                  <a:extLst>
                    <a:ext uri="{FF2B5EF4-FFF2-40B4-BE49-F238E27FC236}">
                      <a16:creationId xmlns:a16="http://schemas.microsoft.com/office/drawing/2014/main" id="{BF5D216D-16AF-6A4D-8BCF-EA1F3942F331}"/>
                    </a:ext>
                  </a:extLst>
                </p:cNvPr>
                <p:cNvSpPr>
                  <a:spLocks noChangeArrowheads="1"/>
                </p:cNvSpPr>
                <p:nvPr/>
              </p:nvSpPr>
              <p:spPr bwMode="auto">
                <a:xfrm>
                  <a:off x="1481" y="2226"/>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16" name="AutoShape 64">
                  <a:extLst>
                    <a:ext uri="{FF2B5EF4-FFF2-40B4-BE49-F238E27FC236}">
                      <a16:creationId xmlns:a16="http://schemas.microsoft.com/office/drawing/2014/main" id="{69987F56-9E22-BD44-9177-0DCD1EA7F581}"/>
                    </a:ext>
                  </a:extLst>
                </p:cNvPr>
                <p:cNvSpPr>
                  <a:spLocks noChangeArrowheads="1"/>
                </p:cNvSpPr>
                <p:nvPr/>
              </p:nvSpPr>
              <p:spPr bwMode="auto">
                <a:xfrm>
                  <a:off x="1701" y="2225"/>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17" name="AutoShape 65">
                  <a:extLst>
                    <a:ext uri="{FF2B5EF4-FFF2-40B4-BE49-F238E27FC236}">
                      <a16:creationId xmlns:a16="http://schemas.microsoft.com/office/drawing/2014/main" id="{1401092D-641A-884D-8F7E-1732E2D9C8BB}"/>
                    </a:ext>
                  </a:extLst>
                </p:cNvPr>
                <p:cNvSpPr>
                  <a:spLocks noChangeArrowheads="1"/>
                </p:cNvSpPr>
                <p:nvPr/>
              </p:nvSpPr>
              <p:spPr bwMode="auto">
                <a:xfrm>
                  <a:off x="2154" y="2226"/>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18" name="AutoShape 66">
                  <a:extLst>
                    <a:ext uri="{FF2B5EF4-FFF2-40B4-BE49-F238E27FC236}">
                      <a16:creationId xmlns:a16="http://schemas.microsoft.com/office/drawing/2014/main" id="{F96EFEDA-F924-6A40-AE8A-0D3ECD961462}"/>
                    </a:ext>
                  </a:extLst>
                </p:cNvPr>
                <p:cNvSpPr>
                  <a:spLocks noChangeArrowheads="1"/>
                </p:cNvSpPr>
                <p:nvPr/>
              </p:nvSpPr>
              <p:spPr bwMode="auto">
                <a:xfrm>
                  <a:off x="1923" y="2225"/>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19" name="AutoShape 67">
                  <a:extLst>
                    <a:ext uri="{FF2B5EF4-FFF2-40B4-BE49-F238E27FC236}">
                      <a16:creationId xmlns:a16="http://schemas.microsoft.com/office/drawing/2014/main" id="{B97EF132-F566-A348-826A-06F9596E90A7}"/>
                    </a:ext>
                  </a:extLst>
                </p:cNvPr>
                <p:cNvSpPr>
                  <a:spLocks noChangeArrowheads="1"/>
                </p:cNvSpPr>
                <p:nvPr/>
              </p:nvSpPr>
              <p:spPr bwMode="auto">
                <a:xfrm>
                  <a:off x="1045" y="2452"/>
                  <a:ext cx="184" cy="178"/>
                </a:xfrm>
                <a:prstGeom prst="cube">
                  <a:avLst>
                    <a:gd name="adj" fmla="val 250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20" name="AutoShape 68">
                  <a:extLst>
                    <a:ext uri="{FF2B5EF4-FFF2-40B4-BE49-F238E27FC236}">
                      <a16:creationId xmlns:a16="http://schemas.microsoft.com/office/drawing/2014/main" id="{3E80A16D-537B-EF43-BD47-635C9C5AC08B}"/>
                    </a:ext>
                  </a:extLst>
                </p:cNvPr>
                <p:cNvSpPr>
                  <a:spLocks noChangeArrowheads="1"/>
                </p:cNvSpPr>
                <p:nvPr/>
              </p:nvSpPr>
              <p:spPr bwMode="auto">
                <a:xfrm>
                  <a:off x="1260" y="2452"/>
                  <a:ext cx="184" cy="17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21" name="AutoShape 69">
                  <a:extLst>
                    <a:ext uri="{FF2B5EF4-FFF2-40B4-BE49-F238E27FC236}">
                      <a16:creationId xmlns:a16="http://schemas.microsoft.com/office/drawing/2014/main" id="{E66DE682-944B-6C42-84D1-B4B715C2CE64}"/>
                    </a:ext>
                  </a:extLst>
                </p:cNvPr>
                <p:cNvSpPr>
                  <a:spLocks noChangeArrowheads="1"/>
                </p:cNvSpPr>
                <p:nvPr/>
              </p:nvSpPr>
              <p:spPr bwMode="auto">
                <a:xfrm>
                  <a:off x="1481" y="2452"/>
                  <a:ext cx="184" cy="178"/>
                </a:xfrm>
                <a:prstGeom prst="cube">
                  <a:avLst>
                    <a:gd name="adj" fmla="val 250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22" name="AutoShape 70">
                  <a:extLst>
                    <a:ext uri="{FF2B5EF4-FFF2-40B4-BE49-F238E27FC236}">
                      <a16:creationId xmlns:a16="http://schemas.microsoft.com/office/drawing/2014/main" id="{CE59E693-A137-AC4C-8055-C098537D5EB1}"/>
                    </a:ext>
                  </a:extLst>
                </p:cNvPr>
                <p:cNvSpPr>
                  <a:spLocks noChangeArrowheads="1"/>
                </p:cNvSpPr>
                <p:nvPr/>
              </p:nvSpPr>
              <p:spPr bwMode="auto">
                <a:xfrm>
                  <a:off x="1701" y="2451"/>
                  <a:ext cx="184" cy="178"/>
                </a:xfrm>
                <a:prstGeom prst="cube">
                  <a:avLst>
                    <a:gd name="adj" fmla="val 250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23" name="AutoShape 71">
                  <a:extLst>
                    <a:ext uri="{FF2B5EF4-FFF2-40B4-BE49-F238E27FC236}">
                      <a16:creationId xmlns:a16="http://schemas.microsoft.com/office/drawing/2014/main" id="{4F3BB73B-986F-F640-85AE-97CBCE57D062}"/>
                    </a:ext>
                  </a:extLst>
                </p:cNvPr>
                <p:cNvSpPr>
                  <a:spLocks noChangeArrowheads="1"/>
                </p:cNvSpPr>
                <p:nvPr/>
              </p:nvSpPr>
              <p:spPr bwMode="auto">
                <a:xfrm>
                  <a:off x="2154" y="2452"/>
                  <a:ext cx="184" cy="178"/>
                </a:xfrm>
                <a:prstGeom prst="cube">
                  <a:avLst>
                    <a:gd name="adj" fmla="val 250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24" name="AutoShape 72">
                  <a:extLst>
                    <a:ext uri="{FF2B5EF4-FFF2-40B4-BE49-F238E27FC236}">
                      <a16:creationId xmlns:a16="http://schemas.microsoft.com/office/drawing/2014/main" id="{C715C055-2C84-BF44-B0CC-DF4E57334153}"/>
                    </a:ext>
                  </a:extLst>
                </p:cNvPr>
                <p:cNvSpPr>
                  <a:spLocks noChangeArrowheads="1"/>
                </p:cNvSpPr>
                <p:nvPr/>
              </p:nvSpPr>
              <p:spPr bwMode="auto">
                <a:xfrm>
                  <a:off x="1923" y="2451"/>
                  <a:ext cx="184" cy="178"/>
                </a:xfrm>
                <a:prstGeom prst="cube">
                  <a:avLst>
                    <a:gd name="adj" fmla="val 250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25" name="AutoShape 73">
                  <a:extLst>
                    <a:ext uri="{FF2B5EF4-FFF2-40B4-BE49-F238E27FC236}">
                      <a16:creationId xmlns:a16="http://schemas.microsoft.com/office/drawing/2014/main" id="{514AD50A-9BF3-F947-ADEE-4237E4B0C38B}"/>
                    </a:ext>
                  </a:extLst>
                </p:cNvPr>
                <p:cNvSpPr>
                  <a:spLocks noChangeArrowheads="1"/>
                </p:cNvSpPr>
                <p:nvPr/>
              </p:nvSpPr>
              <p:spPr bwMode="auto">
                <a:xfrm>
                  <a:off x="1051" y="2677"/>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26" name="AutoShape 74">
                  <a:extLst>
                    <a:ext uri="{FF2B5EF4-FFF2-40B4-BE49-F238E27FC236}">
                      <a16:creationId xmlns:a16="http://schemas.microsoft.com/office/drawing/2014/main" id="{A3BAB78D-9D38-5C4A-A2DA-55E6AE47B124}"/>
                    </a:ext>
                  </a:extLst>
                </p:cNvPr>
                <p:cNvSpPr>
                  <a:spLocks noChangeArrowheads="1"/>
                </p:cNvSpPr>
                <p:nvPr/>
              </p:nvSpPr>
              <p:spPr bwMode="auto">
                <a:xfrm>
                  <a:off x="1266" y="2677"/>
                  <a:ext cx="184" cy="17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27" name="AutoShape 75">
                  <a:extLst>
                    <a:ext uri="{FF2B5EF4-FFF2-40B4-BE49-F238E27FC236}">
                      <a16:creationId xmlns:a16="http://schemas.microsoft.com/office/drawing/2014/main" id="{54539D7C-664D-B447-94C0-052ED18195BF}"/>
                    </a:ext>
                  </a:extLst>
                </p:cNvPr>
                <p:cNvSpPr>
                  <a:spLocks noChangeArrowheads="1"/>
                </p:cNvSpPr>
                <p:nvPr/>
              </p:nvSpPr>
              <p:spPr bwMode="auto">
                <a:xfrm>
                  <a:off x="1487" y="2677"/>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28" name="AutoShape 76">
                  <a:extLst>
                    <a:ext uri="{FF2B5EF4-FFF2-40B4-BE49-F238E27FC236}">
                      <a16:creationId xmlns:a16="http://schemas.microsoft.com/office/drawing/2014/main" id="{5000A31F-56B5-3F41-B960-8E9E7D7AD26E}"/>
                    </a:ext>
                  </a:extLst>
                </p:cNvPr>
                <p:cNvSpPr>
                  <a:spLocks noChangeArrowheads="1"/>
                </p:cNvSpPr>
                <p:nvPr/>
              </p:nvSpPr>
              <p:spPr bwMode="auto">
                <a:xfrm>
                  <a:off x="1707" y="2676"/>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29" name="AutoShape 77">
                  <a:extLst>
                    <a:ext uri="{FF2B5EF4-FFF2-40B4-BE49-F238E27FC236}">
                      <a16:creationId xmlns:a16="http://schemas.microsoft.com/office/drawing/2014/main" id="{392022D5-E8FF-B944-A2B9-3FD513B144CB}"/>
                    </a:ext>
                  </a:extLst>
                </p:cNvPr>
                <p:cNvSpPr>
                  <a:spLocks noChangeArrowheads="1"/>
                </p:cNvSpPr>
                <p:nvPr/>
              </p:nvSpPr>
              <p:spPr bwMode="auto">
                <a:xfrm>
                  <a:off x="2160" y="2677"/>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30" name="AutoShape 78">
                  <a:extLst>
                    <a:ext uri="{FF2B5EF4-FFF2-40B4-BE49-F238E27FC236}">
                      <a16:creationId xmlns:a16="http://schemas.microsoft.com/office/drawing/2014/main" id="{F366C73C-AE84-944A-A029-013693CD3273}"/>
                    </a:ext>
                  </a:extLst>
                </p:cNvPr>
                <p:cNvSpPr>
                  <a:spLocks noChangeArrowheads="1"/>
                </p:cNvSpPr>
                <p:nvPr/>
              </p:nvSpPr>
              <p:spPr bwMode="auto">
                <a:xfrm>
                  <a:off x="1929" y="2676"/>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grpSp>
          <p:grpSp>
            <p:nvGrpSpPr>
              <p:cNvPr id="228431" name="Group 79">
                <a:extLst>
                  <a:ext uri="{FF2B5EF4-FFF2-40B4-BE49-F238E27FC236}">
                    <a16:creationId xmlns:a16="http://schemas.microsoft.com/office/drawing/2014/main" id="{80BF3135-E7A6-8949-9DAF-A190ED872355}"/>
                  </a:ext>
                </a:extLst>
              </p:cNvPr>
              <p:cNvGrpSpPr>
                <a:grpSpLocks/>
              </p:cNvGrpSpPr>
              <p:nvPr/>
            </p:nvGrpSpPr>
            <p:grpSpPr bwMode="auto">
              <a:xfrm>
                <a:off x="630" y="1433"/>
                <a:ext cx="1307" cy="1338"/>
                <a:chOff x="1045" y="1517"/>
                <a:chExt cx="1307" cy="1338"/>
              </a:xfrm>
            </p:grpSpPr>
            <p:sp>
              <p:nvSpPr>
                <p:cNvPr id="228432" name="AutoShape 80">
                  <a:extLst>
                    <a:ext uri="{FF2B5EF4-FFF2-40B4-BE49-F238E27FC236}">
                      <a16:creationId xmlns:a16="http://schemas.microsoft.com/office/drawing/2014/main" id="{36658B78-CAED-E04D-85ED-26F227AB3E23}"/>
                    </a:ext>
                  </a:extLst>
                </p:cNvPr>
                <p:cNvSpPr>
                  <a:spLocks noChangeArrowheads="1"/>
                </p:cNvSpPr>
                <p:nvPr/>
              </p:nvSpPr>
              <p:spPr bwMode="auto">
                <a:xfrm>
                  <a:off x="1059" y="1518"/>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33" name="AutoShape 81">
                  <a:extLst>
                    <a:ext uri="{FF2B5EF4-FFF2-40B4-BE49-F238E27FC236}">
                      <a16:creationId xmlns:a16="http://schemas.microsoft.com/office/drawing/2014/main" id="{DAD2BDE8-4CA5-AC44-8174-9790696DFF92}"/>
                    </a:ext>
                  </a:extLst>
                </p:cNvPr>
                <p:cNvSpPr>
                  <a:spLocks noChangeArrowheads="1"/>
                </p:cNvSpPr>
                <p:nvPr/>
              </p:nvSpPr>
              <p:spPr bwMode="auto">
                <a:xfrm>
                  <a:off x="1274" y="1518"/>
                  <a:ext cx="184" cy="17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34" name="AutoShape 82">
                  <a:extLst>
                    <a:ext uri="{FF2B5EF4-FFF2-40B4-BE49-F238E27FC236}">
                      <a16:creationId xmlns:a16="http://schemas.microsoft.com/office/drawing/2014/main" id="{2C9DE90A-CD24-E54F-9DE0-421C620EFFB3}"/>
                    </a:ext>
                  </a:extLst>
                </p:cNvPr>
                <p:cNvSpPr>
                  <a:spLocks noChangeArrowheads="1"/>
                </p:cNvSpPr>
                <p:nvPr/>
              </p:nvSpPr>
              <p:spPr bwMode="auto">
                <a:xfrm>
                  <a:off x="1495" y="1518"/>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35" name="AutoShape 83">
                  <a:extLst>
                    <a:ext uri="{FF2B5EF4-FFF2-40B4-BE49-F238E27FC236}">
                      <a16:creationId xmlns:a16="http://schemas.microsoft.com/office/drawing/2014/main" id="{D65290F0-A3B6-764E-9372-BD51FF9AF626}"/>
                    </a:ext>
                  </a:extLst>
                </p:cNvPr>
                <p:cNvSpPr>
                  <a:spLocks noChangeArrowheads="1"/>
                </p:cNvSpPr>
                <p:nvPr/>
              </p:nvSpPr>
              <p:spPr bwMode="auto">
                <a:xfrm>
                  <a:off x="1715" y="1517"/>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36" name="AutoShape 84">
                  <a:extLst>
                    <a:ext uri="{FF2B5EF4-FFF2-40B4-BE49-F238E27FC236}">
                      <a16:creationId xmlns:a16="http://schemas.microsoft.com/office/drawing/2014/main" id="{65E72F2E-9E1F-6B4E-A6B6-65DCD5E8CDFD}"/>
                    </a:ext>
                  </a:extLst>
                </p:cNvPr>
                <p:cNvSpPr>
                  <a:spLocks noChangeArrowheads="1"/>
                </p:cNvSpPr>
                <p:nvPr/>
              </p:nvSpPr>
              <p:spPr bwMode="auto">
                <a:xfrm>
                  <a:off x="2168" y="1518"/>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37" name="AutoShape 85">
                  <a:extLst>
                    <a:ext uri="{FF2B5EF4-FFF2-40B4-BE49-F238E27FC236}">
                      <a16:creationId xmlns:a16="http://schemas.microsoft.com/office/drawing/2014/main" id="{8617B627-5C81-DE49-8A53-1E6EE02179B1}"/>
                    </a:ext>
                  </a:extLst>
                </p:cNvPr>
                <p:cNvSpPr>
                  <a:spLocks noChangeArrowheads="1"/>
                </p:cNvSpPr>
                <p:nvPr/>
              </p:nvSpPr>
              <p:spPr bwMode="auto">
                <a:xfrm>
                  <a:off x="1937" y="1517"/>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38" name="AutoShape 86">
                  <a:extLst>
                    <a:ext uri="{FF2B5EF4-FFF2-40B4-BE49-F238E27FC236}">
                      <a16:creationId xmlns:a16="http://schemas.microsoft.com/office/drawing/2014/main" id="{47EEB59B-4115-2641-A970-226246651810}"/>
                    </a:ext>
                  </a:extLst>
                </p:cNvPr>
                <p:cNvSpPr>
                  <a:spLocks noChangeArrowheads="1"/>
                </p:cNvSpPr>
                <p:nvPr/>
              </p:nvSpPr>
              <p:spPr bwMode="auto">
                <a:xfrm>
                  <a:off x="1057" y="1751"/>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39" name="AutoShape 87">
                  <a:extLst>
                    <a:ext uri="{FF2B5EF4-FFF2-40B4-BE49-F238E27FC236}">
                      <a16:creationId xmlns:a16="http://schemas.microsoft.com/office/drawing/2014/main" id="{82C3F444-6B1D-324E-9450-9396A34EDCC0}"/>
                    </a:ext>
                  </a:extLst>
                </p:cNvPr>
                <p:cNvSpPr>
                  <a:spLocks noChangeArrowheads="1"/>
                </p:cNvSpPr>
                <p:nvPr/>
              </p:nvSpPr>
              <p:spPr bwMode="auto">
                <a:xfrm>
                  <a:off x="1272" y="1751"/>
                  <a:ext cx="184" cy="17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40" name="AutoShape 88">
                  <a:extLst>
                    <a:ext uri="{FF2B5EF4-FFF2-40B4-BE49-F238E27FC236}">
                      <a16:creationId xmlns:a16="http://schemas.microsoft.com/office/drawing/2014/main" id="{FB6F7FCA-8C9E-5D47-9EAA-10D3486B8BFA}"/>
                    </a:ext>
                  </a:extLst>
                </p:cNvPr>
                <p:cNvSpPr>
                  <a:spLocks noChangeArrowheads="1"/>
                </p:cNvSpPr>
                <p:nvPr/>
              </p:nvSpPr>
              <p:spPr bwMode="auto">
                <a:xfrm>
                  <a:off x="1493" y="1751"/>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41" name="AutoShape 89">
                  <a:extLst>
                    <a:ext uri="{FF2B5EF4-FFF2-40B4-BE49-F238E27FC236}">
                      <a16:creationId xmlns:a16="http://schemas.microsoft.com/office/drawing/2014/main" id="{C07073C1-A11B-F448-869F-8CA2B00D4A87}"/>
                    </a:ext>
                  </a:extLst>
                </p:cNvPr>
                <p:cNvSpPr>
                  <a:spLocks noChangeArrowheads="1"/>
                </p:cNvSpPr>
                <p:nvPr/>
              </p:nvSpPr>
              <p:spPr bwMode="auto">
                <a:xfrm>
                  <a:off x="1713" y="1750"/>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42" name="AutoShape 90">
                  <a:extLst>
                    <a:ext uri="{FF2B5EF4-FFF2-40B4-BE49-F238E27FC236}">
                      <a16:creationId xmlns:a16="http://schemas.microsoft.com/office/drawing/2014/main" id="{F707891D-59A1-D24D-B610-95D81A74C081}"/>
                    </a:ext>
                  </a:extLst>
                </p:cNvPr>
                <p:cNvSpPr>
                  <a:spLocks noChangeArrowheads="1"/>
                </p:cNvSpPr>
                <p:nvPr/>
              </p:nvSpPr>
              <p:spPr bwMode="auto">
                <a:xfrm>
                  <a:off x="2166" y="1751"/>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43" name="AutoShape 91">
                  <a:extLst>
                    <a:ext uri="{FF2B5EF4-FFF2-40B4-BE49-F238E27FC236}">
                      <a16:creationId xmlns:a16="http://schemas.microsoft.com/office/drawing/2014/main" id="{EF452F47-858C-D043-833A-7029B31AD432}"/>
                    </a:ext>
                  </a:extLst>
                </p:cNvPr>
                <p:cNvSpPr>
                  <a:spLocks noChangeArrowheads="1"/>
                </p:cNvSpPr>
                <p:nvPr/>
              </p:nvSpPr>
              <p:spPr bwMode="auto">
                <a:xfrm>
                  <a:off x="1935" y="1750"/>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44" name="AutoShape 92">
                  <a:extLst>
                    <a:ext uri="{FF2B5EF4-FFF2-40B4-BE49-F238E27FC236}">
                      <a16:creationId xmlns:a16="http://schemas.microsoft.com/office/drawing/2014/main" id="{2CE147D9-1777-1741-A467-3E9CF665F190}"/>
                    </a:ext>
                  </a:extLst>
                </p:cNvPr>
                <p:cNvSpPr>
                  <a:spLocks noChangeArrowheads="1"/>
                </p:cNvSpPr>
                <p:nvPr/>
              </p:nvSpPr>
              <p:spPr bwMode="auto">
                <a:xfrm>
                  <a:off x="1057" y="1983"/>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45" name="AutoShape 93">
                  <a:extLst>
                    <a:ext uri="{FF2B5EF4-FFF2-40B4-BE49-F238E27FC236}">
                      <a16:creationId xmlns:a16="http://schemas.microsoft.com/office/drawing/2014/main" id="{44DCE629-AF84-1148-A684-F04A4F29BE17}"/>
                    </a:ext>
                  </a:extLst>
                </p:cNvPr>
                <p:cNvSpPr>
                  <a:spLocks noChangeArrowheads="1"/>
                </p:cNvSpPr>
                <p:nvPr/>
              </p:nvSpPr>
              <p:spPr bwMode="auto">
                <a:xfrm>
                  <a:off x="1272" y="1983"/>
                  <a:ext cx="184" cy="17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46" name="AutoShape 94">
                  <a:extLst>
                    <a:ext uri="{FF2B5EF4-FFF2-40B4-BE49-F238E27FC236}">
                      <a16:creationId xmlns:a16="http://schemas.microsoft.com/office/drawing/2014/main" id="{E6FFED15-6B01-ED41-822D-B82E41D34663}"/>
                    </a:ext>
                  </a:extLst>
                </p:cNvPr>
                <p:cNvSpPr>
                  <a:spLocks noChangeArrowheads="1"/>
                </p:cNvSpPr>
                <p:nvPr/>
              </p:nvSpPr>
              <p:spPr bwMode="auto">
                <a:xfrm>
                  <a:off x="1493" y="1983"/>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47" name="AutoShape 95">
                  <a:extLst>
                    <a:ext uri="{FF2B5EF4-FFF2-40B4-BE49-F238E27FC236}">
                      <a16:creationId xmlns:a16="http://schemas.microsoft.com/office/drawing/2014/main" id="{7908A169-A7B4-6E4D-BA76-BD34F5DBB4AB}"/>
                    </a:ext>
                  </a:extLst>
                </p:cNvPr>
                <p:cNvSpPr>
                  <a:spLocks noChangeArrowheads="1"/>
                </p:cNvSpPr>
                <p:nvPr/>
              </p:nvSpPr>
              <p:spPr bwMode="auto">
                <a:xfrm>
                  <a:off x="1713" y="1982"/>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48" name="AutoShape 96">
                  <a:extLst>
                    <a:ext uri="{FF2B5EF4-FFF2-40B4-BE49-F238E27FC236}">
                      <a16:creationId xmlns:a16="http://schemas.microsoft.com/office/drawing/2014/main" id="{E63E403A-E601-304D-B02A-1B288CF6B2C8}"/>
                    </a:ext>
                  </a:extLst>
                </p:cNvPr>
                <p:cNvSpPr>
                  <a:spLocks noChangeArrowheads="1"/>
                </p:cNvSpPr>
                <p:nvPr/>
              </p:nvSpPr>
              <p:spPr bwMode="auto">
                <a:xfrm>
                  <a:off x="2166" y="1983"/>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49" name="AutoShape 97">
                  <a:extLst>
                    <a:ext uri="{FF2B5EF4-FFF2-40B4-BE49-F238E27FC236}">
                      <a16:creationId xmlns:a16="http://schemas.microsoft.com/office/drawing/2014/main" id="{E1AA2E52-6ED3-7246-AEA2-DD4BC168F3AC}"/>
                    </a:ext>
                  </a:extLst>
                </p:cNvPr>
                <p:cNvSpPr>
                  <a:spLocks noChangeArrowheads="1"/>
                </p:cNvSpPr>
                <p:nvPr/>
              </p:nvSpPr>
              <p:spPr bwMode="auto">
                <a:xfrm>
                  <a:off x="1935" y="1982"/>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50" name="AutoShape 98">
                  <a:extLst>
                    <a:ext uri="{FF2B5EF4-FFF2-40B4-BE49-F238E27FC236}">
                      <a16:creationId xmlns:a16="http://schemas.microsoft.com/office/drawing/2014/main" id="{F00D6D7C-A45F-6F4F-BF29-4CE0F21AB882}"/>
                    </a:ext>
                  </a:extLst>
                </p:cNvPr>
                <p:cNvSpPr>
                  <a:spLocks noChangeArrowheads="1"/>
                </p:cNvSpPr>
                <p:nvPr/>
              </p:nvSpPr>
              <p:spPr bwMode="auto">
                <a:xfrm>
                  <a:off x="1045" y="2226"/>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51" name="AutoShape 99">
                  <a:extLst>
                    <a:ext uri="{FF2B5EF4-FFF2-40B4-BE49-F238E27FC236}">
                      <a16:creationId xmlns:a16="http://schemas.microsoft.com/office/drawing/2014/main" id="{59DD9DE7-82F4-B241-97B6-386B8E9AC70B}"/>
                    </a:ext>
                  </a:extLst>
                </p:cNvPr>
                <p:cNvSpPr>
                  <a:spLocks noChangeArrowheads="1"/>
                </p:cNvSpPr>
                <p:nvPr/>
              </p:nvSpPr>
              <p:spPr bwMode="auto">
                <a:xfrm>
                  <a:off x="1260" y="2226"/>
                  <a:ext cx="184" cy="17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52" name="AutoShape 100">
                  <a:extLst>
                    <a:ext uri="{FF2B5EF4-FFF2-40B4-BE49-F238E27FC236}">
                      <a16:creationId xmlns:a16="http://schemas.microsoft.com/office/drawing/2014/main" id="{B9C2C7D2-82E8-1240-B82F-371AD2454088}"/>
                    </a:ext>
                  </a:extLst>
                </p:cNvPr>
                <p:cNvSpPr>
                  <a:spLocks noChangeArrowheads="1"/>
                </p:cNvSpPr>
                <p:nvPr/>
              </p:nvSpPr>
              <p:spPr bwMode="auto">
                <a:xfrm>
                  <a:off x="1481" y="2226"/>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53" name="AutoShape 101">
                  <a:extLst>
                    <a:ext uri="{FF2B5EF4-FFF2-40B4-BE49-F238E27FC236}">
                      <a16:creationId xmlns:a16="http://schemas.microsoft.com/office/drawing/2014/main" id="{40A9993B-D33C-FC4C-A2FE-BC23FF7EFA0F}"/>
                    </a:ext>
                  </a:extLst>
                </p:cNvPr>
                <p:cNvSpPr>
                  <a:spLocks noChangeArrowheads="1"/>
                </p:cNvSpPr>
                <p:nvPr/>
              </p:nvSpPr>
              <p:spPr bwMode="auto">
                <a:xfrm>
                  <a:off x="1701" y="2225"/>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54" name="AutoShape 102">
                  <a:extLst>
                    <a:ext uri="{FF2B5EF4-FFF2-40B4-BE49-F238E27FC236}">
                      <a16:creationId xmlns:a16="http://schemas.microsoft.com/office/drawing/2014/main" id="{7A16489B-AF41-C84B-8A40-37A94655B7DF}"/>
                    </a:ext>
                  </a:extLst>
                </p:cNvPr>
                <p:cNvSpPr>
                  <a:spLocks noChangeArrowheads="1"/>
                </p:cNvSpPr>
                <p:nvPr/>
              </p:nvSpPr>
              <p:spPr bwMode="auto">
                <a:xfrm>
                  <a:off x="2154" y="2226"/>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55" name="AutoShape 103">
                  <a:extLst>
                    <a:ext uri="{FF2B5EF4-FFF2-40B4-BE49-F238E27FC236}">
                      <a16:creationId xmlns:a16="http://schemas.microsoft.com/office/drawing/2014/main" id="{A930E7BC-D1A0-D24C-ABF5-F8C5317FEAF6}"/>
                    </a:ext>
                  </a:extLst>
                </p:cNvPr>
                <p:cNvSpPr>
                  <a:spLocks noChangeArrowheads="1"/>
                </p:cNvSpPr>
                <p:nvPr/>
              </p:nvSpPr>
              <p:spPr bwMode="auto">
                <a:xfrm>
                  <a:off x="1923" y="2225"/>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56" name="AutoShape 104">
                  <a:extLst>
                    <a:ext uri="{FF2B5EF4-FFF2-40B4-BE49-F238E27FC236}">
                      <a16:creationId xmlns:a16="http://schemas.microsoft.com/office/drawing/2014/main" id="{3A4A463F-A658-FD48-9E27-2E6C9C18A513}"/>
                    </a:ext>
                  </a:extLst>
                </p:cNvPr>
                <p:cNvSpPr>
                  <a:spLocks noChangeArrowheads="1"/>
                </p:cNvSpPr>
                <p:nvPr/>
              </p:nvSpPr>
              <p:spPr bwMode="auto">
                <a:xfrm>
                  <a:off x="1045" y="2452"/>
                  <a:ext cx="184" cy="178"/>
                </a:xfrm>
                <a:prstGeom prst="cube">
                  <a:avLst>
                    <a:gd name="adj" fmla="val 250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57" name="AutoShape 105">
                  <a:extLst>
                    <a:ext uri="{FF2B5EF4-FFF2-40B4-BE49-F238E27FC236}">
                      <a16:creationId xmlns:a16="http://schemas.microsoft.com/office/drawing/2014/main" id="{6E63977F-5F00-3742-8767-493016490EE9}"/>
                    </a:ext>
                  </a:extLst>
                </p:cNvPr>
                <p:cNvSpPr>
                  <a:spLocks noChangeArrowheads="1"/>
                </p:cNvSpPr>
                <p:nvPr/>
              </p:nvSpPr>
              <p:spPr bwMode="auto">
                <a:xfrm>
                  <a:off x="1260" y="2452"/>
                  <a:ext cx="184" cy="17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58" name="AutoShape 106">
                  <a:extLst>
                    <a:ext uri="{FF2B5EF4-FFF2-40B4-BE49-F238E27FC236}">
                      <a16:creationId xmlns:a16="http://schemas.microsoft.com/office/drawing/2014/main" id="{E39B2B30-247C-9949-8DF8-8C30C0559F33}"/>
                    </a:ext>
                  </a:extLst>
                </p:cNvPr>
                <p:cNvSpPr>
                  <a:spLocks noChangeArrowheads="1"/>
                </p:cNvSpPr>
                <p:nvPr/>
              </p:nvSpPr>
              <p:spPr bwMode="auto">
                <a:xfrm>
                  <a:off x="1481" y="2452"/>
                  <a:ext cx="184" cy="178"/>
                </a:xfrm>
                <a:prstGeom prst="cube">
                  <a:avLst>
                    <a:gd name="adj" fmla="val 250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59" name="AutoShape 107">
                  <a:extLst>
                    <a:ext uri="{FF2B5EF4-FFF2-40B4-BE49-F238E27FC236}">
                      <a16:creationId xmlns:a16="http://schemas.microsoft.com/office/drawing/2014/main" id="{CD80B9C9-C84E-0040-99F2-110B8450F1D2}"/>
                    </a:ext>
                  </a:extLst>
                </p:cNvPr>
                <p:cNvSpPr>
                  <a:spLocks noChangeArrowheads="1"/>
                </p:cNvSpPr>
                <p:nvPr/>
              </p:nvSpPr>
              <p:spPr bwMode="auto">
                <a:xfrm>
                  <a:off x="1701" y="2451"/>
                  <a:ext cx="184" cy="178"/>
                </a:xfrm>
                <a:prstGeom prst="cube">
                  <a:avLst>
                    <a:gd name="adj" fmla="val 250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60" name="AutoShape 108">
                  <a:extLst>
                    <a:ext uri="{FF2B5EF4-FFF2-40B4-BE49-F238E27FC236}">
                      <a16:creationId xmlns:a16="http://schemas.microsoft.com/office/drawing/2014/main" id="{DF839CE2-6ECC-3A43-9195-006849FD1A82}"/>
                    </a:ext>
                  </a:extLst>
                </p:cNvPr>
                <p:cNvSpPr>
                  <a:spLocks noChangeArrowheads="1"/>
                </p:cNvSpPr>
                <p:nvPr/>
              </p:nvSpPr>
              <p:spPr bwMode="auto">
                <a:xfrm>
                  <a:off x="2154" y="2452"/>
                  <a:ext cx="184" cy="178"/>
                </a:xfrm>
                <a:prstGeom prst="cube">
                  <a:avLst>
                    <a:gd name="adj" fmla="val 250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61" name="AutoShape 109">
                  <a:extLst>
                    <a:ext uri="{FF2B5EF4-FFF2-40B4-BE49-F238E27FC236}">
                      <a16:creationId xmlns:a16="http://schemas.microsoft.com/office/drawing/2014/main" id="{56FDBD28-A578-1F43-A1C2-8507E99ACCF4}"/>
                    </a:ext>
                  </a:extLst>
                </p:cNvPr>
                <p:cNvSpPr>
                  <a:spLocks noChangeArrowheads="1"/>
                </p:cNvSpPr>
                <p:nvPr/>
              </p:nvSpPr>
              <p:spPr bwMode="auto">
                <a:xfrm>
                  <a:off x="1923" y="2451"/>
                  <a:ext cx="184" cy="178"/>
                </a:xfrm>
                <a:prstGeom prst="cube">
                  <a:avLst>
                    <a:gd name="adj" fmla="val 250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62" name="AutoShape 110">
                  <a:extLst>
                    <a:ext uri="{FF2B5EF4-FFF2-40B4-BE49-F238E27FC236}">
                      <a16:creationId xmlns:a16="http://schemas.microsoft.com/office/drawing/2014/main" id="{1346BC5A-90F2-2E47-BEE3-1134D0C88092}"/>
                    </a:ext>
                  </a:extLst>
                </p:cNvPr>
                <p:cNvSpPr>
                  <a:spLocks noChangeArrowheads="1"/>
                </p:cNvSpPr>
                <p:nvPr/>
              </p:nvSpPr>
              <p:spPr bwMode="auto">
                <a:xfrm>
                  <a:off x="1051" y="2677"/>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63" name="AutoShape 111">
                  <a:extLst>
                    <a:ext uri="{FF2B5EF4-FFF2-40B4-BE49-F238E27FC236}">
                      <a16:creationId xmlns:a16="http://schemas.microsoft.com/office/drawing/2014/main" id="{AD6AA21B-77E4-F441-99EB-A6851546C3D3}"/>
                    </a:ext>
                  </a:extLst>
                </p:cNvPr>
                <p:cNvSpPr>
                  <a:spLocks noChangeArrowheads="1"/>
                </p:cNvSpPr>
                <p:nvPr/>
              </p:nvSpPr>
              <p:spPr bwMode="auto">
                <a:xfrm>
                  <a:off x="1266" y="2677"/>
                  <a:ext cx="184" cy="17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64" name="AutoShape 112">
                  <a:extLst>
                    <a:ext uri="{FF2B5EF4-FFF2-40B4-BE49-F238E27FC236}">
                      <a16:creationId xmlns:a16="http://schemas.microsoft.com/office/drawing/2014/main" id="{BF0EEF91-F530-CD4B-B3B4-90875B24A1BA}"/>
                    </a:ext>
                  </a:extLst>
                </p:cNvPr>
                <p:cNvSpPr>
                  <a:spLocks noChangeArrowheads="1"/>
                </p:cNvSpPr>
                <p:nvPr/>
              </p:nvSpPr>
              <p:spPr bwMode="auto">
                <a:xfrm>
                  <a:off x="1487" y="2677"/>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65" name="AutoShape 113">
                  <a:extLst>
                    <a:ext uri="{FF2B5EF4-FFF2-40B4-BE49-F238E27FC236}">
                      <a16:creationId xmlns:a16="http://schemas.microsoft.com/office/drawing/2014/main" id="{396D639E-8F07-5B40-808B-9BD1030786D6}"/>
                    </a:ext>
                  </a:extLst>
                </p:cNvPr>
                <p:cNvSpPr>
                  <a:spLocks noChangeArrowheads="1"/>
                </p:cNvSpPr>
                <p:nvPr/>
              </p:nvSpPr>
              <p:spPr bwMode="auto">
                <a:xfrm>
                  <a:off x="1707" y="2676"/>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66" name="AutoShape 114">
                  <a:extLst>
                    <a:ext uri="{FF2B5EF4-FFF2-40B4-BE49-F238E27FC236}">
                      <a16:creationId xmlns:a16="http://schemas.microsoft.com/office/drawing/2014/main" id="{59EBDDC4-CBA0-6D4B-8AF7-E74BCBD03F41}"/>
                    </a:ext>
                  </a:extLst>
                </p:cNvPr>
                <p:cNvSpPr>
                  <a:spLocks noChangeArrowheads="1"/>
                </p:cNvSpPr>
                <p:nvPr/>
              </p:nvSpPr>
              <p:spPr bwMode="auto">
                <a:xfrm>
                  <a:off x="2160" y="2677"/>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67" name="AutoShape 115">
                  <a:extLst>
                    <a:ext uri="{FF2B5EF4-FFF2-40B4-BE49-F238E27FC236}">
                      <a16:creationId xmlns:a16="http://schemas.microsoft.com/office/drawing/2014/main" id="{FD0EB6AE-AC02-144C-9420-DD35E93E7A06}"/>
                    </a:ext>
                  </a:extLst>
                </p:cNvPr>
                <p:cNvSpPr>
                  <a:spLocks noChangeArrowheads="1"/>
                </p:cNvSpPr>
                <p:nvPr/>
              </p:nvSpPr>
              <p:spPr bwMode="auto">
                <a:xfrm>
                  <a:off x="1929" y="2676"/>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grpSp>
          <p:grpSp>
            <p:nvGrpSpPr>
              <p:cNvPr id="228468" name="Group 116">
                <a:extLst>
                  <a:ext uri="{FF2B5EF4-FFF2-40B4-BE49-F238E27FC236}">
                    <a16:creationId xmlns:a16="http://schemas.microsoft.com/office/drawing/2014/main" id="{1C0657FE-C627-F243-AE88-27AEED8FA0E9}"/>
                  </a:ext>
                </a:extLst>
              </p:cNvPr>
              <p:cNvGrpSpPr>
                <a:grpSpLocks/>
              </p:cNvGrpSpPr>
              <p:nvPr/>
            </p:nvGrpSpPr>
            <p:grpSpPr bwMode="auto">
              <a:xfrm>
                <a:off x="540" y="1522"/>
                <a:ext cx="1307" cy="1338"/>
                <a:chOff x="1045" y="1517"/>
                <a:chExt cx="1307" cy="1338"/>
              </a:xfrm>
            </p:grpSpPr>
            <p:sp>
              <p:nvSpPr>
                <p:cNvPr id="228469" name="AutoShape 117">
                  <a:extLst>
                    <a:ext uri="{FF2B5EF4-FFF2-40B4-BE49-F238E27FC236}">
                      <a16:creationId xmlns:a16="http://schemas.microsoft.com/office/drawing/2014/main" id="{F6526738-D344-4F48-91AE-CBEACCB641A1}"/>
                    </a:ext>
                  </a:extLst>
                </p:cNvPr>
                <p:cNvSpPr>
                  <a:spLocks noChangeArrowheads="1"/>
                </p:cNvSpPr>
                <p:nvPr/>
              </p:nvSpPr>
              <p:spPr bwMode="auto">
                <a:xfrm>
                  <a:off x="1059" y="1518"/>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70" name="AutoShape 118">
                  <a:extLst>
                    <a:ext uri="{FF2B5EF4-FFF2-40B4-BE49-F238E27FC236}">
                      <a16:creationId xmlns:a16="http://schemas.microsoft.com/office/drawing/2014/main" id="{638160E6-20D9-A142-B920-9F005FDAD44F}"/>
                    </a:ext>
                  </a:extLst>
                </p:cNvPr>
                <p:cNvSpPr>
                  <a:spLocks noChangeArrowheads="1"/>
                </p:cNvSpPr>
                <p:nvPr/>
              </p:nvSpPr>
              <p:spPr bwMode="auto">
                <a:xfrm>
                  <a:off x="1274" y="1518"/>
                  <a:ext cx="184" cy="17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71" name="AutoShape 119">
                  <a:extLst>
                    <a:ext uri="{FF2B5EF4-FFF2-40B4-BE49-F238E27FC236}">
                      <a16:creationId xmlns:a16="http://schemas.microsoft.com/office/drawing/2014/main" id="{4F85CD86-050A-0B46-AB00-E1D87C666829}"/>
                    </a:ext>
                  </a:extLst>
                </p:cNvPr>
                <p:cNvSpPr>
                  <a:spLocks noChangeArrowheads="1"/>
                </p:cNvSpPr>
                <p:nvPr/>
              </p:nvSpPr>
              <p:spPr bwMode="auto">
                <a:xfrm>
                  <a:off x="1495" y="1518"/>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72" name="AutoShape 120">
                  <a:extLst>
                    <a:ext uri="{FF2B5EF4-FFF2-40B4-BE49-F238E27FC236}">
                      <a16:creationId xmlns:a16="http://schemas.microsoft.com/office/drawing/2014/main" id="{97CAC6C6-0127-CF42-AC4C-B8DE404D9E96}"/>
                    </a:ext>
                  </a:extLst>
                </p:cNvPr>
                <p:cNvSpPr>
                  <a:spLocks noChangeArrowheads="1"/>
                </p:cNvSpPr>
                <p:nvPr/>
              </p:nvSpPr>
              <p:spPr bwMode="auto">
                <a:xfrm>
                  <a:off x="1715" y="1517"/>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73" name="AutoShape 121">
                  <a:extLst>
                    <a:ext uri="{FF2B5EF4-FFF2-40B4-BE49-F238E27FC236}">
                      <a16:creationId xmlns:a16="http://schemas.microsoft.com/office/drawing/2014/main" id="{A574185F-6C64-3546-A699-0AFD97045CE0}"/>
                    </a:ext>
                  </a:extLst>
                </p:cNvPr>
                <p:cNvSpPr>
                  <a:spLocks noChangeArrowheads="1"/>
                </p:cNvSpPr>
                <p:nvPr/>
              </p:nvSpPr>
              <p:spPr bwMode="auto">
                <a:xfrm>
                  <a:off x="2168" y="1518"/>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74" name="AutoShape 122">
                  <a:extLst>
                    <a:ext uri="{FF2B5EF4-FFF2-40B4-BE49-F238E27FC236}">
                      <a16:creationId xmlns:a16="http://schemas.microsoft.com/office/drawing/2014/main" id="{E2A21421-142A-704C-848A-1AB7DC7641C4}"/>
                    </a:ext>
                  </a:extLst>
                </p:cNvPr>
                <p:cNvSpPr>
                  <a:spLocks noChangeArrowheads="1"/>
                </p:cNvSpPr>
                <p:nvPr/>
              </p:nvSpPr>
              <p:spPr bwMode="auto">
                <a:xfrm>
                  <a:off x="1937" y="1517"/>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75" name="AutoShape 123">
                  <a:extLst>
                    <a:ext uri="{FF2B5EF4-FFF2-40B4-BE49-F238E27FC236}">
                      <a16:creationId xmlns:a16="http://schemas.microsoft.com/office/drawing/2014/main" id="{20729CE4-2CCC-AE4F-8619-31F2D8471253}"/>
                    </a:ext>
                  </a:extLst>
                </p:cNvPr>
                <p:cNvSpPr>
                  <a:spLocks noChangeArrowheads="1"/>
                </p:cNvSpPr>
                <p:nvPr/>
              </p:nvSpPr>
              <p:spPr bwMode="auto">
                <a:xfrm>
                  <a:off x="1057" y="1751"/>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76" name="AutoShape 124">
                  <a:extLst>
                    <a:ext uri="{FF2B5EF4-FFF2-40B4-BE49-F238E27FC236}">
                      <a16:creationId xmlns:a16="http://schemas.microsoft.com/office/drawing/2014/main" id="{58D1349E-F708-FC4F-BB51-AD4EF4679F31}"/>
                    </a:ext>
                  </a:extLst>
                </p:cNvPr>
                <p:cNvSpPr>
                  <a:spLocks noChangeArrowheads="1"/>
                </p:cNvSpPr>
                <p:nvPr/>
              </p:nvSpPr>
              <p:spPr bwMode="auto">
                <a:xfrm>
                  <a:off x="1272" y="1751"/>
                  <a:ext cx="184" cy="17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77" name="AutoShape 125">
                  <a:extLst>
                    <a:ext uri="{FF2B5EF4-FFF2-40B4-BE49-F238E27FC236}">
                      <a16:creationId xmlns:a16="http://schemas.microsoft.com/office/drawing/2014/main" id="{7F1A7E1C-2B99-0047-AAFD-396804C61442}"/>
                    </a:ext>
                  </a:extLst>
                </p:cNvPr>
                <p:cNvSpPr>
                  <a:spLocks noChangeArrowheads="1"/>
                </p:cNvSpPr>
                <p:nvPr/>
              </p:nvSpPr>
              <p:spPr bwMode="auto">
                <a:xfrm>
                  <a:off x="1493" y="1751"/>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78" name="AutoShape 126">
                  <a:extLst>
                    <a:ext uri="{FF2B5EF4-FFF2-40B4-BE49-F238E27FC236}">
                      <a16:creationId xmlns:a16="http://schemas.microsoft.com/office/drawing/2014/main" id="{223D2533-4006-BF43-B561-A5614F6E66DD}"/>
                    </a:ext>
                  </a:extLst>
                </p:cNvPr>
                <p:cNvSpPr>
                  <a:spLocks noChangeArrowheads="1"/>
                </p:cNvSpPr>
                <p:nvPr/>
              </p:nvSpPr>
              <p:spPr bwMode="auto">
                <a:xfrm>
                  <a:off x="1713" y="1750"/>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79" name="AutoShape 127">
                  <a:extLst>
                    <a:ext uri="{FF2B5EF4-FFF2-40B4-BE49-F238E27FC236}">
                      <a16:creationId xmlns:a16="http://schemas.microsoft.com/office/drawing/2014/main" id="{54CB2053-B01D-0D46-BB87-16876FE917FC}"/>
                    </a:ext>
                  </a:extLst>
                </p:cNvPr>
                <p:cNvSpPr>
                  <a:spLocks noChangeArrowheads="1"/>
                </p:cNvSpPr>
                <p:nvPr/>
              </p:nvSpPr>
              <p:spPr bwMode="auto">
                <a:xfrm>
                  <a:off x="2166" y="1751"/>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80" name="AutoShape 128">
                  <a:extLst>
                    <a:ext uri="{FF2B5EF4-FFF2-40B4-BE49-F238E27FC236}">
                      <a16:creationId xmlns:a16="http://schemas.microsoft.com/office/drawing/2014/main" id="{110C9E18-2B5E-D447-A916-DB38405E2A71}"/>
                    </a:ext>
                  </a:extLst>
                </p:cNvPr>
                <p:cNvSpPr>
                  <a:spLocks noChangeArrowheads="1"/>
                </p:cNvSpPr>
                <p:nvPr/>
              </p:nvSpPr>
              <p:spPr bwMode="auto">
                <a:xfrm>
                  <a:off x="1935" y="1750"/>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81" name="AutoShape 129">
                  <a:extLst>
                    <a:ext uri="{FF2B5EF4-FFF2-40B4-BE49-F238E27FC236}">
                      <a16:creationId xmlns:a16="http://schemas.microsoft.com/office/drawing/2014/main" id="{1DCDE0C9-C36A-7848-971B-30D074CAD657}"/>
                    </a:ext>
                  </a:extLst>
                </p:cNvPr>
                <p:cNvSpPr>
                  <a:spLocks noChangeArrowheads="1"/>
                </p:cNvSpPr>
                <p:nvPr/>
              </p:nvSpPr>
              <p:spPr bwMode="auto">
                <a:xfrm>
                  <a:off x="1057" y="1983"/>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82" name="AutoShape 130">
                  <a:extLst>
                    <a:ext uri="{FF2B5EF4-FFF2-40B4-BE49-F238E27FC236}">
                      <a16:creationId xmlns:a16="http://schemas.microsoft.com/office/drawing/2014/main" id="{D2CD6832-5921-5141-9014-024B257B46CE}"/>
                    </a:ext>
                  </a:extLst>
                </p:cNvPr>
                <p:cNvSpPr>
                  <a:spLocks noChangeArrowheads="1"/>
                </p:cNvSpPr>
                <p:nvPr/>
              </p:nvSpPr>
              <p:spPr bwMode="auto">
                <a:xfrm>
                  <a:off x="1272" y="1983"/>
                  <a:ext cx="184" cy="17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83" name="AutoShape 131">
                  <a:extLst>
                    <a:ext uri="{FF2B5EF4-FFF2-40B4-BE49-F238E27FC236}">
                      <a16:creationId xmlns:a16="http://schemas.microsoft.com/office/drawing/2014/main" id="{4B30C904-B8D5-6F47-9DBF-EF9DCA23875D}"/>
                    </a:ext>
                  </a:extLst>
                </p:cNvPr>
                <p:cNvSpPr>
                  <a:spLocks noChangeArrowheads="1"/>
                </p:cNvSpPr>
                <p:nvPr/>
              </p:nvSpPr>
              <p:spPr bwMode="auto">
                <a:xfrm>
                  <a:off x="1493" y="1983"/>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84" name="AutoShape 132">
                  <a:extLst>
                    <a:ext uri="{FF2B5EF4-FFF2-40B4-BE49-F238E27FC236}">
                      <a16:creationId xmlns:a16="http://schemas.microsoft.com/office/drawing/2014/main" id="{E7B70F7A-2394-5941-AB56-0E0537234FBD}"/>
                    </a:ext>
                  </a:extLst>
                </p:cNvPr>
                <p:cNvSpPr>
                  <a:spLocks noChangeArrowheads="1"/>
                </p:cNvSpPr>
                <p:nvPr/>
              </p:nvSpPr>
              <p:spPr bwMode="auto">
                <a:xfrm>
                  <a:off x="1713" y="1982"/>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85" name="AutoShape 133">
                  <a:extLst>
                    <a:ext uri="{FF2B5EF4-FFF2-40B4-BE49-F238E27FC236}">
                      <a16:creationId xmlns:a16="http://schemas.microsoft.com/office/drawing/2014/main" id="{E9BBF81D-45C1-0D4F-8BF4-3421D2032FA7}"/>
                    </a:ext>
                  </a:extLst>
                </p:cNvPr>
                <p:cNvSpPr>
                  <a:spLocks noChangeArrowheads="1"/>
                </p:cNvSpPr>
                <p:nvPr/>
              </p:nvSpPr>
              <p:spPr bwMode="auto">
                <a:xfrm>
                  <a:off x="2166" y="1983"/>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86" name="AutoShape 134">
                  <a:extLst>
                    <a:ext uri="{FF2B5EF4-FFF2-40B4-BE49-F238E27FC236}">
                      <a16:creationId xmlns:a16="http://schemas.microsoft.com/office/drawing/2014/main" id="{D0ABE34D-3D1A-AE4F-B009-B25BAD9D2A88}"/>
                    </a:ext>
                  </a:extLst>
                </p:cNvPr>
                <p:cNvSpPr>
                  <a:spLocks noChangeArrowheads="1"/>
                </p:cNvSpPr>
                <p:nvPr/>
              </p:nvSpPr>
              <p:spPr bwMode="auto">
                <a:xfrm>
                  <a:off x="1935" y="1982"/>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87" name="AutoShape 135">
                  <a:extLst>
                    <a:ext uri="{FF2B5EF4-FFF2-40B4-BE49-F238E27FC236}">
                      <a16:creationId xmlns:a16="http://schemas.microsoft.com/office/drawing/2014/main" id="{38CC2A96-7031-A24D-BBB3-6FDF347044D5}"/>
                    </a:ext>
                  </a:extLst>
                </p:cNvPr>
                <p:cNvSpPr>
                  <a:spLocks noChangeArrowheads="1"/>
                </p:cNvSpPr>
                <p:nvPr/>
              </p:nvSpPr>
              <p:spPr bwMode="auto">
                <a:xfrm>
                  <a:off x="1045" y="2226"/>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88" name="AutoShape 136">
                  <a:extLst>
                    <a:ext uri="{FF2B5EF4-FFF2-40B4-BE49-F238E27FC236}">
                      <a16:creationId xmlns:a16="http://schemas.microsoft.com/office/drawing/2014/main" id="{BB9E2112-956E-9447-BE53-ACAC405B6BEF}"/>
                    </a:ext>
                  </a:extLst>
                </p:cNvPr>
                <p:cNvSpPr>
                  <a:spLocks noChangeArrowheads="1"/>
                </p:cNvSpPr>
                <p:nvPr/>
              </p:nvSpPr>
              <p:spPr bwMode="auto">
                <a:xfrm>
                  <a:off x="1260" y="2226"/>
                  <a:ext cx="184" cy="17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89" name="AutoShape 137">
                  <a:extLst>
                    <a:ext uri="{FF2B5EF4-FFF2-40B4-BE49-F238E27FC236}">
                      <a16:creationId xmlns:a16="http://schemas.microsoft.com/office/drawing/2014/main" id="{5EE4A960-694B-3940-9D76-8B013D315F37}"/>
                    </a:ext>
                  </a:extLst>
                </p:cNvPr>
                <p:cNvSpPr>
                  <a:spLocks noChangeArrowheads="1"/>
                </p:cNvSpPr>
                <p:nvPr/>
              </p:nvSpPr>
              <p:spPr bwMode="auto">
                <a:xfrm>
                  <a:off x="1481" y="2226"/>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90" name="AutoShape 138">
                  <a:extLst>
                    <a:ext uri="{FF2B5EF4-FFF2-40B4-BE49-F238E27FC236}">
                      <a16:creationId xmlns:a16="http://schemas.microsoft.com/office/drawing/2014/main" id="{1175BC49-3381-AB4D-B517-1FEE865EF0C9}"/>
                    </a:ext>
                  </a:extLst>
                </p:cNvPr>
                <p:cNvSpPr>
                  <a:spLocks noChangeArrowheads="1"/>
                </p:cNvSpPr>
                <p:nvPr/>
              </p:nvSpPr>
              <p:spPr bwMode="auto">
                <a:xfrm>
                  <a:off x="1701" y="2225"/>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91" name="AutoShape 139">
                  <a:extLst>
                    <a:ext uri="{FF2B5EF4-FFF2-40B4-BE49-F238E27FC236}">
                      <a16:creationId xmlns:a16="http://schemas.microsoft.com/office/drawing/2014/main" id="{3E3494C2-D322-ED43-B738-27FC056E5DA8}"/>
                    </a:ext>
                  </a:extLst>
                </p:cNvPr>
                <p:cNvSpPr>
                  <a:spLocks noChangeArrowheads="1"/>
                </p:cNvSpPr>
                <p:nvPr/>
              </p:nvSpPr>
              <p:spPr bwMode="auto">
                <a:xfrm>
                  <a:off x="2154" y="2226"/>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92" name="AutoShape 140">
                  <a:extLst>
                    <a:ext uri="{FF2B5EF4-FFF2-40B4-BE49-F238E27FC236}">
                      <a16:creationId xmlns:a16="http://schemas.microsoft.com/office/drawing/2014/main" id="{EF15974B-E960-754B-9261-C836E3EC873B}"/>
                    </a:ext>
                  </a:extLst>
                </p:cNvPr>
                <p:cNvSpPr>
                  <a:spLocks noChangeArrowheads="1"/>
                </p:cNvSpPr>
                <p:nvPr/>
              </p:nvSpPr>
              <p:spPr bwMode="auto">
                <a:xfrm>
                  <a:off x="1923" y="2225"/>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93" name="AutoShape 141">
                  <a:extLst>
                    <a:ext uri="{FF2B5EF4-FFF2-40B4-BE49-F238E27FC236}">
                      <a16:creationId xmlns:a16="http://schemas.microsoft.com/office/drawing/2014/main" id="{80BEADB3-16F1-6E4D-B8F8-07FFE654AF32}"/>
                    </a:ext>
                  </a:extLst>
                </p:cNvPr>
                <p:cNvSpPr>
                  <a:spLocks noChangeArrowheads="1"/>
                </p:cNvSpPr>
                <p:nvPr/>
              </p:nvSpPr>
              <p:spPr bwMode="auto">
                <a:xfrm>
                  <a:off x="1045" y="2452"/>
                  <a:ext cx="184" cy="178"/>
                </a:xfrm>
                <a:prstGeom prst="cube">
                  <a:avLst>
                    <a:gd name="adj" fmla="val 250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94" name="AutoShape 142">
                  <a:extLst>
                    <a:ext uri="{FF2B5EF4-FFF2-40B4-BE49-F238E27FC236}">
                      <a16:creationId xmlns:a16="http://schemas.microsoft.com/office/drawing/2014/main" id="{669AA451-480B-B14F-B164-48FF81385354}"/>
                    </a:ext>
                  </a:extLst>
                </p:cNvPr>
                <p:cNvSpPr>
                  <a:spLocks noChangeArrowheads="1"/>
                </p:cNvSpPr>
                <p:nvPr/>
              </p:nvSpPr>
              <p:spPr bwMode="auto">
                <a:xfrm>
                  <a:off x="1260" y="2452"/>
                  <a:ext cx="184" cy="17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95" name="AutoShape 143">
                  <a:extLst>
                    <a:ext uri="{FF2B5EF4-FFF2-40B4-BE49-F238E27FC236}">
                      <a16:creationId xmlns:a16="http://schemas.microsoft.com/office/drawing/2014/main" id="{0CA8B00C-2447-2942-887F-C31F51B09A7E}"/>
                    </a:ext>
                  </a:extLst>
                </p:cNvPr>
                <p:cNvSpPr>
                  <a:spLocks noChangeArrowheads="1"/>
                </p:cNvSpPr>
                <p:nvPr/>
              </p:nvSpPr>
              <p:spPr bwMode="auto">
                <a:xfrm>
                  <a:off x="1481" y="2452"/>
                  <a:ext cx="184" cy="178"/>
                </a:xfrm>
                <a:prstGeom prst="cube">
                  <a:avLst>
                    <a:gd name="adj" fmla="val 250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96" name="AutoShape 144">
                  <a:extLst>
                    <a:ext uri="{FF2B5EF4-FFF2-40B4-BE49-F238E27FC236}">
                      <a16:creationId xmlns:a16="http://schemas.microsoft.com/office/drawing/2014/main" id="{BD116B5D-B37B-BD40-9904-93E357EB953B}"/>
                    </a:ext>
                  </a:extLst>
                </p:cNvPr>
                <p:cNvSpPr>
                  <a:spLocks noChangeArrowheads="1"/>
                </p:cNvSpPr>
                <p:nvPr/>
              </p:nvSpPr>
              <p:spPr bwMode="auto">
                <a:xfrm>
                  <a:off x="1701" y="2451"/>
                  <a:ext cx="184" cy="178"/>
                </a:xfrm>
                <a:prstGeom prst="cube">
                  <a:avLst>
                    <a:gd name="adj" fmla="val 250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97" name="AutoShape 145">
                  <a:extLst>
                    <a:ext uri="{FF2B5EF4-FFF2-40B4-BE49-F238E27FC236}">
                      <a16:creationId xmlns:a16="http://schemas.microsoft.com/office/drawing/2014/main" id="{02F57A85-9F15-4641-9A9A-791DCAACFDCF}"/>
                    </a:ext>
                  </a:extLst>
                </p:cNvPr>
                <p:cNvSpPr>
                  <a:spLocks noChangeArrowheads="1"/>
                </p:cNvSpPr>
                <p:nvPr/>
              </p:nvSpPr>
              <p:spPr bwMode="auto">
                <a:xfrm>
                  <a:off x="2154" y="2452"/>
                  <a:ext cx="184" cy="178"/>
                </a:xfrm>
                <a:prstGeom prst="cube">
                  <a:avLst>
                    <a:gd name="adj" fmla="val 250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98" name="AutoShape 146">
                  <a:extLst>
                    <a:ext uri="{FF2B5EF4-FFF2-40B4-BE49-F238E27FC236}">
                      <a16:creationId xmlns:a16="http://schemas.microsoft.com/office/drawing/2014/main" id="{CDB12B6F-59D5-2948-8982-C735BA9412A8}"/>
                    </a:ext>
                  </a:extLst>
                </p:cNvPr>
                <p:cNvSpPr>
                  <a:spLocks noChangeArrowheads="1"/>
                </p:cNvSpPr>
                <p:nvPr/>
              </p:nvSpPr>
              <p:spPr bwMode="auto">
                <a:xfrm>
                  <a:off x="1923" y="2451"/>
                  <a:ext cx="184" cy="178"/>
                </a:xfrm>
                <a:prstGeom prst="cube">
                  <a:avLst>
                    <a:gd name="adj" fmla="val 250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499" name="AutoShape 147">
                  <a:extLst>
                    <a:ext uri="{FF2B5EF4-FFF2-40B4-BE49-F238E27FC236}">
                      <a16:creationId xmlns:a16="http://schemas.microsoft.com/office/drawing/2014/main" id="{FEAAE29D-EE38-264F-B5A8-5F7BC56F3010}"/>
                    </a:ext>
                  </a:extLst>
                </p:cNvPr>
                <p:cNvSpPr>
                  <a:spLocks noChangeArrowheads="1"/>
                </p:cNvSpPr>
                <p:nvPr/>
              </p:nvSpPr>
              <p:spPr bwMode="auto">
                <a:xfrm>
                  <a:off x="1051" y="2677"/>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00" name="AutoShape 148">
                  <a:extLst>
                    <a:ext uri="{FF2B5EF4-FFF2-40B4-BE49-F238E27FC236}">
                      <a16:creationId xmlns:a16="http://schemas.microsoft.com/office/drawing/2014/main" id="{1D924924-403E-C343-964F-D0C6610CD365}"/>
                    </a:ext>
                  </a:extLst>
                </p:cNvPr>
                <p:cNvSpPr>
                  <a:spLocks noChangeArrowheads="1"/>
                </p:cNvSpPr>
                <p:nvPr/>
              </p:nvSpPr>
              <p:spPr bwMode="auto">
                <a:xfrm>
                  <a:off x="1266" y="2677"/>
                  <a:ext cx="184" cy="17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01" name="AutoShape 149">
                  <a:extLst>
                    <a:ext uri="{FF2B5EF4-FFF2-40B4-BE49-F238E27FC236}">
                      <a16:creationId xmlns:a16="http://schemas.microsoft.com/office/drawing/2014/main" id="{35B36486-859F-844C-9001-4DF5A2881229}"/>
                    </a:ext>
                  </a:extLst>
                </p:cNvPr>
                <p:cNvSpPr>
                  <a:spLocks noChangeArrowheads="1"/>
                </p:cNvSpPr>
                <p:nvPr/>
              </p:nvSpPr>
              <p:spPr bwMode="auto">
                <a:xfrm>
                  <a:off x="1487" y="2677"/>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02" name="AutoShape 150">
                  <a:extLst>
                    <a:ext uri="{FF2B5EF4-FFF2-40B4-BE49-F238E27FC236}">
                      <a16:creationId xmlns:a16="http://schemas.microsoft.com/office/drawing/2014/main" id="{7C013170-2541-8B42-9774-542A547BDFCA}"/>
                    </a:ext>
                  </a:extLst>
                </p:cNvPr>
                <p:cNvSpPr>
                  <a:spLocks noChangeArrowheads="1"/>
                </p:cNvSpPr>
                <p:nvPr/>
              </p:nvSpPr>
              <p:spPr bwMode="auto">
                <a:xfrm>
                  <a:off x="1707" y="2676"/>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03" name="AutoShape 151">
                  <a:extLst>
                    <a:ext uri="{FF2B5EF4-FFF2-40B4-BE49-F238E27FC236}">
                      <a16:creationId xmlns:a16="http://schemas.microsoft.com/office/drawing/2014/main" id="{431FF2E1-26EA-024B-9690-45F2508E6C68}"/>
                    </a:ext>
                  </a:extLst>
                </p:cNvPr>
                <p:cNvSpPr>
                  <a:spLocks noChangeArrowheads="1"/>
                </p:cNvSpPr>
                <p:nvPr/>
              </p:nvSpPr>
              <p:spPr bwMode="auto">
                <a:xfrm>
                  <a:off x="2160" y="2677"/>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04" name="AutoShape 152">
                  <a:extLst>
                    <a:ext uri="{FF2B5EF4-FFF2-40B4-BE49-F238E27FC236}">
                      <a16:creationId xmlns:a16="http://schemas.microsoft.com/office/drawing/2014/main" id="{DB1F40A6-3232-2F43-B4F3-8ACA4F801FFA}"/>
                    </a:ext>
                  </a:extLst>
                </p:cNvPr>
                <p:cNvSpPr>
                  <a:spLocks noChangeArrowheads="1"/>
                </p:cNvSpPr>
                <p:nvPr/>
              </p:nvSpPr>
              <p:spPr bwMode="auto">
                <a:xfrm>
                  <a:off x="1929" y="2676"/>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grpSp>
          <p:grpSp>
            <p:nvGrpSpPr>
              <p:cNvPr id="228505" name="Group 153">
                <a:extLst>
                  <a:ext uri="{FF2B5EF4-FFF2-40B4-BE49-F238E27FC236}">
                    <a16:creationId xmlns:a16="http://schemas.microsoft.com/office/drawing/2014/main" id="{F368ABA9-F00B-D440-9433-BC9946C13978}"/>
                  </a:ext>
                </a:extLst>
              </p:cNvPr>
              <p:cNvGrpSpPr>
                <a:grpSpLocks/>
              </p:cNvGrpSpPr>
              <p:nvPr/>
            </p:nvGrpSpPr>
            <p:grpSpPr bwMode="auto">
              <a:xfrm>
                <a:off x="453" y="1608"/>
                <a:ext cx="1307" cy="1338"/>
                <a:chOff x="1045" y="1517"/>
                <a:chExt cx="1307" cy="1338"/>
              </a:xfrm>
            </p:grpSpPr>
            <p:sp>
              <p:nvSpPr>
                <p:cNvPr id="228506" name="AutoShape 154">
                  <a:extLst>
                    <a:ext uri="{FF2B5EF4-FFF2-40B4-BE49-F238E27FC236}">
                      <a16:creationId xmlns:a16="http://schemas.microsoft.com/office/drawing/2014/main" id="{7ACFB834-C5FE-644D-A145-1B400F0AB850}"/>
                    </a:ext>
                  </a:extLst>
                </p:cNvPr>
                <p:cNvSpPr>
                  <a:spLocks noChangeArrowheads="1"/>
                </p:cNvSpPr>
                <p:nvPr/>
              </p:nvSpPr>
              <p:spPr bwMode="auto">
                <a:xfrm>
                  <a:off x="1059" y="1518"/>
                  <a:ext cx="184" cy="178"/>
                </a:xfrm>
                <a:prstGeom prst="cube">
                  <a:avLst>
                    <a:gd name="adj" fmla="val 25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07" name="AutoShape 155">
                  <a:extLst>
                    <a:ext uri="{FF2B5EF4-FFF2-40B4-BE49-F238E27FC236}">
                      <a16:creationId xmlns:a16="http://schemas.microsoft.com/office/drawing/2014/main" id="{34611D92-9AD2-DF46-B067-607F577EA5D6}"/>
                    </a:ext>
                  </a:extLst>
                </p:cNvPr>
                <p:cNvSpPr>
                  <a:spLocks noChangeArrowheads="1"/>
                </p:cNvSpPr>
                <p:nvPr/>
              </p:nvSpPr>
              <p:spPr bwMode="auto">
                <a:xfrm>
                  <a:off x="1274" y="1518"/>
                  <a:ext cx="184" cy="178"/>
                </a:xfrm>
                <a:prstGeom prst="cube">
                  <a:avLst>
                    <a:gd name="adj" fmla="val 25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08" name="AutoShape 156">
                  <a:extLst>
                    <a:ext uri="{FF2B5EF4-FFF2-40B4-BE49-F238E27FC236}">
                      <a16:creationId xmlns:a16="http://schemas.microsoft.com/office/drawing/2014/main" id="{292F4BB1-2B9D-FB42-9C95-2B5FDF9CA196}"/>
                    </a:ext>
                  </a:extLst>
                </p:cNvPr>
                <p:cNvSpPr>
                  <a:spLocks noChangeArrowheads="1"/>
                </p:cNvSpPr>
                <p:nvPr/>
              </p:nvSpPr>
              <p:spPr bwMode="auto">
                <a:xfrm>
                  <a:off x="1495" y="1518"/>
                  <a:ext cx="184" cy="178"/>
                </a:xfrm>
                <a:prstGeom prst="cube">
                  <a:avLst>
                    <a:gd name="adj" fmla="val 25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09" name="AutoShape 157">
                  <a:extLst>
                    <a:ext uri="{FF2B5EF4-FFF2-40B4-BE49-F238E27FC236}">
                      <a16:creationId xmlns:a16="http://schemas.microsoft.com/office/drawing/2014/main" id="{CC3BFB3D-0EB0-E641-BEB9-82241583A702}"/>
                    </a:ext>
                  </a:extLst>
                </p:cNvPr>
                <p:cNvSpPr>
                  <a:spLocks noChangeArrowheads="1"/>
                </p:cNvSpPr>
                <p:nvPr/>
              </p:nvSpPr>
              <p:spPr bwMode="auto">
                <a:xfrm>
                  <a:off x="1715" y="1517"/>
                  <a:ext cx="184" cy="178"/>
                </a:xfrm>
                <a:prstGeom prst="cube">
                  <a:avLst>
                    <a:gd name="adj" fmla="val 25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10" name="AutoShape 158">
                  <a:extLst>
                    <a:ext uri="{FF2B5EF4-FFF2-40B4-BE49-F238E27FC236}">
                      <a16:creationId xmlns:a16="http://schemas.microsoft.com/office/drawing/2014/main" id="{292737B4-9F59-094B-87CB-379722953FF4}"/>
                    </a:ext>
                  </a:extLst>
                </p:cNvPr>
                <p:cNvSpPr>
                  <a:spLocks noChangeArrowheads="1"/>
                </p:cNvSpPr>
                <p:nvPr/>
              </p:nvSpPr>
              <p:spPr bwMode="auto">
                <a:xfrm>
                  <a:off x="2168" y="1518"/>
                  <a:ext cx="184" cy="178"/>
                </a:xfrm>
                <a:prstGeom prst="cube">
                  <a:avLst>
                    <a:gd name="adj" fmla="val 25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11" name="AutoShape 159">
                  <a:extLst>
                    <a:ext uri="{FF2B5EF4-FFF2-40B4-BE49-F238E27FC236}">
                      <a16:creationId xmlns:a16="http://schemas.microsoft.com/office/drawing/2014/main" id="{E0B618DA-A65B-E544-9B35-ED9528AF671A}"/>
                    </a:ext>
                  </a:extLst>
                </p:cNvPr>
                <p:cNvSpPr>
                  <a:spLocks noChangeArrowheads="1"/>
                </p:cNvSpPr>
                <p:nvPr/>
              </p:nvSpPr>
              <p:spPr bwMode="auto">
                <a:xfrm>
                  <a:off x="1937" y="1517"/>
                  <a:ext cx="184" cy="178"/>
                </a:xfrm>
                <a:prstGeom prst="cube">
                  <a:avLst>
                    <a:gd name="adj" fmla="val 25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12" name="AutoShape 160">
                  <a:extLst>
                    <a:ext uri="{FF2B5EF4-FFF2-40B4-BE49-F238E27FC236}">
                      <a16:creationId xmlns:a16="http://schemas.microsoft.com/office/drawing/2014/main" id="{B405C3D2-7133-FE46-B9CE-A650D60E1C2F}"/>
                    </a:ext>
                  </a:extLst>
                </p:cNvPr>
                <p:cNvSpPr>
                  <a:spLocks noChangeArrowheads="1"/>
                </p:cNvSpPr>
                <p:nvPr/>
              </p:nvSpPr>
              <p:spPr bwMode="auto">
                <a:xfrm>
                  <a:off x="1057" y="1751"/>
                  <a:ext cx="184" cy="178"/>
                </a:xfrm>
                <a:prstGeom prst="cube">
                  <a:avLst>
                    <a:gd name="adj" fmla="val 25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13" name="AutoShape 161">
                  <a:extLst>
                    <a:ext uri="{FF2B5EF4-FFF2-40B4-BE49-F238E27FC236}">
                      <a16:creationId xmlns:a16="http://schemas.microsoft.com/office/drawing/2014/main" id="{C0F474C1-932E-9A40-B2CD-E5A8914F1A35}"/>
                    </a:ext>
                  </a:extLst>
                </p:cNvPr>
                <p:cNvSpPr>
                  <a:spLocks noChangeArrowheads="1"/>
                </p:cNvSpPr>
                <p:nvPr/>
              </p:nvSpPr>
              <p:spPr bwMode="auto">
                <a:xfrm>
                  <a:off x="1272" y="1751"/>
                  <a:ext cx="184" cy="178"/>
                </a:xfrm>
                <a:prstGeom prst="cube">
                  <a:avLst>
                    <a:gd name="adj" fmla="val 25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14" name="AutoShape 162">
                  <a:extLst>
                    <a:ext uri="{FF2B5EF4-FFF2-40B4-BE49-F238E27FC236}">
                      <a16:creationId xmlns:a16="http://schemas.microsoft.com/office/drawing/2014/main" id="{8EE3B582-8FF4-E041-9EE7-956EFA5681FD}"/>
                    </a:ext>
                  </a:extLst>
                </p:cNvPr>
                <p:cNvSpPr>
                  <a:spLocks noChangeArrowheads="1"/>
                </p:cNvSpPr>
                <p:nvPr/>
              </p:nvSpPr>
              <p:spPr bwMode="auto">
                <a:xfrm>
                  <a:off x="1493" y="1751"/>
                  <a:ext cx="184" cy="178"/>
                </a:xfrm>
                <a:prstGeom prst="cube">
                  <a:avLst>
                    <a:gd name="adj" fmla="val 25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15" name="AutoShape 163">
                  <a:extLst>
                    <a:ext uri="{FF2B5EF4-FFF2-40B4-BE49-F238E27FC236}">
                      <a16:creationId xmlns:a16="http://schemas.microsoft.com/office/drawing/2014/main" id="{2D3889AC-FA58-7146-A059-A4E53EA355D4}"/>
                    </a:ext>
                  </a:extLst>
                </p:cNvPr>
                <p:cNvSpPr>
                  <a:spLocks noChangeArrowheads="1"/>
                </p:cNvSpPr>
                <p:nvPr/>
              </p:nvSpPr>
              <p:spPr bwMode="auto">
                <a:xfrm>
                  <a:off x="1713" y="1750"/>
                  <a:ext cx="184" cy="178"/>
                </a:xfrm>
                <a:prstGeom prst="cube">
                  <a:avLst>
                    <a:gd name="adj" fmla="val 25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16" name="AutoShape 164">
                  <a:extLst>
                    <a:ext uri="{FF2B5EF4-FFF2-40B4-BE49-F238E27FC236}">
                      <a16:creationId xmlns:a16="http://schemas.microsoft.com/office/drawing/2014/main" id="{3B3FA4A6-265B-274C-A2F8-C8501B4688B8}"/>
                    </a:ext>
                  </a:extLst>
                </p:cNvPr>
                <p:cNvSpPr>
                  <a:spLocks noChangeArrowheads="1"/>
                </p:cNvSpPr>
                <p:nvPr/>
              </p:nvSpPr>
              <p:spPr bwMode="auto">
                <a:xfrm>
                  <a:off x="2166" y="1751"/>
                  <a:ext cx="184" cy="178"/>
                </a:xfrm>
                <a:prstGeom prst="cube">
                  <a:avLst>
                    <a:gd name="adj" fmla="val 25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17" name="AutoShape 165">
                  <a:extLst>
                    <a:ext uri="{FF2B5EF4-FFF2-40B4-BE49-F238E27FC236}">
                      <a16:creationId xmlns:a16="http://schemas.microsoft.com/office/drawing/2014/main" id="{A6D70DE4-ACC9-E74D-8569-EB800FBA61A2}"/>
                    </a:ext>
                  </a:extLst>
                </p:cNvPr>
                <p:cNvSpPr>
                  <a:spLocks noChangeArrowheads="1"/>
                </p:cNvSpPr>
                <p:nvPr/>
              </p:nvSpPr>
              <p:spPr bwMode="auto">
                <a:xfrm>
                  <a:off x="1935" y="1750"/>
                  <a:ext cx="184" cy="178"/>
                </a:xfrm>
                <a:prstGeom prst="cube">
                  <a:avLst>
                    <a:gd name="adj" fmla="val 25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18" name="AutoShape 166">
                  <a:extLst>
                    <a:ext uri="{FF2B5EF4-FFF2-40B4-BE49-F238E27FC236}">
                      <a16:creationId xmlns:a16="http://schemas.microsoft.com/office/drawing/2014/main" id="{09496397-63DA-864A-8CB3-7FE172E89B9F}"/>
                    </a:ext>
                  </a:extLst>
                </p:cNvPr>
                <p:cNvSpPr>
                  <a:spLocks noChangeArrowheads="1"/>
                </p:cNvSpPr>
                <p:nvPr/>
              </p:nvSpPr>
              <p:spPr bwMode="auto">
                <a:xfrm>
                  <a:off x="1057" y="1983"/>
                  <a:ext cx="184" cy="178"/>
                </a:xfrm>
                <a:prstGeom prst="cube">
                  <a:avLst>
                    <a:gd name="adj" fmla="val 25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19" name="AutoShape 167">
                  <a:extLst>
                    <a:ext uri="{FF2B5EF4-FFF2-40B4-BE49-F238E27FC236}">
                      <a16:creationId xmlns:a16="http://schemas.microsoft.com/office/drawing/2014/main" id="{E6024C69-4A74-E04E-8E78-A6F8002ECF59}"/>
                    </a:ext>
                  </a:extLst>
                </p:cNvPr>
                <p:cNvSpPr>
                  <a:spLocks noChangeArrowheads="1"/>
                </p:cNvSpPr>
                <p:nvPr/>
              </p:nvSpPr>
              <p:spPr bwMode="auto">
                <a:xfrm>
                  <a:off x="1272" y="1983"/>
                  <a:ext cx="184" cy="178"/>
                </a:xfrm>
                <a:prstGeom prst="cube">
                  <a:avLst>
                    <a:gd name="adj" fmla="val 25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20" name="AutoShape 168">
                  <a:extLst>
                    <a:ext uri="{FF2B5EF4-FFF2-40B4-BE49-F238E27FC236}">
                      <a16:creationId xmlns:a16="http://schemas.microsoft.com/office/drawing/2014/main" id="{F5FD1228-797D-FA41-84DB-5975DCCF7294}"/>
                    </a:ext>
                  </a:extLst>
                </p:cNvPr>
                <p:cNvSpPr>
                  <a:spLocks noChangeArrowheads="1"/>
                </p:cNvSpPr>
                <p:nvPr/>
              </p:nvSpPr>
              <p:spPr bwMode="auto">
                <a:xfrm>
                  <a:off x="1493" y="1983"/>
                  <a:ext cx="184" cy="178"/>
                </a:xfrm>
                <a:prstGeom prst="cube">
                  <a:avLst>
                    <a:gd name="adj" fmla="val 25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21" name="AutoShape 169">
                  <a:extLst>
                    <a:ext uri="{FF2B5EF4-FFF2-40B4-BE49-F238E27FC236}">
                      <a16:creationId xmlns:a16="http://schemas.microsoft.com/office/drawing/2014/main" id="{22AF4582-6FEA-DD49-B5A9-901C8BC9223D}"/>
                    </a:ext>
                  </a:extLst>
                </p:cNvPr>
                <p:cNvSpPr>
                  <a:spLocks noChangeArrowheads="1"/>
                </p:cNvSpPr>
                <p:nvPr/>
              </p:nvSpPr>
              <p:spPr bwMode="auto">
                <a:xfrm>
                  <a:off x="1713" y="1982"/>
                  <a:ext cx="184" cy="178"/>
                </a:xfrm>
                <a:prstGeom prst="cube">
                  <a:avLst>
                    <a:gd name="adj" fmla="val 25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22" name="AutoShape 170">
                  <a:extLst>
                    <a:ext uri="{FF2B5EF4-FFF2-40B4-BE49-F238E27FC236}">
                      <a16:creationId xmlns:a16="http://schemas.microsoft.com/office/drawing/2014/main" id="{3BD08B60-E000-EF48-98C1-DACF6EB825BF}"/>
                    </a:ext>
                  </a:extLst>
                </p:cNvPr>
                <p:cNvSpPr>
                  <a:spLocks noChangeArrowheads="1"/>
                </p:cNvSpPr>
                <p:nvPr/>
              </p:nvSpPr>
              <p:spPr bwMode="auto">
                <a:xfrm>
                  <a:off x="2166" y="1983"/>
                  <a:ext cx="184" cy="178"/>
                </a:xfrm>
                <a:prstGeom prst="cube">
                  <a:avLst>
                    <a:gd name="adj" fmla="val 25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23" name="AutoShape 171">
                  <a:extLst>
                    <a:ext uri="{FF2B5EF4-FFF2-40B4-BE49-F238E27FC236}">
                      <a16:creationId xmlns:a16="http://schemas.microsoft.com/office/drawing/2014/main" id="{C1446143-206A-2D4B-B48C-B73F74EB1C0D}"/>
                    </a:ext>
                  </a:extLst>
                </p:cNvPr>
                <p:cNvSpPr>
                  <a:spLocks noChangeArrowheads="1"/>
                </p:cNvSpPr>
                <p:nvPr/>
              </p:nvSpPr>
              <p:spPr bwMode="auto">
                <a:xfrm>
                  <a:off x="1935" y="1982"/>
                  <a:ext cx="184" cy="178"/>
                </a:xfrm>
                <a:prstGeom prst="cube">
                  <a:avLst>
                    <a:gd name="adj" fmla="val 25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24" name="AutoShape 172">
                  <a:extLst>
                    <a:ext uri="{FF2B5EF4-FFF2-40B4-BE49-F238E27FC236}">
                      <a16:creationId xmlns:a16="http://schemas.microsoft.com/office/drawing/2014/main" id="{AFC34006-C8BD-F440-8F9D-22F6728BD728}"/>
                    </a:ext>
                  </a:extLst>
                </p:cNvPr>
                <p:cNvSpPr>
                  <a:spLocks noChangeArrowheads="1"/>
                </p:cNvSpPr>
                <p:nvPr/>
              </p:nvSpPr>
              <p:spPr bwMode="auto">
                <a:xfrm>
                  <a:off x="1045" y="2226"/>
                  <a:ext cx="184" cy="178"/>
                </a:xfrm>
                <a:prstGeom prst="cube">
                  <a:avLst>
                    <a:gd name="adj" fmla="val 25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25" name="AutoShape 173">
                  <a:extLst>
                    <a:ext uri="{FF2B5EF4-FFF2-40B4-BE49-F238E27FC236}">
                      <a16:creationId xmlns:a16="http://schemas.microsoft.com/office/drawing/2014/main" id="{8F1D6615-6228-E94F-BFAF-8FC2341F095E}"/>
                    </a:ext>
                  </a:extLst>
                </p:cNvPr>
                <p:cNvSpPr>
                  <a:spLocks noChangeArrowheads="1"/>
                </p:cNvSpPr>
                <p:nvPr/>
              </p:nvSpPr>
              <p:spPr bwMode="auto">
                <a:xfrm>
                  <a:off x="1260" y="2226"/>
                  <a:ext cx="184" cy="178"/>
                </a:xfrm>
                <a:prstGeom prst="cube">
                  <a:avLst>
                    <a:gd name="adj" fmla="val 25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26" name="AutoShape 174">
                  <a:extLst>
                    <a:ext uri="{FF2B5EF4-FFF2-40B4-BE49-F238E27FC236}">
                      <a16:creationId xmlns:a16="http://schemas.microsoft.com/office/drawing/2014/main" id="{7D5C061A-5D9B-1D44-AD64-AC3FC0450438}"/>
                    </a:ext>
                  </a:extLst>
                </p:cNvPr>
                <p:cNvSpPr>
                  <a:spLocks noChangeArrowheads="1"/>
                </p:cNvSpPr>
                <p:nvPr/>
              </p:nvSpPr>
              <p:spPr bwMode="auto">
                <a:xfrm>
                  <a:off x="1481" y="2226"/>
                  <a:ext cx="184" cy="178"/>
                </a:xfrm>
                <a:prstGeom prst="cube">
                  <a:avLst>
                    <a:gd name="adj" fmla="val 25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27" name="AutoShape 175">
                  <a:extLst>
                    <a:ext uri="{FF2B5EF4-FFF2-40B4-BE49-F238E27FC236}">
                      <a16:creationId xmlns:a16="http://schemas.microsoft.com/office/drawing/2014/main" id="{EA8B2065-CF97-6146-931B-A5C6E349B0CB}"/>
                    </a:ext>
                  </a:extLst>
                </p:cNvPr>
                <p:cNvSpPr>
                  <a:spLocks noChangeArrowheads="1"/>
                </p:cNvSpPr>
                <p:nvPr/>
              </p:nvSpPr>
              <p:spPr bwMode="auto">
                <a:xfrm>
                  <a:off x="1701" y="2225"/>
                  <a:ext cx="184" cy="178"/>
                </a:xfrm>
                <a:prstGeom prst="cube">
                  <a:avLst>
                    <a:gd name="adj" fmla="val 25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28" name="AutoShape 176">
                  <a:extLst>
                    <a:ext uri="{FF2B5EF4-FFF2-40B4-BE49-F238E27FC236}">
                      <a16:creationId xmlns:a16="http://schemas.microsoft.com/office/drawing/2014/main" id="{48DF0078-26A2-6849-8789-BAFCD73613A2}"/>
                    </a:ext>
                  </a:extLst>
                </p:cNvPr>
                <p:cNvSpPr>
                  <a:spLocks noChangeArrowheads="1"/>
                </p:cNvSpPr>
                <p:nvPr/>
              </p:nvSpPr>
              <p:spPr bwMode="auto">
                <a:xfrm>
                  <a:off x="2154" y="2226"/>
                  <a:ext cx="184" cy="178"/>
                </a:xfrm>
                <a:prstGeom prst="cube">
                  <a:avLst>
                    <a:gd name="adj" fmla="val 25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29" name="AutoShape 177">
                  <a:extLst>
                    <a:ext uri="{FF2B5EF4-FFF2-40B4-BE49-F238E27FC236}">
                      <a16:creationId xmlns:a16="http://schemas.microsoft.com/office/drawing/2014/main" id="{47395BEE-84B9-0948-AA8B-200E221E9BF6}"/>
                    </a:ext>
                  </a:extLst>
                </p:cNvPr>
                <p:cNvSpPr>
                  <a:spLocks noChangeArrowheads="1"/>
                </p:cNvSpPr>
                <p:nvPr/>
              </p:nvSpPr>
              <p:spPr bwMode="auto">
                <a:xfrm>
                  <a:off x="1923" y="2225"/>
                  <a:ext cx="184" cy="178"/>
                </a:xfrm>
                <a:prstGeom prst="cube">
                  <a:avLst>
                    <a:gd name="adj" fmla="val 25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30" name="AutoShape 178">
                  <a:extLst>
                    <a:ext uri="{FF2B5EF4-FFF2-40B4-BE49-F238E27FC236}">
                      <a16:creationId xmlns:a16="http://schemas.microsoft.com/office/drawing/2014/main" id="{A4823061-3D0C-DB47-A17F-BAABDEBF6FC3}"/>
                    </a:ext>
                  </a:extLst>
                </p:cNvPr>
                <p:cNvSpPr>
                  <a:spLocks noChangeArrowheads="1"/>
                </p:cNvSpPr>
                <p:nvPr/>
              </p:nvSpPr>
              <p:spPr bwMode="auto">
                <a:xfrm>
                  <a:off x="1045" y="2452"/>
                  <a:ext cx="184" cy="178"/>
                </a:xfrm>
                <a:prstGeom prst="cube">
                  <a:avLst>
                    <a:gd name="adj" fmla="val 25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31" name="AutoShape 179">
                  <a:extLst>
                    <a:ext uri="{FF2B5EF4-FFF2-40B4-BE49-F238E27FC236}">
                      <a16:creationId xmlns:a16="http://schemas.microsoft.com/office/drawing/2014/main" id="{96AE33EC-D74B-1744-8BB6-A6BE9F86FF3A}"/>
                    </a:ext>
                  </a:extLst>
                </p:cNvPr>
                <p:cNvSpPr>
                  <a:spLocks noChangeArrowheads="1"/>
                </p:cNvSpPr>
                <p:nvPr/>
              </p:nvSpPr>
              <p:spPr bwMode="auto">
                <a:xfrm>
                  <a:off x="1260" y="2452"/>
                  <a:ext cx="184" cy="178"/>
                </a:xfrm>
                <a:prstGeom prst="cube">
                  <a:avLst>
                    <a:gd name="adj" fmla="val 25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32" name="AutoShape 180">
                  <a:extLst>
                    <a:ext uri="{FF2B5EF4-FFF2-40B4-BE49-F238E27FC236}">
                      <a16:creationId xmlns:a16="http://schemas.microsoft.com/office/drawing/2014/main" id="{7281D82E-55D6-394D-A272-FA07E4D510B8}"/>
                    </a:ext>
                  </a:extLst>
                </p:cNvPr>
                <p:cNvSpPr>
                  <a:spLocks noChangeArrowheads="1"/>
                </p:cNvSpPr>
                <p:nvPr/>
              </p:nvSpPr>
              <p:spPr bwMode="auto">
                <a:xfrm>
                  <a:off x="1481" y="2452"/>
                  <a:ext cx="184" cy="178"/>
                </a:xfrm>
                <a:prstGeom prst="cube">
                  <a:avLst>
                    <a:gd name="adj" fmla="val 25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33" name="AutoShape 181">
                  <a:extLst>
                    <a:ext uri="{FF2B5EF4-FFF2-40B4-BE49-F238E27FC236}">
                      <a16:creationId xmlns:a16="http://schemas.microsoft.com/office/drawing/2014/main" id="{858CAFB3-1B60-DA4D-837C-E1F109746E48}"/>
                    </a:ext>
                  </a:extLst>
                </p:cNvPr>
                <p:cNvSpPr>
                  <a:spLocks noChangeArrowheads="1"/>
                </p:cNvSpPr>
                <p:nvPr/>
              </p:nvSpPr>
              <p:spPr bwMode="auto">
                <a:xfrm>
                  <a:off x="1701" y="2451"/>
                  <a:ext cx="184" cy="178"/>
                </a:xfrm>
                <a:prstGeom prst="cube">
                  <a:avLst>
                    <a:gd name="adj" fmla="val 25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34" name="AutoShape 182">
                  <a:extLst>
                    <a:ext uri="{FF2B5EF4-FFF2-40B4-BE49-F238E27FC236}">
                      <a16:creationId xmlns:a16="http://schemas.microsoft.com/office/drawing/2014/main" id="{127AEB2F-8266-4745-A56A-71E292CB74FA}"/>
                    </a:ext>
                  </a:extLst>
                </p:cNvPr>
                <p:cNvSpPr>
                  <a:spLocks noChangeArrowheads="1"/>
                </p:cNvSpPr>
                <p:nvPr/>
              </p:nvSpPr>
              <p:spPr bwMode="auto">
                <a:xfrm>
                  <a:off x="2154" y="2452"/>
                  <a:ext cx="184" cy="178"/>
                </a:xfrm>
                <a:prstGeom prst="cube">
                  <a:avLst>
                    <a:gd name="adj" fmla="val 25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35" name="AutoShape 183">
                  <a:extLst>
                    <a:ext uri="{FF2B5EF4-FFF2-40B4-BE49-F238E27FC236}">
                      <a16:creationId xmlns:a16="http://schemas.microsoft.com/office/drawing/2014/main" id="{D27C602B-0ECA-B34A-BE8E-884108E1F52D}"/>
                    </a:ext>
                  </a:extLst>
                </p:cNvPr>
                <p:cNvSpPr>
                  <a:spLocks noChangeArrowheads="1"/>
                </p:cNvSpPr>
                <p:nvPr/>
              </p:nvSpPr>
              <p:spPr bwMode="auto">
                <a:xfrm>
                  <a:off x="1923" y="2451"/>
                  <a:ext cx="184" cy="178"/>
                </a:xfrm>
                <a:prstGeom prst="cube">
                  <a:avLst>
                    <a:gd name="adj" fmla="val 25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36" name="AutoShape 184">
                  <a:extLst>
                    <a:ext uri="{FF2B5EF4-FFF2-40B4-BE49-F238E27FC236}">
                      <a16:creationId xmlns:a16="http://schemas.microsoft.com/office/drawing/2014/main" id="{965FEFB0-5158-3B42-BFFF-867610670BF9}"/>
                    </a:ext>
                  </a:extLst>
                </p:cNvPr>
                <p:cNvSpPr>
                  <a:spLocks noChangeArrowheads="1"/>
                </p:cNvSpPr>
                <p:nvPr/>
              </p:nvSpPr>
              <p:spPr bwMode="auto">
                <a:xfrm>
                  <a:off x="1051" y="2677"/>
                  <a:ext cx="184" cy="178"/>
                </a:xfrm>
                <a:prstGeom prst="cube">
                  <a:avLst>
                    <a:gd name="adj" fmla="val 25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37" name="AutoShape 185">
                  <a:extLst>
                    <a:ext uri="{FF2B5EF4-FFF2-40B4-BE49-F238E27FC236}">
                      <a16:creationId xmlns:a16="http://schemas.microsoft.com/office/drawing/2014/main" id="{B5D49722-05DC-8C4A-AB17-7C8D6699DBA0}"/>
                    </a:ext>
                  </a:extLst>
                </p:cNvPr>
                <p:cNvSpPr>
                  <a:spLocks noChangeArrowheads="1"/>
                </p:cNvSpPr>
                <p:nvPr/>
              </p:nvSpPr>
              <p:spPr bwMode="auto">
                <a:xfrm>
                  <a:off x="1266" y="2677"/>
                  <a:ext cx="184" cy="178"/>
                </a:xfrm>
                <a:prstGeom prst="cube">
                  <a:avLst>
                    <a:gd name="adj" fmla="val 25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38" name="AutoShape 186">
                  <a:extLst>
                    <a:ext uri="{FF2B5EF4-FFF2-40B4-BE49-F238E27FC236}">
                      <a16:creationId xmlns:a16="http://schemas.microsoft.com/office/drawing/2014/main" id="{60376DF9-4BA9-6043-B3DA-B498A51636BD}"/>
                    </a:ext>
                  </a:extLst>
                </p:cNvPr>
                <p:cNvSpPr>
                  <a:spLocks noChangeArrowheads="1"/>
                </p:cNvSpPr>
                <p:nvPr/>
              </p:nvSpPr>
              <p:spPr bwMode="auto">
                <a:xfrm>
                  <a:off x="1487" y="2677"/>
                  <a:ext cx="184" cy="178"/>
                </a:xfrm>
                <a:prstGeom prst="cube">
                  <a:avLst>
                    <a:gd name="adj" fmla="val 25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39" name="AutoShape 187">
                  <a:extLst>
                    <a:ext uri="{FF2B5EF4-FFF2-40B4-BE49-F238E27FC236}">
                      <a16:creationId xmlns:a16="http://schemas.microsoft.com/office/drawing/2014/main" id="{886D669B-2632-6F45-92D2-145059764648}"/>
                    </a:ext>
                  </a:extLst>
                </p:cNvPr>
                <p:cNvSpPr>
                  <a:spLocks noChangeArrowheads="1"/>
                </p:cNvSpPr>
                <p:nvPr/>
              </p:nvSpPr>
              <p:spPr bwMode="auto">
                <a:xfrm>
                  <a:off x="1707" y="2676"/>
                  <a:ext cx="184" cy="178"/>
                </a:xfrm>
                <a:prstGeom prst="cube">
                  <a:avLst>
                    <a:gd name="adj" fmla="val 25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40" name="AutoShape 188">
                  <a:extLst>
                    <a:ext uri="{FF2B5EF4-FFF2-40B4-BE49-F238E27FC236}">
                      <a16:creationId xmlns:a16="http://schemas.microsoft.com/office/drawing/2014/main" id="{26FFD70A-2A30-D941-81A4-1046693DDF82}"/>
                    </a:ext>
                  </a:extLst>
                </p:cNvPr>
                <p:cNvSpPr>
                  <a:spLocks noChangeArrowheads="1"/>
                </p:cNvSpPr>
                <p:nvPr/>
              </p:nvSpPr>
              <p:spPr bwMode="auto">
                <a:xfrm>
                  <a:off x="2160" y="2677"/>
                  <a:ext cx="184" cy="178"/>
                </a:xfrm>
                <a:prstGeom prst="cube">
                  <a:avLst>
                    <a:gd name="adj" fmla="val 25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41" name="AutoShape 189">
                  <a:extLst>
                    <a:ext uri="{FF2B5EF4-FFF2-40B4-BE49-F238E27FC236}">
                      <a16:creationId xmlns:a16="http://schemas.microsoft.com/office/drawing/2014/main" id="{7834A9F2-0EBB-E346-A466-461CB29E036B}"/>
                    </a:ext>
                  </a:extLst>
                </p:cNvPr>
                <p:cNvSpPr>
                  <a:spLocks noChangeArrowheads="1"/>
                </p:cNvSpPr>
                <p:nvPr/>
              </p:nvSpPr>
              <p:spPr bwMode="auto">
                <a:xfrm>
                  <a:off x="1929" y="2676"/>
                  <a:ext cx="184" cy="178"/>
                </a:xfrm>
                <a:prstGeom prst="cube">
                  <a:avLst>
                    <a:gd name="adj" fmla="val 25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grpSp>
          <p:grpSp>
            <p:nvGrpSpPr>
              <p:cNvPr id="228542" name="Group 190">
                <a:extLst>
                  <a:ext uri="{FF2B5EF4-FFF2-40B4-BE49-F238E27FC236}">
                    <a16:creationId xmlns:a16="http://schemas.microsoft.com/office/drawing/2014/main" id="{670B7FA8-046A-434B-825F-4D06A4D24CFA}"/>
                  </a:ext>
                </a:extLst>
              </p:cNvPr>
              <p:cNvGrpSpPr>
                <a:grpSpLocks/>
              </p:cNvGrpSpPr>
              <p:nvPr/>
            </p:nvGrpSpPr>
            <p:grpSpPr bwMode="auto">
              <a:xfrm>
                <a:off x="397" y="1670"/>
                <a:ext cx="1307" cy="1338"/>
                <a:chOff x="1045" y="1517"/>
                <a:chExt cx="1307" cy="1338"/>
              </a:xfrm>
            </p:grpSpPr>
            <p:sp>
              <p:nvSpPr>
                <p:cNvPr id="228543" name="AutoShape 191">
                  <a:extLst>
                    <a:ext uri="{FF2B5EF4-FFF2-40B4-BE49-F238E27FC236}">
                      <a16:creationId xmlns:a16="http://schemas.microsoft.com/office/drawing/2014/main" id="{F3C02D0F-A71B-654B-8C66-B1233DD9CF81}"/>
                    </a:ext>
                  </a:extLst>
                </p:cNvPr>
                <p:cNvSpPr>
                  <a:spLocks noChangeArrowheads="1"/>
                </p:cNvSpPr>
                <p:nvPr/>
              </p:nvSpPr>
              <p:spPr bwMode="auto">
                <a:xfrm>
                  <a:off x="1059" y="1518"/>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44" name="AutoShape 192">
                  <a:extLst>
                    <a:ext uri="{FF2B5EF4-FFF2-40B4-BE49-F238E27FC236}">
                      <a16:creationId xmlns:a16="http://schemas.microsoft.com/office/drawing/2014/main" id="{50AEF655-9A7F-814A-935B-99019E2F254E}"/>
                    </a:ext>
                  </a:extLst>
                </p:cNvPr>
                <p:cNvSpPr>
                  <a:spLocks noChangeArrowheads="1"/>
                </p:cNvSpPr>
                <p:nvPr/>
              </p:nvSpPr>
              <p:spPr bwMode="auto">
                <a:xfrm>
                  <a:off x="1274" y="1518"/>
                  <a:ext cx="184" cy="17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45" name="AutoShape 193">
                  <a:extLst>
                    <a:ext uri="{FF2B5EF4-FFF2-40B4-BE49-F238E27FC236}">
                      <a16:creationId xmlns:a16="http://schemas.microsoft.com/office/drawing/2014/main" id="{9FAD3473-EAAD-2A4D-BCF2-2BE5CD2DDBC9}"/>
                    </a:ext>
                  </a:extLst>
                </p:cNvPr>
                <p:cNvSpPr>
                  <a:spLocks noChangeArrowheads="1"/>
                </p:cNvSpPr>
                <p:nvPr/>
              </p:nvSpPr>
              <p:spPr bwMode="auto">
                <a:xfrm>
                  <a:off x="1495" y="1518"/>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46" name="AutoShape 194">
                  <a:extLst>
                    <a:ext uri="{FF2B5EF4-FFF2-40B4-BE49-F238E27FC236}">
                      <a16:creationId xmlns:a16="http://schemas.microsoft.com/office/drawing/2014/main" id="{D3E2DA4B-80B3-944D-BB41-58765219890E}"/>
                    </a:ext>
                  </a:extLst>
                </p:cNvPr>
                <p:cNvSpPr>
                  <a:spLocks noChangeArrowheads="1"/>
                </p:cNvSpPr>
                <p:nvPr/>
              </p:nvSpPr>
              <p:spPr bwMode="auto">
                <a:xfrm>
                  <a:off x="1715" y="1517"/>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47" name="AutoShape 195">
                  <a:extLst>
                    <a:ext uri="{FF2B5EF4-FFF2-40B4-BE49-F238E27FC236}">
                      <a16:creationId xmlns:a16="http://schemas.microsoft.com/office/drawing/2014/main" id="{4A6AD107-0DC7-2B4F-ADF4-90766DBFDF03}"/>
                    </a:ext>
                  </a:extLst>
                </p:cNvPr>
                <p:cNvSpPr>
                  <a:spLocks noChangeArrowheads="1"/>
                </p:cNvSpPr>
                <p:nvPr/>
              </p:nvSpPr>
              <p:spPr bwMode="auto">
                <a:xfrm>
                  <a:off x="2168" y="1518"/>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48" name="AutoShape 196">
                  <a:extLst>
                    <a:ext uri="{FF2B5EF4-FFF2-40B4-BE49-F238E27FC236}">
                      <a16:creationId xmlns:a16="http://schemas.microsoft.com/office/drawing/2014/main" id="{5CD1CA0F-2C6C-4445-92CC-E64ABD52CDB4}"/>
                    </a:ext>
                  </a:extLst>
                </p:cNvPr>
                <p:cNvSpPr>
                  <a:spLocks noChangeArrowheads="1"/>
                </p:cNvSpPr>
                <p:nvPr/>
              </p:nvSpPr>
              <p:spPr bwMode="auto">
                <a:xfrm>
                  <a:off x="1937" y="1517"/>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49" name="AutoShape 197">
                  <a:extLst>
                    <a:ext uri="{FF2B5EF4-FFF2-40B4-BE49-F238E27FC236}">
                      <a16:creationId xmlns:a16="http://schemas.microsoft.com/office/drawing/2014/main" id="{C85CD16A-AC58-DB43-B4E8-5074BDFFD77C}"/>
                    </a:ext>
                  </a:extLst>
                </p:cNvPr>
                <p:cNvSpPr>
                  <a:spLocks noChangeArrowheads="1"/>
                </p:cNvSpPr>
                <p:nvPr/>
              </p:nvSpPr>
              <p:spPr bwMode="auto">
                <a:xfrm>
                  <a:off x="1057" y="1751"/>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50" name="AutoShape 198">
                  <a:extLst>
                    <a:ext uri="{FF2B5EF4-FFF2-40B4-BE49-F238E27FC236}">
                      <a16:creationId xmlns:a16="http://schemas.microsoft.com/office/drawing/2014/main" id="{68069F4B-1643-0E45-80A8-7582D27BCFD0}"/>
                    </a:ext>
                  </a:extLst>
                </p:cNvPr>
                <p:cNvSpPr>
                  <a:spLocks noChangeArrowheads="1"/>
                </p:cNvSpPr>
                <p:nvPr/>
              </p:nvSpPr>
              <p:spPr bwMode="auto">
                <a:xfrm>
                  <a:off x="1272" y="1751"/>
                  <a:ext cx="184" cy="17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51" name="AutoShape 199">
                  <a:extLst>
                    <a:ext uri="{FF2B5EF4-FFF2-40B4-BE49-F238E27FC236}">
                      <a16:creationId xmlns:a16="http://schemas.microsoft.com/office/drawing/2014/main" id="{2DE39B39-F475-6748-AB54-5D28AEF3E883}"/>
                    </a:ext>
                  </a:extLst>
                </p:cNvPr>
                <p:cNvSpPr>
                  <a:spLocks noChangeArrowheads="1"/>
                </p:cNvSpPr>
                <p:nvPr/>
              </p:nvSpPr>
              <p:spPr bwMode="auto">
                <a:xfrm>
                  <a:off x="1493" y="1751"/>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52" name="AutoShape 200">
                  <a:extLst>
                    <a:ext uri="{FF2B5EF4-FFF2-40B4-BE49-F238E27FC236}">
                      <a16:creationId xmlns:a16="http://schemas.microsoft.com/office/drawing/2014/main" id="{12924B94-A22B-2A4E-8D4C-134D3D09500C}"/>
                    </a:ext>
                  </a:extLst>
                </p:cNvPr>
                <p:cNvSpPr>
                  <a:spLocks noChangeArrowheads="1"/>
                </p:cNvSpPr>
                <p:nvPr/>
              </p:nvSpPr>
              <p:spPr bwMode="auto">
                <a:xfrm>
                  <a:off x="1713" y="1750"/>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53" name="AutoShape 201">
                  <a:extLst>
                    <a:ext uri="{FF2B5EF4-FFF2-40B4-BE49-F238E27FC236}">
                      <a16:creationId xmlns:a16="http://schemas.microsoft.com/office/drawing/2014/main" id="{A925829F-0F96-5B4A-B705-5036B2293E63}"/>
                    </a:ext>
                  </a:extLst>
                </p:cNvPr>
                <p:cNvSpPr>
                  <a:spLocks noChangeArrowheads="1"/>
                </p:cNvSpPr>
                <p:nvPr/>
              </p:nvSpPr>
              <p:spPr bwMode="auto">
                <a:xfrm>
                  <a:off x="2166" y="1751"/>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54" name="AutoShape 202">
                  <a:extLst>
                    <a:ext uri="{FF2B5EF4-FFF2-40B4-BE49-F238E27FC236}">
                      <a16:creationId xmlns:a16="http://schemas.microsoft.com/office/drawing/2014/main" id="{19D4CFFD-C64E-6644-BC22-BB8C5148BBAB}"/>
                    </a:ext>
                  </a:extLst>
                </p:cNvPr>
                <p:cNvSpPr>
                  <a:spLocks noChangeArrowheads="1"/>
                </p:cNvSpPr>
                <p:nvPr/>
              </p:nvSpPr>
              <p:spPr bwMode="auto">
                <a:xfrm>
                  <a:off x="1935" y="1750"/>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55" name="AutoShape 203">
                  <a:extLst>
                    <a:ext uri="{FF2B5EF4-FFF2-40B4-BE49-F238E27FC236}">
                      <a16:creationId xmlns:a16="http://schemas.microsoft.com/office/drawing/2014/main" id="{5BA1391A-C6DB-004D-BE9F-D114A39D0F4D}"/>
                    </a:ext>
                  </a:extLst>
                </p:cNvPr>
                <p:cNvSpPr>
                  <a:spLocks noChangeArrowheads="1"/>
                </p:cNvSpPr>
                <p:nvPr/>
              </p:nvSpPr>
              <p:spPr bwMode="auto">
                <a:xfrm>
                  <a:off x="1057" y="1983"/>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56" name="AutoShape 204">
                  <a:extLst>
                    <a:ext uri="{FF2B5EF4-FFF2-40B4-BE49-F238E27FC236}">
                      <a16:creationId xmlns:a16="http://schemas.microsoft.com/office/drawing/2014/main" id="{0FD85B04-27D5-9246-8779-F3501519434A}"/>
                    </a:ext>
                  </a:extLst>
                </p:cNvPr>
                <p:cNvSpPr>
                  <a:spLocks noChangeArrowheads="1"/>
                </p:cNvSpPr>
                <p:nvPr/>
              </p:nvSpPr>
              <p:spPr bwMode="auto">
                <a:xfrm>
                  <a:off x="1272" y="1983"/>
                  <a:ext cx="184" cy="17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57" name="AutoShape 205">
                  <a:extLst>
                    <a:ext uri="{FF2B5EF4-FFF2-40B4-BE49-F238E27FC236}">
                      <a16:creationId xmlns:a16="http://schemas.microsoft.com/office/drawing/2014/main" id="{0035B18E-4BB7-8F4C-9767-70E06FB191EC}"/>
                    </a:ext>
                  </a:extLst>
                </p:cNvPr>
                <p:cNvSpPr>
                  <a:spLocks noChangeArrowheads="1"/>
                </p:cNvSpPr>
                <p:nvPr/>
              </p:nvSpPr>
              <p:spPr bwMode="auto">
                <a:xfrm>
                  <a:off x="1493" y="1983"/>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58" name="AutoShape 206">
                  <a:extLst>
                    <a:ext uri="{FF2B5EF4-FFF2-40B4-BE49-F238E27FC236}">
                      <a16:creationId xmlns:a16="http://schemas.microsoft.com/office/drawing/2014/main" id="{7A9AD403-7729-B843-AA1E-4294FC3609FC}"/>
                    </a:ext>
                  </a:extLst>
                </p:cNvPr>
                <p:cNvSpPr>
                  <a:spLocks noChangeArrowheads="1"/>
                </p:cNvSpPr>
                <p:nvPr/>
              </p:nvSpPr>
              <p:spPr bwMode="auto">
                <a:xfrm>
                  <a:off x="1713" y="1982"/>
                  <a:ext cx="184" cy="178"/>
                </a:xfrm>
                <a:prstGeom prst="cube">
                  <a:avLst>
                    <a:gd name="adj"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59" name="AutoShape 207">
                  <a:extLst>
                    <a:ext uri="{FF2B5EF4-FFF2-40B4-BE49-F238E27FC236}">
                      <a16:creationId xmlns:a16="http://schemas.microsoft.com/office/drawing/2014/main" id="{03D56F7E-2506-DE41-AF29-62B53E582363}"/>
                    </a:ext>
                  </a:extLst>
                </p:cNvPr>
                <p:cNvSpPr>
                  <a:spLocks noChangeArrowheads="1"/>
                </p:cNvSpPr>
                <p:nvPr/>
              </p:nvSpPr>
              <p:spPr bwMode="auto">
                <a:xfrm>
                  <a:off x="2166" y="1983"/>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60" name="AutoShape 208">
                  <a:extLst>
                    <a:ext uri="{FF2B5EF4-FFF2-40B4-BE49-F238E27FC236}">
                      <a16:creationId xmlns:a16="http://schemas.microsoft.com/office/drawing/2014/main" id="{F7D6B51E-0319-004A-B1CB-8DB4B3C353AF}"/>
                    </a:ext>
                  </a:extLst>
                </p:cNvPr>
                <p:cNvSpPr>
                  <a:spLocks noChangeArrowheads="1"/>
                </p:cNvSpPr>
                <p:nvPr/>
              </p:nvSpPr>
              <p:spPr bwMode="auto">
                <a:xfrm>
                  <a:off x="1935" y="1982"/>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61" name="AutoShape 209">
                  <a:extLst>
                    <a:ext uri="{FF2B5EF4-FFF2-40B4-BE49-F238E27FC236}">
                      <a16:creationId xmlns:a16="http://schemas.microsoft.com/office/drawing/2014/main" id="{3415191E-BEBC-5D42-A6FF-0AC555945277}"/>
                    </a:ext>
                  </a:extLst>
                </p:cNvPr>
                <p:cNvSpPr>
                  <a:spLocks noChangeArrowheads="1"/>
                </p:cNvSpPr>
                <p:nvPr/>
              </p:nvSpPr>
              <p:spPr bwMode="auto">
                <a:xfrm>
                  <a:off x="1045" y="2226"/>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62" name="AutoShape 210">
                  <a:extLst>
                    <a:ext uri="{FF2B5EF4-FFF2-40B4-BE49-F238E27FC236}">
                      <a16:creationId xmlns:a16="http://schemas.microsoft.com/office/drawing/2014/main" id="{3936085E-6460-7C41-A023-DB4E15F44518}"/>
                    </a:ext>
                  </a:extLst>
                </p:cNvPr>
                <p:cNvSpPr>
                  <a:spLocks noChangeArrowheads="1"/>
                </p:cNvSpPr>
                <p:nvPr/>
              </p:nvSpPr>
              <p:spPr bwMode="auto">
                <a:xfrm>
                  <a:off x="1260" y="2226"/>
                  <a:ext cx="184" cy="17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63" name="AutoShape 211">
                  <a:extLst>
                    <a:ext uri="{FF2B5EF4-FFF2-40B4-BE49-F238E27FC236}">
                      <a16:creationId xmlns:a16="http://schemas.microsoft.com/office/drawing/2014/main" id="{DE229246-F078-B74E-AF9C-5229775F8246}"/>
                    </a:ext>
                  </a:extLst>
                </p:cNvPr>
                <p:cNvSpPr>
                  <a:spLocks noChangeArrowheads="1"/>
                </p:cNvSpPr>
                <p:nvPr/>
              </p:nvSpPr>
              <p:spPr bwMode="auto">
                <a:xfrm>
                  <a:off x="1481" y="2226"/>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64" name="AutoShape 212">
                  <a:extLst>
                    <a:ext uri="{FF2B5EF4-FFF2-40B4-BE49-F238E27FC236}">
                      <a16:creationId xmlns:a16="http://schemas.microsoft.com/office/drawing/2014/main" id="{206BD490-13CF-3542-B4D5-BCB7B0A32B58}"/>
                    </a:ext>
                  </a:extLst>
                </p:cNvPr>
                <p:cNvSpPr>
                  <a:spLocks noChangeArrowheads="1"/>
                </p:cNvSpPr>
                <p:nvPr/>
              </p:nvSpPr>
              <p:spPr bwMode="auto">
                <a:xfrm>
                  <a:off x="1701" y="2225"/>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65" name="AutoShape 213">
                  <a:extLst>
                    <a:ext uri="{FF2B5EF4-FFF2-40B4-BE49-F238E27FC236}">
                      <a16:creationId xmlns:a16="http://schemas.microsoft.com/office/drawing/2014/main" id="{3D5957D5-FE04-2845-9BB6-F0E15439EE71}"/>
                    </a:ext>
                  </a:extLst>
                </p:cNvPr>
                <p:cNvSpPr>
                  <a:spLocks noChangeArrowheads="1"/>
                </p:cNvSpPr>
                <p:nvPr/>
              </p:nvSpPr>
              <p:spPr bwMode="auto">
                <a:xfrm>
                  <a:off x="2154" y="2226"/>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66" name="AutoShape 214">
                  <a:extLst>
                    <a:ext uri="{FF2B5EF4-FFF2-40B4-BE49-F238E27FC236}">
                      <a16:creationId xmlns:a16="http://schemas.microsoft.com/office/drawing/2014/main" id="{4D1C951A-E588-2642-8EE9-55187192252B}"/>
                    </a:ext>
                  </a:extLst>
                </p:cNvPr>
                <p:cNvSpPr>
                  <a:spLocks noChangeArrowheads="1"/>
                </p:cNvSpPr>
                <p:nvPr/>
              </p:nvSpPr>
              <p:spPr bwMode="auto">
                <a:xfrm>
                  <a:off x="1923" y="2225"/>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67" name="AutoShape 215">
                  <a:extLst>
                    <a:ext uri="{FF2B5EF4-FFF2-40B4-BE49-F238E27FC236}">
                      <a16:creationId xmlns:a16="http://schemas.microsoft.com/office/drawing/2014/main" id="{B0321202-0508-F943-B57A-D040DD3D6C14}"/>
                    </a:ext>
                  </a:extLst>
                </p:cNvPr>
                <p:cNvSpPr>
                  <a:spLocks noChangeArrowheads="1"/>
                </p:cNvSpPr>
                <p:nvPr/>
              </p:nvSpPr>
              <p:spPr bwMode="auto">
                <a:xfrm>
                  <a:off x="1045" y="2452"/>
                  <a:ext cx="184" cy="178"/>
                </a:xfrm>
                <a:prstGeom prst="cube">
                  <a:avLst>
                    <a:gd name="adj" fmla="val 250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68" name="AutoShape 216">
                  <a:extLst>
                    <a:ext uri="{FF2B5EF4-FFF2-40B4-BE49-F238E27FC236}">
                      <a16:creationId xmlns:a16="http://schemas.microsoft.com/office/drawing/2014/main" id="{876F3DCE-5DB4-654E-AB5C-02344A2A6EA8}"/>
                    </a:ext>
                  </a:extLst>
                </p:cNvPr>
                <p:cNvSpPr>
                  <a:spLocks noChangeArrowheads="1"/>
                </p:cNvSpPr>
                <p:nvPr/>
              </p:nvSpPr>
              <p:spPr bwMode="auto">
                <a:xfrm>
                  <a:off x="1260" y="2452"/>
                  <a:ext cx="184" cy="17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69" name="AutoShape 217">
                  <a:extLst>
                    <a:ext uri="{FF2B5EF4-FFF2-40B4-BE49-F238E27FC236}">
                      <a16:creationId xmlns:a16="http://schemas.microsoft.com/office/drawing/2014/main" id="{8C95A0F8-A219-1E43-A1A9-A07C9A28F326}"/>
                    </a:ext>
                  </a:extLst>
                </p:cNvPr>
                <p:cNvSpPr>
                  <a:spLocks noChangeArrowheads="1"/>
                </p:cNvSpPr>
                <p:nvPr/>
              </p:nvSpPr>
              <p:spPr bwMode="auto">
                <a:xfrm>
                  <a:off x="1481" y="2452"/>
                  <a:ext cx="184" cy="178"/>
                </a:xfrm>
                <a:prstGeom prst="cube">
                  <a:avLst>
                    <a:gd name="adj" fmla="val 250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70" name="AutoShape 218">
                  <a:extLst>
                    <a:ext uri="{FF2B5EF4-FFF2-40B4-BE49-F238E27FC236}">
                      <a16:creationId xmlns:a16="http://schemas.microsoft.com/office/drawing/2014/main" id="{D43854B6-6F5A-014C-8252-6388F5907D79}"/>
                    </a:ext>
                  </a:extLst>
                </p:cNvPr>
                <p:cNvSpPr>
                  <a:spLocks noChangeArrowheads="1"/>
                </p:cNvSpPr>
                <p:nvPr/>
              </p:nvSpPr>
              <p:spPr bwMode="auto">
                <a:xfrm>
                  <a:off x="1701" y="2451"/>
                  <a:ext cx="184" cy="178"/>
                </a:xfrm>
                <a:prstGeom prst="cube">
                  <a:avLst>
                    <a:gd name="adj" fmla="val 250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71" name="AutoShape 219">
                  <a:extLst>
                    <a:ext uri="{FF2B5EF4-FFF2-40B4-BE49-F238E27FC236}">
                      <a16:creationId xmlns:a16="http://schemas.microsoft.com/office/drawing/2014/main" id="{00D3083E-60B9-F244-B7C1-603E51C784A7}"/>
                    </a:ext>
                  </a:extLst>
                </p:cNvPr>
                <p:cNvSpPr>
                  <a:spLocks noChangeArrowheads="1"/>
                </p:cNvSpPr>
                <p:nvPr/>
              </p:nvSpPr>
              <p:spPr bwMode="auto">
                <a:xfrm>
                  <a:off x="2154" y="2452"/>
                  <a:ext cx="184" cy="178"/>
                </a:xfrm>
                <a:prstGeom prst="cube">
                  <a:avLst>
                    <a:gd name="adj" fmla="val 250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72" name="AutoShape 220">
                  <a:extLst>
                    <a:ext uri="{FF2B5EF4-FFF2-40B4-BE49-F238E27FC236}">
                      <a16:creationId xmlns:a16="http://schemas.microsoft.com/office/drawing/2014/main" id="{A712F044-56BC-6E44-8353-412F83E6E245}"/>
                    </a:ext>
                  </a:extLst>
                </p:cNvPr>
                <p:cNvSpPr>
                  <a:spLocks noChangeArrowheads="1"/>
                </p:cNvSpPr>
                <p:nvPr/>
              </p:nvSpPr>
              <p:spPr bwMode="auto">
                <a:xfrm>
                  <a:off x="1923" y="2451"/>
                  <a:ext cx="184" cy="178"/>
                </a:xfrm>
                <a:prstGeom prst="cube">
                  <a:avLst>
                    <a:gd name="adj" fmla="val 250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73" name="AutoShape 221">
                  <a:extLst>
                    <a:ext uri="{FF2B5EF4-FFF2-40B4-BE49-F238E27FC236}">
                      <a16:creationId xmlns:a16="http://schemas.microsoft.com/office/drawing/2014/main" id="{43049BB3-0FCF-6246-A334-20B74D91B4AE}"/>
                    </a:ext>
                  </a:extLst>
                </p:cNvPr>
                <p:cNvSpPr>
                  <a:spLocks noChangeArrowheads="1"/>
                </p:cNvSpPr>
                <p:nvPr/>
              </p:nvSpPr>
              <p:spPr bwMode="auto">
                <a:xfrm>
                  <a:off x="1051" y="2677"/>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74" name="AutoShape 222">
                  <a:extLst>
                    <a:ext uri="{FF2B5EF4-FFF2-40B4-BE49-F238E27FC236}">
                      <a16:creationId xmlns:a16="http://schemas.microsoft.com/office/drawing/2014/main" id="{306ACA33-DEC2-B041-AE6A-657C16CEC218}"/>
                    </a:ext>
                  </a:extLst>
                </p:cNvPr>
                <p:cNvSpPr>
                  <a:spLocks noChangeArrowheads="1"/>
                </p:cNvSpPr>
                <p:nvPr/>
              </p:nvSpPr>
              <p:spPr bwMode="auto">
                <a:xfrm>
                  <a:off x="1266" y="2677"/>
                  <a:ext cx="184" cy="17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75" name="AutoShape 223">
                  <a:extLst>
                    <a:ext uri="{FF2B5EF4-FFF2-40B4-BE49-F238E27FC236}">
                      <a16:creationId xmlns:a16="http://schemas.microsoft.com/office/drawing/2014/main" id="{51A62A67-2C5F-DE4D-9B4F-18A5E8D2E71E}"/>
                    </a:ext>
                  </a:extLst>
                </p:cNvPr>
                <p:cNvSpPr>
                  <a:spLocks noChangeArrowheads="1"/>
                </p:cNvSpPr>
                <p:nvPr/>
              </p:nvSpPr>
              <p:spPr bwMode="auto">
                <a:xfrm>
                  <a:off x="1487" y="2677"/>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76" name="AutoShape 224">
                  <a:extLst>
                    <a:ext uri="{FF2B5EF4-FFF2-40B4-BE49-F238E27FC236}">
                      <a16:creationId xmlns:a16="http://schemas.microsoft.com/office/drawing/2014/main" id="{EB3F7A58-0BA1-794B-AB9D-F81584D79E09}"/>
                    </a:ext>
                  </a:extLst>
                </p:cNvPr>
                <p:cNvSpPr>
                  <a:spLocks noChangeArrowheads="1"/>
                </p:cNvSpPr>
                <p:nvPr/>
              </p:nvSpPr>
              <p:spPr bwMode="auto">
                <a:xfrm>
                  <a:off x="1707" y="2676"/>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77" name="AutoShape 225">
                  <a:extLst>
                    <a:ext uri="{FF2B5EF4-FFF2-40B4-BE49-F238E27FC236}">
                      <a16:creationId xmlns:a16="http://schemas.microsoft.com/office/drawing/2014/main" id="{F77FCBD4-B36E-6C42-9808-C6815736345C}"/>
                    </a:ext>
                  </a:extLst>
                </p:cNvPr>
                <p:cNvSpPr>
                  <a:spLocks noChangeArrowheads="1"/>
                </p:cNvSpPr>
                <p:nvPr/>
              </p:nvSpPr>
              <p:spPr bwMode="auto">
                <a:xfrm>
                  <a:off x="2160" y="2677"/>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sp>
              <p:nvSpPr>
                <p:cNvPr id="228578" name="AutoShape 226">
                  <a:extLst>
                    <a:ext uri="{FF2B5EF4-FFF2-40B4-BE49-F238E27FC236}">
                      <a16:creationId xmlns:a16="http://schemas.microsoft.com/office/drawing/2014/main" id="{CD2AEAD8-144B-F543-9274-99BAA34D0B29}"/>
                    </a:ext>
                  </a:extLst>
                </p:cNvPr>
                <p:cNvSpPr>
                  <a:spLocks noChangeArrowheads="1"/>
                </p:cNvSpPr>
                <p:nvPr/>
              </p:nvSpPr>
              <p:spPr bwMode="auto">
                <a:xfrm>
                  <a:off x="1929" y="2676"/>
                  <a:ext cx="184" cy="178"/>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latin typeface="Calibri" panose="020F0502020204030204" pitchFamily="34" charset="0"/>
                    <a:cs typeface="Calibri" panose="020F0502020204030204" pitchFamily="34" charset="0"/>
                  </a:endParaRPr>
                </a:p>
              </p:txBody>
            </p:sp>
          </p:grpSp>
        </p:grpSp>
        <p:sp>
          <p:nvSpPr>
            <p:cNvPr id="228579" name="Text Box 227">
              <a:extLst>
                <a:ext uri="{FF2B5EF4-FFF2-40B4-BE49-F238E27FC236}">
                  <a16:creationId xmlns:a16="http://schemas.microsoft.com/office/drawing/2014/main" id="{5C49F2CB-7770-CB40-90D0-6A6929A7545D}"/>
                </a:ext>
              </a:extLst>
            </p:cNvPr>
            <p:cNvSpPr txBox="1">
              <a:spLocks noChangeArrowheads="1"/>
            </p:cNvSpPr>
            <p:nvPr/>
          </p:nvSpPr>
          <p:spPr bwMode="auto">
            <a:xfrm>
              <a:off x="8088313" y="1538288"/>
              <a:ext cx="773112" cy="406400"/>
            </a:xfrm>
            <a:prstGeom prst="rect">
              <a:avLst/>
            </a:prstGeom>
            <a:solidFill>
              <a:srgbClr val="E9E8D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fr-FR" altLang="fr-FR" sz="2000" b="1">
                  <a:latin typeface="Calibri" panose="020F0502020204030204" pitchFamily="34" charset="0"/>
                  <a:cs typeface="Calibri" panose="020F0502020204030204" pitchFamily="34" charset="0"/>
                </a:rPr>
                <a:t>Pays</a:t>
              </a:r>
            </a:p>
          </p:txBody>
        </p:sp>
        <p:sp>
          <p:nvSpPr>
            <p:cNvPr id="228580" name="Text Box 228">
              <a:extLst>
                <a:ext uri="{FF2B5EF4-FFF2-40B4-BE49-F238E27FC236}">
                  <a16:creationId xmlns:a16="http://schemas.microsoft.com/office/drawing/2014/main" id="{5363B575-091C-FF47-A935-7329A5AC3D5B}"/>
                </a:ext>
              </a:extLst>
            </p:cNvPr>
            <p:cNvSpPr txBox="1">
              <a:spLocks noChangeArrowheads="1"/>
            </p:cNvSpPr>
            <p:nvPr/>
          </p:nvSpPr>
          <p:spPr bwMode="auto">
            <a:xfrm>
              <a:off x="7907338" y="3327400"/>
              <a:ext cx="1027112" cy="36671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fr-FR" altLang="fr-FR" sz="1800">
                  <a:latin typeface="Calibri" panose="020F0502020204030204" pitchFamily="34" charset="0"/>
                  <a:cs typeface="Calibri" panose="020F0502020204030204" pitchFamily="34" charset="0"/>
                </a:rPr>
                <a:t>France</a:t>
              </a:r>
            </a:p>
          </p:txBody>
        </p:sp>
        <p:sp>
          <p:nvSpPr>
            <p:cNvPr id="228581" name="Text Box 229">
              <a:extLst>
                <a:ext uri="{FF2B5EF4-FFF2-40B4-BE49-F238E27FC236}">
                  <a16:creationId xmlns:a16="http://schemas.microsoft.com/office/drawing/2014/main" id="{43ED6E7F-DD7C-1B4E-A895-F04C5CDDD642}"/>
                </a:ext>
              </a:extLst>
            </p:cNvPr>
            <p:cNvSpPr txBox="1">
              <a:spLocks noChangeArrowheads="1"/>
            </p:cNvSpPr>
            <p:nvPr/>
          </p:nvSpPr>
          <p:spPr bwMode="auto">
            <a:xfrm>
              <a:off x="7861300" y="1962150"/>
              <a:ext cx="11223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fr-FR" altLang="fr-FR" sz="1800">
                  <a:latin typeface="Calibri" panose="020F0502020204030204" pitchFamily="34" charset="0"/>
                  <a:cs typeface="Calibri" panose="020F0502020204030204" pitchFamily="34" charset="0"/>
                </a:rPr>
                <a:t>Espagne</a:t>
              </a:r>
            </a:p>
          </p:txBody>
        </p:sp>
        <p:sp>
          <p:nvSpPr>
            <p:cNvPr id="228582" name="Text Box 230">
              <a:extLst>
                <a:ext uri="{FF2B5EF4-FFF2-40B4-BE49-F238E27FC236}">
                  <a16:creationId xmlns:a16="http://schemas.microsoft.com/office/drawing/2014/main" id="{0B440A51-B985-554A-A944-624A50197F09}"/>
                </a:ext>
              </a:extLst>
            </p:cNvPr>
            <p:cNvSpPr txBox="1">
              <a:spLocks noChangeArrowheads="1"/>
            </p:cNvSpPr>
            <p:nvPr/>
          </p:nvSpPr>
          <p:spPr bwMode="auto">
            <a:xfrm>
              <a:off x="7834313" y="2535238"/>
              <a:ext cx="1309687" cy="36671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fr-FR" altLang="fr-FR" sz="1800">
                  <a:latin typeface="Calibri" panose="020F0502020204030204" pitchFamily="34" charset="0"/>
                  <a:cs typeface="Calibri" panose="020F0502020204030204" pitchFamily="34" charset="0"/>
                </a:rPr>
                <a:t>Allemagne</a:t>
              </a:r>
            </a:p>
          </p:txBody>
        </p:sp>
        <p:sp>
          <p:nvSpPr>
            <p:cNvPr id="228583" name="Text Box 231">
              <a:extLst>
                <a:ext uri="{FF2B5EF4-FFF2-40B4-BE49-F238E27FC236}">
                  <a16:creationId xmlns:a16="http://schemas.microsoft.com/office/drawing/2014/main" id="{9F7E9CAB-70C6-1B4B-B535-D3E5B7188B50}"/>
                </a:ext>
              </a:extLst>
            </p:cNvPr>
            <p:cNvSpPr txBox="1">
              <a:spLocks noChangeArrowheads="1"/>
            </p:cNvSpPr>
            <p:nvPr/>
          </p:nvSpPr>
          <p:spPr bwMode="auto">
            <a:xfrm>
              <a:off x="3478213" y="2554288"/>
              <a:ext cx="1082675" cy="36671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fr-FR" altLang="fr-FR" sz="1800" dirty="0">
                  <a:latin typeface="Calibri" panose="020F0502020204030204" pitchFamily="34" charset="0"/>
                  <a:cs typeface="Calibri" panose="020F0502020204030204" pitchFamily="34" charset="0"/>
                </a:rPr>
                <a:t>pommes</a:t>
              </a:r>
            </a:p>
          </p:txBody>
        </p:sp>
        <p:sp>
          <p:nvSpPr>
            <p:cNvPr id="228584" name="Text Box 232">
              <a:extLst>
                <a:ext uri="{FF2B5EF4-FFF2-40B4-BE49-F238E27FC236}">
                  <a16:creationId xmlns:a16="http://schemas.microsoft.com/office/drawing/2014/main" id="{82D0C9EA-E56C-2340-9AB9-DF2C5E3C0006}"/>
                </a:ext>
              </a:extLst>
            </p:cNvPr>
            <p:cNvSpPr txBox="1">
              <a:spLocks noChangeArrowheads="1"/>
            </p:cNvSpPr>
            <p:nvPr/>
          </p:nvSpPr>
          <p:spPr bwMode="auto">
            <a:xfrm>
              <a:off x="3743325" y="2154238"/>
              <a:ext cx="820737" cy="366712"/>
            </a:xfrm>
            <a:prstGeom prst="rect">
              <a:avLst/>
            </a:prstGeom>
            <a:noFill/>
            <a:ln>
              <a:noFill/>
            </a:ln>
            <a:effectLst/>
            <a:extLst>
              <a:ext uri="{91240B29-F687-4F45-9708-019B960494DF}">
                <a14:hiddenLine xmlns:a14="http://schemas.microsoft.com/office/drawing/2010/main" w="9525">
                  <a:solidFill>
                    <a:srgbClr val="CC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fr-FR" altLang="fr-FR" sz="1800">
                  <a:latin typeface="Calibri" panose="020F0502020204030204" pitchFamily="34" charset="0"/>
                  <a:cs typeface="Calibri" panose="020F0502020204030204" pitchFamily="34" charset="0"/>
                </a:rPr>
                <a:t>poires</a:t>
              </a:r>
            </a:p>
          </p:txBody>
        </p:sp>
        <p:sp>
          <p:nvSpPr>
            <p:cNvPr id="228585" name="Text Box 233">
              <a:extLst>
                <a:ext uri="{FF2B5EF4-FFF2-40B4-BE49-F238E27FC236}">
                  <a16:creationId xmlns:a16="http://schemas.microsoft.com/office/drawing/2014/main" id="{9D88DECB-36CA-D548-AA04-C0B5B1CC381D}"/>
                </a:ext>
              </a:extLst>
            </p:cNvPr>
            <p:cNvSpPr txBox="1">
              <a:spLocks noChangeArrowheads="1"/>
            </p:cNvSpPr>
            <p:nvPr/>
          </p:nvSpPr>
          <p:spPr bwMode="auto">
            <a:xfrm>
              <a:off x="4043363" y="1846263"/>
              <a:ext cx="12731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fr-FR" altLang="fr-FR" sz="1800">
                  <a:latin typeface="Calibri" panose="020F0502020204030204" pitchFamily="34" charset="0"/>
                  <a:cs typeface="Calibri" panose="020F0502020204030204" pitchFamily="34" charset="0"/>
                </a:rPr>
                <a:t>oranges</a:t>
              </a:r>
            </a:p>
          </p:txBody>
        </p:sp>
        <p:sp>
          <p:nvSpPr>
            <p:cNvPr id="228586" name="Text Box 234">
              <a:extLst>
                <a:ext uri="{FF2B5EF4-FFF2-40B4-BE49-F238E27FC236}">
                  <a16:creationId xmlns:a16="http://schemas.microsoft.com/office/drawing/2014/main" id="{CE9C434F-2EF0-0D40-B3BF-55CA3DC452FF}"/>
                </a:ext>
              </a:extLst>
            </p:cNvPr>
            <p:cNvSpPr txBox="1">
              <a:spLocks noChangeArrowheads="1"/>
            </p:cNvSpPr>
            <p:nvPr/>
          </p:nvSpPr>
          <p:spPr bwMode="auto">
            <a:xfrm>
              <a:off x="4487863" y="4845050"/>
              <a:ext cx="923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fr-FR" altLang="fr-FR" sz="1800">
                  <a:latin typeface="Calibri" panose="020F0502020204030204" pitchFamily="34" charset="0"/>
                  <a:cs typeface="Calibri" panose="020F0502020204030204" pitchFamily="34" charset="0"/>
                </a:rPr>
                <a:t>janvier</a:t>
              </a:r>
            </a:p>
          </p:txBody>
        </p:sp>
        <p:sp>
          <p:nvSpPr>
            <p:cNvPr id="228587" name="Text Box 235">
              <a:extLst>
                <a:ext uri="{FF2B5EF4-FFF2-40B4-BE49-F238E27FC236}">
                  <a16:creationId xmlns:a16="http://schemas.microsoft.com/office/drawing/2014/main" id="{D89EDED8-D844-4E4D-B012-AAC53723BC5C}"/>
                </a:ext>
              </a:extLst>
            </p:cNvPr>
            <p:cNvSpPr txBox="1">
              <a:spLocks noChangeArrowheads="1"/>
            </p:cNvSpPr>
            <p:nvPr/>
          </p:nvSpPr>
          <p:spPr bwMode="auto">
            <a:xfrm>
              <a:off x="5249863" y="5184775"/>
              <a:ext cx="849312" cy="36671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fr-FR" altLang="fr-FR" sz="1800" dirty="0">
                  <a:latin typeface="Calibri" panose="020F0502020204030204" pitchFamily="34" charset="0"/>
                  <a:cs typeface="Calibri" panose="020F0502020204030204" pitchFamily="34" charset="0"/>
                </a:rPr>
                <a:t>février</a:t>
              </a:r>
            </a:p>
          </p:txBody>
        </p:sp>
        <p:sp>
          <p:nvSpPr>
            <p:cNvPr id="228588" name="Text Box 236">
              <a:extLst>
                <a:ext uri="{FF2B5EF4-FFF2-40B4-BE49-F238E27FC236}">
                  <a16:creationId xmlns:a16="http://schemas.microsoft.com/office/drawing/2014/main" id="{C0348E8F-D0A2-1E45-9577-C4D191FE23EB}"/>
                </a:ext>
              </a:extLst>
            </p:cNvPr>
            <p:cNvSpPr txBox="1">
              <a:spLocks noChangeArrowheads="1"/>
            </p:cNvSpPr>
            <p:nvPr/>
          </p:nvSpPr>
          <p:spPr bwMode="auto">
            <a:xfrm>
              <a:off x="6251575" y="4864100"/>
              <a:ext cx="658812" cy="36671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fr-FR" altLang="fr-FR" sz="1800">
                  <a:latin typeface="Calibri" panose="020F0502020204030204" pitchFamily="34" charset="0"/>
                  <a:cs typeface="Calibri" panose="020F0502020204030204" pitchFamily="34" charset="0"/>
                </a:rPr>
                <a:t>avril</a:t>
              </a:r>
            </a:p>
          </p:txBody>
        </p:sp>
        <p:sp>
          <p:nvSpPr>
            <p:cNvPr id="228589" name="Text Box 237">
              <a:extLst>
                <a:ext uri="{FF2B5EF4-FFF2-40B4-BE49-F238E27FC236}">
                  <a16:creationId xmlns:a16="http://schemas.microsoft.com/office/drawing/2014/main" id="{C9D41CCE-4D6C-AE4D-BEE0-C750D8EDB510}"/>
                </a:ext>
              </a:extLst>
            </p:cNvPr>
            <p:cNvSpPr txBox="1">
              <a:spLocks noChangeArrowheads="1"/>
            </p:cNvSpPr>
            <p:nvPr/>
          </p:nvSpPr>
          <p:spPr bwMode="auto">
            <a:xfrm>
              <a:off x="6267450" y="5410200"/>
              <a:ext cx="1008062" cy="406400"/>
            </a:xfrm>
            <a:prstGeom prst="rect">
              <a:avLst/>
            </a:prstGeom>
            <a:solidFill>
              <a:srgbClr val="E9E8D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fr-FR" altLang="fr-FR" sz="2000" b="1">
                  <a:latin typeface="Calibri" panose="020F0502020204030204" pitchFamily="34" charset="0"/>
                  <a:cs typeface="Calibri" panose="020F0502020204030204" pitchFamily="34" charset="0"/>
                </a:rPr>
                <a:t>Temps</a:t>
              </a:r>
            </a:p>
          </p:txBody>
        </p:sp>
        <p:sp>
          <p:nvSpPr>
            <p:cNvPr id="228590" name="Text Box 238">
              <a:extLst>
                <a:ext uri="{FF2B5EF4-FFF2-40B4-BE49-F238E27FC236}">
                  <a16:creationId xmlns:a16="http://schemas.microsoft.com/office/drawing/2014/main" id="{D97EFF88-2F4D-0444-BB98-7AF077BBE95A}"/>
                </a:ext>
              </a:extLst>
            </p:cNvPr>
            <p:cNvSpPr txBox="1">
              <a:spLocks noChangeArrowheads="1"/>
            </p:cNvSpPr>
            <p:nvPr/>
          </p:nvSpPr>
          <p:spPr bwMode="auto">
            <a:xfrm>
              <a:off x="4560888" y="1477963"/>
              <a:ext cx="1131887" cy="406400"/>
            </a:xfrm>
            <a:prstGeom prst="rect">
              <a:avLst/>
            </a:prstGeom>
            <a:solidFill>
              <a:srgbClr val="E9E8D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fr-FR" altLang="fr-FR" sz="2000" b="1" dirty="0">
                  <a:latin typeface="Calibri" panose="020F0502020204030204" pitchFamily="34" charset="0"/>
                  <a:cs typeface="Calibri" panose="020F0502020204030204" pitchFamily="34" charset="0"/>
                </a:rPr>
                <a:t>Produits</a:t>
              </a:r>
            </a:p>
          </p:txBody>
        </p:sp>
        <p:sp>
          <p:nvSpPr>
            <p:cNvPr id="228591" name="Line 239">
              <a:extLst>
                <a:ext uri="{FF2B5EF4-FFF2-40B4-BE49-F238E27FC236}">
                  <a16:creationId xmlns:a16="http://schemas.microsoft.com/office/drawing/2014/main" id="{DAD9349F-D93E-8F41-997C-2390F7DB51D0}"/>
                </a:ext>
              </a:extLst>
            </p:cNvPr>
            <p:cNvSpPr>
              <a:spLocks noChangeShapeType="1"/>
            </p:cNvSpPr>
            <p:nvPr/>
          </p:nvSpPr>
          <p:spPr bwMode="auto">
            <a:xfrm flipV="1">
              <a:off x="4449763" y="2714625"/>
              <a:ext cx="668337" cy="66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latin typeface="Calibri" panose="020F0502020204030204" pitchFamily="34" charset="0"/>
                <a:cs typeface="Calibri" panose="020F0502020204030204" pitchFamily="34" charset="0"/>
              </a:endParaRPr>
            </a:p>
          </p:txBody>
        </p:sp>
        <p:sp>
          <p:nvSpPr>
            <p:cNvPr id="228592" name="Line 240">
              <a:extLst>
                <a:ext uri="{FF2B5EF4-FFF2-40B4-BE49-F238E27FC236}">
                  <a16:creationId xmlns:a16="http://schemas.microsoft.com/office/drawing/2014/main" id="{3B921F2C-289C-774D-8D11-DAD961DEED71}"/>
                </a:ext>
              </a:extLst>
            </p:cNvPr>
            <p:cNvSpPr>
              <a:spLocks noChangeShapeType="1"/>
            </p:cNvSpPr>
            <p:nvPr/>
          </p:nvSpPr>
          <p:spPr bwMode="auto">
            <a:xfrm>
              <a:off x="4516438" y="2319338"/>
              <a:ext cx="760412" cy="1682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latin typeface="Calibri" panose="020F0502020204030204" pitchFamily="34" charset="0"/>
                <a:cs typeface="Calibri" panose="020F0502020204030204" pitchFamily="34" charset="0"/>
              </a:endParaRPr>
            </a:p>
          </p:txBody>
        </p:sp>
        <p:sp>
          <p:nvSpPr>
            <p:cNvPr id="228593" name="Line 241">
              <a:extLst>
                <a:ext uri="{FF2B5EF4-FFF2-40B4-BE49-F238E27FC236}">
                  <a16:creationId xmlns:a16="http://schemas.microsoft.com/office/drawing/2014/main" id="{F33A016C-B27A-434B-A23A-622A3922FDAD}"/>
                </a:ext>
              </a:extLst>
            </p:cNvPr>
            <p:cNvSpPr>
              <a:spLocks noChangeShapeType="1"/>
            </p:cNvSpPr>
            <p:nvPr/>
          </p:nvSpPr>
          <p:spPr bwMode="auto">
            <a:xfrm>
              <a:off x="4976813" y="2017713"/>
              <a:ext cx="735012" cy="9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latin typeface="Calibri" panose="020F0502020204030204" pitchFamily="34" charset="0"/>
                <a:cs typeface="Calibri" panose="020F0502020204030204" pitchFamily="34" charset="0"/>
              </a:endParaRPr>
            </a:p>
          </p:txBody>
        </p:sp>
        <p:sp>
          <p:nvSpPr>
            <p:cNvPr id="228594" name="Line 242">
              <a:extLst>
                <a:ext uri="{FF2B5EF4-FFF2-40B4-BE49-F238E27FC236}">
                  <a16:creationId xmlns:a16="http://schemas.microsoft.com/office/drawing/2014/main" id="{1670ABD3-1FE0-3B43-8F3F-FBE5300D55C9}"/>
                </a:ext>
              </a:extLst>
            </p:cNvPr>
            <p:cNvSpPr>
              <a:spLocks noChangeShapeType="1"/>
            </p:cNvSpPr>
            <p:nvPr/>
          </p:nvSpPr>
          <p:spPr bwMode="auto">
            <a:xfrm flipV="1">
              <a:off x="4789488" y="4713288"/>
              <a:ext cx="366712" cy="2254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latin typeface="Calibri" panose="020F0502020204030204" pitchFamily="34" charset="0"/>
                <a:cs typeface="Calibri" panose="020F0502020204030204" pitchFamily="34" charset="0"/>
              </a:endParaRPr>
            </a:p>
          </p:txBody>
        </p:sp>
        <p:sp>
          <p:nvSpPr>
            <p:cNvPr id="228595" name="Line 243">
              <a:extLst>
                <a:ext uri="{FF2B5EF4-FFF2-40B4-BE49-F238E27FC236}">
                  <a16:creationId xmlns:a16="http://schemas.microsoft.com/office/drawing/2014/main" id="{E574850E-BB65-3B44-AB90-62863607C2BF}"/>
                </a:ext>
              </a:extLst>
            </p:cNvPr>
            <p:cNvSpPr>
              <a:spLocks noChangeShapeType="1"/>
            </p:cNvSpPr>
            <p:nvPr/>
          </p:nvSpPr>
          <p:spPr bwMode="auto">
            <a:xfrm flipH="1" flipV="1">
              <a:off x="5608638" y="4637088"/>
              <a:ext cx="19050" cy="566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latin typeface="Calibri" panose="020F0502020204030204" pitchFamily="34" charset="0"/>
                <a:cs typeface="Calibri" panose="020F0502020204030204" pitchFamily="34" charset="0"/>
              </a:endParaRPr>
            </a:p>
          </p:txBody>
        </p:sp>
        <p:sp>
          <p:nvSpPr>
            <p:cNvPr id="228596" name="Line 244">
              <a:extLst>
                <a:ext uri="{FF2B5EF4-FFF2-40B4-BE49-F238E27FC236}">
                  <a16:creationId xmlns:a16="http://schemas.microsoft.com/office/drawing/2014/main" id="{4BC01AFD-B76D-3043-93FA-474E5F8B837C}"/>
                </a:ext>
              </a:extLst>
            </p:cNvPr>
            <p:cNvSpPr>
              <a:spLocks noChangeShapeType="1"/>
            </p:cNvSpPr>
            <p:nvPr/>
          </p:nvSpPr>
          <p:spPr bwMode="auto">
            <a:xfrm flipV="1">
              <a:off x="6316663" y="4694238"/>
              <a:ext cx="0" cy="2444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latin typeface="Calibri" panose="020F0502020204030204" pitchFamily="34" charset="0"/>
                <a:cs typeface="Calibri" panose="020F0502020204030204" pitchFamily="34" charset="0"/>
              </a:endParaRPr>
            </a:p>
          </p:txBody>
        </p:sp>
        <p:sp>
          <p:nvSpPr>
            <p:cNvPr id="228597" name="Line 245">
              <a:extLst>
                <a:ext uri="{FF2B5EF4-FFF2-40B4-BE49-F238E27FC236}">
                  <a16:creationId xmlns:a16="http://schemas.microsoft.com/office/drawing/2014/main" id="{178A9731-145F-5943-B56E-109C7F48E2E2}"/>
                </a:ext>
              </a:extLst>
            </p:cNvPr>
            <p:cNvSpPr>
              <a:spLocks noChangeShapeType="1"/>
            </p:cNvSpPr>
            <p:nvPr/>
          </p:nvSpPr>
          <p:spPr bwMode="auto">
            <a:xfrm flipH="1">
              <a:off x="7720013" y="3516313"/>
              <a:ext cx="160337" cy="9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latin typeface="Calibri" panose="020F0502020204030204" pitchFamily="34" charset="0"/>
                <a:cs typeface="Calibri" panose="020F0502020204030204" pitchFamily="34" charset="0"/>
              </a:endParaRPr>
            </a:p>
          </p:txBody>
        </p:sp>
        <p:sp>
          <p:nvSpPr>
            <p:cNvPr id="228598" name="Line 246">
              <a:extLst>
                <a:ext uri="{FF2B5EF4-FFF2-40B4-BE49-F238E27FC236}">
                  <a16:creationId xmlns:a16="http://schemas.microsoft.com/office/drawing/2014/main" id="{C37864F7-8026-534B-9722-7DE1E77E2AFD}"/>
                </a:ext>
              </a:extLst>
            </p:cNvPr>
            <p:cNvSpPr>
              <a:spLocks noChangeShapeType="1"/>
            </p:cNvSpPr>
            <p:nvPr/>
          </p:nvSpPr>
          <p:spPr bwMode="auto">
            <a:xfrm flipH="1">
              <a:off x="7739063" y="2817813"/>
              <a:ext cx="160337" cy="9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latin typeface="Calibri" panose="020F0502020204030204" pitchFamily="34" charset="0"/>
                <a:cs typeface="Calibri" panose="020F0502020204030204" pitchFamily="34" charset="0"/>
              </a:endParaRPr>
            </a:p>
          </p:txBody>
        </p:sp>
        <p:sp>
          <p:nvSpPr>
            <p:cNvPr id="228599" name="Line 247">
              <a:extLst>
                <a:ext uri="{FF2B5EF4-FFF2-40B4-BE49-F238E27FC236}">
                  <a16:creationId xmlns:a16="http://schemas.microsoft.com/office/drawing/2014/main" id="{267B0E8F-D2A7-6644-A47C-E5154B0252C6}"/>
                </a:ext>
              </a:extLst>
            </p:cNvPr>
            <p:cNvSpPr>
              <a:spLocks noChangeShapeType="1"/>
            </p:cNvSpPr>
            <p:nvPr/>
          </p:nvSpPr>
          <p:spPr bwMode="auto">
            <a:xfrm flipH="1">
              <a:off x="7739063" y="2149475"/>
              <a:ext cx="1793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latin typeface="Calibri" panose="020F0502020204030204" pitchFamily="34" charset="0"/>
                <a:cs typeface="Calibri" panose="020F0502020204030204" pitchFamily="34" charset="0"/>
              </a:endParaRPr>
            </a:p>
          </p:txBody>
        </p:sp>
        <p:sp>
          <p:nvSpPr>
            <p:cNvPr id="228600" name="AutoShape 248">
              <a:extLst>
                <a:ext uri="{FF2B5EF4-FFF2-40B4-BE49-F238E27FC236}">
                  <a16:creationId xmlns:a16="http://schemas.microsoft.com/office/drawing/2014/main" id="{411E6B7C-C3C8-4541-8441-9D6E62B29986}"/>
                </a:ext>
              </a:extLst>
            </p:cNvPr>
            <p:cNvSpPr>
              <a:spLocks/>
            </p:cNvSpPr>
            <p:nvPr/>
          </p:nvSpPr>
          <p:spPr bwMode="auto">
            <a:xfrm>
              <a:off x="7653338" y="4614862"/>
              <a:ext cx="1443037" cy="1231900"/>
            </a:xfrm>
            <a:prstGeom prst="borderCallout2">
              <a:avLst>
                <a:gd name="adj1" fmla="val 9278"/>
                <a:gd name="adj2" fmla="val -5282"/>
                <a:gd name="adj3" fmla="val 9278"/>
                <a:gd name="adj4" fmla="val -44773"/>
                <a:gd name="adj5" fmla="val -82602"/>
                <a:gd name="adj6" fmla="val -85699"/>
              </a:avLst>
            </a:prstGeom>
            <a:noFill/>
            <a:ln w="15875">
              <a:solidFill>
                <a:schemeClr val="tx1"/>
              </a:solidFill>
              <a:miter lim="800000"/>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fr-FR" altLang="fr-FR" sz="1800" dirty="0">
                  <a:latin typeface="Calibri" panose="020F0502020204030204" pitchFamily="34" charset="0"/>
                  <a:cs typeface="Calibri" panose="020F0502020204030204" pitchFamily="34" charset="0"/>
                </a:rPr>
                <a:t>Vente de pommes en Allemagne en avril</a:t>
              </a:r>
            </a:p>
          </p:txBody>
        </p:sp>
      </p:grpSp>
      <p:graphicFrame>
        <p:nvGraphicFramePr>
          <p:cNvPr id="228657" name="Group 305">
            <a:extLst>
              <a:ext uri="{FF2B5EF4-FFF2-40B4-BE49-F238E27FC236}">
                <a16:creationId xmlns:a16="http://schemas.microsoft.com/office/drawing/2014/main" id="{1E49E422-6893-AA45-8117-7F62210E4277}"/>
              </a:ext>
            </a:extLst>
          </p:cNvPr>
          <p:cNvGraphicFramePr>
            <a:graphicFrameLocks noGrp="1"/>
          </p:cNvGraphicFramePr>
          <p:nvPr>
            <p:extLst>
              <p:ext uri="{D42A27DB-BD31-4B8C-83A1-F6EECF244321}">
                <p14:modId xmlns:p14="http://schemas.microsoft.com/office/powerpoint/2010/main" val="1118192981"/>
              </p:ext>
            </p:extLst>
          </p:nvPr>
        </p:nvGraphicFramePr>
        <p:xfrm>
          <a:off x="2319338" y="3292475"/>
          <a:ext cx="1689100" cy="1988820"/>
        </p:xfrm>
        <a:graphic>
          <a:graphicData uri="http://schemas.openxmlformats.org/drawingml/2006/table">
            <a:tbl>
              <a:tblPr/>
              <a:tblGrid>
                <a:gridCol w="488950">
                  <a:extLst>
                    <a:ext uri="{9D8B030D-6E8A-4147-A177-3AD203B41FA5}">
                      <a16:colId xmlns:a16="http://schemas.microsoft.com/office/drawing/2014/main" val="4110270166"/>
                    </a:ext>
                  </a:extLst>
                </a:gridCol>
                <a:gridCol w="1200150">
                  <a:extLst>
                    <a:ext uri="{9D8B030D-6E8A-4147-A177-3AD203B41FA5}">
                      <a16:colId xmlns:a16="http://schemas.microsoft.com/office/drawing/2014/main" val="759689306"/>
                    </a:ext>
                  </a:extLst>
                </a:gridCol>
              </a:tblGrid>
              <a:tr h="166688">
                <a:tc gridSpan="2">
                  <a:txBody>
                    <a:bodyPr/>
                    <a:lstStyle>
                      <a:lvl1pPr>
                        <a:spcBef>
                          <a:spcPct val="20000"/>
                        </a:spcBef>
                        <a:buClr>
                          <a:schemeClr val="folHlink"/>
                        </a:buClr>
                        <a:buSzPct val="90000"/>
                        <a:buFont typeface="Wingdings"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itchFamily="2" charset="2"/>
                        <a:defRPr sz="2100">
                          <a:solidFill>
                            <a:schemeClr val="tx1"/>
                          </a:solidFill>
                          <a:latin typeface="Arial" panose="020B0604020202020204" pitchFamily="34" charset="0"/>
                        </a:defRPr>
                      </a:lvl3pPr>
                      <a:lvl4pPr>
                        <a:spcBef>
                          <a:spcPct val="20000"/>
                        </a:spcBef>
                        <a:buClr>
                          <a:schemeClr val="accent1"/>
                        </a:buClr>
                        <a:buFont typeface="Wingdings" pitchFamily="2" charset="2"/>
                        <a:defRPr>
                          <a:solidFill>
                            <a:schemeClr val="tx1"/>
                          </a:solidFill>
                          <a:latin typeface="Arial" panose="020B0604020202020204" pitchFamily="34" charset="0"/>
                        </a:defRPr>
                      </a:lvl4pPr>
                      <a:lvl5pPr>
                        <a:spcBef>
                          <a:spcPct val="20000"/>
                        </a:spcBef>
                        <a:buClr>
                          <a:schemeClr val="accent1"/>
                        </a:buClr>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fr-FR" altLang="fr-FR" sz="2400" b="1" i="0" u="none" strike="noStrike" cap="none" normalizeH="0" baseline="0" dirty="0">
                          <a:ln>
                            <a:noFill/>
                          </a:ln>
                          <a:solidFill>
                            <a:schemeClr val="tx1"/>
                          </a:solidFill>
                          <a:effectLst/>
                          <a:latin typeface="Arial" panose="020B0604020202020204" pitchFamily="34" charset="0"/>
                        </a:rPr>
                        <a:t>Achat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extLst>
                  <a:ext uri="{0D108BD9-81ED-4DB2-BD59-A6C34878D82A}">
                    <a16:rowId xmlns:a16="http://schemas.microsoft.com/office/drawing/2014/main" val="2280105041"/>
                  </a:ext>
                </a:extLst>
              </a:tr>
              <a:tr h="325438">
                <a:tc>
                  <a:txBody>
                    <a:bodyPr/>
                    <a:lstStyle>
                      <a:lvl1pPr>
                        <a:spcBef>
                          <a:spcPct val="20000"/>
                        </a:spcBef>
                        <a:buClr>
                          <a:schemeClr val="folHlink"/>
                        </a:buClr>
                        <a:buSzPct val="90000"/>
                        <a:buFont typeface="Wingdings"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itchFamily="2" charset="2"/>
                        <a:defRPr sz="2100">
                          <a:solidFill>
                            <a:schemeClr val="tx1"/>
                          </a:solidFill>
                          <a:latin typeface="Arial" panose="020B0604020202020204" pitchFamily="34" charset="0"/>
                        </a:defRPr>
                      </a:lvl3pPr>
                      <a:lvl4pPr>
                        <a:spcBef>
                          <a:spcPct val="20000"/>
                        </a:spcBef>
                        <a:buClr>
                          <a:schemeClr val="accent1"/>
                        </a:buClr>
                        <a:buFont typeface="Wingdings" pitchFamily="2" charset="2"/>
                        <a:defRPr>
                          <a:solidFill>
                            <a:schemeClr val="tx1"/>
                          </a:solidFill>
                          <a:latin typeface="Arial" panose="020B0604020202020204" pitchFamily="34" charset="0"/>
                        </a:defRPr>
                      </a:lvl4pPr>
                      <a:lvl5pPr>
                        <a:spcBef>
                          <a:spcPct val="20000"/>
                        </a:spcBef>
                        <a:buClr>
                          <a:schemeClr val="accent1"/>
                        </a:buClr>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fr-FR" altLang="fr-FR" sz="1800" b="0" i="0" u="none" strike="noStrike" cap="none" normalizeH="0" baseline="0">
                          <a:ln>
                            <a:noFill/>
                          </a:ln>
                          <a:solidFill>
                            <a:schemeClr val="tx1"/>
                          </a:solidFill>
                          <a:effectLst/>
                          <a:latin typeface="Arial" panose="020B0604020202020204" pitchFamily="34" charset="0"/>
                        </a:rPr>
                        <a:t>PK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90000"/>
                        <a:buFont typeface="Wingdings"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itchFamily="2" charset="2"/>
                        <a:defRPr sz="2100">
                          <a:solidFill>
                            <a:schemeClr val="tx1"/>
                          </a:solidFill>
                          <a:latin typeface="Arial" panose="020B0604020202020204" pitchFamily="34" charset="0"/>
                        </a:defRPr>
                      </a:lvl3pPr>
                      <a:lvl4pPr>
                        <a:spcBef>
                          <a:spcPct val="20000"/>
                        </a:spcBef>
                        <a:buClr>
                          <a:schemeClr val="accent1"/>
                        </a:buClr>
                        <a:buFont typeface="Wingdings" pitchFamily="2" charset="2"/>
                        <a:defRPr>
                          <a:solidFill>
                            <a:schemeClr val="tx1"/>
                          </a:solidFill>
                          <a:latin typeface="Arial" panose="020B0604020202020204" pitchFamily="34" charset="0"/>
                        </a:defRPr>
                      </a:lvl4pPr>
                      <a:lvl5pPr>
                        <a:spcBef>
                          <a:spcPct val="20000"/>
                        </a:spcBef>
                        <a:buClr>
                          <a:schemeClr val="accent1"/>
                        </a:buClr>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fr-FR" altLang="fr-FR" sz="1800" b="0" i="0" u="none" strike="noStrike" cap="none" normalizeH="0" baseline="0">
                          <a:ln>
                            <a:noFill/>
                          </a:ln>
                          <a:solidFill>
                            <a:schemeClr val="tx1"/>
                          </a:solidFill>
                          <a:effectLst/>
                          <a:latin typeface="Arial" panose="020B0604020202020204" pitchFamily="34" charset="0"/>
                        </a:rPr>
                        <a:t>id_achat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069019307"/>
                  </a:ext>
                </a:extLst>
              </a:tr>
              <a:tr h="336550">
                <a:tc rowSpan="3">
                  <a:txBody>
                    <a:bodyPr/>
                    <a:lstStyle>
                      <a:lvl1pPr>
                        <a:spcBef>
                          <a:spcPct val="20000"/>
                        </a:spcBef>
                        <a:buClr>
                          <a:schemeClr val="folHlink"/>
                        </a:buClr>
                        <a:buSzPct val="90000"/>
                        <a:buFont typeface="Wingdings"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itchFamily="2" charset="2"/>
                        <a:defRPr sz="2100">
                          <a:solidFill>
                            <a:schemeClr val="tx1"/>
                          </a:solidFill>
                          <a:latin typeface="Arial" panose="020B0604020202020204" pitchFamily="34" charset="0"/>
                        </a:defRPr>
                      </a:lvl3pPr>
                      <a:lvl4pPr>
                        <a:spcBef>
                          <a:spcPct val="20000"/>
                        </a:spcBef>
                        <a:buClr>
                          <a:schemeClr val="accent1"/>
                        </a:buClr>
                        <a:buFont typeface="Wingdings" pitchFamily="2" charset="2"/>
                        <a:defRPr>
                          <a:solidFill>
                            <a:schemeClr val="tx1"/>
                          </a:solidFill>
                          <a:latin typeface="Arial" panose="020B0604020202020204" pitchFamily="34" charset="0"/>
                        </a:defRPr>
                      </a:lvl4pPr>
                      <a:lvl5pPr>
                        <a:spcBef>
                          <a:spcPct val="20000"/>
                        </a:spcBef>
                        <a:buClr>
                          <a:schemeClr val="accent1"/>
                        </a:buClr>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fr-FR" altLang="fr-FR" sz="1800" b="0" i="0" u="none" strike="noStrike" cap="none" normalizeH="0" baseline="0">
                          <a:ln>
                            <a:noFill/>
                          </a:ln>
                          <a:solidFill>
                            <a:schemeClr val="tx1"/>
                          </a:solidFill>
                          <a:effectLst/>
                          <a:latin typeface="Arial" panose="020B0604020202020204" pitchFamily="34" charset="0"/>
                        </a:rPr>
                        <a:t>FK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90000"/>
                        <a:buFont typeface="Wingdings"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itchFamily="2" charset="2"/>
                        <a:defRPr sz="2100">
                          <a:solidFill>
                            <a:schemeClr val="tx1"/>
                          </a:solidFill>
                          <a:latin typeface="Arial" panose="020B0604020202020204" pitchFamily="34" charset="0"/>
                        </a:defRPr>
                      </a:lvl3pPr>
                      <a:lvl4pPr>
                        <a:spcBef>
                          <a:spcPct val="20000"/>
                        </a:spcBef>
                        <a:buClr>
                          <a:schemeClr val="accent1"/>
                        </a:buClr>
                        <a:buFont typeface="Wingdings" pitchFamily="2" charset="2"/>
                        <a:defRPr>
                          <a:solidFill>
                            <a:schemeClr val="tx1"/>
                          </a:solidFill>
                          <a:latin typeface="Arial" panose="020B0604020202020204" pitchFamily="34" charset="0"/>
                        </a:defRPr>
                      </a:lvl4pPr>
                      <a:lvl5pPr>
                        <a:spcBef>
                          <a:spcPct val="20000"/>
                        </a:spcBef>
                        <a:buClr>
                          <a:schemeClr val="accent1"/>
                        </a:buClr>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fr-FR" altLang="fr-FR" sz="1800" b="0" i="0" u="none" strike="noStrike" cap="none" normalizeH="0" baseline="0">
                          <a:ln>
                            <a:noFill/>
                          </a:ln>
                          <a:solidFill>
                            <a:schemeClr val="tx1"/>
                          </a:solidFill>
                          <a:effectLst/>
                          <a:latin typeface="Arial" panose="020B0604020202020204" pitchFamily="34" charset="0"/>
                        </a:rPr>
                        <a:t>id_client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990011597"/>
                  </a:ext>
                </a:extLst>
              </a:tr>
              <a:tr h="400050">
                <a:tc vMerge="1">
                  <a:txBody>
                    <a:bodyPr/>
                    <a:lstStyle/>
                    <a:p>
                      <a:endParaRPr lang="fr-FR"/>
                    </a:p>
                  </a:txBody>
                  <a:tcPr/>
                </a:tc>
                <a:tc>
                  <a:txBody>
                    <a:bodyPr/>
                    <a:lstStyle>
                      <a:lvl1pPr>
                        <a:spcBef>
                          <a:spcPct val="20000"/>
                        </a:spcBef>
                        <a:buClr>
                          <a:schemeClr val="folHlink"/>
                        </a:buClr>
                        <a:buSzPct val="90000"/>
                        <a:buFont typeface="Wingdings"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itchFamily="2" charset="2"/>
                        <a:defRPr sz="2100">
                          <a:solidFill>
                            <a:schemeClr val="tx1"/>
                          </a:solidFill>
                          <a:latin typeface="Arial" panose="020B0604020202020204" pitchFamily="34" charset="0"/>
                        </a:defRPr>
                      </a:lvl3pPr>
                      <a:lvl4pPr>
                        <a:spcBef>
                          <a:spcPct val="20000"/>
                        </a:spcBef>
                        <a:buClr>
                          <a:schemeClr val="accent1"/>
                        </a:buClr>
                        <a:buFont typeface="Wingdings" pitchFamily="2" charset="2"/>
                        <a:defRPr>
                          <a:solidFill>
                            <a:schemeClr val="tx1"/>
                          </a:solidFill>
                          <a:latin typeface="Arial" panose="020B0604020202020204" pitchFamily="34" charset="0"/>
                        </a:defRPr>
                      </a:lvl4pPr>
                      <a:lvl5pPr>
                        <a:spcBef>
                          <a:spcPct val="20000"/>
                        </a:spcBef>
                        <a:buClr>
                          <a:schemeClr val="accent1"/>
                        </a:buClr>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fr-FR" altLang="fr-FR" sz="1800" b="0" i="0" u="none" strike="noStrike" cap="none" normalizeH="0" baseline="0">
                          <a:ln>
                            <a:noFill/>
                          </a:ln>
                          <a:solidFill>
                            <a:schemeClr val="tx1"/>
                          </a:solidFill>
                          <a:effectLst/>
                          <a:latin typeface="Arial" panose="020B0604020202020204" pitchFamily="34" charset="0"/>
                        </a:rPr>
                        <a:t>id_produit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804806835"/>
                  </a:ext>
                </a:extLst>
              </a:tr>
              <a:tr h="400050">
                <a:tc vMerge="1">
                  <a:txBody>
                    <a:bodyPr/>
                    <a:lstStyle/>
                    <a:p>
                      <a:endParaRPr lang="fr-FR"/>
                    </a:p>
                  </a:txBody>
                  <a:tcPr/>
                </a:tc>
                <a:tc>
                  <a:txBody>
                    <a:bodyPr/>
                    <a:lstStyle>
                      <a:lvl1pPr>
                        <a:spcBef>
                          <a:spcPct val="20000"/>
                        </a:spcBef>
                        <a:buClr>
                          <a:schemeClr val="folHlink"/>
                        </a:buClr>
                        <a:buSzPct val="90000"/>
                        <a:buFont typeface="Wingdings"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itchFamily="2" charset="2"/>
                        <a:defRPr sz="2100">
                          <a:solidFill>
                            <a:schemeClr val="tx1"/>
                          </a:solidFill>
                          <a:latin typeface="Arial" panose="020B0604020202020204" pitchFamily="34" charset="0"/>
                        </a:defRPr>
                      </a:lvl3pPr>
                      <a:lvl4pPr>
                        <a:spcBef>
                          <a:spcPct val="20000"/>
                        </a:spcBef>
                        <a:buClr>
                          <a:schemeClr val="accent1"/>
                        </a:buClr>
                        <a:buFont typeface="Wingdings" pitchFamily="2" charset="2"/>
                        <a:defRPr>
                          <a:solidFill>
                            <a:schemeClr val="tx1"/>
                          </a:solidFill>
                          <a:latin typeface="Arial" panose="020B0604020202020204" pitchFamily="34" charset="0"/>
                        </a:defRPr>
                      </a:lvl4pPr>
                      <a:lvl5pPr>
                        <a:spcBef>
                          <a:spcPct val="20000"/>
                        </a:spcBef>
                        <a:buClr>
                          <a:schemeClr val="accent1"/>
                        </a:buClr>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fr-FR" altLang="fr-FR" sz="1800" b="0" i="0" u="none" strike="noStrike" cap="none" normalizeH="0" baseline="0" dirty="0">
                          <a:ln>
                            <a:noFill/>
                          </a:ln>
                          <a:solidFill>
                            <a:schemeClr val="tx1"/>
                          </a:solidFill>
                          <a:effectLst/>
                          <a:latin typeface="Arial" panose="020B0604020202020204" pitchFamily="34" charset="0"/>
                        </a:rPr>
                        <a:t>Quantité</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419414548"/>
                  </a:ext>
                </a:extLst>
              </a:tr>
            </a:tbl>
          </a:graphicData>
        </a:graphic>
      </p:graphicFrame>
      <p:graphicFrame>
        <p:nvGraphicFramePr>
          <p:cNvPr id="228616" name="Group 264">
            <a:extLst>
              <a:ext uri="{FF2B5EF4-FFF2-40B4-BE49-F238E27FC236}">
                <a16:creationId xmlns:a16="http://schemas.microsoft.com/office/drawing/2014/main" id="{1309230E-FBA9-9E41-95D0-7B9F173473AC}"/>
              </a:ext>
            </a:extLst>
          </p:cNvPr>
          <p:cNvGraphicFramePr>
            <a:graphicFrameLocks noGrp="1"/>
          </p:cNvGraphicFramePr>
          <p:nvPr>
            <p:extLst>
              <p:ext uri="{D42A27DB-BD31-4B8C-83A1-F6EECF244321}">
                <p14:modId xmlns:p14="http://schemas.microsoft.com/office/powerpoint/2010/main" val="2097165138"/>
              </p:ext>
            </p:extLst>
          </p:nvPr>
        </p:nvGraphicFramePr>
        <p:xfrm>
          <a:off x="263525" y="4648200"/>
          <a:ext cx="1866900" cy="1554480"/>
        </p:xfrm>
        <a:graphic>
          <a:graphicData uri="http://schemas.openxmlformats.org/drawingml/2006/table">
            <a:tbl>
              <a:tblPr/>
              <a:tblGrid>
                <a:gridCol w="706438">
                  <a:extLst>
                    <a:ext uri="{9D8B030D-6E8A-4147-A177-3AD203B41FA5}">
                      <a16:colId xmlns:a16="http://schemas.microsoft.com/office/drawing/2014/main" val="24588985"/>
                    </a:ext>
                  </a:extLst>
                </a:gridCol>
                <a:gridCol w="1160462">
                  <a:extLst>
                    <a:ext uri="{9D8B030D-6E8A-4147-A177-3AD203B41FA5}">
                      <a16:colId xmlns:a16="http://schemas.microsoft.com/office/drawing/2014/main" val="191328190"/>
                    </a:ext>
                  </a:extLst>
                </a:gridCol>
              </a:tblGrid>
              <a:tr h="0">
                <a:tc gridSpan="2">
                  <a:txBody>
                    <a:bodyPr/>
                    <a:lstStyle>
                      <a:lvl1pPr>
                        <a:spcBef>
                          <a:spcPct val="20000"/>
                        </a:spcBef>
                        <a:buClr>
                          <a:schemeClr val="folHlink"/>
                        </a:buClr>
                        <a:buSzPct val="90000"/>
                        <a:buFont typeface="Wingdings"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itchFamily="2" charset="2"/>
                        <a:defRPr sz="2100">
                          <a:solidFill>
                            <a:schemeClr val="tx1"/>
                          </a:solidFill>
                          <a:latin typeface="Arial" panose="020B0604020202020204" pitchFamily="34" charset="0"/>
                        </a:defRPr>
                      </a:lvl3pPr>
                      <a:lvl4pPr>
                        <a:spcBef>
                          <a:spcPct val="20000"/>
                        </a:spcBef>
                        <a:buClr>
                          <a:schemeClr val="accent1"/>
                        </a:buClr>
                        <a:buFont typeface="Wingdings" pitchFamily="2" charset="2"/>
                        <a:defRPr>
                          <a:solidFill>
                            <a:schemeClr val="tx1"/>
                          </a:solidFill>
                          <a:latin typeface="Arial" panose="020B0604020202020204" pitchFamily="34" charset="0"/>
                        </a:defRPr>
                      </a:lvl4pPr>
                      <a:lvl5pPr>
                        <a:spcBef>
                          <a:spcPct val="20000"/>
                        </a:spcBef>
                        <a:buClr>
                          <a:schemeClr val="accent1"/>
                        </a:buClr>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fr-FR" altLang="fr-FR" sz="2400" b="1" i="0" u="none" strike="noStrike" cap="none" normalizeH="0" baseline="0" dirty="0">
                          <a:ln>
                            <a:noFill/>
                          </a:ln>
                          <a:solidFill>
                            <a:schemeClr val="tx1"/>
                          </a:solidFill>
                          <a:effectLst/>
                          <a:latin typeface="Arial" panose="020B0604020202020204" pitchFamily="34" charset="0"/>
                        </a:rPr>
                        <a:t>Client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extLst>
                  <a:ext uri="{0D108BD9-81ED-4DB2-BD59-A6C34878D82A}">
                    <a16:rowId xmlns:a16="http://schemas.microsoft.com/office/drawing/2014/main" val="1034854"/>
                  </a:ext>
                </a:extLst>
              </a:tr>
              <a:tr h="336550">
                <a:tc>
                  <a:txBody>
                    <a:bodyPr/>
                    <a:lstStyle>
                      <a:lvl1pPr>
                        <a:spcBef>
                          <a:spcPct val="20000"/>
                        </a:spcBef>
                        <a:buClr>
                          <a:schemeClr val="folHlink"/>
                        </a:buClr>
                        <a:buSzPct val="90000"/>
                        <a:buFont typeface="Wingdings"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itchFamily="2" charset="2"/>
                        <a:defRPr sz="2100">
                          <a:solidFill>
                            <a:schemeClr val="tx1"/>
                          </a:solidFill>
                          <a:latin typeface="Arial" panose="020B0604020202020204" pitchFamily="34" charset="0"/>
                        </a:defRPr>
                      </a:lvl3pPr>
                      <a:lvl4pPr>
                        <a:spcBef>
                          <a:spcPct val="20000"/>
                        </a:spcBef>
                        <a:buClr>
                          <a:schemeClr val="accent1"/>
                        </a:buClr>
                        <a:buFont typeface="Wingdings" pitchFamily="2" charset="2"/>
                        <a:defRPr>
                          <a:solidFill>
                            <a:schemeClr val="tx1"/>
                          </a:solidFill>
                          <a:latin typeface="Arial" panose="020B0604020202020204" pitchFamily="34" charset="0"/>
                        </a:defRPr>
                      </a:lvl4pPr>
                      <a:lvl5pPr>
                        <a:spcBef>
                          <a:spcPct val="20000"/>
                        </a:spcBef>
                        <a:buClr>
                          <a:schemeClr val="accent1"/>
                        </a:buClr>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fr-FR" altLang="fr-FR" sz="1800" b="0" i="0" u="none" strike="noStrike" cap="none" normalizeH="0" baseline="0">
                          <a:ln>
                            <a:noFill/>
                          </a:ln>
                          <a:solidFill>
                            <a:schemeClr val="tx1"/>
                          </a:solidFill>
                          <a:effectLst/>
                          <a:latin typeface="Arial" panose="020B0604020202020204" pitchFamily="34" charset="0"/>
                        </a:rPr>
                        <a:t>PK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90000"/>
                        <a:buFont typeface="Wingdings"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itchFamily="2" charset="2"/>
                        <a:defRPr sz="2100">
                          <a:solidFill>
                            <a:schemeClr val="tx1"/>
                          </a:solidFill>
                          <a:latin typeface="Arial" panose="020B0604020202020204" pitchFamily="34" charset="0"/>
                        </a:defRPr>
                      </a:lvl3pPr>
                      <a:lvl4pPr>
                        <a:spcBef>
                          <a:spcPct val="20000"/>
                        </a:spcBef>
                        <a:buClr>
                          <a:schemeClr val="accent1"/>
                        </a:buClr>
                        <a:buFont typeface="Wingdings" pitchFamily="2" charset="2"/>
                        <a:defRPr>
                          <a:solidFill>
                            <a:schemeClr val="tx1"/>
                          </a:solidFill>
                          <a:latin typeface="Arial" panose="020B0604020202020204" pitchFamily="34" charset="0"/>
                        </a:defRPr>
                      </a:lvl4pPr>
                      <a:lvl5pPr>
                        <a:spcBef>
                          <a:spcPct val="20000"/>
                        </a:spcBef>
                        <a:buClr>
                          <a:schemeClr val="accent1"/>
                        </a:buClr>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fr-FR" altLang="fr-FR" sz="1800" b="0" i="0" u="none" strike="noStrike" cap="none" normalizeH="0" baseline="0">
                          <a:ln>
                            <a:noFill/>
                          </a:ln>
                          <a:solidFill>
                            <a:schemeClr val="tx1"/>
                          </a:solidFill>
                          <a:effectLst/>
                          <a:latin typeface="Arial" panose="020B0604020202020204" pitchFamily="34" charset="0"/>
                        </a:rPr>
                        <a:t>id_client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465103856"/>
                  </a:ext>
                </a:extLst>
              </a:tr>
              <a:tr h="336550">
                <a:tc rowSpan="2">
                  <a:txBody>
                    <a:bodyPr/>
                    <a:lstStyle>
                      <a:lvl1pPr>
                        <a:spcBef>
                          <a:spcPct val="20000"/>
                        </a:spcBef>
                        <a:buClr>
                          <a:schemeClr val="folHlink"/>
                        </a:buClr>
                        <a:buSzPct val="90000"/>
                        <a:buFont typeface="Wingdings"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itchFamily="2" charset="2"/>
                        <a:defRPr sz="2100">
                          <a:solidFill>
                            <a:schemeClr val="tx1"/>
                          </a:solidFill>
                          <a:latin typeface="Arial" panose="020B0604020202020204" pitchFamily="34" charset="0"/>
                        </a:defRPr>
                      </a:lvl3pPr>
                      <a:lvl4pPr>
                        <a:spcBef>
                          <a:spcPct val="20000"/>
                        </a:spcBef>
                        <a:buClr>
                          <a:schemeClr val="accent1"/>
                        </a:buClr>
                        <a:buFont typeface="Wingdings" pitchFamily="2" charset="2"/>
                        <a:defRPr>
                          <a:solidFill>
                            <a:schemeClr val="tx1"/>
                          </a:solidFill>
                          <a:latin typeface="Arial" panose="020B0604020202020204" pitchFamily="34" charset="0"/>
                        </a:defRPr>
                      </a:lvl4pPr>
                      <a:lvl5pPr>
                        <a:spcBef>
                          <a:spcPct val="20000"/>
                        </a:spcBef>
                        <a:buClr>
                          <a:schemeClr val="accent1"/>
                        </a:buClr>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90000"/>
                        <a:buFont typeface="Wingdings"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itchFamily="2" charset="2"/>
                        <a:defRPr sz="2100">
                          <a:solidFill>
                            <a:schemeClr val="tx1"/>
                          </a:solidFill>
                          <a:latin typeface="Arial" panose="020B0604020202020204" pitchFamily="34" charset="0"/>
                        </a:defRPr>
                      </a:lvl3pPr>
                      <a:lvl4pPr>
                        <a:spcBef>
                          <a:spcPct val="20000"/>
                        </a:spcBef>
                        <a:buClr>
                          <a:schemeClr val="accent1"/>
                        </a:buClr>
                        <a:buFont typeface="Wingdings" pitchFamily="2" charset="2"/>
                        <a:defRPr>
                          <a:solidFill>
                            <a:schemeClr val="tx1"/>
                          </a:solidFill>
                          <a:latin typeface="Arial" panose="020B0604020202020204" pitchFamily="34" charset="0"/>
                        </a:defRPr>
                      </a:lvl4pPr>
                      <a:lvl5pPr>
                        <a:spcBef>
                          <a:spcPct val="20000"/>
                        </a:spcBef>
                        <a:buClr>
                          <a:schemeClr val="accent1"/>
                        </a:buClr>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fr-FR" altLang="fr-FR" sz="1800" b="0" i="0" u="none" strike="noStrike" cap="none" normalizeH="0" baseline="0">
                          <a:ln>
                            <a:noFill/>
                          </a:ln>
                          <a:solidFill>
                            <a:schemeClr val="tx1"/>
                          </a:solidFill>
                          <a:effectLst/>
                          <a:latin typeface="Arial" panose="020B0604020202020204" pitchFamily="34" charset="0"/>
                        </a:rPr>
                        <a:t>Nom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842992002"/>
                  </a:ext>
                </a:extLst>
              </a:tr>
              <a:tr h="341313">
                <a:tc vMerge="1">
                  <a:txBody>
                    <a:bodyPr/>
                    <a:lstStyle/>
                    <a:p>
                      <a:endParaRPr lang="fr-FR"/>
                    </a:p>
                  </a:txBody>
                  <a:tcPr/>
                </a:tc>
                <a:tc>
                  <a:txBody>
                    <a:bodyPr/>
                    <a:lstStyle>
                      <a:lvl1pPr>
                        <a:spcBef>
                          <a:spcPct val="20000"/>
                        </a:spcBef>
                        <a:buClr>
                          <a:schemeClr val="folHlink"/>
                        </a:buClr>
                        <a:buSzPct val="90000"/>
                        <a:buFont typeface="Wingdings"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itchFamily="2" charset="2"/>
                        <a:defRPr sz="2100">
                          <a:solidFill>
                            <a:schemeClr val="tx1"/>
                          </a:solidFill>
                          <a:latin typeface="Arial" panose="020B0604020202020204" pitchFamily="34" charset="0"/>
                        </a:defRPr>
                      </a:lvl3pPr>
                      <a:lvl4pPr>
                        <a:spcBef>
                          <a:spcPct val="20000"/>
                        </a:spcBef>
                        <a:buClr>
                          <a:schemeClr val="accent1"/>
                        </a:buClr>
                        <a:buFont typeface="Wingdings" pitchFamily="2" charset="2"/>
                        <a:defRPr>
                          <a:solidFill>
                            <a:schemeClr val="tx1"/>
                          </a:solidFill>
                          <a:latin typeface="Arial" panose="020B0604020202020204" pitchFamily="34" charset="0"/>
                        </a:defRPr>
                      </a:lvl4pPr>
                      <a:lvl5pPr>
                        <a:spcBef>
                          <a:spcPct val="20000"/>
                        </a:spcBef>
                        <a:buClr>
                          <a:schemeClr val="accent1"/>
                        </a:buClr>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fr-FR" altLang="fr-FR" sz="1800" b="0" i="0" u="none" strike="noStrike" cap="none" normalizeH="0" baseline="0" dirty="0">
                          <a:ln>
                            <a:noFill/>
                          </a:ln>
                          <a:solidFill>
                            <a:schemeClr val="tx1"/>
                          </a:solidFill>
                          <a:effectLst/>
                          <a:latin typeface="Arial" panose="020B0604020202020204" pitchFamily="34" charset="0"/>
                        </a:rPr>
                        <a:t>adresse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330920859"/>
                  </a:ext>
                </a:extLst>
              </a:tr>
            </a:tbl>
          </a:graphicData>
        </a:graphic>
      </p:graphicFrame>
      <p:graphicFrame>
        <p:nvGraphicFramePr>
          <p:cNvPr id="228631" name="Group 279">
            <a:extLst>
              <a:ext uri="{FF2B5EF4-FFF2-40B4-BE49-F238E27FC236}">
                <a16:creationId xmlns:a16="http://schemas.microsoft.com/office/drawing/2014/main" id="{39A464E8-C5AF-1040-AB16-70D3BB0DA758}"/>
              </a:ext>
            </a:extLst>
          </p:cNvPr>
          <p:cNvGraphicFramePr>
            <a:graphicFrameLocks noGrp="1"/>
          </p:cNvGraphicFramePr>
          <p:nvPr>
            <p:extLst>
              <p:ext uri="{D42A27DB-BD31-4B8C-83A1-F6EECF244321}">
                <p14:modId xmlns:p14="http://schemas.microsoft.com/office/powerpoint/2010/main" val="2118690321"/>
              </p:ext>
            </p:extLst>
          </p:nvPr>
        </p:nvGraphicFramePr>
        <p:xfrm>
          <a:off x="211138" y="1935163"/>
          <a:ext cx="1824037" cy="1554480"/>
        </p:xfrm>
        <a:graphic>
          <a:graphicData uri="http://schemas.openxmlformats.org/drawingml/2006/table">
            <a:tbl>
              <a:tblPr/>
              <a:tblGrid>
                <a:gridCol w="523875">
                  <a:extLst>
                    <a:ext uri="{9D8B030D-6E8A-4147-A177-3AD203B41FA5}">
                      <a16:colId xmlns:a16="http://schemas.microsoft.com/office/drawing/2014/main" val="3041178722"/>
                    </a:ext>
                  </a:extLst>
                </a:gridCol>
                <a:gridCol w="1300162">
                  <a:extLst>
                    <a:ext uri="{9D8B030D-6E8A-4147-A177-3AD203B41FA5}">
                      <a16:colId xmlns:a16="http://schemas.microsoft.com/office/drawing/2014/main" val="2752826158"/>
                    </a:ext>
                  </a:extLst>
                </a:gridCol>
              </a:tblGrid>
              <a:tr h="127000">
                <a:tc gridSpan="2">
                  <a:txBody>
                    <a:bodyPr/>
                    <a:lstStyle>
                      <a:lvl1pPr>
                        <a:spcBef>
                          <a:spcPct val="20000"/>
                        </a:spcBef>
                        <a:buClr>
                          <a:schemeClr val="folHlink"/>
                        </a:buClr>
                        <a:buSzPct val="90000"/>
                        <a:buFont typeface="Wingdings"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itchFamily="2" charset="2"/>
                        <a:defRPr sz="2100">
                          <a:solidFill>
                            <a:schemeClr val="tx1"/>
                          </a:solidFill>
                          <a:latin typeface="Arial" panose="020B0604020202020204" pitchFamily="34" charset="0"/>
                        </a:defRPr>
                      </a:lvl3pPr>
                      <a:lvl4pPr>
                        <a:spcBef>
                          <a:spcPct val="20000"/>
                        </a:spcBef>
                        <a:buClr>
                          <a:schemeClr val="accent1"/>
                        </a:buClr>
                        <a:buFont typeface="Wingdings" pitchFamily="2" charset="2"/>
                        <a:defRPr>
                          <a:solidFill>
                            <a:schemeClr val="tx1"/>
                          </a:solidFill>
                          <a:latin typeface="Arial" panose="020B0604020202020204" pitchFamily="34" charset="0"/>
                        </a:defRPr>
                      </a:lvl4pPr>
                      <a:lvl5pPr>
                        <a:spcBef>
                          <a:spcPct val="20000"/>
                        </a:spcBef>
                        <a:buClr>
                          <a:schemeClr val="accent1"/>
                        </a:buClr>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fr-FR" altLang="fr-FR" sz="2400" b="1" i="0" u="none" strike="noStrike" cap="none" normalizeH="0" baseline="0" dirty="0">
                          <a:ln>
                            <a:noFill/>
                          </a:ln>
                          <a:solidFill>
                            <a:schemeClr val="tx1"/>
                          </a:solidFill>
                          <a:effectLst/>
                          <a:latin typeface="Arial" panose="020B0604020202020204" pitchFamily="34" charset="0"/>
                        </a:rPr>
                        <a:t>Produit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extLst>
                  <a:ext uri="{0D108BD9-81ED-4DB2-BD59-A6C34878D82A}">
                    <a16:rowId xmlns:a16="http://schemas.microsoft.com/office/drawing/2014/main" val="2349895210"/>
                  </a:ext>
                </a:extLst>
              </a:tr>
              <a:tr h="296863">
                <a:tc>
                  <a:txBody>
                    <a:bodyPr/>
                    <a:lstStyle>
                      <a:lvl1pPr>
                        <a:spcBef>
                          <a:spcPct val="20000"/>
                        </a:spcBef>
                        <a:buClr>
                          <a:schemeClr val="folHlink"/>
                        </a:buClr>
                        <a:buSzPct val="90000"/>
                        <a:buFont typeface="Wingdings"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itchFamily="2" charset="2"/>
                        <a:defRPr sz="2100">
                          <a:solidFill>
                            <a:schemeClr val="tx1"/>
                          </a:solidFill>
                          <a:latin typeface="Arial" panose="020B0604020202020204" pitchFamily="34" charset="0"/>
                        </a:defRPr>
                      </a:lvl3pPr>
                      <a:lvl4pPr>
                        <a:spcBef>
                          <a:spcPct val="20000"/>
                        </a:spcBef>
                        <a:buClr>
                          <a:schemeClr val="accent1"/>
                        </a:buClr>
                        <a:buFont typeface="Wingdings" pitchFamily="2" charset="2"/>
                        <a:defRPr>
                          <a:solidFill>
                            <a:schemeClr val="tx1"/>
                          </a:solidFill>
                          <a:latin typeface="Arial" panose="020B0604020202020204" pitchFamily="34" charset="0"/>
                        </a:defRPr>
                      </a:lvl4pPr>
                      <a:lvl5pPr>
                        <a:spcBef>
                          <a:spcPct val="20000"/>
                        </a:spcBef>
                        <a:buClr>
                          <a:schemeClr val="accent1"/>
                        </a:buClr>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fr-FR" altLang="fr-FR" sz="1800" b="0" i="0" u="none" strike="noStrike" cap="none" normalizeH="0" baseline="0">
                          <a:ln>
                            <a:noFill/>
                          </a:ln>
                          <a:solidFill>
                            <a:schemeClr val="tx1"/>
                          </a:solidFill>
                          <a:effectLst/>
                          <a:latin typeface="Arial" panose="020B0604020202020204" pitchFamily="34" charset="0"/>
                        </a:rPr>
                        <a:t>PK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90000"/>
                        <a:buFont typeface="Wingdings"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itchFamily="2" charset="2"/>
                        <a:defRPr sz="2100">
                          <a:solidFill>
                            <a:schemeClr val="tx1"/>
                          </a:solidFill>
                          <a:latin typeface="Arial" panose="020B0604020202020204" pitchFamily="34" charset="0"/>
                        </a:defRPr>
                      </a:lvl3pPr>
                      <a:lvl4pPr>
                        <a:spcBef>
                          <a:spcPct val="20000"/>
                        </a:spcBef>
                        <a:buClr>
                          <a:schemeClr val="accent1"/>
                        </a:buClr>
                        <a:buFont typeface="Wingdings" pitchFamily="2" charset="2"/>
                        <a:defRPr>
                          <a:solidFill>
                            <a:schemeClr val="tx1"/>
                          </a:solidFill>
                          <a:latin typeface="Arial" panose="020B0604020202020204" pitchFamily="34" charset="0"/>
                        </a:defRPr>
                      </a:lvl4pPr>
                      <a:lvl5pPr>
                        <a:spcBef>
                          <a:spcPct val="20000"/>
                        </a:spcBef>
                        <a:buClr>
                          <a:schemeClr val="accent1"/>
                        </a:buClr>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fr-FR" altLang="fr-FR" sz="1800" b="0" i="0" u="none" strike="noStrike" cap="none" normalizeH="0" baseline="0">
                          <a:ln>
                            <a:noFill/>
                          </a:ln>
                          <a:solidFill>
                            <a:schemeClr val="tx1"/>
                          </a:solidFill>
                          <a:effectLst/>
                          <a:latin typeface="Arial" panose="020B0604020202020204" pitchFamily="34" charset="0"/>
                        </a:rPr>
                        <a:t>id_produit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122484990"/>
                  </a:ext>
                </a:extLst>
              </a:tr>
              <a:tr h="233363">
                <a:tc rowSpan="2">
                  <a:txBody>
                    <a:bodyPr/>
                    <a:lstStyle>
                      <a:lvl1pPr>
                        <a:spcBef>
                          <a:spcPct val="20000"/>
                        </a:spcBef>
                        <a:buClr>
                          <a:schemeClr val="folHlink"/>
                        </a:buClr>
                        <a:buSzPct val="90000"/>
                        <a:buFont typeface="Wingdings"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itchFamily="2" charset="2"/>
                        <a:defRPr sz="2100">
                          <a:solidFill>
                            <a:schemeClr val="tx1"/>
                          </a:solidFill>
                          <a:latin typeface="Arial" panose="020B0604020202020204" pitchFamily="34" charset="0"/>
                        </a:defRPr>
                      </a:lvl3pPr>
                      <a:lvl4pPr>
                        <a:spcBef>
                          <a:spcPct val="20000"/>
                        </a:spcBef>
                        <a:buClr>
                          <a:schemeClr val="accent1"/>
                        </a:buClr>
                        <a:buFont typeface="Wingdings" pitchFamily="2" charset="2"/>
                        <a:defRPr>
                          <a:solidFill>
                            <a:schemeClr val="tx1"/>
                          </a:solidFill>
                          <a:latin typeface="Arial" panose="020B0604020202020204" pitchFamily="34" charset="0"/>
                        </a:defRPr>
                      </a:lvl4pPr>
                      <a:lvl5pPr>
                        <a:spcBef>
                          <a:spcPct val="20000"/>
                        </a:spcBef>
                        <a:buClr>
                          <a:schemeClr val="accent1"/>
                        </a:buClr>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90000"/>
                        <a:buFont typeface="Wingdings"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itchFamily="2" charset="2"/>
                        <a:defRPr sz="2100">
                          <a:solidFill>
                            <a:schemeClr val="tx1"/>
                          </a:solidFill>
                          <a:latin typeface="Arial" panose="020B0604020202020204" pitchFamily="34" charset="0"/>
                        </a:defRPr>
                      </a:lvl3pPr>
                      <a:lvl4pPr>
                        <a:spcBef>
                          <a:spcPct val="20000"/>
                        </a:spcBef>
                        <a:buClr>
                          <a:schemeClr val="accent1"/>
                        </a:buClr>
                        <a:buFont typeface="Wingdings" pitchFamily="2" charset="2"/>
                        <a:defRPr>
                          <a:solidFill>
                            <a:schemeClr val="tx1"/>
                          </a:solidFill>
                          <a:latin typeface="Arial" panose="020B0604020202020204" pitchFamily="34" charset="0"/>
                        </a:defRPr>
                      </a:lvl4pPr>
                      <a:lvl5pPr>
                        <a:spcBef>
                          <a:spcPct val="20000"/>
                        </a:spcBef>
                        <a:buClr>
                          <a:schemeClr val="accent1"/>
                        </a:buClr>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fr-FR" altLang="fr-FR" sz="1800" b="0" i="0" u="none" strike="noStrike" cap="none" normalizeH="0" baseline="0">
                          <a:ln>
                            <a:noFill/>
                          </a:ln>
                          <a:solidFill>
                            <a:schemeClr val="tx1"/>
                          </a:solidFill>
                          <a:effectLst/>
                          <a:latin typeface="Arial" panose="020B0604020202020204" pitchFamily="34" charset="0"/>
                        </a:rPr>
                        <a:t>Libellé</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135950171"/>
                  </a:ext>
                </a:extLst>
              </a:tr>
              <a:tr h="246063">
                <a:tc vMerge="1">
                  <a:txBody>
                    <a:bodyPr/>
                    <a:lstStyle/>
                    <a:p>
                      <a:endParaRPr lang="fr-FR"/>
                    </a:p>
                  </a:txBody>
                  <a:tcPr/>
                </a:tc>
                <a:tc>
                  <a:txBody>
                    <a:bodyPr/>
                    <a:lstStyle>
                      <a:lvl1pPr>
                        <a:spcBef>
                          <a:spcPct val="20000"/>
                        </a:spcBef>
                        <a:buClr>
                          <a:schemeClr val="folHlink"/>
                        </a:buClr>
                        <a:buSzPct val="90000"/>
                        <a:buFont typeface="Wingdings" pitchFamily="2" charset="2"/>
                        <a:defRPr sz="2400">
                          <a:solidFill>
                            <a:schemeClr val="tx1"/>
                          </a:solidFill>
                          <a:latin typeface="Arial" panose="020B0604020202020204" pitchFamily="34" charset="0"/>
                        </a:defRPr>
                      </a:lvl1pPr>
                      <a:lvl2pPr>
                        <a:spcBef>
                          <a:spcPct val="20000"/>
                        </a:spcBef>
                        <a:buClr>
                          <a:schemeClr val="accent1"/>
                        </a:buClr>
                        <a:buSzPct val="75000"/>
                        <a:buFont typeface="Wingdings" pitchFamily="2" charset="2"/>
                        <a:defRPr sz="2200">
                          <a:solidFill>
                            <a:schemeClr val="tx1"/>
                          </a:solidFill>
                          <a:latin typeface="Arial" panose="020B0604020202020204" pitchFamily="34" charset="0"/>
                        </a:defRPr>
                      </a:lvl2pPr>
                      <a:lvl3pPr>
                        <a:spcBef>
                          <a:spcPct val="20000"/>
                        </a:spcBef>
                        <a:buClr>
                          <a:schemeClr val="folHlink"/>
                        </a:buClr>
                        <a:buSzPct val="55000"/>
                        <a:buFont typeface="Wingdings" pitchFamily="2" charset="2"/>
                        <a:defRPr sz="2100">
                          <a:solidFill>
                            <a:schemeClr val="tx1"/>
                          </a:solidFill>
                          <a:latin typeface="Arial" panose="020B0604020202020204" pitchFamily="34" charset="0"/>
                        </a:defRPr>
                      </a:lvl3pPr>
                      <a:lvl4pPr>
                        <a:spcBef>
                          <a:spcPct val="20000"/>
                        </a:spcBef>
                        <a:buClr>
                          <a:schemeClr val="accent1"/>
                        </a:buClr>
                        <a:buFont typeface="Wingdings" pitchFamily="2" charset="2"/>
                        <a:defRPr>
                          <a:solidFill>
                            <a:schemeClr val="tx1"/>
                          </a:solidFill>
                          <a:latin typeface="Arial" panose="020B0604020202020204" pitchFamily="34" charset="0"/>
                        </a:defRPr>
                      </a:lvl4pPr>
                      <a:lvl5pPr>
                        <a:spcBef>
                          <a:spcPct val="20000"/>
                        </a:spcBef>
                        <a:buClr>
                          <a:schemeClr val="accent1"/>
                        </a:buClr>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fr-FR" altLang="fr-FR" sz="1800" b="0" i="0" u="none" strike="noStrike" cap="none" normalizeH="0" baseline="0" dirty="0">
                          <a:ln>
                            <a:noFill/>
                          </a:ln>
                          <a:solidFill>
                            <a:schemeClr val="tx1"/>
                          </a:solidFill>
                          <a:effectLst/>
                          <a:latin typeface="Arial" panose="020B0604020202020204" pitchFamily="34" charset="0"/>
                        </a:rPr>
                        <a:t>Famille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337702134"/>
                  </a:ext>
                </a:extLst>
              </a:tr>
            </a:tbl>
          </a:graphicData>
        </a:graphic>
      </p:graphicFrame>
      <p:sp>
        <p:nvSpPr>
          <p:cNvPr id="228646" name="Line 294">
            <a:extLst>
              <a:ext uri="{FF2B5EF4-FFF2-40B4-BE49-F238E27FC236}">
                <a16:creationId xmlns:a16="http://schemas.microsoft.com/office/drawing/2014/main" id="{1B34C2C1-A17B-2646-BF76-918445969A91}"/>
              </a:ext>
            </a:extLst>
          </p:cNvPr>
          <p:cNvSpPr>
            <a:spLocks noChangeShapeType="1"/>
          </p:cNvSpPr>
          <p:nvPr/>
        </p:nvSpPr>
        <p:spPr bwMode="auto">
          <a:xfrm flipV="1">
            <a:off x="2187575" y="5326063"/>
            <a:ext cx="319088" cy="6223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latin typeface="Calibri" panose="020F0502020204030204" pitchFamily="34" charset="0"/>
              <a:cs typeface="Calibri" panose="020F0502020204030204" pitchFamily="34" charset="0"/>
            </a:endParaRPr>
          </a:p>
        </p:txBody>
      </p:sp>
      <p:sp>
        <p:nvSpPr>
          <p:cNvPr id="228647" name="Line 295">
            <a:extLst>
              <a:ext uri="{FF2B5EF4-FFF2-40B4-BE49-F238E27FC236}">
                <a16:creationId xmlns:a16="http://schemas.microsoft.com/office/drawing/2014/main" id="{1DEAD23E-88F6-D34A-8B1B-9DC9B975BF8A}"/>
              </a:ext>
            </a:extLst>
          </p:cNvPr>
          <p:cNvSpPr>
            <a:spLocks noChangeShapeType="1"/>
          </p:cNvSpPr>
          <p:nvPr/>
        </p:nvSpPr>
        <p:spPr bwMode="auto">
          <a:xfrm>
            <a:off x="2073275" y="2573338"/>
            <a:ext cx="509588" cy="679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303407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ext Box 2"/>
          <p:cNvSpPr txBox="1">
            <a:spLocks noChangeArrowheads="1"/>
          </p:cNvSpPr>
          <p:nvPr/>
        </p:nvSpPr>
        <p:spPr bwMode="auto">
          <a:xfrm>
            <a:off x="107504" y="1196752"/>
            <a:ext cx="9036496" cy="370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marL="342900" indent="-342900">
              <a:spcBef>
                <a:spcPts val="1200"/>
              </a:spcBef>
              <a:spcAft>
                <a:spcPts val="300"/>
              </a:spcAft>
              <a:buClr>
                <a:srgbClr val="FF0000"/>
              </a:buClr>
              <a:buSzPct val="110000"/>
              <a:buFont typeface="Wingdings" charset="2"/>
              <a:buChar char="q"/>
            </a:pPr>
            <a:r>
              <a:rPr lang="fr-FR" altLang="fr-FR" sz="1800" dirty="0">
                <a:latin typeface="Franklin Gothic Book" charset="0"/>
              </a:rPr>
              <a:t>Il existe plusieurs modes de stockage des données d’un entrepôt : </a:t>
            </a:r>
          </a:p>
          <a:p>
            <a:pPr marL="1343025" indent="-349250">
              <a:spcBef>
                <a:spcPts val="600"/>
              </a:spcBef>
              <a:spcAft>
                <a:spcPts val="0"/>
              </a:spcAft>
              <a:buClr>
                <a:srgbClr val="FF0000"/>
              </a:buClr>
              <a:buFont typeface="Wingdings" charset="2"/>
              <a:buChar char="Ø"/>
            </a:pPr>
            <a:r>
              <a:rPr lang="fr-FR" altLang="fr-FR" sz="1800" b="1" i="1" dirty="0">
                <a:solidFill>
                  <a:schemeClr val="bg2">
                    <a:lumMod val="75000"/>
                  </a:schemeClr>
                </a:solidFill>
                <a:latin typeface="Franklin Gothic Book" charset="0"/>
              </a:rPr>
              <a:t>relationnel</a:t>
            </a:r>
            <a:endParaRPr lang="fr-FR" altLang="fr-FR" sz="1800" dirty="0">
              <a:solidFill>
                <a:schemeClr val="bg2">
                  <a:lumMod val="75000"/>
                </a:schemeClr>
              </a:solidFill>
              <a:latin typeface="Franklin Gothic Book" charset="0"/>
            </a:endParaRPr>
          </a:p>
          <a:p>
            <a:pPr marL="1343025" indent="-349250">
              <a:spcBef>
                <a:spcPts val="600"/>
              </a:spcBef>
              <a:spcAft>
                <a:spcPts val="0"/>
              </a:spcAft>
              <a:buClr>
                <a:srgbClr val="FF0000"/>
              </a:buClr>
              <a:buFont typeface="Wingdings" charset="2"/>
              <a:buChar char="Ø"/>
            </a:pPr>
            <a:r>
              <a:rPr lang="fr-FR" altLang="fr-FR" sz="1800" b="1" i="1" dirty="0">
                <a:solidFill>
                  <a:schemeClr val="bg2">
                    <a:lumMod val="75000"/>
                  </a:schemeClr>
                </a:solidFill>
                <a:latin typeface="Franklin Gothic Book" charset="0"/>
              </a:rPr>
              <a:t>tableaux</a:t>
            </a:r>
            <a:r>
              <a:rPr lang="fr-FR" altLang="fr-FR" sz="1800" dirty="0">
                <a:solidFill>
                  <a:schemeClr val="bg2">
                    <a:lumMod val="75000"/>
                  </a:schemeClr>
                </a:solidFill>
                <a:latin typeface="Franklin Gothic Book" charset="0"/>
              </a:rPr>
              <a:t>  </a:t>
            </a:r>
          </a:p>
          <a:p>
            <a:pPr marL="1343025" indent="-349250">
              <a:spcBef>
                <a:spcPts val="600"/>
              </a:spcBef>
              <a:spcAft>
                <a:spcPts val="0"/>
              </a:spcAft>
              <a:buClr>
                <a:srgbClr val="FF0000"/>
              </a:buClr>
              <a:buFont typeface="Wingdings" charset="2"/>
              <a:buChar char="Ø"/>
            </a:pPr>
            <a:r>
              <a:rPr lang="fr-FR" altLang="fr-FR" sz="1800" b="1" i="1" dirty="0">
                <a:solidFill>
                  <a:schemeClr val="bg2">
                    <a:lumMod val="75000"/>
                  </a:schemeClr>
                </a:solidFill>
                <a:latin typeface="Franklin Gothic Book" charset="0"/>
              </a:rPr>
              <a:t>hybrides</a:t>
            </a:r>
            <a:r>
              <a:rPr lang="fr-FR" altLang="fr-FR" sz="1800" dirty="0">
                <a:solidFill>
                  <a:schemeClr val="bg2">
                    <a:lumMod val="75000"/>
                  </a:schemeClr>
                </a:solidFill>
                <a:latin typeface="Franklin Gothic Book" charset="0"/>
              </a:rPr>
              <a:t> </a:t>
            </a:r>
          </a:p>
          <a:p>
            <a:pPr marL="1343025" indent="-349250">
              <a:spcBef>
                <a:spcPts val="600"/>
              </a:spcBef>
              <a:spcAft>
                <a:spcPts val="0"/>
              </a:spcAft>
              <a:buClr>
                <a:srgbClr val="FF0000"/>
              </a:buClr>
              <a:buFont typeface="Wingdings" charset="2"/>
              <a:buChar char="Ø"/>
            </a:pPr>
            <a:r>
              <a:rPr lang="fr-FR" altLang="fr-FR" sz="1800" dirty="0">
                <a:latin typeface="Franklin Gothic Book" charset="0"/>
              </a:rPr>
              <a:t>et parfois en </a:t>
            </a:r>
            <a:r>
              <a:rPr lang="fr-FR" altLang="fr-FR" sz="1800" b="1" i="1" dirty="0">
                <a:solidFill>
                  <a:schemeClr val="bg2">
                    <a:lumMod val="75000"/>
                  </a:schemeClr>
                </a:solidFill>
                <a:latin typeface="Franklin Gothic Book" charset="0"/>
              </a:rPr>
              <a:t>local</a:t>
            </a:r>
            <a:r>
              <a:rPr lang="fr-FR" altLang="fr-FR" sz="1800" dirty="0">
                <a:latin typeface="Franklin Gothic Book" charset="0"/>
              </a:rPr>
              <a:t>  (Desktop)</a:t>
            </a:r>
          </a:p>
          <a:p>
            <a:pPr>
              <a:spcBef>
                <a:spcPts val="1200"/>
              </a:spcBef>
              <a:spcAft>
                <a:spcPts val="300"/>
              </a:spcAft>
            </a:pPr>
            <a:endParaRPr lang="fr-FR" altLang="fr-FR" sz="1600" dirty="0">
              <a:latin typeface="Franklin Gothic Book" charset="0"/>
            </a:endParaRPr>
          </a:p>
          <a:p>
            <a:pPr marL="342900" indent="-342900">
              <a:lnSpc>
                <a:spcPct val="150000"/>
              </a:lnSpc>
              <a:spcBef>
                <a:spcPts val="1200"/>
              </a:spcBef>
              <a:spcAft>
                <a:spcPts val="300"/>
              </a:spcAft>
              <a:buClr>
                <a:srgbClr val="FF0000"/>
              </a:buClr>
              <a:buSzPct val="110000"/>
              <a:buFont typeface="Wingdings" charset="2"/>
              <a:buChar char="q"/>
            </a:pPr>
            <a:r>
              <a:rPr lang="fr-FR" altLang="fr-FR" sz="2000" dirty="0">
                <a:latin typeface="Franklin Gothic Book" charset="0"/>
              </a:rPr>
              <a:t> </a:t>
            </a:r>
            <a:r>
              <a:rPr lang="fr-FR" altLang="fr-FR" sz="1800" dirty="0">
                <a:latin typeface="Franklin Gothic Book" charset="0"/>
              </a:rPr>
              <a:t>Les données sont perçues à travers plusieurs dimensions  </a:t>
            </a:r>
            <a:r>
              <a:rPr lang="fr-FR" altLang="fr-FR" sz="1600" i="1" dirty="0">
                <a:latin typeface="Franklin Gothic Book" charset="0"/>
              </a:rPr>
              <a:t>schéma multidimensionnel</a:t>
            </a:r>
            <a:r>
              <a:rPr lang="fr-FR" altLang="fr-FR" sz="1800" dirty="0">
                <a:latin typeface="Franklin Gothic Book" charset="0"/>
              </a:rPr>
              <a:t>). Elles sont qualifiées de </a:t>
            </a:r>
            <a:r>
              <a:rPr lang="fr-FR" altLang="fr-FR" sz="1800" b="1" dirty="0">
                <a:solidFill>
                  <a:schemeClr val="bg2">
                    <a:lumMod val="75000"/>
                  </a:schemeClr>
                </a:solidFill>
                <a:latin typeface="Franklin Gothic Book" charset="0"/>
              </a:rPr>
              <a:t>multidimensionnelles</a:t>
            </a:r>
            <a:r>
              <a:rPr lang="fr-FR" altLang="fr-FR" sz="1800" b="1" dirty="0">
                <a:latin typeface="Franklin Gothic Book" charset="0"/>
              </a:rPr>
              <a:t>,</a:t>
            </a:r>
            <a:r>
              <a:rPr lang="fr-FR" altLang="fr-FR" sz="1800" dirty="0">
                <a:latin typeface="Franklin Gothic Book" charset="0"/>
              </a:rPr>
              <a:t> indépendamment de leur support  </a:t>
            </a:r>
            <a:r>
              <a:rPr lang="fr-FR" altLang="fr-FR" sz="1800" dirty="0">
                <a:solidFill>
                  <a:schemeClr val="bg2">
                    <a:lumMod val="75000"/>
                  </a:schemeClr>
                </a:solidFill>
                <a:latin typeface="Franklin Gothic Book" charset="0"/>
              </a:rPr>
              <a:t>tables relationnelles</a:t>
            </a:r>
            <a:r>
              <a:rPr lang="fr-FR" altLang="fr-FR" sz="1800" dirty="0">
                <a:solidFill>
                  <a:schemeClr val="bg1">
                    <a:lumMod val="85000"/>
                  </a:schemeClr>
                </a:solidFill>
                <a:latin typeface="Franklin Gothic Book" charset="0"/>
              </a:rPr>
              <a:t> </a:t>
            </a:r>
            <a:r>
              <a:rPr lang="fr-FR" altLang="fr-FR" sz="1800" dirty="0">
                <a:latin typeface="Franklin Gothic Book" charset="0"/>
              </a:rPr>
              <a:t>ou </a:t>
            </a:r>
            <a:r>
              <a:rPr lang="fr-FR" altLang="fr-FR" sz="1800" dirty="0">
                <a:solidFill>
                  <a:schemeClr val="bg2">
                    <a:lumMod val="75000"/>
                  </a:schemeClr>
                </a:solidFill>
                <a:latin typeface="Franklin Gothic Book" charset="0"/>
              </a:rPr>
              <a:t>tableaux à plusieurs dimensions</a:t>
            </a:r>
            <a:r>
              <a:rPr lang="fr-FR" altLang="fr-FR" sz="1800" dirty="0">
                <a:solidFill>
                  <a:schemeClr val="bg1">
                    <a:lumMod val="85000"/>
                  </a:schemeClr>
                </a:solidFill>
                <a:latin typeface="Franklin Gothic Book" charset="0"/>
              </a:rPr>
              <a:t>…</a:t>
            </a:r>
            <a:r>
              <a:rPr lang="fr-FR" altLang="fr-FR" sz="1800" dirty="0">
                <a:latin typeface="Franklin Gothic Book" charset="0"/>
              </a:rPr>
              <a:t>)</a:t>
            </a:r>
            <a:endParaRPr lang="fr-FR" altLang="fr-FR" sz="2400" dirty="0">
              <a:latin typeface="Franklin Gothic Book" charset="0"/>
            </a:endParaRPr>
          </a:p>
        </p:txBody>
      </p:sp>
      <p:sp>
        <p:nvSpPr>
          <p:cNvPr id="13" name="Text Box 3"/>
          <p:cNvSpPr txBox="1">
            <a:spLocks noChangeArrowheads="1"/>
          </p:cNvSpPr>
          <p:nvPr/>
        </p:nvSpPr>
        <p:spPr bwMode="auto">
          <a:xfrm>
            <a:off x="1583668" y="116632"/>
            <a:ext cx="5976664" cy="461665"/>
          </a:xfrm>
          <a:prstGeom prst="rect">
            <a:avLst/>
          </a:prstGeom>
          <a:noFill/>
          <a:ln w="9525">
            <a:noFill/>
            <a:miter lim="800000"/>
            <a:headEnd/>
            <a:tailEnd/>
          </a:ln>
          <a:effectLst/>
        </p:spPr>
        <p:txBody>
          <a:bodyPr wrap="square">
            <a:spAutoFit/>
          </a:bodyPr>
          <a:lstStyle>
            <a:defPPr>
              <a:defRPr lang="fr-FR"/>
            </a:defPPr>
            <a:lvl1pPr algn="ctr" eaLnBrk="1" hangingPunct="1">
              <a:defRPr sz="2400" b="1" u="sng">
                <a:solidFill>
                  <a:schemeClr val="bg1"/>
                </a:solidFill>
                <a:effectLst>
                  <a:outerShdw blurRad="38100" dist="38100" dir="2700000" algn="tl">
                    <a:srgbClr val="C0C0C0"/>
                  </a:outerShdw>
                </a:effectLst>
                <a:highlight>
                  <a:srgbClr val="808080"/>
                </a:highlight>
                <a:ea typeface="ＭＳ Ｐゴシック" charset="-128"/>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pPr algn="l"/>
            <a:r>
              <a:rPr lang="fr-FR" altLang="fr-FR" dirty="0"/>
              <a:t>Stockage des données entreposées </a:t>
            </a:r>
          </a:p>
        </p:txBody>
      </p:sp>
    </p:spTree>
    <p:extLst>
      <p:ext uri="{BB962C8B-B14F-4D97-AF65-F5344CB8AC3E}">
        <p14:creationId xmlns:p14="http://schemas.microsoft.com/office/powerpoint/2010/main" val="20443738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ext Box 2"/>
          <p:cNvSpPr txBox="1">
            <a:spLocks noChangeArrowheads="1"/>
          </p:cNvSpPr>
          <p:nvPr/>
        </p:nvSpPr>
        <p:spPr bwMode="auto">
          <a:xfrm>
            <a:off x="3851920" y="2093021"/>
            <a:ext cx="5448636" cy="3362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marL="285750" indent="-285750">
              <a:spcBef>
                <a:spcPts val="1200"/>
              </a:spcBef>
              <a:spcAft>
                <a:spcPts val="300"/>
              </a:spcAft>
              <a:buClr>
                <a:srgbClr val="FF0000"/>
              </a:buClr>
              <a:buSzPct val="100000"/>
              <a:buFont typeface="Wingdings" charset="2"/>
              <a:buChar char="Ø"/>
            </a:pPr>
            <a:r>
              <a:rPr lang="fr-FR" altLang="fr-FR" sz="1600" dirty="0">
                <a:latin typeface="Calibri" panose="020F0502020204030204" pitchFamily="34" charset="0"/>
                <a:cs typeface="Calibri" panose="020F0502020204030204" pitchFamily="34" charset="0"/>
              </a:rPr>
              <a:t>Les données sont stockées dans des tables relationnelles</a:t>
            </a:r>
          </a:p>
          <a:p>
            <a:pPr marL="285750" indent="-285750">
              <a:spcBef>
                <a:spcPts val="1200"/>
              </a:spcBef>
              <a:spcAft>
                <a:spcPts val="300"/>
              </a:spcAft>
              <a:buClr>
                <a:srgbClr val="FF0000"/>
              </a:buClr>
              <a:buSzPct val="100000"/>
              <a:buFont typeface="Wingdings" charset="2"/>
              <a:buChar char="Ø"/>
            </a:pPr>
            <a:r>
              <a:rPr lang="fr-FR" altLang="fr-FR" sz="1800" dirty="0">
                <a:latin typeface="Calibri" panose="020F0502020204030204" pitchFamily="34" charset="0"/>
                <a:cs typeface="Calibri" panose="020F0502020204030204" pitchFamily="34" charset="0"/>
              </a:rPr>
              <a:t>Utilisation du Langage SQL</a:t>
            </a:r>
          </a:p>
          <a:p>
            <a:pPr marL="285750" indent="-285750">
              <a:spcBef>
                <a:spcPts val="1200"/>
              </a:spcBef>
              <a:spcAft>
                <a:spcPts val="300"/>
              </a:spcAft>
              <a:buClr>
                <a:srgbClr val="FF0000"/>
              </a:buClr>
              <a:buSzPct val="100000"/>
              <a:buFont typeface="Wingdings" charset="2"/>
              <a:buChar char="Ø"/>
            </a:pPr>
            <a:r>
              <a:rPr lang="fr-FR" sz="1600" dirty="0">
                <a:latin typeface="Calibri" panose="020F0502020204030204" pitchFamily="34" charset="0"/>
                <a:cs typeface="Calibri" panose="020F0502020204030204" pitchFamily="34" charset="0"/>
              </a:rPr>
              <a:t>Un moteur OLAP permet de simuler le comportement d’un SGBD multidimensionnel </a:t>
            </a:r>
          </a:p>
          <a:p>
            <a:pPr marL="285750" indent="-285750">
              <a:spcBef>
                <a:spcPts val="1200"/>
              </a:spcBef>
              <a:spcAft>
                <a:spcPts val="300"/>
              </a:spcAft>
              <a:buClr>
                <a:srgbClr val="FF0000"/>
              </a:buClr>
              <a:buSzPct val="100000"/>
              <a:buFont typeface="Wingdings" charset="2"/>
              <a:buChar char="Ø"/>
            </a:pPr>
            <a:r>
              <a:rPr lang="fr-FR" altLang="fr-FR" sz="1600" dirty="0">
                <a:latin typeface="Calibri" panose="020F0502020204030204" pitchFamily="34" charset="0"/>
                <a:cs typeface="Calibri" panose="020F0502020204030204" pitchFamily="34" charset="0"/>
              </a:rPr>
              <a:t>Avantages : </a:t>
            </a:r>
          </a:p>
          <a:p>
            <a:pPr marL="1028700" lvl="1">
              <a:spcBef>
                <a:spcPts val="0"/>
              </a:spcBef>
              <a:spcAft>
                <a:spcPts val="0"/>
              </a:spcAft>
              <a:buClr>
                <a:srgbClr val="FF0000"/>
              </a:buClr>
              <a:buSzPct val="100000"/>
              <a:buFont typeface="Wingdings" charset="2"/>
              <a:buChar char="§"/>
            </a:pPr>
            <a:r>
              <a:rPr lang="fr-FR" sz="1600" dirty="0">
                <a:latin typeface="Calibri" panose="020F0502020204030204" pitchFamily="34" charset="0"/>
                <a:cs typeface="Calibri" panose="020F0502020204030204" pitchFamily="34" charset="0"/>
              </a:rPr>
              <a:t>Peu couteux</a:t>
            </a:r>
          </a:p>
          <a:p>
            <a:pPr marL="1028700" lvl="1">
              <a:spcBef>
                <a:spcPts val="0"/>
              </a:spcBef>
              <a:spcAft>
                <a:spcPts val="0"/>
              </a:spcAft>
              <a:buClr>
                <a:srgbClr val="FF0000"/>
              </a:buClr>
              <a:buSzPct val="100000"/>
              <a:buFont typeface="Wingdings" charset="2"/>
              <a:buChar char="§"/>
            </a:pPr>
            <a:r>
              <a:rPr lang="fr-FR" sz="1600" dirty="0">
                <a:latin typeface="Calibri" panose="020F0502020204030204" pitchFamily="34" charset="0"/>
                <a:cs typeface="Calibri" panose="020F0502020204030204" pitchFamily="34" charset="0"/>
              </a:rPr>
              <a:t>Implémentation facile</a:t>
            </a:r>
          </a:p>
          <a:p>
            <a:pPr marL="1028700" lvl="1">
              <a:spcBef>
                <a:spcPts val="0"/>
              </a:spcBef>
              <a:spcAft>
                <a:spcPts val="0"/>
              </a:spcAft>
              <a:buClr>
                <a:srgbClr val="FF0000"/>
              </a:buClr>
              <a:buSzPct val="100000"/>
              <a:buFont typeface="Wingdings" charset="2"/>
              <a:buChar char="§"/>
            </a:pPr>
            <a:r>
              <a:rPr lang="fr-FR" sz="1600" dirty="0">
                <a:latin typeface="Calibri" panose="020F0502020204030204" pitchFamily="34" charset="0"/>
                <a:cs typeface="Calibri" panose="020F0502020204030204" pitchFamily="34" charset="0"/>
              </a:rPr>
              <a:t>Stockage de gros volumes</a:t>
            </a:r>
          </a:p>
          <a:p>
            <a:pPr marL="285750" indent="-285750">
              <a:spcBef>
                <a:spcPts val="1200"/>
              </a:spcBef>
              <a:spcAft>
                <a:spcPts val="300"/>
              </a:spcAft>
              <a:buClr>
                <a:srgbClr val="FF0000"/>
              </a:buClr>
              <a:buSzPct val="100000"/>
              <a:buFont typeface="Wingdings" charset="2"/>
              <a:buChar char="Ø"/>
            </a:pPr>
            <a:r>
              <a:rPr lang="fr-FR" sz="1600" dirty="0">
                <a:latin typeface="Calibri" panose="020F0502020204030204" pitchFamily="34" charset="0"/>
                <a:cs typeface="Calibri" panose="020F0502020204030204" pitchFamily="34" charset="0"/>
              </a:rPr>
              <a:t>Inconvénients :</a:t>
            </a:r>
          </a:p>
          <a:p>
            <a:pPr marL="1028700" lvl="1">
              <a:spcBef>
                <a:spcPts val="0"/>
              </a:spcBef>
              <a:spcAft>
                <a:spcPts val="0"/>
              </a:spcAft>
              <a:buClr>
                <a:srgbClr val="FF0000"/>
              </a:buClr>
              <a:buSzPct val="100000"/>
              <a:buFont typeface="Wingdings" charset="2"/>
              <a:buChar char="§"/>
            </a:pPr>
            <a:r>
              <a:rPr lang="fr-FR" sz="1600" dirty="0">
                <a:latin typeface="Calibri" panose="020F0502020204030204" pitchFamily="34" charset="0"/>
                <a:cs typeface="Calibri" panose="020F0502020204030204" pitchFamily="34" charset="0"/>
              </a:rPr>
              <a:t>Performance faible lors des calculs </a:t>
            </a:r>
          </a:p>
        </p:txBody>
      </p:sp>
      <p:sp>
        <p:nvSpPr>
          <p:cNvPr id="62470" name="Text Box 9"/>
          <p:cNvSpPr txBox="1">
            <a:spLocks noChangeArrowheads="1"/>
          </p:cNvSpPr>
          <p:nvPr/>
        </p:nvSpPr>
        <p:spPr bwMode="auto">
          <a:xfrm>
            <a:off x="-127390" y="1251576"/>
            <a:ext cx="4104456"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lgn="ctr">
              <a:spcBef>
                <a:spcPct val="0"/>
              </a:spcBef>
            </a:pPr>
            <a:r>
              <a:rPr lang="fr-FR" altLang="fr-FR" sz="1200" b="1" dirty="0">
                <a:solidFill>
                  <a:schemeClr val="bg2">
                    <a:lumMod val="75000"/>
                  </a:schemeClr>
                </a:solidFill>
                <a:latin typeface="Franklin Gothic Book" charset="0"/>
              </a:rPr>
              <a:t>Données multidimensionnelles en relationnel</a:t>
            </a:r>
          </a:p>
        </p:txBody>
      </p:sp>
      <p:sp>
        <p:nvSpPr>
          <p:cNvPr id="12" name="Rectangle 2"/>
          <p:cNvSpPr>
            <a:spLocks noChangeArrowheads="1"/>
          </p:cNvSpPr>
          <p:nvPr/>
        </p:nvSpPr>
        <p:spPr bwMode="auto">
          <a:xfrm>
            <a:off x="213781" y="704512"/>
            <a:ext cx="842962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457200" indent="-457200">
              <a:buClr>
                <a:srgbClr val="FF0000"/>
              </a:buClr>
              <a:buSzPct val="130000"/>
              <a:buFont typeface="Wingdings" charset="2"/>
              <a:buChar char="v"/>
            </a:pPr>
            <a:r>
              <a:rPr lang="fr-FR" altLang="fr-FR" sz="2800" b="1" dirty="0">
                <a:solidFill>
                  <a:schemeClr val="bg2">
                    <a:lumMod val="75000"/>
                  </a:schemeClr>
                </a:solidFill>
                <a:ea typeface="ＭＳ Ｐゴシック" charset="-128"/>
              </a:rPr>
              <a:t>Mode relationnel  (</a:t>
            </a:r>
            <a:r>
              <a:rPr lang="fr-FR" altLang="fr-FR" sz="2800" b="1" dirty="0">
                <a:solidFill>
                  <a:srgbClr val="FF0000"/>
                </a:solidFill>
                <a:ea typeface="ＭＳ Ｐゴシック" charset="-128"/>
              </a:rPr>
              <a:t>R-OLAP</a:t>
            </a:r>
            <a:r>
              <a:rPr lang="fr-FR" altLang="fr-FR" sz="2800" b="1" dirty="0">
                <a:solidFill>
                  <a:schemeClr val="bg2">
                    <a:lumMod val="75000"/>
                  </a:schemeClr>
                </a:solidFill>
                <a:ea typeface="ＭＳ Ｐゴシック" charset="-128"/>
              </a:rPr>
              <a:t>)</a:t>
            </a:r>
            <a:endParaRPr lang="fr-FR" altLang="fr-FR" sz="2800" dirty="0">
              <a:solidFill>
                <a:schemeClr val="bg2">
                  <a:lumMod val="75000"/>
                </a:schemeClr>
              </a:solidFill>
              <a:ea typeface="ＭＳ Ｐゴシック" charset="-128"/>
            </a:endParaRPr>
          </a:p>
        </p:txBody>
      </p:sp>
      <p:graphicFrame>
        <p:nvGraphicFramePr>
          <p:cNvPr id="5" name="Tableau 4"/>
          <p:cNvGraphicFramePr>
            <a:graphicFrameLocks noGrp="1"/>
          </p:cNvGraphicFramePr>
          <p:nvPr>
            <p:extLst>
              <p:ext uri="{D42A27DB-BD31-4B8C-83A1-F6EECF244321}">
                <p14:modId xmlns:p14="http://schemas.microsoft.com/office/powerpoint/2010/main" val="2874735959"/>
              </p:ext>
            </p:extLst>
          </p:nvPr>
        </p:nvGraphicFramePr>
        <p:xfrm>
          <a:off x="213781" y="1598586"/>
          <a:ext cx="3422115" cy="4351330"/>
        </p:xfrm>
        <a:graphic>
          <a:graphicData uri="http://schemas.openxmlformats.org/drawingml/2006/table">
            <a:tbl>
              <a:tblPr/>
              <a:tblGrid>
                <a:gridCol w="1449223">
                  <a:extLst>
                    <a:ext uri="{9D8B030D-6E8A-4147-A177-3AD203B41FA5}">
                      <a16:colId xmlns:a16="http://schemas.microsoft.com/office/drawing/2014/main" val="20000"/>
                    </a:ext>
                  </a:extLst>
                </a:gridCol>
                <a:gridCol w="1059516">
                  <a:extLst>
                    <a:ext uri="{9D8B030D-6E8A-4147-A177-3AD203B41FA5}">
                      <a16:colId xmlns:a16="http://schemas.microsoft.com/office/drawing/2014/main" val="20001"/>
                    </a:ext>
                  </a:extLst>
                </a:gridCol>
                <a:gridCol w="913376">
                  <a:extLst>
                    <a:ext uri="{9D8B030D-6E8A-4147-A177-3AD203B41FA5}">
                      <a16:colId xmlns:a16="http://schemas.microsoft.com/office/drawing/2014/main" val="20002"/>
                    </a:ext>
                  </a:extLst>
                </a:gridCol>
              </a:tblGrid>
              <a:tr h="212779">
                <a:tc>
                  <a:txBody>
                    <a:bodyPr/>
                    <a:lstStyle/>
                    <a:p>
                      <a:pPr algn="ctr" fontAlgn="b"/>
                      <a:r>
                        <a:rPr lang="fr-FR" sz="1200" b="1" i="0" u="none" strike="noStrike">
                          <a:effectLst/>
                          <a:latin typeface="Calibri" charset="0"/>
                        </a:rPr>
                        <a:t>Produit</a:t>
                      </a:r>
                    </a:p>
                  </a:txBody>
                  <a:tcPr marL="10639" marR="10639" marT="1063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fontAlgn="b"/>
                      <a:r>
                        <a:rPr lang="fr-FR" sz="1200" b="1" i="0" u="none" strike="noStrike" dirty="0">
                          <a:effectLst/>
                          <a:latin typeface="Calibri" charset="0"/>
                        </a:rPr>
                        <a:t>Fournisseur</a:t>
                      </a:r>
                    </a:p>
                  </a:txBody>
                  <a:tcPr marL="10639" marR="10639" marT="10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fontAlgn="b"/>
                      <a:r>
                        <a:rPr lang="fr-FR" sz="1200" b="1" i="0" u="none" strike="noStrike">
                          <a:effectLst/>
                          <a:latin typeface="Calibri" charset="0"/>
                        </a:rPr>
                        <a:t>Ventes</a:t>
                      </a:r>
                    </a:p>
                  </a:txBody>
                  <a:tcPr marL="10639" marR="10639" marT="1063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extLst>
                  <a:ext uri="{0D108BD9-81ED-4DB2-BD59-A6C34878D82A}">
                    <a16:rowId xmlns:a16="http://schemas.microsoft.com/office/drawing/2014/main" val="10000"/>
                  </a:ext>
                </a:extLst>
              </a:tr>
              <a:tr h="202140">
                <a:tc>
                  <a:txBody>
                    <a:bodyPr/>
                    <a:lstStyle/>
                    <a:p>
                      <a:pPr algn="l" fontAlgn="b"/>
                      <a:r>
                        <a:rPr lang="fr-FR" sz="1200" b="0" i="0" u="none" strike="noStrike" dirty="0">
                          <a:effectLst/>
                          <a:latin typeface="Calibri" charset="0"/>
                        </a:rPr>
                        <a:t>Shampoing </a:t>
                      </a:r>
                    </a:p>
                  </a:txBody>
                  <a:tcPr marL="10639" marR="10639" marT="1063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fr-FR" sz="1200" b="0" i="0" u="none" strike="noStrike">
                          <a:effectLst/>
                          <a:latin typeface="Calibri" charset="0"/>
                        </a:rPr>
                        <a:t>Ste AUROR</a:t>
                      </a:r>
                    </a:p>
                  </a:txBody>
                  <a:tcPr marL="10639" marR="10639" marT="10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b"/>
                      <a:r>
                        <a:rPr lang="fr-FR" sz="1200" b="0" i="0" u="none" strike="noStrike">
                          <a:effectLst/>
                          <a:latin typeface="Calibri" charset="0"/>
                        </a:rPr>
                        <a:t>5 000</a:t>
                      </a:r>
                    </a:p>
                  </a:txBody>
                  <a:tcPr marL="10639" marR="10639" marT="1063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12779">
                <a:tc>
                  <a:txBody>
                    <a:bodyPr/>
                    <a:lstStyle/>
                    <a:p>
                      <a:pPr algn="l" fontAlgn="b"/>
                      <a:r>
                        <a:rPr lang="fr-FR" sz="1200" b="0" i="0" u="none" strike="noStrike">
                          <a:effectLst/>
                          <a:latin typeface="Calibri" charset="0"/>
                        </a:rPr>
                        <a:t>Shampoing </a:t>
                      </a:r>
                    </a:p>
                  </a:txBody>
                  <a:tcPr marL="10639" marR="10639" marT="1063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fr-FR" sz="1200" b="0" i="0" u="none" strike="noStrike">
                          <a:effectLst/>
                          <a:latin typeface="Calibri" charset="0"/>
                        </a:rPr>
                        <a:t>Ste Hygieno</a:t>
                      </a:r>
                    </a:p>
                  </a:txBody>
                  <a:tcPr marL="10639" marR="10639" marT="10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200" b="0" i="0" u="none" strike="noStrike">
                          <a:effectLst/>
                          <a:latin typeface="Calibri" charset="0"/>
                        </a:rPr>
                        <a:t>6 000</a:t>
                      </a:r>
                    </a:p>
                  </a:txBody>
                  <a:tcPr marL="10639" marR="10639" marT="1063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212779">
                <a:tc>
                  <a:txBody>
                    <a:bodyPr/>
                    <a:lstStyle/>
                    <a:p>
                      <a:pPr algn="l" fontAlgn="b"/>
                      <a:r>
                        <a:rPr lang="fr-FR" sz="1200" b="0" i="0" u="none" strike="noStrike">
                          <a:effectLst/>
                          <a:latin typeface="Calibri" charset="0"/>
                        </a:rPr>
                        <a:t>Shampoing </a:t>
                      </a:r>
                    </a:p>
                  </a:txBody>
                  <a:tcPr marL="10639" marR="10639" marT="1063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fr-FR" sz="1200" b="0" i="0" u="none" strike="noStrike">
                          <a:effectLst/>
                          <a:latin typeface="Calibri" charset="0"/>
                        </a:rPr>
                        <a:t>Alpha-Centre</a:t>
                      </a:r>
                    </a:p>
                  </a:txBody>
                  <a:tcPr marL="10639" marR="10639" marT="10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fr-FR" sz="1200" b="0" i="0" u="none" strike="noStrike">
                          <a:effectLst/>
                          <a:latin typeface="Calibri" charset="0"/>
                        </a:rPr>
                        <a:t>10 000</a:t>
                      </a:r>
                    </a:p>
                  </a:txBody>
                  <a:tcPr marL="10639" marR="10639" marT="1063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2140">
                <a:tc>
                  <a:txBody>
                    <a:bodyPr/>
                    <a:lstStyle/>
                    <a:p>
                      <a:pPr algn="l" fontAlgn="b"/>
                      <a:r>
                        <a:rPr lang="fr-FR" sz="1200" b="1" i="1" u="none" strike="noStrike">
                          <a:effectLst/>
                          <a:latin typeface="Calibri" charset="0"/>
                        </a:rPr>
                        <a:t>Shampoing </a:t>
                      </a:r>
                    </a:p>
                  </a:txBody>
                  <a:tcPr marL="10639" marR="10639" marT="1063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200" b="1" i="1" u="none" strike="noStrike">
                          <a:effectLst/>
                          <a:latin typeface="Calibri" charset="0"/>
                        </a:rPr>
                        <a:t>ALL</a:t>
                      </a:r>
                    </a:p>
                  </a:txBody>
                  <a:tcPr marL="10639" marR="10639" marT="10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200" b="1" i="1" u="none" strike="noStrike">
                          <a:effectLst/>
                          <a:latin typeface="Calibri" charset="0"/>
                        </a:rPr>
                        <a:t>21 000</a:t>
                      </a:r>
                    </a:p>
                  </a:txBody>
                  <a:tcPr marL="10639" marR="10639" marT="1063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2140">
                <a:tc>
                  <a:txBody>
                    <a:bodyPr/>
                    <a:lstStyle/>
                    <a:p>
                      <a:pPr algn="l" fontAlgn="b"/>
                      <a:r>
                        <a:rPr lang="fr-FR" sz="1200" b="0" i="0" u="none" strike="noStrike">
                          <a:effectLst/>
                          <a:latin typeface="Calibri" charset="0"/>
                        </a:rPr>
                        <a:t>Ampoules</a:t>
                      </a:r>
                    </a:p>
                  </a:txBody>
                  <a:tcPr marL="10639" marR="10639" marT="1063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fr-FR" sz="1200" b="0" i="0" u="none" strike="noStrike">
                          <a:effectLst/>
                          <a:latin typeface="Calibri" charset="0"/>
                        </a:rPr>
                        <a:t>Ste AUROR</a:t>
                      </a:r>
                    </a:p>
                  </a:txBody>
                  <a:tcPr marL="10639" marR="10639" marT="10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fr-FR" sz="1200" b="0" i="0" u="none" strike="noStrike">
                          <a:effectLst/>
                          <a:latin typeface="Calibri" charset="0"/>
                        </a:rPr>
                        <a:t>9 000</a:t>
                      </a:r>
                    </a:p>
                  </a:txBody>
                  <a:tcPr marL="10639" marR="10639" marT="1063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5"/>
                  </a:ext>
                </a:extLst>
              </a:tr>
              <a:tr h="212779">
                <a:tc>
                  <a:txBody>
                    <a:bodyPr/>
                    <a:lstStyle/>
                    <a:p>
                      <a:pPr algn="l" fontAlgn="b"/>
                      <a:r>
                        <a:rPr lang="fr-FR" sz="1200" b="0" i="0" u="none" strike="noStrike">
                          <a:effectLst/>
                          <a:latin typeface="Calibri" charset="0"/>
                        </a:rPr>
                        <a:t>Ampoules</a:t>
                      </a:r>
                    </a:p>
                  </a:txBody>
                  <a:tcPr marL="10639" marR="10639" marT="1063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fr-FR" sz="1200" b="0" i="0" u="none" strike="noStrike">
                          <a:effectLst/>
                          <a:latin typeface="Calibri" charset="0"/>
                        </a:rPr>
                        <a:t>Ste Hygieno</a:t>
                      </a:r>
                    </a:p>
                  </a:txBody>
                  <a:tcPr marL="10639" marR="10639" marT="10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200" b="0" i="0" u="none" strike="noStrike">
                          <a:effectLst/>
                          <a:latin typeface="Calibri" charset="0"/>
                        </a:rPr>
                        <a:t>12 000</a:t>
                      </a:r>
                    </a:p>
                  </a:txBody>
                  <a:tcPr marL="10639" marR="10639" marT="1063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212779">
                <a:tc>
                  <a:txBody>
                    <a:bodyPr/>
                    <a:lstStyle/>
                    <a:p>
                      <a:pPr algn="l" fontAlgn="b"/>
                      <a:r>
                        <a:rPr lang="fr-FR" sz="1200" b="0" i="0" u="none" strike="noStrike">
                          <a:effectLst/>
                          <a:latin typeface="Calibri" charset="0"/>
                        </a:rPr>
                        <a:t>Ampoules</a:t>
                      </a:r>
                    </a:p>
                  </a:txBody>
                  <a:tcPr marL="10639" marR="10639" marT="1063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fr-FR" sz="1200" b="0" i="0" u="none" strike="noStrike">
                          <a:effectLst/>
                          <a:latin typeface="Calibri" charset="0"/>
                        </a:rPr>
                        <a:t>Alpha-Centre</a:t>
                      </a:r>
                    </a:p>
                  </a:txBody>
                  <a:tcPr marL="10639" marR="10639" marT="10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fr-FR" sz="1200" b="0" i="0" u="none" strike="noStrike">
                          <a:effectLst/>
                          <a:latin typeface="Calibri" charset="0"/>
                        </a:rPr>
                        <a:t>14 000</a:t>
                      </a:r>
                    </a:p>
                  </a:txBody>
                  <a:tcPr marL="10639" marR="10639" marT="1063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02140">
                <a:tc>
                  <a:txBody>
                    <a:bodyPr/>
                    <a:lstStyle/>
                    <a:p>
                      <a:pPr algn="l" fontAlgn="b"/>
                      <a:r>
                        <a:rPr lang="fr-FR" sz="1200" b="1" i="1" u="none" strike="noStrike">
                          <a:effectLst/>
                          <a:latin typeface="Calibri" charset="0"/>
                        </a:rPr>
                        <a:t>Ampoules</a:t>
                      </a:r>
                    </a:p>
                  </a:txBody>
                  <a:tcPr marL="10639" marR="10639" marT="1063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200" b="1" i="1" u="none" strike="noStrike">
                          <a:effectLst/>
                          <a:latin typeface="Calibri" charset="0"/>
                        </a:rPr>
                        <a:t>ALL</a:t>
                      </a:r>
                    </a:p>
                  </a:txBody>
                  <a:tcPr marL="10639" marR="10639" marT="10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200" b="1" i="1" u="none" strike="noStrike">
                          <a:effectLst/>
                          <a:latin typeface="Calibri" charset="0"/>
                        </a:rPr>
                        <a:t>35 000</a:t>
                      </a:r>
                    </a:p>
                  </a:txBody>
                  <a:tcPr marL="10639" marR="10639" marT="1063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02140">
                <a:tc>
                  <a:txBody>
                    <a:bodyPr/>
                    <a:lstStyle/>
                    <a:p>
                      <a:pPr algn="l" fontAlgn="b"/>
                      <a:r>
                        <a:rPr lang="fr-FR" sz="1200" b="0" i="0" u="none" strike="noStrike">
                          <a:effectLst/>
                          <a:latin typeface="Calibri" charset="0"/>
                        </a:rPr>
                        <a:t>Piles</a:t>
                      </a:r>
                    </a:p>
                  </a:txBody>
                  <a:tcPr marL="10639" marR="10639" marT="1063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fr-FR" sz="1200" b="0" i="0" u="none" strike="noStrike">
                          <a:effectLst/>
                          <a:latin typeface="Calibri" charset="0"/>
                        </a:rPr>
                        <a:t>Ste AUROR</a:t>
                      </a:r>
                    </a:p>
                  </a:txBody>
                  <a:tcPr marL="10639" marR="10639" marT="10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fr-FR" sz="1200" b="0" i="0" u="none" strike="noStrike">
                          <a:effectLst/>
                          <a:latin typeface="Calibri" charset="0"/>
                        </a:rPr>
                        <a:t>40 000</a:t>
                      </a:r>
                    </a:p>
                  </a:txBody>
                  <a:tcPr marL="10639" marR="10639" marT="1063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9"/>
                  </a:ext>
                </a:extLst>
              </a:tr>
              <a:tr h="212779">
                <a:tc>
                  <a:txBody>
                    <a:bodyPr/>
                    <a:lstStyle/>
                    <a:p>
                      <a:pPr algn="l" fontAlgn="b"/>
                      <a:r>
                        <a:rPr lang="fr-FR" sz="1200" b="0" i="0" u="none" strike="noStrike">
                          <a:effectLst/>
                          <a:latin typeface="Calibri" charset="0"/>
                        </a:rPr>
                        <a:t>Piles</a:t>
                      </a:r>
                    </a:p>
                  </a:txBody>
                  <a:tcPr marL="10639" marR="10639" marT="1063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fr-FR" sz="1200" b="0" i="0" u="none" strike="noStrike">
                          <a:effectLst/>
                          <a:latin typeface="Calibri" charset="0"/>
                        </a:rPr>
                        <a:t>Ste Hygieno</a:t>
                      </a:r>
                    </a:p>
                  </a:txBody>
                  <a:tcPr marL="10639" marR="10639" marT="10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200" b="0" i="0" u="none" strike="noStrike">
                          <a:effectLst/>
                          <a:latin typeface="Calibri" charset="0"/>
                        </a:rPr>
                        <a:t>70 000</a:t>
                      </a:r>
                    </a:p>
                  </a:txBody>
                  <a:tcPr marL="10639" marR="10639" marT="1063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0"/>
                  </a:ext>
                </a:extLst>
              </a:tr>
              <a:tr h="212779">
                <a:tc>
                  <a:txBody>
                    <a:bodyPr/>
                    <a:lstStyle/>
                    <a:p>
                      <a:pPr algn="l" fontAlgn="b"/>
                      <a:r>
                        <a:rPr lang="fr-FR" sz="1200" b="0" i="0" u="none" strike="noStrike">
                          <a:effectLst/>
                          <a:latin typeface="Calibri" charset="0"/>
                        </a:rPr>
                        <a:t>Piles</a:t>
                      </a:r>
                    </a:p>
                  </a:txBody>
                  <a:tcPr marL="10639" marR="10639" marT="1063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fr-FR" sz="1200" b="0" i="0" u="none" strike="noStrike">
                          <a:effectLst/>
                          <a:latin typeface="Calibri" charset="0"/>
                        </a:rPr>
                        <a:t>Alpha-Centre</a:t>
                      </a:r>
                    </a:p>
                  </a:txBody>
                  <a:tcPr marL="10639" marR="10639" marT="10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fr-FR" sz="1200" b="0" i="0" u="none" strike="noStrike">
                          <a:effectLst/>
                          <a:latin typeface="Calibri" charset="0"/>
                        </a:rPr>
                        <a:t>80 000</a:t>
                      </a:r>
                    </a:p>
                  </a:txBody>
                  <a:tcPr marL="10639" marR="10639" marT="1063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02140">
                <a:tc>
                  <a:txBody>
                    <a:bodyPr/>
                    <a:lstStyle/>
                    <a:p>
                      <a:pPr algn="l" fontAlgn="b"/>
                      <a:r>
                        <a:rPr lang="fr-FR" sz="1200" b="1" i="1" u="none" strike="noStrike">
                          <a:effectLst/>
                          <a:latin typeface="Calibri" charset="0"/>
                        </a:rPr>
                        <a:t>Piles</a:t>
                      </a:r>
                    </a:p>
                  </a:txBody>
                  <a:tcPr marL="10639" marR="10639" marT="1063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200" b="1" i="1" u="none" strike="noStrike">
                          <a:effectLst/>
                          <a:latin typeface="Calibri" charset="0"/>
                        </a:rPr>
                        <a:t>ALL</a:t>
                      </a:r>
                    </a:p>
                  </a:txBody>
                  <a:tcPr marL="10639" marR="10639" marT="10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200" b="1" i="1" u="none" strike="noStrike">
                          <a:effectLst/>
                          <a:latin typeface="Calibri" charset="0"/>
                        </a:rPr>
                        <a:t>190 000</a:t>
                      </a:r>
                    </a:p>
                  </a:txBody>
                  <a:tcPr marL="10639" marR="10639" marT="1063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02140">
                <a:tc>
                  <a:txBody>
                    <a:bodyPr/>
                    <a:lstStyle/>
                    <a:p>
                      <a:pPr algn="l" fontAlgn="b"/>
                      <a:r>
                        <a:rPr lang="fr-FR" sz="1200" b="0" i="0" u="none" strike="noStrike">
                          <a:effectLst/>
                          <a:latin typeface="Calibri" charset="0"/>
                        </a:rPr>
                        <a:t>Pâtes alimentaires</a:t>
                      </a:r>
                    </a:p>
                  </a:txBody>
                  <a:tcPr marL="10639" marR="10639" marT="1063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fr-FR" sz="1200" b="0" i="0" u="none" strike="noStrike">
                          <a:effectLst/>
                          <a:latin typeface="Calibri" charset="0"/>
                        </a:rPr>
                        <a:t>Ste AUROR</a:t>
                      </a:r>
                    </a:p>
                  </a:txBody>
                  <a:tcPr marL="10639" marR="10639" marT="10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fr-FR" sz="1200" b="0" i="0" u="none" strike="noStrike">
                          <a:effectLst/>
                          <a:latin typeface="Calibri" charset="0"/>
                        </a:rPr>
                        <a:t>2 000</a:t>
                      </a:r>
                    </a:p>
                  </a:txBody>
                  <a:tcPr marL="10639" marR="10639" marT="1063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3"/>
                  </a:ext>
                </a:extLst>
              </a:tr>
              <a:tr h="212779">
                <a:tc>
                  <a:txBody>
                    <a:bodyPr/>
                    <a:lstStyle/>
                    <a:p>
                      <a:pPr algn="l" fontAlgn="b"/>
                      <a:r>
                        <a:rPr lang="fr-FR" sz="1200" b="0" i="0" u="none" strike="noStrike">
                          <a:effectLst/>
                          <a:latin typeface="Calibri" charset="0"/>
                        </a:rPr>
                        <a:t>Pâtes alimentaires</a:t>
                      </a:r>
                    </a:p>
                  </a:txBody>
                  <a:tcPr marL="10639" marR="10639" marT="1063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fr-FR" sz="1200" b="0" i="0" u="none" strike="noStrike">
                          <a:effectLst/>
                          <a:latin typeface="Calibri" charset="0"/>
                        </a:rPr>
                        <a:t>Ste Hygieno</a:t>
                      </a:r>
                    </a:p>
                  </a:txBody>
                  <a:tcPr marL="10639" marR="10639" marT="10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200" b="0" i="0" u="none" strike="noStrike">
                          <a:effectLst/>
                          <a:latin typeface="Calibri" charset="0"/>
                        </a:rPr>
                        <a:t>1 000</a:t>
                      </a:r>
                    </a:p>
                  </a:txBody>
                  <a:tcPr marL="10639" marR="10639" marT="1063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4"/>
                  </a:ext>
                </a:extLst>
              </a:tr>
              <a:tr h="212779">
                <a:tc>
                  <a:txBody>
                    <a:bodyPr/>
                    <a:lstStyle/>
                    <a:p>
                      <a:pPr algn="l" fontAlgn="b"/>
                      <a:r>
                        <a:rPr lang="fr-FR" sz="1200" b="0" i="0" u="none" strike="noStrike">
                          <a:effectLst/>
                          <a:latin typeface="Calibri" charset="0"/>
                        </a:rPr>
                        <a:t>Pâtes alimentaires</a:t>
                      </a:r>
                    </a:p>
                  </a:txBody>
                  <a:tcPr marL="10639" marR="10639" marT="1063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fr-FR" sz="1200" b="0" i="0" u="none" strike="noStrike">
                          <a:effectLst/>
                          <a:latin typeface="Calibri" charset="0"/>
                        </a:rPr>
                        <a:t>Alpha-Centre</a:t>
                      </a:r>
                    </a:p>
                  </a:txBody>
                  <a:tcPr marL="10639" marR="10639" marT="10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fr-FR" sz="1200" b="0" i="0" u="none" strike="noStrike">
                          <a:effectLst/>
                          <a:latin typeface="Calibri" charset="0"/>
                        </a:rPr>
                        <a:t>3 000</a:t>
                      </a:r>
                    </a:p>
                  </a:txBody>
                  <a:tcPr marL="10639" marR="10639" marT="1063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02140">
                <a:tc>
                  <a:txBody>
                    <a:bodyPr/>
                    <a:lstStyle/>
                    <a:p>
                      <a:pPr algn="l" fontAlgn="b"/>
                      <a:r>
                        <a:rPr lang="fr-FR" sz="1200" b="1" i="1" u="none" strike="noStrike">
                          <a:effectLst/>
                          <a:latin typeface="Calibri" charset="0"/>
                        </a:rPr>
                        <a:t>Pâtes alimentaires</a:t>
                      </a:r>
                    </a:p>
                  </a:txBody>
                  <a:tcPr marL="10639" marR="10639" marT="1063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200" b="1" i="1" u="none" strike="noStrike">
                          <a:effectLst/>
                          <a:latin typeface="Calibri" charset="0"/>
                        </a:rPr>
                        <a:t>ALL</a:t>
                      </a:r>
                    </a:p>
                  </a:txBody>
                  <a:tcPr marL="10639" marR="10639" marT="10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200" b="1" i="1" u="none" strike="noStrike">
                          <a:effectLst/>
                          <a:latin typeface="Calibri" charset="0"/>
                        </a:rPr>
                        <a:t>6 000</a:t>
                      </a:r>
                    </a:p>
                  </a:txBody>
                  <a:tcPr marL="10639" marR="10639" marT="1063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02140">
                <a:tc>
                  <a:txBody>
                    <a:bodyPr/>
                    <a:lstStyle/>
                    <a:p>
                      <a:pPr algn="l" fontAlgn="b"/>
                      <a:r>
                        <a:rPr lang="fr-FR" sz="1200" b="1" i="1" u="none" strike="noStrike">
                          <a:effectLst/>
                          <a:latin typeface="Calibri" charset="0"/>
                        </a:rPr>
                        <a:t>ALL</a:t>
                      </a:r>
                    </a:p>
                  </a:txBody>
                  <a:tcPr marL="10639" marR="10639" marT="1063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fr-FR" sz="1200" b="1" i="1" u="none" strike="noStrike">
                          <a:effectLst/>
                          <a:latin typeface="Calibri" charset="0"/>
                        </a:rPr>
                        <a:t>Ste AUROR</a:t>
                      </a:r>
                    </a:p>
                  </a:txBody>
                  <a:tcPr marL="10639" marR="10639" marT="10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fr-FR" sz="1200" b="1" i="1" u="none" strike="noStrike">
                          <a:effectLst/>
                          <a:latin typeface="Calibri" charset="0"/>
                        </a:rPr>
                        <a:t>56 000</a:t>
                      </a:r>
                    </a:p>
                  </a:txBody>
                  <a:tcPr marL="10639" marR="10639" marT="1063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7"/>
                  </a:ext>
                </a:extLst>
              </a:tr>
              <a:tr h="202140">
                <a:tc>
                  <a:txBody>
                    <a:bodyPr/>
                    <a:lstStyle/>
                    <a:p>
                      <a:pPr algn="l" fontAlgn="b"/>
                      <a:r>
                        <a:rPr lang="fr-FR" sz="1200" b="1" i="1" u="none" strike="noStrike">
                          <a:effectLst/>
                          <a:latin typeface="Calibri" charset="0"/>
                        </a:rPr>
                        <a:t>ALL</a:t>
                      </a:r>
                    </a:p>
                  </a:txBody>
                  <a:tcPr marL="10639" marR="10639" marT="1063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fr-FR" sz="1200" b="1" i="1" u="none" strike="noStrike">
                          <a:effectLst/>
                          <a:latin typeface="Calibri" charset="0"/>
                        </a:rPr>
                        <a:t>Ste Hygieno</a:t>
                      </a:r>
                    </a:p>
                  </a:txBody>
                  <a:tcPr marL="10639" marR="10639" marT="10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fr-FR" sz="1200" b="1" i="1" u="none" strike="noStrike">
                          <a:effectLst/>
                          <a:latin typeface="Calibri" charset="0"/>
                        </a:rPr>
                        <a:t>89 000</a:t>
                      </a:r>
                    </a:p>
                  </a:txBody>
                  <a:tcPr marL="10639" marR="10639" marT="1063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8"/>
                  </a:ext>
                </a:extLst>
              </a:tr>
              <a:tr h="202140">
                <a:tc>
                  <a:txBody>
                    <a:bodyPr/>
                    <a:lstStyle/>
                    <a:p>
                      <a:pPr algn="l" fontAlgn="b"/>
                      <a:r>
                        <a:rPr lang="fr-FR" sz="1200" b="1" i="1" u="none" strike="noStrike">
                          <a:effectLst/>
                          <a:latin typeface="Calibri" charset="0"/>
                        </a:rPr>
                        <a:t>ALL</a:t>
                      </a:r>
                    </a:p>
                  </a:txBody>
                  <a:tcPr marL="10639" marR="10639" marT="1063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fr-FR" sz="1200" b="1" i="1" u="none" strike="noStrike">
                          <a:effectLst/>
                          <a:latin typeface="Calibri" charset="0"/>
                        </a:rPr>
                        <a:t>Alpha-Centre</a:t>
                      </a:r>
                    </a:p>
                  </a:txBody>
                  <a:tcPr marL="10639" marR="10639" marT="10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fr-FR" sz="1200" b="1" i="1" u="none" strike="noStrike">
                          <a:effectLst/>
                          <a:latin typeface="Calibri" charset="0"/>
                        </a:rPr>
                        <a:t>107 000</a:t>
                      </a:r>
                    </a:p>
                  </a:txBody>
                  <a:tcPr marL="10639" marR="10639" marT="1063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212779">
                <a:tc>
                  <a:txBody>
                    <a:bodyPr/>
                    <a:lstStyle/>
                    <a:p>
                      <a:pPr algn="l" fontAlgn="b"/>
                      <a:r>
                        <a:rPr lang="fr-FR" sz="1200" b="1" i="1" u="none" strike="noStrike" dirty="0">
                          <a:effectLst/>
                          <a:latin typeface="Calibri" charset="0"/>
                        </a:rPr>
                        <a:t>ALL</a:t>
                      </a:r>
                    </a:p>
                  </a:txBody>
                  <a:tcPr marL="10639" marR="10639" marT="1063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200" b="1" i="1" u="none" strike="noStrike">
                          <a:effectLst/>
                          <a:latin typeface="Calibri" charset="0"/>
                        </a:rPr>
                        <a:t>ALL</a:t>
                      </a:r>
                    </a:p>
                  </a:txBody>
                  <a:tcPr marL="10639" marR="10639" marT="10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fr-FR" sz="1200" b="1" i="1" u="none" strike="noStrike" dirty="0">
                          <a:effectLst/>
                          <a:latin typeface="Calibri" charset="0"/>
                        </a:rPr>
                        <a:t>252 000</a:t>
                      </a:r>
                    </a:p>
                  </a:txBody>
                  <a:tcPr marL="10639" marR="10639" marT="1063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sp>
        <p:nvSpPr>
          <p:cNvPr id="2" name="Text Box 3">
            <a:extLst>
              <a:ext uri="{FF2B5EF4-FFF2-40B4-BE49-F238E27FC236}">
                <a16:creationId xmlns:a16="http://schemas.microsoft.com/office/drawing/2014/main" id="{95A4B015-AD1A-56F4-FBBB-14BFC04299ED}"/>
              </a:ext>
            </a:extLst>
          </p:cNvPr>
          <p:cNvSpPr txBox="1">
            <a:spLocks noChangeArrowheads="1"/>
          </p:cNvSpPr>
          <p:nvPr/>
        </p:nvSpPr>
        <p:spPr bwMode="auto">
          <a:xfrm>
            <a:off x="1583668" y="116632"/>
            <a:ext cx="5976664" cy="461665"/>
          </a:xfrm>
          <a:prstGeom prst="rect">
            <a:avLst/>
          </a:prstGeom>
          <a:noFill/>
          <a:ln w="9525">
            <a:noFill/>
            <a:miter lim="800000"/>
            <a:headEnd/>
            <a:tailEnd/>
          </a:ln>
          <a:effectLst/>
        </p:spPr>
        <p:txBody>
          <a:bodyPr wrap="square">
            <a:spAutoFit/>
          </a:bodyPr>
          <a:lstStyle>
            <a:defPPr>
              <a:defRPr lang="fr-FR"/>
            </a:defPPr>
            <a:lvl1pPr algn="ctr" eaLnBrk="1" hangingPunct="1">
              <a:defRPr sz="2400" b="1" u="sng">
                <a:solidFill>
                  <a:schemeClr val="bg1"/>
                </a:solidFill>
                <a:effectLst>
                  <a:outerShdw blurRad="38100" dist="38100" dir="2700000" algn="tl">
                    <a:srgbClr val="C0C0C0"/>
                  </a:outerShdw>
                </a:effectLst>
                <a:highlight>
                  <a:srgbClr val="808080"/>
                </a:highlight>
                <a:ea typeface="ＭＳ Ｐゴシック" charset="-128"/>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pPr algn="l"/>
            <a:r>
              <a:rPr lang="fr-FR" altLang="fr-FR" dirty="0"/>
              <a:t>Stockage des données entreposées </a:t>
            </a:r>
          </a:p>
        </p:txBody>
      </p:sp>
    </p:spTree>
    <p:extLst>
      <p:ext uri="{BB962C8B-B14F-4D97-AF65-F5344CB8AC3E}">
        <p14:creationId xmlns:p14="http://schemas.microsoft.com/office/powerpoint/2010/main" val="58886670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213781" y="704512"/>
            <a:ext cx="842962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457200" indent="-457200">
              <a:buClr>
                <a:srgbClr val="FF0000"/>
              </a:buClr>
              <a:buSzPct val="130000"/>
              <a:buFont typeface="Wingdings" charset="2"/>
              <a:buChar char="v"/>
            </a:pPr>
            <a:r>
              <a:rPr lang="fr-FR" altLang="fr-FR" sz="2800" b="1" dirty="0">
                <a:solidFill>
                  <a:schemeClr val="bg2">
                    <a:lumMod val="75000"/>
                  </a:schemeClr>
                </a:solidFill>
                <a:latin typeface="Calibri" panose="020F0502020204030204" pitchFamily="34" charset="0"/>
                <a:ea typeface="ＭＳ Ｐゴシック" charset="-128"/>
                <a:cs typeface="Calibri" panose="020F0502020204030204" pitchFamily="34" charset="0"/>
              </a:rPr>
              <a:t>Mode relationnel  (</a:t>
            </a:r>
            <a:r>
              <a:rPr lang="fr-FR" altLang="fr-FR" sz="2800" b="1" dirty="0">
                <a:solidFill>
                  <a:srgbClr val="FF0000"/>
                </a:solidFill>
                <a:latin typeface="Calibri" panose="020F0502020204030204" pitchFamily="34" charset="0"/>
                <a:ea typeface="ＭＳ Ｐゴシック" charset="-128"/>
                <a:cs typeface="Calibri" panose="020F0502020204030204" pitchFamily="34" charset="0"/>
              </a:rPr>
              <a:t>R-OLAP</a:t>
            </a:r>
            <a:r>
              <a:rPr lang="fr-FR" altLang="fr-FR" sz="2800" b="1" dirty="0">
                <a:solidFill>
                  <a:schemeClr val="bg2">
                    <a:lumMod val="75000"/>
                  </a:schemeClr>
                </a:solidFill>
                <a:latin typeface="Calibri" panose="020F0502020204030204" pitchFamily="34" charset="0"/>
                <a:ea typeface="ＭＳ Ｐゴシック" charset="-128"/>
                <a:cs typeface="Calibri" panose="020F0502020204030204" pitchFamily="34" charset="0"/>
              </a:rPr>
              <a:t>)</a:t>
            </a:r>
            <a:endParaRPr lang="fr-FR" altLang="fr-FR" sz="2800" dirty="0">
              <a:solidFill>
                <a:schemeClr val="bg2">
                  <a:lumMod val="75000"/>
                </a:schemeClr>
              </a:solidFill>
              <a:latin typeface="Calibri" panose="020F0502020204030204" pitchFamily="34" charset="0"/>
              <a:ea typeface="ＭＳ Ｐゴシック" charset="-128"/>
              <a:cs typeface="Calibri" panose="020F0502020204030204" pitchFamily="34" charset="0"/>
            </a:endParaRPr>
          </a:p>
        </p:txBody>
      </p:sp>
      <p:sp>
        <p:nvSpPr>
          <p:cNvPr id="9" name="Rectangle 3"/>
          <p:cNvSpPr>
            <a:spLocks noChangeArrowheads="1"/>
          </p:cNvSpPr>
          <p:nvPr/>
        </p:nvSpPr>
        <p:spPr bwMode="auto">
          <a:xfrm>
            <a:off x="1293284" y="2105448"/>
            <a:ext cx="6840538" cy="1338828"/>
          </a:xfrm>
          <a:prstGeom prst="rect">
            <a:avLst/>
          </a:prstGeom>
          <a:noFill/>
          <a:ln>
            <a:noFill/>
            <a:headEnd/>
            <a:tailEnd/>
          </a:ln>
        </p:spPr>
        <p:style>
          <a:lnRef idx="1">
            <a:schemeClr val="accent1"/>
          </a:lnRef>
          <a:fillRef idx="2">
            <a:schemeClr val="accent1"/>
          </a:fillRef>
          <a:effectRef idx="1">
            <a:schemeClr val="accent1"/>
          </a:effectRef>
          <a:fontRef idx="minor">
            <a:schemeClr val="dk1"/>
          </a:fontRef>
        </p:style>
        <p:txBody>
          <a:bodyPr>
            <a:spAutoFit/>
          </a:bodyPr>
          <a:lstStyle>
            <a:lvl1pPr marL="342900" indent="-342900">
              <a:defRPr sz="1400">
                <a:solidFill>
                  <a:schemeClr val="tx1"/>
                </a:solidFill>
                <a:latin typeface="Arial" charset="0"/>
                <a:ea typeface="ＭＳ Ｐゴシック" charset="-128"/>
              </a:defRPr>
            </a:lvl1pPr>
            <a:lvl2pPr>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lvl="1">
              <a:lnSpc>
                <a:spcPct val="150000"/>
              </a:lnSpc>
              <a:spcBef>
                <a:spcPct val="0"/>
              </a:spcBef>
            </a:pPr>
            <a:r>
              <a:rPr lang="fr-FR" altLang="fr-FR" sz="1800" b="1" i="1" dirty="0">
                <a:solidFill>
                  <a:srgbClr val="000000"/>
                </a:solidFill>
                <a:latin typeface="Calibri" panose="020F0502020204030204" pitchFamily="34" charset="0"/>
                <a:cs typeface="Calibri" panose="020F0502020204030204" pitchFamily="34" charset="0"/>
              </a:rPr>
              <a:t>Select  Magasin, date,  Rayon,   </a:t>
            </a:r>
            <a:r>
              <a:rPr lang="fr-FR" altLang="fr-FR" sz="1800" b="1" i="1" dirty="0" err="1">
                <a:solidFill>
                  <a:srgbClr val="000000"/>
                </a:solidFill>
                <a:latin typeface="Calibri" panose="020F0502020204030204" pitchFamily="34" charset="0"/>
                <a:cs typeface="Calibri" panose="020F0502020204030204" pitchFamily="34" charset="0"/>
              </a:rPr>
              <a:t>Sum</a:t>
            </a:r>
            <a:r>
              <a:rPr lang="fr-FR" altLang="fr-FR" sz="1800" b="1" i="1" dirty="0">
                <a:solidFill>
                  <a:srgbClr val="000000"/>
                </a:solidFill>
                <a:latin typeface="Calibri" panose="020F0502020204030204" pitchFamily="34" charset="0"/>
                <a:cs typeface="Calibri" panose="020F0502020204030204" pitchFamily="34" charset="0"/>
              </a:rPr>
              <a:t> CA Ventes)</a:t>
            </a:r>
          </a:p>
          <a:p>
            <a:pPr lvl="1">
              <a:lnSpc>
                <a:spcPct val="150000"/>
              </a:lnSpc>
              <a:spcBef>
                <a:spcPct val="0"/>
              </a:spcBef>
            </a:pPr>
            <a:r>
              <a:rPr lang="fr-FR" altLang="fr-FR" sz="1800" b="1" i="1" dirty="0" err="1">
                <a:solidFill>
                  <a:srgbClr val="000000"/>
                </a:solidFill>
                <a:latin typeface="Calibri" panose="020F0502020204030204" pitchFamily="34" charset="0"/>
                <a:cs typeface="Calibri" panose="020F0502020204030204" pitchFamily="34" charset="0"/>
              </a:rPr>
              <a:t>From</a:t>
            </a:r>
            <a:r>
              <a:rPr lang="fr-FR" altLang="fr-FR" sz="1800" b="1" i="1" dirty="0">
                <a:solidFill>
                  <a:srgbClr val="000000"/>
                </a:solidFill>
                <a:latin typeface="Calibri" panose="020F0502020204030204" pitchFamily="34" charset="0"/>
                <a:cs typeface="Calibri" panose="020F0502020204030204" pitchFamily="34" charset="0"/>
              </a:rPr>
              <a:t> VENTES</a:t>
            </a:r>
          </a:p>
          <a:p>
            <a:pPr lvl="1">
              <a:lnSpc>
                <a:spcPct val="150000"/>
              </a:lnSpc>
              <a:spcBef>
                <a:spcPct val="0"/>
              </a:spcBef>
            </a:pPr>
            <a:r>
              <a:rPr lang="fr-FR" altLang="fr-FR" sz="1800" b="1" i="1" dirty="0">
                <a:solidFill>
                  <a:schemeClr val="bg2">
                    <a:lumMod val="75000"/>
                  </a:schemeClr>
                </a:solidFill>
                <a:latin typeface="Calibri" panose="020F0502020204030204" pitchFamily="34" charset="0"/>
                <a:cs typeface="Calibri" panose="020F0502020204030204" pitchFamily="34" charset="0"/>
              </a:rPr>
              <a:t>Group-by Cube </a:t>
            </a:r>
            <a:r>
              <a:rPr lang="fr-FR" altLang="fr-FR" sz="1800" b="1" i="1" dirty="0">
                <a:solidFill>
                  <a:srgbClr val="000000"/>
                </a:solidFill>
                <a:latin typeface="Calibri" panose="020F0502020204030204" pitchFamily="34" charset="0"/>
                <a:cs typeface="Calibri" panose="020F0502020204030204" pitchFamily="34" charset="0"/>
              </a:rPr>
              <a:t>Magasin, Date,  Rayon ;</a:t>
            </a:r>
          </a:p>
        </p:txBody>
      </p:sp>
      <p:sp>
        <p:nvSpPr>
          <p:cNvPr id="10" name="Rectangle 4"/>
          <p:cNvSpPr>
            <a:spLocks noChangeArrowheads="1"/>
          </p:cNvSpPr>
          <p:nvPr/>
        </p:nvSpPr>
        <p:spPr bwMode="auto">
          <a:xfrm>
            <a:off x="390608" y="1340768"/>
            <a:ext cx="88619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marL="539750" indent="-539750">
              <a:spcBef>
                <a:spcPct val="0"/>
              </a:spcBef>
              <a:buClr>
                <a:srgbClr val="FF0000"/>
              </a:buClr>
              <a:buSzPct val="130000"/>
              <a:buFont typeface="Wingdings" charset="2"/>
              <a:buChar char="Ø"/>
            </a:pPr>
            <a:r>
              <a:rPr lang="fr-FR" altLang="fr-FR" sz="1800" dirty="0">
                <a:solidFill>
                  <a:srgbClr val="000000"/>
                </a:solidFill>
                <a:latin typeface="Calibri" panose="020F0502020204030204" pitchFamily="34" charset="0"/>
                <a:cs typeface="Calibri" panose="020F0502020204030204" pitchFamily="34" charset="0"/>
              </a:rPr>
              <a:t>L</a:t>
            </a:r>
            <a:r>
              <a:rPr lang="fr-FR" altLang="ja-JP" sz="1800" dirty="0">
                <a:solidFill>
                  <a:srgbClr val="000000"/>
                </a:solidFill>
                <a:latin typeface="Calibri" panose="020F0502020204030204" pitchFamily="34" charset="0"/>
                <a:cs typeface="Calibri" panose="020F0502020204030204" pitchFamily="34" charset="0"/>
              </a:rPr>
              <a:t>'opérateur cube est une généralisation  </a:t>
            </a:r>
            <a:r>
              <a:rPr lang="fr-FR" altLang="ja-JP" sz="1800" i="1" dirty="0">
                <a:solidFill>
                  <a:schemeClr val="bg2">
                    <a:lumMod val="75000"/>
                  </a:schemeClr>
                </a:solidFill>
                <a:latin typeface="Calibri" panose="020F0502020204030204" pitchFamily="34" charset="0"/>
                <a:cs typeface="Calibri" panose="020F0502020204030204" pitchFamily="34" charset="0"/>
              </a:rPr>
              <a:t>N</a:t>
            </a:r>
            <a:r>
              <a:rPr lang="fr-FR" altLang="ja-JP" sz="1800" dirty="0">
                <a:solidFill>
                  <a:schemeClr val="bg2">
                    <a:lumMod val="75000"/>
                  </a:schemeClr>
                </a:solidFill>
                <a:latin typeface="Calibri" panose="020F0502020204030204" pitchFamily="34" charset="0"/>
                <a:cs typeface="Calibri" panose="020F0502020204030204" pitchFamily="34" charset="0"/>
              </a:rPr>
              <a:t>-</a:t>
            </a:r>
            <a:r>
              <a:rPr lang="fr-FR" altLang="ja-JP" sz="1800" i="1" dirty="0">
                <a:solidFill>
                  <a:schemeClr val="bg2">
                    <a:lumMod val="75000"/>
                  </a:schemeClr>
                </a:solidFill>
                <a:latin typeface="Calibri" panose="020F0502020204030204" pitchFamily="34" charset="0"/>
                <a:cs typeface="Calibri" panose="020F0502020204030204" pitchFamily="34" charset="0"/>
              </a:rPr>
              <a:t>dimensionnelle</a:t>
            </a:r>
            <a:r>
              <a:rPr lang="fr-FR" altLang="ja-JP" sz="1800" dirty="0">
                <a:solidFill>
                  <a:schemeClr val="bg2">
                    <a:lumMod val="75000"/>
                  </a:schemeClr>
                </a:solidFill>
                <a:latin typeface="Calibri" panose="020F0502020204030204" pitchFamily="34" charset="0"/>
                <a:cs typeface="Calibri" panose="020F0502020204030204" pitchFamily="34" charset="0"/>
              </a:rPr>
              <a:t> </a:t>
            </a:r>
            <a:r>
              <a:rPr lang="fr-FR" altLang="ja-JP" sz="1800" dirty="0">
                <a:solidFill>
                  <a:srgbClr val="000000"/>
                </a:solidFill>
                <a:latin typeface="Calibri" panose="020F0502020204030204" pitchFamily="34" charset="0"/>
                <a:cs typeface="Calibri" panose="020F0502020204030204" pitchFamily="34" charset="0"/>
              </a:rPr>
              <a:t>de fonctions </a:t>
            </a:r>
          </a:p>
          <a:p>
            <a:pPr marL="581025">
              <a:spcBef>
                <a:spcPct val="0"/>
              </a:spcBef>
            </a:pPr>
            <a:r>
              <a:rPr lang="fr-FR" altLang="fr-FR" sz="1800" dirty="0">
                <a:solidFill>
                  <a:srgbClr val="000000"/>
                </a:solidFill>
                <a:latin typeface="Calibri" panose="020F0502020204030204" pitchFamily="34" charset="0"/>
                <a:cs typeface="Calibri" panose="020F0502020204030204" pitchFamily="34" charset="0"/>
              </a:rPr>
              <a:t>d</a:t>
            </a:r>
            <a:r>
              <a:rPr lang="fr-FR" altLang="ja-JP" sz="1800" dirty="0">
                <a:solidFill>
                  <a:srgbClr val="000000"/>
                </a:solidFill>
                <a:latin typeface="Calibri" panose="020F0502020204030204" pitchFamily="34" charset="0"/>
                <a:cs typeface="Calibri" panose="020F0502020204030204" pitchFamily="34" charset="0"/>
              </a:rPr>
              <a:t>'agrégations simples . C'est un opérateur relationnel.</a:t>
            </a:r>
            <a:endParaRPr lang="fr-FR" altLang="fr-FR" sz="1800" dirty="0">
              <a:solidFill>
                <a:srgbClr val="000000"/>
              </a:solidFill>
              <a:latin typeface="Calibri" panose="020F0502020204030204" pitchFamily="34" charset="0"/>
              <a:cs typeface="Calibri" panose="020F0502020204030204" pitchFamily="34" charset="0"/>
            </a:endParaRPr>
          </a:p>
        </p:txBody>
      </p:sp>
      <p:sp>
        <p:nvSpPr>
          <p:cNvPr id="2" name="Rectangle 1"/>
          <p:cNvSpPr/>
          <p:nvPr/>
        </p:nvSpPr>
        <p:spPr>
          <a:xfrm>
            <a:off x="390609" y="3786546"/>
            <a:ext cx="86458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39750" indent="-539750">
              <a:buClr>
                <a:srgbClr val="FF0000"/>
              </a:buClr>
              <a:buSzPct val="130000"/>
              <a:buFont typeface="Wingdings" charset="2"/>
              <a:buChar char="Ø"/>
            </a:pPr>
            <a:r>
              <a:rPr lang="fr-FR" altLang="fr-FR" dirty="0">
                <a:solidFill>
                  <a:srgbClr val="000000"/>
                </a:solidFill>
                <a:latin typeface="Calibri" panose="020F0502020204030204" pitchFamily="34" charset="0"/>
                <a:ea typeface="ＭＳ Ｐゴシック" charset="-128"/>
                <a:cs typeface="Calibri" panose="020F0502020204030204" pitchFamily="34" charset="0"/>
              </a:rPr>
              <a:t>Opérateurs d</a:t>
            </a:r>
            <a:r>
              <a:rPr lang="fr-FR" altLang="ja-JP" dirty="0">
                <a:solidFill>
                  <a:srgbClr val="000000"/>
                </a:solidFill>
                <a:latin typeface="Calibri" panose="020F0502020204030204" pitchFamily="34" charset="0"/>
                <a:ea typeface="ＭＳ Ｐゴシック" charset="-128"/>
                <a:cs typeface="Calibri" panose="020F0502020204030204" pitchFamily="34" charset="0"/>
              </a:rPr>
              <a:t>'</a:t>
            </a:r>
            <a:r>
              <a:rPr lang="fr-FR" altLang="fr-FR" dirty="0">
                <a:solidFill>
                  <a:srgbClr val="000000"/>
                </a:solidFill>
                <a:latin typeface="Calibri" panose="020F0502020204030204" pitchFamily="34" charset="0"/>
                <a:ea typeface="ＭＳ Ｐゴシック" charset="-128"/>
                <a:cs typeface="Calibri" panose="020F0502020204030204" pitchFamily="34" charset="0"/>
              </a:rPr>
              <a:t>agrégation :   </a:t>
            </a:r>
            <a:r>
              <a:rPr lang="fr-FR" altLang="fr-FR" sz="2400" b="1" dirty="0">
                <a:solidFill>
                  <a:schemeClr val="bg2">
                    <a:lumMod val="75000"/>
                  </a:schemeClr>
                </a:solidFill>
                <a:latin typeface="Calibri" panose="020F0502020204030204" pitchFamily="34" charset="0"/>
                <a:ea typeface="ＭＳ Ｐゴシック" charset="-128"/>
                <a:cs typeface="Calibri" panose="020F0502020204030204" pitchFamily="34" charset="0"/>
              </a:rPr>
              <a:t>Group by cube, Group by </a:t>
            </a:r>
            <a:r>
              <a:rPr lang="fr-FR" altLang="fr-FR" sz="2400" b="1" dirty="0" err="1">
                <a:solidFill>
                  <a:schemeClr val="bg2">
                    <a:lumMod val="75000"/>
                  </a:schemeClr>
                </a:solidFill>
                <a:latin typeface="Calibri" panose="020F0502020204030204" pitchFamily="34" charset="0"/>
                <a:ea typeface="ＭＳ Ｐゴシック" charset="-128"/>
                <a:cs typeface="Calibri" panose="020F0502020204030204" pitchFamily="34" charset="0"/>
              </a:rPr>
              <a:t>rollup</a:t>
            </a:r>
            <a:endParaRPr lang="fr-FR" altLang="fr-FR" sz="2400" b="1" dirty="0">
              <a:solidFill>
                <a:schemeClr val="bg2">
                  <a:lumMod val="75000"/>
                </a:schemeClr>
              </a:solidFill>
              <a:latin typeface="Calibri" panose="020F0502020204030204" pitchFamily="34" charset="0"/>
              <a:ea typeface="ＭＳ Ｐゴシック" charset="-128"/>
              <a:cs typeface="Calibri" panose="020F0502020204030204" pitchFamily="34" charset="0"/>
            </a:endParaRPr>
          </a:p>
        </p:txBody>
      </p:sp>
      <p:sp>
        <p:nvSpPr>
          <p:cNvPr id="3" name="Rectangle 2">
            <a:extLst>
              <a:ext uri="{FF2B5EF4-FFF2-40B4-BE49-F238E27FC236}">
                <a16:creationId xmlns:a16="http://schemas.microsoft.com/office/drawing/2014/main" id="{F9015B31-5CDF-8E43-A6DA-3B1E8292813E}"/>
              </a:ext>
            </a:extLst>
          </p:cNvPr>
          <p:cNvSpPr/>
          <p:nvPr/>
        </p:nvSpPr>
        <p:spPr>
          <a:xfrm>
            <a:off x="805749" y="4590481"/>
            <a:ext cx="8424937" cy="1200329"/>
          </a:xfrm>
          <a:prstGeom prst="rect">
            <a:avLst/>
          </a:prstGeom>
        </p:spPr>
        <p:txBody>
          <a:bodyPr wrap="square">
            <a:spAutoFit/>
          </a:bodyPr>
          <a:lstStyle/>
          <a:p>
            <a:pPr marL="285750" indent="-285750">
              <a:buClr>
                <a:srgbClr val="FF0000"/>
              </a:buClr>
              <a:buFont typeface="Wingdings" pitchFamily="2" charset="2"/>
              <a:buChar char="§"/>
            </a:pPr>
            <a:r>
              <a:rPr lang="fr-FR" dirty="0">
                <a:latin typeface="Calibri" panose="020F0502020204030204" pitchFamily="34" charset="0"/>
                <a:cs typeface="Calibri" panose="020F0502020204030204" pitchFamily="34" charset="0"/>
              </a:rPr>
              <a:t>Données stockées dans une base de données relationnelles</a:t>
            </a:r>
          </a:p>
          <a:p>
            <a:pPr marL="285750" indent="-285750">
              <a:buClr>
                <a:srgbClr val="FF0000"/>
              </a:buClr>
              <a:buFont typeface="Wingdings" pitchFamily="2" charset="2"/>
              <a:buChar char="§"/>
            </a:pPr>
            <a:r>
              <a:rPr lang="fr-FR" dirty="0">
                <a:latin typeface="Calibri" panose="020F0502020204030204" pitchFamily="34" charset="0"/>
                <a:cs typeface="Calibri" panose="020F0502020204030204" pitchFamily="34" charset="0"/>
              </a:rPr>
              <a:t>Moteur OLAP permet de simuler le comportement d’un SGBD multidimensionnel</a:t>
            </a:r>
          </a:p>
          <a:p>
            <a:pPr marL="285750" indent="-285750">
              <a:buClr>
                <a:srgbClr val="FF0000"/>
              </a:buClr>
              <a:buFont typeface="Wingdings" pitchFamily="2" charset="2"/>
              <a:buChar char="§"/>
            </a:pPr>
            <a:r>
              <a:rPr lang="fr-FR" dirty="0">
                <a:latin typeface="Calibri" panose="020F0502020204030204" pitchFamily="34" charset="0"/>
                <a:cs typeface="Calibri" panose="020F0502020204030204" pitchFamily="34" charset="0"/>
              </a:rPr>
              <a:t>Plus facile et moins cher à mettre en place</a:t>
            </a:r>
          </a:p>
          <a:p>
            <a:pPr marL="285750" indent="-285750">
              <a:buClr>
                <a:srgbClr val="FF0000"/>
              </a:buClr>
              <a:buFont typeface="Wingdings" pitchFamily="2" charset="2"/>
              <a:buChar char="§"/>
            </a:pPr>
            <a:r>
              <a:rPr lang="fr-FR" dirty="0">
                <a:latin typeface="Calibri" panose="020F0502020204030204" pitchFamily="34" charset="0"/>
                <a:cs typeface="Calibri" panose="020F0502020204030204" pitchFamily="34" charset="0"/>
              </a:rPr>
              <a:t>Moins performant lors des phases de calcul</a:t>
            </a:r>
            <a:endParaRPr lang="fr-FR" dirty="0">
              <a:effectLst/>
              <a:latin typeface="Calibri" panose="020F0502020204030204" pitchFamily="34" charset="0"/>
              <a:cs typeface="Calibri" panose="020F0502020204030204" pitchFamily="34" charset="0"/>
            </a:endParaRPr>
          </a:p>
        </p:txBody>
      </p:sp>
      <p:sp>
        <p:nvSpPr>
          <p:cNvPr id="4" name="Text Box 3">
            <a:extLst>
              <a:ext uri="{FF2B5EF4-FFF2-40B4-BE49-F238E27FC236}">
                <a16:creationId xmlns:a16="http://schemas.microsoft.com/office/drawing/2014/main" id="{CC8CA5EB-8F8B-7518-09EB-E86E61135868}"/>
              </a:ext>
            </a:extLst>
          </p:cNvPr>
          <p:cNvSpPr txBox="1">
            <a:spLocks noChangeArrowheads="1"/>
          </p:cNvSpPr>
          <p:nvPr/>
        </p:nvSpPr>
        <p:spPr bwMode="auto">
          <a:xfrm>
            <a:off x="1583668" y="116632"/>
            <a:ext cx="5976664" cy="461665"/>
          </a:xfrm>
          <a:prstGeom prst="rect">
            <a:avLst/>
          </a:prstGeom>
          <a:noFill/>
          <a:ln w="9525">
            <a:noFill/>
            <a:miter lim="800000"/>
            <a:headEnd/>
            <a:tailEnd/>
          </a:ln>
          <a:effectLst/>
        </p:spPr>
        <p:txBody>
          <a:bodyPr wrap="square">
            <a:spAutoFit/>
          </a:bodyPr>
          <a:lstStyle>
            <a:defPPr>
              <a:defRPr lang="fr-FR"/>
            </a:defPPr>
            <a:lvl1pPr algn="ctr" eaLnBrk="1" hangingPunct="1">
              <a:defRPr sz="2400" b="1" u="sng">
                <a:solidFill>
                  <a:schemeClr val="bg1"/>
                </a:solidFill>
                <a:effectLst>
                  <a:outerShdw blurRad="38100" dist="38100" dir="2700000" algn="tl">
                    <a:srgbClr val="C0C0C0"/>
                  </a:outerShdw>
                </a:effectLst>
                <a:highlight>
                  <a:srgbClr val="808080"/>
                </a:highlight>
                <a:ea typeface="ＭＳ Ｐゴシック" charset="-128"/>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pPr algn="l"/>
            <a:r>
              <a:rPr lang="fr-FR" altLang="fr-FR" dirty="0">
                <a:latin typeface="Calibri" panose="020F0502020204030204" pitchFamily="34" charset="0"/>
                <a:cs typeface="Calibri" panose="020F0502020204030204" pitchFamily="34" charset="0"/>
              </a:rPr>
              <a:t>Stockage des données entreposées </a:t>
            </a:r>
          </a:p>
        </p:txBody>
      </p:sp>
    </p:spTree>
    <p:extLst>
      <p:ext uri="{BB962C8B-B14F-4D97-AF65-F5344CB8AC3E}">
        <p14:creationId xmlns:p14="http://schemas.microsoft.com/office/powerpoint/2010/main" val="16496484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213781" y="704512"/>
            <a:ext cx="842962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457200" indent="-457200">
              <a:buClr>
                <a:srgbClr val="FF0000"/>
              </a:buClr>
              <a:buSzPct val="130000"/>
              <a:buFont typeface="Wingdings" charset="2"/>
              <a:buChar char="v"/>
            </a:pPr>
            <a:r>
              <a:rPr lang="fr-FR" altLang="fr-FR" sz="2800" b="1" dirty="0">
                <a:solidFill>
                  <a:schemeClr val="bg2">
                    <a:lumMod val="75000"/>
                  </a:schemeClr>
                </a:solidFill>
                <a:ea typeface="ＭＳ Ｐゴシック" charset="-128"/>
              </a:rPr>
              <a:t>Mode Multidimensionnel  (</a:t>
            </a:r>
            <a:r>
              <a:rPr lang="fr-FR" altLang="fr-FR" sz="2800" b="1" dirty="0">
                <a:solidFill>
                  <a:srgbClr val="FF0000"/>
                </a:solidFill>
                <a:ea typeface="ＭＳ Ｐゴシック" charset="-128"/>
              </a:rPr>
              <a:t>M-OLAP</a:t>
            </a:r>
            <a:r>
              <a:rPr lang="fr-FR" altLang="fr-FR" sz="2800" b="1" dirty="0">
                <a:solidFill>
                  <a:schemeClr val="bg2">
                    <a:lumMod val="75000"/>
                  </a:schemeClr>
                </a:solidFill>
                <a:ea typeface="ＭＳ Ｐゴシック" charset="-128"/>
              </a:rPr>
              <a:t>)</a:t>
            </a:r>
            <a:endParaRPr lang="fr-FR" altLang="fr-FR" sz="2800" dirty="0">
              <a:solidFill>
                <a:schemeClr val="bg2">
                  <a:lumMod val="75000"/>
                </a:schemeClr>
              </a:solidFill>
              <a:ea typeface="ＭＳ Ｐゴシック" charset="-128"/>
            </a:endParaRPr>
          </a:p>
        </p:txBody>
      </p:sp>
      <p:sp>
        <p:nvSpPr>
          <p:cNvPr id="11" name="Text Box 2"/>
          <p:cNvSpPr txBox="1">
            <a:spLocks noChangeArrowheads="1"/>
          </p:cNvSpPr>
          <p:nvPr/>
        </p:nvSpPr>
        <p:spPr bwMode="auto">
          <a:xfrm>
            <a:off x="538711" y="1772816"/>
            <a:ext cx="8610600" cy="4185761"/>
          </a:xfrm>
          <a:prstGeom prst="rect">
            <a:avLst/>
          </a:prstGeom>
          <a:noFill/>
          <a:ln w="9525">
            <a:noFill/>
            <a:miter lim="800000"/>
            <a:headEnd/>
            <a:tailEnd/>
          </a:ln>
          <a:effectLst/>
        </p:spPr>
        <p:txBody>
          <a:bodyPr>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marL="285750" indent="-285750">
              <a:spcBef>
                <a:spcPct val="0"/>
              </a:spcBef>
              <a:buClr>
                <a:srgbClr val="FF0000"/>
              </a:buClr>
              <a:buSzPct val="110000"/>
              <a:buFont typeface="Wingdings" charset="2"/>
              <a:buChar char="Ø"/>
            </a:pPr>
            <a:r>
              <a:rPr lang="fr-FR" altLang="fr-FR" sz="1800" b="1" dirty="0">
                <a:latin typeface="Calibri" panose="020F0502020204030204" pitchFamily="34" charset="0"/>
                <a:cs typeface="Calibri" panose="020F0502020204030204" pitchFamily="34" charset="0"/>
              </a:rPr>
              <a:t>Les données sont stockées dans des tableaux à plusieurs dimensions, pouvant être</a:t>
            </a:r>
            <a:r>
              <a:rPr lang="fr-FR" altLang="fr-FR" sz="1800" dirty="0">
                <a:solidFill>
                  <a:srgbClr val="FFFFFF"/>
                </a:solidFill>
                <a:latin typeface="Calibri" panose="020F0502020204030204" pitchFamily="34" charset="0"/>
                <a:cs typeface="Calibri" panose="020F0502020204030204" pitchFamily="34" charset="0"/>
              </a:rPr>
              <a:t>  </a:t>
            </a:r>
            <a:r>
              <a:rPr lang="fr-FR" altLang="fr-FR" sz="2000" b="1" i="1" u="sng" dirty="0">
                <a:solidFill>
                  <a:schemeClr val="bg1">
                    <a:lumMod val="95000"/>
                  </a:schemeClr>
                </a:solidFill>
                <a:latin typeface="Calibri" panose="020F0502020204030204" pitchFamily="34" charset="0"/>
                <a:cs typeface="Calibri" panose="020F0502020204030204" pitchFamily="34" charset="0"/>
              </a:rPr>
              <a:t>éparses</a:t>
            </a:r>
            <a:endParaRPr lang="fr-FR" altLang="fr-FR" sz="1800" dirty="0">
              <a:solidFill>
                <a:schemeClr val="bg1">
                  <a:lumMod val="95000"/>
                </a:schemeClr>
              </a:solidFill>
              <a:latin typeface="Calibri" panose="020F0502020204030204" pitchFamily="34" charset="0"/>
              <a:cs typeface="Calibri" panose="020F0502020204030204" pitchFamily="34" charset="0"/>
            </a:endParaRPr>
          </a:p>
          <a:p>
            <a:pPr>
              <a:spcBef>
                <a:spcPct val="0"/>
              </a:spcBef>
              <a:buClr>
                <a:srgbClr val="FF0000"/>
              </a:buClr>
              <a:buSzPct val="110000"/>
            </a:pPr>
            <a:endParaRPr lang="fr-FR" altLang="fr-FR" sz="1800" dirty="0">
              <a:solidFill>
                <a:schemeClr val="bg1">
                  <a:lumMod val="95000"/>
                </a:schemeClr>
              </a:solidFill>
              <a:latin typeface="Calibri" panose="020F0502020204030204" pitchFamily="34" charset="0"/>
              <a:cs typeface="Calibri" panose="020F0502020204030204" pitchFamily="34" charset="0"/>
            </a:endParaRPr>
          </a:p>
          <a:p>
            <a:pPr marL="285750" indent="-285750">
              <a:buClr>
                <a:srgbClr val="FF0000"/>
              </a:buClr>
              <a:buSzPct val="110000"/>
              <a:buFont typeface="Wingdings" charset="2"/>
              <a:buChar char="Ø"/>
            </a:pPr>
            <a:r>
              <a:rPr lang="fr-FR" altLang="fr-FR" sz="1800" dirty="0">
                <a:latin typeface="Calibri" panose="020F0502020204030204" pitchFamily="34" charset="0"/>
                <a:cs typeface="Calibri" panose="020F0502020204030204" pitchFamily="34" charset="0"/>
              </a:rPr>
              <a:t>On y stocke les mesures  valeurs à observer) dans les </a:t>
            </a:r>
            <a:r>
              <a:rPr lang="fr-FR" altLang="fr-FR" sz="1800" b="1" dirty="0">
                <a:solidFill>
                  <a:schemeClr val="bg2">
                    <a:lumMod val="75000"/>
                  </a:schemeClr>
                </a:solidFill>
                <a:latin typeface="Calibri" panose="020F0502020204030204" pitchFamily="34" charset="0"/>
                <a:cs typeface="Calibri" panose="020F0502020204030204" pitchFamily="34" charset="0"/>
              </a:rPr>
              <a:t>cellules</a:t>
            </a:r>
            <a:r>
              <a:rPr lang="fr-FR" altLang="fr-FR" sz="1800" b="1" dirty="0">
                <a:solidFill>
                  <a:schemeClr val="bg1">
                    <a:lumMod val="95000"/>
                  </a:schemeClr>
                </a:solidFill>
                <a:latin typeface="Calibri" panose="020F0502020204030204" pitchFamily="34" charset="0"/>
                <a:cs typeface="Calibri" panose="020F0502020204030204" pitchFamily="34" charset="0"/>
              </a:rPr>
              <a:t> </a:t>
            </a:r>
            <a:r>
              <a:rPr lang="fr-FR" altLang="fr-FR" sz="1800" dirty="0">
                <a:latin typeface="Calibri" panose="020F0502020204030204" pitchFamily="34" charset="0"/>
                <a:cs typeface="Calibri" panose="020F0502020204030204" pitchFamily="34" charset="0"/>
              </a:rPr>
              <a:t>; les données représentant les dimensions sont les </a:t>
            </a:r>
            <a:r>
              <a:rPr lang="fr-FR" altLang="fr-FR" sz="1800" b="1" dirty="0">
                <a:solidFill>
                  <a:schemeClr val="bg2">
                    <a:lumMod val="75000"/>
                  </a:schemeClr>
                </a:solidFill>
                <a:latin typeface="Calibri" panose="020F0502020204030204" pitchFamily="34" charset="0"/>
                <a:cs typeface="Calibri" panose="020F0502020204030204" pitchFamily="34" charset="0"/>
              </a:rPr>
              <a:t>coordonnées</a:t>
            </a:r>
            <a:r>
              <a:rPr lang="fr-FR" altLang="fr-FR" sz="1800" dirty="0">
                <a:solidFill>
                  <a:schemeClr val="bg1">
                    <a:lumMod val="95000"/>
                  </a:schemeClr>
                </a:solidFill>
                <a:latin typeface="Calibri" panose="020F0502020204030204" pitchFamily="34" charset="0"/>
                <a:cs typeface="Calibri" panose="020F0502020204030204" pitchFamily="34" charset="0"/>
              </a:rPr>
              <a:t> </a:t>
            </a:r>
            <a:r>
              <a:rPr lang="fr-FR" altLang="fr-FR" sz="1800" dirty="0">
                <a:latin typeface="Calibri" panose="020F0502020204030204" pitchFamily="34" charset="0"/>
                <a:cs typeface="Calibri" panose="020F0502020204030204" pitchFamily="34" charset="0"/>
              </a:rPr>
              <a:t>de ces valeurs :</a:t>
            </a:r>
          </a:p>
          <a:p>
            <a:pPr algn="ctr">
              <a:spcBef>
                <a:spcPts val="600"/>
              </a:spcBef>
              <a:buClr>
                <a:srgbClr val="FF0000"/>
              </a:buClr>
              <a:buSzPct val="110000"/>
            </a:pPr>
            <a:r>
              <a:rPr lang="fr-FR" altLang="fr-FR" sz="2000" b="1" i="1" dirty="0">
                <a:solidFill>
                  <a:schemeClr val="bg2">
                    <a:lumMod val="75000"/>
                  </a:schemeClr>
                </a:solidFill>
                <a:effectLst>
                  <a:outerShdw blurRad="38100" dist="38100" dir="2700000" algn="tl">
                    <a:srgbClr val="C0C0C0"/>
                  </a:outerShdw>
                </a:effectLst>
                <a:latin typeface="Calibri" panose="020F0502020204030204" pitchFamily="34" charset="0"/>
                <a:cs typeface="Calibri" panose="020F0502020204030204" pitchFamily="34" charset="0"/>
              </a:rPr>
              <a:t>f =   d</a:t>
            </a:r>
            <a:r>
              <a:rPr lang="fr-FR" altLang="fr-FR" sz="2000" b="1" i="1" baseline="-25000" dirty="0">
                <a:solidFill>
                  <a:schemeClr val="bg2">
                    <a:lumMod val="75000"/>
                  </a:schemeClr>
                </a:solidFill>
                <a:effectLst>
                  <a:outerShdw blurRad="38100" dist="38100" dir="2700000" algn="tl">
                    <a:srgbClr val="C0C0C0"/>
                  </a:outerShdw>
                </a:effectLst>
                <a:latin typeface="Calibri" panose="020F0502020204030204" pitchFamily="34" charset="0"/>
                <a:cs typeface="Calibri" panose="020F0502020204030204" pitchFamily="34" charset="0"/>
              </a:rPr>
              <a:t>1</a:t>
            </a:r>
            <a:r>
              <a:rPr lang="fr-FR" altLang="fr-FR" sz="2000" b="1" i="1" dirty="0">
                <a:solidFill>
                  <a:schemeClr val="bg2">
                    <a:lumMod val="75000"/>
                  </a:schemeClr>
                </a:solidFill>
                <a:effectLst>
                  <a:outerShdw blurRad="38100" dist="38100" dir="2700000" algn="tl">
                    <a:srgbClr val="C0C0C0"/>
                  </a:outerShdw>
                </a:effectLst>
                <a:latin typeface="Calibri" panose="020F0502020204030204" pitchFamily="34" charset="0"/>
                <a:cs typeface="Calibri" panose="020F0502020204030204" pitchFamily="34" charset="0"/>
              </a:rPr>
              <a:t>, d</a:t>
            </a:r>
            <a:r>
              <a:rPr lang="fr-FR" altLang="fr-FR" sz="2000" b="1" i="1" baseline="-25000" dirty="0">
                <a:solidFill>
                  <a:schemeClr val="bg2">
                    <a:lumMod val="75000"/>
                  </a:schemeClr>
                </a:solidFill>
                <a:effectLst>
                  <a:outerShdw blurRad="38100" dist="38100" dir="2700000" algn="tl">
                    <a:srgbClr val="C0C0C0"/>
                  </a:outerShdw>
                </a:effectLst>
                <a:latin typeface="Calibri" panose="020F0502020204030204" pitchFamily="34" charset="0"/>
                <a:cs typeface="Calibri" panose="020F0502020204030204" pitchFamily="34" charset="0"/>
              </a:rPr>
              <a:t>2</a:t>
            </a:r>
            <a:r>
              <a:rPr lang="fr-FR" altLang="fr-FR" sz="2000" b="1" i="1" dirty="0">
                <a:solidFill>
                  <a:schemeClr val="bg2">
                    <a:lumMod val="75000"/>
                  </a:schemeClr>
                </a:solidFill>
                <a:effectLst>
                  <a:outerShdw blurRad="38100" dist="38100" dir="2700000" algn="tl">
                    <a:srgbClr val="C0C0C0"/>
                  </a:outerShdw>
                </a:effectLst>
                <a:latin typeface="Calibri" panose="020F0502020204030204" pitchFamily="34" charset="0"/>
                <a:cs typeface="Calibri" panose="020F0502020204030204" pitchFamily="34" charset="0"/>
              </a:rPr>
              <a:t>, …  </a:t>
            </a:r>
            <a:r>
              <a:rPr lang="fr-FR" altLang="fr-FR" sz="2000" b="1" i="1" dirty="0" err="1">
                <a:solidFill>
                  <a:schemeClr val="bg2">
                    <a:lumMod val="75000"/>
                  </a:schemeClr>
                </a:solidFill>
                <a:effectLst>
                  <a:outerShdw blurRad="38100" dist="38100" dir="2700000" algn="tl">
                    <a:srgbClr val="C0C0C0"/>
                  </a:outerShdw>
                </a:effectLst>
                <a:latin typeface="Calibri" panose="020F0502020204030204" pitchFamily="34" charset="0"/>
                <a:cs typeface="Calibri" panose="020F0502020204030204" pitchFamily="34" charset="0"/>
              </a:rPr>
              <a:t>d</a:t>
            </a:r>
            <a:r>
              <a:rPr lang="fr-FR" altLang="fr-FR" sz="2000" b="1" i="1" baseline="-25000" dirty="0" err="1">
                <a:solidFill>
                  <a:schemeClr val="bg2">
                    <a:lumMod val="75000"/>
                  </a:schemeClr>
                </a:solidFill>
                <a:effectLst>
                  <a:outerShdw blurRad="38100" dist="38100" dir="2700000" algn="tl">
                    <a:srgbClr val="C0C0C0"/>
                  </a:outerShdw>
                </a:effectLst>
                <a:latin typeface="Calibri" panose="020F0502020204030204" pitchFamily="34" charset="0"/>
                <a:cs typeface="Calibri" panose="020F0502020204030204" pitchFamily="34" charset="0"/>
              </a:rPr>
              <a:t>n</a:t>
            </a:r>
            <a:r>
              <a:rPr lang="fr-FR" altLang="fr-FR" sz="2000" b="1" i="1" dirty="0">
                <a:solidFill>
                  <a:schemeClr val="bg2">
                    <a:lumMod val="75000"/>
                  </a:schemeClr>
                </a:solidFill>
                <a:effectLst>
                  <a:outerShdw blurRad="38100" dist="38100" dir="2700000" algn="tl">
                    <a:srgbClr val="C0C0C0"/>
                  </a:outerShdw>
                </a:effectLst>
                <a:latin typeface="Calibri" panose="020F0502020204030204" pitchFamily="34" charset="0"/>
                <a:cs typeface="Calibri" panose="020F0502020204030204" pitchFamily="34" charset="0"/>
              </a:rPr>
              <a:t>, m</a:t>
            </a:r>
            <a:r>
              <a:rPr lang="fr-FR" altLang="fr-FR" sz="2000" b="1" i="1" baseline="-25000" dirty="0">
                <a:solidFill>
                  <a:schemeClr val="bg2">
                    <a:lumMod val="75000"/>
                  </a:schemeClr>
                </a:solidFill>
                <a:effectLst>
                  <a:outerShdw blurRad="38100" dist="38100" dir="2700000" algn="tl">
                    <a:srgbClr val="C0C0C0"/>
                  </a:outerShdw>
                </a:effectLst>
                <a:latin typeface="Calibri" panose="020F0502020204030204" pitchFamily="34" charset="0"/>
                <a:cs typeface="Calibri" panose="020F0502020204030204" pitchFamily="34" charset="0"/>
              </a:rPr>
              <a:t>1</a:t>
            </a:r>
            <a:r>
              <a:rPr lang="fr-FR" altLang="fr-FR" sz="2000" b="1" i="1" dirty="0">
                <a:solidFill>
                  <a:schemeClr val="bg2">
                    <a:lumMod val="75000"/>
                  </a:schemeClr>
                </a:solidFill>
                <a:effectLst>
                  <a:outerShdw blurRad="38100" dist="38100" dir="2700000" algn="tl">
                    <a:srgbClr val="C0C0C0"/>
                  </a:outerShdw>
                </a:effectLst>
                <a:latin typeface="Calibri" panose="020F0502020204030204" pitchFamily="34" charset="0"/>
                <a:cs typeface="Calibri" panose="020F0502020204030204" pitchFamily="34" charset="0"/>
              </a:rPr>
              <a:t>, m</a:t>
            </a:r>
            <a:r>
              <a:rPr lang="fr-FR" altLang="fr-FR" sz="2000" b="1" i="1" baseline="-25000" dirty="0">
                <a:solidFill>
                  <a:schemeClr val="bg2">
                    <a:lumMod val="75000"/>
                  </a:schemeClr>
                </a:solidFill>
                <a:effectLst>
                  <a:outerShdw blurRad="38100" dist="38100" dir="2700000" algn="tl">
                    <a:srgbClr val="C0C0C0"/>
                  </a:outerShdw>
                </a:effectLst>
                <a:latin typeface="Calibri" panose="020F0502020204030204" pitchFamily="34" charset="0"/>
                <a:cs typeface="Calibri" panose="020F0502020204030204" pitchFamily="34" charset="0"/>
              </a:rPr>
              <a:t>2</a:t>
            </a:r>
            <a:r>
              <a:rPr lang="fr-FR" altLang="fr-FR" sz="2000" b="1" i="1" dirty="0">
                <a:solidFill>
                  <a:schemeClr val="bg2">
                    <a:lumMod val="75000"/>
                  </a:schemeClr>
                </a:solidFill>
                <a:effectLst>
                  <a:outerShdw blurRad="38100" dist="38100" dir="2700000" algn="tl">
                    <a:srgbClr val="C0C0C0"/>
                  </a:outerShdw>
                </a:effectLst>
                <a:latin typeface="Calibri" panose="020F0502020204030204" pitchFamily="34" charset="0"/>
                <a:cs typeface="Calibri" panose="020F0502020204030204" pitchFamily="34" charset="0"/>
              </a:rPr>
              <a:t>, … </a:t>
            </a:r>
            <a:r>
              <a:rPr lang="fr-FR" altLang="fr-FR" sz="2000" b="1" i="1" dirty="0" err="1">
                <a:solidFill>
                  <a:schemeClr val="bg2">
                    <a:lumMod val="75000"/>
                  </a:schemeClr>
                </a:solidFill>
                <a:effectLst>
                  <a:outerShdw blurRad="38100" dist="38100" dir="2700000" algn="tl">
                    <a:srgbClr val="C0C0C0"/>
                  </a:outerShdw>
                </a:effectLst>
                <a:latin typeface="Calibri" panose="020F0502020204030204" pitchFamily="34" charset="0"/>
                <a:cs typeface="Calibri" panose="020F0502020204030204" pitchFamily="34" charset="0"/>
              </a:rPr>
              <a:t>m</a:t>
            </a:r>
            <a:r>
              <a:rPr lang="fr-FR" altLang="fr-FR" sz="2000" b="1" i="1" baseline="-25000" dirty="0" err="1">
                <a:solidFill>
                  <a:schemeClr val="bg2">
                    <a:lumMod val="75000"/>
                  </a:schemeClr>
                </a:solidFill>
                <a:effectLst>
                  <a:outerShdw blurRad="38100" dist="38100" dir="2700000" algn="tl">
                    <a:srgbClr val="C0C0C0"/>
                  </a:outerShdw>
                </a:effectLst>
                <a:latin typeface="Calibri" panose="020F0502020204030204" pitchFamily="34" charset="0"/>
                <a:cs typeface="Calibri" panose="020F0502020204030204" pitchFamily="34" charset="0"/>
              </a:rPr>
              <a:t>p</a:t>
            </a:r>
            <a:r>
              <a:rPr lang="fr-FR" altLang="fr-FR" sz="2000" b="1" i="1" baseline="-25000" dirty="0">
                <a:solidFill>
                  <a:schemeClr val="bg2">
                    <a:lumMod val="75000"/>
                  </a:schemeClr>
                </a:solidFill>
                <a:effectLst>
                  <a:outerShdw blurRad="38100" dist="38100" dir="2700000" algn="tl">
                    <a:srgbClr val="C0C0C0"/>
                  </a:outerShdw>
                </a:effectLst>
                <a:latin typeface="Calibri" panose="020F0502020204030204" pitchFamily="34" charset="0"/>
                <a:cs typeface="Calibri" panose="020F0502020204030204" pitchFamily="34" charset="0"/>
              </a:rPr>
              <a:t> </a:t>
            </a:r>
            <a:r>
              <a:rPr lang="fr-FR" altLang="fr-FR" sz="2000" b="1" i="1" dirty="0">
                <a:solidFill>
                  <a:schemeClr val="bg2">
                    <a:lumMod val="75000"/>
                  </a:schemeClr>
                </a:solidFill>
                <a:effectLst>
                  <a:outerShdw blurRad="38100" dist="38100" dir="2700000" algn="tl">
                    <a:srgbClr val="C0C0C0"/>
                  </a:outerShdw>
                </a:effectLst>
                <a:latin typeface="Calibri" panose="020F0502020204030204" pitchFamily="34" charset="0"/>
                <a:cs typeface="Calibri" panose="020F0502020204030204" pitchFamily="34" charset="0"/>
              </a:rPr>
              <a:t>)</a:t>
            </a:r>
            <a:endParaRPr lang="fr-FR" altLang="fr-FR" sz="1800" dirty="0">
              <a:solidFill>
                <a:schemeClr val="bg2">
                  <a:lumMod val="75000"/>
                </a:schemeClr>
              </a:solidFill>
              <a:latin typeface="Calibri" panose="020F0502020204030204" pitchFamily="34" charset="0"/>
              <a:cs typeface="Calibri" panose="020F0502020204030204" pitchFamily="34" charset="0"/>
            </a:endParaRPr>
          </a:p>
          <a:p>
            <a:pPr marL="285750" indent="-285750">
              <a:spcBef>
                <a:spcPts val="1200"/>
              </a:spcBef>
              <a:buClr>
                <a:srgbClr val="FF0000"/>
              </a:buClr>
              <a:buSzPct val="110000"/>
              <a:buFont typeface="Wingdings" charset="2"/>
              <a:buChar char="Ø"/>
            </a:pPr>
            <a:r>
              <a:rPr lang="fr-FR" altLang="fr-FR" sz="1800" dirty="0">
                <a:latin typeface="Calibri" panose="020F0502020204030204" pitchFamily="34" charset="0"/>
                <a:cs typeface="Calibri" panose="020F0502020204030204" pitchFamily="34" charset="0"/>
              </a:rPr>
              <a:t>L’accès aux données est direct</a:t>
            </a:r>
          </a:p>
          <a:p>
            <a:pPr marL="285750" indent="-285750">
              <a:spcBef>
                <a:spcPts val="1200"/>
              </a:spcBef>
              <a:spcAft>
                <a:spcPts val="300"/>
              </a:spcAft>
              <a:buClr>
                <a:srgbClr val="FF0000"/>
              </a:buClr>
              <a:buSzPct val="110000"/>
              <a:buFont typeface="Wingdings" charset="2"/>
              <a:buChar char="Ø"/>
            </a:pPr>
            <a:r>
              <a:rPr lang="fr-FR" altLang="fr-FR" sz="1600" dirty="0">
                <a:latin typeface="Calibri" panose="020F0502020204030204" pitchFamily="34" charset="0"/>
                <a:cs typeface="Calibri" panose="020F0502020204030204" pitchFamily="34" charset="0"/>
              </a:rPr>
              <a:t>Avantages : </a:t>
            </a:r>
          </a:p>
          <a:p>
            <a:pPr marL="1028700" lvl="1">
              <a:spcBef>
                <a:spcPts val="0"/>
              </a:spcBef>
              <a:spcAft>
                <a:spcPts val="0"/>
              </a:spcAft>
              <a:buClr>
                <a:srgbClr val="FF0000"/>
              </a:buClr>
              <a:buSzPct val="80000"/>
              <a:buFont typeface="Wingdings" charset="2"/>
              <a:buChar char="§"/>
            </a:pPr>
            <a:r>
              <a:rPr lang="fr-FR" sz="1600" dirty="0">
                <a:latin typeface="Calibri" panose="020F0502020204030204" pitchFamily="34" charset="0"/>
                <a:cs typeface="Calibri" panose="020F0502020204030204" pitchFamily="34" charset="0"/>
              </a:rPr>
              <a:t>Temps de calcul très rapides</a:t>
            </a:r>
          </a:p>
          <a:p>
            <a:pPr marL="285750" indent="-285750">
              <a:spcBef>
                <a:spcPts val="1200"/>
              </a:spcBef>
              <a:spcAft>
                <a:spcPts val="300"/>
              </a:spcAft>
              <a:buClr>
                <a:srgbClr val="FF0000"/>
              </a:buClr>
              <a:buSzPct val="110000"/>
              <a:buFont typeface="Wingdings" charset="2"/>
              <a:buChar char="Ø"/>
            </a:pPr>
            <a:r>
              <a:rPr lang="fr-FR" sz="1600" dirty="0">
                <a:latin typeface="Calibri" panose="020F0502020204030204" pitchFamily="34" charset="0"/>
                <a:cs typeface="Calibri" panose="020F0502020204030204" pitchFamily="34" charset="0"/>
              </a:rPr>
              <a:t>Inconvénients :</a:t>
            </a:r>
          </a:p>
          <a:p>
            <a:pPr marL="1028700" lvl="1">
              <a:spcBef>
                <a:spcPts val="0"/>
              </a:spcBef>
              <a:spcAft>
                <a:spcPts val="0"/>
              </a:spcAft>
              <a:buClr>
                <a:srgbClr val="FF0000"/>
              </a:buClr>
              <a:buSzPct val="80000"/>
              <a:buFont typeface="Wingdings" charset="2"/>
              <a:buChar char="§"/>
            </a:pPr>
            <a:r>
              <a:rPr lang="fr-FR" sz="1600" dirty="0">
                <a:latin typeface="Calibri" panose="020F0502020204030204" pitchFamily="34" charset="0"/>
                <a:cs typeface="Calibri" panose="020F0502020204030204" pitchFamily="34" charset="0"/>
              </a:rPr>
              <a:t>Mise en place difficile</a:t>
            </a:r>
          </a:p>
          <a:p>
            <a:pPr marL="1028700" lvl="1">
              <a:spcBef>
                <a:spcPts val="0"/>
              </a:spcBef>
              <a:spcAft>
                <a:spcPts val="0"/>
              </a:spcAft>
              <a:buClr>
                <a:srgbClr val="FF0000"/>
              </a:buClr>
              <a:buSzPct val="80000"/>
              <a:buFont typeface="Wingdings" charset="2"/>
              <a:buChar char="§"/>
            </a:pPr>
            <a:r>
              <a:rPr lang="fr-FR" sz="1600" dirty="0">
                <a:latin typeface="Calibri" panose="020F0502020204030204" pitchFamily="34" charset="0"/>
                <a:cs typeface="Calibri" panose="020F0502020204030204" pitchFamily="34" charset="0"/>
              </a:rPr>
              <a:t>Ne supporte pas les gros volumes</a:t>
            </a:r>
          </a:p>
          <a:p>
            <a:pPr marL="1028700" lvl="1">
              <a:spcBef>
                <a:spcPts val="0"/>
              </a:spcBef>
              <a:spcAft>
                <a:spcPts val="0"/>
              </a:spcAft>
              <a:buClr>
                <a:srgbClr val="FF0000"/>
              </a:buClr>
              <a:buSzPct val="80000"/>
              <a:buFont typeface="Wingdings" charset="2"/>
              <a:buChar char="§"/>
            </a:pPr>
            <a:r>
              <a:rPr lang="fr-FR" sz="1600" dirty="0">
                <a:latin typeface="Calibri" panose="020F0502020204030204" pitchFamily="34" charset="0"/>
                <a:cs typeface="Calibri" panose="020F0502020204030204" pitchFamily="34" charset="0"/>
              </a:rPr>
              <a:t>Formats propriétaires</a:t>
            </a:r>
          </a:p>
        </p:txBody>
      </p:sp>
      <p:sp>
        <p:nvSpPr>
          <p:cNvPr id="2" name="Text Box 3">
            <a:extLst>
              <a:ext uri="{FF2B5EF4-FFF2-40B4-BE49-F238E27FC236}">
                <a16:creationId xmlns:a16="http://schemas.microsoft.com/office/drawing/2014/main" id="{15A1BE2C-3DC4-943D-B4EA-0A5B74F84327}"/>
              </a:ext>
            </a:extLst>
          </p:cNvPr>
          <p:cNvSpPr txBox="1">
            <a:spLocks noChangeArrowheads="1"/>
          </p:cNvSpPr>
          <p:nvPr/>
        </p:nvSpPr>
        <p:spPr bwMode="auto">
          <a:xfrm>
            <a:off x="1583668" y="116632"/>
            <a:ext cx="5976664" cy="461665"/>
          </a:xfrm>
          <a:prstGeom prst="rect">
            <a:avLst/>
          </a:prstGeom>
          <a:noFill/>
          <a:ln w="9525">
            <a:noFill/>
            <a:miter lim="800000"/>
            <a:headEnd/>
            <a:tailEnd/>
          </a:ln>
          <a:effectLst/>
        </p:spPr>
        <p:txBody>
          <a:bodyPr wrap="square">
            <a:spAutoFit/>
          </a:bodyPr>
          <a:lstStyle>
            <a:defPPr>
              <a:defRPr lang="fr-FR"/>
            </a:defPPr>
            <a:lvl1pPr algn="ctr" eaLnBrk="1" hangingPunct="1">
              <a:defRPr sz="2400" b="1" u="sng">
                <a:solidFill>
                  <a:schemeClr val="bg1"/>
                </a:solidFill>
                <a:effectLst>
                  <a:outerShdw blurRad="38100" dist="38100" dir="2700000" algn="tl">
                    <a:srgbClr val="C0C0C0"/>
                  </a:outerShdw>
                </a:effectLst>
                <a:highlight>
                  <a:srgbClr val="808080"/>
                </a:highlight>
                <a:ea typeface="ＭＳ Ｐゴシック" charset="-128"/>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pPr algn="l"/>
            <a:r>
              <a:rPr lang="fr-FR" altLang="fr-FR" dirty="0"/>
              <a:t>Stockage des données entreposées </a:t>
            </a:r>
          </a:p>
        </p:txBody>
      </p:sp>
    </p:spTree>
    <p:extLst>
      <p:ext uri="{BB962C8B-B14F-4D97-AF65-F5344CB8AC3E}">
        <p14:creationId xmlns:p14="http://schemas.microsoft.com/office/powerpoint/2010/main" val="8176525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213781" y="704512"/>
            <a:ext cx="842962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457200" indent="-457200">
              <a:buClr>
                <a:srgbClr val="FF0000"/>
              </a:buClr>
              <a:buSzPct val="130000"/>
              <a:buFont typeface="Wingdings" charset="2"/>
              <a:buChar char="v"/>
            </a:pPr>
            <a:r>
              <a:rPr lang="fr-FR" altLang="fr-FR" sz="2800" b="1" dirty="0">
                <a:solidFill>
                  <a:schemeClr val="bg2">
                    <a:lumMod val="75000"/>
                  </a:schemeClr>
                </a:solidFill>
                <a:ea typeface="ＭＳ Ｐゴシック" charset="-128"/>
              </a:rPr>
              <a:t>Mode Multidimensionnel  (</a:t>
            </a:r>
            <a:r>
              <a:rPr lang="fr-FR" altLang="fr-FR" sz="2800" b="1" dirty="0">
                <a:solidFill>
                  <a:srgbClr val="FF0000"/>
                </a:solidFill>
                <a:ea typeface="ＭＳ Ｐゴシック" charset="-128"/>
              </a:rPr>
              <a:t>M-OLAP</a:t>
            </a:r>
            <a:r>
              <a:rPr lang="fr-FR" altLang="fr-FR" sz="2800" b="1" dirty="0">
                <a:solidFill>
                  <a:schemeClr val="bg2">
                    <a:lumMod val="75000"/>
                  </a:schemeClr>
                </a:solidFill>
                <a:ea typeface="ＭＳ Ｐゴシック" charset="-128"/>
              </a:rPr>
              <a:t>)</a:t>
            </a:r>
            <a:endParaRPr lang="fr-FR" altLang="fr-FR" sz="2800" dirty="0">
              <a:solidFill>
                <a:schemeClr val="bg2">
                  <a:lumMod val="75000"/>
                </a:schemeClr>
              </a:solidFill>
              <a:ea typeface="ＭＳ Ｐゴシック" charset="-128"/>
            </a:endParaRPr>
          </a:p>
        </p:txBody>
      </p:sp>
      <p:sp>
        <p:nvSpPr>
          <p:cNvPr id="5" name="Text Box 2"/>
          <p:cNvSpPr txBox="1">
            <a:spLocks noChangeArrowheads="1"/>
          </p:cNvSpPr>
          <p:nvPr/>
        </p:nvSpPr>
        <p:spPr bwMode="auto">
          <a:xfrm>
            <a:off x="213781" y="1733285"/>
            <a:ext cx="8839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76250" indent="-476250">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lgn="just">
              <a:spcBef>
                <a:spcPct val="0"/>
              </a:spcBef>
              <a:buClr>
                <a:srgbClr val="FF0000"/>
              </a:buClr>
              <a:buSzPct val="110000"/>
              <a:buFont typeface="Wingdings" charset="2"/>
              <a:buChar char="Ø"/>
            </a:pPr>
            <a:r>
              <a:rPr lang="fr-FR" altLang="fr-FR" sz="1800" dirty="0">
                <a:latin typeface="Franklin Gothic Book" charset="0"/>
              </a:rPr>
              <a:t>Plus on a de dimensions plus on a de cellules. Seulement une partie des produits peut être vendue </a:t>
            </a:r>
            <a:r>
              <a:rPr lang="fr-FR" altLang="fr-FR" sz="1800" dirty="0">
                <a:latin typeface="Franklin Gothic Book" charset="0"/>
                <a:sym typeface="Wingdings" charset="2"/>
              </a:rPr>
              <a:t></a:t>
            </a:r>
            <a:r>
              <a:rPr lang="fr-FR" altLang="fr-FR" sz="1800" dirty="0">
                <a:latin typeface="Franklin Gothic Book" charset="0"/>
              </a:rPr>
              <a:t> des cellules sans valeur </a:t>
            </a:r>
            <a:r>
              <a:rPr lang="fr-FR" altLang="fr-FR" sz="1800" dirty="0">
                <a:solidFill>
                  <a:schemeClr val="bg2">
                    <a:lumMod val="75000"/>
                  </a:schemeClr>
                </a:solidFill>
                <a:latin typeface="Franklin Gothic Book" charset="0"/>
              </a:rPr>
              <a:t>: </a:t>
            </a:r>
            <a:r>
              <a:rPr lang="fr-FR" altLang="fr-FR" sz="1800" b="1" u="sng" dirty="0">
                <a:solidFill>
                  <a:schemeClr val="bg2">
                    <a:lumMod val="75000"/>
                  </a:schemeClr>
                </a:solidFill>
                <a:latin typeface="Franklin Gothic Book" charset="0"/>
              </a:rPr>
              <a:t>données éparses.</a:t>
            </a:r>
            <a:endParaRPr lang="fr-FR" altLang="fr-FR" sz="1800" b="1" dirty="0">
              <a:solidFill>
                <a:schemeClr val="bg2">
                  <a:lumMod val="75000"/>
                </a:schemeClr>
              </a:solidFill>
              <a:latin typeface="Franklin Gothic Book" charset="0"/>
            </a:endParaRPr>
          </a:p>
        </p:txBody>
      </p:sp>
      <p:sp>
        <p:nvSpPr>
          <p:cNvPr id="6" name="Text Box 3"/>
          <p:cNvSpPr txBox="1">
            <a:spLocks noChangeArrowheads="1"/>
          </p:cNvSpPr>
          <p:nvPr/>
        </p:nvSpPr>
        <p:spPr bwMode="auto">
          <a:xfrm>
            <a:off x="838200" y="1303453"/>
            <a:ext cx="5173960" cy="369332"/>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marL="285750" indent="-285750">
              <a:spcBef>
                <a:spcPct val="0"/>
              </a:spcBef>
              <a:buClr>
                <a:srgbClr val="FF0000"/>
              </a:buClr>
              <a:buSzPct val="110000"/>
              <a:buFont typeface="Wingdings" charset="2"/>
              <a:buChar char="v"/>
            </a:pPr>
            <a:r>
              <a:rPr lang="fr-FR" altLang="fr-FR" sz="1800" b="1" i="1" dirty="0">
                <a:solidFill>
                  <a:schemeClr val="bg2">
                    <a:lumMod val="75000"/>
                  </a:schemeClr>
                </a:solidFill>
                <a:effectLst>
                  <a:outerShdw blurRad="38100" dist="38100" dir="2700000" algn="tl">
                    <a:srgbClr val="C0C0C0"/>
                  </a:outerShdw>
                </a:effectLst>
                <a:latin typeface="Franklin Gothic Book" charset="0"/>
              </a:rPr>
              <a:t>Base de Données Multidimensionnelle éparse</a:t>
            </a:r>
            <a:endParaRPr lang="fr-FR" altLang="fr-FR" sz="1800" dirty="0">
              <a:solidFill>
                <a:schemeClr val="bg2">
                  <a:lumMod val="75000"/>
                </a:schemeClr>
              </a:solidFill>
              <a:effectLst>
                <a:outerShdw blurRad="38100" dist="38100" dir="2700000" algn="tl">
                  <a:srgbClr val="C0C0C0"/>
                </a:outerShdw>
              </a:effectLst>
              <a:latin typeface="Franklin Gothic Book" charset="0"/>
            </a:endParaRPr>
          </a:p>
        </p:txBody>
      </p:sp>
      <p:sp>
        <p:nvSpPr>
          <p:cNvPr id="9" name="Text Box 4"/>
          <p:cNvSpPr txBox="1">
            <a:spLocks noChangeArrowheads="1"/>
          </p:cNvSpPr>
          <p:nvPr/>
        </p:nvSpPr>
        <p:spPr bwMode="auto">
          <a:xfrm>
            <a:off x="318927" y="5085184"/>
            <a:ext cx="881643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76250" indent="-476250">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lgn="just">
              <a:spcBef>
                <a:spcPct val="0"/>
              </a:spcBef>
              <a:buClr>
                <a:srgbClr val="FF0000"/>
              </a:buClr>
              <a:buSzPct val="130000"/>
              <a:buFont typeface="Wingdings" charset="2"/>
              <a:buChar char="Ø"/>
            </a:pPr>
            <a:r>
              <a:rPr lang="fr-FR" altLang="fr-FR" sz="1600" dirty="0">
                <a:latin typeface="Franklin Gothic Book" charset="0"/>
              </a:rPr>
              <a:t>Une BD est considérée comme éparse : si </a:t>
            </a:r>
            <a:r>
              <a:rPr lang="fr-FR" altLang="fr-FR" sz="1600" b="1" i="1" dirty="0">
                <a:latin typeface="Franklin Gothic Book" charset="0"/>
              </a:rPr>
              <a:t>elle a moins de </a:t>
            </a:r>
            <a:r>
              <a:rPr lang="fr-FR" altLang="fr-FR" sz="1600" b="1" i="1" dirty="0">
                <a:solidFill>
                  <a:srgbClr val="FF0000"/>
                </a:solidFill>
                <a:latin typeface="Franklin Gothic Book" charset="0"/>
              </a:rPr>
              <a:t>40%  </a:t>
            </a:r>
            <a:r>
              <a:rPr lang="fr-FR" altLang="fr-FR" sz="1600" dirty="0">
                <a:latin typeface="Franklin Gothic Book" charset="0"/>
              </a:rPr>
              <a:t>de ses cellules </a:t>
            </a:r>
            <a:r>
              <a:rPr lang="ja-JP" altLang="fr-FR" sz="1600" dirty="0">
                <a:latin typeface="Franklin Gothic Book" charset="0"/>
              </a:rPr>
              <a:t>“</a:t>
            </a:r>
            <a:r>
              <a:rPr lang="fr-FR" altLang="ja-JP" sz="1600" dirty="0">
                <a:latin typeface="Franklin Gothic Book" charset="0"/>
              </a:rPr>
              <a:t>peuplées</a:t>
            </a:r>
            <a:r>
              <a:rPr lang="ja-JP" altLang="fr-FR" sz="1600" dirty="0">
                <a:latin typeface="Franklin Gothic Book" charset="0"/>
              </a:rPr>
              <a:t>”</a:t>
            </a:r>
            <a:r>
              <a:rPr lang="fr-FR" altLang="ja-JP" sz="1600" dirty="0">
                <a:latin typeface="Franklin Gothic Book" charset="0"/>
              </a:rPr>
              <a:t>.</a:t>
            </a:r>
          </a:p>
          <a:p>
            <a:pPr>
              <a:spcBef>
                <a:spcPct val="0"/>
              </a:spcBef>
              <a:buClr>
                <a:srgbClr val="FF0000"/>
              </a:buClr>
              <a:buSzPct val="130000"/>
              <a:buFont typeface="Wingdings" charset="2"/>
              <a:buChar char="Ø"/>
            </a:pPr>
            <a:endParaRPr lang="fr-FR" altLang="fr-FR" sz="1600" dirty="0">
              <a:latin typeface="Franklin Gothic Book" charset="0"/>
            </a:endParaRPr>
          </a:p>
          <a:p>
            <a:pPr>
              <a:spcBef>
                <a:spcPct val="0"/>
              </a:spcBef>
              <a:buClr>
                <a:srgbClr val="FF0000"/>
              </a:buClr>
              <a:buSzPct val="130000"/>
              <a:buFont typeface="Wingdings" charset="2"/>
              <a:buChar char="Ø"/>
            </a:pPr>
            <a:r>
              <a:rPr lang="fr-FR" altLang="fr-FR" sz="1600" dirty="0">
                <a:latin typeface="Franklin Gothic Book" charset="0"/>
              </a:rPr>
              <a:t> Techniques de compression des données</a:t>
            </a:r>
          </a:p>
        </p:txBody>
      </p:sp>
      <p:sp>
        <p:nvSpPr>
          <p:cNvPr id="10" name="Text Box 5"/>
          <p:cNvSpPr txBox="1">
            <a:spLocks noChangeArrowheads="1"/>
          </p:cNvSpPr>
          <p:nvPr/>
        </p:nvSpPr>
        <p:spPr bwMode="auto">
          <a:xfrm>
            <a:off x="480481" y="2440116"/>
            <a:ext cx="8572500"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Arial" charset="0"/>
                <a:ea typeface="ＭＳ Ｐゴシック" charset="-128"/>
              </a:defRPr>
            </a:lvl1pPr>
            <a:lvl2pPr>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spcBef>
                <a:spcPct val="0"/>
              </a:spcBef>
              <a:buClr>
                <a:srgbClr val="FF0000"/>
              </a:buClr>
              <a:buSzPct val="130000"/>
              <a:buFont typeface="Wingdings" charset="2"/>
              <a:buNone/>
            </a:pPr>
            <a:r>
              <a:rPr lang="fr-FR" altLang="fr-FR" sz="1800" b="1" u="sng" dirty="0">
                <a:solidFill>
                  <a:schemeClr val="bg2">
                    <a:lumMod val="75000"/>
                  </a:schemeClr>
                </a:solidFill>
                <a:latin typeface="Lucida Calligraphy" charset="0"/>
                <a:ea typeface="Lucida Calligraphy" charset="0"/>
                <a:cs typeface="Lucida Calligraphy" charset="0"/>
              </a:rPr>
              <a:t>Exemple</a:t>
            </a:r>
            <a:r>
              <a:rPr lang="fr-FR" altLang="fr-FR" sz="1800" u="sng" dirty="0">
                <a:solidFill>
                  <a:schemeClr val="bg1">
                    <a:lumMod val="95000"/>
                  </a:schemeClr>
                </a:solidFill>
                <a:latin typeface="Lucida Calligraphy" charset="0"/>
                <a:ea typeface="Lucida Calligraphy" charset="0"/>
                <a:cs typeface="Lucida Calligraphy" charset="0"/>
              </a:rPr>
              <a:t> :</a:t>
            </a:r>
            <a:r>
              <a:rPr lang="fr-FR" altLang="fr-FR" sz="1800" dirty="0">
                <a:solidFill>
                  <a:schemeClr val="bg1">
                    <a:lumMod val="95000"/>
                  </a:schemeClr>
                </a:solidFill>
                <a:latin typeface="Lucida Calligraphy" charset="0"/>
                <a:ea typeface="Lucida Calligraphy" charset="0"/>
                <a:cs typeface="Lucida Calligraphy" charset="0"/>
              </a:rPr>
              <a:t> </a:t>
            </a:r>
          </a:p>
          <a:p>
            <a:pPr marL="231775" lvl="1">
              <a:spcBef>
                <a:spcPts val="600"/>
              </a:spcBef>
              <a:buClr>
                <a:srgbClr val="FF0000"/>
              </a:buClr>
              <a:buSzPct val="130000"/>
              <a:buFont typeface="Wingdings" charset="2"/>
              <a:buNone/>
            </a:pPr>
            <a:r>
              <a:rPr lang="fr-FR" altLang="fr-FR" dirty="0">
                <a:latin typeface="Lucida Calligraphy" charset="0"/>
                <a:ea typeface="Lucida Calligraphy" charset="0"/>
                <a:cs typeface="Lucida Calligraphy" charset="0"/>
              </a:rPr>
              <a:t>On dispose de </a:t>
            </a:r>
            <a:r>
              <a:rPr lang="fr-FR" altLang="fr-FR" dirty="0">
                <a:solidFill>
                  <a:schemeClr val="bg2">
                    <a:lumMod val="75000"/>
                  </a:schemeClr>
                </a:solidFill>
                <a:latin typeface="Lucida Calligraphy" charset="0"/>
                <a:ea typeface="Lucida Calligraphy" charset="0"/>
                <a:cs typeface="Lucida Calligraphy" charset="0"/>
              </a:rPr>
              <a:t>100 000 </a:t>
            </a:r>
            <a:r>
              <a:rPr lang="fr-FR" altLang="fr-FR" dirty="0">
                <a:latin typeface="Lucida Calligraphy" charset="0"/>
                <a:ea typeface="Lucida Calligraphy" charset="0"/>
                <a:cs typeface="Lucida Calligraphy" charset="0"/>
              </a:rPr>
              <a:t>données  </a:t>
            </a:r>
            <a:r>
              <a:rPr lang="fr-FR" altLang="fr-FR" dirty="0" err="1">
                <a:latin typeface="Lucida Calligraphy" charset="0"/>
                <a:ea typeface="Lucida Calligraphy" charset="0"/>
                <a:cs typeface="Lucida Calligraphy" charset="0"/>
              </a:rPr>
              <a:t>eq</a:t>
            </a:r>
            <a:r>
              <a:rPr lang="fr-FR" altLang="fr-FR" dirty="0">
                <a:latin typeface="Lucida Calligraphy" charset="0"/>
                <a:ea typeface="Lucida Calligraphy" charset="0"/>
                <a:cs typeface="Lucida Calligraphy" charset="0"/>
              </a:rPr>
              <a:t>. </a:t>
            </a:r>
            <a:r>
              <a:rPr lang="fr-FR" altLang="fr-FR" dirty="0" err="1">
                <a:latin typeface="Lucida Calligraphy" charset="0"/>
                <a:ea typeface="Lucida Calligraphy" charset="0"/>
                <a:cs typeface="Lucida Calligraphy" charset="0"/>
              </a:rPr>
              <a:t>tuples</a:t>
            </a:r>
            <a:r>
              <a:rPr lang="fr-FR" altLang="fr-FR" dirty="0">
                <a:latin typeface="Lucida Calligraphy" charset="0"/>
                <a:ea typeface="Lucida Calligraphy" charset="0"/>
                <a:cs typeface="Lucida Calligraphy" charset="0"/>
              </a:rPr>
              <a:t>) ; </a:t>
            </a:r>
            <a:r>
              <a:rPr lang="fr-FR" altLang="fr-FR" dirty="0">
                <a:solidFill>
                  <a:schemeClr val="bg1">
                    <a:lumMod val="95000"/>
                  </a:schemeClr>
                </a:solidFill>
                <a:latin typeface="Lucida Calligraphy" charset="0"/>
                <a:ea typeface="Lucida Calligraphy" charset="0"/>
                <a:cs typeface="Lucida Calligraphy" charset="0"/>
              </a:rPr>
              <a:t>4</a:t>
            </a:r>
            <a:r>
              <a:rPr lang="fr-FR" altLang="fr-FR" dirty="0">
                <a:latin typeface="Lucida Calligraphy" charset="0"/>
                <a:ea typeface="Lucida Calligraphy" charset="0"/>
                <a:cs typeface="Lucida Calligraphy" charset="0"/>
              </a:rPr>
              <a:t> dimensions ayant une cardinalité de </a:t>
            </a:r>
            <a:r>
              <a:rPr lang="fr-FR" altLang="fr-FR" dirty="0">
                <a:solidFill>
                  <a:schemeClr val="bg1">
                    <a:lumMod val="95000"/>
                  </a:schemeClr>
                </a:solidFill>
                <a:latin typeface="Lucida Calligraphy" charset="0"/>
                <a:ea typeface="Lucida Calligraphy" charset="0"/>
                <a:cs typeface="Lucida Calligraphy" charset="0"/>
              </a:rPr>
              <a:t>30</a:t>
            </a:r>
            <a:r>
              <a:rPr lang="fr-FR" altLang="fr-FR" dirty="0">
                <a:latin typeface="Lucida Calligraphy" charset="0"/>
                <a:ea typeface="Lucida Calligraphy" charset="0"/>
                <a:cs typeface="Lucida Calligraphy" charset="0"/>
              </a:rPr>
              <a:t> modalités chacune :</a:t>
            </a:r>
          </a:p>
          <a:p>
            <a:pPr marL="231775" lvl="3">
              <a:spcBef>
                <a:spcPct val="0"/>
              </a:spcBef>
              <a:buClr>
                <a:srgbClr val="FF0000"/>
              </a:buClr>
              <a:buSzPct val="130000"/>
              <a:buFont typeface="Wingdings" charset="2"/>
              <a:buNone/>
            </a:pPr>
            <a:r>
              <a:rPr lang="fr-FR" altLang="fr-FR" dirty="0">
                <a:solidFill>
                  <a:schemeClr val="bg2">
                    <a:lumMod val="75000"/>
                  </a:schemeClr>
                </a:solidFill>
                <a:latin typeface="Lucida Calligraphy" charset="0"/>
                <a:ea typeface="Lucida Calligraphy" charset="0"/>
                <a:cs typeface="Lucida Calligraphy" charset="0"/>
              </a:rPr>
              <a:t>30 * 30 * 30 * 30 = 810 000 </a:t>
            </a:r>
            <a:r>
              <a:rPr lang="fr-FR" altLang="fr-FR" dirty="0">
                <a:latin typeface="Lucida Calligraphy" charset="0"/>
                <a:ea typeface="Lucida Calligraphy" charset="0"/>
                <a:cs typeface="Lucida Calligraphy" charset="0"/>
              </a:rPr>
              <a:t>cellules ;  dont  </a:t>
            </a:r>
            <a:r>
              <a:rPr lang="fr-FR" altLang="fr-FR" dirty="0">
                <a:solidFill>
                  <a:schemeClr val="bg2">
                    <a:lumMod val="75000"/>
                  </a:schemeClr>
                </a:solidFill>
                <a:latin typeface="Lucida Calligraphy" charset="0"/>
                <a:ea typeface="Lucida Calligraphy" charset="0"/>
                <a:cs typeface="Lucida Calligraphy" charset="0"/>
              </a:rPr>
              <a:t>710 000 </a:t>
            </a:r>
            <a:r>
              <a:rPr lang="fr-FR" altLang="fr-FR" dirty="0">
                <a:latin typeface="Lucida Calligraphy" charset="0"/>
                <a:ea typeface="Lucida Calligraphy" charset="0"/>
                <a:cs typeface="Lucida Calligraphy" charset="0"/>
              </a:rPr>
              <a:t>vides : </a:t>
            </a:r>
            <a:r>
              <a:rPr lang="fr-FR" altLang="fr-FR" b="1" u="sng" dirty="0">
                <a:solidFill>
                  <a:schemeClr val="bg2">
                    <a:lumMod val="75000"/>
                  </a:schemeClr>
                </a:solidFill>
                <a:latin typeface="Lucida Calligraphy" charset="0"/>
                <a:ea typeface="Lucida Calligraphy" charset="0"/>
                <a:cs typeface="Lucida Calligraphy" charset="0"/>
              </a:rPr>
              <a:t>12,3% </a:t>
            </a:r>
            <a:r>
              <a:rPr lang="fr-FR" altLang="fr-FR" dirty="0">
                <a:solidFill>
                  <a:schemeClr val="bg2">
                    <a:lumMod val="75000"/>
                  </a:schemeClr>
                </a:solidFill>
                <a:latin typeface="Lucida Calligraphy" charset="0"/>
                <a:ea typeface="Lucida Calligraphy" charset="0"/>
                <a:cs typeface="Lucida Calligraphy" charset="0"/>
              </a:rPr>
              <a:t> </a:t>
            </a:r>
            <a:r>
              <a:rPr lang="fr-FR" altLang="fr-FR" dirty="0">
                <a:latin typeface="Lucida Calligraphy" charset="0"/>
                <a:ea typeface="Lucida Calligraphy" charset="0"/>
                <a:cs typeface="Lucida Calligraphy" charset="0"/>
              </a:rPr>
              <a:t>seulement sont pleines)</a:t>
            </a:r>
          </a:p>
        </p:txBody>
      </p:sp>
      <mc:AlternateContent xmlns:mc="http://schemas.openxmlformats.org/markup-compatibility/2006" xmlns:a14="http://schemas.microsoft.com/office/drawing/2010/main">
        <mc:Choice Requires="a14">
          <p:sp>
            <p:nvSpPr>
              <p:cNvPr id="12" name="Rectangle 11"/>
              <p:cNvSpPr/>
              <p:nvPr/>
            </p:nvSpPr>
            <p:spPr>
              <a:xfrm>
                <a:off x="1404257" y="4039927"/>
                <a:ext cx="6048672" cy="676852"/>
              </a:xfrm>
              <a:prstGeom prst="rect">
                <a:avLst/>
              </a:prstGeom>
              <a:solidFill>
                <a:schemeClr val="bg1">
                  <a:lumMod val="50000"/>
                </a:schemeClr>
              </a:solidFill>
            </p:spPr>
            <p:txBody>
              <a:bodyPr wrap="square">
                <a:spAutoFit/>
              </a:bodyPr>
              <a:lstStyle/>
              <a:p>
                <a:pPr>
                  <a:buClr>
                    <a:srgbClr val="FF0000"/>
                  </a:buClr>
                </a:pPr>
                <a14:m>
                  <m:oMathPara xmlns:m="http://schemas.openxmlformats.org/officeDocument/2006/math">
                    <m:oMathParaPr>
                      <m:jc m:val="centerGroup"/>
                    </m:oMathParaPr>
                    <m:oMath xmlns:m="http://schemas.openxmlformats.org/officeDocument/2006/math">
                      <m:r>
                        <a:rPr lang="fr-FR" sz="2000" i="1" smtClean="0">
                          <a:solidFill>
                            <a:schemeClr val="bg1">
                              <a:lumMod val="95000"/>
                            </a:schemeClr>
                          </a:solidFill>
                          <a:latin typeface="Cambria Math" charset="0"/>
                        </a:rPr>
                        <m:t>𝑇𝑎𝑢𝑥</m:t>
                      </m:r>
                      <m:r>
                        <a:rPr lang="fr-FR" sz="2000" i="0">
                          <a:solidFill>
                            <a:schemeClr val="bg1">
                              <a:lumMod val="95000"/>
                            </a:schemeClr>
                          </a:solidFill>
                          <a:latin typeface="Cambria Math" charset="0"/>
                        </a:rPr>
                        <m:t> </m:t>
                      </m:r>
                      <m:r>
                        <a:rPr lang="fr-FR" sz="2000" i="1">
                          <a:solidFill>
                            <a:schemeClr val="bg1">
                              <a:lumMod val="95000"/>
                            </a:schemeClr>
                          </a:solidFill>
                          <a:latin typeface="Cambria Math" charset="0"/>
                        </a:rPr>
                        <m:t>𝑑</m:t>
                      </m:r>
                      <m:r>
                        <a:rPr lang="fr-FR" sz="2000" i="0">
                          <a:solidFill>
                            <a:schemeClr val="bg1">
                              <a:lumMod val="95000"/>
                            </a:schemeClr>
                          </a:solidFill>
                          <a:latin typeface="Cambria Math" charset="0"/>
                        </a:rPr>
                        <m:t>’é</m:t>
                      </m:r>
                      <m:r>
                        <a:rPr lang="fr-FR" sz="2000" i="1">
                          <a:solidFill>
                            <a:schemeClr val="bg1">
                              <a:lumMod val="95000"/>
                            </a:schemeClr>
                          </a:solidFill>
                          <a:latin typeface="Cambria Math" charset="0"/>
                        </a:rPr>
                        <m:t>𝑝𝑎𝑟𝑠𝑖𝑡</m:t>
                      </m:r>
                      <m:r>
                        <a:rPr lang="fr-FR" sz="2000" i="0">
                          <a:solidFill>
                            <a:schemeClr val="bg1">
                              <a:lumMod val="95000"/>
                            </a:schemeClr>
                          </a:solidFill>
                          <a:latin typeface="Cambria Math" charset="0"/>
                        </a:rPr>
                        <m:t>é =</m:t>
                      </m:r>
                      <m:f>
                        <m:fPr>
                          <m:ctrlPr>
                            <a:rPr lang="fr-FR" sz="2000" i="1">
                              <a:solidFill>
                                <a:schemeClr val="bg1">
                                  <a:lumMod val="95000"/>
                                </a:schemeClr>
                              </a:solidFill>
                              <a:latin typeface="Cambria Math" panose="02040503050406030204" pitchFamily="18" charset="0"/>
                            </a:rPr>
                          </m:ctrlPr>
                        </m:fPr>
                        <m:num>
                          <m:r>
                            <a:rPr lang="fr-FR" sz="2000" i="1">
                              <a:solidFill>
                                <a:schemeClr val="bg1">
                                  <a:lumMod val="95000"/>
                                </a:schemeClr>
                              </a:solidFill>
                              <a:latin typeface="Cambria Math" charset="0"/>
                            </a:rPr>
                            <m:t>𝑁𝑜𝑚𝑏𝑟𝑒</m:t>
                          </m:r>
                          <m:r>
                            <a:rPr lang="fr-FR" sz="2000" i="0">
                              <a:solidFill>
                                <a:schemeClr val="bg1">
                                  <a:lumMod val="95000"/>
                                </a:schemeClr>
                              </a:solidFill>
                              <a:latin typeface="Cambria Math" charset="0"/>
                            </a:rPr>
                            <m:t> </m:t>
                          </m:r>
                          <m:r>
                            <a:rPr lang="fr-FR" sz="2000" i="1">
                              <a:solidFill>
                                <a:schemeClr val="bg1">
                                  <a:lumMod val="95000"/>
                                </a:schemeClr>
                              </a:solidFill>
                              <a:latin typeface="Cambria Math" charset="0"/>
                            </a:rPr>
                            <m:t>𝑑𝑒</m:t>
                          </m:r>
                          <m:r>
                            <a:rPr lang="fr-FR" sz="2000" i="0">
                              <a:solidFill>
                                <a:schemeClr val="bg1">
                                  <a:lumMod val="95000"/>
                                </a:schemeClr>
                              </a:solidFill>
                              <a:latin typeface="Cambria Math" charset="0"/>
                            </a:rPr>
                            <m:t> </m:t>
                          </m:r>
                          <m:r>
                            <a:rPr lang="fr-FR" sz="2000" i="1">
                              <a:solidFill>
                                <a:schemeClr val="bg1">
                                  <a:lumMod val="95000"/>
                                </a:schemeClr>
                              </a:solidFill>
                              <a:latin typeface="Cambria Math" charset="0"/>
                            </a:rPr>
                            <m:t>𝑐𝑒𝑙𝑙𝑢𝑙𝑒𝑠</m:t>
                          </m:r>
                          <m:r>
                            <a:rPr lang="fr-FR" sz="2000" i="0">
                              <a:solidFill>
                                <a:schemeClr val="bg1">
                                  <a:lumMod val="95000"/>
                                </a:schemeClr>
                              </a:solidFill>
                              <a:latin typeface="Cambria Math" charset="0"/>
                            </a:rPr>
                            <m:t> </m:t>
                          </m:r>
                          <m:r>
                            <a:rPr lang="fr-FR" sz="2000" i="1">
                              <a:solidFill>
                                <a:schemeClr val="bg1">
                                  <a:lumMod val="95000"/>
                                </a:schemeClr>
                              </a:solidFill>
                              <a:latin typeface="Cambria Math" charset="0"/>
                            </a:rPr>
                            <m:t>𝑟𝑒𝑚𝑝𝑙𝑖𝑒𝑠</m:t>
                          </m:r>
                        </m:num>
                        <m:den>
                          <m:r>
                            <a:rPr lang="fr-FR" sz="2000" i="1">
                              <a:solidFill>
                                <a:schemeClr val="bg1">
                                  <a:lumMod val="95000"/>
                                </a:schemeClr>
                              </a:solidFill>
                              <a:latin typeface="Cambria Math" charset="0"/>
                            </a:rPr>
                            <m:t>𝑁𝑜𝑚𝑏𝑟𝑒</m:t>
                          </m:r>
                          <m:r>
                            <a:rPr lang="fr-FR" sz="2000" i="0">
                              <a:solidFill>
                                <a:schemeClr val="bg1">
                                  <a:lumMod val="95000"/>
                                </a:schemeClr>
                              </a:solidFill>
                              <a:latin typeface="Cambria Math" charset="0"/>
                            </a:rPr>
                            <m:t> </m:t>
                          </m:r>
                          <m:r>
                            <a:rPr lang="fr-FR" sz="2000" i="1">
                              <a:solidFill>
                                <a:schemeClr val="bg1">
                                  <a:lumMod val="95000"/>
                                </a:schemeClr>
                              </a:solidFill>
                              <a:latin typeface="Cambria Math" charset="0"/>
                            </a:rPr>
                            <m:t>𝑡𝑜𝑡𝑎𝑙</m:t>
                          </m:r>
                          <m:r>
                            <a:rPr lang="fr-FR" sz="2000" i="0">
                              <a:solidFill>
                                <a:schemeClr val="bg1">
                                  <a:lumMod val="95000"/>
                                </a:schemeClr>
                              </a:solidFill>
                              <a:latin typeface="Cambria Math" charset="0"/>
                            </a:rPr>
                            <m:t> </m:t>
                          </m:r>
                          <m:r>
                            <a:rPr lang="fr-FR" sz="2000" i="1">
                              <a:solidFill>
                                <a:schemeClr val="bg1">
                                  <a:lumMod val="95000"/>
                                </a:schemeClr>
                              </a:solidFill>
                              <a:latin typeface="Cambria Math" charset="0"/>
                            </a:rPr>
                            <m:t>𝑑𝑒</m:t>
                          </m:r>
                          <m:r>
                            <a:rPr lang="fr-FR" sz="2000" i="0">
                              <a:solidFill>
                                <a:schemeClr val="bg1">
                                  <a:lumMod val="95000"/>
                                </a:schemeClr>
                              </a:solidFill>
                              <a:latin typeface="Cambria Math" charset="0"/>
                            </a:rPr>
                            <m:t> </m:t>
                          </m:r>
                          <m:r>
                            <a:rPr lang="fr-FR" sz="2000" i="1">
                              <a:solidFill>
                                <a:schemeClr val="bg1">
                                  <a:lumMod val="95000"/>
                                </a:schemeClr>
                              </a:solidFill>
                              <a:latin typeface="Cambria Math" charset="0"/>
                            </a:rPr>
                            <m:t>𝑐𝑒𝑙𝑙𝑢𝑙𝑒𝑠</m:t>
                          </m:r>
                        </m:den>
                      </m:f>
                    </m:oMath>
                  </m:oMathPara>
                </a14:m>
                <a:endParaRPr lang="fr-FR" sz="2000" dirty="0">
                  <a:solidFill>
                    <a:schemeClr val="bg1">
                      <a:lumMod val="95000"/>
                    </a:schemeClr>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1404257" y="4039927"/>
                <a:ext cx="6048672" cy="676852"/>
              </a:xfrm>
              <a:prstGeom prst="rect">
                <a:avLst/>
              </a:prstGeom>
              <a:blipFill>
                <a:blip r:embed="rId2"/>
                <a:stretch>
                  <a:fillRect t="-1852" b="-18519"/>
                </a:stretch>
              </a:blipFill>
            </p:spPr>
            <p:txBody>
              <a:bodyPr/>
              <a:lstStyle/>
              <a:p>
                <a:r>
                  <a:rPr lang="fr-FR">
                    <a:noFill/>
                  </a:rPr>
                  <a:t> </a:t>
                </a:r>
              </a:p>
            </p:txBody>
          </p:sp>
        </mc:Fallback>
      </mc:AlternateContent>
      <p:sp>
        <p:nvSpPr>
          <p:cNvPr id="2" name="Text Box 3">
            <a:extLst>
              <a:ext uri="{FF2B5EF4-FFF2-40B4-BE49-F238E27FC236}">
                <a16:creationId xmlns:a16="http://schemas.microsoft.com/office/drawing/2014/main" id="{2B2992BB-F6BC-125D-AA64-14DB228EC552}"/>
              </a:ext>
            </a:extLst>
          </p:cNvPr>
          <p:cNvSpPr txBox="1">
            <a:spLocks noChangeArrowheads="1"/>
          </p:cNvSpPr>
          <p:nvPr/>
        </p:nvSpPr>
        <p:spPr bwMode="auto">
          <a:xfrm>
            <a:off x="1583668" y="116632"/>
            <a:ext cx="5976664" cy="461665"/>
          </a:xfrm>
          <a:prstGeom prst="rect">
            <a:avLst/>
          </a:prstGeom>
          <a:noFill/>
          <a:ln w="9525">
            <a:noFill/>
            <a:miter lim="800000"/>
            <a:headEnd/>
            <a:tailEnd/>
          </a:ln>
          <a:effectLst/>
        </p:spPr>
        <p:txBody>
          <a:bodyPr wrap="square">
            <a:spAutoFit/>
          </a:bodyPr>
          <a:lstStyle>
            <a:defPPr>
              <a:defRPr lang="fr-FR"/>
            </a:defPPr>
            <a:lvl1pPr algn="ctr" eaLnBrk="1" hangingPunct="1">
              <a:defRPr sz="2400" b="1" u="sng">
                <a:solidFill>
                  <a:schemeClr val="bg1"/>
                </a:solidFill>
                <a:effectLst>
                  <a:outerShdw blurRad="38100" dist="38100" dir="2700000" algn="tl">
                    <a:srgbClr val="C0C0C0"/>
                  </a:outerShdw>
                </a:effectLst>
                <a:highlight>
                  <a:srgbClr val="808080"/>
                </a:highlight>
                <a:ea typeface="ＭＳ Ｐゴシック" charset="-128"/>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pPr algn="l"/>
            <a:r>
              <a:rPr lang="fr-FR" altLang="fr-FR" dirty="0"/>
              <a:t>Stockage des données entreposées </a:t>
            </a:r>
          </a:p>
        </p:txBody>
      </p:sp>
    </p:spTree>
    <p:extLst>
      <p:ext uri="{BB962C8B-B14F-4D97-AF65-F5344CB8AC3E}">
        <p14:creationId xmlns:p14="http://schemas.microsoft.com/office/powerpoint/2010/main" val="8989755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611" name="Group 4"/>
          <p:cNvGrpSpPr>
            <a:grpSpLocks/>
          </p:cNvGrpSpPr>
          <p:nvPr/>
        </p:nvGrpSpPr>
        <p:grpSpPr bwMode="auto">
          <a:xfrm>
            <a:off x="2286000" y="2996952"/>
            <a:ext cx="4572000" cy="2849562"/>
            <a:chOff x="922" y="2256"/>
            <a:chExt cx="3734" cy="1795"/>
          </a:xfrm>
        </p:grpSpPr>
        <p:sp>
          <p:nvSpPr>
            <p:cNvPr id="68618" name="AutoShape 5"/>
            <p:cNvSpPr>
              <a:spLocks noChangeArrowheads="1"/>
            </p:cNvSpPr>
            <p:nvPr/>
          </p:nvSpPr>
          <p:spPr bwMode="auto">
            <a:xfrm>
              <a:off x="922" y="3629"/>
              <a:ext cx="2742" cy="422"/>
            </a:xfrm>
            <a:prstGeom prst="can">
              <a:avLst>
                <a:gd name="adj" fmla="val 25000"/>
              </a:avLst>
            </a:prstGeom>
            <a:noFill/>
            <a:ln w="9525">
              <a:solidFill>
                <a:srgbClr val="000000"/>
              </a:solidFill>
              <a:round/>
              <a:headEnd/>
              <a:tailEnd/>
            </a:ln>
            <a:effectLst>
              <a:prstShdw prst="shdw17" dist="17961" dir="2700000">
                <a:srgbClr val="000000">
                  <a:alpha val="74997"/>
                </a:srgbClr>
              </a:prstShdw>
            </a:effectLst>
            <a:extLst>
              <a:ext uri="{909E8E84-426E-40DD-AFC4-6F175D3DCCD1}">
                <a14:hiddenFill xmlns:a14="http://schemas.microsoft.com/office/drawing/2010/main">
                  <a:solidFill>
                    <a:srgbClr val="FFFFFF"/>
                  </a:solidFill>
                </a14:hiddenFill>
              </a:ext>
            </a:extLst>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endParaRPr lang="fr-FR" altLang="fr-FR">
                <a:latin typeface="Calibri" panose="020F0502020204030204" pitchFamily="34" charset="0"/>
                <a:cs typeface="Calibri" panose="020F0502020204030204" pitchFamily="34" charset="0"/>
              </a:endParaRPr>
            </a:p>
          </p:txBody>
        </p:sp>
        <p:sp>
          <p:nvSpPr>
            <p:cNvPr id="68619" name="Text Box 6"/>
            <p:cNvSpPr txBox="1">
              <a:spLocks noChangeArrowheads="1"/>
            </p:cNvSpPr>
            <p:nvPr/>
          </p:nvSpPr>
          <p:spPr bwMode="auto">
            <a:xfrm>
              <a:off x="1356" y="3787"/>
              <a:ext cx="173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lgn="ctr">
                <a:spcBef>
                  <a:spcPct val="0"/>
                </a:spcBef>
              </a:pPr>
              <a:r>
                <a:rPr lang="fr-FR" altLang="fr-FR" sz="1000" b="1" dirty="0">
                  <a:latin typeface="Calibri" panose="020F0502020204030204" pitchFamily="34" charset="0"/>
                  <a:cs typeface="Calibri" panose="020F0502020204030204" pitchFamily="34" charset="0"/>
                </a:rPr>
                <a:t>500 000  Clients</a:t>
              </a:r>
            </a:p>
          </p:txBody>
        </p:sp>
        <p:grpSp>
          <p:nvGrpSpPr>
            <p:cNvPr id="68620" name="Group 7"/>
            <p:cNvGrpSpPr>
              <a:grpSpLocks/>
            </p:cNvGrpSpPr>
            <p:nvPr/>
          </p:nvGrpSpPr>
          <p:grpSpPr bwMode="auto">
            <a:xfrm>
              <a:off x="1272" y="2995"/>
              <a:ext cx="1751" cy="317"/>
              <a:chOff x="4032" y="5328"/>
              <a:chExt cx="4320" cy="864"/>
            </a:xfrm>
          </p:grpSpPr>
          <p:sp>
            <p:nvSpPr>
              <p:cNvPr id="68630" name="AutoShape 8"/>
              <p:cNvSpPr>
                <a:spLocks noChangeArrowheads="1"/>
              </p:cNvSpPr>
              <p:nvPr/>
            </p:nvSpPr>
            <p:spPr bwMode="auto">
              <a:xfrm>
                <a:off x="4032" y="5328"/>
                <a:ext cx="4312" cy="864"/>
              </a:xfrm>
              <a:prstGeom prst="cube">
                <a:avLst>
                  <a:gd name="adj" fmla="val 25000"/>
                </a:avLst>
              </a:prstGeom>
              <a:noFill/>
              <a:ln w="9525">
                <a:solidFill>
                  <a:srgbClr val="000000"/>
                </a:solidFill>
                <a:miter lim="800000"/>
                <a:headEnd/>
                <a:tailEnd/>
              </a:ln>
              <a:effectLst>
                <a:prstShdw prst="shdw17" dist="17961" dir="2700000">
                  <a:srgbClr val="000000">
                    <a:alpha val="74997"/>
                  </a:srgbClr>
                </a:prstShdw>
              </a:effectLst>
              <a:extLst>
                <a:ext uri="{909E8E84-426E-40DD-AFC4-6F175D3DCCD1}">
                  <a14:hiddenFill xmlns:a14="http://schemas.microsoft.com/office/drawing/2010/main">
                    <a:solidFill>
                      <a:srgbClr val="FFFFFF"/>
                    </a:solidFill>
                  </a14:hiddenFill>
                </a:ext>
              </a:extLst>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endParaRPr lang="fr-FR" altLang="fr-FR">
                  <a:latin typeface="Calibri" panose="020F0502020204030204" pitchFamily="34" charset="0"/>
                  <a:cs typeface="Calibri" panose="020F0502020204030204" pitchFamily="34" charset="0"/>
                </a:endParaRPr>
              </a:p>
            </p:txBody>
          </p:sp>
          <p:sp>
            <p:nvSpPr>
              <p:cNvPr id="68631" name="Text Box 9"/>
              <p:cNvSpPr txBox="1">
                <a:spLocks noChangeArrowheads="1"/>
              </p:cNvSpPr>
              <p:nvPr/>
            </p:nvSpPr>
            <p:spPr bwMode="auto">
              <a:xfrm>
                <a:off x="4752" y="5617"/>
                <a:ext cx="2735" cy="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lgn="ctr">
                  <a:spcBef>
                    <a:spcPct val="0"/>
                  </a:spcBef>
                </a:pPr>
                <a:r>
                  <a:rPr lang="fr-FR" altLang="fr-FR" sz="1000" b="1">
                    <a:latin typeface="Calibri" panose="020F0502020204030204" pitchFamily="34" charset="0"/>
                    <a:cs typeface="Calibri" panose="020F0502020204030204" pitchFamily="34" charset="0"/>
                  </a:rPr>
                  <a:t>500 Villes</a:t>
                </a:r>
              </a:p>
            </p:txBody>
          </p:sp>
        </p:grpSp>
        <p:sp>
          <p:nvSpPr>
            <p:cNvPr id="68621" name="AutoShape 10"/>
            <p:cNvSpPr>
              <a:spLocks noChangeArrowheads="1"/>
            </p:cNvSpPr>
            <p:nvPr/>
          </p:nvSpPr>
          <p:spPr bwMode="auto">
            <a:xfrm>
              <a:off x="1622" y="2626"/>
              <a:ext cx="1050" cy="316"/>
            </a:xfrm>
            <a:prstGeom prst="cube">
              <a:avLst>
                <a:gd name="adj" fmla="val 25000"/>
              </a:avLst>
            </a:prstGeom>
            <a:noFill/>
            <a:ln w="9525">
              <a:solidFill>
                <a:srgbClr val="000000"/>
              </a:solidFill>
              <a:miter lim="800000"/>
              <a:headEnd/>
              <a:tailEnd/>
            </a:ln>
            <a:effectLst>
              <a:prstShdw prst="shdw17" dist="17961" dir="2700000">
                <a:srgbClr val="000000">
                  <a:alpha val="74997"/>
                </a:srgbClr>
              </a:prstShdw>
            </a:effectLst>
            <a:extLst>
              <a:ext uri="{909E8E84-426E-40DD-AFC4-6F175D3DCCD1}">
                <a14:hiddenFill xmlns:a14="http://schemas.microsoft.com/office/drawing/2010/main">
                  <a:solidFill>
                    <a:srgbClr val="FFFFFF"/>
                  </a:solidFill>
                </a14:hiddenFill>
              </a:ext>
            </a:extLst>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endParaRPr lang="fr-FR" altLang="fr-FR">
                <a:latin typeface="Calibri" panose="020F0502020204030204" pitchFamily="34" charset="0"/>
                <a:cs typeface="Calibri" panose="020F0502020204030204" pitchFamily="34" charset="0"/>
              </a:endParaRPr>
            </a:p>
          </p:txBody>
        </p:sp>
        <p:sp>
          <p:nvSpPr>
            <p:cNvPr id="68622" name="Text Box 11"/>
            <p:cNvSpPr txBox="1">
              <a:spLocks noChangeArrowheads="1"/>
            </p:cNvSpPr>
            <p:nvPr/>
          </p:nvSpPr>
          <p:spPr bwMode="auto">
            <a:xfrm>
              <a:off x="1872" y="2784"/>
              <a:ext cx="1076"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spcBef>
                  <a:spcPct val="0"/>
                </a:spcBef>
              </a:pPr>
              <a:r>
                <a:rPr lang="fr-FR" altLang="fr-FR" sz="1000" b="1">
                  <a:latin typeface="Calibri" panose="020F0502020204030204" pitchFamily="34" charset="0"/>
                  <a:cs typeface="Calibri" panose="020F0502020204030204" pitchFamily="34" charset="0"/>
                </a:rPr>
                <a:t>5 Régions</a:t>
              </a:r>
            </a:p>
          </p:txBody>
        </p:sp>
        <p:sp>
          <p:nvSpPr>
            <p:cNvPr id="68623" name="AutoShape 12"/>
            <p:cNvSpPr>
              <a:spLocks noChangeArrowheads="1"/>
            </p:cNvSpPr>
            <p:nvPr/>
          </p:nvSpPr>
          <p:spPr bwMode="auto">
            <a:xfrm>
              <a:off x="1856" y="2256"/>
              <a:ext cx="643" cy="317"/>
            </a:xfrm>
            <a:prstGeom prst="cube">
              <a:avLst>
                <a:gd name="adj" fmla="val 26736"/>
              </a:avLst>
            </a:prstGeom>
            <a:noFill/>
            <a:ln w="9525">
              <a:solidFill>
                <a:srgbClr val="000000"/>
              </a:solidFill>
              <a:miter lim="800000"/>
              <a:headEnd/>
              <a:tailEnd/>
            </a:ln>
            <a:effectLst>
              <a:prstShdw prst="shdw17" dist="17961" dir="2700000">
                <a:srgbClr val="000000">
                  <a:alpha val="74997"/>
                </a:srgbClr>
              </a:prstShdw>
            </a:effectLst>
            <a:extLst>
              <a:ext uri="{909E8E84-426E-40DD-AFC4-6F175D3DCCD1}">
                <a14:hiddenFill xmlns:a14="http://schemas.microsoft.com/office/drawing/2010/main">
                  <a:solidFill>
                    <a:srgbClr val="FFFFFF"/>
                  </a:solidFill>
                </a14:hiddenFill>
              </a:ext>
            </a:extLst>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endParaRPr lang="fr-FR" altLang="fr-FR">
                <a:latin typeface="Calibri" panose="020F0502020204030204" pitchFamily="34" charset="0"/>
                <a:cs typeface="Calibri" panose="020F0502020204030204" pitchFamily="34" charset="0"/>
              </a:endParaRPr>
            </a:p>
          </p:txBody>
        </p:sp>
        <p:sp>
          <p:nvSpPr>
            <p:cNvPr id="68624" name="Text Box 13"/>
            <p:cNvSpPr txBox="1">
              <a:spLocks noChangeArrowheads="1"/>
            </p:cNvSpPr>
            <p:nvPr/>
          </p:nvSpPr>
          <p:spPr bwMode="auto">
            <a:xfrm>
              <a:off x="1968" y="2400"/>
              <a:ext cx="874"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spcBef>
                  <a:spcPct val="0"/>
                </a:spcBef>
              </a:pPr>
              <a:r>
                <a:rPr lang="fr-FR" altLang="fr-FR" sz="1000" b="1">
                  <a:latin typeface="Calibri" panose="020F0502020204030204" pitchFamily="34" charset="0"/>
                  <a:cs typeface="Calibri" panose="020F0502020204030204" pitchFamily="34" charset="0"/>
                </a:rPr>
                <a:t>1 Pays</a:t>
              </a:r>
            </a:p>
          </p:txBody>
        </p:sp>
        <p:sp>
          <p:nvSpPr>
            <p:cNvPr id="68625" name="AutoShape 14"/>
            <p:cNvSpPr>
              <a:spLocks noChangeArrowheads="1"/>
            </p:cNvSpPr>
            <p:nvPr/>
          </p:nvSpPr>
          <p:spPr bwMode="auto">
            <a:xfrm>
              <a:off x="2031" y="3312"/>
              <a:ext cx="293" cy="317"/>
            </a:xfrm>
            <a:prstGeom prst="downArrow">
              <a:avLst>
                <a:gd name="adj1" fmla="val 50000"/>
                <a:gd name="adj2" fmla="val 27233"/>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endParaRPr lang="fr-FR" altLang="fr-FR">
                <a:latin typeface="Calibri" panose="020F0502020204030204" pitchFamily="34" charset="0"/>
                <a:cs typeface="Calibri" panose="020F0502020204030204" pitchFamily="34" charset="0"/>
              </a:endParaRPr>
            </a:p>
          </p:txBody>
        </p:sp>
        <p:sp>
          <p:nvSpPr>
            <p:cNvPr id="68626" name="Text Box 15"/>
            <p:cNvSpPr txBox="1">
              <a:spLocks noChangeArrowheads="1"/>
            </p:cNvSpPr>
            <p:nvPr/>
          </p:nvSpPr>
          <p:spPr bwMode="auto">
            <a:xfrm>
              <a:off x="4031" y="3703"/>
              <a:ext cx="625"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spcBef>
                  <a:spcPts val="1200"/>
                </a:spcBef>
                <a:spcAft>
                  <a:spcPts val="300"/>
                </a:spcAft>
              </a:pPr>
              <a:r>
                <a:rPr lang="fr-FR" altLang="fr-FR" b="1" i="1">
                  <a:solidFill>
                    <a:srgbClr val="000000"/>
                  </a:solidFill>
                  <a:latin typeface="Calibri" panose="020F0502020204030204" pitchFamily="34" charset="0"/>
                  <a:cs typeface="Calibri" panose="020F0502020204030204" pitchFamily="34" charset="0"/>
                </a:rPr>
                <a:t>BDR</a:t>
              </a:r>
              <a:endParaRPr lang="fr-FR" altLang="fr-FR" sz="1100" i="1">
                <a:solidFill>
                  <a:srgbClr val="000000"/>
                </a:solidFill>
                <a:latin typeface="Calibri" panose="020F0502020204030204" pitchFamily="34" charset="0"/>
                <a:cs typeface="Calibri" panose="020F0502020204030204" pitchFamily="34" charset="0"/>
              </a:endParaRPr>
            </a:p>
          </p:txBody>
        </p:sp>
        <p:sp>
          <p:nvSpPr>
            <p:cNvPr id="68627" name="Text Box 16"/>
            <p:cNvSpPr txBox="1">
              <a:spLocks noChangeArrowheads="1"/>
            </p:cNvSpPr>
            <p:nvPr/>
          </p:nvSpPr>
          <p:spPr bwMode="auto">
            <a:xfrm>
              <a:off x="3742" y="2633"/>
              <a:ext cx="79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lgn="ctr">
                <a:spcBef>
                  <a:spcPct val="0"/>
                </a:spcBef>
              </a:pPr>
              <a:r>
                <a:rPr lang="fr-FR" altLang="fr-FR" b="1">
                  <a:latin typeface="Calibri" panose="020F0502020204030204" pitchFamily="34" charset="0"/>
                  <a:cs typeface="Calibri" panose="020F0502020204030204" pitchFamily="34" charset="0"/>
                </a:rPr>
                <a:t>BDM</a:t>
              </a:r>
            </a:p>
          </p:txBody>
        </p:sp>
        <p:sp>
          <p:nvSpPr>
            <p:cNvPr id="68628" name="AutoShape 17"/>
            <p:cNvSpPr>
              <a:spLocks noChangeArrowheads="1"/>
            </p:cNvSpPr>
            <p:nvPr/>
          </p:nvSpPr>
          <p:spPr bwMode="auto">
            <a:xfrm>
              <a:off x="3091" y="2696"/>
              <a:ext cx="651" cy="126"/>
            </a:xfrm>
            <a:prstGeom prst="chevron">
              <a:avLst>
                <a:gd name="adj" fmla="val 129167"/>
              </a:avLst>
            </a:prstGeom>
            <a:solidFill>
              <a:srgbClr val="FFFFFF"/>
            </a:solidFill>
            <a:ln w="9525">
              <a:solidFill>
                <a:srgbClr val="000000"/>
              </a:solidFill>
              <a:miter lim="800000"/>
              <a:headEnd/>
              <a:tailEnd/>
            </a:ln>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endParaRPr lang="fr-FR" altLang="fr-FR">
                <a:latin typeface="Calibri" panose="020F0502020204030204" pitchFamily="34" charset="0"/>
                <a:cs typeface="Calibri" panose="020F0502020204030204" pitchFamily="34" charset="0"/>
              </a:endParaRPr>
            </a:p>
          </p:txBody>
        </p:sp>
        <p:sp>
          <p:nvSpPr>
            <p:cNvPr id="68629" name="AutoShape 18"/>
            <p:cNvSpPr>
              <a:spLocks noChangeArrowheads="1"/>
            </p:cNvSpPr>
            <p:nvPr/>
          </p:nvSpPr>
          <p:spPr bwMode="auto">
            <a:xfrm>
              <a:off x="3742" y="3753"/>
              <a:ext cx="289" cy="125"/>
            </a:xfrm>
            <a:prstGeom prst="chevron">
              <a:avLst>
                <a:gd name="adj" fmla="val 57800"/>
              </a:avLst>
            </a:prstGeom>
            <a:solidFill>
              <a:srgbClr val="FFFFFF"/>
            </a:solidFill>
            <a:ln w="9525">
              <a:solidFill>
                <a:srgbClr val="000000"/>
              </a:solidFill>
              <a:miter lim="800000"/>
              <a:headEnd/>
              <a:tailEnd/>
            </a:ln>
          </p:spPr>
          <p:txBody>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endParaRPr lang="fr-FR" altLang="fr-FR">
                <a:latin typeface="Calibri" panose="020F0502020204030204" pitchFamily="34" charset="0"/>
                <a:cs typeface="Calibri" panose="020F0502020204030204" pitchFamily="34" charset="0"/>
              </a:endParaRPr>
            </a:p>
          </p:txBody>
        </p:sp>
      </p:grpSp>
      <p:sp>
        <p:nvSpPr>
          <p:cNvPr id="26" name="Rectangle 25"/>
          <p:cNvSpPr>
            <a:spLocks noChangeArrowheads="1"/>
          </p:cNvSpPr>
          <p:nvPr/>
        </p:nvSpPr>
        <p:spPr bwMode="auto">
          <a:xfrm>
            <a:off x="213781" y="704512"/>
            <a:ext cx="842962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457200" indent="-457200">
              <a:buClr>
                <a:schemeClr val="bg1">
                  <a:lumMod val="85000"/>
                </a:schemeClr>
              </a:buClr>
              <a:buSzPct val="130000"/>
              <a:buFont typeface="Wingdings" charset="2"/>
              <a:buChar char="v"/>
            </a:pPr>
            <a:r>
              <a:rPr lang="fr-FR" altLang="fr-FR" sz="2800" b="1" dirty="0">
                <a:solidFill>
                  <a:schemeClr val="bg2">
                    <a:lumMod val="75000"/>
                  </a:schemeClr>
                </a:solidFill>
                <a:ea typeface="ＭＳ Ｐゴシック" charset="-128"/>
              </a:rPr>
              <a:t>Mode Hybride  (</a:t>
            </a:r>
            <a:r>
              <a:rPr lang="fr-FR" altLang="fr-FR" sz="2800" b="1" dirty="0">
                <a:solidFill>
                  <a:srgbClr val="FF0000"/>
                </a:solidFill>
                <a:ea typeface="ＭＳ Ｐゴシック" charset="-128"/>
              </a:rPr>
              <a:t>H-OLAP</a:t>
            </a:r>
            <a:r>
              <a:rPr lang="fr-FR" altLang="fr-FR" sz="2800" b="1" dirty="0">
                <a:solidFill>
                  <a:schemeClr val="bg2">
                    <a:lumMod val="75000"/>
                  </a:schemeClr>
                </a:solidFill>
                <a:ea typeface="ＭＳ Ｐゴシック" charset="-128"/>
              </a:rPr>
              <a:t>)</a:t>
            </a:r>
            <a:endParaRPr lang="fr-FR" altLang="fr-FR" sz="2800" dirty="0">
              <a:solidFill>
                <a:schemeClr val="bg2">
                  <a:lumMod val="75000"/>
                </a:schemeClr>
              </a:solidFill>
              <a:ea typeface="ＭＳ Ｐゴシック" charset="-128"/>
            </a:endParaRPr>
          </a:p>
        </p:txBody>
      </p:sp>
      <p:sp>
        <p:nvSpPr>
          <p:cNvPr id="2" name="Rectangle 1"/>
          <p:cNvSpPr/>
          <p:nvPr/>
        </p:nvSpPr>
        <p:spPr>
          <a:xfrm>
            <a:off x="213781" y="1684803"/>
            <a:ext cx="8930219" cy="1107996"/>
          </a:xfrm>
          <a:prstGeom prst="rect">
            <a:avLst/>
          </a:prstGeom>
          <a:noFill/>
        </p:spPr>
        <p:txBody>
          <a:bodyPr wrap="square">
            <a:spAutoFit/>
          </a:bodyPr>
          <a:lstStyle/>
          <a:p>
            <a:pPr marL="285750" indent="-285750">
              <a:lnSpc>
                <a:spcPct val="150000"/>
              </a:lnSpc>
              <a:buClr>
                <a:srgbClr val="FF0000"/>
              </a:buClr>
              <a:buSzPct val="110000"/>
              <a:buFont typeface="Wingdings" charset="2"/>
              <a:buChar char="Ø"/>
            </a:pPr>
            <a:r>
              <a:rPr lang="fr-FR" sz="1600" dirty="0">
                <a:latin typeface="Calibri" panose="020F0502020204030204" pitchFamily="34" charset="0"/>
                <a:cs typeface="Calibri" panose="020F0502020204030204" pitchFamily="34" charset="0"/>
              </a:rPr>
              <a:t>Mode de stockage propriétaire pour les tables d'agrégat et les tables intermédiaires </a:t>
            </a:r>
          </a:p>
          <a:p>
            <a:pPr marL="285750" indent="-285750">
              <a:lnSpc>
                <a:spcPct val="150000"/>
              </a:lnSpc>
              <a:buClr>
                <a:srgbClr val="FF0000"/>
              </a:buClr>
              <a:buSzPct val="110000"/>
              <a:buFont typeface="Wingdings" charset="2"/>
              <a:buChar char="Ø"/>
            </a:pPr>
            <a:r>
              <a:rPr lang="fr-FR" sz="1600" dirty="0">
                <a:latin typeface="Calibri" panose="020F0502020204030204" pitchFamily="34" charset="0"/>
                <a:cs typeface="Calibri" panose="020F0502020204030204" pitchFamily="34" charset="0"/>
              </a:rPr>
              <a:t>Mode relationnel pour les tables avec les données fines. </a:t>
            </a:r>
          </a:p>
          <a:p>
            <a:endParaRPr lang="fr-FR" sz="1600" dirty="0">
              <a:effectLst/>
              <a:latin typeface="Calibri" panose="020F0502020204030204" pitchFamily="34" charset="0"/>
              <a:ea typeface="Calibri" charset="0"/>
              <a:cs typeface="Calibri" panose="020F0502020204030204" pitchFamily="34" charset="0"/>
            </a:endParaRPr>
          </a:p>
        </p:txBody>
      </p:sp>
      <p:sp>
        <p:nvSpPr>
          <p:cNvPr id="3" name="Text Box 3">
            <a:extLst>
              <a:ext uri="{FF2B5EF4-FFF2-40B4-BE49-F238E27FC236}">
                <a16:creationId xmlns:a16="http://schemas.microsoft.com/office/drawing/2014/main" id="{70B7F194-9B6D-5BAF-91A6-038FD7BC38D1}"/>
              </a:ext>
            </a:extLst>
          </p:cNvPr>
          <p:cNvSpPr txBox="1">
            <a:spLocks noChangeArrowheads="1"/>
          </p:cNvSpPr>
          <p:nvPr/>
        </p:nvSpPr>
        <p:spPr bwMode="auto">
          <a:xfrm>
            <a:off x="1583668" y="116632"/>
            <a:ext cx="5976664" cy="461665"/>
          </a:xfrm>
          <a:prstGeom prst="rect">
            <a:avLst/>
          </a:prstGeom>
          <a:noFill/>
          <a:ln w="9525">
            <a:noFill/>
            <a:miter lim="800000"/>
            <a:headEnd/>
            <a:tailEnd/>
          </a:ln>
          <a:effectLst/>
        </p:spPr>
        <p:txBody>
          <a:bodyPr wrap="square">
            <a:spAutoFit/>
          </a:bodyPr>
          <a:lstStyle>
            <a:defPPr>
              <a:defRPr lang="fr-FR"/>
            </a:defPPr>
            <a:lvl1pPr algn="ctr" eaLnBrk="1" hangingPunct="1">
              <a:defRPr sz="2400" b="1" u="sng">
                <a:solidFill>
                  <a:schemeClr val="bg1"/>
                </a:solidFill>
                <a:effectLst>
                  <a:outerShdw blurRad="38100" dist="38100" dir="2700000" algn="tl">
                    <a:srgbClr val="C0C0C0"/>
                  </a:outerShdw>
                </a:effectLst>
                <a:highlight>
                  <a:srgbClr val="808080"/>
                </a:highlight>
                <a:ea typeface="ＭＳ Ｐゴシック" charset="-128"/>
              </a:defRPr>
            </a:lvl1pPr>
            <a:lvl2pPr marL="742950" indent="-285750">
              <a:defRPr sz="1400">
                <a:ea typeface="ＭＳ Ｐゴシック" charset="-128"/>
              </a:defRPr>
            </a:lvl2pPr>
            <a:lvl3pPr marL="1143000" indent="-228600">
              <a:defRPr sz="1400">
                <a:ea typeface="ＭＳ Ｐゴシック" charset="-128"/>
              </a:defRPr>
            </a:lvl3pPr>
            <a:lvl4pPr marL="1600200" indent="-228600">
              <a:defRPr sz="1400">
                <a:ea typeface="ＭＳ Ｐゴシック" charset="-128"/>
              </a:defRPr>
            </a:lvl4pPr>
            <a:lvl5pPr marL="2057400" indent="-228600">
              <a:defRPr sz="1400">
                <a:ea typeface="ＭＳ Ｐゴシック" charset="-128"/>
              </a:defRPr>
            </a:lvl5pPr>
            <a:lvl6pPr marL="2514600" indent="-228600" eaLnBrk="0" fontAlgn="base" hangingPunct="0">
              <a:spcBef>
                <a:spcPct val="50000"/>
              </a:spcBef>
              <a:spcAft>
                <a:spcPct val="0"/>
              </a:spcAft>
              <a:defRPr sz="1400">
                <a:ea typeface="ＭＳ Ｐゴシック" charset="-128"/>
              </a:defRPr>
            </a:lvl6pPr>
            <a:lvl7pPr marL="2971800" indent="-228600" eaLnBrk="0" fontAlgn="base" hangingPunct="0">
              <a:spcBef>
                <a:spcPct val="50000"/>
              </a:spcBef>
              <a:spcAft>
                <a:spcPct val="0"/>
              </a:spcAft>
              <a:defRPr sz="1400">
                <a:ea typeface="ＭＳ Ｐゴシック" charset="-128"/>
              </a:defRPr>
            </a:lvl7pPr>
            <a:lvl8pPr marL="3429000" indent="-228600" eaLnBrk="0" fontAlgn="base" hangingPunct="0">
              <a:spcBef>
                <a:spcPct val="50000"/>
              </a:spcBef>
              <a:spcAft>
                <a:spcPct val="0"/>
              </a:spcAft>
              <a:defRPr sz="1400">
                <a:ea typeface="ＭＳ Ｐゴシック" charset="-128"/>
              </a:defRPr>
            </a:lvl8pPr>
            <a:lvl9pPr marL="3886200" indent="-228600" eaLnBrk="0" fontAlgn="base" hangingPunct="0">
              <a:spcBef>
                <a:spcPct val="50000"/>
              </a:spcBef>
              <a:spcAft>
                <a:spcPct val="0"/>
              </a:spcAft>
              <a:defRPr sz="1400">
                <a:ea typeface="ＭＳ Ｐゴシック" charset="-128"/>
              </a:defRPr>
            </a:lvl9pPr>
          </a:lstStyle>
          <a:p>
            <a:pPr algn="l"/>
            <a:r>
              <a:rPr lang="fr-FR" altLang="fr-FR" dirty="0"/>
              <a:t>Stockage des données entreposées </a:t>
            </a:r>
          </a:p>
        </p:txBody>
      </p:sp>
    </p:spTree>
    <p:extLst>
      <p:ext uri="{BB962C8B-B14F-4D97-AF65-F5344CB8AC3E}">
        <p14:creationId xmlns:p14="http://schemas.microsoft.com/office/powerpoint/2010/main" val="18395776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3"/>
          <p:cNvSpPr txBox="1">
            <a:spLocks noChangeArrowheads="1"/>
          </p:cNvSpPr>
          <p:nvPr/>
        </p:nvSpPr>
        <p:spPr bwMode="auto">
          <a:xfrm>
            <a:off x="3348038" y="6237288"/>
            <a:ext cx="2457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fr-FR" altLang="fr-FR">
                <a:hlinkClick r:id="rId2"/>
              </a:rPr>
              <a:t>Powerpoint Templates</a:t>
            </a:r>
            <a:endParaRPr lang="fr-FR" altLang="fr-FR"/>
          </a:p>
        </p:txBody>
      </p:sp>
      <p:pic>
        <p:nvPicPr>
          <p:cNvPr id="2051" name="Picture 22" descr="FDSFDSF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6"/>
          <p:cNvSpPr txBox="1">
            <a:spLocks noChangeArrowheads="1"/>
          </p:cNvSpPr>
          <p:nvPr/>
        </p:nvSpPr>
        <p:spPr bwMode="auto">
          <a:xfrm>
            <a:off x="107506" y="868579"/>
            <a:ext cx="9036494" cy="11021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80000" tIns="180000" rIns="180000" bIns="180000">
            <a:spAutoFit/>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fr-FR" altLang="fr-FR" sz="3600" b="1" dirty="0">
                <a:solidFill>
                  <a:schemeClr val="bg1"/>
                </a:solidFill>
                <a:latin typeface="Calibri" panose="020F0502020204030204" pitchFamily="34" charset="0"/>
                <a:cs typeface="Calibri" panose="020F0502020204030204" pitchFamily="34" charset="0"/>
              </a:rPr>
              <a:t>Entrepôts de Données Avancés</a:t>
            </a:r>
          </a:p>
          <a:p>
            <a:pPr algn="ctr" eaLnBrk="1" hangingPunct="1"/>
            <a:endParaRPr lang="fr-FR" altLang="fr-FR" sz="1200" b="1" i="1" dirty="0">
              <a:solidFill>
                <a:schemeClr val="bg1"/>
              </a:solidFill>
              <a:latin typeface="Calibri" panose="020F0502020204030204" pitchFamily="34" charset="0"/>
              <a:cs typeface="Calibri" panose="020F0502020204030204" pitchFamily="34" charset="0"/>
            </a:endParaRPr>
          </a:p>
        </p:txBody>
      </p:sp>
      <p:sp>
        <p:nvSpPr>
          <p:cNvPr id="2" name="Rectangle 1"/>
          <p:cNvSpPr/>
          <p:nvPr/>
        </p:nvSpPr>
        <p:spPr>
          <a:xfrm>
            <a:off x="3010567" y="5721678"/>
            <a:ext cx="3230372" cy="523220"/>
          </a:xfrm>
          <a:prstGeom prst="rect">
            <a:avLst/>
          </a:prstGeom>
        </p:spPr>
        <p:txBody>
          <a:bodyPr wrap="none">
            <a:spAutoFit/>
          </a:bodyPr>
          <a:lstStyle/>
          <a:p>
            <a:pPr eaLnBrk="1" hangingPunct="1"/>
            <a:r>
              <a:rPr lang="fr-FR" altLang="fr-FR" sz="2800" b="1" i="1" dirty="0">
                <a:solidFill>
                  <a:schemeClr val="bg1"/>
                </a:solidFill>
                <a:latin typeface="Verdana" charset="0"/>
              </a:rPr>
              <a:t>Omar </a:t>
            </a:r>
            <a:r>
              <a:rPr lang="fr-FR" altLang="fr-FR" sz="2800" b="1" i="1" dirty="0" err="1">
                <a:solidFill>
                  <a:schemeClr val="bg1"/>
                </a:solidFill>
                <a:latin typeface="Verdana" charset="0"/>
              </a:rPr>
              <a:t>Boussaïd</a:t>
            </a:r>
            <a:endParaRPr lang="fr-FR" altLang="fr-FR" sz="2800" i="1" dirty="0">
              <a:solidFill>
                <a:schemeClr val="bg1"/>
              </a:solidFill>
            </a:endParaRPr>
          </a:p>
        </p:txBody>
      </p:sp>
      <p:sp>
        <p:nvSpPr>
          <p:cNvPr id="15" name="ZoneTexte 14"/>
          <p:cNvSpPr txBox="1"/>
          <p:nvPr/>
        </p:nvSpPr>
        <p:spPr>
          <a:xfrm>
            <a:off x="2211926" y="1634897"/>
            <a:ext cx="4104456" cy="707886"/>
          </a:xfrm>
          <a:prstGeom prst="rect">
            <a:avLst/>
          </a:prstGeom>
          <a:noFill/>
        </p:spPr>
        <p:txBody>
          <a:bodyPr wrap="square" rtlCol="0">
            <a:spAutoFit/>
          </a:bodyPr>
          <a:lstStyle/>
          <a:p>
            <a:pPr algn="ctr"/>
            <a:r>
              <a:rPr lang="fr-FR" sz="4000" dirty="0">
                <a:latin typeface="Calibri" panose="020F0502020204030204" pitchFamily="34" charset="0"/>
                <a:cs typeface="Calibri" panose="020F0502020204030204" pitchFamily="34" charset="0"/>
              </a:rPr>
              <a:t>FIN</a:t>
            </a:r>
          </a:p>
        </p:txBody>
      </p:sp>
      <p:pic>
        <p:nvPicPr>
          <p:cNvPr id="16385" name="Picture 1" descr="page52image20184">
            <a:extLst>
              <a:ext uri="{FF2B5EF4-FFF2-40B4-BE49-F238E27FC236}">
                <a16:creationId xmlns:a16="http://schemas.microsoft.com/office/drawing/2014/main" id="{C1164951-7531-A648-A26C-9E0CD23249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2500542"/>
            <a:ext cx="2987824" cy="1990186"/>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e 15">
            <a:extLst>
              <a:ext uri="{FF2B5EF4-FFF2-40B4-BE49-F238E27FC236}">
                <a16:creationId xmlns:a16="http://schemas.microsoft.com/office/drawing/2014/main" id="{F6DC2002-4664-8443-B0BD-A071764B82AE}"/>
              </a:ext>
            </a:extLst>
          </p:cNvPr>
          <p:cNvGrpSpPr/>
          <p:nvPr/>
        </p:nvGrpSpPr>
        <p:grpSpPr>
          <a:xfrm>
            <a:off x="117250" y="133270"/>
            <a:ext cx="2610646" cy="642903"/>
            <a:chOff x="65832" y="-52412"/>
            <a:chExt cx="3009260" cy="673100"/>
          </a:xfrm>
        </p:grpSpPr>
        <p:pic>
          <p:nvPicPr>
            <p:cNvPr id="17" name="Image 16">
              <a:extLst>
                <a:ext uri="{FF2B5EF4-FFF2-40B4-BE49-F238E27FC236}">
                  <a16:creationId xmlns:a16="http://schemas.microsoft.com/office/drawing/2014/main" id="{C01BE79C-437D-F044-9513-3220D36662C5}"/>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5832" y="-52412"/>
              <a:ext cx="1193800" cy="673100"/>
            </a:xfrm>
            <a:prstGeom prst="rect">
              <a:avLst/>
            </a:prstGeom>
            <a:noFill/>
            <a:ln>
              <a:noFill/>
            </a:ln>
          </p:spPr>
        </p:pic>
        <p:pic>
          <p:nvPicPr>
            <p:cNvPr id="18" name="Image 17">
              <a:extLst>
                <a:ext uri="{FF2B5EF4-FFF2-40B4-BE49-F238E27FC236}">
                  <a16:creationId xmlns:a16="http://schemas.microsoft.com/office/drawing/2014/main" id="{A815B19E-0E3D-2A4A-8E4D-7515256E69B9}"/>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1233592" y="163488"/>
              <a:ext cx="1841500" cy="457200"/>
            </a:xfrm>
            <a:prstGeom prst="rect">
              <a:avLst/>
            </a:prstGeom>
            <a:noFill/>
            <a:ln>
              <a:noFill/>
            </a:ln>
          </p:spPr>
        </p:pic>
      </p:grpSp>
    </p:spTree>
    <p:extLst>
      <p:ext uri="{BB962C8B-B14F-4D97-AF65-F5344CB8AC3E}">
        <p14:creationId xmlns:p14="http://schemas.microsoft.com/office/powerpoint/2010/main" val="381688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2"/>
          <p:cNvGrpSpPr>
            <a:grpSpLocks/>
          </p:cNvGrpSpPr>
          <p:nvPr/>
        </p:nvGrpSpPr>
        <p:grpSpPr bwMode="auto">
          <a:xfrm>
            <a:off x="3923928" y="1529110"/>
            <a:ext cx="4681041" cy="4276154"/>
            <a:chOff x="2290" y="873"/>
            <a:chExt cx="3198" cy="3447"/>
          </a:xfrm>
        </p:grpSpPr>
        <p:sp>
          <p:nvSpPr>
            <p:cNvPr id="17462" name="Oval 58"/>
            <p:cNvSpPr>
              <a:spLocks noChangeArrowheads="1"/>
            </p:cNvSpPr>
            <p:nvPr/>
          </p:nvSpPr>
          <p:spPr bwMode="auto">
            <a:xfrm>
              <a:off x="2290" y="873"/>
              <a:ext cx="3198" cy="3447"/>
            </a:xfrm>
            <a:prstGeom prst="ellipse">
              <a:avLst/>
            </a:prstGeom>
            <a:gradFill rotWithShape="1">
              <a:gsLst>
                <a:gs pos="0">
                  <a:srgbClr val="FFFF99"/>
                </a:gs>
                <a:gs pos="100000">
                  <a:srgbClr val="B9B96F"/>
                </a:gs>
              </a:gsLst>
              <a:path path="rect">
                <a:fillToRect l="100000" b="100000"/>
              </a:path>
            </a:gradFill>
            <a:ln w="28575">
              <a:solidFill>
                <a:srgbClr val="A50021"/>
              </a:solidFill>
              <a:prstDash val="dash"/>
              <a:round/>
              <a:headEnd/>
              <a:tailEnd/>
            </a:ln>
            <a:effectLst>
              <a:outerShdw blurRad="63500" dist="107763" dir="18900000" algn="ctr" rotWithShape="0">
                <a:schemeClr val="bg2">
                  <a:alpha val="50000"/>
                </a:schemeClr>
              </a:outerShdw>
            </a:effectLst>
          </p:spPr>
          <p:txBody>
            <a:bodyPr wrap="none" anchor="ct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spcBef>
                  <a:spcPct val="50000"/>
                </a:spcBef>
                <a:defRPr/>
              </a:pPr>
              <a:endParaRPr lang="en-US" altLang="fr-FR"/>
            </a:p>
          </p:txBody>
        </p:sp>
        <p:sp>
          <p:nvSpPr>
            <p:cNvPr id="164914" name="AutoShape 50"/>
            <p:cNvSpPr>
              <a:spLocks noChangeArrowheads="1"/>
            </p:cNvSpPr>
            <p:nvPr/>
          </p:nvSpPr>
          <p:spPr bwMode="auto">
            <a:xfrm>
              <a:off x="4059" y="1570"/>
              <a:ext cx="1134" cy="1905"/>
            </a:xfrm>
            <a:prstGeom prst="can">
              <a:avLst>
                <a:gd name="adj" fmla="val 41997"/>
              </a:avLst>
            </a:prstGeom>
            <a:gradFill rotWithShape="1">
              <a:gsLst>
                <a:gs pos="0">
                  <a:schemeClr val="hlink">
                    <a:gamma/>
                    <a:shade val="46275"/>
                    <a:invGamma/>
                  </a:schemeClr>
                </a:gs>
                <a:gs pos="50000">
                  <a:schemeClr val="hlink"/>
                </a:gs>
                <a:gs pos="100000">
                  <a:schemeClr val="hlink">
                    <a:gamma/>
                    <a:shade val="46275"/>
                    <a:invGamma/>
                  </a:schemeClr>
                </a:gs>
              </a:gsLst>
              <a:lin ang="0" scaled="1"/>
            </a:gradFill>
            <a:ln w="9525">
              <a:solidFill>
                <a:schemeClr val="tx1"/>
              </a:solidFill>
              <a:round/>
              <a:headEnd/>
              <a:tailEnd/>
            </a:ln>
            <a:effectLst/>
          </p:spPr>
          <p:txBody>
            <a:bodyPr wrap="none" anchor="ct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lgn="ctr">
                <a:defRPr/>
              </a:pPr>
              <a:r>
                <a:rPr lang="fr-FR" altLang="fr-FR" sz="2000" b="1">
                  <a:solidFill>
                    <a:schemeClr val="bg1"/>
                  </a:solidFill>
                  <a:effectLst>
                    <a:outerShdw blurRad="38100" dist="38100" dir="2700000" algn="tl">
                      <a:srgbClr val="000000"/>
                    </a:outerShdw>
                  </a:effectLst>
                </a:rPr>
                <a:t>Entrepôt de </a:t>
              </a:r>
            </a:p>
            <a:p>
              <a:pPr algn="ctr">
                <a:defRPr/>
              </a:pPr>
              <a:r>
                <a:rPr lang="fr-FR" altLang="fr-FR" sz="2000" b="1">
                  <a:solidFill>
                    <a:schemeClr val="bg1"/>
                  </a:solidFill>
                  <a:effectLst>
                    <a:outerShdw blurRad="38100" dist="38100" dir="2700000" algn="tl">
                      <a:srgbClr val="000000"/>
                    </a:outerShdw>
                  </a:effectLst>
                </a:rPr>
                <a:t>Données</a:t>
              </a:r>
            </a:p>
          </p:txBody>
        </p:sp>
      </p:grpSp>
      <p:grpSp>
        <p:nvGrpSpPr>
          <p:cNvPr id="3" name="Group 73"/>
          <p:cNvGrpSpPr>
            <a:grpSpLocks/>
          </p:cNvGrpSpPr>
          <p:nvPr/>
        </p:nvGrpSpPr>
        <p:grpSpPr bwMode="auto">
          <a:xfrm>
            <a:off x="19050" y="544065"/>
            <a:ext cx="3673475" cy="814388"/>
            <a:chOff x="22" y="0"/>
            <a:chExt cx="2314" cy="513"/>
          </a:xfrm>
        </p:grpSpPr>
        <p:sp>
          <p:nvSpPr>
            <p:cNvPr id="164915" name="Text Box 51"/>
            <p:cNvSpPr txBox="1">
              <a:spLocks noChangeArrowheads="1"/>
            </p:cNvSpPr>
            <p:nvPr/>
          </p:nvSpPr>
          <p:spPr bwMode="auto">
            <a:xfrm>
              <a:off x="22" y="0"/>
              <a:ext cx="2314" cy="288"/>
            </a:xfrm>
            <a:prstGeom prst="rect">
              <a:avLst/>
            </a:prstGeom>
            <a:noFill/>
            <a:ln w="9525">
              <a:noFill/>
              <a:miter lim="800000"/>
              <a:headEnd/>
              <a:tailEnd/>
            </a:ln>
            <a:effectLst/>
          </p:spPr>
          <p:txBody>
            <a:bodyPr>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spcBef>
                  <a:spcPct val="50000"/>
                </a:spcBef>
                <a:defRPr/>
              </a:pPr>
              <a:r>
                <a:rPr lang="fr-FR" altLang="fr-FR" sz="2400" b="1" u="sng" dirty="0">
                  <a:solidFill>
                    <a:srgbClr val="990033"/>
                  </a:solidFill>
                  <a:effectLst>
                    <a:outerShdw blurRad="38100" dist="38100" dir="2700000" algn="tl">
                      <a:srgbClr val="C0C0C0"/>
                    </a:outerShdw>
                  </a:effectLst>
                </a:rPr>
                <a:t>S</a:t>
              </a:r>
              <a:r>
                <a:rPr lang="fr-FR" altLang="fr-FR" sz="1800" b="1" u="sng" dirty="0">
                  <a:effectLst>
                    <a:outerShdw blurRad="38100" dist="38100" dir="2700000" algn="tl">
                      <a:srgbClr val="C0C0C0"/>
                    </a:outerShdw>
                  </a:effectLst>
                </a:rPr>
                <a:t>ystème d</a:t>
              </a:r>
              <a:r>
                <a:rPr lang="fr-FR" altLang="ja-JP" sz="1800" b="1" u="sng" dirty="0">
                  <a:effectLst>
                    <a:outerShdw blurRad="38100" dist="38100" dir="2700000" algn="tl">
                      <a:srgbClr val="C0C0C0"/>
                    </a:outerShdw>
                  </a:effectLst>
                </a:rPr>
                <a:t>'</a:t>
              </a:r>
              <a:r>
                <a:rPr lang="fr-FR" altLang="fr-FR" sz="2400" b="1" u="sng" dirty="0">
                  <a:solidFill>
                    <a:srgbClr val="990033"/>
                  </a:solidFill>
                  <a:effectLst>
                    <a:outerShdw blurRad="38100" dist="38100" dir="2700000" algn="tl">
                      <a:srgbClr val="C0C0C0"/>
                    </a:outerShdw>
                  </a:effectLst>
                </a:rPr>
                <a:t>I</a:t>
              </a:r>
              <a:r>
                <a:rPr lang="fr-FR" altLang="fr-FR" sz="1800" b="1" u="sng" dirty="0">
                  <a:effectLst>
                    <a:outerShdw blurRad="38100" dist="38100" dir="2700000" algn="tl">
                      <a:srgbClr val="C0C0C0"/>
                    </a:outerShdw>
                  </a:effectLst>
                </a:rPr>
                <a:t>nfo. de</a:t>
              </a:r>
              <a:r>
                <a:rPr lang="fr-FR" altLang="fr-FR" sz="2400" b="1" u="sng" dirty="0">
                  <a:solidFill>
                    <a:srgbClr val="990033"/>
                  </a:solidFill>
                  <a:effectLst>
                    <a:outerShdw blurRad="38100" dist="38100" dir="2700000" algn="tl">
                      <a:srgbClr val="C0C0C0"/>
                    </a:outerShdw>
                  </a:effectLst>
                </a:rPr>
                <a:t> P</a:t>
              </a:r>
              <a:r>
                <a:rPr lang="fr-FR" altLang="fr-FR" sz="1800" b="1" u="sng" dirty="0">
                  <a:effectLst>
                    <a:outerShdw blurRad="38100" dist="38100" dir="2700000" algn="tl">
                      <a:srgbClr val="C0C0C0"/>
                    </a:outerShdw>
                  </a:effectLst>
                </a:rPr>
                <a:t>roduction</a:t>
              </a:r>
            </a:p>
          </p:txBody>
        </p:sp>
        <p:sp>
          <p:nvSpPr>
            <p:cNvPr id="164918" name="Text Box 54"/>
            <p:cNvSpPr txBox="1">
              <a:spLocks noChangeArrowheads="1"/>
            </p:cNvSpPr>
            <p:nvPr/>
          </p:nvSpPr>
          <p:spPr bwMode="auto">
            <a:xfrm>
              <a:off x="602" y="301"/>
              <a:ext cx="1633" cy="212"/>
            </a:xfrm>
            <a:prstGeom prst="rect">
              <a:avLst/>
            </a:prstGeom>
            <a:noFill/>
            <a:ln w="9525">
              <a:noFill/>
              <a:miter lim="800000"/>
              <a:headEnd/>
              <a:tailEnd/>
            </a:ln>
            <a:effectLst/>
          </p:spPr>
          <p:txBody>
            <a:bodyPr>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spcBef>
                  <a:spcPct val="50000"/>
                </a:spcBef>
                <a:defRPr/>
              </a:pPr>
              <a:r>
                <a:rPr lang="fr-FR" altLang="fr-FR" b="1" i="1" u="sng" dirty="0">
                  <a:effectLst>
                    <a:outerShdw blurRad="38100" dist="38100" dir="2700000" algn="tl">
                      <a:srgbClr val="C0C0C0"/>
                    </a:outerShdw>
                  </a:effectLst>
                </a:rPr>
                <a:t>Orientation</a:t>
              </a:r>
              <a:r>
                <a:rPr lang="fr-FR" altLang="fr-FR" i="1" dirty="0"/>
                <a:t> : </a:t>
              </a:r>
              <a:r>
                <a:rPr lang="fr-FR" altLang="fr-FR" sz="1600" b="1" i="1" dirty="0">
                  <a:solidFill>
                    <a:srgbClr val="FB032C"/>
                  </a:solidFill>
                  <a:effectLst>
                    <a:outerShdw blurRad="38100" dist="38100" dir="2700000" algn="tl">
                      <a:srgbClr val="C0C0C0"/>
                    </a:outerShdw>
                  </a:effectLst>
                </a:rPr>
                <a:t>Gestion</a:t>
              </a:r>
            </a:p>
          </p:txBody>
        </p:sp>
      </p:grpSp>
      <p:grpSp>
        <p:nvGrpSpPr>
          <p:cNvPr id="4" name="Group 74"/>
          <p:cNvGrpSpPr>
            <a:grpSpLocks/>
          </p:cNvGrpSpPr>
          <p:nvPr/>
        </p:nvGrpSpPr>
        <p:grpSpPr bwMode="auto">
          <a:xfrm>
            <a:off x="3594649" y="853455"/>
            <a:ext cx="5619751" cy="739775"/>
            <a:chOff x="1948" y="129"/>
            <a:chExt cx="3540" cy="466"/>
          </a:xfrm>
        </p:grpSpPr>
        <p:sp>
          <p:nvSpPr>
            <p:cNvPr id="164916" name="Text Box 52"/>
            <p:cNvSpPr txBox="1">
              <a:spLocks noChangeArrowheads="1"/>
            </p:cNvSpPr>
            <p:nvPr/>
          </p:nvSpPr>
          <p:spPr bwMode="auto">
            <a:xfrm>
              <a:off x="3284" y="129"/>
              <a:ext cx="2204" cy="291"/>
            </a:xfrm>
            <a:prstGeom prst="rect">
              <a:avLst/>
            </a:prstGeom>
            <a:noFill/>
            <a:ln w="9525">
              <a:noFill/>
              <a:miter lim="800000"/>
              <a:headEnd/>
              <a:tailEnd/>
            </a:ln>
            <a:effectLst/>
          </p:spPr>
          <p:txBody>
            <a:bodyPr>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lgn="ctr">
                <a:spcBef>
                  <a:spcPct val="50000"/>
                </a:spcBef>
                <a:defRPr/>
              </a:pPr>
              <a:r>
                <a:rPr lang="fr-FR" altLang="fr-FR" sz="2400" b="1" u="sng" dirty="0">
                  <a:solidFill>
                    <a:srgbClr val="990033"/>
                  </a:solidFill>
                  <a:effectLst>
                    <a:outerShdw blurRad="38100" dist="38100" dir="2700000" algn="tl">
                      <a:srgbClr val="C0C0C0"/>
                    </a:outerShdw>
                  </a:effectLst>
                </a:rPr>
                <a:t>S</a:t>
              </a:r>
              <a:r>
                <a:rPr lang="fr-FR" altLang="fr-FR" sz="1800" b="1" u="sng" dirty="0">
                  <a:effectLst>
                    <a:outerShdw blurRad="38100" dist="38100" dir="2700000" algn="tl">
                      <a:srgbClr val="C0C0C0"/>
                    </a:outerShdw>
                  </a:effectLst>
                </a:rPr>
                <a:t>ystème d</a:t>
              </a:r>
              <a:r>
                <a:rPr lang="fr-FR" altLang="ja-JP" sz="1800" b="1" u="sng" dirty="0">
                  <a:effectLst>
                    <a:outerShdw blurRad="38100" dist="38100" dir="2700000" algn="tl">
                      <a:srgbClr val="C0C0C0"/>
                    </a:outerShdw>
                  </a:effectLst>
                </a:rPr>
                <a:t>'</a:t>
              </a:r>
              <a:r>
                <a:rPr lang="fr-FR" altLang="fr-FR" sz="2400" b="1" u="sng" dirty="0">
                  <a:solidFill>
                    <a:srgbClr val="990033"/>
                  </a:solidFill>
                  <a:effectLst>
                    <a:outerShdw blurRad="38100" dist="38100" dir="2700000" algn="tl">
                      <a:srgbClr val="C0C0C0"/>
                    </a:outerShdw>
                  </a:effectLst>
                </a:rPr>
                <a:t>I</a:t>
              </a:r>
              <a:r>
                <a:rPr lang="fr-FR" altLang="fr-FR" sz="1800" b="1" u="sng" dirty="0">
                  <a:effectLst>
                    <a:outerShdw blurRad="38100" dist="38100" dir="2700000" algn="tl">
                      <a:srgbClr val="C0C0C0"/>
                    </a:outerShdw>
                  </a:effectLst>
                </a:rPr>
                <a:t>nfo. </a:t>
              </a:r>
              <a:r>
                <a:rPr lang="fr-FR" altLang="fr-FR" sz="2400" b="1" u="sng" dirty="0">
                  <a:solidFill>
                    <a:srgbClr val="990033"/>
                  </a:solidFill>
                  <a:effectLst>
                    <a:outerShdw blurRad="38100" dist="38100" dir="2700000" algn="tl">
                      <a:srgbClr val="C0C0C0"/>
                    </a:outerShdw>
                  </a:effectLst>
                </a:rPr>
                <a:t>D</a:t>
              </a:r>
              <a:r>
                <a:rPr lang="fr-FR" altLang="fr-FR" sz="1800" b="1" u="sng" dirty="0">
                  <a:effectLst>
                    <a:outerShdw blurRad="38100" dist="38100" dir="2700000" algn="tl">
                      <a:srgbClr val="C0C0C0"/>
                    </a:outerShdw>
                  </a:effectLst>
                </a:rPr>
                <a:t>écisionnel</a:t>
              </a:r>
            </a:p>
          </p:txBody>
        </p:sp>
        <p:cxnSp>
          <p:nvCxnSpPr>
            <p:cNvPr id="18481" name="AutoShape 53"/>
            <p:cNvCxnSpPr>
              <a:cxnSpLocks noChangeShapeType="1"/>
              <a:endCxn id="164916" idx="1"/>
            </p:cNvCxnSpPr>
            <p:nvPr/>
          </p:nvCxnSpPr>
          <p:spPr bwMode="auto">
            <a:xfrm>
              <a:off x="1948" y="135"/>
              <a:ext cx="1336" cy="140"/>
            </a:xfrm>
            <a:prstGeom prst="curvedConnector3">
              <a:avLst>
                <a:gd name="adj1" fmla="val 50000"/>
              </a:avLst>
            </a:prstGeom>
            <a:noFill/>
            <a:ln w="76200">
              <a:solidFill>
                <a:srgbClr val="008000"/>
              </a:solidFill>
              <a:round/>
              <a:headEnd/>
              <a:tailEnd type="triangle" w="med" len="med"/>
            </a:ln>
            <a:extLst>
              <a:ext uri="{909E8E84-426E-40DD-AFC4-6F175D3DCCD1}">
                <a14:hiddenFill xmlns:a14="http://schemas.microsoft.com/office/drawing/2010/main">
                  <a:noFill/>
                </a14:hiddenFill>
              </a:ext>
            </a:extLst>
          </p:spPr>
        </p:cxnSp>
        <p:sp>
          <p:nvSpPr>
            <p:cNvPr id="164919" name="Text Box 55"/>
            <p:cNvSpPr txBox="1">
              <a:spLocks noChangeArrowheads="1"/>
            </p:cNvSpPr>
            <p:nvPr/>
          </p:nvSpPr>
          <p:spPr bwMode="auto">
            <a:xfrm>
              <a:off x="3593" y="382"/>
              <a:ext cx="1419" cy="213"/>
            </a:xfrm>
            <a:prstGeom prst="rect">
              <a:avLst/>
            </a:prstGeom>
            <a:noFill/>
            <a:ln w="9525">
              <a:noFill/>
              <a:miter lim="800000"/>
              <a:headEnd/>
              <a:tailEnd/>
            </a:ln>
            <a:effectLst/>
          </p:spPr>
          <p:txBody>
            <a:bodyPr>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lgn="ctr">
                <a:spcBef>
                  <a:spcPct val="50000"/>
                </a:spcBef>
                <a:defRPr/>
              </a:pPr>
              <a:r>
                <a:rPr lang="fr-FR" altLang="fr-FR" b="1" i="1" u="sng">
                  <a:effectLst>
                    <a:outerShdw blurRad="38100" dist="38100" dir="2700000" algn="tl">
                      <a:srgbClr val="C0C0C0"/>
                    </a:outerShdw>
                  </a:effectLst>
                </a:rPr>
                <a:t>Orientation</a:t>
              </a:r>
              <a:r>
                <a:rPr lang="fr-FR" altLang="fr-FR" i="1"/>
                <a:t> : </a:t>
              </a:r>
              <a:r>
                <a:rPr lang="fr-FR" altLang="fr-FR" sz="1600" b="1" i="1">
                  <a:solidFill>
                    <a:srgbClr val="FB032C"/>
                  </a:solidFill>
                  <a:effectLst>
                    <a:outerShdw blurRad="38100" dist="38100" dir="2700000" algn="tl">
                      <a:srgbClr val="C0C0C0"/>
                    </a:outerShdw>
                  </a:effectLst>
                </a:rPr>
                <a:t>Pilotage</a:t>
              </a:r>
            </a:p>
          </p:txBody>
        </p:sp>
      </p:grpSp>
      <p:grpSp>
        <p:nvGrpSpPr>
          <p:cNvPr id="8" name="Groupe 7">
            <a:extLst>
              <a:ext uri="{FF2B5EF4-FFF2-40B4-BE49-F238E27FC236}">
                <a16:creationId xmlns:a16="http://schemas.microsoft.com/office/drawing/2014/main" id="{202AABF3-C30E-753F-FFF1-BBCF2B9C3A38}"/>
              </a:ext>
            </a:extLst>
          </p:cNvPr>
          <p:cNvGrpSpPr/>
          <p:nvPr/>
        </p:nvGrpSpPr>
        <p:grpSpPr>
          <a:xfrm>
            <a:off x="19049" y="1255093"/>
            <a:ext cx="5666333" cy="4276154"/>
            <a:chOff x="19049" y="1255093"/>
            <a:chExt cx="5666333" cy="4276154"/>
          </a:xfrm>
        </p:grpSpPr>
        <p:grpSp>
          <p:nvGrpSpPr>
            <p:cNvPr id="18436" name="Group 133"/>
            <p:cNvGrpSpPr>
              <a:grpSpLocks/>
            </p:cNvGrpSpPr>
            <p:nvPr/>
          </p:nvGrpSpPr>
          <p:grpSpPr bwMode="auto">
            <a:xfrm>
              <a:off x="1004341" y="1255093"/>
              <a:ext cx="4681041" cy="4276154"/>
              <a:chOff x="612" y="709"/>
              <a:chExt cx="3198" cy="3447"/>
            </a:xfrm>
          </p:grpSpPr>
          <p:sp>
            <p:nvSpPr>
              <p:cNvPr id="17437" name="Oval 60"/>
              <p:cNvSpPr>
                <a:spLocks noChangeArrowheads="1"/>
              </p:cNvSpPr>
              <p:nvPr/>
            </p:nvSpPr>
            <p:spPr bwMode="auto">
              <a:xfrm>
                <a:off x="612" y="709"/>
                <a:ext cx="3198" cy="3447"/>
              </a:xfrm>
              <a:prstGeom prst="ellipse">
                <a:avLst/>
              </a:prstGeom>
              <a:gradFill rotWithShape="1">
                <a:gsLst>
                  <a:gs pos="0">
                    <a:srgbClr val="FFFF99"/>
                  </a:gs>
                  <a:gs pos="100000">
                    <a:srgbClr val="B9B96F"/>
                  </a:gs>
                </a:gsLst>
                <a:path path="rect">
                  <a:fillToRect l="100000" b="100000"/>
                </a:path>
              </a:gradFill>
              <a:ln w="28575">
                <a:solidFill>
                  <a:srgbClr val="A50021"/>
                </a:solidFill>
                <a:prstDash val="dash"/>
                <a:round/>
                <a:headEnd/>
                <a:tailEnd/>
              </a:ln>
              <a:effectLst>
                <a:outerShdw blurRad="63500" dist="107763" dir="18900000" algn="ctr" rotWithShape="0">
                  <a:schemeClr val="bg2">
                    <a:alpha val="50000"/>
                  </a:schemeClr>
                </a:outerShdw>
              </a:effectLst>
            </p:spPr>
            <p:txBody>
              <a:bodyPr wrap="none" anchor="ct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spcBef>
                    <a:spcPct val="50000"/>
                  </a:spcBef>
                  <a:defRPr/>
                </a:pPr>
                <a:endParaRPr lang="en-US" altLang="fr-FR"/>
              </a:p>
            </p:txBody>
          </p:sp>
          <p:grpSp>
            <p:nvGrpSpPr>
              <p:cNvPr id="18461" name="Group 14"/>
              <p:cNvGrpSpPr>
                <a:grpSpLocks/>
              </p:cNvGrpSpPr>
              <p:nvPr/>
            </p:nvGrpSpPr>
            <p:grpSpPr bwMode="auto">
              <a:xfrm>
                <a:off x="2631" y="2907"/>
                <a:ext cx="771" cy="545"/>
                <a:chOff x="0" y="2387"/>
                <a:chExt cx="771" cy="545"/>
              </a:xfrm>
            </p:grpSpPr>
            <p:sp>
              <p:nvSpPr>
                <p:cNvPr id="164879" name="AutoShape 15"/>
                <p:cNvSpPr>
                  <a:spLocks noChangeArrowheads="1"/>
                </p:cNvSpPr>
                <p:nvPr/>
              </p:nvSpPr>
              <p:spPr bwMode="auto">
                <a:xfrm>
                  <a:off x="0" y="2387"/>
                  <a:ext cx="771" cy="545"/>
                </a:xfrm>
                <a:prstGeom prst="can">
                  <a:avLst>
                    <a:gd name="adj" fmla="val 25000"/>
                  </a:avLst>
                </a:prstGeom>
                <a:gradFill rotWithShape="1">
                  <a:gsLst>
                    <a:gs pos="0">
                      <a:schemeClr val="hlink">
                        <a:gamma/>
                        <a:shade val="46275"/>
                        <a:invGamma/>
                      </a:schemeClr>
                    </a:gs>
                    <a:gs pos="50000">
                      <a:schemeClr val="hlink"/>
                    </a:gs>
                    <a:gs pos="100000">
                      <a:schemeClr val="hlink">
                        <a:gamma/>
                        <a:shade val="46275"/>
                        <a:invGamma/>
                      </a:schemeClr>
                    </a:gs>
                  </a:gsLst>
                  <a:lin ang="0" scaled="1"/>
                </a:gradFill>
                <a:ln w="9525">
                  <a:solidFill>
                    <a:schemeClr val="tx1"/>
                  </a:solidFill>
                  <a:round/>
                  <a:headEnd/>
                  <a:tailEnd/>
                </a:ln>
                <a:effectLst/>
              </p:spPr>
              <p:txBody>
                <a:bodyPr wrap="none" anchor="ctr"/>
                <a:lstStyle/>
                <a:p>
                  <a:pPr>
                    <a:spcBef>
                      <a:spcPct val="50000"/>
                    </a:spcBef>
                    <a:defRPr/>
                  </a:pPr>
                  <a:endParaRPr lang="en-US">
                    <a:ea typeface="ＭＳ Ｐゴシック" charset="0"/>
                    <a:cs typeface="ＭＳ Ｐゴシック" charset="0"/>
                  </a:endParaRPr>
                </a:p>
              </p:txBody>
            </p:sp>
            <p:sp>
              <p:nvSpPr>
                <p:cNvPr id="18479" name="Text Box 16"/>
                <p:cNvSpPr txBox="1">
                  <a:spLocks noChangeArrowheads="1"/>
                </p:cNvSpPr>
                <p:nvPr/>
              </p:nvSpPr>
              <p:spPr bwMode="auto">
                <a:xfrm>
                  <a:off x="13" y="2523"/>
                  <a:ext cx="735"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lnSpc>
                      <a:spcPct val="90000"/>
                    </a:lnSpc>
                    <a:spcBef>
                      <a:spcPct val="10000"/>
                    </a:spcBef>
                  </a:pPr>
                  <a:r>
                    <a:rPr lang="fr-FR" altLang="fr-FR" sz="1400" b="1" dirty="0">
                      <a:solidFill>
                        <a:schemeClr val="bg1"/>
                      </a:solidFill>
                      <a:ea typeface="ＭＳ Ｐゴシック" charset="-128"/>
                    </a:rPr>
                    <a:t>BD </a:t>
                  </a:r>
                </a:p>
                <a:p>
                  <a:pPr algn="ctr">
                    <a:lnSpc>
                      <a:spcPct val="90000"/>
                    </a:lnSpc>
                    <a:spcBef>
                      <a:spcPct val="10000"/>
                    </a:spcBef>
                  </a:pPr>
                  <a:r>
                    <a:rPr lang="fr-FR" altLang="fr-FR" sz="1400" b="1" dirty="0">
                      <a:solidFill>
                        <a:schemeClr val="bg1"/>
                      </a:solidFill>
                      <a:ea typeface="ＭＳ Ｐゴシック" charset="-128"/>
                    </a:rPr>
                    <a:t>Magasins</a:t>
                  </a:r>
                </a:p>
              </p:txBody>
            </p:sp>
          </p:grpSp>
          <p:grpSp>
            <p:nvGrpSpPr>
              <p:cNvPr id="18462" name="Group 23"/>
              <p:cNvGrpSpPr>
                <a:grpSpLocks/>
              </p:cNvGrpSpPr>
              <p:nvPr/>
            </p:nvGrpSpPr>
            <p:grpSpPr bwMode="auto">
              <a:xfrm>
                <a:off x="2404" y="1058"/>
                <a:ext cx="907" cy="626"/>
                <a:chOff x="0" y="2306"/>
                <a:chExt cx="771" cy="626"/>
              </a:xfrm>
            </p:grpSpPr>
            <p:sp>
              <p:nvSpPr>
                <p:cNvPr id="164888" name="AutoShape 24"/>
                <p:cNvSpPr>
                  <a:spLocks noChangeArrowheads="1"/>
                </p:cNvSpPr>
                <p:nvPr/>
              </p:nvSpPr>
              <p:spPr bwMode="auto">
                <a:xfrm>
                  <a:off x="0" y="2306"/>
                  <a:ext cx="771" cy="626"/>
                </a:xfrm>
                <a:prstGeom prst="can">
                  <a:avLst>
                    <a:gd name="adj" fmla="val 25000"/>
                  </a:avLst>
                </a:prstGeom>
                <a:gradFill rotWithShape="1">
                  <a:gsLst>
                    <a:gs pos="0">
                      <a:schemeClr val="hlink">
                        <a:gamma/>
                        <a:shade val="46275"/>
                        <a:invGamma/>
                      </a:schemeClr>
                    </a:gs>
                    <a:gs pos="50000">
                      <a:schemeClr val="hlink"/>
                    </a:gs>
                    <a:gs pos="100000">
                      <a:schemeClr val="hlink">
                        <a:gamma/>
                        <a:shade val="46275"/>
                        <a:invGamma/>
                      </a:schemeClr>
                    </a:gs>
                  </a:gsLst>
                  <a:lin ang="0" scaled="1"/>
                </a:gradFill>
                <a:ln w="9525">
                  <a:solidFill>
                    <a:schemeClr val="tx1"/>
                  </a:solidFill>
                  <a:round/>
                  <a:headEnd/>
                  <a:tailEnd/>
                </a:ln>
                <a:effectLst/>
              </p:spPr>
              <p:txBody>
                <a:bodyPr wrap="none" anchor="ctr"/>
                <a:lstStyle/>
                <a:p>
                  <a:pPr>
                    <a:spcBef>
                      <a:spcPct val="50000"/>
                    </a:spcBef>
                    <a:defRPr/>
                  </a:pPr>
                  <a:endParaRPr lang="en-US">
                    <a:ea typeface="ＭＳ Ｐゴシック" charset="0"/>
                    <a:cs typeface="ＭＳ Ｐゴシック" charset="0"/>
                  </a:endParaRPr>
                </a:p>
              </p:txBody>
            </p:sp>
            <p:sp>
              <p:nvSpPr>
                <p:cNvPr id="18477" name="Text Box 25"/>
                <p:cNvSpPr txBox="1">
                  <a:spLocks noChangeArrowheads="1"/>
                </p:cNvSpPr>
                <p:nvPr/>
              </p:nvSpPr>
              <p:spPr bwMode="auto">
                <a:xfrm>
                  <a:off x="83" y="2473"/>
                  <a:ext cx="63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fr-FR" altLang="fr-FR" sz="1400" b="1" dirty="0">
                      <a:solidFill>
                        <a:schemeClr val="bg1"/>
                      </a:solidFill>
                      <a:ea typeface="ＭＳ Ｐゴシック" charset="-128"/>
                    </a:rPr>
                    <a:t>BD </a:t>
                  </a:r>
                </a:p>
                <a:p>
                  <a:pPr algn="ctr"/>
                  <a:r>
                    <a:rPr lang="fr-FR" altLang="fr-FR" sz="1400" b="1" dirty="0">
                      <a:solidFill>
                        <a:schemeClr val="bg1"/>
                      </a:solidFill>
                      <a:ea typeface="ＭＳ Ｐゴシック" charset="-128"/>
                    </a:rPr>
                    <a:t>Clients</a:t>
                  </a:r>
                </a:p>
              </p:txBody>
            </p:sp>
          </p:grpSp>
          <p:sp>
            <p:nvSpPr>
              <p:cNvPr id="164872" name="AutoShape 8"/>
              <p:cNvSpPr>
                <a:spLocks noChangeArrowheads="1"/>
              </p:cNvSpPr>
              <p:nvPr/>
            </p:nvSpPr>
            <p:spPr bwMode="auto">
              <a:xfrm>
                <a:off x="2132" y="3497"/>
                <a:ext cx="771" cy="545"/>
              </a:xfrm>
              <a:prstGeom prst="can">
                <a:avLst>
                  <a:gd name="adj" fmla="val 25000"/>
                </a:avLst>
              </a:prstGeom>
              <a:gradFill rotWithShape="1">
                <a:gsLst>
                  <a:gs pos="0">
                    <a:schemeClr val="hlink">
                      <a:gamma/>
                      <a:shade val="46275"/>
                      <a:invGamma/>
                    </a:schemeClr>
                  </a:gs>
                  <a:gs pos="50000">
                    <a:schemeClr val="hlink"/>
                  </a:gs>
                  <a:gs pos="100000">
                    <a:schemeClr val="hlink">
                      <a:gamma/>
                      <a:shade val="46275"/>
                      <a:invGamma/>
                    </a:schemeClr>
                  </a:gs>
                </a:gsLst>
                <a:lin ang="0" scaled="1"/>
              </a:gradFill>
              <a:ln w="9525">
                <a:solidFill>
                  <a:schemeClr val="tx1"/>
                </a:solidFill>
                <a:round/>
                <a:headEnd/>
                <a:tailEnd/>
              </a:ln>
              <a:effectLst/>
            </p:spPr>
            <p:txBody>
              <a:bodyPr wrap="none" anchor="ctr"/>
              <a:lstStyle/>
              <a:p>
                <a:pPr algn="ctr">
                  <a:defRPr/>
                </a:pPr>
                <a:r>
                  <a:rPr lang="fr-FR" sz="1400" b="1" dirty="0">
                    <a:solidFill>
                      <a:schemeClr val="bg1"/>
                    </a:solidFill>
                    <a:ea typeface="ＭＳ Ｐゴシック" charset="0"/>
                    <a:cs typeface="ＭＳ Ｐゴシック" charset="0"/>
                  </a:rPr>
                  <a:t>BD </a:t>
                </a:r>
              </a:p>
              <a:p>
                <a:pPr algn="ctr">
                  <a:defRPr/>
                </a:pPr>
                <a:r>
                  <a:rPr lang="fr-FR" sz="1400" b="1" dirty="0">
                    <a:solidFill>
                      <a:schemeClr val="bg1"/>
                    </a:solidFill>
                    <a:ea typeface="ＭＳ Ｐゴシック" charset="0"/>
                    <a:cs typeface="ＭＳ Ｐゴシック" charset="0"/>
                  </a:rPr>
                  <a:t>Produits</a:t>
                </a:r>
              </a:p>
            </p:txBody>
          </p:sp>
          <p:grpSp>
            <p:nvGrpSpPr>
              <p:cNvPr id="18464" name="Group 28"/>
              <p:cNvGrpSpPr>
                <a:grpSpLocks/>
              </p:cNvGrpSpPr>
              <p:nvPr/>
            </p:nvGrpSpPr>
            <p:grpSpPr bwMode="auto">
              <a:xfrm>
                <a:off x="953" y="1752"/>
                <a:ext cx="771" cy="662"/>
                <a:chOff x="476" y="1207"/>
                <a:chExt cx="771" cy="662"/>
              </a:xfrm>
            </p:grpSpPr>
            <p:sp>
              <p:nvSpPr>
                <p:cNvPr id="164868" name="AutoShape 4"/>
                <p:cNvSpPr>
                  <a:spLocks noChangeArrowheads="1"/>
                </p:cNvSpPr>
                <p:nvPr/>
              </p:nvSpPr>
              <p:spPr bwMode="auto">
                <a:xfrm>
                  <a:off x="476" y="1207"/>
                  <a:ext cx="771" cy="662"/>
                </a:xfrm>
                <a:prstGeom prst="can">
                  <a:avLst>
                    <a:gd name="adj" fmla="val 25000"/>
                  </a:avLst>
                </a:prstGeom>
                <a:gradFill rotWithShape="1">
                  <a:gsLst>
                    <a:gs pos="0">
                      <a:schemeClr val="hlink">
                        <a:gamma/>
                        <a:shade val="46275"/>
                        <a:invGamma/>
                      </a:schemeClr>
                    </a:gs>
                    <a:gs pos="50000">
                      <a:schemeClr val="hlink"/>
                    </a:gs>
                    <a:gs pos="100000">
                      <a:schemeClr val="hlink">
                        <a:gamma/>
                        <a:shade val="46275"/>
                        <a:invGamma/>
                      </a:schemeClr>
                    </a:gs>
                  </a:gsLst>
                  <a:lin ang="0" scaled="1"/>
                </a:gradFill>
                <a:ln w="9525">
                  <a:solidFill>
                    <a:schemeClr val="tx1"/>
                  </a:solidFill>
                  <a:round/>
                  <a:headEnd/>
                  <a:tailEnd/>
                </a:ln>
                <a:effectLst/>
              </p:spPr>
              <p:txBody>
                <a:bodyPr wrap="none" anchor="ctr"/>
                <a:lstStyle/>
                <a:p>
                  <a:pPr algn="ctr">
                    <a:defRPr/>
                  </a:pPr>
                  <a:endParaRPr lang="en-US">
                    <a:solidFill>
                      <a:schemeClr val="bg1"/>
                    </a:solidFill>
                    <a:latin typeface="Times New Roman" charset="0"/>
                    <a:ea typeface="ＭＳ Ｐゴシック" charset="0"/>
                    <a:cs typeface="ＭＳ Ｐゴシック" charset="0"/>
                  </a:endParaRPr>
                </a:p>
              </p:txBody>
            </p:sp>
            <p:sp>
              <p:nvSpPr>
                <p:cNvPr id="18475" name="Text Box 9"/>
                <p:cNvSpPr txBox="1">
                  <a:spLocks noChangeArrowheads="1"/>
                </p:cNvSpPr>
                <p:nvPr/>
              </p:nvSpPr>
              <p:spPr bwMode="auto">
                <a:xfrm>
                  <a:off x="521" y="1389"/>
                  <a:ext cx="63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fr-FR" altLang="fr-FR" sz="1400" b="1">
                      <a:solidFill>
                        <a:schemeClr val="bg1"/>
                      </a:solidFill>
                      <a:ea typeface="ＭＳ Ｐゴシック" charset="-128"/>
                    </a:rPr>
                    <a:t>BD Compta</a:t>
                  </a:r>
                </a:p>
              </p:txBody>
            </p:sp>
          </p:grpSp>
          <p:grpSp>
            <p:nvGrpSpPr>
              <p:cNvPr id="18465" name="Group 13"/>
              <p:cNvGrpSpPr>
                <a:grpSpLocks/>
              </p:cNvGrpSpPr>
              <p:nvPr/>
            </p:nvGrpSpPr>
            <p:grpSpPr bwMode="auto">
              <a:xfrm>
                <a:off x="907" y="2499"/>
                <a:ext cx="771" cy="650"/>
                <a:chOff x="0" y="2387"/>
                <a:chExt cx="771" cy="650"/>
              </a:xfrm>
            </p:grpSpPr>
            <p:sp>
              <p:nvSpPr>
                <p:cNvPr id="164869" name="AutoShape 5"/>
                <p:cNvSpPr>
                  <a:spLocks noChangeArrowheads="1"/>
                </p:cNvSpPr>
                <p:nvPr/>
              </p:nvSpPr>
              <p:spPr bwMode="auto">
                <a:xfrm>
                  <a:off x="0" y="2387"/>
                  <a:ext cx="771" cy="650"/>
                </a:xfrm>
                <a:prstGeom prst="can">
                  <a:avLst>
                    <a:gd name="adj" fmla="val 25000"/>
                  </a:avLst>
                </a:prstGeom>
                <a:gradFill rotWithShape="1">
                  <a:gsLst>
                    <a:gs pos="0">
                      <a:schemeClr val="hlink">
                        <a:gamma/>
                        <a:shade val="46275"/>
                        <a:invGamma/>
                      </a:schemeClr>
                    </a:gs>
                    <a:gs pos="50000">
                      <a:schemeClr val="hlink"/>
                    </a:gs>
                    <a:gs pos="100000">
                      <a:schemeClr val="hlink">
                        <a:gamma/>
                        <a:shade val="46275"/>
                        <a:invGamma/>
                      </a:schemeClr>
                    </a:gs>
                  </a:gsLst>
                  <a:lin ang="0" scaled="1"/>
                </a:gradFill>
                <a:ln w="9525">
                  <a:solidFill>
                    <a:schemeClr val="tx1"/>
                  </a:solidFill>
                  <a:round/>
                  <a:headEnd/>
                  <a:tailEnd/>
                </a:ln>
                <a:effectLst/>
              </p:spPr>
              <p:txBody>
                <a:bodyPr wrap="none" anchor="ctr"/>
                <a:lstStyle/>
                <a:p>
                  <a:pPr>
                    <a:spcBef>
                      <a:spcPct val="50000"/>
                    </a:spcBef>
                    <a:defRPr/>
                  </a:pPr>
                  <a:endParaRPr lang="en-US">
                    <a:ea typeface="ＭＳ Ｐゴシック" charset="0"/>
                    <a:cs typeface="ＭＳ Ｐゴシック" charset="0"/>
                  </a:endParaRPr>
                </a:p>
              </p:txBody>
            </p:sp>
            <p:sp>
              <p:nvSpPr>
                <p:cNvPr id="18473" name="Text Box 11"/>
                <p:cNvSpPr txBox="1">
                  <a:spLocks noChangeArrowheads="1"/>
                </p:cNvSpPr>
                <p:nvPr/>
              </p:nvSpPr>
              <p:spPr bwMode="auto">
                <a:xfrm>
                  <a:off x="52" y="2573"/>
                  <a:ext cx="63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fr-FR" altLang="fr-FR" sz="1400" b="1" dirty="0">
                      <a:solidFill>
                        <a:schemeClr val="bg1"/>
                      </a:solidFill>
                      <a:ea typeface="ＭＳ Ｐゴシック" charset="-128"/>
                    </a:rPr>
                    <a:t>BD </a:t>
                  </a:r>
                </a:p>
                <a:p>
                  <a:pPr algn="ctr"/>
                  <a:r>
                    <a:rPr lang="fr-FR" altLang="fr-FR" sz="1400" b="1" dirty="0">
                      <a:solidFill>
                        <a:schemeClr val="bg1"/>
                      </a:solidFill>
                      <a:ea typeface="ＭＳ Ｐゴシック" charset="-128"/>
                    </a:rPr>
                    <a:t>DRH</a:t>
                  </a:r>
                </a:p>
              </p:txBody>
            </p:sp>
          </p:grpSp>
          <p:grpSp>
            <p:nvGrpSpPr>
              <p:cNvPr id="18466" name="Group 17"/>
              <p:cNvGrpSpPr>
                <a:grpSpLocks/>
              </p:cNvGrpSpPr>
              <p:nvPr/>
            </p:nvGrpSpPr>
            <p:grpSpPr bwMode="auto">
              <a:xfrm>
                <a:off x="1156" y="3225"/>
                <a:ext cx="885" cy="545"/>
                <a:chOff x="0" y="2387"/>
                <a:chExt cx="771" cy="545"/>
              </a:xfrm>
            </p:grpSpPr>
            <p:sp>
              <p:nvSpPr>
                <p:cNvPr id="164882" name="AutoShape 18"/>
                <p:cNvSpPr>
                  <a:spLocks noChangeArrowheads="1"/>
                </p:cNvSpPr>
                <p:nvPr/>
              </p:nvSpPr>
              <p:spPr bwMode="auto">
                <a:xfrm>
                  <a:off x="0" y="2387"/>
                  <a:ext cx="771" cy="545"/>
                </a:xfrm>
                <a:prstGeom prst="can">
                  <a:avLst>
                    <a:gd name="adj" fmla="val 25000"/>
                  </a:avLst>
                </a:prstGeom>
                <a:gradFill rotWithShape="1">
                  <a:gsLst>
                    <a:gs pos="0">
                      <a:schemeClr val="hlink">
                        <a:gamma/>
                        <a:shade val="46275"/>
                        <a:invGamma/>
                      </a:schemeClr>
                    </a:gs>
                    <a:gs pos="50000">
                      <a:schemeClr val="hlink"/>
                    </a:gs>
                    <a:gs pos="100000">
                      <a:schemeClr val="hlink">
                        <a:gamma/>
                        <a:shade val="46275"/>
                        <a:invGamma/>
                      </a:schemeClr>
                    </a:gs>
                  </a:gsLst>
                  <a:lin ang="0" scaled="1"/>
                </a:gradFill>
                <a:ln w="9525">
                  <a:solidFill>
                    <a:schemeClr val="tx1"/>
                  </a:solidFill>
                  <a:round/>
                  <a:headEnd/>
                  <a:tailEnd/>
                </a:ln>
                <a:effectLst/>
              </p:spPr>
              <p:txBody>
                <a:bodyPr wrap="none" anchor="ctr"/>
                <a:lstStyle/>
                <a:p>
                  <a:pPr>
                    <a:spcBef>
                      <a:spcPct val="50000"/>
                    </a:spcBef>
                    <a:defRPr/>
                  </a:pPr>
                  <a:endParaRPr lang="en-US">
                    <a:ea typeface="ＭＳ Ｐゴシック" charset="0"/>
                    <a:cs typeface="ＭＳ Ｐゴシック" charset="0"/>
                  </a:endParaRPr>
                </a:p>
              </p:txBody>
            </p:sp>
            <p:sp>
              <p:nvSpPr>
                <p:cNvPr id="18471" name="Text Box 19"/>
                <p:cNvSpPr txBox="1">
                  <a:spLocks noChangeArrowheads="1"/>
                </p:cNvSpPr>
                <p:nvPr/>
              </p:nvSpPr>
              <p:spPr bwMode="auto">
                <a:xfrm>
                  <a:off x="113" y="2523"/>
                  <a:ext cx="63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fr-FR" altLang="fr-FR" sz="1400" b="1">
                      <a:solidFill>
                        <a:schemeClr val="bg1"/>
                      </a:solidFill>
                      <a:ea typeface="ＭＳ Ｐゴシック" charset="-128"/>
                    </a:rPr>
                    <a:t>BD </a:t>
                  </a:r>
                </a:p>
                <a:p>
                  <a:pPr algn="ctr"/>
                  <a:r>
                    <a:rPr lang="fr-FR" altLang="fr-FR" sz="1400" b="1">
                      <a:solidFill>
                        <a:schemeClr val="bg1"/>
                      </a:solidFill>
                      <a:ea typeface="ＭＳ Ｐゴシック" charset="-128"/>
                    </a:rPr>
                    <a:t>Marketing</a:t>
                  </a:r>
                </a:p>
              </p:txBody>
            </p:sp>
          </p:grpSp>
          <p:grpSp>
            <p:nvGrpSpPr>
              <p:cNvPr id="18467" name="Group 27"/>
              <p:cNvGrpSpPr>
                <a:grpSpLocks/>
              </p:cNvGrpSpPr>
              <p:nvPr/>
            </p:nvGrpSpPr>
            <p:grpSpPr bwMode="auto">
              <a:xfrm>
                <a:off x="1406" y="1003"/>
                <a:ext cx="907" cy="690"/>
                <a:chOff x="1474" y="1253"/>
                <a:chExt cx="907" cy="690"/>
              </a:xfrm>
            </p:grpSpPr>
            <p:sp>
              <p:nvSpPr>
                <p:cNvPr id="164885" name="AutoShape 21"/>
                <p:cNvSpPr>
                  <a:spLocks noChangeArrowheads="1"/>
                </p:cNvSpPr>
                <p:nvPr/>
              </p:nvSpPr>
              <p:spPr bwMode="auto">
                <a:xfrm>
                  <a:off x="1474" y="1253"/>
                  <a:ext cx="885" cy="690"/>
                </a:xfrm>
                <a:prstGeom prst="can">
                  <a:avLst>
                    <a:gd name="adj" fmla="val 25000"/>
                  </a:avLst>
                </a:prstGeom>
                <a:gradFill rotWithShape="1">
                  <a:gsLst>
                    <a:gs pos="0">
                      <a:schemeClr val="hlink">
                        <a:gamma/>
                        <a:shade val="46275"/>
                        <a:invGamma/>
                      </a:schemeClr>
                    </a:gs>
                    <a:gs pos="50000">
                      <a:schemeClr val="hlink"/>
                    </a:gs>
                    <a:gs pos="100000">
                      <a:schemeClr val="hlink">
                        <a:gamma/>
                        <a:shade val="46275"/>
                        <a:invGamma/>
                      </a:schemeClr>
                    </a:gs>
                  </a:gsLst>
                  <a:lin ang="0" scaled="1"/>
                </a:gradFill>
                <a:ln w="9525">
                  <a:solidFill>
                    <a:schemeClr val="tx1"/>
                  </a:solidFill>
                  <a:round/>
                  <a:headEnd/>
                  <a:tailEnd/>
                </a:ln>
                <a:effectLst/>
              </p:spPr>
              <p:txBody>
                <a:bodyPr wrap="none" anchor="ctr"/>
                <a:lstStyle/>
                <a:p>
                  <a:pPr>
                    <a:spcBef>
                      <a:spcPct val="50000"/>
                    </a:spcBef>
                    <a:defRPr/>
                  </a:pPr>
                  <a:endParaRPr lang="en-US">
                    <a:ea typeface="ＭＳ Ｐゴシック" charset="0"/>
                    <a:cs typeface="ＭＳ Ｐゴシック" charset="0"/>
                  </a:endParaRPr>
                </a:p>
              </p:txBody>
            </p:sp>
            <p:sp>
              <p:nvSpPr>
                <p:cNvPr id="18469" name="Text Box 22"/>
                <p:cNvSpPr txBox="1">
                  <a:spLocks noChangeArrowheads="1"/>
                </p:cNvSpPr>
                <p:nvPr/>
              </p:nvSpPr>
              <p:spPr bwMode="auto">
                <a:xfrm>
                  <a:off x="1474" y="1389"/>
                  <a:ext cx="90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fr-FR" altLang="fr-FR" sz="1400" b="1" dirty="0">
                      <a:solidFill>
                        <a:schemeClr val="bg1"/>
                      </a:solidFill>
                      <a:ea typeface="ＭＳ Ｐゴシック" charset="-128"/>
                    </a:rPr>
                    <a:t>BD </a:t>
                  </a:r>
                </a:p>
                <a:p>
                  <a:pPr algn="ctr"/>
                  <a:r>
                    <a:rPr lang="fr-FR" altLang="fr-FR" sz="1400" b="1" dirty="0">
                      <a:solidFill>
                        <a:schemeClr val="bg1"/>
                      </a:solidFill>
                      <a:ea typeface="ＭＳ Ｐゴシック" charset="-128"/>
                    </a:rPr>
                    <a:t>Fournisseurs</a:t>
                  </a:r>
                </a:p>
              </p:txBody>
            </p:sp>
          </p:grpSp>
        </p:grpSp>
        <p:grpSp>
          <p:nvGrpSpPr>
            <p:cNvPr id="12" name="Group 69"/>
            <p:cNvGrpSpPr>
              <a:grpSpLocks/>
            </p:cNvGrpSpPr>
            <p:nvPr/>
          </p:nvGrpSpPr>
          <p:grpSpPr bwMode="auto">
            <a:xfrm>
              <a:off x="19049" y="2264896"/>
              <a:ext cx="1758414" cy="1646468"/>
              <a:chOff x="12" y="1563"/>
              <a:chExt cx="1336" cy="871"/>
            </a:xfrm>
          </p:grpSpPr>
          <p:grpSp>
            <p:nvGrpSpPr>
              <p:cNvPr id="18456" name="Group 68"/>
              <p:cNvGrpSpPr>
                <a:grpSpLocks/>
              </p:cNvGrpSpPr>
              <p:nvPr/>
            </p:nvGrpSpPr>
            <p:grpSpPr bwMode="auto">
              <a:xfrm>
                <a:off x="12" y="1563"/>
                <a:ext cx="1336" cy="541"/>
                <a:chOff x="12" y="1563"/>
                <a:chExt cx="1336" cy="541"/>
              </a:xfrm>
            </p:grpSpPr>
            <p:sp>
              <p:nvSpPr>
                <p:cNvPr id="18458" name="Rectangle 46"/>
                <p:cNvSpPr>
                  <a:spLocks noChangeArrowheads="1"/>
                </p:cNvSpPr>
                <p:nvPr/>
              </p:nvSpPr>
              <p:spPr bwMode="auto">
                <a:xfrm>
                  <a:off x="12" y="1713"/>
                  <a:ext cx="737" cy="391"/>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fr-FR" altLang="fr-FR" sz="1400" b="1" dirty="0">
                      <a:ea typeface="ＭＳ Ｐゴシック" charset="-128"/>
                    </a:rPr>
                    <a:t>Flux de données </a:t>
                  </a:r>
                </a:p>
                <a:p>
                  <a:pPr algn="ctr"/>
                  <a:r>
                    <a:rPr lang="fr-FR" altLang="fr-FR" sz="1400" b="1" dirty="0">
                      <a:ea typeface="ＭＳ Ｐゴシック" charset="-128"/>
                    </a:rPr>
                    <a:t>externes</a:t>
                  </a:r>
                </a:p>
              </p:txBody>
            </p:sp>
            <p:sp>
              <p:nvSpPr>
                <p:cNvPr id="18459" name="Freeform 43"/>
                <p:cNvSpPr>
                  <a:spLocks/>
                </p:cNvSpPr>
                <p:nvPr/>
              </p:nvSpPr>
              <p:spPr bwMode="auto">
                <a:xfrm rot="20154634">
                  <a:off x="359" y="1563"/>
                  <a:ext cx="989" cy="162"/>
                </a:xfrm>
                <a:custGeom>
                  <a:avLst/>
                  <a:gdLst>
                    <a:gd name="T0" fmla="*/ 0 w 680"/>
                    <a:gd name="T1" fmla="*/ 0 h 136"/>
                    <a:gd name="T2" fmla="*/ 499 w 680"/>
                    <a:gd name="T3" fmla="*/ 0 h 136"/>
                    <a:gd name="T4" fmla="*/ 317 w 680"/>
                    <a:gd name="T5" fmla="*/ 136 h 136"/>
                    <a:gd name="T6" fmla="*/ 680 w 680"/>
                    <a:gd name="T7" fmla="*/ 136 h 136"/>
                    <a:gd name="T8" fmla="*/ 0 60000 65536"/>
                    <a:gd name="T9" fmla="*/ 0 60000 65536"/>
                    <a:gd name="T10" fmla="*/ 0 60000 65536"/>
                    <a:gd name="T11" fmla="*/ 0 60000 65536"/>
                    <a:gd name="T12" fmla="*/ 0 w 680"/>
                    <a:gd name="T13" fmla="*/ 0 h 136"/>
                    <a:gd name="T14" fmla="*/ 680 w 680"/>
                    <a:gd name="T15" fmla="*/ 136 h 136"/>
                  </a:gdLst>
                  <a:ahLst/>
                  <a:cxnLst>
                    <a:cxn ang="T8">
                      <a:pos x="T0" y="T1"/>
                    </a:cxn>
                    <a:cxn ang="T9">
                      <a:pos x="T2" y="T3"/>
                    </a:cxn>
                    <a:cxn ang="T10">
                      <a:pos x="T4" y="T5"/>
                    </a:cxn>
                    <a:cxn ang="T11">
                      <a:pos x="T6" y="T7"/>
                    </a:cxn>
                  </a:cxnLst>
                  <a:rect l="T12" t="T13" r="T14" b="T15"/>
                  <a:pathLst>
                    <a:path w="680" h="136">
                      <a:moveTo>
                        <a:pt x="0" y="0"/>
                      </a:moveTo>
                      <a:lnTo>
                        <a:pt x="499" y="0"/>
                      </a:lnTo>
                      <a:lnTo>
                        <a:pt x="317" y="136"/>
                      </a:lnTo>
                      <a:lnTo>
                        <a:pt x="680" y="136"/>
                      </a:lnTo>
                    </a:path>
                  </a:pathLst>
                </a:custGeom>
                <a:noFill/>
                <a:ln w="76200">
                  <a:solidFill>
                    <a:srgbClr val="0432FF"/>
                  </a:solidFill>
                  <a:round/>
                  <a:headEnd/>
                  <a:tailEnd type="triangle" w="med" len="med"/>
                </a:ln>
              </p:spPr>
              <p:txBody>
                <a:bodyPr/>
                <a:lstStyle/>
                <a:p>
                  <a:endParaRPr lang="fr-FR"/>
                </a:p>
              </p:txBody>
            </p:sp>
          </p:grpSp>
          <p:sp>
            <p:nvSpPr>
              <p:cNvPr id="18457" name="Freeform 44"/>
              <p:cNvSpPr>
                <a:spLocks/>
              </p:cNvSpPr>
              <p:nvPr/>
            </p:nvSpPr>
            <p:spPr bwMode="auto">
              <a:xfrm rot="951867">
                <a:off x="301" y="2189"/>
                <a:ext cx="813" cy="245"/>
              </a:xfrm>
              <a:custGeom>
                <a:avLst/>
                <a:gdLst>
                  <a:gd name="T0" fmla="*/ 0 w 680"/>
                  <a:gd name="T1" fmla="*/ 0 h 136"/>
                  <a:gd name="T2" fmla="*/ 34153 w 680"/>
                  <a:gd name="T3" fmla="*/ 0 h 136"/>
                  <a:gd name="T4" fmla="*/ 21703 w 680"/>
                  <a:gd name="T5" fmla="*/ 24524 h 136"/>
                  <a:gd name="T6" fmla="*/ 46581 w 680"/>
                  <a:gd name="T7" fmla="*/ 24524 h 136"/>
                  <a:gd name="T8" fmla="*/ 0 60000 65536"/>
                  <a:gd name="T9" fmla="*/ 0 60000 65536"/>
                  <a:gd name="T10" fmla="*/ 0 60000 65536"/>
                  <a:gd name="T11" fmla="*/ 0 60000 65536"/>
                  <a:gd name="T12" fmla="*/ 0 w 680"/>
                  <a:gd name="T13" fmla="*/ 0 h 136"/>
                  <a:gd name="T14" fmla="*/ 680 w 680"/>
                  <a:gd name="T15" fmla="*/ 136 h 136"/>
                </a:gdLst>
                <a:ahLst/>
                <a:cxnLst>
                  <a:cxn ang="T8">
                    <a:pos x="T0" y="T1"/>
                  </a:cxn>
                  <a:cxn ang="T9">
                    <a:pos x="T2" y="T3"/>
                  </a:cxn>
                  <a:cxn ang="T10">
                    <a:pos x="T4" y="T5"/>
                  </a:cxn>
                  <a:cxn ang="T11">
                    <a:pos x="T6" y="T7"/>
                  </a:cxn>
                </a:cxnLst>
                <a:rect l="T12" t="T13" r="T14" b="T15"/>
                <a:pathLst>
                  <a:path w="680" h="136">
                    <a:moveTo>
                      <a:pt x="0" y="0"/>
                    </a:moveTo>
                    <a:lnTo>
                      <a:pt x="499" y="0"/>
                    </a:lnTo>
                    <a:lnTo>
                      <a:pt x="317" y="136"/>
                    </a:lnTo>
                    <a:lnTo>
                      <a:pt x="680" y="136"/>
                    </a:lnTo>
                  </a:path>
                </a:pathLst>
              </a:custGeom>
              <a:noFill/>
              <a:ln w="76200">
                <a:solidFill>
                  <a:srgbClr val="0432FF"/>
                </a:solidFill>
                <a:round/>
                <a:headEnd/>
                <a:tailEnd type="triangle" w="med" len="med"/>
              </a:ln>
            </p:spPr>
            <p:txBody>
              <a:bodyPr/>
              <a:lstStyle/>
              <a:p>
                <a:endParaRPr lang="fr-FR"/>
              </a:p>
            </p:txBody>
          </p:sp>
        </p:grpSp>
        <p:grpSp>
          <p:nvGrpSpPr>
            <p:cNvPr id="14" name="Group 135"/>
            <p:cNvGrpSpPr>
              <a:grpSpLocks/>
            </p:cNvGrpSpPr>
            <p:nvPr/>
          </p:nvGrpSpPr>
          <p:grpSpPr bwMode="auto">
            <a:xfrm>
              <a:off x="2154237" y="2418470"/>
              <a:ext cx="2203451" cy="2294812"/>
              <a:chOff x="1357" y="1508"/>
              <a:chExt cx="1388" cy="1762"/>
            </a:xfrm>
          </p:grpSpPr>
          <p:grpSp>
            <p:nvGrpSpPr>
              <p:cNvPr id="18441" name="Group 132"/>
              <p:cNvGrpSpPr>
                <a:grpSpLocks/>
              </p:cNvGrpSpPr>
              <p:nvPr/>
            </p:nvGrpSpPr>
            <p:grpSpPr bwMode="auto">
              <a:xfrm>
                <a:off x="1924" y="1543"/>
                <a:ext cx="780" cy="889"/>
                <a:chOff x="1924" y="1543"/>
                <a:chExt cx="780" cy="889"/>
              </a:xfrm>
            </p:grpSpPr>
            <p:cxnSp>
              <p:nvCxnSpPr>
                <p:cNvPr id="18454" name="AutoShape 38"/>
                <p:cNvCxnSpPr>
                  <a:cxnSpLocks noChangeShapeType="1"/>
                  <a:stCxn id="164888" idx="3"/>
                </p:cNvCxnSpPr>
                <p:nvPr/>
              </p:nvCxnSpPr>
              <p:spPr bwMode="auto">
                <a:xfrm rot="5400000">
                  <a:off x="2017" y="1588"/>
                  <a:ext cx="731" cy="642"/>
                </a:xfrm>
                <a:prstGeom prst="curvedConnector2">
                  <a:avLst/>
                </a:prstGeom>
                <a:noFill/>
                <a:ln w="28575">
                  <a:solidFill>
                    <a:srgbClr val="A50021"/>
                  </a:solidFill>
                  <a:round/>
                  <a:headEnd/>
                  <a:tailEnd type="triangle" w="med" len="med"/>
                </a:ln>
                <a:extLst>
                  <a:ext uri="{909E8E84-426E-40DD-AFC4-6F175D3DCCD1}">
                    <a14:hiddenFill xmlns:a14="http://schemas.microsoft.com/office/drawing/2010/main">
                      <a:noFill/>
                    </a14:hiddenFill>
                  </a:ext>
                </a:extLst>
              </p:spPr>
            </p:cxnSp>
            <p:sp>
              <p:nvSpPr>
                <p:cNvPr id="18455" name="AutoShape 39"/>
                <p:cNvSpPr>
                  <a:spLocks noChangeArrowheads="1"/>
                </p:cNvSpPr>
                <p:nvPr/>
              </p:nvSpPr>
              <p:spPr bwMode="auto">
                <a:xfrm>
                  <a:off x="1924" y="2205"/>
                  <a:ext cx="273" cy="227"/>
                </a:xfrm>
                <a:prstGeom prst="sun">
                  <a:avLst>
                    <a:gd name="adj" fmla="val 25000"/>
                  </a:avLst>
                </a:prstGeom>
                <a:solidFill>
                  <a:srgbClr val="A50021"/>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endParaRPr lang="en-US" altLang="fr-FR" sz="1400">
                    <a:ea typeface="ＭＳ Ｐゴシック" charset="-128"/>
                  </a:endParaRPr>
                </a:p>
              </p:txBody>
            </p:sp>
          </p:grpSp>
          <p:grpSp>
            <p:nvGrpSpPr>
              <p:cNvPr id="18442" name="Group 134"/>
              <p:cNvGrpSpPr>
                <a:grpSpLocks/>
              </p:cNvGrpSpPr>
              <p:nvPr/>
            </p:nvGrpSpPr>
            <p:grpSpPr bwMode="auto">
              <a:xfrm>
                <a:off x="1357" y="1508"/>
                <a:ext cx="1388" cy="1762"/>
                <a:chOff x="1357" y="1508"/>
                <a:chExt cx="1388" cy="1762"/>
              </a:xfrm>
            </p:grpSpPr>
            <p:grpSp>
              <p:nvGrpSpPr>
                <p:cNvPr id="18443" name="Group 131"/>
                <p:cNvGrpSpPr>
                  <a:grpSpLocks/>
                </p:cNvGrpSpPr>
                <p:nvPr/>
              </p:nvGrpSpPr>
              <p:grpSpPr bwMode="auto">
                <a:xfrm>
                  <a:off x="1357" y="1508"/>
                  <a:ext cx="1388" cy="1762"/>
                  <a:chOff x="1357" y="1508"/>
                  <a:chExt cx="1388" cy="1762"/>
                </a:xfrm>
              </p:grpSpPr>
              <p:cxnSp>
                <p:nvCxnSpPr>
                  <p:cNvPr id="18445" name="AutoShape 61"/>
                  <p:cNvCxnSpPr>
                    <a:cxnSpLocks noChangeShapeType="1"/>
                    <a:endCxn id="18444" idx="1"/>
                  </p:cNvCxnSpPr>
                  <p:nvPr/>
                </p:nvCxnSpPr>
                <p:spPr bwMode="auto">
                  <a:xfrm flipV="1">
                    <a:off x="1357" y="2319"/>
                    <a:ext cx="567" cy="180"/>
                  </a:xfrm>
                  <a:prstGeom prst="curvedConnector3">
                    <a:avLst>
                      <a:gd name="adj1" fmla="val 50000"/>
                    </a:avLst>
                  </a:prstGeom>
                  <a:noFill/>
                  <a:ln w="28575">
                    <a:solidFill>
                      <a:srgbClr val="A50021"/>
                    </a:solidFill>
                    <a:round/>
                    <a:headEnd/>
                    <a:tailEnd type="triangle" w="med" len="med"/>
                  </a:ln>
                  <a:extLst>
                    <a:ext uri="{909E8E84-426E-40DD-AFC4-6F175D3DCCD1}">
                      <a14:hiddenFill xmlns:a14="http://schemas.microsoft.com/office/drawing/2010/main">
                        <a:noFill/>
                      </a14:hiddenFill>
                    </a:ext>
                  </a:extLst>
                </p:spPr>
              </p:cxnSp>
              <p:cxnSp>
                <p:nvCxnSpPr>
                  <p:cNvPr id="18446" name="AutoShape 35"/>
                  <p:cNvCxnSpPr>
                    <a:cxnSpLocks noChangeShapeType="1"/>
                    <a:stCxn id="164868" idx="4"/>
                    <a:endCxn id="18444" idx="0"/>
                  </p:cNvCxnSpPr>
                  <p:nvPr/>
                </p:nvCxnSpPr>
                <p:spPr bwMode="auto">
                  <a:xfrm>
                    <a:off x="1658" y="1924"/>
                    <a:ext cx="403" cy="281"/>
                  </a:xfrm>
                  <a:prstGeom prst="curvedConnector2">
                    <a:avLst/>
                  </a:prstGeom>
                  <a:noFill/>
                  <a:ln w="28575">
                    <a:solidFill>
                      <a:srgbClr val="A50021"/>
                    </a:solidFill>
                    <a:round/>
                    <a:headEnd/>
                    <a:tailEnd type="triangle" w="med" len="med"/>
                  </a:ln>
                  <a:extLst>
                    <a:ext uri="{909E8E84-426E-40DD-AFC4-6F175D3DCCD1}">
                      <a14:hiddenFill xmlns:a14="http://schemas.microsoft.com/office/drawing/2010/main">
                        <a:noFill/>
                      </a14:hiddenFill>
                    </a:ext>
                  </a:extLst>
                </p:spPr>
              </p:cxnSp>
              <p:cxnSp>
                <p:nvCxnSpPr>
                  <p:cNvPr id="18447" name="AutoShape 36"/>
                  <p:cNvCxnSpPr>
                    <a:cxnSpLocks noChangeShapeType="1"/>
                  </p:cNvCxnSpPr>
                  <p:nvPr/>
                </p:nvCxnSpPr>
                <p:spPr bwMode="auto">
                  <a:xfrm rot="16200000" flipH="1">
                    <a:off x="1644" y="1788"/>
                    <a:ext cx="698" cy="138"/>
                  </a:xfrm>
                  <a:prstGeom prst="curvedConnector3">
                    <a:avLst>
                      <a:gd name="adj1" fmla="val 50000"/>
                    </a:avLst>
                  </a:prstGeom>
                  <a:noFill/>
                  <a:ln w="28575">
                    <a:solidFill>
                      <a:srgbClr val="A50021"/>
                    </a:solidFill>
                    <a:round/>
                    <a:headEnd/>
                    <a:tailEnd type="triangle" w="med" len="med"/>
                  </a:ln>
                  <a:extLst>
                    <a:ext uri="{909E8E84-426E-40DD-AFC4-6F175D3DCCD1}">
                      <a14:hiddenFill xmlns:a14="http://schemas.microsoft.com/office/drawing/2010/main">
                        <a:noFill/>
                      </a14:hiddenFill>
                    </a:ext>
                  </a:extLst>
                </p:spPr>
              </p:cxnSp>
              <p:cxnSp>
                <p:nvCxnSpPr>
                  <p:cNvPr id="18449" name="AutoShape 32"/>
                  <p:cNvCxnSpPr>
                    <a:cxnSpLocks noChangeShapeType="1"/>
                  </p:cNvCxnSpPr>
                  <p:nvPr/>
                </p:nvCxnSpPr>
                <p:spPr bwMode="auto">
                  <a:xfrm rot="5400000" flipH="1" flipV="1">
                    <a:off x="1550" y="2607"/>
                    <a:ext cx="620" cy="335"/>
                  </a:xfrm>
                  <a:prstGeom prst="curvedConnector3">
                    <a:avLst>
                      <a:gd name="adj1" fmla="val 50000"/>
                    </a:avLst>
                  </a:prstGeom>
                  <a:noFill/>
                  <a:ln w="28575">
                    <a:solidFill>
                      <a:srgbClr val="A50021"/>
                    </a:solidFill>
                    <a:round/>
                    <a:headEnd/>
                    <a:tailEnd type="triangle" w="med" len="med"/>
                  </a:ln>
                  <a:extLst>
                    <a:ext uri="{909E8E84-426E-40DD-AFC4-6F175D3DCCD1}">
                      <a14:hiddenFill xmlns:a14="http://schemas.microsoft.com/office/drawing/2010/main">
                        <a:noFill/>
                      </a14:hiddenFill>
                    </a:ext>
                  </a:extLst>
                </p:spPr>
              </p:cxnSp>
              <p:cxnSp>
                <p:nvCxnSpPr>
                  <p:cNvPr id="18450" name="AutoShape 33"/>
                  <p:cNvCxnSpPr>
                    <a:cxnSpLocks noChangeShapeType="1"/>
                  </p:cNvCxnSpPr>
                  <p:nvPr/>
                </p:nvCxnSpPr>
                <p:spPr bwMode="auto">
                  <a:xfrm rot="16200000" flipV="1">
                    <a:off x="1774" y="2763"/>
                    <a:ext cx="840" cy="174"/>
                  </a:xfrm>
                  <a:prstGeom prst="curvedConnector3">
                    <a:avLst>
                      <a:gd name="adj1" fmla="val 50000"/>
                    </a:avLst>
                  </a:prstGeom>
                  <a:noFill/>
                  <a:ln w="28575">
                    <a:solidFill>
                      <a:srgbClr val="A50021"/>
                    </a:solidFill>
                    <a:round/>
                    <a:headEnd/>
                    <a:tailEnd type="triangle" w="med" len="med"/>
                  </a:ln>
                  <a:extLst>
                    <a:ext uri="{909E8E84-426E-40DD-AFC4-6F175D3DCCD1}">
                      <a14:hiddenFill xmlns:a14="http://schemas.microsoft.com/office/drawing/2010/main">
                        <a:noFill/>
                      </a14:hiddenFill>
                    </a:ext>
                  </a:extLst>
                </p:spPr>
              </p:cxnSp>
              <p:cxnSp>
                <p:nvCxnSpPr>
                  <p:cNvPr id="18451" name="AutoShape 37"/>
                  <p:cNvCxnSpPr>
                    <a:cxnSpLocks noChangeShapeType="1"/>
                  </p:cNvCxnSpPr>
                  <p:nvPr/>
                </p:nvCxnSpPr>
                <p:spPr bwMode="auto">
                  <a:xfrm rot="10800000">
                    <a:off x="2160" y="2412"/>
                    <a:ext cx="585" cy="353"/>
                  </a:xfrm>
                  <a:prstGeom prst="curvedConnector3">
                    <a:avLst>
                      <a:gd name="adj1" fmla="val 50000"/>
                    </a:avLst>
                  </a:prstGeom>
                  <a:noFill/>
                  <a:ln w="28575">
                    <a:solidFill>
                      <a:srgbClr val="A50021"/>
                    </a:solidFill>
                    <a:round/>
                    <a:headEnd/>
                    <a:tailEnd type="triangle" w="med" len="med"/>
                  </a:ln>
                  <a:extLst>
                    <a:ext uri="{909E8E84-426E-40DD-AFC4-6F175D3DCCD1}">
                      <a14:hiddenFill xmlns:a14="http://schemas.microsoft.com/office/drawing/2010/main">
                        <a:noFill/>
                      </a14:hiddenFill>
                    </a:ext>
                  </a:extLst>
                </p:spPr>
              </p:cxnSp>
            </p:grpSp>
            <p:sp>
              <p:nvSpPr>
                <p:cNvPr id="18444" name="AutoShape 84"/>
                <p:cNvSpPr>
                  <a:spLocks noChangeArrowheads="1"/>
                </p:cNvSpPr>
                <p:nvPr/>
              </p:nvSpPr>
              <p:spPr bwMode="auto">
                <a:xfrm>
                  <a:off x="1924" y="2205"/>
                  <a:ext cx="273" cy="227"/>
                </a:xfrm>
                <a:prstGeom prst="sun">
                  <a:avLst>
                    <a:gd name="adj" fmla="val 25000"/>
                  </a:avLst>
                </a:prstGeom>
                <a:solidFill>
                  <a:srgbClr val="A50021"/>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endParaRPr lang="en-US" altLang="fr-FR" sz="1400">
                    <a:ea typeface="ＭＳ Ｐゴシック" charset="-128"/>
                  </a:endParaRPr>
                </a:p>
              </p:txBody>
            </p:sp>
          </p:grpSp>
        </p:grpSp>
      </p:grpSp>
      <p:grpSp>
        <p:nvGrpSpPr>
          <p:cNvPr id="7" name="Groupe 6">
            <a:extLst>
              <a:ext uri="{FF2B5EF4-FFF2-40B4-BE49-F238E27FC236}">
                <a16:creationId xmlns:a16="http://schemas.microsoft.com/office/drawing/2014/main" id="{BA64CF6B-A6C3-6777-8978-DB2E90751863}"/>
              </a:ext>
            </a:extLst>
          </p:cNvPr>
          <p:cNvGrpSpPr/>
          <p:nvPr/>
        </p:nvGrpSpPr>
        <p:grpSpPr>
          <a:xfrm>
            <a:off x="651850" y="5925771"/>
            <a:ext cx="8028977" cy="443880"/>
            <a:chOff x="651850" y="5925771"/>
            <a:chExt cx="8028977" cy="443880"/>
          </a:xfrm>
        </p:grpSpPr>
        <p:sp>
          <p:nvSpPr>
            <p:cNvPr id="5" name="Double flèche horizontale 4">
              <a:extLst>
                <a:ext uri="{FF2B5EF4-FFF2-40B4-BE49-F238E27FC236}">
                  <a16:creationId xmlns:a16="http://schemas.microsoft.com/office/drawing/2014/main" id="{C58470E6-5AED-2443-A6AD-4B15CC204D1B}"/>
                </a:ext>
              </a:extLst>
            </p:cNvPr>
            <p:cNvSpPr/>
            <p:nvPr/>
          </p:nvSpPr>
          <p:spPr>
            <a:xfrm>
              <a:off x="651850" y="5925771"/>
              <a:ext cx="4402660" cy="438860"/>
            </a:xfrm>
            <a:prstGeom prst="lef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Double flèche horizontale 53">
              <a:extLst>
                <a:ext uri="{FF2B5EF4-FFF2-40B4-BE49-F238E27FC236}">
                  <a16:creationId xmlns:a16="http://schemas.microsoft.com/office/drawing/2014/main" id="{D7DD6A90-EAB6-5B43-9F80-48E3C25F877C}"/>
                </a:ext>
              </a:extLst>
            </p:cNvPr>
            <p:cNvSpPr/>
            <p:nvPr/>
          </p:nvSpPr>
          <p:spPr>
            <a:xfrm>
              <a:off x="5181976" y="5925771"/>
              <a:ext cx="3498851" cy="443880"/>
            </a:xfrm>
            <a:prstGeom prst="leftRightArrow">
              <a:avLst/>
            </a:prstGeom>
            <a:solidFill>
              <a:srgbClr val="00CC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6746F8C4-12B7-0449-81C3-E37898F9B3A6}"/>
                </a:ext>
              </a:extLst>
            </p:cNvPr>
            <p:cNvSpPr txBox="1"/>
            <p:nvPr/>
          </p:nvSpPr>
          <p:spPr>
            <a:xfrm>
              <a:off x="6498544" y="5925771"/>
              <a:ext cx="1224136" cy="400110"/>
            </a:xfrm>
            <a:prstGeom prst="rect">
              <a:avLst/>
            </a:prstGeom>
            <a:noFill/>
          </p:spPr>
          <p:txBody>
            <a:bodyPr wrap="square" rtlCol="0">
              <a:spAutoFit/>
            </a:bodyPr>
            <a:lstStyle>
              <a:defPPr>
                <a:defRPr lang="fr-FR"/>
              </a:defPPr>
            </a:lstStyle>
            <a:p>
              <a:r>
                <a:rPr lang="fr-FR" sz="2000" b="1" i="1" dirty="0">
                  <a:solidFill>
                    <a:schemeClr val="bg1"/>
                  </a:solidFill>
                  <a:latin typeface="Calibri" panose="020F0502020204030204" pitchFamily="34" charset="0"/>
                  <a:cs typeface="Calibri" panose="020F0502020204030204" pitchFamily="34" charset="0"/>
                </a:rPr>
                <a:t>O.L.A.P.</a:t>
              </a:r>
            </a:p>
          </p:txBody>
        </p:sp>
        <p:sp>
          <p:nvSpPr>
            <p:cNvPr id="58" name="ZoneTexte 57">
              <a:extLst>
                <a:ext uri="{FF2B5EF4-FFF2-40B4-BE49-F238E27FC236}">
                  <a16:creationId xmlns:a16="http://schemas.microsoft.com/office/drawing/2014/main" id="{F196E7F7-D01E-B944-8A09-A0CDAD513070}"/>
                </a:ext>
              </a:extLst>
            </p:cNvPr>
            <p:cNvSpPr txBox="1"/>
            <p:nvPr/>
          </p:nvSpPr>
          <p:spPr>
            <a:xfrm>
              <a:off x="2367779" y="5948549"/>
              <a:ext cx="1224136" cy="400110"/>
            </a:xfrm>
            <a:prstGeom prst="rect">
              <a:avLst/>
            </a:prstGeom>
            <a:noFill/>
          </p:spPr>
          <p:txBody>
            <a:bodyPr wrap="square" rtlCol="0">
              <a:spAutoFit/>
            </a:bodyPr>
            <a:lstStyle>
              <a:defPPr>
                <a:defRPr lang="fr-FR"/>
              </a:defPPr>
            </a:lstStyle>
            <a:p>
              <a:r>
                <a:rPr lang="fr-FR" sz="2000" b="1" i="1" dirty="0">
                  <a:solidFill>
                    <a:schemeClr val="bg1"/>
                  </a:solidFill>
                  <a:latin typeface="Calibri" panose="020F0502020204030204" pitchFamily="34" charset="0"/>
                  <a:cs typeface="Calibri" panose="020F0502020204030204" pitchFamily="34" charset="0"/>
                </a:rPr>
                <a:t>O.L.T.P.</a:t>
              </a:r>
            </a:p>
          </p:txBody>
        </p:sp>
      </p:grpSp>
      <p:sp>
        <p:nvSpPr>
          <p:cNvPr id="59" name="Text Box 3">
            <a:extLst>
              <a:ext uri="{FF2B5EF4-FFF2-40B4-BE49-F238E27FC236}">
                <a16:creationId xmlns:a16="http://schemas.microsoft.com/office/drawing/2014/main" id="{0084153C-6B05-ED48-A1C2-708BCFF3434F}"/>
              </a:ext>
            </a:extLst>
          </p:cNvPr>
          <p:cNvSpPr txBox="1">
            <a:spLocks noChangeArrowheads="1"/>
          </p:cNvSpPr>
          <p:nvPr/>
        </p:nvSpPr>
        <p:spPr bwMode="auto">
          <a:xfrm>
            <a:off x="177904" y="106975"/>
            <a:ext cx="9036496" cy="461665"/>
          </a:xfrm>
          <a:prstGeom prst="rect">
            <a:avLst/>
          </a:prstGeom>
          <a:noFill/>
          <a:ln w="9525">
            <a:noFill/>
            <a:miter lim="800000"/>
            <a:headEnd/>
            <a:tailEnd/>
          </a:ln>
          <a:effectLst/>
        </p:spPr>
        <p:txBody>
          <a:bodyPr wrap="square">
            <a:sp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50000"/>
              </a:spcBef>
              <a:spcAft>
                <a:spcPct val="0"/>
              </a:spcAft>
              <a:defRPr sz="1400">
                <a:solidFill>
                  <a:schemeClr val="tx1"/>
                </a:solidFill>
                <a:latin typeface="Arial" charset="0"/>
                <a:ea typeface="ＭＳ Ｐゴシック" charset="-128"/>
              </a:defRPr>
            </a:lvl6pPr>
            <a:lvl7pPr marL="2971800" indent="-228600" eaLnBrk="0" fontAlgn="base" hangingPunct="0">
              <a:spcBef>
                <a:spcPct val="50000"/>
              </a:spcBef>
              <a:spcAft>
                <a:spcPct val="0"/>
              </a:spcAft>
              <a:defRPr sz="1400">
                <a:solidFill>
                  <a:schemeClr val="tx1"/>
                </a:solidFill>
                <a:latin typeface="Arial" charset="0"/>
                <a:ea typeface="ＭＳ Ｐゴシック" charset="-128"/>
              </a:defRPr>
            </a:lvl7pPr>
            <a:lvl8pPr marL="3429000" indent="-228600" eaLnBrk="0" fontAlgn="base" hangingPunct="0">
              <a:spcBef>
                <a:spcPct val="50000"/>
              </a:spcBef>
              <a:spcAft>
                <a:spcPct val="0"/>
              </a:spcAft>
              <a:defRPr sz="1400">
                <a:solidFill>
                  <a:schemeClr val="tx1"/>
                </a:solidFill>
                <a:latin typeface="Arial" charset="0"/>
                <a:ea typeface="ＭＳ Ｐゴシック" charset="-128"/>
              </a:defRPr>
            </a:lvl8pPr>
            <a:lvl9pPr marL="3886200" indent="-228600" eaLnBrk="0" fontAlgn="base" hangingPunct="0">
              <a:spcBef>
                <a:spcPct val="50000"/>
              </a:spcBef>
              <a:spcAft>
                <a:spcPct val="0"/>
              </a:spcAft>
              <a:defRPr sz="1400">
                <a:solidFill>
                  <a:schemeClr val="tx1"/>
                </a:solidFill>
                <a:latin typeface="Arial" charset="0"/>
                <a:ea typeface="ＭＳ Ｐゴシック" charset="-128"/>
              </a:defRPr>
            </a:lvl9pPr>
          </a:lstStyle>
          <a:p>
            <a:pPr algn="ctr">
              <a:defRPr/>
            </a:pPr>
            <a:r>
              <a:rPr lang="fr-FR" altLang="fr-FR" sz="2400" b="1" u="sng" dirty="0">
                <a:solidFill>
                  <a:schemeClr val="bg1"/>
                </a:solidFill>
                <a:effectLst>
                  <a:outerShdw blurRad="38100" dist="38100" dir="2700000" algn="tl">
                    <a:srgbClr val="C0C0C0"/>
                  </a:outerShdw>
                </a:effectLst>
                <a:highlight>
                  <a:srgbClr val="808080"/>
                </a:highlight>
              </a:rPr>
              <a:t>LE DECISIONNEL :</a:t>
            </a:r>
            <a:r>
              <a:rPr lang="fr-FR" altLang="fr-FR" sz="2400" b="1" u="sng" dirty="0">
                <a:solidFill>
                  <a:schemeClr val="bg1"/>
                </a:solidFill>
                <a:effectLst>
                  <a:outerShdw blurRad="38100" dist="38100" dir="2700000" algn="tl">
                    <a:srgbClr val="C0C0C0"/>
                  </a:outerShdw>
                </a:effectLst>
              </a:rPr>
              <a:t> </a:t>
            </a:r>
            <a:r>
              <a:rPr lang="fr-FR" altLang="fr-FR" sz="2400" b="1" u="sng" dirty="0">
                <a:solidFill>
                  <a:srgbClr val="0432FF"/>
                </a:solidFill>
                <a:effectLst>
                  <a:outerShdw blurRad="38100" dist="38100" dir="2700000" algn="tl">
                    <a:srgbClr val="C0C0C0"/>
                  </a:outerShdw>
                </a:effectLst>
              </a:rPr>
              <a:t>Univers des données</a:t>
            </a:r>
          </a:p>
        </p:txBody>
      </p:sp>
      <p:cxnSp>
        <p:nvCxnSpPr>
          <p:cNvPr id="164895" name="AutoShape 31"/>
          <p:cNvCxnSpPr>
            <a:cxnSpLocks noChangeShapeType="1"/>
          </p:cNvCxnSpPr>
          <p:nvPr/>
        </p:nvCxnSpPr>
        <p:spPr bwMode="auto">
          <a:xfrm>
            <a:off x="3492500" y="3716338"/>
            <a:ext cx="2986088" cy="288925"/>
          </a:xfrm>
          <a:prstGeom prst="curvedConnector3">
            <a:avLst>
              <a:gd name="adj1" fmla="val 50000"/>
            </a:avLst>
          </a:prstGeom>
          <a:noFill/>
          <a:ln w="76200">
            <a:solidFill>
              <a:srgbClr val="0080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76368134"/>
      </p:ext>
    </p:extLst>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64895"/>
                                        </p:tgtEl>
                                        <p:attrNameLst>
                                          <p:attrName>style.visibility</p:attrName>
                                        </p:attrNameLst>
                                      </p:cBhvr>
                                      <p:to>
                                        <p:strVal val="visible"/>
                                      </p:to>
                                    </p:set>
                                    <p:anim calcmode="lin" valueType="num">
                                      <p:cBhvr additive="base">
                                        <p:cTn id="18" dur="500" fill="hold"/>
                                        <p:tgtEl>
                                          <p:spTgt spid="164895"/>
                                        </p:tgtEl>
                                        <p:attrNameLst>
                                          <p:attrName>ppt_x</p:attrName>
                                        </p:attrNameLst>
                                      </p:cBhvr>
                                      <p:tavLst>
                                        <p:tav tm="0">
                                          <p:val>
                                            <p:strVal val="0-#ppt_w/2"/>
                                          </p:val>
                                        </p:tav>
                                        <p:tav tm="100000">
                                          <p:val>
                                            <p:strVal val="#ppt_x"/>
                                          </p:val>
                                        </p:tav>
                                      </p:tavLst>
                                    </p:anim>
                                    <p:anim calcmode="lin" valueType="num">
                                      <p:cBhvr additive="base">
                                        <p:cTn id="19" dur="500" fill="hold"/>
                                        <p:tgtEl>
                                          <p:spTgt spid="16489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linds(horizontal)">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1+#ppt_w/2"/>
                                          </p:val>
                                        </p:tav>
                                        <p:tav tm="100000">
                                          <p:val>
                                            <p:strVal val="#ppt_x"/>
                                          </p:val>
                                        </p:tav>
                                      </p:tavLst>
                                    </p:anim>
                                    <p:anim calcmode="lin" valueType="num">
                                      <p:cBhvr additive="base">
                                        <p:cTn id="3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randombar(horizontal)">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0.4|5.1|8.2|6|5.5"/>
</p:tagLst>
</file>

<file path=ppt/tags/tag2.xml><?xml version="1.0" encoding="utf-8"?>
<p:tagLst xmlns:a="http://schemas.openxmlformats.org/drawingml/2006/main" xmlns:r="http://schemas.openxmlformats.org/officeDocument/2006/relationships" xmlns:p="http://schemas.openxmlformats.org/presentationml/2006/main">
  <p:tag name="TIMING" val="|9.1|35.8"/>
</p:tagLst>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19289</TotalTime>
  <Words>9460</Words>
  <Application>Microsoft Macintosh PowerPoint</Application>
  <PresentationFormat>Affichage à l'écran (4:3)</PresentationFormat>
  <Paragraphs>1611</Paragraphs>
  <Slides>88</Slides>
  <Notes>33</Notes>
  <HiddenSlides>2</HiddenSlides>
  <MMClips>0</MMClips>
  <ScaleCrop>false</ScaleCrop>
  <HeadingPairs>
    <vt:vector size="6" baseType="variant">
      <vt:variant>
        <vt:lpstr>Polices utilisées</vt:lpstr>
      </vt:variant>
      <vt:variant>
        <vt:i4>16</vt:i4>
      </vt:variant>
      <vt:variant>
        <vt:lpstr>Thème</vt:lpstr>
      </vt:variant>
      <vt:variant>
        <vt:i4>1</vt:i4>
      </vt:variant>
      <vt:variant>
        <vt:lpstr>Titres des diapositives</vt:lpstr>
      </vt:variant>
      <vt:variant>
        <vt:i4>88</vt:i4>
      </vt:variant>
    </vt:vector>
  </HeadingPairs>
  <TitlesOfParts>
    <vt:vector size="105" baseType="lpstr">
      <vt:lpstr>.HelveticaNeueDeskInterface-Regular</vt:lpstr>
      <vt:lpstr>Arial</vt:lpstr>
      <vt:lpstr>Calibri</vt:lpstr>
      <vt:lpstr>Cambria Math</vt:lpstr>
      <vt:lpstr>Constantia</vt:lpstr>
      <vt:lpstr>Franklin Gothic Book</vt:lpstr>
      <vt:lpstr>Handwriting - Dakota</vt:lpstr>
      <vt:lpstr>Helvetica</vt:lpstr>
      <vt:lpstr>Lucida Calligraphy</vt:lpstr>
      <vt:lpstr>Lucida Handwriting</vt:lpstr>
      <vt:lpstr>Mistral</vt:lpstr>
      <vt:lpstr>Symbol</vt:lpstr>
      <vt:lpstr>Times New Roman</vt:lpstr>
      <vt:lpstr>Verdana</vt:lpstr>
      <vt:lpstr>Wingdings</vt:lpstr>
      <vt:lpstr>Wingdings 3</vt:lpstr>
      <vt:lpstr>Modèle par défaut</vt:lpstr>
      <vt:lpstr>Présentation PowerPoint</vt:lpstr>
      <vt:lpstr>Présentation PowerPoint</vt:lpstr>
      <vt:lpstr>Présentation PowerPoint</vt:lpstr>
      <vt:lpstr>Présentation PowerPoint</vt:lpstr>
      <vt:lpstr>Présentation PowerPoint</vt:lpstr>
      <vt:lpstr>Présentation PowerPoint</vt:lpstr>
      <vt:lpstr>Des données aux décisions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Processus décisionnel : de la donnée… à l’action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OLTP VS OLAP</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Omar Boussaid</dc:creator>
  <dc:description>Image credit to Francesco Marino / FreeDigitalPhotos.net </dc:description>
  <cp:lastModifiedBy>Omar Boussaid</cp:lastModifiedBy>
  <cp:revision>442</cp:revision>
  <dcterms:created xsi:type="dcterms:W3CDTF">2017-09-05T12:53:01Z</dcterms:created>
  <dcterms:modified xsi:type="dcterms:W3CDTF">2022-10-03T12:56:13Z</dcterms:modified>
</cp:coreProperties>
</file>