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549CCBA-F801-4F24-9CCB-CE5F787C203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do we model students generally, but with granularity?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NLP issue of text output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LLMs are incredibly unpredictable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Prompt engineering, huge impact on performance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0E4DAA-4B1E-4A49-B2AC-2CFF9E5043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CD2CAE-2F93-472E-9D36-71F56EDA74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0BA55C-665B-43F4-B92B-AC09ED3DD5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492F07-01F9-4781-925B-DD53B11AAA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CB0A06-CD83-4B0B-8840-C890F05E9B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B46A71-44A0-4113-84EA-63D882F5FB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312432-126B-4032-AEF5-06917BA1AD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10E17A-475F-4C88-A799-8682E40F9C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392A30-C89D-4906-960A-E694A0964B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A82138-3D03-4C04-8C2E-704DB7A802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D0473A-77D9-40B1-9956-B2F1A55194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E5E58C-5306-4D8D-919D-881DEDFE3B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E83128-5A5A-44F7-B04B-1D0073F205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F5D458-74F2-4B56-AF80-081D77C6C9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85B119-5016-4FA1-81BE-2287447534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D8F7CF-7254-440C-9626-2182C220D0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9C44AB-8827-4DC1-8D1D-7A68D79B43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107FAF-9446-4C22-B5A4-AF18D21785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D4D177-61DC-4096-B5AC-3BB4D75468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1F09F7-1D8A-4993-B780-277E7E1659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1225F4-1EA6-4BFF-AB84-97B95A269F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0B4C53-3F37-483B-A14F-57FDA0CCDA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AD25BD-C14D-4FFE-BF1E-DB574C2A93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4AE56B-471F-4F08-AB8E-37E6137BC0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EDFE3DD-617C-474C-B698-6FDA2CDC2A5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04036A6-ECE4-40A9-9D33-AC17B5C20D4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SIGHT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SCENT-like programming advisor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3"/>
          <p:cNvSpPr/>
          <p:nvPr/>
        </p:nvSpPr>
        <p:spPr>
          <a:xfrm>
            <a:off x="4338000" y="4109400"/>
            <a:ext cx="3663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(and mediocre play on words)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14000" y="3121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SCENT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Content Placeholder 3" descr="A diagram of a student programming&#10;&#10;Description automatically generated"/>
          <p:cNvPicPr/>
          <p:nvPr/>
        </p:nvPicPr>
        <p:blipFill>
          <a:blip r:embed="rId1"/>
          <a:stretch/>
        </p:blipFill>
        <p:spPr>
          <a:xfrm>
            <a:off x="2191320" y="466920"/>
            <a:ext cx="8737920" cy="573588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2" descr="Llama Clipart Images – Browse 2,764 Stock Photos, Vectors, and Video |  Adobe Stock"/>
          <p:cNvPicPr/>
          <p:nvPr/>
        </p:nvPicPr>
        <p:blipFill>
          <a:blip r:embed="rId2"/>
          <a:stretch/>
        </p:blipFill>
        <p:spPr>
          <a:xfrm>
            <a:off x="2829240" y="2901600"/>
            <a:ext cx="1609920" cy="160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72400" y="238680"/>
            <a:ext cx="11018160" cy="1433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Calibri Light"/>
              </a:rPr>
              <a:t>LLaMa (2)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72400" y="2071440"/>
            <a:ext cx="6713280" cy="411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Trained on ”</a:t>
            </a:r>
            <a:r>
              <a:rPr b="0" i="1" lang="en-US" sz="2200" spc="-1" strike="noStrike">
                <a:solidFill>
                  <a:srgbClr val="1f2328"/>
                </a:solidFill>
                <a:latin typeface="Calibri"/>
              </a:rPr>
              <a:t>A new mix of publicly available online data”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General chat focused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Released for research purposes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Picture 2" descr="Llama Clipart Images – Browse 2,764 Stock Photos, Vectors, and Video |  Adobe Stock"/>
          <p:cNvPicPr/>
          <p:nvPr/>
        </p:nvPicPr>
        <p:blipFill>
          <a:blip r:embed="rId1"/>
          <a:srcRect l="3806" t="0" r="0" b="0"/>
          <a:stretch/>
        </p:blipFill>
        <p:spPr>
          <a:xfrm>
            <a:off x="7675560" y="2094120"/>
            <a:ext cx="3940560" cy="409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98" name="Content Placeholder 3" descr=""/>
          <p:cNvPicPr/>
          <p:nvPr/>
        </p:nvPicPr>
        <p:blipFill>
          <a:blip r:embed="rId1"/>
          <a:stretch/>
        </p:blipFill>
        <p:spPr>
          <a:xfrm>
            <a:off x="838080" y="1027800"/>
            <a:ext cx="10526040" cy="512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3078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Calibri Light"/>
              </a:rPr>
              <a:t>LLaMa (2)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sketch line"/>
          <p:cNvSpPr/>
          <p:nvPr/>
        </p:nvSpPr>
        <p:spPr>
          <a:xfrm>
            <a:off x="838080" y="1865160"/>
            <a:ext cx="10423800" cy="18000"/>
          </a:xfrm>
          <a:custGeom>
            <a:avLst/>
            <a:gdLst>
              <a:gd name="textAreaLeft" fmla="*/ 0 w 10423800"/>
              <a:gd name="textAreaRight" fmla="*/ 10424160 w 1042380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10424160" h="18288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stroke="0" w="10424160" h="18288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1275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2" name="Picture 2" descr="Llama Clipart Images – Browse 2,764 Stock Photos, Vectors, and Video |  Adobe Stock"/>
          <p:cNvPicPr/>
          <p:nvPr/>
        </p:nvPicPr>
        <p:blipFill>
          <a:blip r:embed="rId1"/>
          <a:srcRect l="3806" t="0" r="0" b="0"/>
          <a:stretch/>
        </p:blipFill>
        <p:spPr>
          <a:xfrm>
            <a:off x="7864920" y="2514600"/>
            <a:ext cx="3565080" cy="3705840"/>
          </a:xfrm>
          <a:prstGeom prst="rect">
            <a:avLst/>
          </a:prstGeom>
          <a:ln w="0">
            <a:noFill/>
          </a:ln>
        </p:spPr>
      </p:pic>
      <p:sp>
        <p:nvSpPr>
          <p:cNvPr id="103" name="Content Placeholder 2"/>
          <p:cNvSpPr/>
          <p:nvPr/>
        </p:nvSpPr>
        <p:spPr>
          <a:xfrm>
            <a:off x="1220400" y="2228040"/>
            <a:ext cx="3836160" cy="39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2520" spc="-1" strike="noStrike">
                <a:solidFill>
                  <a:srgbClr val="000000"/>
                </a:solidFill>
                <a:latin typeface="Calibri"/>
              </a:rPr>
              <a:t>Pros</a:t>
            </a:r>
            <a:endParaRPr b="0" lang="en-US" sz="2520" spc="-1" strike="noStrike">
              <a:solidFill>
                <a:srgbClr val="000000"/>
              </a:solidFill>
              <a:latin typeface="Arial"/>
            </a:endParaRPr>
          </a:p>
          <a:p>
            <a:pPr marL="205920" indent="-205920">
              <a:lnSpc>
                <a:spcPct val="9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979" spc="-1" strike="noStrike">
                <a:solidFill>
                  <a:srgbClr val="000000"/>
                </a:solidFill>
                <a:latin typeface="Calibri"/>
              </a:rPr>
              <a:t>Unlimited access</a:t>
            </a:r>
            <a:endParaRPr b="0" lang="en-US" sz="1979" spc="-1" strike="noStrike">
              <a:solidFill>
                <a:srgbClr val="000000"/>
              </a:solidFill>
              <a:latin typeface="Arial"/>
            </a:endParaRPr>
          </a:p>
          <a:p>
            <a:pPr marL="205920" indent="-205920">
              <a:lnSpc>
                <a:spcPct val="9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979" spc="-1" strike="noStrike">
                <a:solidFill>
                  <a:srgbClr val="000000"/>
                </a:solidFill>
                <a:latin typeface="Calibri"/>
              </a:rPr>
              <a:t>(relatively) quick response times</a:t>
            </a:r>
            <a:endParaRPr b="0" lang="en-US" sz="1979" spc="-1" strike="noStrike">
              <a:solidFill>
                <a:srgbClr val="000000"/>
              </a:solidFill>
              <a:latin typeface="Arial"/>
            </a:endParaRPr>
          </a:p>
          <a:p>
            <a:pPr marL="205920" indent="-205920">
              <a:lnSpc>
                <a:spcPct val="9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979" spc="-1" strike="noStrike">
                <a:solidFill>
                  <a:srgbClr val="000000"/>
                </a:solidFill>
                <a:latin typeface="Calibri"/>
              </a:rPr>
              <a:t>Customizability</a:t>
            </a:r>
            <a:endParaRPr b="0" lang="en-US" sz="19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4"/>
          <p:cNvSpPr/>
          <p:nvPr/>
        </p:nvSpPr>
        <p:spPr>
          <a:xfrm>
            <a:off x="5497560" y="2329920"/>
            <a:ext cx="4720320" cy="16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520" spc="-1" strike="noStrike">
                <a:solidFill>
                  <a:srgbClr val="000000"/>
                </a:solidFill>
                <a:latin typeface="Calibri"/>
              </a:rPr>
              <a:t>Cons</a:t>
            </a:r>
            <a:endParaRPr b="0" lang="en-US" sz="2520" spc="-1" strike="noStrike">
              <a:solidFill>
                <a:srgbClr val="000000"/>
              </a:solidFill>
              <a:latin typeface="Arial"/>
            </a:endParaRPr>
          </a:p>
          <a:p>
            <a:pPr marL="308520" indent="-3085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979" spc="-1" strike="noStrike">
                <a:solidFill>
                  <a:srgbClr val="000000"/>
                </a:solidFill>
                <a:latin typeface="Calibri"/>
              </a:rPr>
              <a:t>Large compute requirement</a:t>
            </a:r>
            <a:endParaRPr b="0" lang="en-US" sz="1979" spc="-1" strike="noStrike">
              <a:solidFill>
                <a:srgbClr val="000000"/>
              </a:solidFill>
              <a:latin typeface="Arial"/>
            </a:endParaRPr>
          </a:p>
          <a:p>
            <a:pPr marL="308520" indent="-3085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979" spc="-1" strike="noStrike">
                <a:solidFill>
                  <a:srgbClr val="000000"/>
                </a:solidFill>
                <a:latin typeface="Calibri"/>
              </a:rPr>
              <a:t>Not trained for coding</a:t>
            </a:r>
            <a:endParaRPr b="0" lang="en-US" sz="1979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3194280" y="2780280"/>
            <a:ext cx="5803200" cy="286488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"/>
          <p:cNvPicPr/>
          <p:nvPr/>
        </p:nvPicPr>
        <p:blipFill>
          <a:blip r:embed="rId2"/>
          <a:stretch/>
        </p:blipFill>
        <p:spPr>
          <a:xfrm>
            <a:off x="3463200" y="445680"/>
            <a:ext cx="5265360" cy="159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7174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72400" y="238680"/>
            <a:ext cx="11018160" cy="1433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Calibri Light"/>
              </a:rPr>
              <a:t>How to interact?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sketchy line"/>
          <p:cNvSpPr/>
          <p:nvPr/>
        </p:nvSpPr>
        <p:spPr>
          <a:xfrm>
            <a:off x="572400" y="1681560"/>
            <a:ext cx="10972440" cy="18000"/>
          </a:xfrm>
          <a:custGeom>
            <a:avLst/>
            <a:gdLst>
              <a:gd name="textAreaLeft" fmla="*/ 0 w 10972440"/>
              <a:gd name="textAreaRight" fmla="*/ 10972800 w 1097244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10972800" h="18288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stroke="0" w="10972800" h="18288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cap="rnd" w="44450">
            <a:solidFill>
              <a:srgbClr val="ed7d31">
                <a:alpha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6640" bIns="-26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72400" y="2071440"/>
            <a:ext cx="6713280" cy="411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VSCode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#1 IDE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easily” develop extensions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Picture 2" descr="Visual Studio Code - Wikiversity"/>
          <p:cNvPicPr/>
          <p:nvPr/>
        </p:nvPicPr>
        <p:blipFill>
          <a:blip r:embed="rId1"/>
          <a:srcRect l="3795" t="0" r="-3" b="-3"/>
          <a:stretch/>
        </p:blipFill>
        <p:spPr>
          <a:xfrm>
            <a:off x="7675560" y="2094120"/>
            <a:ext cx="3940560" cy="409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Takeaways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do we model students generally, but with granularity?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NLP issue of text output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LLMs are incredibly unpredictable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Prompt engineering, huge impact on performance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Application>LibreOffice/7.5.5.2$Linux_X86_64 LibreOffice_project/50$Build-2</Application>
  <AppVersion>15.0000</AppVersion>
  <Words>99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2023-08-16T14:05:33Z</dcterms:created>
  <dc:creator>Anthony Testa</dc:creator>
  <dc:description/>
  <dc:language>en-US</dc:language>
  <cp:lastModifiedBy/>
  <dcterms:modified xsi:type="dcterms:W3CDTF">2023-08-16T16:48:08Z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