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Helvetica Neue"/>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HelveticaNeue-regular.fntdata"/><Relationship Id="rId21" Type="http://schemas.openxmlformats.org/officeDocument/2006/relationships/slide" Target="slides/slide17.xml"/><Relationship Id="rId24" Type="http://schemas.openxmlformats.org/officeDocument/2006/relationships/font" Target="fonts/HelveticaNeue-italic.fntdata"/><Relationship Id="rId23" Type="http://schemas.openxmlformats.org/officeDocument/2006/relationships/font" Target="fonts/HelveticaNeue-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HelveticaNeue-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IT"/>
              <a:t>Hello and thank you for attending my talk.</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IT"/>
              <a:t>My name is Anthony Walker and I am a PhD student at Oregon State University.</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IT"/>
              <a:t>I am advised by Kyle Niemeyer and today I will be presenting my extensions to generalized preconditioning including surface chemistry and networks of reactors.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IT"/>
              <a:t>“Generalized preconditioning for surface chemistry and systems of coupled reactors.”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IT"/>
              <a:t>I would like to acknowledge the grants which support this work as well as the NSF grant that supported my travel here today.</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
        <p:nvSpPr>
          <p:cNvPr id="52" name="Google Shape;5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IT"/>
              <a:t>We tested our implementation with combinations of different models that you can see in this table with a range of species between 10 and approximately 7200</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IT"/>
              <a:t>The range of reactions is from 30 to approximately 38000.</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IT"/>
              <a:t>In these tests we applied a range thresholds or again the value that prunes elements this range was from 0 or no thresholding to 1e-18 in multiples of 1/10th.</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IT"/>
              <a:t>All of these models and thresholds were setup in two systems, a plug-flow reactor with a platinum surface and a pseudo combustor-exhaust system</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1f5f96fdb6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1f5f96fdb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IT"/>
              <a:t>Each system and model combination was well constrained with initial conditions to experience some ignition event around 4e-4 seconds and integrated to 1e-3 seconds.</a:t>
            </a:r>
            <a:endParaRPr/>
          </a:p>
          <a:p>
            <a:pPr indent="0" lvl="0" marL="0" rtl="0" algn="l">
              <a:spcBef>
                <a:spcPts val="0"/>
              </a:spcBef>
              <a:spcAft>
                <a:spcPts val="0"/>
              </a:spcAft>
              <a:buNone/>
            </a:pPr>
            <a:r>
              <a:t/>
            </a:r>
            <a:endParaRPr/>
          </a:p>
          <a:p>
            <a:pPr indent="0" lvl="0" marL="0" rtl="0" algn="l">
              <a:spcBef>
                <a:spcPts val="0"/>
              </a:spcBef>
              <a:spcAft>
                <a:spcPts val="0"/>
              </a:spcAft>
              <a:buNone/>
            </a:pPr>
            <a:r>
              <a:rPr lang="it-IT"/>
              <a:t>The behavior varies slightly for each model but follows the constraints we have set forth.</a:t>
            </a:r>
            <a:endParaRPr/>
          </a:p>
          <a:p>
            <a:pPr indent="0" lvl="0" marL="0" rtl="0" algn="l">
              <a:spcBef>
                <a:spcPts val="0"/>
              </a:spcBef>
              <a:spcAft>
                <a:spcPts val="0"/>
              </a:spcAft>
              <a:buNone/>
            </a:pPr>
            <a:r>
              <a:t/>
            </a:r>
            <a:endParaRPr/>
          </a:p>
          <a:p>
            <a:pPr indent="0" lvl="0" marL="0" rtl="0" algn="l">
              <a:spcBef>
                <a:spcPts val="0"/>
              </a:spcBef>
              <a:spcAft>
                <a:spcPts val="0"/>
              </a:spcAft>
              <a:buNone/>
            </a:pPr>
            <a:r>
              <a:rPr lang="it-IT"/>
              <a:t>The </a:t>
            </a:r>
            <a:r>
              <a:rPr lang="it-IT"/>
              <a:t>plug-flow reactor behavior for Hydrogen looks like this.</a:t>
            </a:r>
            <a:endParaRPr/>
          </a:p>
          <a:p>
            <a:pPr indent="0" lvl="0" marL="0" rtl="0" algn="l">
              <a:spcBef>
                <a:spcPts val="0"/>
              </a:spcBef>
              <a:spcAft>
                <a:spcPts val="0"/>
              </a:spcAft>
              <a:buNone/>
            </a:pPr>
            <a:r>
              <a:t/>
            </a:r>
            <a:endParaRPr/>
          </a:p>
          <a:p>
            <a:pPr indent="0" lvl="0" marL="0" rtl="0" algn="l">
              <a:spcBef>
                <a:spcPts val="0"/>
              </a:spcBef>
              <a:spcAft>
                <a:spcPts val="0"/>
              </a:spcAft>
              <a:buNone/>
            </a:pPr>
            <a:r>
              <a:rPr lang="it-IT"/>
              <a:t>The network of a combustor and exhaust reactor looks like this.</a:t>
            </a:r>
            <a:endParaRPr/>
          </a:p>
          <a:p>
            <a:pPr indent="0" lvl="0" marL="0" rtl="0" algn="l">
              <a:spcBef>
                <a:spcPts val="0"/>
              </a:spcBef>
              <a:spcAft>
                <a:spcPts val="0"/>
              </a:spcAft>
              <a:buNone/>
            </a:pPr>
            <a:r>
              <a:t/>
            </a:r>
            <a:endParaRPr/>
          </a:p>
          <a:p>
            <a:pPr indent="0" lvl="0" marL="0" rtl="0" algn="l">
              <a:spcBef>
                <a:spcPts val="0"/>
              </a:spcBef>
              <a:spcAft>
                <a:spcPts val="0"/>
              </a:spcAft>
              <a:buNone/>
            </a:pPr>
            <a:r>
              <a:rPr lang="it-IT"/>
              <a:t>Note that Platinum is non-zero but the concentration of surface species is very small in comparison too gas phase species.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1f5f96fdb6_2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1f5f96fdb6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IT"/>
              <a:t>Our first analysis was a subset of similar models with similar numbers of species and reactions, approximately 120 species and 840 reactions.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it-IT"/>
              <a:t>We have four cases for each model, that is the standard case with normal assumptions applied, efo stands for </a:t>
            </a:r>
            <a:r>
              <a:rPr lang="it-IT"/>
              <a:t>enable falloff reactions, etb stands for enable third body</a:t>
            </a:r>
            <a:endParaRPr/>
          </a:p>
          <a:p>
            <a:pPr indent="0" lvl="0" marL="0" rtl="0" algn="l">
              <a:spcBef>
                <a:spcPts val="0"/>
              </a:spcBef>
              <a:spcAft>
                <a:spcPts val="0"/>
              </a:spcAft>
              <a:buNone/>
            </a:pPr>
            <a:r>
              <a:t/>
            </a:r>
            <a:endParaRPr/>
          </a:p>
          <a:p>
            <a:pPr indent="0" lvl="0" marL="0" rtl="0" algn="l">
              <a:spcBef>
                <a:spcPts val="0"/>
              </a:spcBef>
              <a:spcAft>
                <a:spcPts val="0"/>
              </a:spcAft>
              <a:buNone/>
            </a:pPr>
            <a:r>
              <a:rPr lang="it-IT"/>
              <a:t>We determined from this analysis that performance is really driven by the number of steps one solver is taking vs. another.</a:t>
            </a:r>
            <a:endParaRPr/>
          </a:p>
          <a:p>
            <a:pPr indent="0" lvl="0" marL="0" rtl="0" algn="l">
              <a:spcBef>
                <a:spcPts val="0"/>
              </a:spcBef>
              <a:spcAft>
                <a:spcPts val="0"/>
              </a:spcAft>
              <a:buNone/>
            </a:pPr>
            <a:r>
              <a:t/>
            </a:r>
            <a:endParaRPr/>
          </a:p>
          <a:p>
            <a:pPr indent="0" lvl="0" marL="0" rtl="0" algn="l">
              <a:spcBef>
                <a:spcPts val="0"/>
              </a:spcBef>
              <a:spcAft>
                <a:spcPts val="0"/>
              </a:spcAft>
              <a:buNone/>
            </a:pPr>
            <a:r>
              <a:rPr lang="it-IT"/>
              <a:t>Using sparse systems was an important conclusion of previous work and while sparsity plays a role it is not the sole driving force and becomes less important when problems exhibit particularly stiff behavior.</a:t>
            </a:r>
            <a:endParaRPr/>
          </a:p>
          <a:p>
            <a:pPr indent="0" lvl="0" marL="0" rtl="0" algn="l">
              <a:spcBef>
                <a:spcPts val="0"/>
              </a:spcBef>
              <a:spcAft>
                <a:spcPts val="0"/>
              </a:spcAft>
              <a:buNone/>
            </a:pPr>
            <a:r>
              <a:t/>
            </a:r>
            <a:endParaRPr/>
          </a:p>
          <a:p>
            <a:pPr indent="0" lvl="0" marL="0" rtl="0" algn="l">
              <a:spcBef>
                <a:spcPts val="0"/>
              </a:spcBef>
              <a:spcAft>
                <a:spcPts val="0"/>
              </a:spcAft>
              <a:buNone/>
            </a:pPr>
            <a:r>
              <a:rPr lang="it-IT"/>
              <a:t>We can see this as A3 performs better in every case when less assumptions are made.</a:t>
            </a:r>
            <a:endParaRPr/>
          </a:p>
          <a:p>
            <a:pPr indent="0" lvl="0" marL="0" rtl="0" algn="l">
              <a:spcBef>
                <a:spcPts val="0"/>
              </a:spcBef>
              <a:spcAft>
                <a:spcPts val="0"/>
              </a:spcAft>
              <a:buNone/>
            </a:pPr>
            <a:r>
              <a:t/>
            </a:r>
            <a:endParaRPr/>
          </a:p>
          <a:p>
            <a:pPr indent="0" lvl="0" marL="0" rtl="0" algn="l">
              <a:spcBef>
                <a:spcPts val="0"/>
              </a:spcBef>
              <a:spcAft>
                <a:spcPts val="0"/>
              </a:spcAft>
              <a:buNone/>
            </a:pPr>
            <a:r>
              <a:rPr lang="it-IT"/>
              <a:t>We look at condition number of the preconditioner and see that the preconditioner is much more ill-conditioned for A3 and this inversely </a:t>
            </a:r>
            <a:r>
              <a:rPr lang="it-IT"/>
              <a:t>correlates with the speedup.</a:t>
            </a:r>
            <a:endParaRPr/>
          </a:p>
          <a:p>
            <a:pPr indent="0" lvl="0" marL="0" rtl="0" algn="l">
              <a:spcBef>
                <a:spcPts val="0"/>
              </a:spcBef>
              <a:spcAft>
                <a:spcPts val="0"/>
              </a:spcAft>
              <a:buNone/>
            </a:pPr>
            <a:r>
              <a:t/>
            </a:r>
            <a:endParaRPr/>
          </a:p>
          <a:p>
            <a:pPr indent="0" lvl="0" marL="0" rtl="0" algn="l">
              <a:spcBef>
                <a:spcPts val="0"/>
              </a:spcBef>
              <a:spcAft>
                <a:spcPts val="0"/>
              </a:spcAft>
              <a:buNone/>
            </a:pPr>
            <a:r>
              <a:rPr lang="it-IT"/>
              <a:t>So ultimately, developing the optimal solver is a balance of sparsity and jacobian exactness. Particularly stiff systems will perform better with less assumptions applied.</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1f5f96fdb6_2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1f5f96fdb6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IT"/>
              <a:t>We dive further into understanding the behavior of the method by considering a larger set of models including surfaces now.</a:t>
            </a:r>
            <a:endParaRPr/>
          </a:p>
          <a:p>
            <a:pPr indent="0" lvl="0" marL="0" rtl="0" algn="l">
              <a:spcBef>
                <a:spcPts val="0"/>
              </a:spcBef>
              <a:spcAft>
                <a:spcPts val="0"/>
              </a:spcAft>
              <a:buNone/>
            </a:pPr>
            <a:r>
              <a:t/>
            </a:r>
            <a:endParaRPr/>
          </a:p>
          <a:p>
            <a:pPr indent="0" lvl="0" marL="0" rtl="0" algn="l">
              <a:spcBef>
                <a:spcPts val="0"/>
              </a:spcBef>
              <a:spcAft>
                <a:spcPts val="0"/>
              </a:spcAft>
              <a:buNone/>
            </a:pPr>
            <a:r>
              <a:rPr lang="it-IT"/>
              <a:t>The speed-up of each model is plotted with the condition number of the system against the number of species and contrary to former studies we do not see the same general increase in performance with the number of variables.</a:t>
            </a:r>
            <a:endParaRPr/>
          </a:p>
          <a:p>
            <a:pPr indent="0" lvl="0" marL="0" rtl="0" algn="l">
              <a:spcBef>
                <a:spcPts val="0"/>
              </a:spcBef>
              <a:spcAft>
                <a:spcPts val="0"/>
              </a:spcAft>
              <a:buNone/>
            </a:pPr>
            <a:r>
              <a:t/>
            </a:r>
            <a:endParaRPr/>
          </a:p>
          <a:p>
            <a:pPr indent="0" lvl="0" marL="0" rtl="0" algn="l">
              <a:spcBef>
                <a:spcPts val="0"/>
              </a:spcBef>
              <a:spcAft>
                <a:spcPts val="0"/>
              </a:spcAft>
              <a:buNone/>
            </a:pPr>
            <a:r>
              <a:rPr lang="it-IT"/>
              <a:t>For each plot, we see improvements above 100 species in a range of 0.94 to 1340 and we see the rises and falls in condition number correlate well with the speed-up.</a:t>
            </a:r>
            <a:endParaRPr/>
          </a:p>
          <a:p>
            <a:pPr indent="0" lvl="0" marL="0" rtl="0" algn="l">
              <a:spcBef>
                <a:spcPts val="0"/>
              </a:spcBef>
              <a:spcAft>
                <a:spcPts val="0"/>
              </a:spcAft>
              <a:buNone/>
            </a:pPr>
            <a:r>
              <a:t/>
            </a:r>
            <a:endParaRPr/>
          </a:p>
          <a:p>
            <a:pPr indent="0" lvl="0" marL="0" rtl="0" algn="l">
              <a:spcBef>
                <a:spcPts val="0"/>
              </a:spcBef>
              <a:spcAft>
                <a:spcPts val="0"/>
              </a:spcAft>
              <a:buNone/>
            </a:pPr>
            <a:r>
              <a:rPr lang="it-IT"/>
              <a:t>We also see that the effectively doubling the size of the system does not necessarily change performance with</a:t>
            </a:r>
            <a:endParaRPr/>
          </a:p>
          <a:p>
            <a:pPr indent="0" lvl="0" marL="0" rtl="0" algn="l">
              <a:spcBef>
                <a:spcPts val="0"/>
              </a:spcBef>
              <a:spcAft>
                <a:spcPts val="0"/>
              </a:spcAft>
              <a:buNone/>
            </a:pPr>
            <a:r>
              <a:rPr lang="it-IT"/>
              <a:t>the tightly constrained problem.</a:t>
            </a:r>
            <a:endParaRPr/>
          </a:p>
          <a:p>
            <a:pPr indent="0" lvl="0" marL="0" rtl="0" algn="l">
              <a:spcBef>
                <a:spcPts val="0"/>
              </a:spcBef>
              <a:spcAft>
                <a:spcPts val="0"/>
              </a:spcAft>
              <a:buNone/>
            </a:pPr>
            <a:r>
              <a:t/>
            </a:r>
            <a:endParaRPr/>
          </a:p>
          <a:p>
            <a:pPr indent="0" lvl="0" marL="0" rtl="0" algn="l">
              <a:spcBef>
                <a:spcPts val="0"/>
              </a:spcBef>
              <a:spcAft>
                <a:spcPts val="0"/>
              </a:spcAft>
              <a:buNone/>
            </a:pPr>
            <a:r>
              <a:rPr lang="it-IT"/>
              <a:t>The plot on the right has nearly double the number of variables as the left but performance behavior is identical.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200c965e38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200c965e3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IT"/>
              <a:t>Our next analysis was of the thresholding impact.</a:t>
            </a:r>
            <a:endParaRPr/>
          </a:p>
          <a:p>
            <a:pPr indent="0" lvl="0" marL="0" rtl="0" algn="l">
              <a:spcBef>
                <a:spcPts val="0"/>
              </a:spcBef>
              <a:spcAft>
                <a:spcPts val="0"/>
              </a:spcAft>
              <a:buNone/>
            </a:pPr>
            <a:r>
              <a:t/>
            </a:r>
            <a:endParaRPr/>
          </a:p>
          <a:p>
            <a:pPr indent="0" lvl="0" marL="0" rtl="0" algn="l">
              <a:spcBef>
                <a:spcPts val="0"/>
              </a:spcBef>
              <a:spcAft>
                <a:spcPts val="0"/>
              </a:spcAft>
              <a:buNone/>
            </a:pPr>
            <a:r>
              <a:rPr lang="it-IT"/>
              <a:t>Here we have 3 cases, a PFR without a surface, a PFR surface, and the combustor exhaust system with a surface.</a:t>
            </a:r>
            <a:endParaRPr/>
          </a:p>
          <a:p>
            <a:pPr indent="0" lvl="0" marL="0" rtl="0" algn="l">
              <a:spcBef>
                <a:spcPts val="0"/>
              </a:spcBef>
              <a:spcAft>
                <a:spcPts val="0"/>
              </a:spcAft>
              <a:buNone/>
            </a:pPr>
            <a:r>
              <a:t/>
            </a:r>
            <a:endParaRPr/>
          </a:p>
          <a:p>
            <a:pPr indent="0" lvl="0" marL="0" rtl="0" algn="l">
              <a:spcBef>
                <a:spcPts val="0"/>
              </a:spcBef>
              <a:spcAft>
                <a:spcPts val="0"/>
              </a:spcAft>
              <a:buNone/>
            </a:pPr>
            <a:r>
              <a:rPr lang="it-IT"/>
              <a:t>Here we see that each case exhibits very similar performance behavior despite system size. A major difference is the GRI model in the PFR with and without a surface </a:t>
            </a:r>
            <a:r>
              <a:rPr lang="it-IT"/>
              <a:t>because adding the surface models pushs the number of species over the 100 species mark.</a:t>
            </a:r>
            <a:endParaRPr/>
          </a:p>
          <a:p>
            <a:pPr indent="0" lvl="0" marL="0" rtl="0" algn="l">
              <a:spcBef>
                <a:spcPts val="0"/>
              </a:spcBef>
              <a:spcAft>
                <a:spcPts val="0"/>
              </a:spcAft>
              <a:buNone/>
            </a:pPr>
            <a:r>
              <a:t/>
            </a:r>
            <a:endParaRPr/>
          </a:p>
          <a:p>
            <a:pPr indent="0" lvl="0" marL="0" rtl="0" algn="l">
              <a:spcBef>
                <a:spcPts val="0"/>
              </a:spcBef>
              <a:spcAft>
                <a:spcPts val="0"/>
              </a:spcAft>
              <a:buNone/>
            </a:pPr>
            <a:r>
              <a:rPr lang="it-IT"/>
              <a:t>We however seem very little variation in performance with thresholding and it is equally likely to diminish performance.</a:t>
            </a:r>
            <a:endParaRPr/>
          </a:p>
          <a:p>
            <a:pPr indent="0" lvl="0" marL="0" rtl="0" algn="l">
              <a:spcBef>
                <a:spcPts val="0"/>
              </a:spcBef>
              <a:spcAft>
                <a:spcPts val="0"/>
              </a:spcAft>
              <a:buNone/>
            </a:pPr>
            <a:r>
              <a:t/>
            </a:r>
            <a:endParaRPr/>
          </a:p>
          <a:p>
            <a:pPr indent="0" lvl="0" marL="0" rtl="0" algn="l">
              <a:spcBef>
                <a:spcPts val="0"/>
              </a:spcBef>
              <a:spcAft>
                <a:spcPts val="0"/>
              </a:spcAft>
              <a:buNone/>
            </a:pPr>
            <a:r>
              <a:rPr lang="it-IT"/>
              <a:t>Variation is generally an order of magnitude less than the speed-up itself.</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200c965e3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200c965e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IT"/>
              <a:t>We further investigated the performance of thresholding with a </a:t>
            </a:r>
            <a:r>
              <a:rPr lang="it-IT"/>
              <a:t>parametric</a:t>
            </a:r>
            <a:r>
              <a:rPr lang="it-IT"/>
              <a:t> study of the Butane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it-IT"/>
              <a:t>We see on the left speed-up as a function of temperature and threshold with a fixed equivalence ratio.</a:t>
            </a:r>
            <a:endParaRPr/>
          </a:p>
          <a:p>
            <a:pPr indent="0" lvl="0" marL="0" rtl="0" algn="l">
              <a:spcBef>
                <a:spcPts val="0"/>
              </a:spcBef>
              <a:spcAft>
                <a:spcPts val="0"/>
              </a:spcAft>
              <a:buNone/>
            </a:pPr>
            <a:r>
              <a:t/>
            </a:r>
            <a:endParaRPr/>
          </a:p>
          <a:p>
            <a:pPr indent="0" lvl="0" marL="0" rtl="0" algn="l">
              <a:spcBef>
                <a:spcPts val="0"/>
              </a:spcBef>
              <a:spcAft>
                <a:spcPts val="0"/>
              </a:spcAft>
              <a:buNone/>
            </a:pPr>
            <a:r>
              <a:rPr lang="it-IT"/>
              <a:t>We generally see a </a:t>
            </a:r>
            <a:r>
              <a:rPr lang="it-IT"/>
              <a:t>horizontally</a:t>
            </a:r>
            <a:r>
              <a:rPr lang="it-IT"/>
              <a:t> banded behavior implying very little change in performance based on threshold for a given set of initial conditions.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it-IT"/>
              <a:t>In the case of varying equivalence ratio, we see slightly more variation.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it-IT"/>
              <a:t>However, in both cases, performance variation is minor and may be negative.</a:t>
            </a:r>
            <a:endParaRPr/>
          </a:p>
          <a:p>
            <a:pPr indent="0" lvl="0" marL="0" rtl="0" algn="l">
              <a:spcBef>
                <a:spcPts val="0"/>
              </a:spcBef>
              <a:spcAft>
                <a:spcPts val="0"/>
              </a:spcAft>
              <a:buNone/>
            </a:pPr>
            <a:r>
              <a:t/>
            </a:r>
            <a:endParaRPr/>
          </a:p>
          <a:p>
            <a:pPr indent="0" lvl="0" marL="0" rtl="0" algn="l">
              <a:spcBef>
                <a:spcPts val="0"/>
              </a:spcBef>
              <a:spcAft>
                <a:spcPts val="0"/>
              </a:spcAft>
              <a:buNone/>
            </a:pPr>
            <a:r>
              <a:rPr lang="it-IT"/>
              <a:t>That aside, </a:t>
            </a:r>
            <a:r>
              <a:rPr lang="it-IT"/>
              <a:t>we have not found a means </a:t>
            </a:r>
            <a:r>
              <a:rPr lang="it-IT"/>
              <a:t>of determining an optimal threshold a priori. There is some correlation with condition number but we are again balancing Jacobian exactness and sparsity.</a:t>
            </a:r>
            <a:endParaRPr/>
          </a:p>
          <a:p>
            <a:pPr indent="0" lvl="0" marL="0" rtl="0" algn="l">
              <a:spcBef>
                <a:spcPts val="0"/>
              </a:spcBef>
              <a:spcAft>
                <a:spcPts val="0"/>
              </a:spcAft>
              <a:buNone/>
            </a:pPr>
            <a:r>
              <a:t/>
            </a:r>
            <a:endParaRPr/>
          </a:p>
          <a:p>
            <a:pPr indent="0" lvl="0" marL="0" rtl="0" algn="l">
              <a:spcBef>
                <a:spcPts val="0"/>
              </a:spcBef>
              <a:spcAft>
                <a:spcPts val="0"/>
              </a:spcAft>
              <a:buNone/>
            </a:pPr>
            <a:r>
              <a:rPr lang="it-IT"/>
              <a:t>Ultimately, there is little practical use of thresholding with minimal variation and no simple means of determining it a priori.</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IT"/>
              <a:t>Extended generalized preconditioning to surface chemistry and systems of reactors, speed-up was obtained in the range of 0.94 to 1342</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IT"/>
              <a:t>Performance is driven by improvements over the number of steps taken by the traditional solver and number of variables isn’t necessarily the driving factor with tightly constrained problems.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IT"/>
              <a:t>Removal of particular contributions to obtain greater sparsity isn’t always beneficial and more ill-conditioned systems may perform better with those contributions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IT"/>
              <a:t>Threshold does not have a major or consistent impact on performance and we obtain substantial speedup without thresholding.</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IT"/>
              <a:t>Plan to extend to additional phases of matter and applications which require large speed-ups to be tractable.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1f5f96fdb6_2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1f5f96fdb6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IT"/>
              <a:t>We investigated this with plug-flow reactors in a series and parallel configuration using the GRI mechanism.</a:t>
            </a:r>
            <a:endParaRPr/>
          </a:p>
          <a:p>
            <a:pPr indent="0" lvl="0" marL="0" rtl="0" algn="l">
              <a:spcBef>
                <a:spcPts val="0"/>
              </a:spcBef>
              <a:spcAft>
                <a:spcPts val="0"/>
              </a:spcAft>
              <a:buNone/>
            </a:pPr>
            <a:r>
              <a:t/>
            </a:r>
            <a:endParaRPr/>
          </a:p>
          <a:p>
            <a:pPr indent="0" lvl="0" marL="0" rtl="0" algn="l">
              <a:spcBef>
                <a:spcPts val="0"/>
              </a:spcBef>
              <a:spcAft>
                <a:spcPts val="0"/>
              </a:spcAft>
              <a:buNone/>
            </a:pPr>
            <a:r>
              <a:rPr lang="it-IT"/>
              <a:t>We have these two configurations setup on the right. </a:t>
            </a:r>
            <a:endParaRPr/>
          </a:p>
          <a:p>
            <a:pPr indent="0" lvl="0" marL="0" rtl="0" algn="l">
              <a:spcBef>
                <a:spcPts val="0"/>
              </a:spcBef>
              <a:spcAft>
                <a:spcPts val="0"/>
              </a:spcAft>
              <a:buNone/>
            </a:pPr>
            <a:r>
              <a:t/>
            </a:r>
            <a:endParaRPr/>
          </a:p>
          <a:p>
            <a:pPr indent="0" lvl="0" marL="0" rtl="0" algn="l">
              <a:spcBef>
                <a:spcPts val="0"/>
              </a:spcBef>
              <a:spcAft>
                <a:spcPts val="0"/>
              </a:spcAft>
              <a:buNone/>
            </a:pPr>
            <a:r>
              <a:rPr lang="it-IT"/>
              <a:t>In series, ignition events become less substantial in downstream reactors. </a:t>
            </a:r>
            <a:endParaRPr/>
          </a:p>
          <a:p>
            <a:pPr indent="0" lvl="0" marL="0" rtl="0" algn="l">
              <a:spcBef>
                <a:spcPts val="0"/>
              </a:spcBef>
              <a:spcAft>
                <a:spcPts val="0"/>
              </a:spcAft>
              <a:buNone/>
            </a:pPr>
            <a:r>
              <a:t/>
            </a:r>
            <a:endParaRPr/>
          </a:p>
          <a:p>
            <a:pPr indent="0" lvl="0" marL="0" rtl="0" algn="l">
              <a:spcBef>
                <a:spcPts val="0"/>
              </a:spcBef>
              <a:spcAft>
                <a:spcPts val="0"/>
              </a:spcAft>
              <a:buNone/>
            </a:pPr>
            <a:r>
              <a:rPr lang="it-IT"/>
              <a:t>In parallel, all reactors experience the same ignition event. We see that for each reactor addition beyond 2 reactors, which achieves the 100 species mark, does not substantially impact performance after that for the parallel setup.</a:t>
            </a:r>
            <a:endParaRPr/>
          </a:p>
          <a:p>
            <a:pPr indent="0" lvl="0" marL="0" rtl="0" algn="l">
              <a:spcBef>
                <a:spcPts val="0"/>
              </a:spcBef>
              <a:spcAft>
                <a:spcPts val="0"/>
              </a:spcAft>
              <a:buNone/>
            </a:pPr>
            <a:r>
              <a:t/>
            </a:r>
            <a:endParaRPr/>
          </a:p>
          <a:p>
            <a:pPr indent="0" lvl="0" marL="0" rtl="0" algn="l">
              <a:spcBef>
                <a:spcPts val="0"/>
              </a:spcBef>
              <a:spcAft>
                <a:spcPts val="0"/>
              </a:spcAft>
              <a:buNone/>
            </a:pPr>
            <a:r>
              <a:rPr lang="it-IT"/>
              <a:t>The series setup actually never achieves a huge performance increase which implies that performance is less dependent on the number of variables and more dependent on the problem itself.</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IT"/>
              <a:t>As we all know, modeling chemical kinetics is expensive.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IT"/>
              <a:t>It is only getting more expensive as you can see from this survey of models. The majority of relevant models have at least 100 species and 1000 reactions.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IT"/>
              <a:t>As we strive to improve the modeling of physical phenomena or model more complex phenomena, the models increase in both the number of species and reactions.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IT"/>
              <a:t>In the case of this work, we are considering multiple models with the inclusion of surface chemistry into simulations—so a gas phase and surface phase model</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IT"/>
              <a:t>Ideally, we want to be capable of simulating these larger more complicated models but direct solutions can be prohibitively expensive.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IT"/>
              <a:t>So, we are continuously looking for ways to reduce the expense and accelerate these simulations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IT"/>
              <a:t>There are several ways in which we approach reducing the expense of these models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IT"/>
              <a:t>Such as reducing model size which generally involves skeletal reduction, lumping, or hybrid chemistry.</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IT"/>
              <a:t>We also attempt to reduce stiffness by removing the timescales which cause the system to be stiff.</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IT"/>
              <a:t>Finally, we seek to improve the integration by leveraging different numerical techniques such as varying degrees of analytical jacobians, preconditioning, different factorizations, etc.</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IT"/>
              <a:t>Here we build directly on our previous work generalized preconditioning which we applied to zero dimensional gas phase reactors.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IT"/>
              <a:t>This </a:t>
            </a:r>
            <a:r>
              <a:rPr lang="it-IT"/>
              <a:t>work stemmed from McNenly et al. who developed a method referred to as adaptive preconditioning.</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IT"/>
              <a:t>We will go into the details of the preconditioner but on a higher level preconditioning is like making an educated guess before solving a system.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IT"/>
              <a:t>We do this with the use of semi-analytical jacobians that we are using in a sense as our guess.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IT"/>
              <a:t>The adaptive part refers to the systematic removal of terms based on their magnitude so at each stage in which the preconditioner is formed it is adapted by a threshold.</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IT"/>
              <a:t>We refer to our approach as generalized as the choice of state vector is moles which improves system sparsity over a traditional mass fraction approach.</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IT"/>
              <a:t>This allows us to more effectively leverage sparse linear solvers.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IT"/>
              <a:t>This preconditioning is applied to implicit methods.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IT"/>
              <a:t>Typically, we use implicit methods because of the stiffness associated with integrating chemical kinetics.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IT"/>
              <a:t>Among these methods, backwards differentiation is a common method in software like CVODES.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IT"/>
              <a:t>A trivial example would be something like backward euler (yellow box) applied to a nonlinear system where we need to linearize the system.</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IT"/>
              <a:t>We linearize it with newton iteration</a:t>
            </a:r>
            <a:r>
              <a:rPr lang="it-IT"/>
              <a:t>s</a:t>
            </a:r>
            <a:r>
              <a:rPr lang="it-IT"/>
              <a:t> (blue box) which requires the solution to a linear system such as the one shown in the red box.</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IT"/>
              <a:t>Direct dense solutions of the linear system are often expensive so we apply iterative methods like GMRES to accelerate this.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IT"/>
              <a:t>We can further accelerate solutions of this step with preconditioning at the expense of forming a preconditioner ahead of time.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IT"/>
              <a:t>This is effectively where we are applying our work.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IT"/>
              <a:t>This work was implemented within Cantera which, if you are unfamiliar, is an open-source library for thermodynamics, chemical kinetics, and transport, hosted on GitHub and released under a permissive license.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IT"/>
              <a:t>It can be used in various different ways. For example, it offers canonical simulations </a:t>
            </a:r>
            <a:r>
              <a:rPr lang="it-IT"/>
              <a:t>such </a:t>
            </a:r>
            <a:r>
              <a:rPr lang="it-IT"/>
              <a:t>0D reactors, 1D flames/flows, it can also be used as a property calculator or for property evaluation for in-house codes.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IT"/>
              <a:t>It also offers a wide range of applications such as combustion, electrochemistry, surface chemistry, and non-ideal equations of state</a:t>
            </a:r>
            <a:endParaRPr/>
          </a:p>
          <a:p>
            <a:pPr indent="0" lvl="0" marL="0" rtl="0" algn="l">
              <a:lnSpc>
                <a:spcPct val="100000"/>
              </a:lnSpc>
              <a:spcBef>
                <a:spcPts val="0"/>
              </a:spcBef>
              <a:spcAft>
                <a:spcPts val="0"/>
              </a:spcAft>
              <a:buSzPts val="1100"/>
              <a:buNone/>
            </a:pPr>
            <a:r>
              <a:t/>
            </a:r>
            <a:endParaRPr/>
          </a:p>
          <a:p>
            <a:pPr indent="0" lvl="0" marL="0" rtl="0" algn="l">
              <a:spcBef>
                <a:spcPts val="0"/>
              </a:spcBef>
              <a:spcAft>
                <a:spcPts val="0"/>
              </a:spcAft>
              <a:buSzPts val="1100"/>
              <a:buNone/>
            </a:pPr>
            <a:r>
              <a:rPr lang="it-IT">
                <a:solidFill>
                  <a:schemeClr val="dk1"/>
                </a:solidFill>
              </a:rPr>
              <a:t>Being that this work is inside of a larger chemical kinetics package with extensive existing functionality, it more easily extensible in the future.</a:t>
            </a:r>
            <a:endParaRPr/>
          </a:p>
          <a:p>
            <a:pPr indent="0" lvl="0" marL="0" rtl="0" algn="l">
              <a:lnSpc>
                <a:spcPct val="100000"/>
              </a:lnSpc>
              <a:spcBef>
                <a:spcPts val="0"/>
              </a:spcBef>
              <a:spcAft>
                <a:spcPts val="0"/>
              </a:spcAft>
              <a:buSzPts val="1100"/>
              <a:buNone/>
            </a:pPr>
            <a:r>
              <a:t/>
            </a:r>
            <a:endParaRPr/>
          </a:p>
          <a:p>
            <a:pPr indent="0" lvl="0" marL="0" rtl="0" algn="l">
              <a:spcBef>
                <a:spcPts val="0"/>
              </a:spcBef>
              <a:spcAft>
                <a:spcPts val="0"/>
              </a:spcAft>
              <a:buClr>
                <a:schemeClr val="dk1"/>
              </a:buClr>
              <a:buSzPts val="1100"/>
              <a:buFont typeface="Arial"/>
              <a:buNone/>
            </a:pPr>
            <a:r>
              <a:rPr lang="it-IT">
                <a:solidFill>
                  <a:schemeClr val="dk1"/>
                </a:solidFill>
              </a:rPr>
              <a:t>We currently have implemented generalized preconditioning for reactors and surface chemistry and it can be used very simply. There is an open Pull Request to merge this work in at present.</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00c965e38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2200c965e38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IT"/>
              <a:t>Before, I discuss our method, I want to explain the box on the right.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IT"/>
              <a:t>Consider each box to be a preconditioner with varying levels of assumptions and each dot represents some non-zero element.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IT"/>
              <a:t>The colors will correspond to various parts of the system for example the purple dots here represent the main diagonal terms and the red dots are the rest of the gas phase system</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200c965e38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2200c965e38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IT"/>
              <a:t>When we add surface chemistry to the system we get these additional portions of the preconditioner that must be accounted for.</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IT"/>
              <a:t>The yellow dots are derivatives of species contributions with respect to other surface species.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IT"/>
              <a:t>Now that it is a multiphase system there are cross phase derivatives shown in dark and light blue.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IT"/>
              <a:t>As we add, more complexity such as additional phases, we get increasingly larger systems so speed-ups become more imperative.</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200c965e38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2200c965e38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IT"/>
              <a:t>We can then start applying our reductions to the systems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IT"/>
              <a:t>For the gas phase, we neglect pressure-dependent and thirdbody reactions which improves sparsity.</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IT"/>
              <a:t>In the case of the surface phase, we are neglecting coverage dependent rates in the derivatives which makes the formulation much simpler while maintaining enough accuracy for good convergence.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200c965e38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2200c965e38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IT"/>
              <a:t>We can finally take this system and </a:t>
            </a:r>
            <a:r>
              <a:rPr lang="it-IT"/>
              <a:t>couple it with other involved reacting systems.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IT"/>
              <a:t>In Cantera this is a construct known as “Networks” and through this coupling, we effectively double the number of variables.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IT"/>
              <a:t>For example, coupling two systems with something like mass flow between the two would result in a Jacobian like the one depicted.</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IT"/>
              <a:t>We pick-up inter-reactor dependence terms shown in green. For our simulations, we are using a constant inlet mass flow rate and pressure dependent outlet flow rate.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IT"/>
              <a:t>It turns out that we can generally neglect these terms in these cases.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2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jpg"/><Relationship Id="rId4" Type="http://schemas.openxmlformats.org/officeDocument/2006/relationships/image" Target="../media/image16.jpg"/><Relationship Id="rId5" Type="http://schemas.openxmlformats.org/officeDocument/2006/relationships/image" Target="../media/image1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jpg"/><Relationship Id="rId4" Type="http://schemas.openxmlformats.org/officeDocument/2006/relationships/image" Target="../media/image19.jpg"/><Relationship Id="rId5" Type="http://schemas.openxmlformats.org/officeDocument/2006/relationships/image" Target="../media/image18.jpg"/><Relationship Id="rId6" Type="http://schemas.openxmlformats.org/officeDocument/2006/relationships/image" Target="../media/image1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5.jpg"/><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9.jpg"/><Relationship Id="rId4" Type="http://schemas.openxmlformats.org/officeDocument/2006/relationships/image" Target="../media/image27.jpg"/><Relationship Id="rId5" Type="http://schemas.openxmlformats.org/officeDocument/2006/relationships/image" Target="../media/image2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6.jpg"/><Relationship Id="rId4" Type="http://schemas.openxmlformats.org/officeDocument/2006/relationships/image" Target="../media/image3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1.jpg"/><Relationship Id="rId4" Type="http://schemas.openxmlformats.org/officeDocument/2006/relationships/image" Target="../media/image32.jpg"/><Relationship Id="rId5" Type="http://schemas.openxmlformats.org/officeDocument/2006/relationships/image" Target="../media/image2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oi.org/10.1016/j.proci.2022.07.256"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hyperlink" Target="https://cantera.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1.jpg"/><Relationship Id="rId4" Type="http://schemas.openxmlformats.org/officeDocument/2006/relationships/image" Target="../media/image10.jpg"/><Relationship Id="rId5"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jpg"/><Relationship Id="rId4" Type="http://schemas.openxmlformats.org/officeDocument/2006/relationships/image" Target="../media/image23.jpg"/><Relationship Id="rId5"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descr="Shape&#10;&#10;Description automatically generated" id="54" name="Google Shape;54;p13"/>
          <p:cNvPicPr preferRelativeResize="0"/>
          <p:nvPr/>
        </p:nvPicPr>
        <p:blipFill rotWithShape="1">
          <a:blip r:embed="rId3">
            <a:alphaModFix/>
          </a:blip>
          <a:srcRect b="0" l="0" r="0" t="0"/>
          <a:stretch/>
        </p:blipFill>
        <p:spPr>
          <a:xfrm>
            <a:off x="1020963" y="4248667"/>
            <a:ext cx="861333" cy="861333"/>
          </a:xfrm>
          <a:prstGeom prst="rect">
            <a:avLst/>
          </a:prstGeom>
          <a:noFill/>
          <a:ln>
            <a:noFill/>
          </a:ln>
        </p:spPr>
      </p:pic>
      <p:sp>
        <p:nvSpPr>
          <p:cNvPr id="55" name="Google Shape;55;p13"/>
          <p:cNvSpPr txBox="1"/>
          <p:nvPr/>
        </p:nvSpPr>
        <p:spPr>
          <a:xfrm>
            <a:off x="1128550" y="6"/>
            <a:ext cx="6994500" cy="1824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3800"/>
              <a:buFont typeface="Arial"/>
              <a:buNone/>
            </a:pPr>
            <a:r>
              <a:rPr b="1" i="0" lang="it-IT" sz="3800" u="none" cap="none" strike="noStrike">
                <a:solidFill>
                  <a:schemeClr val="dk1"/>
                </a:solidFill>
                <a:latin typeface="Arial"/>
                <a:ea typeface="Arial"/>
                <a:cs typeface="Arial"/>
                <a:sym typeface="Arial"/>
              </a:rPr>
              <a:t>Generalized preconditioning </a:t>
            </a:r>
            <a:r>
              <a:rPr b="1" lang="it-IT" sz="3800">
                <a:solidFill>
                  <a:schemeClr val="dk1"/>
                </a:solidFill>
              </a:rPr>
              <a:t>for surface chemistry and systems of coupled reactors</a:t>
            </a:r>
            <a:endParaRPr b="1" i="0" sz="3800" u="none" cap="none" strike="noStrike">
              <a:solidFill>
                <a:schemeClr val="dk1"/>
              </a:solidFill>
              <a:latin typeface="Arial"/>
              <a:ea typeface="Arial"/>
              <a:cs typeface="Arial"/>
              <a:sym typeface="Arial"/>
            </a:endParaRPr>
          </a:p>
        </p:txBody>
      </p:sp>
      <p:sp>
        <p:nvSpPr>
          <p:cNvPr id="56" name="Google Shape;56;p13"/>
          <p:cNvSpPr txBox="1"/>
          <p:nvPr/>
        </p:nvSpPr>
        <p:spPr>
          <a:xfrm>
            <a:off x="4080188" y="1824000"/>
            <a:ext cx="3827100" cy="1854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2400"/>
              <a:buFont typeface="Arial"/>
              <a:buNone/>
            </a:pPr>
            <a:r>
              <a:rPr i="0" lang="it-IT" sz="2400" u="none" cap="none" strike="noStrike">
                <a:solidFill>
                  <a:schemeClr val="dk1"/>
                </a:solidFill>
                <a:latin typeface="Helvetica Neue"/>
                <a:ea typeface="Helvetica Neue"/>
                <a:cs typeface="Helvetica Neue"/>
                <a:sym typeface="Helvetica Neue"/>
              </a:rPr>
              <a:t>Anthony S. Walker,</a:t>
            </a:r>
            <a:endParaRPr i="0" sz="2400" u="none" cap="none" strike="noStrike">
              <a:solidFill>
                <a:schemeClr val="dk1"/>
              </a:solidFill>
              <a:latin typeface="Helvetica Neue"/>
              <a:ea typeface="Helvetica Neue"/>
              <a:cs typeface="Helvetica Neue"/>
              <a:sym typeface="Helvetica Neue"/>
            </a:endParaRPr>
          </a:p>
          <a:p>
            <a:pPr indent="0" lvl="0" marL="0" marR="0" rtl="0" algn="r">
              <a:lnSpc>
                <a:spcPct val="100000"/>
              </a:lnSpc>
              <a:spcBef>
                <a:spcPts val="0"/>
              </a:spcBef>
              <a:spcAft>
                <a:spcPts val="0"/>
              </a:spcAft>
              <a:buClr>
                <a:srgbClr val="000000"/>
              </a:buClr>
              <a:buSzPts val="2400"/>
              <a:buFont typeface="Arial"/>
              <a:buNone/>
            </a:pPr>
            <a:r>
              <a:rPr i="0" lang="it-IT" sz="2400" u="none" cap="none" strike="noStrike">
                <a:solidFill>
                  <a:schemeClr val="dk1"/>
                </a:solidFill>
                <a:latin typeface="Helvetica Neue"/>
                <a:ea typeface="Helvetica Neue"/>
                <a:cs typeface="Helvetica Neue"/>
                <a:sym typeface="Helvetica Neue"/>
              </a:rPr>
              <a:t>Raymond L. Speth,</a:t>
            </a:r>
            <a:br>
              <a:rPr i="0" lang="it-IT" sz="2400" u="none" cap="none" strike="noStrike">
                <a:solidFill>
                  <a:schemeClr val="dk1"/>
                </a:solidFill>
                <a:latin typeface="Helvetica Neue"/>
                <a:ea typeface="Helvetica Neue"/>
                <a:cs typeface="Helvetica Neue"/>
                <a:sym typeface="Helvetica Neue"/>
              </a:rPr>
            </a:br>
            <a:r>
              <a:rPr i="0" lang="it-IT" sz="2400" u="none" cap="none" strike="noStrike">
                <a:solidFill>
                  <a:schemeClr val="dk1"/>
                </a:solidFill>
                <a:latin typeface="Helvetica Neue"/>
                <a:ea typeface="Helvetica Neue"/>
                <a:cs typeface="Helvetica Neue"/>
                <a:sym typeface="Helvetica Neue"/>
              </a:rPr>
              <a:t>Kyle E. Niemeyer</a:t>
            </a:r>
            <a:endParaRPr i="0" sz="2400" u="none" cap="none" strike="noStrike">
              <a:solidFill>
                <a:schemeClr val="dk1"/>
              </a:solidFill>
              <a:latin typeface="Helvetica Neue"/>
              <a:ea typeface="Helvetica Neue"/>
              <a:cs typeface="Helvetica Neue"/>
              <a:sym typeface="Helvetica Neue"/>
            </a:endParaRPr>
          </a:p>
          <a:p>
            <a:pPr indent="0" lvl="0" marL="0" marR="0" rtl="0" algn="r">
              <a:lnSpc>
                <a:spcPct val="100000"/>
              </a:lnSpc>
              <a:spcBef>
                <a:spcPts val="0"/>
              </a:spcBef>
              <a:spcAft>
                <a:spcPts val="0"/>
              </a:spcAft>
              <a:buClr>
                <a:srgbClr val="000000"/>
              </a:buClr>
              <a:buSzPts val="2400"/>
              <a:buFont typeface="Arial"/>
              <a:buNone/>
            </a:pPr>
            <a:r>
              <a:t/>
            </a:r>
            <a:endParaRPr i="0" sz="2400" u="none" cap="none" strike="noStrike">
              <a:solidFill>
                <a:schemeClr val="dk1"/>
              </a:solidFill>
              <a:latin typeface="Helvetica Neue"/>
              <a:ea typeface="Helvetica Neue"/>
              <a:cs typeface="Helvetica Neue"/>
              <a:sym typeface="Helvetica Neue"/>
            </a:endParaRPr>
          </a:p>
          <a:p>
            <a:pPr indent="0" lvl="0" marL="0" marR="0" rtl="0" algn="r">
              <a:lnSpc>
                <a:spcPct val="100000"/>
              </a:lnSpc>
              <a:spcBef>
                <a:spcPts val="0"/>
              </a:spcBef>
              <a:spcAft>
                <a:spcPts val="0"/>
              </a:spcAft>
              <a:buClr>
                <a:srgbClr val="000000"/>
              </a:buClr>
              <a:buSzPts val="2000"/>
              <a:buFont typeface="Arial"/>
              <a:buNone/>
            </a:pPr>
            <a:r>
              <a:rPr i="0" lang="it-IT" sz="2000" u="none" cap="none" strike="noStrike">
                <a:solidFill>
                  <a:schemeClr val="dk1"/>
                </a:solidFill>
                <a:latin typeface="Helvetica Neue"/>
                <a:ea typeface="Helvetica Neue"/>
                <a:cs typeface="Helvetica Neue"/>
                <a:sym typeface="Helvetica Neue"/>
              </a:rPr>
              <a:t>Oregon State University &amp; MIT</a:t>
            </a:r>
            <a:endParaRPr i="0" sz="2000" u="none" cap="none" strike="noStrike">
              <a:solidFill>
                <a:schemeClr val="dk1"/>
              </a:solidFill>
              <a:latin typeface="Helvetica Neue"/>
              <a:ea typeface="Helvetica Neue"/>
              <a:cs typeface="Helvetica Neue"/>
              <a:sym typeface="Helvetica Neue"/>
            </a:endParaRPr>
          </a:p>
        </p:txBody>
      </p:sp>
      <p:sp>
        <p:nvSpPr>
          <p:cNvPr id="57" name="Google Shape;57;p13"/>
          <p:cNvSpPr txBox="1"/>
          <p:nvPr/>
        </p:nvSpPr>
        <p:spPr>
          <a:xfrm>
            <a:off x="1941813" y="4371088"/>
            <a:ext cx="61335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i="0" lang="it-IT" sz="1200" u="none" cap="none" strike="noStrike">
                <a:solidFill>
                  <a:srgbClr val="000000"/>
                </a:solidFill>
                <a:latin typeface="Helvetica Neue"/>
                <a:ea typeface="Helvetica Neue"/>
                <a:cs typeface="Helvetica Neue"/>
                <a:sym typeface="Helvetica Neue"/>
              </a:rPr>
              <a:t>This material is based upon work supported by the National Science Foundation under Grant Nos. 1931592 (OSU) and 1931391 (MIT). In addition</a:t>
            </a:r>
            <a:r>
              <a:rPr lang="it-IT" sz="1200">
                <a:latin typeface="Helvetica Neue"/>
                <a:ea typeface="Helvetica Neue"/>
                <a:cs typeface="Helvetica Neue"/>
                <a:sym typeface="Helvetica Neue"/>
              </a:rPr>
              <a:t>, we acknowledge travel support from the NSF through USC.</a:t>
            </a:r>
            <a:endParaRPr i="0" sz="1200" u="none" cap="none" strike="noStrike">
              <a:solidFill>
                <a:srgbClr val="000000"/>
              </a:solidFill>
              <a:latin typeface="Helvetica Neue"/>
              <a:ea typeface="Helvetica Neue"/>
              <a:cs typeface="Helvetica Neue"/>
              <a:sym typeface="Helvetica Neue"/>
            </a:endParaRPr>
          </a:p>
        </p:txBody>
      </p:sp>
      <p:sp>
        <p:nvSpPr>
          <p:cNvPr id="58" name="Google Shape;58;p13"/>
          <p:cNvSpPr txBox="1"/>
          <p:nvPr>
            <p:ph idx="12" type="sldNum"/>
          </p:nvPr>
        </p:nvSpPr>
        <p:spPr>
          <a:xfrm>
            <a:off x="8472458" y="4663217"/>
            <a:ext cx="548700" cy="3936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it-IT" sz="1000">
                <a:solidFill>
                  <a:schemeClr val="dk2"/>
                </a:solidFill>
                <a:latin typeface="Arial"/>
                <a:ea typeface="Arial"/>
                <a:cs typeface="Arial"/>
                <a:sym typeface="Arial"/>
              </a:rPr>
              <a:t>‹#›</a:t>
            </a:fld>
            <a:endParaRPr sz="1000">
              <a:solidFill>
                <a:schemeClr val="dk2"/>
              </a:solidFill>
              <a:latin typeface="Arial"/>
              <a:ea typeface="Arial"/>
              <a:cs typeface="Arial"/>
              <a:sym typeface="Arial"/>
            </a:endParaRPr>
          </a:p>
        </p:txBody>
      </p:sp>
      <p:pic>
        <p:nvPicPr>
          <p:cNvPr id="59" name="Google Shape;59;p13"/>
          <p:cNvPicPr preferRelativeResize="0"/>
          <p:nvPr/>
        </p:nvPicPr>
        <p:blipFill>
          <a:blip r:embed="rId4">
            <a:alphaModFix/>
          </a:blip>
          <a:stretch>
            <a:fillRect/>
          </a:stretch>
        </p:blipFill>
        <p:spPr>
          <a:xfrm>
            <a:off x="1020962" y="2582652"/>
            <a:ext cx="861325" cy="907361"/>
          </a:xfrm>
          <a:prstGeom prst="rect">
            <a:avLst/>
          </a:prstGeom>
          <a:noFill/>
          <a:ln>
            <a:noFill/>
          </a:ln>
        </p:spPr>
      </p:pic>
      <p:pic>
        <p:nvPicPr>
          <p:cNvPr id="60" name="Google Shape;60;p13"/>
          <p:cNvPicPr preferRelativeResize="0"/>
          <p:nvPr/>
        </p:nvPicPr>
        <p:blipFill>
          <a:blip r:embed="rId5">
            <a:alphaModFix/>
          </a:blip>
          <a:stretch>
            <a:fillRect/>
          </a:stretch>
        </p:blipFill>
        <p:spPr>
          <a:xfrm>
            <a:off x="1020950" y="3483341"/>
            <a:ext cx="861326" cy="51447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311713" y="122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it-IT"/>
              <a:t>Testing</a:t>
            </a:r>
            <a:endParaRPr/>
          </a:p>
        </p:txBody>
      </p:sp>
      <p:sp>
        <p:nvSpPr>
          <p:cNvPr id="155" name="Google Shape;155;p22"/>
          <p:cNvSpPr/>
          <p:nvPr/>
        </p:nvSpPr>
        <p:spPr>
          <a:xfrm>
            <a:off x="259025" y="684588"/>
            <a:ext cx="1648200" cy="4848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0" lang="it-IT" sz="1800" u="none" cap="none" strike="noStrike">
                <a:solidFill>
                  <a:srgbClr val="000000"/>
                </a:solidFill>
                <a:latin typeface="Helvetica Neue"/>
                <a:ea typeface="Helvetica Neue"/>
                <a:cs typeface="Helvetica Neue"/>
                <a:sym typeface="Helvetica Neue"/>
              </a:rPr>
              <a:t>1</a:t>
            </a:r>
            <a:r>
              <a:rPr lang="it-IT" sz="1800">
                <a:latin typeface="Helvetica Neue"/>
                <a:ea typeface="Helvetica Neue"/>
                <a:cs typeface="Helvetica Neue"/>
                <a:sym typeface="Helvetica Neue"/>
              </a:rPr>
              <a:t>7</a:t>
            </a:r>
            <a:r>
              <a:rPr i="0" lang="it-IT" sz="1800" u="none" cap="none" strike="noStrike">
                <a:solidFill>
                  <a:srgbClr val="000000"/>
                </a:solidFill>
                <a:latin typeface="Helvetica Neue"/>
                <a:ea typeface="Helvetica Neue"/>
                <a:cs typeface="Helvetica Neue"/>
                <a:sym typeface="Helvetica Neue"/>
              </a:rPr>
              <a:t> Models</a:t>
            </a:r>
            <a:endParaRPr i="0" sz="1800" u="none" cap="none" strike="noStrike">
              <a:solidFill>
                <a:srgbClr val="000000"/>
              </a:solidFill>
              <a:latin typeface="Helvetica Neue"/>
              <a:ea typeface="Helvetica Neue"/>
              <a:cs typeface="Helvetica Neue"/>
              <a:sym typeface="Helvetica Neue"/>
            </a:endParaRPr>
          </a:p>
        </p:txBody>
      </p:sp>
      <p:sp>
        <p:nvSpPr>
          <p:cNvPr id="156" name="Google Shape;156;p22"/>
          <p:cNvSpPr/>
          <p:nvPr/>
        </p:nvSpPr>
        <p:spPr>
          <a:xfrm>
            <a:off x="4090287" y="684600"/>
            <a:ext cx="2061900" cy="4848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it-IT" sz="1800">
                <a:latin typeface="Helvetica Neue"/>
                <a:ea typeface="Helvetica Neue"/>
                <a:cs typeface="Helvetica Neue"/>
                <a:sym typeface="Helvetica Neue"/>
              </a:rPr>
              <a:t>PFR with Surface</a:t>
            </a:r>
            <a:endParaRPr i="0" sz="1800" u="none" cap="none" strike="noStrike">
              <a:solidFill>
                <a:srgbClr val="000000"/>
              </a:solidFill>
              <a:latin typeface="Helvetica Neue"/>
              <a:ea typeface="Helvetica Neue"/>
              <a:cs typeface="Helvetica Neue"/>
              <a:sym typeface="Helvetica Neue"/>
            </a:endParaRPr>
          </a:p>
        </p:txBody>
      </p:sp>
      <p:sp>
        <p:nvSpPr>
          <p:cNvPr id="157" name="Google Shape;157;p22"/>
          <p:cNvSpPr/>
          <p:nvPr/>
        </p:nvSpPr>
        <p:spPr>
          <a:xfrm>
            <a:off x="6544413" y="684588"/>
            <a:ext cx="2340600" cy="4848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it-IT" sz="1800">
                <a:latin typeface="Helvetica Neue"/>
                <a:ea typeface="Helvetica Neue"/>
                <a:cs typeface="Helvetica Neue"/>
                <a:sym typeface="Helvetica Neue"/>
              </a:rPr>
              <a:t>System of Reactors</a:t>
            </a:r>
            <a:endParaRPr i="0" sz="1800" u="none" cap="none" strike="noStrike">
              <a:solidFill>
                <a:srgbClr val="000000"/>
              </a:solidFill>
              <a:latin typeface="Helvetica Neue"/>
              <a:ea typeface="Helvetica Neue"/>
              <a:cs typeface="Helvetica Neue"/>
              <a:sym typeface="Helvetica Neue"/>
            </a:endParaRPr>
          </a:p>
        </p:txBody>
      </p:sp>
      <p:sp>
        <p:nvSpPr>
          <p:cNvPr id="158" name="Google Shape;158;p22"/>
          <p:cNvSpPr/>
          <p:nvPr/>
        </p:nvSpPr>
        <p:spPr>
          <a:xfrm>
            <a:off x="2299462" y="684575"/>
            <a:ext cx="1398600" cy="4848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0" lang="it-IT" sz="1800" u="none" cap="none" strike="noStrike">
                <a:solidFill>
                  <a:srgbClr val="000000"/>
                </a:solidFill>
                <a:latin typeface="Helvetica Neue"/>
                <a:ea typeface="Helvetica Neue"/>
                <a:cs typeface="Helvetica Neue"/>
                <a:sym typeface="Helvetica Neue"/>
              </a:rPr>
              <a:t>0 to </a:t>
            </a:r>
            <a:r>
              <a:rPr lang="it-IT" sz="1800">
                <a:latin typeface="Helvetica Neue"/>
                <a:ea typeface="Helvetica Neue"/>
                <a:cs typeface="Helvetica Neue"/>
                <a:sym typeface="Helvetica Neue"/>
              </a:rPr>
              <a:t>10</a:t>
            </a:r>
            <a:r>
              <a:rPr baseline="30000" lang="it-IT" sz="1800">
                <a:latin typeface="Helvetica Neue"/>
                <a:ea typeface="Helvetica Neue"/>
                <a:cs typeface="Helvetica Neue"/>
                <a:sym typeface="Helvetica Neue"/>
              </a:rPr>
              <a:t>-18</a:t>
            </a:r>
            <a:endParaRPr baseline="30000" i="0" sz="1800" u="none" cap="none" strike="noStrike">
              <a:solidFill>
                <a:srgbClr val="000000"/>
              </a:solidFill>
              <a:latin typeface="Helvetica Neue"/>
              <a:ea typeface="Helvetica Neue"/>
              <a:cs typeface="Helvetica Neue"/>
              <a:sym typeface="Helvetica Neue"/>
            </a:endParaRPr>
          </a:p>
        </p:txBody>
      </p:sp>
      <p:sp>
        <p:nvSpPr>
          <p:cNvPr id="159" name="Google Shape;15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IT"/>
              <a:t>‹#›</a:t>
            </a:fld>
            <a:endParaRPr/>
          </a:p>
        </p:txBody>
      </p:sp>
      <p:sp>
        <p:nvSpPr>
          <p:cNvPr id="160" name="Google Shape;160;p22"/>
          <p:cNvSpPr/>
          <p:nvPr/>
        </p:nvSpPr>
        <p:spPr>
          <a:xfrm>
            <a:off x="2321700" y="2013650"/>
            <a:ext cx="320100" cy="220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2"/>
          <p:cNvSpPr/>
          <p:nvPr/>
        </p:nvSpPr>
        <p:spPr>
          <a:xfrm>
            <a:off x="2641800" y="2233850"/>
            <a:ext cx="320100" cy="220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2"/>
          <p:cNvSpPr/>
          <p:nvPr/>
        </p:nvSpPr>
        <p:spPr>
          <a:xfrm>
            <a:off x="2641800" y="2461650"/>
            <a:ext cx="320100" cy="220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2"/>
          <p:cNvSpPr/>
          <p:nvPr/>
        </p:nvSpPr>
        <p:spPr>
          <a:xfrm>
            <a:off x="2641800" y="2681850"/>
            <a:ext cx="595800" cy="220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2"/>
          <p:cNvSpPr/>
          <p:nvPr/>
        </p:nvSpPr>
        <p:spPr>
          <a:xfrm>
            <a:off x="2090725" y="2902050"/>
            <a:ext cx="320100" cy="220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2"/>
          <p:cNvSpPr/>
          <p:nvPr/>
        </p:nvSpPr>
        <p:spPr>
          <a:xfrm>
            <a:off x="2410825" y="3129850"/>
            <a:ext cx="320100" cy="220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p:nvPr/>
        </p:nvSpPr>
        <p:spPr>
          <a:xfrm>
            <a:off x="2275450" y="3298300"/>
            <a:ext cx="320100" cy="220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2"/>
          <p:cNvSpPr/>
          <p:nvPr/>
        </p:nvSpPr>
        <p:spPr>
          <a:xfrm>
            <a:off x="2321700" y="3518500"/>
            <a:ext cx="320100" cy="220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2"/>
          <p:cNvSpPr/>
          <p:nvPr/>
        </p:nvSpPr>
        <p:spPr>
          <a:xfrm>
            <a:off x="2275450" y="3738700"/>
            <a:ext cx="320100" cy="220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2"/>
          <p:cNvSpPr/>
          <p:nvPr/>
        </p:nvSpPr>
        <p:spPr>
          <a:xfrm>
            <a:off x="2779650" y="3958900"/>
            <a:ext cx="320100" cy="220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2"/>
          <p:cNvSpPr/>
          <p:nvPr/>
        </p:nvSpPr>
        <p:spPr>
          <a:xfrm>
            <a:off x="2595550" y="4179100"/>
            <a:ext cx="320100" cy="220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2"/>
          <p:cNvSpPr/>
          <p:nvPr/>
        </p:nvSpPr>
        <p:spPr>
          <a:xfrm>
            <a:off x="3031950" y="4399300"/>
            <a:ext cx="320100" cy="220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2"/>
          <p:cNvSpPr/>
          <p:nvPr/>
        </p:nvSpPr>
        <p:spPr>
          <a:xfrm>
            <a:off x="3790275" y="4619500"/>
            <a:ext cx="320100" cy="220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2"/>
          <p:cNvSpPr/>
          <p:nvPr/>
        </p:nvSpPr>
        <p:spPr>
          <a:xfrm>
            <a:off x="3152125" y="4795400"/>
            <a:ext cx="320100" cy="220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4" name="Google Shape;174;p22"/>
          <p:cNvPicPr preferRelativeResize="0"/>
          <p:nvPr/>
        </p:nvPicPr>
        <p:blipFill>
          <a:blip r:embed="rId3">
            <a:alphaModFix/>
          </a:blip>
          <a:stretch>
            <a:fillRect/>
          </a:stretch>
        </p:blipFill>
        <p:spPr>
          <a:xfrm>
            <a:off x="1541415" y="1220350"/>
            <a:ext cx="6061210" cy="3923150"/>
          </a:xfrm>
          <a:prstGeom prst="rect">
            <a:avLst/>
          </a:prstGeom>
          <a:noFill/>
          <a:ln>
            <a:noFill/>
          </a:ln>
        </p:spPr>
      </p:pic>
      <p:sp>
        <p:nvSpPr>
          <p:cNvPr id="175" name="Google Shape;175;p22"/>
          <p:cNvSpPr/>
          <p:nvPr/>
        </p:nvSpPr>
        <p:spPr>
          <a:xfrm>
            <a:off x="2464525" y="1591525"/>
            <a:ext cx="266400" cy="220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2"/>
          <p:cNvSpPr/>
          <p:nvPr/>
        </p:nvSpPr>
        <p:spPr>
          <a:xfrm>
            <a:off x="2730925" y="1785850"/>
            <a:ext cx="368700" cy="220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2"/>
          <p:cNvSpPr/>
          <p:nvPr/>
        </p:nvSpPr>
        <p:spPr>
          <a:xfrm>
            <a:off x="2410825" y="1996588"/>
            <a:ext cx="266400" cy="220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2"/>
          <p:cNvSpPr/>
          <p:nvPr/>
        </p:nvSpPr>
        <p:spPr>
          <a:xfrm>
            <a:off x="1967875" y="2216800"/>
            <a:ext cx="548700" cy="777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
          <p:cNvSpPr/>
          <p:nvPr/>
        </p:nvSpPr>
        <p:spPr>
          <a:xfrm>
            <a:off x="2248600" y="2955675"/>
            <a:ext cx="320100" cy="300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2"/>
          <p:cNvSpPr/>
          <p:nvPr/>
        </p:nvSpPr>
        <p:spPr>
          <a:xfrm>
            <a:off x="2595550" y="3210275"/>
            <a:ext cx="266400" cy="220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2"/>
          <p:cNvSpPr/>
          <p:nvPr/>
        </p:nvSpPr>
        <p:spPr>
          <a:xfrm>
            <a:off x="2516575" y="3584588"/>
            <a:ext cx="266400" cy="220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2"/>
          <p:cNvSpPr/>
          <p:nvPr/>
        </p:nvSpPr>
        <p:spPr>
          <a:xfrm>
            <a:off x="2410825" y="3823000"/>
            <a:ext cx="320100" cy="220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2"/>
          <p:cNvSpPr/>
          <p:nvPr/>
        </p:nvSpPr>
        <p:spPr>
          <a:xfrm>
            <a:off x="2437675" y="3387325"/>
            <a:ext cx="266400" cy="220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2"/>
          <p:cNvSpPr/>
          <p:nvPr/>
        </p:nvSpPr>
        <p:spPr>
          <a:xfrm>
            <a:off x="2302300" y="4001050"/>
            <a:ext cx="266400" cy="220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2"/>
          <p:cNvSpPr/>
          <p:nvPr/>
        </p:nvSpPr>
        <p:spPr>
          <a:xfrm>
            <a:off x="2730925" y="4186700"/>
            <a:ext cx="320100" cy="220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2"/>
          <p:cNvSpPr/>
          <p:nvPr/>
        </p:nvSpPr>
        <p:spPr>
          <a:xfrm>
            <a:off x="3152125" y="4414525"/>
            <a:ext cx="266400" cy="220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2"/>
          <p:cNvSpPr/>
          <p:nvPr/>
        </p:nvSpPr>
        <p:spPr>
          <a:xfrm>
            <a:off x="3955800" y="4619500"/>
            <a:ext cx="266400" cy="220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2"/>
          <p:cNvSpPr/>
          <p:nvPr/>
        </p:nvSpPr>
        <p:spPr>
          <a:xfrm>
            <a:off x="3240050" y="4795400"/>
            <a:ext cx="320100" cy="220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23"/>
          <p:cNvPicPr preferRelativeResize="0"/>
          <p:nvPr/>
        </p:nvPicPr>
        <p:blipFill>
          <a:blip r:embed="rId3">
            <a:alphaModFix/>
          </a:blip>
          <a:stretch>
            <a:fillRect/>
          </a:stretch>
        </p:blipFill>
        <p:spPr>
          <a:xfrm>
            <a:off x="236163" y="1273225"/>
            <a:ext cx="4391025" cy="3295650"/>
          </a:xfrm>
          <a:prstGeom prst="rect">
            <a:avLst/>
          </a:prstGeom>
          <a:noFill/>
          <a:ln>
            <a:noFill/>
          </a:ln>
        </p:spPr>
      </p:pic>
      <p:sp>
        <p:nvSpPr>
          <p:cNvPr id="194" name="Google Shape;19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IT"/>
              <a:t>Test Setup</a:t>
            </a:r>
            <a:endParaRPr/>
          </a:p>
        </p:txBody>
      </p:sp>
      <p:sp>
        <p:nvSpPr>
          <p:cNvPr id="195" name="Google Shape;195;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IT"/>
              <a:t>‹#›</a:t>
            </a:fld>
            <a:endParaRPr/>
          </a:p>
        </p:txBody>
      </p:sp>
      <p:pic>
        <p:nvPicPr>
          <p:cNvPr id="196" name="Google Shape;196;p23"/>
          <p:cNvPicPr preferRelativeResize="0"/>
          <p:nvPr/>
        </p:nvPicPr>
        <p:blipFill>
          <a:blip r:embed="rId4">
            <a:alphaModFix/>
          </a:blip>
          <a:stretch>
            <a:fillRect/>
          </a:stretch>
        </p:blipFill>
        <p:spPr>
          <a:xfrm>
            <a:off x="311688" y="1273225"/>
            <a:ext cx="4391025" cy="3295650"/>
          </a:xfrm>
          <a:prstGeom prst="rect">
            <a:avLst/>
          </a:prstGeom>
          <a:noFill/>
          <a:ln>
            <a:noFill/>
          </a:ln>
        </p:spPr>
      </p:pic>
      <p:pic>
        <p:nvPicPr>
          <p:cNvPr id="197" name="Google Shape;197;p23"/>
          <p:cNvPicPr preferRelativeResize="0"/>
          <p:nvPr/>
        </p:nvPicPr>
        <p:blipFill>
          <a:blip r:embed="rId5">
            <a:alphaModFix/>
          </a:blip>
          <a:stretch>
            <a:fillRect/>
          </a:stretch>
        </p:blipFill>
        <p:spPr>
          <a:xfrm>
            <a:off x="4516838" y="1273225"/>
            <a:ext cx="4391025" cy="3295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IT"/>
              <a:t>Assumption Analysis</a:t>
            </a:r>
            <a:endParaRPr/>
          </a:p>
        </p:txBody>
      </p:sp>
      <p:sp>
        <p:nvSpPr>
          <p:cNvPr id="203" name="Google Shape;203;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IT"/>
              <a:t>‹#›</a:t>
            </a:fld>
            <a:endParaRPr/>
          </a:p>
        </p:txBody>
      </p:sp>
      <p:pic>
        <p:nvPicPr>
          <p:cNvPr id="204" name="Google Shape;204;p24"/>
          <p:cNvPicPr preferRelativeResize="0"/>
          <p:nvPr/>
        </p:nvPicPr>
        <p:blipFill>
          <a:blip r:embed="rId3">
            <a:alphaModFix/>
          </a:blip>
          <a:stretch>
            <a:fillRect/>
          </a:stretch>
        </p:blipFill>
        <p:spPr>
          <a:xfrm>
            <a:off x="311688" y="1282525"/>
            <a:ext cx="3960000" cy="2970000"/>
          </a:xfrm>
          <a:prstGeom prst="rect">
            <a:avLst/>
          </a:prstGeom>
          <a:noFill/>
          <a:ln>
            <a:noFill/>
          </a:ln>
        </p:spPr>
      </p:pic>
      <p:pic>
        <p:nvPicPr>
          <p:cNvPr id="205" name="Google Shape;205;p24"/>
          <p:cNvPicPr preferRelativeResize="0"/>
          <p:nvPr/>
        </p:nvPicPr>
        <p:blipFill>
          <a:blip r:embed="rId4">
            <a:alphaModFix/>
          </a:blip>
          <a:stretch>
            <a:fillRect/>
          </a:stretch>
        </p:blipFill>
        <p:spPr>
          <a:xfrm>
            <a:off x="4872288" y="1282525"/>
            <a:ext cx="3960000" cy="2970000"/>
          </a:xfrm>
          <a:prstGeom prst="rect">
            <a:avLst/>
          </a:prstGeom>
          <a:noFill/>
          <a:ln>
            <a:noFill/>
          </a:ln>
        </p:spPr>
      </p:pic>
      <p:pic>
        <p:nvPicPr>
          <p:cNvPr id="206" name="Google Shape;206;p24"/>
          <p:cNvPicPr preferRelativeResize="0"/>
          <p:nvPr/>
        </p:nvPicPr>
        <p:blipFill>
          <a:blip r:embed="rId5">
            <a:alphaModFix/>
          </a:blip>
          <a:stretch>
            <a:fillRect/>
          </a:stretch>
        </p:blipFill>
        <p:spPr>
          <a:xfrm>
            <a:off x="4872288" y="1282525"/>
            <a:ext cx="3960000" cy="2970000"/>
          </a:xfrm>
          <a:prstGeom prst="rect">
            <a:avLst/>
          </a:prstGeom>
          <a:noFill/>
          <a:ln>
            <a:noFill/>
          </a:ln>
        </p:spPr>
      </p:pic>
      <p:pic>
        <p:nvPicPr>
          <p:cNvPr id="207" name="Google Shape;207;p24"/>
          <p:cNvPicPr preferRelativeResize="0"/>
          <p:nvPr/>
        </p:nvPicPr>
        <p:blipFill>
          <a:blip r:embed="rId6">
            <a:alphaModFix/>
          </a:blip>
          <a:stretch>
            <a:fillRect/>
          </a:stretch>
        </p:blipFill>
        <p:spPr>
          <a:xfrm>
            <a:off x="4872288" y="1282525"/>
            <a:ext cx="3960000" cy="2970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IT"/>
              <a:t>Performance</a:t>
            </a:r>
            <a:endParaRPr/>
          </a:p>
        </p:txBody>
      </p:sp>
      <p:sp>
        <p:nvSpPr>
          <p:cNvPr id="213" name="Google Shape;213;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IT"/>
              <a:t>‹#›</a:t>
            </a:fld>
            <a:endParaRPr/>
          </a:p>
        </p:txBody>
      </p:sp>
      <p:pic>
        <p:nvPicPr>
          <p:cNvPr id="214" name="Google Shape;214;p25"/>
          <p:cNvPicPr preferRelativeResize="0"/>
          <p:nvPr/>
        </p:nvPicPr>
        <p:blipFill>
          <a:blip r:embed="rId3">
            <a:alphaModFix/>
          </a:blip>
          <a:stretch>
            <a:fillRect/>
          </a:stretch>
        </p:blipFill>
        <p:spPr>
          <a:xfrm>
            <a:off x="152400" y="1170125"/>
            <a:ext cx="4391025" cy="3295650"/>
          </a:xfrm>
          <a:prstGeom prst="rect">
            <a:avLst/>
          </a:prstGeom>
          <a:noFill/>
          <a:ln>
            <a:noFill/>
          </a:ln>
        </p:spPr>
      </p:pic>
      <p:pic>
        <p:nvPicPr>
          <p:cNvPr id="215" name="Google Shape;215;p25"/>
          <p:cNvPicPr preferRelativeResize="0"/>
          <p:nvPr/>
        </p:nvPicPr>
        <p:blipFill>
          <a:blip r:embed="rId4">
            <a:alphaModFix/>
          </a:blip>
          <a:stretch>
            <a:fillRect/>
          </a:stretch>
        </p:blipFill>
        <p:spPr>
          <a:xfrm>
            <a:off x="4610650" y="1205875"/>
            <a:ext cx="4295775" cy="3224161"/>
          </a:xfrm>
          <a:prstGeom prst="rect">
            <a:avLst/>
          </a:prstGeom>
          <a:noFill/>
          <a:ln>
            <a:noFill/>
          </a:ln>
        </p:spPr>
      </p:pic>
      <p:sp>
        <p:nvSpPr>
          <p:cNvPr id="216" name="Google Shape;216;p25"/>
          <p:cNvSpPr txBox="1"/>
          <p:nvPr/>
        </p:nvSpPr>
        <p:spPr>
          <a:xfrm>
            <a:off x="964163" y="1017725"/>
            <a:ext cx="276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IT"/>
              <a:t>Plug-flow reactor performance</a:t>
            </a:r>
            <a:endParaRPr b="1"/>
          </a:p>
        </p:txBody>
      </p:sp>
      <p:sp>
        <p:nvSpPr>
          <p:cNvPr id="217" name="Google Shape;217;p25"/>
          <p:cNvSpPr txBox="1"/>
          <p:nvPr/>
        </p:nvSpPr>
        <p:spPr>
          <a:xfrm>
            <a:off x="4915188" y="1017725"/>
            <a:ext cx="368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IT"/>
              <a:t>Combustor-exhaust</a:t>
            </a:r>
            <a:r>
              <a:rPr b="1" lang="it-IT"/>
              <a:t> reactor performance</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IT"/>
              <a:t>‹#›</a:t>
            </a:fld>
            <a:endParaRPr/>
          </a:p>
        </p:txBody>
      </p:sp>
      <p:pic>
        <p:nvPicPr>
          <p:cNvPr id="223" name="Google Shape;223;p26"/>
          <p:cNvPicPr preferRelativeResize="0"/>
          <p:nvPr/>
        </p:nvPicPr>
        <p:blipFill rotWithShape="1">
          <a:blip r:embed="rId3">
            <a:alphaModFix/>
          </a:blip>
          <a:srcRect b="4664" l="0" r="8122" t="11139"/>
          <a:stretch/>
        </p:blipFill>
        <p:spPr>
          <a:xfrm>
            <a:off x="3155125" y="1182328"/>
            <a:ext cx="2520000" cy="3849300"/>
          </a:xfrm>
          <a:prstGeom prst="rect">
            <a:avLst/>
          </a:prstGeom>
          <a:noFill/>
          <a:ln>
            <a:noFill/>
          </a:ln>
        </p:spPr>
      </p:pic>
      <p:pic>
        <p:nvPicPr>
          <p:cNvPr id="224" name="Google Shape;224;p26"/>
          <p:cNvPicPr preferRelativeResize="0"/>
          <p:nvPr/>
        </p:nvPicPr>
        <p:blipFill rotWithShape="1">
          <a:blip r:embed="rId4">
            <a:alphaModFix/>
          </a:blip>
          <a:srcRect b="4206" l="0" r="6050" t="10469"/>
          <a:stretch/>
        </p:blipFill>
        <p:spPr>
          <a:xfrm>
            <a:off x="5998550" y="1199662"/>
            <a:ext cx="2520000" cy="3814650"/>
          </a:xfrm>
          <a:prstGeom prst="rect">
            <a:avLst/>
          </a:prstGeom>
          <a:noFill/>
          <a:ln>
            <a:noFill/>
          </a:ln>
        </p:spPr>
      </p:pic>
      <p:sp>
        <p:nvSpPr>
          <p:cNvPr id="225" name="Google Shape;225;p26"/>
          <p:cNvSpPr txBox="1"/>
          <p:nvPr>
            <p:ph type="title"/>
          </p:nvPr>
        </p:nvSpPr>
        <p:spPr>
          <a:xfrm>
            <a:off x="311700" y="85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IT"/>
              <a:t>Thresholding Analysis</a:t>
            </a:r>
            <a:endParaRPr/>
          </a:p>
        </p:txBody>
      </p:sp>
      <p:pic>
        <p:nvPicPr>
          <p:cNvPr id="226" name="Google Shape;226;p26"/>
          <p:cNvPicPr preferRelativeResize="0"/>
          <p:nvPr/>
        </p:nvPicPr>
        <p:blipFill rotWithShape="1">
          <a:blip r:embed="rId5">
            <a:alphaModFix/>
          </a:blip>
          <a:srcRect b="4548" l="0" r="8583" t="10590"/>
          <a:stretch/>
        </p:blipFill>
        <p:spPr>
          <a:xfrm>
            <a:off x="311700" y="1157125"/>
            <a:ext cx="2520000" cy="3899700"/>
          </a:xfrm>
          <a:prstGeom prst="rect">
            <a:avLst/>
          </a:prstGeom>
          <a:noFill/>
          <a:ln>
            <a:noFill/>
          </a:ln>
        </p:spPr>
      </p:pic>
      <p:sp>
        <p:nvSpPr>
          <p:cNvPr id="227" name="Google Shape;227;p26"/>
          <p:cNvSpPr txBox="1"/>
          <p:nvPr/>
        </p:nvSpPr>
        <p:spPr>
          <a:xfrm>
            <a:off x="6340550" y="729050"/>
            <a:ext cx="217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IT"/>
              <a:t>Combustor &amp; Surface</a:t>
            </a:r>
            <a:endParaRPr b="1"/>
          </a:p>
        </p:txBody>
      </p:sp>
      <p:sp>
        <p:nvSpPr>
          <p:cNvPr id="228" name="Google Shape;228;p26"/>
          <p:cNvSpPr txBox="1"/>
          <p:nvPr/>
        </p:nvSpPr>
        <p:spPr>
          <a:xfrm>
            <a:off x="737550" y="729050"/>
            <a:ext cx="166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IT"/>
              <a:t>Plug-flow reactor</a:t>
            </a:r>
            <a:endParaRPr b="1"/>
          </a:p>
        </p:txBody>
      </p:sp>
      <p:sp>
        <p:nvSpPr>
          <p:cNvPr id="229" name="Google Shape;229;p26"/>
          <p:cNvSpPr txBox="1"/>
          <p:nvPr/>
        </p:nvSpPr>
        <p:spPr>
          <a:xfrm>
            <a:off x="3312000" y="720388"/>
            <a:ext cx="252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IT"/>
              <a:t>Plug-flow reactor &amp; Surface</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7"/>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IT"/>
              <a:t>Thresholding Analysis</a:t>
            </a:r>
            <a:endParaRPr/>
          </a:p>
        </p:txBody>
      </p:sp>
      <p:sp>
        <p:nvSpPr>
          <p:cNvPr id="235" name="Google Shape;235;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IT"/>
              <a:t>‹#›</a:t>
            </a:fld>
            <a:endParaRPr/>
          </a:p>
        </p:txBody>
      </p:sp>
      <p:pic>
        <p:nvPicPr>
          <p:cNvPr id="236" name="Google Shape;236;p27"/>
          <p:cNvPicPr preferRelativeResize="0"/>
          <p:nvPr/>
        </p:nvPicPr>
        <p:blipFill>
          <a:blip r:embed="rId3">
            <a:alphaModFix/>
          </a:blip>
          <a:stretch>
            <a:fillRect/>
          </a:stretch>
        </p:blipFill>
        <p:spPr>
          <a:xfrm>
            <a:off x="4701150" y="1499950"/>
            <a:ext cx="4320001" cy="3067200"/>
          </a:xfrm>
          <a:prstGeom prst="rect">
            <a:avLst/>
          </a:prstGeom>
          <a:noFill/>
          <a:ln>
            <a:noFill/>
          </a:ln>
        </p:spPr>
      </p:pic>
      <p:sp>
        <p:nvSpPr>
          <p:cNvPr id="237" name="Google Shape;237;p27"/>
          <p:cNvSpPr txBox="1"/>
          <p:nvPr/>
        </p:nvSpPr>
        <p:spPr>
          <a:xfrm>
            <a:off x="1253963" y="1068850"/>
            <a:ext cx="2364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IT" sz="1600">
                <a:latin typeface="Times New Roman"/>
                <a:ea typeface="Times New Roman"/>
                <a:cs typeface="Times New Roman"/>
                <a:sym typeface="Times New Roman"/>
              </a:rPr>
              <a:t>Speed-up (T, th), ɸ = 0.9</a:t>
            </a:r>
            <a:endParaRPr sz="1600">
              <a:latin typeface="Times New Roman"/>
              <a:ea typeface="Times New Roman"/>
              <a:cs typeface="Times New Roman"/>
              <a:sym typeface="Times New Roman"/>
            </a:endParaRPr>
          </a:p>
        </p:txBody>
      </p:sp>
      <p:sp>
        <p:nvSpPr>
          <p:cNvPr id="238" name="Google Shape;238;p27"/>
          <p:cNvSpPr txBox="1"/>
          <p:nvPr/>
        </p:nvSpPr>
        <p:spPr>
          <a:xfrm>
            <a:off x="5440350" y="1068850"/>
            <a:ext cx="2841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IT" sz="1600">
                <a:latin typeface="Times New Roman"/>
                <a:ea typeface="Times New Roman"/>
                <a:cs typeface="Times New Roman"/>
                <a:sym typeface="Times New Roman"/>
              </a:rPr>
              <a:t>Speed-up (ɸ, th), T = 1350K</a:t>
            </a:r>
            <a:endParaRPr sz="1600">
              <a:latin typeface="Times New Roman"/>
              <a:ea typeface="Times New Roman"/>
              <a:cs typeface="Times New Roman"/>
              <a:sym typeface="Times New Roman"/>
            </a:endParaRPr>
          </a:p>
        </p:txBody>
      </p:sp>
      <p:pic>
        <p:nvPicPr>
          <p:cNvPr id="239" name="Google Shape;239;p27"/>
          <p:cNvPicPr preferRelativeResize="0"/>
          <p:nvPr/>
        </p:nvPicPr>
        <p:blipFill>
          <a:blip r:embed="rId4">
            <a:alphaModFix/>
          </a:blip>
          <a:stretch>
            <a:fillRect/>
          </a:stretch>
        </p:blipFill>
        <p:spPr>
          <a:xfrm>
            <a:off x="186025" y="1499950"/>
            <a:ext cx="4320001" cy="3067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8"/>
          <p:cNvSpPr txBox="1"/>
          <p:nvPr>
            <p:ph type="title"/>
          </p:nvPr>
        </p:nvSpPr>
        <p:spPr>
          <a:xfrm>
            <a:off x="311700" y="721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it-IT"/>
              <a:t>Summary, Conclusions, Future Direction</a:t>
            </a:r>
            <a:endParaRPr/>
          </a:p>
        </p:txBody>
      </p:sp>
      <p:sp>
        <p:nvSpPr>
          <p:cNvPr id="245" name="Google Shape;245;p28"/>
          <p:cNvSpPr txBox="1"/>
          <p:nvPr/>
        </p:nvSpPr>
        <p:spPr>
          <a:xfrm>
            <a:off x="259800" y="768150"/>
            <a:ext cx="8624400" cy="34683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dk2"/>
              </a:buClr>
              <a:buSzPts val="1800"/>
              <a:buFont typeface="Helvetica Neue"/>
              <a:buChar char="●"/>
            </a:pPr>
            <a:r>
              <a:rPr lang="it-IT" sz="1800">
                <a:solidFill>
                  <a:schemeClr val="dk2"/>
                </a:solidFill>
                <a:latin typeface="Helvetica Neue"/>
                <a:ea typeface="Helvetica Neue"/>
                <a:cs typeface="Helvetica Neue"/>
                <a:sym typeface="Helvetica Neue"/>
              </a:rPr>
              <a:t>Extended generalized preconditioning to surface chemistry and systems of reactors, speed-up was obtained in the</a:t>
            </a:r>
            <a:r>
              <a:rPr lang="it-IT" sz="1800">
                <a:solidFill>
                  <a:schemeClr val="dk2"/>
                </a:solidFill>
                <a:latin typeface="Helvetica Neue"/>
                <a:ea typeface="Helvetica Neue"/>
                <a:cs typeface="Helvetica Neue"/>
                <a:sym typeface="Helvetica Neue"/>
              </a:rPr>
              <a:t> range of 0.94 to 1342</a:t>
            </a:r>
            <a:endParaRPr sz="1800">
              <a:solidFill>
                <a:schemeClr val="dk2"/>
              </a:solidFill>
              <a:latin typeface="Helvetica Neue"/>
              <a:ea typeface="Helvetica Neue"/>
              <a:cs typeface="Helvetica Neue"/>
              <a:sym typeface="Helvetica Neue"/>
            </a:endParaRPr>
          </a:p>
          <a:p>
            <a:pPr indent="-342900" lvl="0" marL="457200" marR="0" rtl="0" algn="l">
              <a:lnSpc>
                <a:spcPct val="100000"/>
              </a:lnSpc>
              <a:spcBef>
                <a:spcPts val="1000"/>
              </a:spcBef>
              <a:spcAft>
                <a:spcPts val="0"/>
              </a:spcAft>
              <a:buClr>
                <a:schemeClr val="dk2"/>
              </a:buClr>
              <a:buSzPts val="1800"/>
              <a:buFont typeface="Helvetica Neue"/>
              <a:buChar char="●"/>
            </a:pPr>
            <a:r>
              <a:rPr lang="it-IT" sz="1800">
                <a:solidFill>
                  <a:schemeClr val="dk2"/>
                </a:solidFill>
                <a:latin typeface="Helvetica Neue"/>
                <a:ea typeface="Helvetica Neue"/>
                <a:cs typeface="Helvetica Neue"/>
                <a:sym typeface="Helvetica Neue"/>
              </a:rPr>
              <a:t>Performance is driven by improvements over the number of steps taken by the traditional solver and number of variables isn’t necessarily the driving factor with tightly constrained problems.</a:t>
            </a:r>
            <a:endParaRPr sz="1800">
              <a:solidFill>
                <a:schemeClr val="dk2"/>
              </a:solidFill>
              <a:latin typeface="Helvetica Neue"/>
              <a:ea typeface="Helvetica Neue"/>
              <a:cs typeface="Helvetica Neue"/>
              <a:sym typeface="Helvetica Neue"/>
            </a:endParaRPr>
          </a:p>
          <a:p>
            <a:pPr indent="-342900" lvl="0" marL="457200" marR="0" rtl="0" algn="l">
              <a:lnSpc>
                <a:spcPct val="100000"/>
              </a:lnSpc>
              <a:spcBef>
                <a:spcPts val="1000"/>
              </a:spcBef>
              <a:spcAft>
                <a:spcPts val="0"/>
              </a:spcAft>
              <a:buClr>
                <a:schemeClr val="dk2"/>
              </a:buClr>
              <a:buSzPts val="1800"/>
              <a:buFont typeface="Helvetica Neue"/>
              <a:buChar char="●"/>
            </a:pPr>
            <a:r>
              <a:rPr i="0" lang="it-IT" sz="1800" u="none" cap="none" strike="noStrike">
                <a:solidFill>
                  <a:schemeClr val="dk2"/>
                </a:solidFill>
                <a:latin typeface="Helvetica Neue"/>
                <a:ea typeface="Helvetica Neue"/>
                <a:cs typeface="Helvetica Neue"/>
                <a:sym typeface="Helvetica Neue"/>
              </a:rPr>
              <a:t>Threshold does not have a major or consistent impact on performance and we obtain substantial speedup</a:t>
            </a:r>
            <a:r>
              <a:rPr lang="it-IT" sz="1800">
                <a:solidFill>
                  <a:schemeClr val="dk2"/>
                </a:solidFill>
                <a:latin typeface="Helvetica Neue"/>
                <a:ea typeface="Helvetica Neue"/>
                <a:cs typeface="Helvetica Neue"/>
                <a:sym typeface="Helvetica Neue"/>
              </a:rPr>
              <a:t> </a:t>
            </a:r>
            <a:r>
              <a:rPr i="0" lang="it-IT" sz="1800" u="none" cap="none" strike="noStrike">
                <a:solidFill>
                  <a:schemeClr val="dk2"/>
                </a:solidFill>
                <a:latin typeface="Helvetica Neue"/>
                <a:ea typeface="Helvetica Neue"/>
                <a:cs typeface="Helvetica Neue"/>
                <a:sym typeface="Helvetica Neue"/>
              </a:rPr>
              <a:t>without thresholding.</a:t>
            </a:r>
            <a:endParaRPr i="0" sz="1800" u="none" cap="none" strike="noStrike">
              <a:solidFill>
                <a:schemeClr val="dk2"/>
              </a:solidFill>
              <a:latin typeface="Helvetica Neue"/>
              <a:ea typeface="Helvetica Neue"/>
              <a:cs typeface="Helvetica Neue"/>
              <a:sym typeface="Helvetica Neue"/>
            </a:endParaRPr>
          </a:p>
          <a:p>
            <a:pPr indent="-342900" lvl="0" marL="457200" marR="0" rtl="0" algn="l">
              <a:lnSpc>
                <a:spcPct val="100000"/>
              </a:lnSpc>
              <a:spcBef>
                <a:spcPts val="1000"/>
              </a:spcBef>
              <a:spcAft>
                <a:spcPts val="0"/>
              </a:spcAft>
              <a:buClr>
                <a:schemeClr val="dk2"/>
              </a:buClr>
              <a:buSzPts val="1800"/>
              <a:buFont typeface="Helvetica Neue"/>
              <a:buChar char="●"/>
            </a:pPr>
            <a:r>
              <a:rPr lang="it-IT" sz="1800">
                <a:solidFill>
                  <a:schemeClr val="dk2"/>
                </a:solidFill>
                <a:latin typeface="Helvetica Neue"/>
                <a:ea typeface="Helvetica Neue"/>
                <a:cs typeface="Helvetica Neue"/>
                <a:sym typeface="Helvetica Neue"/>
              </a:rPr>
              <a:t>Plan to extend to additional phases of matter and applications which require large speed-ups to be tractable.</a:t>
            </a:r>
            <a:endParaRPr sz="1800">
              <a:solidFill>
                <a:schemeClr val="dk2"/>
              </a:solidFill>
              <a:latin typeface="Helvetica Neue"/>
              <a:ea typeface="Helvetica Neue"/>
              <a:cs typeface="Helvetica Neue"/>
              <a:sym typeface="Helvetica Neue"/>
            </a:endParaRPr>
          </a:p>
          <a:p>
            <a:pPr indent="0" lvl="0" marL="457200" marR="0" rtl="0" algn="l">
              <a:lnSpc>
                <a:spcPct val="100000"/>
              </a:lnSpc>
              <a:spcBef>
                <a:spcPts val="1000"/>
              </a:spcBef>
              <a:spcAft>
                <a:spcPts val="1000"/>
              </a:spcAft>
              <a:buNone/>
            </a:pPr>
            <a:r>
              <a:t/>
            </a:r>
            <a:endParaRPr i="0" sz="1800" u="none" cap="none" strike="noStrike">
              <a:solidFill>
                <a:schemeClr val="dk2"/>
              </a:solidFill>
              <a:latin typeface="Helvetica Neue"/>
              <a:ea typeface="Helvetica Neue"/>
              <a:cs typeface="Helvetica Neue"/>
              <a:sym typeface="Helvetica Neue"/>
            </a:endParaRPr>
          </a:p>
        </p:txBody>
      </p:sp>
      <p:sp>
        <p:nvSpPr>
          <p:cNvPr id="246" name="Google Shape;246;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45">
                                            <p:txEl>
                                              <p:pRg end="0" st="0"/>
                                            </p:txEl>
                                          </p:spTgt>
                                        </p:tgtEl>
                                        <p:attrNameLst>
                                          <p:attrName>style.visibility</p:attrName>
                                        </p:attrNameLst>
                                      </p:cBhvr>
                                      <p:to>
                                        <p:strVal val="visible"/>
                                      </p:to>
                                    </p:set>
                                    <p:anim calcmode="lin" valueType="num">
                                      <p:cBhvr additive="base">
                                        <p:cTn dur="200"/>
                                        <p:tgtEl>
                                          <p:spTgt spid="24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45">
                                            <p:txEl>
                                              <p:pRg end="1" st="1"/>
                                            </p:txEl>
                                          </p:spTgt>
                                        </p:tgtEl>
                                        <p:attrNameLst>
                                          <p:attrName>style.visibility</p:attrName>
                                        </p:attrNameLst>
                                      </p:cBhvr>
                                      <p:to>
                                        <p:strVal val="visible"/>
                                      </p:to>
                                    </p:set>
                                    <p:anim calcmode="lin" valueType="num">
                                      <p:cBhvr additive="base">
                                        <p:cTn dur="200"/>
                                        <p:tgtEl>
                                          <p:spTgt spid="245">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45">
                                            <p:txEl>
                                              <p:pRg end="2" st="2"/>
                                            </p:txEl>
                                          </p:spTgt>
                                        </p:tgtEl>
                                        <p:attrNameLst>
                                          <p:attrName>style.visibility</p:attrName>
                                        </p:attrNameLst>
                                      </p:cBhvr>
                                      <p:to>
                                        <p:strVal val="visible"/>
                                      </p:to>
                                    </p:set>
                                    <p:anim calcmode="lin" valueType="num">
                                      <p:cBhvr additive="base">
                                        <p:cTn dur="200"/>
                                        <p:tgtEl>
                                          <p:spTgt spid="245">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45">
                                            <p:txEl>
                                              <p:pRg end="3" st="3"/>
                                            </p:txEl>
                                          </p:spTgt>
                                        </p:tgtEl>
                                        <p:attrNameLst>
                                          <p:attrName>style.visibility</p:attrName>
                                        </p:attrNameLst>
                                      </p:cBhvr>
                                      <p:to>
                                        <p:strVal val="visible"/>
                                      </p:to>
                                    </p:set>
                                    <p:anim calcmode="lin" valueType="num">
                                      <p:cBhvr additive="base">
                                        <p:cTn dur="200"/>
                                        <p:tgtEl>
                                          <p:spTgt spid="245">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45">
                                            <p:txEl>
                                              <p:pRg end="4" st="4"/>
                                            </p:txEl>
                                          </p:spTgt>
                                        </p:tgtEl>
                                        <p:attrNameLst>
                                          <p:attrName>style.visibility</p:attrName>
                                        </p:attrNameLst>
                                      </p:cBhvr>
                                      <p:to>
                                        <p:strVal val="visible"/>
                                      </p:to>
                                    </p:set>
                                    <p:anim calcmode="lin" valueType="num">
                                      <p:cBhvr additive="base">
                                        <p:cTn dur="200"/>
                                        <p:tgtEl>
                                          <p:spTgt spid="245">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9"/>
          <p:cNvSpPr txBox="1"/>
          <p:nvPr>
            <p:ph type="title"/>
          </p:nvPr>
        </p:nvSpPr>
        <p:spPr>
          <a:xfrm>
            <a:off x="311700" y="141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IT"/>
              <a:t>Network Comparison</a:t>
            </a:r>
            <a:endParaRPr/>
          </a:p>
        </p:txBody>
      </p:sp>
      <p:sp>
        <p:nvSpPr>
          <p:cNvPr id="252" name="Google Shape;252;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IT"/>
              <a:t>‹#›</a:t>
            </a:fld>
            <a:endParaRPr/>
          </a:p>
        </p:txBody>
      </p:sp>
      <p:pic>
        <p:nvPicPr>
          <p:cNvPr id="253" name="Google Shape;253;p29"/>
          <p:cNvPicPr preferRelativeResize="0"/>
          <p:nvPr/>
        </p:nvPicPr>
        <p:blipFill>
          <a:blip r:embed="rId3">
            <a:alphaModFix/>
          </a:blip>
          <a:stretch>
            <a:fillRect/>
          </a:stretch>
        </p:blipFill>
        <p:spPr>
          <a:xfrm>
            <a:off x="4512300" y="713975"/>
            <a:ext cx="3600000" cy="2196000"/>
          </a:xfrm>
          <a:prstGeom prst="rect">
            <a:avLst/>
          </a:prstGeom>
          <a:noFill/>
          <a:ln>
            <a:noFill/>
          </a:ln>
        </p:spPr>
      </p:pic>
      <p:pic>
        <p:nvPicPr>
          <p:cNvPr id="254" name="Google Shape;254;p29"/>
          <p:cNvPicPr preferRelativeResize="0"/>
          <p:nvPr/>
        </p:nvPicPr>
        <p:blipFill>
          <a:blip r:embed="rId4">
            <a:alphaModFix/>
          </a:blip>
          <a:stretch>
            <a:fillRect/>
          </a:stretch>
        </p:blipFill>
        <p:spPr>
          <a:xfrm>
            <a:off x="3792300" y="3005933"/>
            <a:ext cx="5040000" cy="1512000"/>
          </a:xfrm>
          <a:prstGeom prst="rect">
            <a:avLst/>
          </a:prstGeom>
          <a:noFill/>
          <a:ln>
            <a:noFill/>
          </a:ln>
        </p:spPr>
      </p:pic>
      <p:pic>
        <p:nvPicPr>
          <p:cNvPr id="255" name="Google Shape;255;p29"/>
          <p:cNvPicPr preferRelativeResize="0"/>
          <p:nvPr/>
        </p:nvPicPr>
        <p:blipFill>
          <a:blip r:embed="rId5">
            <a:alphaModFix/>
          </a:blip>
          <a:stretch>
            <a:fillRect/>
          </a:stretch>
        </p:blipFill>
        <p:spPr>
          <a:xfrm>
            <a:off x="230825" y="713963"/>
            <a:ext cx="3487500" cy="261751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nvSpPr>
        <p:spPr>
          <a:xfrm>
            <a:off x="2220050" y="2351950"/>
            <a:ext cx="6330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6" name="Google Shape;66;p14"/>
          <p:cNvPicPr preferRelativeResize="0"/>
          <p:nvPr/>
        </p:nvPicPr>
        <p:blipFill rotWithShape="1">
          <a:blip r:embed="rId3">
            <a:alphaModFix/>
          </a:blip>
          <a:srcRect b="0" l="9" r="9" t="0"/>
          <a:stretch/>
        </p:blipFill>
        <p:spPr>
          <a:xfrm>
            <a:off x="1006413" y="648900"/>
            <a:ext cx="6507776" cy="4338526"/>
          </a:xfrm>
          <a:prstGeom prst="rect">
            <a:avLst/>
          </a:prstGeom>
          <a:noFill/>
          <a:ln>
            <a:noFill/>
          </a:ln>
        </p:spPr>
      </p:pic>
      <p:sp>
        <p:nvSpPr>
          <p:cNvPr id="67" name="Google Shape;6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IT"/>
              <a:t>‹#›</a:t>
            </a:fld>
            <a:endParaRPr/>
          </a:p>
        </p:txBody>
      </p:sp>
      <p:sp>
        <p:nvSpPr>
          <p:cNvPr id="68" name="Google Shape;68;p14"/>
          <p:cNvSpPr txBox="1"/>
          <p:nvPr>
            <p:ph type="title"/>
          </p:nvPr>
        </p:nvSpPr>
        <p:spPr>
          <a:xfrm>
            <a:off x="311700" y="1899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it-IT"/>
              <a:t>Motivation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1975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it-IT"/>
              <a:t>Related Work</a:t>
            </a:r>
            <a:endParaRPr/>
          </a:p>
          <a:p>
            <a:pPr indent="0" lvl="0" marL="0" rtl="0" algn="l">
              <a:lnSpc>
                <a:spcPct val="100000"/>
              </a:lnSpc>
              <a:spcBef>
                <a:spcPts val="0"/>
              </a:spcBef>
              <a:spcAft>
                <a:spcPts val="0"/>
              </a:spcAft>
              <a:buSzPts val="2800"/>
              <a:buNone/>
            </a:pPr>
            <a:r>
              <a:t/>
            </a:r>
            <a:endParaRPr/>
          </a:p>
        </p:txBody>
      </p:sp>
      <p:sp>
        <p:nvSpPr>
          <p:cNvPr id="74" name="Google Shape;74;p15"/>
          <p:cNvSpPr txBox="1"/>
          <p:nvPr>
            <p:ph idx="1" type="body"/>
          </p:nvPr>
        </p:nvSpPr>
        <p:spPr>
          <a:xfrm>
            <a:off x="102725" y="3996175"/>
            <a:ext cx="8729700" cy="106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it-IT" sz="1200"/>
              <a:t>Anthony S. Walker, Raymond L. Speth, Kyle E. Niemeyer, Generalized preconditioning for accelerating simulations with large kinetic models, Proceedings of the Combustion Institute, 2022, ISSN 1540-7489, </a:t>
            </a:r>
            <a:r>
              <a:rPr lang="it-IT" sz="1200" u="sng">
                <a:solidFill>
                  <a:schemeClr val="hlink"/>
                </a:solidFill>
                <a:hlinkClick r:id="rId3"/>
              </a:rPr>
              <a:t>https://doi.org/10.1016/j.proci.2022.07.256</a:t>
            </a:r>
            <a:r>
              <a:rPr lang="it-IT" sz="1200"/>
              <a:t>.</a:t>
            </a:r>
            <a:endParaRPr sz="1200"/>
          </a:p>
          <a:p>
            <a:pPr indent="0" lvl="0" marL="0" rtl="0" algn="l">
              <a:lnSpc>
                <a:spcPct val="115000"/>
              </a:lnSpc>
              <a:spcBef>
                <a:spcPts val="1600"/>
              </a:spcBef>
              <a:spcAft>
                <a:spcPts val="1600"/>
              </a:spcAft>
              <a:buSzPts val="1100"/>
              <a:buNone/>
            </a:pPr>
            <a:r>
              <a:rPr lang="it-IT" sz="1200"/>
              <a:t>M.J. McNenly, R.A. Whitesides, and D.L. F</a:t>
            </a:r>
            <a:r>
              <a:rPr lang="it-IT" sz="1200"/>
              <a:t>l</a:t>
            </a:r>
            <a:r>
              <a:rPr lang="it-IT" sz="1200"/>
              <a:t>owers, Faster solvers for large kinetic mechanisms using adaptive preconditioners. Proceedings of the Combustion Institute, 35(1) (2015) 581-587. https://doi.org/10.1016/j.proci.2014.05.113</a:t>
            </a:r>
            <a:endParaRPr sz="1200"/>
          </a:p>
        </p:txBody>
      </p:sp>
      <p:sp>
        <p:nvSpPr>
          <p:cNvPr id="75" name="Google Shape;75;p15"/>
          <p:cNvSpPr/>
          <p:nvPr/>
        </p:nvSpPr>
        <p:spPr>
          <a:xfrm>
            <a:off x="311700" y="961513"/>
            <a:ext cx="2820000" cy="4848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0" lang="it-IT" sz="1800" u="none" cap="none" strike="noStrike">
                <a:solidFill>
                  <a:srgbClr val="000000"/>
                </a:solidFill>
                <a:latin typeface="Helvetica Neue"/>
                <a:ea typeface="Helvetica Neue"/>
                <a:cs typeface="Helvetica Neue"/>
                <a:sym typeface="Helvetica Neue"/>
              </a:rPr>
              <a:t>Reduce model size</a:t>
            </a:r>
            <a:endParaRPr i="0" sz="1800" u="none" cap="none" strike="noStrike">
              <a:solidFill>
                <a:srgbClr val="000000"/>
              </a:solidFill>
              <a:latin typeface="Helvetica Neue"/>
              <a:ea typeface="Helvetica Neue"/>
              <a:cs typeface="Helvetica Neue"/>
              <a:sym typeface="Helvetica Neue"/>
            </a:endParaRPr>
          </a:p>
        </p:txBody>
      </p:sp>
      <p:sp>
        <p:nvSpPr>
          <p:cNvPr id="76" name="Google Shape;76;p15"/>
          <p:cNvSpPr/>
          <p:nvPr/>
        </p:nvSpPr>
        <p:spPr>
          <a:xfrm>
            <a:off x="311700" y="2140788"/>
            <a:ext cx="2820000" cy="4848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0" lang="it-IT" sz="1800" u="none" cap="none" strike="noStrike">
                <a:solidFill>
                  <a:srgbClr val="000000"/>
                </a:solidFill>
                <a:latin typeface="Helvetica Neue"/>
                <a:ea typeface="Helvetica Neue"/>
                <a:cs typeface="Helvetica Neue"/>
                <a:sym typeface="Helvetica Neue"/>
              </a:rPr>
              <a:t>Reduce model stiffness</a:t>
            </a:r>
            <a:endParaRPr i="0" sz="1800" u="none" cap="none" strike="noStrike">
              <a:solidFill>
                <a:srgbClr val="000000"/>
              </a:solidFill>
              <a:latin typeface="Helvetica Neue"/>
              <a:ea typeface="Helvetica Neue"/>
              <a:cs typeface="Helvetica Neue"/>
              <a:sym typeface="Helvetica Neue"/>
            </a:endParaRPr>
          </a:p>
        </p:txBody>
      </p:sp>
      <p:sp>
        <p:nvSpPr>
          <p:cNvPr id="77" name="Google Shape;77;p15"/>
          <p:cNvSpPr/>
          <p:nvPr/>
        </p:nvSpPr>
        <p:spPr>
          <a:xfrm>
            <a:off x="311700" y="3320063"/>
            <a:ext cx="2820000" cy="4848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it-IT" sz="1800">
                <a:latin typeface="Helvetica Neue"/>
                <a:ea typeface="Helvetica Neue"/>
                <a:cs typeface="Helvetica Neue"/>
                <a:sym typeface="Helvetica Neue"/>
              </a:rPr>
              <a:t>Improving numerics</a:t>
            </a:r>
            <a:endParaRPr i="0" sz="1800" u="none" cap="none" strike="noStrike">
              <a:solidFill>
                <a:srgbClr val="000000"/>
              </a:solidFill>
              <a:latin typeface="Helvetica Neue"/>
              <a:ea typeface="Helvetica Neue"/>
              <a:cs typeface="Helvetica Neue"/>
              <a:sym typeface="Helvetica Neue"/>
            </a:endParaRPr>
          </a:p>
        </p:txBody>
      </p:sp>
      <p:sp>
        <p:nvSpPr>
          <p:cNvPr id="78" name="Google Shape;7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IT"/>
              <a:t>‹#›</a:t>
            </a:fld>
            <a:endParaRPr/>
          </a:p>
        </p:txBody>
      </p:sp>
      <p:sp>
        <p:nvSpPr>
          <p:cNvPr id="79" name="Google Shape;79;p15"/>
          <p:cNvSpPr/>
          <p:nvPr/>
        </p:nvSpPr>
        <p:spPr>
          <a:xfrm>
            <a:off x="3721250" y="1162350"/>
            <a:ext cx="5422800" cy="25002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IT" sz="1800">
                <a:latin typeface="Helvetica Neue"/>
                <a:ea typeface="Helvetica Neue"/>
                <a:cs typeface="Helvetica Neue"/>
                <a:sym typeface="Helvetica Neue"/>
              </a:rPr>
              <a:t>Generalized Preconditioning:</a:t>
            </a:r>
            <a:endParaRPr sz="1800">
              <a:latin typeface="Helvetica Neue"/>
              <a:ea typeface="Helvetica Neue"/>
              <a:cs typeface="Helvetica Neue"/>
              <a:sym typeface="Helvetica Neue"/>
            </a:endParaRPr>
          </a:p>
          <a:p>
            <a:pPr indent="-342900" lvl="0" marL="457200" rtl="0" algn="l">
              <a:spcBef>
                <a:spcPts val="500"/>
              </a:spcBef>
              <a:spcAft>
                <a:spcPts val="0"/>
              </a:spcAft>
              <a:buSzPts val="1800"/>
              <a:buFont typeface="Helvetica Neue"/>
              <a:buChar char="●"/>
            </a:pPr>
            <a:r>
              <a:rPr lang="it-IT" sz="1800">
                <a:latin typeface="Helvetica Neue"/>
                <a:ea typeface="Helvetica Neue"/>
                <a:cs typeface="Helvetica Neue"/>
                <a:sym typeface="Helvetica Neue"/>
              </a:rPr>
              <a:t>Preconditioning</a:t>
            </a:r>
            <a:endParaRPr sz="1800">
              <a:latin typeface="Helvetica Neue"/>
              <a:ea typeface="Helvetica Neue"/>
              <a:cs typeface="Helvetica Neue"/>
              <a:sym typeface="Helvetica Neue"/>
            </a:endParaRPr>
          </a:p>
          <a:p>
            <a:pPr indent="-342900" lvl="0" marL="457200" rtl="0" algn="l">
              <a:spcBef>
                <a:spcPts val="500"/>
              </a:spcBef>
              <a:spcAft>
                <a:spcPts val="0"/>
              </a:spcAft>
              <a:buSzPts val="1800"/>
              <a:buFont typeface="Helvetica Neue"/>
              <a:buChar char="●"/>
            </a:pPr>
            <a:r>
              <a:rPr lang="it-IT" sz="1800">
                <a:latin typeface="Helvetica Neue"/>
                <a:ea typeface="Helvetica Neue"/>
                <a:cs typeface="Helvetica Neue"/>
                <a:sym typeface="Helvetica Neue"/>
              </a:rPr>
              <a:t>Semi-analytical mole based Jacobian</a:t>
            </a:r>
            <a:endParaRPr sz="1800">
              <a:latin typeface="Helvetica Neue"/>
              <a:ea typeface="Helvetica Neue"/>
              <a:cs typeface="Helvetica Neue"/>
              <a:sym typeface="Helvetica Neue"/>
            </a:endParaRPr>
          </a:p>
          <a:p>
            <a:pPr indent="-342900" lvl="0" marL="457200" rtl="0" algn="l">
              <a:spcBef>
                <a:spcPts val="500"/>
              </a:spcBef>
              <a:spcAft>
                <a:spcPts val="0"/>
              </a:spcAft>
              <a:buSzPts val="1800"/>
              <a:buFont typeface="Helvetica Neue"/>
              <a:buChar char="●"/>
            </a:pPr>
            <a:r>
              <a:rPr lang="it-IT" sz="1800">
                <a:latin typeface="Helvetica Neue"/>
                <a:ea typeface="Helvetica Neue"/>
                <a:cs typeface="Helvetica Neue"/>
                <a:sym typeface="Helvetica Neue"/>
              </a:rPr>
              <a:t>Adaptive</a:t>
            </a:r>
            <a:endParaRPr sz="1800">
              <a:latin typeface="Helvetica Neue"/>
              <a:ea typeface="Helvetica Neue"/>
              <a:cs typeface="Helvetica Neue"/>
              <a:sym typeface="Helvetica Neue"/>
            </a:endParaRPr>
          </a:p>
          <a:p>
            <a:pPr indent="-342900" lvl="0" marL="457200" rtl="0" algn="l">
              <a:spcBef>
                <a:spcPts val="500"/>
              </a:spcBef>
              <a:spcAft>
                <a:spcPts val="500"/>
              </a:spcAft>
              <a:buSzPts val="1800"/>
              <a:buFont typeface="Helvetica Neue"/>
              <a:buChar char="●"/>
            </a:pPr>
            <a:r>
              <a:rPr lang="it-IT" sz="1800">
                <a:latin typeface="Helvetica Neue"/>
                <a:ea typeface="Helvetica Neue"/>
                <a:cs typeface="Helvetica Neue"/>
                <a:sym typeface="Helvetica Neue"/>
              </a:rPr>
              <a:t>Sparse linear algebra</a:t>
            </a:r>
            <a:endParaRPr sz="1800">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79">
                                            <p:txEl>
                                              <p:pRg end="0" st="0"/>
                                            </p:txEl>
                                          </p:spTgt>
                                        </p:tgtEl>
                                        <p:attrNameLst>
                                          <p:attrName>style.visibility</p:attrName>
                                        </p:attrNameLst>
                                      </p:cBhvr>
                                      <p:to>
                                        <p:strVal val="visible"/>
                                      </p:to>
                                    </p:set>
                                  </p:childTnLst>
                                </p:cTn>
                              </p:par>
                            </p:childTnLst>
                          </p:cTn>
                        </p:par>
                        <p:par>
                          <p:cTn fill="hold">
                            <p:stCondLst>
                              <p:cond delay="6000"/>
                            </p:stCondLst>
                            <p:childTnLst>
                              <p:par>
                                <p:cTn fill="hold" nodeType="afterEffect" presetClass="entr" presetID="1" presetSubtype="0">
                                  <p:stCondLst>
                                    <p:cond delay="0"/>
                                  </p:stCondLst>
                                  <p:childTnLst>
                                    <p:set>
                                      <p:cBhvr>
                                        <p:cTn dur="1" fill="hold">
                                          <p:stCondLst>
                                            <p:cond delay="0"/>
                                          </p:stCondLst>
                                        </p:cTn>
                                        <p:tgtEl>
                                          <p:spTgt spid="79">
                                            <p:txEl>
                                              <p:pRg end="1" st="1"/>
                                            </p:txEl>
                                          </p:spTgt>
                                        </p:tgtEl>
                                        <p:attrNameLst>
                                          <p:attrName>style.visibility</p:attrName>
                                        </p:attrNameLst>
                                      </p:cBhvr>
                                      <p:to>
                                        <p:strVal val="visible"/>
                                      </p:to>
                                    </p:set>
                                  </p:childTnLst>
                                </p:cTn>
                              </p:par>
                            </p:childTnLst>
                          </p:cTn>
                        </p:par>
                        <p:par>
                          <p:cTn fill="hold">
                            <p:stCondLst>
                              <p:cond delay="11000"/>
                            </p:stCondLst>
                            <p:childTnLst>
                              <p:par>
                                <p:cTn fill="hold" nodeType="afterEffect" presetClass="entr" presetID="1" presetSubtype="0">
                                  <p:stCondLst>
                                    <p:cond delay="0"/>
                                  </p:stCondLst>
                                  <p:childTnLst>
                                    <p:set>
                                      <p:cBhvr>
                                        <p:cTn dur="1" fill="hold">
                                          <p:stCondLst>
                                            <p:cond delay="0"/>
                                          </p:stCondLst>
                                        </p:cTn>
                                        <p:tgtEl>
                                          <p:spTgt spid="79">
                                            <p:txEl>
                                              <p:pRg end="2" st="2"/>
                                            </p:txEl>
                                          </p:spTgt>
                                        </p:tgtEl>
                                        <p:attrNameLst>
                                          <p:attrName>style.visibility</p:attrName>
                                        </p:attrNameLst>
                                      </p:cBhvr>
                                      <p:to>
                                        <p:strVal val="visible"/>
                                      </p:to>
                                    </p:set>
                                  </p:childTnLst>
                                </p:cTn>
                              </p:par>
                            </p:childTnLst>
                          </p:cTn>
                        </p:par>
                        <p:par>
                          <p:cTn fill="hold">
                            <p:stCondLst>
                              <p:cond delay="16000"/>
                            </p:stCondLst>
                            <p:childTnLst>
                              <p:par>
                                <p:cTn fill="hold" nodeType="afterEffect" presetClass="entr" presetID="1" presetSubtype="0">
                                  <p:stCondLst>
                                    <p:cond delay="0"/>
                                  </p:stCondLst>
                                  <p:childTnLst>
                                    <p:set>
                                      <p:cBhvr>
                                        <p:cTn dur="1" fill="hold">
                                          <p:stCondLst>
                                            <p:cond delay="0"/>
                                          </p:stCondLst>
                                        </p:cTn>
                                        <p:tgtEl>
                                          <p:spTgt spid="79">
                                            <p:txEl>
                                              <p:pRg end="3" st="3"/>
                                            </p:txEl>
                                          </p:spTgt>
                                        </p:tgtEl>
                                        <p:attrNameLst>
                                          <p:attrName>style.visibility</p:attrName>
                                        </p:attrNameLst>
                                      </p:cBhvr>
                                      <p:to>
                                        <p:strVal val="visible"/>
                                      </p:to>
                                    </p:set>
                                  </p:childTnLst>
                                </p:cTn>
                              </p:par>
                            </p:childTnLst>
                          </p:cTn>
                        </p:par>
                        <p:par>
                          <p:cTn fill="hold">
                            <p:stCondLst>
                              <p:cond delay="21000"/>
                            </p:stCondLst>
                            <p:childTnLst>
                              <p:par>
                                <p:cTn fill="hold" nodeType="afterEffect" presetClass="entr" presetID="1" presetSubtype="0">
                                  <p:stCondLst>
                                    <p:cond delay="0"/>
                                  </p:stCondLst>
                                  <p:childTnLst>
                                    <p:set>
                                      <p:cBhvr>
                                        <p:cTn dur="1" fill="hold">
                                          <p:stCondLst>
                                            <p:cond delay="0"/>
                                          </p:stCondLst>
                                        </p:cTn>
                                        <p:tgtEl>
                                          <p:spTgt spid="79">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2154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it-IT"/>
              <a:t>Overall Approach</a:t>
            </a:r>
            <a:endParaRPr/>
          </a:p>
        </p:txBody>
      </p:sp>
      <p:sp>
        <p:nvSpPr>
          <p:cNvPr id="85" name="Google Shape;85;p16"/>
          <p:cNvSpPr/>
          <p:nvPr/>
        </p:nvSpPr>
        <p:spPr>
          <a:xfrm>
            <a:off x="197648" y="850800"/>
            <a:ext cx="4062600" cy="6516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i="0" lang="it-IT" sz="1400" u="none" cap="none" strike="noStrike">
                <a:solidFill>
                  <a:srgbClr val="000000"/>
                </a:solidFill>
                <a:latin typeface="Helvetica Neue"/>
                <a:ea typeface="Helvetica Neue"/>
                <a:cs typeface="Helvetica Neue"/>
                <a:sym typeface="Helvetica Neue"/>
              </a:rPr>
              <a:t>Implicit Methods</a:t>
            </a:r>
            <a:endParaRPr i="0" sz="1400" u="none" cap="none" strike="noStrike">
              <a:solidFill>
                <a:srgbClr val="000000"/>
              </a:solidFill>
              <a:latin typeface="Helvetica Neue"/>
              <a:ea typeface="Helvetica Neue"/>
              <a:cs typeface="Helvetica Neue"/>
              <a:sym typeface="Helvetica Neue"/>
            </a:endParaRPr>
          </a:p>
        </p:txBody>
      </p:sp>
      <p:grpSp>
        <p:nvGrpSpPr>
          <p:cNvPr id="86" name="Google Shape;86;p16"/>
          <p:cNvGrpSpPr/>
          <p:nvPr/>
        </p:nvGrpSpPr>
        <p:grpSpPr>
          <a:xfrm>
            <a:off x="197648" y="1502400"/>
            <a:ext cx="4062648" cy="1007214"/>
            <a:chOff x="197648" y="1502400"/>
            <a:chExt cx="4062648" cy="1007214"/>
          </a:xfrm>
        </p:grpSpPr>
        <p:sp>
          <p:nvSpPr>
            <p:cNvPr id="87" name="Google Shape;87;p16"/>
            <p:cNvSpPr/>
            <p:nvPr/>
          </p:nvSpPr>
          <p:spPr>
            <a:xfrm>
              <a:off x="197648" y="1858014"/>
              <a:ext cx="4062648" cy="651600"/>
            </a:xfrm>
            <a:prstGeom prst="roundRect">
              <a:avLst>
                <a:gd fmla="val 16667" name="adj"/>
              </a:avLst>
            </a:prstGeom>
            <a:blipFill rotWithShape="1">
              <a:blip r:embed="rId3">
                <a:alphaModFix/>
              </a:blip>
              <a:stretch>
                <a:fillRect b="0" l="0" r="0" t="0"/>
              </a:stretch>
            </a:blip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it-IT" sz="1400" u="none" cap="none" strike="noStrike">
                  <a:latin typeface="Arial"/>
                  <a:ea typeface="Arial"/>
                  <a:cs typeface="Arial"/>
                  <a:sym typeface="Arial"/>
                </a:rPr>
                <a:t> </a:t>
              </a:r>
              <a:endParaRPr/>
            </a:p>
          </p:txBody>
        </p:sp>
        <p:cxnSp>
          <p:nvCxnSpPr>
            <p:cNvPr id="88" name="Google Shape;88;p16"/>
            <p:cNvCxnSpPr>
              <a:stCxn id="85" idx="2"/>
              <a:endCxn id="87" idx="0"/>
            </p:cNvCxnSpPr>
            <p:nvPr/>
          </p:nvCxnSpPr>
          <p:spPr>
            <a:xfrm>
              <a:off x="2228948" y="1502400"/>
              <a:ext cx="0" cy="355500"/>
            </a:xfrm>
            <a:prstGeom prst="straightConnector1">
              <a:avLst/>
            </a:prstGeom>
            <a:noFill/>
            <a:ln cap="flat" cmpd="sng" w="9525">
              <a:solidFill>
                <a:schemeClr val="dk2"/>
              </a:solidFill>
              <a:prstDash val="solid"/>
              <a:round/>
              <a:headEnd len="sm" w="sm" type="none"/>
              <a:tailEnd len="med" w="med" type="triangle"/>
            </a:ln>
          </p:spPr>
        </p:cxnSp>
      </p:grpSp>
      <p:sp>
        <p:nvSpPr>
          <p:cNvPr id="89" name="Google Shape;89;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IT"/>
              <a:t>‹#›</a:t>
            </a:fld>
            <a:endParaRPr/>
          </a:p>
        </p:txBody>
      </p:sp>
      <p:grpSp>
        <p:nvGrpSpPr>
          <p:cNvPr id="90" name="Google Shape;90;p16"/>
          <p:cNvGrpSpPr/>
          <p:nvPr/>
        </p:nvGrpSpPr>
        <p:grpSpPr>
          <a:xfrm>
            <a:off x="201393" y="2509614"/>
            <a:ext cx="4062648" cy="1028059"/>
            <a:chOff x="201393" y="2509614"/>
            <a:chExt cx="4062648" cy="1028059"/>
          </a:xfrm>
        </p:grpSpPr>
        <p:grpSp>
          <p:nvGrpSpPr>
            <p:cNvPr id="91" name="Google Shape;91;p16"/>
            <p:cNvGrpSpPr/>
            <p:nvPr/>
          </p:nvGrpSpPr>
          <p:grpSpPr>
            <a:xfrm>
              <a:off x="201393" y="2885181"/>
              <a:ext cx="4062648" cy="652492"/>
              <a:chOff x="257425" y="2105408"/>
              <a:chExt cx="4062648" cy="652492"/>
            </a:xfrm>
          </p:grpSpPr>
          <p:sp>
            <p:nvSpPr>
              <p:cNvPr id="92" name="Google Shape;92;p16"/>
              <p:cNvSpPr/>
              <p:nvPr/>
            </p:nvSpPr>
            <p:spPr>
              <a:xfrm>
                <a:off x="257425" y="2106300"/>
                <a:ext cx="4062648" cy="651600"/>
              </a:xfrm>
              <a:prstGeom prst="roundRect">
                <a:avLst>
                  <a:gd fmla="val 16667" name="adj"/>
                </a:avLst>
              </a:prstGeom>
              <a:blipFill rotWithShape="1">
                <a:blip r:embed="rId4">
                  <a:alphaModFix/>
                </a:blip>
                <a:stretch>
                  <a:fillRect b="0" l="0" r="0" t="0"/>
                </a:stretch>
              </a:blip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it-IT" sz="1400" u="none" cap="none" strike="noStrike">
                    <a:latin typeface="Arial"/>
                    <a:ea typeface="Arial"/>
                    <a:cs typeface="Arial"/>
                    <a:sym typeface="Arial"/>
                  </a:rPr>
                  <a:t> </a:t>
                </a:r>
                <a:endParaRPr/>
              </a:p>
            </p:txBody>
          </p:sp>
          <p:cxnSp>
            <p:nvCxnSpPr>
              <p:cNvPr id="93" name="Google Shape;93;p16"/>
              <p:cNvCxnSpPr/>
              <p:nvPr/>
            </p:nvCxnSpPr>
            <p:spPr>
              <a:xfrm>
                <a:off x="3573624" y="2105408"/>
                <a:ext cx="0" cy="651600"/>
              </a:xfrm>
              <a:prstGeom prst="straightConnector1">
                <a:avLst/>
              </a:prstGeom>
              <a:noFill/>
              <a:ln cap="flat" cmpd="sng" w="25400">
                <a:solidFill>
                  <a:schemeClr val="dk1"/>
                </a:solidFill>
                <a:prstDash val="solid"/>
                <a:round/>
                <a:headEnd len="sm" w="sm" type="none"/>
                <a:tailEnd len="sm" w="sm" type="none"/>
              </a:ln>
              <a:effectLst>
                <a:outerShdw blurRad="40000" rotWithShape="0" dir="5400000" dist="20000">
                  <a:srgbClr val="000000">
                    <a:alpha val="37647"/>
                  </a:srgbClr>
                </a:outerShdw>
              </a:effectLst>
            </p:spPr>
          </p:cxnSp>
        </p:grpSp>
        <p:cxnSp>
          <p:nvCxnSpPr>
            <p:cNvPr id="94" name="Google Shape;94;p16"/>
            <p:cNvCxnSpPr>
              <a:stCxn id="87" idx="2"/>
              <a:endCxn id="92" idx="0"/>
            </p:cNvCxnSpPr>
            <p:nvPr/>
          </p:nvCxnSpPr>
          <p:spPr>
            <a:xfrm flipH="1" rot="-5400000">
              <a:off x="2042522" y="2696064"/>
              <a:ext cx="376500" cy="3600"/>
            </a:xfrm>
            <a:prstGeom prst="bentConnector3">
              <a:avLst>
                <a:gd fmla="val 49994" name="adj1"/>
              </a:avLst>
            </a:prstGeom>
            <a:noFill/>
            <a:ln cap="flat" cmpd="sng" w="9525">
              <a:solidFill>
                <a:schemeClr val="dk1"/>
              </a:solidFill>
              <a:prstDash val="solid"/>
              <a:round/>
              <a:headEnd len="sm" w="sm" type="none"/>
              <a:tailEnd len="med" w="med" type="triangle"/>
            </a:ln>
          </p:spPr>
        </p:cxnSp>
      </p:grpSp>
      <p:grpSp>
        <p:nvGrpSpPr>
          <p:cNvPr id="95" name="Google Shape;95;p16"/>
          <p:cNvGrpSpPr/>
          <p:nvPr/>
        </p:nvGrpSpPr>
        <p:grpSpPr>
          <a:xfrm>
            <a:off x="201392" y="3537673"/>
            <a:ext cx="4058903" cy="1125544"/>
            <a:chOff x="201392" y="3537673"/>
            <a:chExt cx="4058903" cy="1125544"/>
          </a:xfrm>
        </p:grpSpPr>
        <p:sp>
          <p:nvSpPr>
            <p:cNvPr id="96" name="Google Shape;96;p16"/>
            <p:cNvSpPr/>
            <p:nvPr/>
          </p:nvSpPr>
          <p:spPr>
            <a:xfrm>
              <a:off x="201392" y="4011617"/>
              <a:ext cx="4058903" cy="651600"/>
            </a:xfrm>
            <a:prstGeom prst="roundRect">
              <a:avLst>
                <a:gd fmla="val 16667" name="adj"/>
              </a:avLst>
            </a:prstGeom>
            <a:blipFill rotWithShape="1">
              <a:blip r:embed="rId5">
                <a:alphaModFix/>
              </a:blip>
              <a:stretch>
                <a:fillRect b="0" l="0" r="0" t="0"/>
              </a:stretch>
            </a:blip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it-IT" sz="1400" u="none" cap="none" strike="noStrike">
                  <a:latin typeface="Arial"/>
                  <a:ea typeface="Arial"/>
                  <a:cs typeface="Arial"/>
                  <a:sym typeface="Arial"/>
                </a:rPr>
                <a:t> </a:t>
              </a:r>
              <a:endParaRPr/>
            </a:p>
          </p:txBody>
        </p:sp>
        <p:cxnSp>
          <p:nvCxnSpPr>
            <p:cNvPr id="97" name="Google Shape;97;p16"/>
            <p:cNvCxnSpPr>
              <a:stCxn id="92" idx="2"/>
              <a:endCxn id="96" idx="0"/>
            </p:cNvCxnSpPr>
            <p:nvPr/>
          </p:nvCxnSpPr>
          <p:spPr>
            <a:xfrm flipH="1">
              <a:off x="2230917" y="3537673"/>
              <a:ext cx="1800" cy="474000"/>
            </a:xfrm>
            <a:prstGeom prst="straightConnector1">
              <a:avLst/>
            </a:prstGeom>
            <a:noFill/>
            <a:ln cap="flat" cmpd="sng" w="9525">
              <a:solidFill>
                <a:schemeClr val="dk1"/>
              </a:solidFill>
              <a:prstDash val="solid"/>
              <a:round/>
              <a:headEnd len="sm" w="sm" type="none"/>
              <a:tailEnd len="med" w="med" type="triangle"/>
            </a:ln>
          </p:spPr>
        </p:cxnSp>
      </p:grpSp>
      <p:grpSp>
        <p:nvGrpSpPr>
          <p:cNvPr id="98" name="Google Shape;98;p16"/>
          <p:cNvGrpSpPr/>
          <p:nvPr/>
        </p:nvGrpSpPr>
        <p:grpSpPr>
          <a:xfrm>
            <a:off x="4260295" y="1492425"/>
            <a:ext cx="3273630" cy="2844992"/>
            <a:chOff x="4260295" y="1492425"/>
            <a:chExt cx="3273630" cy="2844992"/>
          </a:xfrm>
        </p:grpSpPr>
        <p:sp>
          <p:nvSpPr>
            <p:cNvPr id="99" name="Google Shape;99;p16"/>
            <p:cNvSpPr/>
            <p:nvPr/>
          </p:nvSpPr>
          <p:spPr>
            <a:xfrm>
              <a:off x="5680225" y="1492425"/>
              <a:ext cx="1853700" cy="1125600"/>
            </a:xfrm>
            <a:prstGeom prst="roundRect">
              <a:avLst>
                <a:gd fmla="val 16667" name="adj"/>
              </a:avLst>
            </a:prstGeom>
            <a:solidFill>
              <a:srgbClr val="FFDDB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i="0" lang="it-IT" sz="1400" u="none" cap="none" strike="noStrike">
                  <a:solidFill>
                    <a:srgbClr val="000000"/>
                  </a:solidFill>
                  <a:latin typeface="Helvetica Neue"/>
                  <a:ea typeface="Helvetica Neue"/>
                  <a:cs typeface="Helvetica Neue"/>
                  <a:sym typeface="Helvetica Neue"/>
                </a:rPr>
                <a:t>Direct </a:t>
              </a:r>
              <a:r>
                <a:rPr lang="it-IT">
                  <a:latin typeface="Helvetica Neue"/>
                  <a:ea typeface="Helvetica Neue"/>
                  <a:cs typeface="Helvetica Neue"/>
                  <a:sym typeface="Helvetica Neue"/>
                </a:rPr>
                <a:t>s</a:t>
              </a:r>
              <a:r>
                <a:rPr i="0" lang="it-IT" sz="1400" u="none" cap="none" strike="noStrike">
                  <a:solidFill>
                    <a:srgbClr val="000000"/>
                  </a:solidFill>
                  <a:latin typeface="Helvetica Neue"/>
                  <a:ea typeface="Helvetica Neue"/>
                  <a:cs typeface="Helvetica Neue"/>
                  <a:sym typeface="Helvetica Neue"/>
                </a:rPr>
                <a:t>olutions</a:t>
              </a:r>
              <a:endParaRPr i="0" sz="1400" u="none" cap="none" strike="noStrike">
                <a:solidFill>
                  <a:srgbClr val="000000"/>
                </a:solidFill>
                <a:latin typeface="Helvetica Neue"/>
                <a:ea typeface="Helvetica Neue"/>
                <a:cs typeface="Helvetica Neue"/>
                <a:sym typeface="Helvetica Neue"/>
              </a:endParaRPr>
            </a:p>
          </p:txBody>
        </p:sp>
        <p:cxnSp>
          <p:nvCxnSpPr>
            <p:cNvPr id="100" name="Google Shape;100;p16"/>
            <p:cNvCxnSpPr>
              <a:stCxn id="96" idx="3"/>
              <a:endCxn id="99" idx="2"/>
            </p:cNvCxnSpPr>
            <p:nvPr/>
          </p:nvCxnSpPr>
          <p:spPr>
            <a:xfrm flipH="1" rot="10800000">
              <a:off x="4260295" y="2618117"/>
              <a:ext cx="2346900" cy="1719300"/>
            </a:xfrm>
            <a:prstGeom prst="straightConnector1">
              <a:avLst/>
            </a:prstGeom>
            <a:noFill/>
            <a:ln cap="flat" cmpd="sng" w="9525">
              <a:solidFill>
                <a:schemeClr val="dk1"/>
              </a:solidFill>
              <a:prstDash val="solid"/>
              <a:round/>
              <a:headEnd len="sm" w="sm" type="none"/>
              <a:tailEnd len="med" w="med" type="triangle"/>
            </a:ln>
          </p:spPr>
        </p:cxnSp>
      </p:grpSp>
      <p:grpSp>
        <p:nvGrpSpPr>
          <p:cNvPr id="101" name="Google Shape;101;p16"/>
          <p:cNvGrpSpPr/>
          <p:nvPr/>
        </p:nvGrpSpPr>
        <p:grpSpPr>
          <a:xfrm>
            <a:off x="4260295" y="3537675"/>
            <a:ext cx="3273630" cy="1125600"/>
            <a:chOff x="4260295" y="3537675"/>
            <a:chExt cx="3273630" cy="1125600"/>
          </a:xfrm>
        </p:grpSpPr>
        <p:sp>
          <p:nvSpPr>
            <p:cNvPr id="102" name="Google Shape;102;p16"/>
            <p:cNvSpPr/>
            <p:nvPr/>
          </p:nvSpPr>
          <p:spPr>
            <a:xfrm>
              <a:off x="5680225" y="3537675"/>
              <a:ext cx="1853700" cy="11256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i="0" lang="it-IT" sz="1400" u="none" cap="none" strike="noStrike">
                  <a:solidFill>
                    <a:srgbClr val="000000"/>
                  </a:solidFill>
                  <a:latin typeface="Helvetica Neue"/>
                  <a:ea typeface="Helvetica Neue"/>
                  <a:cs typeface="Helvetica Neue"/>
                  <a:sym typeface="Helvetica Neue"/>
                </a:rPr>
                <a:t>Iterative </a:t>
              </a:r>
              <a:r>
                <a:rPr lang="it-IT">
                  <a:latin typeface="Helvetica Neue"/>
                  <a:ea typeface="Helvetica Neue"/>
                  <a:cs typeface="Helvetica Neue"/>
                  <a:sym typeface="Helvetica Neue"/>
                </a:rPr>
                <a:t>s</a:t>
              </a:r>
              <a:r>
                <a:rPr i="0" lang="it-IT" sz="1400" u="none" cap="none" strike="noStrike">
                  <a:solidFill>
                    <a:srgbClr val="000000"/>
                  </a:solidFill>
                  <a:latin typeface="Helvetica Neue"/>
                  <a:ea typeface="Helvetica Neue"/>
                  <a:cs typeface="Helvetica Neue"/>
                  <a:sym typeface="Helvetica Neue"/>
                </a:rPr>
                <a:t>olutions</a:t>
              </a:r>
              <a:endParaRPr i="0" sz="1400" u="none" cap="none" strike="noStrike">
                <a:solidFill>
                  <a:srgbClr val="000000"/>
                </a:solidFill>
                <a:latin typeface="Helvetica Neue"/>
                <a:ea typeface="Helvetica Neue"/>
                <a:cs typeface="Helvetica Neue"/>
                <a:sym typeface="Helvetica Neue"/>
              </a:endParaRPr>
            </a:p>
          </p:txBody>
        </p:sp>
        <p:cxnSp>
          <p:nvCxnSpPr>
            <p:cNvPr id="103" name="Google Shape;103;p16"/>
            <p:cNvCxnSpPr>
              <a:stCxn id="96" idx="3"/>
              <a:endCxn id="102" idx="1"/>
            </p:cNvCxnSpPr>
            <p:nvPr/>
          </p:nvCxnSpPr>
          <p:spPr>
            <a:xfrm flipH="1" rot="10800000">
              <a:off x="4260295" y="4100417"/>
              <a:ext cx="1419900" cy="237000"/>
            </a:xfrm>
            <a:prstGeom prst="straightConnector1">
              <a:avLst/>
            </a:prstGeom>
            <a:noFill/>
            <a:ln cap="flat" cmpd="sng" w="9525">
              <a:solidFill>
                <a:schemeClr val="dk1"/>
              </a:solidFill>
              <a:prstDash val="solid"/>
              <a:round/>
              <a:headEnd len="sm" w="sm" type="none"/>
              <a:tailEnd len="med" w="med" type="triangle"/>
            </a:ln>
          </p:spPr>
        </p:cxnSp>
      </p:grpSp>
      <p:grpSp>
        <p:nvGrpSpPr>
          <p:cNvPr id="104" name="Google Shape;104;p16"/>
          <p:cNvGrpSpPr/>
          <p:nvPr/>
        </p:nvGrpSpPr>
        <p:grpSpPr>
          <a:xfrm>
            <a:off x="4260312" y="3537675"/>
            <a:ext cx="3273600" cy="1125600"/>
            <a:chOff x="4260325" y="3537675"/>
            <a:chExt cx="3273600" cy="1125600"/>
          </a:xfrm>
        </p:grpSpPr>
        <p:sp>
          <p:nvSpPr>
            <p:cNvPr id="105" name="Google Shape;105;p16"/>
            <p:cNvSpPr/>
            <p:nvPr/>
          </p:nvSpPr>
          <p:spPr>
            <a:xfrm>
              <a:off x="5680225" y="3537675"/>
              <a:ext cx="1853700" cy="11256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it-IT">
                  <a:latin typeface="Helvetica Neue"/>
                  <a:ea typeface="Helvetica Neue"/>
                  <a:cs typeface="Helvetica Neue"/>
                  <a:sym typeface="Helvetica Neue"/>
                </a:rPr>
                <a:t>PGMRES</a:t>
              </a:r>
              <a:endParaRPr i="0" sz="1400" u="none" cap="none" strike="noStrike">
                <a:solidFill>
                  <a:srgbClr val="000000"/>
                </a:solidFill>
                <a:latin typeface="Helvetica Neue"/>
                <a:ea typeface="Helvetica Neue"/>
                <a:cs typeface="Helvetica Neue"/>
                <a:sym typeface="Helvetica Neue"/>
              </a:endParaRPr>
            </a:p>
          </p:txBody>
        </p:sp>
        <p:cxnSp>
          <p:nvCxnSpPr>
            <p:cNvPr id="106" name="Google Shape;106;p16"/>
            <p:cNvCxnSpPr>
              <a:endCxn id="105" idx="1"/>
            </p:cNvCxnSpPr>
            <p:nvPr/>
          </p:nvCxnSpPr>
          <p:spPr>
            <a:xfrm flipH="1" rot="10800000">
              <a:off x="4260325" y="4100475"/>
              <a:ext cx="1419900" cy="237000"/>
            </a:xfrm>
            <a:prstGeom prst="straightConnector1">
              <a:avLst/>
            </a:prstGeom>
            <a:noFill/>
            <a:ln cap="flat" cmpd="sng" w="9525">
              <a:solidFill>
                <a:schemeClr val="dk1"/>
              </a:solidFill>
              <a:prstDash val="solid"/>
              <a:round/>
              <a:headEnd len="sm" w="sm"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86"/>
                                        </p:tgtEl>
                                        <p:attrNameLst>
                                          <p:attrName>style.visibility</p:attrName>
                                        </p:attrNameLst>
                                      </p:cBhvr>
                                      <p:to>
                                        <p:strVal val="visible"/>
                                      </p:to>
                                    </p:set>
                                    <p:anim calcmode="lin" valueType="num">
                                      <p:cBhvr additive="base">
                                        <p:cTn dur="200"/>
                                        <p:tgtEl>
                                          <p:spTgt spid="8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200"/>
                                        <p:tgtEl>
                                          <p:spTgt spid="9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95"/>
                                        </p:tgtEl>
                                        <p:attrNameLst>
                                          <p:attrName>style.visibility</p:attrName>
                                        </p:attrNameLst>
                                      </p:cBhvr>
                                      <p:to>
                                        <p:strVal val="visible"/>
                                      </p:to>
                                    </p:set>
                                    <p:anim calcmode="lin" valueType="num">
                                      <p:cBhvr additive="base">
                                        <p:cTn dur="200"/>
                                        <p:tgtEl>
                                          <p:spTgt spid="9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8"/>
                                        </p:tgtEl>
                                        <p:attrNameLst>
                                          <p:attrName>style.visibility</p:attrName>
                                        </p:attrNameLst>
                                      </p:cBhvr>
                                      <p:to>
                                        <p:strVal val="visible"/>
                                      </p:to>
                                    </p:set>
                                    <p:anim calcmode="lin" valueType="num">
                                      <p:cBhvr additive="base">
                                        <p:cTn dur="200"/>
                                        <p:tgtEl>
                                          <p:spTgt spid="9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200"/>
                                        <p:tgtEl>
                                          <p:spTgt spid="10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000"/>
                                          </p:stCondLst>
                                        </p:cTn>
                                        <p:tgtEl>
                                          <p:spTgt spid="9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17"/>
          <p:cNvPicPr preferRelativeResize="0"/>
          <p:nvPr/>
        </p:nvPicPr>
        <p:blipFill rotWithShape="1">
          <a:blip r:embed="rId3">
            <a:alphaModFix/>
          </a:blip>
          <a:srcRect b="0" l="0" r="0" t="0"/>
          <a:stretch/>
        </p:blipFill>
        <p:spPr>
          <a:xfrm>
            <a:off x="311700" y="321725"/>
            <a:ext cx="2863950" cy="1065075"/>
          </a:xfrm>
          <a:prstGeom prst="rect">
            <a:avLst/>
          </a:prstGeom>
          <a:noFill/>
          <a:ln>
            <a:noFill/>
          </a:ln>
        </p:spPr>
      </p:pic>
      <p:sp>
        <p:nvSpPr>
          <p:cNvPr id="112" name="Google Shape;112;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IT"/>
              <a:t>‹#›</a:t>
            </a:fld>
            <a:endParaRPr/>
          </a:p>
        </p:txBody>
      </p:sp>
      <p:sp>
        <p:nvSpPr>
          <p:cNvPr id="113" name="Google Shape;113;p17"/>
          <p:cNvSpPr txBox="1"/>
          <p:nvPr/>
        </p:nvSpPr>
        <p:spPr>
          <a:xfrm>
            <a:off x="311700" y="1451700"/>
            <a:ext cx="8009400" cy="370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sz="1100">
              <a:solidFill>
                <a:schemeClr val="dk1"/>
              </a:solidFill>
            </a:endParaRPr>
          </a:p>
          <a:p>
            <a:pPr indent="-342900" lvl="0" marL="457200" rtl="0" algn="l">
              <a:spcBef>
                <a:spcPts val="500"/>
              </a:spcBef>
              <a:spcAft>
                <a:spcPts val="0"/>
              </a:spcAft>
              <a:buClr>
                <a:schemeClr val="dk1"/>
              </a:buClr>
              <a:buSzPts val="1800"/>
              <a:buChar char="●"/>
            </a:pPr>
            <a:r>
              <a:rPr lang="it-IT" sz="1800">
                <a:solidFill>
                  <a:schemeClr val="dk1"/>
                </a:solidFill>
              </a:rPr>
              <a:t>Open-source library: </a:t>
            </a:r>
            <a:r>
              <a:rPr lang="it-IT" sz="1800" u="sng">
                <a:solidFill>
                  <a:schemeClr val="hlink"/>
                </a:solidFill>
                <a:latin typeface="Courier New"/>
                <a:ea typeface="Courier New"/>
                <a:cs typeface="Courier New"/>
                <a:sym typeface="Courier New"/>
                <a:hlinkClick r:id="rId4"/>
              </a:rPr>
              <a:t>https://cantera.org</a:t>
            </a:r>
            <a:r>
              <a:rPr lang="it-IT" sz="1800">
                <a:solidFill>
                  <a:schemeClr val="dk1"/>
                </a:solidFill>
                <a:latin typeface="Courier New"/>
                <a:ea typeface="Courier New"/>
                <a:cs typeface="Courier New"/>
                <a:sym typeface="Courier New"/>
              </a:rPr>
              <a:t> </a:t>
            </a:r>
            <a:endParaRPr sz="1800">
              <a:solidFill>
                <a:schemeClr val="dk1"/>
              </a:solidFill>
              <a:latin typeface="Courier New"/>
              <a:ea typeface="Courier New"/>
              <a:cs typeface="Courier New"/>
              <a:sym typeface="Courier New"/>
            </a:endParaRPr>
          </a:p>
          <a:p>
            <a:pPr indent="-342900" lvl="1" marL="914400" rtl="0" algn="l">
              <a:spcBef>
                <a:spcPts val="500"/>
              </a:spcBef>
              <a:spcAft>
                <a:spcPts val="0"/>
              </a:spcAft>
              <a:buClr>
                <a:schemeClr val="dk1"/>
              </a:buClr>
              <a:buSzPts val="1800"/>
              <a:buChar char="○"/>
            </a:pPr>
            <a:r>
              <a:rPr lang="it-IT" sz="1800">
                <a:solidFill>
                  <a:schemeClr val="dk1"/>
                </a:solidFill>
              </a:rPr>
              <a:t>property calculator</a:t>
            </a:r>
            <a:endParaRPr sz="1800">
              <a:solidFill>
                <a:schemeClr val="dk1"/>
              </a:solidFill>
            </a:endParaRPr>
          </a:p>
          <a:p>
            <a:pPr indent="-342900" lvl="1" marL="914400" rtl="0" algn="l">
              <a:spcBef>
                <a:spcPts val="500"/>
              </a:spcBef>
              <a:spcAft>
                <a:spcPts val="0"/>
              </a:spcAft>
              <a:buClr>
                <a:schemeClr val="dk1"/>
              </a:buClr>
              <a:buSzPts val="1800"/>
              <a:buChar char="○"/>
            </a:pPr>
            <a:r>
              <a:rPr lang="it-IT" sz="1800">
                <a:solidFill>
                  <a:schemeClr val="dk1"/>
                </a:solidFill>
              </a:rPr>
              <a:t>canonical simulations </a:t>
            </a:r>
            <a:endParaRPr sz="1800">
              <a:solidFill>
                <a:schemeClr val="dk1"/>
              </a:solidFill>
            </a:endParaRPr>
          </a:p>
          <a:p>
            <a:pPr indent="-342900" lvl="1" marL="914400" rtl="0" algn="l">
              <a:spcBef>
                <a:spcPts val="500"/>
              </a:spcBef>
              <a:spcAft>
                <a:spcPts val="0"/>
              </a:spcAft>
              <a:buClr>
                <a:schemeClr val="dk1"/>
              </a:buClr>
              <a:buSzPts val="1800"/>
              <a:buChar char="○"/>
            </a:pPr>
            <a:r>
              <a:rPr lang="it-IT" sz="1800">
                <a:solidFill>
                  <a:schemeClr val="dk1"/>
                </a:solidFill>
              </a:rPr>
              <a:t>property evaluation/solver for in-house code</a:t>
            </a:r>
            <a:endParaRPr sz="1800">
              <a:solidFill>
                <a:schemeClr val="dk1"/>
              </a:solidFill>
            </a:endParaRPr>
          </a:p>
          <a:p>
            <a:pPr indent="-342900" lvl="0" marL="457200" rtl="0" algn="l">
              <a:spcBef>
                <a:spcPts val="500"/>
              </a:spcBef>
              <a:spcAft>
                <a:spcPts val="0"/>
              </a:spcAft>
              <a:buClr>
                <a:schemeClr val="dk1"/>
              </a:buClr>
              <a:buSzPts val="1800"/>
              <a:buChar char="●"/>
            </a:pPr>
            <a:r>
              <a:rPr lang="it-IT" sz="1800">
                <a:solidFill>
                  <a:schemeClr val="dk1"/>
                </a:solidFill>
              </a:rPr>
              <a:t>Wide range of applications</a:t>
            </a:r>
            <a:endParaRPr sz="1800">
              <a:solidFill>
                <a:schemeClr val="dk1"/>
              </a:solidFill>
            </a:endParaRPr>
          </a:p>
          <a:p>
            <a:pPr indent="-342900" lvl="1" marL="914400" rtl="0" algn="l">
              <a:spcBef>
                <a:spcPts val="500"/>
              </a:spcBef>
              <a:spcAft>
                <a:spcPts val="0"/>
              </a:spcAft>
              <a:buClr>
                <a:schemeClr val="dk1"/>
              </a:buClr>
              <a:buSzPts val="1800"/>
              <a:buChar char="○"/>
            </a:pPr>
            <a:r>
              <a:rPr lang="it-IT" sz="1800">
                <a:solidFill>
                  <a:schemeClr val="dk1"/>
                </a:solidFill>
              </a:rPr>
              <a:t>Combustion	</a:t>
            </a:r>
            <a:endParaRPr sz="1800">
              <a:solidFill>
                <a:schemeClr val="dk1"/>
              </a:solidFill>
            </a:endParaRPr>
          </a:p>
          <a:p>
            <a:pPr indent="-342900" lvl="1" marL="914400" rtl="0" algn="l">
              <a:spcBef>
                <a:spcPts val="500"/>
              </a:spcBef>
              <a:spcAft>
                <a:spcPts val="0"/>
              </a:spcAft>
              <a:buClr>
                <a:schemeClr val="dk1"/>
              </a:buClr>
              <a:buSzPts val="1800"/>
              <a:buChar char="○"/>
            </a:pPr>
            <a:r>
              <a:rPr lang="it-IT" sz="1800">
                <a:solidFill>
                  <a:schemeClr val="dk1"/>
                </a:solidFill>
              </a:rPr>
              <a:t>Electrochemistry</a:t>
            </a:r>
            <a:endParaRPr sz="1800">
              <a:solidFill>
                <a:schemeClr val="dk1"/>
              </a:solidFill>
            </a:endParaRPr>
          </a:p>
          <a:p>
            <a:pPr indent="-342900" lvl="1" marL="914400" rtl="0" algn="l">
              <a:spcBef>
                <a:spcPts val="500"/>
              </a:spcBef>
              <a:spcAft>
                <a:spcPts val="0"/>
              </a:spcAft>
              <a:buClr>
                <a:schemeClr val="dk1"/>
              </a:buClr>
              <a:buSzPts val="1800"/>
              <a:buChar char="○"/>
            </a:pPr>
            <a:r>
              <a:rPr lang="it-IT" sz="1800">
                <a:solidFill>
                  <a:schemeClr val="dk1"/>
                </a:solidFill>
              </a:rPr>
              <a:t>Surface chemistry	</a:t>
            </a:r>
            <a:endParaRPr sz="1800">
              <a:solidFill>
                <a:schemeClr val="dk1"/>
              </a:solidFill>
            </a:endParaRPr>
          </a:p>
          <a:p>
            <a:pPr indent="-342900" lvl="1" marL="914400" rtl="0" algn="l">
              <a:spcBef>
                <a:spcPts val="500"/>
              </a:spcBef>
              <a:spcAft>
                <a:spcPts val="0"/>
              </a:spcAft>
              <a:buClr>
                <a:schemeClr val="dk1"/>
              </a:buClr>
              <a:buSzPts val="1800"/>
              <a:buChar char="○"/>
            </a:pPr>
            <a:r>
              <a:rPr lang="it-IT" sz="1800">
                <a:solidFill>
                  <a:schemeClr val="dk1"/>
                </a:solidFill>
              </a:rPr>
              <a:t>Non-ideal equations of state</a:t>
            </a:r>
            <a:endParaRPr sz="1800">
              <a:solidFill>
                <a:schemeClr val="dk1"/>
              </a:solidFill>
            </a:endParaRPr>
          </a:p>
          <a:p>
            <a:pPr indent="0" lvl="0" marL="0" rtl="0" algn="l">
              <a:spcBef>
                <a:spcPts val="500"/>
              </a:spcBef>
              <a:spcAft>
                <a:spcPts val="5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idx="1" type="body"/>
          </p:nvPr>
        </p:nvSpPr>
        <p:spPr>
          <a:xfrm>
            <a:off x="311700" y="931750"/>
            <a:ext cx="28821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it-IT"/>
              <a:t>Mass fractions</a:t>
            </a:r>
            <a:endParaRPr/>
          </a:p>
        </p:txBody>
      </p:sp>
      <p:sp>
        <p:nvSpPr>
          <p:cNvPr id="119" name="Google Shape;11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IT"/>
              <a:t>‹#›</a:t>
            </a:fld>
            <a:endParaRPr/>
          </a:p>
        </p:txBody>
      </p:sp>
      <p:pic>
        <p:nvPicPr>
          <p:cNvPr id="120" name="Google Shape;120;p18"/>
          <p:cNvPicPr preferRelativeResize="0"/>
          <p:nvPr/>
        </p:nvPicPr>
        <p:blipFill>
          <a:blip r:embed="rId3">
            <a:alphaModFix/>
          </a:blip>
          <a:stretch>
            <a:fillRect/>
          </a:stretch>
        </p:blipFill>
        <p:spPr>
          <a:xfrm>
            <a:off x="3072450" y="614950"/>
            <a:ext cx="5400000" cy="4050000"/>
          </a:xfrm>
          <a:prstGeom prst="rect">
            <a:avLst/>
          </a:prstGeom>
          <a:noFill/>
          <a:ln>
            <a:noFill/>
          </a:ln>
        </p:spPr>
      </p:pic>
      <p:sp>
        <p:nvSpPr>
          <p:cNvPr id="121" name="Google Shape;121;p18"/>
          <p:cNvSpPr txBox="1"/>
          <p:nvPr>
            <p:ph type="title"/>
          </p:nvPr>
        </p:nvSpPr>
        <p:spPr>
          <a:xfrm>
            <a:off x="311700" y="2494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it-IT"/>
              <a:t>Method Overview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idx="1" type="body"/>
          </p:nvPr>
        </p:nvSpPr>
        <p:spPr>
          <a:xfrm>
            <a:off x="311700" y="931750"/>
            <a:ext cx="28821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it-IT"/>
              <a:t>Mass fractions</a:t>
            </a:r>
            <a:endParaRPr/>
          </a:p>
          <a:p>
            <a:pPr indent="-342900" lvl="0" marL="457200" rtl="0" algn="l">
              <a:lnSpc>
                <a:spcPct val="115000"/>
              </a:lnSpc>
              <a:spcBef>
                <a:spcPts val="0"/>
              </a:spcBef>
              <a:spcAft>
                <a:spcPts val="0"/>
              </a:spcAft>
              <a:buSzPts val="1800"/>
              <a:buChar char="●"/>
            </a:pPr>
            <a:r>
              <a:rPr lang="it-IT"/>
              <a:t>Surface chemistry</a:t>
            </a:r>
            <a:endParaRPr/>
          </a:p>
          <a:p>
            <a:pPr indent="0" lvl="0" marL="457200" rtl="0" algn="l">
              <a:lnSpc>
                <a:spcPct val="115000"/>
              </a:lnSpc>
              <a:spcBef>
                <a:spcPts val="1600"/>
              </a:spcBef>
              <a:spcAft>
                <a:spcPts val="1600"/>
              </a:spcAft>
              <a:buSzPts val="1800"/>
              <a:buNone/>
            </a:pPr>
            <a:r>
              <a:t/>
            </a:r>
            <a:endParaRPr/>
          </a:p>
        </p:txBody>
      </p:sp>
      <p:sp>
        <p:nvSpPr>
          <p:cNvPr id="127" name="Google Shape;12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IT"/>
              <a:t>‹#›</a:t>
            </a:fld>
            <a:endParaRPr/>
          </a:p>
        </p:txBody>
      </p:sp>
      <p:pic>
        <p:nvPicPr>
          <p:cNvPr id="128" name="Google Shape;128;p19"/>
          <p:cNvPicPr preferRelativeResize="0"/>
          <p:nvPr/>
        </p:nvPicPr>
        <p:blipFill>
          <a:blip r:embed="rId3">
            <a:alphaModFix/>
          </a:blip>
          <a:stretch>
            <a:fillRect/>
          </a:stretch>
        </p:blipFill>
        <p:spPr>
          <a:xfrm>
            <a:off x="3072450" y="616675"/>
            <a:ext cx="5400000" cy="4046538"/>
          </a:xfrm>
          <a:prstGeom prst="rect">
            <a:avLst/>
          </a:prstGeom>
          <a:noFill/>
          <a:ln>
            <a:noFill/>
          </a:ln>
        </p:spPr>
      </p:pic>
      <p:sp>
        <p:nvSpPr>
          <p:cNvPr id="129" name="Google Shape;129;p19"/>
          <p:cNvSpPr txBox="1"/>
          <p:nvPr>
            <p:ph type="title"/>
          </p:nvPr>
        </p:nvSpPr>
        <p:spPr>
          <a:xfrm>
            <a:off x="311700" y="2494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it-IT"/>
              <a:t>Method Overview</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0"/>
          <p:cNvPicPr preferRelativeResize="0"/>
          <p:nvPr/>
        </p:nvPicPr>
        <p:blipFill>
          <a:blip r:embed="rId3">
            <a:alphaModFix/>
          </a:blip>
          <a:stretch>
            <a:fillRect/>
          </a:stretch>
        </p:blipFill>
        <p:spPr>
          <a:xfrm>
            <a:off x="3072450" y="614950"/>
            <a:ext cx="5400000" cy="4050000"/>
          </a:xfrm>
          <a:prstGeom prst="rect">
            <a:avLst/>
          </a:prstGeom>
          <a:noFill/>
          <a:ln>
            <a:noFill/>
          </a:ln>
        </p:spPr>
      </p:pic>
      <p:sp>
        <p:nvSpPr>
          <p:cNvPr id="135" name="Google Shape;135;p20"/>
          <p:cNvSpPr txBox="1"/>
          <p:nvPr>
            <p:ph idx="1" type="body"/>
          </p:nvPr>
        </p:nvSpPr>
        <p:spPr>
          <a:xfrm>
            <a:off x="311700" y="931750"/>
            <a:ext cx="28821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it-IT"/>
              <a:t>Mass fractions</a:t>
            </a:r>
            <a:endParaRPr/>
          </a:p>
          <a:p>
            <a:pPr indent="-342900" lvl="0" marL="457200" rtl="0" algn="l">
              <a:lnSpc>
                <a:spcPct val="115000"/>
              </a:lnSpc>
              <a:spcBef>
                <a:spcPts val="0"/>
              </a:spcBef>
              <a:spcAft>
                <a:spcPts val="0"/>
              </a:spcAft>
              <a:buSzPts val="1800"/>
              <a:buChar char="●"/>
            </a:pPr>
            <a:r>
              <a:rPr lang="it-IT"/>
              <a:t>Surface chemistry</a:t>
            </a:r>
            <a:endParaRPr/>
          </a:p>
          <a:p>
            <a:pPr indent="-342900" lvl="0" marL="457200" rtl="0" algn="l">
              <a:lnSpc>
                <a:spcPct val="115000"/>
              </a:lnSpc>
              <a:spcBef>
                <a:spcPts val="0"/>
              </a:spcBef>
              <a:spcAft>
                <a:spcPts val="0"/>
              </a:spcAft>
              <a:buSzPts val="1800"/>
              <a:buChar char="●"/>
            </a:pPr>
            <a:r>
              <a:rPr lang="it-IT"/>
              <a:t>Applying reductions</a:t>
            </a:r>
            <a:endParaRPr/>
          </a:p>
          <a:p>
            <a:pPr indent="0" lvl="0" marL="457200" rtl="0" algn="l">
              <a:lnSpc>
                <a:spcPct val="115000"/>
              </a:lnSpc>
              <a:spcBef>
                <a:spcPts val="0"/>
              </a:spcBef>
              <a:spcAft>
                <a:spcPts val="0"/>
              </a:spcAft>
              <a:buNone/>
            </a:pPr>
            <a:r>
              <a:t/>
            </a:r>
            <a:endParaRPr/>
          </a:p>
          <a:p>
            <a:pPr indent="0" lvl="0" marL="457200" rtl="0" algn="l">
              <a:lnSpc>
                <a:spcPct val="115000"/>
              </a:lnSpc>
              <a:spcBef>
                <a:spcPts val="1600"/>
              </a:spcBef>
              <a:spcAft>
                <a:spcPts val="1600"/>
              </a:spcAft>
              <a:buSzPts val="1800"/>
              <a:buNone/>
            </a:pPr>
            <a:r>
              <a:t/>
            </a:r>
            <a:endParaRPr/>
          </a:p>
        </p:txBody>
      </p:sp>
      <p:sp>
        <p:nvSpPr>
          <p:cNvPr id="136" name="Google Shape;136;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IT"/>
              <a:t>‹#›</a:t>
            </a:fld>
            <a:endParaRPr/>
          </a:p>
        </p:txBody>
      </p:sp>
      <p:pic>
        <p:nvPicPr>
          <p:cNvPr id="137" name="Google Shape;137;p20"/>
          <p:cNvPicPr preferRelativeResize="0"/>
          <p:nvPr/>
        </p:nvPicPr>
        <p:blipFill>
          <a:blip r:embed="rId4">
            <a:alphaModFix/>
          </a:blip>
          <a:stretch>
            <a:fillRect/>
          </a:stretch>
        </p:blipFill>
        <p:spPr>
          <a:xfrm>
            <a:off x="3072450" y="614950"/>
            <a:ext cx="5400000" cy="4050000"/>
          </a:xfrm>
          <a:prstGeom prst="rect">
            <a:avLst/>
          </a:prstGeom>
          <a:noFill/>
          <a:ln>
            <a:noFill/>
          </a:ln>
        </p:spPr>
      </p:pic>
      <p:pic>
        <p:nvPicPr>
          <p:cNvPr id="138" name="Google Shape;138;p20"/>
          <p:cNvPicPr preferRelativeResize="0"/>
          <p:nvPr/>
        </p:nvPicPr>
        <p:blipFill>
          <a:blip r:embed="rId5">
            <a:alphaModFix/>
          </a:blip>
          <a:stretch>
            <a:fillRect/>
          </a:stretch>
        </p:blipFill>
        <p:spPr>
          <a:xfrm>
            <a:off x="3072450" y="614950"/>
            <a:ext cx="5400000" cy="4050000"/>
          </a:xfrm>
          <a:prstGeom prst="rect">
            <a:avLst/>
          </a:prstGeom>
          <a:noFill/>
          <a:ln>
            <a:noFill/>
          </a:ln>
        </p:spPr>
      </p:pic>
      <p:sp>
        <p:nvSpPr>
          <p:cNvPr id="139" name="Google Shape;139;p20"/>
          <p:cNvSpPr txBox="1"/>
          <p:nvPr>
            <p:ph type="title"/>
          </p:nvPr>
        </p:nvSpPr>
        <p:spPr>
          <a:xfrm>
            <a:off x="311700" y="2494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it-IT"/>
              <a:t>Method Overview</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idx="1" type="body"/>
          </p:nvPr>
        </p:nvSpPr>
        <p:spPr>
          <a:xfrm>
            <a:off x="311700" y="931750"/>
            <a:ext cx="28821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it-IT"/>
              <a:t>Mass fractions</a:t>
            </a:r>
            <a:endParaRPr/>
          </a:p>
          <a:p>
            <a:pPr indent="-342900" lvl="0" marL="457200" rtl="0" algn="l">
              <a:lnSpc>
                <a:spcPct val="115000"/>
              </a:lnSpc>
              <a:spcBef>
                <a:spcPts val="0"/>
              </a:spcBef>
              <a:spcAft>
                <a:spcPts val="0"/>
              </a:spcAft>
              <a:buSzPts val="1800"/>
              <a:buChar char="●"/>
            </a:pPr>
            <a:r>
              <a:rPr lang="it-IT"/>
              <a:t>Surface Chemistry</a:t>
            </a:r>
            <a:endParaRPr/>
          </a:p>
          <a:p>
            <a:pPr indent="-342900" lvl="0" marL="457200" rtl="0" algn="l">
              <a:lnSpc>
                <a:spcPct val="115000"/>
              </a:lnSpc>
              <a:spcBef>
                <a:spcPts val="0"/>
              </a:spcBef>
              <a:spcAft>
                <a:spcPts val="0"/>
              </a:spcAft>
              <a:buSzPts val="1800"/>
              <a:buChar char="●"/>
            </a:pPr>
            <a:r>
              <a:rPr lang="it-IT"/>
              <a:t>Applying Reductions</a:t>
            </a:r>
            <a:endParaRPr/>
          </a:p>
          <a:p>
            <a:pPr indent="-342900" lvl="0" marL="457200" rtl="0" algn="l">
              <a:lnSpc>
                <a:spcPct val="115000"/>
              </a:lnSpc>
              <a:spcBef>
                <a:spcPts val="0"/>
              </a:spcBef>
              <a:spcAft>
                <a:spcPts val="0"/>
              </a:spcAft>
              <a:buSzPts val="1800"/>
              <a:buChar char="●"/>
            </a:pPr>
            <a:r>
              <a:rPr lang="it-IT"/>
              <a:t>Networks</a:t>
            </a:r>
            <a:endParaRPr/>
          </a:p>
          <a:p>
            <a:pPr indent="0" lvl="0" marL="457200" rtl="0" algn="l">
              <a:lnSpc>
                <a:spcPct val="115000"/>
              </a:lnSpc>
              <a:spcBef>
                <a:spcPts val="1600"/>
              </a:spcBef>
              <a:spcAft>
                <a:spcPts val="1600"/>
              </a:spcAft>
              <a:buSzPts val="1800"/>
              <a:buNone/>
            </a:pPr>
            <a:r>
              <a:t/>
            </a:r>
            <a:endParaRPr/>
          </a:p>
        </p:txBody>
      </p:sp>
      <p:sp>
        <p:nvSpPr>
          <p:cNvPr id="145" name="Google Shape;14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IT"/>
              <a:t>‹#›</a:t>
            </a:fld>
            <a:endParaRPr/>
          </a:p>
        </p:txBody>
      </p:sp>
      <p:pic>
        <p:nvPicPr>
          <p:cNvPr id="146" name="Google Shape;146;p21"/>
          <p:cNvPicPr preferRelativeResize="0"/>
          <p:nvPr/>
        </p:nvPicPr>
        <p:blipFill>
          <a:blip r:embed="rId3">
            <a:alphaModFix/>
          </a:blip>
          <a:stretch>
            <a:fillRect/>
          </a:stretch>
        </p:blipFill>
        <p:spPr>
          <a:xfrm>
            <a:off x="3072450" y="616675"/>
            <a:ext cx="5400000" cy="4046538"/>
          </a:xfrm>
          <a:prstGeom prst="rect">
            <a:avLst/>
          </a:prstGeom>
          <a:noFill/>
          <a:ln>
            <a:noFill/>
          </a:ln>
        </p:spPr>
      </p:pic>
      <p:pic>
        <p:nvPicPr>
          <p:cNvPr id="147" name="Google Shape;147;p21"/>
          <p:cNvPicPr preferRelativeResize="0"/>
          <p:nvPr/>
        </p:nvPicPr>
        <p:blipFill>
          <a:blip r:embed="rId4">
            <a:alphaModFix/>
          </a:blip>
          <a:stretch>
            <a:fillRect/>
          </a:stretch>
        </p:blipFill>
        <p:spPr>
          <a:xfrm>
            <a:off x="3072450" y="546750"/>
            <a:ext cx="5400000" cy="4050000"/>
          </a:xfrm>
          <a:prstGeom prst="rect">
            <a:avLst/>
          </a:prstGeom>
          <a:noFill/>
          <a:ln>
            <a:noFill/>
          </a:ln>
        </p:spPr>
      </p:pic>
      <p:pic>
        <p:nvPicPr>
          <p:cNvPr id="148" name="Google Shape;148;p21"/>
          <p:cNvPicPr preferRelativeResize="0"/>
          <p:nvPr/>
        </p:nvPicPr>
        <p:blipFill>
          <a:blip r:embed="rId5">
            <a:alphaModFix/>
          </a:blip>
          <a:stretch>
            <a:fillRect/>
          </a:stretch>
        </p:blipFill>
        <p:spPr>
          <a:xfrm>
            <a:off x="3072450" y="614950"/>
            <a:ext cx="5400000" cy="4050000"/>
          </a:xfrm>
          <a:prstGeom prst="rect">
            <a:avLst/>
          </a:prstGeom>
          <a:noFill/>
          <a:ln>
            <a:noFill/>
          </a:ln>
        </p:spPr>
      </p:pic>
      <p:sp>
        <p:nvSpPr>
          <p:cNvPr id="149" name="Google Shape;149;p21"/>
          <p:cNvSpPr txBox="1"/>
          <p:nvPr>
            <p:ph type="title"/>
          </p:nvPr>
        </p:nvSpPr>
        <p:spPr>
          <a:xfrm>
            <a:off x="311700" y="2494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it-IT"/>
              <a:t>Method Overview</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