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4" r:id="rId2"/>
  </p:sldMasterIdLst>
  <p:notesMasterIdLst>
    <p:notesMasterId r:id="rId8"/>
  </p:notesMasterIdLst>
  <p:sldIdLst>
    <p:sldId id="345" r:id="rId3"/>
    <p:sldId id="392" r:id="rId4"/>
    <p:sldId id="389" r:id="rId5"/>
    <p:sldId id="390" r:id="rId6"/>
    <p:sldId id="391" r:id="rId7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62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113" autoAdjust="0"/>
  </p:normalViewPr>
  <p:slideViewPr>
    <p:cSldViewPr snapToGrid="0" snapToObjects="1">
      <p:cViewPr>
        <p:scale>
          <a:sx n="116" d="100"/>
          <a:sy n="116" d="100"/>
        </p:scale>
        <p:origin x="-1056" y="-6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12A92-1BBC-BD48-A4BF-848098E508E7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2955-79DC-BC48-A1E5-4F608E21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Open Sans"/>
              <a:cs typeface="Open Sans"/>
            </a:endParaRPr>
          </a:p>
          <a:p>
            <a:r>
              <a:rPr lang="en-US" sz="1200" dirty="0" smtClean="0">
                <a:latin typeface="Open Sans"/>
                <a:cs typeface="Open Sans"/>
              </a:rPr>
              <a:t>http://</a:t>
            </a:r>
            <a:r>
              <a:rPr lang="en-US" sz="1200" dirty="0" err="1" smtClean="0">
                <a:latin typeface="Open Sans"/>
                <a:cs typeface="Open Sans"/>
              </a:rPr>
              <a:t>info.socialchorus.com</a:t>
            </a:r>
            <a:r>
              <a:rPr lang="en-US" sz="1200" dirty="0" smtClean="0">
                <a:latin typeface="Open Sans"/>
                <a:cs typeface="Open Sans"/>
              </a:rPr>
              <a:t>/</a:t>
            </a:r>
            <a:r>
              <a:rPr lang="en-US" sz="1200" dirty="0" err="1" smtClean="0">
                <a:latin typeface="Open Sans"/>
                <a:cs typeface="Open Sans"/>
              </a:rPr>
              <a:t>rs</a:t>
            </a:r>
            <a:r>
              <a:rPr lang="en-US" sz="1200" dirty="0" smtClean="0">
                <a:latin typeface="Open Sans"/>
                <a:cs typeface="Open Sans"/>
              </a:rPr>
              <a:t>/</a:t>
            </a:r>
            <a:r>
              <a:rPr lang="en-US" sz="1200" dirty="0" err="1" smtClean="0">
                <a:latin typeface="Open Sans"/>
                <a:cs typeface="Open Sans"/>
              </a:rPr>
              <a:t>socialchorus</a:t>
            </a:r>
            <a:r>
              <a:rPr lang="en-US" sz="1200" dirty="0" smtClean="0">
                <a:latin typeface="Open Sans"/>
                <a:cs typeface="Open Sans"/>
              </a:rPr>
              <a:t>/images/The-Earned-Media-Value-Index-</a:t>
            </a:r>
            <a:r>
              <a:rPr lang="en-US" sz="1200" dirty="0" err="1" smtClean="0">
                <a:latin typeface="Open Sans"/>
                <a:cs typeface="Open Sans"/>
              </a:rPr>
              <a:t>SocialChorus.pdf</a:t>
            </a:r>
            <a:endParaRPr lang="en-US" sz="1200" dirty="0" smtClean="0">
              <a:latin typeface="Open Sans"/>
              <a:cs typeface="Open Sans"/>
            </a:endParaRPr>
          </a:p>
          <a:p>
            <a:endParaRPr lang="en-US" sz="1200" dirty="0" smtClean="0">
              <a:latin typeface="Open Sans"/>
              <a:cs typeface="Open Sans"/>
            </a:endParaRPr>
          </a:p>
          <a:p>
            <a:r>
              <a:rPr lang="en-US" sz="1200" dirty="0" smtClean="0">
                <a:latin typeface="Open Sans"/>
                <a:cs typeface="Open Sans"/>
              </a:rPr>
              <a:t>https://</a:t>
            </a:r>
            <a:r>
              <a:rPr lang="en-US" sz="1200" dirty="0" err="1" smtClean="0">
                <a:latin typeface="Open Sans"/>
                <a:cs typeface="Open Sans"/>
              </a:rPr>
              <a:t>secure.sfdcstatic.com</a:t>
            </a:r>
            <a:r>
              <a:rPr lang="en-US" sz="1200" dirty="0" smtClean="0">
                <a:latin typeface="Open Sans"/>
                <a:cs typeface="Open Sans"/>
              </a:rPr>
              <a:t>/assets/</a:t>
            </a:r>
            <a:r>
              <a:rPr lang="en-US" sz="1200" dirty="0" err="1" smtClean="0">
                <a:latin typeface="Open Sans"/>
                <a:cs typeface="Open Sans"/>
              </a:rPr>
              <a:t>pdf</a:t>
            </a:r>
            <a:r>
              <a:rPr lang="en-US" sz="1200" dirty="0" smtClean="0">
                <a:latin typeface="Open Sans"/>
                <a:cs typeface="Open Sans"/>
              </a:rPr>
              <a:t>/datasheets/</a:t>
            </a:r>
            <a:r>
              <a:rPr lang="en-US" sz="1200" dirty="0" err="1" smtClean="0">
                <a:latin typeface="Open Sans"/>
                <a:cs typeface="Open Sans"/>
              </a:rPr>
              <a:t>sc</a:t>
            </a:r>
            <a:r>
              <a:rPr lang="en-US" sz="1200" dirty="0" smtClean="0">
                <a:latin typeface="Open Sans"/>
                <a:cs typeface="Open Sans"/>
              </a:rPr>
              <a:t>-</a:t>
            </a:r>
            <a:r>
              <a:rPr lang="en-US" sz="1200" dirty="0" err="1" smtClean="0">
                <a:latin typeface="Open Sans"/>
                <a:cs typeface="Open Sans"/>
              </a:rPr>
              <a:t>socialcom</a:t>
            </a:r>
            <a:r>
              <a:rPr lang="en-US" sz="1200" dirty="0" smtClean="0">
                <a:latin typeface="Open Sans"/>
                <a:cs typeface="Open Sans"/>
              </a:rPr>
              <a:t>-advertising-</a:t>
            </a:r>
            <a:r>
              <a:rPr lang="en-US" sz="1200" dirty="0" err="1" smtClean="0">
                <a:latin typeface="Open Sans"/>
                <a:cs typeface="Open Sans"/>
              </a:rPr>
              <a:t>benchmark.pdf</a:t>
            </a:r>
            <a:endParaRPr lang="en-US" sz="1200" dirty="0" smtClean="0">
              <a:latin typeface="Open Sans"/>
              <a:cs typeface="Open Sans"/>
            </a:endParaRPr>
          </a:p>
          <a:p>
            <a:endParaRPr lang="en-US" sz="1200" dirty="0" smtClean="0">
              <a:latin typeface="Open Sans"/>
              <a:cs typeface="Open Sans"/>
            </a:endParaRPr>
          </a:p>
          <a:p>
            <a:r>
              <a:rPr lang="en-US" sz="1200" dirty="0" smtClean="0">
                <a:latin typeface="Open Sans"/>
                <a:cs typeface="Open Sans"/>
              </a:rPr>
              <a:t>http://</a:t>
            </a:r>
            <a:r>
              <a:rPr lang="en-US" sz="1200" dirty="0" err="1" smtClean="0">
                <a:latin typeface="Open Sans"/>
                <a:cs typeface="Open Sans"/>
              </a:rPr>
              <a:t>www.demacmedia.com</a:t>
            </a:r>
            <a:r>
              <a:rPr lang="en-US" sz="1200" dirty="0" smtClean="0">
                <a:latin typeface="Open Sans"/>
                <a:cs typeface="Open Sans"/>
              </a:rPr>
              <a:t>/</a:t>
            </a:r>
            <a:r>
              <a:rPr lang="en-US" sz="1200" dirty="0" err="1" smtClean="0">
                <a:latin typeface="Open Sans"/>
                <a:cs typeface="Open Sans"/>
              </a:rPr>
              <a:t>infographic</a:t>
            </a:r>
            <a:r>
              <a:rPr lang="en-US" sz="1200" dirty="0" smtClean="0">
                <a:latin typeface="Open Sans"/>
                <a:cs typeface="Open Sans"/>
              </a:rPr>
              <a:t>/customer-reviews-</a:t>
            </a:r>
            <a:r>
              <a:rPr lang="en-US" sz="1200" dirty="0" err="1" smtClean="0">
                <a:latin typeface="Open Sans"/>
                <a:cs typeface="Open Sans"/>
              </a:rPr>
              <a:t>roi</a:t>
            </a:r>
            <a:r>
              <a:rPr lang="en-US" sz="1200" dirty="0" smtClean="0">
                <a:latin typeface="Open Sans"/>
                <a:cs typeface="Open Sans"/>
              </a:rPr>
              <a:t>/</a:t>
            </a:r>
          </a:p>
          <a:p>
            <a:endParaRPr lang="en-US" sz="1200" dirty="0" smtClean="0">
              <a:latin typeface="Open Sans"/>
              <a:cs typeface="Open Sans"/>
            </a:endParaRPr>
          </a:p>
          <a:p>
            <a:r>
              <a:rPr lang="en-US" sz="1200" dirty="0" smtClean="0">
                <a:latin typeface="Open Sans"/>
                <a:cs typeface="Open Sans"/>
              </a:rPr>
              <a:t>https://</a:t>
            </a:r>
            <a:r>
              <a:rPr lang="en-US" sz="1200" dirty="0" err="1" smtClean="0">
                <a:latin typeface="Open Sans"/>
                <a:cs typeface="Open Sans"/>
              </a:rPr>
              <a:t>www.quora.com</a:t>
            </a:r>
            <a:r>
              <a:rPr lang="en-US" sz="1200" dirty="0" smtClean="0">
                <a:latin typeface="Open Sans"/>
                <a:cs typeface="Open Sans"/>
              </a:rPr>
              <a:t>/How-much-does-it-cost-to-run-a-focus-group/answer/</a:t>
            </a:r>
            <a:r>
              <a:rPr lang="en-US" sz="1200" dirty="0" err="1" smtClean="0">
                <a:latin typeface="Open Sans"/>
                <a:cs typeface="Open Sans"/>
              </a:rPr>
              <a:t>Jeff-Hecker?srid</a:t>
            </a:r>
            <a:r>
              <a:rPr lang="en-US" sz="1200" dirty="0" smtClean="0">
                <a:latin typeface="Open Sans"/>
                <a:cs typeface="Open Sans"/>
              </a:rPr>
              <a:t>=VSR</a:t>
            </a:r>
          </a:p>
          <a:p>
            <a:endParaRPr lang="en-US" sz="1200" dirty="0" smtClean="0">
              <a:latin typeface="Open Sans"/>
              <a:cs typeface="Open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2955-79DC-BC48-A1E5-4F608E21AC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0472" indent="0" algn="ctr">
              <a:buNone/>
              <a:defRPr sz="1500"/>
            </a:lvl2pPr>
            <a:lvl3pPr marL="681210" indent="0" algn="ctr">
              <a:buNone/>
              <a:defRPr sz="1400"/>
            </a:lvl3pPr>
            <a:lvl4pPr marL="1021816" indent="0" algn="ctr">
              <a:buNone/>
              <a:defRPr sz="1200"/>
            </a:lvl4pPr>
            <a:lvl5pPr marL="1362420" indent="0" algn="ctr">
              <a:buNone/>
              <a:defRPr sz="1200"/>
            </a:lvl5pPr>
            <a:lvl6pPr marL="1703159" indent="0" algn="ctr">
              <a:buNone/>
              <a:defRPr sz="1200"/>
            </a:lvl6pPr>
            <a:lvl7pPr marL="2043629" indent="0" algn="ctr">
              <a:buNone/>
              <a:defRPr sz="1200"/>
            </a:lvl7pPr>
            <a:lvl8pPr marL="2384102" indent="0" algn="ctr">
              <a:buNone/>
              <a:defRPr sz="1200"/>
            </a:lvl8pPr>
            <a:lvl9pPr marL="2724723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57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140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94" y="274140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0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362" indent="0" algn="ctr">
              <a:buNone/>
              <a:defRPr sz="1500"/>
            </a:lvl2pPr>
            <a:lvl3pPr marL="684780" indent="0" algn="ctr">
              <a:buNone/>
              <a:defRPr sz="1400"/>
            </a:lvl3pPr>
            <a:lvl4pPr marL="1027170" indent="0" algn="ctr">
              <a:buNone/>
              <a:defRPr sz="1200"/>
            </a:lvl4pPr>
            <a:lvl5pPr marL="1369560" indent="0" algn="ctr">
              <a:buNone/>
              <a:defRPr sz="1200"/>
            </a:lvl5pPr>
            <a:lvl6pPr marL="1711979" indent="0" algn="ctr">
              <a:buNone/>
              <a:defRPr sz="1200"/>
            </a:lvl6pPr>
            <a:lvl7pPr marL="2054339" indent="0" algn="ctr">
              <a:buNone/>
              <a:defRPr sz="1200"/>
            </a:lvl7pPr>
            <a:lvl8pPr marL="2396700" indent="0" algn="ctr">
              <a:buNone/>
              <a:defRPr sz="1200"/>
            </a:lvl8pPr>
            <a:lvl9pPr marL="273906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03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0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6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3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71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95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19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43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6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39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29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35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362" indent="0">
              <a:buNone/>
              <a:defRPr sz="1500" b="1"/>
            </a:lvl2pPr>
            <a:lvl3pPr marL="684780" indent="0">
              <a:buNone/>
              <a:defRPr sz="1400" b="1"/>
            </a:lvl3pPr>
            <a:lvl4pPr marL="1027170" indent="0">
              <a:buNone/>
              <a:defRPr sz="1200" b="1"/>
            </a:lvl4pPr>
            <a:lvl5pPr marL="1369560" indent="0">
              <a:buNone/>
              <a:defRPr sz="1200" b="1"/>
            </a:lvl5pPr>
            <a:lvl6pPr marL="1711979" indent="0">
              <a:buNone/>
              <a:defRPr sz="1200" b="1"/>
            </a:lvl6pPr>
            <a:lvl7pPr marL="2054339" indent="0">
              <a:buNone/>
              <a:defRPr sz="1200" b="1"/>
            </a:lvl7pPr>
            <a:lvl8pPr marL="2396700" indent="0">
              <a:buNone/>
              <a:defRPr sz="1200" b="1"/>
            </a:lvl8pPr>
            <a:lvl9pPr marL="27390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362" indent="0">
              <a:buNone/>
              <a:defRPr sz="1500" b="1"/>
            </a:lvl2pPr>
            <a:lvl3pPr marL="684780" indent="0">
              <a:buNone/>
              <a:defRPr sz="1400" b="1"/>
            </a:lvl3pPr>
            <a:lvl4pPr marL="1027170" indent="0">
              <a:buNone/>
              <a:defRPr sz="1200" b="1"/>
            </a:lvl4pPr>
            <a:lvl5pPr marL="1369560" indent="0">
              <a:buNone/>
              <a:defRPr sz="1200" b="1"/>
            </a:lvl5pPr>
            <a:lvl6pPr marL="1711979" indent="0">
              <a:buNone/>
              <a:defRPr sz="1200" b="1"/>
            </a:lvl6pPr>
            <a:lvl7pPr marL="2054339" indent="0">
              <a:buNone/>
              <a:defRPr sz="1200" b="1"/>
            </a:lvl7pPr>
            <a:lvl8pPr marL="2396700" indent="0">
              <a:buNone/>
              <a:defRPr sz="1200" b="1"/>
            </a:lvl8pPr>
            <a:lvl9pPr marL="27390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31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46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2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362" indent="0">
              <a:buNone/>
              <a:defRPr sz="1100"/>
            </a:lvl2pPr>
            <a:lvl3pPr marL="684780" indent="0">
              <a:buNone/>
              <a:defRPr sz="900"/>
            </a:lvl3pPr>
            <a:lvl4pPr marL="1027170" indent="0">
              <a:buNone/>
              <a:defRPr sz="800"/>
            </a:lvl4pPr>
            <a:lvl5pPr marL="1369560" indent="0">
              <a:buNone/>
              <a:defRPr sz="800"/>
            </a:lvl5pPr>
            <a:lvl6pPr marL="1711979" indent="0">
              <a:buNone/>
              <a:defRPr sz="800"/>
            </a:lvl6pPr>
            <a:lvl7pPr marL="2054339" indent="0">
              <a:buNone/>
              <a:defRPr sz="800"/>
            </a:lvl7pPr>
            <a:lvl8pPr marL="2396700" indent="0">
              <a:buNone/>
              <a:defRPr sz="800"/>
            </a:lvl8pPr>
            <a:lvl9pPr marL="27390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2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06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2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362" indent="0">
              <a:buNone/>
              <a:defRPr sz="2100"/>
            </a:lvl2pPr>
            <a:lvl3pPr marL="684780" indent="0">
              <a:buNone/>
              <a:defRPr sz="1800"/>
            </a:lvl3pPr>
            <a:lvl4pPr marL="1027170" indent="0">
              <a:buNone/>
              <a:defRPr sz="1500"/>
            </a:lvl4pPr>
            <a:lvl5pPr marL="1369560" indent="0">
              <a:buNone/>
              <a:defRPr sz="1500"/>
            </a:lvl5pPr>
            <a:lvl6pPr marL="1711979" indent="0">
              <a:buNone/>
              <a:defRPr sz="1500"/>
            </a:lvl6pPr>
            <a:lvl7pPr marL="2054339" indent="0">
              <a:buNone/>
              <a:defRPr sz="1500"/>
            </a:lvl7pPr>
            <a:lvl8pPr marL="2396700" indent="0">
              <a:buNone/>
              <a:defRPr sz="1500"/>
            </a:lvl8pPr>
            <a:lvl9pPr marL="2739062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362" indent="0">
              <a:buNone/>
              <a:defRPr sz="1100"/>
            </a:lvl2pPr>
            <a:lvl3pPr marL="684780" indent="0">
              <a:buNone/>
              <a:defRPr sz="900"/>
            </a:lvl3pPr>
            <a:lvl4pPr marL="1027170" indent="0">
              <a:buNone/>
              <a:defRPr sz="800"/>
            </a:lvl4pPr>
            <a:lvl5pPr marL="1369560" indent="0">
              <a:buNone/>
              <a:defRPr sz="800"/>
            </a:lvl5pPr>
            <a:lvl6pPr marL="1711979" indent="0">
              <a:buNone/>
              <a:defRPr sz="800"/>
            </a:lvl6pPr>
            <a:lvl7pPr marL="2054339" indent="0">
              <a:buNone/>
              <a:defRPr sz="800"/>
            </a:lvl7pPr>
            <a:lvl8pPr marL="2396700" indent="0">
              <a:buNone/>
              <a:defRPr sz="800"/>
            </a:lvl8pPr>
            <a:lvl9pPr marL="27390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9388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051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90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90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4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60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04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1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18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24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031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436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841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247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33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0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0472" indent="0">
              <a:buNone/>
              <a:defRPr sz="1500" b="1"/>
            </a:lvl2pPr>
            <a:lvl3pPr marL="681210" indent="0">
              <a:buNone/>
              <a:defRPr sz="1400" b="1"/>
            </a:lvl3pPr>
            <a:lvl4pPr marL="1021816" indent="0">
              <a:buNone/>
              <a:defRPr sz="1200" b="1"/>
            </a:lvl4pPr>
            <a:lvl5pPr marL="1362420" indent="0">
              <a:buNone/>
              <a:defRPr sz="1200" b="1"/>
            </a:lvl5pPr>
            <a:lvl6pPr marL="1703159" indent="0">
              <a:buNone/>
              <a:defRPr sz="1200" b="1"/>
            </a:lvl6pPr>
            <a:lvl7pPr marL="2043629" indent="0">
              <a:buNone/>
              <a:defRPr sz="1200" b="1"/>
            </a:lvl7pPr>
            <a:lvl8pPr marL="2384102" indent="0">
              <a:buNone/>
              <a:defRPr sz="1200" b="1"/>
            </a:lvl8pPr>
            <a:lvl9pPr marL="272472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0472" indent="0">
              <a:buNone/>
              <a:defRPr sz="1500" b="1"/>
            </a:lvl2pPr>
            <a:lvl3pPr marL="681210" indent="0">
              <a:buNone/>
              <a:defRPr sz="1400" b="1"/>
            </a:lvl3pPr>
            <a:lvl4pPr marL="1021816" indent="0">
              <a:buNone/>
              <a:defRPr sz="1200" b="1"/>
            </a:lvl4pPr>
            <a:lvl5pPr marL="1362420" indent="0">
              <a:buNone/>
              <a:defRPr sz="1200" b="1"/>
            </a:lvl5pPr>
            <a:lvl6pPr marL="1703159" indent="0">
              <a:buNone/>
              <a:defRPr sz="1200" b="1"/>
            </a:lvl6pPr>
            <a:lvl7pPr marL="2043629" indent="0">
              <a:buNone/>
              <a:defRPr sz="1200" b="1"/>
            </a:lvl7pPr>
            <a:lvl8pPr marL="2384102" indent="0">
              <a:buNone/>
              <a:defRPr sz="1200" b="1"/>
            </a:lvl8pPr>
            <a:lvl9pPr marL="272472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84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13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65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0472" indent="0">
              <a:buNone/>
              <a:defRPr sz="1100"/>
            </a:lvl2pPr>
            <a:lvl3pPr marL="681210" indent="0">
              <a:buNone/>
              <a:defRPr sz="900"/>
            </a:lvl3pPr>
            <a:lvl4pPr marL="1021816" indent="0">
              <a:buNone/>
              <a:defRPr sz="800"/>
            </a:lvl4pPr>
            <a:lvl5pPr marL="1362420" indent="0">
              <a:buNone/>
              <a:defRPr sz="800"/>
            </a:lvl5pPr>
            <a:lvl6pPr marL="1703159" indent="0">
              <a:buNone/>
              <a:defRPr sz="800"/>
            </a:lvl6pPr>
            <a:lvl7pPr marL="2043629" indent="0">
              <a:buNone/>
              <a:defRPr sz="800"/>
            </a:lvl7pPr>
            <a:lvl8pPr marL="2384102" indent="0">
              <a:buNone/>
              <a:defRPr sz="800"/>
            </a:lvl8pPr>
            <a:lvl9pPr marL="272472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27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65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0472" indent="0">
              <a:buNone/>
              <a:defRPr sz="2100"/>
            </a:lvl2pPr>
            <a:lvl3pPr marL="681210" indent="0">
              <a:buNone/>
              <a:defRPr sz="1800"/>
            </a:lvl3pPr>
            <a:lvl4pPr marL="1021816" indent="0">
              <a:buNone/>
              <a:defRPr sz="1500"/>
            </a:lvl4pPr>
            <a:lvl5pPr marL="1362420" indent="0">
              <a:buNone/>
              <a:defRPr sz="1500"/>
            </a:lvl5pPr>
            <a:lvl6pPr marL="1703159" indent="0">
              <a:buNone/>
              <a:defRPr sz="1500"/>
            </a:lvl6pPr>
            <a:lvl7pPr marL="2043629" indent="0">
              <a:buNone/>
              <a:defRPr sz="1500"/>
            </a:lvl7pPr>
            <a:lvl8pPr marL="2384102" indent="0">
              <a:buNone/>
              <a:defRPr sz="1500"/>
            </a:lvl8pPr>
            <a:lvl9pPr marL="2724723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0472" indent="0">
              <a:buNone/>
              <a:defRPr sz="1100"/>
            </a:lvl2pPr>
            <a:lvl3pPr marL="681210" indent="0">
              <a:buNone/>
              <a:defRPr sz="900"/>
            </a:lvl3pPr>
            <a:lvl4pPr marL="1021816" indent="0">
              <a:buNone/>
              <a:defRPr sz="800"/>
            </a:lvl4pPr>
            <a:lvl5pPr marL="1362420" indent="0">
              <a:buNone/>
              <a:defRPr sz="800"/>
            </a:lvl5pPr>
            <a:lvl6pPr marL="1703159" indent="0">
              <a:buNone/>
              <a:defRPr sz="800"/>
            </a:lvl6pPr>
            <a:lvl7pPr marL="2043629" indent="0">
              <a:buNone/>
              <a:defRPr sz="800"/>
            </a:lvl7pPr>
            <a:lvl8pPr marL="2384102" indent="0">
              <a:buNone/>
              <a:defRPr sz="800"/>
            </a:lvl8pPr>
            <a:lvl9pPr marL="272472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1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175" tIns="34289" rIns="68175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</p:spPr>
        <p:txBody>
          <a:bodyPr vert="horz" lIns="68175" tIns="34289" rIns="68175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175" tIns="34289" rIns="68175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1210"/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1210"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175" tIns="34289" rIns="68175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1210"/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175" tIns="34289" rIns="68175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1210"/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1210"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9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121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370" indent="-170370" algn="l" defTabSz="68121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09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1579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2050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585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278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13876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4478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95209" indent="-170370" algn="l" defTabSz="6812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0472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1210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1816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420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3159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3629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4102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24723" algn="l" defTabSz="6812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490" tIns="34289" rIns="68490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</p:spPr>
        <p:txBody>
          <a:bodyPr vert="horz" lIns="68490" tIns="34289" rIns="68490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490" tIns="34289" rIns="68490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4780"/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4780"/>
              <a:t>7/8/16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490" tIns="34289" rIns="68490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4780"/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490" tIns="34289" rIns="68490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4780"/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4780"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3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478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210" indent="-171210" algn="l" defTabSz="68478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629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989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350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0712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3130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520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910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329" indent="-171210" algn="l" defTabSz="68478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362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780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170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560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1979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339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6700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2" algn="l" defTabSz="6847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045" y="2907567"/>
            <a:ext cx="6269936" cy="484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4" tIns="34289" rIns="68414" bIns="34289">
            <a:spAutoFit/>
          </a:bodyPr>
          <a:lstStyle/>
          <a:p>
            <a:pPr algn="ctr" defTabSz="683913"/>
            <a:r>
              <a:rPr lang="en-IN" sz="2700" b="1" dirty="0" smtClean="0">
                <a:solidFill>
                  <a:srgbClr val="FFB21A"/>
                </a:solidFill>
                <a:latin typeface="Open Sans"/>
                <a:cs typeface="Open Sans"/>
              </a:rPr>
              <a:t>Example ROI Slies</a:t>
            </a:r>
            <a:endParaRPr lang="en-IN" sz="2700" b="1" dirty="0" smtClean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pic>
        <p:nvPicPr>
          <p:cNvPr id="5" name="Picture 4" descr="mavrck 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874" y="1341862"/>
            <a:ext cx="4763495" cy="1224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44" y="4889993"/>
            <a:ext cx="5119700" cy="24617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en-US" sz="1000" spc="100" dirty="0">
                <a:solidFill>
                  <a:srgbClr val="FFB21A"/>
                </a:solidFill>
                <a:latin typeface="Open Sans"/>
                <a:cs typeface="Open Sans"/>
              </a:rPr>
              <a:t>Copyright </a:t>
            </a:r>
            <a:r>
              <a:rPr lang="en-US" sz="1000" spc="100" dirty="0" smtClean="0">
                <a:solidFill>
                  <a:srgbClr val="FFB21A"/>
                </a:solidFill>
                <a:latin typeface="Open Sans"/>
                <a:cs typeface="Open Sans"/>
              </a:rPr>
              <a:t>2016 Mavrck </a:t>
            </a:r>
            <a:r>
              <a:rPr lang="en-US" sz="1000" spc="100" dirty="0">
                <a:solidFill>
                  <a:srgbClr val="FFB21A"/>
                </a:solidFill>
                <a:latin typeface="Open Sans"/>
                <a:cs typeface="Open Sans"/>
              </a:rPr>
              <a:t>All Rights Reserved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33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8500" y="4686193"/>
            <a:ext cx="1600200" cy="4250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42" y="277351"/>
            <a:ext cx="8041057" cy="484746"/>
          </a:xfrm>
          <a:prstGeom prst="rect">
            <a:avLst/>
          </a:prstGeom>
        </p:spPr>
        <p:txBody>
          <a:bodyPr wrap="square" lIns="68540" tIns="34289" rIns="68540" bIns="34289">
            <a:spAutoFit/>
          </a:bodyPr>
          <a:lstStyle/>
          <a:p>
            <a:pPr defTabSz="685341"/>
            <a:r>
              <a:rPr lang="en-IN" sz="2700" b="1" dirty="0">
                <a:solidFill>
                  <a:srgbClr val="FFB21A"/>
                </a:solidFill>
                <a:latin typeface="Open Sans"/>
                <a:cs typeface="Open Sans"/>
              </a:rPr>
              <a:t>Mavrck Value Prop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6355" y="882333"/>
            <a:ext cx="1002323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2" name="Regular Pentagon 1"/>
          <p:cNvSpPr/>
          <p:nvPr/>
        </p:nvSpPr>
        <p:spPr>
          <a:xfrm>
            <a:off x="3338744" y="1666401"/>
            <a:ext cx="2466514" cy="2461428"/>
          </a:xfrm>
          <a:prstGeom prst="pentagon">
            <a:avLst/>
          </a:prstGeom>
          <a:noFill/>
          <a:ln w="28575" cmpd="sng">
            <a:solidFill>
              <a:srgbClr val="FFB21A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Oval 37"/>
          <p:cNvSpPr>
            <a:spLocks noChangeAspect="1" noChangeArrowheads="1"/>
          </p:cNvSpPr>
          <p:nvPr/>
        </p:nvSpPr>
        <p:spPr bwMode="auto">
          <a:xfrm>
            <a:off x="4243363" y="1202008"/>
            <a:ext cx="685800" cy="685800"/>
          </a:xfrm>
          <a:prstGeom prst="ellipse">
            <a:avLst/>
          </a:prstGeom>
          <a:solidFill>
            <a:srgbClr val="24262C"/>
          </a:solidFill>
          <a:ln w="12700" cmpd="sng">
            <a:noFill/>
          </a:ln>
        </p:spPr>
        <p:txBody>
          <a:bodyPr wrap="none" lIns="91402" tIns="0" rIns="91402" bIns="0" rtlCol="0" anchor="ctr" anchorCtr="0">
            <a:noAutofit/>
          </a:bodyPr>
          <a:lstStyle/>
          <a:p>
            <a:pPr algn="ctr" defTabSz="913973">
              <a:lnSpc>
                <a:spcPct val="67000"/>
              </a:lnSpc>
            </a:pPr>
            <a:endParaRPr lang="en-US" kern="0" dirty="0">
              <a:noFill/>
              <a:latin typeface="Helvetica Light"/>
              <a:cs typeface="Helvetica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82" y="1660734"/>
            <a:ext cx="374751" cy="449701"/>
          </a:xfrm>
          <a:prstGeom prst="rect">
            <a:avLst/>
          </a:prstGeom>
        </p:spPr>
      </p:pic>
      <p:sp>
        <p:nvSpPr>
          <p:cNvPr id="12" name="Oval 37"/>
          <p:cNvSpPr>
            <a:spLocks noChangeAspect="1" noChangeArrowheads="1"/>
          </p:cNvSpPr>
          <p:nvPr/>
        </p:nvSpPr>
        <p:spPr bwMode="auto">
          <a:xfrm>
            <a:off x="5421604" y="2241129"/>
            <a:ext cx="685800" cy="685800"/>
          </a:xfrm>
          <a:prstGeom prst="ellipse">
            <a:avLst/>
          </a:prstGeom>
          <a:solidFill>
            <a:srgbClr val="24262C"/>
          </a:solidFill>
          <a:ln w="12700" cmpd="sng">
            <a:noFill/>
          </a:ln>
        </p:spPr>
        <p:txBody>
          <a:bodyPr wrap="none" lIns="91402" tIns="0" rIns="91402" bIns="0" rtlCol="0" anchor="ctr" anchorCtr="0">
            <a:noAutofit/>
          </a:bodyPr>
          <a:lstStyle/>
          <a:p>
            <a:pPr algn="ctr" defTabSz="913973">
              <a:lnSpc>
                <a:spcPct val="67000"/>
              </a:lnSpc>
            </a:pPr>
            <a:endParaRPr lang="en-US" kern="0" dirty="0">
              <a:noFill/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1349" y="2151700"/>
            <a:ext cx="2983362" cy="8617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1400" b="1" dirty="0">
                <a:solidFill>
                  <a:srgbClr val="FFB21A"/>
                </a:solidFill>
                <a:latin typeface="Open Sans"/>
                <a:cs typeface="Open Sans"/>
              </a:rPr>
              <a:t>Loyalty &amp; Retention</a:t>
            </a:r>
            <a:endParaRPr lang="en-US" sz="1400" b="1" dirty="0">
              <a:latin typeface="Open Sans"/>
              <a:cs typeface="Open Sans"/>
            </a:endParaRPr>
          </a:p>
          <a:p>
            <a:r>
              <a:rPr lang="en-US" sz="1200" dirty="0">
                <a:solidFill>
                  <a:srgbClr val="FFFFFF"/>
                </a:solidFill>
                <a:latin typeface="Open Sans"/>
                <a:cs typeface="Open Sans"/>
              </a:rPr>
              <a:t>Engage existing customers with influence to be more loyal and increase incremental spend with a brand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3695" y="787199"/>
            <a:ext cx="3421840" cy="8617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Open Sans"/>
                <a:cs typeface="Open Sans"/>
              </a:rPr>
              <a:t>Customer Acquisition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Open Sans"/>
                <a:cs typeface="Open Sans"/>
              </a:rPr>
              <a:t>Activate existing customers with influence to create content on social networks to acquire their friends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164" y="2373436"/>
            <a:ext cx="414594" cy="414594"/>
          </a:xfrm>
          <a:prstGeom prst="rect">
            <a:avLst/>
          </a:prstGeom>
        </p:spPr>
      </p:pic>
      <p:sp>
        <p:nvSpPr>
          <p:cNvPr id="16" name="Oval 37"/>
          <p:cNvSpPr>
            <a:spLocks noChangeAspect="1" noChangeArrowheads="1"/>
          </p:cNvSpPr>
          <p:nvPr/>
        </p:nvSpPr>
        <p:spPr bwMode="auto">
          <a:xfrm>
            <a:off x="2956003" y="2241129"/>
            <a:ext cx="685800" cy="685800"/>
          </a:xfrm>
          <a:prstGeom prst="ellipse">
            <a:avLst/>
          </a:prstGeom>
          <a:solidFill>
            <a:srgbClr val="24262C"/>
          </a:solidFill>
          <a:ln w="12700" cmpd="sng">
            <a:noFill/>
          </a:ln>
        </p:spPr>
        <p:txBody>
          <a:bodyPr wrap="none" lIns="91402" tIns="0" rIns="91402" bIns="0" rtlCol="0" anchor="ctr" anchorCtr="0">
            <a:noAutofit/>
          </a:bodyPr>
          <a:lstStyle/>
          <a:p>
            <a:pPr algn="ctr" defTabSz="913973">
              <a:lnSpc>
                <a:spcPct val="67000"/>
              </a:lnSpc>
            </a:pPr>
            <a:endParaRPr lang="en-US" kern="0" dirty="0">
              <a:noFill/>
              <a:latin typeface="Helvetica Light"/>
              <a:cs typeface="Helvetica Light"/>
            </a:endParaRPr>
          </a:p>
        </p:txBody>
      </p:sp>
      <p:sp>
        <p:nvSpPr>
          <p:cNvPr id="17" name="Oval 37"/>
          <p:cNvSpPr>
            <a:spLocks noChangeAspect="1" noChangeArrowheads="1"/>
          </p:cNvSpPr>
          <p:nvPr/>
        </p:nvSpPr>
        <p:spPr bwMode="auto">
          <a:xfrm>
            <a:off x="3373603" y="3794889"/>
            <a:ext cx="685800" cy="685800"/>
          </a:xfrm>
          <a:prstGeom prst="ellipse">
            <a:avLst/>
          </a:prstGeom>
          <a:solidFill>
            <a:srgbClr val="24262C"/>
          </a:solidFill>
          <a:ln w="12700" cmpd="sng">
            <a:noFill/>
          </a:ln>
        </p:spPr>
        <p:txBody>
          <a:bodyPr wrap="none" lIns="91402" tIns="0" rIns="91402" bIns="0" rtlCol="0" anchor="ctr" anchorCtr="0">
            <a:noAutofit/>
          </a:bodyPr>
          <a:lstStyle/>
          <a:p>
            <a:pPr algn="ctr" defTabSz="913973">
              <a:lnSpc>
                <a:spcPct val="67000"/>
              </a:lnSpc>
            </a:pPr>
            <a:endParaRPr lang="en-US" kern="0" dirty="0">
              <a:noFill/>
              <a:latin typeface="Helvetica Light"/>
              <a:cs typeface="Helvetica Light"/>
            </a:endParaRPr>
          </a:p>
        </p:txBody>
      </p:sp>
      <p:sp>
        <p:nvSpPr>
          <p:cNvPr id="18" name="Oval 37"/>
          <p:cNvSpPr>
            <a:spLocks noChangeAspect="1" noChangeArrowheads="1"/>
          </p:cNvSpPr>
          <p:nvPr/>
        </p:nvSpPr>
        <p:spPr bwMode="auto">
          <a:xfrm>
            <a:off x="5030082" y="3794889"/>
            <a:ext cx="685800" cy="685800"/>
          </a:xfrm>
          <a:prstGeom prst="ellipse">
            <a:avLst/>
          </a:prstGeom>
          <a:solidFill>
            <a:srgbClr val="24262C"/>
          </a:solidFill>
          <a:ln w="12700" cmpd="sng">
            <a:noFill/>
          </a:ln>
        </p:spPr>
        <p:txBody>
          <a:bodyPr wrap="none" lIns="91402" tIns="0" rIns="91402" bIns="0" rtlCol="0" anchor="ctr" anchorCtr="0">
            <a:noAutofit/>
          </a:bodyPr>
          <a:lstStyle/>
          <a:p>
            <a:pPr algn="ctr" defTabSz="913973">
              <a:lnSpc>
                <a:spcPct val="67000"/>
              </a:lnSpc>
            </a:pPr>
            <a:endParaRPr lang="en-US" kern="0" dirty="0">
              <a:noFill/>
              <a:latin typeface="Helvetica Light"/>
              <a:cs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9184" y="3645372"/>
            <a:ext cx="3297020" cy="8617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1400" b="1" dirty="0">
                <a:solidFill>
                  <a:srgbClr val="FFB21A"/>
                </a:solidFill>
                <a:latin typeface="Open Sans"/>
                <a:cs typeface="Open Sans"/>
              </a:rPr>
              <a:t>Social Data</a:t>
            </a:r>
            <a:endParaRPr lang="en-US" sz="1400" b="1" dirty="0">
              <a:latin typeface="Open Sans"/>
              <a:cs typeface="Open Sans"/>
            </a:endParaRPr>
          </a:p>
          <a:p>
            <a:r>
              <a:rPr lang="en-US" sz="1200" dirty="0">
                <a:solidFill>
                  <a:srgbClr val="FFFFFF"/>
                </a:solidFill>
                <a:latin typeface="Open Sans"/>
                <a:cs typeface="Open Sans"/>
              </a:rPr>
              <a:t>Gain access to first-party opt-in data across Facebook, Instagram, Twitter and Pinterest to create a rich unified social profile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686" y="3645372"/>
            <a:ext cx="3216197" cy="8617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sz="1400" b="1" dirty="0">
                <a:solidFill>
                  <a:srgbClr val="FFB21A"/>
                </a:solidFill>
                <a:latin typeface="Open Sans"/>
                <a:cs typeface="Open Sans"/>
              </a:rPr>
              <a:t>Data Insights</a:t>
            </a:r>
            <a:endParaRPr lang="en-US" sz="1400" b="1" dirty="0">
              <a:latin typeface="Open Sans"/>
              <a:cs typeface="Open Sans"/>
            </a:endParaRPr>
          </a:p>
          <a:p>
            <a:pPr algn="r"/>
            <a:r>
              <a:rPr lang="en-US" sz="1200" dirty="0">
                <a:solidFill>
                  <a:srgbClr val="FFFFFF"/>
                </a:solidFill>
                <a:latin typeface="Open Sans"/>
                <a:cs typeface="Open Sans"/>
              </a:rPr>
              <a:t>Leverage algorithms, correlations and insights from first-party opt-in data to enhance paid media efforts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434" y="2151700"/>
            <a:ext cx="2955499" cy="8617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sz="1400" b="1" dirty="0">
                <a:solidFill>
                  <a:srgbClr val="FFB21A"/>
                </a:solidFill>
                <a:latin typeface="Open Sans"/>
                <a:cs typeface="Open Sans"/>
              </a:rPr>
              <a:t>Content</a:t>
            </a:r>
            <a:endParaRPr lang="en-US" sz="1400" b="1" dirty="0">
              <a:latin typeface="Open Sans"/>
              <a:cs typeface="Open Sans"/>
            </a:endParaRPr>
          </a:p>
          <a:p>
            <a:pPr algn="r"/>
            <a:r>
              <a:rPr lang="en-US" sz="1200" dirty="0">
                <a:solidFill>
                  <a:srgbClr val="FFFFFF"/>
                </a:solidFill>
                <a:latin typeface="Open Sans"/>
                <a:cs typeface="Open Sans"/>
              </a:rPr>
              <a:t>Amplify branded content and re-purpose influencer generated content to establish trust and authenticity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347" y="3797742"/>
            <a:ext cx="475630" cy="4161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163" y="3815379"/>
            <a:ext cx="425684" cy="4093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753" y="2417531"/>
            <a:ext cx="497513" cy="4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640" y="277351"/>
            <a:ext cx="8041057" cy="484746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defTabSz="685375"/>
            <a:r>
              <a:rPr lang="en-IN" sz="2700" b="1" dirty="0" smtClean="0">
                <a:solidFill>
                  <a:srgbClr val="FFB21A"/>
                </a:solidFill>
                <a:latin typeface="Open Sans"/>
                <a:cs typeface="Open Sans"/>
              </a:rPr>
              <a:t>Our Proposal</a:t>
            </a:r>
            <a:endParaRPr lang="en-IN" sz="27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6353" y="882333"/>
            <a:ext cx="1002323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6814" y="4767855"/>
            <a:ext cx="1371531" cy="364306"/>
          </a:xfrm>
          <a:prstGeom prst="rect">
            <a:avLst/>
          </a:prstGeom>
        </p:spPr>
      </p:pic>
      <p:sp>
        <p:nvSpPr>
          <p:cNvPr id="11" name="Trapezoid 10"/>
          <p:cNvSpPr>
            <a:spLocks/>
          </p:cNvSpPr>
          <p:nvPr/>
        </p:nvSpPr>
        <p:spPr>
          <a:xfrm rot="5400000">
            <a:off x="657036" y="2157543"/>
            <a:ext cx="3376316" cy="1444752"/>
          </a:xfrm>
          <a:prstGeom prst="trapezoid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rgbClr val="1F1F1F"/>
                </a:solidFill>
                <a:latin typeface="Open Sans" charset="0"/>
                <a:ea typeface="Open Sans" charset="0"/>
                <a:cs typeface="Open Sans" charset="0"/>
              </a:rPr>
              <a:t>30M</a:t>
            </a:r>
            <a:endParaRPr lang="en-US" sz="1200" dirty="0" smtClean="0">
              <a:solidFill>
                <a:srgbClr val="1F1F1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endParaRPr lang="en-US" sz="300" dirty="0" smtClean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Invites to “VIP’s”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cross sources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(2.5M monthly)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47192" y="2157061"/>
            <a:ext cx="2677305" cy="1436559"/>
          </a:xfrm>
          <a:prstGeom prst="trapezoid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rgbClr val="1F1F1F"/>
                </a:solidFill>
                <a:latin typeface="Open Sans" charset="0"/>
                <a:ea typeface="Open Sans" charset="0"/>
                <a:cs typeface="Open Sans" charset="0"/>
              </a:rPr>
              <a:t>600k</a:t>
            </a:r>
          </a:p>
          <a:p>
            <a:pPr algn="ctr"/>
            <a:endParaRPr lang="en-US" sz="300" dirty="0" smtClean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Sign-ups for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DD “VIP’s”</a:t>
            </a:r>
            <a:endParaRPr lang="en-US" sz="11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4228680" y="2157061"/>
            <a:ext cx="1987445" cy="1436559"/>
          </a:xfrm>
          <a:prstGeom prst="trapezoid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rgbClr val="1F1F1F"/>
                </a:solidFill>
                <a:latin typeface="Open Sans" charset="0"/>
                <a:ea typeface="Open Sans" charset="0"/>
                <a:cs typeface="Open Sans" charset="0"/>
              </a:rPr>
              <a:t>180k</a:t>
            </a:r>
          </a:p>
          <a:p>
            <a:pPr algn="ctr"/>
            <a:endParaRPr lang="en-US" sz="3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Posts generated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a</a:t>
            </a:r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cross </a:t>
            </a:r>
            <a:r>
              <a:rPr lang="en-US" sz="11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n</a:t>
            </a:r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etworks</a:t>
            </a:r>
            <a:endParaRPr lang="en-US" sz="11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rapezoid 13"/>
          <p:cNvSpPr/>
          <p:nvPr/>
        </p:nvSpPr>
        <p:spPr>
          <a:xfrm rot="16200000">
            <a:off x="5673746" y="2157373"/>
            <a:ext cx="1978626" cy="1444752"/>
          </a:xfrm>
          <a:prstGeom prst="trapezoid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lvl="0" algn="ctr"/>
            <a:r>
              <a:rPr lang="en-US" sz="24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720k</a:t>
            </a:r>
            <a:endParaRPr lang="en-US" sz="24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endParaRPr lang="en-US" sz="300" dirty="0" smtClean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Clicks on social </a:t>
            </a:r>
            <a:r>
              <a:rPr lang="en-US" sz="11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osts</a:t>
            </a:r>
            <a:endParaRPr lang="en-US" sz="11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7118497" y="2157375"/>
            <a:ext cx="1978628" cy="1444752"/>
          </a:xfrm>
          <a:prstGeom prst="trapezoid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21.6k</a:t>
            </a:r>
          </a:p>
          <a:p>
            <a:pPr algn="ctr"/>
            <a:endParaRPr lang="en-US" sz="300" dirty="0" smtClean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New DD Perks sign-ups</a:t>
            </a:r>
            <a:endParaRPr lang="en-US" sz="11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5378" y="1352022"/>
            <a:ext cx="524377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2%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4547" y="1705769"/>
            <a:ext cx="659155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30%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6735" y="2042835"/>
            <a:ext cx="787896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400%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32066" y="1721354"/>
            <a:ext cx="524377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3%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864" y="1297589"/>
            <a:ext cx="1137000" cy="6463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4.3M</a:t>
            </a:r>
          </a:p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DD Perks</a:t>
            </a:r>
          </a:p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Members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2864" y="2121912"/>
            <a:ext cx="1137000" cy="6463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16M</a:t>
            </a:r>
          </a:p>
          <a:p>
            <a:pPr algn="ctr"/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Mobile App</a:t>
            </a:r>
          </a:p>
          <a:p>
            <a:pPr algn="ctr"/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Users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2864" y="2948753"/>
            <a:ext cx="1137000" cy="6463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6M</a:t>
            </a:r>
          </a:p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Email </a:t>
            </a:r>
          </a:p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Subscribers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864" y="3780189"/>
            <a:ext cx="1137000" cy="646331"/>
          </a:xfrm>
          <a:prstGeom prst="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15M</a:t>
            </a:r>
          </a:p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Social</a:t>
            </a:r>
          </a:p>
          <a:p>
            <a:pPr algn="ctr"/>
            <a:r>
              <a:rPr lang="en-US" sz="1200" b="1" dirty="0" smtClean="0">
                <a:latin typeface="Open Sans" charset="0"/>
                <a:ea typeface="Open Sans" charset="0"/>
                <a:cs typeface="Open Sans" charset="0"/>
              </a:rPr>
              <a:t>Connections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0540" y="1339811"/>
            <a:ext cx="1427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Incentives</a:t>
            </a:r>
            <a:endParaRPr lang="en-US" sz="14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43666" y="1044245"/>
            <a:ext cx="1756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Expand Networks</a:t>
            </a:r>
            <a:endParaRPr lang="en-US" sz="14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0367" y="726821"/>
            <a:ext cx="2027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Multiple Posts Per VIP</a:t>
            </a:r>
            <a:endParaRPr lang="en-US" sz="14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3542816" y="3703850"/>
            <a:ext cx="1058385" cy="864228"/>
          </a:xfrm>
          <a:prstGeom prst="bentUpArrow">
            <a:avLst/>
          </a:prstGeom>
          <a:solidFill>
            <a:srgbClr val="FFB21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89463" y="4182548"/>
            <a:ext cx="2027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25% spend $5 more with Dunkin’ Donuts</a:t>
            </a:r>
            <a:endParaRPr lang="en-US" sz="14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4506245"/>
            <a:ext cx="1622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rPr>
              <a:t>Based on Numbers</a:t>
            </a:r>
          </a:p>
          <a:p>
            <a:pPr algn="ctr"/>
            <a:r>
              <a:rPr lang="en-US" sz="1200" dirty="0" smtClean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rPr>
              <a:t>Presented at SXSW</a:t>
            </a:r>
            <a:endParaRPr lang="en-US" sz="1200" dirty="0">
              <a:solidFill>
                <a:schemeClr val="accent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17" grpId="0" animBg="1"/>
      <p:bldP spid="18" grpId="0" animBg="1"/>
      <p:bldP spid="19" grpId="0" animBg="1"/>
      <p:bldP spid="2" grpId="0"/>
      <p:bldP spid="25" grpId="0"/>
      <p:bldP spid="26" grpId="0"/>
      <p:bldP spid="4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7951" y="1228528"/>
            <a:ext cx="7895196" cy="3914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200" dirty="0" smtClean="0">
                <a:latin typeface="Open Sans"/>
                <a:cs typeface="Open Sans"/>
              </a:rPr>
              <a:t>21,600 new DD Perks Members @ $10  = $216,000</a:t>
            </a:r>
            <a:endParaRPr lang="en-US" sz="2200" dirty="0">
              <a:latin typeface="Open Sans"/>
              <a:cs typeface="Open Sans"/>
            </a:endParaRPr>
          </a:p>
          <a:p>
            <a:endParaRPr lang="en-US" sz="2200" dirty="0">
              <a:latin typeface="Open Sans"/>
              <a:cs typeface="Open Sans"/>
            </a:endParaRPr>
          </a:p>
          <a:p>
            <a:r>
              <a:rPr lang="en-US" sz="2200" dirty="0" smtClean="0">
                <a:latin typeface="Open Sans"/>
                <a:cs typeface="Open Sans"/>
              </a:rPr>
              <a:t>600,000 enriched social profiles @ $0.25 = $150,000</a:t>
            </a:r>
          </a:p>
          <a:p>
            <a:endParaRPr lang="en-US" sz="2200" dirty="0">
              <a:latin typeface="Open Sans"/>
              <a:cs typeface="Open Sans"/>
            </a:endParaRPr>
          </a:p>
          <a:p>
            <a:r>
              <a:rPr lang="en-US" sz="2200" dirty="0" smtClean="0">
                <a:latin typeface="Open Sans"/>
                <a:cs typeface="Open Sans"/>
              </a:rPr>
              <a:t>25% of 600,000 VIP’s spend $5 more = $750,000</a:t>
            </a:r>
          </a:p>
          <a:p>
            <a:endParaRPr lang="en-US" sz="2200" dirty="0">
              <a:latin typeface="Open Sans"/>
              <a:cs typeface="Open Sans"/>
            </a:endParaRPr>
          </a:p>
          <a:p>
            <a:r>
              <a:rPr lang="en-US" sz="2200" dirty="0" smtClean="0">
                <a:latin typeface="Open Sans"/>
                <a:cs typeface="Open Sans"/>
              </a:rPr>
              <a:t>180,000 pieces of content generated @ $0.50 = $90,000</a:t>
            </a:r>
          </a:p>
          <a:p>
            <a:pPr marL="0" indent="0">
              <a:buNone/>
            </a:pPr>
            <a:endParaRPr lang="en-US" sz="2200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40" y="277351"/>
            <a:ext cx="8041057" cy="484746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defTabSz="685375"/>
            <a:r>
              <a:rPr lang="en-IN" sz="2700" b="1" dirty="0" smtClean="0">
                <a:solidFill>
                  <a:srgbClr val="FFB21A"/>
                </a:solidFill>
                <a:latin typeface="Open Sans"/>
                <a:cs typeface="Open Sans"/>
              </a:rPr>
              <a:t>Estimated Value Delivered = $1.2M</a:t>
            </a:r>
            <a:endParaRPr lang="en-IN" sz="27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6353" y="882333"/>
            <a:ext cx="1002323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6814" y="4767855"/>
            <a:ext cx="1371531" cy="3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640" y="277351"/>
            <a:ext cx="8041057" cy="484746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defTabSz="685375"/>
            <a:r>
              <a:rPr lang="en-IN" sz="2700" b="1" dirty="0" smtClean="0">
                <a:solidFill>
                  <a:srgbClr val="FFB21A"/>
                </a:solidFill>
                <a:latin typeface="Roboto" charset="0"/>
                <a:ea typeface="Roboto" charset="0"/>
                <a:cs typeface="Roboto" charset="0"/>
              </a:rPr>
              <a:t>2016 YTD Value Summary</a:t>
            </a:r>
            <a:endParaRPr lang="en-IN" sz="2700" b="1" dirty="0">
              <a:solidFill>
                <a:srgbClr val="FFB21A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6353" y="882333"/>
            <a:ext cx="1002323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6814" y="4767855"/>
            <a:ext cx="1371531" cy="36430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3059"/>
              </p:ext>
            </p:extLst>
          </p:nvPr>
        </p:nvGraphicFramePr>
        <p:xfrm>
          <a:off x="286353" y="1084254"/>
          <a:ext cx="8571570" cy="34391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4314"/>
                <a:gridCol w="1303157"/>
                <a:gridCol w="2125471"/>
                <a:gridCol w="1273838"/>
                <a:gridCol w="2154790"/>
              </a:tblGrid>
              <a:tr h="262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262C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24262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262C"/>
                          </a:solidFill>
                        </a:rPr>
                        <a:t>Value Type</a:t>
                      </a:r>
                      <a:endParaRPr lang="en-US" dirty="0">
                        <a:solidFill>
                          <a:srgbClr val="24262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262C"/>
                          </a:solidFill>
                        </a:rPr>
                        <a:t>Unit Value</a:t>
                      </a:r>
                      <a:endParaRPr lang="en-US" dirty="0">
                        <a:solidFill>
                          <a:srgbClr val="24262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262C"/>
                          </a:solidFill>
                        </a:rPr>
                        <a:t>Quantity</a:t>
                      </a:r>
                      <a:endParaRPr lang="en-US" dirty="0">
                        <a:solidFill>
                          <a:srgbClr val="24262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262C"/>
                          </a:solidFill>
                        </a:rPr>
                        <a:t>Subtotal</a:t>
                      </a:r>
                      <a:endParaRPr lang="en-US" dirty="0">
                        <a:solidFill>
                          <a:srgbClr val="24262C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New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Influencers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New Asset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Open Sans"/>
                          <a:cs typeface="Open Sans"/>
                        </a:rPr>
                        <a:t>$10.00 each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1,436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$14,136.00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UGC Facebook Posts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Earned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$10.17 each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3,235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$32,899.95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UGC Tweets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Open Sans"/>
                          <a:cs typeface="Open Sans"/>
                        </a:rPr>
                        <a:t>Earned Media</a:t>
                      </a:r>
                      <a:endParaRPr lang="en-US" sz="1200" dirty="0" smtClean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$5.00 each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1,388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$6,940.00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YouTube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Video Views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Open Sans"/>
                          <a:cs typeface="Open Sans"/>
                        </a:rPr>
                        <a:t>Earned Media</a:t>
                      </a:r>
                      <a:endParaRPr lang="en-US" sz="1200" dirty="0" smtClean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$0.38 each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en-US" sz="1200" baseline="300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1,226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$465.88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Impressions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Earned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Open Sans"/>
                          <a:cs typeface="Open Sans"/>
                        </a:rPr>
                        <a:t>Earned Media</a:t>
                      </a:r>
                      <a:endParaRPr lang="en-US" sz="1200" dirty="0" smtClean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$4.96 avg.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</a:t>
                      </a:r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CPM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en-US" sz="1200" baseline="300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12,271,900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$60,868.62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Engagements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Earned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Earned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$0.57 avg.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</a:t>
                      </a:r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CPE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en-US" sz="1200" baseline="300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2,748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Open Sans"/>
                          <a:cs typeface="Open Sans"/>
                        </a:rPr>
                        <a:t>$1,556.36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831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Clicks Earned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Open Sans"/>
                          <a:cs typeface="Open Sans"/>
                        </a:rPr>
                        <a:t>Earned Media</a:t>
                      </a:r>
                      <a:endParaRPr lang="en-US" sz="1200" dirty="0" smtClean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$0.23 avg. CPC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en-US" sz="1200" baseline="300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11,231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$2,583.13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Survey Responses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Earned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3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$1.00 each</a:t>
                      </a:r>
                      <a:endParaRPr lang="en-US" sz="1200" baseline="30000" dirty="0" smtClean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1,885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$1,885.00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262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Product Reviews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Revenue</a:t>
                      </a:r>
                      <a:endParaRPr lang="en-US" sz="1200" baseline="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100 Reviews = 37% Lift</a:t>
                      </a:r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 </a:t>
                      </a:r>
                      <a:r>
                        <a:rPr lang="en-US" sz="1200" baseline="300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en-US" sz="1200" baseline="300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207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TBD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eCommerce Sales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Open Sans"/>
                          <a:cs typeface="Open Sans"/>
                        </a:rPr>
                        <a:t>Revenue</a:t>
                      </a:r>
                      <a:endParaRPr lang="en-US" sz="1200" baseline="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TBD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TBD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Open Sans"/>
                          <a:cs typeface="Open Sans"/>
                        </a:rPr>
                        <a:t>TBD</a:t>
                      </a:r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latin typeface="Open Sans"/>
                        <a:cs typeface="Open San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kern="1200" baseline="0" dirty="0">
                        <a:solidFill>
                          <a:schemeClr val="dk1"/>
                        </a:solidFill>
                        <a:latin typeface="Open Sans"/>
                        <a:ea typeface="+mn-ea"/>
                        <a:cs typeface="Open San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kern="1200" dirty="0">
                        <a:solidFill>
                          <a:schemeClr val="dk1"/>
                        </a:solidFill>
                        <a:latin typeface="Open Sans"/>
                        <a:ea typeface="+mn-ea"/>
                        <a:cs typeface="Open San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" b="1" dirty="0">
                        <a:latin typeface="Open Sans"/>
                        <a:cs typeface="Open San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kern="1200" baseline="0" dirty="0">
                        <a:solidFill>
                          <a:schemeClr val="dk1"/>
                        </a:solidFill>
                        <a:latin typeface="Open Sans"/>
                        <a:ea typeface="+mn-ea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chemeClr val="dk1"/>
                        </a:solidFill>
                        <a:latin typeface="Open Sans"/>
                        <a:ea typeface="+mn-ea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latin typeface="Open Sans"/>
                          <a:cs typeface="Open Sans"/>
                        </a:rPr>
                        <a:t>Total Value</a:t>
                      </a:r>
                      <a:endParaRPr lang="en-US" sz="1200" b="1" dirty="0">
                        <a:latin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  <a:cs typeface="Open Sans"/>
                        </a:rPr>
                        <a:t>$121,334.94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0411" y="4616359"/>
            <a:ext cx="612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1. Social Chorus T</a:t>
            </a: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he Earned Media Value Index </a:t>
            </a:r>
            <a:r>
              <a:rPr lang="en-US" sz="1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Report 2. Salesforce Marketing Cloud S</a:t>
            </a: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alesforce Advertising Index </a:t>
            </a:r>
            <a:r>
              <a:rPr lang="en-US" sz="1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Report 3.BazaarVoice </a:t>
            </a: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The Conversation Index Vol. 8 Re</a:t>
            </a:r>
            <a:r>
              <a:rPr lang="en-US" sz="1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port </a:t>
            </a:r>
            <a:endParaRPr lang="en-US" sz="1000" baseline="30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Theme">
  <a:themeElements>
    <a:clrScheme name="Custom 5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FFB21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Custom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7_Office Theme">
  <a:themeElements>
    <a:clrScheme name="Custom 5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FFB21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Custom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31930</TotalTime>
  <Words>499</Words>
  <Application>Microsoft Macintosh PowerPoint</Application>
  <PresentationFormat>On-screen Show (16:9)</PresentationFormat>
  <Paragraphs>131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11_Office Theme</vt:lpstr>
      <vt:lpstr>17_Office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MAVRCK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</dc:creator>
  <cp:lastModifiedBy>Lyle Stevens</cp:lastModifiedBy>
  <cp:revision>228</cp:revision>
  <dcterms:created xsi:type="dcterms:W3CDTF">2015-09-25T17:52:17Z</dcterms:created>
  <dcterms:modified xsi:type="dcterms:W3CDTF">2016-07-08T20:19:38Z</dcterms:modified>
</cp:coreProperties>
</file>