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13"/>
  </p:notesMasterIdLst>
  <p:sldIdLst>
    <p:sldId id="26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4693"/>
  </p:normalViewPr>
  <p:slideViewPr>
    <p:cSldViewPr snapToGrid="0" snapToObjects="1" showGuides="1">
      <p:cViewPr varScale="1">
        <p:scale>
          <a:sx n="113" d="100"/>
          <a:sy n="113" d="100"/>
        </p:scale>
        <p:origin x="192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45AD4-3454-D148-B467-97253897E25A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1F6B5-ECAF-0448-A951-6785E870A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3728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7251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317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5859" indent="0" algn="ctr">
              <a:buNone/>
              <a:defRPr sz="2000"/>
            </a:lvl2pPr>
            <a:lvl3pPr marL="911861" indent="0" algn="ctr">
              <a:buNone/>
              <a:defRPr sz="1867"/>
            </a:lvl3pPr>
            <a:lvl4pPr marL="1367792" indent="0" algn="ctr">
              <a:buNone/>
              <a:defRPr sz="1600"/>
            </a:lvl4pPr>
            <a:lvl5pPr marL="1823722" indent="0" algn="ctr">
              <a:buNone/>
              <a:defRPr sz="1600"/>
            </a:lvl5pPr>
            <a:lvl6pPr marL="2279726" indent="0" algn="ctr">
              <a:buNone/>
              <a:defRPr sz="1600"/>
            </a:lvl6pPr>
            <a:lvl7pPr marL="2735582" indent="0" algn="ctr">
              <a:buNone/>
              <a:defRPr sz="1600"/>
            </a:lvl7pPr>
            <a:lvl8pPr marL="3191440" indent="0" algn="ctr">
              <a:buNone/>
              <a:defRPr sz="1600"/>
            </a:lvl8pPr>
            <a:lvl9pPr marL="364729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30/06/16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171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30/06/16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12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274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274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30/06/16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04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dt" idx="10"/>
          </p:nvPr>
        </p:nvSpPr>
        <p:spPr>
          <a:xfrm>
            <a:off x="838200" y="6356353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6482" marR="0" lvl="1" indent="-1383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3319" marR="0" lvl="2" indent="-1108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19915" marR="0" lvl="3" indent="-80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26638" marR="0" lvl="4" indent="-523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33104" marR="0" lvl="5" indent="-211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39673" marR="0" lvl="6" indent="-16029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46379" marR="0" lvl="7" indent="-131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53000" marR="0" lvl="8" indent="-1018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ftr" idx="11"/>
          </p:nvPr>
        </p:nvSpPr>
        <p:spPr>
          <a:xfrm>
            <a:off x="4038601" y="6356353"/>
            <a:ext cx="4114799" cy="365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6482" marR="0" lvl="1" indent="-1383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3319" marR="0" lvl="2" indent="-1108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19915" marR="0" lvl="3" indent="-80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26638" marR="0" lvl="4" indent="-523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33104" marR="0" lvl="5" indent="-211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39673" marR="0" lvl="6" indent="-16029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46379" marR="0" lvl="7" indent="-131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53000" marR="0" lvl="8" indent="-1018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610600" y="6356353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lIns="68400" tIns="34275" rIns="68400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4739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002" marR="0" lvl="0" indent="-50207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4006" marR="0" lvl="1" indent="-9135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39862" marR="0" lvl="2" indent="-11542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95720" marR="0" lvl="3" indent="-122556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1579" marR="0" lvl="4" indent="-12122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07581" marR="0" lvl="5" indent="-1200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3513" marR="0" lvl="6" indent="-11878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19443" marR="0" lvl="7" indent="-11752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75446" marR="0" lvl="8" indent="-11634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002" marR="0" lvl="0" indent="-50207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4006" marR="0" lvl="1" indent="-9135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39862" marR="0" lvl="2" indent="-11542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95720" marR="0" lvl="3" indent="-122556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1579" marR="0" lvl="4" indent="-12122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07581" marR="0" lvl="5" indent="-1200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3513" marR="0" lvl="6" indent="-11878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19443" marR="0" lvl="7" indent="-11752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75446" marR="0" lvl="8" indent="-11634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dt" idx="10"/>
          </p:nvPr>
        </p:nvSpPr>
        <p:spPr>
          <a:xfrm>
            <a:off x="838200" y="6356353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6482" marR="0" lvl="1" indent="-1383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3319" marR="0" lvl="2" indent="-1108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19915" marR="0" lvl="3" indent="-80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26638" marR="0" lvl="4" indent="-523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33104" marR="0" lvl="5" indent="-211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39673" marR="0" lvl="6" indent="-16029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46379" marR="0" lvl="7" indent="-131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53000" marR="0" lvl="8" indent="-1018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ftr" idx="11"/>
          </p:nvPr>
        </p:nvSpPr>
        <p:spPr>
          <a:xfrm>
            <a:off x="4038601" y="6356353"/>
            <a:ext cx="4114799" cy="365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6482" marR="0" lvl="1" indent="-1383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3319" marR="0" lvl="2" indent="-1108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19915" marR="0" lvl="3" indent="-80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26638" marR="0" lvl="4" indent="-523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33104" marR="0" lvl="5" indent="-211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39673" marR="0" lvl="6" indent="-16029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46379" marR="0" lvl="7" indent="-131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53000" marR="0" lvl="8" indent="-1018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8610600" y="6356353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lIns="68400" tIns="34275" rIns="68400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228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"/>
              <a:buNone/>
              <a:defRPr sz="6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subTitle" idx="1"/>
          </p:nvPr>
        </p:nvSpPr>
        <p:spPr>
          <a:xfrm>
            <a:off x="1524000" y="3602036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5859" marR="0" lvl="1" indent="-15602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1861" marR="0" lvl="2" indent="-14417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7792" marR="0" lvl="3" indent="-1316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3722" marR="0" lvl="4" indent="-11901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79724" marR="0" lvl="5" indent="-10714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35582" marR="0" lvl="6" indent="-9382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1440" marR="0" lvl="7" indent="-8052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47299" marR="0" lvl="8" indent="-6722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dt" idx="10"/>
          </p:nvPr>
        </p:nvSpPr>
        <p:spPr>
          <a:xfrm>
            <a:off x="838200" y="6356353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6482" marR="0" lvl="1" indent="-1383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3319" marR="0" lvl="2" indent="-1108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19915" marR="0" lvl="3" indent="-80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26638" marR="0" lvl="4" indent="-523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33104" marR="0" lvl="5" indent="-211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39673" marR="0" lvl="6" indent="-16029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46379" marR="0" lvl="7" indent="-131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53000" marR="0" lvl="8" indent="-1018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ftr" idx="11"/>
          </p:nvPr>
        </p:nvSpPr>
        <p:spPr>
          <a:xfrm>
            <a:off x="4038601" y="6356353"/>
            <a:ext cx="4114799" cy="365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6482" marR="0" lvl="1" indent="-1383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3319" marR="0" lvl="2" indent="-1108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19915" marR="0" lvl="3" indent="-80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26638" marR="0" lvl="4" indent="-523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33104" marR="0" lvl="5" indent="-211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39673" marR="0" lvl="6" indent="-16029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46379" marR="0" lvl="7" indent="-131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53000" marR="0" lvl="8" indent="-1018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8610600" y="6356353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lIns="68400" tIns="34275" rIns="68400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390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002" marR="0" lvl="0" indent="-50207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4006" marR="0" lvl="1" indent="-9135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39862" marR="0" lvl="2" indent="-11542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95720" marR="0" lvl="3" indent="-122556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1579" marR="0" lvl="4" indent="-12122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07581" marR="0" lvl="5" indent="-1200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3513" marR="0" lvl="6" indent="-11878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19443" marR="0" lvl="7" indent="-11752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75446" marR="0" lvl="8" indent="-11634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dt" idx="10"/>
          </p:nvPr>
        </p:nvSpPr>
        <p:spPr>
          <a:xfrm>
            <a:off x="838200" y="6356353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6482" marR="0" lvl="1" indent="-1383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3319" marR="0" lvl="2" indent="-1108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19915" marR="0" lvl="3" indent="-80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26638" marR="0" lvl="4" indent="-523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33104" marR="0" lvl="5" indent="-211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39673" marR="0" lvl="6" indent="-16029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46379" marR="0" lvl="7" indent="-131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53000" marR="0" lvl="8" indent="-1018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ftr" idx="11"/>
          </p:nvPr>
        </p:nvSpPr>
        <p:spPr>
          <a:xfrm>
            <a:off x="4038601" y="6356353"/>
            <a:ext cx="4114799" cy="365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6482" marR="0" lvl="1" indent="-1383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3319" marR="0" lvl="2" indent="-1108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19915" marR="0" lvl="3" indent="-80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26638" marR="0" lvl="4" indent="-523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33104" marR="0" lvl="5" indent="-211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39673" marR="0" lvl="6" indent="-16029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46379" marR="0" lvl="7" indent="-131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53000" marR="0" lvl="8" indent="-1018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8610600" y="6356353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lIns="68400" tIns="34275" rIns="68400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584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831849" y="170988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"/>
              <a:buNone/>
              <a:defRPr sz="6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831849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5859" marR="0" lvl="1" indent="-15602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1861" marR="0" lvl="2" indent="-14417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7792" marR="0" lvl="3" indent="-1316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3722" marR="0" lvl="4" indent="-11901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79724" marR="0" lvl="5" indent="-10714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35582" marR="0" lvl="6" indent="-9382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1440" marR="0" lvl="7" indent="-8052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47299" marR="0" lvl="8" indent="-6722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dt" idx="10"/>
          </p:nvPr>
        </p:nvSpPr>
        <p:spPr>
          <a:xfrm>
            <a:off x="838200" y="6356353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6482" marR="0" lvl="1" indent="-1383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3319" marR="0" lvl="2" indent="-1108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19915" marR="0" lvl="3" indent="-80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26638" marR="0" lvl="4" indent="-523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33104" marR="0" lvl="5" indent="-211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39673" marR="0" lvl="6" indent="-16029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46379" marR="0" lvl="7" indent="-131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53000" marR="0" lvl="8" indent="-1018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ftr" idx="11"/>
          </p:nvPr>
        </p:nvSpPr>
        <p:spPr>
          <a:xfrm>
            <a:off x="4038601" y="6356353"/>
            <a:ext cx="4114799" cy="365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6482" marR="0" lvl="1" indent="-1383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3319" marR="0" lvl="2" indent="-1108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19915" marR="0" lvl="3" indent="-80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26638" marR="0" lvl="4" indent="-523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33104" marR="0" lvl="5" indent="-211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39673" marR="0" lvl="6" indent="-16029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46379" marR="0" lvl="7" indent="-131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53000" marR="0" lvl="8" indent="-1018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8610600" y="6356353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lIns="68400" tIns="34275" rIns="68400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1017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39788" y="3651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39788" y="1681161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5859" marR="0" lvl="1" indent="-1560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1861" marR="0" lvl="2" indent="-1441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7792" marR="0" lvl="3" indent="-1316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3722" marR="0" lvl="4" indent="-1190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79724" marR="0" lvl="5" indent="-1071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35582" marR="0" lvl="6" indent="-938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1440" marR="0" lvl="7" indent="-805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47299" marR="0" lvl="8" indent="-672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002" marR="0" lvl="0" indent="-50207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4006" marR="0" lvl="1" indent="-9135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39862" marR="0" lvl="2" indent="-11542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95720" marR="0" lvl="3" indent="-122556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1579" marR="0" lvl="4" indent="-12122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07581" marR="0" lvl="5" indent="-1200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3513" marR="0" lvl="6" indent="-11878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19443" marR="0" lvl="7" indent="-11752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75446" marR="0" lvl="8" indent="-11634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3"/>
          </p:nvPr>
        </p:nvSpPr>
        <p:spPr>
          <a:xfrm>
            <a:off x="6172201" y="1681161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5859" marR="0" lvl="1" indent="-1560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1861" marR="0" lvl="2" indent="-1441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7792" marR="0" lvl="3" indent="-1316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3722" marR="0" lvl="4" indent="-1190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79724" marR="0" lvl="5" indent="-1071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35582" marR="0" lvl="6" indent="-938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1440" marR="0" lvl="7" indent="-805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47299" marR="0" lvl="8" indent="-672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7" cy="3684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002" marR="0" lvl="0" indent="-50207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4006" marR="0" lvl="1" indent="-9135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39862" marR="0" lvl="2" indent="-11542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95720" marR="0" lvl="3" indent="-122556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1579" marR="0" lvl="4" indent="-12122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07581" marR="0" lvl="5" indent="-1200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3513" marR="0" lvl="6" indent="-11878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19443" marR="0" lvl="7" indent="-11752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75446" marR="0" lvl="8" indent="-11634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dt" idx="10"/>
          </p:nvPr>
        </p:nvSpPr>
        <p:spPr>
          <a:xfrm>
            <a:off x="838200" y="6356353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6482" marR="0" lvl="1" indent="-1383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3319" marR="0" lvl="2" indent="-1108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19915" marR="0" lvl="3" indent="-80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26638" marR="0" lvl="4" indent="-523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33104" marR="0" lvl="5" indent="-211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39673" marR="0" lvl="6" indent="-16029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46379" marR="0" lvl="7" indent="-131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53000" marR="0" lvl="8" indent="-1018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ftr" idx="11"/>
          </p:nvPr>
        </p:nvSpPr>
        <p:spPr>
          <a:xfrm>
            <a:off x="4038601" y="6356353"/>
            <a:ext cx="4114799" cy="365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6482" marR="0" lvl="1" indent="-1383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3319" marR="0" lvl="2" indent="-1108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19915" marR="0" lvl="3" indent="-80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26638" marR="0" lvl="4" indent="-523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33104" marR="0" lvl="5" indent="-211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39673" marR="0" lvl="6" indent="-16029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46379" marR="0" lvl="7" indent="-131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53000" marR="0" lvl="8" indent="-1018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8610600" y="6356353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lIns="68400" tIns="34275" rIns="68400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1721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dt" idx="10"/>
          </p:nvPr>
        </p:nvSpPr>
        <p:spPr>
          <a:xfrm>
            <a:off x="838200" y="6356353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6482" marR="0" lvl="1" indent="-1383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3319" marR="0" lvl="2" indent="-1108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19915" marR="0" lvl="3" indent="-80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26638" marR="0" lvl="4" indent="-523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33104" marR="0" lvl="5" indent="-211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39673" marR="0" lvl="6" indent="-16029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46379" marR="0" lvl="7" indent="-131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53000" marR="0" lvl="8" indent="-1018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ftr" idx="11"/>
          </p:nvPr>
        </p:nvSpPr>
        <p:spPr>
          <a:xfrm>
            <a:off x="4038601" y="6356353"/>
            <a:ext cx="4114799" cy="365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6482" marR="0" lvl="1" indent="-1383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3319" marR="0" lvl="2" indent="-1108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19915" marR="0" lvl="3" indent="-80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26638" marR="0" lvl="4" indent="-523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33104" marR="0" lvl="5" indent="-211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39673" marR="0" lvl="6" indent="-16029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46379" marR="0" lvl="7" indent="-131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53000" marR="0" lvl="8" indent="-1018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3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lIns="68400" tIns="34275" rIns="68400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161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"/>
              <a:buNone/>
              <a:defRPr sz="3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5183188" y="987572"/>
            <a:ext cx="617220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002" marR="0" lvl="0" indent="-24806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4006" marR="0" lvl="1" indent="-65953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39862" marR="0" lvl="2" indent="-9002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95720" marR="0" lvl="3" indent="-114089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1579" marR="0" lvl="4" indent="-11276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07581" marR="0" lvl="5" indent="-11157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3513" marR="0" lvl="6" indent="-110316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19443" marR="0" lvl="7" indent="-10905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75446" marR="0" lvl="8" indent="-107873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body" idx="2"/>
          </p:nvPr>
        </p:nvSpPr>
        <p:spPr>
          <a:xfrm>
            <a:off x="839788" y="2057402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5859" marR="0" lvl="1" indent="-1560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1861" marR="0" lvl="2" indent="-1441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7792" marR="0" lvl="3" indent="-1316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3722" marR="0" lvl="4" indent="-1190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79724" marR="0" lvl="5" indent="-1071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35582" marR="0" lvl="6" indent="-938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1440" marR="0" lvl="7" indent="-805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47299" marR="0" lvl="8" indent="-672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dt" idx="10"/>
          </p:nvPr>
        </p:nvSpPr>
        <p:spPr>
          <a:xfrm>
            <a:off x="838200" y="6356353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6482" marR="0" lvl="1" indent="-1383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3319" marR="0" lvl="2" indent="-1108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19915" marR="0" lvl="3" indent="-80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26638" marR="0" lvl="4" indent="-523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33104" marR="0" lvl="5" indent="-211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39673" marR="0" lvl="6" indent="-16029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46379" marR="0" lvl="7" indent="-131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53000" marR="0" lvl="8" indent="-1018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ftr" idx="11"/>
          </p:nvPr>
        </p:nvSpPr>
        <p:spPr>
          <a:xfrm>
            <a:off x="4038601" y="6356353"/>
            <a:ext cx="4114799" cy="365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6482" marR="0" lvl="1" indent="-1383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3319" marR="0" lvl="2" indent="-1108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19915" marR="0" lvl="3" indent="-80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26638" marR="0" lvl="4" indent="-523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33104" marR="0" lvl="5" indent="-211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39673" marR="0" lvl="6" indent="-16029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46379" marR="0" lvl="7" indent="-131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53000" marR="0" lvl="8" indent="-1018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8610600" y="6356353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lIns="68400" tIns="34275" rIns="68400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526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30/06/16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2824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"/>
              <a:buNone/>
              <a:defRPr sz="3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258" name="Shape 258"/>
          <p:cNvSpPr>
            <a:spLocks noGrp="1"/>
          </p:cNvSpPr>
          <p:nvPr>
            <p:ph type="pic" idx="2"/>
          </p:nvPr>
        </p:nvSpPr>
        <p:spPr>
          <a:xfrm>
            <a:off x="5183188" y="987572"/>
            <a:ext cx="617220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5859" marR="0" lvl="1" indent="-1560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1861" marR="0" lvl="2" indent="-1441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7792" marR="0" lvl="3" indent="-1316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3722" marR="0" lvl="4" indent="-1190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79724" marR="0" lvl="5" indent="-1071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35582" marR="0" lvl="6" indent="-938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1440" marR="0" lvl="7" indent="-805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47299" marR="0" lvl="8" indent="-672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839788" y="2057402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5859" marR="0" lvl="1" indent="-1560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1861" marR="0" lvl="2" indent="-1441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7792" marR="0" lvl="3" indent="-1316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3722" marR="0" lvl="4" indent="-1190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79724" marR="0" lvl="5" indent="-1071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35582" marR="0" lvl="6" indent="-938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1440" marR="0" lvl="7" indent="-805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47299" marR="0" lvl="8" indent="-672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dt" idx="10"/>
          </p:nvPr>
        </p:nvSpPr>
        <p:spPr>
          <a:xfrm>
            <a:off x="838200" y="6356353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6482" marR="0" lvl="1" indent="-1383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3319" marR="0" lvl="2" indent="-1108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19915" marR="0" lvl="3" indent="-80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26638" marR="0" lvl="4" indent="-523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33104" marR="0" lvl="5" indent="-211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39673" marR="0" lvl="6" indent="-16029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46379" marR="0" lvl="7" indent="-131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53000" marR="0" lvl="8" indent="-1018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ftr" idx="11"/>
          </p:nvPr>
        </p:nvSpPr>
        <p:spPr>
          <a:xfrm>
            <a:off x="4038601" y="6356353"/>
            <a:ext cx="4114799" cy="365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6482" marR="0" lvl="1" indent="-1383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3319" marR="0" lvl="2" indent="-1108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19915" marR="0" lvl="3" indent="-80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26638" marR="0" lvl="4" indent="-523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33104" marR="0" lvl="5" indent="-211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39673" marR="0" lvl="6" indent="-16029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46379" marR="0" lvl="7" indent="-131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53000" marR="0" lvl="8" indent="-1018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8610600" y="6356353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lIns="68400" tIns="34275" rIns="68400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92937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 rot="5400000">
            <a:off x="3920329" y="-1256504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002" marR="0" lvl="0" indent="-50207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4006" marR="0" lvl="1" indent="-9135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39862" marR="0" lvl="2" indent="-11542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95720" marR="0" lvl="3" indent="-122556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1579" marR="0" lvl="4" indent="-12122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07581" marR="0" lvl="5" indent="-1200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3513" marR="0" lvl="6" indent="-11878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19443" marR="0" lvl="7" indent="-11752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75446" marR="0" lvl="8" indent="-11634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dt" idx="10"/>
          </p:nvPr>
        </p:nvSpPr>
        <p:spPr>
          <a:xfrm>
            <a:off x="838200" y="6356353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6482" marR="0" lvl="1" indent="-1383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3319" marR="0" lvl="2" indent="-1108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19915" marR="0" lvl="3" indent="-80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26638" marR="0" lvl="4" indent="-523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33104" marR="0" lvl="5" indent="-211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39673" marR="0" lvl="6" indent="-16029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46379" marR="0" lvl="7" indent="-131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53000" marR="0" lvl="8" indent="-1018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ftr" idx="11"/>
          </p:nvPr>
        </p:nvSpPr>
        <p:spPr>
          <a:xfrm>
            <a:off x="4038601" y="6356353"/>
            <a:ext cx="4114799" cy="365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6482" marR="0" lvl="1" indent="-1383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3319" marR="0" lvl="2" indent="-1108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19915" marR="0" lvl="3" indent="-80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26638" marR="0" lvl="4" indent="-523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33104" marR="0" lvl="5" indent="-211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39673" marR="0" lvl="6" indent="-16029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46379" marR="0" lvl="7" indent="-131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53000" marR="0" lvl="8" indent="-1018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8610600" y="6356353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lIns="68400" tIns="34275" rIns="68400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6166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 rot="5400000">
            <a:off x="7133431" y="1956742"/>
            <a:ext cx="5811837" cy="26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5957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002" marR="0" lvl="0" indent="-50207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4006" marR="0" lvl="1" indent="-9135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39862" marR="0" lvl="2" indent="-11542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95720" marR="0" lvl="3" indent="-122556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1579" marR="0" lvl="4" indent="-12122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07581" marR="0" lvl="5" indent="-120041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3513" marR="0" lvl="6" indent="-11878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19443" marR="0" lvl="7" indent="-11752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75446" marR="0" lvl="8" indent="-11634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dt" idx="10"/>
          </p:nvPr>
        </p:nvSpPr>
        <p:spPr>
          <a:xfrm>
            <a:off x="838200" y="6356353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6482" marR="0" lvl="1" indent="-1383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3319" marR="0" lvl="2" indent="-1108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19915" marR="0" lvl="3" indent="-80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26638" marR="0" lvl="4" indent="-523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33104" marR="0" lvl="5" indent="-211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39673" marR="0" lvl="6" indent="-16029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46379" marR="0" lvl="7" indent="-131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53000" marR="0" lvl="8" indent="-1018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ftr" idx="11"/>
          </p:nvPr>
        </p:nvSpPr>
        <p:spPr>
          <a:xfrm>
            <a:off x="4038601" y="6356353"/>
            <a:ext cx="4114799" cy="365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6482" marR="0" lvl="1" indent="-1383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3319" marR="0" lvl="2" indent="-1108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19915" marR="0" lvl="3" indent="-80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26638" marR="0" lvl="4" indent="-523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33104" marR="0" lvl="5" indent="-211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39673" marR="0" lvl="6" indent="-16029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46379" marR="0" lvl="7" indent="-131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53000" marR="0" lvl="8" indent="-1018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8610600" y="6356353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lIns="68400" tIns="34275" rIns="68400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501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88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585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186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677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37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797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55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1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472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30/06/16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0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30/06/16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59" indent="0">
              <a:buNone/>
              <a:defRPr sz="2000" b="1"/>
            </a:lvl2pPr>
            <a:lvl3pPr marL="911861" indent="0">
              <a:buNone/>
              <a:defRPr sz="1867" b="1"/>
            </a:lvl3pPr>
            <a:lvl4pPr marL="1367792" indent="0">
              <a:buNone/>
              <a:defRPr sz="1600" b="1"/>
            </a:lvl4pPr>
            <a:lvl5pPr marL="1823722" indent="0">
              <a:buNone/>
              <a:defRPr sz="1600" b="1"/>
            </a:lvl5pPr>
            <a:lvl6pPr marL="2279726" indent="0">
              <a:buNone/>
              <a:defRPr sz="1600" b="1"/>
            </a:lvl6pPr>
            <a:lvl7pPr marL="2735582" indent="0">
              <a:buNone/>
              <a:defRPr sz="1600" b="1"/>
            </a:lvl7pPr>
            <a:lvl8pPr marL="3191440" indent="0">
              <a:buNone/>
              <a:defRPr sz="1600" b="1"/>
            </a:lvl8pPr>
            <a:lvl9pPr marL="364729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59" indent="0">
              <a:buNone/>
              <a:defRPr sz="2000" b="1"/>
            </a:lvl2pPr>
            <a:lvl3pPr marL="911861" indent="0">
              <a:buNone/>
              <a:defRPr sz="1867" b="1"/>
            </a:lvl3pPr>
            <a:lvl4pPr marL="1367792" indent="0">
              <a:buNone/>
              <a:defRPr sz="1600" b="1"/>
            </a:lvl4pPr>
            <a:lvl5pPr marL="1823722" indent="0">
              <a:buNone/>
              <a:defRPr sz="1600" b="1"/>
            </a:lvl5pPr>
            <a:lvl6pPr marL="2279726" indent="0">
              <a:buNone/>
              <a:defRPr sz="1600" b="1"/>
            </a:lvl6pPr>
            <a:lvl7pPr marL="2735582" indent="0">
              <a:buNone/>
              <a:defRPr sz="1600" b="1"/>
            </a:lvl7pPr>
            <a:lvl8pPr marL="3191440" indent="0">
              <a:buNone/>
              <a:defRPr sz="1600" b="1"/>
            </a:lvl8pPr>
            <a:lvl9pPr marL="364729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30/06/16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98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30/06/16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56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30/06/16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71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574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5859" indent="0">
              <a:buNone/>
              <a:defRPr sz="1467"/>
            </a:lvl2pPr>
            <a:lvl3pPr marL="911861" indent="0">
              <a:buNone/>
              <a:defRPr sz="1200"/>
            </a:lvl3pPr>
            <a:lvl4pPr marL="1367792" indent="0">
              <a:buNone/>
              <a:defRPr sz="1067"/>
            </a:lvl4pPr>
            <a:lvl5pPr marL="1823722" indent="0">
              <a:buNone/>
              <a:defRPr sz="1067"/>
            </a:lvl5pPr>
            <a:lvl6pPr marL="2279726" indent="0">
              <a:buNone/>
              <a:defRPr sz="1067"/>
            </a:lvl6pPr>
            <a:lvl7pPr marL="2735582" indent="0">
              <a:buNone/>
              <a:defRPr sz="1067"/>
            </a:lvl7pPr>
            <a:lvl8pPr marL="3191440" indent="0">
              <a:buNone/>
              <a:defRPr sz="1067"/>
            </a:lvl8pPr>
            <a:lvl9pPr marL="3647299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30/06/16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574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5859" indent="0">
              <a:buNone/>
              <a:defRPr sz="2800"/>
            </a:lvl2pPr>
            <a:lvl3pPr marL="911861" indent="0">
              <a:buNone/>
              <a:defRPr sz="2400"/>
            </a:lvl3pPr>
            <a:lvl4pPr marL="1367792" indent="0">
              <a:buNone/>
              <a:defRPr sz="2000"/>
            </a:lvl4pPr>
            <a:lvl5pPr marL="1823722" indent="0">
              <a:buNone/>
              <a:defRPr sz="2000"/>
            </a:lvl5pPr>
            <a:lvl6pPr marL="2279726" indent="0">
              <a:buNone/>
              <a:defRPr sz="2000"/>
            </a:lvl6pPr>
            <a:lvl7pPr marL="2735582" indent="0">
              <a:buNone/>
              <a:defRPr sz="2000"/>
            </a:lvl7pPr>
            <a:lvl8pPr marL="3191440" indent="0">
              <a:buNone/>
              <a:defRPr sz="2000"/>
            </a:lvl8pPr>
            <a:lvl9pPr marL="364729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5859" indent="0">
              <a:buNone/>
              <a:defRPr sz="1467"/>
            </a:lvl2pPr>
            <a:lvl3pPr marL="911861" indent="0">
              <a:buNone/>
              <a:defRPr sz="1200"/>
            </a:lvl3pPr>
            <a:lvl4pPr marL="1367792" indent="0">
              <a:buNone/>
              <a:defRPr sz="1067"/>
            </a:lvl4pPr>
            <a:lvl5pPr marL="1823722" indent="0">
              <a:buNone/>
              <a:defRPr sz="1067"/>
            </a:lvl5pPr>
            <a:lvl6pPr marL="2279726" indent="0">
              <a:buNone/>
              <a:defRPr sz="1067"/>
            </a:lvl6pPr>
            <a:lvl7pPr marL="2735582" indent="0">
              <a:buNone/>
              <a:defRPr sz="1067"/>
            </a:lvl7pPr>
            <a:lvl8pPr marL="3191440" indent="0">
              <a:buNone/>
              <a:defRPr sz="1067"/>
            </a:lvl8pPr>
            <a:lvl9pPr marL="3647299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30/06/16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81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6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414" tIns="34289" rIns="68414" bIns="342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</p:spPr>
        <p:txBody>
          <a:bodyPr vert="horz" lIns="68414" tIns="34289" rIns="68414" bIns="342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68414" tIns="34289" rIns="68414" bIns="3428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1861"/>
            <a:fld id="{BCF92BF6-9A68-46F6-AA52-CD4676300A7C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911861"/>
              <a:t>30/06/16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68414" tIns="34289" rIns="68414" bIns="3428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1861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68414" tIns="34289" rIns="68414" bIns="3428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1861"/>
            <a:fld id="{5BEA28E2-10CF-4F8D-909E-F99D6786176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911861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0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186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02" indent="-228002" algn="l" defTabSz="91186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006" indent="-228002" algn="l" defTabSz="9118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9862" indent="-228002" algn="l" defTabSz="9118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5720" indent="-228002" algn="l" defTabSz="9118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1579" indent="-228002" algn="l" defTabSz="9118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07581" indent="-228002" algn="l" defTabSz="9118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63513" indent="-228002" algn="l" defTabSz="9118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19443" indent="-228002" algn="l" defTabSz="9118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75446" indent="-228002" algn="l" defTabSz="9118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861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5859" algn="l" defTabSz="911861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1861" algn="l" defTabSz="911861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67792" algn="l" defTabSz="911861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3722" algn="l" defTabSz="911861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79726" algn="l" defTabSz="911861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35582" algn="l" defTabSz="911861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191440" algn="l" defTabSz="911861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47299" algn="l" defTabSz="911861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62C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"/>
              <a:buNone/>
              <a:defRPr sz="3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006" marR="0" lvl="0" indent="-37656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3017" marR="0" lvl="1" indent="-68516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4918" marR="0" lvl="2" indent="-86567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820" marR="0" lvl="3" indent="-91919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38723" marR="0" lvl="4" indent="-90923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0733" marR="0" lvl="5" indent="-90033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2690" marR="0" lvl="6" indent="-89089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64646" marR="0" lvl="7" indent="-8814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06657" marR="0" lvl="8" indent="-87257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dt" idx="10"/>
          </p:nvPr>
        </p:nvSpPr>
        <p:spPr>
          <a:xfrm>
            <a:off x="838200" y="6356353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6482" marR="0" lvl="1" indent="-1383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3319" marR="0" lvl="2" indent="-1108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19915" marR="0" lvl="3" indent="-80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26638" marR="0" lvl="4" indent="-523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33104" marR="0" lvl="5" indent="-211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39673" marR="0" lvl="6" indent="-16029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46379" marR="0" lvl="7" indent="-131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53000" marR="0" lvl="8" indent="-1018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kern="0"/>
          </a:p>
        </p:txBody>
      </p:sp>
      <p:sp>
        <p:nvSpPr>
          <p:cNvPr id="204" name="Shape 204"/>
          <p:cNvSpPr txBox="1">
            <a:spLocks noGrp="1"/>
          </p:cNvSpPr>
          <p:nvPr>
            <p:ph type="ftr" idx="11"/>
          </p:nvPr>
        </p:nvSpPr>
        <p:spPr>
          <a:xfrm>
            <a:off x="4038601" y="6356353"/>
            <a:ext cx="4114799" cy="365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6482" marR="0" lvl="1" indent="-1383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3319" marR="0" lvl="2" indent="-1108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19915" marR="0" lvl="3" indent="-80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26638" marR="0" lvl="4" indent="-523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33104" marR="0" lvl="5" indent="-211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39673" marR="0" lvl="6" indent="-16029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46379" marR="0" lvl="7" indent="-131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53000" marR="0" lvl="8" indent="-1018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kern="0"/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8610600" y="6356353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lIns="68400" tIns="34275" rIns="68400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20617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bspot.com/roi-calculator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bazaarvoice.com/case-studies/benchmarking-tool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1877393" y="3876755"/>
            <a:ext cx="8359915" cy="1200325"/>
          </a:xfrm>
          <a:prstGeom prst="rect">
            <a:avLst/>
          </a:prstGeom>
          <a:noFill/>
          <a:ln>
            <a:noFill/>
          </a:ln>
        </p:spPr>
        <p:txBody>
          <a:bodyPr lIns="91200" tIns="45700" rIns="91200" bIns="45700" anchor="t" anchorCtr="0">
            <a:noAutofit/>
          </a:bodyPr>
          <a:lstStyle/>
          <a:p>
            <a:pPr algn="ctr">
              <a:buSzPct val="25000"/>
            </a:pPr>
            <a:r>
              <a:rPr lang="en-US" sz="3600" b="1" dirty="0" smtClean="0">
                <a:solidFill>
                  <a:srgbClr val="FFB21A"/>
                </a:solidFill>
                <a:latin typeface="Open Sans"/>
                <a:ea typeface="Open Sans"/>
                <a:cs typeface="Open Sans"/>
                <a:sym typeface="Open Sans"/>
              </a:rPr>
              <a:t>Startup Institute Project</a:t>
            </a:r>
            <a:endParaRPr lang="en" sz="3600" b="1" dirty="0">
              <a:solidFill>
                <a:srgbClr val="FFB2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buSzPct val="25000"/>
            </a:pPr>
            <a:r>
              <a:rPr lang="en-US" sz="3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June</a:t>
            </a:r>
            <a:r>
              <a:rPr lang="en" sz="3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3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2016</a:t>
            </a:r>
          </a:p>
        </p:txBody>
      </p:sp>
      <p:pic>
        <p:nvPicPr>
          <p:cNvPr id="280" name="Shape 280" descr="mavrck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0510" y="1789161"/>
            <a:ext cx="6351325" cy="1632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0726781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/>
        </p:nvSpPr>
        <p:spPr>
          <a:xfrm>
            <a:off x="136906" y="369802"/>
            <a:ext cx="10721409" cy="646327"/>
          </a:xfrm>
          <a:prstGeom prst="rect">
            <a:avLst/>
          </a:prstGeom>
          <a:noFill/>
          <a:ln>
            <a:noFill/>
          </a:ln>
        </p:spPr>
        <p:txBody>
          <a:bodyPr lIns="91300" tIns="45700" rIns="91300" bIns="45700" anchor="t" anchorCtr="0">
            <a:noAutofit/>
          </a:bodyPr>
          <a:lstStyle/>
          <a:p>
            <a:pPr>
              <a:buSzPct val="25000"/>
            </a:pPr>
            <a:r>
              <a:rPr lang="en" sz="3600" b="1" kern="0">
                <a:solidFill>
                  <a:srgbClr val="FFB21A"/>
                </a:solidFill>
                <a:latin typeface="Open Sans"/>
                <a:ea typeface="Open Sans"/>
                <a:cs typeface="Open Sans"/>
                <a:sym typeface="Open Sans"/>
              </a:rPr>
              <a:t>Points of Difference – Summary</a:t>
            </a:r>
          </a:p>
        </p:txBody>
      </p:sp>
      <p:cxnSp>
        <p:nvCxnSpPr>
          <p:cNvPr id="508" name="Shape 508"/>
          <p:cNvCxnSpPr/>
          <p:nvPr/>
        </p:nvCxnSpPr>
        <p:spPr>
          <a:xfrm>
            <a:off x="381855" y="1176444"/>
            <a:ext cx="1336431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cxnSp>
      <p:graphicFrame>
        <p:nvGraphicFramePr>
          <p:cNvPr id="509" name="Shape 509"/>
          <p:cNvGraphicFramePr/>
          <p:nvPr>
            <p:extLst>
              <p:ext uri="{D42A27DB-BD31-4B8C-83A1-F6EECF244321}">
                <p14:modId xmlns:p14="http://schemas.microsoft.com/office/powerpoint/2010/main" val="1446229541"/>
              </p:ext>
            </p:extLst>
          </p:nvPr>
        </p:nvGraphicFramePr>
        <p:xfrm>
          <a:off x="381856" y="1459667"/>
          <a:ext cx="11423330" cy="4889500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chemeClr val="accent5"/>
                    </a:gs>
                    <a:gs pos="100000">
                      <a:schemeClr val="accent5"/>
                    </a:gs>
                  </a:gsLst>
                  <a:lin ang="16200000" scaled="0"/>
                </a:gradFill>
              </a:tblPr>
              <a:tblGrid>
                <a:gridCol w="1143133"/>
                <a:gridCol w="1141533"/>
                <a:gridCol w="1142333"/>
                <a:gridCol w="1142333"/>
                <a:gridCol w="1142333"/>
                <a:gridCol w="1142333"/>
                <a:gridCol w="1142333"/>
                <a:gridCol w="1142333"/>
                <a:gridCol w="1142333"/>
                <a:gridCol w="1142333"/>
              </a:tblGrid>
              <a:tr h="121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>
                          <a:solidFill>
                            <a:srgbClr val="FFB21A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Category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6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>
                          <a:solidFill>
                            <a:srgbClr val="FFB21A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Existing Customers with Influence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6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dirty="0">
                          <a:solidFill>
                            <a:srgbClr val="FFB21A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Patented Influence Algorithm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6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B21A"/>
                        </a:buClr>
                        <a:buSzPct val="25000"/>
                        <a:buFont typeface="Open Sans"/>
                        <a:buNone/>
                      </a:pPr>
                      <a:r>
                        <a:rPr lang="en" sz="1200">
                          <a:solidFill>
                            <a:srgbClr val="FFB21A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Opt-in First Party Identity Data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200">
                        <a:solidFill>
                          <a:srgbClr val="FFB21A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6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>
                          <a:solidFill>
                            <a:srgbClr val="FFB21A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Opt-in First Party Post/Content Data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6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>
                          <a:solidFill>
                            <a:srgbClr val="FFB21A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Embedded in existing asset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6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>
                          <a:solidFill>
                            <a:srgbClr val="FFB21A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Content Validation + FTC compliant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6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>
                          <a:solidFill>
                            <a:srgbClr val="FFB21A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Non-Social Activities Available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6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>
                          <a:solidFill>
                            <a:srgbClr val="FFB21A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Re-purpose Opt-in Data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6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>
                          <a:solidFill>
                            <a:srgbClr val="FFB21A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Re-purpose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>
                          <a:solidFill>
                            <a:srgbClr val="FFB21A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Influencer Content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62C"/>
                    </a:solidFill>
                  </a:tcPr>
                </a:tc>
              </a:tr>
              <a:tr h="912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 dirty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Influencer Platforms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6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 dirty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 dirty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 dirty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Yes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 dirty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 dirty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Yes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912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Social Referral Platforms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6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Yes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 dirty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Yes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 dirty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 dirty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94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Visual Commerce Platforms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6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Yes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Yes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Yes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 dirty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 dirty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 dirty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Yes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912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Mobile Loyalty Platforms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6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N0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Yes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Yes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Yes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Yes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300" dirty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</a:t>
                      </a: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75093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2536" y="1460343"/>
            <a:ext cx="10526928" cy="52199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457200" marR="0" lvl="0" indent="-457200" defTabSz="4572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Calibri"/>
              </a:defRPr>
            </a:lvl1pPr>
          </a:lstStyle>
          <a:p>
            <a:pPr>
              <a:buClr>
                <a:schemeClr val="accent2"/>
              </a:buClr>
            </a:pPr>
            <a:r>
              <a:rPr lang="en-US" sz="2600" dirty="0" smtClean="0">
                <a:latin typeface="Open Sans"/>
                <a:cs typeface="Open Sans"/>
              </a:rPr>
              <a:t>Problem Statement</a:t>
            </a:r>
            <a:endParaRPr lang="en-US" sz="2600" dirty="0">
              <a:latin typeface="Open Sans"/>
              <a:cs typeface="Open Sans"/>
            </a:endParaRPr>
          </a:p>
          <a:p>
            <a:pPr>
              <a:buClr>
                <a:schemeClr val="accent2"/>
              </a:buClr>
            </a:pPr>
            <a:endParaRPr lang="en-US" sz="2600" dirty="0">
              <a:latin typeface="Open Sans"/>
              <a:cs typeface="Open Sans"/>
            </a:endParaRPr>
          </a:p>
          <a:p>
            <a:pPr>
              <a:buClr>
                <a:schemeClr val="accent2"/>
              </a:buClr>
            </a:pPr>
            <a:r>
              <a:rPr lang="en-US" sz="2600" dirty="0" smtClean="0">
                <a:latin typeface="Open Sans"/>
                <a:cs typeface="Open Sans"/>
              </a:rPr>
              <a:t>Proposed Solution: ROI Calculator</a:t>
            </a:r>
            <a:endParaRPr lang="en-US" sz="2600" dirty="0">
              <a:latin typeface="Open Sans"/>
              <a:cs typeface="Open Sans"/>
            </a:endParaRPr>
          </a:p>
          <a:p>
            <a:pPr>
              <a:buClr>
                <a:schemeClr val="accent2"/>
              </a:buClr>
            </a:pPr>
            <a:endParaRPr lang="en-US" sz="2600" dirty="0">
              <a:latin typeface="Open Sans"/>
              <a:cs typeface="Open Sans"/>
            </a:endParaRPr>
          </a:p>
          <a:p>
            <a:pPr>
              <a:buClr>
                <a:schemeClr val="accent2"/>
              </a:buClr>
            </a:pPr>
            <a:r>
              <a:rPr lang="en-US" sz="2600" dirty="0" smtClean="0">
                <a:latin typeface="Open Sans"/>
                <a:cs typeface="Open Sans"/>
              </a:rPr>
              <a:t>Solution Details</a:t>
            </a:r>
            <a:endParaRPr lang="en-US" sz="2600" dirty="0">
              <a:latin typeface="Open Sans"/>
              <a:cs typeface="Open Sans"/>
            </a:endParaRPr>
          </a:p>
          <a:p>
            <a:pPr>
              <a:buClr>
                <a:schemeClr val="accent2"/>
              </a:buClr>
            </a:pPr>
            <a:endParaRPr lang="en-US" sz="2600" dirty="0">
              <a:latin typeface="Open Sans"/>
              <a:cs typeface="Open Sans"/>
            </a:endParaRPr>
          </a:p>
          <a:p>
            <a:pPr>
              <a:buClr>
                <a:schemeClr val="accent2"/>
              </a:buClr>
            </a:pPr>
            <a:r>
              <a:rPr lang="en-US" sz="2600" dirty="0" smtClean="0">
                <a:latin typeface="Open Sans"/>
                <a:cs typeface="Open Sans"/>
              </a:rPr>
              <a:t>Examples in Market</a:t>
            </a:r>
          </a:p>
          <a:p>
            <a:pPr>
              <a:buClr>
                <a:schemeClr val="accent2"/>
              </a:buClr>
            </a:pPr>
            <a:endParaRPr lang="en-US" sz="2600" dirty="0">
              <a:latin typeface="Open Sans"/>
              <a:cs typeface="Open Sans"/>
            </a:endParaRPr>
          </a:p>
          <a:p>
            <a:pPr>
              <a:buClr>
                <a:schemeClr val="accent2"/>
              </a:buClr>
            </a:pPr>
            <a:r>
              <a:rPr lang="en-US" sz="2600" dirty="0" smtClean="0">
                <a:latin typeface="Open Sans"/>
                <a:cs typeface="Open Sans"/>
              </a:rPr>
              <a:t>Requirements</a:t>
            </a:r>
          </a:p>
          <a:p>
            <a:pPr>
              <a:buClr>
                <a:schemeClr val="accent2"/>
              </a:buClr>
            </a:pPr>
            <a:endParaRPr lang="en-US" sz="2600" dirty="0">
              <a:latin typeface="Open Sans"/>
              <a:cs typeface="Open Sans"/>
            </a:endParaRPr>
          </a:p>
          <a:p>
            <a:pPr>
              <a:buClr>
                <a:schemeClr val="accent2"/>
              </a:buClr>
            </a:pPr>
            <a:r>
              <a:rPr lang="en-US" sz="2600" dirty="0" smtClean="0">
                <a:latin typeface="Open Sans"/>
                <a:cs typeface="Open Sans"/>
              </a:rPr>
              <a:t>Out of </a:t>
            </a:r>
            <a:r>
              <a:rPr lang="en-US" sz="2600" dirty="0" smtClean="0">
                <a:latin typeface="Open Sans"/>
                <a:cs typeface="Open Sans"/>
              </a:rPr>
              <a:t>Scope</a:t>
            </a:r>
          </a:p>
          <a:p>
            <a:pPr>
              <a:buClr>
                <a:schemeClr val="accent2"/>
              </a:buClr>
            </a:pPr>
            <a:endParaRPr lang="en-US" sz="2600" dirty="0">
              <a:latin typeface="Open Sans"/>
              <a:cs typeface="Open Sans"/>
            </a:endParaRPr>
          </a:p>
          <a:p>
            <a:pPr>
              <a:buClr>
                <a:schemeClr val="accent2"/>
              </a:buClr>
            </a:pPr>
            <a:r>
              <a:rPr lang="en-US" sz="2600" dirty="0" smtClean="0">
                <a:latin typeface="Open Sans"/>
                <a:cs typeface="Open Sans"/>
              </a:rPr>
              <a:t>Competitive Landscape and Key Differentiators</a:t>
            </a:r>
            <a:endParaRPr lang="en-US" sz="2600" dirty="0">
              <a:latin typeface="Open Sans"/>
              <a:cs typeface="Open Sans"/>
            </a:endParaRPr>
          </a:p>
          <a:p>
            <a:pPr marL="0" indent="0">
              <a:buNone/>
            </a:pPr>
            <a:endParaRPr lang="en-US" sz="2600" dirty="0">
              <a:latin typeface="Open Sans"/>
              <a:cs typeface="Open Sans"/>
            </a:endParaRPr>
          </a:p>
          <a:p>
            <a:endParaRPr lang="en-US" sz="2600" dirty="0">
              <a:latin typeface="Open Sans"/>
              <a:cs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6856" y="369801"/>
            <a:ext cx="10721409" cy="646329"/>
          </a:xfrm>
          <a:prstGeom prst="rect">
            <a:avLst/>
          </a:prstGeom>
        </p:spPr>
        <p:txBody>
          <a:bodyPr wrap="square" lIns="91388" tIns="45719" rIns="91388" bIns="45719">
            <a:spAutoFit/>
          </a:bodyPr>
          <a:lstStyle/>
          <a:p>
            <a:pPr defTabSz="913788"/>
            <a:r>
              <a:rPr lang="en-IN" sz="3600" b="1" dirty="0">
                <a:solidFill>
                  <a:srgbClr val="FFB21A"/>
                </a:solidFill>
                <a:latin typeface="Open Sans"/>
                <a:cs typeface="Open Sans"/>
              </a:rPr>
              <a:t>Today’s </a:t>
            </a:r>
            <a:r>
              <a:rPr lang="en-IN" sz="3600" b="1" dirty="0" smtClean="0">
                <a:solidFill>
                  <a:srgbClr val="FFB21A"/>
                </a:solidFill>
                <a:latin typeface="Open Sans"/>
                <a:cs typeface="Open Sans"/>
              </a:rPr>
              <a:t>Agenda</a:t>
            </a:r>
            <a:endParaRPr lang="en-IN" sz="3600" b="1" dirty="0">
              <a:solidFill>
                <a:srgbClr val="FFB21A"/>
              </a:solidFill>
              <a:latin typeface="Open Sans"/>
              <a:cs typeface="Open San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81806" y="1176444"/>
            <a:ext cx="1336431" cy="0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2325" y="6519991"/>
            <a:ext cx="8473493" cy="328173"/>
          </a:xfrm>
          <a:prstGeom prst="rect">
            <a:avLst/>
          </a:prstGeom>
          <a:noFill/>
        </p:spPr>
        <p:txBody>
          <a:bodyPr wrap="square" lIns="121861" tIns="60931" rIns="121861" bIns="60931" rtlCol="0">
            <a:spAutoFit/>
          </a:bodyPr>
          <a:lstStyle/>
          <a:p>
            <a:pPr defTabSz="609570"/>
            <a:r>
              <a:rPr lang="en-US" sz="1333" spc="133" dirty="0">
                <a:solidFill>
                  <a:srgbClr val="FFB21A"/>
                </a:solidFill>
                <a:latin typeface="Open Sans"/>
                <a:cs typeface="Open Sans"/>
              </a:rPr>
              <a:t>Copyright 2016 Mavrck All Rights Reserved – Proprietary and Confidential</a:t>
            </a:r>
          </a:p>
        </p:txBody>
      </p:sp>
      <p:pic>
        <p:nvPicPr>
          <p:cNvPr id="8" name="Picture 7" descr="mavrcklogo no background whit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2419" y="6357140"/>
            <a:ext cx="1828708" cy="48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1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2536" y="1638037"/>
            <a:ext cx="10526928" cy="52199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457200" marR="0" lvl="0" indent="-457200" defTabSz="4572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Calibri"/>
              </a:defRPr>
            </a:lvl1pPr>
          </a:lstStyle>
          <a:p>
            <a:pPr marL="0" indent="0">
              <a:buNone/>
            </a:pPr>
            <a:r>
              <a:rPr lang="en-US" sz="3067" dirty="0" smtClean="0">
                <a:latin typeface="Open Sans"/>
                <a:cs typeface="Open Sans"/>
              </a:rPr>
              <a:t>Mavrck needs a way to capture leads that accelerates them through the sales funnel, providing equal value as a qualification mechanism for the sales &amp; marketing teams and an influencer marketing resource for the prospect. </a:t>
            </a:r>
            <a:endParaRPr lang="en-US" sz="3067" dirty="0">
              <a:latin typeface="Open Sans"/>
              <a:cs typeface="Open Sans"/>
            </a:endParaRPr>
          </a:p>
          <a:p>
            <a:endParaRPr lang="en-US" sz="3067" dirty="0">
              <a:latin typeface="Open Sans"/>
              <a:cs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6856" y="369801"/>
            <a:ext cx="10721409" cy="646329"/>
          </a:xfrm>
          <a:prstGeom prst="rect">
            <a:avLst/>
          </a:prstGeom>
        </p:spPr>
        <p:txBody>
          <a:bodyPr wrap="square" lIns="91388" tIns="45719" rIns="91388" bIns="45719">
            <a:spAutoFit/>
          </a:bodyPr>
          <a:lstStyle/>
          <a:p>
            <a:pPr defTabSz="913788"/>
            <a:r>
              <a:rPr lang="en-IN" sz="3600" b="1" dirty="0" smtClean="0">
                <a:solidFill>
                  <a:srgbClr val="FFB21A"/>
                </a:solidFill>
                <a:latin typeface="Open Sans"/>
                <a:cs typeface="Open Sans"/>
              </a:rPr>
              <a:t>Problem Statement</a:t>
            </a:r>
            <a:endParaRPr lang="en-IN" sz="3600" b="1" dirty="0">
              <a:solidFill>
                <a:srgbClr val="FFB21A"/>
              </a:solidFill>
              <a:latin typeface="Open Sans"/>
              <a:cs typeface="Open San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81806" y="1176444"/>
            <a:ext cx="1336431" cy="0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2325" y="6519991"/>
            <a:ext cx="6826267" cy="533293"/>
          </a:xfrm>
          <a:prstGeom prst="rect">
            <a:avLst/>
          </a:prstGeom>
          <a:noFill/>
        </p:spPr>
        <p:txBody>
          <a:bodyPr wrap="square" lIns="121861" tIns="60931" rIns="121861" bIns="60931" rtlCol="0">
            <a:spAutoFit/>
          </a:bodyPr>
          <a:lstStyle/>
          <a:p>
            <a:pPr defTabSz="609570"/>
            <a:r>
              <a:rPr lang="en-US" sz="1333" spc="133" dirty="0">
                <a:solidFill>
                  <a:srgbClr val="FFB21A"/>
                </a:solidFill>
                <a:latin typeface="Open Sans"/>
                <a:cs typeface="Open Sans"/>
              </a:rPr>
              <a:t>Copyright 2016 Mavrck All Rights Reserved – Proprietary and Confidential</a:t>
            </a:r>
          </a:p>
        </p:txBody>
      </p:sp>
      <p:pic>
        <p:nvPicPr>
          <p:cNvPr id="8" name="Picture 7" descr="mavrcklogo no background whit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2419" y="6357140"/>
            <a:ext cx="1828708" cy="48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9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63935" y="1638037"/>
            <a:ext cx="10526928" cy="52199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457200" marR="0" lvl="0" indent="-457200" defTabSz="4572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Calibri"/>
              </a:defRPr>
            </a:lvl1pPr>
          </a:lstStyle>
          <a:p>
            <a:pPr marL="0" indent="0">
              <a:buNone/>
            </a:pPr>
            <a:r>
              <a:rPr lang="en-US" sz="3067" dirty="0" smtClean="0">
                <a:latin typeface="Open Sans"/>
                <a:cs typeface="Open Sans"/>
              </a:rPr>
              <a:t>We are proposing an ROI calculator on our website as the solution. </a:t>
            </a:r>
          </a:p>
          <a:p>
            <a:pPr marL="0" indent="0">
              <a:buNone/>
            </a:pPr>
            <a:endParaRPr lang="en-US" sz="3067" dirty="0">
              <a:latin typeface="Open Sans"/>
              <a:cs typeface="Open Sans"/>
            </a:endParaRPr>
          </a:p>
          <a:p>
            <a:pPr marL="0" indent="0">
              <a:buNone/>
            </a:pPr>
            <a:r>
              <a:rPr lang="en-US" sz="3067" smtClean="0">
                <a:latin typeface="Open Sans"/>
                <a:cs typeface="Open Sans"/>
              </a:rPr>
              <a:t>A </a:t>
            </a:r>
            <a:r>
              <a:rPr lang="en-US" sz="3067" dirty="0" smtClean="0">
                <a:latin typeface="Open Sans"/>
                <a:cs typeface="Open Sans"/>
              </a:rPr>
              <a:t>ROI “return-on-investment” calculator is a tool that allows a potential buyer to enter certain relevant information in order to determine the estimated profitability and cost efficiency of their spend. </a:t>
            </a:r>
            <a:endParaRPr lang="en-US" sz="3067" dirty="0">
              <a:latin typeface="Open Sans"/>
              <a:cs typeface="Open Sans"/>
            </a:endParaRPr>
          </a:p>
          <a:p>
            <a:endParaRPr lang="en-US" sz="3067" dirty="0">
              <a:latin typeface="Open Sans"/>
              <a:cs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6856" y="369801"/>
            <a:ext cx="10721409" cy="646329"/>
          </a:xfrm>
          <a:prstGeom prst="rect">
            <a:avLst/>
          </a:prstGeom>
        </p:spPr>
        <p:txBody>
          <a:bodyPr wrap="square" lIns="91388" tIns="45719" rIns="91388" bIns="45719">
            <a:spAutoFit/>
          </a:bodyPr>
          <a:lstStyle/>
          <a:p>
            <a:pPr defTabSz="913788"/>
            <a:r>
              <a:rPr lang="en-IN" sz="3600" b="1" dirty="0" smtClean="0">
                <a:solidFill>
                  <a:srgbClr val="FFB21A"/>
                </a:solidFill>
                <a:latin typeface="Open Sans"/>
                <a:cs typeface="Open Sans"/>
              </a:rPr>
              <a:t>Proposed Solution</a:t>
            </a:r>
            <a:endParaRPr lang="en-IN" sz="3600" b="1" dirty="0">
              <a:solidFill>
                <a:srgbClr val="FFB21A"/>
              </a:solidFill>
              <a:latin typeface="Open Sans"/>
              <a:cs typeface="Open San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81806" y="1176444"/>
            <a:ext cx="1336431" cy="0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2325" y="6519991"/>
            <a:ext cx="6826267" cy="533293"/>
          </a:xfrm>
          <a:prstGeom prst="rect">
            <a:avLst/>
          </a:prstGeom>
          <a:noFill/>
        </p:spPr>
        <p:txBody>
          <a:bodyPr wrap="square" lIns="121861" tIns="60931" rIns="121861" bIns="60931" rtlCol="0">
            <a:spAutoFit/>
          </a:bodyPr>
          <a:lstStyle/>
          <a:p>
            <a:pPr defTabSz="609570"/>
            <a:r>
              <a:rPr lang="en-US" sz="1333" spc="133" dirty="0">
                <a:solidFill>
                  <a:srgbClr val="FFB21A"/>
                </a:solidFill>
                <a:latin typeface="Open Sans"/>
                <a:cs typeface="Open Sans"/>
              </a:rPr>
              <a:t>Copyright 2016 Mavrck All Rights Reserved – Proprietary and Confidential</a:t>
            </a:r>
          </a:p>
        </p:txBody>
      </p:sp>
      <p:pic>
        <p:nvPicPr>
          <p:cNvPr id="8" name="Picture 7" descr="mavrcklogo no background whit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2419" y="6357140"/>
            <a:ext cx="1828708" cy="48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5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96870" y="1384979"/>
            <a:ext cx="10526928" cy="8968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457200" marR="0" lvl="0" indent="-457200" defTabSz="4572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Calibri"/>
              </a:defRPr>
            </a:lvl1pPr>
          </a:lstStyle>
          <a:p>
            <a:pPr marL="0" indent="0">
              <a:buNone/>
            </a:pPr>
            <a:r>
              <a:rPr lang="en-US" sz="3067" dirty="0" smtClean="0">
                <a:latin typeface="Open Sans"/>
                <a:cs typeface="Open Sans"/>
              </a:rPr>
              <a:t>The ROI calculator will be an interactive page on our website that includes:</a:t>
            </a:r>
          </a:p>
          <a:p>
            <a:pPr marL="0" indent="0">
              <a:buNone/>
            </a:pPr>
            <a:endParaRPr lang="en-US" sz="3067" dirty="0">
              <a:latin typeface="Open Sans"/>
              <a:cs typeface="Open Sans"/>
            </a:endParaRPr>
          </a:p>
          <a:p>
            <a:endParaRPr lang="en-US" sz="3067" dirty="0">
              <a:latin typeface="Open Sans"/>
              <a:cs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6856" y="369801"/>
            <a:ext cx="10721409" cy="646329"/>
          </a:xfrm>
          <a:prstGeom prst="rect">
            <a:avLst/>
          </a:prstGeom>
        </p:spPr>
        <p:txBody>
          <a:bodyPr wrap="square" lIns="91388" tIns="45719" rIns="91388" bIns="45719">
            <a:spAutoFit/>
          </a:bodyPr>
          <a:lstStyle/>
          <a:p>
            <a:pPr defTabSz="913788"/>
            <a:r>
              <a:rPr lang="en-IN" sz="3600" b="1" dirty="0" smtClean="0">
                <a:solidFill>
                  <a:srgbClr val="FFB21A"/>
                </a:solidFill>
                <a:latin typeface="Open Sans"/>
                <a:cs typeface="Open Sans"/>
              </a:rPr>
              <a:t>Solution Details </a:t>
            </a:r>
            <a:endParaRPr lang="en-IN" sz="3600" b="1" dirty="0">
              <a:solidFill>
                <a:srgbClr val="FFB21A"/>
              </a:solidFill>
              <a:latin typeface="Open Sans"/>
              <a:cs typeface="Open San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81806" y="1176444"/>
            <a:ext cx="1336431" cy="0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2325" y="6519991"/>
            <a:ext cx="9411042" cy="328173"/>
          </a:xfrm>
          <a:prstGeom prst="rect">
            <a:avLst/>
          </a:prstGeom>
          <a:noFill/>
        </p:spPr>
        <p:txBody>
          <a:bodyPr wrap="square" lIns="121861" tIns="60931" rIns="121861" bIns="60931" rtlCol="0">
            <a:spAutoFit/>
          </a:bodyPr>
          <a:lstStyle/>
          <a:p>
            <a:pPr defTabSz="609570"/>
            <a:r>
              <a:rPr lang="en-US" sz="1333" spc="133" dirty="0">
                <a:solidFill>
                  <a:srgbClr val="FFB21A"/>
                </a:solidFill>
                <a:latin typeface="Open Sans"/>
                <a:cs typeface="Open Sans"/>
              </a:rPr>
              <a:t>Copyright 2016 Mavrck All Rights Reserved – Proprietary and Confidential</a:t>
            </a:r>
          </a:p>
        </p:txBody>
      </p:sp>
      <p:pic>
        <p:nvPicPr>
          <p:cNvPr id="8" name="Picture 7" descr="mavrcklogo no background whit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2419" y="6357140"/>
            <a:ext cx="1828708" cy="4857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1806" y="2235235"/>
            <a:ext cx="32642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smtClean="0">
                <a:solidFill>
                  <a:schemeClr val="accent2"/>
                </a:solidFill>
                <a:latin typeface="Open Sans"/>
                <a:cs typeface="Open Sans"/>
              </a:rPr>
              <a:t>Lead Capture:</a:t>
            </a:r>
          </a:p>
          <a:p>
            <a:pPr lvl="0"/>
            <a:endParaRPr lang="en-US" sz="2000" dirty="0" smtClean="0">
              <a:solidFill>
                <a:schemeClr val="bg1"/>
              </a:solidFill>
              <a:latin typeface="Open Sans"/>
              <a:cs typeface="Open Sans"/>
            </a:endParaRPr>
          </a:p>
          <a:p>
            <a:pPr marL="342900" lvl="0" indent="-342900">
              <a:buClr>
                <a:schemeClr val="accent2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Open Sans"/>
                <a:cs typeface="Open Sans"/>
              </a:rPr>
              <a:t>Prospect </a:t>
            </a:r>
            <a:r>
              <a:rPr lang="en-US" sz="2000" dirty="0">
                <a:solidFill>
                  <a:schemeClr val="bg1"/>
                </a:solidFill>
                <a:latin typeface="Open Sans"/>
                <a:cs typeface="Open Sans"/>
              </a:rPr>
              <a:t>Name</a:t>
            </a:r>
          </a:p>
          <a:p>
            <a:pPr marL="342900" lvl="0" indent="-342900">
              <a:buClr>
                <a:schemeClr val="accent2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"/>
                <a:cs typeface="Open Sans"/>
              </a:rPr>
              <a:t>Company</a:t>
            </a:r>
          </a:p>
          <a:p>
            <a:pPr marL="342900" lvl="0" indent="-342900">
              <a:buClr>
                <a:schemeClr val="accent2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"/>
                <a:cs typeface="Open Sans"/>
              </a:rPr>
              <a:t>Email</a:t>
            </a:r>
          </a:p>
          <a:p>
            <a:pPr marL="342900" lvl="0" indent="-342900">
              <a:buClr>
                <a:schemeClr val="accent2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"/>
                <a:cs typeface="Open Sans"/>
              </a:rPr>
              <a:t>Industry</a:t>
            </a:r>
          </a:p>
          <a:p>
            <a:pPr marL="342900" lvl="0" indent="-342900">
              <a:buClr>
                <a:schemeClr val="accent2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"/>
                <a:cs typeface="Open Sans"/>
              </a:rPr>
              <a:t>Digital </a:t>
            </a:r>
            <a:r>
              <a:rPr lang="en-US" sz="2000" dirty="0" smtClean="0">
                <a:solidFill>
                  <a:schemeClr val="bg1"/>
                </a:solidFill>
                <a:latin typeface="Open Sans"/>
                <a:cs typeface="Open Sans"/>
              </a:rPr>
              <a:t>Spend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66349" y="2235235"/>
            <a:ext cx="942565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smtClean="0">
                <a:solidFill>
                  <a:schemeClr val="accent2"/>
                </a:solidFill>
                <a:latin typeface="Open Sans"/>
                <a:cs typeface="Open Sans"/>
              </a:rPr>
              <a:t>Information for ROI Calculator:</a:t>
            </a:r>
          </a:p>
          <a:p>
            <a:pPr marL="342900" lvl="0" indent="-342900"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Open Sans"/>
              <a:cs typeface="Open Sans"/>
            </a:endParaRPr>
          </a:p>
          <a:p>
            <a:pPr marL="342900" lvl="0" indent="-342900">
              <a:buClr>
                <a:schemeClr val="accent2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Open Sans"/>
                <a:cs typeface="Open Sans"/>
              </a:rPr>
              <a:t>Goal: Awareness, Purchases, etc.</a:t>
            </a:r>
          </a:p>
          <a:p>
            <a:pPr marL="342900" lvl="0" indent="-342900">
              <a:buClr>
                <a:schemeClr val="accent2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Open Sans"/>
                <a:cs typeface="Open Sans"/>
              </a:rPr>
              <a:t>Do you want to use Mavrck Social, Mavrck Mobile, Mavrck Commerce, Mavrck Loyalty or Mavrck Community? </a:t>
            </a:r>
          </a:p>
          <a:p>
            <a:pPr marL="342900" lvl="0" indent="-342900">
              <a:buClr>
                <a:schemeClr val="accent2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Open Sans"/>
                <a:cs typeface="Open Sans"/>
              </a:rPr>
              <a:t>Email List Size (or amount of consumers you can reach via push notification, CRM, website, etc.)</a:t>
            </a:r>
          </a:p>
          <a:p>
            <a:pPr marL="342900" lvl="0" indent="-342900">
              <a:buClr>
                <a:schemeClr val="accent2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Open Sans"/>
                <a:cs typeface="Open Sans"/>
              </a:rPr>
              <a:t>How often will you initiate engagement or invite them to join Community  </a:t>
            </a:r>
          </a:p>
          <a:p>
            <a:pPr marL="342900" indent="-342900">
              <a:buClr>
                <a:schemeClr val="accent2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Open Sans"/>
                <a:cs typeface="Open Sans"/>
              </a:rPr>
              <a:t>Unique audience (yes/no)? </a:t>
            </a:r>
            <a:r>
              <a:rPr lang="en-US" sz="2000" dirty="0" err="1" smtClean="0">
                <a:solidFill>
                  <a:schemeClr val="bg1"/>
                </a:solidFill>
                <a:latin typeface="Open Sans"/>
                <a:cs typeface="Open Sans"/>
              </a:rPr>
              <a:t>eg</a:t>
            </a:r>
            <a:r>
              <a:rPr lang="en-US" sz="2000" dirty="0" smtClean="0">
                <a:solidFill>
                  <a:schemeClr val="bg1"/>
                </a:solidFill>
                <a:latin typeface="Open Sans"/>
                <a:cs typeface="Open Sans"/>
              </a:rPr>
              <a:t>. Sending to 3.5M or 1M-1M-1M</a:t>
            </a:r>
          </a:p>
          <a:p>
            <a:pPr marL="342900" lvl="0" indent="-342900">
              <a:buClr>
                <a:schemeClr val="accent2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Open Sans"/>
                <a:cs typeface="Open Sans"/>
              </a:rPr>
              <a:t>Average CTR of that channel</a:t>
            </a:r>
          </a:p>
          <a:p>
            <a:pPr marL="342900" lvl="0" indent="-342900">
              <a:buClr>
                <a:schemeClr val="accent2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Open Sans"/>
                <a:cs typeface="Open Sans"/>
              </a:rPr>
              <a:t>Average  Conversion Rate from paid social </a:t>
            </a:r>
          </a:p>
          <a:p>
            <a:pPr marL="342900" lvl="0" indent="-342900">
              <a:buClr>
                <a:schemeClr val="accent2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Open Sans"/>
                <a:cs typeface="Open Sans"/>
              </a:rPr>
              <a:t>Average purchase price</a:t>
            </a:r>
          </a:p>
          <a:p>
            <a:pPr marL="342900" lvl="0" indent="-342900">
              <a:buClr>
                <a:schemeClr val="accent2"/>
              </a:buClr>
              <a:buFont typeface="Arial" charset="0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Open Sans"/>
                <a:cs typeface="Open Sans"/>
              </a:rPr>
              <a:t>Estimated price tier within Mavrck </a:t>
            </a:r>
            <a:endParaRPr lang="en-US" sz="2000" i="1" dirty="0">
              <a:solidFill>
                <a:schemeClr val="bg1"/>
              </a:solidFill>
              <a:latin typeface="Open Sans"/>
              <a:cs typeface="Open Sans"/>
            </a:endParaRPr>
          </a:p>
          <a:p>
            <a:pPr marL="342900" lvl="0" indent="-342900">
              <a:buFont typeface="Arial" charset="0"/>
              <a:buChar char="•"/>
            </a:pPr>
            <a:endParaRPr lang="en-US" sz="2000" dirty="0" smtClean="0">
              <a:solidFill>
                <a:schemeClr val="bg1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597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63935" y="1638037"/>
            <a:ext cx="10526928" cy="52199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457200" marR="0" lvl="0" indent="-457200" defTabSz="4572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Calibri"/>
              </a:defRPr>
            </a:lvl1pPr>
          </a:lstStyle>
          <a:p>
            <a:pPr>
              <a:buClr>
                <a:schemeClr val="accent2"/>
              </a:buClr>
              <a:buFont typeface="Arial" charset="0"/>
              <a:buChar char="•"/>
            </a:pPr>
            <a:r>
              <a:rPr lang="en-US" sz="3067" dirty="0" err="1" smtClean="0">
                <a:latin typeface="Open Sans"/>
                <a:cs typeface="Open Sans"/>
              </a:rPr>
              <a:t>Bazaarvoice</a:t>
            </a:r>
            <a:r>
              <a:rPr lang="en-US" sz="3067" dirty="0">
                <a:latin typeface="Open Sans"/>
                <a:cs typeface="Open Sans"/>
              </a:rPr>
              <a:t>: </a:t>
            </a:r>
            <a:r>
              <a:rPr lang="en-US" sz="3067" dirty="0">
                <a:latin typeface="Open Sans"/>
                <a:cs typeface="Open Sans"/>
                <a:hlinkClick r:id="rId2"/>
              </a:rPr>
              <a:t>http://www.bazaarvoice.com/case-studies/benchmarking-tool</a:t>
            </a:r>
            <a:r>
              <a:rPr lang="en-US" sz="3067" dirty="0" smtClean="0">
                <a:latin typeface="Open Sans"/>
                <a:cs typeface="Open Sans"/>
                <a:hlinkClick r:id="rId2"/>
              </a:rPr>
              <a:t>/</a:t>
            </a:r>
            <a:endParaRPr lang="en-US" sz="3067" dirty="0" smtClean="0">
              <a:latin typeface="Open Sans"/>
              <a:cs typeface="Open Sans"/>
            </a:endParaRPr>
          </a:p>
          <a:p>
            <a:pPr>
              <a:buClr>
                <a:schemeClr val="accent2"/>
              </a:buClr>
              <a:buFont typeface="Arial" charset="0"/>
              <a:buChar char="•"/>
            </a:pPr>
            <a:endParaRPr lang="en-US" sz="3067" dirty="0">
              <a:latin typeface="Open Sans"/>
              <a:cs typeface="Open Sans"/>
            </a:endParaRPr>
          </a:p>
          <a:p>
            <a:pPr>
              <a:buClr>
                <a:schemeClr val="accent2"/>
              </a:buClr>
              <a:buFont typeface="Arial" charset="0"/>
              <a:buChar char="•"/>
            </a:pPr>
            <a:r>
              <a:rPr lang="en-US" sz="3067" dirty="0" smtClean="0">
                <a:latin typeface="Open Sans"/>
                <a:cs typeface="Open Sans"/>
              </a:rPr>
              <a:t>Kochava: https</a:t>
            </a:r>
            <a:r>
              <a:rPr lang="en-US" sz="3067" dirty="0">
                <a:latin typeface="Open Sans"/>
                <a:cs typeface="Open Sans"/>
              </a:rPr>
              <a:t>://</a:t>
            </a:r>
            <a:r>
              <a:rPr lang="en-US" sz="3067" dirty="0" err="1">
                <a:latin typeface="Open Sans"/>
                <a:cs typeface="Open Sans"/>
              </a:rPr>
              <a:t>www.kochava.com</a:t>
            </a:r>
            <a:r>
              <a:rPr lang="en-US" sz="3067" dirty="0">
                <a:latin typeface="Open Sans"/>
                <a:cs typeface="Open Sans"/>
              </a:rPr>
              <a:t>/</a:t>
            </a:r>
            <a:r>
              <a:rPr lang="en-US" sz="3067" dirty="0" err="1">
                <a:latin typeface="Open Sans"/>
                <a:cs typeface="Open Sans"/>
              </a:rPr>
              <a:t>kochava</a:t>
            </a:r>
            <a:r>
              <a:rPr lang="en-US" sz="3067" dirty="0">
                <a:latin typeface="Open Sans"/>
                <a:cs typeface="Open Sans"/>
              </a:rPr>
              <a:t>-difference/1-percent-challenge/</a:t>
            </a:r>
            <a:endParaRPr lang="en-US" sz="3067" dirty="0" smtClean="0">
              <a:latin typeface="Open Sans"/>
              <a:cs typeface="Open Sans"/>
            </a:endParaRPr>
          </a:p>
          <a:p>
            <a:pPr>
              <a:buClr>
                <a:schemeClr val="accent2"/>
              </a:buClr>
              <a:buFont typeface="Arial" charset="0"/>
              <a:buChar char="•"/>
            </a:pPr>
            <a:endParaRPr lang="en-US" sz="3067" dirty="0" smtClean="0">
              <a:latin typeface="Open Sans"/>
              <a:cs typeface="Open Sans"/>
            </a:endParaRPr>
          </a:p>
          <a:p>
            <a:pPr>
              <a:buClr>
                <a:schemeClr val="accent2"/>
              </a:buClr>
              <a:buFont typeface="Arial" charset="0"/>
              <a:buChar char="•"/>
            </a:pPr>
            <a:r>
              <a:rPr lang="en-US" sz="3067" dirty="0" err="1">
                <a:latin typeface="Open Sans"/>
                <a:cs typeface="Open Sans"/>
              </a:rPr>
              <a:t>HubSpot</a:t>
            </a:r>
            <a:r>
              <a:rPr lang="en-US" sz="3067" dirty="0">
                <a:latin typeface="Open Sans"/>
                <a:cs typeface="Open Sans"/>
              </a:rPr>
              <a:t>: </a:t>
            </a:r>
            <a:r>
              <a:rPr lang="en-US" sz="3067" dirty="0">
                <a:latin typeface="Open Sans"/>
                <a:cs typeface="Open Sans"/>
                <a:hlinkClick r:id="rId3"/>
              </a:rPr>
              <a:t>http://</a:t>
            </a:r>
            <a:r>
              <a:rPr lang="en-US" sz="3067" dirty="0" smtClean="0">
                <a:latin typeface="Open Sans"/>
                <a:cs typeface="Open Sans"/>
                <a:hlinkClick r:id="rId3"/>
              </a:rPr>
              <a:t>www.hubspot.com/roi-calculator</a:t>
            </a:r>
            <a:endParaRPr lang="en-US" sz="3067" dirty="0" smtClean="0">
              <a:latin typeface="Open Sans"/>
              <a:cs typeface="Open Sans"/>
            </a:endParaRPr>
          </a:p>
          <a:p>
            <a:pPr>
              <a:buClr>
                <a:schemeClr val="accent2"/>
              </a:buClr>
              <a:buFont typeface="Arial" charset="0"/>
              <a:buChar char="•"/>
            </a:pPr>
            <a:endParaRPr lang="en-US" sz="3067" dirty="0">
              <a:latin typeface="Open Sans"/>
              <a:cs typeface="Open Sans"/>
            </a:endParaRPr>
          </a:p>
          <a:p>
            <a:pPr>
              <a:buFont typeface="Arial" charset="0"/>
              <a:buChar char="•"/>
            </a:pPr>
            <a:endParaRPr lang="en-US" sz="3067" dirty="0">
              <a:latin typeface="Open Sans"/>
              <a:cs typeface="Open Sans"/>
            </a:endParaRPr>
          </a:p>
          <a:p>
            <a:pPr>
              <a:buFont typeface="Arial" charset="0"/>
              <a:buChar char="•"/>
            </a:pPr>
            <a:endParaRPr lang="en-US" sz="3067" dirty="0">
              <a:latin typeface="Open Sans"/>
              <a:cs typeface="Open Sans"/>
            </a:endParaRPr>
          </a:p>
          <a:p>
            <a:endParaRPr lang="en-US" sz="3067" dirty="0">
              <a:latin typeface="Open Sans"/>
              <a:cs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6856" y="369801"/>
            <a:ext cx="10721409" cy="646329"/>
          </a:xfrm>
          <a:prstGeom prst="rect">
            <a:avLst/>
          </a:prstGeom>
        </p:spPr>
        <p:txBody>
          <a:bodyPr wrap="square" lIns="91388" tIns="45719" rIns="91388" bIns="45719">
            <a:spAutoFit/>
          </a:bodyPr>
          <a:lstStyle/>
          <a:p>
            <a:pPr defTabSz="913788"/>
            <a:r>
              <a:rPr lang="en-IN" sz="3600" b="1" dirty="0" smtClean="0">
                <a:solidFill>
                  <a:srgbClr val="FFB21A"/>
                </a:solidFill>
                <a:latin typeface="Open Sans"/>
                <a:cs typeface="Open Sans"/>
              </a:rPr>
              <a:t>Examples in Market</a:t>
            </a:r>
            <a:endParaRPr lang="en-IN" sz="3600" b="1" dirty="0">
              <a:solidFill>
                <a:srgbClr val="FFB21A"/>
              </a:solidFill>
              <a:latin typeface="Open Sans"/>
              <a:cs typeface="Open San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81806" y="1176444"/>
            <a:ext cx="1336431" cy="0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2325" y="6519991"/>
            <a:ext cx="6826267" cy="533293"/>
          </a:xfrm>
          <a:prstGeom prst="rect">
            <a:avLst/>
          </a:prstGeom>
          <a:noFill/>
        </p:spPr>
        <p:txBody>
          <a:bodyPr wrap="square" lIns="121861" tIns="60931" rIns="121861" bIns="60931" rtlCol="0">
            <a:spAutoFit/>
          </a:bodyPr>
          <a:lstStyle/>
          <a:p>
            <a:pPr defTabSz="609570"/>
            <a:r>
              <a:rPr lang="en-US" sz="1333" spc="133" dirty="0">
                <a:solidFill>
                  <a:srgbClr val="FFB21A"/>
                </a:solidFill>
                <a:latin typeface="Open Sans"/>
                <a:cs typeface="Open Sans"/>
              </a:rPr>
              <a:t>Copyright 2016 Mavrck All Rights Reserved – Proprietary and Confidential</a:t>
            </a:r>
          </a:p>
        </p:txBody>
      </p:sp>
      <p:pic>
        <p:nvPicPr>
          <p:cNvPr id="8" name="Picture 7" descr="mavrcklogo no background white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2419" y="6357140"/>
            <a:ext cx="1828708" cy="48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1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844" y="1298293"/>
            <a:ext cx="10999563" cy="52199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457200" marR="0" lvl="0" indent="-457200" defTabSz="4572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Calibri"/>
              </a:defRPr>
            </a:lvl1pPr>
          </a:lstStyle>
          <a:p>
            <a:pPr marL="0" indent="0">
              <a:buNone/>
            </a:pPr>
            <a:r>
              <a:rPr lang="en-US" sz="3067" dirty="0" smtClean="0">
                <a:latin typeface="Open Sans"/>
                <a:cs typeface="Open Sans"/>
              </a:rPr>
              <a:t>A successful ROI calculator is:</a:t>
            </a:r>
          </a:p>
          <a:p>
            <a:pPr marL="0" indent="0">
              <a:buNone/>
            </a:pPr>
            <a:endParaRPr lang="en-US" sz="3067" dirty="0">
              <a:latin typeface="Open Sans"/>
              <a:cs typeface="Open Sans"/>
            </a:endParaRPr>
          </a:p>
          <a:p>
            <a:pPr>
              <a:buClr>
                <a:schemeClr val="accent2"/>
              </a:buClr>
              <a:buFont typeface="Arial" charset="0"/>
              <a:buChar char="•"/>
            </a:pPr>
            <a:r>
              <a:rPr lang="en-US" sz="3067" dirty="0" smtClean="0">
                <a:latin typeface="Open Sans"/>
                <a:cs typeface="Open Sans"/>
              </a:rPr>
              <a:t>Easy to Use</a:t>
            </a:r>
          </a:p>
          <a:p>
            <a:pPr>
              <a:buClr>
                <a:schemeClr val="accent2"/>
              </a:buClr>
              <a:buFont typeface="Arial" charset="0"/>
              <a:buChar char="•"/>
            </a:pPr>
            <a:r>
              <a:rPr lang="en-US" sz="3067" dirty="0" smtClean="0">
                <a:latin typeface="Open Sans"/>
                <a:cs typeface="Open Sans"/>
              </a:rPr>
              <a:t>A standalone tool with own landing page</a:t>
            </a:r>
          </a:p>
          <a:p>
            <a:pPr>
              <a:buClr>
                <a:schemeClr val="accent2"/>
              </a:buClr>
              <a:buFont typeface="Arial" charset="0"/>
              <a:buChar char="•"/>
            </a:pPr>
            <a:r>
              <a:rPr lang="en-US" sz="3067" dirty="0" smtClean="0">
                <a:latin typeface="Open Sans"/>
                <a:cs typeface="Open Sans"/>
              </a:rPr>
              <a:t>Saves information input after each step is completed (regardless if prospect completes form)</a:t>
            </a:r>
          </a:p>
          <a:p>
            <a:pPr>
              <a:buClr>
                <a:schemeClr val="accent2"/>
              </a:buClr>
              <a:buFont typeface="Arial" charset="0"/>
              <a:buChar char="•"/>
            </a:pPr>
            <a:r>
              <a:rPr lang="en-US" sz="3067" dirty="0" smtClean="0">
                <a:latin typeface="Open Sans"/>
                <a:cs typeface="Open Sans"/>
              </a:rPr>
              <a:t>End product should be a PDF report emailed to brand </a:t>
            </a:r>
          </a:p>
          <a:p>
            <a:pPr>
              <a:buClr>
                <a:schemeClr val="accent2"/>
              </a:buClr>
              <a:buFont typeface="Arial" charset="0"/>
              <a:buChar char="•"/>
            </a:pPr>
            <a:r>
              <a:rPr lang="en-US" sz="3067" dirty="0" smtClean="0">
                <a:latin typeface="Open Sans"/>
                <a:cs typeface="Open Sans"/>
              </a:rPr>
              <a:t>Powered by Mavrck’s ROI model </a:t>
            </a:r>
          </a:p>
          <a:p>
            <a:pPr>
              <a:buClr>
                <a:schemeClr val="accent2"/>
              </a:buClr>
              <a:buFont typeface="Arial" charset="0"/>
              <a:buChar char="•"/>
            </a:pPr>
            <a:r>
              <a:rPr lang="en-US" sz="3067" dirty="0" smtClean="0">
                <a:latin typeface="Open Sans"/>
                <a:cs typeface="Open Sans"/>
              </a:rPr>
              <a:t>Easily updatable as model assumptions evolve </a:t>
            </a:r>
          </a:p>
          <a:p>
            <a:pPr>
              <a:buClr>
                <a:schemeClr val="accent2"/>
              </a:buClr>
              <a:buFont typeface="Arial" charset="0"/>
              <a:buChar char="•"/>
            </a:pPr>
            <a:r>
              <a:rPr lang="en-US" sz="3067" dirty="0" smtClean="0">
                <a:latin typeface="Open Sans"/>
                <a:cs typeface="Open Sans"/>
              </a:rPr>
              <a:t>Integrated with </a:t>
            </a:r>
            <a:r>
              <a:rPr lang="en-US" sz="3067" dirty="0" err="1" smtClean="0">
                <a:latin typeface="Open Sans"/>
                <a:cs typeface="Open Sans"/>
              </a:rPr>
              <a:t>Hubspot</a:t>
            </a:r>
            <a:r>
              <a:rPr lang="en-US" sz="3067" dirty="0" smtClean="0">
                <a:latin typeface="Open Sans"/>
                <a:cs typeface="Open Sans"/>
              </a:rPr>
              <a:t>, Salesforce – lead information, report copy</a:t>
            </a:r>
          </a:p>
          <a:p>
            <a:pPr>
              <a:buClr>
                <a:schemeClr val="accent2"/>
              </a:buClr>
              <a:buFont typeface="Arial" charset="0"/>
              <a:buChar char="•"/>
            </a:pPr>
            <a:r>
              <a:rPr lang="en-US" sz="3067" dirty="0" smtClean="0">
                <a:latin typeface="Open Sans"/>
                <a:cs typeface="Open Sans"/>
              </a:rPr>
              <a:t>Follows Mavrck brand and style guidelines</a:t>
            </a:r>
          </a:p>
          <a:p>
            <a:pPr marL="0" indent="0">
              <a:buNone/>
            </a:pPr>
            <a:endParaRPr lang="en-US" sz="3067" dirty="0">
              <a:latin typeface="Open Sans"/>
              <a:cs typeface="Open Sans"/>
            </a:endParaRPr>
          </a:p>
          <a:p>
            <a:pPr>
              <a:buFont typeface="Arial" charset="0"/>
              <a:buChar char="•"/>
            </a:pPr>
            <a:endParaRPr lang="en-US" sz="3067" dirty="0">
              <a:latin typeface="Open Sans"/>
              <a:cs typeface="Open Sans"/>
            </a:endParaRPr>
          </a:p>
          <a:p>
            <a:endParaRPr lang="en-US" sz="3067" dirty="0">
              <a:latin typeface="Open Sans"/>
              <a:cs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6856" y="369801"/>
            <a:ext cx="10721409" cy="646329"/>
          </a:xfrm>
          <a:prstGeom prst="rect">
            <a:avLst/>
          </a:prstGeom>
        </p:spPr>
        <p:txBody>
          <a:bodyPr wrap="square" lIns="91388" tIns="45719" rIns="91388" bIns="45719">
            <a:spAutoFit/>
          </a:bodyPr>
          <a:lstStyle/>
          <a:p>
            <a:pPr defTabSz="913788"/>
            <a:r>
              <a:rPr lang="en-IN" sz="3600" b="1" dirty="0" smtClean="0">
                <a:solidFill>
                  <a:srgbClr val="FFB21A"/>
                </a:solidFill>
                <a:latin typeface="Open Sans"/>
                <a:cs typeface="Open Sans"/>
              </a:rPr>
              <a:t>Requirements</a:t>
            </a:r>
            <a:endParaRPr lang="en-IN" sz="3600" b="1" dirty="0">
              <a:solidFill>
                <a:srgbClr val="FFB21A"/>
              </a:solidFill>
              <a:latin typeface="Open Sans"/>
              <a:cs typeface="Open San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81806" y="1176444"/>
            <a:ext cx="1336431" cy="0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2325" y="6519991"/>
            <a:ext cx="10093948" cy="328173"/>
          </a:xfrm>
          <a:prstGeom prst="rect">
            <a:avLst/>
          </a:prstGeom>
          <a:noFill/>
        </p:spPr>
        <p:txBody>
          <a:bodyPr wrap="square" lIns="121861" tIns="60931" rIns="121861" bIns="60931" rtlCol="0">
            <a:spAutoFit/>
          </a:bodyPr>
          <a:lstStyle/>
          <a:p>
            <a:pPr defTabSz="609570"/>
            <a:r>
              <a:rPr lang="en-US" sz="1333" spc="133" dirty="0">
                <a:solidFill>
                  <a:srgbClr val="FFB21A"/>
                </a:solidFill>
                <a:latin typeface="Open Sans"/>
                <a:cs typeface="Open Sans"/>
              </a:rPr>
              <a:t>Copyright 2016 Mavrck All Rights Reserved – Proprietary and Confidential</a:t>
            </a:r>
          </a:p>
        </p:txBody>
      </p:sp>
      <p:pic>
        <p:nvPicPr>
          <p:cNvPr id="8" name="Picture 7" descr="mavrcklogo no background whit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2419" y="6357140"/>
            <a:ext cx="1828708" cy="48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2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63935" y="1638037"/>
            <a:ext cx="10526928" cy="52199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457200" marR="0" lvl="0" indent="-457200" defTabSz="4572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Calibri"/>
              </a:defRPr>
            </a:lvl1pPr>
          </a:lstStyle>
          <a:p>
            <a:pPr>
              <a:buClr>
                <a:schemeClr val="accent2"/>
              </a:buClr>
              <a:buFont typeface="Arial" charset="0"/>
              <a:buChar char="•"/>
            </a:pPr>
            <a:r>
              <a:rPr lang="en-US" sz="3067" dirty="0" smtClean="0">
                <a:latin typeface="Open Sans"/>
                <a:cs typeface="Open Sans"/>
              </a:rPr>
              <a:t>Integrating into the product </a:t>
            </a:r>
          </a:p>
          <a:p>
            <a:pPr>
              <a:buClr>
                <a:schemeClr val="accent2"/>
              </a:buClr>
              <a:buFont typeface="Arial" charset="0"/>
              <a:buChar char="•"/>
            </a:pPr>
            <a:r>
              <a:rPr lang="en-US" sz="3067" dirty="0" smtClean="0">
                <a:latin typeface="Open Sans"/>
                <a:cs typeface="Open Sans"/>
              </a:rPr>
              <a:t>Integrating into Fan Grader</a:t>
            </a:r>
          </a:p>
          <a:p>
            <a:pPr>
              <a:buClr>
                <a:schemeClr val="accent2"/>
              </a:buClr>
              <a:buFont typeface="Arial" charset="0"/>
              <a:buChar char="•"/>
            </a:pPr>
            <a:r>
              <a:rPr lang="en-US" sz="3067" dirty="0" smtClean="0">
                <a:latin typeface="Open Sans"/>
                <a:cs typeface="Open Sans"/>
              </a:rPr>
              <a:t>Integrating into SSO</a:t>
            </a:r>
          </a:p>
          <a:p>
            <a:pPr>
              <a:buClr>
                <a:schemeClr val="accent2"/>
              </a:buClr>
              <a:buFont typeface="Arial" charset="0"/>
              <a:buChar char="•"/>
            </a:pPr>
            <a:r>
              <a:rPr lang="en-US" sz="3067" dirty="0" smtClean="0">
                <a:latin typeface="Open Sans"/>
                <a:cs typeface="Open Sans"/>
              </a:rPr>
              <a:t>Comparing to other brands</a:t>
            </a:r>
          </a:p>
          <a:p>
            <a:pPr>
              <a:buClr>
                <a:schemeClr val="accent2"/>
              </a:buClr>
              <a:buFont typeface="Arial" charset="0"/>
              <a:buChar char="•"/>
            </a:pPr>
            <a:r>
              <a:rPr lang="en-US" sz="3067" dirty="0" smtClean="0">
                <a:latin typeface="Open Sans"/>
                <a:cs typeface="Open Sans"/>
              </a:rPr>
              <a:t>Comparing multiple times you run it (</a:t>
            </a:r>
            <a:r>
              <a:rPr lang="en-US" sz="3067" dirty="0" err="1" smtClean="0">
                <a:latin typeface="Open Sans"/>
                <a:cs typeface="Open Sans"/>
              </a:rPr>
              <a:t>eg</a:t>
            </a:r>
            <a:r>
              <a:rPr lang="en-US" sz="3067" dirty="0" smtClean="0">
                <a:latin typeface="Open Sans"/>
                <a:cs typeface="Open Sans"/>
              </a:rPr>
              <a:t>. Testing multiple </a:t>
            </a:r>
            <a:r>
              <a:rPr lang="en-US" sz="3067" dirty="0" smtClean="0">
                <a:latin typeface="Open Sans"/>
                <a:cs typeface="Open Sans"/>
              </a:rPr>
              <a:t>variables) </a:t>
            </a:r>
            <a:endParaRPr lang="en-US" sz="3067" dirty="0" smtClean="0">
              <a:latin typeface="Open Sans"/>
              <a:cs typeface="Open Sans"/>
            </a:endParaRPr>
          </a:p>
          <a:p>
            <a:pPr>
              <a:buClr>
                <a:schemeClr val="accent2"/>
              </a:buClr>
              <a:buFont typeface="Arial" charset="0"/>
              <a:buChar char="•"/>
            </a:pPr>
            <a:r>
              <a:rPr lang="en-US" sz="3067" dirty="0" smtClean="0">
                <a:latin typeface="Open Sans"/>
                <a:cs typeface="Open Sans"/>
              </a:rPr>
              <a:t>Saving for later use (because they will have a PDF of this, we don’t need the ability for them to come back to reference)</a:t>
            </a:r>
          </a:p>
          <a:p>
            <a:pPr>
              <a:buFont typeface="Arial" charset="0"/>
              <a:buChar char="•"/>
            </a:pPr>
            <a:endParaRPr lang="en-US" sz="3067" dirty="0">
              <a:latin typeface="Open Sans"/>
              <a:cs typeface="Open Sans"/>
            </a:endParaRPr>
          </a:p>
          <a:p>
            <a:endParaRPr lang="en-US" sz="3067" dirty="0">
              <a:latin typeface="Open Sans"/>
              <a:cs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6856" y="369801"/>
            <a:ext cx="10721409" cy="646329"/>
          </a:xfrm>
          <a:prstGeom prst="rect">
            <a:avLst/>
          </a:prstGeom>
        </p:spPr>
        <p:txBody>
          <a:bodyPr wrap="square" lIns="91388" tIns="45719" rIns="91388" bIns="45719">
            <a:spAutoFit/>
          </a:bodyPr>
          <a:lstStyle/>
          <a:p>
            <a:pPr defTabSz="913788"/>
            <a:r>
              <a:rPr lang="en-IN" sz="3600" b="1" dirty="0" smtClean="0">
                <a:solidFill>
                  <a:srgbClr val="FFB21A"/>
                </a:solidFill>
                <a:latin typeface="Open Sans"/>
                <a:cs typeface="Open Sans"/>
              </a:rPr>
              <a:t>Out of Scope</a:t>
            </a:r>
            <a:endParaRPr lang="en-IN" sz="3600" b="1" dirty="0">
              <a:solidFill>
                <a:srgbClr val="FFB21A"/>
              </a:solidFill>
              <a:latin typeface="Open Sans"/>
              <a:cs typeface="Open San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81806" y="1176444"/>
            <a:ext cx="1336431" cy="0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2325" y="6519991"/>
            <a:ext cx="9040652" cy="328173"/>
          </a:xfrm>
          <a:prstGeom prst="rect">
            <a:avLst/>
          </a:prstGeom>
          <a:noFill/>
        </p:spPr>
        <p:txBody>
          <a:bodyPr wrap="square" lIns="121861" tIns="60931" rIns="121861" bIns="60931" rtlCol="0">
            <a:spAutoFit/>
          </a:bodyPr>
          <a:lstStyle/>
          <a:p>
            <a:pPr defTabSz="609570"/>
            <a:r>
              <a:rPr lang="en-US" sz="1333" spc="133" dirty="0">
                <a:solidFill>
                  <a:srgbClr val="FFB21A"/>
                </a:solidFill>
                <a:latin typeface="Open Sans"/>
                <a:cs typeface="Open Sans"/>
              </a:rPr>
              <a:t>Copyright 2016 Mavrck All Rights Reserved – Proprietary and Confidential</a:t>
            </a:r>
          </a:p>
        </p:txBody>
      </p:sp>
      <p:pic>
        <p:nvPicPr>
          <p:cNvPr id="8" name="Picture 7" descr="mavrcklogo no background whit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2419" y="6357140"/>
            <a:ext cx="1828708" cy="48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8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Shape 474"/>
          <p:cNvGrpSpPr/>
          <p:nvPr/>
        </p:nvGrpSpPr>
        <p:grpSpPr>
          <a:xfrm>
            <a:off x="739480" y="1827227"/>
            <a:ext cx="3338293" cy="2008036"/>
            <a:chOff x="554610" y="1370420"/>
            <a:chExt cx="2503720" cy="1506027"/>
          </a:xfrm>
        </p:grpSpPr>
        <p:sp>
          <p:nvSpPr>
            <p:cNvPr id="475" name="Shape 475"/>
            <p:cNvSpPr/>
            <p:nvPr/>
          </p:nvSpPr>
          <p:spPr>
            <a:xfrm>
              <a:off x="897605" y="1589369"/>
              <a:ext cx="1865437" cy="715578"/>
            </a:xfrm>
            <a:prstGeom prst="rect">
              <a:avLst/>
            </a:prstGeom>
            <a:noFill/>
            <a:ln>
              <a:noFill/>
            </a:ln>
          </p:spPr>
          <p:txBody>
            <a:bodyPr lIns="91267" tIns="45700" rIns="91267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2800" kern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Mega</a:t>
              </a:r>
            </a:p>
            <a:p>
              <a:pPr algn="ctr">
                <a:buSzPct val="25000"/>
              </a:pPr>
              <a:r>
                <a:rPr lang="en" sz="2800" kern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Influencers</a:t>
              </a:r>
            </a:p>
          </p:txBody>
        </p:sp>
        <p:pic>
          <p:nvPicPr>
            <p:cNvPr id="476" name="Shape 47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4610" y="2390240"/>
              <a:ext cx="1143000" cy="364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7" name="Shape 47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7028" y="2304947"/>
              <a:ext cx="1111303" cy="571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8" name="Shape 47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26111" y="1370420"/>
              <a:ext cx="1371599" cy="183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9" name="Shape 479"/>
          <p:cNvGrpSpPr/>
          <p:nvPr/>
        </p:nvGrpSpPr>
        <p:grpSpPr>
          <a:xfrm>
            <a:off x="4745971" y="1751862"/>
            <a:ext cx="2653300" cy="1946396"/>
            <a:chOff x="3559478" y="1313896"/>
            <a:chExt cx="1989975" cy="1459797"/>
          </a:xfrm>
        </p:grpSpPr>
        <p:sp>
          <p:nvSpPr>
            <p:cNvPr id="480" name="Shape 480"/>
            <p:cNvSpPr/>
            <p:nvPr/>
          </p:nvSpPr>
          <p:spPr>
            <a:xfrm>
              <a:off x="3639280" y="1583565"/>
              <a:ext cx="1865437" cy="715578"/>
            </a:xfrm>
            <a:prstGeom prst="rect">
              <a:avLst/>
            </a:prstGeom>
            <a:noFill/>
            <a:ln>
              <a:noFill/>
            </a:ln>
          </p:spPr>
          <p:txBody>
            <a:bodyPr lIns="91267" tIns="45700" rIns="91267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2800" kern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Macro</a:t>
              </a:r>
            </a:p>
            <a:p>
              <a:pPr algn="ctr">
                <a:buSzPct val="25000"/>
              </a:pPr>
              <a:r>
                <a:rPr lang="en" sz="2800" kern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Influencers</a:t>
              </a:r>
            </a:p>
          </p:txBody>
        </p:sp>
        <p:pic>
          <p:nvPicPr>
            <p:cNvPr id="481" name="Shape 48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768307" y="2334406"/>
              <a:ext cx="1656080" cy="4392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2" name="Shape 48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559478" y="1313896"/>
              <a:ext cx="1989975" cy="2799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3" name="Shape 483"/>
          <p:cNvGrpSpPr/>
          <p:nvPr/>
        </p:nvGrpSpPr>
        <p:grpSpPr>
          <a:xfrm>
            <a:off x="7978456" y="1639993"/>
            <a:ext cx="3956163" cy="2102272"/>
            <a:chOff x="5983842" y="1229995"/>
            <a:chExt cx="2967122" cy="1576704"/>
          </a:xfrm>
        </p:grpSpPr>
        <p:sp>
          <p:nvSpPr>
            <p:cNvPr id="484" name="Shape 484"/>
            <p:cNvSpPr/>
            <p:nvPr/>
          </p:nvSpPr>
          <p:spPr>
            <a:xfrm>
              <a:off x="6291642" y="1589369"/>
              <a:ext cx="1865437" cy="715578"/>
            </a:xfrm>
            <a:prstGeom prst="rect">
              <a:avLst/>
            </a:prstGeom>
            <a:noFill/>
            <a:ln>
              <a:noFill/>
            </a:ln>
          </p:spPr>
          <p:txBody>
            <a:bodyPr lIns="91267" tIns="45700" rIns="91267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2800" kern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Micro</a:t>
              </a:r>
            </a:p>
            <a:p>
              <a:pPr algn="ctr">
                <a:buSzPct val="25000"/>
              </a:pPr>
              <a:r>
                <a:rPr lang="en" sz="2800" kern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Influencers</a:t>
              </a:r>
            </a:p>
          </p:txBody>
        </p:sp>
        <p:pic>
          <p:nvPicPr>
            <p:cNvPr id="485" name="Shape 485" descr="mavrck logo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341919" y="1229995"/>
              <a:ext cx="1828800" cy="470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6" name="Shape 48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983842" y="2437625"/>
              <a:ext cx="1189123" cy="268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7" name="Shape 487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172965" y="2336800"/>
              <a:ext cx="1778000" cy="4698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8" name="Shape 488"/>
          <p:cNvGrpSpPr/>
          <p:nvPr/>
        </p:nvGrpSpPr>
        <p:grpSpPr>
          <a:xfrm>
            <a:off x="4687838" y="4609028"/>
            <a:ext cx="3122911" cy="2264888"/>
            <a:chOff x="3515878" y="3456771"/>
            <a:chExt cx="2342183" cy="1698666"/>
          </a:xfrm>
        </p:grpSpPr>
        <p:sp>
          <p:nvSpPr>
            <p:cNvPr id="489" name="Shape 489"/>
            <p:cNvSpPr/>
            <p:nvPr/>
          </p:nvSpPr>
          <p:spPr>
            <a:xfrm>
              <a:off x="3515878" y="3819939"/>
              <a:ext cx="2342183" cy="715578"/>
            </a:xfrm>
            <a:prstGeom prst="rect">
              <a:avLst/>
            </a:prstGeom>
            <a:noFill/>
            <a:ln>
              <a:noFill/>
            </a:ln>
          </p:spPr>
          <p:txBody>
            <a:bodyPr lIns="91267" tIns="45700" rIns="91267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2800" kern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Visual Commerce/UGC</a:t>
              </a:r>
            </a:p>
          </p:txBody>
        </p:sp>
        <p:pic>
          <p:nvPicPr>
            <p:cNvPr id="490" name="Shape 490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758737" y="4314001"/>
              <a:ext cx="1875371" cy="8414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1" name="Shape 491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114355" y="3456771"/>
              <a:ext cx="1151460" cy="3030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2" name="Shape 492"/>
          <p:cNvGrpSpPr/>
          <p:nvPr/>
        </p:nvGrpSpPr>
        <p:grpSpPr>
          <a:xfrm>
            <a:off x="1094583" y="4530877"/>
            <a:ext cx="2691699" cy="1993865"/>
            <a:chOff x="820937" y="3398157"/>
            <a:chExt cx="2018774" cy="1495399"/>
          </a:xfrm>
        </p:grpSpPr>
        <p:sp>
          <p:nvSpPr>
            <p:cNvPr id="493" name="Shape 493"/>
            <p:cNvSpPr/>
            <p:nvPr/>
          </p:nvSpPr>
          <p:spPr>
            <a:xfrm>
              <a:off x="820937" y="3819939"/>
              <a:ext cx="2018774" cy="715578"/>
            </a:xfrm>
            <a:prstGeom prst="rect">
              <a:avLst/>
            </a:prstGeom>
            <a:noFill/>
            <a:ln>
              <a:noFill/>
            </a:ln>
          </p:spPr>
          <p:txBody>
            <a:bodyPr lIns="91267" tIns="45700" rIns="91267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2800" kern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Social Referral Apps</a:t>
              </a:r>
            </a:p>
          </p:txBody>
        </p:sp>
        <p:pic>
          <p:nvPicPr>
            <p:cNvPr id="494" name="Shape 494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1145733" y="3398157"/>
              <a:ext cx="1236444" cy="358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" name="Shape 495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1033913" y="4610489"/>
              <a:ext cx="1604048" cy="28306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96" name="Shape 496"/>
          <p:cNvCxnSpPr/>
          <p:nvPr/>
        </p:nvCxnSpPr>
        <p:spPr>
          <a:xfrm>
            <a:off x="318251" y="4063757"/>
            <a:ext cx="11555496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miter/>
            <a:headEnd type="none" w="med" len="med"/>
            <a:tailEnd type="none" w="med" len="med"/>
          </a:ln>
        </p:spPr>
      </p:cxnSp>
      <p:grpSp>
        <p:nvGrpSpPr>
          <p:cNvPr id="497" name="Shape 497"/>
          <p:cNvGrpSpPr/>
          <p:nvPr/>
        </p:nvGrpSpPr>
        <p:grpSpPr>
          <a:xfrm>
            <a:off x="8113593" y="4240219"/>
            <a:ext cx="3122911" cy="2462851"/>
            <a:chOff x="6085194" y="3180164"/>
            <a:chExt cx="2342183" cy="1847138"/>
          </a:xfrm>
        </p:grpSpPr>
        <p:sp>
          <p:nvSpPr>
            <p:cNvPr id="498" name="Shape 498"/>
            <p:cNvSpPr/>
            <p:nvPr/>
          </p:nvSpPr>
          <p:spPr>
            <a:xfrm>
              <a:off x="6085194" y="3819939"/>
              <a:ext cx="2342183" cy="715578"/>
            </a:xfrm>
            <a:prstGeom prst="rect">
              <a:avLst/>
            </a:prstGeom>
            <a:noFill/>
            <a:ln>
              <a:noFill/>
            </a:ln>
          </p:spPr>
          <p:txBody>
            <a:bodyPr lIns="91267" tIns="45700" rIns="91267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2800" kern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Mobile Loyalty + Referral</a:t>
              </a:r>
            </a:p>
          </p:txBody>
        </p:sp>
        <p:pic>
          <p:nvPicPr>
            <p:cNvPr id="499" name="Shape 499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6435007" y="4535517"/>
              <a:ext cx="1735710" cy="491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0" name="Shape 500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6898067" y="3180164"/>
              <a:ext cx="646502" cy="6465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1" name="Shape 501"/>
          <p:cNvSpPr/>
          <p:nvPr/>
        </p:nvSpPr>
        <p:spPr>
          <a:xfrm>
            <a:off x="136906" y="369802"/>
            <a:ext cx="10721409" cy="646327"/>
          </a:xfrm>
          <a:prstGeom prst="rect">
            <a:avLst/>
          </a:prstGeom>
          <a:noFill/>
          <a:ln>
            <a:noFill/>
          </a:ln>
        </p:spPr>
        <p:txBody>
          <a:bodyPr lIns="91300" tIns="45700" rIns="91300" bIns="45700" anchor="t" anchorCtr="0">
            <a:noAutofit/>
          </a:bodyPr>
          <a:lstStyle/>
          <a:p>
            <a:pPr>
              <a:buSzPct val="25000"/>
            </a:pPr>
            <a:r>
              <a:rPr lang="en" sz="3600" b="1" kern="0">
                <a:solidFill>
                  <a:srgbClr val="FFB21A"/>
                </a:solidFill>
                <a:latin typeface="Open Sans"/>
                <a:ea typeface="Open Sans"/>
                <a:cs typeface="Open Sans"/>
                <a:sym typeface="Open Sans"/>
              </a:rPr>
              <a:t>Competitive Landscape</a:t>
            </a:r>
          </a:p>
        </p:txBody>
      </p:sp>
      <p:cxnSp>
        <p:nvCxnSpPr>
          <p:cNvPr id="502" name="Shape 502"/>
          <p:cNvCxnSpPr/>
          <p:nvPr/>
        </p:nvCxnSpPr>
        <p:spPr>
          <a:xfrm>
            <a:off x="381855" y="1176444"/>
            <a:ext cx="1336431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175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6_Office Theme">
  <a:themeElements>
    <a:clrScheme name="Custom 5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FFFFF"/>
      </a:accent1>
      <a:accent2>
        <a:srgbClr val="FFB21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Custom 1">
      <a:majorFont>
        <a:latin typeface="Robot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Custom 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FFB21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561</Words>
  <Application>Microsoft Macintosh PowerPoint</Application>
  <PresentationFormat>Widescreen</PresentationFormat>
  <Paragraphs>138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Arial</vt:lpstr>
      <vt:lpstr>Open Sans</vt:lpstr>
      <vt:lpstr>Roboto</vt:lpstr>
      <vt:lpstr>16_Office Theme</vt:lpstr>
      <vt:lpstr>11_Office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Gottbrecht</dc:creator>
  <cp:lastModifiedBy>Liz Gottbrecht</cp:lastModifiedBy>
  <cp:revision>17</cp:revision>
  <dcterms:created xsi:type="dcterms:W3CDTF">2016-06-29T12:21:57Z</dcterms:created>
  <dcterms:modified xsi:type="dcterms:W3CDTF">2016-06-30T14:47:31Z</dcterms:modified>
</cp:coreProperties>
</file>