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SemiBold"/>
      <p:regular r:id="rId15"/>
      <p:bold r:id="rId16"/>
      <p:italic r:id="rId17"/>
      <p:boldItalic r:id="rId18"/>
    </p:embeddedFont>
    <p:embeddedFont>
      <p:font typeface="Playfair Display"/>
      <p:regular r:id="rId19"/>
      <p:bold r:id="rId20"/>
      <p:italic r:id="rId21"/>
      <p:boldItalic r:id="rId22"/>
    </p:embeddedFont>
    <p:embeddedFont>
      <p:font typeface="Barlow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BarlowLight-bold.fntdata"/><Relationship Id="rId23" Type="http://schemas.openxmlformats.org/officeDocument/2006/relationships/font" Target="fonts/Barlow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Light-boldItalic.fntdata"/><Relationship Id="rId25" Type="http://schemas.openxmlformats.org/officeDocument/2006/relationships/font" Target="fonts/Barlow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SemiBold-regular.fntdata"/><Relationship Id="rId14" Type="http://schemas.openxmlformats.org/officeDocument/2006/relationships/slide" Target="slides/slide9.xml"/><Relationship Id="rId17" Type="http://schemas.openxmlformats.org/officeDocument/2006/relationships/font" Target="fonts/RalewaySemiBold-italic.fntdata"/><Relationship Id="rId16" Type="http://schemas.openxmlformats.org/officeDocument/2006/relationships/font" Target="fonts/RalewaySemiBold-bold.fntdata"/><Relationship Id="rId19" Type="http://schemas.openxmlformats.org/officeDocument/2006/relationships/font" Target="fonts/PlayfairDisplay-regular.fntdata"/><Relationship Id="rId18" Type="http://schemas.openxmlformats.org/officeDocument/2006/relationships/font" Target="fonts/Raleway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a:p>
            <a:pPr indent="0" lvl="0" marL="0" rtl="0" algn="l">
              <a:spcBef>
                <a:spcPts val="0"/>
              </a:spcBef>
              <a:spcAft>
                <a:spcPts val="0"/>
              </a:spcAft>
              <a:buNone/>
            </a:pPr>
            <a:r>
              <a:rPr lang="en"/>
              <a:t>The aircraft domain is a complex system containing many critical and non-critical systems used in flight. An aircrafts network can be split into three levels: the Aircraft Control Domain (ACD), the Airline Information Services Domain (AISD), and the Passenger Information and Entertainment Services Domain (PIESD). In this project, we hope to emulate the AISD network and potentially move towards connecting it with the ACD. Once these systems are set in place, we will investigate how these domains can be simulated, and tested for cybersecurity.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f55c26c0d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f55c26c0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the complexity and scale of the project there are several design considerations. Some of the main assumptions include _. There are also multiple constraints of the project due to this being the first year out of a multi-year project to continue after we graduate. Lastly are the safety constraints. Since this project’s main purpose is testing the security of an aircraft </a:t>
            </a:r>
            <a:r>
              <a:rPr lang="en"/>
              <a:t>network, safety considerations are a key component. Considerations include _.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f4ac06fdc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f4ac06fdc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55c26c0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f55c26c0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 Matthieu claimed lol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55c26c0d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55c26c0d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4ac06fdc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4ac06fdc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5f44d0b8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5f44d0b8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5f44d0b8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5f44d0b8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4ac06fdc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4ac06fdc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6" name="Google Shape;16;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20" name="Google Shape;20;p3"/>
          <p:cNvSpPr/>
          <p:nvPr/>
        </p:nvSpPr>
        <p:spPr>
          <a:xfrm flipH="1" rot="-5400000">
            <a:off x="8675400" y="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txBox="1"/>
          <p:nvPr>
            <p:ph idx="12" type="sldNum"/>
          </p:nvPr>
        </p:nvSpPr>
        <p:spPr>
          <a:xfrm>
            <a:off x="8637625" y="0"/>
            <a:ext cx="456900" cy="468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2" name="Shape 22"/>
        <p:cNvGrpSpPr/>
        <p:nvPr/>
      </p:nvGrpSpPr>
      <p:grpSpPr>
        <a:xfrm>
          <a:off x="0" y="0"/>
          <a:ext cx="0" cy="0"/>
          <a:chOff x="0" y="0"/>
          <a:chExt cx="0" cy="0"/>
        </a:xfrm>
      </p:grpSpPr>
      <p:sp>
        <p:nvSpPr>
          <p:cNvPr id="23" name="Google Shape;23;p4"/>
          <p:cNvSpPr txBox="1"/>
          <p:nvPr>
            <p:ph type="ctrTitle"/>
          </p:nvPr>
        </p:nvSpPr>
        <p:spPr>
          <a:xfrm>
            <a:off x="1085850" y="2031025"/>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4" name="Google Shape;24;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5" name="Google Shape;25;p4"/>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26" name="Shape 26"/>
        <p:cNvGrpSpPr/>
        <p:nvPr/>
      </p:nvGrpSpPr>
      <p:grpSpPr>
        <a:xfrm>
          <a:off x="0" y="0"/>
          <a:ext cx="0" cy="0"/>
          <a:chOff x="0" y="0"/>
          <a:chExt cx="0" cy="0"/>
        </a:xfrm>
      </p:grpSpPr>
      <p:sp>
        <p:nvSpPr>
          <p:cNvPr id="27" name="Google Shape;27;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8" name="Google Shape;28;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2" name="Google Shape;3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p:nvPr/>
        </p:nvSpPr>
        <p:spPr>
          <a:xfrm>
            <a:off x="75" y="4817075"/>
            <a:ext cx="9144000" cy="3267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8" name="Google Shape;8;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9" name="Google Shape;9;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
            <a:alphaModFix/>
          </a:blip>
          <a:srcRect b="0" l="0" r="0" t="0"/>
          <a:stretch/>
        </p:blipFill>
        <p:spPr>
          <a:xfrm>
            <a:off x="7943725" y="4855503"/>
            <a:ext cx="1162199" cy="288275"/>
          </a:xfrm>
          <a:prstGeom prst="rect">
            <a:avLst/>
          </a:prstGeom>
          <a:noFill/>
          <a:ln>
            <a:noFill/>
          </a:ln>
        </p:spPr>
      </p:pic>
      <p:sp>
        <p:nvSpPr>
          <p:cNvPr id="11" name="Google Shape;11;p1"/>
          <p:cNvSpPr txBox="1"/>
          <p:nvPr/>
        </p:nvSpPr>
        <p:spPr>
          <a:xfrm>
            <a:off x="3757350" y="4817072"/>
            <a:ext cx="16293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layfair Display"/>
              <a:ea typeface="Playfair Display"/>
              <a:cs typeface="Playfair Display"/>
              <a:sym typeface="Playfair Display"/>
            </a:endParaRPr>
          </a:p>
        </p:txBody>
      </p:sp>
      <p:sp>
        <p:nvSpPr>
          <p:cNvPr id="12" name="Google Shape;12;p1"/>
          <p:cNvSpPr txBox="1"/>
          <p:nvPr/>
        </p:nvSpPr>
        <p:spPr>
          <a:xfrm>
            <a:off x="1592063" y="4817063"/>
            <a:ext cx="18288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Playfair Display"/>
                <a:ea typeface="Playfair Display"/>
                <a:cs typeface="Playfair Display"/>
                <a:sym typeface="Playfair Display"/>
              </a:rPr>
              <a:t>Boeing Copyright 2020</a:t>
            </a:r>
            <a:endParaRPr b="0" i="0" sz="1200" u="none" cap="none" strike="noStrike">
              <a:solidFill>
                <a:schemeClr val="dk2"/>
              </a:solidFill>
              <a:latin typeface="Playfair Display"/>
              <a:ea typeface="Playfair Display"/>
              <a:cs typeface="Playfair Display"/>
              <a:sym typeface="Playfair Display"/>
            </a:endParaRPr>
          </a:p>
        </p:txBody>
      </p:sp>
      <p:sp>
        <p:nvSpPr>
          <p:cNvPr id="13" name="Google Shape;13;p1"/>
          <p:cNvSpPr txBox="1"/>
          <p:nvPr/>
        </p:nvSpPr>
        <p:spPr>
          <a:xfrm>
            <a:off x="5750788" y="4836288"/>
            <a:ext cx="18288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Playfair Display"/>
                <a:ea typeface="Playfair Display"/>
                <a:cs typeface="Playfair Display"/>
                <a:sym typeface="Playfair Display"/>
              </a:rPr>
              <a:t>Boeing Copyright 2020</a:t>
            </a:r>
            <a:endParaRPr b="0" i="0" sz="1200" u="none" cap="none" strike="noStrike">
              <a:solidFill>
                <a:schemeClr val="dk2"/>
              </a:solidFill>
              <a:latin typeface="Playfair Display"/>
              <a:ea typeface="Playfair Display"/>
              <a:cs typeface="Playfair Display"/>
              <a:sym typeface="Playfair Display"/>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7"/>
          <p:cNvSpPr txBox="1"/>
          <p:nvPr>
            <p:ph type="ctrTitle"/>
          </p:nvPr>
        </p:nvSpPr>
        <p:spPr>
          <a:xfrm>
            <a:off x="311700" y="1401050"/>
            <a:ext cx="8520600" cy="104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 sz="3600"/>
              <a:t>Aircraft Domain Security Enhancement</a:t>
            </a:r>
            <a:endParaRPr sz="3600"/>
          </a:p>
          <a:p>
            <a:pPr indent="0" lvl="0" marL="0" rtl="0" algn="ctr">
              <a:spcBef>
                <a:spcPts val="0"/>
              </a:spcBef>
              <a:spcAft>
                <a:spcPts val="0"/>
              </a:spcAft>
              <a:buNone/>
            </a:pPr>
            <a:r>
              <a:t/>
            </a:r>
            <a:endParaRPr sz="1400"/>
          </a:p>
          <a:p>
            <a:pPr indent="0" lvl="0" marL="0" rtl="0" algn="ctr">
              <a:spcBef>
                <a:spcPts val="0"/>
              </a:spcBef>
              <a:spcAft>
                <a:spcPts val="0"/>
              </a:spcAft>
              <a:buNone/>
            </a:pPr>
            <a:r>
              <a:rPr lang="en" sz="2400"/>
              <a:t>Demo: Sprint 1</a:t>
            </a:r>
            <a:endParaRPr sz="2400"/>
          </a:p>
        </p:txBody>
      </p:sp>
      <p:sp>
        <p:nvSpPr>
          <p:cNvPr id="39" name="Google Shape;39;p7"/>
          <p:cNvSpPr txBox="1"/>
          <p:nvPr>
            <p:ph idx="1" type="subTitle"/>
          </p:nvPr>
        </p:nvSpPr>
        <p:spPr>
          <a:xfrm>
            <a:off x="311700" y="2501950"/>
            <a:ext cx="8520600" cy="10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By: Group 6</a:t>
            </a:r>
            <a:endParaRPr>
              <a:solidFill>
                <a:schemeClr val="accent2"/>
              </a:solidFill>
            </a:endParaRPr>
          </a:p>
          <a:p>
            <a:pPr indent="0" lvl="0" marL="0" rtl="0" algn="ctr">
              <a:spcBef>
                <a:spcPts val="0"/>
              </a:spcBef>
              <a:spcAft>
                <a:spcPts val="0"/>
              </a:spcAft>
              <a:buNone/>
            </a:pPr>
            <a:r>
              <a:t/>
            </a:r>
            <a:endParaRPr sz="1400">
              <a:solidFill>
                <a:schemeClr val="accent2"/>
              </a:solidFill>
            </a:endParaRPr>
          </a:p>
          <a:p>
            <a:pPr indent="0" lvl="0" marL="0" rtl="0" algn="ctr">
              <a:spcBef>
                <a:spcPts val="0"/>
              </a:spcBef>
              <a:spcAft>
                <a:spcPts val="0"/>
              </a:spcAft>
              <a:buNone/>
            </a:pPr>
            <a:r>
              <a:rPr lang="en" sz="1432">
                <a:solidFill>
                  <a:schemeClr val="accent2"/>
                </a:solidFill>
              </a:rPr>
              <a:t>Anthony Johnson, Matthieu Privat, Charles Gilmore, Jacob Stephens, Allen Biagetti, Jorge Santos, Max Gorley, and Max Wilson</a:t>
            </a:r>
            <a:endParaRPr sz="1432">
              <a:solidFill>
                <a:schemeClr val="accent2"/>
              </a:solidFill>
            </a:endParaRPr>
          </a:p>
        </p:txBody>
      </p:sp>
      <p:pic>
        <p:nvPicPr>
          <p:cNvPr id="40" name="Google Shape;40;p7"/>
          <p:cNvPicPr preferRelativeResize="0"/>
          <p:nvPr/>
        </p:nvPicPr>
        <p:blipFill>
          <a:blip r:embed="rId3">
            <a:alphaModFix/>
          </a:blip>
          <a:stretch>
            <a:fillRect/>
          </a:stretch>
        </p:blipFill>
        <p:spPr>
          <a:xfrm>
            <a:off x="152400" y="4029025"/>
            <a:ext cx="2743200" cy="67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8"/>
          <p:cNvSpPr txBox="1"/>
          <p:nvPr>
            <p:ph type="title"/>
          </p:nvPr>
        </p:nvSpPr>
        <p:spPr>
          <a:xfrm>
            <a:off x="311700" y="25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Design Considerations</a:t>
            </a:r>
            <a:endParaRPr sz="3600"/>
          </a:p>
        </p:txBody>
      </p:sp>
      <p:sp>
        <p:nvSpPr>
          <p:cNvPr id="46" name="Google Shape;46;p8"/>
          <p:cNvSpPr txBox="1"/>
          <p:nvPr>
            <p:ph idx="1" type="body"/>
          </p:nvPr>
        </p:nvSpPr>
        <p:spPr>
          <a:xfrm>
            <a:off x="311700" y="948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Assumptions</a:t>
            </a:r>
            <a:endParaRPr/>
          </a:p>
          <a:p>
            <a:pPr indent="-317500" lvl="1" marL="914400" rtl="0" algn="l">
              <a:spcBef>
                <a:spcPts val="0"/>
              </a:spcBef>
              <a:spcAft>
                <a:spcPts val="0"/>
              </a:spcAft>
              <a:buSzPts val="1400"/>
              <a:buChar char="○"/>
            </a:pPr>
            <a:r>
              <a:rPr lang="en"/>
              <a:t>QEMU easy set up</a:t>
            </a:r>
            <a:endParaRPr/>
          </a:p>
          <a:p>
            <a:pPr indent="-317500" lvl="1" marL="914400" rtl="0" algn="l">
              <a:spcBef>
                <a:spcPts val="0"/>
              </a:spcBef>
              <a:spcAft>
                <a:spcPts val="0"/>
              </a:spcAft>
              <a:buSzPts val="1400"/>
              <a:buChar char="○"/>
            </a:pPr>
            <a:r>
              <a:rPr lang="en"/>
              <a:t>Windows </a:t>
            </a:r>
            <a:r>
              <a:rPr lang="en"/>
              <a:t>compatibility</a:t>
            </a:r>
            <a:endParaRPr/>
          </a:p>
          <a:p>
            <a:pPr indent="-317500" lvl="1" marL="914400" rtl="0" algn="l">
              <a:spcBef>
                <a:spcPts val="0"/>
              </a:spcBef>
              <a:spcAft>
                <a:spcPts val="0"/>
              </a:spcAft>
              <a:buSzPts val="1400"/>
              <a:buChar char="○"/>
            </a:pPr>
            <a:r>
              <a:rPr lang="en"/>
              <a:t>Open resources on aircraft network systems</a:t>
            </a:r>
            <a:endParaRPr/>
          </a:p>
          <a:p>
            <a:pPr indent="-342900" lvl="0" marL="457200" rtl="0" algn="l">
              <a:spcBef>
                <a:spcPts val="0"/>
              </a:spcBef>
              <a:spcAft>
                <a:spcPts val="0"/>
              </a:spcAft>
              <a:buSzPts val="1800"/>
              <a:buChar char="●"/>
            </a:pPr>
            <a:r>
              <a:rPr lang="en"/>
              <a:t>General Constraints</a:t>
            </a:r>
            <a:endParaRPr/>
          </a:p>
          <a:p>
            <a:pPr indent="-317500" lvl="1" marL="914400" rtl="0" algn="l">
              <a:spcBef>
                <a:spcPts val="0"/>
              </a:spcBef>
              <a:spcAft>
                <a:spcPts val="0"/>
              </a:spcAft>
              <a:buSzPts val="1400"/>
              <a:buChar char="○"/>
            </a:pPr>
            <a:r>
              <a:rPr lang="en"/>
              <a:t>Virtual network instead of physical</a:t>
            </a:r>
            <a:endParaRPr/>
          </a:p>
          <a:p>
            <a:pPr indent="-317500" lvl="1" marL="914400" rtl="0" algn="l">
              <a:spcBef>
                <a:spcPts val="0"/>
              </a:spcBef>
              <a:spcAft>
                <a:spcPts val="0"/>
              </a:spcAft>
              <a:buSzPts val="1400"/>
              <a:buChar char="○"/>
            </a:pPr>
            <a:r>
              <a:rPr lang="en"/>
              <a:t>Funding, time, and limited group of people</a:t>
            </a:r>
            <a:endParaRPr/>
          </a:p>
          <a:p>
            <a:pPr indent="-342900" lvl="0" marL="457200" rtl="0" algn="l">
              <a:spcBef>
                <a:spcPts val="0"/>
              </a:spcBef>
              <a:spcAft>
                <a:spcPts val="0"/>
              </a:spcAft>
              <a:buSzPts val="1800"/>
              <a:buChar char="●"/>
            </a:pPr>
            <a:r>
              <a:rPr lang="en"/>
              <a:t>Safety Constraints/Considerations</a:t>
            </a:r>
            <a:endParaRPr/>
          </a:p>
          <a:p>
            <a:pPr indent="-317500" lvl="1" marL="914400" rtl="0" algn="l">
              <a:spcBef>
                <a:spcPts val="0"/>
              </a:spcBef>
              <a:spcAft>
                <a:spcPts val="0"/>
              </a:spcAft>
              <a:buSzPts val="1400"/>
              <a:buChar char="○"/>
            </a:pPr>
            <a:r>
              <a:rPr lang="en"/>
              <a:t>Pen-testing and malware safety</a:t>
            </a:r>
            <a:endParaRPr/>
          </a:p>
          <a:p>
            <a:pPr indent="-317500" lvl="2" marL="1371600" rtl="0" algn="l">
              <a:spcBef>
                <a:spcPts val="0"/>
              </a:spcBef>
              <a:spcAft>
                <a:spcPts val="0"/>
              </a:spcAft>
              <a:buSzPts val="1400"/>
              <a:buChar char="■"/>
            </a:pPr>
            <a:r>
              <a:rPr lang="en"/>
              <a:t>Zero-day attacks</a:t>
            </a:r>
            <a:endParaRPr/>
          </a:p>
          <a:p>
            <a:pPr indent="-317500" lvl="1" marL="914400" rtl="0" algn="l">
              <a:spcBef>
                <a:spcPts val="0"/>
              </a:spcBef>
              <a:spcAft>
                <a:spcPts val="0"/>
              </a:spcAft>
              <a:buSzPts val="1400"/>
              <a:buChar char="○"/>
            </a:pPr>
            <a:r>
              <a:rPr lang="en"/>
              <a:t>SSH and Riddle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9"/>
          <p:cNvSpPr txBox="1"/>
          <p:nvPr>
            <p:ph type="title"/>
          </p:nvPr>
        </p:nvSpPr>
        <p:spPr>
          <a:xfrm>
            <a:off x="268825" y="118675"/>
            <a:ext cx="518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System Architecture &amp; Breakdown</a:t>
            </a:r>
            <a:endParaRPr sz="3600"/>
          </a:p>
        </p:txBody>
      </p:sp>
      <p:sp>
        <p:nvSpPr>
          <p:cNvPr id="52" name="Google Shape;52;p9"/>
          <p:cNvSpPr txBox="1"/>
          <p:nvPr>
            <p:ph idx="1" type="body"/>
          </p:nvPr>
        </p:nvSpPr>
        <p:spPr>
          <a:xfrm>
            <a:off x="215250" y="1463225"/>
            <a:ext cx="4852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Emulation of Aircraft Network System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QEMU virtualization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Multiple nodes implemented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Software &amp; hardware implementation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Penetration</a:t>
            </a:r>
            <a:r>
              <a:rPr lang="en">
                <a:solidFill>
                  <a:schemeClr val="dk1"/>
                </a:solidFill>
              </a:rPr>
              <a:t> testing toolkit</a:t>
            </a:r>
            <a:endParaRPr>
              <a:solidFill>
                <a:schemeClr val="dk1"/>
              </a:solidFill>
            </a:endParaRPr>
          </a:p>
          <a:p>
            <a:pPr indent="-317500" lvl="2" marL="1371600" rtl="0" algn="l">
              <a:spcBef>
                <a:spcPts val="0"/>
              </a:spcBef>
              <a:spcAft>
                <a:spcPts val="0"/>
              </a:spcAft>
              <a:buClr>
                <a:schemeClr val="dk1"/>
              </a:buClr>
              <a:buSzPts val="1400"/>
              <a:buChar char="-"/>
            </a:pPr>
            <a:r>
              <a:rPr lang="en"/>
              <a:t>Connects to emulated network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CTF: Red versus Blue teams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Github Repository: mwils1426/CS-490</a:t>
            </a:r>
            <a:endParaRPr sz="1400">
              <a:solidFill>
                <a:schemeClr val="dk1"/>
              </a:solidFill>
            </a:endParaRPr>
          </a:p>
        </p:txBody>
      </p:sp>
      <p:pic>
        <p:nvPicPr>
          <p:cNvPr id="53" name="Google Shape;53;p9"/>
          <p:cNvPicPr preferRelativeResize="0"/>
          <p:nvPr/>
        </p:nvPicPr>
        <p:blipFill>
          <a:blip r:embed="rId3">
            <a:alphaModFix/>
          </a:blip>
          <a:stretch>
            <a:fillRect/>
          </a:stretch>
        </p:blipFill>
        <p:spPr>
          <a:xfrm>
            <a:off x="5454025" y="691375"/>
            <a:ext cx="3382824" cy="404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Lessons Learned</a:t>
            </a:r>
            <a:endParaRPr sz="3600"/>
          </a:p>
        </p:txBody>
      </p:sp>
      <p:sp>
        <p:nvSpPr>
          <p:cNvPr id="59" name="Google Shape;59;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small, don’t overdo each Sprint</a:t>
            </a:r>
            <a:endParaRPr/>
          </a:p>
          <a:p>
            <a:pPr indent="-342900" lvl="0" marL="457200" rtl="0" algn="l">
              <a:spcBef>
                <a:spcPts val="0"/>
              </a:spcBef>
              <a:spcAft>
                <a:spcPts val="0"/>
              </a:spcAft>
              <a:buSzPts val="1800"/>
              <a:buChar char="●"/>
            </a:pPr>
            <a:r>
              <a:rPr lang="en"/>
              <a:t>More focus on documentation</a:t>
            </a:r>
            <a:endParaRPr/>
          </a:p>
          <a:p>
            <a:pPr indent="-342900" lvl="0" marL="457200" rtl="0" algn="l">
              <a:spcBef>
                <a:spcPts val="0"/>
              </a:spcBef>
              <a:spcAft>
                <a:spcPts val="0"/>
              </a:spcAft>
              <a:buSzPts val="1800"/>
              <a:buChar char="●"/>
            </a:pPr>
            <a:r>
              <a:rPr lang="en"/>
              <a:t>Windows versus Linux OS</a:t>
            </a:r>
            <a:endParaRPr/>
          </a:p>
          <a:p>
            <a:pPr indent="-342900" lvl="0" marL="457200" rtl="0" algn="l">
              <a:spcBef>
                <a:spcPts val="0"/>
              </a:spcBef>
              <a:spcAft>
                <a:spcPts val="0"/>
              </a:spcAft>
              <a:buSzPts val="1800"/>
              <a:buChar char="●"/>
            </a:pPr>
            <a:r>
              <a:rPr lang="en"/>
              <a:t>Working in a larger team</a:t>
            </a:r>
            <a:endParaRPr/>
          </a:p>
          <a:p>
            <a:pPr indent="-342900" lvl="0" marL="457200" rtl="0" algn="l">
              <a:spcBef>
                <a:spcPts val="0"/>
              </a:spcBef>
              <a:spcAft>
                <a:spcPts val="0"/>
              </a:spcAft>
              <a:buSzPts val="1800"/>
              <a:buChar char="●"/>
            </a:pPr>
            <a:r>
              <a:rPr lang="en"/>
              <a:t>Working with outside partners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Project Timeline</a:t>
            </a:r>
            <a:endParaRPr sz="3600"/>
          </a:p>
        </p:txBody>
      </p:sp>
      <p:sp>
        <p:nvSpPr>
          <p:cNvPr id="65" name="Google Shape;65;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Sprint 1:</a:t>
            </a:r>
            <a:endParaRPr sz="1800"/>
          </a:p>
          <a:p>
            <a:pPr indent="-342900" lvl="0" marL="457200" rtl="0" algn="l">
              <a:spcBef>
                <a:spcPts val="0"/>
              </a:spcBef>
              <a:spcAft>
                <a:spcPts val="0"/>
              </a:spcAft>
              <a:buSzPts val="1800"/>
              <a:buChar char="●"/>
            </a:pPr>
            <a:r>
              <a:rPr lang="en" sz="1800"/>
              <a:t>Basic set up of aircraft network nodes and transfer of basic files/communication between systems</a:t>
            </a:r>
            <a:endParaRPr sz="1800"/>
          </a:p>
          <a:p>
            <a:pPr indent="0" lvl="0" marL="0" rtl="0" algn="l">
              <a:spcBef>
                <a:spcPts val="0"/>
              </a:spcBef>
              <a:spcAft>
                <a:spcPts val="0"/>
              </a:spcAft>
              <a:buNone/>
            </a:pPr>
            <a:r>
              <a:rPr lang="en" sz="1800"/>
              <a:t>Sprint 2:</a:t>
            </a:r>
            <a:endParaRPr sz="1800"/>
          </a:p>
          <a:p>
            <a:pPr indent="-342900" lvl="0" marL="457200" rtl="0" algn="l">
              <a:spcBef>
                <a:spcPts val="0"/>
              </a:spcBef>
              <a:spcAft>
                <a:spcPts val="0"/>
              </a:spcAft>
              <a:buSzPts val="1800"/>
              <a:buChar char="●"/>
            </a:pPr>
            <a:r>
              <a:rPr lang="en" sz="1800"/>
              <a:t>Start securing system</a:t>
            </a:r>
            <a:endParaRPr sz="1800"/>
          </a:p>
          <a:p>
            <a:pPr indent="-342900" lvl="0" marL="457200" rtl="0" algn="l">
              <a:spcBef>
                <a:spcPts val="0"/>
              </a:spcBef>
              <a:spcAft>
                <a:spcPts val="0"/>
              </a:spcAft>
              <a:buSzPts val="1800"/>
              <a:buChar char="●"/>
            </a:pPr>
            <a:r>
              <a:rPr lang="en" sz="1800"/>
              <a:t>Start pentesting toolkit</a:t>
            </a:r>
            <a:endParaRPr sz="1800"/>
          </a:p>
          <a:p>
            <a:pPr indent="0" lvl="0" marL="0" rtl="0" algn="l">
              <a:spcBef>
                <a:spcPts val="0"/>
              </a:spcBef>
              <a:spcAft>
                <a:spcPts val="0"/>
              </a:spcAft>
              <a:buNone/>
            </a:pPr>
            <a:r>
              <a:rPr lang="en" sz="1800"/>
              <a:t>Sprint 3:</a:t>
            </a:r>
            <a:endParaRPr sz="1800"/>
          </a:p>
          <a:p>
            <a:pPr indent="-342900" lvl="0" marL="457200" rtl="0" algn="l">
              <a:spcBef>
                <a:spcPts val="0"/>
              </a:spcBef>
              <a:spcAft>
                <a:spcPts val="0"/>
              </a:spcAft>
              <a:buSzPts val="1800"/>
              <a:buChar char="●"/>
            </a:pPr>
            <a:r>
              <a:rPr lang="en" sz="1800"/>
              <a:t>Testing of both systems</a:t>
            </a:r>
            <a:endParaRPr sz="1800"/>
          </a:p>
          <a:p>
            <a:pPr indent="-342900" lvl="0" marL="457200" rtl="0" algn="l">
              <a:spcBef>
                <a:spcPts val="0"/>
              </a:spcBef>
              <a:spcAft>
                <a:spcPts val="0"/>
              </a:spcAft>
              <a:buSzPts val="1800"/>
              <a:buChar char="●"/>
            </a:pPr>
            <a:r>
              <a:rPr lang="en" sz="1800"/>
              <a:t>“Poking holes in aircraft network”</a:t>
            </a:r>
            <a:endParaRPr/>
          </a:p>
        </p:txBody>
      </p:sp>
      <p:pic>
        <p:nvPicPr>
          <p:cNvPr id="66" name="Google Shape;66;p11"/>
          <p:cNvPicPr preferRelativeResize="0"/>
          <p:nvPr/>
        </p:nvPicPr>
        <p:blipFill>
          <a:blip r:embed="rId3">
            <a:alphaModFix/>
          </a:blip>
          <a:stretch>
            <a:fillRect/>
          </a:stretch>
        </p:blipFill>
        <p:spPr>
          <a:xfrm>
            <a:off x="5874550" y="2077125"/>
            <a:ext cx="2869675" cy="239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2320350" y="2285400"/>
            <a:ext cx="4503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Demo </a:t>
            </a:r>
            <a:r>
              <a:rPr lang="en"/>
              <a:t>Pics</a:t>
            </a:r>
            <a:r>
              <a:rPr lang="en" sz="4800"/>
              <a:t>!</a:t>
            </a:r>
            <a:endParaRPr sz="4800"/>
          </a:p>
        </p:txBody>
      </p:sp>
      <p:pic>
        <p:nvPicPr>
          <p:cNvPr id="72" name="Google Shape;72;p12"/>
          <p:cNvPicPr preferRelativeResize="0"/>
          <p:nvPr/>
        </p:nvPicPr>
        <p:blipFill>
          <a:blip r:embed="rId3">
            <a:alphaModFix/>
          </a:blip>
          <a:stretch>
            <a:fillRect/>
          </a:stretch>
        </p:blipFill>
        <p:spPr>
          <a:xfrm>
            <a:off x="6619675" y="3361625"/>
            <a:ext cx="2167955" cy="1467632"/>
          </a:xfrm>
          <a:prstGeom prst="rect">
            <a:avLst/>
          </a:prstGeom>
          <a:noFill/>
          <a:ln>
            <a:noFill/>
          </a:ln>
        </p:spPr>
      </p:pic>
      <p:pic>
        <p:nvPicPr>
          <p:cNvPr id="73" name="Google Shape;73;p12"/>
          <p:cNvPicPr preferRelativeResize="0"/>
          <p:nvPr/>
        </p:nvPicPr>
        <p:blipFill>
          <a:blip r:embed="rId4">
            <a:alphaModFix/>
          </a:blip>
          <a:stretch>
            <a:fillRect/>
          </a:stretch>
        </p:blipFill>
        <p:spPr>
          <a:xfrm>
            <a:off x="522563" y="304250"/>
            <a:ext cx="1797775" cy="179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311700" y="31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 Connection Test </a:t>
            </a:r>
            <a:endParaRPr/>
          </a:p>
        </p:txBody>
      </p:sp>
      <p:sp>
        <p:nvSpPr>
          <p:cNvPr id="79" name="Google Shape;79;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3"/>
          <p:cNvPicPr preferRelativeResize="0"/>
          <p:nvPr/>
        </p:nvPicPr>
        <p:blipFill>
          <a:blip r:embed="rId3">
            <a:alphaModFix/>
          </a:blip>
          <a:stretch>
            <a:fillRect/>
          </a:stretch>
        </p:blipFill>
        <p:spPr>
          <a:xfrm>
            <a:off x="183250" y="1152463"/>
            <a:ext cx="6432048" cy="3618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311700" y="30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 Connection Test </a:t>
            </a:r>
            <a:endParaRPr/>
          </a:p>
          <a:p>
            <a:pPr indent="0" lvl="0" marL="0" rtl="0" algn="l">
              <a:spcBef>
                <a:spcPts val="0"/>
              </a:spcBef>
              <a:spcAft>
                <a:spcPts val="0"/>
              </a:spcAft>
              <a:buNone/>
            </a:pPr>
            <a:r>
              <a:t/>
            </a:r>
            <a:endParaRPr/>
          </a:p>
        </p:txBody>
      </p:sp>
      <p:sp>
        <p:nvSpPr>
          <p:cNvPr id="86" name="Google Shape;8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4"/>
          <p:cNvPicPr preferRelativeResize="0"/>
          <p:nvPr/>
        </p:nvPicPr>
        <p:blipFill>
          <a:blip r:embed="rId3">
            <a:alphaModFix/>
          </a:blip>
          <a:stretch>
            <a:fillRect/>
          </a:stretch>
        </p:blipFill>
        <p:spPr>
          <a:xfrm>
            <a:off x="377925" y="1152475"/>
            <a:ext cx="6433651" cy="3618926"/>
          </a:xfrm>
          <a:prstGeom prst="rect">
            <a:avLst/>
          </a:prstGeom>
          <a:noFill/>
          <a:ln>
            <a:noFill/>
          </a:ln>
        </p:spPr>
      </p:pic>
      <p:sp>
        <p:nvSpPr>
          <p:cNvPr id="88" name="Google Shape;88;p14"/>
          <p:cNvSpPr/>
          <p:nvPr/>
        </p:nvSpPr>
        <p:spPr>
          <a:xfrm>
            <a:off x="4626100" y="2307950"/>
            <a:ext cx="387000" cy="366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Questions?</a:t>
            </a:r>
            <a:endParaRPr b="1"/>
          </a:p>
        </p:txBody>
      </p:sp>
      <p:pic>
        <p:nvPicPr>
          <p:cNvPr id="94" name="Google Shape;94;p15"/>
          <p:cNvPicPr preferRelativeResize="0"/>
          <p:nvPr/>
        </p:nvPicPr>
        <p:blipFill>
          <a:blip r:embed="rId3">
            <a:alphaModFix/>
          </a:blip>
          <a:stretch>
            <a:fillRect/>
          </a:stretch>
        </p:blipFill>
        <p:spPr>
          <a:xfrm>
            <a:off x="3099313" y="1438025"/>
            <a:ext cx="2945377" cy="2945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