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60" r:id="rId4"/>
    <p:sldId id="269" r:id="rId5"/>
    <p:sldId id="275" r:id="rId6"/>
    <p:sldId id="272" r:id="rId7"/>
    <p:sldId id="265" r:id="rId8"/>
    <p:sldId id="268" r:id="rId9"/>
    <p:sldId id="279" r:id="rId10"/>
    <p:sldId id="274" r:id="rId11"/>
    <p:sldId id="280" r:id="rId12"/>
    <p:sldId id="262" r:id="rId13"/>
    <p:sldId id="259" r:id="rId14"/>
    <p:sldId id="277" r:id="rId15"/>
    <p:sldId id="278" r:id="rId16"/>
    <p:sldId id="273" r:id="rId17"/>
    <p:sldId id="270" r:id="rId18"/>
    <p:sldId id="271" r:id="rId19"/>
    <p:sldId id="261" r:id="rId20"/>
    <p:sldId id="281" r:id="rId21"/>
    <p:sldId id="282" r:id="rId22"/>
    <p:sldId id="285" r:id="rId23"/>
    <p:sldId id="283" r:id="rId24"/>
    <p:sldId id="284" r:id="rId25"/>
    <p:sldId id="287" r:id="rId26"/>
    <p:sldId id="288" r:id="rId27"/>
    <p:sldId id="286" r:id="rId28"/>
    <p:sldId id="276" r:id="rId29"/>
    <p:sldId id="289" r:id="rId30"/>
    <p:sldId id="26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5" autoAdjust="0"/>
    <p:restoredTop sz="94660"/>
  </p:normalViewPr>
  <p:slideViewPr>
    <p:cSldViewPr snapToGrid="0">
      <p:cViewPr>
        <p:scale>
          <a:sx n="64" d="100"/>
          <a:sy n="64" d="100"/>
        </p:scale>
        <p:origin x="9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58B64-376C-4463-A78B-2D7776DC921F}" type="datetimeFigureOut">
              <a:rPr lang="en-US" smtClean="0"/>
              <a:t>5/11/2025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540E2-4DD5-448B-AD5D-6994FB0A37DE}" type="slidenum">
              <a:rPr lang="en-US" smtClean="0"/>
              <a:t>‹#›</a:t>
            </a:fld>
            <a:endParaRPr lang="en-US"/>
          </a:p>
        </p:txBody>
      </p:sp>
    </p:spTree>
    <p:extLst>
      <p:ext uri="{BB962C8B-B14F-4D97-AF65-F5344CB8AC3E}">
        <p14:creationId xmlns:p14="http://schemas.microsoft.com/office/powerpoint/2010/main" val="225887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A540E2-4DD5-448B-AD5D-6994FB0A37DE}" type="slidenum">
              <a:rPr lang="en-US" smtClean="0"/>
              <a:t>19</a:t>
            </a:fld>
            <a:endParaRPr lang="en-US"/>
          </a:p>
        </p:txBody>
      </p:sp>
    </p:spTree>
    <p:extLst>
      <p:ext uri="{BB962C8B-B14F-4D97-AF65-F5344CB8AC3E}">
        <p14:creationId xmlns:p14="http://schemas.microsoft.com/office/powerpoint/2010/main" val="253896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5C44-4B3C-60B5-7BFA-A244A1FBC5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48AB9D-442D-3674-3917-C720AA2D4B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C18E21-380B-3442-A376-BAC2E8AC295B}"/>
              </a:ext>
            </a:extLst>
          </p:cNvPr>
          <p:cNvSpPr>
            <a:spLocks noGrp="1"/>
          </p:cNvSpPr>
          <p:nvPr>
            <p:ph type="dt" sz="half" idx="10"/>
          </p:nvPr>
        </p:nvSpPr>
        <p:spPr/>
        <p:txBody>
          <a:bodyPr/>
          <a:lstStyle/>
          <a:p>
            <a:fld id="{B123F202-3A41-4A69-89CA-BEB164813E77}" type="datetimeFigureOut">
              <a:rPr lang="en-US" smtClean="0"/>
              <a:t>5/11/2025</a:t>
            </a:fld>
            <a:endParaRPr lang="en-US"/>
          </a:p>
        </p:txBody>
      </p:sp>
      <p:sp>
        <p:nvSpPr>
          <p:cNvPr id="5" name="Footer Placeholder 4">
            <a:extLst>
              <a:ext uri="{FF2B5EF4-FFF2-40B4-BE49-F238E27FC236}">
                <a16:creationId xmlns:a16="http://schemas.microsoft.com/office/drawing/2014/main" id="{024AC881-882B-6C0C-BF63-A04D3E53E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188D-BD9E-F8DE-5E2A-576CC6B6CBA8}"/>
              </a:ext>
            </a:extLst>
          </p:cNvPr>
          <p:cNvSpPr>
            <a:spLocks noGrp="1"/>
          </p:cNvSpPr>
          <p:nvPr>
            <p:ph type="sldNum" sz="quarter" idx="12"/>
          </p:nvPr>
        </p:nvSpPr>
        <p:spPr/>
        <p:txBody>
          <a:bodyPr/>
          <a:lstStyle/>
          <a:p>
            <a:fld id="{D7F9CC7B-FB2F-458E-9EAA-F09F3455AA50}" type="slidenum">
              <a:rPr lang="en-US" smtClean="0"/>
              <a:t>‹#›</a:t>
            </a:fld>
            <a:endParaRPr lang="en-US"/>
          </a:p>
        </p:txBody>
      </p:sp>
    </p:spTree>
    <p:extLst>
      <p:ext uri="{BB962C8B-B14F-4D97-AF65-F5344CB8AC3E}">
        <p14:creationId xmlns:p14="http://schemas.microsoft.com/office/powerpoint/2010/main" val="4007300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E7132-FCC1-D8EA-E880-BBA1B79021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833747-6310-32B9-4F12-50FCE11A53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D92F4-A721-79FB-42B8-D524CBECFADB}"/>
              </a:ext>
            </a:extLst>
          </p:cNvPr>
          <p:cNvSpPr>
            <a:spLocks noGrp="1"/>
          </p:cNvSpPr>
          <p:nvPr>
            <p:ph type="dt" sz="half" idx="10"/>
          </p:nvPr>
        </p:nvSpPr>
        <p:spPr/>
        <p:txBody>
          <a:bodyPr/>
          <a:lstStyle/>
          <a:p>
            <a:fld id="{B123F202-3A41-4A69-89CA-BEB164813E77}" type="datetimeFigureOut">
              <a:rPr lang="en-US" smtClean="0"/>
              <a:t>5/11/2025</a:t>
            </a:fld>
            <a:endParaRPr lang="en-US"/>
          </a:p>
        </p:txBody>
      </p:sp>
      <p:sp>
        <p:nvSpPr>
          <p:cNvPr id="5" name="Footer Placeholder 4">
            <a:extLst>
              <a:ext uri="{FF2B5EF4-FFF2-40B4-BE49-F238E27FC236}">
                <a16:creationId xmlns:a16="http://schemas.microsoft.com/office/drawing/2014/main" id="{B06A1F0A-DF64-FC26-42AD-D5FF5BCB4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75310-7000-07BB-F39B-80E71A1E5709}"/>
              </a:ext>
            </a:extLst>
          </p:cNvPr>
          <p:cNvSpPr>
            <a:spLocks noGrp="1"/>
          </p:cNvSpPr>
          <p:nvPr>
            <p:ph type="sldNum" sz="quarter" idx="12"/>
          </p:nvPr>
        </p:nvSpPr>
        <p:spPr/>
        <p:txBody>
          <a:bodyPr/>
          <a:lstStyle/>
          <a:p>
            <a:fld id="{D7F9CC7B-FB2F-458E-9EAA-F09F3455AA50}" type="slidenum">
              <a:rPr lang="en-US" smtClean="0"/>
              <a:t>‹#›</a:t>
            </a:fld>
            <a:endParaRPr lang="en-US"/>
          </a:p>
        </p:txBody>
      </p:sp>
    </p:spTree>
    <p:extLst>
      <p:ext uri="{BB962C8B-B14F-4D97-AF65-F5344CB8AC3E}">
        <p14:creationId xmlns:p14="http://schemas.microsoft.com/office/powerpoint/2010/main" val="88375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9E5A47-FF98-9C79-9ECF-028901EE41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C999C6-3156-08DE-1CD6-BDCCDD5B5A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9884E2-F3A3-735B-2932-E56CE3463A93}"/>
              </a:ext>
            </a:extLst>
          </p:cNvPr>
          <p:cNvSpPr>
            <a:spLocks noGrp="1"/>
          </p:cNvSpPr>
          <p:nvPr>
            <p:ph type="dt" sz="half" idx="10"/>
          </p:nvPr>
        </p:nvSpPr>
        <p:spPr/>
        <p:txBody>
          <a:bodyPr/>
          <a:lstStyle/>
          <a:p>
            <a:fld id="{B123F202-3A41-4A69-89CA-BEB164813E77}" type="datetimeFigureOut">
              <a:rPr lang="en-US" smtClean="0"/>
              <a:t>5/11/2025</a:t>
            </a:fld>
            <a:endParaRPr lang="en-US"/>
          </a:p>
        </p:txBody>
      </p:sp>
      <p:sp>
        <p:nvSpPr>
          <p:cNvPr id="5" name="Footer Placeholder 4">
            <a:extLst>
              <a:ext uri="{FF2B5EF4-FFF2-40B4-BE49-F238E27FC236}">
                <a16:creationId xmlns:a16="http://schemas.microsoft.com/office/drawing/2014/main" id="{F994F978-DA2E-73F3-7797-E22771E88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EB1DAD-2CB7-9ABF-9BC2-2F9E651B90E3}"/>
              </a:ext>
            </a:extLst>
          </p:cNvPr>
          <p:cNvSpPr>
            <a:spLocks noGrp="1"/>
          </p:cNvSpPr>
          <p:nvPr>
            <p:ph type="sldNum" sz="quarter" idx="12"/>
          </p:nvPr>
        </p:nvSpPr>
        <p:spPr/>
        <p:txBody>
          <a:bodyPr/>
          <a:lstStyle/>
          <a:p>
            <a:fld id="{D7F9CC7B-FB2F-458E-9EAA-F09F3455AA50}" type="slidenum">
              <a:rPr lang="en-US" smtClean="0"/>
              <a:t>‹#›</a:t>
            </a:fld>
            <a:endParaRPr lang="en-US"/>
          </a:p>
        </p:txBody>
      </p:sp>
    </p:spTree>
    <p:extLst>
      <p:ext uri="{BB962C8B-B14F-4D97-AF65-F5344CB8AC3E}">
        <p14:creationId xmlns:p14="http://schemas.microsoft.com/office/powerpoint/2010/main" val="237755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9F27-35CC-B942-EB28-68730B7A9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97B61-4E40-A671-5A4D-AAD9A90E9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2BEFF-8276-E942-5DC1-350DCB42F885}"/>
              </a:ext>
            </a:extLst>
          </p:cNvPr>
          <p:cNvSpPr>
            <a:spLocks noGrp="1"/>
          </p:cNvSpPr>
          <p:nvPr>
            <p:ph type="dt" sz="half" idx="10"/>
          </p:nvPr>
        </p:nvSpPr>
        <p:spPr/>
        <p:txBody>
          <a:bodyPr/>
          <a:lstStyle/>
          <a:p>
            <a:fld id="{B123F202-3A41-4A69-89CA-BEB164813E77}" type="datetimeFigureOut">
              <a:rPr lang="en-US" smtClean="0"/>
              <a:t>5/11/2025</a:t>
            </a:fld>
            <a:endParaRPr lang="en-US"/>
          </a:p>
        </p:txBody>
      </p:sp>
      <p:sp>
        <p:nvSpPr>
          <p:cNvPr id="5" name="Footer Placeholder 4">
            <a:extLst>
              <a:ext uri="{FF2B5EF4-FFF2-40B4-BE49-F238E27FC236}">
                <a16:creationId xmlns:a16="http://schemas.microsoft.com/office/drawing/2014/main" id="{218FFB99-2E48-1A6C-DEEB-E4F4596D1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13140-40D1-301A-DB18-489BC7325459}"/>
              </a:ext>
            </a:extLst>
          </p:cNvPr>
          <p:cNvSpPr>
            <a:spLocks noGrp="1"/>
          </p:cNvSpPr>
          <p:nvPr>
            <p:ph type="sldNum" sz="quarter" idx="12"/>
          </p:nvPr>
        </p:nvSpPr>
        <p:spPr/>
        <p:txBody>
          <a:bodyPr/>
          <a:lstStyle/>
          <a:p>
            <a:fld id="{D7F9CC7B-FB2F-458E-9EAA-F09F3455AA50}" type="slidenum">
              <a:rPr lang="en-US" smtClean="0"/>
              <a:t>‹#›</a:t>
            </a:fld>
            <a:endParaRPr lang="en-US"/>
          </a:p>
        </p:txBody>
      </p:sp>
    </p:spTree>
    <p:extLst>
      <p:ext uri="{BB962C8B-B14F-4D97-AF65-F5344CB8AC3E}">
        <p14:creationId xmlns:p14="http://schemas.microsoft.com/office/powerpoint/2010/main" val="95697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7373D-7E05-87DD-9C7F-35F3C7832F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1F7BD8-6F73-BF8F-50CE-5A26140F9A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2BF469-4537-938B-DD93-3377CCC2023C}"/>
              </a:ext>
            </a:extLst>
          </p:cNvPr>
          <p:cNvSpPr>
            <a:spLocks noGrp="1"/>
          </p:cNvSpPr>
          <p:nvPr>
            <p:ph type="dt" sz="half" idx="10"/>
          </p:nvPr>
        </p:nvSpPr>
        <p:spPr/>
        <p:txBody>
          <a:bodyPr/>
          <a:lstStyle/>
          <a:p>
            <a:fld id="{B123F202-3A41-4A69-89CA-BEB164813E77}" type="datetimeFigureOut">
              <a:rPr lang="en-US" smtClean="0"/>
              <a:t>5/11/2025</a:t>
            </a:fld>
            <a:endParaRPr lang="en-US"/>
          </a:p>
        </p:txBody>
      </p:sp>
      <p:sp>
        <p:nvSpPr>
          <p:cNvPr id="5" name="Footer Placeholder 4">
            <a:extLst>
              <a:ext uri="{FF2B5EF4-FFF2-40B4-BE49-F238E27FC236}">
                <a16:creationId xmlns:a16="http://schemas.microsoft.com/office/drawing/2014/main" id="{8C5F0677-E74F-9B14-6835-62F64685A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AB0DB-3763-975B-D19E-C64A1BC8EC16}"/>
              </a:ext>
            </a:extLst>
          </p:cNvPr>
          <p:cNvSpPr>
            <a:spLocks noGrp="1"/>
          </p:cNvSpPr>
          <p:nvPr>
            <p:ph type="sldNum" sz="quarter" idx="12"/>
          </p:nvPr>
        </p:nvSpPr>
        <p:spPr/>
        <p:txBody>
          <a:bodyPr/>
          <a:lstStyle/>
          <a:p>
            <a:fld id="{D7F9CC7B-FB2F-458E-9EAA-F09F3455AA50}" type="slidenum">
              <a:rPr lang="en-US" smtClean="0"/>
              <a:t>‹#›</a:t>
            </a:fld>
            <a:endParaRPr lang="en-US"/>
          </a:p>
        </p:txBody>
      </p:sp>
    </p:spTree>
    <p:extLst>
      <p:ext uri="{BB962C8B-B14F-4D97-AF65-F5344CB8AC3E}">
        <p14:creationId xmlns:p14="http://schemas.microsoft.com/office/powerpoint/2010/main" val="109889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EFDD-E76C-9CD0-4C52-6CE58A434A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2A3A7-9982-F812-196E-209EE874C6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BE3D4E-281C-E8B3-0BD5-A543BE7D6B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EC9AC2-FF4C-828D-C37C-5AA63F68F7D8}"/>
              </a:ext>
            </a:extLst>
          </p:cNvPr>
          <p:cNvSpPr>
            <a:spLocks noGrp="1"/>
          </p:cNvSpPr>
          <p:nvPr>
            <p:ph type="dt" sz="half" idx="10"/>
          </p:nvPr>
        </p:nvSpPr>
        <p:spPr/>
        <p:txBody>
          <a:bodyPr/>
          <a:lstStyle/>
          <a:p>
            <a:fld id="{B123F202-3A41-4A69-89CA-BEB164813E77}" type="datetimeFigureOut">
              <a:rPr lang="en-US" smtClean="0"/>
              <a:t>5/11/2025</a:t>
            </a:fld>
            <a:endParaRPr lang="en-US"/>
          </a:p>
        </p:txBody>
      </p:sp>
      <p:sp>
        <p:nvSpPr>
          <p:cNvPr id="6" name="Footer Placeholder 5">
            <a:extLst>
              <a:ext uri="{FF2B5EF4-FFF2-40B4-BE49-F238E27FC236}">
                <a16:creationId xmlns:a16="http://schemas.microsoft.com/office/drawing/2014/main" id="{066C103D-56B8-9658-FB3F-446EE526A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6BA14E-E604-DA2B-B0F0-8F30CFA450F8}"/>
              </a:ext>
            </a:extLst>
          </p:cNvPr>
          <p:cNvSpPr>
            <a:spLocks noGrp="1"/>
          </p:cNvSpPr>
          <p:nvPr>
            <p:ph type="sldNum" sz="quarter" idx="12"/>
          </p:nvPr>
        </p:nvSpPr>
        <p:spPr/>
        <p:txBody>
          <a:bodyPr/>
          <a:lstStyle/>
          <a:p>
            <a:fld id="{D7F9CC7B-FB2F-458E-9EAA-F09F3455AA50}" type="slidenum">
              <a:rPr lang="en-US" smtClean="0"/>
              <a:t>‹#›</a:t>
            </a:fld>
            <a:endParaRPr lang="en-US"/>
          </a:p>
        </p:txBody>
      </p:sp>
    </p:spTree>
    <p:extLst>
      <p:ext uri="{BB962C8B-B14F-4D97-AF65-F5344CB8AC3E}">
        <p14:creationId xmlns:p14="http://schemas.microsoft.com/office/powerpoint/2010/main" val="305258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F38E-DAE3-578B-2E88-F01A2531C1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DC2405-3302-73D8-0452-C7A592CAD3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F66B21-7581-BD3D-37D6-4549DCFD70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CB18FC-E3AE-A624-B896-B354851D6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179DB9-CD0A-73D6-5A53-D40A742F1F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2B1432-60B3-273B-F52A-698D79112F45}"/>
              </a:ext>
            </a:extLst>
          </p:cNvPr>
          <p:cNvSpPr>
            <a:spLocks noGrp="1"/>
          </p:cNvSpPr>
          <p:nvPr>
            <p:ph type="dt" sz="half" idx="10"/>
          </p:nvPr>
        </p:nvSpPr>
        <p:spPr/>
        <p:txBody>
          <a:bodyPr/>
          <a:lstStyle/>
          <a:p>
            <a:fld id="{B123F202-3A41-4A69-89CA-BEB164813E77}" type="datetimeFigureOut">
              <a:rPr lang="en-US" smtClean="0"/>
              <a:t>5/11/2025</a:t>
            </a:fld>
            <a:endParaRPr lang="en-US"/>
          </a:p>
        </p:txBody>
      </p:sp>
      <p:sp>
        <p:nvSpPr>
          <p:cNvPr id="8" name="Footer Placeholder 7">
            <a:extLst>
              <a:ext uri="{FF2B5EF4-FFF2-40B4-BE49-F238E27FC236}">
                <a16:creationId xmlns:a16="http://schemas.microsoft.com/office/drawing/2014/main" id="{586E7CD0-A85C-6CDB-F5A9-3988AF3AF0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4CE7B2-2717-6E1C-97F7-09E5913983A4}"/>
              </a:ext>
            </a:extLst>
          </p:cNvPr>
          <p:cNvSpPr>
            <a:spLocks noGrp="1"/>
          </p:cNvSpPr>
          <p:nvPr>
            <p:ph type="sldNum" sz="quarter" idx="12"/>
          </p:nvPr>
        </p:nvSpPr>
        <p:spPr/>
        <p:txBody>
          <a:bodyPr/>
          <a:lstStyle/>
          <a:p>
            <a:fld id="{D7F9CC7B-FB2F-458E-9EAA-F09F3455AA50}" type="slidenum">
              <a:rPr lang="en-US" smtClean="0"/>
              <a:t>‹#›</a:t>
            </a:fld>
            <a:endParaRPr lang="en-US"/>
          </a:p>
        </p:txBody>
      </p:sp>
    </p:spTree>
    <p:extLst>
      <p:ext uri="{BB962C8B-B14F-4D97-AF65-F5344CB8AC3E}">
        <p14:creationId xmlns:p14="http://schemas.microsoft.com/office/powerpoint/2010/main" val="3781511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3DF0-2365-2A5C-732A-475D08B3A9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91631B-EF34-E862-44CB-98868E75ADD2}"/>
              </a:ext>
            </a:extLst>
          </p:cNvPr>
          <p:cNvSpPr>
            <a:spLocks noGrp="1"/>
          </p:cNvSpPr>
          <p:nvPr>
            <p:ph type="dt" sz="half" idx="10"/>
          </p:nvPr>
        </p:nvSpPr>
        <p:spPr/>
        <p:txBody>
          <a:bodyPr/>
          <a:lstStyle/>
          <a:p>
            <a:fld id="{B123F202-3A41-4A69-89CA-BEB164813E77}" type="datetimeFigureOut">
              <a:rPr lang="en-US" smtClean="0"/>
              <a:t>5/11/2025</a:t>
            </a:fld>
            <a:endParaRPr lang="en-US"/>
          </a:p>
        </p:txBody>
      </p:sp>
      <p:sp>
        <p:nvSpPr>
          <p:cNvPr id="4" name="Footer Placeholder 3">
            <a:extLst>
              <a:ext uri="{FF2B5EF4-FFF2-40B4-BE49-F238E27FC236}">
                <a16:creationId xmlns:a16="http://schemas.microsoft.com/office/drawing/2014/main" id="{2834EF81-E375-6B67-D2E5-859C5E787D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F0541A-9C90-D150-2A10-47B6B14F3BED}"/>
              </a:ext>
            </a:extLst>
          </p:cNvPr>
          <p:cNvSpPr>
            <a:spLocks noGrp="1"/>
          </p:cNvSpPr>
          <p:nvPr>
            <p:ph type="sldNum" sz="quarter" idx="12"/>
          </p:nvPr>
        </p:nvSpPr>
        <p:spPr/>
        <p:txBody>
          <a:bodyPr/>
          <a:lstStyle/>
          <a:p>
            <a:fld id="{D7F9CC7B-FB2F-458E-9EAA-F09F3455AA50}" type="slidenum">
              <a:rPr lang="en-US" smtClean="0"/>
              <a:t>‹#›</a:t>
            </a:fld>
            <a:endParaRPr lang="en-US"/>
          </a:p>
        </p:txBody>
      </p:sp>
    </p:spTree>
    <p:extLst>
      <p:ext uri="{BB962C8B-B14F-4D97-AF65-F5344CB8AC3E}">
        <p14:creationId xmlns:p14="http://schemas.microsoft.com/office/powerpoint/2010/main" val="545697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71E29-DF5B-EF82-EEF0-33A0BE89AB78}"/>
              </a:ext>
            </a:extLst>
          </p:cNvPr>
          <p:cNvSpPr>
            <a:spLocks noGrp="1"/>
          </p:cNvSpPr>
          <p:nvPr>
            <p:ph type="dt" sz="half" idx="10"/>
          </p:nvPr>
        </p:nvSpPr>
        <p:spPr/>
        <p:txBody>
          <a:bodyPr/>
          <a:lstStyle/>
          <a:p>
            <a:fld id="{B123F202-3A41-4A69-89CA-BEB164813E77}" type="datetimeFigureOut">
              <a:rPr lang="en-US" smtClean="0"/>
              <a:t>5/11/2025</a:t>
            </a:fld>
            <a:endParaRPr lang="en-US"/>
          </a:p>
        </p:txBody>
      </p:sp>
      <p:sp>
        <p:nvSpPr>
          <p:cNvPr id="3" name="Footer Placeholder 2">
            <a:extLst>
              <a:ext uri="{FF2B5EF4-FFF2-40B4-BE49-F238E27FC236}">
                <a16:creationId xmlns:a16="http://schemas.microsoft.com/office/drawing/2014/main" id="{AFE85A9C-6986-20C1-2FAB-BC1A70D5DA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4817BE-771C-3202-78C3-07FD64779708}"/>
              </a:ext>
            </a:extLst>
          </p:cNvPr>
          <p:cNvSpPr>
            <a:spLocks noGrp="1"/>
          </p:cNvSpPr>
          <p:nvPr>
            <p:ph type="sldNum" sz="quarter" idx="12"/>
          </p:nvPr>
        </p:nvSpPr>
        <p:spPr/>
        <p:txBody>
          <a:bodyPr/>
          <a:lstStyle/>
          <a:p>
            <a:fld id="{D7F9CC7B-FB2F-458E-9EAA-F09F3455AA50}" type="slidenum">
              <a:rPr lang="en-US" smtClean="0"/>
              <a:t>‹#›</a:t>
            </a:fld>
            <a:endParaRPr lang="en-US"/>
          </a:p>
        </p:txBody>
      </p:sp>
    </p:spTree>
    <p:extLst>
      <p:ext uri="{BB962C8B-B14F-4D97-AF65-F5344CB8AC3E}">
        <p14:creationId xmlns:p14="http://schemas.microsoft.com/office/powerpoint/2010/main" val="177553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99BD-D783-1A59-CBA7-03D90F58C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784E9A-2960-A58C-286A-4FF8C25490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683F51-8333-F62D-ECDA-CED86B432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88564E-A3DC-1644-37C6-BCC098D8A59B}"/>
              </a:ext>
            </a:extLst>
          </p:cNvPr>
          <p:cNvSpPr>
            <a:spLocks noGrp="1"/>
          </p:cNvSpPr>
          <p:nvPr>
            <p:ph type="dt" sz="half" idx="10"/>
          </p:nvPr>
        </p:nvSpPr>
        <p:spPr/>
        <p:txBody>
          <a:bodyPr/>
          <a:lstStyle/>
          <a:p>
            <a:fld id="{B123F202-3A41-4A69-89CA-BEB164813E77}" type="datetimeFigureOut">
              <a:rPr lang="en-US" smtClean="0"/>
              <a:t>5/11/2025</a:t>
            </a:fld>
            <a:endParaRPr lang="en-US"/>
          </a:p>
        </p:txBody>
      </p:sp>
      <p:sp>
        <p:nvSpPr>
          <p:cNvPr id="6" name="Footer Placeholder 5">
            <a:extLst>
              <a:ext uri="{FF2B5EF4-FFF2-40B4-BE49-F238E27FC236}">
                <a16:creationId xmlns:a16="http://schemas.microsoft.com/office/drawing/2014/main" id="{DABF5F04-14E1-B7E5-C0FF-4408298410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9D5369-6177-BC43-9860-CE1AEA89CDE9}"/>
              </a:ext>
            </a:extLst>
          </p:cNvPr>
          <p:cNvSpPr>
            <a:spLocks noGrp="1"/>
          </p:cNvSpPr>
          <p:nvPr>
            <p:ph type="sldNum" sz="quarter" idx="12"/>
          </p:nvPr>
        </p:nvSpPr>
        <p:spPr/>
        <p:txBody>
          <a:bodyPr/>
          <a:lstStyle/>
          <a:p>
            <a:fld id="{D7F9CC7B-FB2F-458E-9EAA-F09F3455AA50}" type="slidenum">
              <a:rPr lang="en-US" smtClean="0"/>
              <a:t>‹#›</a:t>
            </a:fld>
            <a:endParaRPr lang="en-US"/>
          </a:p>
        </p:txBody>
      </p:sp>
    </p:spTree>
    <p:extLst>
      <p:ext uri="{BB962C8B-B14F-4D97-AF65-F5344CB8AC3E}">
        <p14:creationId xmlns:p14="http://schemas.microsoft.com/office/powerpoint/2010/main" val="759999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B130-5B17-9113-8D4D-3C96D93B8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D2AA63-4141-0508-8954-EF8B6D7881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D0387C-AA9A-C2D1-18E0-77A675023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C97893-AF1F-089E-105F-E70E414D1C25}"/>
              </a:ext>
            </a:extLst>
          </p:cNvPr>
          <p:cNvSpPr>
            <a:spLocks noGrp="1"/>
          </p:cNvSpPr>
          <p:nvPr>
            <p:ph type="dt" sz="half" idx="10"/>
          </p:nvPr>
        </p:nvSpPr>
        <p:spPr/>
        <p:txBody>
          <a:bodyPr/>
          <a:lstStyle/>
          <a:p>
            <a:fld id="{B123F202-3A41-4A69-89CA-BEB164813E77}" type="datetimeFigureOut">
              <a:rPr lang="en-US" smtClean="0"/>
              <a:t>5/11/2025</a:t>
            </a:fld>
            <a:endParaRPr lang="en-US"/>
          </a:p>
        </p:txBody>
      </p:sp>
      <p:sp>
        <p:nvSpPr>
          <p:cNvPr id="6" name="Footer Placeholder 5">
            <a:extLst>
              <a:ext uri="{FF2B5EF4-FFF2-40B4-BE49-F238E27FC236}">
                <a16:creationId xmlns:a16="http://schemas.microsoft.com/office/drawing/2014/main" id="{77AEFF27-9137-4CE3-0A01-A72E867D9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190C1-3724-7ED4-2145-25A43C2A9A2B}"/>
              </a:ext>
            </a:extLst>
          </p:cNvPr>
          <p:cNvSpPr>
            <a:spLocks noGrp="1"/>
          </p:cNvSpPr>
          <p:nvPr>
            <p:ph type="sldNum" sz="quarter" idx="12"/>
          </p:nvPr>
        </p:nvSpPr>
        <p:spPr/>
        <p:txBody>
          <a:bodyPr/>
          <a:lstStyle/>
          <a:p>
            <a:fld id="{D7F9CC7B-FB2F-458E-9EAA-F09F3455AA50}" type="slidenum">
              <a:rPr lang="en-US" smtClean="0"/>
              <a:t>‹#›</a:t>
            </a:fld>
            <a:endParaRPr lang="en-US"/>
          </a:p>
        </p:txBody>
      </p:sp>
    </p:spTree>
    <p:extLst>
      <p:ext uri="{BB962C8B-B14F-4D97-AF65-F5344CB8AC3E}">
        <p14:creationId xmlns:p14="http://schemas.microsoft.com/office/powerpoint/2010/main" val="1822377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D21F29-0823-A42E-E558-EA6D40A312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5D08A9-B975-13A4-680F-1EEB4F9F90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E8A3A-393D-FA47-FF06-12F6E698F2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123F202-3A41-4A69-89CA-BEB164813E77}" type="datetimeFigureOut">
              <a:rPr lang="en-US" smtClean="0"/>
              <a:t>5/11/2025</a:t>
            </a:fld>
            <a:endParaRPr lang="en-US"/>
          </a:p>
        </p:txBody>
      </p:sp>
      <p:sp>
        <p:nvSpPr>
          <p:cNvPr id="5" name="Footer Placeholder 4">
            <a:extLst>
              <a:ext uri="{FF2B5EF4-FFF2-40B4-BE49-F238E27FC236}">
                <a16:creationId xmlns:a16="http://schemas.microsoft.com/office/drawing/2014/main" id="{D27B289E-1B85-3641-EC72-397B21888A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966E9DB-6721-3428-7986-F4A75E12FE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F9CC7B-FB2F-458E-9EAA-F09F3455AA50}" type="slidenum">
              <a:rPr lang="en-US" smtClean="0"/>
              <a:t>‹#›</a:t>
            </a:fld>
            <a:endParaRPr lang="en-US"/>
          </a:p>
        </p:txBody>
      </p:sp>
    </p:spTree>
    <p:extLst>
      <p:ext uri="{BB962C8B-B14F-4D97-AF65-F5344CB8AC3E}">
        <p14:creationId xmlns:p14="http://schemas.microsoft.com/office/powerpoint/2010/main" val="1968794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NTHONY.SY50@bcmail.cuny.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cuny.edu/about/colleg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arketplace.visualstudio.com/items?itemName=bradlc.vscode-tailwindcss"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6" Type="http://schemas.openxmlformats.org/officeDocument/2006/relationships/hyperlink" Target="https://scrapy.org/" TargetMode="External"/><Relationship Id="rId5" Type="http://schemas.openxmlformats.org/officeDocument/2006/relationships/hyperlink" Target="https://www.sqlite.org/index.html" TargetMode="External"/><Relationship Id="rId4" Type="http://schemas.openxmlformats.org/officeDocument/2006/relationships/hyperlink" Target="https://www.djangoproject.com/"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Hitscotty/cuny-first-ap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flowbite.com/docs/getting-started/introduction/" TargetMode="External"/><Relationship Id="rId7" Type="http://schemas.openxmlformats.org/officeDocument/2006/relationships/hyperlink" Target="https://www.youtube.com/watch?v=UxTwFMZ4r5k" TargetMode="External"/><Relationship Id="rId2" Type="http://schemas.openxmlformats.org/officeDocument/2006/relationships/hyperlink" Target="https://www.youtube.com/@TechWithTim/videos" TargetMode="External"/><Relationship Id="rId1" Type="http://schemas.openxmlformats.org/officeDocument/2006/relationships/slideLayout" Target="../slideLayouts/slideLayout2.xml"/><Relationship Id="rId6" Type="http://schemas.openxmlformats.org/officeDocument/2006/relationships/hyperlink" Target="https://www.youtube.com/watch?v=rHux0gMZ3Eg&amp;t=1s" TargetMode="External"/><Relationship Id="rId5" Type="http://schemas.openxmlformats.org/officeDocument/2006/relationships/hyperlink" Target="https://www.geeksforgeeks.org/django-projects/" TargetMode="External"/><Relationship Id="rId4" Type="http://schemas.openxmlformats.org/officeDocument/2006/relationships/hyperlink" Target="https://tailwindcss.com/docs/installation/using-vit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fastapi.tiangolo.com/" TargetMode="External"/><Relationship Id="rId2" Type="http://schemas.openxmlformats.org/officeDocument/2006/relationships/hyperlink" Target="https://www.djangoproject.com/" TargetMode="External"/><Relationship Id="rId1" Type="http://schemas.openxmlformats.org/officeDocument/2006/relationships/slideLayout" Target="../slideLayouts/slideLayout4.xml"/><Relationship Id="rId4" Type="http://schemas.openxmlformats.org/officeDocument/2006/relationships/hyperlink" Target="https://flask.palletsprojects.com/en/stabl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anthony2421/cisc4900-anthony2421-vc1a/blob/main/taskList" TargetMode="External"/><Relationship Id="rId2" Type="http://schemas.openxmlformats.org/officeDocument/2006/relationships/hyperlink" Target="https://github.com/anthony2421?tab=repositories" TargetMode="Externa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9363E-FFB9-42B4-9FA9-DE7AB571B070}"/>
              </a:ext>
            </a:extLst>
          </p:cNvPr>
          <p:cNvSpPr>
            <a:spLocks noGrp="1"/>
          </p:cNvSpPr>
          <p:nvPr>
            <p:ph type="ctrTitle"/>
          </p:nvPr>
        </p:nvSpPr>
        <p:spPr/>
        <p:txBody>
          <a:bodyPr>
            <a:normAutofit fontScale="90000"/>
          </a:bodyPr>
          <a:lstStyle/>
          <a:p>
            <a:r>
              <a:rPr lang="en-US" dirty="0" err="1"/>
              <a:t>PathFinder</a:t>
            </a:r>
            <a:r>
              <a:rPr lang="en-US" dirty="0"/>
              <a:t> – A website compiling various colleges pathways</a:t>
            </a:r>
          </a:p>
        </p:txBody>
      </p:sp>
      <p:sp>
        <p:nvSpPr>
          <p:cNvPr id="3" name="Subtitle 2">
            <a:extLst>
              <a:ext uri="{FF2B5EF4-FFF2-40B4-BE49-F238E27FC236}">
                <a16:creationId xmlns:a16="http://schemas.microsoft.com/office/drawing/2014/main" id="{62A58768-F5A5-CEBC-C674-3ADF7798ABFD}"/>
              </a:ext>
            </a:extLst>
          </p:cNvPr>
          <p:cNvSpPr>
            <a:spLocks noGrp="1"/>
          </p:cNvSpPr>
          <p:nvPr>
            <p:ph type="subTitle" idx="1"/>
          </p:nvPr>
        </p:nvSpPr>
        <p:spPr/>
        <p:txBody>
          <a:bodyPr>
            <a:normAutofit lnSpcReduction="10000"/>
          </a:bodyPr>
          <a:lstStyle/>
          <a:p>
            <a:r>
              <a:rPr lang="en-US" dirty="0"/>
              <a:t>Anthony Sy (VC1A)</a:t>
            </a:r>
          </a:p>
          <a:p>
            <a:r>
              <a:rPr lang="en-US" dirty="0">
                <a:hlinkClick r:id="rId2"/>
              </a:rPr>
              <a:t>ANTHONY.SY50@bcmail.cuny.edu</a:t>
            </a:r>
            <a:endParaRPr lang="en-US" dirty="0"/>
          </a:p>
          <a:p>
            <a:endParaRPr lang="en-US" dirty="0"/>
          </a:p>
          <a:p>
            <a:r>
              <a:rPr lang="en-US" dirty="0"/>
              <a:t>Supervisor: Minh Le, MINH.LE@brooklyn.cuny.edu</a:t>
            </a:r>
          </a:p>
        </p:txBody>
      </p:sp>
    </p:spTree>
    <p:extLst>
      <p:ext uri="{BB962C8B-B14F-4D97-AF65-F5344CB8AC3E}">
        <p14:creationId xmlns:p14="http://schemas.microsoft.com/office/powerpoint/2010/main" val="4007079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5509-F34F-5D97-A4E2-600711A06DE9}"/>
              </a:ext>
            </a:extLst>
          </p:cNvPr>
          <p:cNvSpPr>
            <a:spLocks noGrp="1"/>
          </p:cNvSpPr>
          <p:nvPr>
            <p:ph type="title"/>
          </p:nvPr>
        </p:nvSpPr>
        <p:spPr/>
        <p:txBody>
          <a:bodyPr/>
          <a:lstStyle/>
          <a:p>
            <a:pPr algn="ctr"/>
            <a:r>
              <a:rPr lang="en-US" dirty="0"/>
              <a:t>Code Snippets</a:t>
            </a:r>
          </a:p>
        </p:txBody>
      </p:sp>
      <p:sp>
        <p:nvSpPr>
          <p:cNvPr id="3" name="Content Placeholder 2">
            <a:extLst>
              <a:ext uri="{FF2B5EF4-FFF2-40B4-BE49-F238E27FC236}">
                <a16:creationId xmlns:a16="http://schemas.microsoft.com/office/drawing/2014/main" id="{A18F7188-0E99-F3A0-D5F9-F9F02603211A}"/>
              </a:ext>
            </a:extLst>
          </p:cNvPr>
          <p:cNvSpPr>
            <a:spLocks noGrp="1"/>
          </p:cNvSpPr>
          <p:nvPr>
            <p:ph sz="half" idx="1"/>
          </p:nvPr>
        </p:nvSpPr>
        <p:spPr/>
        <p:txBody>
          <a:bodyPr/>
          <a:lstStyle/>
          <a:p>
            <a:pPr marL="0" indent="0">
              <a:buNone/>
            </a:pPr>
            <a:r>
              <a:rPr lang="en-US" dirty="0"/>
              <a:t>Database</a:t>
            </a:r>
          </a:p>
        </p:txBody>
      </p:sp>
      <p:sp>
        <p:nvSpPr>
          <p:cNvPr id="4" name="Content Placeholder 3">
            <a:extLst>
              <a:ext uri="{FF2B5EF4-FFF2-40B4-BE49-F238E27FC236}">
                <a16:creationId xmlns:a16="http://schemas.microsoft.com/office/drawing/2014/main" id="{09029198-5091-1788-80FC-9BE26DE2613E}"/>
              </a:ext>
            </a:extLst>
          </p:cNvPr>
          <p:cNvSpPr>
            <a:spLocks noGrp="1"/>
          </p:cNvSpPr>
          <p:nvPr>
            <p:ph sz="half" idx="2"/>
          </p:nvPr>
        </p:nvSpPr>
        <p:spPr/>
        <p:txBody>
          <a:bodyPr/>
          <a:lstStyle/>
          <a:p>
            <a:pPr marL="0" indent="0">
              <a:buNone/>
            </a:pPr>
            <a:r>
              <a:rPr lang="en-US" dirty="0"/>
              <a:t>HTML</a:t>
            </a:r>
          </a:p>
        </p:txBody>
      </p:sp>
      <p:pic>
        <p:nvPicPr>
          <p:cNvPr id="8" name="Picture 7" descr="A screen shot of a computer code&#10;&#10;AI-generated content may be incorrect.">
            <a:extLst>
              <a:ext uri="{FF2B5EF4-FFF2-40B4-BE49-F238E27FC236}">
                <a16:creationId xmlns:a16="http://schemas.microsoft.com/office/drawing/2014/main" id="{34BCE7AF-8CF7-7451-4C91-92469627D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6812" y="2311400"/>
            <a:ext cx="7170295" cy="1957297"/>
          </a:xfrm>
          <a:prstGeom prst="rect">
            <a:avLst/>
          </a:prstGeom>
        </p:spPr>
      </p:pic>
      <p:pic>
        <p:nvPicPr>
          <p:cNvPr id="10" name="Picture 9" descr="A screen shot of a computer code&#10;&#10;AI-generated content may be incorrect.">
            <a:extLst>
              <a:ext uri="{FF2B5EF4-FFF2-40B4-BE49-F238E27FC236}">
                <a16:creationId xmlns:a16="http://schemas.microsoft.com/office/drawing/2014/main" id="{792B4F8F-C849-74EA-59A2-A448E7439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4428177"/>
            <a:ext cx="4225577" cy="2064698"/>
          </a:xfrm>
          <a:prstGeom prst="rect">
            <a:avLst/>
          </a:prstGeom>
        </p:spPr>
      </p:pic>
      <p:pic>
        <p:nvPicPr>
          <p:cNvPr id="3074" name="Picture 2">
            <a:extLst>
              <a:ext uri="{FF2B5EF4-FFF2-40B4-BE49-F238E27FC236}">
                <a16:creationId xmlns:a16="http://schemas.microsoft.com/office/drawing/2014/main" id="{93F199B0-3048-248B-F898-C791E90BEF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304" y="2546676"/>
            <a:ext cx="4238821" cy="3444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698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69F4-D0A7-EF51-2F14-6A90764F7335}"/>
              </a:ext>
            </a:extLst>
          </p:cNvPr>
          <p:cNvSpPr>
            <a:spLocks noGrp="1"/>
          </p:cNvSpPr>
          <p:nvPr>
            <p:ph type="title"/>
          </p:nvPr>
        </p:nvSpPr>
        <p:spPr/>
        <p:txBody>
          <a:bodyPr/>
          <a:lstStyle/>
          <a:p>
            <a:pPr algn="ctr"/>
            <a:r>
              <a:rPr lang="en-US" dirty="0"/>
              <a:t>Folder layout</a:t>
            </a:r>
          </a:p>
        </p:txBody>
      </p:sp>
      <p:sp>
        <p:nvSpPr>
          <p:cNvPr id="4" name="Content Placeholder 3">
            <a:extLst>
              <a:ext uri="{FF2B5EF4-FFF2-40B4-BE49-F238E27FC236}">
                <a16:creationId xmlns:a16="http://schemas.microsoft.com/office/drawing/2014/main" id="{7D6DDCFA-1982-333C-46C7-B399AB38CA8B}"/>
              </a:ext>
            </a:extLst>
          </p:cNvPr>
          <p:cNvSpPr>
            <a:spLocks noGrp="1"/>
          </p:cNvSpPr>
          <p:nvPr>
            <p:ph sz="half" idx="2"/>
          </p:nvPr>
        </p:nvSpPr>
        <p:spPr/>
        <p:txBody>
          <a:bodyPr/>
          <a:lstStyle/>
          <a:p>
            <a:r>
              <a:rPr lang="en-US" dirty="0"/>
              <a:t>Data documents holds my Scrapy project</a:t>
            </a:r>
          </a:p>
          <a:p>
            <a:r>
              <a:rPr lang="en-US" dirty="0"/>
              <a:t>Database Documents holds my Django framework project</a:t>
            </a:r>
          </a:p>
          <a:p>
            <a:r>
              <a:rPr lang="en-US" dirty="0"/>
              <a:t>Progress documentations holds this </a:t>
            </a:r>
            <a:r>
              <a:rPr lang="en-US" dirty="0" err="1"/>
              <a:t>powerpoint</a:t>
            </a:r>
            <a:r>
              <a:rPr lang="en-US" dirty="0"/>
              <a:t> &amp; my time logs</a:t>
            </a:r>
          </a:p>
          <a:p>
            <a:r>
              <a:rPr lang="en-US" dirty="0"/>
              <a:t>Web browser documents hold my pure HTMLs</a:t>
            </a:r>
          </a:p>
        </p:txBody>
      </p:sp>
      <p:pic>
        <p:nvPicPr>
          <p:cNvPr id="7" name="Content Placeholder 6" descr="A screenshot of a computer&#10;&#10;AI-generated content may be incorrect.">
            <a:extLst>
              <a:ext uri="{FF2B5EF4-FFF2-40B4-BE49-F238E27FC236}">
                <a16:creationId xmlns:a16="http://schemas.microsoft.com/office/drawing/2014/main" id="{31F36512-F263-6663-8888-C7F46A9401C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2112227" y="1734567"/>
            <a:ext cx="3584035" cy="4442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87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017D-656A-15D0-00B6-6A5B534FFC6A}"/>
              </a:ext>
            </a:extLst>
          </p:cNvPr>
          <p:cNvSpPr>
            <a:spLocks noGrp="1"/>
          </p:cNvSpPr>
          <p:nvPr>
            <p:ph type="title"/>
          </p:nvPr>
        </p:nvSpPr>
        <p:spPr/>
        <p:txBody>
          <a:bodyPr/>
          <a:lstStyle/>
          <a:p>
            <a:pPr algn="ctr"/>
            <a:r>
              <a:rPr lang="en-US" dirty="0"/>
              <a:t>Data sources used so far</a:t>
            </a:r>
          </a:p>
        </p:txBody>
      </p:sp>
      <p:sp>
        <p:nvSpPr>
          <p:cNvPr id="3" name="Content Placeholder 2">
            <a:extLst>
              <a:ext uri="{FF2B5EF4-FFF2-40B4-BE49-F238E27FC236}">
                <a16:creationId xmlns:a16="http://schemas.microsoft.com/office/drawing/2014/main" id="{C8769C10-78A9-6312-FCDC-F1AE96FB42CE}"/>
              </a:ext>
            </a:extLst>
          </p:cNvPr>
          <p:cNvSpPr>
            <a:spLocks noGrp="1"/>
          </p:cNvSpPr>
          <p:nvPr>
            <p:ph idx="1"/>
          </p:nvPr>
        </p:nvSpPr>
        <p:spPr/>
        <p:txBody>
          <a:bodyPr>
            <a:normAutofit/>
          </a:bodyPr>
          <a:lstStyle/>
          <a:p>
            <a:r>
              <a:rPr lang="en-US" dirty="0">
                <a:hlinkClick r:id="rId2"/>
              </a:rPr>
              <a:t>CUNYs</a:t>
            </a:r>
            <a:endParaRPr lang="en-US" dirty="0"/>
          </a:p>
          <a:p>
            <a:pPr lvl="1"/>
            <a:r>
              <a:rPr lang="en-US" dirty="0"/>
              <a:t>Brooklyn College</a:t>
            </a:r>
          </a:p>
          <a:p>
            <a:pPr lvl="1"/>
            <a:r>
              <a:rPr lang="en-US" dirty="0" err="1"/>
              <a:t>KingsBorough</a:t>
            </a:r>
            <a:r>
              <a:rPr lang="en-US" dirty="0"/>
              <a:t> Community College</a:t>
            </a:r>
          </a:p>
          <a:p>
            <a:pPr lvl="1"/>
            <a:r>
              <a:rPr lang="en-US" dirty="0"/>
              <a:t>Baruch College</a:t>
            </a:r>
          </a:p>
          <a:p>
            <a:pPr lvl="1"/>
            <a:r>
              <a:rPr lang="en-US" dirty="0"/>
              <a:t>….</a:t>
            </a:r>
          </a:p>
          <a:p>
            <a:pPr marL="0" indent="0">
              <a:buNone/>
            </a:pPr>
            <a:endParaRPr lang="en-US" dirty="0"/>
          </a:p>
          <a:p>
            <a:pPr marL="0" indent="0">
              <a:buNone/>
            </a:pPr>
            <a:r>
              <a:rPr lang="en-US" sz="2600" dirty="0"/>
              <a:t>As of submitting this final PowerPoint, I’ve only used Brooklyn College</a:t>
            </a:r>
          </a:p>
        </p:txBody>
      </p:sp>
    </p:spTree>
    <p:extLst>
      <p:ext uri="{BB962C8B-B14F-4D97-AF65-F5344CB8AC3E}">
        <p14:creationId xmlns:p14="http://schemas.microsoft.com/office/powerpoint/2010/main" val="3767738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CB68-ED0E-DF47-720C-75E35CDD811B}"/>
              </a:ext>
            </a:extLst>
          </p:cNvPr>
          <p:cNvSpPr>
            <a:spLocks noGrp="1"/>
          </p:cNvSpPr>
          <p:nvPr>
            <p:ph type="title"/>
          </p:nvPr>
        </p:nvSpPr>
        <p:spPr/>
        <p:txBody>
          <a:bodyPr/>
          <a:lstStyle/>
          <a:p>
            <a:r>
              <a:rPr lang="en-US" dirty="0"/>
              <a:t>		    Tools used for project</a:t>
            </a:r>
          </a:p>
        </p:txBody>
      </p:sp>
      <p:sp>
        <p:nvSpPr>
          <p:cNvPr id="3" name="Content Placeholder 2">
            <a:extLst>
              <a:ext uri="{FF2B5EF4-FFF2-40B4-BE49-F238E27FC236}">
                <a16:creationId xmlns:a16="http://schemas.microsoft.com/office/drawing/2014/main" id="{2E7C2DFE-2DF7-CA57-69AA-610802CD412C}"/>
              </a:ext>
            </a:extLst>
          </p:cNvPr>
          <p:cNvSpPr>
            <a:spLocks noGrp="1"/>
          </p:cNvSpPr>
          <p:nvPr>
            <p:ph idx="1"/>
          </p:nvPr>
        </p:nvSpPr>
        <p:spPr/>
        <p:txBody>
          <a:bodyPr>
            <a:normAutofit fontScale="92500" lnSpcReduction="10000"/>
          </a:bodyPr>
          <a:lstStyle/>
          <a:p>
            <a:r>
              <a:rPr lang="en-US" dirty="0"/>
              <a:t>IDE for website creation – </a:t>
            </a:r>
            <a:r>
              <a:rPr lang="en-US" dirty="0">
                <a:hlinkClick r:id="rId2"/>
              </a:rPr>
              <a:t>Visual Studio Code</a:t>
            </a:r>
            <a:endParaRPr lang="en-US" dirty="0"/>
          </a:p>
          <a:p>
            <a:pPr lvl="1"/>
            <a:r>
              <a:rPr lang="en-US" dirty="0"/>
              <a:t>Using </a:t>
            </a:r>
            <a:r>
              <a:rPr lang="en-US" dirty="0">
                <a:hlinkClick r:id="rId3"/>
              </a:rPr>
              <a:t>Tailwind extension library</a:t>
            </a:r>
            <a:endParaRPr lang="en-US" dirty="0"/>
          </a:p>
          <a:p>
            <a:r>
              <a:rPr lang="en-US" dirty="0"/>
              <a:t>DB framework – </a:t>
            </a:r>
            <a:r>
              <a:rPr lang="en-US" dirty="0">
                <a:hlinkClick r:id="rId4"/>
              </a:rPr>
              <a:t>Django</a:t>
            </a:r>
            <a:endParaRPr lang="en-US" dirty="0"/>
          </a:p>
          <a:p>
            <a:pPr lvl="1"/>
            <a:r>
              <a:rPr lang="en-US" dirty="0"/>
              <a:t>Using </a:t>
            </a:r>
            <a:r>
              <a:rPr lang="en-US" dirty="0">
                <a:hlinkClick r:id="rId5"/>
              </a:rPr>
              <a:t>SQLite </a:t>
            </a:r>
            <a:endParaRPr lang="en-US" dirty="0"/>
          </a:p>
          <a:p>
            <a:r>
              <a:rPr lang="en-US" dirty="0"/>
              <a:t>Data scraper - </a:t>
            </a:r>
            <a:r>
              <a:rPr lang="en-US" dirty="0">
                <a:hlinkClick r:id="rId6"/>
              </a:rPr>
              <a:t>Scrapy</a:t>
            </a:r>
            <a:endParaRPr lang="en-US" dirty="0"/>
          </a:p>
          <a:p>
            <a:r>
              <a:rPr lang="en-US" dirty="0"/>
              <a:t>Microsoft Excel</a:t>
            </a:r>
          </a:p>
          <a:p>
            <a:pPr lvl="1"/>
            <a:r>
              <a:rPr lang="en-US" dirty="0"/>
              <a:t>Used for holding data</a:t>
            </a:r>
          </a:p>
          <a:p>
            <a:endParaRPr lang="en-US" dirty="0"/>
          </a:p>
          <a:p>
            <a:endParaRPr lang="en-US" dirty="0"/>
          </a:p>
          <a:p>
            <a:pPr marL="0" indent="0" algn="ctr">
              <a:buNone/>
            </a:pPr>
            <a:r>
              <a:rPr lang="en-US" dirty="0"/>
              <a:t>Note: These tools are subjected to change</a:t>
            </a:r>
          </a:p>
        </p:txBody>
      </p:sp>
    </p:spTree>
    <p:extLst>
      <p:ext uri="{BB962C8B-B14F-4D97-AF65-F5344CB8AC3E}">
        <p14:creationId xmlns:p14="http://schemas.microsoft.com/office/powerpoint/2010/main" val="1703481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5673C-E3AE-5E34-1197-0FB789485C37}"/>
              </a:ext>
            </a:extLst>
          </p:cNvPr>
          <p:cNvSpPr>
            <a:spLocks noGrp="1"/>
          </p:cNvSpPr>
          <p:nvPr>
            <p:ph type="title"/>
          </p:nvPr>
        </p:nvSpPr>
        <p:spPr/>
        <p:txBody>
          <a:bodyPr/>
          <a:lstStyle/>
          <a:p>
            <a:pPr algn="ctr"/>
            <a:r>
              <a:rPr lang="en-US" dirty="0" err="1">
                <a:hlinkClick r:id="rId2"/>
              </a:rPr>
              <a:t>Github</a:t>
            </a:r>
            <a:r>
              <a:rPr lang="en-US" dirty="0">
                <a:hlinkClick r:id="rId2"/>
              </a:rPr>
              <a:t> CUNY Api</a:t>
            </a:r>
            <a:endParaRPr lang="en-US" dirty="0"/>
          </a:p>
        </p:txBody>
      </p:sp>
      <p:sp>
        <p:nvSpPr>
          <p:cNvPr id="3" name="Content Placeholder 2">
            <a:extLst>
              <a:ext uri="{FF2B5EF4-FFF2-40B4-BE49-F238E27FC236}">
                <a16:creationId xmlns:a16="http://schemas.microsoft.com/office/drawing/2014/main" id="{EAA23E9B-065E-2D84-C77D-8E988D9AFA1C}"/>
              </a:ext>
            </a:extLst>
          </p:cNvPr>
          <p:cNvSpPr>
            <a:spLocks noGrp="1"/>
          </p:cNvSpPr>
          <p:nvPr>
            <p:ph idx="1"/>
          </p:nvPr>
        </p:nvSpPr>
        <p:spPr/>
        <p:txBody>
          <a:bodyPr>
            <a:normAutofit lnSpcReduction="10000"/>
          </a:bodyPr>
          <a:lstStyle/>
          <a:p>
            <a:pPr marL="0" indent="0">
              <a:buNone/>
            </a:pPr>
            <a:r>
              <a:rPr lang="en-US" dirty="0"/>
              <a:t>I found this Api on GitHub that allowed you login to CUNY first, allowing you to grab information</a:t>
            </a:r>
          </a:p>
          <a:p>
            <a:pPr marL="0" indent="0">
              <a:buNone/>
            </a:pPr>
            <a:endParaRPr lang="en-US" dirty="0"/>
          </a:p>
          <a:p>
            <a:pPr marL="0" indent="0">
              <a:buNone/>
            </a:pPr>
            <a:r>
              <a:rPr lang="en-US" dirty="0"/>
              <a:t>However, it only lets you grab data relevant to your own account, such as your own schedule, courses, grades, etc. but not anything else outside of your account scope.</a:t>
            </a:r>
          </a:p>
          <a:p>
            <a:pPr marL="0" indent="0">
              <a:buNone/>
            </a:pPr>
            <a:endParaRPr lang="en-US" dirty="0"/>
          </a:p>
          <a:p>
            <a:pPr marL="0" indent="0">
              <a:buNone/>
            </a:pPr>
            <a:r>
              <a:rPr lang="en-US" dirty="0"/>
              <a:t>This was a very interesting Api to discover and us. It gave me an opportunity to learn how to integrate an Api into Django but since it couldn’t access beyond personal data, it became wasted time.</a:t>
            </a:r>
          </a:p>
        </p:txBody>
      </p:sp>
    </p:spTree>
    <p:extLst>
      <p:ext uri="{BB962C8B-B14F-4D97-AF65-F5344CB8AC3E}">
        <p14:creationId xmlns:p14="http://schemas.microsoft.com/office/powerpoint/2010/main" val="2565645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7185-ABCF-4F6C-211C-23F79965377D}"/>
              </a:ext>
            </a:extLst>
          </p:cNvPr>
          <p:cNvSpPr>
            <a:spLocks noGrp="1"/>
          </p:cNvSpPr>
          <p:nvPr>
            <p:ph type="title"/>
          </p:nvPr>
        </p:nvSpPr>
        <p:spPr/>
        <p:txBody>
          <a:bodyPr/>
          <a:lstStyle/>
          <a:p>
            <a:pPr algn="ctr"/>
            <a:r>
              <a:rPr lang="en-US" dirty="0"/>
              <a:t>References used for this project</a:t>
            </a:r>
          </a:p>
        </p:txBody>
      </p:sp>
      <p:sp>
        <p:nvSpPr>
          <p:cNvPr id="3" name="Content Placeholder 2">
            <a:extLst>
              <a:ext uri="{FF2B5EF4-FFF2-40B4-BE49-F238E27FC236}">
                <a16:creationId xmlns:a16="http://schemas.microsoft.com/office/drawing/2014/main" id="{9DE787EC-F9A9-BC9C-68D3-0B34035E3548}"/>
              </a:ext>
            </a:extLst>
          </p:cNvPr>
          <p:cNvSpPr>
            <a:spLocks noGrp="1"/>
          </p:cNvSpPr>
          <p:nvPr>
            <p:ph idx="1"/>
          </p:nvPr>
        </p:nvSpPr>
        <p:spPr/>
        <p:txBody>
          <a:bodyPr/>
          <a:lstStyle/>
          <a:p>
            <a:r>
              <a:rPr lang="en-US" dirty="0">
                <a:hlinkClick r:id="rId2"/>
              </a:rPr>
              <a:t>Tech with Tim</a:t>
            </a:r>
            <a:endParaRPr lang="en-US" dirty="0"/>
          </a:p>
          <a:p>
            <a:r>
              <a:rPr lang="en-US" dirty="0">
                <a:hlinkClick r:id="rId3"/>
              </a:rPr>
              <a:t>HTML, CSS &amp; JScript</a:t>
            </a:r>
            <a:endParaRPr lang="en-US" dirty="0"/>
          </a:p>
          <a:p>
            <a:r>
              <a:rPr lang="en-US" dirty="0">
                <a:hlinkClick r:id="rId4"/>
              </a:rPr>
              <a:t>Tailwind library</a:t>
            </a:r>
            <a:endParaRPr lang="en-US" dirty="0"/>
          </a:p>
          <a:p>
            <a:r>
              <a:rPr lang="en-US" dirty="0">
                <a:hlinkClick r:id="rId5"/>
              </a:rPr>
              <a:t>Inspiration/Ideas to use in Django</a:t>
            </a:r>
            <a:endParaRPr lang="en-US" dirty="0"/>
          </a:p>
          <a:p>
            <a:r>
              <a:rPr lang="en-US" dirty="0">
                <a:hlinkClick r:id="rId6"/>
              </a:rPr>
              <a:t>Django tutorial</a:t>
            </a:r>
            <a:endParaRPr lang="en-US" dirty="0"/>
          </a:p>
          <a:p>
            <a:r>
              <a:rPr lang="en-US" dirty="0">
                <a:hlinkClick r:id="rId7"/>
              </a:rPr>
              <a:t>SQLite integration</a:t>
            </a:r>
            <a:endParaRPr lang="en-US" dirty="0"/>
          </a:p>
          <a:p>
            <a:endParaRPr lang="en-US" dirty="0"/>
          </a:p>
          <a:p>
            <a:r>
              <a:rPr lang="en-US" dirty="0"/>
              <a:t>And other mentions within my time log</a:t>
            </a:r>
          </a:p>
        </p:txBody>
      </p:sp>
    </p:spTree>
    <p:extLst>
      <p:ext uri="{BB962C8B-B14F-4D97-AF65-F5344CB8AC3E}">
        <p14:creationId xmlns:p14="http://schemas.microsoft.com/office/powerpoint/2010/main" val="2972116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79EB-746A-9A26-DB5C-3CC0985011F4}"/>
              </a:ext>
            </a:extLst>
          </p:cNvPr>
          <p:cNvSpPr>
            <a:spLocks noGrp="1"/>
          </p:cNvSpPr>
          <p:nvPr>
            <p:ph type="title"/>
          </p:nvPr>
        </p:nvSpPr>
        <p:spPr/>
        <p:txBody>
          <a:bodyPr/>
          <a:lstStyle/>
          <a:p>
            <a:pPr algn="ctr"/>
            <a:r>
              <a:rPr lang="en-US" dirty="0"/>
              <a:t>Biggest obstacles experienced in the project</a:t>
            </a:r>
          </a:p>
        </p:txBody>
      </p:sp>
      <p:sp>
        <p:nvSpPr>
          <p:cNvPr id="3" name="Content Placeholder 2">
            <a:extLst>
              <a:ext uri="{FF2B5EF4-FFF2-40B4-BE49-F238E27FC236}">
                <a16:creationId xmlns:a16="http://schemas.microsoft.com/office/drawing/2014/main" id="{2582E170-0F32-B190-4430-358C27391DA2}"/>
              </a:ext>
            </a:extLst>
          </p:cNvPr>
          <p:cNvSpPr>
            <a:spLocks noGrp="1"/>
          </p:cNvSpPr>
          <p:nvPr>
            <p:ph sz="half" idx="1"/>
          </p:nvPr>
        </p:nvSpPr>
        <p:spPr/>
        <p:txBody>
          <a:bodyPr>
            <a:normAutofit fontScale="92500" lnSpcReduction="20000"/>
          </a:bodyPr>
          <a:lstStyle/>
          <a:p>
            <a:pPr marL="0" indent="0">
              <a:buNone/>
            </a:pPr>
            <a:r>
              <a:rPr lang="en-US" dirty="0"/>
              <a:t>Throughout the project, I am relearning HTML as I learned it in High School. Thus, I am coding along as I go. However, despite learning about both HTML and databases separately, I didn’t learn how to integrate databases into anything, causing me to be stumped which let me to the Django framework.</a:t>
            </a:r>
          </a:p>
          <a:p>
            <a:pPr marL="0" indent="0">
              <a:buNone/>
            </a:pPr>
            <a:r>
              <a:rPr lang="en-US" dirty="0"/>
              <a:t>It uses python which I never learned before, so it was an extra step in difficulty.</a:t>
            </a:r>
          </a:p>
        </p:txBody>
      </p:sp>
      <p:sp>
        <p:nvSpPr>
          <p:cNvPr id="4" name="Content Placeholder 3">
            <a:extLst>
              <a:ext uri="{FF2B5EF4-FFF2-40B4-BE49-F238E27FC236}">
                <a16:creationId xmlns:a16="http://schemas.microsoft.com/office/drawing/2014/main" id="{9B379336-9AEF-CE68-0321-EAC78AF434B2}"/>
              </a:ext>
            </a:extLst>
          </p:cNvPr>
          <p:cNvSpPr>
            <a:spLocks noGrp="1"/>
          </p:cNvSpPr>
          <p:nvPr>
            <p:ph sz="half" idx="2"/>
          </p:nvPr>
        </p:nvSpPr>
        <p:spPr/>
        <p:txBody>
          <a:bodyPr>
            <a:normAutofit fontScale="92500" lnSpcReduction="20000"/>
          </a:bodyPr>
          <a:lstStyle/>
          <a:p>
            <a:pPr marL="0" indent="0">
              <a:buNone/>
            </a:pPr>
            <a:r>
              <a:rPr lang="en-US" dirty="0"/>
              <a:t>I’ve had a lot of help from my supervisor as he gave me a lot of usage examples of backend, which includes </a:t>
            </a:r>
          </a:p>
          <a:p>
            <a:r>
              <a:rPr lang="en-US" dirty="0">
                <a:hlinkClick r:id="rId2"/>
              </a:rPr>
              <a:t>Django</a:t>
            </a:r>
            <a:endParaRPr lang="en-US" dirty="0"/>
          </a:p>
          <a:p>
            <a:r>
              <a:rPr lang="en-US" dirty="0" err="1">
                <a:hlinkClick r:id="rId3"/>
              </a:rPr>
              <a:t>FastAPI</a:t>
            </a:r>
            <a:endParaRPr lang="en-US" dirty="0"/>
          </a:p>
          <a:p>
            <a:r>
              <a:rPr lang="en-US" dirty="0">
                <a:hlinkClick r:id="rId4"/>
              </a:rPr>
              <a:t>Flask</a:t>
            </a:r>
            <a:endParaRPr lang="en-US" dirty="0"/>
          </a:p>
          <a:p>
            <a:pPr marL="0" indent="0">
              <a:buNone/>
            </a:pPr>
            <a:r>
              <a:rPr lang="en-US" dirty="0"/>
              <a:t>Although he has given me a lot of help throughout the whole project, it is up to me be able to read, learn, and understand the language, Api, framework usages, etc.</a:t>
            </a:r>
          </a:p>
        </p:txBody>
      </p:sp>
    </p:spTree>
    <p:extLst>
      <p:ext uri="{BB962C8B-B14F-4D97-AF65-F5344CB8AC3E}">
        <p14:creationId xmlns:p14="http://schemas.microsoft.com/office/powerpoint/2010/main" val="2210594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AF2A-0014-E8C5-6669-7A018A4E655A}"/>
              </a:ext>
            </a:extLst>
          </p:cNvPr>
          <p:cNvSpPr>
            <a:spLocks noGrp="1"/>
          </p:cNvSpPr>
          <p:nvPr>
            <p:ph type="title"/>
          </p:nvPr>
        </p:nvSpPr>
        <p:spPr/>
        <p:txBody>
          <a:bodyPr/>
          <a:lstStyle/>
          <a:p>
            <a:pPr algn="ctr"/>
            <a:r>
              <a:rPr lang="en-US" dirty="0"/>
              <a:t>CISC 3171</a:t>
            </a:r>
          </a:p>
        </p:txBody>
      </p:sp>
      <p:sp>
        <p:nvSpPr>
          <p:cNvPr id="3" name="Content Placeholder 2">
            <a:extLst>
              <a:ext uri="{FF2B5EF4-FFF2-40B4-BE49-F238E27FC236}">
                <a16:creationId xmlns:a16="http://schemas.microsoft.com/office/drawing/2014/main" id="{DE42F4BF-632F-2216-F2F9-F63D76D37196}"/>
              </a:ext>
            </a:extLst>
          </p:cNvPr>
          <p:cNvSpPr>
            <a:spLocks noGrp="1"/>
          </p:cNvSpPr>
          <p:nvPr>
            <p:ph sz="half" idx="1"/>
          </p:nvPr>
        </p:nvSpPr>
        <p:spPr/>
        <p:txBody>
          <a:bodyPr>
            <a:normAutofit fontScale="77500" lnSpcReduction="20000"/>
          </a:bodyPr>
          <a:lstStyle/>
          <a:p>
            <a:pPr marL="0" indent="0">
              <a:buNone/>
            </a:pPr>
            <a:r>
              <a:rPr lang="en-US" sz="4100" dirty="0"/>
              <a:t>This class that I am currently taking, is focused on the development of android applications. However, in the process of learning it, it has taught my SMART, MVP, User Stories, </a:t>
            </a:r>
            <a:r>
              <a:rPr lang="en-US" sz="4100" dirty="0" err="1"/>
              <a:t>etc</a:t>
            </a:r>
            <a:r>
              <a:rPr lang="en-US" sz="4100" dirty="0"/>
              <a:t>, allowing me to create objectives and organize them easier as well.</a:t>
            </a:r>
          </a:p>
          <a:p>
            <a:endParaRPr lang="en-US" dirty="0"/>
          </a:p>
        </p:txBody>
      </p:sp>
      <p:sp>
        <p:nvSpPr>
          <p:cNvPr id="4" name="Content Placeholder 3">
            <a:extLst>
              <a:ext uri="{FF2B5EF4-FFF2-40B4-BE49-F238E27FC236}">
                <a16:creationId xmlns:a16="http://schemas.microsoft.com/office/drawing/2014/main" id="{0E40AF9C-FD81-FA1D-E896-B7A29424DA05}"/>
              </a:ext>
            </a:extLst>
          </p:cNvPr>
          <p:cNvSpPr>
            <a:spLocks noGrp="1"/>
          </p:cNvSpPr>
          <p:nvPr>
            <p:ph sz="half" idx="2"/>
          </p:nvPr>
        </p:nvSpPr>
        <p:spPr/>
        <p:txBody>
          <a:bodyPr>
            <a:normAutofit fontScale="77500" lnSpcReduction="20000"/>
          </a:bodyPr>
          <a:lstStyle/>
          <a:p>
            <a:pPr marL="0" indent="0">
              <a:buNone/>
            </a:pPr>
            <a:r>
              <a:rPr lang="en-US" dirty="0"/>
              <a:t>As a user,</a:t>
            </a:r>
          </a:p>
          <a:p>
            <a:pPr marL="0" indent="0">
              <a:buNone/>
            </a:pPr>
            <a:r>
              <a:rPr lang="en-US" dirty="0"/>
              <a:t>I want to search my local colleges,</a:t>
            </a:r>
          </a:p>
          <a:p>
            <a:pPr marL="0" indent="0">
              <a:buNone/>
            </a:pPr>
            <a:r>
              <a:rPr lang="en-US" dirty="0"/>
              <a:t>So that I can go to their websites within 5 minutes.</a:t>
            </a:r>
          </a:p>
          <a:p>
            <a:pPr marL="0" indent="0">
              <a:buNone/>
            </a:pPr>
            <a:r>
              <a:rPr lang="en-US" dirty="0"/>
              <a:t>S – Allowing the user to search through the schools in their area</a:t>
            </a:r>
          </a:p>
          <a:p>
            <a:pPr marL="0" indent="0">
              <a:buNone/>
            </a:pPr>
            <a:r>
              <a:rPr lang="en-US" dirty="0"/>
              <a:t>M – The user can go to their wanted school’s website within 5 minutes</a:t>
            </a:r>
          </a:p>
          <a:p>
            <a:pPr marL="0" indent="0">
              <a:buNone/>
            </a:pPr>
            <a:r>
              <a:rPr lang="en-US" dirty="0"/>
              <a:t>A – This can be completed in an agile iteration</a:t>
            </a:r>
          </a:p>
          <a:p>
            <a:pPr marL="0" indent="0">
              <a:buNone/>
            </a:pPr>
            <a:r>
              <a:rPr lang="en-US" dirty="0"/>
              <a:t>R – Allowing the user to see all their local schools</a:t>
            </a:r>
          </a:p>
          <a:p>
            <a:pPr marL="0" indent="0">
              <a:buNone/>
            </a:pPr>
            <a:r>
              <a:rPr lang="en-US" dirty="0"/>
              <a:t>T – To be completed by end of May 2025</a:t>
            </a:r>
          </a:p>
        </p:txBody>
      </p:sp>
    </p:spTree>
    <p:extLst>
      <p:ext uri="{BB962C8B-B14F-4D97-AF65-F5344CB8AC3E}">
        <p14:creationId xmlns:p14="http://schemas.microsoft.com/office/powerpoint/2010/main" val="1654319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A97F-36CD-8C52-1A92-93C44A6CA9E3}"/>
              </a:ext>
            </a:extLst>
          </p:cNvPr>
          <p:cNvSpPr>
            <a:spLocks noGrp="1"/>
          </p:cNvSpPr>
          <p:nvPr>
            <p:ph type="title"/>
          </p:nvPr>
        </p:nvSpPr>
        <p:spPr/>
        <p:txBody>
          <a:bodyPr/>
          <a:lstStyle/>
          <a:p>
            <a:pPr algn="ctr"/>
            <a:r>
              <a:rPr lang="en-US" dirty="0"/>
              <a:t>CISC 3810</a:t>
            </a:r>
          </a:p>
        </p:txBody>
      </p:sp>
      <p:sp>
        <p:nvSpPr>
          <p:cNvPr id="3" name="Content Placeholder 2">
            <a:extLst>
              <a:ext uri="{FF2B5EF4-FFF2-40B4-BE49-F238E27FC236}">
                <a16:creationId xmlns:a16="http://schemas.microsoft.com/office/drawing/2014/main" id="{019D1565-BEB9-5EAD-A1A5-ADF344D45A23}"/>
              </a:ext>
            </a:extLst>
          </p:cNvPr>
          <p:cNvSpPr>
            <a:spLocks noGrp="1"/>
          </p:cNvSpPr>
          <p:nvPr>
            <p:ph sz="half" idx="1"/>
          </p:nvPr>
        </p:nvSpPr>
        <p:spPr/>
        <p:txBody>
          <a:bodyPr>
            <a:normAutofit fontScale="92500" lnSpcReduction="20000"/>
          </a:bodyPr>
          <a:lstStyle/>
          <a:p>
            <a:pPr marL="0" indent="0">
              <a:buNone/>
            </a:pPr>
            <a:r>
              <a:rPr lang="en-US" dirty="0"/>
              <a:t>This class taught database, in the form of Oracle. This is going to help me develop my back-end for my own website, which will use SQL, as they both have similar syntax language.</a:t>
            </a:r>
          </a:p>
          <a:p>
            <a:pPr marL="0" indent="0">
              <a:buNone/>
            </a:pPr>
            <a:r>
              <a:rPr lang="en-US" dirty="0"/>
              <a:t>I aim to use this database as a query, allowing the user to search for their wanted county, college or university.</a:t>
            </a:r>
          </a:p>
          <a:p>
            <a:pPr marL="0" indent="0">
              <a:buNone/>
            </a:pPr>
            <a:r>
              <a:rPr lang="en-US" dirty="0"/>
              <a:t>As of 3/27, I am currently researching on how to connect the database into the html.</a:t>
            </a:r>
          </a:p>
        </p:txBody>
      </p:sp>
      <p:pic>
        <p:nvPicPr>
          <p:cNvPr id="5" name="Content Placeholder 4">
            <a:extLst>
              <a:ext uri="{FF2B5EF4-FFF2-40B4-BE49-F238E27FC236}">
                <a16:creationId xmlns:a16="http://schemas.microsoft.com/office/drawing/2014/main" id="{5D85A7DC-54D4-03B1-5D0F-C9A554937532}"/>
              </a:ext>
            </a:extLst>
          </p:cNvPr>
          <p:cNvPicPr>
            <a:picLocks noGrp="1" noChangeAspect="1"/>
          </p:cNvPicPr>
          <p:nvPr>
            <p:ph sz="half" idx="2"/>
          </p:nvPr>
        </p:nvPicPr>
        <p:blipFill>
          <a:blip r:embed="rId2"/>
          <a:stretch>
            <a:fillRect/>
          </a:stretch>
        </p:blipFill>
        <p:spPr>
          <a:xfrm>
            <a:off x="6172202" y="2093171"/>
            <a:ext cx="5114925" cy="1447800"/>
          </a:xfrm>
          <a:prstGeom prst="rect">
            <a:avLst/>
          </a:prstGeom>
        </p:spPr>
      </p:pic>
      <p:pic>
        <p:nvPicPr>
          <p:cNvPr id="6" name="Picture 5">
            <a:extLst>
              <a:ext uri="{FF2B5EF4-FFF2-40B4-BE49-F238E27FC236}">
                <a16:creationId xmlns:a16="http://schemas.microsoft.com/office/drawing/2014/main" id="{DB63723B-C422-174D-4E59-95078CDA95CF}"/>
              </a:ext>
            </a:extLst>
          </p:cNvPr>
          <p:cNvPicPr>
            <a:picLocks noChangeAspect="1"/>
          </p:cNvPicPr>
          <p:nvPr/>
        </p:nvPicPr>
        <p:blipFill>
          <a:blip r:embed="rId3"/>
          <a:stretch>
            <a:fillRect/>
          </a:stretch>
        </p:blipFill>
        <p:spPr>
          <a:xfrm>
            <a:off x="6172202" y="4096585"/>
            <a:ext cx="5821180" cy="1447800"/>
          </a:xfrm>
          <a:prstGeom prst="rect">
            <a:avLst/>
          </a:prstGeom>
        </p:spPr>
      </p:pic>
    </p:spTree>
    <p:extLst>
      <p:ext uri="{BB962C8B-B14F-4D97-AF65-F5344CB8AC3E}">
        <p14:creationId xmlns:p14="http://schemas.microsoft.com/office/powerpoint/2010/main" val="3406084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D16CC-3201-968E-C24A-89B9D92A822D}"/>
              </a:ext>
            </a:extLst>
          </p:cNvPr>
          <p:cNvSpPr>
            <a:spLocks noGrp="1"/>
          </p:cNvSpPr>
          <p:nvPr>
            <p:ph type="title"/>
          </p:nvPr>
        </p:nvSpPr>
        <p:spPr/>
        <p:txBody>
          <a:bodyPr/>
          <a:lstStyle/>
          <a:p>
            <a:pPr algn="ctr"/>
            <a:r>
              <a:rPr lang="en-US" dirty="0"/>
              <a:t>Planned Progression Schedule</a:t>
            </a:r>
          </a:p>
        </p:txBody>
      </p:sp>
      <p:sp>
        <p:nvSpPr>
          <p:cNvPr id="3" name="Content Placeholder 2">
            <a:extLst>
              <a:ext uri="{FF2B5EF4-FFF2-40B4-BE49-F238E27FC236}">
                <a16:creationId xmlns:a16="http://schemas.microsoft.com/office/drawing/2014/main" id="{FD3D4B60-FC67-C1A8-8E85-2A20AC5D9FED}"/>
              </a:ext>
            </a:extLst>
          </p:cNvPr>
          <p:cNvSpPr>
            <a:spLocks noGrp="1"/>
          </p:cNvSpPr>
          <p:nvPr>
            <p:ph idx="1"/>
          </p:nvPr>
        </p:nvSpPr>
        <p:spPr/>
        <p:txBody>
          <a:bodyPr>
            <a:normAutofit fontScale="85000" lnSpcReduction="20000"/>
          </a:bodyPr>
          <a:lstStyle/>
          <a:p>
            <a:pPr marL="0" indent="0" algn="ctr">
              <a:buNone/>
            </a:pPr>
            <a:r>
              <a:rPr lang="en-US" dirty="0"/>
              <a:t>	As of updating this PowerPoint, it is week 15, 5/11/25</a:t>
            </a:r>
          </a:p>
          <a:p>
            <a:r>
              <a:rPr lang="en-US" dirty="0"/>
              <a:t>Week 4-8</a:t>
            </a:r>
          </a:p>
          <a:p>
            <a:pPr lvl="1"/>
            <a:r>
              <a:rPr lang="en-US" dirty="0"/>
              <a:t>Relearn HTML, CSS. Create base website &amp; learn JavaScript</a:t>
            </a:r>
          </a:p>
          <a:p>
            <a:r>
              <a:rPr lang="en-US" dirty="0"/>
              <a:t>Week 8-11</a:t>
            </a:r>
          </a:p>
          <a:p>
            <a:pPr lvl="1"/>
            <a:r>
              <a:rPr lang="en-US" dirty="0"/>
              <a:t>Create database &amp; connect it with website, bell and whistles</a:t>
            </a:r>
          </a:p>
          <a:p>
            <a:r>
              <a:rPr lang="en-US" dirty="0"/>
              <a:t>Week 12-14</a:t>
            </a:r>
          </a:p>
          <a:p>
            <a:pPr lvl="1"/>
            <a:r>
              <a:rPr lang="en-US" dirty="0"/>
              <a:t>Post project on public threads, get user reactions &amp; comments.(Potentially)</a:t>
            </a:r>
          </a:p>
          <a:p>
            <a:pPr lvl="1"/>
            <a:r>
              <a:rPr lang="en-US" dirty="0"/>
              <a:t>Data Scrap for scoped information. (Priority)</a:t>
            </a:r>
          </a:p>
          <a:p>
            <a:r>
              <a:rPr lang="en-US" dirty="0"/>
              <a:t>Week 14-15</a:t>
            </a:r>
          </a:p>
          <a:p>
            <a:pPr lvl="1"/>
            <a:r>
              <a:rPr lang="en-US" dirty="0"/>
              <a:t>Final bug fixes &amp; adjustments</a:t>
            </a:r>
          </a:p>
          <a:p>
            <a:pPr lvl="1"/>
            <a:r>
              <a:rPr lang="en-US" dirty="0"/>
              <a:t>Final Submission on 5/12</a:t>
            </a:r>
          </a:p>
          <a:p>
            <a:pPr marL="457200" lvl="1" indent="0">
              <a:buNone/>
            </a:pPr>
            <a:endParaRPr lang="en-US" dirty="0"/>
          </a:p>
          <a:p>
            <a:pPr marL="457200" lvl="1" indent="0">
              <a:buNone/>
            </a:pPr>
            <a:r>
              <a:rPr lang="en-US" dirty="0"/>
              <a:t>		      Schedule is subjected to change as progression happens</a:t>
            </a:r>
          </a:p>
        </p:txBody>
      </p:sp>
    </p:spTree>
    <p:extLst>
      <p:ext uri="{BB962C8B-B14F-4D97-AF65-F5344CB8AC3E}">
        <p14:creationId xmlns:p14="http://schemas.microsoft.com/office/powerpoint/2010/main" val="114329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395D-2EC0-927C-D133-122E852109B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727952AF-1437-8CCB-E07C-3BC107710708}"/>
              </a:ext>
            </a:extLst>
          </p:cNvPr>
          <p:cNvSpPr>
            <a:spLocks noGrp="1"/>
          </p:cNvSpPr>
          <p:nvPr>
            <p:ph idx="1"/>
          </p:nvPr>
        </p:nvSpPr>
        <p:spPr/>
        <p:txBody>
          <a:bodyPr/>
          <a:lstStyle/>
          <a:p>
            <a:pPr marL="0" indent="0">
              <a:buNone/>
            </a:pPr>
            <a:r>
              <a:rPr lang="en-US" dirty="0"/>
              <a:t>When entering a college, you can look at their official website to find information about their various pathways. For this project, I aim to compile all this information into one condensed database &amp; website.</a:t>
            </a:r>
          </a:p>
          <a:p>
            <a:pPr marL="0" indent="0">
              <a:buNone/>
            </a:pPr>
            <a:r>
              <a:rPr lang="en-US" dirty="0"/>
              <a:t>Completion of this project requires designing a user friendly &amp; intuitive website, along with a working database connection.</a:t>
            </a:r>
          </a:p>
          <a:p>
            <a:pPr marL="0" indent="0">
              <a:buNone/>
            </a:pPr>
            <a:r>
              <a:rPr lang="en-US" dirty="0"/>
              <a:t>The goal for this website is to create a single website where you can search for any desired college/university and find some that you might not even heard of, allowing the user to expand their choices.</a:t>
            </a:r>
          </a:p>
        </p:txBody>
      </p:sp>
    </p:spTree>
    <p:extLst>
      <p:ext uri="{BB962C8B-B14F-4D97-AF65-F5344CB8AC3E}">
        <p14:creationId xmlns:p14="http://schemas.microsoft.com/office/powerpoint/2010/main" val="792615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F04CD-8B86-43A9-30C3-51CFD27A469A}"/>
              </a:ext>
            </a:extLst>
          </p:cNvPr>
          <p:cNvSpPr>
            <a:spLocks noGrp="1"/>
          </p:cNvSpPr>
          <p:nvPr>
            <p:ph type="title"/>
          </p:nvPr>
        </p:nvSpPr>
        <p:spPr/>
        <p:txBody>
          <a:bodyPr/>
          <a:lstStyle/>
          <a:p>
            <a:r>
              <a:rPr lang="en-US" dirty="0"/>
              <a:t>Weeks 1-3</a:t>
            </a:r>
          </a:p>
        </p:txBody>
      </p:sp>
      <p:sp>
        <p:nvSpPr>
          <p:cNvPr id="3" name="Content Placeholder 2">
            <a:extLst>
              <a:ext uri="{FF2B5EF4-FFF2-40B4-BE49-F238E27FC236}">
                <a16:creationId xmlns:a16="http://schemas.microsoft.com/office/drawing/2014/main" id="{4ED75059-0E4B-B481-C70E-9FE5283113D8}"/>
              </a:ext>
            </a:extLst>
          </p:cNvPr>
          <p:cNvSpPr>
            <a:spLocks noGrp="1"/>
          </p:cNvSpPr>
          <p:nvPr>
            <p:ph idx="1"/>
          </p:nvPr>
        </p:nvSpPr>
        <p:spPr/>
        <p:txBody>
          <a:bodyPr/>
          <a:lstStyle/>
          <a:p>
            <a:r>
              <a:rPr lang="en-US" dirty="0"/>
              <a:t>Beginning of the semester</a:t>
            </a:r>
          </a:p>
          <a:p>
            <a:r>
              <a:rPr lang="en-US" dirty="0"/>
              <a:t>Discussed with my friend who was also taking 4900 if he wanted to do the project with me</a:t>
            </a:r>
          </a:p>
          <a:p>
            <a:r>
              <a:rPr lang="en-US" dirty="0"/>
              <a:t>Took two weeks, (week 2) to finalize our decision.</a:t>
            </a:r>
          </a:p>
          <a:p>
            <a:r>
              <a:rPr lang="en-US" dirty="0"/>
              <a:t>Ended up doing the project solo -&gt; wanted to do website building with a Database and use data scraping for the Database</a:t>
            </a:r>
          </a:p>
          <a:p>
            <a:r>
              <a:rPr lang="en-US" dirty="0"/>
              <a:t>Found a supervisor, Minh Le, a CISC professor.</a:t>
            </a:r>
          </a:p>
        </p:txBody>
      </p:sp>
    </p:spTree>
    <p:extLst>
      <p:ext uri="{BB962C8B-B14F-4D97-AF65-F5344CB8AC3E}">
        <p14:creationId xmlns:p14="http://schemas.microsoft.com/office/powerpoint/2010/main" val="3147118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C96A-FA27-1762-9934-881373E91608}"/>
              </a:ext>
            </a:extLst>
          </p:cNvPr>
          <p:cNvSpPr>
            <a:spLocks noGrp="1"/>
          </p:cNvSpPr>
          <p:nvPr>
            <p:ph type="title"/>
          </p:nvPr>
        </p:nvSpPr>
        <p:spPr/>
        <p:txBody>
          <a:bodyPr/>
          <a:lstStyle/>
          <a:p>
            <a:r>
              <a:rPr lang="en-US" dirty="0"/>
              <a:t>Weeks 4-8</a:t>
            </a:r>
          </a:p>
        </p:txBody>
      </p:sp>
      <p:sp>
        <p:nvSpPr>
          <p:cNvPr id="3" name="Content Placeholder 2">
            <a:extLst>
              <a:ext uri="{FF2B5EF4-FFF2-40B4-BE49-F238E27FC236}">
                <a16:creationId xmlns:a16="http://schemas.microsoft.com/office/drawing/2014/main" id="{E1FA6B11-EE60-1785-E880-9CACD420AAB4}"/>
              </a:ext>
            </a:extLst>
          </p:cNvPr>
          <p:cNvSpPr>
            <a:spLocks noGrp="1"/>
          </p:cNvSpPr>
          <p:nvPr>
            <p:ph idx="1"/>
          </p:nvPr>
        </p:nvSpPr>
        <p:spPr/>
        <p:txBody>
          <a:bodyPr/>
          <a:lstStyle/>
          <a:p>
            <a:r>
              <a:rPr lang="en-US" dirty="0"/>
              <a:t>Since building a website requires HTML, CSS, JScript, I needed to relearn some of the basics (week 4)</a:t>
            </a:r>
          </a:p>
          <a:p>
            <a:r>
              <a:rPr lang="en-US" dirty="0"/>
              <a:t>Created my expected layout design for website, how each webpage connects with each other, etc.</a:t>
            </a:r>
          </a:p>
          <a:p>
            <a:r>
              <a:rPr lang="en-US" dirty="0"/>
              <a:t>Created initial Diagram, showed &amp; discussed with my supervisor (week 5)</a:t>
            </a:r>
          </a:p>
          <a:p>
            <a:r>
              <a:rPr lang="en-US" dirty="0"/>
              <a:t>Learning CSS &amp; Jscript as I code (week 6-8)</a:t>
            </a:r>
          </a:p>
        </p:txBody>
      </p:sp>
    </p:spTree>
    <p:extLst>
      <p:ext uri="{BB962C8B-B14F-4D97-AF65-F5344CB8AC3E}">
        <p14:creationId xmlns:p14="http://schemas.microsoft.com/office/powerpoint/2010/main" val="1482023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64F13-D10A-1A33-6857-2307E5B64323}"/>
              </a:ext>
            </a:extLst>
          </p:cNvPr>
          <p:cNvSpPr>
            <a:spLocks noGrp="1"/>
          </p:cNvSpPr>
          <p:nvPr>
            <p:ph type="title"/>
          </p:nvPr>
        </p:nvSpPr>
        <p:spPr/>
        <p:txBody>
          <a:bodyPr/>
          <a:lstStyle/>
          <a:p>
            <a:r>
              <a:rPr lang="en-US" dirty="0"/>
              <a:t>Weeks 8-11</a:t>
            </a:r>
          </a:p>
        </p:txBody>
      </p:sp>
      <p:sp>
        <p:nvSpPr>
          <p:cNvPr id="3" name="Content Placeholder 2">
            <a:extLst>
              <a:ext uri="{FF2B5EF4-FFF2-40B4-BE49-F238E27FC236}">
                <a16:creationId xmlns:a16="http://schemas.microsoft.com/office/drawing/2014/main" id="{6AB3710A-CF4E-CD69-5940-F7C53A54BF07}"/>
              </a:ext>
            </a:extLst>
          </p:cNvPr>
          <p:cNvSpPr>
            <a:spLocks noGrp="1"/>
          </p:cNvSpPr>
          <p:nvPr>
            <p:ph idx="1"/>
          </p:nvPr>
        </p:nvSpPr>
        <p:spPr/>
        <p:txBody>
          <a:bodyPr>
            <a:normAutofit lnSpcReduction="10000"/>
          </a:bodyPr>
          <a:lstStyle/>
          <a:p>
            <a:r>
              <a:rPr lang="en-US" dirty="0"/>
              <a:t>I started reading into how to create a proper Database.</a:t>
            </a:r>
          </a:p>
          <a:p>
            <a:r>
              <a:rPr lang="en-US" dirty="0"/>
              <a:t>Initially I wanted to just create it using MySQL since that is what I am familiar with due to CISC 3810</a:t>
            </a:r>
          </a:p>
          <a:p>
            <a:r>
              <a:rPr lang="en-US" dirty="0"/>
              <a:t>Asked my supervisor for advice and he suggested to use a framework instead such as Django, Flask, etc. </a:t>
            </a:r>
          </a:p>
          <a:p>
            <a:r>
              <a:rPr lang="en-US" dirty="0"/>
              <a:t>Did more research and chose Django due to him being part of the actual creation of Django</a:t>
            </a:r>
          </a:p>
          <a:p>
            <a:r>
              <a:rPr lang="en-US" dirty="0"/>
              <a:t>Looked into connecting the HTML to Django to MySQL but discovered Django has its own DB, SQLite, thus I swapped.</a:t>
            </a:r>
          </a:p>
          <a:p>
            <a:r>
              <a:rPr lang="en-US" dirty="0"/>
              <a:t> Created popup instead of new HTML for every pathway.</a:t>
            </a:r>
          </a:p>
        </p:txBody>
      </p:sp>
    </p:spTree>
    <p:extLst>
      <p:ext uri="{BB962C8B-B14F-4D97-AF65-F5344CB8AC3E}">
        <p14:creationId xmlns:p14="http://schemas.microsoft.com/office/powerpoint/2010/main" val="2904416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176B-FE44-BDA5-CF59-90CBCAE93549}"/>
              </a:ext>
            </a:extLst>
          </p:cNvPr>
          <p:cNvSpPr>
            <a:spLocks noGrp="1"/>
          </p:cNvSpPr>
          <p:nvPr>
            <p:ph type="title"/>
          </p:nvPr>
        </p:nvSpPr>
        <p:spPr/>
        <p:txBody>
          <a:bodyPr/>
          <a:lstStyle/>
          <a:p>
            <a:r>
              <a:rPr lang="en-US" dirty="0"/>
              <a:t>Weeks 12-14</a:t>
            </a:r>
          </a:p>
        </p:txBody>
      </p:sp>
      <p:sp>
        <p:nvSpPr>
          <p:cNvPr id="3" name="Content Placeholder 2">
            <a:extLst>
              <a:ext uri="{FF2B5EF4-FFF2-40B4-BE49-F238E27FC236}">
                <a16:creationId xmlns:a16="http://schemas.microsoft.com/office/drawing/2014/main" id="{776598E9-D68A-BDF0-EC24-826878B30BBA}"/>
              </a:ext>
            </a:extLst>
          </p:cNvPr>
          <p:cNvSpPr>
            <a:spLocks noGrp="1"/>
          </p:cNvSpPr>
          <p:nvPr>
            <p:ph idx="1"/>
          </p:nvPr>
        </p:nvSpPr>
        <p:spPr/>
        <p:txBody>
          <a:bodyPr/>
          <a:lstStyle/>
          <a:p>
            <a:r>
              <a:rPr lang="en-US" dirty="0"/>
              <a:t>Week 12 was spring break, I decided to take a break from the project and focus on my other course projects instead.</a:t>
            </a:r>
          </a:p>
          <a:p>
            <a:r>
              <a:rPr lang="en-US" dirty="0"/>
              <a:t>Week 13 I resumed my project, updated my project management with the assignment. After I started using the Django framework</a:t>
            </a:r>
          </a:p>
          <a:p>
            <a:r>
              <a:rPr lang="en-US" dirty="0"/>
              <a:t>Created Models, views, templates</a:t>
            </a:r>
          </a:p>
          <a:p>
            <a:r>
              <a:rPr lang="en-US" dirty="0"/>
              <a:t>Week 14 I delved into data scraping and finalized on using Scrapy as the tool since it uses python as well, same as Django so it is less research/learning required.</a:t>
            </a:r>
          </a:p>
        </p:txBody>
      </p:sp>
    </p:spTree>
    <p:extLst>
      <p:ext uri="{BB962C8B-B14F-4D97-AF65-F5344CB8AC3E}">
        <p14:creationId xmlns:p14="http://schemas.microsoft.com/office/powerpoint/2010/main" val="1157458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14D55-FA2C-FB80-EC26-C11559149D47}"/>
              </a:ext>
            </a:extLst>
          </p:cNvPr>
          <p:cNvSpPr>
            <a:spLocks noGrp="1"/>
          </p:cNvSpPr>
          <p:nvPr>
            <p:ph type="title"/>
          </p:nvPr>
        </p:nvSpPr>
        <p:spPr/>
        <p:txBody>
          <a:bodyPr/>
          <a:lstStyle/>
          <a:p>
            <a:r>
              <a:rPr lang="en-US" dirty="0"/>
              <a:t>Weeks 14-15</a:t>
            </a:r>
          </a:p>
        </p:txBody>
      </p:sp>
      <p:sp>
        <p:nvSpPr>
          <p:cNvPr id="3" name="Content Placeholder 2">
            <a:extLst>
              <a:ext uri="{FF2B5EF4-FFF2-40B4-BE49-F238E27FC236}">
                <a16:creationId xmlns:a16="http://schemas.microsoft.com/office/drawing/2014/main" id="{CA2D2B24-AC51-0164-1A72-A9568613664A}"/>
              </a:ext>
            </a:extLst>
          </p:cNvPr>
          <p:cNvSpPr>
            <a:spLocks noGrp="1"/>
          </p:cNvSpPr>
          <p:nvPr>
            <p:ph idx="1"/>
          </p:nvPr>
        </p:nvSpPr>
        <p:spPr/>
        <p:txBody>
          <a:bodyPr/>
          <a:lstStyle/>
          <a:p>
            <a:r>
              <a:rPr lang="en-US" dirty="0"/>
              <a:t>Week 14 – Research on how data scraping actually worked. Tried it on my own, some success, but mostly failure.</a:t>
            </a:r>
          </a:p>
          <a:p>
            <a:pPr lvl="1"/>
            <a:r>
              <a:rPr lang="en-US" dirty="0"/>
              <a:t>Other research on how to mass input scrape data into SQLite table</a:t>
            </a:r>
          </a:p>
          <a:p>
            <a:r>
              <a:rPr lang="en-US" dirty="0"/>
              <a:t>Week 15 – Last week, submission on 5/12. Created some tables using my models.py data structure using scraped data. Tested it using MVT. Implemented a suggestion feature within search bar, search bar actually works now -&gt; brings you to correct html</a:t>
            </a:r>
          </a:p>
          <a:p>
            <a:pPr lvl="1"/>
            <a:r>
              <a:rPr lang="en-US" dirty="0"/>
              <a:t>End of time for project. I want to continue it after my final ends.</a:t>
            </a:r>
          </a:p>
          <a:p>
            <a:pPr lvl="1"/>
            <a:r>
              <a:rPr lang="en-US" dirty="0"/>
              <a:t>(I thought we would have 16 weeks in total including spring break so now week values doesn’t match up with days in time logs)</a:t>
            </a:r>
          </a:p>
        </p:txBody>
      </p:sp>
    </p:spTree>
    <p:extLst>
      <p:ext uri="{BB962C8B-B14F-4D97-AF65-F5344CB8AC3E}">
        <p14:creationId xmlns:p14="http://schemas.microsoft.com/office/powerpoint/2010/main" val="4023969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3CC7-371E-5E24-BC12-5369C9CF42E9}"/>
              </a:ext>
            </a:extLst>
          </p:cNvPr>
          <p:cNvSpPr>
            <a:spLocks noGrp="1"/>
          </p:cNvSpPr>
          <p:nvPr>
            <p:ph type="title"/>
          </p:nvPr>
        </p:nvSpPr>
        <p:spPr/>
        <p:txBody>
          <a:bodyPr/>
          <a:lstStyle/>
          <a:p>
            <a:pPr algn="ctr"/>
            <a:r>
              <a:rPr lang="en-US" dirty="0"/>
              <a:t>Time well spent?</a:t>
            </a:r>
          </a:p>
        </p:txBody>
      </p:sp>
      <p:sp>
        <p:nvSpPr>
          <p:cNvPr id="3" name="Content Placeholder 2">
            <a:extLst>
              <a:ext uri="{FF2B5EF4-FFF2-40B4-BE49-F238E27FC236}">
                <a16:creationId xmlns:a16="http://schemas.microsoft.com/office/drawing/2014/main" id="{574D4932-9459-53B4-6B11-4849B203693E}"/>
              </a:ext>
            </a:extLst>
          </p:cNvPr>
          <p:cNvSpPr>
            <a:spLocks noGrp="1"/>
          </p:cNvSpPr>
          <p:nvPr>
            <p:ph idx="1"/>
          </p:nvPr>
        </p:nvSpPr>
        <p:spPr/>
        <p:txBody>
          <a:bodyPr>
            <a:normAutofit lnSpcReduction="10000"/>
          </a:bodyPr>
          <a:lstStyle/>
          <a:p>
            <a:r>
              <a:rPr lang="en-US" dirty="0"/>
              <a:t>Overall the time I dedicated towards the project, although a bit low, even for my standards, due to other courses, was very insightful.</a:t>
            </a:r>
          </a:p>
          <a:p>
            <a:r>
              <a:rPr lang="en-US" dirty="0"/>
              <a:t>I relearned HTML, CSS. Learned Java Script</a:t>
            </a:r>
          </a:p>
          <a:p>
            <a:r>
              <a:rPr lang="en-US" dirty="0"/>
              <a:t>I learned Python to learn how to use the Django framework.</a:t>
            </a:r>
          </a:p>
          <a:p>
            <a:r>
              <a:rPr lang="en-US" dirty="0"/>
              <a:t>Relearned a bit of SQL language and used it in SQLite</a:t>
            </a:r>
          </a:p>
          <a:p>
            <a:r>
              <a:rPr lang="en-US" dirty="0"/>
              <a:t>Learned how to use scrapy (at a low level)</a:t>
            </a:r>
          </a:p>
          <a:p>
            <a:r>
              <a:rPr lang="en-US" dirty="0"/>
              <a:t>Learned how to do Version Control (throughout the semester)</a:t>
            </a:r>
          </a:p>
          <a:p>
            <a:r>
              <a:rPr lang="en-US" dirty="0"/>
              <a:t>Wished I had more time so I could make more progress on the project</a:t>
            </a:r>
          </a:p>
          <a:p>
            <a:endParaRPr lang="en-US" dirty="0"/>
          </a:p>
        </p:txBody>
      </p:sp>
    </p:spTree>
    <p:extLst>
      <p:ext uri="{BB962C8B-B14F-4D97-AF65-F5344CB8AC3E}">
        <p14:creationId xmlns:p14="http://schemas.microsoft.com/office/powerpoint/2010/main" val="768077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0C5A7-865D-9CC8-20AD-EE9B3AD187CE}"/>
              </a:ext>
            </a:extLst>
          </p:cNvPr>
          <p:cNvSpPr>
            <a:spLocks noGrp="1"/>
          </p:cNvSpPr>
          <p:nvPr>
            <p:ph type="title"/>
          </p:nvPr>
        </p:nvSpPr>
        <p:spPr/>
        <p:txBody>
          <a:bodyPr/>
          <a:lstStyle/>
          <a:p>
            <a:pPr algn="ctr"/>
            <a:r>
              <a:rPr lang="en-US" dirty="0"/>
              <a:t>Future Projects</a:t>
            </a:r>
          </a:p>
        </p:txBody>
      </p:sp>
      <p:sp>
        <p:nvSpPr>
          <p:cNvPr id="3" name="Content Placeholder 2">
            <a:extLst>
              <a:ext uri="{FF2B5EF4-FFF2-40B4-BE49-F238E27FC236}">
                <a16:creationId xmlns:a16="http://schemas.microsoft.com/office/drawing/2014/main" id="{6EDDA4B9-0BFA-3641-406F-AB82127051CF}"/>
              </a:ext>
            </a:extLst>
          </p:cNvPr>
          <p:cNvSpPr>
            <a:spLocks noGrp="1"/>
          </p:cNvSpPr>
          <p:nvPr>
            <p:ph idx="1"/>
          </p:nvPr>
        </p:nvSpPr>
        <p:spPr/>
        <p:txBody>
          <a:bodyPr>
            <a:normAutofit fontScale="92500"/>
          </a:bodyPr>
          <a:lstStyle/>
          <a:p>
            <a:r>
              <a:rPr lang="en-US" dirty="0"/>
              <a:t>I think the scale of what I was aiming for was doable if I already had the knowledge of everything beforehand</a:t>
            </a:r>
          </a:p>
          <a:p>
            <a:r>
              <a:rPr lang="en-US" dirty="0"/>
              <a:t>I should dedicate more research into tools rather than design plannings and layout planning</a:t>
            </a:r>
          </a:p>
          <a:p>
            <a:r>
              <a:rPr lang="en-US" dirty="0"/>
              <a:t>As a solo project, I need more time to explore everything and need someone to help give suggestions such as Django or Tailwind due to not knowing anything</a:t>
            </a:r>
          </a:p>
          <a:p>
            <a:r>
              <a:rPr lang="en-US" dirty="0"/>
              <a:t>I can see why everyone uses a web builder for modern sites now</a:t>
            </a:r>
          </a:p>
          <a:p>
            <a:r>
              <a:rPr lang="en-US" dirty="0"/>
              <a:t>If someone were to do something similar to what I did, I would tell them to either dedicate maybe double my time or use a web builder</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13395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7968-2839-06DD-274E-3F5C44D8D891}"/>
              </a:ext>
            </a:extLst>
          </p:cNvPr>
          <p:cNvSpPr>
            <a:spLocks noGrp="1"/>
          </p:cNvSpPr>
          <p:nvPr>
            <p:ph type="title"/>
          </p:nvPr>
        </p:nvSpPr>
        <p:spPr/>
        <p:txBody>
          <a:bodyPr/>
          <a:lstStyle/>
          <a:p>
            <a:r>
              <a:rPr lang="en-US" dirty="0"/>
              <a:t>Development over Production</a:t>
            </a:r>
          </a:p>
        </p:txBody>
      </p:sp>
      <p:sp>
        <p:nvSpPr>
          <p:cNvPr id="3" name="Content Placeholder 2">
            <a:extLst>
              <a:ext uri="{FF2B5EF4-FFF2-40B4-BE49-F238E27FC236}">
                <a16:creationId xmlns:a16="http://schemas.microsoft.com/office/drawing/2014/main" id="{A6913C87-E517-329A-A670-4B909CD59608}"/>
              </a:ext>
            </a:extLst>
          </p:cNvPr>
          <p:cNvSpPr>
            <a:spLocks noGrp="1"/>
          </p:cNvSpPr>
          <p:nvPr>
            <p:ph idx="1"/>
          </p:nvPr>
        </p:nvSpPr>
        <p:spPr/>
        <p:txBody>
          <a:bodyPr>
            <a:normAutofit fontScale="92500"/>
          </a:bodyPr>
          <a:lstStyle/>
          <a:p>
            <a:r>
              <a:rPr lang="en-US" dirty="0"/>
              <a:t>On a technical point, I can push it into production since it has a MVP, minimum viable product. It can look counties, only one is working, King’s County, into Brooklyn College, look at Computer Science.</a:t>
            </a:r>
          </a:p>
          <a:p>
            <a:r>
              <a:rPr lang="en-US" dirty="0"/>
              <a:t>However, for the project itself, it is not good enough thus it hasn’t been pushed to the public threads as wanted for week 12-14.</a:t>
            </a:r>
          </a:p>
          <a:p>
            <a:r>
              <a:rPr lang="en-US" dirty="0"/>
              <a:t>The upside for keeping it in development I am still allowed to experiment it and pretend that I am an end user, thus allowing my expectations to be met.</a:t>
            </a:r>
          </a:p>
          <a:p>
            <a:r>
              <a:rPr lang="en-US" dirty="0"/>
              <a:t>The downside of not having it in production is that I can’t get other people’s opinions on the design interface which is just bells &amp; whistles.</a:t>
            </a:r>
          </a:p>
        </p:txBody>
      </p:sp>
    </p:spTree>
    <p:extLst>
      <p:ext uri="{BB962C8B-B14F-4D97-AF65-F5344CB8AC3E}">
        <p14:creationId xmlns:p14="http://schemas.microsoft.com/office/powerpoint/2010/main" val="2154220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8CF9-2E23-A02D-C408-222D41542219}"/>
              </a:ext>
            </a:extLst>
          </p:cNvPr>
          <p:cNvSpPr>
            <a:spLocks noGrp="1"/>
          </p:cNvSpPr>
          <p:nvPr>
            <p:ph type="title"/>
          </p:nvPr>
        </p:nvSpPr>
        <p:spPr/>
        <p:txBody>
          <a:bodyPr/>
          <a:lstStyle/>
          <a:p>
            <a:r>
              <a:rPr lang="en-US" dirty="0"/>
              <a:t>Future enhancement/continuation</a:t>
            </a:r>
          </a:p>
        </p:txBody>
      </p:sp>
      <p:sp>
        <p:nvSpPr>
          <p:cNvPr id="3" name="Content Placeholder 2">
            <a:extLst>
              <a:ext uri="{FF2B5EF4-FFF2-40B4-BE49-F238E27FC236}">
                <a16:creationId xmlns:a16="http://schemas.microsoft.com/office/drawing/2014/main" id="{90E6EFEC-8E3B-9CF7-FC42-913D654D41A7}"/>
              </a:ext>
            </a:extLst>
          </p:cNvPr>
          <p:cNvSpPr>
            <a:spLocks noGrp="1"/>
          </p:cNvSpPr>
          <p:nvPr>
            <p:ph idx="1"/>
          </p:nvPr>
        </p:nvSpPr>
        <p:spPr/>
        <p:txBody>
          <a:bodyPr/>
          <a:lstStyle/>
          <a:p>
            <a:r>
              <a:rPr lang="en-US" dirty="0"/>
              <a:t>Want to continue this project even after the semester is over</a:t>
            </a:r>
          </a:p>
          <a:p>
            <a:r>
              <a:rPr lang="en-US" dirty="0"/>
              <a:t>Create a user login form for comment posting</a:t>
            </a:r>
          </a:p>
          <a:p>
            <a:r>
              <a:rPr lang="en-US" dirty="0"/>
              <a:t>Fully fleshed out tables instead of one sample</a:t>
            </a:r>
          </a:p>
          <a:p>
            <a:r>
              <a:rPr lang="en-US" dirty="0"/>
              <a:t>Expanding scope after bell &amp; whistles</a:t>
            </a:r>
          </a:p>
        </p:txBody>
      </p:sp>
    </p:spTree>
    <p:extLst>
      <p:ext uri="{BB962C8B-B14F-4D97-AF65-F5344CB8AC3E}">
        <p14:creationId xmlns:p14="http://schemas.microsoft.com/office/powerpoint/2010/main" val="3400362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C5E9-CBDC-BE16-0885-4B044520CB0B}"/>
              </a:ext>
            </a:extLst>
          </p:cNvPr>
          <p:cNvSpPr>
            <a:spLocks noGrp="1"/>
          </p:cNvSpPr>
          <p:nvPr>
            <p:ph type="title"/>
          </p:nvPr>
        </p:nvSpPr>
        <p:spPr/>
        <p:txBody>
          <a:bodyPr/>
          <a:lstStyle/>
          <a:p>
            <a:pPr algn="ctr"/>
            <a:r>
              <a:rPr lang="en-US" dirty="0"/>
              <a:t>Goals Achieved &amp; Failed</a:t>
            </a:r>
          </a:p>
        </p:txBody>
      </p:sp>
      <p:sp>
        <p:nvSpPr>
          <p:cNvPr id="3" name="Content Placeholder 2">
            <a:extLst>
              <a:ext uri="{FF2B5EF4-FFF2-40B4-BE49-F238E27FC236}">
                <a16:creationId xmlns:a16="http://schemas.microsoft.com/office/drawing/2014/main" id="{1ADFAF9C-8E46-EDE9-DE4A-416767CDF4F3}"/>
              </a:ext>
            </a:extLst>
          </p:cNvPr>
          <p:cNvSpPr>
            <a:spLocks noGrp="1"/>
          </p:cNvSpPr>
          <p:nvPr>
            <p:ph idx="1"/>
          </p:nvPr>
        </p:nvSpPr>
        <p:spPr/>
        <p:txBody>
          <a:bodyPr/>
          <a:lstStyle/>
          <a:p>
            <a:r>
              <a:rPr lang="en-US" dirty="0"/>
              <a:t>Achieved being able to make HTMLs</a:t>
            </a:r>
          </a:p>
          <a:p>
            <a:r>
              <a:rPr lang="en-US" dirty="0"/>
              <a:t>Creating and linking a DB via Django</a:t>
            </a:r>
          </a:p>
          <a:p>
            <a:r>
              <a:rPr lang="en-US" dirty="0"/>
              <a:t>Partially dipped into data scraping </a:t>
            </a:r>
          </a:p>
          <a:p>
            <a:endParaRPr lang="en-US" dirty="0"/>
          </a:p>
          <a:p>
            <a:r>
              <a:rPr lang="en-US" dirty="0"/>
              <a:t>Failed to make a fully fleshed out Website</a:t>
            </a:r>
          </a:p>
          <a:p>
            <a:r>
              <a:rPr lang="en-US" dirty="0"/>
              <a:t>Failed to make web design properly</a:t>
            </a:r>
          </a:p>
          <a:p>
            <a:r>
              <a:rPr lang="en-US" dirty="0"/>
              <a:t>Failed to mass import scraped data into DB</a:t>
            </a:r>
          </a:p>
        </p:txBody>
      </p:sp>
    </p:spTree>
    <p:extLst>
      <p:ext uri="{BB962C8B-B14F-4D97-AF65-F5344CB8AC3E}">
        <p14:creationId xmlns:p14="http://schemas.microsoft.com/office/powerpoint/2010/main" val="1028436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D3EB-A013-1AA4-A2E5-F048D8D9D693}"/>
              </a:ext>
            </a:extLst>
          </p:cNvPr>
          <p:cNvSpPr>
            <a:spLocks noGrp="1"/>
          </p:cNvSpPr>
          <p:nvPr>
            <p:ph type="title"/>
          </p:nvPr>
        </p:nvSpPr>
        <p:spPr>
          <a:xfrm>
            <a:off x="839788" y="457200"/>
            <a:ext cx="10512424" cy="1600200"/>
          </a:xfrm>
        </p:spPr>
        <p:txBody>
          <a:bodyPr>
            <a:normAutofit/>
          </a:bodyPr>
          <a:lstStyle/>
          <a:p>
            <a:pPr algn="ctr"/>
            <a:r>
              <a:rPr lang="en-US" sz="3600" dirty="0"/>
              <a:t>Use Case </a:t>
            </a:r>
          </a:p>
        </p:txBody>
      </p:sp>
      <p:sp>
        <p:nvSpPr>
          <p:cNvPr id="4" name="Text Placeholder 3">
            <a:extLst>
              <a:ext uri="{FF2B5EF4-FFF2-40B4-BE49-F238E27FC236}">
                <a16:creationId xmlns:a16="http://schemas.microsoft.com/office/drawing/2014/main" id="{9E636997-F0A4-4887-5F9A-E03C9CA22995}"/>
              </a:ext>
            </a:extLst>
          </p:cNvPr>
          <p:cNvSpPr>
            <a:spLocks noGrp="1"/>
          </p:cNvSpPr>
          <p:nvPr>
            <p:ph type="body" sz="half" idx="2"/>
          </p:nvPr>
        </p:nvSpPr>
        <p:spPr>
          <a:xfrm>
            <a:off x="839787" y="2057400"/>
            <a:ext cx="10512423" cy="3788764"/>
          </a:xfrm>
        </p:spPr>
        <p:txBody>
          <a:bodyPr>
            <a:normAutofit/>
          </a:bodyPr>
          <a:lstStyle/>
          <a:p>
            <a:pPr algn="ctr"/>
            <a:r>
              <a:rPr lang="en-US" sz="2200" dirty="0"/>
              <a:t>The user will come into the page with the intent of looking at various colleges/universities.</a:t>
            </a:r>
          </a:p>
          <a:p>
            <a:pPr algn="ctr"/>
            <a:r>
              <a:rPr lang="en-US" sz="2200" dirty="0"/>
              <a:t>They will search by county to find all their local schools OR by searching a school directly.</a:t>
            </a:r>
          </a:p>
          <a:p>
            <a:pPr algn="ctr"/>
            <a:r>
              <a:rPr lang="en-US" sz="2200" dirty="0"/>
              <a:t>After selecting a school, they are brought to a page with their respective given pathways</a:t>
            </a:r>
          </a:p>
          <a:p>
            <a:pPr algn="ctr"/>
            <a:r>
              <a:rPr lang="en-US" sz="2200" dirty="0"/>
              <a:t>This gives them the option to select which one they are interested in.</a:t>
            </a:r>
          </a:p>
          <a:p>
            <a:pPr algn="ctr"/>
            <a:r>
              <a:rPr lang="en-US" sz="2200" dirty="0"/>
              <a:t>After clicking on the pathway they want, it will send them to a popup.</a:t>
            </a:r>
          </a:p>
          <a:p>
            <a:pPr algn="ctr"/>
            <a:r>
              <a:rPr lang="en-US" sz="2200" dirty="0"/>
              <a:t>The popup will have an embedded image of the pathway as well as a directory to the original location of the information.</a:t>
            </a:r>
          </a:p>
          <a:p>
            <a:endParaRPr lang="en-US" dirty="0"/>
          </a:p>
        </p:txBody>
      </p:sp>
    </p:spTree>
    <p:extLst>
      <p:ext uri="{BB962C8B-B14F-4D97-AF65-F5344CB8AC3E}">
        <p14:creationId xmlns:p14="http://schemas.microsoft.com/office/powerpoint/2010/main" val="4068605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2001-EC08-DD3E-B74F-17A89EDBD0D6}"/>
              </a:ext>
            </a:extLst>
          </p:cNvPr>
          <p:cNvSpPr>
            <a:spLocks noGrp="1"/>
          </p:cNvSpPr>
          <p:nvPr>
            <p:ph type="title"/>
          </p:nvPr>
        </p:nvSpPr>
        <p:spPr/>
        <p:txBody>
          <a:bodyPr/>
          <a:lstStyle/>
          <a:p>
            <a:pPr algn="ctr"/>
            <a:r>
              <a:rPr lang="en-US" dirty="0"/>
              <a:t>GitHub Repository </a:t>
            </a:r>
          </a:p>
        </p:txBody>
      </p:sp>
      <p:sp>
        <p:nvSpPr>
          <p:cNvPr id="3" name="Content Placeholder 2">
            <a:extLst>
              <a:ext uri="{FF2B5EF4-FFF2-40B4-BE49-F238E27FC236}">
                <a16:creationId xmlns:a16="http://schemas.microsoft.com/office/drawing/2014/main" id="{2FE188EA-58BF-E92D-689A-2AB6D703C966}"/>
              </a:ext>
            </a:extLst>
          </p:cNvPr>
          <p:cNvSpPr>
            <a:spLocks noGrp="1"/>
          </p:cNvSpPr>
          <p:nvPr>
            <p:ph sz="half" idx="1"/>
          </p:nvPr>
        </p:nvSpPr>
        <p:spPr/>
        <p:txBody>
          <a:bodyPr/>
          <a:lstStyle/>
          <a:p>
            <a:r>
              <a:rPr lang="en-US" dirty="0"/>
              <a:t>Original Repository</a:t>
            </a:r>
          </a:p>
          <a:p>
            <a:pPr lvl="1"/>
            <a:r>
              <a:rPr lang="en-US" dirty="0">
                <a:hlinkClick r:id="rId2"/>
              </a:rPr>
              <a:t>https://github.com/anthony2421?tab=repositories</a:t>
            </a:r>
            <a:r>
              <a:rPr lang="en-US" dirty="0"/>
              <a:t> </a:t>
            </a:r>
          </a:p>
        </p:txBody>
      </p:sp>
      <p:sp>
        <p:nvSpPr>
          <p:cNvPr id="4" name="Content Placeholder 3">
            <a:extLst>
              <a:ext uri="{FF2B5EF4-FFF2-40B4-BE49-F238E27FC236}">
                <a16:creationId xmlns:a16="http://schemas.microsoft.com/office/drawing/2014/main" id="{ECEE2A9D-63C9-9F30-1D38-0F69E0A24D05}"/>
              </a:ext>
            </a:extLst>
          </p:cNvPr>
          <p:cNvSpPr>
            <a:spLocks noGrp="1"/>
          </p:cNvSpPr>
          <p:nvPr>
            <p:ph sz="half" idx="2"/>
          </p:nvPr>
        </p:nvSpPr>
        <p:spPr/>
        <p:txBody>
          <a:bodyPr/>
          <a:lstStyle/>
          <a:p>
            <a:r>
              <a:rPr lang="en-US" dirty="0"/>
              <a:t>Project Management </a:t>
            </a:r>
          </a:p>
          <a:p>
            <a:pPr lvl="1"/>
            <a:r>
              <a:rPr lang="en-US" dirty="0">
                <a:hlinkClick r:id="rId3"/>
              </a:rPr>
              <a:t>cisc4900-anthony2421-vc1a/</a:t>
            </a:r>
            <a:r>
              <a:rPr lang="en-US" dirty="0" err="1">
                <a:hlinkClick r:id="rId3"/>
              </a:rPr>
              <a:t>taskList</a:t>
            </a:r>
            <a:r>
              <a:rPr lang="en-US" dirty="0">
                <a:hlinkClick r:id="rId3"/>
              </a:rPr>
              <a:t> at main · anthony2421/cisc4900-anthony2421-vc1a</a:t>
            </a:r>
            <a:endParaRPr lang="en-US" dirty="0"/>
          </a:p>
        </p:txBody>
      </p:sp>
      <p:pic>
        <p:nvPicPr>
          <p:cNvPr id="1026" name="Picture 2">
            <a:extLst>
              <a:ext uri="{FF2B5EF4-FFF2-40B4-BE49-F238E27FC236}">
                <a16:creationId xmlns:a16="http://schemas.microsoft.com/office/drawing/2014/main" id="{94E0A235-2552-7E32-DCBB-47C2F1DC8D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012" y="3575624"/>
            <a:ext cx="5398788" cy="26013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1268F44-C197-1820-5AC9-FAE1049D1D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9904" y="3703846"/>
            <a:ext cx="5291084" cy="2789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29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54DD-5AB1-CE28-0427-59B8191CB185}"/>
              </a:ext>
            </a:extLst>
          </p:cNvPr>
          <p:cNvSpPr>
            <a:spLocks noGrp="1"/>
          </p:cNvSpPr>
          <p:nvPr>
            <p:ph type="title"/>
          </p:nvPr>
        </p:nvSpPr>
        <p:spPr/>
        <p:txBody>
          <a:bodyPr/>
          <a:lstStyle/>
          <a:p>
            <a:pPr algn="ctr"/>
            <a:r>
              <a:rPr lang="en-US" dirty="0"/>
              <a:t>Down scaling of the project</a:t>
            </a:r>
          </a:p>
        </p:txBody>
      </p:sp>
      <p:sp>
        <p:nvSpPr>
          <p:cNvPr id="3" name="Content Placeholder 2">
            <a:extLst>
              <a:ext uri="{FF2B5EF4-FFF2-40B4-BE49-F238E27FC236}">
                <a16:creationId xmlns:a16="http://schemas.microsoft.com/office/drawing/2014/main" id="{8DCA6DF9-9FD9-7A38-22B4-DBE9F26E5982}"/>
              </a:ext>
            </a:extLst>
          </p:cNvPr>
          <p:cNvSpPr>
            <a:spLocks noGrp="1"/>
          </p:cNvSpPr>
          <p:nvPr>
            <p:ph sz="half" idx="1"/>
          </p:nvPr>
        </p:nvSpPr>
        <p:spPr/>
        <p:txBody>
          <a:bodyPr>
            <a:normAutofit fontScale="92500" lnSpcReduction="10000"/>
          </a:bodyPr>
          <a:lstStyle/>
          <a:p>
            <a:pPr marL="0" indent="0">
              <a:buNone/>
            </a:pPr>
            <a:r>
              <a:rPr lang="en-US" dirty="0"/>
              <a:t>Originally this project was aimed to encompass all counties around the states and compiling all their respective colleges &amp; universities.</a:t>
            </a:r>
          </a:p>
          <a:p>
            <a:pPr marL="0" indent="0">
              <a:buNone/>
            </a:pPr>
            <a:r>
              <a:rPr lang="en-US" dirty="0"/>
              <a:t>However, due to time constraint &amp; not enough prior knowledge. The scope has severely tunneled into CUNYs specifically. </a:t>
            </a:r>
          </a:p>
          <a:p>
            <a:pPr marL="0" indent="0">
              <a:buNone/>
            </a:pPr>
            <a:r>
              <a:rPr lang="en-US" dirty="0"/>
              <a:t>This does not mean that the scope will remain static. As I progress through deeper into the project, the scope will slowly expand.</a:t>
            </a:r>
          </a:p>
          <a:p>
            <a:pPr marL="0" indent="0">
              <a:buNone/>
            </a:pPr>
            <a:endParaRPr lang="en-US" dirty="0"/>
          </a:p>
        </p:txBody>
      </p:sp>
      <p:pic>
        <p:nvPicPr>
          <p:cNvPr id="5" name="Content Placeholder 4">
            <a:extLst>
              <a:ext uri="{FF2B5EF4-FFF2-40B4-BE49-F238E27FC236}">
                <a16:creationId xmlns:a16="http://schemas.microsoft.com/office/drawing/2014/main" id="{4317ACA6-8579-07E4-5195-2B8CD8530CE6}"/>
              </a:ext>
            </a:extLst>
          </p:cNvPr>
          <p:cNvPicPr>
            <a:picLocks noGrp="1" noChangeAspect="1"/>
          </p:cNvPicPr>
          <p:nvPr>
            <p:ph sz="half" idx="2"/>
          </p:nvPr>
        </p:nvPicPr>
        <p:blipFill>
          <a:blip r:embed="rId2"/>
          <a:stretch>
            <a:fillRect/>
          </a:stretch>
        </p:blipFill>
        <p:spPr>
          <a:xfrm>
            <a:off x="6651439" y="1825625"/>
            <a:ext cx="2154477" cy="4351338"/>
          </a:xfrm>
          <a:prstGeom prst="rect">
            <a:avLst/>
          </a:prstGeom>
        </p:spPr>
      </p:pic>
      <p:pic>
        <p:nvPicPr>
          <p:cNvPr id="6" name="Picture 5">
            <a:extLst>
              <a:ext uri="{FF2B5EF4-FFF2-40B4-BE49-F238E27FC236}">
                <a16:creationId xmlns:a16="http://schemas.microsoft.com/office/drawing/2014/main" id="{C97BFEC2-3F04-917F-9463-9657CD20C444}"/>
              </a:ext>
            </a:extLst>
          </p:cNvPr>
          <p:cNvPicPr>
            <a:picLocks noChangeAspect="1"/>
          </p:cNvPicPr>
          <p:nvPr/>
        </p:nvPicPr>
        <p:blipFill>
          <a:blip r:embed="rId3"/>
          <a:stretch>
            <a:fillRect/>
          </a:stretch>
        </p:blipFill>
        <p:spPr>
          <a:xfrm>
            <a:off x="8805916" y="2343150"/>
            <a:ext cx="1943100" cy="2171700"/>
          </a:xfrm>
          <a:prstGeom prst="rect">
            <a:avLst/>
          </a:prstGeom>
        </p:spPr>
      </p:pic>
    </p:spTree>
    <p:extLst>
      <p:ext uri="{BB962C8B-B14F-4D97-AF65-F5344CB8AC3E}">
        <p14:creationId xmlns:p14="http://schemas.microsoft.com/office/powerpoint/2010/main" val="1525379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74C14-20D1-82E4-8BF8-DF2F34838C34}"/>
              </a:ext>
            </a:extLst>
          </p:cNvPr>
          <p:cNvSpPr>
            <a:spLocks noGrp="1"/>
          </p:cNvSpPr>
          <p:nvPr>
            <p:ph type="title"/>
          </p:nvPr>
        </p:nvSpPr>
        <p:spPr/>
        <p:txBody>
          <a:bodyPr/>
          <a:lstStyle/>
          <a:p>
            <a:r>
              <a:rPr lang="en-US" dirty="0"/>
              <a:t>Swapping from MySQL to SQLite</a:t>
            </a:r>
          </a:p>
        </p:txBody>
      </p:sp>
      <p:sp>
        <p:nvSpPr>
          <p:cNvPr id="3" name="Content Placeholder 2">
            <a:extLst>
              <a:ext uri="{FF2B5EF4-FFF2-40B4-BE49-F238E27FC236}">
                <a16:creationId xmlns:a16="http://schemas.microsoft.com/office/drawing/2014/main" id="{B01F3D7A-F5C0-6216-AB11-BEDCC1088A0A}"/>
              </a:ext>
            </a:extLst>
          </p:cNvPr>
          <p:cNvSpPr>
            <a:spLocks noGrp="1"/>
          </p:cNvSpPr>
          <p:nvPr>
            <p:ph sz="half" idx="1"/>
          </p:nvPr>
        </p:nvSpPr>
        <p:spPr/>
        <p:txBody>
          <a:bodyPr/>
          <a:lstStyle/>
          <a:p>
            <a:r>
              <a:rPr lang="en-US" dirty="0"/>
              <a:t>SQLite is integrated within Django allowing for easier access.</a:t>
            </a:r>
          </a:p>
          <a:p>
            <a:r>
              <a:rPr lang="en-US" dirty="0"/>
              <a:t>Ideal for smaller applications and local storage</a:t>
            </a:r>
          </a:p>
          <a:p>
            <a:r>
              <a:rPr lang="en-US" dirty="0"/>
              <a:t>Self-contained and requires no separate server process, thus easier to deploy</a:t>
            </a:r>
          </a:p>
        </p:txBody>
      </p:sp>
      <p:sp>
        <p:nvSpPr>
          <p:cNvPr id="4" name="Content Placeholder 3">
            <a:extLst>
              <a:ext uri="{FF2B5EF4-FFF2-40B4-BE49-F238E27FC236}">
                <a16:creationId xmlns:a16="http://schemas.microsoft.com/office/drawing/2014/main" id="{4AE057C1-B3EE-93CC-2A0F-4F1AD3871691}"/>
              </a:ext>
            </a:extLst>
          </p:cNvPr>
          <p:cNvSpPr>
            <a:spLocks noGrp="1"/>
          </p:cNvSpPr>
          <p:nvPr>
            <p:ph sz="half" idx="2"/>
          </p:nvPr>
        </p:nvSpPr>
        <p:spPr/>
        <p:txBody>
          <a:bodyPr/>
          <a:lstStyle/>
          <a:p>
            <a:r>
              <a:rPr lang="en-US" dirty="0"/>
              <a:t>MySQL is designed for larger-scale applications and transactional processing which I do not need</a:t>
            </a:r>
          </a:p>
          <a:p>
            <a:r>
              <a:rPr lang="en-US" dirty="0"/>
              <a:t>Requires a separate server thus needing more work to get it going</a:t>
            </a:r>
          </a:p>
        </p:txBody>
      </p:sp>
    </p:spTree>
    <p:extLst>
      <p:ext uri="{BB962C8B-B14F-4D97-AF65-F5344CB8AC3E}">
        <p14:creationId xmlns:p14="http://schemas.microsoft.com/office/powerpoint/2010/main" val="2476441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7919-5AD6-9BAB-9053-48B964130DA0}"/>
              </a:ext>
            </a:extLst>
          </p:cNvPr>
          <p:cNvSpPr>
            <a:spLocks noGrp="1"/>
          </p:cNvSpPr>
          <p:nvPr>
            <p:ph type="title"/>
          </p:nvPr>
        </p:nvSpPr>
        <p:spPr/>
        <p:txBody>
          <a:bodyPr/>
          <a:lstStyle/>
          <a:p>
            <a:pPr algn="ctr"/>
            <a:r>
              <a:rPr lang="en-US" dirty="0"/>
              <a:t>Desired user engagement</a:t>
            </a:r>
          </a:p>
        </p:txBody>
      </p:sp>
      <p:sp>
        <p:nvSpPr>
          <p:cNvPr id="3" name="Content Placeholder 2">
            <a:extLst>
              <a:ext uri="{FF2B5EF4-FFF2-40B4-BE49-F238E27FC236}">
                <a16:creationId xmlns:a16="http://schemas.microsoft.com/office/drawing/2014/main" id="{55790E48-1970-5D42-B69C-5EC8062747B2}"/>
              </a:ext>
            </a:extLst>
          </p:cNvPr>
          <p:cNvSpPr>
            <a:spLocks noGrp="1"/>
          </p:cNvSpPr>
          <p:nvPr>
            <p:ph idx="1"/>
          </p:nvPr>
        </p:nvSpPr>
        <p:spPr/>
        <p:txBody>
          <a:bodyPr/>
          <a:lstStyle/>
          <a:p>
            <a:pPr marL="0" indent="0">
              <a:buNone/>
            </a:pPr>
            <a:r>
              <a:rPr lang="en-US" dirty="0"/>
              <a:t>With such a compilation of pathways and courses, you would want to suggestions, advice or guidance on said selection.</a:t>
            </a:r>
          </a:p>
          <a:p>
            <a:pPr marL="0" indent="0">
              <a:buNone/>
            </a:pPr>
            <a:r>
              <a:rPr lang="en-US" dirty="0"/>
              <a:t>I plan to add a user engaged comment &amp; suggestion section where they can post their own opinions, thoughts, likes, dislikes, </a:t>
            </a:r>
            <a:r>
              <a:rPr lang="en-US" dirty="0" err="1"/>
              <a:t>etc</a:t>
            </a:r>
            <a:r>
              <a:rPr lang="en-US" dirty="0"/>
              <a:t>, that can be freely viewed by others.</a:t>
            </a:r>
          </a:p>
          <a:p>
            <a:pPr marL="0" indent="0">
              <a:buNone/>
            </a:pPr>
            <a:endParaRPr lang="en-US" dirty="0"/>
          </a:p>
          <a:p>
            <a:pPr marL="0" indent="0">
              <a:buNone/>
            </a:pPr>
            <a:r>
              <a:rPr lang="en-US" dirty="0"/>
              <a:t>However, this implementation is aimed to be an afterthought as it is something that can only be implemented after the website is finished. Thus, it will most likely not be added within the semester.</a:t>
            </a:r>
          </a:p>
        </p:txBody>
      </p:sp>
    </p:spTree>
    <p:extLst>
      <p:ext uri="{BB962C8B-B14F-4D97-AF65-F5344CB8AC3E}">
        <p14:creationId xmlns:p14="http://schemas.microsoft.com/office/powerpoint/2010/main" val="262478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7F6E0-2909-83A1-6C08-2C3F1A2937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ACDCFA-29CB-AA3B-8002-01167CDB2E86}"/>
              </a:ext>
            </a:extLst>
          </p:cNvPr>
          <p:cNvSpPr>
            <a:spLocks noGrp="1"/>
          </p:cNvSpPr>
          <p:nvPr>
            <p:ph type="title"/>
          </p:nvPr>
        </p:nvSpPr>
        <p:spPr/>
        <p:txBody>
          <a:bodyPr/>
          <a:lstStyle/>
          <a:p>
            <a:r>
              <a:rPr lang="en-US" dirty="0"/>
              <a:t>Website Interface</a:t>
            </a:r>
          </a:p>
        </p:txBody>
      </p:sp>
      <p:sp>
        <p:nvSpPr>
          <p:cNvPr id="4" name="Text Placeholder 3">
            <a:extLst>
              <a:ext uri="{FF2B5EF4-FFF2-40B4-BE49-F238E27FC236}">
                <a16:creationId xmlns:a16="http://schemas.microsoft.com/office/drawing/2014/main" id="{7109787A-0D33-E03A-24B1-CF1EA1CE9C46}"/>
              </a:ext>
            </a:extLst>
          </p:cNvPr>
          <p:cNvSpPr>
            <a:spLocks noGrp="1"/>
          </p:cNvSpPr>
          <p:nvPr>
            <p:ph type="body" sz="half" idx="2"/>
          </p:nvPr>
        </p:nvSpPr>
        <p:spPr/>
        <p:txBody>
          <a:bodyPr>
            <a:normAutofit lnSpcReduction="10000"/>
          </a:bodyPr>
          <a:lstStyle/>
          <a:p>
            <a:r>
              <a:rPr lang="en-US" sz="2000" dirty="0"/>
              <a:t>This is the base design of the website.</a:t>
            </a:r>
          </a:p>
          <a:p>
            <a:endParaRPr lang="en-US" sz="2000" dirty="0"/>
          </a:p>
          <a:p>
            <a:r>
              <a:rPr lang="en-US" sz="2000" dirty="0"/>
              <a:t>The initial page will have a search bar that allows the user to either search by county, or school name</a:t>
            </a:r>
          </a:p>
          <a:p>
            <a:endParaRPr lang="en-US" sz="2000" dirty="0"/>
          </a:p>
          <a:p>
            <a:r>
              <a:rPr lang="en-US" sz="2000" dirty="0"/>
              <a:t>When a school has been selected, it will show the pathways listed by Majors and Minors. When one is selected, it will show you all of the relevant information of that pathway.</a:t>
            </a:r>
          </a:p>
        </p:txBody>
      </p:sp>
      <p:pic>
        <p:nvPicPr>
          <p:cNvPr id="5" name="Picture 4" descr="A computer code with a diagram&#10;&#10;AI-generated content may be incorrect.">
            <a:extLst>
              <a:ext uri="{FF2B5EF4-FFF2-40B4-BE49-F238E27FC236}">
                <a16:creationId xmlns:a16="http://schemas.microsoft.com/office/drawing/2014/main" id="{4258B5BB-45C9-CD3C-64D2-70AF9BCE9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282" y="3429000"/>
            <a:ext cx="5260816" cy="3023524"/>
          </a:xfrm>
          <a:prstGeom prst="rect">
            <a:avLst/>
          </a:prstGeom>
        </p:spPr>
      </p:pic>
      <p:pic>
        <p:nvPicPr>
          <p:cNvPr id="7" name="Picture 2">
            <a:extLst>
              <a:ext uri="{FF2B5EF4-FFF2-40B4-BE49-F238E27FC236}">
                <a16:creationId xmlns:a16="http://schemas.microsoft.com/office/drawing/2014/main" id="{AF081BB6-F066-36DA-6872-A16008261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5648" y="457200"/>
            <a:ext cx="5606322" cy="2637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754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DDD5-FB3C-BE24-96B3-43B49BE59E5A}"/>
              </a:ext>
            </a:extLst>
          </p:cNvPr>
          <p:cNvSpPr>
            <a:spLocks noGrp="1"/>
          </p:cNvSpPr>
          <p:nvPr>
            <p:ph type="title"/>
          </p:nvPr>
        </p:nvSpPr>
        <p:spPr/>
        <p:txBody>
          <a:bodyPr/>
          <a:lstStyle/>
          <a:p>
            <a:r>
              <a:rPr lang="en-US" dirty="0"/>
              <a:t>Database Schema</a:t>
            </a:r>
          </a:p>
        </p:txBody>
      </p:sp>
      <p:sp>
        <p:nvSpPr>
          <p:cNvPr id="3" name="Picture Placeholder 2">
            <a:extLst>
              <a:ext uri="{FF2B5EF4-FFF2-40B4-BE49-F238E27FC236}">
                <a16:creationId xmlns:a16="http://schemas.microsoft.com/office/drawing/2014/main" id="{7EBE20BD-FE4D-0AE1-4A67-590946635E54}"/>
              </a:ext>
            </a:extLst>
          </p:cNvPr>
          <p:cNvSpPr>
            <a:spLocks noGrp="1"/>
          </p:cNvSpPr>
          <p:nvPr>
            <p:ph type="pic" idx="1"/>
          </p:nvPr>
        </p:nvSpPr>
        <p:spPr/>
        <p:txBody>
          <a:bodyPr/>
          <a:lstStyle/>
          <a:p>
            <a:r>
              <a:rPr lang="en-US" dirty="0"/>
              <a:t> </a:t>
            </a:r>
          </a:p>
        </p:txBody>
      </p:sp>
      <p:sp>
        <p:nvSpPr>
          <p:cNvPr id="4" name="Text Placeholder 3">
            <a:extLst>
              <a:ext uri="{FF2B5EF4-FFF2-40B4-BE49-F238E27FC236}">
                <a16:creationId xmlns:a16="http://schemas.microsoft.com/office/drawing/2014/main" id="{791DD141-F899-21C8-AA57-818A3593EB7A}"/>
              </a:ext>
            </a:extLst>
          </p:cNvPr>
          <p:cNvSpPr>
            <a:spLocks noGrp="1"/>
          </p:cNvSpPr>
          <p:nvPr>
            <p:ph type="body" sz="half" idx="2"/>
          </p:nvPr>
        </p:nvSpPr>
        <p:spPr/>
        <p:txBody>
          <a:bodyPr>
            <a:normAutofit lnSpcReduction="10000"/>
          </a:bodyPr>
          <a:lstStyle/>
          <a:p>
            <a:r>
              <a:rPr lang="en-US" sz="2400" dirty="0"/>
              <a:t>The expected schema structure of the database. It will contain multiple instances of schools as that is the college/universities class. The main page, will be able to connect directly to both Counties and Schools.</a:t>
            </a:r>
          </a:p>
          <a:p>
            <a:r>
              <a:rPr lang="en-US" sz="2400" dirty="0"/>
              <a:t>One County can have multiple Schools, but one School belongs to one County. </a:t>
            </a:r>
          </a:p>
        </p:txBody>
      </p:sp>
      <p:pic>
        <p:nvPicPr>
          <p:cNvPr id="6" name="Picture 5">
            <a:extLst>
              <a:ext uri="{FF2B5EF4-FFF2-40B4-BE49-F238E27FC236}">
                <a16:creationId xmlns:a16="http://schemas.microsoft.com/office/drawing/2014/main" id="{6EE0C8D9-86DB-2B6A-2690-9AF6FB386FE1}"/>
              </a:ext>
            </a:extLst>
          </p:cNvPr>
          <p:cNvPicPr>
            <a:picLocks noChangeAspect="1"/>
          </p:cNvPicPr>
          <p:nvPr/>
        </p:nvPicPr>
        <p:blipFill>
          <a:blip r:embed="rId2"/>
          <a:stretch>
            <a:fillRect/>
          </a:stretch>
        </p:blipFill>
        <p:spPr>
          <a:xfrm>
            <a:off x="5183188" y="1531964"/>
            <a:ext cx="6748982" cy="2826070"/>
          </a:xfrm>
          <a:prstGeom prst="rect">
            <a:avLst/>
          </a:prstGeom>
        </p:spPr>
      </p:pic>
    </p:spTree>
    <p:extLst>
      <p:ext uri="{BB962C8B-B14F-4D97-AF65-F5344CB8AC3E}">
        <p14:creationId xmlns:p14="http://schemas.microsoft.com/office/powerpoint/2010/main" val="3508228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3A9A-CD86-D025-E526-B51D9CEA7137}"/>
              </a:ext>
            </a:extLst>
          </p:cNvPr>
          <p:cNvSpPr>
            <a:spLocks noGrp="1"/>
          </p:cNvSpPr>
          <p:nvPr>
            <p:ph type="title"/>
          </p:nvPr>
        </p:nvSpPr>
        <p:spPr>
          <a:xfrm>
            <a:off x="839788" y="457200"/>
            <a:ext cx="3932237" cy="667062"/>
          </a:xfrm>
        </p:spPr>
        <p:txBody>
          <a:bodyPr>
            <a:normAutofit/>
          </a:bodyPr>
          <a:lstStyle/>
          <a:p>
            <a:r>
              <a:rPr lang="en-US" sz="2600" dirty="0"/>
              <a:t>MVT – Model View Template</a:t>
            </a:r>
          </a:p>
        </p:txBody>
      </p:sp>
      <p:sp>
        <p:nvSpPr>
          <p:cNvPr id="4" name="Text Placeholder 3">
            <a:extLst>
              <a:ext uri="{FF2B5EF4-FFF2-40B4-BE49-F238E27FC236}">
                <a16:creationId xmlns:a16="http://schemas.microsoft.com/office/drawing/2014/main" id="{5D2B8A5F-C4A2-6331-2A90-9F61730C7D13}"/>
              </a:ext>
            </a:extLst>
          </p:cNvPr>
          <p:cNvSpPr>
            <a:spLocks noGrp="1"/>
          </p:cNvSpPr>
          <p:nvPr>
            <p:ph type="body" sz="half" idx="2"/>
          </p:nvPr>
        </p:nvSpPr>
        <p:spPr>
          <a:xfrm>
            <a:off x="839788" y="1439056"/>
            <a:ext cx="3932237" cy="4429932"/>
          </a:xfrm>
        </p:spPr>
        <p:txBody>
          <a:bodyPr>
            <a:normAutofit fontScale="92500" lnSpcReduction="20000"/>
          </a:bodyPr>
          <a:lstStyle/>
          <a:p>
            <a:r>
              <a:rPr lang="en-US" sz="2400" dirty="0"/>
              <a:t>This is what Django uses to host and display the development server within the framework. </a:t>
            </a:r>
          </a:p>
          <a:p>
            <a:r>
              <a:rPr lang="en-US" sz="2400" dirty="0"/>
              <a:t>In your Model(models.py) you define your table/data structure</a:t>
            </a:r>
          </a:p>
          <a:p>
            <a:r>
              <a:rPr lang="en-US" sz="2400" dirty="0"/>
              <a:t>Then in View(views.py) you retrieve the data and pass it onto a template</a:t>
            </a:r>
          </a:p>
          <a:p>
            <a:r>
              <a:rPr lang="en-US" sz="2400" dirty="0"/>
              <a:t>Run the development server by </a:t>
            </a:r>
            <a:r>
              <a:rPr lang="en-US" sz="2400" dirty="0" err="1"/>
              <a:t>cmd</a:t>
            </a:r>
            <a:r>
              <a:rPr lang="en-US" sz="2400" dirty="0"/>
              <a:t> command:  “python manage.py </a:t>
            </a:r>
            <a:r>
              <a:rPr lang="en-US" sz="2400" dirty="0" err="1"/>
              <a:t>runserver</a:t>
            </a:r>
            <a:r>
              <a:rPr lang="en-US" sz="2400" dirty="0"/>
              <a:t>”</a:t>
            </a:r>
          </a:p>
          <a:p>
            <a:r>
              <a:rPr lang="en-US" sz="2400" dirty="0"/>
              <a:t>Then onto the Template(xxx.html) you can display the data.</a:t>
            </a:r>
          </a:p>
          <a:p>
            <a:endParaRPr lang="en-US" dirty="0"/>
          </a:p>
        </p:txBody>
      </p:sp>
      <p:pic>
        <p:nvPicPr>
          <p:cNvPr id="14" name="Picture 13" descr="A computer screen with white and blue text&#10;&#10;AI-generated content may be incorrect.">
            <a:extLst>
              <a:ext uri="{FF2B5EF4-FFF2-40B4-BE49-F238E27FC236}">
                <a16:creationId xmlns:a16="http://schemas.microsoft.com/office/drawing/2014/main" id="{801C0C5C-D630-BF2A-32F6-206E85E4A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57201"/>
            <a:ext cx="3932237" cy="2252678"/>
          </a:xfrm>
          <a:prstGeom prst="rect">
            <a:avLst/>
          </a:prstGeom>
        </p:spPr>
      </p:pic>
      <p:pic>
        <p:nvPicPr>
          <p:cNvPr id="18" name="Picture 17" descr="A screen shot of a computer code&#10;&#10;AI-generated content may be incorrect.">
            <a:extLst>
              <a:ext uri="{FF2B5EF4-FFF2-40B4-BE49-F238E27FC236}">
                <a16:creationId xmlns:a16="http://schemas.microsoft.com/office/drawing/2014/main" id="{B66873E8-5B79-524F-C29D-92864B36B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0387" y="2950644"/>
            <a:ext cx="4889857" cy="956711"/>
          </a:xfrm>
          <a:prstGeom prst="rect">
            <a:avLst/>
          </a:prstGeom>
        </p:spPr>
      </p:pic>
      <p:pic>
        <p:nvPicPr>
          <p:cNvPr id="20" name="Picture 19" descr="A computer screen shot of text&#10;&#10;AI-generated content may be incorrect.">
            <a:extLst>
              <a:ext uri="{FF2B5EF4-FFF2-40B4-BE49-F238E27FC236}">
                <a16:creationId xmlns:a16="http://schemas.microsoft.com/office/drawing/2014/main" id="{74D40A43-C204-C708-6016-01889B011D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5095" y="4269505"/>
            <a:ext cx="6452283" cy="1599483"/>
          </a:xfrm>
          <a:prstGeom prst="rect">
            <a:avLst/>
          </a:prstGeom>
        </p:spPr>
      </p:pic>
    </p:spTree>
    <p:extLst>
      <p:ext uri="{BB962C8B-B14F-4D97-AF65-F5344CB8AC3E}">
        <p14:creationId xmlns:p14="http://schemas.microsoft.com/office/powerpoint/2010/main" val="2702378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442</TotalTime>
  <Words>2277</Words>
  <Application>Microsoft Office PowerPoint</Application>
  <PresentationFormat>Widescreen</PresentationFormat>
  <Paragraphs>194</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Aptos</vt:lpstr>
      <vt:lpstr>Aptos Display</vt:lpstr>
      <vt:lpstr>Arial</vt:lpstr>
      <vt:lpstr>Office Theme</vt:lpstr>
      <vt:lpstr>PathFinder – A website compiling various colleges pathways</vt:lpstr>
      <vt:lpstr>Abstract</vt:lpstr>
      <vt:lpstr>Use Case </vt:lpstr>
      <vt:lpstr>Down scaling of the project</vt:lpstr>
      <vt:lpstr>Swapping from MySQL to SQLite</vt:lpstr>
      <vt:lpstr>Desired user engagement</vt:lpstr>
      <vt:lpstr>Website Interface</vt:lpstr>
      <vt:lpstr>Database Schema</vt:lpstr>
      <vt:lpstr>MVT – Model View Template</vt:lpstr>
      <vt:lpstr>Code Snippets</vt:lpstr>
      <vt:lpstr>Folder layout</vt:lpstr>
      <vt:lpstr>Data sources used so far</vt:lpstr>
      <vt:lpstr>      Tools used for project</vt:lpstr>
      <vt:lpstr>Github CUNY Api</vt:lpstr>
      <vt:lpstr>References used for this project</vt:lpstr>
      <vt:lpstr>Biggest obstacles experienced in the project</vt:lpstr>
      <vt:lpstr>CISC 3171</vt:lpstr>
      <vt:lpstr>CISC 3810</vt:lpstr>
      <vt:lpstr>Planned Progression Schedule</vt:lpstr>
      <vt:lpstr>Weeks 1-3</vt:lpstr>
      <vt:lpstr>Weeks 4-8</vt:lpstr>
      <vt:lpstr>Weeks 8-11</vt:lpstr>
      <vt:lpstr>Weeks 12-14</vt:lpstr>
      <vt:lpstr>Weeks 14-15</vt:lpstr>
      <vt:lpstr>Time well spent?</vt:lpstr>
      <vt:lpstr>Future Projects</vt:lpstr>
      <vt:lpstr>Development over Production</vt:lpstr>
      <vt:lpstr>Future enhancement/continuation</vt:lpstr>
      <vt:lpstr>Goals Achieved &amp; Failed</vt:lpstr>
      <vt:lpstr>GitHub Repository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Anthony Sy</dc:creator>
  <cp:lastModifiedBy>Anthony Sy</cp:lastModifiedBy>
  <cp:revision>14</cp:revision>
  <dcterms:created xsi:type="dcterms:W3CDTF">2025-02-18T03:50:48Z</dcterms:created>
  <dcterms:modified xsi:type="dcterms:W3CDTF">2025-05-12T05:27:29Z</dcterms:modified>
</cp:coreProperties>
</file>