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69" r:id="rId5"/>
    <p:sldId id="272" r:id="rId6"/>
    <p:sldId id="265" r:id="rId7"/>
    <p:sldId id="268" r:id="rId8"/>
    <p:sldId id="274" r:id="rId9"/>
    <p:sldId id="262" r:id="rId10"/>
    <p:sldId id="259" r:id="rId11"/>
    <p:sldId id="270" r:id="rId12"/>
    <p:sldId id="271" r:id="rId13"/>
    <p:sldId id="273"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58B64-376C-4463-A78B-2D7776DC921F}"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540E2-4DD5-448B-AD5D-6994FB0A37DE}" type="slidenum">
              <a:rPr lang="en-US" smtClean="0"/>
              <a:t>‹#›</a:t>
            </a:fld>
            <a:endParaRPr lang="en-US"/>
          </a:p>
        </p:txBody>
      </p:sp>
    </p:spTree>
    <p:extLst>
      <p:ext uri="{BB962C8B-B14F-4D97-AF65-F5344CB8AC3E}">
        <p14:creationId xmlns:p14="http://schemas.microsoft.com/office/powerpoint/2010/main" val="225887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540E2-4DD5-448B-AD5D-6994FB0A37DE}" type="slidenum">
              <a:rPr lang="en-US" smtClean="0"/>
              <a:t>14</a:t>
            </a:fld>
            <a:endParaRPr lang="en-US"/>
          </a:p>
        </p:txBody>
      </p:sp>
    </p:spTree>
    <p:extLst>
      <p:ext uri="{BB962C8B-B14F-4D97-AF65-F5344CB8AC3E}">
        <p14:creationId xmlns:p14="http://schemas.microsoft.com/office/powerpoint/2010/main" val="25389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5C44-4B3C-60B5-7BFA-A244A1FBC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48AB9D-442D-3674-3917-C720AA2D4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C18E21-380B-3442-A376-BAC2E8AC295B}"/>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5" name="Footer Placeholder 4">
            <a:extLst>
              <a:ext uri="{FF2B5EF4-FFF2-40B4-BE49-F238E27FC236}">
                <a16:creationId xmlns:a16="http://schemas.microsoft.com/office/drawing/2014/main" id="{024AC881-882B-6C0C-BF63-A04D3E53E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188D-BD9E-F8DE-5E2A-576CC6B6CBA8}"/>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400730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7132-FCC1-D8EA-E880-BBA1B79021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833747-6310-32B9-4F12-50FCE11A53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D92F4-A721-79FB-42B8-D524CBECFADB}"/>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5" name="Footer Placeholder 4">
            <a:extLst>
              <a:ext uri="{FF2B5EF4-FFF2-40B4-BE49-F238E27FC236}">
                <a16:creationId xmlns:a16="http://schemas.microsoft.com/office/drawing/2014/main" id="{B06A1F0A-DF64-FC26-42AD-D5FF5BCB4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75310-7000-07BB-F39B-80E71A1E5709}"/>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88375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E5A47-FF98-9C79-9ECF-028901EE41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999C6-3156-08DE-1CD6-BDCCDD5B5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884E2-F3A3-735B-2932-E56CE3463A93}"/>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5" name="Footer Placeholder 4">
            <a:extLst>
              <a:ext uri="{FF2B5EF4-FFF2-40B4-BE49-F238E27FC236}">
                <a16:creationId xmlns:a16="http://schemas.microsoft.com/office/drawing/2014/main" id="{F994F978-DA2E-73F3-7797-E22771E8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B1DAD-2CB7-9ABF-9BC2-2F9E651B90E3}"/>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237755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9F27-35CC-B942-EB28-68730B7A9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97B61-4E40-A671-5A4D-AAD9A90E9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2BEFF-8276-E942-5DC1-350DCB42F885}"/>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5" name="Footer Placeholder 4">
            <a:extLst>
              <a:ext uri="{FF2B5EF4-FFF2-40B4-BE49-F238E27FC236}">
                <a16:creationId xmlns:a16="http://schemas.microsoft.com/office/drawing/2014/main" id="{218FFB99-2E48-1A6C-DEEB-E4F4596D1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13140-40D1-301A-DB18-489BC7325459}"/>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95697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373D-7E05-87DD-9C7F-35F3C7832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1F7BD8-6F73-BF8F-50CE-5A26140F9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BF469-4537-938B-DD93-3377CCC2023C}"/>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5" name="Footer Placeholder 4">
            <a:extLst>
              <a:ext uri="{FF2B5EF4-FFF2-40B4-BE49-F238E27FC236}">
                <a16:creationId xmlns:a16="http://schemas.microsoft.com/office/drawing/2014/main" id="{8C5F0677-E74F-9B14-6835-62F64685A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AB0DB-3763-975B-D19E-C64A1BC8EC16}"/>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10988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EFDD-E76C-9CD0-4C52-6CE58A434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2A3A7-9982-F812-196E-209EE874C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E3D4E-281C-E8B3-0BD5-A543BE7D6B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C9AC2-FF4C-828D-C37C-5AA63F68F7D8}"/>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6" name="Footer Placeholder 5">
            <a:extLst>
              <a:ext uri="{FF2B5EF4-FFF2-40B4-BE49-F238E27FC236}">
                <a16:creationId xmlns:a16="http://schemas.microsoft.com/office/drawing/2014/main" id="{066C103D-56B8-9658-FB3F-446EE526A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BA14E-E604-DA2B-B0F0-8F30CFA450F8}"/>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305258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F38E-DAE3-578B-2E88-F01A2531C1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DC2405-3302-73D8-0452-C7A592CAD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66B21-7581-BD3D-37D6-4549DCFD7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CB18FC-E3AE-A624-B896-B354851D6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79DB9-CD0A-73D6-5A53-D40A742F1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B1432-60B3-273B-F52A-698D79112F45}"/>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8" name="Footer Placeholder 7">
            <a:extLst>
              <a:ext uri="{FF2B5EF4-FFF2-40B4-BE49-F238E27FC236}">
                <a16:creationId xmlns:a16="http://schemas.microsoft.com/office/drawing/2014/main" id="{586E7CD0-A85C-6CDB-F5A9-3988AF3AF0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4CE7B2-2717-6E1C-97F7-09E5913983A4}"/>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378151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3DF0-2365-2A5C-732A-475D08B3A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1631B-EF34-E862-44CB-98868E75ADD2}"/>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4" name="Footer Placeholder 3">
            <a:extLst>
              <a:ext uri="{FF2B5EF4-FFF2-40B4-BE49-F238E27FC236}">
                <a16:creationId xmlns:a16="http://schemas.microsoft.com/office/drawing/2014/main" id="{2834EF81-E375-6B67-D2E5-859C5E787D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0541A-9C90-D150-2A10-47B6B14F3BED}"/>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54569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71E29-DF5B-EF82-EEF0-33A0BE89AB78}"/>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3" name="Footer Placeholder 2">
            <a:extLst>
              <a:ext uri="{FF2B5EF4-FFF2-40B4-BE49-F238E27FC236}">
                <a16:creationId xmlns:a16="http://schemas.microsoft.com/office/drawing/2014/main" id="{AFE85A9C-6986-20C1-2FAB-BC1A70D5D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817BE-771C-3202-78C3-07FD64779708}"/>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177553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99BD-D783-1A59-CBA7-03D90F58C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784E9A-2960-A58C-286A-4FF8C2549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83F51-8333-F62D-ECDA-CED86B43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8564E-A3DC-1644-37C6-BCC098D8A59B}"/>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6" name="Footer Placeholder 5">
            <a:extLst>
              <a:ext uri="{FF2B5EF4-FFF2-40B4-BE49-F238E27FC236}">
                <a16:creationId xmlns:a16="http://schemas.microsoft.com/office/drawing/2014/main" id="{DABF5F04-14E1-B7E5-C0FF-440829841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D5369-6177-BC43-9860-CE1AEA89CDE9}"/>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75999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30-5B17-9113-8D4D-3C96D93B8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D2AA63-4141-0508-8954-EF8B6D788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0387C-AA9A-C2D1-18E0-77A675023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97893-AF1F-089E-105F-E70E414D1C25}"/>
              </a:ext>
            </a:extLst>
          </p:cNvPr>
          <p:cNvSpPr>
            <a:spLocks noGrp="1"/>
          </p:cNvSpPr>
          <p:nvPr>
            <p:ph type="dt" sz="half" idx="10"/>
          </p:nvPr>
        </p:nvSpPr>
        <p:spPr/>
        <p:txBody>
          <a:bodyPr/>
          <a:lstStyle/>
          <a:p>
            <a:fld id="{B123F202-3A41-4A69-89CA-BEB164813E77}" type="datetimeFigureOut">
              <a:rPr lang="en-US" smtClean="0"/>
              <a:t>4/6/2025</a:t>
            </a:fld>
            <a:endParaRPr lang="en-US"/>
          </a:p>
        </p:txBody>
      </p:sp>
      <p:sp>
        <p:nvSpPr>
          <p:cNvPr id="6" name="Footer Placeholder 5">
            <a:extLst>
              <a:ext uri="{FF2B5EF4-FFF2-40B4-BE49-F238E27FC236}">
                <a16:creationId xmlns:a16="http://schemas.microsoft.com/office/drawing/2014/main" id="{77AEFF27-9137-4CE3-0A01-A72E867D9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190C1-3724-7ED4-2145-25A43C2A9A2B}"/>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182237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21F29-0823-A42E-E558-EA6D40A31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5D08A9-B975-13A4-680F-1EEB4F9F9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8A3A-393D-FA47-FF06-12F6E698F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23F202-3A41-4A69-89CA-BEB164813E77}" type="datetimeFigureOut">
              <a:rPr lang="en-US" smtClean="0"/>
              <a:t>4/6/2025</a:t>
            </a:fld>
            <a:endParaRPr lang="en-US"/>
          </a:p>
        </p:txBody>
      </p:sp>
      <p:sp>
        <p:nvSpPr>
          <p:cNvPr id="5" name="Footer Placeholder 4">
            <a:extLst>
              <a:ext uri="{FF2B5EF4-FFF2-40B4-BE49-F238E27FC236}">
                <a16:creationId xmlns:a16="http://schemas.microsoft.com/office/drawing/2014/main" id="{D27B289E-1B85-3641-EC72-397B21888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66E9DB-6721-3428-7986-F4A75E12F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F9CC7B-FB2F-458E-9EAA-F09F3455AA50}" type="slidenum">
              <a:rPr lang="en-US" smtClean="0"/>
              <a:t>‹#›</a:t>
            </a:fld>
            <a:endParaRPr lang="en-US"/>
          </a:p>
        </p:txBody>
      </p:sp>
    </p:spTree>
    <p:extLst>
      <p:ext uri="{BB962C8B-B14F-4D97-AF65-F5344CB8AC3E}">
        <p14:creationId xmlns:p14="http://schemas.microsoft.com/office/powerpoint/2010/main" val="196879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THONY.SY50@bcmail.cuny.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rketplace.visualstudio.com/items?itemName=bradlc.vscode-tailwindcss"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scrapy.org/" TargetMode="External"/><Relationship Id="rId5" Type="http://schemas.openxmlformats.org/officeDocument/2006/relationships/hyperlink" Target="https://www.sqlite.org/index.html" TargetMode="External"/><Relationship Id="rId4" Type="http://schemas.openxmlformats.org/officeDocument/2006/relationships/hyperlink" Target="https://www.djangoprojec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astapi.tiangolo.com/" TargetMode="External"/><Relationship Id="rId2" Type="http://schemas.openxmlformats.org/officeDocument/2006/relationships/hyperlink" Target="https://www.djangoproject.com/" TargetMode="External"/><Relationship Id="rId1" Type="http://schemas.openxmlformats.org/officeDocument/2006/relationships/slideLayout" Target="../slideLayouts/slideLayout4.xml"/><Relationship Id="rId4" Type="http://schemas.openxmlformats.org/officeDocument/2006/relationships/hyperlink" Target="https://flask.palletsprojects.com/en/stabl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thony2421/cisc4900-anthony2421-vc1a/blob/main/taskList" TargetMode="External"/><Relationship Id="rId2" Type="http://schemas.openxmlformats.org/officeDocument/2006/relationships/hyperlink" Target="https://github.com/anthony2421?tab=repositories"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cuny.edu/about/colleg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363E-FFB9-42B4-9FA9-DE7AB571B070}"/>
              </a:ext>
            </a:extLst>
          </p:cNvPr>
          <p:cNvSpPr>
            <a:spLocks noGrp="1"/>
          </p:cNvSpPr>
          <p:nvPr>
            <p:ph type="ctrTitle"/>
          </p:nvPr>
        </p:nvSpPr>
        <p:spPr/>
        <p:txBody>
          <a:bodyPr>
            <a:normAutofit fontScale="90000"/>
          </a:bodyPr>
          <a:lstStyle/>
          <a:p>
            <a:r>
              <a:rPr lang="en-US" dirty="0" err="1"/>
              <a:t>PathFinder</a:t>
            </a:r>
            <a:r>
              <a:rPr lang="en-US" dirty="0"/>
              <a:t> – A website compiling various colleges pathways</a:t>
            </a:r>
          </a:p>
        </p:txBody>
      </p:sp>
      <p:sp>
        <p:nvSpPr>
          <p:cNvPr id="3" name="Subtitle 2">
            <a:extLst>
              <a:ext uri="{FF2B5EF4-FFF2-40B4-BE49-F238E27FC236}">
                <a16:creationId xmlns:a16="http://schemas.microsoft.com/office/drawing/2014/main" id="{62A58768-F5A5-CEBC-C674-3ADF7798ABFD}"/>
              </a:ext>
            </a:extLst>
          </p:cNvPr>
          <p:cNvSpPr>
            <a:spLocks noGrp="1"/>
          </p:cNvSpPr>
          <p:nvPr>
            <p:ph type="subTitle" idx="1"/>
          </p:nvPr>
        </p:nvSpPr>
        <p:spPr/>
        <p:txBody>
          <a:bodyPr>
            <a:normAutofit lnSpcReduction="10000"/>
          </a:bodyPr>
          <a:lstStyle/>
          <a:p>
            <a:r>
              <a:rPr lang="en-US" dirty="0"/>
              <a:t>Anthony Sy (VC1A)</a:t>
            </a:r>
          </a:p>
          <a:p>
            <a:r>
              <a:rPr lang="en-US" dirty="0">
                <a:hlinkClick r:id="rId2"/>
              </a:rPr>
              <a:t>ANTHONY.SY50@bcmail.cuny.edu</a:t>
            </a:r>
            <a:endParaRPr lang="en-US" dirty="0"/>
          </a:p>
          <a:p>
            <a:endParaRPr lang="en-US" dirty="0"/>
          </a:p>
          <a:p>
            <a:r>
              <a:rPr lang="en-US" dirty="0"/>
              <a:t>Supervisor: Minh Le, MINH.LE@brooklyn.cuny.edu</a:t>
            </a:r>
          </a:p>
        </p:txBody>
      </p:sp>
    </p:spTree>
    <p:extLst>
      <p:ext uri="{BB962C8B-B14F-4D97-AF65-F5344CB8AC3E}">
        <p14:creationId xmlns:p14="http://schemas.microsoft.com/office/powerpoint/2010/main" val="400707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B68-ED0E-DF47-720C-75E35CDD811B}"/>
              </a:ext>
            </a:extLst>
          </p:cNvPr>
          <p:cNvSpPr>
            <a:spLocks noGrp="1"/>
          </p:cNvSpPr>
          <p:nvPr>
            <p:ph type="title"/>
          </p:nvPr>
        </p:nvSpPr>
        <p:spPr/>
        <p:txBody>
          <a:bodyPr/>
          <a:lstStyle/>
          <a:p>
            <a:r>
              <a:rPr lang="en-US" dirty="0"/>
              <a:t>		    Tools used for project</a:t>
            </a:r>
          </a:p>
        </p:txBody>
      </p:sp>
      <p:sp>
        <p:nvSpPr>
          <p:cNvPr id="3" name="Content Placeholder 2">
            <a:extLst>
              <a:ext uri="{FF2B5EF4-FFF2-40B4-BE49-F238E27FC236}">
                <a16:creationId xmlns:a16="http://schemas.microsoft.com/office/drawing/2014/main" id="{2E7C2DFE-2DF7-CA57-69AA-610802CD412C}"/>
              </a:ext>
            </a:extLst>
          </p:cNvPr>
          <p:cNvSpPr>
            <a:spLocks noGrp="1"/>
          </p:cNvSpPr>
          <p:nvPr>
            <p:ph idx="1"/>
          </p:nvPr>
        </p:nvSpPr>
        <p:spPr/>
        <p:txBody>
          <a:bodyPr>
            <a:normAutofit fontScale="92500" lnSpcReduction="10000"/>
          </a:bodyPr>
          <a:lstStyle/>
          <a:p>
            <a:r>
              <a:rPr lang="en-US" dirty="0"/>
              <a:t>IDE for website creation – </a:t>
            </a:r>
            <a:r>
              <a:rPr lang="en-US" dirty="0">
                <a:hlinkClick r:id="rId2"/>
              </a:rPr>
              <a:t>Visual Studio Code</a:t>
            </a:r>
            <a:endParaRPr lang="en-US" dirty="0"/>
          </a:p>
          <a:p>
            <a:pPr lvl="1"/>
            <a:r>
              <a:rPr lang="en-US" dirty="0"/>
              <a:t>Using </a:t>
            </a:r>
            <a:r>
              <a:rPr lang="en-US" dirty="0" err="1">
                <a:hlinkClick r:id="rId3"/>
              </a:rPr>
              <a:t>TailWind</a:t>
            </a:r>
            <a:r>
              <a:rPr lang="en-US" dirty="0">
                <a:hlinkClick r:id="rId3"/>
              </a:rPr>
              <a:t> extension library</a:t>
            </a:r>
            <a:endParaRPr lang="en-US" dirty="0"/>
          </a:p>
          <a:p>
            <a:r>
              <a:rPr lang="en-US" dirty="0"/>
              <a:t>DB – </a:t>
            </a:r>
            <a:r>
              <a:rPr lang="en-US" dirty="0">
                <a:hlinkClick r:id="rId4"/>
              </a:rPr>
              <a:t>Django</a:t>
            </a:r>
            <a:endParaRPr lang="en-US" dirty="0"/>
          </a:p>
          <a:p>
            <a:pPr lvl="1"/>
            <a:r>
              <a:rPr lang="en-US" dirty="0"/>
              <a:t>Using </a:t>
            </a:r>
            <a:r>
              <a:rPr lang="en-US" dirty="0">
                <a:hlinkClick r:id="rId5"/>
              </a:rPr>
              <a:t>SQLite </a:t>
            </a:r>
            <a:endParaRPr lang="en-US" dirty="0"/>
          </a:p>
          <a:p>
            <a:r>
              <a:rPr lang="en-US" dirty="0"/>
              <a:t>Data scraper - </a:t>
            </a:r>
            <a:r>
              <a:rPr lang="en-US" dirty="0">
                <a:hlinkClick r:id="rId6"/>
              </a:rPr>
              <a:t>Scrapy</a:t>
            </a:r>
            <a:endParaRPr lang="en-US" dirty="0"/>
          </a:p>
          <a:p>
            <a:r>
              <a:rPr lang="en-US" dirty="0"/>
              <a:t>Microsoft Excel</a:t>
            </a:r>
          </a:p>
          <a:p>
            <a:pPr lvl="1"/>
            <a:r>
              <a:rPr lang="en-US" dirty="0"/>
              <a:t>Used for holding data</a:t>
            </a:r>
          </a:p>
          <a:p>
            <a:endParaRPr lang="en-US" dirty="0"/>
          </a:p>
          <a:p>
            <a:endParaRPr lang="en-US" dirty="0"/>
          </a:p>
          <a:p>
            <a:pPr marL="0" indent="0" algn="ctr">
              <a:buNone/>
            </a:pPr>
            <a:r>
              <a:rPr lang="en-US" dirty="0"/>
              <a:t>Note: These tools are subjected to change</a:t>
            </a:r>
          </a:p>
        </p:txBody>
      </p:sp>
    </p:spTree>
    <p:extLst>
      <p:ext uri="{BB962C8B-B14F-4D97-AF65-F5344CB8AC3E}">
        <p14:creationId xmlns:p14="http://schemas.microsoft.com/office/powerpoint/2010/main" val="170348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AF2A-0014-E8C5-6669-7A018A4E655A}"/>
              </a:ext>
            </a:extLst>
          </p:cNvPr>
          <p:cNvSpPr>
            <a:spLocks noGrp="1"/>
          </p:cNvSpPr>
          <p:nvPr>
            <p:ph type="title"/>
          </p:nvPr>
        </p:nvSpPr>
        <p:spPr/>
        <p:txBody>
          <a:bodyPr/>
          <a:lstStyle/>
          <a:p>
            <a:pPr algn="ctr"/>
            <a:r>
              <a:rPr lang="en-US" dirty="0"/>
              <a:t>CISC 3171</a:t>
            </a:r>
          </a:p>
        </p:txBody>
      </p:sp>
      <p:sp>
        <p:nvSpPr>
          <p:cNvPr id="3" name="Content Placeholder 2">
            <a:extLst>
              <a:ext uri="{FF2B5EF4-FFF2-40B4-BE49-F238E27FC236}">
                <a16:creationId xmlns:a16="http://schemas.microsoft.com/office/drawing/2014/main" id="{DE42F4BF-632F-2216-F2F9-F63D76D37196}"/>
              </a:ext>
            </a:extLst>
          </p:cNvPr>
          <p:cNvSpPr>
            <a:spLocks noGrp="1"/>
          </p:cNvSpPr>
          <p:nvPr>
            <p:ph sz="half" idx="1"/>
          </p:nvPr>
        </p:nvSpPr>
        <p:spPr/>
        <p:txBody>
          <a:bodyPr>
            <a:normAutofit fontScale="77500" lnSpcReduction="20000"/>
          </a:bodyPr>
          <a:lstStyle/>
          <a:p>
            <a:pPr marL="0" indent="0">
              <a:buNone/>
            </a:pPr>
            <a:r>
              <a:rPr lang="en-US" sz="4100" dirty="0"/>
              <a:t>This class that I am currently taking, is focused on the development of android applications. However, in the process of learning it, it has taught my SMART, MVP, User Stories, </a:t>
            </a:r>
            <a:r>
              <a:rPr lang="en-US" sz="4100" dirty="0" err="1"/>
              <a:t>etc</a:t>
            </a:r>
            <a:r>
              <a:rPr lang="en-US" sz="4100" dirty="0"/>
              <a:t>, allowing me to create objectives and organize them easier as well.</a:t>
            </a:r>
          </a:p>
          <a:p>
            <a:endParaRPr lang="en-US" dirty="0"/>
          </a:p>
        </p:txBody>
      </p:sp>
      <p:sp>
        <p:nvSpPr>
          <p:cNvPr id="4" name="Content Placeholder 3">
            <a:extLst>
              <a:ext uri="{FF2B5EF4-FFF2-40B4-BE49-F238E27FC236}">
                <a16:creationId xmlns:a16="http://schemas.microsoft.com/office/drawing/2014/main" id="{0E40AF9C-FD81-FA1D-E896-B7A29424DA05}"/>
              </a:ext>
            </a:extLst>
          </p:cNvPr>
          <p:cNvSpPr>
            <a:spLocks noGrp="1"/>
          </p:cNvSpPr>
          <p:nvPr>
            <p:ph sz="half" idx="2"/>
          </p:nvPr>
        </p:nvSpPr>
        <p:spPr/>
        <p:txBody>
          <a:bodyPr>
            <a:normAutofit fontScale="77500" lnSpcReduction="20000"/>
          </a:bodyPr>
          <a:lstStyle/>
          <a:p>
            <a:pPr marL="0" indent="0">
              <a:buNone/>
            </a:pPr>
            <a:r>
              <a:rPr lang="en-US" dirty="0"/>
              <a:t>As a user,</a:t>
            </a:r>
          </a:p>
          <a:p>
            <a:pPr marL="0" indent="0">
              <a:buNone/>
            </a:pPr>
            <a:r>
              <a:rPr lang="en-US" dirty="0"/>
              <a:t>I want to search my local colleges,</a:t>
            </a:r>
          </a:p>
          <a:p>
            <a:pPr marL="0" indent="0">
              <a:buNone/>
            </a:pPr>
            <a:r>
              <a:rPr lang="en-US" dirty="0"/>
              <a:t>So that I can go to their websites within 5 minutes.</a:t>
            </a:r>
          </a:p>
          <a:p>
            <a:pPr marL="0" indent="0">
              <a:buNone/>
            </a:pPr>
            <a:r>
              <a:rPr lang="en-US" dirty="0"/>
              <a:t>S – Allowing the user to search through the schools in their area</a:t>
            </a:r>
          </a:p>
          <a:p>
            <a:pPr marL="0" indent="0">
              <a:buNone/>
            </a:pPr>
            <a:r>
              <a:rPr lang="en-US" dirty="0"/>
              <a:t>M – The user can go to their wanted school’s website within 5 minutes</a:t>
            </a:r>
          </a:p>
          <a:p>
            <a:pPr marL="0" indent="0">
              <a:buNone/>
            </a:pPr>
            <a:r>
              <a:rPr lang="en-US" dirty="0"/>
              <a:t>A – This can be completed in an agile iteration</a:t>
            </a:r>
          </a:p>
          <a:p>
            <a:pPr marL="0" indent="0">
              <a:buNone/>
            </a:pPr>
            <a:r>
              <a:rPr lang="en-US" dirty="0"/>
              <a:t>R – Allowing the user to see all their local schools</a:t>
            </a:r>
          </a:p>
          <a:p>
            <a:pPr marL="0" indent="0">
              <a:buNone/>
            </a:pPr>
            <a:r>
              <a:rPr lang="en-US" dirty="0"/>
              <a:t>T – To be completed by end of May 2025</a:t>
            </a:r>
          </a:p>
        </p:txBody>
      </p:sp>
    </p:spTree>
    <p:extLst>
      <p:ext uri="{BB962C8B-B14F-4D97-AF65-F5344CB8AC3E}">
        <p14:creationId xmlns:p14="http://schemas.microsoft.com/office/powerpoint/2010/main" val="165431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97F-36CD-8C52-1A92-93C44A6CA9E3}"/>
              </a:ext>
            </a:extLst>
          </p:cNvPr>
          <p:cNvSpPr>
            <a:spLocks noGrp="1"/>
          </p:cNvSpPr>
          <p:nvPr>
            <p:ph type="title"/>
          </p:nvPr>
        </p:nvSpPr>
        <p:spPr/>
        <p:txBody>
          <a:bodyPr/>
          <a:lstStyle/>
          <a:p>
            <a:pPr algn="ctr"/>
            <a:r>
              <a:rPr lang="en-US" dirty="0"/>
              <a:t>CISC 3810</a:t>
            </a:r>
          </a:p>
        </p:txBody>
      </p:sp>
      <p:sp>
        <p:nvSpPr>
          <p:cNvPr id="3" name="Content Placeholder 2">
            <a:extLst>
              <a:ext uri="{FF2B5EF4-FFF2-40B4-BE49-F238E27FC236}">
                <a16:creationId xmlns:a16="http://schemas.microsoft.com/office/drawing/2014/main" id="{019D1565-BEB9-5EAD-A1A5-ADF344D45A23}"/>
              </a:ext>
            </a:extLst>
          </p:cNvPr>
          <p:cNvSpPr>
            <a:spLocks noGrp="1"/>
          </p:cNvSpPr>
          <p:nvPr>
            <p:ph sz="half" idx="1"/>
          </p:nvPr>
        </p:nvSpPr>
        <p:spPr/>
        <p:txBody>
          <a:bodyPr>
            <a:normAutofit fontScale="92500" lnSpcReduction="20000"/>
          </a:bodyPr>
          <a:lstStyle/>
          <a:p>
            <a:pPr marL="0" indent="0">
              <a:buNone/>
            </a:pPr>
            <a:r>
              <a:rPr lang="en-US" dirty="0"/>
              <a:t>This class taught database, in the form of Oracle. This is going to help me develop my back-end for my own website, which will use SQL, as they both have similar syntax language.</a:t>
            </a:r>
          </a:p>
          <a:p>
            <a:pPr marL="0" indent="0">
              <a:buNone/>
            </a:pPr>
            <a:r>
              <a:rPr lang="en-US" dirty="0"/>
              <a:t>I aim to use this database as a query, allowing the user to search for their wanted county, college or university.</a:t>
            </a:r>
          </a:p>
          <a:p>
            <a:pPr marL="0" indent="0">
              <a:buNone/>
            </a:pPr>
            <a:r>
              <a:rPr lang="en-US" dirty="0"/>
              <a:t>As of 3/27, I am currently researching on how to connect the database into the html.</a:t>
            </a:r>
          </a:p>
        </p:txBody>
      </p:sp>
      <p:pic>
        <p:nvPicPr>
          <p:cNvPr id="5" name="Content Placeholder 4">
            <a:extLst>
              <a:ext uri="{FF2B5EF4-FFF2-40B4-BE49-F238E27FC236}">
                <a16:creationId xmlns:a16="http://schemas.microsoft.com/office/drawing/2014/main" id="{5D85A7DC-54D4-03B1-5D0F-C9A554937532}"/>
              </a:ext>
            </a:extLst>
          </p:cNvPr>
          <p:cNvPicPr>
            <a:picLocks noGrp="1" noChangeAspect="1"/>
          </p:cNvPicPr>
          <p:nvPr>
            <p:ph sz="half" idx="2"/>
          </p:nvPr>
        </p:nvPicPr>
        <p:blipFill>
          <a:blip r:embed="rId2"/>
          <a:stretch>
            <a:fillRect/>
          </a:stretch>
        </p:blipFill>
        <p:spPr>
          <a:xfrm>
            <a:off x="6172202" y="2093171"/>
            <a:ext cx="5114925" cy="1447800"/>
          </a:xfrm>
          <a:prstGeom prst="rect">
            <a:avLst/>
          </a:prstGeom>
        </p:spPr>
      </p:pic>
      <p:pic>
        <p:nvPicPr>
          <p:cNvPr id="6" name="Picture 5">
            <a:extLst>
              <a:ext uri="{FF2B5EF4-FFF2-40B4-BE49-F238E27FC236}">
                <a16:creationId xmlns:a16="http://schemas.microsoft.com/office/drawing/2014/main" id="{DB63723B-C422-174D-4E59-95078CDA95CF}"/>
              </a:ext>
            </a:extLst>
          </p:cNvPr>
          <p:cNvPicPr>
            <a:picLocks noChangeAspect="1"/>
          </p:cNvPicPr>
          <p:nvPr/>
        </p:nvPicPr>
        <p:blipFill>
          <a:blip r:embed="rId3"/>
          <a:stretch>
            <a:fillRect/>
          </a:stretch>
        </p:blipFill>
        <p:spPr>
          <a:xfrm>
            <a:off x="6172202" y="4096585"/>
            <a:ext cx="5821180" cy="1447800"/>
          </a:xfrm>
          <a:prstGeom prst="rect">
            <a:avLst/>
          </a:prstGeom>
        </p:spPr>
      </p:pic>
    </p:spTree>
    <p:extLst>
      <p:ext uri="{BB962C8B-B14F-4D97-AF65-F5344CB8AC3E}">
        <p14:creationId xmlns:p14="http://schemas.microsoft.com/office/powerpoint/2010/main" val="340608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79EB-746A-9A26-DB5C-3CC0985011F4}"/>
              </a:ext>
            </a:extLst>
          </p:cNvPr>
          <p:cNvSpPr>
            <a:spLocks noGrp="1"/>
          </p:cNvSpPr>
          <p:nvPr>
            <p:ph type="title"/>
          </p:nvPr>
        </p:nvSpPr>
        <p:spPr/>
        <p:txBody>
          <a:bodyPr/>
          <a:lstStyle/>
          <a:p>
            <a:pPr algn="ctr"/>
            <a:r>
              <a:rPr lang="en-US" dirty="0"/>
              <a:t>Biggest obstacles experienced so far</a:t>
            </a:r>
          </a:p>
        </p:txBody>
      </p:sp>
      <p:sp>
        <p:nvSpPr>
          <p:cNvPr id="3" name="Content Placeholder 2">
            <a:extLst>
              <a:ext uri="{FF2B5EF4-FFF2-40B4-BE49-F238E27FC236}">
                <a16:creationId xmlns:a16="http://schemas.microsoft.com/office/drawing/2014/main" id="{2582E170-0F32-B190-4430-358C27391DA2}"/>
              </a:ext>
            </a:extLst>
          </p:cNvPr>
          <p:cNvSpPr>
            <a:spLocks noGrp="1"/>
          </p:cNvSpPr>
          <p:nvPr>
            <p:ph sz="half" idx="1"/>
          </p:nvPr>
        </p:nvSpPr>
        <p:spPr/>
        <p:txBody>
          <a:bodyPr>
            <a:normAutofit fontScale="92500" lnSpcReduction="10000"/>
          </a:bodyPr>
          <a:lstStyle/>
          <a:p>
            <a:pPr marL="0" indent="0">
              <a:buNone/>
            </a:pPr>
            <a:r>
              <a:rPr lang="en-US" dirty="0"/>
              <a:t>Throughout the project, I am relearning HTML as I learned it in High School. Thus I am coding along as I go. However, despite learning about both HTML and databases separately, I didn’t learn how to integrate databases into anything, causing me to be stumped.</a:t>
            </a:r>
          </a:p>
        </p:txBody>
      </p:sp>
      <p:sp>
        <p:nvSpPr>
          <p:cNvPr id="4" name="Content Placeholder 3">
            <a:extLst>
              <a:ext uri="{FF2B5EF4-FFF2-40B4-BE49-F238E27FC236}">
                <a16:creationId xmlns:a16="http://schemas.microsoft.com/office/drawing/2014/main" id="{9B379336-9AEF-CE68-0321-EAC78AF434B2}"/>
              </a:ext>
            </a:extLst>
          </p:cNvPr>
          <p:cNvSpPr>
            <a:spLocks noGrp="1"/>
          </p:cNvSpPr>
          <p:nvPr>
            <p:ph sz="half" idx="2"/>
          </p:nvPr>
        </p:nvSpPr>
        <p:spPr/>
        <p:txBody>
          <a:bodyPr>
            <a:normAutofit fontScale="92500" lnSpcReduction="10000"/>
          </a:bodyPr>
          <a:lstStyle/>
          <a:p>
            <a:pPr marL="0" indent="0">
              <a:buNone/>
            </a:pPr>
            <a:r>
              <a:rPr lang="en-US" dirty="0"/>
              <a:t>So far I’ve had a lot of help from my supervisor as he gave me a lot of usage examples of backend, which includes </a:t>
            </a:r>
          </a:p>
          <a:p>
            <a:r>
              <a:rPr lang="en-US" dirty="0">
                <a:hlinkClick r:id="rId2"/>
              </a:rPr>
              <a:t>Django</a:t>
            </a:r>
            <a:endParaRPr lang="en-US" dirty="0"/>
          </a:p>
          <a:p>
            <a:r>
              <a:rPr lang="en-US" dirty="0" err="1">
                <a:hlinkClick r:id="rId3"/>
              </a:rPr>
              <a:t>FastAPI</a:t>
            </a:r>
            <a:endParaRPr lang="en-US" dirty="0"/>
          </a:p>
          <a:p>
            <a:r>
              <a:rPr lang="en-US" dirty="0">
                <a:hlinkClick r:id="rId4"/>
              </a:rPr>
              <a:t>Flask</a:t>
            </a:r>
            <a:endParaRPr lang="en-US" dirty="0"/>
          </a:p>
          <a:p>
            <a:pPr marL="0" indent="0">
              <a:buNone/>
            </a:pPr>
            <a:r>
              <a:rPr lang="en-US" dirty="0"/>
              <a:t>I have done some research on these frameworks, allowing me to see how the connection between the front and back-end works.</a:t>
            </a:r>
          </a:p>
        </p:txBody>
      </p:sp>
    </p:spTree>
    <p:extLst>
      <p:ext uri="{BB962C8B-B14F-4D97-AF65-F5344CB8AC3E}">
        <p14:creationId xmlns:p14="http://schemas.microsoft.com/office/powerpoint/2010/main" val="221059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16CC-3201-968E-C24A-89B9D92A822D}"/>
              </a:ext>
            </a:extLst>
          </p:cNvPr>
          <p:cNvSpPr>
            <a:spLocks noGrp="1"/>
          </p:cNvSpPr>
          <p:nvPr>
            <p:ph type="title"/>
          </p:nvPr>
        </p:nvSpPr>
        <p:spPr/>
        <p:txBody>
          <a:bodyPr/>
          <a:lstStyle/>
          <a:p>
            <a:pPr algn="ctr"/>
            <a:r>
              <a:rPr lang="en-US" dirty="0"/>
              <a:t>Planned Progression Schedule</a:t>
            </a:r>
          </a:p>
        </p:txBody>
      </p:sp>
      <p:sp>
        <p:nvSpPr>
          <p:cNvPr id="3" name="Content Placeholder 2">
            <a:extLst>
              <a:ext uri="{FF2B5EF4-FFF2-40B4-BE49-F238E27FC236}">
                <a16:creationId xmlns:a16="http://schemas.microsoft.com/office/drawing/2014/main" id="{FD3D4B60-FC67-C1A8-8E85-2A20AC5D9FED}"/>
              </a:ext>
            </a:extLst>
          </p:cNvPr>
          <p:cNvSpPr>
            <a:spLocks noGrp="1"/>
          </p:cNvSpPr>
          <p:nvPr>
            <p:ph idx="1"/>
          </p:nvPr>
        </p:nvSpPr>
        <p:spPr/>
        <p:txBody>
          <a:bodyPr>
            <a:normAutofit fontScale="85000" lnSpcReduction="20000"/>
          </a:bodyPr>
          <a:lstStyle/>
          <a:p>
            <a:pPr marL="0" indent="0" algn="ctr">
              <a:buNone/>
            </a:pPr>
            <a:r>
              <a:rPr lang="en-US" dirty="0"/>
              <a:t>	As of updating this PowerPoint, it is week 10, 4/6/25</a:t>
            </a:r>
          </a:p>
          <a:p>
            <a:r>
              <a:rPr lang="en-US" dirty="0"/>
              <a:t>Week 4-8</a:t>
            </a:r>
          </a:p>
          <a:p>
            <a:pPr lvl="1"/>
            <a:r>
              <a:rPr lang="en-US" dirty="0"/>
              <a:t>Relearn HTML, CSS. Create base website &amp; learn JavaScript</a:t>
            </a:r>
          </a:p>
          <a:p>
            <a:r>
              <a:rPr lang="en-US" dirty="0"/>
              <a:t>Week 8-11</a:t>
            </a:r>
          </a:p>
          <a:p>
            <a:pPr lvl="1"/>
            <a:r>
              <a:rPr lang="en-US" dirty="0"/>
              <a:t>Create database &amp; connect it with website, bell and whistles</a:t>
            </a:r>
          </a:p>
          <a:p>
            <a:r>
              <a:rPr lang="en-US" dirty="0"/>
              <a:t>Week 12-14</a:t>
            </a:r>
          </a:p>
          <a:p>
            <a:pPr lvl="1"/>
            <a:r>
              <a:rPr lang="en-US" dirty="0"/>
              <a:t>Post project on public threads, get user reactions &amp; comments.(Potentially)</a:t>
            </a:r>
          </a:p>
          <a:p>
            <a:pPr lvl="1"/>
            <a:r>
              <a:rPr lang="en-US" dirty="0"/>
              <a:t>Data Scrap for scoped information. (Priority)</a:t>
            </a:r>
          </a:p>
          <a:p>
            <a:r>
              <a:rPr lang="en-US" dirty="0"/>
              <a:t>Week 14-16</a:t>
            </a:r>
          </a:p>
          <a:p>
            <a:pPr lvl="1"/>
            <a:r>
              <a:rPr lang="en-US" dirty="0"/>
              <a:t>Final bug fixes &amp; adjustments</a:t>
            </a:r>
          </a:p>
          <a:p>
            <a:pPr lvl="1"/>
            <a:r>
              <a:rPr lang="en-US" dirty="0"/>
              <a:t>Final Submission on 5/12</a:t>
            </a:r>
          </a:p>
          <a:p>
            <a:pPr marL="457200" lvl="1" indent="0">
              <a:buNone/>
            </a:pPr>
            <a:endParaRPr lang="en-US" dirty="0"/>
          </a:p>
          <a:p>
            <a:pPr marL="457200" lvl="1" indent="0">
              <a:buNone/>
            </a:pPr>
            <a:r>
              <a:rPr lang="en-US" dirty="0"/>
              <a:t>		      Schedule is subjected to change as progression happens</a:t>
            </a:r>
          </a:p>
        </p:txBody>
      </p:sp>
    </p:spTree>
    <p:extLst>
      <p:ext uri="{BB962C8B-B14F-4D97-AF65-F5344CB8AC3E}">
        <p14:creationId xmlns:p14="http://schemas.microsoft.com/office/powerpoint/2010/main" val="11432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001-EC08-DD3E-B74F-17A89EDBD0D6}"/>
              </a:ext>
            </a:extLst>
          </p:cNvPr>
          <p:cNvSpPr>
            <a:spLocks noGrp="1"/>
          </p:cNvSpPr>
          <p:nvPr>
            <p:ph type="title"/>
          </p:nvPr>
        </p:nvSpPr>
        <p:spPr/>
        <p:txBody>
          <a:bodyPr/>
          <a:lstStyle/>
          <a:p>
            <a:pPr algn="ctr"/>
            <a:r>
              <a:rPr lang="en-US" dirty="0"/>
              <a:t>GitHub Repository </a:t>
            </a:r>
          </a:p>
        </p:txBody>
      </p:sp>
      <p:sp>
        <p:nvSpPr>
          <p:cNvPr id="3" name="Content Placeholder 2">
            <a:extLst>
              <a:ext uri="{FF2B5EF4-FFF2-40B4-BE49-F238E27FC236}">
                <a16:creationId xmlns:a16="http://schemas.microsoft.com/office/drawing/2014/main" id="{2FE188EA-58BF-E92D-689A-2AB6D703C966}"/>
              </a:ext>
            </a:extLst>
          </p:cNvPr>
          <p:cNvSpPr>
            <a:spLocks noGrp="1"/>
          </p:cNvSpPr>
          <p:nvPr>
            <p:ph sz="half" idx="1"/>
          </p:nvPr>
        </p:nvSpPr>
        <p:spPr/>
        <p:txBody>
          <a:bodyPr/>
          <a:lstStyle/>
          <a:p>
            <a:r>
              <a:rPr lang="en-US" dirty="0"/>
              <a:t>Original Repository</a:t>
            </a:r>
          </a:p>
          <a:p>
            <a:pPr lvl="1"/>
            <a:r>
              <a:rPr lang="en-US" dirty="0">
                <a:hlinkClick r:id="rId2"/>
              </a:rPr>
              <a:t>https://github.com/anthony2421?tab=repositories</a:t>
            </a:r>
            <a:r>
              <a:rPr lang="en-US" dirty="0"/>
              <a:t> </a:t>
            </a:r>
          </a:p>
        </p:txBody>
      </p:sp>
      <p:sp>
        <p:nvSpPr>
          <p:cNvPr id="4" name="Content Placeholder 3">
            <a:extLst>
              <a:ext uri="{FF2B5EF4-FFF2-40B4-BE49-F238E27FC236}">
                <a16:creationId xmlns:a16="http://schemas.microsoft.com/office/drawing/2014/main" id="{ECEE2A9D-63C9-9F30-1D38-0F69E0A24D05}"/>
              </a:ext>
            </a:extLst>
          </p:cNvPr>
          <p:cNvSpPr>
            <a:spLocks noGrp="1"/>
          </p:cNvSpPr>
          <p:nvPr>
            <p:ph sz="half" idx="2"/>
          </p:nvPr>
        </p:nvSpPr>
        <p:spPr/>
        <p:txBody>
          <a:bodyPr/>
          <a:lstStyle/>
          <a:p>
            <a:r>
              <a:rPr lang="en-US" dirty="0"/>
              <a:t>Project Management </a:t>
            </a:r>
          </a:p>
          <a:p>
            <a:pPr lvl="1"/>
            <a:r>
              <a:rPr lang="en-US" dirty="0">
                <a:hlinkClick r:id="rId3"/>
              </a:rPr>
              <a:t>cisc4900-anthony2421-vc1a/</a:t>
            </a:r>
            <a:r>
              <a:rPr lang="en-US" dirty="0" err="1">
                <a:hlinkClick r:id="rId3"/>
              </a:rPr>
              <a:t>taskList</a:t>
            </a:r>
            <a:r>
              <a:rPr lang="en-US" dirty="0">
                <a:hlinkClick r:id="rId3"/>
              </a:rPr>
              <a:t> at main · anthony2421/cisc4900-anthony2421-vc1a</a:t>
            </a:r>
            <a:endParaRPr lang="en-US" dirty="0"/>
          </a:p>
        </p:txBody>
      </p:sp>
      <p:pic>
        <p:nvPicPr>
          <p:cNvPr id="1026" name="Picture 2">
            <a:extLst>
              <a:ext uri="{FF2B5EF4-FFF2-40B4-BE49-F238E27FC236}">
                <a16:creationId xmlns:a16="http://schemas.microsoft.com/office/drawing/2014/main" id="{94E0A235-2552-7E32-DCBB-47C2F1DC8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12" y="3575624"/>
            <a:ext cx="5398788" cy="2601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1268F44-C197-1820-5AC9-FAE1049D1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9904" y="3703846"/>
            <a:ext cx="5291084" cy="278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2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395D-2EC0-927C-D133-122E852109B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27952AF-1437-8CCB-E07C-3BC107710708}"/>
              </a:ext>
            </a:extLst>
          </p:cNvPr>
          <p:cNvSpPr>
            <a:spLocks noGrp="1"/>
          </p:cNvSpPr>
          <p:nvPr>
            <p:ph idx="1"/>
          </p:nvPr>
        </p:nvSpPr>
        <p:spPr/>
        <p:txBody>
          <a:bodyPr/>
          <a:lstStyle/>
          <a:p>
            <a:pPr marL="0" indent="0">
              <a:buNone/>
            </a:pPr>
            <a:r>
              <a:rPr lang="en-US" dirty="0"/>
              <a:t>When entering a college, you can look at their official website to find information about their various pathways. For this project, I aim to compile all this information into one condensed database &amp; website.</a:t>
            </a:r>
          </a:p>
          <a:p>
            <a:pPr marL="0" indent="0">
              <a:buNone/>
            </a:pPr>
            <a:r>
              <a:rPr lang="en-US" dirty="0"/>
              <a:t>Completion of this project requires designing a user friendly &amp; intuitive website, along with a working database connection.</a:t>
            </a:r>
          </a:p>
          <a:p>
            <a:pPr marL="0" indent="0">
              <a:buNone/>
            </a:pPr>
            <a:r>
              <a:rPr lang="en-US" dirty="0"/>
              <a:t>The goal for this website is to create a single website where you can search for any desired college/university and find some that you might not even heard of, allowing the user to expand their choices.</a:t>
            </a:r>
          </a:p>
        </p:txBody>
      </p:sp>
    </p:spTree>
    <p:extLst>
      <p:ext uri="{BB962C8B-B14F-4D97-AF65-F5344CB8AC3E}">
        <p14:creationId xmlns:p14="http://schemas.microsoft.com/office/powerpoint/2010/main" val="79261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D3EB-A013-1AA4-A2E5-F048D8D9D693}"/>
              </a:ext>
            </a:extLst>
          </p:cNvPr>
          <p:cNvSpPr>
            <a:spLocks noGrp="1"/>
          </p:cNvSpPr>
          <p:nvPr>
            <p:ph type="title"/>
          </p:nvPr>
        </p:nvSpPr>
        <p:spPr>
          <a:xfrm>
            <a:off x="839788" y="457200"/>
            <a:ext cx="10512424" cy="1600200"/>
          </a:xfrm>
        </p:spPr>
        <p:txBody>
          <a:bodyPr>
            <a:normAutofit/>
          </a:bodyPr>
          <a:lstStyle/>
          <a:p>
            <a:pPr algn="ctr"/>
            <a:r>
              <a:rPr lang="en-US" sz="3600" dirty="0"/>
              <a:t>Use Case </a:t>
            </a:r>
          </a:p>
        </p:txBody>
      </p:sp>
      <p:sp>
        <p:nvSpPr>
          <p:cNvPr id="4" name="Text Placeholder 3">
            <a:extLst>
              <a:ext uri="{FF2B5EF4-FFF2-40B4-BE49-F238E27FC236}">
                <a16:creationId xmlns:a16="http://schemas.microsoft.com/office/drawing/2014/main" id="{9E636997-F0A4-4887-5F9A-E03C9CA22995}"/>
              </a:ext>
            </a:extLst>
          </p:cNvPr>
          <p:cNvSpPr>
            <a:spLocks noGrp="1"/>
          </p:cNvSpPr>
          <p:nvPr>
            <p:ph type="body" sz="half" idx="2"/>
          </p:nvPr>
        </p:nvSpPr>
        <p:spPr>
          <a:xfrm>
            <a:off x="839787" y="2057400"/>
            <a:ext cx="10512423" cy="3788764"/>
          </a:xfrm>
        </p:spPr>
        <p:txBody>
          <a:bodyPr>
            <a:normAutofit/>
          </a:bodyPr>
          <a:lstStyle/>
          <a:p>
            <a:pPr algn="ctr"/>
            <a:r>
              <a:rPr lang="en-US" sz="2200" dirty="0"/>
              <a:t>The user will come into the page with the intent of looking at various colleges/universities.</a:t>
            </a:r>
          </a:p>
          <a:p>
            <a:pPr algn="ctr"/>
            <a:r>
              <a:rPr lang="en-US" sz="2200" dirty="0"/>
              <a:t>They will search by county to find all their local schools.</a:t>
            </a:r>
          </a:p>
          <a:p>
            <a:pPr algn="ctr"/>
            <a:r>
              <a:rPr lang="en-US" sz="2200" dirty="0"/>
              <a:t>After selecting a school, they are brought to a page with their respective given pathways</a:t>
            </a:r>
          </a:p>
          <a:p>
            <a:pPr algn="ctr"/>
            <a:r>
              <a:rPr lang="en-US" sz="2200" dirty="0"/>
              <a:t>This gives them the option to select which one they are interested in.</a:t>
            </a:r>
          </a:p>
          <a:p>
            <a:pPr algn="ctr"/>
            <a:r>
              <a:rPr lang="en-US" sz="2200" dirty="0"/>
              <a:t>After clicking on the pathway they want, it will send them to a new page. </a:t>
            </a:r>
          </a:p>
          <a:p>
            <a:pPr algn="ctr"/>
            <a:r>
              <a:rPr lang="en-US" sz="2200" dirty="0"/>
              <a:t>The new page will have an embedded image of the pathway as well as a directory to the original location of the information.</a:t>
            </a:r>
          </a:p>
          <a:p>
            <a:endParaRPr lang="en-US" dirty="0"/>
          </a:p>
        </p:txBody>
      </p:sp>
    </p:spTree>
    <p:extLst>
      <p:ext uri="{BB962C8B-B14F-4D97-AF65-F5344CB8AC3E}">
        <p14:creationId xmlns:p14="http://schemas.microsoft.com/office/powerpoint/2010/main" val="406860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54DD-5AB1-CE28-0427-59B8191CB185}"/>
              </a:ext>
            </a:extLst>
          </p:cNvPr>
          <p:cNvSpPr>
            <a:spLocks noGrp="1"/>
          </p:cNvSpPr>
          <p:nvPr>
            <p:ph type="title"/>
          </p:nvPr>
        </p:nvSpPr>
        <p:spPr/>
        <p:txBody>
          <a:bodyPr/>
          <a:lstStyle/>
          <a:p>
            <a:pPr algn="ctr"/>
            <a:r>
              <a:rPr lang="en-US" dirty="0"/>
              <a:t>Down scaling of the project</a:t>
            </a:r>
          </a:p>
        </p:txBody>
      </p:sp>
      <p:sp>
        <p:nvSpPr>
          <p:cNvPr id="3" name="Content Placeholder 2">
            <a:extLst>
              <a:ext uri="{FF2B5EF4-FFF2-40B4-BE49-F238E27FC236}">
                <a16:creationId xmlns:a16="http://schemas.microsoft.com/office/drawing/2014/main" id="{8DCA6DF9-9FD9-7A38-22B4-DBE9F26E5982}"/>
              </a:ext>
            </a:extLst>
          </p:cNvPr>
          <p:cNvSpPr>
            <a:spLocks noGrp="1"/>
          </p:cNvSpPr>
          <p:nvPr>
            <p:ph sz="half" idx="1"/>
          </p:nvPr>
        </p:nvSpPr>
        <p:spPr/>
        <p:txBody>
          <a:bodyPr>
            <a:normAutofit fontScale="92500" lnSpcReduction="10000"/>
          </a:bodyPr>
          <a:lstStyle/>
          <a:p>
            <a:pPr marL="0" indent="0">
              <a:buNone/>
            </a:pPr>
            <a:r>
              <a:rPr lang="en-US" dirty="0"/>
              <a:t>Originally this project was aimed to encompass all counties around the states and compiling all their respective colleges &amp; universities.</a:t>
            </a:r>
          </a:p>
          <a:p>
            <a:pPr marL="0" indent="0">
              <a:buNone/>
            </a:pPr>
            <a:r>
              <a:rPr lang="en-US" dirty="0"/>
              <a:t>However, due to time constraint &amp; not enough prior knowledge. The scope has severely tunneled into CUNYs specifically. </a:t>
            </a:r>
          </a:p>
          <a:p>
            <a:pPr marL="0" indent="0">
              <a:buNone/>
            </a:pPr>
            <a:r>
              <a:rPr lang="en-US" dirty="0"/>
              <a:t>This does not mean that the scope will remain static. As I progress through deeper into the project, the scope will slowly expand.</a:t>
            </a:r>
          </a:p>
          <a:p>
            <a:pPr marL="0" indent="0">
              <a:buNone/>
            </a:pPr>
            <a:endParaRPr lang="en-US" dirty="0"/>
          </a:p>
        </p:txBody>
      </p:sp>
      <p:pic>
        <p:nvPicPr>
          <p:cNvPr id="5" name="Content Placeholder 4">
            <a:extLst>
              <a:ext uri="{FF2B5EF4-FFF2-40B4-BE49-F238E27FC236}">
                <a16:creationId xmlns:a16="http://schemas.microsoft.com/office/drawing/2014/main" id="{4317ACA6-8579-07E4-5195-2B8CD8530CE6}"/>
              </a:ext>
            </a:extLst>
          </p:cNvPr>
          <p:cNvPicPr>
            <a:picLocks noGrp="1" noChangeAspect="1"/>
          </p:cNvPicPr>
          <p:nvPr>
            <p:ph sz="half" idx="2"/>
          </p:nvPr>
        </p:nvPicPr>
        <p:blipFill>
          <a:blip r:embed="rId2"/>
          <a:stretch>
            <a:fillRect/>
          </a:stretch>
        </p:blipFill>
        <p:spPr>
          <a:xfrm>
            <a:off x="6651439" y="1825625"/>
            <a:ext cx="2154477" cy="4351338"/>
          </a:xfrm>
          <a:prstGeom prst="rect">
            <a:avLst/>
          </a:prstGeom>
        </p:spPr>
      </p:pic>
      <p:pic>
        <p:nvPicPr>
          <p:cNvPr id="6" name="Picture 5">
            <a:extLst>
              <a:ext uri="{FF2B5EF4-FFF2-40B4-BE49-F238E27FC236}">
                <a16:creationId xmlns:a16="http://schemas.microsoft.com/office/drawing/2014/main" id="{C97BFEC2-3F04-917F-9463-9657CD20C444}"/>
              </a:ext>
            </a:extLst>
          </p:cNvPr>
          <p:cNvPicPr>
            <a:picLocks noChangeAspect="1"/>
          </p:cNvPicPr>
          <p:nvPr/>
        </p:nvPicPr>
        <p:blipFill>
          <a:blip r:embed="rId3"/>
          <a:stretch>
            <a:fillRect/>
          </a:stretch>
        </p:blipFill>
        <p:spPr>
          <a:xfrm>
            <a:off x="8805916" y="2343150"/>
            <a:ext cx="1943100" cy="2171700"/>
          </a:xfrm>
          <a:prstGeom prst="rect">
            <a:avLst/>
          </a:prstGeom>
        </p:spPr>
      </p:pic>
    </p:spTree>
    <p:extLst>
      <p:ext uri="{BB962C8B-B14F-4D97-AF65-F5344CB8AC3E}">
        <p14:creationId xmlns:p14="http://schemas.microsoft.com/office/powerpoint/2010/main" val="15253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7919-5AD6-9BAB-9053-48B964130DA0}"/>
              </a:ext>
            </a:extLst>
          </p:cNvPr>
          <p:cNvSpPr>
            <a:spLocks noGrp="1"/>
          </p:cNvSpPr>
          <p:nvPr>
            <p:ph type="title"/>
          </p:nvPr>
        </p:nvSpPr>
        <p:spPr/>
        <p:txBody>
          <a:bodyPr/>
          <a:lstStyle/>
          <a:p>
            <a:pPr algn="ctr"/>
            <a:r>
              <a:rPr lang="en-US" dirty="0"/>
              <a:t>User engagement</a:t>
            </a:r>
          </a:p>
        </p:txBody>
      </p:sp>
      <p:sp>
        <p:nvSpPr>
          <p:cNvPr id="3" name="Content Placeholder 2">
            <a:extLst>
              <a:ext uri="{FF2B5EF4-FFF2-40B4-BE49-F238E27FC236}">
                <a16:creationId xmlns:a16="http://schemas.microsoft.com/office/drawing/2014/main" id="{55790E48-1970-5D42-B69C-5EC8062747B2}"/>
              </a:ext>
            </a:extLst>
          </p:cNvPr>
          <p:cNvSpPr>
            <a:spLocks noGrp="1"/>
          </p:cNvSpPr>
          <p:nvPr>
            <p:ph idx="1"/>
          </p:nvPr>
        </p:nvSpPr>
        <p:spPr/>
        <p:txBody>
          <a:bodyPr/>
          <a:lstStyle/>
          <a:p>
            <a:pPr marL="0" indent="0">
              <a:buNone/>
            </a:pPr>
            <a:r>
              <a:rPr lang="en-US" dirty="0"/>
              <a:t>With such a compilation of pathways and courses, you would want to suggestions, advice or guidance on said selection.</a:t>
            </a:r>
          </a:p>
          <a:p>
            <a:pPr marL="0" indent="0">
              <a:buNone/>
            </a:pPr>
            <a:r>
              <a:rPr lang="en-US" dirty="0"/>
              <a:t>I plan to add a user engaged comment &amp; suggestion section where they can post their own opinions, thoughts, likes, dislikes, </a:t>
            </a:r>
            <a:r>
              <a:rPr lang="en-US" dirty="0" err="1"/>
              <a:t>etc</a:t>
            </a:r>
            <a:r>
              <a:rPr lang="en-US" dirty="0"/>
              <a:t>, that can be freely viewed by others.</a:t>
            </a:r>
          </a:p>
          <a:p>
            <a:pPr marL="0" indent="0">
              <a:buNone/>
            </a:pPr>
            <a:endParaRPr lang="en-US" dirty="0"/>
          </a:p>
          <a:p>
            <a:pPr marL="0" indent="0">
              <a:buNone/>
            </a:pPr>
            <a:r>
              <a:rPr lang="en-US" dirty="0"/>
              <a:t>However, this implementation is aimed to be an afterthought as it is something that can only be implemented after the website is finished. Thus it will most likely not be added within the semester.</a:t>
            </a:r>
          </a:p>
        </p:txBody>
      </p:sp>
    </p:spTree>
    <p:extLst>
      <p:ext uri="{BB962C8B-B14F-4D97-AF65-F5344CB8AC3E}">
        <p14:creationId xmlns:p14="http://schemas.microsoft.com/office/powerpoint/2010/main" val="262478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7F6E0-2909-83A1-6C08-2C3F1A293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CDCFA-29CB-AA3B-8002-01167CDB2E86}"/>
              </a:ext>
            </a:extLst>
          </p:cNvPr>
          <p:cNvSpPr>
            <a:spLocks noGrp="1"/>
          </p:cNvSpPr>
          <p:nvPr>
            <p:ph type="title"/>
          </p:nvPr>
        </p:nvSpPr>
        <p:spPr/>
        <p:txBody>
          <a:bodyPr/>
          <a:lstStyle/>
          <a:p>
            <a:r>
              <a:rPr lang="en-US" dirty="0"/>
              <a:t>Website Interface</a:t>
            </a:r>
          </a:p>
        </p:txBody>
      </p:sp>
      <p:sp>
        <p:nvSpPr>
          <p:cNvPr id="4" name="Text Placeholder 3">
            <a:extLst>
              <a:ext uri="{FF2B5EF4-FFF2-40B4-BE49-F238E27FC236}">
                <a16:creationId xmlns:a16="http://schemas.microsoft.com/office/drawing/2014/main" id="{7109787A-0D33-E03A-24B1-CF1EA1CE9C46}"/>
              </a:ext>
            </a:extLst>
          </p:cNvPr>
          <p:cNvSpPr>
            <a:spLocks noGrp="1"/>
          </p:cNvSpPr>
          <p:nvPr>
            <p:ph type="body" sz="half" idx="2"/>
          </p:nvPr>
        </p:nvSpPr>
        <p:spPr/>
        <p:txBody>
          <a:bodyPr>
            <a:normAutofit/>
          </a:bodyPr>
          <a:lstStyle/>
          <a:p>
            <a:r>
              <a:rPr lang="en-US" sz="2000" dirty="0"/>
              <a:t>This is the base design of the website.</a:t>
            </a:r>
          </a:p>
          <a:p>
            <a:r>
              <a:rPr lang="en-US" sz="2000" dirty="0"/>
              <a:t>The initial page will have a search bar that allows the user to either search by county, or school name</a:t>
            </a:r>
          </a:p>
          <a:p>
            <a:endParaRPr lang="en-US" sz="2000" dirty="0"/>
          </a:p>
          <a:p>
            <a:r>
              <a:rPr lang="en-US" sz="2000" dirty="0"/>
              <a:t>When a school has been selected, it will show the pathways listed by Majors and Minors.</a:t>
            </a:r>
          </a:p>
        </p:txBody>
      </p:sp>
      <p:pic>
        <p:nvPicPr>
          <p:cNvPr id="1026" name="Picture 2">
            <a:extLst>
              <a:ext uri="{FF2B5EF4-FFF2-40B4-BE49-F238E27FC236}">
                <a16:creationId xmlns:a16="http://schemas.microsoft.com/office/drawing/2014/main" id="{4E0DE931-4971-C957-D046-7F6512E8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1352549"/>
            <a:ext cx="6508918" cy="16001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00CD09C-D34D-2905-37EA-51688012F6D7}"/>
              </a:ext>
            </a:extLst>
          </p:cNvPr>
          <p:cNvPicPr>
            <a:picLocks noChangeAspect="1"/>
          </p:cNvPicPr>
          <p:nvPr/>
        </p:nvPicPr>
        <p:blipFill>
          <a:blip r:embed="rId3"/>
          <a:stretch>
            <a:fillRect/>
          </a:stretch>
        </p:blipFill>
        <p:spPr>
          <a:xfrm>
            <a:off x="5888870" y="3346869"/>
            <a:ext cx="4589255" cy="2604283"/>
          </a:xfrm>
          <a:prstGeom prst="rect">
            <a:avLst/>
          </a:prstGeom>
        </p:spPr>
      </p:pic>
    </p:spTree>
    <p:extLst>
      <p:ext uri="{BB962C8B-B14F-4D97-AF65-F5344CB8AC3E}">
        <p14:creationId xmlns:p14="http://schemas.microsoft.com/office/powerpoint/2010/main" val="406975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DDD5-FB3C-BE24-96B3-43B49BE59E5A}"/>
              </a:ext>
            </a:extLst>
          </p:cNvPr>
          <p:cNvSpPr>
            <a:spLocks noGrp="1"/>
          </p:cNvSpPr>
          <p:nvPr>
            <p:ph type="title"/>
          </p:nvPr>
        </p:nvSpPr>
        <p:spPr/>
        <p:txBody>
          <a:bodyPr/>
          <a:lstStyle/>
          <a:p>
            <a:r>
              <a:rPr lang="en-US" dirty="0"/>
              <a:t>Database Schema</a:t>
            </a:r>
          </a:p>
        </p:txBody>
      </p:sp>
      <p:sp>
        <p:nvSpPr>
          <p:cNvPr id="3" name="Picture Placeholder 2">
            <a:extLst>
              <a:ext uri="{FF2B5EF4-FFF2-40B4-BE49-F238E27FC236}">
                <a16:creationId xmlns:a16="http://schemas.microsoft.com/office/drawing/2014/main" id="{7EBE20BD-FE4D-0AE1-4A67-590946635E54}"/>
              </a:ext>
            </a:extLst>
          </p:cNvPr>
          <p:cNvSpPr>
            <a:spLocks noGrp="1"/>
          </p:cNvSpPr>
          <p:nvPr>
            <p:ph type="pic" idx="1"/>
          </p:nvPr>
        </p:nvSpPr>
        <p:spPr/>
        <p:txBody>
          <a:bodyPr/>
          <a:lstStyle/>
          <a:p>
            <a:r>
              <a:rPr lang="en-US" dirty="0"/>
              <a:t> </a:t>
            </a:r>
          </a:p>
        </p:txBody>
      </p:sp>
      <p:sp>
        <p:nvSpPr>
          <p:cNvPr id="4" name="Text Placeholder 3">
            <a:extLst>
              <a:ext uri="{FF2B5EF4-FFF2-40B4-BE49-F238E27FC236}">
                <a16:creationId xmlns:a16="http://schemas.microsoft.com/office/drawing/2014/main" id="{791DD141-F899-21C8-AA57-818A3593EB7A}"/>
              </a:ext>
            </a:extLst>
          </p:cNvPr>
          <p:cNvSpPr>
            <a:spLocks noGrp="1"/>
          </p:cNvSpPr>
          <p:nvPr>
            <p:ph type="body" sz="half" idx="2"/>
          </p:nvPr>
        </p:nvSpPr>
        <p:spPr/>
        <p:txBody>
          <a:bodyPr>
            <a:normAutofit lnSpcReduction="10000"/>
          </a:bodyPr>
          <a:lstStyle/>
          <a:p>
            <a:r>
              <a:rPr lang="en-US" sz="2400" dirty="0"/>
              <a:t>The expected schema structure of the database. It will contain multiple instances of schools as that is the college/universities class. The main page, will be able to connect directly to both Counties and Schools.</a:t>
            </a:r>
          </a:p>
          <a:p>
            <a:r>
              <a:rPr lang="en-US" sz="2400" dirty="0"/>
              <a:t>One County can have multiple Schools, but one School belongs to one County. </a:t>
            </a:r>
          </a:p>
        </p:txBody>
      </p:sp>
      <p:pic>
        <p:nvPicPr>
          <p:cNvPr id="6" name="Picture 5">
            <a:extLst>
              <a:ext uri="{FF2B5EF4-FFF2-40B4-BE49-F238E27FC236}">
                <a16:creationId xmlns:a16="http://schemas.microsoft.com/office/drawing/2014/main" id="{6EE0C8D9-86DB-2B6A-2690-9AF6FB386FE1}"/>
              </a:ext>
            </a:extLst>
          </p:cNvPr>
          <p:cNvPicPr>
            <a:picLocks noChangeAspect="1"/>
          </p:cNvPicPr>
          <p:nvPr/>
        </p:nvPicPr>
        <p:blipFill>
          <a:blip r:embed="rId2"/>
          <a:stretch>
            <a:fillRect/>
          </a:stretch>
        </p:blipFill>
        <p:spPr>
          <a:xfrm>
            <a:off x="5183188" y="1531964"/>
            <a:ext cx="6748982" cy="2826070"/>
          </a:xfrm>
          <a:prstGeom prst="rect">
            <a:avLst/>
          </a:prstGeom>
        </p:spPr>
      </p:pic>
    </p:spTree>
    <p:extLst>
      <p:ext uri="{BB962C8B-B14F-4D97-AF65-F5344CB8AC3E}">
        <p14:creationId xmlns:p14="http://schemas.microsoft.com/office/powerpoint/2010/main" val="350822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5509-F34F-5D97-A4E2-600711A06DE9}"/>
              </a:ext>
            </a:extLst>
          </p:cNvPr>
          <p:cNvSpPr>
            <a:spLocks noGrp="1"/>
          </p:cNvSpPr>
          <p:nvPr>
            <p:ph type="title"/>
          </p:nvPr>
        </p:nvSpPr>
        <p:spPr/>
        <p:txBody>
          <a:bodyPr/>
          <a:lstStyle/>
          <a:p>
            <a:pPr algn="ctr"/>
            <a:r>
              <a:rPr lang="en-US" dirty="0"/>
              <a:t>Code Snippets</a:t>
            </a:r>
          </a:p>
        </p:txBody>
      </p:sp>
      <p:sp>
        <p:nvSpPr>
          <p:cNvPr id="3" name="Content Placeholder 2">
            <a:extLst>
              <a:ext uri="{FF2B5EF4-FFF2-40B4-BE49-F238E27FC236}">
                <a16:creationId xmlns:a16="http://schemas.microsoft.com/office/drawing/2014/main" id="{A18F7188-0E99-F3A0-D5F9-F9F02603211A}"/>
              </a:ext>
            </a:extLst>
          </p:cNvPr>
          <p:cNvSpPr>
            <a:spLocks noGrp="1"/>
          </p:cNvSpPr>
          <p:nvPr>
            <p:ph sz="half" idx="1"/>
          </p:nvPr>
        </p:nvSpPr>
        <p:spPr/>
        <p:txBody>
          <a:bodyPr/>
          <a:lstStyle/>
          <a:p>
            <a:pPr marL="0" indent="0">
              <a:buNone/>
            </a:pPr>
            <a:r>
              <a:rPr lang="en-US" dirty="0"/>
              <a:t>Database</a:t>
            </a:r>
          </a:p>
        </p:txBody>
      </p:sp>
      <p:sp>
        <p:nvSpPr>
          <p:cNvPr id="4" name="Content Placeholder 3">
            <a:extLst>
              <a:ext uri="{FF2B5EF4-FFF2-40B4-BE49-F238E27FC236}">
                <a16:creationId xmlns:a16="http://schemas.microsoft.com/office/drawing/2014/main" id="{09029198-5091-1788-80FC-9BE26DE2613E}"/>
              </a:ext>
            </a:extLst>
          </p:cNvPr>
          <p:cNvSpPr>
            <a:spLocks noGrp="1"/>
          </p:cNvSpPr>
          <p:nvPr>
            <p:ph sz="half" idx="2"/>
          </p:nvPr>
        </p:nvSpPr>
        <p:spPr/>
        <p:txBody>
          <a:bodyPr/>
          <a:lstStyle/>
          <a:p>
            <a:pPr marL="0" indent="0">
              <a:buNone/>
            </a:pPr>
            <a:r>
              <a:rPr lang="en-US" dirty="0"/>
              <a:t>HTML</a:t>
            </a:r>
          </a:p>
        </p:txBody>
      </p:sp>
      <p:pic>
        <p:nvPicPr>
          <p:cNvPr id="5" name="Picture 4">
            <a:extLst>
              <a:ext uri="{FF2B5EF4-FFF2-40B4-BE49-F238E27FC236}">
                <a16:creationId xmlns:a16="http://schemas.microsoft.com/office/drawing/2014/main" id="{33BB2BAC-80AA-EFC5-27DD-E150472703B0}"/>
              </a:ext>
            </a:extLst>
          </p:cNvPr>
          <p:cNvPicPr>
            <a:picLocks noChangeAspect="1"/>
          </p:cNvPicPr>
          <p:nvPr/>
        </p:nvPicPr>
        <p:blipFill>
          <a:blip r:embed="rId2"/>
          <a:stretch>
            <a:fillRect/>
          </a:stretch>
        </p:blipFill>
        <p:spPr>
          <a:xfrm>
            <a:off x="909638" y="2311400"/>
            <a:ext cx="3457575" cy="4181475"/>
          </a:xfrm>
          <a:prstGeom prst="rect">
            <a:avLst/>
          </a:prstGeom>
        </p:spPr>
      </p:pic>
      <p:pic>
        <p:nvPicPr>
          <p:cNvPr id="6" name="Picture 5">
            <a:extLst>
              <a:ext uri="{FF2B5EF4-FFF2-40B4-BE49-F238E27FC236}">
                <a16:creationId xmlns:a16="http://schemas.microsoft.com/office/drawing/2014/main" id="{A283D2E1-13EB-BC60-44D2-57954BFA63A7}"/>
              </a:ext>
            </a:extLst>
          </p:cNvPr>
          <p:cNvPicPr>
            <a:picLocks noChangeAspect="1"/>
          </p:cNvPicPr>
          <p:nvPr/>
        </p:nvPicPr>
        <p:blipFill>
          <a:blip r:embed="rId3"/>
          <a:stretch>
            <a:fillRect/>
          </a:stretch>
        </p:blipFill>
        <p:spPr>
          <a:xfrm>
            <a:off x="6091238" y="2354126"/>
            <a:ext cx="5706021" cy="4181475"/>
          </a:xfrm>
          <a:prstGeom prst="rect">
            <a:avLst/>
          </a:prstGeom>
        </p:spPr>
      </p:pic>
    </p:spTree>
    <p:extLst>
      <p:ext uri="{BB962C8B-B14F-4D97-AF65-F5344CB8AC3E}">
        <p14:creationId xmlns:p14="http://schemas.microsoft.com/office/powerpoint/2010/main" val="286669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017D-656A-15D0-00B6-6A5B534FFC6A}"/>
              </a:ext>
            </a:extLst>
          </p:cNvPr>
          <p:cNvSpPr>
            <a:spLocks noGrp="1"/>
          </p:cNvSpPr>
          <p:nvPr>
            <p:ph type="title"/>
          </p:nvPr>
        </p:nvSpPr>
        <p:spPr/>
        <p:txBody>
          <a:bodyPr/>
          <a:lstStyle/>
          <a:p>
            <a:pPr algn="ctr"/>
            <a:r>
              <a:rPr lang="en-US" dirty="0"/>
              <a:t>Data sources used so far</a:t>
            </a:r>
          </a:p>
        </p:txBody>
      </p:sp>
      <p:sp>
        <p:nvSpPr>
          <p:cNvPr id="3" name="Content Placeholder 2">
            <a:extLst>
              <a:ext uri="{FF2B5EF4-FFF2-40B4-BE49-F238E27FC236}">
                <a16:creationId xmlns:a16="http://schemas.microsoft.com/office/drawing/2014/main" id="{C8769C10-78A9-6312-FCDC-F1AE96FB42CE}"/>
              </a:ext>
            </a:extLst>
          </p:cNvPr>
          <p:cNvSpPr>
            <a:spLocks noGrp="1"/>
          </p:cNvSpPr>
          <p:nvPr>
            <p:ph idx="1"/>
          </p:nvPr>
        </p:nvSpPr>
        <p:spPr/>
        <p:txBody>
          <a:bodyPr/>
          <a:lstStyle/>
          <a:p>
            <a:r>
              <a:rPr lang="en-US" dirty="0">
                <a:hlinkClick r:id="rId2"/>
              </a:rPr>
              <a:t>CUNYs</a:t>
            </a:r>
            <a:endParaRPr lang="en-US" dirty="0"/>
          </a:p>
          <a:p>
            <a:pPr lvl="1"/>
            <a:r>
              <a:rPr lang="en-US" dirty="0"/>
              <a:t>Brooklyn College</a:t>
            </a:r>
          </a:p>
          <a:p>
            <a:pPr lvl="1"/>
            <a:r>
              <a:rPr lang="en-US" dirty="0" err="1"/>
              <a:t>KingsBorough</a:t>
            </a:r>
            <a:r>
              <a:rPr lang="en-US" dirty="0"/>
              <a:t> Community College</a:t>
            </a:r>
          </a:p>
          <a:p>
            <a:pPr lvl="1"/>
            <a:r>
              <a:rPr lang="en-US" dirty="0"/>
              <a:t>Baruch College</a:t>
            </a:r>
          </a:p>
          <a:p>
            <a:pPr lvl="1"/>
            <a:r>
              <a:rPr lang="en-US" dirty="0"/>
              <a:t>….</a:t>
            </a:r>
          </a:p>
          <a:p>
            <a:pPr lvl="1"/>
            <a:endParaRPr lang="en-US" dirty="0"/>
          </a:p>
          <a:p>
            <a:pPr marL="0" indent="0">
              <a:buNone/>
            </a:pPr>
            <a:r>
              <a:rPr lang="en-US" dirty="0"/>
              <a:t>Depending on how much time is spent and left, more will be used.</a:t>
            </a:r>
          </a:p>
        </p:txBody>
      </p:sp>
    </p:spTree>
    <p:extLst>
      <p:ext uri="{BB962C8B-B14F-4D97-AF65-F5344CB8AC3E}">
        <p14:creationId xmlns:p14="http://schemas.microsoft.com/office/powerpoint/2010/main" val="376773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229</TotalTime>
  <Words>1031</Words>
  <Application>Microsoft Office PowerPoint</Application>
  <PresentationFormat>Widescreen</PresentationFormat>
  <Paragraphs>97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PathFinder – A website compiling various colleges pathways</vt:lpstr>
      <vt:lpstr>Abstract</vt:lpstr>
      <vt:lpstr>Use Case </vt:lpstr>
      <vt:lpstr>Down scaling of the project</vt:lpstr>
      <vt:lpstr>User engagement</vt:lpstr>
      <vt:lpstr>Website Interface</vt:lpstr>
      <vt:lpstr>Database Schema</vt:lpstr>
      <vt:lpstr>Code Snippets</vt:lpstr>
      <vt:lpstr>Data sources used so far</vt:lpstr>
      <vt:lpstr>      Tools used for project</vt:lpstr>
      <vt:lpstr>CISC 3171</vt:lpstr>
      <vt:lpstr>CISC 3810</vt:lpstr>
      <vt:lpstr>Biggest obstacles experienced so far</vt:lpstr>
      <vt:lpstr>Planned Progression Schedule</vt:lpstr>
      <vt:lpstr>GitHub Repository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Anthony Sy</dc:creator>
  <cp:lastModifiedBy>Anthony Sy</cp:lastModifiedBy>
  <cp:revision>12</cp:revision>
  <dcterms:created xsi:type="dcterms:W3CDTF">2025-02-18T03:50:48Z</dcterms:created>
  <dcterms:modified xsi:type="dcterms:W3CDTF">2025-04-06T21:55:59Z</dcterms:modified>
</cp:coreProperties>
</file>