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87" r:id="rId4"/>
  </p:sldMasterIdLst>
  <p:notesMasterIdLst>
    <p:notesMasterId r:id="rId64"/>
  </p:notesMasterIdLst>
  <p:sldIdLst>
    <p:sldId id="256" r:id="rId5"/>
    <p:sldId id="257" r:id="rId6"/>
    <p:sldId id="258" r:id="rId7"/>
    <p:sldId id="259" r:id="rId8"/>
    <p:sldId id="260" r:id="rId9"/>
    <p:sldId id="261" r:id="rId10"/>
    <p:sldId id="262" r:id="rId11"/>
    <p:sldId id="263" r:id="rId12"/>
    <p:sldId id="264" r:id="rId13"/>
    <p:sldId id="265" r:id="rId14"/>
    <p:sldId id="266" r:id="rId15"/>
    <p:sldId id="275" r:id="rId16"/>
    <p:sldId id="270" r:id="rId17"/>
    <p:sldId id="272" r:id="rId18"/>
    <p:sldId id="273" r:id="rId19"/>
    <p:sldId id="271" r:id="rId20"/>
    <p:sldId id="279" r:id="rId21"/>
    <p:sldId id="280" r:id="rId22"/>
    <p:sldId id="281" r:id="rId23"/>
    <p:sldId id="282" r:id="rId24"/>
    <p:sldId id="283" r:id="rId25"/>
    <p:sldId id="284" r:id="rId26"/>
    <p:sldId id="274" r:id="rId27"/>
    <p:sldId id="277" r:id="rId28"/>
    <p:sldId id="328" r:id="rId29"/>
    <p:sldId id="329" r:id="rId30"/>
    <p:sldId id="330" r:id="rId31"/>
    <p:sldId id="331" r:id="rId32"/>
    <p:sldId id="278" r:id="rId33"/>
    <p:sldId id="285" r:id="rId34"/>
    <p:sldId id="286" r:id="rId35"/>
    <p:sldId id="287" r:id="rId36"/>
    <p:sldId id="288" r:id="rId37"/>
    <p:sldId id="289" r:id="rId38"/>
    <p:sldId id="290" r:id="rId39"/>
    <p:sldId id="291" r:id="rId40"/>
    <p:sldId id="292" r:id="rId41"/>
    <p:sldId id="293" r:id="rId42"/>
    <p:sldId id="326" r:id="rId43"/>
    <p:sldId id="294" r:id="rId44"/>
    <p:sldId id="327" r:id="rId45"/>
    <p:sldId id="295" r:id="rId46"/>
    <p:sldId id="269" r:id="rId47"/>
    <p:sldId id="303" r:id="rId48"/>
    <p:sldId id="300" r:id="rId49"/>
    <p:sldId id="319" r:id="rId50"/>
    <p:sldId id="298" r:id="rId51"/>
    <p:sldId id="320" r:id="rId52"/>
    <p:sldId id="321" r:id="rId53"/>
    <p:sldId id="305" r:id="rId54"/>
    <p:sldId id="323" r:id="rId55"/>
    <p:sldId id="325" r:id="rId56"/>
    <p:sldId id="306" r:id="rId57"/>
    <p:sldId id="307" r:id="rId58"/>
    <p:sldId id="308" r:id="rId59"/>
    <p:sldId id="309" r:id="rId60"/>
    <p:sldId id="311" r:id="rId61"/>
    <p:sldId id="312" r:id="rId62"/>
    <p:sldId id="333" r:id="rId63"/>
  </p:sldIdLst>
  <p:sldSz cx="13004800" cy="9753600"/>
  <p:notesSz cx="6858000" cy="44196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800" b="0" i="0" u="none" strike="noStrike" cap="none" spc="0" normalizeH="0" baseline="0">
        <a:ln>
          <a:noFill/>
        </a:ln>
        <a:solidFill>
          <a:srgbClr val="EBEBEB"/>
        </a:solidFill>
        <a:effectLst>
          <a:outerShdw blurRad="50800" dist="25400" dir="5400000" rotWithShape="0">
            <a:srgbClr val="000000"/>
          </a:outerShdw>
        </a:effectLst>
        <a:uFillTx/>
        <a:latin typeface="Helvetica Neue Medium"/>
        <a:ea typeface="Helvetica Neue Medium"/>
        <a:cs typeface="Helvetica Neue Medium"/>
        <a:sym typeface="Helvetica Neue Medium"/>
      </a:defRPr>
    </a:lvl1pPr>
    <a:lvl2pPr marL="0" marR="0" indent="0" algn="ctr" defTabSz="584200" rtl="0" fontAlgn="auto" latinLnBrk="0" hangingPunct="0">
      <a:lnSpc>
        <a:spcPct val="100000"/>
      </a:lnSpc>
      <a:spcBef>
        <a:spcPts val="0"/>
      </a:spcBef>
      <a:spcAft>
        <a:spcPts val="0"/>
      </a:spcAft>
      <a:buClrTx/>
      <a:buSzTx/>
      <a:buFontTx/>
      <a:buNone/>
      <a:tabLst/>
      <a:defRPr kumimoji="0" sz="3800" b="0" i="0" u="none" strike="noStrike" cap="none" spc="0" normalizeH="0" baseline="0">
        <a:ln>
          <a:noFill/>
        </a:ln>
        <a:solidFill>
          <a:srgbClr val="EBEBEB"/>
        </a:solidFill>
        <a:effectLst>
          <a:outerShdw blurRad="50800" dist="25400" dir="5400000" rotWithShape="0">
            <a:srgbClr val="000000"/>
          </a:outerShdw>
        </a:effectLst>
        <a:uFillTx/>
        <a:latin typeface="Helvetica Neue Medium"/>
        <a:ea typeface="Helvetica Neue Medium"/>
        <a:cs typeface="Helvetica Neue Medium"/>
        <a:sym typeface="Helvetica Neue Medium"/>
      </a:defRPr>
    </a:lvl2pPr>
    <a:lvl3pPr marL="0" marR="0" indent="0" algn="ctr" defTabSz="584200" rtl="0" fontAlgn="auto" latinLnBrk="0" hangingPunct="0">
      <a:lnSpc>
        <a:spcPct val="100000"/>
      </a:lnSpc>
      <a:spcBef>
        <a:spcPts val="0"/>
      </a:spcBef>
      <a:spcAft>
        <a:spcPts val="0"/>
      </a:spcAft>
      <a:buClrTx/>
      <a:buSzTx/>
      <a:buFontTx/>
      <a:buNone/>
      <a:tabLst/>
      <a:defRPr kumimoji="0" sz="3800" b="0" i="0" u="none" strike="noStrike" cap="none" spc="0" normalizeH="0" baseline="0">
        <a:ln>
          <a:noFill/>
        </a:ln>
        <a:solidFill>
          <a:srgbClr val="EBEBEB"/>
        </a:solidFill>
        <a:effectLst>
          <a:outerShdw blurRad="50800" dist="25400" dir="5400000" rotWithShape="0">
            <a:srgbClr val="000000"/>
          </a:outerShdw>
        </a:effectLst>
        <a:uFillTx/>
        <a:latin typeface="Helvetica Neue Medium"/>
        <a:ea typeface="Helvetica Neue Medium"/>
        <a:cs typeface="Helvetica Neue Medium"/>
        <a:sym typeface="Helvetica Neue Medium"/>
      </a:defRPr>
    </a:lvl3pPr>
    <a:lvl4pPr marL="0" marR="0" indent="0" algn="ctr" defTabSz="584200" rtl="0" fontAlgn="auto" latinLnBrk="0" hangingPunct="0">
      <a:lnSpc>
        <a:spcPct val="100000"/>
      </a:lnSpc>
      <a:spcBef>
        <a:spcPts val="0"/>
      </a:spcBef>
      <a:spcAft>
        <a:spcPts val="0"/>
      </a:spcAft>
      <a:buClrTx/>
      <a:buSzTx/>
      <a:buFontTx/>
      <a:buNone/>
      <a:tabLst/>
      <a:defRPr kumimoji="0" sz="3800" b="0" i="0" u="none" strike="noStrike" cap="none" spc="0" normalizeH="0" baseline="0">
        <a:ln>
          <a:noFill/>
        </a:ln>
        <a:solidFill>
          <a:srgbClr val="EBEBEB"/>
        </a:solidFill>
        <a:effectLst>
          <a:outerShdw blurRad="50800" dist="25400" dir="5400000" rotWithShape="0">
            <a:srgbClr val="000000"/>
          </a:outerShdw>
        </a:effectLst>
        <a:uFillTx/>
        <a:latin typeface="Helvetica Neue Medium"/>
        <a:ea typeface="Helvetica Neue Medium"/>
        <a:cs typeface="Helvetica Neue Medium"/>
        <a:sym typeface="Helvetica Neue Medium"/>
      </a:defRPr>
    </a:lvl4pPr>
    <a:lvl5pPr marL="0" marR="0" indent="0" algn="ctr" defTabSz="584200" rtl="0" fontAlgn="auto" latinLnBrk="0" hangingPunct="0">
      <a:lnSpc>
        <a:spcPct val="100000"/>
      </a:lnSpc>
      <a:spcBef>
        <a:spcPts val="0"/>
      </a:spcBef>
      <a:spcAft>
        <a:spcPts val="0"/>
      </a:spcAft>
      <a:buClrTx/>
      <a:buSzTx/>
      <a:buFontTx/>
      <a:buNone/>
      <a:tabLst/>
      <a:defRPr kumimoji="0" sz="3800" b="0" i="0" u="none" strike="noStrike" cap="none" spc="0" normalizeH="0" baseline="0">
        <a:ln>
          <a:noFill/>
        </a:ln>
        <a:solidFill>
          <a:srgbClr val="EBEBEB"/>
        </a:solidFill>
        <a:effectLst>
          <a:outerShdw blurRad="50800" dist="25400" dir="5400000" rotWithShape="0">
            <a:srgbClr val="000000"/>
          </a:outerShdw>
        </a:effectLst>
        <a:uFillTx/>
        <a:latin typeface="Helvetica Neue Medium"/>
        <a:ea typeface="Helvetica Neue Medium"/>
        <a:cs typeface="Helvetica Neue Medium"/>
        <a:sym typeface="Helvetica Neue Medium"/>
      </a:defRPr>
    </a:lvl5pPr>
    <a:lvl6pPr marL="0" marR="0" indent="0" algn="ctr" defTabSz="584200" rtl="0" fontAlgn="auto" latinLnBrk="0" hangingPunct="0">
      <a:lnSpc>
        <a:spcPct val="100000"/>
      </a:lnSpc>
      <a:spcBef>
        <a:spcPts val="0"/>
      </a:spcBef>
      <a:spcAft>
        <a:spcPts val="0"/>
      </a:spcAft>
      <a:buClrTx/>
      <a:buSzTx/>
      <a:buFontTx/>
      <a:buNone/>
      <a:tabLst/>
      <a:defRPr kumimoji="0" sz="3800" b="0" i="0" u="none" strike="noStrike" cap="none" spc="0" normalizeH="0" baseline="0">
        <a:ln>
          <a:noFill/>
        </a:ln>
        <a:solidFill>
          <a:srgbClr val="EBEBEB"/>
        </a:solidFill>
        <a:effectLst>
          <a:outerShdw blurRad="50800" dist="25400" dir="5400000" rotWithShape="0">
            <a:srgbClr val="000000"/>
          </a:outerShdw>
        </a:effectLst>
        <a:uFillTx/>
        <a:latin typeface="Helvetica Neue Medium"/>
        <a:ea typeface="Helvetica Neue Medium"/>
        <a:cs typeface="Helvetica Neue Medium"/>
        <a:sym typeface="Helvetica Neue Medium"/>
      </a:defRPr>
    </a:lvl6pPr>
    <a:lvl7pPr marL="0" marR="0" indent="0" algn="ctr" defTabSz="584200" rtl="0" fontAlgn="auto" latinLnBrk="0" hangingPunct="0">
      <a:lnSpc>
        <a:spcPct val="100000"/>
      </a:lnSpc>
      <a:spcBef>
        <a:spcPts val="0"/>
      </a:spcBef>
      <a:spcAft>
        <a:spcPts val="0"/>
      </a:spcAft>
      <a:buClrTx/>
      <a:buSzTx/>
      <a:buFontTx/>
      <a:buNone/>
      <a:tabLst/>
      <a:defRPr kumimoji="0" sz="3800" b="0" i="0" u="none" strike="noStrike" cap="none" spc="0" normalizeH="0" baseline="0">
        <a:ln>
          <a:noFill/>
        </a:ln>
        <a:solidFill>
          <a:srgbClr val="EBEBEB"/>
        </a:solidFill>
        <a:effectLst>
          <a:outerShdw blurRad="50800" dist="25400" dir="5400000" rotWithShape="0">
            <a:srgbClr val="000000"/>
          </a:outerShdw>
        </a:effectLst>
        <a:uFillTx/>
        <a:latin typeface="Helvetica Neue Medium"/>
        <a:ea typeface="Helvetica Neue Medium"/>
        <a:cs typeface="Helvetica Neue Medium"/>
        <a:sym typeface="Helvetica Neue Medium"/>
      </a:defRPr>
    </a:lvl7pPr>
    <a:lvl8pPr marL="0" marR="0" indent="0" algn="ctr" defTabSz="584200" rtl="0" fontAlgn="auto" latinLnBrk="0" hangingPunct="0">
      <a:lnSpc>
        <a:spcPct val="100000"/>
      </a:lnSpc>
      <a:spcBef>
        <a:spcPts val="0"/>
      </a:spcBef>
      <a:spcAft>
        <a:spcPts val="0"/>
      </a:spcAft>
      <a:buClrTx/>
      <a:buSzTx/>
      <a:buFontTx/>
      <a:buNone/>
      <a:tabLst/>
      <a:defRPr kumimoji="0" sz="3800" b="0" i="0" u="none" strike="noStrike" cap="none" spc="0" normalizeH="0" baseline="0">
        <a:ln>
          <a:noFill/>
        </a:ln>
        <a:solidFill>
          <a:srgbClr val="EBEBEB"/>
        </a:solidFill>
        <a:effectLst>
          <a:outerShdw blurRad="50800" dist="25400" dir="5400000" rotWithShape="0">
            <a:srgbClr val="000000"/>
          </a:outerShdw>
        </a:effectLst>
        <a:uFillTx/>
        <a:latin typeface="Helvetica Neue Medium"/>
        <a:ea typeface="Helvetica Neue Medium"/>
        <a:cs typeface="Helvetica Neue Medium"/>
        <a:sym typeface="Helvetica Neue Medium"/>
      </a:defRPr>
    </a:lvl8pPr>
    <a:lvl9pPr marL="0" marR="0" indent="0" algn="ctr" defTabSz="584200" rtl="0" fontAlgn="auto" latinLnBrk="0" hangingPunct="0">
      <a:lnSpc>
        <a:spcPct val="100000"/>
      </a:lnSpc>
      <a:spcBef>
        <a:spcPts val="0"/>
      </a:spcBef>
      <a:spcAft>
        <a:spcPts val="0"/>
      </a:spcAft>
      <a:buClrTx/>
      <a:buSzTx/>
      <a:buFontTx/>
      <a:buNone/>
      <a:tabLst/>
      <a:defRPr kumimoji="0" sz="3800" b="0" i="0" u="none" strike="noStrike" cap="none" spc="0" normalizeH="0" baseline="0">
        <a:ln>
          <a:noFill/>
        </a:ln>
        <a:solidFill>
          <a:srgbClr val="EBEBEB"/>
        </a:solidFill>
        <a:effectLst>
          <a:outerShdw blurRad="50800" dist="25400" dir="5400000" rotWithShape="0">
            <a:srgbClr val="000000"/>
          </a:outerShdw>
        </a:effectLst>
        <a:uFillTx/>
        <a:latin typeface="Helvetica Neue Medium"/>
        <a:ea typeface="Helvetica Neue Medium"/>
        <a:cs typeface="Helvetica Neue Medium"/>
        <a:sym typeface="Helvetica Neue Medium"/>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DDBA4CF-D4F5-20B1-E478-0F0265A248BE}" v="6" dt="2019-08-15T18:20:05.177"/>
    <p1510:client id="{3E28892B-77E6-4B85-91DD-0B338F83AA53}" v="24" dt="2019-08-16T03:35:45.101"/>
    <p1510:client id="{570B41FB-DF57-4D65-B731-373F7C701950}" v="30" dt="2019-08-15T16:08:35.997"/>
    <p1510:client id="{8FEB8991-896C-41C0-9C6F-5417992AAC2E}" v="678" dt="2019-08-16T12:57:44.805"/>
    <p1510:client id="{9B2B875E-34EE-43FA-85DB-9429A92F96DC}" v="19" dt="2019-08-15T18:16:22.427"/>
    <p1510:client id="{B6FAE205-A4A0-4BBD-A15D-DD7B482B3A23}" v="2" dt="2019-08-15T19:08:50.504"/>
    <p1510:client id="{D47C0380-987E-4E11-94B9-66D89C3BABAC}" v="2" dt="2019-08-15T18:06:42.693"/>
    <p1510:client id="{DDB9CF30-4F85-437F-9578-85C6B0B0B6F5}" v="26" dt="2019-08-15T13:02:02.211"/>
  </p1510:revLst>
</p1510:revInfo>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FFFFFF"/>
        </a:fontRef>
        <a:srgbClr val="FFFFFF"/>
      </a:tcTxStyle>
      <a:tcStyle>
        <a:tcBdr>
          <a:left>
            <a:ln w="12700" cap="flat">
              <a:noFill/>
              <a:miter lim="400000"/>
            </a:ln>
          </a:left>
          <a:right>
            <a:ln w="12700" cap="flat">
              <a:noFill/>
              <a:miter lim="400000"/>
            </a:ln>
          </a:right>
          <a:top>
            <a:ln w="6350" cap="flat">
              <a:solidFill>
                <a:srgbClr val="F0F0F0"/>
              </a:solidFill>
              <a:prstDash val="solid"/>
              <a:miter lim="400000"/>
            </a:ln>
          </a:top>
          <a:bottom>
            <a:ln w="6350" cap="flat">
              <a:solidFill>
                <a:srgbClr val="F0F0F0"/>
              </a:solidFill>
              <a:prstDash val="solid"/>
              <a:miter lim="400000"/>
            </a:ln>
          </a:bottom>
          <a:insideH>
            <a:ln w="6350" cap="flat">
              <a:solidFill>
                <a:srgbClr val="F0F0F0"/>
              </a:solidFill>
              <a:prstDash val="solid"/>
              <a:miter lim="400000"/>
            </a:ln>
          </a:insideH>
          <a:insideV>
            <a:ln w="12700" cap="flat">
              <a:noFill/>
              <a:miter lim="400000"/>
            </a:ln>
          </a:insideV>
        </a:tcBdr>
        <a:fill>
          <a:solidFill>
            <a:srgbClr val="6D6D6D">
              <a:alpha val="41000"/>
            </a:srgbClr>
          </a:solidFill>
        </a:fill>
      </a:tcStyle>
    </a:wholeTbl>
    <a:band2H>
      <a:tcTxStyle/>
      <a:tcStyle>
        <a:tcBdr/>
        <a:fill>
          <a:solidFill>
            <a:srgbClr val="4E4E4E">
              <a:alpha val="41000"/>
            </a:srgbClr>
          </a:solidFill>
        </a:fill>
      </a:tcStyle>
    </a:band2H>
    <a:firstCol>
      <a:tcTxStyle b="off" i="off">
        <a:font>
          <a:latin typeface="Helvetica Neue Medium"/>
          <a:ea typeface="Helvetica Neue Medium"/>
          <a:cs typeface="Helvetica Neue Medium"/>
        </a:font>
        <a:srgbClr val="FFFFFF"/>
      </a:tcTxStyle>
      <a:tcStyle>
        <a:tcBdr>
          <a:left>
            <a:ln w="12700" cap="flat">
              <a:solidFill>
                <a:srgbClr val="F0F0F0"/>
              </a:solidFill>
              <a:prstDash val="solid"/>
              <a:miter lim="400000"/>
            </a:ln>
          </a:left>
          <a:right>
            <a:ln w="12700" cap="flat">
              <a:noFill/>
              <a:miter lim="400000"/>
            </a:ln>
          </a:right>
          <a:top>
            <a:ln w="6350" cap="flat">
              <a:solidFill>
                <a:srgbClr val="F0F0F0"/>
              </a:solidFill>
              <a:prstDash val="solid"/>
              <a:miter lim="400000"/>
            </a:ln>
          </a:top>
          <a:bottom>
            <a:ln w="6350" cap="flat">
              <a:solidFill>
                <a:srgbClr val="F0F0F0"/>
              </a:solidFill>
              <a:prstDash val="solid"/>
              <a:miter lim="400000"/>
            </a:ln>
          </a:bottom>
          <a:insideH>
            <a:ln w="6350" cap="flat">
              <a:solidFill>
                <a:srgbClr val="F0F0F0"/>
              </a:solidFill>
              <a:prstDash val="solid"/>
              <a:miter lim="400000"/>
            </a:ln>
          </a:insideH>
          <a:insideV>
            <a:ln w="12700" cap="flat">
              <a:noFill/>
              <a:miter lim="400000"/>
            </a:ln>
          </a:insideV>
        </a:tcBdr>
        <a:fill>
          <a:solidFill>
            <a:srgbClr val="656565">
              <a:alpha val="75000"/>
            </a:srgbClr>
          </a:solidFill>
        </a:fill>
      </a:tcStyle>
    </a:firstCol>
    <a:lastRow>
      <a:tcTxStyle b="off" i="off">
        <a:font>
          <a:latin typeface="Helvetica Neue Medium"/>
          <a:ea typeface="Helvetica Neue Medium"/>
          <a:cs typeface="Helvetica Neue Medium"/>
        </a:font>
        <a:srgbClr val="FFFFFF"/>
      </a:tcTxStyle>
      <a:tcStyle>
        <a:tcBdr>
          <a:left>
            <a:ln w="12700" cap="flat">
              <a:noFill/>
              <a:miter lim="400000"/>
            </a:ln>
          </a:left>
          <a:right>
            <a:ln w="12700" cap="flat">
              <a:noFill/>
              <a:miter lim="400000"/>
            </a:ln>
          </a:right>
          <a:top>
            <a:ln w="25400" cap="flat">
              <a:solidFill>
                <a:srgbClr val="F0F0F0"/>
              </a:solidFill>
              <a:prstDash val="solid"/>
              <a:miter lim="400000"/>
            </a:ln>
          </a:top>
          <a:bottom>
            <a:ln w="12700" cap="flat">
              <a:solidFill>
                <a:srgbClr val="F0F0F0"/>
              </a:solidFill>
              <a:prstDash val="solid"/>
              <a:miter lim="400000"/>
            </a:ln>
          </a:bottom>
          <a:insideH>
            <a:ln w="12700" cap="flat">
              <a:solidFill>
                <a:srgbClr val="F3F1DF"/>
              </a:solidFill>
              <a:prstDash val="solid"/>
              <a:miter lim="400000"/>
            </a:ln>
          </a:insideH>
          <a:insideV>
            <a:ln w="12700" cap="flat">
              <a:noFill/>
              <a:miter lim="400000"/>
            </a:ln>
          </a:insideV>
        </a:tcBdr>
        <a:fill>
          <a:solidFill>
            <a:srgbClr val="1861A1">
              <a:alpha val="80000"/>
            </a:srgbClr>
          </a:solidFill>
        </a:fill>
      </a:tcStyle>
    </a:lastRow>
    <a:firstRow>
      <a:tcTxStyle b="off" i="off">
        <a:font>
          <a:latin typeface="Helvetica Neue Medium"/>
          <a:ea typeface="Helvetica Neue Medium"/>
          <a:cs typeface="Helvetica Neue Medium"/>
        </a:font>
        <a:srgbClr val="FFFFFF"/>
      </a:tcTxStyle>
      <a:tcStyle>
        <a:tcBdr>
          <a:left>
            <a:ln w="12700" cap="flat">
              <a:noFill/>
              <a:miter lim="400000"/>
            </a:ln>
          </a:left>
          <a:right>
            <a:ln w="12700" cap="flat">
              <a:noFill/>
              <a:miter lim="400000"/>
            </a:ln>
          </a:right>
          <a:top>
            <a:ln w="12700" cap="flat">
              <a:solidFill>
                <a:srgbClr val="F0F0F0"/>
              </a:solidFill>
              <a:prstDash val="solid"/>
              <a:miter lim="400000"/>
            </a:ln>
          </a:top>
          <a:bottom>
            <a:ln w="25400" cap="flat">
              <a:solidFill>
                <a:srgbClr val="F0F0F0"/>
              </a:solidFill>
              <a:prstDash val="solid"/>
              <a:miter lim="400000"/>
            </a:ln>
          </a:bottom>
          <a:insideH>
            <a:ln w="12700" cap="flat">
              <a:solidFill>
                <a:srgbClr val="F3F1DF"/>
              </a:solidFill>
              <a:prstDash val="solid"/>
              <a:miter lim="400000"/>
            </a:ln>
          </a:insideH>
          <a:insideV>
            <a:ln w="12700" cap="flat">
              <a:noFill/>
              <a:miter lim="400000"/>
            </a:ln>
          </a:insideV>
        </a:tcBdr>
        <a:fill>
          <a:solidFill>
            <a:srgbClr val="1861A1">
              <a:alpha val="80000"/>
            </a:srgbClr>
          </a:solidFill>
        </a:fill>
      </a:tcStyle>
    </a:firstRow>
  </a:tblStyle>
  <a:tblStyle styleId="{C7B018BB-80A7-4F77-B60F-C8B233D01FF8}" styleName="">
    <a:tblBg/>
    <a:wholeTbl>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6D6D6D">
              <a:alpha val="41000"/>
            </a:srgbClr>
          </a:solidFill>
        </a:fill>
      </a:tcStyle>
    </a:wholeTbl>
    <a:band2H>
      <a:tcTxStyle/>
      <a:tcStyle>
        <a:tcBdr/>
        <a:fill>
          <a:solidFill>
            <a:srgbClr val="909090">
              <a:alpha val="41000"/>
            </a:srgbClr>
          </a:solidFill>
        </a:fill>
      </a:tcStyle>
    </a:band2H>
    <a:firstCol>
      <a:tcTxStyle b="off" i="off">
        <a:font>
          <a:latin typeface="Helvetica Neue Medium"/>
          <a:ea typeface="Helvetica Neue Medium"/>
          <a:cs typeface="Helvetica Neue Medium"/>
        </a:font>
        <a:srgbClr val="FFFFFF"/>
      </a:tcTxStyle>
      <a:tcStyle>
        <a:tcBdr>
          <a:left>
            <a:ln w="6350" cap="flat">
              <a:solidFill>
                <a:srgbClr val="484745"/>
              </a:solidFill>
              <a:prstDash val="solid"/>
              <a:miter lim="400000"/>
            </a:ln>
          </a:left>
          <a:right>
            <a:ln w="6350" cap="flat">
              <a:solidFill>
                <a:srgbClr val="5E5D5B"/>
              </a:solidFill>
              <a:prstDash val="solid"/>
              <a:miter lim="400000"/>
            </a:ln>
          </a:right>
          <a:top>
            <a:ln w="12700" cap="flat">
              <a:noFill/>
              <a:miter lim="400000"/>
            </a:ln>
          </a:top>
          <a:bottom>
            <a:ln w="12700" cap="flat">
              <a:noFill/>
              <a:miter lim="400000"/>
            </a:ln>
          </a:bottom>
          <a:insideH>
            <a:ln w="12700" cap="flat">
              <a:noFill/>
              <a:miter lim="400000"/>
            </a:ln>
          </a:insideH>
          <a:insideV>
            <a:ln w="6350" cap="flat">
              <a:solidFill>
                <a:srgbClr val="5E5D5B"/>
              </a:solidFill>
              <a:prstDash val="solid"/>
              <a:miter lim="400000"/>
            </a:ln>
          </a:insideV>
        </a:tcBdr>
        <a:fill>
          <a:noFill/>
        </a:fill>
      </a:tcStyle>
    </a:firstCol>
    <a:lastRow>
      <a:tcTxStyle b="off" i="off">
        <a:font>
          <a:latin typeface="Helvetica Neue Medium"/>
          <a:ea typeface="Helvetica Neue Medium"/>
          <a:cs typeface="Helvetica Neue Medium"/>
        </a:font>
        <a:srgbClr val="FFFFFF"/>
      </a:tcTxStyle>
      <a:tcStyle>
        <a:tcBdr>
          <a:left>
            <a:ln w="12700" cap="flat">
              <a:solidFill>
                <a:srgbClr val="714717"/>
              </a:solidFill>
              <a:prstDash val="solid"/>
              <a:miter lim="400000"/>
            </a:ln>
          </a:left>
          <a:right>
            <a:ln w="12700" cap="flat">
              <a:solidFill>
                <a:srgbClr val="714717"/>
              </a:solidFill>
              <a:prstDash val="solid"/>
              <a:miter lim="400000"/>
            </a:ln>
          </a:right>
          <a:top>
            <a:ln w="6350" cap="flat">
              <a:solidFill>
                <a:srgbClr val="5E5D5B"/>
              </a:solidFill>
              <a:prstDash val="solid"/>
              <a:miter lim="400000"/>
            </a:ln>
          </a:top>
          <a:bottom>
            <a:ln w="6350" cap="flat">
              <a:solidFill>
                <a:srgbClr val="484745"/>
              </a:solidFill>
              <a:prstDash val="solid"/>
              <a:miter lim="400000"/>
            </a:ln>
          </a:bottom>
          <a:insideH>
            <a:ln w="12700" cap="flat">
              <a:solidFill>
                <a:srgbClr val="714717"/>
              </a:solidFill>
              <a:prstDash val="solid"/>
              <a:miter lim="400000"/>
            </a:ln>
          </a:insideH>
          <a:insideV>
            <a:ln w="12700" cap="flat">
              <a:solidFill>
                <a:srgbClr val="714717"/>
              </a:solidFill>
              <a:prstDash val="solid"/>
              <a:miter lim="400000"/>
            </a:ln>
          </a:insideV>
        </a:tcBdr>
        <a:fill>
          <a:noFill/>
        </a:fill>
      </a:tcStyle>
    </a:lastRow>
    <a:firstRow>
      <a:tcTxStyle b="off" i="off">
        <a:font>
          <a:latin typeface="Helvetica Neue Medium"/>
          <a:ea typeface="Helvetica Neue Medium"/>
          <a:cs typeface="Helvetica Neue Medium"/>
        </a:font>
        <a:srgbClr val="FFFFFF"/>
      </a:tcTxStyle>
      <a:tcStyle>
        <a:tcBdr>
          <a:left>
            <a:ln w="12700" cap="flat">
              <a:solidFill>
                <a:srgbClr val="714717"/>
              </a:solidFill>
              <a:prstDash val="solid"/>
              <a:miter lim="400000"/>
            </a:ln>
          </a:left>
          <a:right>
            <a:ln w="12700" cap="flat">
              <a:solidFill>
                <a:srgbClr val="714717"/>
              </a:solidFill>
              <a:prstDash val="solid"/>
              <a:miter lim="400000"/>
            </a:ln>
          </a:right>
          <a:top>
            <a:ln w="6350" cap="flat">
              <a:solidFill>
                <a:srgbClr val="484745"/>
              </a:solidFill>
              <a:prstDash val="solid"/>
              <a:miter lim="400000"/>
            </a:ln>
          </a:top>
          <a:bottom>
            <a:ln w="6350" cap="flat">
              <a:solidFill>
                <a:srgbClr val="5E5D5B"/>
              </a:solidFill>
              <a:prstDash val="solid"/>
              <a:miter lim="400000"/>
            </a:ln>
          </a:bottom>
          <a:insideH>
            <a:ln w="12700" cap="flat">
              <a:solidFill>
                <a:srgbClr val="714717"/>
              </a:solidFill>
              <a:prstDash val="solid"/>
              <a:miter lim="400000"/>
            </a:ln>
          </a:insideH>
          <a:insideV>
            <a:ln w="12700" cap="flat">
              <a:solidFill>
                <a:srgbClr val="714717"/>
              </a:solidFill>
              <a:prstDash val="solid"/>
              <a:miter lim="400000"/>
            </a:ln>
          </a:insideV>
        </a:tcBdr>
        <a:fill>
          <a:noFill/>
        </a:fill>
      </a:tcStyle>
    </a:firstRow>
  </a:tblStyle>
  <a:tblStyle styleId="{EEE7283C-3CF3-47DC-8721-378D4A62B228}" styleName="">
    <a:tblBg/>
    <a:wholeTbl>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F3F1DF"/>
              </a:solidFill>
              <a:custDash>
                <a:ds d="200000" sp="200000"/>
              </a:custDash>
              <a:miter lim="400000"/>
            </a:ln>
          </a:top>
          <a:bottom>
            <a:ln w="12700" cap="flat">
              <a:solidFill>
                <a:srgbClr val="F3F1DF"/>
              </a:solidFill>
              <a:custDash>
                <a:ds d="200000" sp="200000"/>
              </a:custDash>
              <a:miter lim="400000"/>
            </a:ln>
          </a:bottom>
          <a:insideH>
            <a:ln w="12700" cap="flat">
              <a:solidFill>
                <a:srgbClr val="F3F1DF"/>
              </a:solidFill>
              <a:custDash>
                <a:ds d="200000" sp="200000"/>
              </a:custDash>
              <a:miter lim="400000"/>
            </a:ln>
          </a:insideH>
          <a:insideV>
            <a:ln w="12700" cap="flat">
              <a:noFill/>
              <a:miter lim="400000"/>
            </a:ln>
          </a:insideV>
        </a:tcBdr>
        <a:fill>
          <a:solidFill>
            <a:srgbClr val="4D4D4D"/>
          </a:solidFill>
        </a:fill>
      </a:tcStyle>
    </a:wholeTbl>
    <a:band2H>
      <a:tcTxStyle/>
      <a:tcStyle>
        <a:tcBdr/>
        <a:fill>
          <a:solidFill>
            <a:srgbClr val="5A5A5A"/>
          </a:solidFill>
        </a:fill>
      </a:tcStyle>
    </a:band2H>
    <a:firstCol>
      <a:tcTxStyle b="off" i="off">
        <a:font>
          <a:latin typeface="Helvetica Neue Medium"/>
          <a:ea typeface="Helvetica Neue Medium"/>
          <a:cs typeface="Helvetica Neue Medium"/>
        </a:font>
        <a:srgbClr val="FFFFFF"/>
      </a:tcTxStyle>
      <a:tcStyle>
        <a:tcBdr>
          <a:left>
            <a:ln w="12700" cap="flat">
              <a:solidFill>
                <a:srgbClr val="F3F1DF"/>
              </a:solidFill>
              <a:prstDash val="solid"/>
              <a:miter lim="400000"/>
            </a:ln>
          </a:left>
          <a:right>
            <a:ln w="12700" cap="flat">
              <a:solidFill>
                <a:srgbClr val="F3F1DF"/>
              </a:solidFill>
              <a:prstDash val="solid"/>
              <a:miter lim="400000"/>
            </a:ln>
          </a:right>
          <a:top>
            <a:ln w="12700" cap="flat">
              <a:solidFill>
                <a:srgbClr val="F3F1DF"/>
              </a:solidFill>
              <a:prstDash val="solid"/>
              <a:miter lim="400000"/>
            </a:ln>
          </a:top>
          <a:bottom>
            <a:ln w="12700" cap="flat">
              <a:solidFill>
                <a:srgbClr val="F3F1DF"/>
              </a:solidFill>
              <a:prstDash val="solid"/>
              <a:miter lim="400000"/>
            </a:ln>
          </a:bottom>
          <a:insideH>
            <a:ln w="12700" cap="flat">
              <a:solidFill>
                <a:srgbClr val="F3F1DF"/>
              </a:solidFill>
              <a:prstDash val="solid"/>
              <a:miter lim="400000"/>
            </a:ln>
          </a:insideH>
          <a:insideV>
            <a:ln w="12700" cap="flat">
              <a:solidFill>
                <a:srgbClr val="F3F1DF"/>
              </a:solidFill>
              <a:prstDash val="solid"/>
              <a:miter lim="400000"/>
            </a:ln>
          </a:insideV>
        </a:tcBdr>
        <a:fill>
          <a:solidFill>
            <a:schemeClr val="accent3">
              <a:hueOff val="-1022247"/>
              <a:satOff val="34289"/>
              <a:lumOff val="-18384"/>
            </a:schemeClr>
          </a:solidFill>
        </a:fill>
      </a:tcStyle>
    </a:firstCol>
    <a:lastRow>
      <a:tcTxStyle b="off" i="off">
        <a:font>
          <a:latin typeface="Helvetica Neue Medium"/>
          <a:ea typeface="Helvetica Neue Medium"/>
          <a:cs typeface="Helvetica Neue Medium"/>
        </a:font>
        <a:srgbClr val="FFFFFF"/>
      </a:tcTxStyle>
      <a:tcStyle>
        <a:tcBdr>
          <a:left>
            <a:ln w="12700" cap="flat">
              <a:noFill/>
              <a:miter lim="400000"/>
            </a:ln>
          </a:left>
          <a:right>
            <a:ln w="12700" cap="flat">
              <a:noFill/>
              <a:miter lim="400000"/>
            </a:ln>
          </a:right>
          <a:top>
            <a:ln w="25400" cap="flat">
              <a:solidFill>
                <a:srgbClr val="F3F1DF"/>
              </a:solidFill>
              <a:prstDash val="solid"/>
              <a:miter lim="400000"/>
            </a:ln>
          </a:top>
          <a:bottom>
            <a:ln w="12700" cap="flat">
              <a:solidFill>
                <a:srgbClr val="F3F1DF"/>
              </a:solidFill>
              <a:prstDash val="solid"/>
              <a:miter lim="400000"/>
            </a:ln>
          </a:bottom>
          <a:insideH>
            <a:ln w="12700" cap="flat">
              <a:solidFill>
                <a:srgbClr val="F3F1DF"/>
              </a:solidFill>
              <a:prstDash val="solid"/>
              <a:miter lim="400000"/>
            </a:ln>
          </a:insideH>
          <a:insideV>
            <a:ln w="12700" cap="flat">
              <a:noFill/>
              <a:miter lim="400000"/>
            </a:ln>
          </a:insideV>
        </a:tcBdr>
        <a:fill>
          <a:noFill/>
        </a:fill>
      </a:tcStyle>
    </a:lastRow>
    <a:firstRow>
      <a:tcTxStyle b="off" i="off">
        <a:font>
          <a:latin typeface="Helvetica Neue Medium"/>
          <a:ea typeface="Helvetica Neue Medium"/>
          <a:cs typeface="Helvetica Neue Medium"/>
        </a:font>
        <a:srgbClr val="FFFFFF"/>
      </a:tcTxStyle>
      <a:tcStyle>
        <a:tcBdr>
          <a:left>
            <a:ln w="12700" cap="flat">
              <a:noFill/>
              <a:miter lim="400000"/>
            </a:ln>
          </a:left>
          <a:right>
            <a:ln w="12700" cap="flat">
              <a:noFill/>
              <a:miter lim="400000"/>
            </a:ln>
          </a:right>
          <a:top>
            <a:ln w="12700" cap="flat">
              <a:solidFill>
                <a:srgbClr val="F3F1DF"/>
              </a:solidFill>
              <a:prstDash val="solid"/>
              <a:miter lim="400000"/>
            </a:ln>
          </a:top>
          <a:bottom>
            <a:ln w="12700" cap="flat">
              <a:solidFill>
                <a:srgbClr val="F3F1DF"/>
              </a:solidFill>
              <a:prstDash val="solid"/>
              <a:miter lim="400000"/>
            </a:ln>
          </a:bottom>
          <a:insideH>
            <a:ln w="12700" cap="flat">
              <a:solidFill>
                <a:srgbClr val="F3F1DF"/>
              </a:solidFill>
              <a:prstDash val="solid"/>
              <a:miter lim="400000"/>
            </a:ln>
          </a:insideH>
          <a:insideV>
            <a:ln w="12700" cap="flat">
              <a:noFill/>
              <a:miter lim="400000"/>
            </a:ln>
          </a:insideV>
        </a:tcBdr>
        <a:fill>
          <a:noFill/>
        </a:fill>
      </a:tcStyle>
    </a:firstRow>
  </a:tblStyle>
  <a:tblStyle styleId="{CF821DB8-F4EB-4A41-A1BA-3FCAFE7338EE}" styleName="">
    <a:tblBg/>
    <a:wholeTbl>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FFFFFF"/>
              </a:solidFill>
              <a:custDash>
                <a:ds d="200000" sp="200000"/>
              </a:custDash>
              <a:miter lim="400000"/>
            </a:ln>
          </a:top>
          <a:bottom>
            <a:ln w="12700" cap="flat">
              <a:solidFill>
                <a:srgbClr val="FFFFFF"/>
              </a:solidFill>
              <a:custDash>
                <a:ds d="200000" sp="200000"/>
              </a:custDash>
              <a:miter lim="400000"/>
            </a:ln>
          </a:bottom>
          <a:insideH>
            <a:ln w="12700" cap="flat">
              <a:solidFill>
                <a:srgbClr val="FFFFFF"/>
              </a:solidFill>
              <a:custDash>
                <a:ds d="200000" sp="200000"/>
              </a:custDash>
              <a:miter lim="400000"/>
            </a:ln>
          </a:insideH>
          <a:insideV>
            <a:ln w="12700" cap="flat">
              <a:noFill/>
              <a:miter lim="400000"/>
            </a:ln>
          </a:insideV>
        </a:tcBdr>
        <a:fill>
          <a:solidFill>
            <a:srgbClr val="6D6D6D"/>
          </a:solidFill>
        </a:fill>
      </a:tcStyle>
    </a:wholeTbl>
    <a:band2H>
      <a:tcTxStyle/>
      <a:tcStyle>
        <a:tcBdr/>
        <a:fill>
          <a:solidFill>
            <a:srgbClr val="7D7D7D"/>
          </a:solidFill>
        </a:fill>
      </a:tcStyle>
    </a:band2H>
    <a:firstCol>
      <a:tcTxStyle b="off" i="off">
        <a:font>
          <a:latin typeface="Helvetica Neue Medium"/>
          <a:ea typeface="Helvetica Neue Medium"/>
          <a:cs typeface="Helvetica Neue Medium"/>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C0C0C0"/>
              </a:solidFill>
              <a:prstDash val="solid"/>
              <a:miter lim="400000"/>
            </a:ln>
          </a:top>
          <a:bottom>
            <a:ln w="12700" cap="flat">
              <a:solidFill>
                <a:srgbClr val="C0C0C0"/>
              </a:solidFill>
              <a:prstDash val="solid"/>
              <a:miter lim="400000"/>
            </a:ln>
          </a:bottom>
          <a:insideH>
            <a:ln w="12700" cap="flat">
              <a:solidFill>
                <a:srgbClr val="C0C0C0"/>
              </a:solidFill>
              <a:prstDash val="solid"/>
              <a:miter lim="400000"/>
            </a:ln>
          </a:insideH>
          <a:insideV>
            <a:ln w="12700" cap="flat">
              <a:noFill/>
              <a:miter lim="400000"/>
            </a:ln>
          </a:insideV>
        </a:tcBdr>
        <a:fill>
          <a:solidFill>
            <a:srgbClr val="5C5C5B"/>
          </a:solidFill>
        </a:fill>
      </a:tcStyle>
    </a:firstCol>
    <a:lastRow>
      <a:tcTxStyle b="off" i="off">
        <a:font>
          <a:latin typeface="Helvetica Neue Medium"/>
          <a:ea typeface="Helvetica Neue Medium"/>
          <a:cs typeface="Helvetica Neue Medium"/>
        </a:font>
        <a:srgbClr val="282828"/>
      </a:tcTxStyle>
      <a:tcStyle>
        <a:tcBdr>
          <a:left>
            <a:ln w="12700" cap="flat">
              <a:noFill/>
              <a:miter lim="400000"/>
            </a:ln>
          </a:left>
          <a:right>
            <a:ln w="12700" cap="flat">
              <a:noFill/>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C0C0C0"/>
              </a:solidFill>
              <a:prstDash val="solid"/>
              <a:miter lim="400000"/>
            </a:ln>
          </a:insideH>
          <a:insideV>
            <a:ln w="12700" cap="flat">
              <a:noFill/>
              <a:miter lim="400000"/>
            </a:ln>
          </a:insideV>
        </a:tcBdr>
        <a:fill>
          <a:solidFill>
            <a:srgbClr val="A2A7A9"/>
          </a:solidFill>
        </a:fill>
      </a:tcStyle>
    </a:lastRow>
    <a:firstRow>
      <a:tcTxStyle b="off" i="off">
        <a:font>
          <a:latin typeface="Helvetica Neue Medium"/>
          <a:ea typeface="Helvetica Neue Medium"/>
          <a:cs typeface="Helvetica Neue Medium"/>
        </a:font>
        <a:srgbClr val="FFFFFF"/>
      </a:tcTxStyle>
      <a:tcStyle>
        <a:tcBdr>
          <a:left>
            <a:ln w="12700" cap="flat">
              <a:noFill/>
              <a:miter lim="400000"/>
            </a:ln>
          </a:left>
          <a:right>
            <a:ln w="12700" cap="flat">
              <a:noFill/>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C0C0C0"/>
              </a:solidFill>
              <a:prstDash val="solid"/>
              <a:miter lim="400000"/>
            </a:ln>
          </a:insideH>
          <a:insideV>
            <a:ln w="12700" cap="flat">
              <a:noFill/>
              <a:miter lim="400000"/>
            </a:ln>
          </a:insideV>
        </a:tcBdr>
        <a:fill>
          <a:solidFill>
            <a:schemeClr val="accent5">
              <a:hueOff val="96663"/>
              <a:satOff val="-16428"/>
              <a:lumOff val="3004"/>
            </a:schemeClr>
          </a:solidFill>
        </a:fill>
      </a:tcStyle>
    </a:firstRow>
  </a:tblStyle>
  <a:tblStyle styleId="{33BA23B1-9221-436E-865A-0063620EA4FD}" styleName="">
    <a:tblBg/>
    <a:wholeTbl>
      <a:tcTxStyle b="off" i="off">
        <a:fontRef idx="minor">
          <a:srgbClr val="FFFFFF"/>
        </a:fontRef>
        <a:srgbClr val="FFFFFF"/>
      </a:tcTxStyle>
      <a:tcStyle>
        <a:tcBdr>
          <a:left>
            <a:ln w="12700" cap="flat">
              <a:noFill/>
              <a:miter lim="400000"/>
            </a:ln>
          </a:left>
          <a:right>
            <a:ln w="12700" cap="flat">
              <a:noFill/>
              <a:miter lim="400000"/>
            </a:ln>
          </a:right>
          <a:top>
            <a:ln w="6350" cap="flat">
              <a:solidFill>
                <a:srgbClr val="FFFFFF"/>
              </a:solidFill>
              <a:prstDash val="solid"/>
              <a:miter lim="400000"/>
            </a:ln>
          </a:top>
          <a:bottom>
            <a:ln w="6350" cap="flat">
              <a:solidFill>
                <a:srgbClr val="FFFFFF"/>
              </a:solidFill>
              <a:prstDash val="solid"/>
              <a:miter lim="400000"/>
            </a:ln>
          </a:bottom>
          <a:insideH>
            <a:ln w="6350" cap="flat">
              <a:solidFill>
                <a:srgbClr val="FFFFFF"/>
              </a:solidFill>
              <a:prstDash val="solid"/>
              <a:miter lim="400000"/>
            </a:ln>
          </a:insideH>
          <a:insideV>
            <a:ln w="12700" cap="flat">
              <a:noFill/>
              <a:miter lim="400000"/>
            </a:ln>
          </a:insideV>
        </a:tcBdr>
        <a:fill>
          <a:solidFill>
            <a:srgbClr val="5D5D5D"/>
          </a:solidFill>
        </a:fill>
      </a:tcStyle>
    </a:wholeTbl>
    <a:band2H>
      <a:tcTxStyle/>
      <a:tcStyle>
        <a:tcBdr/>
        <a:fill>
          <a:solidFill>
            <a:srgbClr val="696969"/>
          </a:solidFill>
        </a:fill>
      </a:tcStyle>
    </a:band2H>
    <a:firstCol>
      <a:tcTxStyle b="off" i="off">
        <a:fontRef idx="minor">
          <a:srgbClr val="FFFFFF"/>
        </a:fontRef>
        <a:srgbClr val="FFFFFF"/>
      </a:tcTxStyle>
      <a:tcStyle>
        <a:tcBdr>
          <a:left>
            <a:ln w="12700" cap="flat">
              <a:solidFill>
                <a:srgbClr val="FFFFFF"/>
              </a:solidFill>
              <a:prstDash val="solid"/>
              <a:miter lim="400000"/>
            </a:ln>
          </a:left>
          <a:right>
            <a:ln w="6350" cap="flat">
              <a:solidFill>
                <a:srgbClr val="FFFFFF"/>
              </a:solidFill>
              <a:prstDash val="solid"/>
              <a:miter lim="400000"/>
            </a:ln>
          </a:right>
          <a:top>
            <a:ln w="6350" cap="flat">
              <a:solidFill>
                <a:srgbClr val="FFFFFF"/>
              </a:solidFill>
              <a:prstDash val="solid"/>
              <a:miter lim="400000"/>
            </a:ln>
          </a:top>
          <a:bottom>
            <a:ln w="6350" cap="flat">
              <a:solidFill>
                <a:srgbClr val="FFFFFF"/>
              </a:solidFill>
              <a:prstDash val="solid"/>
              <a:miter lim="400000"/>
            </a:ln>
          </a:bottom>
          <a:insideH>
            <a:ln w="6350" cap="flat">
              <a:solidFill>
                <a:srgbClr val="FFFFFF"/>
              </a:solidFill>
              <a:prstDash val="solid"/>
              <a:miter lim="400000"/>
            </a:ln>
          </a:insideH>
          <a:insideV>
            <a:ln w="6350" cap="flat">
              <a:solidFill>
                <a:srgbClr val="FFFFFF"/>
              </a:solidFill>
              <a:prstDash val="solid"/>
              <a:miter lim="400000"/>
            </a:ln>
          </a:insideV>
        </a:tcBdr>
        <a:fill>
          <a:solidFill>
            <a:srgbClr val="787878"/>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25400" cap="flat">
              <a:solidFill>
                <a:srgbClr val="FFFFFF"/>
              </a:solidFill>
              <a:prstDash val="solid"/>
              <a:miter lim="400000"/>
            </a:ln>
          </a:top>
          <a:bottom>
            <a:ln w="12700" cap="flat">
              <a:solidFill>
                <a:srgbClr val="FFFFFF"/>
              </a:solidFill>
              <a:prstDash val="solid"/>
              <a:miter lim="400000"/>
            </a:ln>
          </a:bottom>
          <a:insideH>
            <a:ln w="6350" cap="flat">
              <a:solidFill>
                <a:srgbClr val="FFFFFF"/>
              </a:solidFill>
              <a:prstDash val="solid"/>
              <a:miter lim="400000"/>
            </a:ln>
          </a:insideH>
          <a:insideV>
            <a:ln w="12700" cap="flat">
              <a:noFill/>
              <a:miter lim="400000"/>
            </a:ln>
          </a:insideV>
        </a:tcBdr>
        <a:fill>
          <a:no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FFFFFF"/>
              </a:solidFill>
              <a:prstDash val="solid"/>
              <a:miter lim="400000"/>
            </a:ln>
          </a:top>
          <a:bottom>
            <a:ln w="12700" cap="flat">
              <a:solidFill>
                <a:srgbClr val="FFFFFF"/>
              </a:solidFill>
              <a:prstDash val="solid"/>
              <a:miter lim="400000"/>
            </a:ln>
          </a:bottom>
          <a:insideH>
            <a:ln w="6350" cap="flat">
              <a:solidFill>
                <a:srgbClr val="FFFFFF"/>
              </a:solidFill>
              <a:prstDash val="solid"/>
              <a:miter lim="400000"/>
            </a:ln>
          </a:insideH>
          <a:insideV>
            <a:ln w="12700" cap="flat">
              <a:noFill/>
              <a:miter lim="400000"/>
            </a:ln>
          </a:insideV>
        </a:tcBdr>
        <a:fill>
          <a:solidFill>
            <a:srgbClr val="787878"/>
          </a:solidFill>
        </a:fill>
      </a:tcStyle>
    </a:firstRow>
  </a:tblStyle>
  <a:tblStyle styleId="{2708684C-4D16-4618-839F-0558EEFCDFE6}" styleName="">
    <a:tblBg/>
    <a:wholeTbl>
      <a:tcTxStyle b="off" i="off">
        <a:fontRef idx="minor">
          <a:srgbClr val="FFFFFF"/>
        </a:fontRef>
        <a:srgbClr val="FFFFFF"/>
      </a:tcTxStyle>
      <a:tcStyle>
        <a:tcBdr>
          <a:left>
            <a:ln w="12700" cap="flat">
              <a:noFill/>
              <a:miter lim="400000"/>
            </a:ln>
          </a:left>
          <a:right>
            <a:ln w="12700" cap="flat">
              <a:noFill/>
              <a:miter lim="400000"/>
            </a:ln>
          </a:right>
          <a:top>
            <a:ln w="6350" cap="flat">
              <a:solidFill>
                <a:srgbClr val="F0F0F0"/>
              </a:solidFill>
              <a:prstDash val="solid"/>
              <a:miter lim="400000"/>
            </a:ln>
          </a:top>
          <a:bottom>
            <a:ln w="6350" cap="flat">
              <a:solidFill>
                <a:srgbClr val="F0F0F0"/>
              </a:solidFill>
              <a:prstDash val="solid"/>
              <a:miter lim="400000"/>
            </a:ln>
          </a:bottom>
          <a:insideH>
            <a:ln w="6350" cap="flat">
              <a:solidFill>
                <a:srgbClr val="F0F0F0"/>
              </a:solidFill>
              <a:prstDash val="solid"/>
              <a:miter lim="400000"/>
            </a:ln>
          </a:insideH>
          <a:insideV>
            <a:ln w="12700" cap="flat">
              <a:noFill/>
              <a:miter lim="400000"/>
            </a:ln>
          </a:insideV>
        </a:tcBdr>
        <a:fill>
          <a:solidFill>
            <a:srgbClr val="000000">
              <a:alpha val="10000"/>
            </a:srgbClr>
          </a:solidFill>
        </a:fill>
      </a:tcStyle>
    </a:wholeTbl>
    <a:band2H>
      <a:tcTxStyle/>
      <a:tcStyle>
        <a:tcBdr/>
        <a:fill>
          <a:solidFill>
            <a:srgbClr val="888888">
              <a:alpha val="10000"/>
            </a:srgbClr>
          </a:solidFill>
        </a:fill>
      </a:tcStyle>
    </a:band2H>
    <a:firstCol>
      <a:tcTxStyle b="off" i="off">
        <a:font>
          <a:latin typeface="Helvetica Neue Medium"/>
          <a:ea typeface="Helvetica Neue Medium"/>
          <a:cs typeface="Helvetica Neue Medium"/>
        </a:font>
        <a:srgbClr val="FFFFFF"/>
      </a:tcTxStyle>
      <a:tcStyle>
        <a:tcBdr>
          <a:left>
            <a:ln w="12700" cap="flat">
              <a:noFill/>
              <a:miter lim="400000"/>
            </a:ln>
          </a:left>
          <a:right>
            <a:ln w="25400" cap="flat">
              <a:solidFill>
                <a:srgbClr val="F0F0F0"/>
              </a:solidFill>
              <a:prstDash val="solid"/>
              <a:miter lim="400000"/>
            </a:ln>
          </a:right>
          <a:top>
            <a:ln w="6350" cap="flat">
              <a:solidFill>
                <a:srgbClr val="F0F0F0"/>
              </a:solidFill>
              <a:prstDash val="solid"/>
              <a:miter lim="400000"/>
            </a:ln>
          </a:top>
          <a:bottom>
            <a:ln w="6350" cap="flat">
              <a:solidFill>
                <a:srgbClr val="F0F0F0"/>
              </a:solidFill>
              <a:prstDash val="solid"/>
              <a:miter lim="400000"/>
            </a:ln>
          </a:bottom>
          <a:insideH>
            <a:ln w="6350" cap="flat">
              <a:solidFill>
                <a:srgbClr val="F0F0F0"/>
              </a:solidFill>
              <a:prstDash val="solid"/>
              <a:miter lim="400000"/>
            </a:ln>
          </a:insideH>
          <a:insideV>
            <a:ln w="12700" cap="flat">
              <a:noFill/>
              <a:miter lim="400000"/>
            </a:ln>
          </a:insideV>
        </a:tcBdr>
        <a:fill>
          <a:noFill/>
        </a:fill>
      </a:tcStyle>
    </a:firstCol>
    <a:lastRow>
      <a:tcTxStyle b="off" i="off">
        <a:font>
          <a:latin typeface="Helvetica Neue Medium"/>
          <a:ea typeface="Helvetica Neue Medium"/>
          <a:cs typeface="Helvetica Neue Medium"/>
        </a:font>
        <a:srgbClr val="FFFFFF"/>
      </a:tcTxStyle>
      <a:tcStyle>
        <a:tcBdr>
          <a:left>
            <a:ln w="12700" cap="flat">
              <a:noFill/>
              <a:miter lim="400000"/>
            </a:ln>
          </a:left>
          <a:right>
            <a:ln w="12700" cap="flat">
              <a:noFill/>
              <a:miter lim="400000"/>
            </a:ln>
          </a:right>
          <a:top>
            <a:ln w="25400" cap="flat">
              <a:solidFill>
                <a:srgbClr val="F0F0F0"/>
              </a:solidFill>
              <a:prstDash val="solid"/>
              <a:miter lim="400000"/>
            </a:ln>
          </a:top>
          <a:bottom>
            <a:ln w="12700" cap="flat">
              <a:noFill/>
              <a:miter lim="400000"/>
            </a:ln>
          </a:bottom>
          <a:insideH>
            <a:ln w="6350" cap="flat">
              <a:solidFill>
                <a:srgbClr val="F0F0F0"/>
              </a:solidFill>
              <a:prstDash val="solid"/>
              <a:miter lim="400000"/>
            </a:ln>
          </a:insideH>
          <a:insideV>
            <a:ln w="12700" cap="flat">
              <a:noFill/>
              <a:miter lim="400000"/>
            </a:ln>
          </a:insideV>
        </a:tcBdr>
        <a:fill>
          <a:noFill/>
        </a:fill>
      </a:tcStyle>
    </a:lastRow>
    <a:firstRow>
      <a:tcTxStyle b="off" i="off">
        <a:font>
          <a:latin typeface="Helvetica Neue Medium"/>
          <a:ea typeface="Helvetica Neue Medium"/>
          <a:cs typeface="Helvetica Neue Medium"/>
        </a:font>
        <a:srgbClr val="FFFFFF"/>
      </a:tcTxStyle>
      <a:tcStyle>
        <a:tcBdr>
          <a:left>
            <a:ln w="12700" cap="flat">
              <a:noFill/>
              <a:miter lim="400000"/>
            </a:ln>
          </a:left>
          <a:right>
            <a:ln w="12700" cap="flat">
              <a:noFill/>
              <a:miter lim="400000"/>
            </a:ln>
          </a:right>
          <a:top>
            <a:ln w="12700" cap="flat">
              <a:noFill/>
              <a:miter lim="400000"/>
            </a:ln>
          </a:top>
          <a:bottom>
            <a:ln w="25400" cap="flat">
              <a:solidFill>
                <a:srgbClr val="F0F0F0"/>
              </a:solidFill>
              <a:prstDash val="solid"/>
              <a:miter lim="400000"/>
            </a:ln>
          </a:bottom>
          <a:insideH>
            <a:ln w="6350" cap="flat">
              <a:solidFill>
                <a:srgbClr val="F0F0F0"/>
              </a:solidFill>
              <a:prstDash val="solid"/>
              <a:miter lim="400000"/>
            </a:ln>
          </a:insideH>
          <a:insideV>
            <a:ln w="12700" cap="flat">
              <a:noFill/>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87"/>
  </p:normalViewPr>
  <p:slideViewPr>
    <p:cSldViewPr snapToGrid="0">
      <p:cViewPr varScale="1">
        <p:scale>
          <a:sx n="73" d="100"/>
          <a:sy n="73" d="100"/>
        </p:scale>
        <p:origin x="1880" y="2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viewProps" Target="viewProps.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notesMaster" Target="notesMasters/notesMaster1.xml"/><Relationship Id="rId69" Type="http://schemas.microsoft.com/office/2015/10/relationships/revisionInfo" Target="revisionInfo.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theme" Target="theme/theme1.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6" name="Shape 116"/>
          <p:cNvSpPr>
            <a:spLocks noGrp="1" noRot="1" noChangeAspect="1"/>
          </p:cNvSpPr>
          <p:nvPr>
            <p:ph type="sldImg"/>
          </p:nvPr>
        </p:nvSpPr>
        <p:spPr>
          <a:xfrm>
            <a:off x="1143000" y="685800"/>
            <a:ext cx="4572000" cy="3429000"/>
          </a:xfrm>
          <a:prstGeom prst="rect">
            <a:avLst/>
          </a:prstGeom>
        </p:spPr>
        <p:txBody>
          <a:bodyPr/>
          <a:lstStyle/>
          <a:p>
            <a:endParaRPr/>
          </a:p>
        </p:txBody>
      </p:sp>
      <p:sp>
        <p:nvSpPr>
          <p:cNvPr id="117" name="Shape 11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n-lt"/>
        <a:ea typeface="+mn-ea"/>
        <a:cs typeface="+mn-cs"/>
        <a:sym typeface="Helvetica Neue"/>
      </a:defRPr>
    </a:lvl1pPr>
    <a:lvl2pPr indent="228600" defTabSz="457200" latinLnBrk="0">
      <a:lnSpc>
        <a:spcPct val="117999"/>
      </a:lnSpc>
      <a:defRPr sz="2200">
        <a:latin typeface="+mn-lt"/>
        <a:ea typeface="+mn-ea"/>
        <a:cs typeface="+mn-cs"/>
        <a:sym typeface="Helvetica Neue"/>
      </a:defRPr>
    </a:lvl2pPr>
    <a:lvl3pPr indent="457200" defTabSz="457200" latinLnBrk="0">
      <a:lnSpc>
        <a:spcPct val="117999"/>
      </a:lnSpc>
      <a:defRPr sz="2200">
        <a:latin typeface="+mn-lt"/>
        <a:ea typeface="+mn-ea"/>
        <a:cs typeface="+mn-cs"/>
        <a:sym typeface="Helvetica Neue"/>
      </a:defRPr>
    </a:lvl3pPr>
    <a:lvl4pPr indent="685800" defTabSz="457200" latinLnBrk="0">
      <a:lnSpc>
        <a:spcPct val="117999"/>
      </a:lnSpc>
      <a:defRPr sz="2200">
        <a:latin typeface="+mn-lt"/>
        <a:ea typeface="+mn-ea"/>
        <a:cs typeface="+mn-cs"/>
        <a:sym typeface="Helvetica Neue"/>
      </a:defRPr>
    </a:lvl4pPr>
    <a:lvl5pPr indent="914400" defTabSz="457200" latinLnBrk="0">
      <a:lnSpc>
        <a:spcPct val="117999"/>
      </a:lnSpc>
      <a:defRPr sz="2200">
        <a:latin typeface="+mn-lt"/>
        <a:ea typeface="+mn-ea"/>
        <a:cs typeface="+mn-cs"/>
        <a:sym typeface="Helvetica Neue"/>
      </a:defRPr>
    </a:lvl5pPr>
    <a:lvl6pPr indent="1143000" defTabSz="457200" latinLnBrk="0">
      <a:lnSpc>
        <a:spcPct val="117999"/>
      </a:lnSpc>
      <a:defRPr sz="2200">
        <a:latin typeface="+mn-lt"/>
        <a:ea typeface="+mn-ea"/>
        <a:cs typeface="+mn-cs"/>
        <a:sym typeface="Helvetica Neue"/>
      </a:defRPr>
    </a:lvl6pPr>
    <a:lvl7pPr indent="1371600" defTabSz="457200" latinLnBrk="0">
      <a:lnSpc>
        <a:spcPct val="117999"/>
      </a:lnSpc>
      <a:defRPr sz="2200">
        <a:latin typeface="+mn-lt"/>
        <a:ea typeface="+mn-ea"/>
        <a:cs typeface="+mn-cs"/>
        <a:sym typeface="Helvetica Neue"/>
      </a:defRPr>
    </a:lvl7pPr>
    <a:lvl8pPr indent="1600200" defTabSz="457200" latinLnBrk="0">
      <a:lnSpc>
        <a:spcPct val="117999"/>
      </a:lnSpc>
      <a:defRPr sz="2200">
        <a:latin typeface="+mn-lt"/>
        <a:ea typeface="+mn-ea"/>
        <a:cs typeface="+mn-cs"/>
        <a:sym typeface="Helvetica Neue"/>
      </a:defRPr>
    </a:lvl8pPr>
    <a:lvl9pPr indent="1828800" defTabSz="457200" latinLnBrk="0">
      <a:lnSpc>
        <a:spcPct val="117999"/>
      </a:lnSpc>
      <a:defRPr sz="2200">
        <a:latin typeface="+mn-lt"/>
        <a:ea typeface="+mn-ea"/>
        <a:cs typeface="+mn-cs"/>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Jumping right in</a:t>
            </a:r>
          </a:p>
          <a:p>
            <a:endParaRPr lang="en-US"/>
          </a:p>
          <a:p>
            <a:r>
              <a:rPr lang="en-US"/>
              <a:t>Let's look at this example from the fsharpforfunandprofit.com website (which is an excellent source for learning the ins and outs using F# for practical purposes).</a:t>
            </a:r>
          </a:p>
          <a:p>
            <a:endParaRPr lang="en-US"/>
          </a:p>
          <a:p>
            <a:r>
              <a:rPr lang="en-US"/>
              <a:t>Notice that in between each value assignment there is a log statement.  F# has a trick that can help us reduce this code.  If we were to create this </a:t>
            </a:r>
            <a:r>
              <a:rPr lang="en-US" err="1"/>
              <a:t>LoggingBuilder</a:t>
            </a:r>
            <a:r>
              <a:rPr lang="en-US"/>
              <a:t> type that includes this </a:t>
            </a:r>
            <a:r>
              <a:rPr lang="en-US" err="1"/>
              <a:t>this.Bind</a:t>
            </a:r>
            <a:r>
              <a:rPr lang="en-US"/>
              <a:t>  function then we can re-write the original code to look like this.  When </a:t>
            </a:r>
            <a:r>
              <a:rPr lang="en-US" b="1" i="1"/>
              <a:t>let!</a:t>
            </a:r>
            <a:r>
              <a:rPr lang="en-US"/>
              <a:t> is called in the expression example then the data passes through </a:t>
            </a:r>
            <a:r>
              <a:rPr lang="en-US" b="1" i="1" err="1"/>
              <a:t>LoggingBuilder.Bind</a:t>
            </a:r>
            <a:r>
              <a:rPr lang="en-US" b="1" i="1"/>
              <a:t> </a:t>
            </a:r>
            <a:r>
              <a:rPr lang="en-US"/>
              <a:t>before setting the </a:t>
            </a:r>
            <a:r>
              <a:rPr lang="en-US" b="1" i="1"/>
              <a:t>x</a:t>
            </a:r>
            <a:r>
              <a:rPr lang="en-US"/>
              <a:t> value.  Notice that on each call to Bind the previous log statement is printed.</a:t>
            </a:r>
          </a:p>
          <a:p>
            <a:endParaRPr lang="en-US"/>
          </a:p>
          <a:p>
            <a:r>
              <a:rPr lang="en-US"/>
              <a:t>This is a Computation Expression and that is the topic of our next few slides.</a:t>
            </a:r>
          </a:p>
          <a:p>
            <a:endParaRPr lang="en-US"/>
          </a:p>
        </p:txBody>
      </p:sp>
    </p:spTree>
    <p:extLst>
      <p:ext uri="{BB962C8B-B14F-4D97-AF65-F5344CB8AC3E}">
        <p14:creationId xmlns:p14="http://schemas.microsoft.com/office/powerpoint/2010/main" val="32314612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atin typeface="Calibri"/>
                <a:cs typeface="Calibri"/>
              </a:rPr>
              <a:t>On to Type Providers</a:t>
            </a:r>
          </a:p>
          <a:p>
            <a:endParaRPr lang="en-US">
              <a:solidFill>
                <a:srgbClr val="000000"/>
              </a:solidFill>
              <a:latin typeface="Calibri"/>
              <a:cs typeface="Calibri"/>
            </a:endParaRPr>
          </a:p>
          <a:p>
            <a:r>
              <a:rPr lang="en-US">
                <a:solidFill>
                  <a:srgbClr val="000000"/>
                </a:solidFill>
                <a:latin typeface="Calibri"/>
                <a:cs typeface="Calibri"/>
              </a:rPr>
              <a:t>A Type Providers is a generation tool that can turn an external data source into a set of F# types</a:t>
            </a:r>
          </a:p>
          <a:p>
            <a:endParaRPr lang="en-US">
              <a:solidFill>
                <a:srgbClr val="000000"/>
              </a:solidFill>
              <a:latin typeface="Calibri"/>
              <a:cs typeface="Calibri"/>
            </a:endParaRPr>
          </a:p>
          <a:p>
            <a:r>
              <a:rPr lang="en-US">
                <a:solidFill>
                  <a:srgbClr val="000000"/>
                </a:solidFill>
                <a:latin typeface="Calibri"/>
                <a:cs typeface="Calibri"/>
              </a:rPr>
              <a:t>Type providers use type inference to generate a strongly typed types.</a:t>
            </a:r>
          </a:p>
        </p:txBody>
      </p:sp>
    </p:spTree>
    <p:extLst>
      <p:ext uri="{BB962C8B-B14F-4D97-AF65-F5344CB8AC3E}">
        <p14:creationId xmlns:p14="http://schemas.microsoft.com/office/powerpoint/2010/main" val="10829054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atin typeface="Calibri"/>
                <a:cs typeface="Calibri"/>
              </a:rPr>
              <a:t>The Json Type Provider is fairly straight forward to setup compared to something like a SQL Database so I am going to use that as a sample.</a:t>
            </a:r>
          </a:p>
          <a:p>
            <a:endParaRPr lang="en-US">
              <a:solidFill>
                <a:srgbClr val="000000"/>
              </a:solidFill>
              <a:latin typeface="Calibri"/>
              <a:cs typeface="Calibri"/>
            </a:endParaRPr>
          </a:p>
          <a:p>
            <a:r>
              <a:rPr lang="en-US">
                <a:solidFill>
                  <a:srgbClr val="000000"/>
                </a:solidFill>
                <a:latin typeface="Calibri"/>
                <a:cs typeface="Calibri"/>
              </a:rPr>
              <a:t>I can create a Musician type using this string of Json Data.  </a:t>
            </a:r>
          </a:p>
          <a:p>
            <a:endParaRPr lang="en-US">
              <a:solidFill>
                <a:srgbClr val="000000"/>
              </a:solidFill>
              <a:latin typeface="Calibri"/>
              <a:cs typeface="Calibri"/>
            </a:endParaRPr>
          </a:p>
          <a:p>
            <a:r>
              <a:rPr lang="en-US">
                <a:solidFill>
                  <a:srgbClr val="000000"/>
                </a:solidFill>
                <a:latin typeface="Calibri"/>
                <a:cs typeface="Calibri"/>
              </a:rPr>
              <a:t>I can then pull the sample data back out with a call to </a:t>
            </a:r>
            <a:r>
              <a:rPr lang="en-US" err="1">
                <a:solidFill>
                  <a:srgbClr val="000000"/>
                </a:solidFill>
                <a:latin typeface="Calibri"/>
                <a:cs typeface="Calibri"/>
              </a:rPr>
              <a:t>GetSample</a:t>
            </a:r>
            <a:r>
              <a:rPr lang="en-US">
                <a:solidFill>
                  <a:srgbClr val="000000"/>
                </a:solidFill>
                <a:latin typeface="Calibri"/>
                <a:cs typeface="Calibri"/>
              </a:rPr>
              <a:t>.  Because I have type inference, the </a:t>
            </a:r>
            <a:r>
              <a:rPr lang="en-US" err="1">
                <a:solidFill>
                  <a:srgbClr val="000000"/>
                </a:solidFill>
                <a:latin typeface="Calibri"/>
                <a:cs typeface="Calibri"/>
              </a:rPr>
              <a:t>DateTime</a:t>
            </a:r>
            <a:r>
              <a:rPr lang="en-US">
                <a:solidFill>
                  <a:srgbClr val="000000"/>
                </a:solidFill>
                <a:latin typeface="Calibri"/>
                <a:cs typeface="Calibri"/>
              </a:rPr>
              <a:t> field was properly recognized so I can immediately perform date time calculations without any additional casting or parsing.</a:t>
            </a:r>
            <a:endParaRPr lang="en-US">
              <a:solidFill>
                <a:srgbClr val="000000"/>
              </a:solidFill>
              <a:latin typeface="Helvetica Neue"/>
              <a:cs typeface="Calibri"/>
            </a:endParaRPr>
          </a:p>
          <a:p>
            <a:endParaRPr lang="en-US">
              <a:solidFill>
                <a:srgbClr val="000000"/>
              </a:solidFill>
              <a:latin typeface="Calibri"/>
              <a:cs typeface="Calibri"/>
            </a:endParaRPr>
          </a:p>
          <a:p>
            <a:r>
              <a:rPr lang="en-US">
                <a:solidFill>
                  <a:srgbClr val="000000"/>
                </a:solidFill>
                <a:latin typeface="Calibri"/>
                <a:cs typeface="Calibri"/>
              </a:rPr>
              <a:t>To the right is the two </a:t>
            </a:r>
            <a:r>
              <a:rPr lang="en-US" err="1">
                <a:solidFill>
                  <a:srgbClr val="000000"/>
                </a:solidFill>
                <a:latin typeface="Calibri"/>
                <a:cs typeface="Calibri"/>
              </a:rPr>
              <a:t>printfn</a:t>
            </a:r>
            <a:r>
              <a:rPr lang="en-US">
                <a:solidFill>
                  <a:srgbClr val="000000"/>
                </a:solidFill>
                <a:latin typeface="Calibri"/>
                <a:cs typeface="Calibri"/>
              </a:rPr>
              <a:t> statements.  Buddy Holly was born roughly 33,900 days ago. </a:t>
            </a:r>
            <a:endParaRPr lang="en-US"/>
          </a:p>
        </p:txBody>
      </p:sp>
    </p:spTree>
    <p:extLst>
      <p:ext uri="{BB962C8B-B14F-4D97-AF65-F5344CB8AC3E}">
        <p14:creationId xmlns:p14="http://schemas.microsoft.com/office/powerpoint/2010/main" val="34230879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atin typeface="Calibri"/>
                <a:cs typeface="Calibri"/>
              </a:rPr>
              <a:t>The </a:t>
            </a:r>
            <a:r>
              <a:rPr lang="en-US" err="1">
                <a:latin typeface="Calibri"/>
                <a:cs typeface="Calibri"/>
              </a:rPr>
              <a:t>JsonProvider</a:t>
            </a:r>
            <a:r>
              <a:rPr lang="en-US">
                <a:latin typeface="Calibri"/>
                <a:cs typeface="Calibri"/>
              </a:rPr>
              <a:t> type also generates several utility functions.</a:t>
            </a:r>
            <a:endParaRPr lang="en-US"/>
          </a:p>
          <a:p>
            <a:endParaRPr lang="en-US"/>
          </a:p>
          <a:p>
            <a:r>
              <a:rPr lang="en-US"/>
              <a:t>I can use the utility functions to create a new musician, parse additional json</a:t>
            </a:r>
          </a:p>
          <a:p>
            <a:endParaRPr lang="en-US"/>
          </a:p>
          <a:p>
            <a:r>
              <a:rPr lang="en-US"/>
              <a:t>Or load JSON from a variety of different input mediums.</a:t>
            </a:r>
          </a:p>
        </p:txBody>
      </p:sp>
    </p:spTree>
    <p:extLst>
      <p:ext uri="{BB962C8B-B14F-4D97-AF65-F5344CB8AC3E}">
        <p14:creationId xmlns:p14="http://schemas.microsoft.com/office/powerpoint/2010/main" val="37504972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Here is a sample using </a:t>
            </a:r>
            <a:r>
              <a:rPr lang="en-US" err="1"/>
              <a:t>FSharp.Data’s</a:t>
            </a:r>
            <a:r>
              <a:rPr lang="en-US"/>
              <a:t> Http type, which incidentally is a functional focused Http Library.</a:t>
            </a:r>
          </a:p>
          <a:p>
            <a:endParaRPr lang="en-US"/>
          </a:p>
          <a:p>
            <a:r>
              <a:rPr lang="en-US"/>
              <a:t>This call is surrounded by the </a:t>
            </a:r>
            <a:r>
              <a:rPr lang="en-US" b="1" i="1"/>
              <a:t>async</a:t>
            </a:r>
            <a:r>
              <a:rPr lang="en-US"/>
              <a:t> computation expression.  Like Async/Await in C#, the result from this function is a generic, in F#’s case the generic is Async&lt;string&gt; instead of a C#'s Task&lt;string&gt;.  F# can still create and execute Task based async/await constructs.  This F# approach predates the introduction of async/await in C#, so this is the pattern you might expect to see in F# code.</a:t>
            </a:r>
          </a:p>
          <a:p>
            <a:endParaRPr lang="en-US"/>
          </a:p>
          <a:p>
            <a:r>
              <a:rPr lang="en-US"/>
              <a:t>We can then get the result from the async call immediately using </a:t>
            </a:r>
            <a:r>
              <a:rPr lang="en-US" err="1"/>
              <a:t>Async.RunSynchronously</a:t>
            </a:r>
            <a:r>
              <a:rPr lang="en-US"/>
              <a:t>.  Be aware that F# has the same call context threading nuances that C# does, so this example is most applicable to console applications.</a:t>
            </a:r>
          </a:p>
          <a:p>
            <a:endParaRPr lang="en-US"/>
          </a:p>
          <a:p>
            <a:endParaRPr lang="en-US"/>
          </a:p>
        </p:txBody>
      </p:sp>
    </p:spTree>
    <p:extLst>
      <p:ext uri="{BB962C8B-B14F-4D97-AF65-F5344CB8AC3E}">
        <p14:creationId xmlns:p14="http://schemas.microsoft.com/office/powerpoint/2010/main" val="22797557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When you test functions that have a Computation Expression then your test must also use the same Computation Expression.</a:t>
            </a:r>
          </a:p>
          <a:p>
            <a:endParaRPr lang="en-US"/>
          </a:p>
          <a:p>
            <a:r>
              <a:rPr lang="en-US"/>
              <a:t>This is how you would might create an </a:t>
            </a:r>
            <a:r>
              <a:rPr lang="en-US" err="1"/>
              <a:t>XUnit</a:t>
            </a:r>
            <a:r>
              <a:rPr lang="en-US"/>
              <a:t> integration test for an F# Async function.</a:t>
            </a:r>
          </a:p>
        </p:txBody>
      </p:sp>
    </p:spTree>
    <p:extLst>
      <p:ext uri="{BB962C8B-B14F-4D97-AF65-F5344CB8AC3E}">
        <p14:creationId xmlns:p14="http://schemas.microsoft.com/office/powerpoint/2010/main" val="36463181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atin typeface="Calibri"/>
                <a:cs typeface="Calibri"/>
              </a:rPr>
              <a:t>There are more Computation Expressions out there. </a:t>
            </a:r>
          </a:p>
        </p:txBody>
      </p:sp>
    </p:spTree>
    <p:extLst>
      <p:ext uri="{BB962C8B-B14F-4D97-AF65-F5344CB8AC3E}">
        <p14:creationId xmlns:p14="http://schemas.microsoft.com/office/powerpoint/2010/main" val="42899319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atin typeface="Calibri"/>
                <a:cs typeface="Calibri"/>
              </a:rPr>
              <a:t>Before we get onto our next topic, Partial Application, we need to take a quick detour and talk about a couple other important topics in functional programming.  The first topic is Pure Functions.</a:t>
            </a:r>
          </a:p>
          <a:p>
            <a:endParaRPr lang="en-US">
              <a:solidFill>
                <a:srgbClr val="000000"/>
              </a:solidFill>
              <a:latin typeface="Calibri"/>
              <a:cs typeface="Calibri"/>
            </a:endParaRPr>
          </a:p>
          <a:p>
            <a:r>
              <a:rPr lang="en-US">
                <a:solidFill>
                  <a:srgbClr val="000000"/>
                </a:solidFill>
                <a:latin typeface="Calibri"/>
                <a:cs typeface="Calibri"/>
              </a:rPr>
              <a:t>A Pure function is a function whose output is determined solely on its input arguments.  Because of that the output is ALWAYS </a:t>
            </a:r>
            <a:r>
              <a:rPr lang="en-US" err="1">
                <a:solidFill>
                  <a:srgbClr val="000000"/>
                </a:solidFill>
                <a:latin typeface="Calibri"/>
                <a:cs typeface="Calibri"/>
              </a:rPr>
              <a:t>predicatble</a:t>
            </a:r>
            <a:r>
              <a:rPr lang="en-US">
                <a:solidFill>
                  <a:srgbClr val="000000"/>
                </a:solidFill>
                <a:latin typeface="Calibri"/>
                <a:cs typeface="Calibri"/>
              </a:rPr>
              <a:t>.</a:t>
            </a:r>
          </a:p>
          <a:p>
            <a:endParaRPr lang="en-US">
              <a:solidFill>
                <a:srgbClr val="000000"/>
              </a:solidFill>
              <a:latin typeface="Calibri"/>
              <a:cs typeface="Calibri"/>
            </a:endParaRPr>
          </a:p>
          <a:p>
            <a:r>
              <a:rPr lang="en-US">
                <a:solidFill>
                  <a:srgbClr val="000000"/>
                </a:solidFill>
                <a:latin typeface="Calibri"/>
                <a:cs typeface="Calibri"/>
              </a:rPr>
              <a:t>Pure functions only call other pure functions.</a:t>
            </a:r>
          </a:p>
          <a:p>
            <a:endParaRPr lang="en-US">
              <a:solidFill>
                <a:srgbClr val="000000"/>
              </a:solidFill>
              <a:latin typeface="Calibri"/>
              <a:cs typeface="Calibri"/>
            </a:endParaRPr>
          </a:p>
          <a:p>
            <a:r>
              <a:rPr lang="en-US">
                <a:solidFill>
                  <a:srgbClr val="000000"/>
                </a:solidFill>
                <a:latin typeface="Calibri"/>
                <a:cs typeface="Calibri"/>
              </a:rPr>
              <a:t>Pure functions have NO side-effects, NO I/O, and NO Random operations.  Random both in the case of calling a random function, and in the case of calling </a:t>
            </a:r>
            <a:r>
              <a:rPr lang="en-US" err="1">
                <a:solidFill>
                  <a:srgbClr val="000000"/>
                </a:solidFill>
                <a:latin typeface="Calibri"/>
                <a:cs typeface="Calibri"/>
              </a:rPr>
              <a:t>DateTime.Now</a:t>
            </a:r>
            <a:r>
              <a:rPr lang="en-US">
                <a:solidFill>
                  <a:srgbClr val="000000"/>
                </a:solidFill>
                <a:latin typeface="Calibri"/>
                <a:cs typeface="Calibri"/>
              </a:rPr>
              <a:t> or other non-deterministic functions in the framework.</a:t>
            </a:r>
          </a:p>
          <a:p>
            <a:endParaRPr lang="en-US">
              <a:solidFill>
                <a:srgbClr val="000000"/>
              </a:solidFill>
              <a:latin typeface="Calibri"/>
              <a:cs typeface="Calibri"/>
            </a:endParaRPr>
          </a:p>
          <a:p>
            <a:r>
              <a:rPr lang="en-US">
                <a:solidFill>
                  <a:srgbClr val="000000"/>
                </a:solidFill>
                <a:latin typeface="Calibri"/>
                <a:cs typeface="Calibri"/>
              </a:rPr>
              <a:t>Why is it important to bring up pure functions?  They play an important part in Functional application.  They are straight forward to test, easier to reason about, they have reproducible results and you can them in multi-threaded situations with having to worry about locks or other contention.</a:t>
            </a:r>
          </a:p>
          <a:p>
            <a:endParaRPr lang="en-US">
              <a:solidFill>
                <a:srgbClr val="000000"/>
              </a:solidFill>
              <a:latin typeface="Calibri"/>
              <a:cs typeface="Calibri"/>
            </a:endParaRPr>
          </a:p>
          <a:p>
            <a:r>
              <a:rPr lang="en-US">
                <a:solidFill>
                  <a:srgbClr val="000000"/>
                </a:solidFill>
                <a:latin typeface="Calibri"/>
                <a:cs typeface="Calibri"/>
              </a:rPr>
              <a:t>In short, write as many Pure functions as you can</a:t>
            </a:r>
          </a:p>
        </p:txBody>
      </p:sp>
    </p:spTree>
    <p:extLst>
      <p:ext uri="{BB962C8B-B14F-4D97-AF65-F5344CB8AC3E}">
        <p14:creationId xmlns:p14="http://schemas.microsoft.com/office/powerpoint/2010/main" val="4127171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atin typeface="Calibri"/>
                <a:cs typeface="Calibri"/>
              </a:rPr>
              <a:t>Next Detour, Higher Order Functions.  I suspect that this is just a refresher.</a:t>
            </a:r>
          </a:p>
          <a:p>
            <a:endParaRPr lang="en-US">
              <a:latin typeface="Calibri"/>
              <a:cs typeface="Calibri"/>
            </a:endParaRPr>
          </a:p>
          <a:p>
            <a:r>
              <a:rPr lang="en-US">
                <a:latin typeface="Calibri"/>
                <a:cs typeface="Calibri"/>
              </a:rPr>
              <a:t>A higher order function is a function that either takes a function as input or returns a function as output.  </a:t>
            </a:r>
          </a:p>
          <a:p>
            <a:endParaRPr lang="en-US">
              <a:latin typeface="Calibri"/>
              <a:cs typeface="Calibri"/>
            </a:endParaRPr>
          </a:p>
          <a:p>
            <a:r>
              <a:rPr lang="en-US">
                <a:latin typeface="Calibri"/>
                <a:cs typeface="Calibri"/>
              </a:rPr>
              <a:t>This pattern is important for things like functional dependency inversion.</a:t>
            </a:r>
            <a:endParaRPr lang="en-US"/>
          </a:p>
          <a:p>
            <a:endParaRPr lang="en-US">
              <a:latin typeface="Calibri"/>
              <a:cs typeface="Calibri"/>
            </a:endParaRPr>
          </a:p>
          <a:p>
            <a:endParaRPr lang="en-US">
              <a:latin typeface="Calibri"/>
              <a:cs typeface="Calibri"/>
            </a:endParaRPr>
          </a:p>
          <a:p>
            <a:endParaRPr lang="en-US">
              <a:latin typeface="Calibri"/>
              <a:cs typeface="Calibri"/>
            </a:endParaRPr>
          </a:p>
          <a:p>
            <a:endParaRPr lang="en-US">
              <a:latin typeface="Calibri"/>
              <a:cs typeface="Calibri"/>
            </a:endParaRPr>
          </a:p>
        </p:txBody>
      </p:sp>
    </p:spTree>
    <p:extLst>
      <p:ext uri="{BB962C8B-B14F-4D97-AF65-F5344CB8AC3E}">
        <p14:creationId xmlns:p14="http://schemas.microsoft.com/office/powerpoint/2010/main" val="20260402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Here is a sample function we are going to spend a little time with.  This function takes a </a:t>
            </a:r>
            <a:r>
              <a:rPr lang="en-US" err="1"/>
              <a:t>getCustomers</a:t>
            </a:r>
            <a:r>
              <a:rPr lang="en-US"/>
              <a:t> argument, which happens to be a function.  </a:t>
            </a:r>
          </a:p>
          <a:p>
            <a:r>
              <a:rPr lang="en-US"/>
              <a:t>For simplicity </a:t>
            </a:r>
            <a:r>
              <a:rPr lang="en-US" err="1"/>
              <a:t>getCustomers</a:t>
            </a:r>
            <a:r>
              <a:rPr lang="en-US"/>
              <a:t> does not take any inputs itself and it returns a sequence of the Customer type.  Remember that Sequence is equivalent to </a:t>
            </a:r>
            <a:r>
              <a:rPr lang="en-US" err="1"/>
              <a:t>IEnumerable</a:t>
            </a:r>
            <a:r>
              <a:rPr lang="en-US"/>
              <a:t>.</a:t>
            </a:r>
          </a:p>
          <a:p>
            <a:endParaRPr lang="en-US">
              <a:solidFill>
                <a:srgbClr val="000000"/>
              </a:solidFill>
              <a:latin typeface="Helvetica Neue"/>
            </a:endParaRPr>
          </a:p>
          <a:p>
            <a:r>
              <a:rPr lang="en-US">
                <a:solidFill>
                  <a:srgbClr val="000000"/>
                </a:solidFill>
                <a:latin typeface="Helvetica Neue"/>
              </a:rPr>
              <a:t>The </a:t>
            </a:r>
            <a:r>
              <a:rPr lang="en-US" err="1">
                <a:solidFill>
                  <a:srgbClr val="000000"/>
                </a:solidFill>
                <a:latin typeface="Helvetica Neue"/>
              </a:rPr>
              <a:t>formatCustomers</a:t>
            </a:r>
            <a:r>
              <a:rPr lang="en-US">
                <a:solidFill>
                  <a:srgbClr val="000000"/>
                </a:solidFill>
                <a:latin typeface="Helvetica Neue"/>
              </a:rPr>
              <a:t> function executes </a:t>
            </a:r>
            <a:r>
              <a:rPr lang="en-US" err="1">
                <a:solidFill>
                  <a:srgbClr val="000000"/>
                </a:solidFill>
                <a:latin typeface="Helvetica Neue"/>
              </a:rPr>
              <a:t>getCustomers</a:t>
            </a:r>
            <a:r>
              <a:rPr lang="en-US">
                <a:solidFill>
                  <a:srgbClr val="000000"/>
                </a:solidFill>
                <a:latin typeface="Helvetica Neue"/>
              </a:rPr>
              <a:t> and then takes that sequence of customers, formats them in Last name comma First name and then returns it as a string sequence.</a:t>
            </a:r>
          </a:p>
          <a:p>
            <a:endParaRPr lang="en-US">
              <a:solidFill>
                <a:srgbClr val="000000"/>
              </a:solidFill>
              <a:latin typeface="Helvetica Neue"/>
            </a:endParaRPr>
          </a:p>
          <a:p>
            <a:r>
              <a:rPr lang="en-US">
                <a:solidFill>
                  <a:srgbClr val="000000"/>
                </a:solidFill>
                <a:latin typeface="Helvetica Neue"/>
              </a:rPr>
              <a:t>And then we have a basic test for this function.  We are preparing a list of two customers and we have our expected result.  Smith, John and Doe, Jane.</a:t>
            </a:r>
          </a:p>
          <a:p>
            <a:endParaRPr lang="en-US">
              <a:solidFill>
                <a:srgbClr val="000000"/>
              </a:solidFill>
              <a:latin typeface="Helvetica Neue"/>
            </a:endParaRPr>
          </a:p>
          <a:p>
            <a:r>
              <a:rPr lang="en-US">
                <a:solidFill>
                  <a:srgbClr val="000000"/>
                </a:solidFill>
                <a:latin typeface="Helvetica Neue"/>
              </a:rPr>
              <a:t>We then call our function under test, </a:t>
            </a:r>
            <a:r>
              <a:rPr lang="en-US" err="1">
                <a:solidFill>
                  <a:srgbClr val="000000"/>
                </a:solidFill>
                <a:latin typeface="Helvetica Neue"/>
              </a:rPr>
              <a:t>formatCustomers</a:t>
            </a:r>
            <a:r>
              <a:rPr lang="en-US">
                <a:solidFill>
                  <a:srgbClr val="000000"/>
                </a:solidFill>
                <a:latin typeface="Helvetica Neue"/>
              </a:rPr>
              <a:t> and we verify the results against expected using an </a:t>
            </a:r>
            <a:r>
              <a:rPr lang="en-US" err="1">
                <a:solidFill>
                  <a:srgbClr val="000000"/>
                </a:solidFill>
                <a:latin typeface="Helvetica Neue"/>
              </a:rPr>
              <a:t>FSUnit</a:t>
            </a:r>
            <a:r>
              <a:rPr lang="en-US">
                <a:solidFill>
                  <a:srgbClr val="000000"/>
                </a:solidFill>
                <a:latin typeface="Helvetica Neue"/>
              </a:rPr>
              <a:t> style assert.</a:t>
            </a:r>
          </a:p>
        </p:txBody>
      </p:sp>
    </p:spTree>
    <p:extLst>
      <p:ext uri="{BB962C8B-B14F-4D97-AF65-F5344CB8AC3E}">
        <p14:creationId xmlns:p14="http://schemas.microsoft.com/office/powerpoint/2010/main" val="14594602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Now onto partial application</a:t>
            </a:r>
          </a:p>
          <a:p>
            <a:endParaRPr lang="en-US">
              <a:solidFill>
                <a:srgbClr val="000000"/>
              </a:solidFill>
              <a:latin typeface="Helvetica Neue"/>
            </a:endParaRPr>
          </a:p>
          <a:p>
            <a:r>
              <a:rPr lang="en-US">
                <a:solidFill>
                  <a:srgbClr val="000000"/>
                </a:solidFill>
                <a:latin typeface="Helvetica Neue"/>
              </a:rPr>
              <a:t>Lets start off with an add function that adds two numbers together.</a:t>
            </a:r>
          </a:p>
          <a:p>
            <a:endParaRPr lang="en-US">
              <a:solidFill>
                <a:srgbClr val="000000"/>
              </a:solidFill>
              <a:latin typeface="Helvetica Neue"/>
            </a:endParaRPr>
          </a:p>
          <a:p>
            <a:r>
              <a:rPr lang="en-US">
                <a:solidFill>
                  <a:srgbClr val="000000"/>
                </a:solidFill>
                <a:latin typeface="Helvetica Neue"/>
              </a:rPr>
              <a:t>We can call this function to get the sum of 1 and 2.  Of course 3 is printed.  </a:t>
            </a:r>
          </a:p>
          <a:p>
            <a:endParaRPr lang="en-US">
              <a:solidFill>
                <a:srgbClr val="000000"/>
              </a:solidFill>
              <a:latin typeface="Helvetica Neue"/>
            </a:endParaRPr>
          </a:p>
          <a:p>
            <a:r>
              <a:rPr lang="en-US">
                <a:solidFill>
                  <a:srgbClr val="000000"/>
                </a:solidFill>
                <a:latin typeface="Helvetica Neue"/>
              </a:rPr>
              <a:t>In reality F# created the function to behave like this.  It builds out the add function in a </a:t>
            </a:r>
            <a:r>
              <a:rPr lang="en-US" err="1">
                <a:solidFill>
                  <a:srgbClr val="000000"/>
                </a:solidFill>
                <a:latin typeface="Helvetica Neue"/>
              </a:rPr>
              <a:t>curryable</a:t>
            </a:r>
            <a:r>
              <a:rPr lang="en-US">
                <a:solidFill>
                  <a:srgbClr val="000000"/>
                </a:solidFill>
                <a:latin typeface="Helvetica Neue"/>
              </a:rPr>
              <a:t> format, if that's a word.  And this alternate add has exactly the same signature as the original.  How can that be?  In our signature we can read that we have a function that takes an int, and another function that takes an int and finally we get an int return.  So the signature demonstrates that we can call the function with currying.</a:t>
            </a:r>
          </a:p>
          <a:p>
            <a:endParaRPr lang="en-US">
              <a:solidFill>
                <a:srgbClr val="000000"/>
              </a:solidFill>
              <a:latin typeface="Helvetica Neue"/>
            </a:endParaRPr>
          </a:p>
          <a:p>
            <a:r>
              <a:rPr lang="en-US">
                <a:solidFill>
                  <a:srgbClr val="000000"/>
                </a:solidFill>
                <a:latin typeface="Helvetica Neue"/>
              </a:rPr>
              <a:t>So lets do that.  We can call add with the extra parentheses but we will still get the same result as calling the add as above, because we already know that parentheses are not required in this kind of call.</a:t>
            </a:r>
          </a:p>
          <a:p>
            <a:endParaRPr lang="en-US">
              <a:solidFill>
                <a:srgbClr val="000000"/>
              </a:solidFill>
              <a:latin typeface="Helvetica Neue"/>
            </a:endParaRPr>
          </a:p>
          <a:p>
            <a:r>
              <a:rPr lang="en-US">
                <a:solidFill>
                  <a:srgbClr val="000000"/>
                </a:solidFill>
                <a:latin typeface="Helvetica Neue"/>
              </a:rPr>
              <a:t>So if we take the currying one step further we end up with an add that has the 1 partially applied.  This creates a new function with the int -&gt; int signature.  </a:t>
            </a:r>
          </a:p>
          <a:p>
            <a:endParaRPr lang="en-US">
              <a:solidFill>
                <a:srgbClr val="000000"/>
              </a:solidFill>
              <a:latin typeface="Helvetica Neue"/>
            </a:endParaRPr>
          </a:p>
          <a:p>
            <a:r>
              <a:rPr lang="en-US">
                <a:solidFill>
                  <a:srgbClr val="000000"/>
                </a:solidFill>
                <a:latin typeface="Helvetica Neue"/>
              </a:rPr>
              <a:t>Then we can apply the second value of two in a separate call and still end up with our sum of 3.</a:t>
            </a:r>
          </a:p>
          <a:p>
            <a:endParaRPr lang="en-US">
              <a:solidFill>
                <a:srgbClr val="000000"/>
              </a:solidFill>
              <a:latin typeface="Helvetica Neue"/>
            </a:endParaRPr>
          </a:p>
          <a:p>
            <a:endParaRPr lang="en-US">
              <a:solidFill>
                <a:srgbClr val="000000"/>
              </a:solidFill>
              <a:latin typeface="Helvetica Neue"/>
            </a:endParaRPr>
          </a:p>
          <a:p>
            <a:endParaRPr lang="en-US">
              <a:solidFill>
                <a:srgbClr val="000000"/>
              </a:solidFill>
              <a:latin typeface="Helvetica Neue"/>
            </a:endParaRPr>
          </a:p>
          <a:p>
            <a:endParaRPr lang="en-US">
              <a:solidFill>
                <a:srgbClr val="000000"/>
              </a:solidFill>
              <a:latin typeface="Helvetica Neue"/>
            </a:endParaRPr>
          </a:p>
          <a:p>
            <a:endParaRPr lang="en-US">
              <a:solidFill>
                <a:srgbClr val="000000"/>
              </a:solidFill>
              <a:latin typeface="Helvetica Neue"/>
            </a:endParaRPr>
          </a:p>
          <a:p>
            <a:endParaRPr lang="en-US">
              <a:solidFill>
                <a:srgbClr val="000000"/>
              </a:solidFill>
              <a:latin typeface="Helvetica Neue"/>
            </a:endParaRPr>
          </a:p>
        </p:txBody>
      </p:sp>
    </p:spTree>
    <p:extLst>
      <p:ext uri="{BB962C8B-B14F-4D97-AF65-F5344CB8AC3E}">
        <p14:creationId xmlns:p14="http://schemas.microsoft.com/office/powerpoint/2010/main" val="32068081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atin typeface="Calibri"/>
                <a:cs typeface="Calibri"/>
              </a:rPr>
              <a:t>Once again, lets review our </a:t>
            </a:r>
            <a:r>
              <a:rPr lang="en-US" err="1">
                <a:latin typeface="Calibri"/>
                <a:cs typeface="Calibri"/>
              </a:rPr>
              <a:t>formatCustomers</a:t>
            </a:r>
            <a:r>
              <a:rPr lang="en-US">
                <a:latin typeface="Calibri"/>
                <a:cs typeface="Calibri"/>
              </a:rPr>
              <a:t> HOF.</a:t>
            </a:r>
          </a:p>
          <a:p>
            <a:r>
              <a:rPr lang="en-US">
                <a:solidFill>
                  <a:srgbClr val="000000"/>
                </a:solidFill>
                <a:latin typeface="Calibri"/>
                <a:cs typeface="Calibri"/>
              </a:rPr>
              <a:t>It takes a </a:t>
            </a:r>
            <a:r>
              <a:rPr lang="en-US" err="1">
                <a:solidFill>
                  <a:srgbClr val="000000"/>
                </a:solidFill>
                <a:latin typeface="Calibri"/>
                <a:cs typeface="Calibri"/>
              </a:rPr>
              <a:t>getCustomers</a:t>
            </a:r>
            <a:r>
              <a:rPr lang="en-US">
                <a:solidFill>
                  <a:srgbClr val="000000"/>
                </a:solidFill>
                <a:latin typeface="Calibri"/>
                <a:cs typeface="Calibri"/>
              </a:rPr>
              <a:t> function as input.</a:t>
            </a:r>
          </a:p>
          <a:p>
            <a:endParaRPr lang="en-US">
              <a:solidFill>
                <a:srgbClr val="000000"/>
              </a:solidFill>
              <a:latin typeface="Calibri"/>
              <a:cs typeface="Calibri"/>
            </a:endParaRPr>
          </a:p>
          <a:p>
            <a:r>
              <a:rPr lang="en-US">
                <a:solidFill>
                  <a:srgbClr val="000000"/>
                </a:solidFill>
                <a:latin typeface="Calibri"/>
                <a:cs typeface="Calibri"/>
              </a:rPr>
              <a:t>What other </a:t>
            </a:r>
            <a:r>
              <a:rPr lang="en-US" err="1">
                <a:solidFill>
                  <a:srgbClr val="000000"/>
                </a:solidFill>
                <a:latin typeface="Calibri"/>
                <a:cs typeface="Calibri"/>
              </a:rPr>
              <a:t>getCustomers</a:t>
            </a:r>
            <a:r>
              <a:rPr lang="en-US">
                <a:solidFill>
                  <a:srgbClr val="000000"/>
                </a:solidFill>
                <a:latin typeface="Calibri"/>
                <a:cs typeface="Calibri"/>
              </a:rPr>
              <a:t> implementations might be possible?</a:t>
            </a:r>
          </a:p>
          <a:p>
            <a:endParaRPr lang="en-US">
              <a:solidFill>
                <a:srgbClr val="000000"/>
              </a:solidFill>
              <a:latin typeface="Calibri"/>
              <a:cs typeface="Calibri"/>
            </a:endParaRPr>
          </a:p>
          <a:p>
            <a:r>
              <a:rPr lang="en-US">
                <a:solidFill>
                  <a:srgbClr val="000000"/>
                </a:solidFill>
                <a:latin typeface="Calibri"/>
                <a:cs typeface="Calibri"/>
              </a:rPr>
              <a:t>Perhaps a DB implementation</a:t>
            </a:r>
          </a:p>
        </p:txBody>
      </p:sp>
    </p:spTree>
    <p:extLst>
      <p:ext uri="{BB962C8B-B14F-4D97-AF65-F5344CB8AC3E}">
        <p14:creationId xmlns:p14="http://schemas.microsoft.com/office/powerpoint/2010/main" val="19124074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75360" y="1596249"/>
            <a:ext cx="11054080" cy="3395698"/>
          </a:xfrm>
        </p:spPr>
        <p:txBody>
          <a:bodyPr anchor="b"/>
          <a:lstStyle>
            <a:lvl1pPr algn="ctr">
              <a:defRPr sz="8500"/>
            </a:lvl1pPr>
          </a:lstStyle>
          <a:p>
            <a:r>
              <a:rPr lang="en-US"/>
              <a:t>Click to edit Master title style</a:t>
            </a:r>
          </a:p>
        </p:txBody>
      </p:sp>
      <p:sp>
        <p:nvSpPr>
          <p:cNvPr id="3" name="Subtitle 2"/>
          <p:cNvSpPr>
            <a:spLocks noGrp="1"/>
          </p:cNvSpPr>
          <p:nvPr>
            <p:ph type="subTitle" idx="1"/>
          </p:nvPr>
        </p:nvSpPr>
        <p:spPr>
          <a:xfrm>
            <a:off x="1625600" y="5122898"/>
            <a:ext cx="9753600" cy="2354862"/>
          </a:xfrm>
        </p:spPr>
        <p:txBody>
          <a:bodyPr/>
          <a:lstStyle>
            <a:lvl1pPr marL="0" indent="0" algn="ctr">
              <a:buNone/>
              <a:defRPr sz="3400"/>
            </a:lvl1pPr>
            <a:lvl2pPr marL="650230" indent="0" algn="ctr">
              <a:buNone/>
              <a:defRPr sz="2800"/>
            </a:lvl2pPr>
            <a:lvl3pPr marL="1300460" indent="0" algn="ctr">
              <a:buNone/>
              <a:defRPr sz="2600"/>
            </a:lvl3pPr>
            <a:lvl4pPr marL="1950690" indent="0" algn="ctr">
              <a:buNone/>
              <a:defRPr sz="2300"/>
            </a:lvl4pPr>
            <a:lvl5pPr marL="2600919" indent="0" algn="ctr">
              <a:buNone/>
              <a:defRPr sz="2300"/>
            </a:lvl5pPr>
            <a:lvl6pPr marL="3251149" indent="0" algn="ctr">
              <a:buNone/>
              <a:defRPr sz="2300"/>
            </a:lvl6pPr>
            <a:lvl7pPr marL="3901379" indent="0" algn="ctr">
              <a:buNone/>
              <a:defRPr sz="2300"/>
            </a:lvl7pPr>
            <a:lvl8pPr marL="4551609" indent="0" algn="ctr">
              <a:buNone/>
              <a:defRPr sz="2300"/>
            </a:lvl8pPr>
            <a:lvl9pPr marL="5201839" indent="0" algn="ctr">
              <a:buNone/>
              <a:defRPr sz="23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9/29/19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a:defRPr>
                <a:effectLst/>
              </a:defRPr>
            </a:pPr>
            <a:fld id="{86CB4B4D-7CA3-9044-876B-883B54F8677D}" type="slidenum">
              <a:rPr lang="en-US"/>
              <a:t>‹#›</a:t>
            </a:fld>
            <a:endParaRPr lang="en-US"/>
          </a:p>
        </p:txBody>
      </p:sp>
    </p:spTree>
    <p:extLst>
      <p:ext uri="{BB962C8B-B14F-4D97-AF65-F5344CB8AC3E}">
        <p14:creationId xmlns:p14="http://schemas.microsoft.com/office/powerpoint/2010/main" val="23970881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9/29/19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a:defRPr>
                <a:effectLst/>
              </a:defRPr>
            </a:pPr>
            <a:fld id="{86CB4B4D-7CA3-9044-876B-883B54F8677D}" type="slidenum">
              <a:rPr lang="en-US"/>
              <a:t>‹#›</a:t>
            </a:fld>
            <a:endParaRPr lang="en-US"/>
          </a:p>
        </p:txBody>
      </p:sp>
    </p:spTree>
    <p:extLst>
      <p:ext uri="{BB962C8B-B14F-4D97-AF65-F5344CB8AC3E}">
        <p14:creationId xmlns:p14="http://schemas.microsoft.com/office/powerpoint/2010/main" val="40158354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306561" y="519289"/>
            <a:ext cx="2804160" cy="82657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94081" y="519289"/>
            <a:ext cx="8249920" cy="82657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9/29/19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a:defRPr>
                <a:effectLst/>
              </a:defRPr>
            </a:pPr>
            <a:fld id="{86CB4B4D-7CA3-9044-876B-883B54F8677D}" type="slidenum">
              <a:rPr lang="en-US"/>
              <a:t>‹#›</a:t>
            </a:fld>
            <a:endParaRPr lang="en-US"/>
          </a:p>
        </p:txBody>
      </p:sp>
    </p:spTree>
    <p:extLst>
      <p:ext uri="{BB962C8B-B14F-4D97-AF65-F5344CB8AC3E}">
        <p14:creationId xmlns:p14="http://schemas.microsoft.com/office/powerpoint/2010/main" val="36141735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56" name="Title Text"/>
          <p:cNvSpPr txBox="1">
            <a:spLocks noGrp="1"/>
          </p:cNvSpPr>
          <p:nvPr>
            <p:ph type="title"/>
          </p:nvPr>
        </p:nvSpPr>
        <p:spPr>
          <a:prstGeom prst="rect">
            <a:avLst/>
          </a:prstGeom>
        </p:spPr>
        <p:txBody>
          <a:bodyPr/>
          <a:lstStyle/>
          <a:p>
            <a:r>
              <a:t>Title Text</a:t>
            </a:r>
          </a:p>
        </p:txBody>
      </p:sp>
      <p:sp>
        <p:nvSpPr>
          <p:cNvPr id="57"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58" name="Slide Number"/>
          <p:cNvSpPr txBox="1">
            <a:spLocks noGrp="1"/>
          </p:cNvSpPr>
          <p:nvPr>
            <p:ph type="sldNum" sz="quarter" idx="2"/>
          </p:nvPr>
        </p:nvSpPr>
        <p:spPr>
          <a:prstGeom prst="rect">
            <a:avLst/>
          </a:prstGeom>
        </p:spPr>
        <p:txBody>
          <a:bodyPr/>
          <a:lstStyle/>
          <a:p>
            <a:pPr>
              <a:defRPr>
                <a:effectLst/>
              </a:defRPr>
            </a:pPr>
            <a:fld id="{86CB4B4D-7CA3-9044-876B-883B54F8677D}" type="slidenum">
              <a:t>‹#›</a:t>
            </a:fld>
            <a:endParaRPr/>
          </a:p>
        </p:txBody>
      </p:sp>
    </p:spTree>
    <p:extLst>
      <p:ext uri="{BB962C8B-B14F-4D97-AF65-F5344CB8AC3E}">
        <p14:creationId xmlns:p14="http://schemas.microsoft.com/office/powerpoint/2010/main" val="397896001"/>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9/29/19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a:defRPr>
                <a:effectLst/>
              </a:defRPr>
            </a:pPr>
            <a:fld id="{86CB4B4D-7CA3-9044-876B-883B54F8677D}" type="slidenum">
              <a:rPr lang="en-US"/>
              <a:t>‹#›</a:t>
            </a:fld>
            <a:endParaRPr lang="en-US"/>
          </a:p>
        </p:txBody>
      </p:sp>
    </p:spTree>
    <p:extLst>
      <p:ext uri="{BB962C8B-B14F-4D97-AF65-F5344CB8AC3E}">
        <p14:creationId xmlns:p14="http://schemas.microsoft.com/office/powerpoint/2010/main" val="13679290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87307" y="2431629"/>
            <a:ext cx="11216640" cy="4057226"/>
          </a:xfrm>
        </p:spPr>
        <p:txBody>
          <a:bodyPr anchor="b"/>
          <a:lstStyle>
            <a:lvl1pPr>
              <a:defRPr sz="8500"/>
            </a:lvl1pPr>
          </a:lstStyle>
          <a:p>
            <a:r>
              <a:rPr lang="en-US"/>
              <a:t>Click to edit Master title style</a:t>
            </a:r>
          </a:p>
        </p:txBody>
      </p:sp>
      <p:sp>
        <p:nvSpPr>
          <p:cNvPr id="3" name="Text Placeholder 2"/>
          <p:cNvSpPr>
            <a:spLocks noGrp="1"/>
          </p:cNvSpPr>
          <p:nvPr>
            <p:ph type="body" idx="1"/>
          </p:nvPr>
        </p:nvSpPr>
        <p:spPr>
          <a:xfrm>
            <a:off x="887307" y="6527239"/>
            <a:ext cx="11216640" cy="2133599"/>
          </a:xfrm>
        </p:spPr>
        <p:txBody>
          <a:bodyPr/>
          <a:lstStyle>
            <a:lvl1pPr marL="0" indent="0">
              <a:buNone/>
              <a:defRPr sz="3400">
                <a:solidFill>
                  <a:schemeClr val="tx1"/>
                </a:solidFill>
              </a:defRPr>
            </a:lvl1pPr>
            <a:lvl2pPr marL="650230" indent="0">
              <a:buNone/>
              <a:defRPr sz="2800">
                <a:solidFill>
                  <a:schemeClr val="tx1">
                    <a:tint val="75000"/>
                  </a:schemeClr>
                </a:solidFill>
              </a:defRPr>
            </a:lvl2pPr>
            <a:lvl3pPr marL="1300460" indent="0">
              <a:buNone/>
              <a:defRPr sz="2600">
                <a:solidFill>
                  <a:schemeClr val="tx1">
                    <a:tint val="75000"/>
                  </a:schemeClr>
                </a:solidFill>
              </a:defRPr>
            </a:lvl3pPr>
            <a:lvl4pPr marL="1950690" indent="0">
              <a:buNone/>
              <a:defRPr sz="2300">
                <a:solidFill>
                  <a:schemeClr val="tx1">
                    <a:tint val="75000"/>
                  </a:schemeClr>
                </a:solidFill>
              </a:defRPr>
            </a:lvl4pPr>
            <a:lvl5pPr marL="2600919" indent="0">
              <a:buNone/>
              <a:defRPr sz="2300">
                <a:solidFill>
                  <a:schemeClr val="tx1">
                    <a:tint val="75000"/>
                  </a:schemeClr>
                </a:solidFill>
              </a:defRPr>
            </a:lvl5pPr>
            <a:lvl6pPr marL="3251149" indent="0">
              <a:buNone/>
              <a:defRPr sz="2300">
                <a:solidFill>
                  <a:schemeClr val="tx1">
                    <a:tint val="75000"/>
                  </a:schemeClr>
                </a:solidFill>
              </a:defRPr>
            </a:lvl6pPr>
            <a:lvl7pPr marL="3901379" indent="0">
              <a:buNone/>
              <a:defRPr sz="2300">
                <a:solidFill>
                  <a:schemeClr val="tx1">
                    <a:tint val="75000"/>
                  </a:schemeClr>
                </a:solidFill>
              </a:defRPr>
            </a:lvl7pPr>
            <a:lvl8pPr marL="4551609" indent="0">
              <a:buNone/>
              <a:defRPr sz="2300">
                <a:solidFill>
                  <a:schemeClr val="tx1">
                    <a:tint val="75000"/>
                  </a:schemeClr>
                </a:solidFill>
              </a:defRPr>
            </a:lvl8pPr>
            <a:lvl9pPr marL="5201839" indent="0">
              <a:buNone/>
              <a:defRPr sz="23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9/29/19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a:defRPr>
                <a:effectLst/>
              </a:defRPr>
            </a:pPr>
            <a:fld id="{86CB4B4D-7CA3-9044-876B-883B54F8677D}" type="slidenum">
              <a:rPr lang="en-US"/>
              <a:t>‹#›</a:t>
            </a:fld>
            <a:endParaRPr lang="en-US"/>
          </a:p>
        </p:txBody>
      </p:sp>
    </p:spTree>
    <p:extLst>
      <p:ext uri="{BB962C8B-B14F-4D97-AF65-F5344CB8AC3E}">
        <p14:creationId xmlns:p14="http://schemas.microsoft.com/office/powerpoint/2010/main" val="14877044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94080" y="2596444"/>
            <a:ext cx="5527040" cy="61885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583680" y="2596444"/>
            <a:ext cx="5527040" cy="61885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9/29/19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a:defRPr>
                <a:effectLst/>
              </a:defRPr>
            </a:pPr>
            <a:fld id="{86CB4B4D-7CA3-9044-876B-883B54F8677D}" type="slidenum">
              <a:rPr lang="en-US"/>
              <a:t>‹#›</a:t>
            </a:fld>
            <a:endParaRPr lang="en-US"/>
          </a:p>
        </p:txBody>
      </p:sp>
    </p:spTree>
    <p:extLst>
      <p:ext uri="{BB962C8B-B14F-4D97-AF65-F5344CB8AC3E}">
        <p14:creationId xmlns:p14="http://schemas.microsoft.com/office/powerpoint/2010/main" val="34769344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95774" y="519291"/>
            <a:ext cx="11216640" cy="1885245"/>
          </a:xfrm>
        </p:spPr>
        <p:txBody>
          <a:bodyPr/>
          <a:lstStyle/>
          <a:p>
            <a:r>
              <a:rPr lang="en-US"/>
              <a:t>Click to edit Master title style</a:t>
            </a:r>
          </a:p>
        </p:txBody>
      </p:sp>
      <p:sp>
        <p:nvSpPr>
          <p:cNvPr id="3" name="Text Placeholder 2"/>
          <p:cNvSpPr>
            <a:spLocks noGrp="1"/>
          </p:cNvSpPr>
          <p:nvPr>
            <p:ph type="body" idx="1"/>
          </p:nvPr>
        </p:nvSpPr>
        <p:spPr>
          <a:xfrm>
            <a:off x="895775" y="2390987"/>
            <a:ext cx="5501639" cy="1171786"/>
          </a:xfrm>
        </p:spPr>
        <p:txBody>
          <a:bodyPr anchor="b"/>
          <a:lstStyle>
            <a:lvl1pPr marL="0" indent="0">
              <a:buNone/>
              <a:defRPr sz="3400" b="1"/>
            </a:lvl1pPr>
            <a:lvl2pPr marL="650230" indent="0">
              <a:buNone/>
              <a:defRPr sz="2800" b="1"/>
            </a:lvl2pPr>
            <a:lvl3pPr marL="1300460" indent="0">
              <a:buNone/>
              <a:defRPr sz="2600" b="1"/>
            </a:lvl3pPr>
            <a:lvl4pPr marL="1950690" indent="0">
              <a:buNone/>
              <a:defRPr sz="2300" b="1"/>
            </a:lvl4pPr>
            <a:lvl5pPr marL="2600919" indent="0">
              <a:buNone/>
              <a:defRPr sz="2300" b="1"/>
            </a:lvl5pPr>
            <a:lvl6pPr marL="3251149" indent="0">
              <a:buNone/>
              <a:defRPr sz="2300" b="1"/>
            </a:lvl6pPr>
            <a:lvl7pPr marL="3901379" indent="0">
              <a:buNone/>
              <a:defRPr sz="2300" b="1"/>
            </a:lvl7pPr>
            <a:lvl8pPr marL="4551609" indent="0">
              <a:buNone/>
              <a:defRPr sz="2300" b="1"/>
            </a:lvl8pPr>
            <a:lvl9pPr marL="5201839" indent="0">
              <a:buNone/>
              <a:defRPr sz="2300" b="1"/>
            </a:lvl9pPr>
          </a:lstStyle>
          <a:p>
            <a:pPr lvl="0"/>
            <a:r>
              <a:rPr lang="en-US"/>
              <a:t>Click to edit Master text styles</a:t>
            </a:r>
          </a:p>
        </p:txBody>
      </p:sp>
      <p:sp>
        <p:nvSpPr>
          <p:cNvPr id="4" name="Content Placeholder 3"/>
          <p:cNvSpPr>
            <a:spLocks noGrp="1"/>
          </p:cNvSpPr>
          <p:nvPr>
            <p:ph sz="half" idx="2"/>
          </p:nvPr>
        </p:nvSpPr>
        <p:spPr>
          <a:xfrm>
            <a:off x="895775" y="3562773"/>
            <a:ext cx="5501639" cy="5240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583681" y="2390987"/>
            <a:ext cx="5528734" cy="1171786"/>
          </a:xfrm>
        </p:spPr>
        <p:txBody>
          <a:bodyPr anchor="b"/>
          <a:lstStyle>
            <a:lvl1pPr marL="0" indent="0">
              <a:buNone/>
              <a:defRPr sz="3400" b="1"/>
            </a:lvl1pPr>
            <a:lvl2pPr marL="650230" indent="0">
              <a:buNone/>
              <a:defRPr sz="2800" b="1"/>
            </a:lvl2pPr>
            <a:lvl3pPr marL="1300460" indent="0">
              <a:buNone/>
              <a:defRPr sz="2600" b="1"/>
            </a:lvl3pPr>
            <a:lvl4pPr marL="1950690" indent="0">
              <a:buNone/>
              <a:defRPr sz="2300" b="1"/>
            </a:lvl4pPr>
            <a:lvl5pPr marL="2600919" indent="0">
              <a:buNone/>
              <a:defRPr sz="2300" b="1"/>
            </a:lvl5pPr>
            <a:lvl6pPr marL="3251149" indent="0">
              <a:buNone/>
              <a:defRPr sz="2300" b="1"/>
            </a:lvl6pPr>
            <a:lvl7pPr marL="3901379" indent="0">
              <a:buNone/>
              <a:defRPr sz="2300" b="1"/>
            </a:lvl7pPr>
            <a:lvl8pPr marL="4551609" indent="0">
              <a:buNone/>
              <a:defRPr sz="2300" b="1"/>
            </a:lvl8pPr>
            <a:lvl9pPr marL="5201839" indent="0">
              <a:buNone/>
              <a:defRPr sz="2300" b="1"/>
            </a:lvl9pPr>
          </a:lstStyle>
          <a:p>
            <a:pPr lvl="0"/>
            <a:r>
              <a:rPr lang="en-US"/>
              <a:t>Click to edit Master text styles</a:t>
            </a:r>
          </a:p>
        </p:txBody>
      </p:sp>
      <p:sp>
        <p:nvSpPr>
          <p:cNvPr id="6" name="Content Placeholder 5"/>
          <p:cNvSpPr>
            <a:spLocks noGrp="1"/>
          </p:cNvSpPr>
          <p:nvPr>
            <p:ph sz="quarter" idx="4"/>
          </p:nvPr>
        </p:nvSpPr>
        <p:spPr>
          <a:xfrm>
            <a:off x="6583681" y="3562773"/>
            <a:ext cx="5528734" cy="5240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9/29/19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a:defRPr>
                <a:effectLst/>
              </a:defRPr>
            </a:pPr>
            <a:fld id="{86CB4B4D-7CA3-9044-876B-883B54F8677D}" type="slidenum">
              <a:rPr lang="en-US"/>
              <a:t>‹#›</a:t>
            </a:fld>
            <a:endParaRPr lang="en-US"/>
          </a:p>
        </p:txBody>
      </p:sp>
    </p:spTree>
    <p:extLst>
      <p:ext uri="{BB962C8B-B14F-4D97-AF65-F5344CB8AC3E}">
        <p14:creationId xmlns:p14="http://schemas.microsoft.com/office/powerpoint/2010/main" val="8263161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9/29/19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a:defRPr>
                <a:effectLst/>
              </a:defRPr>
            </a:pPr>
            <a:fld id="{86CB4B4D-7CA3-9044-876B-883B54F8677D}" type="slidenum">
              <a:rPr lang="en-US"/>
              <a:t>‹#›</a:t>
            </a:fld>
            <a:endParaRPr lang="en-US"/>
          </a:p>
        </p:txBody>
      </p:sp>
    </p:spTree>
    <p:extLst>
      <p:ext uri="{BB962C8B-B14F-4D97-AF65-F5344CB8AC3E}">
        <p14:creationId xmlns:p14="http://schemas.microsoft.com/office/powerpoint/2010/main" val="21930670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9/29/19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pPr>
              <a:defRPr>
                <a:effectLst/>
              </a:defRPr>
            </a:pPr>
            <a:fld id="{86CB4B4D-7CA3-9044-876B-883B54F8677D}" type="slidenum">
              <a:rPr lang="en-US"/>
              <a:t>‹#›</a:t>
            </a:fld>
            <a:endParaRPr lang="en-US"/>
          </a:p>
        </p:txBody>
      </p:sp>
    </p:spTree>
    <p:extLst>
      <p:ext uri="{BB962C8B-B14F-4D97-AF65-F5344CB8AC3E}">
        <p14:creationId xmlns:p14="http://schemas.microsoft.com/office/powerpoint/2010/main" val="28257951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95774" y="650240"/>
            <a:ext cx="4194386" cy="2275840"/>
          </a:xfrm>
        </p:spPr>
        <p:txBody>
          <a:bodyPr anchor="b"/>
          <a:lstStyle>
            <a:lvl1pPr>
              <a:defRPr sz="4600"/>
            </a:lvl1pPr>
          </a:lstStyle>
          <a:p>
            <a:r>
              <a:rPr lang="en-US"/>
              <a:t>Click to edit Master title style</a:t>
            </a:r>
          </a:p>
        </p:txBody>
      </p:sp>
      <p:sp>
        <p:nvSpPr>
          <p:cNvPr id="3" name="Content Placeholder 2"/>
          <p:cNvSpPr>
            <a:spLocks noGrp="1"/>
          </p:cNvSpPr>
          <p:nvPr>
            <p:ph idx="1"/>
          </p:nvPr>
        </p:nvSpPr>
        <p:spPr>
          <a:xfrm>
            <a:off x="5528734" y="1404340"/>
            <a:ext cx="6583680" cy="6931378"/>
          </a:xfrm>
        </p:spPr>
        <p:txBody>
          <a:bodyPr/>
          <a:lstStyle>
            <a:lvl1pPr>
              <a:defRPr sz="4600"/>
            </a:lvl1pPr>
            <a:lvl2pPr>
              <a:defRPr sz="4000"/>
            </a:lvl2pPr>
            <a:lvl3pPr>
              <a:defRPr sz="3400"/>
            </a:lvl3pPr>
            <a:lvl4pPr>
              <a:defRPr sz="2800"/>
            </a:lvl4pPr>
            <a:lvl5pPr>
              <a:defRPr sz="2800"/>
            </a:lvl5pPr>
            <a:lvl6pPr>
              <a:defRPr sz="2800"/>
            </a:lvl6pPr>
            <a:lvl7pPr>
              <a:defRPr sz="2800"/>
            </a:lvl7pPr>
            <a:lvl8pPr>
              <a:defRPr sz="2800"/>
            </a:lvl8pPr>
            <a:lvl9pPr>
              <a:defRPr sz="2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95774" y="2926080"/>
            <a:ext cx="4194386" cy="5420925"/>
          </a:xfrm>
        </p:spPr>
        <p:txBody>
          <a:bodyPr/>
          <a:lstStyle>
            <a:lvl1pPr marL="0" indent="0">
              <a:buNone/>
              <a:defRPr sz="2300"/>
            </a:lvl1pPr>
            <a:lvl2pPr marL="650230" indent="0">
              <a:buNone/>
              <a:defRPr sz="2000"/>
            </a:lvl2pPr>
            <a:lvl3pPr marL="1300460" indent="0">
              <a:buNone/>
              <a:defRPr sz="1700"/>
            </a:lvl3pPr>
            <a:lvl4pPr marL="1950690" indent="0">
              <a:buNone/>
              <a:defRPr sz="1400"/>
            </a:lvl4pPr>
            <a:lvl5pPr marL="2600919" indent="0">
              <a:buNone/>
              <a:defRPr sz="1400"/>
            </a:lvl5pPr>
            <a:lvl6pPr marL="3251149" indent="0">
              <a:buNone/>
              <a:defRPr sz="1400"/>
            </a:lvl6pPr>
            <a:lvl7pPr marL="3901379" indent="0">
              <a:buNone/>
              <a:defRPr sz="1400"/>
            </a:lvl7pPr>
            <a:lvl8pPr marL="4551609" indent="0">
              <a:buNone/>
              <a:defRPr sz="1400"/>
            </a:lvl8pPr>
            <a:lvl9pPr marL="5201839" indent="0">
              <a:buNone/>
              <a:defRPr sz="14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9/29/19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a:defRPr>
                <a:effectLst/>
              </a:defRPr>
            </a:pPr>
            <a:fld id="{86CB4B4D-7CA3-9044-876B-883B54F8677D}" type="slidenum">
              <a:rPr lang="en-US"/>
              <a:t>‹#›</a:t>
            </a:fld>
            <a:endParaRPr lang="en-US"/>
          </a:p>
        </p:txBody>
      </p:sp>
    </p:spTree>
    <p:extLst>
      <p:ext uri="{BB962C8B-B14F-4D97-AF65-F5344CB8AC3E}">
        <p14:creationId xmlns:p14="http://schemas.microsoft.com/office/powerpoint/2010/main" val="14833724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95774" y="650240"/>
            <a:ext cx="4194386" cy="2275840"/>
          </a:xfrm>
        </p:spPr>
        <p:txBody>
          <a:bodyPr anchor="b"/>
          <a:lstStyle>
            <a:lvl1pPr>
              <a:defRPr sz="4600"/>
            </a:lvl1pPr>
          </a:lstStyle>
          <a:p>
            <a:r>
              <a:rPr lang="en-US"/>
              <a:t>Click to edit Master title style</a:t>
            </a:r>
          </a:p>
        </p:txBody>
      </p:sp>
      <p:sp>
        <p:nvSpPr>
          <p:cNvPr id="3" name="Picture Placeholder 2"/>
          <p:cNvSpPr>
            <a:spLocks noGrp="1" noChangeAspect="1"/>
          </p:cNvSpPr>
          <p:nvPr>
            <p:ph type="pic" idx="1"/>
          </p:nvPr>
        </p:nvSpPr>
        <p:spPr>
          <a:xfrm>
            <a:off x="5528734" y="1404340"/>
            <a:ext cx="6583680" cy="6931378"/>
          </a:xfrm>
        </p:spPr>
        <p:txBody>
          <a:bodyPr anchor="t"/>
          <a:lstStyle>
            <a:lvl1pPr marL="0" indent="0">
              <a:buNone/>
              <a:defRPr sz="4600"/>
            </a:lvl1pPr>
            <a:lvl2pPr marL="650230" indent="0">
              <a:buNone/>
              <a:defRPr sz="4000"/>
            </a:lvl2pPr>
            <a:lvl3pPr marL="1300460" indent="0">
              <a:buNone/>
              <a:defRPr sz="3400"/>
            </a:lvl3pPr>
            <a:lvl4pPr marL="1950690" indent="0">
              <a:buNone/>
              <a:defRPr sz="2800"/>
            </a:lvl4pPr>
            <a:lvl5pPr marL="2600919" indent="0">
              <a:buNone/>
              <a:defRPr sz="2800"/>
            </a:lvl5pPr>
            <a:lvl6pPr marL="3251149" indent="0">
              <a:buNone/>
              <a:defRPr sz="2800"/>
            </a:lvl6pPr>
            <a:lvl7pPr marL="3901379" indent="0">
              <a:buNone/>
              <a:defRPr sz="2800"/>
            </a:lvl7pPr>
            <a:lvl8pPr marL="4551609" indent="0">
              <a:buNone/>
              <a:defRPr sz="2800"/>
            </a:lvl8pPr>
            <a:lvl9pPr marL="5201839" indent="0">
              <a:buNone/>
              <a:defRPr sz="2800"/>
            </a:lvl9pPr>
          </a:lstStyle>
          <a:p>
            <a:r>
              <a:rPr lang="en-US"/>
              <a:t>Click icon to add picture</a:t>
            </a:r>
          </a:p>
        </p:txBody>
      </p:sp>
      <p:sp>
        <p:nvSpPr>
          <p:cNvPr id="4" name="Text Placeholder 3"/>
          <p:cNvSpPr>
            <a:spLocks noGrp="1"/>
          </p:cNvSpPr>
          <p:nvPr>
            <p:ph type="body" sz="half" idx="2"/>
          </p:nvPr>
        </p:nvSpPr>
        <p:spPr>
          <a:xfrm>
            <a:off x="895774" y="2926080"/>
            <a:ext cx="4194386" cy="5420925"/>
          </a:xfrm>
        </p:spPr>
        <p:txBody>
          <a:bodyPr/>
          <a:lstStyle>
            <a:lvl1pPr marL="0" indent="0">
              <a:buNone/>
              <a:defRPr sz="2300"/>
            </a:lvl1pPr>
            <a:lvl2pPr marL="650230" indent="0">
              <a:buNone/>
              <a:defRPr sz="2000"/>
            </a:lvl2pPr>
            <a:lvl3pPr marL="1300460" indent="0">
              <a:buNone/>
              <a:defRPr sz="1700"/>
            </a:lvl3pPr>
            <a:lvl4pPr marL="1950690" indent="0">
              <a:buNone/>
              <a:defRPr sz="1400"/>
            </a:lvl4pPr>
            <a:lvl5pPr marL="2600919" indent="0">
              <a:buNone/>
              <a:defRPr sz="1400"/>
            </a:lvl5pPr>
            <a:lvl6pPr marL="3251149" indent="0">
              <a:buNone/>
              <a:defRPr sz="1400"/>
            </a:lvl6pPr>
            <a:lvl7pPr marL="3901379" indent="0">
              <a:buNone/>
              <a:defRPr sz="1400"/>
            </a:lvl7pPr>
            <a:lvl8pPr marL="4551609" indent="0">
              <a:buNone/>
              <a:defRPr sz="1400"/>
            </a:lvl8pPr>
            <a:lvl9pPr marL="5201839" indent="0">
              <a:buNone/>
              <a:defRPr sz="14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9/29/19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a:defRPr>
                <a:effectLst/>
              </a:defRPr>
            </a:pPr>
            <a:fld id="{86CB4B4D-7CA3-9044-876B-883B54F8677D}" type="slidenum">
              <a:rPr lang="en-US"/>
              <a:t>‹#›</a:t>
            </a:fld>
            <a:endParaRPr lang="en-US"/>
          </a:p>
        </p:txBody>
      </p:sp>
    </p:spTree>
    <p:extLst>
      <p:ext uri="{BB962C8B-B14F-4D97-AF65-F5344CB8AC3E}">
        <p14:creationId xmlns:p14="http://schemas.microsoft.com/office/powerpoint/2010/main" val="1094190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4080" y="519291"/>
            <a:ext cx="11216640" cy="1885245"/>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94080" y="2596444"/>
            <a:ext cx="11216640" cy="618857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94080" y="9040144"/>
            <a:ext cx="2926080" cy="519289"/>
          </a:xfrm>
          <a:prstGeom prst="rect">
            <a:avLst/>
          </a:prstGeom>
        </p:spPr>
        <p:txBody>
          <a:bodyPr vert="horz" lIns="91440" tIns="45720" rIns="91440" bIns="45720" rtlCol="0" anchor="ctr"/>
          <a:lstStyle>
            <a:lvl1pPr algn="l">
              <a:defRPr sz="1700">
                <a:solidFill>
                  <a:schemeClr val="tx1">
                    <a:tint val="75000"/>
                  </a:schemeClr>
                </a:solidFill>
              </a:defRPr>
            </a:lvl1pPr>
          </a:lstStyle>
          <a:p>
            <a:fld id="{C764DE79-268F-4C1A-8933-263129D2AF90}" type="datetimeFigureOut">
              <a:rPr lang="en-US" dirty="0"/>
              <a:t>9/29/19</a:t>
            </a:fld>
            <a:endParaRPr lang="en-US"/>
          </a:p>
        </p:txBody>
      </p:sp>
      <p:sp>
        <p:nvSpPr>
          <p:cNvPr id="5" name="Footer Placeholder 4"/>
          <p:cNvSpPr>
            <a:spLocks noGrp="1"/>
          </p:cNvSpPr>
          <p:nvPr>
            <p:ph type="ftr" sz="quarter" idx="3"/>
          </p:nvPr>
        </p:nvSpPr>
        <p:spPr>
          <a:xfrm>
            <a:off x="4307840" y="9040144"/>
            <a:ext cx="4389120" cy="519289"/>
          </a:xfrm>
          <a:prstGeom prst="rect">
            <a:avLst/>
          </a:prstGeom>
        </p:spPr>
        <p:txBody>
          <a:bodyPr vert="horz" lIns="91440" tIns="45720" rIns="91440" bIns="45720" rtlCol="0" anchor="ctr"/>
          <a:lstStyle>
            <a:lvl1pPr algn="ctr">
              <a:defRPr sz="17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9184640" y="9040144"/>
            <a:ext cx="2926080" cy="519289"/>
          </a:xfrm>
          <a:prstGeom prst="rect">
            <a:avLst/>
          </a:prstGeom>
        </p:spPr>
        <p:txBody>
          <a:bodyPr vert="horz" lIns="91440" tIns="45720" rIns="91440" bIns="45720" rtlCol="0" anchor="ctr"/>
          <a:lstStyle>
            <a:lvl1pPr algn="r">
              <a:defRPr sz="1700">
                <a:solidFill>
                  <a:schemeClr val="tx1">
                    <a:tint val="75000"/>
                  </a:schemeClr>
                </a:solidFill>
              </a:defRPr>
            </a:lvl1pPr>
          </a:lstStyle>
          <a:p>
            <a:pPr>
              <a:defRPr>
                <a:effectLst/>
              </a:defRPr>
            </a:pPr>
            <a:fld id="{86CB4B4D-7CA3-9044-876B-883B54F8677D}" type="slidenum">
              <a:rPr lang="en-US"/>
              <a:t>‹#›</a:t>
            </a:fld>
            <a:endParaRPr lang="en-US"/>
          </a:p>
        </p:txBody>
      </p:sp>
    </p:spTree>
    <p:extLst>
      <p:ext uri="{BB962C8B-B14F-4D97-AF65-F5344CB8AC3E}">
        <p14:creationId xmlns:p14="http://schemas.microsoft.com/office/powerpoint/2010/main" val="4232421557"/>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a:lvl1pPr algn="l" defTabSz="1300460" rtl="0" eaLnBrk="1" latinLnBrk="0" hangingPunct="1">
        <a:lnSpc>
          <a:spcPct val="90000"/>
        </a:lnSpc>
        <a:spcBef>
          <a:spcPct val="0"/>
        </a:spcBef>
        <a:buNone/>
        <a:defRPr sz="6300" kern="1200">
          <a:solidFill>
            <a:schemeClr val="tx1"/>
          </a:solidFill>
          <a:latin typeface="+mj-lt"/>
          <a:ea typeface="+mj-ea"/>
          <a:cs typeface="+mj-cs"/>
        </a:defRPr>
      </a:lvl1pPr>
    </p:titleStyle>
    <p:bodyStyle>
      <a:lvl1pPr marL="325115" indent="-325115" algn="l" defTabSz="1300460" rtl="0" eaLnBrk="1" latinLnBrk="0" hangingPunct="1">
        <a:lnSpc>
          <a:spcPct val="90000"/>
        </a:lnSpc>
        <a:spcBef>
          <a:spcPts val="1422"/>
        </a:spcBef>
        <a:buFont typeface="Arial" panose="020B0604020202020204" pitchFamily="34" charset="0"/>
        <a:buChar char="•"/>
        <a:defRPr sz="4000" kern="1200">
          <a:solidFill>
            <a:schemeClr val="tx1"/>
          </a:solidFill>
          <a:latin typeface="+mn-lt"/>
          <a:ea typeface="+mn-ea"/>
          <a:cs typeface="+mn-cs"/>
        </a:defRPr>
      </a:lvl1pPr>
      <a:lvl2pPr marL="975345" indent="-325115" algn="l" defTabSz="1300460" rtl="0" eaLnBrk="1" latinLnBrk="0" hangingPunct="1">
        <a:lnSpc>
          <a:spcPct val="90000"/>
        </a:lnSpc>
        <a:spcBef>
          <a:spcPts val="711"/>
        </a:spcBef>
        <a:buFont typeface="Arial" panose="020B0604020202020204" pitchFamily="34" charset="0"/>
        <a:buChar char="•"/>
        <a:defRPr sz="3400" kern="1200">
          <a:solidFill>
            <a:schemeClr val="tx1"/>
          </a:solidFill>
          <a:latin typeface="+mn-lt"/>
          <a:ea typeface="+mn-ea"/>
          <a:cs typeface="+mn-cs"/>
        </a:defRPr>
      </a:lvl2pPr>
      <a:lvl3pPr marL="1625575" indent="-325115" algn="l" defTabSz="1300460" rtl="0" eaLnBrk="1" latinLnBrk="0" hangingPunct="1">
        <a:lnSpc>
          <a:spcPct val="90000"/>
        </a:lnSpc>
        <a:spcBef>
          <a:spcPts val="711"/>
        </a:spcBef>
        <a:buFont typeface="Arial" panose="020B0604020202020204" pitchFamily="34" charset="0"/>
        <a:buChar char="•"/>
        <a:defRPr sz="2800" kern="1200">
          <a:solidFill>
            <a:schemeClr val="tx1"/>
          </a:solidFill>
          <a:latin typeface="+mn-lt"/>
          <a:ea typeface="+mn-ea"/>
          <a:cs typeface="+mn-cs"/>
        </a:defRPr>
      </a:lvl3pPr>
      <a:lvl4pPr marL="2275804" indent="-325115" algn="l" defTabSz="1300460" rtl="0" eaLnBrk="1" latinLnBrk="0" hangingPunct="1">
        <a:lnSpc>
          <a:spcPct val="90000"/>
        </a:lnSpc>
        <a:spcBef>
          <a:spcPts val="711"/>
        </a:spcBef>
        <a:buFont typeface="Arial" panose="020B0604020202020204" pitchFamily="34" charset="0"/>
        <a:buChar char="•"/>
        <a:defRPr sz="2600" kern="1200">
          <a:solidFill>
            <a:schemeClr val="tx1"/>
          </a:solidFill>
          <a:latin typeface="+mn-lt"/>
          <a:ea typeface="+mn-ea"/>
          <a:cs typeface="+mn-cs"/>
        </a:defRPr>
      </a:lvl4pPr>
      <a:lvl5pPr marL="2926034" indent="-325115" algn="l" defTabSz="1300460" rtl="0" eaLnBrk="1" latinLnBrk="0" hangingPunct="1">
        <a:lnSpc>
          <a:spcPct val="90000"/>
        </a:lnSpc>
        <a:spcBef>
          <a:spcPts val="711"/>
        </a:spcBef>
        <a:buFont typeface="Arial" panose="020B0604020202020204" pitchFamily="34" charset="0"/>
        <a:buChar char="•"/>
        <a:defRPr sz="2600" kern="1200">
          <a:solidFill>
            <a:schemeClr val="tx1"/>
          </a:solidFill>
          <a:latin typeface="+mn-lt"/>
          <a:ea typeface="+mn-ea"/>
          <a:cs typeface="+mn-cs"/>
        </a:defRPr>
      </a:lvl5pPr>
      <a:lvl6pPr marL="3576264" indent="-325115" algn="l" defTabSz="1300460" rtl="0" eaLnBrk="1" latinLnBrk="0" hangingPunct="1">
        <a:lnSpc>
          <a:spcPct val="90000"/>
        </a:lnSpc>
        <a:spcBef>
          <a:spcPts val="711"/>
        </a:spcBef>
        <a:buFont typeface="Arial" panose="020B0604020202020204" pitchFamily="34" charset="0"/>
        <a:buChar char="•"/>
        <a:defRPr sz="2600" kern="1200">
          <a:solidFill>
            <a:schemeClr val="tx1"/>
          </a:solidFill>
          <a:latin typeface="+mn-lt"/>
          <a:ea typeface="+mn-ea"/>
          <a:cs typeface="+mn-cs"/>
        </a:defRPr>
      </a:lvl6pPr>
      <a:lvl7pPr marL="4226494" indent="-325115" algn="l" defTabSz="1300460" rtl="0" eaLnBrk="1" latinLnBrk="0" hangingPunct="1">
        <a:lnSpc>
          <a:spcPct val="90000"/>
        </a:lnSpc>
        <a:spcBef>
          <a:spcPts val="711"/>
        </a:spcBef>
        <a:buFont typeface="Arial" panose="020B0604020202020204" pitchFamily="34" charset="0"/>
        <a:buChar char="•"/>
        <a:defRPr sz="2600" kern="1200">
          <a:solidFill>
            <a:schemeClr val="tx1"/>
          </a:solidFill>
          <a:latin typeface="+mn-lt"/>
          <a:ea typeface="+mn-ea"/>
          <a:cs typeface="+mn-cs"/>
        </a:defRPr>
      </a:lvl7pPr>
      <a:lvl8pPr marL="4876724" indent="-325115" algn="l" defTabSz="1300460" rtl="0" eaLnBrk="1" latinLnBrk="0" hangingPunct="1">
        <a:lnSpc>
          <a:spcPct val="90000"/>
        </a:lnSpc>
        <a:spcBef>
          <a:spcPts val="711"/>
        </a:spcBef>
        <a:buFont typeface="Arial" panose="020B0604020202020204" pitchFamily="34" charset="0"/>
        <a:buChar char="•"/>
        <a:defRPr sz="2600" kern="1200">
          <a:solidFill>
            <a:schemeClr val="tx1"/>
          </a:solidFill>
          <a:latin typeface="+mn-lt"/>
          <a:ea typeface="+mn-ea"/>
          <a:cs typeface="+mn-cs"/>
        </a:defRPr>
      </a:lvl8pPr>
      <a:lvl9pPr marL="5526954" indent="-325115" algn="l" defTabSz="1300460" rtl="0" eaLnBrk="1" latinLnBrk="0" hangingPunct="1">
        <a:lnSpc>
          <a:spcPct val="90000"/>
        </a:lnSpc>
        <a:spcBef>
          <a:spcPts val="711"/>
        </a:spcBef>
        <a:buFont typeface="Arial" panose="020B0604020202020204" pitchFamily="34" charset="0"/>
        <a:buChar char="•"/>
        <a:defRPr sz="2600" kern="1200">
          <a:solidFill>
            <a:schemeClr val="tx1"/>
          </a:solidFill>
          <a:latin typeface="+mn-lt"/>
          <a:ea typeface="+mn-ea"/>
          <a:cs typeface="+mn-cs"/>
        </a:defRPr>
      </a:lvl9pPr>
    </p:bodyStyle>
    <p:otherStyle>
      <a:defPPr>
        <a:defRPr lang="en-US"/>
      </a:defPPr>
      <a:lvl1pPr marL="0" algn="l" defTabSz="1300460" rtl="0" eaLnBrk="1" latinLnBrk="0" hangingPunct="1">
        <a:defRPr sz="2600" kern="1200">
          <a:solidFill>
            <a:schemeClr val="tx1"/>
          </a:solidFill>
          <a:latin typeface="+mn-lt"/>
          <a:ea typeface="+mn-ea"/>
          <a:cs typeface="+mn-cs"/>
        </a:defRPr>
      </a:lvl1pPr>
      <a:lvl2pPr marL="650230" algn="l" defTabSz="1300460" rtl="0" eaLnBrk="1" latinLnBrk="0" hangingPunct="1">
        <a:defRPr sz="2600" kern="1200">
          <a:solidFill>
            <a:schemeClr val="tx1"/>
          </a:solidFill>
          <a:latin typeface="+mn-lt"/>
          <a:ea typeface="+mn-ea"/>
          <a:cs typeface="+mn-cs"/>
        </a:defRPr>
      </a:lvl2pPr>
      <a:lvl3pPr marL="1300460" algn="l" defTabSz="1300460" rtl="0" eaLnBrk="1" latinLnBrk="0" hangingPunct="1">
        <a:defRPr sz="2600" kern="1200">
          <a:solidFill>
            <a:schemeClr val="tx1"/>
          </a:solidFill>
          <a:latin typeface="+mn-lt"/>
          <a:ea typeface="+mn-ea"/>
          <a:cs typeface="+mn-cs"/>
        </a:defRPr>
      </a:lvl3pPr>
      <a:lvl4pPr marL="1950690" algn="l" defTabSz="1300460" rtl="0" eaLnBrk="1" latinLnBrk="0" hangingPunct="1">
        <a:defRPr sz="2600" kern="1200">
          <a:solidFill>
            <a:schemeClr val="tx1"/>
          </a:solidFill>
          <a:latin typeface="+mn-lt"/>
          <a:ea typeface="+mn-ea"/>
          <a:cs typeface="+mn-cs"/>
        </a:defRPr>
      </a:lvl4pPr>
      <a:lvl5pPr marL="2600919" algn="l" defTabSz="1300460" rtl="0" eaLnBrk="1" latinLnBrk="0" hangingPunct="1">
        <a:defRPr sz="2600" kern="1200">
          <a:solidFill>
            <a:schemeClr val="tx1"/>
          </a:solidFill>
          <a:latin typeface="+mn-lt"/>
          <a:ea typeface="+mn-ea"/>
          <a:cs typeface="+mn-cs"/>
        </a:defRPr>
      </a:lvl5pPr>
      <a:lvl6pPr marL="3251149" algn="l" defTabSz="1300460" rtl="0" eaLnBrk="1" latinLnBrk="0" hangingPunct="1">
        <a:defRPr sz="2600" kern="1200">
          <a:solidFill>
            <a:schemeClr val="tx1"/>
          </a:solidFill>
          <a:latin typeface="+mn-lt"/>
          <a:ea typeface="+mn-ea"/>
          <a:cs typeface="+mn-cs"/>
        </a:defRPr>
      </a:lvl6pPr>
      <a:lvl7pPr marL="3901379" algn="l" defTabSz="1300460" rtl="0" eaLnBrk="1" latinLnBrk="0" hangingPunct="1">
        <a:defRPr sz="2600" kern="1200">
          <a:solidFill>
            <a:schemeClr val="tx1"/>
          </a:solidFill>
          <a:latin typeface="+mn-lt"/>
          <a:ea typeface="+mn-ea"/>
          <a:cs typeface="+mn-cs"/>
        </a:defRPr>
      </a:lvl7pPr>
      <a:lvl8pPr marL="4551609" algn="l" defTabSz="1300460" rtl="0" eaLnBrk="1" latinLnBrk="0" hangingPunct="1">
        <a:defRPr sz="2600" kern="1200">
          <a:solidFill>
            <a:schemeClr val="tx1"/>
          </a:solidFill>
          <a:latin typeface="+mn-lt"/>
          <a:ea typeface="+mn-ea"/>
          <a:cs typeface="+mn-cs"/>
        </a:defRPr>
      </a:lvl8pPr>
      <a:lvl9pPr marL="5201839" algn="l" defTabSz="1300460" rtl="0" eaLnBrk="1" latinLnBrk="0" hangingPunct="1">
        <a:defRPr sz="2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1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2.xml"/><Relationship Id="rId5" Type="http://schemas.openxmlformats.org/officeDocument/2006/relationships/image" Target="../media/image9.png"/><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2.xml"/><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hyperlink" Target="https://msdn.microsoft.com/library/c6b49c99-d4f3-4ba3-b1d0-85a312683dc6" TargetMode="External"/><Relationship Id="rId2" Type="http://schemas.openxmlformats.org/officeDocument/2006/relationships/hyperlink" Target="https://msdn.microsoft.com/library/11a8c926-547b-44dd-bbae-98d44f3dd248" TargetMode="External"/><Relationship Id="rId1" Type="http://schemas.openxmlformats.org/officeDocument/2006/relationships/slideLayout" Target="../slideLayouts/slideLayout12.xml"/><Relationship Id="rId5" Type="http://schemas.openxmlformats.org/officeDocument/2006/relationships/image" Target="../media/image19.png"/><Relationship Id="rId4" Type="http://schemas.openxmlformats.org/officeDocument/2006/relationships/image" Target="../media/image18.png"/></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3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 Id="rId5" Type="http://schemas.openxmlformats.org/officeDocument/2006/relationships/image" Target="../media/image37.png"/><Relationship Id="rId4" Type="http://schemas.openxmlformats.org/officeDocument/2006/relationships/image" Target="../media/image36.png"/></Relationships>
</file>

<file path=ppt/slides/_rels/slide32.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7.png"/><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42.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 Id="rId4" Type="http://schemas.openxmlformats.org/officeDocument/2006/relationships/image" Target="../media/image50.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1.xml"/><Relationship Id="rId1" Type="http://schemas.openxmlformats.org/officeDocument/2006/relationships/slideLayout" Target="../slideLayouts/slideLayout12.xml"/><Relationship Id="rId5" Type="http://schemas.openxmlformats.org/officeDocument/2006/relationships/image" Target="../media/image53.png"/><Relationship Id="rId4" Type="http://schemas.openxmlformats.org/officeDocument/2006/relationships/image" Target="../media/image52.png"/></Relationships>
</file>

<file path=ppt/slides/_rels/slide45.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2.xml"/><Relationship Id="rId1" Type="http://schemas.openxmlformats.org/officeDocument/2006/relationships/slideLayout" Target="../slideLayouts/slideLayout12.xml"/><Relationship Id="rId4" Type="http://schemas.openxmlformats.org/officeDocument/2006/relationships/image" Target="../media/image55.png"/></Relationships>
</file>

<file path=ppt/slides/_rels/slide46.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3" Type="http://schemas.openxmlformats.org/officeDocument/2006/relationships/hyperlink" Target="https://www.nuget.org/packages/TaskBuilder.fs/"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hyperlink" Target="https://docs.microsoft.com/en-us/dotnet/fsharp/language-reference/computation-expressions" TargetMode="External"/><Relationship Id="rId4" Type="http://schemas.openxmlformats.org/officeDocument/2006/relationships/hyperlink" Target="https://fsharpforfunandprofit.com/posts/computation-expressions-intro/" TargetMode="Externa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7.xml"/><Relationship Id="rId1" Type="http://schemas.openxmlformats.org/officeDocument/2006/relationships/slideLayout" Target="../slideLayouts/slideLayout12.xml"/><Relationship Id="rId5" Type="http://schemas.openxmlformats.org/officeDocument/2006/relationships/image" Target="../media/image59.png"/><Relationship Id="rId4" Type="http://schemas.openxmlformats.org/officeDocument/2006/relationships/image" Target="../media/image58.png"/></Relationships>
</file>

<file path=ppt/slides/_rels/slide51.xml.rels><?xml version="1.0" encoding="UTF-8" standalone="yes"?>
<Relationships xmlns="http://schemas.openxmlformats.org/package/2006/relationships"><Relationship Id="rId8" Type="http://schemas.openxmlformats.org/officeDocument/2006/relationships/image" Target="../media/image65.png"/><Relationship Id="rId3" Type="http://schemas.openxmlformats.org/officeDocument/2006/relationships/image" Target="../media/image60.png"/><Relationship Id="rId7" Type="http://schemas.openxmlformats.org/officeDocument/2006/relationships/image" Target="../media/image64.png"/><Relationship Id="rId2" Type="http://schemas.openxmlformats.org/officeDocument/2006/relationships/notesSlide" Target="../notesSlides/notesSlide8.xml"/><Relationship Id="rId1" Type="http://schemas.openxmlformats.org/officeDocument/2006/relationships/slideLayout" Target="../slideLayouts/slideLayout12.xml"/><Relationship Id="rId6" Type="http://schemas.openxmlformats.org/officeDocument/2006/relationships/image" Target="../media/image63.png"/><Relationship Id="rId5" Type="http://schemas.openxmlformats.org/officeDocument/2006/relationships/image" Target="../media/image62.png"/><Relationship Id="rId4" Type="http://schemas.openxmlformats.org/officeDocument/2006/relationships/image" Target="../media/image61.png"/></Relationships>
</file>

<file path=ppt/slides/_rels/slide52.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9.xml"/><Relationship Id="rId1" Type="http://schemas.openxmlformats.org/officeDocument/2006/relationships/slideLayout" Target="../slideLayouts/slideLayout12.xml"/><Relationship Id="rId4" Type="http://schemas.openxmlformats.org/officeDocument/2006/relationships/image" Target="../media/image58.png"/></Relationships>
</file>

<file path=ppt/slides/_rels/slide53.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11.xml"/><Relationship Id="rId1" Type="http://schemas.openxmlformats.org/officeDocument/2006/relationships/slideLayout" Target="../slideLayouts/slideLayout12.xml"/><Relationship Id="rId5" Type="http://schemas.openxmlformats.org/officeDocument/2006/relationships/image" Target="../media/image72.png"/><Relationship Id="rId4" Type="http://schemas.openxmlformats.org/officeDocument/2006/relationships/image" Target="../media/image71.png"/></Relationships>
</file>

<file path=ppt/slides/_rels/slide58.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notesSlide" Target="../notesSlides/notesSlide12.xml"/><Relationship Id="rId1" Type="http://schemas.openxmlformats.org/officeDocument/2006/relationships/slideLayout" Target="../slideLayouts/slideLayout12.xml"/><Relationship Id="rId4" Type="http://schemas.openxmlformats.org/officeDocument/2006/relationships/image" Target="../media/image74.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9" name="F# Basics"/>
          <p:cNvSpPr txBox="1">
            <a:spLocks noGrp="1"/>
          </p:cNvSpPr>
          <p:nvPr>
            <p:ph type="ctrTitle"/>
          </p:nvPr>
        </p:nvSpPr>
        <p:spPr>
          <a:xfrm>
            <a:off x="894080" y="651045"/>
            <a:ext cx="11054080" cy="1621736"/>
          </a:xfrm>
          <a:prstGeom prst="rect">
            <a:avLst/>
          </a:prstGeom>
        </p:spPr>
        <p:txBody>
          <a:bodyPr>
            <a:normAutofit/>
          </a:bodyPr>
          <a:lstStyle/>
          <a:p>
            <a:r>
              <a:rPr lang="en-US" dirty="0"/>
              <a:t>Module 1--</a:t>
            </a:r>
            <a:r>
              <a:rPr lang="en-US" dirty="0">
                <a:solidFill>
                  <a:srgbClr val="000000"/>
                </a:solidFill>
              </a:rPr>
              <a:t>F</a:t>
            </a:r>
            <a:r>
              <a:rPr dirty="0">
                <a:solidFill>
                  <a:srgbClr val="000000"/>
                </a:solidFill>
              </a:rPr>
              <a:t>#</a:t>
            </a:r>
            <a:r>
              <a:rPr dirty="0"/>
              <a:t> </a:t>
            </a:r>
            <a:r>
              <a:rPr lang="en-US" dirty="0">
                <a:solidFill>
                  <a:srgbClr val="000000"/>
                </a:solidFill>
              </a:rPr>
              <a:t>Basics</a:t>
            </a:r>
            <a:endParaRPr dirty="0">
              <a:solidFill>
                <a:srgbClr val="000000"/>
              </a:solidFill>
            </a:endParaRPr>
          </a:p>
        </p:txBody>
      </p:sp>
      <p:sp>
        <p:nvSpPr>
          <p:cNvPr id="120" name="Syntax Functions…"/>
          <p:cNvSpPr txBox="1">
            <a:spLocks noGrp="1"/>
          </p:cNvSpPr>
          <p:nvPr>
            <p:ph type="subTitle" idx="1"/>
          </p:nvPr>
        </p:nvSpPr>
        <p:spPr>
          <a:xfrm>
            <a:off x="762000" y="5194300"/>
            <a:ext cx="11480800" cy="2954338"/>
          </a:xfrm>
          <a:prstGeom prst="rect">
            <a:avLst/>
          </a:prstGeom>
        </p:spPr>
        <p:txBody>
          <a:bodyPr vert="horz" lIns="91440" tIns="45720" rIns="91440" bIns="45720" rtlCol="0" anchor="t">
            <a:normAutofit fontScale="85000" lnSpcReduction="20000"/>
          </a:bodyPr>
          <a:lstStyle/>
          <a:p>
            <a:pPr>
              <a:defRPr>
                <a:solidFill>
                  <a:srgbClr val="000000"/>
                </a:solidFill>
              </a:defRPr>
            </a:pPr>
            <a:r>
              <a:rPr lang="en-US"/>
              <a:t>Syntax</a:t>
            </a:r>
          </a:p>
          <a:p>
            <a:pPr>
              <a:defRPr>
                <a:solidFill>
                  <a:srgbClr val="000000"/>
                </a:solidFill>
              </a:defRPr>
            </a:pPr>
            <a:r>
              <a:rPr lang="en-US"/>
              <a:t>Functions</a:t>
            </a:r>
            <a:endParaRPr>
              <a:cs typeface="Calibri"/>
            </a:endParaRPr>
          </a:p>
          <a:p>
            <a:pPr>
              <a:defRPr>
                <a:solidFill>
                  <a:srgbClr val="000000"/>
                </a:solidFill>
              </a:defRPr>
            </a:pPr>
            <a:r>
              <a:t>Tuples</a:t>
            </a:r>
            <a:endParaRPr>
              <a:cs typeface="Calibri"/>
            </a:endParaRPr>
          </a:p>
          <a:p>
            <a:pPr>
              <a:defRPr>
                <a:solidFill>
                  <a:srgbClr val="000000"/>
                </a:solidFill>
              </a:defRPr>
            </a:pPr>
            <a:r>
              <a:t>Records</a:t>
            </a:r>
            <a:endParaRPr>
              <a:cs typeface="Calibri"/>
            </a:endParaRPr>
          </a:p>
          <a:p>
            <a:pPr>
              <a:defRPr>
                <a:solidFill>
                  <a:srgbClr val="000000"/>
                </a:solidFill>
              </a:defRPr>
            </a:pPr>
            <a:r>
              <a:t>Immutability</a:t>
            </a:r>
            <a:endParaRPr>
              <a:cs typeface="Calibri"/>
            </a:endParaRPr>
          </a:p>
          <a:p>
            <a:pPr>
              <a:defRPr>
                <a:solidFill>
                  <a:srgbClr val="000000"/>
                </a:solidFill>
              </a:defRPr>
            </a:pPr>
            <a:r>
              <a:t>File Ordering</a:t>
            </a:r>
            <a:endParaRPr>
              <a:cs typeface="Calibri"/>
            </a:endParaRPr>
          </a:p>
        </p:txBody>
      </p:sp>
      <p:sp>
        <p:nvSpPr>
          <p:cNvPr id="4" name="Title 1">
            <a:extLst>
              <a:ext uri="{FF2B5EF4-FFF2-40B4-BE49-F238E27FC236}">
                <a16:creationId xmlns:a16="http://schemas.microsoft.com/office/drawing/2014/main" id="{3C2F3568-BE8E-4046-88F5-A01EB1A55494}"/>
              </a:ext>
            </a:extLst>
          </p:cNvPr>
          <p:cNvSpPr txBox="1">
            <a:spLocks/>
          </p:cNvSpPr>
          <p:nvPr/>
        </p:nvSpPr>
        <p:spPr>
          <a:xfrm>
            <a:off x="894080" y="519291"/>
            <a:ext cx="11216640" cy="1885245"/>
          </a:xfrm>
          <a:prstGeom prst="rect">
            <a:avLst/>
          </a:prstGeom>
        </p:spPr>
        <p:txBody>
          <a:bodyPr vert="horz" lIns="91440" tIns="45720" rIns="91440" bIns="45720" rtlCol="0" anchor="b">
            <a:normAutofit/>
          </a:bodyPr>
          <a:lstStyle>
            <a:lvl1pPr algn="ctr" defTabSz="1300460" rtl="0" eaLnBrk="1" latinLnBrk="0" hangingPunct="1">
              <a:lnSpc>
                <a:spcPct val="90000"/>
              </a:lnSpc>
              <a:spcBef>
                <a:spcPct val="0"/>
              </a:spcBef>
              <a:buNone/>
              <a:defRPr sz="8500" kern="1200">
                <a:solidFill>
                  <a:schemeClr val="tx1"/>
                </a:solidFill>
                <a:latin typeface="+mj-lt"/>
                <a:ea typeface="+mj-ea"/>
                <a:cs typeface="+mj-cs"/>
              </a:defRPr>
            </a:lvl1pPr>
          </a:lstStyle>
          <a:p>
            <a:endParaRPr lang="en-US" dirty="0">
              <a:effectLs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6" name="Immutability"/>
          <p:cNvSpPr txBox="1">
            <a:spLocks noGrp="1"/>
          </p:cNvSpPr>
          <p:nvPr>
            <p:ph type="title"/>
          </p:nvPr>
        </p:nvSpPr>
        <p:spPr>
          <a:prstGeom prst="rect">
            <a:avLst/>
          </a:prstGeom>
        </p:spPr>
        <p:txBody>
          <a:bodyPr/>
          <a:lstStyle>
            <a:lvl1pPr>
              <a:defRPr>
                <a:solidFill>
                  <a:srgbClr val="000000"/>
                </a:solidFill>
              </a:defRPr>
            </a:lvl1pPr>
          </a:lstStyle>
          <a:p>
            <a:r>
              <a:t>Immutability</a:t>
            </a:r>
          </a:p>
        </p:txBody>
      </p:sp>
      <p:sp>
        <p:nvSpPr>
          <p:cNvPr id="147" name="let myInt = 5…"/>
          <p:cNvSpPr txBox="1"/>
          <p:nvPr/>
        </p:nvSpPr>
        <p:spPr>
          <a:xfrm>
            <a:off x="1002416" y="4512368"/>
            <a:ext cx="6264669" cy="174486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pPr algn="l" defTabSz="457200">
              <a:lnSpc>
                <a:spcPts val="4600"/>
              </a:lnSpc>
              <a:defRPr sz="2100" b="1">
                <a:solidFill>
                  <a:srgbClr val="333333"/>
                </a:solidFill>
                <a:effectLst/>
                <a:latin typeface="+mn-lt"/>
                <a:ea typeface="+mn-ea"/>
                <a:cs typeface="+mn-cs"/>
                <a:sym typeface="Helvetica Neue"/>
              </a:defRPr>
            </a:pPr>
            <a:r>
              <a:rPr>
                <a:solidFill>
                  <a:srgbClr val="008000"/>
                </a:solidFill>
              </a:rPr>
              <a:t>let</a:t>
            </a:r>
            <a:r>
              <a:t> myInt = </a:t>
            </a:r>
            <a:r>
              <a:rPr>
                <a:solidFill>
                  <a:srgbClr val="666666"/>
                </a:solidFill>
              </a:rPr>
              <a:t>5</a:t>
            </a:r>
          </a:p>
          <a:p>
            <a:pPr algn="l" defTabSz="457200">
              <a:lnSpc>
                <a:spcPts val="4600"/>
              </a:lnSpc>
              <a:defRPr sz="2100" b="1">
                <a:solidFill>
                  <a:srgbClr val="333333"/>
                </a:solidFill>
                <a:effectLst/>
                <a:latin typeface="+mn-lt"/>
                <a:ea typeface="+mn-ea"/>
                <a:cs typeface="+mn-cs"/>
                <a:sym typeface="Helvetica Neue"/>
              </a:defRPr>
            </a:pPr>
            <a:r>
              <a:rPr>
                <a:solidFill>
                  <a:srgbClr val="000000"/>
                </a:solidFill>
              </a:rPr>
              <a:t>myInt</a:t>
            </a:r>
            <a:r>
              <a:rPr>
                <a:solidFill>
                  <a:srgbClr val="666666"/>
                </a:solidFill>
              </a:rPr>
              <a:t> </a:t>
            </a:r>
            <a:r>
              <a:rPr>
                <a:solidFill>
                  <a:srgbClr val="000000"/>
                </a:solidFill>
              </a:rPr>
              <a:t>=</a:t>
            </a:r>
            <a:r>
              <a:rPr>
                <a:solidFill>
                  <a:srgbClr val="666666"/>
                </a:solidFill>
              </a:rPr>
              <a:t> 10 </a:t>
            </a:r>
            <a:r>
              <a:rPr>
                <a:solidFill>
                  <a:schemeClr val="accent2">
                    <a:hueOff val="219888"/>
                    <a:satOff val="54520"/>
                    <a:lumOff val="-27850"/>
                  </a:schemeClr>
                </a:solidFill>
              </a:rPr>
              <a:t>// this returns a bool for if myInt is 10</a:t>
            </a:r>
          </a:p>
          <a:p>
            <a:pPr algn="l" defTabSz="457200">
              <a:lnSpc>
                <a:spcPts val="4600"/>
              </a:lnSpc>
              <a:defRPr sz="2100" b="1">
                <a:solidFill>
                  <a:srgbClr val="333333"/>
                </a:solidFill>
                <a:effectLst/>
                <a:latin typeface="+mn-lt"/>
                <a:ea typeface="+mn-ea"/>
                <a:cs typeface="+mn-cs"/>
                <a:sym typeface="Helvetica Neue"/>
              </a:defRPr>
            </a:pPr>
            <a:endParaRPr>
              <a:solidFill>
                <a:schemeClr val="accent2">
                  <a:hueOff val="219888"/>
                  <a:satOff val="54520"/>
                  <a:lumOff val="-27850"/>
                </a:schemeClr>
              </a:solidFill>
            </a:endParaRPr>
          </a:p>
          <a:p>
            <a:pPr algn="l" defTabSz="457200">
              <a:lnSpc>
                <a:spcPts val="4600"/>
              </a:lnSpc>
              <a:defRPr sz="2100" b="1">
                <a:solidFill>
                  <a:srgbClr val="333333"/>
                </a:solidFill>
                <a:effectLst/>
                <a:latin typeface="+mn-lt"/>
                <a:ea typeface="+mn-ea"/>
                <a:cs typeface="+mn-cs"/>
                <a:sym typeface="Helvetica Neue"/>
              </a:defRPr>
            </a:pPr>
            <a:r>
              <a:rPr>
                <a:solidFill>
                  <a:srgbClr val="008000"/>
                </a:solidFill>
              </a:rPr>
              <a:t>let mutable</a:t>
            </a:r>
            <a:r>
              <a:t> myInt = </a:t>
            </a:r>
            <a:r>
              <a:rPr>
                <a:solidFill>
                  <a:srgbClr val="666666"/>
                </a:solidFill>
              </a:rPr>
              <a:t>5</a:t>
            </a:r>
          </a:p>
          <a:p>
            <a:pPr algn="l" defTabSz="457200">
              <a:lnSpc>
                <a:spcPts val="4600"/>
              </a:lnSpc>
              <a:defRPr sz="2100" b="1">
                <a:solidFill>
                  <a:srgbClr val="333333"/>
                </a:solidFill>
                <a:effectLst/>
                <a:latin typeface="+mn-lt"/>
                <a:ea typeface="+mn-ea"/>
                <a:cs typeface="+mn-cs"/>
                <a:sym typeface="Helvetica Neue"/>
              </a:defRPr>
            </a:pPr>
            <a:r>
              <a:rPr>
                <a:solidFill>
                  <a:srgbClr val="000000"/>
                </a:solidFill>
              </a:rPr>
              <a:t>myInt</a:t>
            </a:r>
            <a:r>
              <a:rPr>
                <a:solidFill>
                  <a:srgbClr val="666666"/>
                </a:solidFill>
              </a:rPr>
              <a:t> </a:t>
            </a:r>
            <a:r>
              <a:rPr>
                <a:solidFill>
                  <a:srgbClr val="000000"/>
                </a:solidFill>
              </a:rPr>
              <a:t>&lt;-</a:t>
            </a:r>
            <a:r>
              <a:rPr>
                <a:solidFill>
                  <a:srgbClr val="666666"/>
                </a:solidFill>
              </a:rPr>
              <a:t> 10 </a:t>
            </a:r>
            <a:r>
              <a:rPr>
                <a:solidFill>
                  <a:schemeClr val="accent2">
                    <a:hueOff val="219888"/>
                    <a:satOff val="54520"/>
                    <a:lumOff val="-27850"/>
                  </a:schemeClr>
                </a:solidFill>
              </a:rPr>
              <a:t>// is valid but avoid if possible</a:t>
            </a:r>
          </a:p>
        </p:txBody>
      </p:sp>
    </p:spTree>
  </p:cSld>
  <p:clrMapOvr>
    <a:masterClrMapping/>
  </p:clrMapOvr>
  <p:transition spd="med">
    <p:fade/>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9" name="File Ordering"/>
          <p:cNvSpPr txBox="1">
            <a:spLocks noGrp="1"/>
          </p:cNvSpPr>
          <p:nvPr>
            <p:ph type="title"/>
          </p:nvPr>
        </p:nvSpPr>
        <p:spPr>
          <a:prstGeom prst="rect">
            <a:avLst/>
          </a:prstGeom>
        </p:spPr>
        <p:txBody>
          <a:bodyPr/>
          <a:lstStyle>
            <a:lvl1pPr>
              <a:defRPr>
                <a:solidFill>
                  <a:srgbClr val="000000"/>
                </a:solidFill>
              </a:defRPr>
            </a:lvl1pPr>
          </a:lstStyle>
          <a:p>
            <a:r>
              <a:t>File Ordering</a:t>
            </a:r>
          </a:p>
        </p:txBody>
      </p:sp>
      <p:sp>
        <p:nvSpPr>
          <p:cNvPr id="150" name="File order matters…"/>
          <p:cNvSpPr txBox="1"/>
          <p:nvPr/>
        </p:nvSpPr>
        <p:spPr>
          <a:xfrm>
            <a:off x="1002416" y="4842568"/>
            <a:ext cx="8662781" cy="108446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pPr marL="1063811" lvl="2" indent="-251011" algn="l" defTabSz="457200">
              <a:lnSpc>
                <a:spcPts val="4600"/>
              </a:lnSpc>
              <a:buSzPct val="75000"/>
              <a:buChar char="•"/>
              <a:defRPr sz="2100" b="1">
                <a:solidFill>
                  <a:srgbClr val="000000"/>
                </a:solidFill>
                <a:effectLst/>
                <a:latin typeface="+mn-lt"/>
                <a:ea typeface="+mn-ea"/>
                <a:cs typeface="+mn-cs"/>
                <a:sym typeface="Helvetica Neue"/>
              </a:defRPr>
            </a:pPr>
            <a:r>
              <a:t>File order matters</a:t>
            </a:r>
          </a:p>
          <a:p>
            <a:pPr marL="1063811" lvl="2" indent="-251011" algn="l" defTabSz="457200">
              <a:lnSpc>
                <a:spcPts val="4600"/>
              </a:lnSpc>
              <a:buSzPct val="75000"/>
              <a:buChar char="•"/>
              <a:defRPr sz="2100" b="1">
                <a:solidFill>
                  <a:srgbClr val="000000"/>
                </a:solidFill>
                <a:effectLst/>
                <a:latin typeface="+mn-lt"/>
                <a:ea typeface="+mn-ea"/>
                <a:cs typeface="+mn-cs"/>
                <a:sym typeface="Helvetica Neue"/>
              </a:defRPr>
            </a:pPr>
            <a:r>
              <a:t>Arrange your files top to bottom order in the IDE</a:t>
            </a:r>
          </a:p>
          <a:p>
            <a:pPr marL="1063811" lvl="2" indent="-251011" algn="l" defTabSz="457200">
              <a:lnSpc>
                <a:spcPts val="4600"/>
              </a:lnSpc>
              <a:buSzPct val="75000"/>
              <a:buChar char="•"/>
              <a:defRPr sz="2100" b="1">
                <a:solidFill>
                  <a:srgbClr val="000000"/>
                </a:solidFill>
                <a:effectLst/>
                <a:latin typeface="+mn-lt"/>
                <a:ea typeface="+mn-ea"/>
                <a:cs typeface="+mn-cs"/>
                <a:sym typeface="Helvetica Neue"/>
              </a:defRPr>
            </a:pPr>
            <a:r>
              <a:t>A file can only use bindings from another file if it is below it</a:t>
            </a:r>
          </a:p>
        </p:txBody>
      </p:sp>
      <p:pic>
        <p:nvPicPr>
          <p:cNvPr id="151" name="Image" descr="Image"/>
          <p:cNvPicPr>
            <a:picLocks noChangeAspect="1"/>
          </p:cNvPicPr>
          <p:nvPr/>
        </p:nvPicPr>
        <p:blipFill>
          <a:blip r:embed="rId2"/>
          <a:stretch>
            <a:fillRect/>
          </a:stretch>
        </p:blipFill>
        <p:spPr>
          <a:xfrm>
            <a:off x="3873500" y="3587736"/>
            <a:ext cx="2108200" cy="723901"/>
          </a:xfrm>
          <a:prstGeom prst="rect">
            <a:avLst/>
          </a:prstGeom>
          <a:ln w="12700">
            <a:miter lim="400000"/>
          </a:ln>
        </p:spPr>
      </p:pic>
      <p:pic>
        <p:nvPicPr>
          <p:cNvPr id="152" name="Image" descr="Image"/>
          <p:cNvPicPr>
            <a:picLocks noChangeAspect="1"/>
          </p:cNvPicPr>
          <p:nvPr/>
        </p:nvPicPr>
        <p:blipFill>
          <a:blip r:embed="rId3"/>
          <a:stretch>
            <a:fillRect/>
          </a:stretch>
        </p:blipFill>
        <p:spPr>
          <a:xfrm>
            <a:off x="6883400" y="3568686"/>
            <a:ext cx="2133600" cy="762001"/>
          </a:xfrm>
          <a:prstGeom prst="rect">
            <a:avLst/>
          </a:prstGeom>
          <a:ln w="12700">
            <a:miter lim="400000"/>
          </a:ln>
        </p:spPr>
      </p:pic>
      <p:sp>
        <p:nvSpPr>
          <p:cNvPr id="153" name="Dingbat Check"/>
          <p:cNvSpPr/>
          <p:nvPr/>
        </p:nvSpPr>
        <p:spPr>
          <a:xfrm>
            <a:off x="4276829" y="2010496"/>
            <a:ext cx="1301542" cy="1236808"/>
          </a:xfrm>
          <a:custGeom>
            <a:avLst/>
            <a:gdLst/>
            <a:ahLst/>
            <a:cxnLst>
              <a:cxn ang="0">
                <a:pos x="wd2" y="hd2"/>
              </a:cxn>
              <a:cxn ang="5400000">
                <a:pos x="wd2" y="hd2"/>
              </a:cxn>
              <a:cxn ang="10800000">
                <a:pos x="wd2" y="hd2"/>
              </a:cxn>
              <a:cxn ang="16200000">
                <a:pos x="wd2" y="hd2"/>
              </a:cxn>
            </a:cxnLst>
            <a:rect l="0" t="0" r="r" b="b"/>
            <a:pathLst>
              <a:path w="21452" h="20404" extrusionOk="0">
                <a:moveTo>
                  <a:pt x="19340" y="6"/>
                </a:moveTo>
                <a:cubicBezTo>
                  <a:pt x="18911" y="-308"/>
                  <a:pt x="8317" y="11620"/>
                  <a:pt x="6423" y="13985"/>
                </a:cubicBezTo>
                <a:cubicBezTo>
                  <a:pt x="6323" y="14108"/>
                  <a:pt x="6215" y="14226"/>
                  <a:pt x="6090" y="14370"/>
                </a:cubicBezTo>
                <a:cubicBezTo>
                  <a:pt x="5960" y="14216"/>
                  <a:pt x="5854" y="14096"/>
                  <a:pt x="5755" y="13971"/>
                </a:cubicBezTo>
                <a:cubicBezTo>
                  <a:pt x="4964" y="12967"/>
                  <a:pt x="4458" y="12167"/>
                  <a:pt x="3657" y="11171"/>
                </a:cubicBezTo>
                <a:cubicBezTo>
                  <a:pt x="3337" y="10773"/>
                  <a:pt x="2972" y="10410"/>
                  <a:pt x="2634" y="10026"/>
                </a:cubicBezTo>
                <a:cubicBezTo>
                  <a:pt x="2472" y="9843"/>
                  <a:pt x="2283" y="9849"/>
                  <a:pt x="2071" y="9915"/>
                </a:cubicBezTo>
                <a:cubicBezTo>
                  <a:pt x="1856" y="9981"/>
                  <a:pt x="1574" y="9982"/>
                  <a:pt x="1303" y="10152"/>
                </a:cubicBezTo>
                <a:cubicBezTo>
                  <a:pt x="1209" y="10262"/>
                  <a:pt x="1332" y="10438"/>
                  <a:pt x="1349" y="10609"/>
                </a:cubicBezTo>
                <a:cubicBezTo>
                  <a:pt x="1369" y="10821"/>
                  <a:pt x="603" y="10792"/>
                  <a:pt x="203" y="11061"/>
                </a:cubicBezTo>
                <a:cubicBezTo>
                  <a:pt x="111" y="11123"/>
                  <a:pt x="286" y="11375"/>
                  <a:pt x="227" y="11440"/>
                </a:cubicBezTo>
                <a:cubicBezTo>
                  <a:pt x="51" y="11634"/>
                  <a:pt x="-61" y="11588"/>
                  <a:pt x="36" y="11826"/>
                </a:cubicBezTo>
                <a:cubicBezTo>
                  <a:pt x="896" y="13941"/>
                  <a:pt x="2182" y="15733"/>
                  <a:pt x="3218" y="17879"/>
                </a:cubicBezTo>
                <a:cubicBezTo>
                  <a:pt x="4865" y="21292"/>
                  <a:pt x="5178" y="19166"/>
                  <a:pt x="5654" y="19575"/>
                </a:cubicBezTo>
                <a:cubicBezTo>
                  <a:pt x="7119" y="20836"/>
                  <a:pt x="6474" y="21179"/>
                  <a:pt x="9921" y="16770"/>
                </a:cubicBezTo>
                <a:cubicBezTo>
                  <a:pt x="11378" y="14721"/>
                  <a:pt x="19009" y="5203"/>
                  <a:pt x="20710" y="3334"/>
                </a:cubicBezTo>
                <a:cubicBezTo>
                  <a:pt x="20919" y="3106"/>
                  <a:pt x="21118" y="2879"/>
                  <a:pt x="21258" y="2594"/>
                </a:cubicBezTo>
                <a:cubicBezTo>
                  <a:pt x="21526" y="2050"/>
                  <a:pt x="21539" y="2066"/>
                  <a:pt x="21150" y="1624"/>
                </a:cubicBezTo>
                <a:cubicBezTo>
                  <a:pt x="21006" y="1461"/>
                  <a:pt x="20856" y="1427"/>
                  <a:pt x="20646" y="1437"/>
                </a:cubicBezTo>
                <a:cubicBezTo>
                  <a:pt x="20244" y="1456"/>
                  <a:pt x="20044" y="1227"/>
                  <a:pt x="20086" y="860"/>
                </a:cubicBezTo>
                <a:cubicBezTo>
                  <a:pt x="20096" y="778"/>
                  <a:pt x="20075" y="672"/>
                  <a:pt x="20023" y="612"/>
                </a:cubicBezTo>
                <a:cubicBezTo>
                  <a:pt x="19903" y="469"/>
                  <a:pt x="19492" y="117"/>
                  <a:pt x="19340" y="6"/>
                </a:cubicBezTo>
                <a:close/>
              </a:path>
            </a:pathLst>
          </a:custGeom>
          <a:blipFill>
            <a:blip r:embed="rId4"/>
          </a:blipFill>
          <a:ln w="12700">
            <a:miter lim="400000"/>
          </a:ln>
          <a:effectLst>
            <a:outerShdw blurRad="50800" dist="25400" dir="5400000" rotWithShape="0">
              <a:srgbClr val="000000">
                <a:alpha val="50000"/>
              </a:srgbClr>
            </a:outerShdw>
          </a:effectLst>
        </p:spPr>
        <p:txBody>
          <a:bodyPr lIns="50800" tIns="50800" rIns="50800" bIns="50800" anchor="ctr"/>
          <a:lstStyle/>
          <a:p>
            <a:pPr>
              <a:defRPr sz="3000">
                <a:solidFill>
                  <a:srgbClr val="FFFFFF"/>
                </a:solidFill>
                <a:effectLst>
                  <a:outerShdw blurRad="38100" dist="12700" dir="5400000" rotWithShape="0">
                    <a:srgbClr val="000000">
                      <a:alpha val="80000"/>
                    </a:srgbClr>
                  </a:outerShdw>
                </a:effectLst>
              </a:defRPr>
            </a:pPr>
            <a:endParaRPr/>
          </a:p>
        </p:txBody>
      </p:sp>
      <p:sp>
        <p:nvSpPr>
          <p:cNvPr id="154" name="Dingbat X"/>
          <p:cNvSpPr/>
          <p:nvPr/>
        </p:nvSpPr>
        <p:spPr>
          <a:xfrm>
            <a:off x="7372085" y="1945760"/>
            <a:ext cx="1156230" cy="1366280"/>
          </a:xfrm>
          <a:custGeom>
            <a:avLst/>
            <a:gdLst/>
            <a:ahLst/>
            <a:cxnLst>
              <a:cxn ang="0">
                <a:pos x="wd2" y="hd2"/>
              </a:cxn>
              <a:cxn ang="5400000">
                <a:pos x="wd2" y="hd2"/>
              </a:cxn>
              <a:cxn ang="10800000">
                <a:pos x="wd2" y="hd2"/>
              </a:cxn>
              <a:cxn ang="16200000">
                <a:pos x="wd2" y="hd2"/>
              </a:cxn>
            </a:cxnLst>
            <a:rect l="0" t="0" r="r" b="b"/>
            <a:pathLst>
              <a:path w="21484" h="21548" extrusionOk="0">
                <a:moveTo>
                  <a:pt x="18655" y="0"/>
                </a:moveTo>
                <a:cubicBezTo>
                  <a:pt x="18494" y="5"/>
                  <a:pt x="18333" y="109"/>
                  <a:pt x="18066" y="314"/>
                </a:cubicBezTo>
                <a:cubicBezTo>
                  <a:pt x="15478" y="2289"/>
                  <a:pt x="13027" y="4381"/>
                  <a:pt x="10727" y="6600"/>
                </a:cubicBezTo>
                <a:cubicBezTo>
                  <a:pt x="10587" y="6735"/>
                  <a:pt x="10434" y="6862"/>
                  <a:pt x="10258" y="7020"/>
                </a:cubicBezTo>
                <a:cubicBezTo>
                  <a:pt x="10102" y="6832"/>
                  <a:pt x="9974" y="6685"/>
                  <a:pt x="9856" y="6533"/>
                </a:cubicBezTo>
                <a:cubicBezTo>
                  <a:pt x="8908" y="5315"/>
                  <a:pt x="7971" y="4091"/>
                  <a:pt x="7009" y="2882"/>
                </a:cubicBezTo>
                <a:cubicBezTo>
                  <a:pt x="6625" y="2399"/>
                  <a:pt x="6178" y="1951"/>
                  <a:pt x="5769" y="1483"/>
                </a:cubicBezTo>
                <a:cubicBezTo>
                  <a:pt x="5573" y="1260"/>
                  <a:pt x="5327" y="1254"/>
                  <a:pt x="5044" y="1314"/>
                </a:cubicBezTo>
                <a:cubicBezTo>
                  <a:pt x="4759" y="1375"/>
                  <a:pt x="4593" y="1540"/>
                  <a:pt x="4590" y="1770"/>
                </a:cubicBezTo>
                <a:cubicBezTo>
                  <a:pt x="4583" y="2129"/>
                  <a:pt x="4349" y="2291"/>
                  <a:pt x="3989" y="2389"/>
                </a:cubicBezTo>
                <a:cubicBezTo>
                  <a:pt x="3741" y="2232"/>
                  <a:pt x="3498" y="2079"/>
                  <a:pt x="3221" y="1904"/>
                </a:cubicBezTo>
                <a:cubicBezTo>
                  <a:pt x="2922" y="2176"/>
                  <a:pt x="2660" y="2427"/>
                  <a:pt x="2382" y="2665"/>
                </a:cubicBezTo>
                <a:cubicBezTo>
                  <a:pt x="2135" y="2876"/>
                  <a:pt x="2125" y="3090"/>
                  <a:pt x="2231" y="3371"/>
                </a:cubicBezTo>
                <a:cubicBezTo>
                  <a:pt x="3179" y="5877"/>
                  <a:pt x="4394" y="8283"/>
                  <a:pt x="5880" y="10593"/>
                </a:cubicBezTo>
                <a:cubicBezTo>
                  <a:pt x="5956" y="10712"/>
                  <a:pt x="6024" y="10835"/>
                  <a:pt x="6094" y="10951"/>
                </a:cubicBezTo>
                <a:cubicBezTo>
                  <a:pt x="4046" y="12991"/>
                  <a:pt x="2019" y="15012"/>
                  <a:pt x="0" y="17024"/>
                </a:cubicBezTo>
                <a:cubicBezTo>
                  <a:pt x="166" y="17359"/>
                  <a:pt x="297" y="17644"/>
                  <a:pt x="450" y="17921"/>
                </a:cubicBezTo>
                <a:cubicBezTo>
                  <a:pt x="559" y="18117"/>
                  <a:pt x="570" y="18299"/>
                  <a:pt x="443" y="18491"/>
                </a:cubicBezTo>
                <a:cubicBezTo>
                  <a:pt x="355" y="18625"/>
                  <a:pt x="277" y="18763"/>
                  <a:pt x="214" y="18906"/>
                </a:cubicBezTo>
                <a:cubicBezTo>
                  <a:pt x="179" y="18986"/>
                  <a:pt x="139" y="19096"/>
                  <a:pt x="175" y="19164"/>
                </a:cubicBezTo>
                <a:cubicBezTo>
                  <a:pt x="462" y="19717"/>
                  <a:pt x="876" y="20186"/>
                  <a:pt x="1406" y="20550"/>
                </a:cubicBezTo>
                <a:cubicBezTo>
                  <a:pt x="1668" y="20457"/>
                  <a:pt x="1862" y="20370"/>
                  <a:pt x="2068" y="20319"/>
                </a:cubicBezTo>
                <a:cubicBezTo>
                  <a:pt x="2305" y="20259"/>
                  <a:pt x="2506" y="20384"/>
                  <a:pt x="2432" y="20567"/>
                </a:cubicBezTo>
                <a:cubicBezTo>
                  <a:pt x="2271" y="20967"/>
                  <a:pt x="2606" y="21165"/>
                  <a:pt x="2838" y="21403"/>
                </a:cubicBezTo>
                <a:cubicBezTo>
                  <a:pt x="3027" y="21596"/>
                  <a:pt x="3335" y="21593"/>
                  <a:pt x="3548" y="21414"/>
                </a:cubicBezTo>
                <a:cubicBezTo>
                  <a:pt x="3624" y="21350"/>
                  <a:pt x="3679" y="21268"/>
                  <a:pt x="3745" y="21195"/>
                </a:cubicBezTo>
                <a:cubicBezTo>
                  <a:pt x="5406" y="19353"/>
                  <a:pt x="7068" y="17510"/>
                  <a:pt x="8732" y="15669"/>
                </a:cubicBezTo>
                <a:cubicBezTo>
                  <a:pt x="8850" y="15538"/>
                  <a:pt x="8982" y="15417"/>
                  <a:pt x="9151" y="15248"/>
                </a:cubicBezTo>
                <a:cubicBezTo>
                  <a:pt x="9312" y="15457"/>
                  <a:pt x="9442" y="15618"/>
                  <a:pt x="9566" y="15782"/>
                </a:cubicBezTo>
                <a:cubicBezTo>
                  <a:pt x="10552" y="17091"/>
                  <a:pt x="11622" y="18348"/>
                  <a:pt x="12799" y="19538"/>
                </a:cubicBezTo>
                <a:cubicBezTo>
                  <a:pt x="13137" y="19880"/>
                  <a:pt x="13363" y="19913"/>
                  <a:pt x="13764" y="19639"/>
                </a:cubicBezTo>
                <a:cubicBezTo>
                  <a:pt x="14071" y="19429"/>
                  <a:pt x="14340" y="19181"/>
                  <a:pt x="14638" y="18942"/>
                </a:cubicBezTo>
                <a:cubicBezTo>
                  <a:pt x="14977" y="19118"/>
                  <a:pt x="15325" y="19299"/>
                  <a:pt x="15670" y="19479"/>
                </a:cubicBezTo>
                <a:cubicBezTo>
                  <a:pt x="15874" y="19336"/>
                  <a:pt x="16024" y="19228"/>
                  <a:pt x="16179" y="19123"/>
                </a:cubicBezTo>
                <a:cubicBezTo>
                  <a:pt x="16407" y="18969"/>
                  <a:pt x="16586" y="18817"/>
                  <a:pt x="16625" y="18532"/>
                </a:cubicBezTo>
                <a:cubicBezTo>
                  <a:pt x="16663" y="18245"/>
                  <a:pt x="16848" y="17980"/>
                  <a:pt x="17238" y="17893"/>
                </a:cubicBezTo>
                <a:cubicBezTo>
                  <a:pt x="17537" y="17826"/>
                  <a:pt x="17736" y="17646"/>
                  <a:pt x="17893" y="17435"/>
                </a:cubicBezTo>
                <a:cubicBezTo>
                  <a:pt x="18144" y="17098"/>
                  <a:pt x="18337" y="16737"/>
                  <a:pt x="18424" y="16377"/>
                </a:cubicBezTo>
                <a:cubicBezTo>
                  <a:pt x="16705" y="14528"/>
                  <a:pt x="15014" y="12708"/>
                  <a:pt x="13308" y="10873"/>
                </a:cubicBezTo>
                <a:cubicBezTo>
                  <a:pt x="13494" y="10665"/>
                  <a:pt x="13612" y="10530"/>
                  <a:pt x="13734" y="10397"/>
                </a:cubicBezTo>
                <a:cubicBezTo>
                  <a:pt x="15805" y="8137"/>
                  <a:pt x="18039" y="6000"/>
                  <a:pt x="20413" y="3968"/>
                </a:cubicBezTo>
                <a:cubicBezTo>
                  <a:pt x="20703" y="3719"/>
                  <a:pt x="20983" y="3471"/>
                  <a:pt x="21190" y="3153"/>
                </a:cubicBezTo>
                <a:cubicBezTo>
                  <a:pt x="21585" y="2544"/>
                  <a:pt x="21600" y="2565"/>
                  <a:pt x="21129" y="2026"/>
                </a:cubicBezTo>
                <a:cubicBezTo>
                  <a:pt x="20955" y="1827"/>
                  <a:pt x="20762" y="1776"/>
                  <a:pt x="20487" y="1772"/>
                </a:cubicBezTo>
                <a:cubicBezTo>
                  <a:pt x="19961" y="1764"/>
                  <a:pt x="19720" y="1486"/>
                  <a:pt x="19806" y="1064"/>
                </a:cubicBezTo>
                <a:cubicBezTo>
                  <a:pt x="19825" y="971"/>
                  <a:pt x="19804" y="847"/>
                  <a:pt x="19743" y="773"/>
                </a:cubicBezTo>
                <a:cubicBezTo>
                  <a:pt x="19597" y="599"/>
                  <a:pt x="19434" y="429"/>
                  <a:pt x="19245" y="289"/>
                </a:cubicBezTo>
                <a:cubicBezTo>
                  <a:pt x="18978" y="92"/>
                  <a:pt x="18816" y="-4"/>
                  <a:pt x="18655" y="0"/>
                </a:cubicBezTo>
                <a:close/>
              </a:path>
            </a:pathLst>
          </a:custGeom>
          <a:blipFill>
            <a:blip r:embed="rId5"/>
          </a:blipFill>
          <a:ln w="12700">
            <a:miter lim="400000"/>
          </a:ln>
          <a:effectLst>
            <a:outerShdw blurRad="50800" dist="25400" dir="5400000" rotWithShape="0">
              <a:srgbClr val="000000">
                <a:alpha val="50000"/>
              </a:srgbClr>
            </a:outerShdw>
          </a:effectLst>
        </p:spPr>
        <p:txBody>
          <a:bodyPr lIns="50800" tIns="50800" rIns="50800" bIns="50800" anchor="ctr"/>
          <a:lstStyle/>
          <a:p>
            <a:pPr>
              <a:defRPr sz="3000">
                <a:solidFill>
                  <a:srgbClr val="FFFFFF"/>
                </a:solidFill>
                <a:effectLst>
                  <a:outerShdw blurRad="38100" dist="12700" dir="5400000" rotWithShape="0">
                    <a:srgbClr val="000000">
                      <a:alpha val="80000"/>
                    </a:srgbClr>
                  </a:outerShdw>
                </a:effectLst>
              </a:defRPr>
            </a:pPr>
            <a:endParaRPr/>
          </a:p>
        </p:txBody>
      </p:sp>
      <p:pic>
        <p:nvPicPr>
          <p:cNvPr id="155" name="Image" descr="Image"/>
          <p:cNvPicPr>
            <a:picLocks noChangeAspect="1"/>
          </p:cNvPicPr>
          <p:nvPr/>
        </p:nvPicPr>
        <p:blipFill>
          <a:blip r:embed="rId6"/>
          <a:stretch>
            <a:fillRect/>
          </a:stretch>
        </p:blipFill>
        <p:spPr>
          <a:xfrm>
            <a:off x="1962150" y="6743700"/>
            <a:ext cx="4051300" cy="1219200"/>
          </a:xfrm>
          <a:prstGeom prst="rect">
            <a:avLst/>
          </a:prstGeom>
          <a:ln w="12700">
            <a:miter lim="400000"/>
          </a:ln>
        </p:spPr>
      </p:pic>
      <p:pic>
        <p:nvPicPr>
          <p:cNvPr id="156" name="Image" descr="Image"/>
          <p:cNvPicPr>
            <a:picLocks noChangeAspect="1"/>
          </p:cNvPicPr>
          <p:nvPr/>
        </p:nvPicPr>
        <p:blipFill>
          <a:blip r:embed="rId7"/>
          <a:stretch>
            <a:fillRect/>
          </a:stretch>
        </p:blipFill>
        <p:spPr>
          <a:xfrm>
            <a:off x="6502400" y="6648450"/>
            <a:ext cx="4064000" cy="1409700"/>
          </a:xfrm>
          <a:prstGeom prst="rect">
            <a:avLst/>
          </a:prstGeom>
          <a:ln w="12700">
            <a:miter lim="400000"/>
          </a:ln>
        </p:spPr>
      </p:pic>
    </p:spTree>
  </p:cSld>
  <p:clrMapOvr>
    <a:masterClrMapping/>
  </p:clrMapOvr>
  <mc:AlternateContent xmlns:mc="http://schemas.openxmlformats.org/markup-compatibility/2006" xmlns:p14="http://schemas.microsoft.com/office/powerpoint/2010/main">
    <mc:Choice Requires="p14">
      <p:transition spd="slow" p14:dur="1500">
        <p14:prism dir="r"/>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9" name="File Ordering"/>
          <p:cNvSpPr txBox="1">
            <a:spLocks noGrp="1"/>
          </p:cNvSpPr>
          <p:nvPr>
            <p:ph type="title"/>
          </p:nvPr>
        </p:nvSpPr>
        <p:spPr>
          <a:prstGeom prst="rect">
            <a:avLst/>
          </a:prstGeom>
        </p:spPr>
        <p:txBody>
          <a:bodyPr/>
          <a:lstStyle>
            <a:lvl1pPr>
              <a:defRPr>
                <a:solidFill>
                  <a:srgbClr val="000000"/>
                </a:solidFill>
              </a:defRPr>
            </a:lvl1pPr>
          </a:lstStyle>
          <a:p>
            <a:r>
              <a:rPr lang="en-US"/>
              <a:t>In File</a:t>
            </a:r>
            <a:r>
              <a:t> Ordering</a:t>
            </a:r>
          </a:p>
        </p:txBody>
      </p:sp>
      <p:sp>
        <p:nvSpPr>
          <p:cNvPr id="150" name="File order matters…"/>
          <p:cNvSpPr txBox="1"/>
          <p:nvPr/>
        </p:nvSpPr>
        <p:spPr>
          <a:xfrm>
            <a:off x="1185036" y="6136076"/>
            <a:ext cx="8773236" cy="120603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marL="1063625" lvl="2" indent="-250825" algn="l" defTabSz="457200">
              <a:lnSpc>
                <a:spcPts val="4600"/>
              </a:lnSpc>
              <a:buSzPct val="75000"/>
              <a:buFont typeface="Arial"/>
              <a:buChar char="•"/>
              <a:defRPr sz="2100" b="1">
                <a:solidFill>
                  <a:srgbClr val="000000"/>
                </a:solidFill>
                <a:effectLst/>
                <a:latin typeface="+mn-lt"/>
                <a:ea typeface="+mn-ea"/>
                <a:cs typeface="+mn-cs"/>
                <a:sym typeface="Helvetica Neue"/>
              </a:defRPr>
            </a:pPr>
            <a:r>
              <a:rPr lang="en-US"/>
              <a:t>Declaration order matters</a:t>
            </a:r>
          </a:p>
          <a:p>
            <a:pPr marL="1063625" lvl="2" indent="-250825" algn="l" defTabSz="457200">
              <a:lnSpc>
                <a:spcPts val="4600"/>
              </a:lnSpc>
              <a:buSzPct val="75000"/>
              <a:buFont typeface="Arial"/>
              <a:buChar char="•"/>
              <a:defRPr sz="2100" b="1">
                <a:solidFill>
                  <a:srgbClr val="000000"/>
                </a:solidFill>
                <a:effectLst/>
                <a:latin typeface="+mn-lt"/>
                <a:ea typeface="+mn-ea"/>
                <a:cs typeface="+mn-cs"/>
                <a:sym typeface="Helvetica Neue"/>
              </a:defRPr>
            </a:pPr>
            <a:r>
              <a:rPr lang="en-US">
                <a:cs typeface="Calibri"/>
              </a:rPr>
              <a:t>Types, Functions, and Values must be declared before they are used</a:t>
            </a:r>
          </a:p>
        </p:txBody>
      </p:sp>
      <p:sp>
        <p:nvSpPr>
          <p:cNvPr id="153" name="Dingbat Check"/>
          <p:cNvSpPr/>
          <p:nvPr/>
        </p:nvSpPr>
        <p:spPr>
          <a:xfrm>
            <a:off x="3220242" y="2010496"/>
            <a:ext cx="1301542" cy="1236808"/>
          </a:xfrm>
          <a:custGeom>
            <a:avLst/>
            <a:gdLst/>
            <a:ahLst/>
            <a:cxnLst>
              <a:cxn ang="0">
                <a:pos x="wd2" y="hd2"/>
              </a:cxn>
              <a:cxn ang="5400000">
                <a:pos x="wd2" y="hd2"/>
              </a:cxn>
              <a:cxn ang="10800000">
                <a:pos x="wd2" y="hd2"/>
              </a:cxn>
              <a:cxn ang="16200000">
                <a:pos x="wd2" y="hd2"/>
              </a:cxn>
            </a:cxnLst>
            <a:rect l="0" t="0" r="r" b="b"/>
            <a:pathLst>
              <a:path w="21452" h="20404" extrusionOk="0">
                <a:moveTo>
                  <a:pt x="19340" y="6"/>
                </a:moveTo>
                <a:cubicBezTo>
                  <a:pt x="18911" y="-308"/>
                  <a:pt x="8317" y="11620"/>
                  <a:pt x="6423" y="13985"/>
                </a:cubicBezTo>
                <a:cubicBezTo>
                  <a:pt x="6323" y="14108"/>
                  <a:pt x="6215" y="14226"/>
                  <a:pt x="6090" y="14370"/>
                </a:cubicBezTo>
                <a:cubicBezTo>
                  <a:pt x="5960" y="14216"/>
                  <a:pt x="5854" y="14096"/>
                  <a:pt x="5755" y="13971"/>
                </a:cubicBezTo>
                <a:cubicBezTo>
                  <a:pt x="4964" y="12967"/>
                  <a:pt x="4458" y="12167"/>
                  <a:pt x="3657" y="11171"/>
                </a:cubicBezTo>
                <a:cubicBezTo>
                  <a:pt x="3337" y="10773"/>
                  <a:pt x="2972" y="10410"/>
                  <a:pt x="2634" y="10026"/>
                </a:cubicBezTo>
                <a:cubicBezTo>
                  <a:pt x="2472" y="9843"/>
                  <a:pt x="2283" y="9849"/>
                  <a:pt x="2071" y="9915"/>
                </a:cubicBezTo>
                <a:cubicBezTo>
                  <a:pt x="1856" y="9981"/>
                  <a:pt x="1574" y="9982"/>
                  <a:pt x="1303" y="10152"/>
                </a:cubicBezTo>
                <a:cubicBezTo>
                  <a:pt x="1209" y="10262"/>
                  <a:pt x="1332" y="10438"/>
                  <a:pt x="1349" y="10609"/>
                </a:cubicBezTo>
                <a:cubicBezTo>
                  <a:pt x="1369" y="10821"/>
                  <a:pt x="603" y="10792"/>
                  <a:pt x="203" y="11061"/>
                </a:cubicBezTo>
                <a:cubicBezTo>
                  <a:pt x="111" y="11123"/>
                  <a:pt x="286" y="11375"/>
                  <a:pt x="227" y="11440"/>
                </a:cubicBezTo>
                <a:cubicBezTo>
                  <a:pt x="51" y="11634"/>
                  <a:pt x="-61" y="11588"/>
                  <a:pt x="36" y="11826"/>
                </a:cubicBezTo>
                <a:cubicBezTo>
                  <a:pt x="896" y="13941"/>
                  <a:pt x="2182" y="15733"/>
                  <a:pt x="3218" y="17879"/>
                </a:cubicBezTo>
                <a:cubicBezTo>
                  <a:pt x="4865" y="21292"/>
                  <a:pt x="5178" y="19166"/>
                  <a:pt x="5654" y="19575"/>
                </a:cubicBezTo>
                <a:cubicBezTo>
                  <a:pt x="7119" y="20836"/>
                  <a:pt x="6474" y="21179"/>
                  <a:pt x="9921" y="16770"/>
                </a:cubicBezTo>
                <a:cubicBezTo>
                  <a:pt x="11378" y="14721"/>
                  <a:pt x="19009" y="5203"/>
                  <a:pt x="20710" y="3334"/>
                </a:cubicBezTo>
                <a:cubicBezTo>
                  <a:pt x="20919" y="3106"/>
                  <a:pt x="21118" y="2879"/>
                  <a:pt x="21258" y="2594"/>
                </a:cubicBezTo>
                <a:cubicBezTo>
                  <a:pt x="21526" y="2050"/>
                  <a:pt x="21539" y="2066"/>
                  <a:pt x="21150" y="1624"/>
                </a:cubicBezTo>
                <a:cubicBezTo>
                  <a:pt x="21006" y="1461"/>
                  <a:pt x="20856" y="1427"/>
                  <a:pt x="20646" y="1437"/>
                </a:cubicBezTo>
                <a:cubicBezTo>
                  <a:pt x="20244" y="1456"/>
                  <a:pt x="20044" y="1227"/>
                  <a:pt x="20086" y="860"/>
                </a:cubicBezTo>
                <a:cubicBezTo>
                  <a:pt x="20096" y="778"/>
                  <a:pt x="20075" y="672"/>
                  <a:pt x="20023" y="612"/>
                </a:cubicBezTo>
                <a:cubicBezTo>
                  <a:pt x="19903" y="469"/>
                  <a:pt x="19492" y="117"/>
                  <a:pt x="19340" y="6"/>
                </a:cubicBezTo>
                <a:close/>
              </a:path>
            </a:pathLst>
          </a:custGeom>
          <a:blipFill>
            <a:blip r:embed="rId2"/>
          </a:blipFill>
          <a:ln w="12700">
            <a:miter lim="400000"/>
          </a:ln>
          <a:effectLst>
            <a:outerShdw blurRad="50800" dist="25400" dir="5400000" rotWithShape="0">
              <a:srgbClr val="000000">
                <a:alpha val="50000"/>
              </a:srgbClr>
            </a:outerShdw>
          </a:effectLst>
        </p:spPr>
        <p:txBody>
          <a:bodyPr lIns="50800" tIns="50800" rIns="50800" bIns="50800" anchor="ctr"/>
          <a:lstStyle/>
          <a:p>
            <a:pPr>
              <a:defRPr sz="3000">
                <a:solidFill>
                  <a:srgbClr val="FFFFFF"/>
                </a:solidFill>
                <a:effectLst>
                  <a:outerShdw blurRad="38100" dist="12700" dir="5400000" rotWithShape="0">
                    <a:srgbClr val="000000">
                      <a:alpha val="80000"/>
                    </a:srgbClr>
                  </a:outerShdw>
                </a:effectLst>
              </a:defRPr>
            </a:pPr>
            <a:endParaRPr/>
          </a:p>
        </p:txBody>
      </p:sp>
      <p:sp>
        <p:nvSpPr>
          <p:cNvPr id="154" name="Dingbat X"/>
          <p:cNvSpPr/>
          <p:nvPr/>
        </p:nvSpPr>
        <p:spPr>
          <a:xfrm>
            <a:off x="7854723" y="1945760"/>
            <a:ext cx="1156230" cy="1366280"/>
          </a:xfrm>
          <a:custGeom>
            <a:avLst/>
            <a:gdLst/>
            <a:ahLst/>
            <a:cxnLst>
              <a:cxn ang="0">
                <a:pos x="wd2" y="hd2"/>
              </a:cxn>
              <a:cxn ang="5400000">
                <a:pos x="wd2" y="hd2"/>
              </a:cxn>
              <a:cxn ang="10800000">
                <a:pos x="wd2" y="hd2"/>
              </a:cxn>
              <a:cxn ang="16200000">
                <a:pos x="wd2" y="hd2"/>
              </a:cxn>
            </a:cxnLst>
            <a:rect l="0" t="0" r="r" b="b"/>
            <a:pathLst>
              <a:path w="21484" h="21548" extrusionOk="0">
                <a:moveTo>
                  <a:pt x="18655" y="0"/>
                </a:moveTo>
                <a:cubicBezTo>
                  <a:pt x="18494" y="5"/>
                  <a:pt x="18333" y="109"/>
                  <a:pt x="18066" y="314"/>
                </a:cubicBezTo>
                <a:cubicBezTo>
                  <a:pt x="15478" y="2289"/>
                  <a:pt x="13027" y="4381"/>
                  <a:pt x="10727" y="6600"/>
                </a:cubicBezTo>
                <a:cubicBezTo>
                  <a:pt x="10587" y="6735"/>
                  <a:pt x="10434" y="6862"/>
                  <a:pt x="10258" y="7020"/>
                </a:cubicBezTo>
                <a:cubicBezTo>
                  <a:pt x="10102" y="6832"/>
                  <a:pt x="9974" y="6685"/>
                  <a:pt x="9856" y="6533"/>
                </a:cubicBezTo>
                <a:cubicBezTo>
                  <a:pt x="8908" y="5315"/>
                  <a:pt x="7971" y="4091"/>
                  <a:pt x="7009" y="2882"/>
                </a:cubicBezTo>
                <a:cubicBezTo>
                  <a:pt x="6625" y="2399"/>
                  <a:pt x="6178" y="1951"/>
                  <a:pt x="5769" y="1483"/>
                </a:cubicBezTo>
                <a:cubicBezTo>
                  <a:pt x="5573" y="1260"/>
                  <a:pt x="5327" y="1254"/>
                  <a:pt x="5044" y="1314"/>
                </a:cubicBezTo>
                <a:cubicBezTo>
                  <a:pt x="4759" y="1375"/>
                  <a:pt x="4593" y="1540"/>
                  <a:pt x="4590" y="1770"/>
                </a:cubicBezTo>
                <a:cubicBezTo>
                  <a:pt x="4583" y="2129"/>
                  <a:pt x="4349" y="2291"/>
                  <a:pt x="3989" y="2389"/>
                </a:cubicBezTo>
                <a:cubicBezTo>
                  <a:pt x="3741" y="2232"/>
                  <a:pt x="3498" y="2079"/>
                  <a:pt x="3221" y="1904"/>
                </a:cubicBezTo>
                <a:cubicBezTo>
                  <a:pt x="2922" y="2176"/>
                  <a:pt x="2660" y="2427"/>
                  <a:pt x="2382" y="2665"/>
                </a:cubicBezTo>
                <a:cubicBezTo>
                  <a:pt x="2135" y="2876"/>
                  <a:pt x="2125" y="3090"/>
                  <a:pt x="2231" y="3371"/>
                </a:cubicBezTo>
                <a:cubicBezTo>
                  <a:pt x="3179" y="5877"/>
                  <a:pt x="4394" y="8283"/>
                  <a:pt x="5880" y="10593"/>
                </a:cubicBezTo>
                <a:cubicBezTo>
                  <a:pt x="5956" y="10712"/>
                  <a:pt x="6024" y="10835"/>
                  <a:pt x="6094" y="10951"/>
                </a:cubicBezTo>
                <a:cubicBezTo>
                  <a:pt x="4046" y="12991"/>
                  <a:pt x="2019" y="15012"/>
                  <a:pt x="0" y="17024"/>
                </a:cubicBezTo>
                <a:cubicBezTo>
                  <a:pt x="166" y="17359"/>
                  <a:pt x="297" y="17644"/>
                  <a:pt x="450" y="17921"/>
                </a:cubicBezTo>
                <a:cubicBezTo>
                  <a:pt x="559" y="18117"/>
                  <a:pt x="570" y="18299"/>
                  <a:pt x="443" y="18491"/>
                </a:cubicBezTo>
                <a:cubicBezTo>
                  <a:pt x="355" y="18625"/>
                  <a:pt x="277" y="18763"/>
                  <a:pt x="214" y="18906"/>
                </a:cubicBezTo>
                <a:cubicBezTo>
                  <a:pt x="179" y="18986"/>
                  <a:pt x="139" y="19096"/>
                  <a:pt x="175" y="19164"/>
                </a:cubicBezTo>
                <a:cubicBezTo>
                  <a:pt x="462" y="19717"/>
                  <a:pt x="876" y="20186"/>
                  <a:pt x="1406" y="20550"/>
                </a:cubicBezTo>
                <a:cubicBezTo>
                  <a:pt x="1668" y="20457"/>
                  <a:pt x="1862" y="20370"/>
                  <a:pt x="2068" y="20319"/>
                </a:cubicBezTo>
                <a:cubicBezTo>
                  <a:pt x="2305" y="20259"/>
                  <a:pt x="2506" y="20384"/>
                  <a:pt x="2432" y="20567"/>
                </a:cubicBezTo>
                <a:cubicBezTo>
                  <a:pt x="2271" y="20967"/>
                  <a:pt x="2606" y="21165"/>
                  <a:pt x="2838" y="21403"/>
                </a:cubicBezTo>
                <a:cubicBezTo>
                  <a:pt x="3027" y="21596"/>
                  <a:pt x="3335" y="21593"/>
                  <a:pt x="3548" y="21414"/>
                </a:cubicBezTo>
                <a:cubicBezTo>
                  <a:pt x="3624" y="21350"/>
                  <a:pt x="3679" y="21268"/>
                  <a:pt x="3745" y="21195"/>
                </a:cubicBezTo>
                <a:cubicBezTo>
                  <a:pt x="5406" y="19353"/>
                  <a:pt x="7068" y="17510"/>
                  <a:pt x="8732" y="15669"/>
                </a:cubicBezTo>
                <a:cubicBezTo>
                  <a:pt x="8850" y="15538"/>
                  <a:pt x="8982" y="15417"/>
                  <a:pt x="9151" y="15248"/>
                </a:cubicBezTo>
                <a:cubicBezTo>
                  <a:pt x="9312" y="15457"/>
                  <a:pt x="9442" y="15618"/>
                  <a:pt x="9566" y="15782"/>
                </a:cubicBezTo>
                <a:cubicBezTo>
                  <a:pt x="10552" y="17091"/>
                  <a:pt x="11622" y="18348"/>
                  <a:pt x="12799" y="19538"/>
                </a:cubicBezTo>
                <a:cubicBezTo>
                  <a:pt x="13137" y="19880"/>
                  <a:pt x="13363" y="19913"/>
                  <a:pt x="13764" y="19639"/>
                </a:cubicBezTo>
                <a:cubicBezTo>
                  <a:pt x="14071" y="19429"/>
                  <a:pt x="14340" y="19181"/>
                  <a:pt x="14638" y="18942"/>
                </a:cubicBezTo>
                <a:cubicBezTo>
                  <a:pt x="14977" y="19118"/>
                  <a:pt x="15325" y="19299"/>
                  <a:pt x="15670" y="19479"/>
                </a:cubicBezTo>
                <a:cubicBezTo>
                  <a:pt x="15874" y="19336"/>
                  <a:pt x="16024" y="19228"/>
                  <a:pt x="16179" y="19123"/>
                </a:cubicBezTo>
                <a:cubicBezTo>
                  <a:pt x="16407" y="18969"/>
                  <a:pt x="16586" y="18817"/>
                  <a:pt x="16625" y="18532"/>
                </a:cubicBezTo>
                <a:cubicBezTo>
                  <a:pt x="16663" y="18245"/>
                  <a:pt x="16848" y="17980"/>
                  <a:pt x="17238" y="17893"/>
                </a:cubicBezTo>
                <a:cubicBezTo>
                  <a:pt x="17537" y="17826"/>
                  <a:pt x="17736" y="17646"/>
                  <a:pt x="17893" y="17435"/>
                </a:cubicBezTo>
                <a:cubicBezTo>
                  <a:pt x="18144" y="17098"/>
                  <a:pt x="18337" y="16737"/>
                  <a:pt x="18424" y="16377"/>
                </a:cubicBezTo>
                <a:cubicBezTo>
                  <a:pt x="16705" y="14528"/>
                  <a:pt x="15014" y="12708"/>
                  <a:pt x="13308" y="10873"/>
                </a:cubicBezTo>
                <a:cubicBezTo>
                  <a:pt x="13494" y="10665"/>
                  <a:pt x="13612" y="10530"/>
                  <a:pt x="13734" y="10397"/>
                </a:cubicBezTo>
                <a:cubicBezTo>
                  <a:pt x="15805" y="8137"/>
                  <a:pt x="18039" y="6000"/>
                  <a:pt x="20413" y="3968"/>
                </a:cubicBezTo>
                <a:cubicBezTo>
                  <a:pt x="20703" y="3719"/>
                  <a:pt x="20983" y="3471"/>
                  <a:pt x="21190" y="3153"/>
                </a:cubicBezTo>
                <a:cubicBezTo>
                  <a:pt x="21585" y="2544"/>
                  <a:pt x="21600" y="2565"/>
                  <a:pt x="21129" y="2026"/>
                </a:cubicBezTo>
                <a:cubicBezTo>
                  <a:pt x="20955" y="1827"/>
                  <a:pt x="20762" y="1776"/>
                  <a:pt x="20487" y="1772"/>
                </a:cubicBezTo>
                <a:cubicBezTo>
                  <a:pt x="19961" y="1764"/>
                  <a:pt x="19720" y="1486"/>
                  <a:pt x="19806" y="1064"/>
                </a:cubicBezTo>
                <a:cubicBezTo>
                  <a:pt x="19825" y="971"/>
                  <a:pt x="19804" y="847"/>
                  <a:pt x="19743" y="773"/>
                </a:cubicBezTo>
                <a:cubicBezTo>
                  <a:pt x="19597" y="599"/>
                  <a:pt x="19434" y="429"/>
                  <a:pt x="19245" y="289"/>
                </a:cubicBezTo>
                <a:cubicBezTo>
                  <a:pt x="18978" y="92"/>
                  <a:pt x="18816" y="-4"/>
                  <a:pt x="18655" y="0"/>
                </a:cubicBezTo>
                <a:close/>
              </a:path>
            </a:pathLst>
          </a:custGeom>
          <a:blipFill>
            <a:blip r:embed="rId3"/>
          </a:blipFill>
          <a:ln w="12700">
            <a:miter lim="400000"/>
          </a:ln>
          <a:effectLst>
            <a:outerShdw blurRad="50800" dist="25400" dir="5400000" rotWithShape="0">
              <a:srgbClr val="000000">
                <a:alpha val="50000"/>
              </a:srgbClr>
            </a:outerShdw>
          </a:effectLst>
        </p:spPr>
        <p:txBody>
          <a:bodyPr lIns="50800" tIns="50800" rIns="50800" bIns="50800" anchor="ctr"/>
          <a:lstStyle/>
          <a:p>
            <a:pPr>
              <a:defRPr sz="3000">
                <a:solidFill>
                  <a:srgbClr val="FFFFFF"/>
                </a:solidFill>
                <a:effectLst>
                  <a:outerShdw blurRad="38100" dist="12700" dir="5400000" rotWithShape="0">
                    <a:srgbClr val="000000">
                      <a:alpha val="80000"/>
                    </a:srgbClr>
                  </a:outerShdw>
                </a:effectLst>
              </a:defRPr>
            </a:pPr>
            <a:endParaRPr/>
          </a:p>
        </p:txBody>
      </p:sp>
      <p:pic>
        <p:nvPicPr>
          <p:cNvPr id="4" name="Picture 4" descr="A screen shot of a monitor&#10;&#10;Description generated with very high confidence">
            <a:extLst>
              <a:ext uri="{FF2B5EF4-FFF2-40B4-BE49-F238E27FC236}">
                <a16:creationId xmlns:a16="http://schemas.microsoft.com/office/drawing/2014/main" id="{6E04ABAB-AF92-4AD5-AF3F-6D1415A06FF5}"/>
              </a:ext>
            </a:extLst>
          </p:cNvPr>
          <p:cNvPicPr>
            <a:picLocks noChangeAspect="1"/>
          </p:cNvPicPr>
          <p:nvPr/>
        </p:nvPicPr>
        <p:blipFill>
          <a:blip r:embed="rId4"/>
          <a:stretch>
            <a:fillRect/>
          </a:stretch>
        </p:blipFill>
        <p:spPr>
          <a:xfrm>
            <a:off x="1815966" y="4134404"/>
            <a:ext cx="4101130" cy="1619277"/>
          </a:xfrm>
          <a:prstGeom prst="rect">
            <a:avLst/>
          </a:prstGeom>
        </p:spPr>
      </p:pic>
      <p:pic>
        <p:nvPicPr>
          <p:cNvPr id="6" name="Picture 6" descr="A screen shot of a clock&#10;&#10;Description generated with high confidence">
            <a:extLst>
              <a:ext uri="{FF2B5EF4-FFF2-40B4-BE49-F238E27FC236}">
                <a16:creationId xmlns:a16="http://schemas.microsoft.com/office/drawing/2014/main" id="{94479B04-E42C-42EC-8DAE-34F16A15A7FF}"/>
              </a:ext>
            </a:extLst>
          </p:cNvPr>
          <p:cNvPicPr>
            <a:picLocks noChangeAspect="1"/>
          </p:cNvPicPr>
          <p:nvPr/>
        </p:nvPicPr>
        <p:blipFill>
          <a:blip r:embed="rId5"/>
          <a:stretch>
            <a:fillRect/>
          </a:stretch>
        </p:blipFill>
        <p:spPr>
          <a:xfrm>
            <a:off x="6329285" y="4131141"/>
            <a:ext cx="4088073" cy="1612746"/>
          </a:xfrm>
          <a:prstGeom prst="rect">
            <a:avLst/>
          </a:prstGeom>
        </p:spPr>
      </p:pic>
    </p:spTree>
    <p:extLst>
      <p:ext uri="{BB962C8B-B14F-4D97-AF65-F5344CB8AC3E}">
        <p14:creationId xmlns:p14="http://schemas.microsoft.com/office/powerpoint/2010/main" val="2265406999"/>
      </p:ext>
    </p:extLst>
  </p:cSld>
  <p:clrMapOvr>
    <a:masterClrMapping/>
  </p:clrMapOvr>
  <mc:AlternateContent xmlns:mc="http://schemas.openxmlformats.org/markup-compatibility/2006" xmlns:p14="http://schemas.microsoft.com/office/powerpoint/2010/main">
    <mc:Choice Requires="p14">
      <p:transition spd="slow" p14:dur="1500">
        <p14:prism dir="r"/>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1CAF1C-D169-48F4-A280-DC41BC1E335A}"/>
              </a:ext>
            </a:extLst>
          </p:cNvPr>
          <p:cNvSpPr>
            <a:spLocks noGrp="1"/>
          </p:cNvSpPr>
          <p:nvPr>
            <p:ph type="title"/>
          </p:nvPr>
        </p:nvSpPr>
        <p:spPr/>
        <p:txBody>
          <a:bodyPr/>
          <a:lstStyle/>
          <a:p>
            <a:r>
              <a:rPr lang="en-US" dirty="0"/>
              <a:t>Module 2 – Lists &amp; Sequences</a:t>
            </a:r>
            <a:br>
              <a:rPr lang="en-US" dirty="0"/>
            </a:br>
            <a:endParaRPr lang="en-US" dirty="0"/>
          </a:p>
        </p:txBody>
      </p:sp>
      <p:sp>
        <p:nvSpPr>
          <p:cNvPr id="3" name="Text Placeholder 2">
            <a:extLst>
              <a:ext uri="{FF2B5EF4-FFF2-40B4-BE49-F238E27FC236}">
                <a16:creationId xmlns:a16="http://schemas.microsoft.com/office/drawing/2014/main" id="{9C329A7D-FC49-4F8B-A464-FF21B49E0212}"/>
              </a:ext>
            </a:extLst>
          </p:cNvPr>
          <p:cNvSpPr>
            <a:spLocks noGrp="1"/>
          </p:cNvSpPr>
          <p:nvPr>
            <p:ph type="body" idx="1"/>
          </p:nvPr>
        </p:nvSpPr>
        <p:spPr/>
        <p:txBody>
          <a:bodyPr vert="horz" lIns="91440" tIns="45720" rIns="91440" bIns="45720" rtlCol="0" anchor="t">
            <a:normAutofit/>
          </a:bodyPr>
          <a:lstStyle/>
          <a:p>
            <a:pPr marL="324485" indent="-324485"/>
            <a:r>
              <a:rPr lang="en-US"/>
              <a:t>Creating and Initializing lists</a:t>
            </a:r>
          </a:p>
          <a:p>
            <a:pPr marL="324485" indent="-324485"/>
            <a:r>
              <a:rPr lang="en-US"/>
              <a:t>Properties of Lists</a:t>
            </a:r>
            <a:endParaRPr lang="en-US">
              <a:cs typeface="Calibri"/>
            </a:endParaRPr>
          </a:p>
          <a:p>
            <a:pPr marL="324485" indent="-324485"/>
            <a:r>
              <a:rPr lang="en-US"/>
              <a:t>Operators for working with lists</a:t>
            </a:r>
            <a:endParaRPr lang="en-US">
              <a:cs typeface="Calibri"/>
            </a:endParaRPr>
          </a:p>
          <a:p>
            <a:pPr marL="324485" indent="-324485"/>
            <a:r>
              <a:rPr lang="en-US"/>
              <a:t>Operating on List elements</a:t>
            </a:r>
            <a:endParaRPr lang="en-US">
              <a:cs typeface="Calibri"/>
            </a:endParaRPr>
          </a:p>
          <a:p>
            <a:pPr marL="324485" indent="-324485"/>
            <a:r>
              <a:rPr lang="en-US">
                <a:cs typeface="Calibri"/>
              </a:rPr>
              <a:t>Sequence</a:t>
            </a:r>
          </a:p>
          <a:p>
            <a:pPr marL="324485" indent="-324485"/>
            <a:r>
              <a:rPr lang="en-US">
                <a:cs typeface="Calibri"/>
              </a:rPr>
              <a:t>Sequence or List? </a:t>
            </a:r>
          </a:p>
          <a:p>
            <a:pPr marL="324485" indent="-324485"/>
            <a:endParaRPr lang="en-US">
              <a:cs typeface="Calibri"/>
            </a:endParaRPr>
          </a:p>
        </p:txBody>
      </p:sp>
    </p:spTree>
    <p:extLst>
      <p:ext uri="{BB962C8B-B14F-4D97-AF65-F5344CB8AC3E}">
        <p14:creationId xmlns:p14="http://schemas.microsoft.com/office/powerpoint/2010/main" val="1878906950"/>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64554-C11B-5F45-B734-96BDB3AA7546}"/>
              </a:ext>
            </a:extLst>
          </p:cNvPr>
          <p:cNvSpPr>
            <a:spLocks noGrp="1"/>
          </p:cNvSpPr>
          <p:nvPr>
            <p:ph type="title"/>
          </p:nvPr>
        </p:nvSpPr>
        <p:spPr/>
        <p:txBody>
          <a:bodyPr/>
          <a:lstStyle/>
          <a:p>
            <a:r>
              <a:rPr lang="en-US" b="1"/>
              <a:t>Creating and Initializing Lists</a:t>
            </a:r>
            <a:endParaRPr lang="en-US"/>
          </a:p>
        </p:txBody>
      </p:sp>
      <p:sp>
        <p:nvSpPr>
          <p:cNvPr id="11" name="TextBox 10">
            <a:extLst>
              <a:ext uri="{FF2B5EF4-FFF2-40B4-BE49-F238E27FC236}">
                <a16:creationId xmlns:a16="http://schemas.microsoft.com/office/drawing/2014/main" id="{6D992E03-BA24-4E48-9384-6C4521902088}"/>
              </a:ext>
            </a:extLst>
          </p:cNvPr>
          <p:cNvSpPr txBox="1"/>
          <p:nvPr/>
        </p:nvSpPr>
        <p:spPr>
          <a:xfrm>
            <a:off x="894080" y="2404536"/>
            <a:ext cx="11468107" cy="646331"/>
          </a:xfrm>
          <a:prstGeom prst="rect">
            <a:avLst/>
          </a:prstGeom>
          <a:noFill/>
        </p:spPr>
        <p:txBody>
          <a:bodyPr wrap="square" rtlCol="0">
            <a:spAutoFit/>
          </a:bodyPr>
          <a:lstStyle/>
          <a:p>
            <a:pPr algn="l" defTabSz="914400" hangingPunct="1"/>
            <a:r>
              <a:rPr lang="en-US" sz="1800" kern="1200">
                <a:solidFill>
                  <a:prstClr val="black"/>
                </a:solidFill>
                <a:effectLst/>
                <a:latin typeface="Calibri" panose="020F0502020204030204"/>
                <a:ea typeface="+mn-ea"/>
                <a:cs typeface="+mn-cs"/>
              </a:rPr>
              <a:t>You can define a list by explicitly listing out the elements, separated by semicolons and enclosed in square brackets, as shown in the following line of code.</a:t>
            </a:r>
          </a:p>
        </p:txBody>
      </p:sp>
      <p:sp>
        <p:nvSpPr>
          <p:cNvPr id="12" name="TextBox 11">
            <a:extLst>
              <a:ext uri="{FF2B5EF4-FFF2-40B4-BE49-F238E27FC236}">
                <a16:creationId xmlns:a16="http://schemas.microsoft.com/office/drawing/2014/main" id="{9D99D098-5167-C74E-B045-1E7D63966C25}"/>
              </a:ext>
            </a:extLst>
          </p:cNvPr>
          <p:cNvSpPr txBox="1"/>
          <p:nvPr/>
        </p:nvSpPr>
        <p:spPr>
          <a:xfrm>
            <a:off x="894080" y="4241104"/>
            <a:ext cx="11543982" cy="646331"/>
          </a:xfrm>
          <a:prstGeom prst="rect">
            <a:avLst/>
          </a:prstGeom>
          <a:noFill/>
        </p:spPr>
        <p:txBody>
          <a:bodyPr wrap="square" rtlCol="0">
            <a:spAutoFit/>
          </a:bodyPr>
          <a:lstStyle/>
          <a:p>
            <a:pPr algn="l" defTabSz="914400" hangingPunct="1"/>
            <a:r>
              <a:rPr lang="en-US" sz="1800" kern="1200">
                <a:solidFill>
                  <a:prstClr val="black"/>
                </a:solidFill>
                <a:effectLst/>
                <a:latin typeface="Calibri" panose="020F0502020204030204"/>
                <a:ea typeface="+mn-ea"/>
                <a:cs typeface="+mn-cs"/>
              </a:rPr>
              <a:t>You can also define list elements by using a range indicated by integers separated by the range operator (..), as shown in the following code.</a:t>
            </a:r>
          </a:p>
        </p:txBody>
      </p:sp>
      <p:pic>
        <p:nvPicPr>
          <p:cNvPr id="13" name="Picture 12">
            <a:extLst>
              <a:ext uri="{FF2B5EF4-FFF2-40B4-BE49-F238E27FC236}">
                <a16:creationId xmlns:a16="http://schemas.microsoft.com/office/drawing/2014/main" id="{9E21E4E8-55F5-0E43-B578-FB17369CA869}"/>
              </a:ext>
            </a:extLst>
          </p:cNvPr>
          <p:cNvPicPr>
            <a:picLocks noChangeAspect="1"/>
          </p:cNvPicPr>
          <p:nvPr/>
        </p:nvPicPr>
        <p:blipFill>
          <a:blip r:embed="rId2"/>
          <a:stretch>
            <a:fillRect/>
          </a:stretch>
        </p:blipFill>
        <p:spPr>
          <a:xfrm>
            <a:off x="963652" y="4855696"/>
            <a:ext cx="11543979" cy="1204982"/>
          </a:xfrm>
          <a:prstGeom prst="rect">
            <a:avLst/>
          </a:prstGeom>
        </p:spPr>
      </p:pic>
      <p:sp>
        <p:nvSpPr>
          <p:cNvPr id="14" name="TextBox 13">
            <a:extLst>
              <a:ext uri="{FF2B5EF4-FFF2-40B4-BE49-F238E27FC236}">
                <a16:creationId xmlns:a16="http://schemas.microsoft.com/office/drawing/2014/main" id="{0587B43C-DAAC-D44A-8327-A221B3393A1C}"/>
              </a:ext>
            </a:extLst>
          </p:cNvPr>
          <p:cNvSpPr txBox="1"/>
          <p:nvPr/>
        </p:nvSpPr>
        <p:spPr>
          <a:xfrm>
            <a:off x="963652" y="6205856"/>
            <a:ext cx="11543975" cy="369332"/>
          </a:xfrm>
          <a:prstGeom prst="rect">
            <a:avLst/>
          </a:prstGeom>
          <a:noFill/>
        </p:spPr>
        <p:txBody>
          <a:bodyPr wrap="square" rtlCol="0">
            <a:spAutoFit/>
          </a:bodyPr>
          <a:lstStyle/>
          <a:p>
            <a:pPr algn="l" defTabSz="914400" hangingPunct="1"/>
            <a:r>
              <a:rPr lang="en-US" sz="1800" kern="1200">
                <a:solidFill>
                  <a:prstClr val="black"/>
                </a:solidFill>
                <a:effectLst/>
                <a:latin typeface="Calibri" panose="020F0502020204030204"/>
                <a:ea typeface="+mn-ea"/>
                <a:cs typeface="+mn-cs"/>
              </a:rPr>
              <a:t>An empty list is specified by a pair of square brackets with nothing in between them.</a:t>
            </a:r>
          </a:p>
        </p:txBody>
      </p:sp>
      <p:pic>
        <p:nvPicPr>
          <p:cNvPr id="15" name="Picture 14">
            <a:extLst>
              <a:ext uri="{FF2B5EF4-FFF2-40B4-BE49-F238E27FC236}">
                <a16:creationId xmlns:a16="http://schemas.microsoft.com/office/drawing/2014/main" id="{873F928B-66CF-5447-8F76-0099C07D3EC5}"/>
              </a:ext>
            </a:extLst>
          </p:cNvPr>
          <p:cNvPicPr>
            <a:picLocks noChangeAspect="1"/>
          </p:cNvPicPr>
          <p:nvPr/>
        </p:nvPicPr>
        <p:blipFill>
          <a:blip r:embed="rId3"/>
          <a:stretch>
            <a:fillRect/>
          </a:stretch>
        </p:blipFill>
        <p:spPr>
          <a:xfrm>
            <a:off x="963652" y="6539592"/>
            <a:ext cx="11468102" cy="1159655"/>
          </a:xfrm>
          <a:prstGeom prst="rect">
            <a:avLst/>
          </a:prstGeom>
        </p:spPr>
      </p:pic>
      <p:pic>
        <p:nvPicPr>
          <p:cNvPr id="4" name="Picture 4" descr="A screenshot of a cell phone&#10;&#10;Description generated with high confidence">
            <a:extLst>
              <a:ext uri="{FF2B5EF4-FFF2-40B4-BE49-F238E27FC236}">
                <a16:creationId xmlns:a16="http://schemas.microsoft.com/office/drawing/2014/main" id="{C9FB2B7E-E65D-4800-BE40-AE5375829589}"/>
              </a:ext>
            </a:extLst>
          </p:cNvPr>
          <p:cNvPicPr>
            <a:picLocks noChangeAspect="1"/>
          </p:cNvPicPr>
          <p:nvPr/>
        </p:nvPicPr>
        <p:blipFill>
          <a:blip r:embed="rId4"/>
          <a:stretch>
            <a:fillRect/>
          </a:stretch>
        </p:blipFill>
        <p:spPr>
          <a:xfrm>
            <a:off x="968977" y="3100347"/>
            <a:ext cx="11403843" cy="1042480"/>
          </a:xfrm>
          <a:prstGeom prst="rect">
            <a:avLst/>
          </a:prstGeom>
        </p:spPr>
      </p:pic>
    </p:spTree>
    <p:extLst>
      <p:ext uri="{BB962C8B-B14F-4D97-AF65-F5344CB8AC3E}">
        <p14:creationId xmlns:p14="http://schemas.microsoft.com/office/powerpoint/2010/main" val="2474533453"/>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C9C97-680F-CB44-95B9-3B27D3812751}"/>
              </a:ext>
            </a:extLst>
          </p:cNvPr>
          <p:cNvSpPr>
            <a:spLocks noGrp="1"/>
          </p:cNvSpPr>
          <p:nvPr>
            <p:ph type="title"/>
          </p:nvPr>
        </p:nvSpPr>
        <p:spPr>
          <a:xfrm>
            <a:off x="894080" y="519291"/>
            <a:ext cx="11216640" cy="1885245"/>
          </a:xfrm>
        </p:spPr>
        <p:txBody>
          <a:bodyPr/>
          <a:lstStyle/>
          <a:p>
            <a:r>
              <a:rPr lang="en-US"/>
              <a:t>Properties of Lists</a:t>
            </a:r>
          </a:p>
        </p:txBody>
      </p:sp>
      <p:pic>
        <p:nvPicPr>
          <p:cNvPr id="4" name="Content Placeholder 4">
            <a:extLst>
              <a:ext uri="{FF2B5EF4-FFF2-40B4-BE49-F238E27FC236}">
                <a16:creationId xmlns:a16="http://schemas.microsoft.com/office/drawing/2014/main" id="{5A1B750C-30E1-5241-B45A-C6F7DAA5A5EF}"/>
              </a:ext>
            </a:extLst>
          </p:cNvPr>
          <p:cNvPicPr>
            <a:picLocks noChangeAspect="1"/>
          </p:cNvPicPr>
          <p:nvPr/>
        </p:nvPicPr>
        <p:blipFill>
          <a:blip r:embed="rId2"/>
          <a:stretch>
            <a:fillRect/>
          </a:stretch>
        </p:blipFill>
        <p:spPr>
          <a:xfrm>
            <a:off x="894080" y="2119570"/>
            <a:ext cx="11695922" cy="3810333"/>
          </a:xfrm>
          <a:prstGeom prst="rect">
            <a:avLst/>
          </a:prstGeom>
        </p:spPr>
      </p:pic>
      <p:pic>
        <p:nvPicPr>
          <p:cNvPr id="5" name="Picture 5" descr="A screenshot of a cell phone&#10;&#10;Description generated with very high confidence">
            <a:extLst>
              <a:ext uri="{FF2B5EF4-FFF2-40B4-BE49-F238E27FC236}">
                <a16:creationId xmlns:a16="http://schemas.microsoft.com/office/drawing/2014/main" id="{08975968-CA0F-4BDD-AB00-F5A5CCFF82CF}"/>
              </a:ext>
            </a:extLst>
          </p:cNvPr>
          <p:cNvPicPr>
            <a:picLocks noChangeAspect="1"/>
          </p:cNvPicPr>
          <p:nvPr/>
        </p:nvPicPr>
        <p:blipFill>
          <a:blip r:embed="rId3"/>
          <a:stretch>
            <a:fillRect/>
          </a:stretch>
        </p:blipFill>
        <p:spPr>
          <a:xfrm>
            <a:off x="890410" y="5915237"/>
            <a:ext cx="11693714" cy="3015821"/>
          </a:xfrm>
          <a:prstGeom prst="rect">
            <a:avLst/>
          </a:prstGeom>
        </p:spPr>
      </p:pic>
    </p:spTree>
    <p:extLst>
      <p:ext uri="{BB962C8B-B14F-4D97-AF65-F5344CB8AC3E}">
        <p14:creationId xmlns:p14="http://schemas.microsoft.com/office/powerpoint/2010/main" val="2123555378"/>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43834-A30F-4B0C-A581-492156E114F0}"/>
              </a:ext>
            </a:extLst>
          </p:cNvPr>
          <p:cNvSpPr>
            <a:spLocks noGrp="1"/>
          </p:cNvSpPr>
          <p:nvPr>
            <p:ph type="title"/>
          </p:nvPr>
        </p:nvSpPr>
        <p:spPr>
          <a:xfrm>
            <a:off x="894080" y="519291"/>
            <a:ext cx="11216640" cy="1885245"/>
          </a:xfrm>
        </p:spPr>
        <p:txBody>
          <a:bodyPr/>
          <a:lstStyle/>
          <a:p>
            <a:r>
              <a:rPr lang="en-US"/>
              <a:t>Operators for Working with Lists</a:t>
            </a:r>
          </a:p>
          <a:p>
            <a:endParaRPr lang="en-US">
              <a:cs typeface="Calibri Light"/>
            </a:endParaRPr>
          </a:p>
        </p:txBody>
      </p:sp>
      <p:sp>
        <p:nvSpPr>
          <p:cNvPr id="3" name="Text Placeholder 2">
            <a:extLst>
              <a:ext uri="{FF2B5EF4-FFF2-40B4-BE49-F238E27FC236}">
                <a16:creationId xmlns:a16="http://schemas.microsoft.com/office/drawing/2014/main" id="{D0BB22B9-F6AA-4614-B31C-3C1444D134B1}"/>
              </a:ext>
            </a:extLst>
          </p:cNvPr>
          <p:cNvSpPr>
            <a:spLocks noGrp="1"/>
          </p:cNvSpPr>
          <p:nvPr>
            <p:ph type="body" idx="1"/>
          </p:nvPr>
        </p:nvSpPr>
        <p:spPr>
          <a:xfrm>
            <a:off x="894080" y="1707098"/>
            <a:ext cx="11216640" cy="6188570"/>
          </a:xfrm>
        </p:spPr>
        <p:txBody>
          <a:bodyPr vert="horz" lIns="91440" tIns="45720" rIns="91440" bIns="45720" rtlCol="0" anchor="t">
            <a:normAutofit/>
          </a:bodyPr>
          <a:lstStyle/>
          <a:p>
            <a:pPr marL="0" indent="0">
              <a:buNone/>
            </a:pPr>
            <a:r>
              <a:rPr lang="en-US" sz="2800"/>
              <a:t>You can attach elements to a list by using the :: (cons) operator. If list1 is [2; 3; 4], the following code creates list2 as [100; 2; 3; 4].</a:t>
            </a:r>
          </a:p>
          <a:p>
            <a:pPr marL="0" indent="0">
              <a:buNone/>
            </a:pPr>
            <a:endParaRPr lang="en-US" sz="2800">
              <a:cs typeface="Calibri" panose="020F0502020204030204"/>
            </a:endParaRPr>
          </a:p>
          <a:p>
            <a:pPr marL="0" indent="0">
              <a:buNone/>
            </a:pPr>
            <a:endParaRPr lang="en-US" sz="2800">
              <a:cs typeface="Calibri" panose="020F0502020204030204"/>
            </a:endParaRPr>
          </a:p>
        </p:txBody>
      </p:sp>
      <p:pic>
        <p:nvPicPr>
          <p:cNvPr id="5" name="Picture 4">
            <a:extLst>
              <a:ext uri="{FF2B5EF4-FFF2-40B4-BE49-F238E27FC236}">
                <a16:creationId xmlns:a16="http://schemas.microsoft.com/office/drawing/2014/main" id="{47ABACA1-51A5-8E41-970A-3ABB2AE144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4080" y="2672796"/>
            <a:ext cx="11772609" cy="1130300"/>
          </a:xfrm>
          <a:prstGeom prst="rect">
            <a:avLst/>
          </a:prstGeom>
        </p:spPr>
      </p:pic>
      <p:sp>
        <p:nvSpPr>
          <p:cNvPr id="8" name="TextBox 7">
            <a:extLst>
              <a:ext uri="{FF2B5EF4-FFF2-40B4-BE49-F238E27FC236}">
                <a16:creationId xmlns:a16="http://schemas.microsoft.com/office/drawing/2014/main" id="{8B2C02F7-3E15-0B4B-9BF6-308515FAD1B7}"/>
              </a:ext>
            </a:extLst>
          </p:cNvPr>
          <p:cNvSpPr txBox="1"/>
          <p:nvPr/>
        </p:nvSpPr>
        <p:spPr>
          <a:xfrm>
            <a:off x="894080" y="4283594"/>
            <a:ext cx="11772609" cy="1200329"/>
          </a:xfrm>
          <a:prstGeom prst="rect">
            <a:avLst/>
          </a:prstGeom>
          <a:noFill/>
        </p:spPr>
        <p:txBody>
          <a:bodyPr wrap="square" rtlCol="0">
            <a:spAutoFit/>
          </a:bodyPr>
          <a:lstStyle/>
          <a:p>
            <a:pPr algn="l"/>
            <a:r>
              <a:rPr lang="en-US" sz="2400">
                <a:solidFill>
                  <a:schemeClr val="tx1"/>
                </a:solidFill>
                <a:effectLst/>
                <a:latin typeface="+mn-lt"/>
              </a:rPr>
              <a:t>You can concatenate lists that have compatible types by using the </a:t>
            </a:r>
            <a:r>
              <a:rPr lang="en-US" sz="2400">
                <a:solidFill>
                  <a:schemeClr val="tx1"/>
                </a:solidFill>
                <a:latin typeface="+mn-lt"/>
              </a:rPr>
              <a:t>@</a:t>
            </a:r>
            <a:r>
              <a:rPr lang="en-US" sz="2400">
                <a:solidFill>
                  <a:schemeClr val="tx1"/>
                </a:solidFill>
                <a:effectLst/>
                <a:latin typeface="+mn-lt"/>
              </a:rPr>
              <a:t> operator, as in the following code. If </a:t>
            </a:r>
            <a:r>
              <a:rPr lang="en-US" sz="2400">
                <a:solidFill>
                  <a:schemeClr val="tx1"/>
                </a:solidFill>
                <a:latin typeface="+mn-lt"/>
              </a:rPr>
              <a:t>list1</a:t>
            </a:r>
            <a:r>
              <a:rPr lang="en-US" sz="2400">
                <a:solidFill>
                  <a:schemeClr val="tx1"/>
                </a:solidFill>
                <a:effectLst/>
                <a:latin typeface="+mn-lt"/>
              </a:rPr>
              <a:t> is </a:t>
            </a:r>
            <a:r>
              <a:rPr lang="en-US" sz="2400">
                <a:solidFill>
                  <a:schemeClr val="tx1"/>
                </a:solidFill>
                <a:latin typeface="+mn-lt"/>
              </a:rPr>
              <a:t>[2; 3; 4]</a:t>
            </a:r>
            <a:r>
              <a:rPr lang="en-US" sz="2400">
                <a:solidFill>
                  <a:schemeClr val="tx1"/>
                </a:solidFill>
                <a:effectLst/>
                <a:latin typeface="+mn-lt"/>
              </a:rPr>
              <a:t> and </a:t>
            </a:r>
            <a:r>
              <a:rPr lang="en-US" sz="2400">
                <a:solidFill>
                  <a:schemeClr val="tx1"/>
                </a:solidFill>
                <a:latin typeface="+mn-lt"/>
              </a:rPr>
              <a:t>list2</a:t>
            </a:r>
            <a:r>
              <a:rPr lang="en-US" sz="2400">
                <a:solidFill>
                  <a:schemeClr val="tx1"/>
                </a:solidFill>
                <a:effectLst/>
                <a:latin typeface="+mn-lt"/>
              </a:rPr>
              <a:t> is </a:t>
            </a:r>
            <a:r>
              <a:rPr lang="en-US" sz="2400">
                <a:solidFill>
                  <a:schemeClr val="tx1"/>
                </a:solidFill>
                <a:latin typeface="+mn-lt"/>
              </a:rPr>
              <a:t>[100; 2; 3; 4]</a:t>
            </a:r>
            <a:r>
              <a:rPr lang="en-US" sz="2400">
                <a:solidFill>
                  <a:schemeClr val="tx1"/>
                </a:solidFill>
                <a:effectLst/>
                <a:latin typeface="+mn-lt"/>
              </a:rPr>
              <a:t>, this code creates </a:t>
            </a:r>
            <a:r>
              <a:rPr lang="en-US" sz="2400">
                <a:solidFill>
                  <a:schemeClr val="tx1"/>
                </a:solidFill>
                <a:latin typeface="+mn-lt"/>
              </a:rPr>
              <a:t>list3</a:t>
            </a:r>
            <a:r>
              <a:rPr lang="en-US" sz="2400">
                <a:solidFill>
                  <a:schemeClr val="tx1"/>
                </a:solidFill>
                <a:effectLst/>
                <a:latin typeface="+mn-lt"/>
              </a:rPr>
              <a:t> as </a:t>
            </a:r>
            <a:r>
              <a:rPr lang="en-US" sz="2400">
                <a:solidFill>
                  <a:schemeClr val="tx1"/>
                </a:solidFill>
                <a:latin typeface="+mn-lt"/>
              </a:rPr>
              <a:t>[2; 3; 4; 100; 2; 3; 4]</a:t>
            </a:r>
            <a:r>
              <a:rPr lang="en-US" sz="2400">
                <a:solidFill>
                  <a:schemeClr val="tx1"/>
                </a:solidFill>
                <a:effectLst/>
                <a:latin typeface="+mn-lt"/>
              </a:rPr>
              <a:t>.</a:t>
            </a:r>
            <a:endParaRPr lang="en-US" sz="2400">
              <a:solidFill>
                <a:schemeClr val="tx1"/>
              </a:solidFill>
              <a:latin typeface="+mn-lt"/>
            </a:endParaRPr>
          </a:p>
        </p:txBody>
      </p:sp>
      <p:pic>
        <p:nvPicPr>
          <p:cNvPr id="10" name="Picture 9">
            <a:extLst>
              <a:ext uri="{FF2B5EF4-FFF2-40B4-BE49-F238E27FC236}">
                <a16:creationId xmlns:a16="http://schemas.microsoft.com/office/drawing/2014/main" id="{6DF0B3F6-C4CB-5C48-B09F-43E4FFB9C03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4080" y="5675831"/>
            <a:ext cx="11963400" cy="1117600"/>
          </a:xfrm>
          <a:prstGeom prst="rect">
            <a:avLst/>
          </a:prstGeom>
        </p:spPr>
      </p:pic>
    </p:spTree>
    <p:extLst>
      <p:ext uri="{BB962C8B-B14F-4D97-AF65-F5344CB8AC3E}">
        <p14:creationId xmlns:p14="http://schemas.microsoft.com/office/powerpoint/2010/main" val="324592004"/>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6E5A46-25E3-094E-8D04-8646DC40C440}"/>
              </a:ext>
            </a:extLst>
          </p:cNvPr>
          <p:cNvSpPr>
            <a:spLocks noGrp="1"/>
          </p:cNvSpPr>
          <p:nvPr>
            <p:ph type="title"/>
          </p:nvPr>
        </p:nvSpPr>
        <p:spPr/>
        <p:txBody>
          <a:bodyPr/>
          <a:lstStyle/>
          <a:p>
            <a:r>
              <a:rPr lang="en-US" b="1"/>
              <a:t>Arithmetic Operations on Lists</a:t>
            </a:r>
            <a:br>
              <a:rPr lang="en-US" b="1"/>
            </a:br>
            <a:endParaRPr lang="en-US"/>
          </a:p>
        </p:txBody>
      </p:sp>
      <p:sp>
        <p:nvSpPr>
          <p:cNvPr id="3" name="Text Placeholder 2">
            <a:extLst>
              <a:ext uri="{FF2B5EF4-FFF2-40B4-BE49-F238E27FC236}">
                <a16:creationId xmlns:a16="http://schemas.microsoft.com/office/drawing/2014/main" id="{29301B6F-C352-1B4B-AD1C-F44BC35958A5}"/>
              </a:ext>
            </a:extLst>
          </p:cNvPr>
          <p:cNvSpPr>
            <a:spLocks noGrp="1"/>
          </p:cNvSpPr>
          <p:nvPr>
            <p:ph type="body" idx="1"/>
          </p:nvPr>
        </p:nvSpPr>
        <p:spPr/>
        <p:txBody>
          <a:bodyPr/>
          <a:lstStyle/>
          <a:p>
            <a:pPr marL="0" indent="0">
              <a:buNone/>
            </a:pPr>
            <a:r>
              <a:rPr lang="en-US"/>
              <a:t>      </a:t>
            </a:r>
          </a:p>
        </p:txBody>
      </p:sp>
      <p:pic>
        <p:nvPicPr>
          <p:cNvPr id="5" name="Picture 4">
            <a:extLst>
              <a:ext uri="{FF2B5EF4-FFF2-40B4-BE49-F238E27FC236}">
                <a16:creationId xmlns:a16="http://schemas.microsoft.com/office/drawing/2014/main" id="{7CA6795A-86B9-F34D-8C65-9BCF7D5625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4080" y="1574800"/>
            <a:ext cx="11043224" cy="3302000"/>
          </a:xfrm>
          <a:prstGeom prst="rect">
            <a:avLst/>
          </a:prstGeom>
        </p:spPr>
      </p:pic>
    </p:spTree>
    <p:extLst>
      <p:ext uri="{BB962C8B-B14F-4D97-AF65-F5344CB8AC3E}">
        <p14:creationId xmlns:p14="http://schemas.microsoft.com/office/powerpoint/2010/main" val="1731141683"/>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EE1D2D-2411-284C-A25C-D69FFA17BD4C}"/>
              </a:ext>
            </a:extLst>
          </p:cNvPr>
          <p:cNvSpPr>
            <a:spLocks noGrp="1"/>
          </p:cNvSpPr>
          <p:nvPr>
            <p:ph type="title"/>
          </p:nvPr>
        </p:nvSpPr>
        <p:spPr/>
        <p:txBody>
          <a:bodyPr/>
          <a:lstStyle/>
          <a:p>
            <a:r>
              <a:rPr lang="en-US" b="1"/>
              <a:t>Operating on List Elements</a:t>
            </a:r>
            <a:br>
              <a:rPr lang="en-US" b="1"/>
            </a:br>
            <a:r>
              <a:rPr lang="en-US" sz="2800" b="1" i="1"/>
              <a:t>Filter &amp; Map</a:t>
            </a:r>
            <a:endParaRPr lang="en-US" sz="2800" i="1"/>
          </a:p>
        </p:txBody>
      </p:sp>
      <p:sp>
        <p:nvSpPr>
          <p:cNvPr id="3" name="Text Placeholder 2">
            <a:extLst>
              <a:ext uri="{FF2B5EF4-FFF2-40B4-BE49-F238E27FC236}">
                <a16:creationId xmlns:a16="http://schemas.microsoft.com/office/drawing/2014/main" id="{D2E61349-24DC-A146-9565-6233EE45E153}"/>
              </a:ext>
            </a:extLst>
          </p:cNvPr>
          <p:cNvSpPr>
            <a:spLocks noGrp="1"/>
          </p:cNvSpPr>
          <p:nvPr>
            <p:ph type="body" idx="1"/>
          </p:nvPr>
        </p:nvSpPr>
        <p:spPr/>
        <p:txBody>
          <a:bodyPr>
            <a:normAutofit/>
          </a:bodyPr>
          <a:lstStyle/>
          <a:p>
            <a:pPr marL="0" indent="0">
              <a:buNone/>
            </a:pPr>
            <a:r>
              <a:rPr lang="en-US" sz="2800"/>
              <a:t>You can use</a:t>
            </a:r>
            <a:r>
              <a:rPr lang="en-US" sz="2800">
                <a:highlight>
                  <a:srgbClr val="FFFF00"/>
                </a:highlight>
              </a:rPr>
              <a:t> </a:t>
            </a:r>
            <a:r>
              <a:rPr lang="en-US" sz="2800" u="sng">
                <a:highlight>
                  <a:srgbClr val="FFFF00"/>
                </a:highlight>
                <a:hlinkClick r:id="rId2"/>
              </a:rPr>
              <a:t>List.filter</a:t>
            </a:r>
            <a:r>
              <a:rPr lang="en-US" sz="2800"/>
              <a:t>, which takes a Boolean condition and produces a new list that consists only of elements that satisfy the given condition.</a:t>
            </a:r>
          </a:p>
        </p:txBody>
      </p:sp>
      <p:sp>
        <p:nvSpPr>
          <p:cNvPr id="6" name="TextBox 5">
            <a:extLst>
              <a:ext uri="{FF2B5EF4-FFF2-40B4-BE49-F238E27FC236}">
                <a16:creationId xmlns:a16="http://schemas.microsoft.com/office/drawing/2014/main" id="{08661051-40D4-9D48-849D-776E21DFA4C3}"/>
              </a:ext>
            </a:extLst>
          </p:cNvPr>
          <p:cNvSpPr txBox="1"/>
          <p:nvPr/>
        </p:nvSpPr>
        <p:spPr>
          <a:xfrm>
            <a:off x="894080" y="5276111"/>
            <a:ext cx="11590020" cy="830997"/>
          </a:xfrm>
          <a:prstGeom prst="rect">
            <a:avLst/>
          </a:prstGeom>
          <a:noFill/>
        </p:spPr>
        <p:txBody>
          <a:bodyPr wrap="square" rtlCol="0">
            <a:spAutoFit/>
          </a:bodyPr>
          <a:lstStyle/>
          <a:p>
            <a:pPr algn="l"/>
            <a:r>
              <a:rPr lang="en-US" sz="2400">
                <a:solidFill>
                  <a:schemeClr val="tx1"/>
                </a:solidFill>
                <a:effectLst/>
                <a:latin typeface="+mn-lt"/>
              </a:rPr>
              <a:t>Another frequently used function that transforms list elements is </a:t>
            </a:r>
            <a:r>
              <a:rPr lang="en-US" sz="2400" u="sng">
                <a:solidFill>
                  <a:schemeClr val="tx1"/>
                </a:solidFill>
                <a:effectLst/>
                <a:highlight>
                  <a:srgbClr val="FFFF00"/>
                </a:highlight>
                <a:latin typeface="+mn-lt"/>
                <a:hlinkClick r:id="rId3">
                  <a:extLst>
                    <a:ext uri="{A12FA001-AC4F-418D-AE19-62706E023703}">
                      <ahyp:hlinkClr xmlns:ahyp="http://schemas.microsoft.com/office/drawing/2018/hyperlinkcolor" val="tx"/>
                    </a:ext>
                  </a:extLst>
                </a:hlinkClick>
              </a:rPr>
              <a:t>List.map</a:t>
            </a:r>
            <a:r>
              <a:rPr lang="en-US" sz="2400">
                <a:solidFill>
                  <a:schemeClr val="tx1"/>
                </a:solidFill>
                <a:effectLst/>
                <a:latin typeface="+mn-lt"/>
              </a:rPr>
              <a:t>, which enables you to apply a function to each element of a list and put all the results into a new list.</a:t>
            </a:r>
            <a:endParaRPr lang="en-US" sz="2400">
              <a:solidFill>
                <a:schemeClr val="tx1"/>
              </a:solidFill>
              <a:latin typeface="+mn-lt"/>
            </a:endParaRPr>
          </a:p>
        </p:txBody>
      </p:sp>
      <p:pic>
        <p:nvPicPr>
          <p:cNvPr id="8" name="Picture 7">
            <a:extLst>
              <a:ext uri="{FF2B5EF4-FFF2-40B4-BE49-F238E27FC236}">
                <a16:creationId xmlns:a16="http://schemas.microsoft.com/office/drawing/2014/main" id="{B8DE67A1-C540-284B-88E4-7926153B120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94080" y="6166432"/>
            <a:ext cx="11963400" cy="3390900"/>
          </a:xfrm>
          <a:prstGeom prst="rect">
            <a:avLst/>
          </a:prstGeom>
        </p:spPr>
      </p:pic>
      <p:pic>
        <p:nvPicPr>
          <p:cNvPr id="10" name="Picture 9">
            <a:extLst>
              <a:ext uri="{FF2B5EF4-FFF2-40B4-BE49-F238E27FC236}">
                <a16:creationId xmlns:a16="http://schemas.microsoft.com/office/drawing/2014/main" id="{EEAAD10B-8FE7-8448-AFF5-975E9C56013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91470" y="3398903"/>
            <a:ext cx="11866010" cy="1803400"/>
          </a:xfrm>
          <a:prstGeom prst="rect">
            <a:avLst/>
          </a:prstGeom>
        </p:spPr>
      </p:pic>
    </p:spTree>
    <p:extLst>
      <p:ext uri="{BB962C8B-B14F-4D97-AF65-F5344CB8AC3E}">
        <p14:creationId xmlns:p14="http://schemas.microsoft.com/office/powerpoint/2010/main" val="3351427127"/>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4282FE-C675-5044-89E8-71DAE61A2709}"/>
              </a:ext>
            </a:extLst>
          </p:cNvPr>
          <p:cNvSpPr>
            <a:spLocks noGrp="1"/>
          </p:cNvSpPr>
          <p:nvPr>
            <p:ph type="title"/>
          </p:nvPr>
        </p:nvSpPr>
        <p:spPr/>
        <p:txBody>
          <a:bodyPr/>
          <a:lstStyle/>
          <a:p>
            <a:r>
              <a:rPr lang="en-US" b="1"/>
              <a:t>Operating on List Elements</a:t>
            </a:r>
            <a:br>
              <a:rPr lang="en-US" b="1"/>
            </a:br>
            <a:r>
              <a:rPr lang="en-US" sz="2800" b="1" i="1">
                <a:solidFill>
                  <a:schemeClr val="tx1">
                    <a:lumMod val="75000"/>
                    <a:lumOff val="25000"/>
                  </a:schemeClr>
                </a:solidFill>
              </a:rPr>
              <a:t>Sorting</a:t>
            </a:r>
            <a:endParaRPr lang="en-US" sz="2800" i="1">
              <a:solidFill>
                <a:schemeClr val="tx1">
                  <a:lumMod val="75000"/>
                  <a:lumOff val="25000"/>
                </a:schemeClr>
              </a:solidFill>
            </a:endParaRPr>
          </a:p>
        </p:txBody>
      </p:sp>
      <p:sp>
        <p:nvSpPr>
          <p:cNvPr id="3" name="Text Placeholder 2">
            <a:extLst>
              <a:ext uri="{FF2B5EF4-FFF2-40B4-BE49-F238E27FC236}">
                <a16:creationId xmlns:a16="http://schemas.microsoft.com/office/drawing/2014/main" id="{D5065D67-6ABF-BF4A-89AF-B1305DE674CF}"/>
              </a:ext>
            </a:extLst>
          </p:cNvPr>
          <p:cNvSpPr>
            <a:spLocks noGrp="1"/>
          </p:cNvSpPr>
          <p:nvPr>
            <p:ph type="body" idx="1"/>
          </p:nvPr>
        </p:nvSpPr>
        <p:spPr>
          <a:xfrm>
            <a:off x="894080" y="2596444"/>
            <a:ext cx="11216640" cy="2388915"/>
          </a:xfrm>
        </p:spPr>
        <p:txBody>
          <a:bodyPr>
            <a:normAutofit/>
          </a:bodyPr>
          <a:lstStyle/>
          <a:p>
            <a:pPr marL="0" indent="0">
              <a:buNone/>
            </a:pPr>
            <a:r>
              <a:rPr lang="en-US" sz="2800"/>
              <a:t>The following example demonstrates the use of </a:t>
            </a:r>
            <a:r>
              <a:rPr lang="en-US" sz="2800" err="1">
                <a:highlight>
                  <a:srgbClr val="FFFF00"/>
                </a:highlight>
              </a:rPr>
              <a:t>List.sort</a:t>
            </a:r>
            <a:endParaRPr lang="en-US" sz="2800"/>
          </a:p>
        </p:txBody>
      </p:sp>
      <p:pic>
        <p:nvPicPr>
          <p:cNvPr id="9" name="Picture 8">
            <a:extLst>
              <a:ext uri="{FF2B5EF4-FFF2-40B4-BE49-F238E27FC236}">
                <a16:creationId xmlns:a16="http://schemas.microsoft.com/office/drawing/2014/main" id="{845EECAA-5FA3-1A48-9779-F1DFCE136E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4080" y="3038953"/>
            <a:ext cx="11963400" cy="3149600"/>
          </a:xfrm>
          <a:prstGeom prst="rect">
            <a:avLst/>
          </a:prstGeom>
        </p:spPr>
      </p:pic>
      <p:sp>
        <p:nvSpPr>
          <p:cNvPr id="14" name="TextBox 13">
            <a:extLst>
              <a:ext uri="{FF2B5EF4-FFF2-40B4-BE49-F238E27FC236}">
                <a16:creationId xmlns:a16="http://schemas.microsoft.com/office/drawing/2014/main" id="{03426624-B3CF-884D-B38C-2C326CA8D563}"/>
              </a:ext>
            </a:extLst>
          </p:cNvPr>
          <p:cNvSpPr txBox="1"/>
          <p:nvPr/>
        </p:nvSpPr>
        <p:spPr>
          <a:xfrm>
            <a:off x="894080" y="6233896"/>
            <a:ext cx="9161208" cy="677108"/>
          </a:xfrm>
          <a:prstGeom prst="rect">
            <a:avLst/>
          </a:prstGeom>
          <a:noFill/>
        </p:spPr>
        <p:txBody>
          <a:bodyPr wrap="square" rtlCol="0">
            <a:spAutoFit/>
          </a:bodyPr>
          <a:lstStyle/>
          <a:p>
            <a:pPr algn="l"/>
            <a:r>
              <a:rPr lang="en-US" sz="2400">
                <a:solidFill>
                  <a:schemeClr val="tx1"/>
                </a:solidFill>
                <a:effectLst/>
              </a:rPr>
              <a:t>The following example demonstrates the use of</a:t>
            </a:r>
            <a:r>
              <a:rPr lang="en-US" sz="2400">
                <a:solidFill>
                  <a:schemeClr val="tx1"/>
                </a:solidFill>
                <a:effectLst/>
                <a:highlight>
                  <a:srgbClr val="FFFF00"/>
                </a:highlight>
              </a:rPr>
              <a:t> </a:t>
            </a:r>
            <a:r>
              <a:rPr lang="en-US" sz="2400" err="1">
                <a:solidFill>
                  <a:schemeClr val="tx1"/>
                </a:solidFill>
                <a:effectLst/>
                <a:highlight>
                  <a:srgbClr val="FFFF00"/>
                </a:highlight>
              </a:rPr>
              <a:t>List.sortby</a:t>
            </a:r>
            <a:r>
              <a:rPr lang="en-US">
                <a:effectLst/>
              </a:rPr>
              <a:t>.</a:t>
            </a:r>
            <a:r>
              <a:rPr lang="en-US" sz="2800">
                <a:solidFill>
                  <a:schemeClr val="tx1"/>
                </a:solidFill>
                <a:latin typeface="+mn-lt"/>
              </a:rPr>
              <a:t> </a:t>
            </a:r>
          </a:p>
        </p:txBody>
      </p:sp>
      <p:pic>
        <p:nvPicPr>
          <p:cNvPr id="16" name="Picture 15">
            <a:extLst>
              <a:ext uri="{FF2B5EF4-FFF2-40B4-BE49-F238E27FC236}">
                <a16:creationId xmlns:a16="http://schemas.microsoft.com/office/drawing/2014/main" id="{7363D366-7A20-1C47-8E87-FF8156F1EF9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6780" y="6853883"/>
            <a:ext cx="11950700" cy="2899717"/>
          </a:xfrm>
          <a:prstGeom prst="rect">
            <a:avLst/>
          </a:prstGeom>
        </p:spPr>
      </p:pic>
    </p:spTree>
    <p:extLst>
      <p:ext uri="{BB962C8B-B14F-4D97-AF65-F5344CB8AC3E}">
        <p14:creationId xmlns:p14="http://schemas.microsoft.com/office/powerpoint/2010/main" val="821074298"/>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2" name="Value Bindings"/>
          <p:cNvSpPr txBox="1">
            <a:spLocks noGrp="1"/>
          </p:cNvSpPr>
          <p:nvPr>
            <p:ph type="title"/>
          </p:nvPr>
        </p:nvSpPr>
        <p:spPr>
          <a:prstGeom prst="rect">
            <a:avLst/>
          </a:prstGeom>
        </p:spPr>
        <p:txBody>
          <a:bodyPr/>
          <a:lstStyle>
            <a:lvl1pPr>
              <a:defRPr>
                <a:solidFill>
                  <a:srgbClr val="000000"/>
                </a:solidFill>
              </a:defRPr>
            </a:lvl1pPr>
          </a:lstStyle>
          <a:p>
            <a:r>
              <a:t>Value Bindings</a:t>
            </a:r>
          </a:p>
        </p:txBody>
      </p:sp>
      <p:sp>
        <p:nvSpPr>
          <p:cNvPr id="123" name="// The &quot;let&quot; keyword defines an (immutable) value…"/>
          <p:cNvSpPr txBox="1"/>
          <p:nvPr/>
        </p:nvSpPr>
        <p:spPr>
          <a:xfrm>
            <a:off x="1015116" y="3572568"/>
            <a:ext cx="8793786" cy="405626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pPr algn="l" defTabSz="457200">
              <a:lnSpc>
                <a:spcPts val="4600"/>
              </a:lnSpc>
              <a:defRPr sz="2100" b="1">
                <a:solidFill>
                  <a:srgbClr val="408080"/>
                </a:solidFill>
                <a:effectLst/>
                <a:latin typeface="+mn-lt"/>
                <a:ea typeface="+mn-ea"/>
                <a:cs typeface="+mn-cs"/>
                <a:sym typeface="Helvetica Neue"/>
              </a:defRPr>
            </a:pPr>
            <a:r>
              <a:t>// The "let" keyword defines an (immutable) value</a:t>
            </a:r>
            <a:endParaRPr>
              <a:solidFill>
                <a:srgbClr val="333333"/>
              </a:solidFill>
            </a:endParaRPr>
          </a:p>
          <a:p>
            <a:pPr algn="l" defTabSz="457200">
              <a:lnSpc>
                <a:spcPts val="4600"/>
              </a:lnSpc>
              <a:defRPr sz="2100" b="1">
                <a:solidFill>
                  <a:srgbClr val="333333"/>
                </a:solidFill>
                <a:effectLst/>
                <a:latin typeface="+mn-lt"/>
                <a:ea typeface="+mn-ea"/>
                <a:cs typeface="+mn-cs"/>
                <a:sym typeface="Helvetica Neue"/>
              </a:defRPr>
            </a:pPr>
            <a:r>
              <a:rPr>
                <a:solidFill>
                  <a:srgbClr val="008000"/>
                </a:solidFill>
              </a:rPr>
              <a:t>let</a:t>
            </a:r>
            <a:r>
              <a:t> myInt = </a:t>
            </a:r>
            <a:r>
              <a:rPr>
                <a:solidFill>
                  <a:srgbClr val="666666"/>
                </a:solidFill>
              </a:rPr>
              <a:t>5</a:t>
            </a:r>
          </a:p>
          <a:p>
            <a:pPr algn="l" defTabSz="457200">
              <a:lnSpc>
                <a:spcPts val="4600"/>
              </a:lnSpc>
              <a:defRPr sz="2100" b="1">
                <a:solidFill>
                  <a:srgbClr val="333333"/>
                </a:solidFill>
                <a:effectLst/>
                <a:latin typeface="+mn-lt"/>
                <a:ea typeface="+mn-ea"/>
                <a:cs typeface="+mn-cs"/>
                <a:sym typeface="Helvetica Neue"/>
              </a:defRPr>
            </a:pPr>
            <a:r>
              <a:rPr>
                <a:solidFill>
                  <a:srgbClr val="008000"/>
                </a:solidFill>
              </a:rPr>
              <a:t>let</a:t>
            </a:r>
            <a:r>
              <a:t> myFloat = </a:t>
            </a:r>
            <a:r>
              <a:rPr>
                <a:solidFill>
                  <a:srgbClr val="666666"/>
                </a:solidFill>
              </a:rPr>
              <a:t>3</a:t>
            </a:r>
            <a:r>
              <a:t>.</a:t>
            </a:r>
            <a:r>
              <a:rPr>
                <a:solidFill>
                  <a:srgbClr val="666666"/>
                </a:solidFill>
              </a:rPr>
              <a:t>14</a:t>
            </a:r>
          </a:p>
          <a:p>
            <a:pPr algn="l" defTabSz="457200">
              <a:lnSpc>
                <a:spcPts val="4600"/>
              </a:lnSpc>
              <a:defRPr sz="2100" b="1">
                <a:solidFill>
                  <a:srgbClr val="408080"/>
                </a:solidFill>
                <a:effectLst/>
                <a:latin typeface="+mn-lt"/>
                <a:ea typeface="+mn-ea"/>
                <a:cs typeface="+mn-cs"/>
                <a:sym typeface="Helvetica Neue"/>
              </a:defRPr>
            </a:pPr>
            <a:r>
              <a:rPr>
                <a:solidFill>
                  <a:srgbClr val="008000"/>
                </a:solidFill>
              </a:rPr>
              <a:t>let</a:t>
            </a:r>
            <a:r>
              <a:rPr>
                <a:solidFill>
                  <a:srgbClr val="333333"/>
                </a:solidFill>
              </a:rPr>
              <a:t> myString = </a:t>
            </a:r>
            <a:r>
              <a:rPr>
                <a:solidFill>
                  <a:srgbClr val="BA2121"/>
                </a:solidFill>
              </a:rPr>
              <a:t>"hello"</a:t>
            </a:r>
            <a:r>
              <a:rPr>
                <a:solidFill>
                  <a:srgbClr val="333333"/>
                </a:solidFill>
              </a:rPr>
              <a:t>	</a:t>
            </a:r>
            <a:r>
              <a:t>//note that no types needed</a:t>
            </a:r>
            <a:endParaRPr>
              <a:solidFill>
                <a:srgbClr val="333333"/>
              </a:solidFill>
            </a:endParaRPr>
          </a:p>
          <a:p>
            <a:pPr algn="l" defTabSz="457200">
              <a:lnSpc>
                <a:spcPts val="4600"/>
              </a:lnSpc>
              <a:defRPr sz="2100" b="1">
                <a:solidFill>
                  <a:srgbClr val="333333"/>
                </a:solidFill>
                <a:effectLst/>
                <a:latin typeface="+mn-lt"/>
                <a:ea typeface="+mn-ea"/>
                <a:cs typeface="+mn-cs"/>
                <a:sym typeface="Helvetica Neue"/>
              </a:defRPr>
            </a:pPr>
            <a:endParaRPr>
              <a:solidFill>
                <a:srgbClr val="333333"/>
              </a:solidFill>
            </a:endParaRPr>
          </a:p>
          <a:p>
            <a:pPr algn="l" defTabSz="457200">
              <a:lnSpc>
                <a:spcPts val="4600"/>
              </a:lnSpc>
              <a:defRPr sz="2100" b="1">
                <a:solidFill>
                  <a:srgbClr val="408080"/>
                </a:solidFill>
                <a:effectLst/>
                <a:latin typeface="+mn-lt"/>
                <a:ea typeface="+mn-ea"/>
                <a:cs typeface="+mn-cs"/>
                <a:sym typeface="Helvetica Neue"/>
              </a:defRPr>
            </a:pPr>
            <a:r>
              <a:t>// ======== Lists ============</a:t>
            </a:r>
            <a:endParaRPr>
              <a:solidFill>
                <a:srgbClr val="333333"/>
              </a:solidFill>
            </a:endParaRPr>
          </a:p>
          <a:p>
            <a:pPr algn="l" defTabSz="457200">
              <a:lnSpc>
                <a:spcPts val="4600"/>
              </a:lnSpc>
              <a:defRPr sz="2100" b="1">
                <a:solidFill>
                  <a:srgbClr val="408080"/>
                </a:solidFill>
                <a:effectLst/>
                <a:latin typeface="+mn-lt"/>
                <a:ea typeface="+mn-ea"/>
                <a:cs typeface="+mn-cs"/>
                <a:sym typeface="Helvetica Neue"/>
              </a:defRPr>
            </a:pPr>
            <a:r>
              <a:rPr>
                <a:solidFill>
                  <a:srgbClr val="008000"/>
                </a:solidFill>
              </a:rPr>
              <a:t>let</a:t>
            </a:r>
            <a:r>
              <a:rPr>
                <a:solidFill>
                  <a:srgbClr val="333333"/>
                </a:solidFill>
              </a:rPr>
              <a:t> twoToFive = [</a:t>
            </a:r>
            <a:r>
              <a:rPr>
                <a:solidFill>
                  <a:srgbClr val="666666"/>
                </a:solidFill>
              </a:rPr>
              <a:t>2</a:t>
            </a:r>
            <a:r>
              <a:rPr>
                <a:solidFill>
                  <a:srgbClr val="333333"/>
                </a:solidFill>
              </a:rPr>
              <a:t>;</a:t>
            </a:r>
            <a:r>
              <a:rPr>
                <a:solidFill>
                  <a:srgbClr val="666666"/>
                </a:solidFill>
              </a:rPr>
              <a:t>3</a:t>
            </a:r>
            <a:r>
              <a:rPr>
                <a:solidFill>
                  <a:srgbClr val="333333"/>
                </a:solidFill>
              </a:rPr>
              <a:t>;</a:t>
            </a:r>
            <a:r>
              <a:rPr>
                <a:solidFill>
                  <a:srgbClr val="666666"/>
                </a:solidFill>
              </a:rPr>
              <a:t>4</a:t>
            </a:r>
            <a:r>
              <a:rPr>
                <a:solidFill>
                  <a:srgbClr val="333333"/>
                </a:solidFill>
              </a:rPr>
              <a:t>;</a:t>
            </a:r>
            <a:r>
              <a:rPr>
                <a:solidFill>
                  <a:srgbClr val="666666"/>
                </a:solidFill>
              </a:rPr>
              <a:t>5</a:t>
            </a:r>
            <a:r>
              <a:rPr>
                <a:solidFill>
                  <a:srgbClr val="333333"/>
                </a:solidFill>
              </a:rPr>
              <a:t>]        </a:t>
            </a:r>
            <a:r>
              <a:t>// Square brackets create a list with</a:t>
            </a:r>
            <a:endParaRPr>
              <a:solidFill>
                <a:srgbClr val="333333"/>
              </a:solidFill>
            </a:endParaRPr>
          </a:p>
          <a:p>
            <a:pPr lvl="1" algn="l" defTabSz="457200">
              <a:lnSpc>
                <a:spcPts val="4600"/>
              </a:lnSpc>
              <a:defRPr sz="2100" b="1">
                <a:solidFill>
                  <a:srgbClr val="333333"/>
                </a:solidFill>
                <a:effectLst/>
                <a:latin typeface="+mn-lt"/>
                <a:ea typeface="+mn-ea"/>
                <a:cs typeface="+mn-cs"/>
                <a:sym typeface="Helvetica Neue"/>
              </a:defRPr>
            </a:pPr>
            <a:r>
              <a:t>                                                </a:t>
            </a:r>
            <a:r>
              <a:rPr>
                <a:solidFill>
                  <a:srgbClr val="408080"/>
                </a:solidFill>
              </a:rPr>
              <a:t>// semicolon delimiters.</a:t>
            </a:r>
          </a:p>
          <a:p>
            <a:pPr algn="l" defTabSz="457200">
              <a:lnSpc>
                <a:spcPts val="4600"/>
              </a:lnSpc>
              <a:defRPr sz="2100" b="1">
                <a:solidFill>
                  <a:srgbClr val="408080"/>
                </a:solidFill>
                <a:effectLst/>
                <a:latin typeface="+mn-lt"/>
                <a:ea typeface="+mn-ea"/>
                <a:cs typeface="+mn-cs"/>
                <a:sym typeface="Helvetica Neue"/>
              </a:defRPr>
            </a:pPr>
            <a:r>
              <a:rPr>
                <a:solidFill>
                  <a:srgbClr val="008000"/>
                </a:solidFill>
              </a:rPr>
              <a:t>let</a:t>
            </a:r>
            <a:r>
              <a:rPr>
                <a:solidFill>
                  <a:srgbClr val="333333"/>
                </a:solidFill>
              </a:rPr>
              <a:t> oneToFive = </a:t>
            </a:r>
            <a:r>
              <a:rPr>
                <a:solidFill>
                  <a:srgbClr val="666666"/>
                </a:solidFill>
              </a:rPr>
              <a:t>1</a:t>
            </a:r>
            <a:r>
              <a:rPr>
                <a:solidFill>
                  <a:srgbClr val="333333"/>
                </a:solidFill>
              </a:rPr>
              <a:t> :: twoToFive   </a:t>
            </a:r>
            <a:r>
              <a:t>// :: creates list with new 1st element</a:t>
            </a:r>
            <a:endParaRPr>
              <a:solidFill>
                <a:srgbClr val="333333"/>
              </a:solidFill>
            </a:endParaRPr>
          </a:p>
          <a:p>
            <a:pPr algn="l" defTabSz="457200">
              <a:lnSpc>
                <a:spcPts val="4600"/>
              </a:lnSpc>
              <a:defRPr sz="2100" b="1">
                <a:solidFill>
                  <a:srgbClr val="408080"/>
                </a:solidFill>
                <a:effectLst/>
                <a:latin typeface="+mn-lt"/>
                <a:ea typeface="+mn-ea"/>
                <a:cs typeface="+mn-cs"/>
                <a:sym typeface="Helvetica Neue"/>
              </a:defRPr>
            </a:pPr>
            <a:r>
              <a:t>// The result is [1;2;3;4;5]</a:t>
            </a:r>
            <a:endParaRPr>
              <a:solidFill>
                <a:srgbClr val="333333"/>
              </a:solidFill>
            </a:endParaRPr>
          </a:p>
          <a:p>
            <a:pPr algn="l" defTabSz="457200">
              <a:lnSpc>
                <a:spcPts val="4600"/>
              </a:lnSpc>
              <a:defRPr sz="2100" b="1">
                <a:solidFill>
                  <a:srgbClr val="408080"/>
                </a:solidFill>
                <a:effectLst/>
                <a:latin typeface="+mn-lt"/>
                <a:ea typeface="+mn-ea"/>
                <a:cs typeface="+mn-cs"/>
                <a:sym typeface="Helvetica Neue"/>
              </a:defRPr>
            </a:pPr>
            <a:r>
              <a:rPr>
                <a:solidFill>
                  <a:srgbClr val="008000"/>
                </a:solidFill>
              </a:rPr>
              <a:t>let</a:t>
            </a:r>
            <a:r>
              <a:rPr>
                <a:solidFill>
                  <a:srgbClr val="333333"/>
                </a:solidFill>
              </a:rPr>
              <a:t> zeroToFive = [</a:t>
            </a:r>
            <a:r>
              <a:rPr>
                <a:solidFill>
                  <a:srgbClr val="666666"/>
                </a:solidFill>
              </a:rPr>
              <a:t>0</a:t>
            </a:r>
            <a:r>
              <a:rPr>
                <a:solidFill>
                  <a:srgbClr val="333333"/>
                </a:solidFill>
              </a:rPr>
              <a:t>;</a:t>
            </a:r>
            <a:r>
              <a:rPr>
                <a:solidFill>
                  <a:srgbClr val="666666"/>
                </a:solidFill>
              </a:rPr>
              <a:t>1</a:t>
            </a:r>
            <a:r>
              <a:rPr>
                <a:solidFill>
                  <a:srgbClr val="333333"/>
                </a:solidFill>
              </a:rPr>
              <a:t>] </a:t>
            </a:r>
            <a:r>
              <a:rPr>
                <a:solidFill>
                  <a:srgbClr val="666666"/>
                </a:solidFill>
              </a:rPr>
              <a:t>@</a:t>
            </a:r>
            <a:r>
              <a:rPr>
                <a:solidFill>
                  <a:srgbClr val="333333"/>
                </a:solidFill>
              </a:rPr>
              <a:t> twoToFive   </a:t>
            </a:r>
            <a:r>
              <a:t>// @ concats two lists</a:t>
            </a:r>
            <a:endParaRPr>
              <a:solidFill>
                <a:srgbClr val="333333"/>
              </a:solidFill>
            </a:endParaRPr>
          </a:p>
        </p:txBody>
      </p:sp>
    </p:spTree>
  </p:cSld>
  <p:clrMapOvr>
    <a:masterClrMapping/>
  </p:clrMapOvr>
  <mc:AlternateContent xmlns:mc="http://schemas.openxmlformats.org/markup-compatibility/2006" xmlns:p14="http://schemas.microsoft.com/office/powerpoint/2010/main">
    <mc:Choice Requires="p14">
      <p:transition spd="slow" p14:dur="2000">
        <p14:prism dir="r"/>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4274CA-6C6E-3345-A05D-1304DED00762}"/>
              </a:ext>
            </a:extLst>
          </p:cNvPr>
          <p:cNvSpPr>
            <a:spLocks noGrp="1"/>
          </p:cNvSpPr>
          <p:nvPr>
            <p:ph type="title"/>
          </p:nvPr>
        </p:nvSpPr>
        <p:spPr/>
        <p:txBody>
          <a:bodyPr/>
          <a:lstStyle/>
          <a:p>
            <a:r>
              <a:rPr lang="en-US" b="1"/>
              <a:t>Operating on List Elements</a:t>
            </a:r>
            <a:br>
              <a:rPr lang="en-US" b="1"/>
            </a:br>
            <a:r>
              <a:rPr lang="en-US" sz="2800" b="1" i="1">
                <a:solidFill>
                  <a:schemeClr val="tx1">
                    <a:lumMod val="75000"/>
                    <a:lumOff val="25000"/>
                  </a:schemeClr>
                </a:solidFill>
              </a:rPr>
              <a:t>Searching</a:t>
            </a:r>
            <a:endParaRPr lang="en-US"/>
          </a:p>
        </p:txBody>
      </p:sp>
      <p:sp>
        <p:nvSpPr>
          <p:cNvPr id="3" name="Text Placeholder 2">
            <a:extLst>
              <a:ext uri="{FF2B5EF4-FFF2-40B4-BE49-F238E27FC236}">
                <a16:creationId xmlns:a16="http://schemas.microsoft.com/office/drawing/2014/main" id="{EF1AB81D-B902-1147-8F8C-4932BCB77D08}"/>
              </a:ext>
            </a:extLst>
          </p:cNvPr>
          <p:cNvSpPr>
            <a:spLocks noGrp="1"/>
          </p:cNvSpPr>
          <p:nvPr>
            <p:ph type="body" idx="1"/>
          </p:nvPr>
        </p:nvSpPr>
        <p:spPr/>
        <p:txBody>
          <a:bodyPr/>
          <a:lstStyle/>
          <a:p>
            <a:r>
              <a:rPr lang="en-US" b="1"/>
              <a:t>Search Operations on Lists</a:t>
            </a:r>
          </a:p>
          <a:p>
            <a:pPr marL="0" indent="0">
              <a:buNone/>
            </a:pPr>
            <a:r>
              <a:rPr lang="en-US" sz="2800"/>
              <a:t>The following code example demonstrates the use of </a:t>
            </a:r>
            <a:r>
              <a:rPr lang="en-US" sz="2800" err="1">
                <a:highlight>
                  <a:srgbClr val="FFFF00"/>
                </a:highlight>
              </a:rPr>
              <a:t>List.find</a:t>
            </a:r>
            <a:r>
              <a:rPr lang="en-US" sz="2800"/>
              <a:t> to find the first number that is divisible by 5 in a list.</a:t>
            </a:r>
          </a:p>
          <a:p>
            <a:pPr marL="0" indent="0">
              <a:buNone/>
            </a:pPr>
            <a:endParaRPr lang="en-US"/>
          </a:p>
        </p:txBody>
      </p:sp>
      <p:pic>
        <p:nvPicPr>
          <p:cNvPr id="5" name="Picture 4">
            <a:extLst>
              <a:ext uri="{FF2B5EF4-FFF2-40B4-BE49-F238E27FC236}">
                <a16:creationId xmlns:a16="http://schemas.microsoft.com/office/drawing/2014/main" id="{4A9294DD-90B4-0D45-8915-3B5F3BC04A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892" y="4208136"/>
            <a:ext cx="10519949" cy="1612900"/>
          </a:xfrm>
          <a:prstGeom prst="rect">
            <a:avLst/>
          </a:prstGeom>
        </p:spPr>
      </p:pic>
      <p:sp>
        <p:nvSpPr>
          <p:cNvPr id="6" name="TextBox 5">
            <a:extLst>
              <a:ext uri="{FF2B5EF4-FFF2-40B4-BE49-F238E27FC236}">
                <a16:creationId xmlns:a16="http://schemas.microsoft.com/office/drawing/2014/main" id="{6C1EF3DE-7C24-F541-9658-D7BDB63F7001}"/>
              </a:ext>
            </a:extLst>
          </p:cNvPr>
          <p:cNvSpPr txBox="1"/>
          <p:nvPr/>
        </p:nvSpPr>
        <p:spPr>
          <a:xfrm>
            <a:off x="953892" y="5987443"/>
            <a:ext cx="10519949" cy="400110"/>
          </a:xfrm>
          <a:prstGeom prst="rect">
            <a:avLst/>
          </a:prstGeom>
          <a:noFill/>
        </p:spPr>
        <p:txBody>
          <a:bodyPr wrap="square" rtlCol="0">
            <a:spAutoFit/>
          </a:bodyPr>
          <a:lstStyle/>
          <a:p>
            <a:pPr algn="l"/>
            <a:r>
              <a:rPr lang="en-US" sz="2000">
                <a:solidFill>
                  <a:schemeClr val="tx1"/>
                </a:solidFill>
                <a:effectLst/>
              </a:rPr>
              <a:t>The result is 5</a:t>
            </a:r>
            <a:endParaRPr lang="en-US" sz="2000">
              <a:solidFill>
                <a:schemeClr val="tx1"/>
              </a:solidFill>
            </a:endParaRPr>
          </a:p>
        </p:txBody>
      </p:sp>
    </p:spTree>
    <p:extLst>
      <p:ext uri="{BB962C8B-B14F-4D97-AF65-F5344CB8AC3E}">
        <p14:creationId xmlns:p14="http://schemas.microsoft.com/office/powerpoint/2010/main" val="2848537245"/>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A3AD48-6CC1-4E77-B72A-ACA2A0D7C447}"/>
              </a:ext>
            </a:extLst>
          </p:cNvPr>
          <p:cNvSpPr>
            <a:spLocks noGrp="1"/>
          </p:cNvSpPr>
          <p:nvPr>
            <p:ph type="title"/>
          </p:nvPr>
        </p:nvSpPr>
        <p:spPr/>
        <p:txBody>
          <a:bodyPr/>
          <a:lstStyle/>
          <a:p>
            <a:r>
              <a:rPr lang="en-US">
                <a:cs typeface="Calibri Light"/>
              </a:rPr>
              <a:t>Sequences</a:t>
            </a:r>
            <a:endParaRPr lang="en-US"/>
          </a:p>
        </p:txBody>
      </p:sp>
      <p:sp>
        <p:nvSpPr>
          <p:cNvPr id="3" name="Content Placeholder 2">
            <a:extLst>
              <a:ext uri="{FF2B5EF4-FFF2-40B4-BE49-F238E27FC236}">
                <a16:creationId xmlns:a16="http://schemas.microsoft.com/office/drawing/2014/main" id="{D04C0EED-F206-4F41-AC56-2F4DFF1520E4}"/>
              </a:ext>
            </a:extLst>
          </p:cNvPr>
          <p:cNvSpPr>
            <a:spLocks noGrp="1"/>
          </p:cNvSpPr>
          <p:nvPr>
            <p:ph idx="1"/>
          </p:nvPr>
        </p:nvSpPr>
        <p:spPr/>
        <p:txBody>
          <a:bodyPr vert="horz" lIns="91440" tIns="45720" rIns="91440" bIns="45720" rtlCol="0" anchor="t">
            <a:normAutofit/>
          </a:bodyPr>
          <a:lstStyle/>
          <a:p>
            <a:pPr marL="324485" indent="-324485" algn="just"/>
            <a:r>
              <a:rPr lang="en-US" sz="2800">
                <a:ea typeface="+mn-lt"/>
                <a:cs typeface="+mn-lt"/>
              </a:rPr>
              <a:t>A sequence is a series of elements that can be enumerated. It is an alias of </a:t>
            </a:r>
            <a:r>
              <a:rPr lang="en-US" sz="2800" err="1">
                <a:ea typeface="+mn-lt"/>
                <a:cs typeface="+mn-lt"/>
              </a:rPr>
              <a:t>System.Collections.Generic.IEnumerable</a:t>
            </a:r>
            <a:r>
              <a:rPr lang="en-US" sz="2800">
                <a:ea typeface="+mn-lt"/>
                <a:cs typeface="+mn-lt"/>
              </a:rPr>
              <a:t> and lazy. It stores a series of elements of the same type (can be any value or object, even another sequence). Functions from the </a:t>
            </a:r>
            <a:r>
              <a:rPr lang="en-US" sz="2800" err="1">
                <a:ea typeface="+mn-lt"/>
                <a:cs typeface="+mn-lt"/>
              </a:rPr>
              <a:t>Seq.module</a:t>
            </a:r>
            <a:r>
              <a:rPr lang="en-US" sz="2800">
                <a:ea typeface="+mn-lt"/>
                <a:cs typeface="+mn-lt"/>
              </a:rPr>
              <a:t> can be used to operate on it.</a:t>
            </a:r>
            <a:endParaRPr lang="en-US" sz="2800">
              <a:cs typeface="Calibri" panose="020F0502020204030204"/>
            </a:endParaRPr>
          </a:p>
          <a:p>
            <a:pPr marL="0" indent="0" algn="just">
              <a:buNone/>
            </a:pPr>
            <a:r>
              <a:rPr lang="en-US" sz="2800">
                <a:ea typeface="+mn-lt"/>
                <a:cs typeface="+mn-lt"/>
              </a:rPr>
              <a:t>Here is a simple example of a sequence enumeration:</a:t>
            </a:r>
            <a:endParaRPr lang="en-US" sz="2800">
              <a:cs typeface="Calibri" panose="020F0502020204030204"/>
            </a:endParaRPr>
          </a:p>
          <a:p>
            <a:pPr marL="324485" indent="-324485"/>
            <a:endParaRPr lang="en-US">
              <a:cs typeface="Calibri" panose="020F0502020204030204"/>
            </a:endParaRPr>
          </a:p>
          <a:p>
            <a:pPr marL="324485" indent="-324485"/>
            <a:endParaRPr lang="en-US">
              <a:cs typeface="Calibri" panose="020F0502020204030204"/>
            </a:endParaRPr>
          </a:p>
        </p:txBody>
      </p:sp>
      <p:pic>
        <p:nvPicPr>
          <p:cNvPr id="6" name="Picture 6" descr="A screenshot of a cell phone&#10;&#10;Description generated with very high confidence">
            <a:extLst>
              <a:ext uri="{FF2B5EF4-FFF2-40B4-BE49-F238E27FC236}">
                <a16:creationId xmlns:a16="http://schemas.microsoft.com/office/drawing/2014/main" id="{31730978-A239-4E41-98AC-F0F4CA48058B}"/>
              </a:ext>
            </a:extLst>
          </p:cNvPr>
          <p:cNvPicPr>
            <a:picLocks noChangeAspect="1"/>
          </p:cNvPicPr>
          <p:nvPr/>
        </p:nvPicPr>
        <p:blipFill>
          <a:blip r:embed="rId2"/>
          <a:stretch>
            <a:fillRect/>
          </a:stretch>
        </p:blipFill>
        <p:spPr>
          <a:xfrm>
            <a:off x="894446" y="4872781"/>
            <a:ext cx="11351335" cy="2494624"/>
          </a:xfrm>
          <a:prstGeom prst="rect">
            <a:avLst/>
          </a:prstGeom>
        </p:spPr>
      </p:pic>
    </p:spTree>
    <p:extLst>
      <p:ext uri="{BB962C8B-B14F-4D97-AF65-F5344CB8AC3E}">
        <p14:creationId xmlns:p14="http://schemas.microsoft.com/office/powerpoint/2010/main" val="12876504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82C2F-FF8A-4119-A09C-C28CD88D2270}"/>
              </a:ext>
            </a:extLst>
          </p:cNvPr>
          <p:cNvSpPr>
            <a:spLocks noGrp="1"/>
          </p:cNvSpPr>
          <p:nvPr>
            <p:ph type="title"/>
          </p:nvPr>
        </p:nvSpPr>
        <p:spPr/>
        <p:txBody>
          <a:bodyPr/>
          <a:lstStyle/>
          <a:p>
            <a:r>
              <a:rPr lang="en-US">
                <a:cs typeface="Calibri Light"/>
              </a:rPr>
              <a:t>Sequences or Lists?</a:t>
            </a:r>
            <a:endParaRPr lang="en-US"/>
          </a:p>
        </p:txBody>
      </p:sp>
      <p:pic>
        <p:nvPicPr>
          <p:cNvPr id="4" name="Picture 4" descr="A screenshot of a cell phone&#10;&#10;Description generated with very high confidence">
            <a:extLst>
              <a:ext uri="{FF2B5EF4-FFF2-40B4-BE49-F238E27FC236}">
                <a16:creationId xmlns:a16="http://schemas.microsoft.com/office/drawing/2014/main" id="{76AB2BD0-A550-49E5-927C-8184EF3E7CEE}"/>
              </a:ext>
            </a:extLst>
          </p:cNvPr>
          <p:cNvPicPr>
            <a:picLocks noGrp="1" noChangeAspect="1"/>
          </p:cNvPicPr>
          <p:nvPr>
            <p:ph idx="1"/>
          </p:nvPr>
        </p:nvPicPr>
        <p:blipFill>
          <a:blip r:embed="rId2"/>
          <a:stretch>
            <a:fillRect/>
          </a:stretch>
        </p:blipFill>
        <p:spPr>
          <a:xfrm>
            <a:off x="892600" y="2420770"/>
            <a:ext cx="11259731" cy="6690258"/>
          </a:xfrm>
          <a:prstGeom prst="rect">
            <a:avLst/>
          </a:prstGeom>
        </p:spPr>
      </p:pic>
    </p:spTree>
    <p:extLst>
      <p:ext uri="{BB962C8B-B14F-4D97-AF65-F5344CB8AC3E}">
        <p14:creationId xmlns:p14="http://schemas.microsoft.com/office/powerpoint/2010/main" val="2756965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9" name="F# Basics"/>
          <p:cNvSpPr txBox="1">
            <a:spLocks noGrp="1"/>
          </p:cNvSpPr>
          <p:nvPr>
            <p:ph type="ctrTitle"/>
          </p:nvPr>
        </p:nvSpPr>
        <p:spPr>
          <a:prstGeom prst="rect">
            <a:avLst/>
          </a:prstGeom>
        </p:spPr>
        <p:txBody>
          <a:bodyPr/>
          <a:lstStyle/>
          <a:p>
            <a:r>
              <a:rPr lang="en-US">
                <a:solidFill>
                  <a:srgbClr val="000000"/>
                </a:solidFill>
              </a:rPr>
              <a:t>F</a:t>
            </a:r>
            <a:r>
              <a:rPr>
                <a:solidFill>
                  <a:srgbClr val="000000"/>
                </a:solidFill>
              </a:rPr>
              <a:t>#</a:t>
            </a:r>
            <a:r>
              <a:rPr lang="en-US"/>
              <a:t> </a:t>
            </a:r>
            <a:r>
              <a:rPr lang="en-US">
                <a:solidFill>
                  <a:srgbClr val="000000"/>
                </a:solidFill>
              </a:rPr>
              <a:t>Discriminated Unions</a:t>
            </a:r>
            <a:endParaRPr>
              <a:solidFill>
                <a:srgbClr val="000000"/>
              </a:solidFill>
            </a:endParaRPr>
          </a:p>
        </p:txBody>
      </p:sp>
      <p:sp>
        <p:nvSpPr>
          <p:cNvPr id="120" name="Syntax Functions…"/>
          <p:cNvSpPr txBox="1">
            <a:spLocks noGrp="1"/>
          </p:cNvSpPr>
          <p:nvPr>
            <p:ph type="subTitle" idx="1"/>
          </p:nvPr>
        </p:nvSpPr>
        <p:spPr>
          <a:xfrm>
            <a:off x="762000" y="5194300"/>
            <a:ext cx="11480800" cy="2954338"/>
          </a:xfrm>
          <a:prstGeom prst="rect">
            <a:avLst/>
          </a:prstGeom>
        </p:spPr>
        <p:txBody>
          <a:bodyPr vert="horz" lIns="91440" tIns="45720" rIns="91440" bIns="45720" rtlCol="0" anchor="t">
            <a:normAutofit lnSpcReduction="10000"/>
          </a:bodyPr>
          <a:lstStyle/>
          <a:p>
            <a:pPr>
              <a:defRPr>
                <a:solidFill>
                  <a:srgbClr val="000000"/>
                </a:solidFill>
              </a:defRPr>
            </a:pPr>
            <a:r>
              <a:rPr lang="en-US">
                <a:cs typeface="Calibri"/>
              </a:rPr>
              <a:t>Piping</a:t>
            </a:r>
          </a:p>
          <a:p>
            <a:pPr>
              <a:defRPr>
                <a:solidFill>
                  <a:srgbClr val="000000"/>
                </a:solidFill>
              </a:defRPr>
            </a:pPr>
            <a:r>
              <a:rPr lang="en-US">
                <a:cs typeface="Calibri"/>
              </a:rPr>
              <a:t>Pattern Matching</a:t>
            </a:r>
          </a:p>
          <a:p>
            <a:pPr>
              <a:defRPr>
                <a:solidFill>
                  <a:srgbClr val="000000"/>
                </a:solidFill>
              </a:defRPr>
            </a:pPr>
            <a:r>
              <a:rPr lang="en-US"/>
              <a:t>Discriminated Union</a:t>
            </a:r>
            <a:endParaRPr lang="en-US">
              <a:cs typeface="Calibri"/>
            </a:endParaRPr>
          </a:p>
          <a:p>
            <a:pPr>
              <a:defRPr>
                <a:solidFill>
                  <a:srgbClr val="000000"/>
                </a:solidFill>
              </a:defRPr>
            </a:pPr>
            <a:r>
              <a:rPr lang="en-US"/>
              <a:t>Options</a:t>
            </a:r>
            <a:endParaRPr>
              <a:cs typeface="Calibri"/>
            </a:endParaRPr>
          </a:p>
          <a:p>
            <a:pPr>
              <a:defRPr>
                <a:solidFill>
                  <a:srgbClr val="000000"/>
                </a:solidFill>
              </a:defRPr>
            </a:pPr>
            <a:r>
              <a:rPr lang="en-US"/>
              <a:t>Result</a:t>
            </a:r>
            <a:endParaRPr>
              <a:cs typeface="Calibri"/>
            </a:endParaRPr>
          </a:p>
        </p:txBody>
      </p:sp>
    </p:spTree>
    <p:extLst>
      <p:ext uri="{BB962C8B-B14F-4D97-AF65-F5344CB8AC3E}">
        <p14:creationId xmlns:p14="http://schemas.microsoft.com/office/powerpoint/2010/main" val="38166020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BE852-71DA-41F6-BE54-B8EB5493214A}"/>
              </a:ext>
            </a:extLst>
          </p:cNvPr>
          <p:cNvSpPr>
            <a:spLocks noGrp="1"/>
          </p:cNvSpPr>
          <p:nvPr>
            <p:ph type="title"/>
          </p:nvPr>
        </p:nvSpPr>
        <p:spPr>
          <a:xfrm>
            <a:off x="894080" y="519291"/>
            <a:ext cx="11216640" cy="1885245"/>
          </a:xfrm>
        </p:spPr>
        <p:txBody>
          <a:bodyPr/>
          <a:lstStyle/>
          <a:p>
            <a:r>
              <a:rPr lang="en-US">
                <a:cs typeface="Calibri Light"/>
              </a:rPr>
              <a:t>Forward Pipe</a:t>
            </a:r>
            <a:endParaRPr lang="en-US"/>
          </a:p>
        </p:txBody>
      </p:sp>
      <p:pic>
        <p:nvPicPr>
          <p:cNvPr id="8" name="Picture 8" descr="A screenshot of a cell phone&#10;&#10;Description generated with high confidence">
            <a:extLst>
              <a:ext uri="{FF2B5EF4-FFF2-40B4-BE49-F238E27FC236}">
                <a16:creationId xmlns:a16="http://schemas.microsoft.com/office/drawing/2014/main" id="{1DE7D9B1-7DA3-4B5F-8FC8-ECC6ABB2FD2F}"/>
              </a:ext>
            </a:extLst>
          </p:cNvPr>
          <p:cNvPicPr>
            <a:picLocks noChangeAspect="1"/>
          </p:cNvPicPr>
          <p:nvPr/>
        </p:nvPicPr>
        <p:blipFill>
          <a:blip r:embed="rId2"/>
          <a:stretch>
            <a:fillRect/>
          </a:stretch>
        </p:blipFill>
        <p:spPr>
          <a:xfrm>
            <a:off x="897396" y="3278404"/>
            <a:ext cx="10710807" cy="3654187"/>
          </a:xfrm>
          <a:prstGeom prst="rect">
            <a:avLst/>
          </a:prstGeom>
        </p:spPr>
      </p:pic>
    </p:spTree>
    <p:extLst>
      <p:ext uri="{BB962C8B-B14F-4D97-AF65-F5344CB8AC3E}">
        <p14:creationId xmlns:p14="http://schemas.microsoft.com/office/powerpoint/2010/main" val="655980844"/>
      </p:ext>
    </p:extLst>
  </p:cSld>
  <p:clrMapOvr>
    <a:masterClrMapping/>
  </p:clrMapOvr>
  <p:transition spd="slow">
    <p:cove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BE852-71DA-41F6-BE54-B8EB5493214A}"/>
              </a:ext>
            </a:extLst>
          </p:cNvPr>
          <p:cNvSpPr>
            <a:spLocks noGrp="1"/>
          </p:cNvSpPr>
          <p:nvPr>
            <p:ph type="title"/>
          </p:nvPr>
        </p:nvSpPr>
        <p:spPr>
          <a:xfrm>
            <a:off x="894080" y="519291"/>
            <a:ext cx="11216640" cy="1885245"/>
          </a:xfrm>
        </p:spPr>
        <p:txBody>
          <a:bodyPr/>
          <a:lstStyle/>
          <a:p>
            <a:r>
              <a:rPr lang="en-US">
                <a:cs typeface="Calibri Light"/>
              </a:rPr>
              <a:t>Forward Pipe</a:t>
            </a:r>
            <a:endParaRPr lang="en-US"/>
          </a:p>
        </p:txBody>
      </p:sp>
      <p:pic>
        <p:nvPicPr>
          <p:cNvPr id="3" name="Picture 3" descr="A black sign with white text&#10;&#10;Description generated with high confidence">
            <a:extLst>
              <a:ext uri="{FF2B5EF4-FFF2-40B4-BE49-F238E27FC236}">
                <a16:creationId xmlns:a16="http://schemas.microsoft.com/office/drawing/2014/main" id="{17A92122-0993-4095-8414-8AE63357B531}"/>
              </a:ext>
            </a:extLst>
          </p:cNvPr>
          <p:cNvPicPr>
            <a:picLocks noChangeAspect="1"/>
          </p:cNvPicPr>
          <p:nvPr/>
        </p:nvPicPr>
        <p:blipFill>
          <a:blip r:embed="rId2"/>
          <a:stretch>
            <a:fillRect/>
          </a:stretch>
        </p:blipFill>
        <p:spPr>
          <a:xfrm>
            <a:off x="897768" y="4232773"/>
            <a:ext cx="10710807" cy="1217722"/>
          </a:xfrm>
          <a:prstGeom prst="rect">
            <a:avLst/>
          </a:prstGeom>
        </p:spPr>
      </p:pic>
    </p:spTree>
    <p:extLst>
      <p:ext uri="{BB962C8B-B14F-4D97-AF65-F5344CB8AC3E}">
        <p14:creationId xmlns:p14="http://schemas.microsoft.com/office/powerpoint/2010/main" val="319328743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BE852-71DA-41F6-BE54-B8EB5493214A}"/>
              </a:ext>
            </a:extLst>
          </p:cNvPr>
          <p:cNvSpPr>
            <a:spLocks noGrp="1"/>
          </p:cNvSpPr>
          <p:nvPr>
            <p:ph type="title"/>
          </p:nvPr>
        </p:nvSpPr>
        <p:spPr>
          <a:xfrm>
            <a:off x="894080" y="519291"/>
            <a:ext cx="11216640" cy="1885245"/>
          </a:xfrm>
        </p:spPr>
        <p:txBody>
          <a:bodyPr/>
          <a:lstStyle/>
          <a:p>
            <a:r>
              <a:rPr lang="en-US">
                <a:cs typeface="Calibri Light"/>
              </a:rPr>
              <a:t>Forward Pipe</a:t>
            </a:r>
            <a:endParaRPr lang="en-US"/>
          </a:p>
        </p:txBody>
      </p:sp>
      <p:pic>
        <p:nvPicPr>
          <p:cNvPr id="3" name="Picture 3" descr="A black sign with white text&#10;&#10;Description generated with high confidence">
            <a:extLst>
              <a:ext uri="{FF2B5EF4-FFF2-40B4-BE49-F238E27FC236}">
                <a16:creationId xmlns:a16="http://schemas.microsoft.com/office/drawing/2014/main" id="{17A92122-0993-4095-8414-8AE63357B531}"/>
              </a:ext>
            </a:extLst>
          </p:cNvPr>
          <p:cNvPicPr>
            <a:picLocks noChangeAspect="1"/>
          </p:cNvPicPr>
          <p:nvPr/>
        </p:nvPicPr>
        <p:blipFill>
          <a:blip r:embed="rId2"/>
          <a:stretch>
            <a:fillRect/>
          </a:stretch>
        </p:blipFill>
        <p:spPr>
          <a:xfrm>
            <a:off x="897768" y="4232773"/>
            <a:ext cx="10710807" cy="1217722"/>
          </a:xfrm>
          <a:prstGeom prst="rect">
            <a:avLst/>
          </a:prstGeom>
        </p:spPr>
      </p:pic>
      <p:pic>
        <p:nvPicPr>
          <p:cNvPr id="4" name="Picture 3">
            <a:extLst>
              <a:ext uri="{FF2B5EF4-FFF2-40B4-BE49-F238E27FC236}">
                <a16:creationId xmlns:a16="http://schemas.microsoft.com/office/drawing/2014/main" id="{BA3A02CE-C3A0-4F41-BE8F-DCCC0619F732}"/>
              </a:ext>
            </a:extLst>
          </p:cNvPr>
          <p:cNvPicPr>
            <a:picLocks noChangeAspect="1"/>
          </p:cNvPicPr>
          <p:nvPr/>
        </p:nvPicPr>
        <p:blipFill>
          <a:blip r:embed="rId3"/>
          <a:stretch>
            <a:fillRect/>
          </a:stretch>
        </p:blipFill>
        <p:spPr>
          <a:xfrm>
            <a:off x="894405" y="3495941"/>
            <a:ext cx="10716787" cy="3219111"/>
          </a:xfrm>
          <a:prstGeom prst="rect">
            <a:avLst/>
          </a:prstGeom>
        </p:spPr>
      </p:pic>
    </p:spTree>
    <p:extLst>
      <p:ext uri="{BB962C8B-B14F-4D97-AF65-F5344CB8AC3E}">
        <p14:creationId xmlns:p14="http://schemas.microsoft.com/office/powerpoint/2010/main" val="164244722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BE852-71DA-41F6-BE54-B8EB5493214A}"/>
              </a:ext>
            </a:extLst>
          </p:cNvPr>
          <p:cNvSpPr>
            <a:spLocks noGrp="1"/>
          </p:cNvSpPr>
          <p:nvPr>
            <p:ph type="title"/>
          </p:nvPr>
        </p:nvSpPr>
        <p:spPr>
          <a:xfrm>
            <a:off x="894080" y="519291"/>
            <a:ext cx="11216640" cy="1885245"/>
          </a:xfrm>
        </p:spPr>
        <p:txBody>
          <a:bodyPr/>
          <a:lstStyle/>
          <a:p>
            <a:r>
              <a:rPr lang="en-US">
                <a:cs typeface="Calibri Light"/>
              </a:rPr>
              <a:t>Forward Pipe</a:t>
            </a:r>
            <a:endParaRPr lang="en-US"/>
          </a:p>
        </p:txBody>
      </p:sp>
      <p:pic>
        <p:nvPicPr>
          <p:cNvPr id="5" name="Picture 4">
            <a:extLst>
              <a:ext uri="{FF2B5EF4-FFF2-40B4-BE49-F238E27FC236}">
                <a16:creationId xmlns:a16="http://schemas.microsoft.com/office/drawing/2014/main" id="{BC96B660-7EF6-405A-BD22-63FCAB38976A}"/>
              </a:ext>
            </a:extLst>
          </p:cNvPr>
          <p:cNvPicPr>
            <a:picLocks noChangeAspect="1"/>
          </p:cNvPicPr>
          <p:nvPr/>
        </p:nvPicPr>
        <p:blipFill>
          <a:blip r:embed="rId2"/>
          <a:stretch>
            <a:fillRect/>
          </a:stretch>
        </p:blipFill>
        <p:spPr>
          <a:xfrm>
            <a:off x="1906373" y="2172081"/>
            <a:ext cx="8295238" cy="6095238"/>
          </a:xfrm>
          <a:prstGeom prst="rect">
            <a:avLst/>
          </a:prstGeom>
        </p:spPr>
      </p:pic>
    </p:spTree>
    <p:extLst>
      <p:ext uri="{BB962C8B-B14F-4D97-AF65-F5344CB8AC3E}">
        <p14:creationId xmlns:p14="http://schemas.microsoft.com/office/powerpoint/2010/main" val="259287340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BE852-71DA-41F6-BE54-B8EB5493214A}"/>
              </a:ext>
            </a:extLst>
          </p:cNvPr>
          <p:cNvSpPr>
            <a:spLocks noGrp="1"/>
          </p:cNvSpPr>
          <p:nvPr>
            <p:ph type="title"/>
          </p:nvPr>
        </p:nvSpPr>
        <p:spPr>
          <a:xfrm>
            <a:off x="894080" y="519291"/>
            <a:ext cx="11216640" cy="1885245"/>
          </a:xfrm>
        </p:spPr>
        <p:txBody>
          <a:bodyPr/>
          <a:lstStyle/>
          <a:p>
            <a:r>
              <a:rPr lang="en-US">
                <a:cs typeface="Calibri Light"/>
              </a:rPr>
              <a:t>Forward Pipe</a:t>
            </a:r>
            <a:endParaRPr lang="en-US"/>
          </a:p>
        </p:txBody>
      </p:sp>
      <p:pic>
        <p:nvPicPr>
          <p:cNvPr id="6" name="Picture 5">
            <a:extLst>
              <a:ext uri="{FF2B5EF4-FFF2-40B4-BE49-F238E27FC236}">
                <a16:creationId xmlns:a16="http://schemas.microsoft.com/office/drawing/2014/main" id="{B962D80D-930A-4D6C-A9CA-8DB37B5B8C96}"/>
              </a:ext>
            </a:extLst>
          </p:cNvPr>
          <p:cNvPicPr>
            <a:picLocks noChangeAspect="1"/>
          </p:cNvPicPr>
          <p:nvPr/>
        </p:nvPicPr>
        <p:blipFill>
          <a:blip r:embed="rId2"/>
          <a:stretch>
            <a:fillRect/>
          </a:stretch>
        </p:blipFill>
        <p:spPr>
          <a:xfrm>
            <a:off x="1586147" y="3278404"/>
            <a:ext cx="8935689" cy="3642142"/>
          </a:xfrm>
          <a:prstGeom prst="rect">
            <a:avLst/>
          </a:prstGeom>
        </p:spPr>
      </p:pic>
    </p:spTree>
    <p:extLst>
      <p:ext uri="{BB962C8B-B14F-4D97-AF65-F5344CB8AC3E}">
        <p14:creationId xmlns:p14="http://schemas.microsoft.com/office/powerpoint/2010/main" val="32456520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F5B13DD4-DEDE-4A98-A62E-8E02ECD2E252}"/>
              </a:ext>
            </a:extLst>
          </p:cNvPr>
          <p:cNvPicPr>
            <a:picLocks noChangeAspect="1"/>
          </p:cNvPicPr>
          <p:nvPr/>
        </p:nvPicPr>
        <p:blipFill>
          <a:blip r:embed="rId2"/>
          <a:stretch>
            <a:fillRect/>
          </a:stretch>
        </p:blipFill>
        <p:spPr>
          <a:xfrm>
            <a:off x="1584721" y="3802057"/>
            <a:ext cx="9607519" cy="1675551"/>
          </a:xfrm>
          <a:prstGeom prst="rect">
            <a:avLst/>
          </a:prstGeom>
        </p:spPr>
      </p:pic>
      <p:sp>
        <p:nvSpPr>
          <p:cNvPr id="2" name="Title 1">
            <a:extLst>
              <a:ext uri="{FF2B5EF4-FFF2-40B4-BE49-F238E27FC236}">
                <a16:creationId xmlns:a16="http://schemas.microsoft.com/office/drawing/2014/main" id="{5ACBE852-71DA-41F6-BE54-B8EB5493214A}"/>
              </a:ext>
            </a:extLst>
          </p:cNvPr>
          <p:cNvSpPr>
            <a:spLocks noGrp="1"/>
          </p:cNvSpPr>
          <p:nvPr>
            <p:ph type="title"/>
          </p:nvPr>
        </p:nvSpPr>
        <p:spPr>
          <a:xfrm>
            <a:off x="894080" y="519291"/>
            <a:ext cx="11216640" cy="1885245"/>
          </a:xfrm>
        </p:spPr>
        <p:txBody>
          <a:bodyPr/>
          <a:lstStyle/>
          <a:p>
            <a:r>
              <a:rPr lang="en-US">
                <a:cs typeface="Calibri Light"/>
              </a:rPr>
              <a:t>Forward Pipe</a:t>
            </a:r>
            <a:endParaRPr lang="en-US"/>
          </a:p>
        </p:txBody>
      </p:sp>
      <p:pic>
        <p:nvPicPr>
          <p:cNvPr id="9" name="Picture 8">
            <a:extLst>
              <a:ext uri="{FF2B5EF4-FFF2-40B4-BE49-F238E27FC236}">
                <a16:creationId xmlns:a16="http://schemas.microsoft.com/office/drawing/2014/main" id="{C4CDD91B-B8E1-4233-84A3-A0159C508E5C}"/>
              </a:ext>
            </a:extLst>
          </p:cNvPr>
          <p:cNvPicPr>
            <a:picLocks noChangeAspect="1"/>
          </p:cNvPicPr>
          <p:nvPr/>
        </p:nvPicPr>
        <p:blipFill>
          <a:blip r:embed="rId3"/>
          <a:stretch>
            <a:fillRect/>
          </a:stretch>
        </p:blipFill>
        <p:spPr>
          <a:xfrm>
            <a:off x="4390981" y="2402340"/>
            <a:ext cx="4222835" cy="700956"/>
          </a:xfrm>
          <a:prstGeom prst="rect">
            <a:avLst/>
          </a:prstGeom>
        </p:spPr>
      </p:pic>
      <p:pic>
        <p:nvPicPr>
          <p:cNvPr id="10" name="Picture 9">
            <a:extLst>
              <a:ext uri="{FF2B5EF4-FFF2-40B4-BE49-F238E27FC236}">
                <a16:creationId xmlns:a16="http://schemas.microsoft.com/office/drawing/2014/main" id="{FBBFD38D-BB5A-4E8C-AB68-DDF644D45915}"/>
              </a:ext>
            </a:extLst>
          </p:cNvPr>
          <p:cNvPicPr>
            <a:picLocks noChangeAspect="1"/>
          </p:cNvPicPr>
          <p:nvPr/>
        </p:nvPicPr>
        <p:blipFill>
          <a:blip r:embed="rId4"/>
          <a:stretch>
            <a:fillRect/>
          </a:stretch>
        </p:blipFill>
        <p:spPr>
          <a:xfrm>
            <a:off x="1584722" y="3802057"/>
            <a:ext cx="9835355" cy="3091111"/>
          </a:xfrm>
          <a:prstGeom prst="rect">
            <a:avLst/>
          </a:prstGeom>
        </p:spPr>
      </p:pic>
      <p:sp>
        <p:nvSpPr>
          <p:cNvPr id="12" name="Rectangle 11">
            <a:extLst>
              <a:ext uri="{FF2B5EF4-FFF2-40B4-BE49-F238E27FC236}">
                <a16:creationId xmlns:a16="http://schemas.microsoft.com/office/drawing/2014/main" id="{C7F397D7-B95F-4CDD-A731-1F549606CC96}"/>
              </a:ext>
            </a:extLst>
          </p:cNvPr>
          <p:cNvSpPr/>
          <p:nvPr/>
        </p:nvSpPr>
        <p:spPr>
          <a:xfrm>
            <a:off x="2382715" y="4396154"/>
            <a:ext cx="2391508" cy="41323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CD87E415-9184-474E-9865-C8D96E1266F4}"/>
              </a:ext>
            </a:extLst>
          </p:cNvPr>
          <p:cNvSpPr/>
          <p:nvPr/>
        </p:nvSpPr>
        <p:spPr>
          <a:xfrm>
            <a:off x="6383215" y="2540978"/>
            <a:ext cx="325316" cy="37852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86E3672-1F90-4BB1-865A-2316E193D95F}"/>
              </a:ext>
            </a:extLst>
          </p:cNvPr>
          <p:cNvSpPr/>
          <p:nvPr/>
        </p:nvSpPr>
        <p:spPr>
          <a:xfrm>
            <a:off x="6834554" y="2540978"/>
            <a:ext cx="325316" cy="37852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15EB83A-D193-4BBF-80C6-AAE474B4AB37}"/>
              </a:ext>
            </a:extLst>
          </p:cNvPr>
          <p:cNvSpPr/>
          <p:nvPr/>
        </p:nvSpPr>
        <p:spPr>
          <a:xfrm>
            <a:off x="2965938" y="4836875"/>
            <a:ext cx="2391508" cy="41323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Arrow: Left-Right 15">
            <a:extLst>
              <a:ext uri="{FF2B5EF4-FFF2-40B4-BE49-F238E27FC236}">
                <a16:creationId xmlns:a16="http://schemas.microsoft.com/office/drawing/2014/main" id="{2786E1E5-95D8-4DFD-98D9-B0B0CE975A55}"/>
              </a:ext>
            </a:extLst>
          </p:cNvPr>
          <p:cNvSpPr/>
          <p:nvPr/>
        </p:nvSpPr>
        <p:spPr>
          <a:xfrm>
            <a:off x="6502398" y="2919506"/>
            <a:ext cx="584202" cy="320232"/>
          </a:xfrm>
          <a:prstGeom prst="lef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FF0000"/>
                </a:solidFill>
              </a:ln>
            </a:endParaRPr>
          </a:p>
        </p:txBody>
      </p:sp>
      <p:pic>
        <p:nvPicPr>
          <p:cNvPr id="20" name="Picture 19">
            <a:extLst>
              <a:ext uri="{FF2B5EF4-FFF2-40B4-BE49-F238E27FC236}">
                <a16:creationId xmlns:a16="http://schemas.microsoft.com/office/drawing/2014/main" id="{3C0BDF29-D99F-45B0-91CF-A353E29EF72E}"/>
              </a:ext>
            </a:extLst>
          </p:cNvPr>
          <p:cNvPicPr>
            <a:picLocks noChangeAspect="1"/>
          </p:cNvPicPr>
          <p:nvPr/>
        </p:nvPicPr>
        <p:blipFill>
          <a:blip r:embed="rId5"/>
          <a:stretch>
            <a:fillRect/>
          </a:stretch>
        </p:blipFill>
        <p:spPr>
          <a:xfrm>
            <a:off x="1584721" y="6512426"/>
            <a:ext cx="9835354" cy="1202441"/>
          </a:xfrm>
          <a:prstGeom prst="rect">
            <a:avLst/>
          </a:prstGeom>
        </p:spPr>
      </p:pic>
      <p:sp>
        <p:nvSpPr>
          <p:cNvPr id="21" name="Arrow: Down 20">
            <a:extLst>
              <a:ext uri="{FF2B5EF4-FFF2-40B4-BE49-F238E27FC236}">
                <a16:creationId xmlns:a16="http://schemas.microsoft.com/office/drawing/2014/main" id="{8261D0E8-48F6-46FA-9F98-EBC9E164B10D}"/>
              </a:ext>
            </a:extLst>
          </p:cNvPr>
          <p:cNvSpPr/>
          <p:nvPr/>
        </p:nvSpPr>
        <p:spPr>
          <a:xfrm>
            <a:off x="6106257" y="5621002"/>
            <a:ext cx="553915" cy="671278"/>
          </a:xfrm>
          <a:prstGeom prst="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95779773"/>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500"/>
                                        <p:tgtEl>
                                          <p:spTgt spid="10"/>
                                        </p:tgtEl>
                                      </p:cBhvr>
                                    </p:animEffect>
                                    <p:set>
                                      <p:cBhvr>
                                        <p:cTn id="12" dur="1" fill="hold">
                                          <p:stCondLst>
                                            <p:cond delay="499"/>
                                          </p:stCondLst>
                                        </p:cTn>
                                        <p:tgtEl>
                                          <p:spTgt spid="10"/>
                                        </p:tgtEl>
                                        <p:attrNameLst>
                                          <p:attrName>style.visibility</p:attrName>
                                        </p:attrNameLst>
                                      </p:cBhvr>
                                      <p:to>
                                        <p:strVal val="hidden"/>
                                      </p:to>
                                    </p:set>
                                  </p:childTnLst>
                                </p:cTn>
                              </p:par>
                              <p:par>
                                <p:cTn id="13" presetID="1" presetClass="entr" presetSubtype="0" fill="hold"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fade">
                                      <p:cBhvr>
                                        <p:cTn id="19" dur="500"/>
                                        <p:tgtEl>
                                          <p:spTgt spid="13"/>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5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1" nodeType="clickEffect">
                                  <p:stCondLst>
                                    <p:cond delay="0"/>
                                  </p:stCondLst>
                                  <p:childTnLst>
                                    <p:set>
                                      <p:cBhvr>
                                        <p:cTn id="26" dur="1" fill="hold">
                                          <p:stCondLst>
                                            <p:cond delay="0"/>
                                          </p:stCondLst>
                                        </p:cTn>
                                        <p:tgtEl>
                                          <p:spTgt spid="13"/>
                                        </p:tgtEl>
                                        <p:attrNameLst>
                                          <p:attrName>style.visibility</p:attrName>
                                        </p:attrNameLst>
                                      </p:cBhvr>
                                      <p:to>
                                        <p:strVal val="hidden"/>
                                      </p:to>
                                    </p:set>
                                  </p:childTnLst>
                                </p:cTn>
                              </p:par>
                              <p:par>
                                <p:cTn id="27" presetID="1" presetClass="exit" presetSubtype="0" fill="hold" grpId="1" nodeType="withEffect">
                                  <p:stCondLst>
                                    <p:cond delay="0"/>
                                  </p:stCondLst>
                                  <p:childTnLst>
                                    <p:set>
                                      <p:cBhvr>
                                        <p:cTn id="28" dur="1" fill="hold">
                                          <p:stCondLst>
                                            <p:cond delay="0"/>
                                          </p:stCondLst>
                                        </p:cTn>
                                        <p:tgtEl>
                                          <p:spTgt spid="12"/>
                                        </p:tgtEl>
                                        <p:attrNameLst>
                                          <p:attrName>style.visibility</p:attrName>
                                        </p:attrNameLst>
                                      </p:cBhvr>
                                      <p:to>
                                        <p:strVal val="hidden"/>
                                      </p:to>
                                    </p:set>
                                  </p:childTnLst>
                                </p:cTn>
                              </p:par>
                              <p:par>
                                <p:cTn id="29" presetID="10" presetClass="entr" presetSubtype="0" fill="hold" grpId="0" nodeType="with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fade">
                                      <p:cBhvr>
                                        <p:cTn id="31" dur="500"/>
                                        <p:tgtEl>
                                          <p:spTgt spid="14"/>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5"/>
                                        </p:tgtEl>
                                        <p:attrNameLst>
                                          <p:attrName>style.visibility</p:attrName>
                                        </p:attrNameLst>
                                      </p:cBhvr>
                                      <p:to>
                                        <p:strVal val="visible"/>
                                      </p:to>
                                    </p:set>
                                    <p:animEffect transition="in" filter="fade">
                                      <p:cBhvr>
                                        <p:cTn id="34" dur="500"/>
                                        <p:tgtEl>
                                          <p:spTgt spid="15"/>
                                        </p:tgtEl>
                                      </p:cBhvr>
                                    </p:animEffect>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grpId="1" nodeType="clickEffect">
                                  <p:stCondLst>
                                    <p:cond delay="0"/>
                                  </p:stCondLst>
                                  <p:childTnLst>
                                    <p:set>
                                      <p:cBhvr>
                                        <p:cTn id="38" dur="1" fill="hold">
                                          <p:stCondLst>
                                            <p:cond delay="0"/>
                                          </p:stCondLst>
                                        </p:cTn>
                                        <p:tgtEl>
                                          <p:spTgt spid="14"/>
                                        </p:tgtEl>
                                        <p:attrNameLst>
                                          <p:attrName>style.visibility</p:attrName>
                                        </p:attrNameLst>
                                      </p:cBhvr>
                                      <p:to>
                                        <p:strVal val="hidden"/>
                                      </p:to>
                                    </p:set>
                                  </p:childTnLst>
                                </p:cTn>
                              </p:par>
                              <p:par>
                                <p:cTn id="39" presetID="1" presetClass="exit" presetSubtype="0" fill="hold" grpId="1" nodeType="withEffect">
                                  <p:stCondLst>
                                    <p:cond delay="0"/>
                                  </p:stCondLst>
                                  <p:childTnLst>
                                    <p:set>
                                      <p:cBhvr>
                                        <p:cTn id="40" dur="1" fill="hold">
                                          <p:stCondLst>
                                            <p:cond delay="0"/>
                                          </p:stCondLst>
                                        </p:cTn>
                                        <p:tgtEl>
                                          <p:spTgt spid="15"/>
                                        </p:tgtEl>
                                        <p:attrNameLst>
                                          <p:attrName>style.visibility</p:attrName>
                                        </p:attrNameLst>
                                      </p:cBhvr>
                                      <p:to>
                                        <p:strVal val="hidden"/>
                                      </p:to>
                                    </p:set>
                                  </p:childTnLst>
                                </p:cTn>
                              </p:par>
                              <p:par>
                                <p:cTn id="41" presetID="10" presetClass="entr" presetSubtype="0" fill="hold" grpId="0" nodeType="withEffect">
                                  <p:stCondLst>
                                    <p:cond delay="0"/>
                                  </p:stCondLst>
                                  <p:childTnLst>
                                    <p:set>
                                      <p:cBhvr>
                                        <p:cTn id="42" dur="1" fill="hold">
                                          <p:stCondLst>
                                            <p:cond delay="0"/>
                                          </p:stCondLst>
                                        </p:cTn>
                                        <p:tgtEl>
                                          <p:spTgt spid="16"/>
                                        </p:tgtEl>
                                        <p:attrNameLst>
                                          <p:attrName>style.visibility</p:attrName>
                                        </p:attrNameLst>
                                      </p:cBhvr>
                                      <p:to>
                                        <p:strVal val="visible"/>
                                      </p:to>
                                    </p:set>
                                    <p:animEffect transition="in" filter="fade">
                                      <p:cBhvr>
                                        <p:cTn id="43" dur="500"/>
                                        <p:tgtEl>
                                          <p:spTgt spid="16"/>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21"/>
                                        </p:tgtEl>
                                        <p:attrNameLst>
                                          <p:attrName>style.visibility</p:attrName>
                                        </p:attrNameLst>
                                      </p:cBhvr>
                                      <p:to>
                                        <p:strVal val="visible"/>
                                      </p:to>
                                    </p:set>
                                    <p:animEffect transition="in" filter="fade">
                                      <p:cBhvr>
                                        <p:cTn id="48" dur="500"/>
                                        <p:tgtEl>
                                          <p:spTgt spid="21"/>
                                        </p:tgtEl>
                                      </p:cBhvr>
                                    </p:animEffect>
                                  </p:childTnLst>
                                </p:cTn>
                              </p:par>
                              <p:par>
                                <p:cTn id="49" presetID="10" presetClass="entr" presetSubtype="0" fill="hold" nodeType="withEffect">
                                  <p:stCondLst>
                                    <p:cond delay="0"/>
                                  </p:stCondLst>
                                  <p:childTnLst>
                                    <p:set>
                                      <p:cBhvr>
                                        <p:cTn id="50" dur="1" fill="hold">
                                          <p:stCondLst>
                                            <p:cond delay="0"/>
                                          </p:stCondLst>
                                        </p:cTn>
                                        <p:tgtEl>
                                          <p:spTgt spid="20"/>
                                        </p:tgtEl>
                                        <p:attrNameLst>
                                          <p:attrName>style.visibility</p:attrName>
                                        </p:attrNameLst>
                                      </p:cBhvr>
                                      <p:to>
                                        <p:strVal val="visible"/>
                                      </p:to>
                                    </p:set>
                                    <p:animEffect transition="in" filter="fade">
                                      <p:cBhvr>
                                        <p:cTn id="51" dur="500"/>
                                        <p:tgtEl>
                                          <p:spTgt spid="20"/>
                                        </p:tgtEl>
                                      </p:cBhvr>
                                    </p:animEffect>
                                  </p:childTnLst>
                                </p:cTn>
                              </p:par>
                              <p:par>
                                <p:cTn id="52" presetID="10" presetClass="exit" presetSubtype="0" fill="hold" grpId="1" nodeType="withEffect">
                                  <p:stCondLst>
                                    <p:cond delay="0"/>
                                  </p:stCondLst>
                                  <p:childTnLst>
                                    <p:animEffect transition="out" filter="fade">
                                      <p:cBhvr>
                                        <p:cTn id="53" dur="500"/>
                                        <p:tgtEl>
                                          <p:spTgt spid="16"/>
                                        </p:tgtEl>
                                      </p:cBhvr>
                                    </p:animEffect>
                                    <p:set>
                                      <p:cBhvr>
                                        <p:cTn id="54" dur="1" fill="hold">
                                          <p:stCondLst>
                                            <p:cond delay="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2" grpId="1" animBg="1"/>
      <p:bldP spid="13" grpId="0" animBg="1"/>
      <p:bldP spid="13" grpId="1" animBg="1"/>
      <p:bldP spid="14" grpId="0" animBg="1"/>
      <p:bldP spid="14" grpId="1" animBg="1"/>
      <p:bldP spid="15" grpId="0" animBg="1"/>
      <p:bldP spid="15" grpId="1" animBg="1"/>
      <p:bldP spid="16" grpId="0" animBg="1"/>
      <p:bldP spid="16" grpId="1" animBg="1"/>
      <p:bldP spid="21"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5" name="Function Bindings"/>
          <p:cNvSpPr txBox="1">
            <a:spLocks noGrp="1"/>
          </p:cNvSpPr>
          <p:nvPr>
            <p:ph type="title"/>
          </p:nvPr>
        </p:nvSpPr>
        <p:spPr>
          <a:prstGeom prst="rect">
            <a:avLst/>
          </a:prstGeom>
        </p:spPr>
        <p:txBody>
          <a:bodyPr/>
          <a:lstStyle>
            <a:lvl1pPr>
              <a:defRPr>
                <a:solidFill>
                  <a:srgbClr val="000000"/>
                </a:solidFill>
              </a:defRPr>
            </a:lvl1pPr>
          </a:lstStyle>
          <a:p>
            <a:r>
              <a:t>Function Bindings</a:t>
            </a:r>
          </a:p>
        </p:txBody>
      </p:sp>
      <p:sp>
        <p:nvSpPr>
          <p:cNvPr id="126" name="// ======== Functions ========…"/>
          <p:cNvSpPr txBox="1"/>
          <p:nvPr/>
        </p:nvSpPr>
        <p:spPr>
          <a:xfrm>
            <a:off x="1002416" y="3851968"/>
            <a:ext cx="8508417" cy="306566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pPr algn="l" defTabSz="457200">
              <a:lnSpc>
                <a:spcPts val="4600"/>
              </a:lnSpc>
              <a:defRPr sz="2100" b="1">
                <a:solidFill>
                  <a:srgbClr val="408080"/>
                </a:solidFill>
                <a:effectLst/>
                <a:latin typeface="+mn-lt"/>
                <a:ea typeface="+mn-ea"/>
                <a:cs typeface="+mn-cs"/>
                <a:sym typeface="Helvetica Neue"/>
              </a:defRPr>
            </a:pPr>
            <a:r>
              <a:t>// ======== Functions ========</a:t>
            </a:r>
            <a:endParaRPr>
              <a:solidFill>
                <a:srgbClr val="333333"/>
              </a:solidFill>
            </a:endParaRPr>
          </a:p>
          <a:p>
            <a:pPr algn="l" defTabSz="457200">
              <a:lnSpc>
                <a:spcPts val="4600"/>
              </a:lnSpc>
              <a:defRPr sz="2100" b="1">
                <a:solidFill>
                  <a:srgbClr val="408080"/>
                </a:solidFill>
                <a:effectLst/>
                <a:latin typeface="+mn-lt"/>
                <a:ea typeface="+mn-ea"/>
                <a:cs typeface="+mn-cs"/>
                <a:sym typeface="Helvetica Neue"/>
              </a:defRPr>
            </a:pPr>
            <a:r>
              <a:t>// The "let" keyword also defines a named function.</a:t>
            </a:r>
            <a:endParaRPr>
              <a:solidFill>
                <a:srgbClr val="333333"/>
              </a:solidFill>
            </a:endParaRPr>
          </a:p>
          <a:p>
            <a:pPr algn="l" defTabSz="457200">
              <a:lnSpc>
                <a:spcPts val="4600"/>
              </a:lnSpc>
              <a:defRPr sz="2100" b="1">
                <a:solidFill>
                  <a:srgbClr val="408080"/>
                </a:solidFill>
                <a:effectLst/>
                <a:latin typeface="+mn-lt"/>
                <a:ea typeface="+mn-ea"/>
                <a:cs typeface="+mn-cs"/>
                <a:sym typeface="Helvetica Neue"/>
              </a:defRPr>
            </a:pPr>
            <a:r>
              <a:rPr>
                <a:solidFill>
                  <a:srgbClr val="008000"/>
                </a:solidFill>
              </a:rPr>
              <a:t>let</a:t>
            </a:r>
            <a:r>
              <a:rPr>
                <a:solidFill>
                  <a:srgbClr val="333333"/>
                </a:solidFill>
              </a:rPr>
              <a:t> square x = x * x          </a:t>
            </a:r>
            <a:r>
              <a:t>// Note that no parens are used.</a:t>
            </a:r>
            <a:endParaRPr>
              <a:solidFill>
                <a:srgbClr val="333333"/>
              </a:solidFill>
            </a:endParaRPr>
          </a:p>
          <a:p>
            <a:pPr algn="l" defTabSz="457200">
              <a:lnSpc>
                <a:spcPts val="4600"/>
              </a:lnSpc>
              <a:defRPr sz="2100" b="1">
                <a:solidFill>
                  <a:srgbClr val="408080"/>
                </a:solidFill>
                <a:effectLst/>
                <a:latin typeface="+mn-lt"/>
                <a:ea typeface="+mn-ea"/>
                <a:cs typeface="+mn-cs"/>
                <a:sym typeface="Helvetica Neue"/>
              </a:defRPr>
            </a:pPr>
            <a:r>
              <a:rPr>
                <a:solidFill>
                  <a:srgbClr val="333333"/>
                </a:solidFill>
              </a:rPr>
              <a:t>square </a:t>
            </a:r>
            <a:r>
              <a:rPr>
                <a:solidFill>
                  <a:srgbClr val="666666"/>
                </a:solidFill>
              </a:rPr>
              <a:t>3</a:t>
            </a:r>
            <a:r>
              <a:rPr>
                <a:solidFill>
                  <a:srgbClr val="333333"/>
                </a:solidFill>
              </a:rPr>
              <a:t>                          </a:t>
            </a:r>
            <a:r>
              <a:t>// Now run the function. Again, no parens.</a:t>
            </a:r>
            <a:endParaRPr>
              <a:solidFill>
                <a:srgbClr val="333333"/>
              </a:solidFill>
            </a:endParaRPr>
          </a:p>
          <a:p>
            <a:pPr algn="l" defTabSz="457200">
              <a:lnSpc>
                <a:spcPts val="4600"/>
              </a:lnSpc>
              <a:defRPr sz="2100" b="1">
                <a:solidFill>
                  <a:srgbClr val="333333"/>
                </a:solidFill>
                <a:effectLst/>
                <a:latin typeface="+mn-lt"/>
                <a:ea typeface="+mn-ea"/>
                <a:cs typeface="+mn-cs"/>
                <a:sym typeface="Helvetica Neue"/>
              </a:defRPr>
            </a:pPr>
            <a:endParaRPr>
              <a:solidFill>
                <a:srgbClr val="333333"/>
              </a:solidFill>
            </a:endParaRPr>
          </a:p>
          <a:p>
            <a:pPr algn="l" defTabSz="457200">
              <a:lnSpc>
                <a:spcPts val="4600"/>
              </a:lnSpc>
              <a:defRPr sz="2100" b="1">
                <a:solidFill>
                  <a:srgbClr val="408080"/>
                </a:solidFill>
                <a:effectLst/>
                <a:latin typeface="+mn-lt"/>
                <a:ea typeface="+mn-ea"/>
                <a:cs typeface="+mn-cs"/>
                <a:sym typeface="Helvetica Neue"/>
              </a:defRPr>
            </a:pPr>
            <a:r>
              <a:rPr>
                <a:solidFill>
                  <a:srgbClr val="008000"/>
                </a:solidFill>
              </a:rPr>
              <a:t>let</a:t>
            </a:r>
            <a:r>
              <a:rPr>
                <a:solidFill>
                  <a:srgbClr val="333333"/>
                </a:solidFill>
              </a:rPr>
              <a:t> add x y = x </a:t>
            </a:r>
            <a:r>
              <a:rPr>
                <a:solidFill>
                  <a:srgbClr val="666666"/>
                </a:solidFill>
              </a:rPr>
              <a:t>+</a:t>
            </a:r>
            <a:r>
              <a:rPr>
                <a:solidFill>
                  <a:srgbClr val="333333"/>
                </a:solidFill>
              </a:rPr>
              <a:t> y           </a:t>
            </a:r>
            <a:r>
              <a:t>// don't use add (x,y)! It means something</a:t>
            </a:r>
            <a:endParaRPr>
              <a:solidFill>
                <a:srgbClr val="333333"/>
              </a:solidFill>
            </a:endParaRPr>
          </a:p>
          <a:p>
            <a:pPr algn="l" defTabSz="457200">
              <a:lnSpc>
                <a:spcPts val="4600"/>
              </a:lnSpc>
              <a:defRPr sz="2100" b="1">
                <a:solidFill>
                  <a:srgbClr val="333333"/>
                </a:solidFill>
                <a:effectLst/>
                <a:latin typeface="+mn-lt"/>
                <a:ea typeface="+mn-ea"/>
                <a:cs typeface="+mn-cs"/>
                <a:sym typeface="Helvetica Neue"/>
              </a:defRPr>
            </a:pPr>
            <a:r>
              <a:t>                                        </a:t>
            </a:r>
            <a:r>
              <a:rPr>
                <a:solidFill>
                  <a:srgbClr val="408080"/>
                </a:solidFill>
              </a:rPr>
              <a:t>// completely different.</a:t>
            </a:r>
          </a:p>
          <a:p>
            <a:pPr algn="l" defTabSz="457200">
              <a:lnSpc>
                <a:spcPts val="4600"/>
              </a:lnSpc>
              <a:defRPr sz="2100" b="1">
                <a:solidFill>
                  <a:srgbClr val="408080"/>
                </a:solidFill>
                <a:effectLst/>
                <a:latin typeface="+mn-lt"/>
                <a:ea typeface="+mn-ea"/>
                <a:cs typeface="+mn-cs"/>
                <a:sym typeface="Helvetica Neue"/>
              </a:defRPr>
            </a:pPr>
            <a:r>
              <a:rPr>
                <a:solidFill>
                  <a:srgbClr val="333333"/>
                </a:solidFill>
              </a:rPr>
              <a:t>add </a:t>
            </a:r>
            <a:r>
              <a:rPr>
                <a:solidFill>
                  <a:srgbClr val="666666"/>
                </a:solidFill>
              </a:rPr>
              <a:t>2</a:t>
            </a:r>
            <a:r>
              <a:rPr>
                <a:solidFill>
                  <a:srgbClr val="333333"/>
                </a:solidFill>
              </a:rPr>
              <a:t> </a:t>
            </a:r>
            <a:r>
              <a:rPr>
                <a:solidFill>
                  <a:srgbClr val="666666"/>
                </a:solidFill>
              </a:rPr>
              <a:t>3</a:t>
            </a:r>
            <a:r>
              <a:rPr>
                <a:solidFill>
                  <a:srgbClr val="333333"/>
                </a:solidFill>
              </a:rPr>
              <a:t>                       </a:t>
            </a:r>
            <a:r>
              <a:t>// Now run the function.</a:t>
            </a:r>
          </a:p>
        </p:txBody>
      </p:sp>
    </p:spTree>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BE852-71DA-41F6-BE54-B8EB5493214A}"/>
              </a:ext>
            </a:extLst>
          </p:cNvPr>
          <p:cNvSpPr>
            <a:spLocks noGrp="1"/>
          </p:cNvSpPr>
          <p:nvPr>
            <p:ph type="title"/>
          </p:nvPr>
        </p:nvSpPr>
        <p:spPr>
          <a:xfrm>
            <a:off x="894080" y="519291"/>
            <a:ext cx="11216640" cy="1885245"/>
          </a:xfrm>
        </p:spPr>
        <p:txBody>
          <a:bodyPr/>
          <a:lstStyle/>
          <a:p>
            <a:r>
              <a:rPr lang="en-US">
                <a:cs typeface="Calibri Light"/>
              </a:rPr>
              <a:t>Forward Pipe</a:t>
            </a:r>
            <a:endParaRPr lang="en-US"/>
          </a:p>
        </p:txBody>
      </p:sp>
      <p:sp>
        <p:nvSpPr>
          <p:cNvPr id="17" name="Syntax Functions…">
            <a:extLst>
              <a:ext uri="{FF2B5EF4-FFF2-40B4-BE49-F238E27FC236}">
                <a16:creationId xmlns:a16="http://schemas.microsoft.com/office/drawing/2014/main" id="{BBC873C3-36CF-421D-A379-385D1368EF31}"/>
              </a:ext>
            </a:extLst>
          </p:cNvPr>
          <p:cNvSpPr txBox="1">
            <a:spLocks/>
          </p:cNvSpPr>
          <p:nvPr/>
        </p:nvSpPr>
        <p:spPr>
          <a:xfrm>
            <a:off x="762000" y="5292968"/>
            <a:ext cx="11480800" cy="2855669"/>
          </a:xfrm>
          <a:prstGeom prst="rect">
            <a:avLst/>
          </a:prstGeom>
        </p:spPr>
        <p:txBody>
          <a:bodyPr vert="horz" lIns="91440" tIns="45720" rIns="91440" bIns="45720" rtlCol="0" anchor="t">
            <a:normAutofit/>
          </a:bodyPr>
          <a:lstStyle>
            <a:lvl1pPr marL="325115" indent="-325115" algn="l" defTabSz="1300460" rtl="0" eaLnBrk="1" latinLnBrk="0" hangingPunct="1">
              <a:lnSpc>
                <a:spcPct val="90000"/>
              </a:lnSpc>
              <a:spcBef>
                <a:spcPts val="1422"/>
              </a:spcBef>
              <a:buFont typeface="Arial" panose="020B0604020202020204" pitchFamily="34" charset="0"/>
              <a:buChar char="•"/>
              <a:defRPr sz="4000" kern="1200">
                <a:solidFill>
                  <a:schemeClr val="tx1"/>
                </a:solidFill>
                <a:latin typeface="+mn-lt"/>
                <a:ea typeface="+mn-ea"/>
                <a:cs typeface="+mn-cs"/>
              </a:defRPr>
            </a:lvl1pPr>
            <a:lvl2pPr marL="975345" indent="-325115" algn="l" defTabSz="1300460" rtl="0" eaLnBrk="1" latinLnBrk="0" hangingPunct="1">
              <a:lnSpc>
                <a:spcPct val="90000"/>
              </a:lnSpc>
              <a:spcBef>
                <a:spcPts val="711"/>
              </a:spcBef>
              <a:buFont typeface="Arial" panose="020B0604020202020204" pitchFamily="34" charset="0"/>
              <a:buChar char="•"/>
              <a:defRPr sz="3400" kern="1200">
                <a:solidFill>
                  <a:schemeClr val="tx1"/>
                </a:solidFill>
                <a:latin typeface="+mn-lt"/>
                <a:ea typeface="+mn-ea"/>
                <a:cs typeface="+mn-cs"/>
              </a:defRPr>
            </a:lvl2pPr>
            <a:lvl3pPr marL="1625575" indent="-325115" algn="l" defTabSz="1300460" rtl="0" eaLnBrk="1" latinLnBrk="0" hangingPunct="1">
              <a:lnSpc>
                <a:spcPct val="90000"/>
              </a:lnSpc>
              <a:spcBef>
                <a:spcPts val="711"/>
              </a:spcBef>
              <a:buFont typeface="Arial" panose="020B0604020202020204" pitchFamily="34" charset="0"/>
              <a:buChar char="•"/>
              <a:defRPr sz="2800" kern="1200">
                <a:solidFill>
                  <a:schemeClr val="tx1"/>
                </a:solidFill>
                <a:latin typeface="+mn-lt"/>
                <a:ea typeface="+mn-ea"/>
                <a:cs typeface="+mn-cs"/>
              </a:defRPr>
            </a:lvl3pPr>
            <a:lvl4pPr marL="2275804" indent="-325115" algn="l" defTabSz="1300460" rtl="0" eaLnBrk="1" latinLnBrk="0" hangingPunct="1">
              <a:lnSpc>
                <a:spcPct val="90000"/>
              </a:lnSpc>
              <a:spcBef>
                <a:spcPts val="711"/>
              </a:spcBef>
              <a:buFont typeface="Arial" panose="020B0604020202020204" pitchFamily="34" charset="0"/>
              <a:buChar char="•"/>
              <a:defRPr sz="2600" kern="1200">
                <a:solidFill>
                  <a:schemeClr val="tx1"/>
                </a:solidFill>
                <a:latin typeface="+mn-lt"/>
                <a:ea typeface="+mn-ea"/>
                <a:cs typeface="+mn-cs"/>
              </a:defRPr>
            </a:lvl4pPr>
            <a:lvl5pPr marL="2926034" indent="-325115" algn="l" defTabSz="1300460" rtl="0" eaLnBrk="1" latinLnBrk="0" hangingPunct="1">
              <a:lnSpc>
                <a:spcPct val="90000"/>
              </a:lnSpc>
              <a:spcBef>
                <a:spcPts val="711"/>
              </a:spcBef>
              <a:buFont typeface="Arial" panose="020B0604020202020204" pitchFamily="34" charset="0"/>
              <a:buChar char="•"/>
              <a:defRPr sz="2600" kern="1200">
                <a:solidFill>
                  <a:schemeClr val="tx1"/>
                </a:solidFill>
                <a:latin typeface="+mn-lt"/>
                <a:ea typeface="+mn-ea"/>
                <a:cs typeface="+mn-cs"/>
              </a:defRPr>
            </a:lvl5pPr>
            <a:lvl6pPr marL="3576264" indent="-325115" algn="l" defTabSz="1300460" rtl="0" eaLnBrk="1" latinLnBrk="0" hangingPunct="1">
              <a:lnSpc>
                <a:spcPct val="90000"/>
              </a:lnSpc>
              <a:spcBef>
                <a:spcPts val="711"/>
              </a:spcBef>
              <a:buFont typeface="Arial" panose="020B0604020202020204" pitchFamily="34" charset="0"/>
              <a:buChar char="•"/>
              <a:defRPr sz="2600" kern="1200">
                <a:solidFill>
                  <a:schemeClr val="tx1"/>
                </a:solidFill>
                <a:latin typeface="+mn-lt"/>
                <a:ea typeface="+mn-ea"/>
                <a:cs typeface="+mn-cs"/>
              </a:defRPr>
            </a:lvl6pPr>
            <a:lvl7pPr marL="4226494" indent="-325115" algn="l" defTabSz="1300460" rtl="0" eaLnBrk="1" latinLnBrk="0" hangingPunct="1">
              <a:lnSpc>
                <a:spcPct val="90000"/>
              </a:lnSpc>
              <a:spcBef>
                <a:spcPts val="711"/>
              </a:spcBef>
              <a:buFont typeface="Arial" panose="020B0604020202020204" pitchFamily="34" charset="0"/>
              <a:buChar char="•"/>
              <a:defRPr sz="2600" kern="1200">
                <a:solidFill>
                  <a:schemeClr val="tx1"/>
                </a:solidFill>
                <a:latin typeface="+mn-lt"/>
                <a:ea typeface="+mn-ea"/>
                <a:cs typeface="+mn-cs"/>
              </a:defRPr>
            </a:lvl7pPr>
            <a:lvl8pPr marL="4876724" indent="-325115" algn="l" defTabSz="1300460" rtl="0" eaLnBrk="1" latinLnBrk="0" hangingPunct="1">
              <a:lnSpc>
                <a:spcPct val="90000"/>
              </a:lnSpc>
              <a:spcBef>
                <a:spcPts val="711"/>
              </a:spcBef>
              <a:buFont typeface="Arial" panose="020B0604020202020204" pitchFamily="34" charset="0"/>
              <a:buChar char="•"/>
              <a:defRPr sz="2600" kern="1200">
                <a:solidFill>
                  <a:schemeClr val="tx1"/>
                </a:solidFill>
                <a:latin typeface="+mn-lt"/>
                <a:ea typeface="+mn-ea"/>
                <a:cs typeface="+mn-cs"/>
              </a:defRPr>
            </a:lvl8pPr>
            <a:lvl9pPr marL="5526954" indent="-325115" algn="l" defTabSz="1300460" rtl="0" eaLnBrk="1" latinLnBrk="0" hangingPunct="1">
              <a:lnSpc>
                <a:spcPct val="90000"/>
              </a:lnSpc>
              <a:spcBef>
                <a:spcPts val="711"/>
              </a:spcBef>
              <a:buFont typeface="Arial" panose="020B0604020202020204" pitchFamily="34" charset="0"/>
              <a:buChar char="•"/>
              <a:defRPr sz="2600" kern="1200">
                <a:solidFill>
                  <a:schemeClr val="tx1"/>
                </a:solidFill>
                <a:latin typeface="+mn-lt"/>
                <a:ea typeface="+mn-ea"/>
                <a:cs typeface="+mn-cs"/>
              </a:defRPr>
            </a:lvl9pPr>
          </a:lstStyle>
          <a:p>
            <a:r>
              <a:rPr lang="en-US">
                <a:effectLst/>
              </a:rPr>
              <a:t>Easier to read</a:t>
            </a:r>
          </a:p>
          <a:p>
            <a:r>
              <a:rPr lang="en-US">
                <a:effectLst/>
              </a:rPr>
              <a:t>Less placeholder variables and/or parenthesis</a:t>
            </a:r>
          </a:p>
          <a:p>
            <a:r>
              <a:rPr lang="en-US">
                <a:effectLst/>
              </a:rPr>
              <a:t>Keeps code elegant</a:t>
            </a:r>
          </a:p>
          <a:p>
            <a:r>
              <a:rPr lang="en-US">
                <a:effectLst/>
              </a:rPr>
              <a:t>Passes data as </a:t>
            </a:r>
            <a:r>
              <a:rPr lang="en-US" u="sng">
                <a:effectLst/>
              </a:rPr>
              <a:t>last</a:t>
            </a:r>
            <a:r>
              <a:rPr lang="en-US">
                <a:effectLst/>
              </a:rPr>
              <a:t> parameter</a:t>
            </a:r>
            <a:endParaRPr lang="en-US" u="sng">
              <a:effectLst/>
            </a:endParaRPr>
          </a:p>
        </p:txBody>
      </p:sp>
      <p:pic>
        <p:nvPicPr>
          <p:cNvPr id="19" name="Picture 18">
            <a:extLst>
              <a:ext uri="{FF2B5EF4-FFF2-40B4-BE49-F238E27FC236}">
                <a16:creationId xmlns:a16="http://schemas.microsoft.com/office/drawing/2014/main" id="{D688B9F0-E877-472E-A62D-CC6D26627A62}"/>
              </a:ext>
            </a:extLst>
          </p:cNvPr>
          <p:cNvPicPr>
            <a:picLocks noChangeAspect="1"/>
          </p:cNvPicPr>
          <p:nvPr/>
        </p:nvPicPr>
        <p:blipFill>
          <a:blip r:embed="rId2"/>
          <a:stretch>
            <a:fillRect/>
          </a:stretch>
        </p:blipFill>
        <p:spPr>
          <a:xfrm>
            <a:off x="1426461" y="2086286"/>
            <a:ext cx="9835355" cy="3091111"/>
          </a:xfrm>
          <a:prstGeom prst="rect">
            <a:avLst/>
          </a:prstGeom>
        </p:spPr>
      </p:pic>
    </p:spTree>
    <p:extLst>
      <p:ext uri="{BB962C8B-B14F-4D97-AF65-F5344CB8AC3E}">
        <p14:creationId xmlns:p14="http://schemas.microsoft.com/office/powerpoint/2010/main" val="40048122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animEffect transition="in" filter="fade">
                                      <p:cBhvr>
                                        <p:cTn id="7" dur="500"/>
                                        <p:tgtEl>
                                          <p:spTgt spid="1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7">
                                            <p:txEl>
                                              <p:pRg st="1" end="1"/>
                                            </p:txEl>
                                          </p:spTgt>
                                        </p:tgtEl>
                                        <p:attrNameLst>
                                          <p:attrName>style.visibility</p:attrName>
                                        </p:attrNameLst>
                                      </p:cBhvr>
                                      <p:to>
                                        <p:strVal val="visible"/>
                                      </p:to>
                                    </p:set>
                                    <p:animEffect transition="in" filter="fade">
                                      <p:cBhvr>
                                        <p:cTn id="12" dur="500"/>
                                        <p:tgtEl>
                                          <p:spTgt spid="1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7">
                                            <p:txEl>
                                              <p:pRg st="2" end="2"/>
                                            </p:txEl>
                                          </p:spTgt>
                                        </p:tgtEl>
                                        <p:attrNameLst>
                                          <p:attrName>style.visibility</p:attrName>
                                        </p:attrNameLst>
                                      </p:cBhvr>
                                      <p:to>
                                        <p:strVal val="visible"/>
                                      </p:to>
                                    </p:set>
                                    <p:animEffect transition="in" filter="fade">
                                      <p:cBhvr>
                                        <p:cTn id="17" dur="500"/>
                                        <p:tgtEl>
                                          <p:spTgt spid="1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7">
                                            <p:txEl>
                                              <p:pRg st="3" end="3"/>
                                            </p:txEl>
                                          </p:spTgt>
                                        </p:tgtEl>
                                        <p:attrNameLst>
                                          <p:attrName>style.visibility</p:attrName>
                                        </p:attrNameLst>
                                      </p:cBhvr>
                                      <p:to>
                                        <p:strVal val="visible"/>
                                      </p:to>
                                    </p:set>
                                    <p:animEffect transition="in" filter="fade">
                                      <p:cBhvr>
                                        <p:cTn id="22" dur="500"/>
                                        <p:tgtEl>
                                          <p:spTgt spid="1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2B0FA07-1841-47B1-88C5-535C0B932E6B}"/>
              </a:ext>
            </a:extLst>
          </p:cNvPr>
          <p:cNvPicPr>
            <a:picLocks noChangeAspect="1"/>
          </p:cNvPicPr>
          <p:nvPr/>
        </p:nvPicPr>
        <p:blipFill>
          <a:blip r:embed="rId2"/>
          <a:stretch>
            <a:fillRect/>
          </a:stretch>
        </p:blipFill>
        <p:spPr>
          <a:xfrm>
            <a:off x="4390981" y="2436882"/>
            <a:ext cx="4222835" cy="733020"/>
          </a:xfrm>
          <a:prstGeom prst="rect">
            <a:avLst/>
          </a:prstGeom>
        </p:spPr>
      </p:pic>
      <p:sp>
        <p:nvSpPr>
          <p:cNvPr id="2" name="Title 1">
            <a:extLst>
              <a:ext uri="{FF2B5EF4-FFF2-40B4-BE49-F238E27FC236}">
                <a16:creationId xmlns:a16="http://schemas.microsoft.com/office/drawing/2014/main" id="{5ACBE852-71DA-41F6-BE54-B8EB5493214A}"/>
              </a:ext>
            </a:extLst>
          </p:cNvPr>
          <p:cNvSpPr>
            <a:spLocks noGrp="1"/>
          </p:cNvSpPr>
          <p:nvPr>
            <p:ph type="title"/>
          </p:nvPr>
        </p:nvSpPr>
        <p:spPr>
          <a:xfrm>
            <a:off x="894080" y="519291"/>
            <a:ext cx="11216640" cy="1885245"/>
          </a:xfrm>
        </p:spPr>
        <p:txBody>
          <a:bodyPr/>
          <a:lstStyle/>
          <a:p>
            <a:r>
              <a:rPr lang="en-US">
                <a:cs typeface="Calibri Light"/>
              </a:rPr>
              <a:t>Backward Pipe</a:t>
            </a:r>
            <a:endParaRPr lang="en-US"/>
          </a:p>
        </p:txBody>
      </p:sp>
      <p:sp>
        <p:nvSpPr>
          <p:cNvPr id="5" name="Rectangle 4">
            <a:extLst>
              <a:ext uri="{FF2B5EF4-FFF2-40B4-BE49-F238E27FC236}">
                <a16:creationId xmlns:a16="http://schemas.microsoft.com/office/drawing/2014/main" id="{FBE4716E-6599-4E42-8887-D7CAC808D4F0}"/>
              </a:ext>
            </a:extLst>
          </p:cNvPr>
          <p:cNvSpPr/>
          <p:nvPr/>
        </p:nvSpPr>
        <p:spPr>
          <a:xfrm>
            <a:off x="6286500" y="2540977"/>
            <a:ext cx="791308" cy="50116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376AE460-AC03-42C9-8D61-026B4BC3E58B}"/>
              </a:ext>
            </a:extLst>
          </p:cNvPr>
          <p:cNvSpPr/>
          <p:nvPr/>
        </p:nvSpPr>
        <p:spPr>
          <a:xfrm>
            <a:off x="7555670" y="2540977"/>
            <a:ext cx="791308" cy="50116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2DDC86C1-D9F8-4EC3-808D-55A4C9586117}"/>
              </a:ext>
            </a:extLst>
          </p:cNvPr>
          <p:cNvPicPr>
            <a:picLocks noChangeAspect="1"/>
          </p:cNvPicPr>
          <p:nvPr/>
        </p:nvPicPr>
        <p:blipFill>
          <a:blip r:embed="rId3"/>
          <a:stretch>
            <a:fillRect/>
          </a:stretch>
        </p:blipFill>
        <p:spPr>
          <a:xfrm>
            <a:off x="3419254" y="3486339"/>
            <a:ext cx="5734492" cy="2369774"/>
          </a:xfrm>
          <a:prstGeom prst="rect">
            <a:avLst/>
          </a:prstGeom>
        </p:spPr>
      </p:pic>
      <p:pic>
        <p:nvPicPr>
          <p:cNvPr id="14" name="Picture 13">
            <a:extLst>
              <a:ext uri="{FF2B5EF4-FFF2-40B4-BE49-F238E27FC236}">
                <a16:creationId xmlns:a16="http://schemas.microsoft.com/office/drawing/2014/main" id="{E88BF3CE-9898-411C-9D72-D749387672C2}"/>
              </a:ext>
            </a:extLst>
          </p:cNvPr>
          <p:cNvPicPr>
            <a:picLocks noChangeAspect="1"/>
          </p:cNvPicPr>
          <p:nvPr/>
        </p:nvPicPr>
        <p:blipFill>
          <a:blip r:embed="rId4"/>
          <a:stretch>
            <a:fillRect/>
          </a:stretch>
        </p:blipFill>
        <p:spPr>
          <a:xfrm>
            <a:off x="3419254" y="6116274"/>
            <a:ext cx="5734492" cy="2400887"/>
          </a:xfrm>
          <a:prstGeom prst="rect">
            <a:avLst/>
          </a:prstGeom>
        </p:spPr>
      </p:pic>
      <p:pic>
        <p:nvPicPr>
          <p:cNvPr id="15" name="Picture 2" descr="picture from the video of Nick Young that got turned into a meme">
            <a:extLst>
              <a:ext uri="{FF2B5EF4-FFF2-40B4-BE49-F238E27FC236}">
                <a16:creationId xmlns:a16="http://schemas.microsoft.com/office/drawing/2014/main" id="{E26C4858-F0F3-497D-8159-776826D7347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6088" y="3452026"/>
            <a:ext cx="2857500" cy="2438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14476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31" presetClass="entr" presetSubtype="0" fill="hold" nodeType="clickEffect">
                                  <p:stCondLst>
                                    <p:cond delay="0"/>
                                  </p:stCondLst>
                                  <p:childTnLst>
                                    <p:set>
                                      <p:cBhvr>
                                        <p:cTn id="22" dur="1" fill="hold">
                                          <p:stCondLst>
                                            <p:cond delay="0"/>
                                          </p:stCondLst>
                                        </p:cTn>
                                        <p:tgtEl>
                                          <p:spTgt spid="15"/>
                                        </p:tgtEl>
                                        <p:attrNameLst>
                                          <p:attrName>style.visibility</p:attrName>
                                        </p:attrNameLst>
                                      </p:cBhvr>
                                      <p:to>
                                        <p:strVal val="visible"/>
                                      </p:to>
                                    </p:set>
                                    <p:anim calcmode="lin" valueType="num">
                                      <p:cBhvr>
                                        <p:cTn id="23" dur="1000" fill="hold"/>
                                        <p:tgtEl>
                                          <p:spTgt spid="15"/>
                                        </p:tgtEl>
                                        <p:attrNameLst>
                                          <p:attrName>ppt_w</p:attrName>
                                        </p:attrNameLst>
                                      </p:cBhvr>
                                      <p:tavLst>
                                        <p:tav tm="0">
                                          <p:val>
                                            <p:fltVal val="0"/>
                                          </p:val>
                                        </p:tav>
                                        <p:tav tm="100000">
                                          <p:val>
                                            <p:strVal val="#ppt_w"/>
                                          </p:val>
                                        </p:tav>
                                      </p:tavLst>
                                    </p:anim>
                                    <p:anim calcmode="lin" valueType="num">
                                      <p:cBhvr>
                                        <p:cTn id="24" dur="1000" fill="hold"/>
                                        <p:tgtEl>
                                          <p:spTgt spid="15"/>
                                        </p:tgtEl>
                                        <p:attrNameLst>
                                          <p:attrName>ppt_h</p:attrName>
                                        </p:attrNameLst>
                                      </p:cBhvr>
                                      <p:tavLst>
                                        <p:tav tm="0">
                                          <p:val>
                                            <p:fltVal val="0"/>
                                          </p:val>
                                        </p:tav>
                                        <p:tav tm="100000">
                                          <p:val>
                                            <p:strVal val="#ppt_h"/>
                                          </p:val>
                                        </p:tav>
                                      </p:tavLst>
                                    </p:anim>
                                    <p:anim calcmode="lin" valueType="num">
                                      <p:cBhvr>
                                        <p:cTn id="25" dur="1000" fill="hold"/>
                                        <p:tgtEl>
                                          <p:spTgt spid="15"/>
                                        </p:tgtEl>
                                        <p:attrNameLst>
                                          <p:attrName>style.rotation</p:attrName>
                                        </p:attrNameLst>
                                      </p:cBhvr>
                                      <p:tavLst>
                                        <p:tav tm="0">
                                          <p:val>
                                            <p:fltVal val="90"/>
                                          </p:val>
                                        </p:tav>
                                        <p:tav tm="100000">
                                          <p:val>
                                            <p:fltVal val="0"/>
                                          </p:val>
                                        </p:tav>
                                      </p:tavLst>
                                    </p:anim>
                                    <p:animEffect transition="in" filter="fade">
                                      <p:cBhvr>
                                        <p:cTn id="26" dur="1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BE852-71DA-41F6-BE54-B8EB5493214A}"/>
              </a:ext>
            </a:extLst>
          </p:cNvPr>
          <p:cNvSpPr>
            <a:spLocks noGrp="1"/>
          </p:cNvSpPr>
          <p:nvPr>
            <p:ph type="title"/>
          </p:nvPr>
        </p:nvSpPr>
        <p:spPr>
          <a:xfrm>
            <a:off x="894080" y="519291"/>
            <a:ext cx="11216640" cy="1885245"/>
          </a:xfrm>
        </p:spPr>
        <p:txBody>
          <a:bodyPr/>
          <a:lstStyle/>
          <a:p>
            <a:r>
              <a:rPr lang="en-US">
                <a:cs typeface="Calibri Light"/>
              </a:rPr>
              <a:t>Backward Pipe</a:t>
            </a:r>
            <a:endParaRPr lang="en-US"/>
          </a:p>
        </p:txBody>
      </p:sp>
      <p:pic>
        <p:nvPicPr>
          <p:cNvPr id="3" name="Picture 2">
            <a:extLst>
              <a:ext uri="{FF2B5EF4-FFF2-40B4-BE49-F238E27FC236}">
                <a16:creationId xmlns:a16="http://schemas.microsoft.com/office/drawing/2014/main" id="{13A200EE-DF41-40F4-915F-55E3B6CBE6DE}"/>
              </a:ext>
            </a:extLst>
          </p:cNvPr>
          <p:cNvPicPr>
            <a:picLocks noChangeAspect="1"/>
          </p:cNvPicPr>
          <p:nvPr/>
        </p:nvPicPr>
        <p:blipFill>
          <a:blip r:embed="rId2"/>
          <a:stretch>
            <a:fillRect/>
          </a:stretch>
        </p:blipFill>
        <p:spPr>
          <a:xfrm>
            <a:off x="4020025" y="2404536"/>
            <a:ext cx="4964750" cy="2333161"/>
          </a:xfrm>
          <a:prstGeom prst="rect">
            <a:avLst/>
          </a:prstGeom>
        </p:spPr>
      </p:pic>
      <p:sp>
        <p:nvSpPr>
          <p:cNvPr id="11" name="Syntax Functions…">
            <a:extLst>
              <a:ext uri="{FF2B5EF4-FFF2-40B4-BE49-F238E27FC236}">
                <a16:creationId xmlns:a16="http://schemas.microsoft.com/office/drawing/2014/main" id="{BAAB317C-C9C9-45CC-BCAD-19C9815E5FBC}"/>
              </a:ext>
            </a:extLst>
          </p:cNvPr>
          <p:cNvSpPr txBox="1">
            <a:spLocks/>
          </p:cNvSpPr>
          <p:nvPr/>
        </p:nvSpPr>
        <p:spPr>
          <a:xfrm>
            <a:off x="762000" y="5406886"/>
            <a:ext cx="11480800" cy="2741751"/>
          </a:xfrm>
          <a:prstGeom prst="rect">
            <a:avLst/>
          </a:prstGeom>
        </p:spPr>
        <p:txBody>
          <a:bodyPr vert="horz" lIns="91440" tIns="45720" rIns="91440" bIns="45720" rtlCol="0" anchor="t">
            <a:normAutofit/>
          </a:bodyPr>
          <a:lstStyle>
            <a:lvl1pPr marL="325115" indent="-325115" algn="l" defTabSz="1300460" rtl="0" eaLnBrk="1" latinLnBrk="0" hangingPunct="1">
              <a:lnSpc>
                <a:spcPct val="90000"/>
              </a:lnSpc>
              <a:spcBef>
                <a:spcPts val="1422"/>
              </a:spcBef>
              <a:buFont typeface="Arial" panose="020B0604020202020204" pitchFamily="34" charset="0"/>
              <a:buChar char="•"/>
              <a:defRPr sz="4000" kern="1200">
                <a:solidFill>
                  <a:schemeClr val="tx1"/>
                </a:solidFill>
                <a:latin typeface="+mn-lt"/>
                <a:ea typeface="+mn-ea"/>
                <a:cs typeface="+mn-cs"/>
              </a:defRPr>
            </a:lvl1pPr>
            <a:lvl2pPr marL="975345" indent="-325115" algn="l" defTabSz="1300460" rtl="0" eaLnBrk="1" latinLnBrk="0" hangingPunct="1">
              <a:lnSpc>
                <a:spcPct val="90000"/>
              </a:lnSpc>
              <a:spcBef>
                <a:spcPts val="711"/>
              </a:spcBef>
              <a:buFont typeface="Arial" panose="020B0604020202020204" pitchFamily="34" charset="0"/>
              <a:buChar char="•"/>
              <a:defRPr sz="3400" kern="1200">
                <a:solidFill>
                  <a:schemeClr val="tx1"/>
                </a:solidFill>
                <a:latin typeface="+mn-lt"/>
                <a:ea typeface="+mn-ea"/>
                <a:cs typeface="+mn-cs"/>
              </a:defRPr>
            </a:lvl2pPr>
            <a:lvl3pPr marL="1625575" indent="-325115" algn="l" defTabSz="1300460" rtl="0" eaLnBrk="1" latinLnBrk="0" hangingPunct="1">
              <a:lnSpc>
                <a:spcPct val="90000"/>
              </a:lnSpc>
              <a:spcBef>
                <a:spcPts val="711"/>
              </a:spcBef>
              <a:buFont typeface="Arial" panose="020B0604020202020204" pitchFamily="34" charset="0"/>
              <a:buChar char="•"/>
              <a:defRPr sz="2800" kern="1200">
                <a:solidFill>
                  <a:schemeClr val="tx1"/>
                </a:solidFill>
                <a:latin typeface="+mn-lt"/>
                <a:ea typeface="+mn-ea"/>
                <a:cs typeface="+mn-cs"/>
              </a:defRPr>
            </a:lvl3pPr>
            <a:lvl4pPr marL="2275804" indent="-325115" algn="l" defTabSz="1300460" rtl="0" eaLnBrk="1" latinLnBrk="0" hangingPunct="1">
              <a:lnSpc>
                <a:spcPct val="90000"/>
              </a:lnSpc>
              <a:spcBef>
                <a:spcPts val="711"/>
              </a:spcBef>
              <a:buFont typeface="Arial" panose="020B0604020202020204" pitchFamily="34" charset="0"/>
              <a:buChar char="•"/>
              <a:defRPr sz="2600" kern="1200">
                <a:solidFill>
                  <a:schemeClr val="tx1"/>
                </a:solidFill>
                <a:latin typeface="+mn-lt"/>
                <a:ea typeface="+mn-ea"/>
                <a:cs typeface="+mn-cs"/>
              </a:defRPr>
            </a:lvl4pPr>
            <a:lvl5pPr marL="2926034" indent="-325115" algn="l" defTabSz="1300460" rtl="0" eaLnBrk="1" latinLnBrk="0" hangingPunct="1">
              <a:lnSpc>
                <a:spcPct val="90000"/>
              </a:lnSpc>
              <a:spcBef>
                <a:spcPts val="711"/>
              </a:spcBef>
              <a:buFont typeface="Arial" panose="020B0604020202020204" pitchFamily="34" charset="0"/>
              <a:buChar char="•"/>
              <a:defRPr sz="2600" kern="1200">
                <a:solidFill>
                  <a:schemeClr val="tx1"/>
                </a:solidFill>
                <a:latin typeface="+mn-lt"/>
                <a:ea typeface="+mn-ea"/>
                <a:cs typeface="+mn-cs"/>
              </a:defRPr>
            </a:lvl5pPr>
            <a:lvl6pPr marL="3576264" indent="-325115" algn="l" defTabSz="1300460" rtl="0" eaLnBrk="1" latinLnBrk="0" hangingPunct="1">
              <a:lnSpc>
                <a:spcPct val="90000"/>
              </a:lnSpc>
              <a:spcBef>
                <a:spcPts val="711"/>
              </a:spcBef>
              <a:buFont typeface="Arial" panose="020B0604020202020204" pitchFamily="34" charset="0"/>
              <a:buChar char="•"/>
              <a:defRPr sz="2600" kern="1200">
                <a:solidFill>
                  <a:schemeClr val="tx1"/>
                </a:solidFill>
                <a:latin typeface="+mn-lt"/>
                <a:ea typeface="+mn-ea"/>
                <a:cs typeface="+mn-cs"/>
              </a:defRPr>
            </a:lvl6pPr>
            <a:lvl7pPr marL="4226494" indent="-325115" algn="l" defTabSz="1300460" rtl="0" eaLnBrk="1" latinLnBrk="0" hangingPunct="1">
              <a:lnSpc>
                <a:spcPct val="90000"/>
              </a:lnSpc>
              <a:spcBef>
                <a:spcPts val="711"/>
              </a:spcBef>
              <a:buFont typeface="Arial" panose="020B0604020202020204" pitchFamily="34" charset="0"/>
              <a:buChar char="•"/>
              <a:defRPr sz="2600" kern="1200">
                <a:solidFill>
                  <a:schemeClr val="tx1"/>
                </a:solidFill>
                <a:latin typeface="+mn-lt"/>
                <a:ea typeface="+mn-ea"/>
                <a:cs typeface="+mn-cs"/>
              </a:defRPr>
            </a:lvl7pPr>
            <a:lvl8pPr marL="4876724" indent="-325115" algn="l" defTabSz="1300460" rtl="0" eaLnBrk="1" latinLnBrk="0" hangingPunct="1">
              <a:lnSpc>
                <a:spcPct val="90000"/>
              </a:lnSpc>
              <a:spcBef>
                <a:spcPts val="711"/>
              </a:spcBef>
              <a:buFont typeface="Arial" panose="020B0604020202020204" pitchFamily="34" charset="0"/>
              <a:buChar char="•"/>
              <a:defRPr sz="2600" kern="1200">
                <a:solidFill>
                  <a:schemeClr val="tx1"/>
                </a:solidFill>
                <a:latin typeface="+mn-lt"/>
                <a:ea typeface="+mn-ea"/>
                <a:cs typeface="+mn-cs"/>
              </a:defRPr>
            </a:lvl8pPr>
            <a:lvl9pPr marL="5526954" indent="-325115" algn="l" defTabSz="1300460" rtl="0" eaLnBrk="1" latinLnBrk="0" hangingPunct="1">
              <a:lnSpc>
                <a:spcPct val="90000"/>
              </a:lnSpc>
              <a:spcBef>
                <a:spcPts val="711"/>
              </a:spcBef>
              <a:buFont typeface="Arial" panose="020B0604020202020204" pitchFamily="34" charset="0"/>
              <a:buChar char="•"/>
              <a:defRPr sz="2600" kern="1200">
                <a:solidFill>
                  <a:schemeClr val="tx1"/>
                </a:solidFill>
                <a:latin typeface="+mn-lt"/>
                <a:ea typeface="+mn-ea"/>
                <a:cs typeface="+mn-cs"/>
              </a:defRPr>
            </a:lvl9pPr>
          </a:lstStyle>
          <a:p>
            <a:r>
              <a:rPr lang="en-US">
                <a:effectLst/>
              </a:rPr>
              <a:t>Change operator precedence without parentheses</a:t>
            </a:r>
          </a:p>
          <a:p>
            <a:r>
              <a:rPr lang="en-US">
                <a:effectLst/>
              </a:rPr>
              <a:t>Less placeholder variables</a:t>
            </a:r>
          </a:p>
        </p:txBody>
      </p:sp>
    </p:spTree>
    <p:extLst>
      <p:ext uri="{BB962C8B-B14F-4D97-AF65-F5344CB8AC3E}">
        <p14:creationId xmlns:p14="http://schemas.microsoft.com/office/powerpoint/2010/main" val="38740728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fade">
                                      <p:cBhvr>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
                                            <p:txEl>
                                              <p:pRg st="1" end="1"/>
                                            </p:txEl>
                                          </p:spTgt>
                                        </p:tgtEl>
                                        <p:attrNameLst>
                                          <p:attrName>style.visibility</p:attrName>
                                        </p:attrNameLst>
                                      </p:cBhvr>
                                      <p:to>
                                        <p:strVal val="visible"/>
                                      </p:to>
                                    </p:set>
                                    <p:animEffect transition="in" filter="fade">
                                      <p:cBhvr>
                                        <p:cTn id="12" dur="500"/>
                                        <p:tgtEl>
                                          <p:spTgt spid="1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BE852-71DA-41F6-BE54-B8EB5493214A}"/>
              </a:ext>
            </a:extLst>
          </p:cNvPr>
          <p:cNvSpPr>
            <a:spLocks noGrp="1"/>
          </p:cNvSpPr>
          <p:nvPr>
            <p:ph type="title"/>
          </p:nvPr>
        </p:nvSpPr>
        <p:spPr>
          <a:xfrm>
            <a:off x="894080" y="519291"/>
            <a:ext cx="11216640" cy="1885245"/>
          </a:xfrm>
        </p:spPr>
        <p:txBody>
          <a:bodyPr/>
          <a:lstStyle/>
          <a:p>
            <a:r>
              <a:rPr lang="en-US">
                <a:cs typeface="Calibri Light"/>
              </a:rPr>
              <a:t>Pattern Matching</a:t>
            </a:r>
            <a:endParaRPr lang="en-US"/>
          </a:p>
        </p:txBody>
      </p:sp>
      <p:pic>
        <p:nvPicPr>
          <p:cNvPr id="4" name="Picture 3">
            <a:extLst>
              <a:ext uri="{FF2B5EF4-FFF2-40B4-BE49-F238E27FC236}">
                <a16:creationId xmlns:a16="http://schemas.microsoft.com/office/drawing/2014/main" id="{C44CD92E-B7D3-4A24-A739-21A5B6F6A538}"/>
              </a:ext>
            </a:extLst>
          </p:cNvPr>
          <p:cNvPicPr>
            <a:picLocks noChangeAspect="1"/>
          </p:cNvPicPr>
          <p:nvPr/>
        </p:nvPicPr>
        <p:blipFill>
          <a:blip r:embed="rId2"/>
          <a:stretch>
            <a:fillRect/>
          </a:stretch>
        </p:blipFill>
        <p:spPr>
          <a:xfrm>
            <a:off x="858827" y="1964848"/>
            <a:ext cx="11287145" cy="2648183"/>
          </a:xfrm>
          <a:prstGeom prst="rect">
            <a:avLst/>
          </a:prstGeom>
        </p:spPr>
      </p:pic>
      <p:sp>
        <p:nvSpPr>
          <p:cNvPr id="7" name="Syntax Functions…">
            <a:extLst>
              <a:ext uri="{FF2B5EF4-FFF2-40B4-BE49-F238E27FC236}">
                <a16:creationId xmlns:a16="http://schemas.microsoft.com/office/drawing/2014/main" id="{AC69638B-3D80-4B92-9AF2-9AE5DEC8F61B}"/>
              </a:ext>
            </a:extLst>
          </p:cNvPr>
          <p:cNvSpPr txBox="1">
            <a:spLocks/>
          </p:cNvSpPr>
          <p:nvPr/>
        </p:nvSpPr>
        <p:spPr>
          <a:xfrm>
            <a:off x="762000" y="4783016"/>
            <a:ext cx="11480800" cy="3365622"/>
          </a:xfrm>
          <a:prstGeom prst="rect">
            <a:avLst/>
          </a:prstGeom>
        </p:spPr>
        <p:txBody>
          <a:bodyPr vert="horz" lIns="91440" tIns="45720" rIns="91440" bIns="45720" rtlCol="0" anchor="t">
            <a:normAutofit fontScale="85000" lnSpcReduction="20000"/>
          </a:bodyPr>
          <a:lstStyle>
            <a:lvl1pPr marL="325115" indent="-325115" algn="l" defTabSz="1300460" rtl="0" eaLnBrk="1" latinLnBrk="0" hangingPunct="1">
              <a:lnSpc>
                <a:spcPct val="90000"/>
              </a:lnSpc>
              <a:spcBef>
                <a:spcPts val="1422"/>
              </a:spcBef>
              <a:buFont typeface="Arial" panose="020B0604020202020204" pitchFamily="34" charset="0"/>
              <a:buChar char="•"/>
              <a:defRPr sz="4000" kern="1200">
                <a:solidFill>
                  <a:schemeClr val="tx1"/>
                </a:solidFill>
                <a:latin typeface="+mn-lt"/>
                <a:ea typeface="+mn-ea"/>
                <a:cs typeface="+mn-cs"/>
              </a:defRPr>
            </a:lvl1pPr>
            <a:lvl2pPr marL="975345" indent="-325115" algn="l" defTabSz="1300460" rtl="0" eaLnBrk="1" latinLnBrk="0" hangingPunct="1">
              <a:lnSpc>
                <a:spcPct val="90000"/>
              </a:lnSpc>
              <a:spcBef>
                <a:spcPts val="711"/>
              </a:spcBef>
              <a:buFont typeface="Arial" panose="020B0604020202020204" pitchFamily="34" charset="0"/>
              <a:buChar char="•"/>
              <a:defRPr sz="3400" kern="1200">
                <a:solidFill>
                  <a:schemeClr val="tx1"/>
                </a:solidFill>
                <a:latin typeface="+mn-lt"/>
                <a:ea typeface="+mn-ea"/>
                <a:cs typeface="+mn-cs"/>
              </a:defRPr>
            </a:lvl2pPr>
            <a:lvl3pPr marL="1625575" indent="-325115" algn="l" defTabSz="1300460" rtl="0" eaLnBrk="1" latinLnBrk="0" hangingPunct="1">
              <a:lnSpc>
                <a:spcPct val="90000"/>
              </a:lnSpc>
              <a:spcBef>
                <a:spcPts val="711"/>
              </a:spcBef>
              <a:buFont typeface="Arial" panose="020B0604020202020204" pitchFamily="34" charset="0"/>
              <a:buChar char="•"/>
              <a:defRPr sz="2800" kern="1200">
                <a:solidFill>
                  <a:schemeClr val="tx1"/>
                </a:solidFill>
                <a:latin typeface="+mn-lt"/>
                <a:ea typeface="+mn-ea"/>
                <a:cs typeface="+mn-cs"/>
              </a:defRPr>
            </a:lvl3pPr>
            <a:lvl4pPr marL="2275804" indent="-325115" algn="l" defTabSz="1300460" rtl="0" eaLnBrk="1" latinLnBrk="0" hangingPunct="1">
              <a:lnSpc>
                <a:spcPct val="90000"/>
              </a:lnSpc>
              <a:spcBef>
                <a:spcPts val="711"/>
              </a:spcBef>
              <a:buFont typeface="Arial" panose="020B0604020202020204" pitchFamily="34" charset="0"/>
              <a:buChar char="•"/>
              <a:defRPr sz="2600" kern="1200">
                <a:solidFill>
                  <a:schemeClr val="tx1"/>
                </a:solidFill>
                <a:latin typeface="+mn-lt"/>
                <a:ea typeface="+mn-ea"/>
                <a:cs typeface="+mn-cs"/>
              </a:defRPr>
            </a:lvl4pPr>
            <a:lvl5pPr marL="2926034" indent="-325115" algn="l" defTabSz="1300460" rtl="0" eaLnBrk="1" latinLnBrk="0" hangingPunct="1">
              <a:lnSpc>
                <a:spcPct val="90000"/>
              </a:lnSpc>
              <a:spcBef>
                <a:spcPts val="711"/>
              </a:spcBef>
              <a:buFont typeface="Arial" panose="020B0604020202020204" pitchFamily="34" charset="0"/>
              <a:buChar char="•"/>
              <a:defRPr sz="2600" kern="1200">
                <a:solidFill>
                  <a:schemeClr val="tx1"/>
                </a:solidFill>
                <a:latin typeface="+mn-lt"/>
                <a:ea typeface="+mn-ea"/>
                <a:cs typeface="+mn-cs"/>
              </a:defRPr>
            </a:lvl5pPr>
            <a:lvl6pPr marL="3576264" indent="-325115" algn="l" defTabSz="1300460" rtl="0" eaLnBrk="1" latinLnBrk="0" hangingPunct="1">
              <a:lnSpc>
                <a:spcPct val="90000"/>
              </a:lnSpc>
              <a:spcBef>
                <a:spcPts val="711"/>
              </a:spcBef>
              <a:buFont typeface="Arial" panose="020B0604020202020204" pitchFamily="34" charset="0"/>
              <a:buChar char="•"/>
              <a:defRPr sz="2600" kern="1200">
                <a:solidFill>
                  <a:schemeClr val="tx1"/>
                </a:solidFill>
                <a:latin typeface="+mn-lt"/>
                <a:ea typeface="+mn-ea"/>
                <a:cs typeface="+mn-cs"/>
              </a:defRPr>
            </a:lvl6pPr>
            <a:lvl7pPr marL="4226494" indent="-325115" algn="l" defTabSz="1300460" rtl="0" eaLnBrk="1" latinLnBrk="0" hangingPunct="1">
              <a:lnSpc>
                <a:spcPct val="90000"/>
              </a:lnSpc>
              <a:spcBef>
                <a:spcPts val="711"/>
              </a:spcBef>
              <a:buFont typeface="Arial" panose="020B0604020202020204" pitchFamily="34" charset="0"/>
              <a:buChar char="•"/>
              <a:defRPr sz="2600" kern="1200">
                <a:solidFill>
                  <a:schemeClr val="tx1"/>
                </a:solidFill>
                <a:latin typeface="+mn-lt"/>
                <a:ea typeface="+mn-ea"/>
                <a:cs typeface="+mn-cs"/>
              </a:defRPr>
            </a:lvl7pPr>
            <a:lvl8pPr marL="4876724" indent="-325115" algn="l" defTabSz="1300460" rtl="0" eaLnBrk="1" latinLnBrk="0" hangingPunct="1">
              <a:lnSpc>
                <a:spcPct val="90000"/>
              </a:lnSpc>
              <a:spcBef>
                <a:spcPts val="711"/>
              </a:spcBef>
              <a:buFont typeface="Arial" panose="020B0604020202020204" pitchFamily="34" charset="0"/>
              <a:buChar char="•"/>
              <a:defRPr sz="2600" kern="1200">
                <a:solidFill>
                  <a:schemeClr val="tx1"/>
                </a:solidFill>
                <a:latin typeface="+mn-lt"/>
                <a:ea typeface="+mn-ea"/>
                <a:cs typeface="+mn-cs"/>
              </a:defRPr>
            </a:lvl8pPr>
            <a:lvl9pPr marL="5526954" indent="-325115" algn="l" defTabSz="1300460" rtl="0" eaLnBrk="1" latinLnBrk="0" hangingPunct="1">
              <a:lnSpc>
                <a:spcPct val="90000"/>
              </a:lnSpc>
              <a:spcBef>
                <a:spcPts val="711"/>
              </a:spcBef>
              <a:buFont typeface="Arial" panose="020B0604020202020204" pitchFamily="34" charset="0"/>
              <a:buChar char="•"/>
              <a:defRPr sz="2600" kern="1200">
                <a:solidFill>
                  <a:schemeClr val="tx1"/>
                </a:solidFill>
                <a:latin typeface="+mn-lt"/>
                <a:ea typeface="+mn-ea"/>
                <a:cs typeface="+mn-cs"/>
              </a:defRPr>
            </a:lvl9pPr>
          </a:lstStyle>
          <a:p>
            <a:r>
              <a:rPr lang="en-US">
                <a:effectLst/>
              </a:rPr>
              <a:t>Constants (1.0, “test”, 30, </a:t>
            </a:r>
            <a:r>
              <a:rPr lang="en-US" err="1">
                <a:effectLst/>
              </a:rPr>
              <a:t>Color.Red</a:t>
            </a:r>
            <a:r>
              <a:rPr lang="en-US">
                <a:effectLst/>
              </a:rPr>
              <a:t>)</a:t>
            </a:r>
          </a:p>
          <a:p>
            <a:r>
              <a:rPr lang="en-US">
                <a:effectLst/>
              </a:rPr>
              <a:t>Identifier patterns (Discriminated Unions)</a:t>
            </a:r>
          </a:p>
          <a:p>
            <a:r>
              <a:rPr lang="en-US">
                <a:effectLst/>
              </a:rPr>
              <a:t>AND/OR patterns</a:t>
            </a:r>
          </a:p>
          <a:p>
            <a:r>
              <a:rPr lang="en-US">
                <a:effectLst/>
              </a:rPr>
              <a:t>List and Array Patterns</a:t>
            </a:r>
          </a:p>
          <a:p>
            <a:r>
              <a:rPr lang="en-US">
                <a:effectLst/>
              </a:rPr>
              <a:t>Tuple Patterns</a:t>
            </a:r>
          </a:p>
          <a:p>
            <a:r>
              <a:rPr lang="en-US">
                <a:effectLst/>
              </a:rPr>
              <a:t>And more!</a:t>
            </a:r>
          </a:p>
        </p:txBody>
      </p:sp>
    </p:spTree>
    <p:extLst>
      <p:ext uri="{BB962C8B-B14F-4D97-AF65-F5344CB8AC3E}">
        <p14:creationId xmlns:p14="http://schemas.microsoft.com/office/powerpoint/2010/main" val="298488725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fade">
                                      <p:cBhvr>
                                        <p:cTn id="17" dur="500"/>
                                        <p:tgtEl>
                                          <p:spTgt spid="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fade">
                                      <p:cBhvr>
                                        <p:cTn id="22" dur="500"/>
                                        <p:tgtEl>
                                          <p:spTgt spid="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7">
                                            <p:txEl>
                                              <p:pRg st="4" end="4"/>
                                            </p:txEl>
                                          </p:spTgt>
                                        </p:tgtEl>
                                        <p:attrNameLst>
                                          <p:attrName>style.visibility</p:attrName>
                                        </p:attrNameLst>
                                      </p:cBhvr>
                                      <p:to>
                                        <p:strVal val="visible"/>
                                      </p:to>
                                    </p:set>
                                    <p:animEffect transition="in" filter="fade">
                                      <p:cBhvr>
                                        <p:cTn id="27" dur="500"/>
                                        <p:tgtEl>
                                          <p:spTgt spid="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7">
                                            <p:txEl>
                                              <p:pRg st="5" end="5"/>
                                            </p:txEl>
                                          </p:spTgt>
                                        </p:tgtEl>
                                        <p:attrNameLst>
                                          <p:attrName>style.visibility</p:attrName>
                                        </p:attrNameLst>
                                      </p:cBhvr>
                                      <p:to>
                                        <p:strVal val="visible"/>
                                      </p:to>
                                    </p:set>
                                    <p:animEffect transition="in" filter="fade">
                                      <p:cBhvr>
                                        <p:cTn id="32" dur="500"/>
                                        <p:tgtEl>
                                          <p:spTgt spid="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BE852-71DA-41F6-BE54-B8EB5493214A}"/>
              </a:ext>
            </a:extLst>
          </p:cNvPr>
          <p:cNvSpPr>
            <a:spLocks noGrp="1"/>
          </p:cNvSpPr>
          <p:nvPr>
            <p:ph type="title"/>
          </p:nvPr>
        </p:nvSpPr>
        <p:spPr>
          <a:xfrm>
            <a:off x="894080" y="519291"/>
            <a:ext cx="11216640" cy="1885245"/>
          </a:xfrm>
        </p:spPr>
        <p:txBody>
          <a:bodyPr/>
          <a:lstStyle/>
          <a:p>
            <a:r>
              <a:rPr lang="en-US">
                <a:cs typeface="Calibri Light"/>
              </a:rPr>
              <a:t>Pattern Matching</a:t>
            </a:r>
            <a:endParaRPr lang="en-US"/>
          </a:p>
        </p:txBody>
      </p:sp>
      <p:pic>
        <p:nvPicPr>
          <p:cNvPr id="3" name="Picture 2">
            <a:extLst>
              <a:ext uri="{FF2B5EF4-FFF2-40B4-BE49-F238E27FC236}">
                <a16:creationId xmlns:a16="http://schemas.microsoft.com/office/drawing/2014/main" id="{24832B3F-3707-4E10-BA76-0BA5EE0212BE}"/>
              </a:ext>
            </a:extLst>
          </p:cNvPr>
          <p:cNvPicPr>
            <a:picLocks noChangeAspect="1"/>
          </p:cNvPicPr>
          <p:nvPr/>
        </p:nvPicPr>
        <p:blipFill>
          <a:blip r:embed="rId2"/>
          <a:stretch>
            <a:fillRect/>
          </a:stretch>
        </p:blipFill>
        <p:spPr>
          <a:xfrm>
            <a:off x="4567547" y="2026467"/>
            <a:ext cx="3620042" cy="2686210"/>
          </a:xfrm>
          <a:prstGeom prst="rect">
            <a:avLst/>
          </a:prstGeom>
        </p:spPr>
      </p:pic>
      <p:sp>
        <p:nvSpPr>
          <p:cNvPr id="5" name="Syntax Functions…">
            <a:extLst>
              <a:ext uri="{FF2B5EF4-FFF2-40B4-BE49-F238E27FC236}">
                <a16:creationId xmlns:a16="http://schemas.microsoft.com/office/drawing/2014/main" id="{D743A243-8DDC-409F-A232-A454ACE714B4}"/>
              </a:ext>
            </a:extLst>
          </p:cNvPr>
          <p:cNvSpPr txBox="1">
            <a:spLocks/>
          </p:cNvSpPr>
          <p:nvPr/>
        </p:nvSpPr>
        <p:spPr>
          <a:xfrm>
            <a:off x="762000" y="4876800"/>
            <a:ext cx="11480800" cy="3271838"/>
          </a:xfrm>
          <a:prstGeom prst="rect">
            <a:avLst/>
          </a:prstGeom>
        </p:spPr>
        <p:txBody>
          <a:bodyPr vert="horz" lIns="91440" tIns="45720" rIns="91440" bIns="45720" rtlCol="0" anchor="t">
            <a:normAutofit fontScale="92500" lnSpcReduction="20000"/>
          </a:bodyPr>
          <a:lstStyle>
            <a:lvl1pPr marL="325115" indent="-325115" algn="l" defTabSz="1300460" rtl="0" eaLnBrk="1" latinLnBrk="0" hangingPunct="1">
              <a:lnSpc>
                <a:spcPct val="90000"/>
              </a:lnSpc>
              <a:spcBef>
                <a:spcPts val="1422"/>
              </a:spcBef>
              <a:buFont typeface="Arial" panose="020B0604020202020204" pitchFamily="34" charset="0"/>
              <a:buChar char="•"/>
              <a:defRPr sz="4000" kern="1200">
                <a:solidFill>
                  <a:schemeClr val="tx1"/>
                </a:solidFill>
                <a:latin typeface="+mn-lt"/>
                <a:ea typeface="+mn-ea"/>
                <a:cs typeface="+mn-cs"/>
              </a:defRPr>
            </a:lvl1pPr>
            <a:lvl2pPr marL="975345" indent="-325115" algn="l" defTabSz="1300460" rtl="0" eaLnBrk="1" latinLnBrk="0" hangingPunct="1">
              <a:lnSpc>
                <a:spcPct val="90000"/>
              </a:lnSpc>
              <a:spcBef>
                <a:spcPts val="711"/>
              </a:spcBef>
              <a:buFont typeface="Arial" panose="020B0604020202020204" pitchFamily="34" charset="0"/>
              <a:buChar char="•"/>
              <a:defRPr sz="3400" kern="1200">
                <a:solidFill>
                  <a:schemeClr val="tx1"/>
                </a:solidFill>
                <a:latin typeface="+mn-lt"/>
                <a:ea typeface="+mn-ea"/>
                <a:cs typeface="+mn-cs"/>
              </a:defRPr>
            </a:lvl2pPr>
            <a:lvl3pPr marL="1625575" indent="-325115" algn="l" defTabSz="1300460" rtl="0" eaLnBrk="1" latinLnBrk="0" hangingPunct="1">
              <a:lnSpc>
                <a:spcPct val="90000"/>
              </a:lnSpc>
              <a:spcBef>
                <a:spcPts val="711"/>
              </a:spcBef>
              <a:buFont typeface="Arial" panose="020B0604020202020204" pitchFamily="34" charset="0"/>
              <a:buChar char="•"/>
              <a:defRPr sz="2800" kern="1200">
                <a:solidFill>
                  <a:schemeClr val="tx1"/>
                </a:solidFill>
                <a:latin typeface="+mn-lt"/>
                <a:ea typeface="+mn-ea"/>
                <a:cs typeface="+mn-cs"/>
              </a:defRPr>
            </a:lvl3pPr>
            <a:lvl4pPr marL="2275804" indent="-325115" algn="l" defTabSz="1300460" rtl="0" eaLnBrk="1" latinLnBrk="0" hangingPunct="1">
              <a:lnSpc>
                <a:spcPct val="90000"/>
              </a:lnSpc>
              <a:spcBef>
                <a:spcPts val="711"/>
              </a:spcBef>
              <a:buFont typeface="Arial" panose="020B0604020202020204" pitchFamily="34" charset="0"/>
              <a:buChar char="•"/>
              <a:defRPr sz="2600" kern="1200">
                <a:solidFill>
                  <a:schemeClr val="tx1"/>
                </a:solidFill>
                <a:latin typeface="+mn-lt"/>
                <a:ea typeface="+mn-ea"/>
                <a:cs typeface="+mn-cs"/>
              </a:defRPr>
            </a:lvl4pPr>
            <a:lvl5pPr marL="2926034" indent="-325115" algn="l" defTabSz="1300460" rtl="0" eaLnBrk="1" latinLnBrk="0" hangingPunct="1">
              <a:lnSpc>
                <a:spcPct val="90000"/>
              </a:lnSpc>
              <a:spcBef>
                <a:spcPts val="711"/>
              </a:spcBef>
              <a:buFont typeface="Arial" panose="020B0604020202020204" pitchFamily="34" charset="0"/>
              <a:buChar char="•"/>
              <a:defRPr sz="2600" kern="1200">
                <a:solidFill>
                  <a:schemeClr val="tx1"/>
                </a:solidFill>
                <a:latin typeface="+mn-lt"/>
                <a:ea typeface="+mn-ea"/>
                <a:cs typeface="+mn-cs"/>
              </a:defRPr>
            </a:lvl5pPr>
            <a:lvl6pPr marL="3576264" indent="-325115" algn="l" defTabSz="1300460" rtl="0" eaLnBrk="1" latinLnBrk="0" hangingPunct="1">
              <a:lnSpc>
                <a:spcPct val="90000"/>
              </a:lnSpc>
              <a:spcBef>
                <a:spcPts val="711"/>
              </a:spcBef>
              <a:buFont typeface="Arial" panose="020B0604020202020204" pitchFamily="34" charset="0"/>
              <a:buChar char="•"/>
              <a:defRPr sz="2600" kern="1200">
                <a:solidFill>
                  <a:schemeClr val="tx1"/>
                </a:solidFill>
                <a:latin typeface="+mn-lt"/>
                <a:ea typeface="+mn-ea"/>
                <a:cs typeface="+mn-cs"/>
              </a:defRPr>
            </a:lvl6pPr>
            <a:lvl7pPr marL="4226494" indent="-325115" algn="l" defTabSz="1300460" rtl="0" eaLnBrk="1" latinLnBrk="0" hangingPunct="1">
              <a:lnSpc>
                <a:spcPct val="90000"/>
              </a:lnSpc>
              <a:spcBef>
                <a:spcPts val="711"/>
              </a:spcBef>
              <a:buFont typeface="Arial" panose="020B0604020202020204" pitchFamily="34" charset="0"/>
              <a:buChar char="•"/>
              <a:defRPr sz="2600" kern="1200">
                <a:solidFill>
                  <a:schemeClr val="tx1"/>
                </a:solidFill>
                <a:latin typeface="+mn-lt"/>
                <a:ea typeface="+mn-ea"/>
                <a:cs typeface="+mn-cs"/>
              </a:defRPr>
            </a:lvl7pPr>
            <a:lvl8pPr marL="4876724" indent="-325115" algn="l" defTabSz="1300460" rtl="0" eaLnBrk="1" latinLnBrk="0" hangingPunct="1">
              <a:lnSpc>
                <a:spcPct val="90000"/>
              </a:lnSpc>
              <a:spcBef>
                <a:spcPts val="711"/>
              </a:spcBef>
              <a:buFont typeface="Arial" panose="020B0604020202020204" pitchFamily="34" charset="0"/>
              <a:buChar char="•"/>
              <a:defRPr sz="2600" kern="1200">
                <a:solidFill>
                  <a:schemeClr val="tx1"/>
                </a:solidFill>
                <a:latin typeface="+mn-lt"/>
                <a:ea typeface="+mn-ea"/>
                <a:cs typeface="+mn-cs"/>
              </a:defRPr>
            </a:lvl8pPr>
            <a:lvl9pPr marL="5526954" indent="-325115" algn="l" defTabSz="1300460" rtl="0" eaLnBrk="1" latinLnBrk="0" hangingPunct="1">
              <a:lnSpc>
                <a:spcPct val="90000"/>
              </a:lnSpc>
              <a:spcBef>
                <a:spcPts val="711"/>
              </a:spcBef>
              <a:buFont typeface="Arial" panose="020B0604020202020204" pitchFamily="34" charset="0"/>
              <a:buChar char="•"/>
              <a:defRPr sz="2600" kern="1200">
                <a:solidFill>
                  <a:schemeClr val="tx1"/>
                </a:solidFill>
                <a:latin typeface="+mn-lt"/>
                <a:ea typeface="+mn-ea"/>
                <a:cs typeface="+mn-cs"/>
              </a:defRPr>
            </a:lvl9pPr>
          </a:lstStyle>
          <a:p>
            <a:r>
              <a:rPr lang="en-US">
                <a:effectLst/>
              </a:rPr>
              <a:t>|'s must always be aligned with match statement</a:t>
            </a:r>
          </a:p>
          <a:p>
            <a:r>
              <a:rPr lang="en-US">
                <a:effectLst/>
              </a:rPr>
              <a:t>All statements must return the same type</a:t>
            </a:r>
          </a:p>
          <a:p>
            <a:r>
              <a:rPr lang="en-US" u="sng">
                <a:effectLst/>
              </a:rPr>
              <a:t>Order matters</a:t>
            </a:r>
          </a:p>
          <a:p>
            <a:r>
              <a:rPr lang="en-US">
                <a:effectLst/>
              </a:rPr>
              <a:t>Compiler will give a warning if you don't match every possible case or have a default case </a:t>
            </a:r>
          </a:p>
          <a:p>
            <a:r>
              <a:rPr lang="en-US">
                <a:effectLst/>
              </a:rPr>
              <a:t>"_" is default</a:t>
            </a:r>
          </a:p>
        </p:txBody>
      </p:sp>
    </p:spTree>
    <p:extLst>
      <p:ext uri="{BB962C8B-B14F-4D97-AF65-F5344CB8AC3E}">
        <p14:creationId xmlns:p14="http://schemas.microsoft.com/office/powerpoint/2010/main" val="210621740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7675EDE-9687-4D51-93DF-8B478E60C196}"/>
              </a:ext>
            </a:extLst>
          </p:cNvPr>
          <p:cNvPicPr>
            <a:picLocks noChangeAspect="1"/>
          </p:cNvPicPr>
          <p:nvPr/>
        </p:nvPicPr>
        <p:blipFill>
          <a:blip r:embed="rId2"/>
          <a:stretch>
            <a:fillRect/>
          </a:stretch>
        </p:blipFill>
        <p:spPr>
          <a:xfrm>
            <a:off x="4411776" y="2017673"/>
            <a:ext cx="4181248" cy="2686209"/>
          </a:xfrm>
          <a:prstGeom prst="rect">
            <a:avLst/>
          </a:prstGeom>
        </p:spPr>
      </p:pic>
      <p:sp>
        <p:nvSpPr>
          <p:cNvPr id="2" name="Title 1">
            <a:extLst>
              <a:ext uri="{FF2B5EF4-FFF2-40B4-BE49-F238E27FC236}">
                <a16:creationId xmlns:a16="http://schemas.microsoft.com/office/drawing/2014/main" id="{5ACBE852-71DA-41F6-BE54-B8EB5493214A}"/>
              </a:ext>
            </a:extLst>
          </p:cNvPr>
          <p:cNvSpPr>
            <a:spLocks noGrp="1"/>
          </p:cNvSpPr>
          <p:nvPr>
            <p:ph type="title"/>
          </p:nvPr>
        </p:nvSpPr>
        <p:spPr>
          <a:xfrm>
            <a:off x="894080" y="519291"/>
            <a:ext cx="11216640" cy="1885245"/>
          </a:xfrm>
        </p:spPr>
        <p:txBody>
          <a:bodyPr/>
          <a:lstStyle/>
          <a:p>
            <a:r>
              <a:rPr lang="en-US">
                <a:cs typeface="Calibri Light"/>
              </a:rPr>
              <a:t>Pattern Matching (Guard)</a:t>
            </a:r>
            <a:endParaRPr lang="en-US"/>
          </a:p>
        </p:txBody>
      </p:sp>
      <p:sp>
        <p:nvSpPr>
          <p:cNvPr id="5" name="Syntax Functions…">
            <a:extLst>
              <a:ext uri="{FF2B5EF4-FFF2-40B4-BE49-F238E27FC236}">
                <a16:creationId xmlns:a16="http://schemas.microsoft.com/office/drawing/2014/main" id="{D743A243-8DDC-409F-A232-A454ACE714B4}"/>
              </a:ext>
            </a:extLst>
          </p:cNvPr>
          <p:cNvSpPr txBox="1">
            <a:spLocks/>
          </p:cNvSpPr>
          <p:nvPr/>
        </p:nvSpPr>
        <p:spPr>
          <a:xfrm>
            <a:off x="762000" y="4876800"/>
            <a:ext cx="11480800" cy="3271838"/>
          </a:xfrm>
          <a:prstGeom prst="rect">
            <a:avLst/>
          </a:prstGeom>
        </p:spPr>
        <p:txBody>
          <a:bodyPr vert="horz" lIns="91440" tIns="45720" rIns="91440" bIns="45720" rtlCol="0" anchor="t">
            <a:normAutofit/>
          </a:bodyPr>
          <a:lstStyle>
            <a:lvl1pPr marL="325115" indent="-325115" algn="l" defTabSz="1300460" rtl="0" eaLnBrk="1" latinLnBrk="0" hangingPunct="1">
              <a:lnSpc>
                <a:spcPct val="90000"/>
              </a:lnSpc>
              <a:spcBef>
                <a:spcPts val="1422"/>
              </a:spcBef>
              <a:buFont typeface="Arial" panose="020B0604020202020204" pitchFamily="34" charset="0"/>
              <a:buChar char="•"/>
              <a:defRPr sz="4000" kern="1200">
                <a:solidFill>
                  <a:schemeClr val="tx1"/>
                </a:solidFill>
                <a:latin typeface="+mn-lt"/>
                <a:ea typeface="+mn-ea"/>
                <a:cs typeface="+mn-cs"/>
              </a:defRPr>
            </a:lvl1pPr>
            <a:lvl2pPr marL="975345" indent="-325115" algn="l" defTabSz="1300460" rtl="0" eaLnBrk="1" latinLnBrk="0" hangingPunct="1">
              <a:lnSpc>
                <a:spcPct val="90000"/>
              </a:lnSpc>
              <a:spcBef>
                <a:spcPts val="711"/>
              </a:spcBef>
              <a:buFont typeface="Arial" panose="020B0604020202020204" pitchFamily="34" charset="0"/>
              <a:buChar char="•"/>
              <a:defRPr sz="3400" kern="1200">
                <a:solidFill>
                  <a:schemeClr val="tx1"/>
                </a:solidFill>
                <a:latin typeface="+mn-lt"/>
                <a:ea typeface="+mn-ea"/>
                <a:cs typeface="+mn-cs"/>
              </a:defRPr>
            </a:lvl2pPr>
            <a:lvl3pPr marL="1625575" indent="-325115" algn="l" defTabSz="1300460" rtl="0" eaLnBrk="1" latinLnBrk="0" hangingPunct="1">
              <a:lnSpc>
                <a:spcPct val="90000"/>
              </a:lnSpc>
              <a:spcBef>
                <a:spcPts val="711"/>
              </a:spcBef>
              <a:buFont typeface="Arial" panose="020B0604020202020204" pitchFamily="34" charset="0"/>
              <a:buChar char="•"/>
              <a:defRPr sz="2800" kern="1200">
                <a:solidFill>
                  <a:schemeClr val="tx1"/>
                </a:solidFill>
                <a:latin typeface="+mn-lt"/>
                <a:ea typeface="+mn-ea"/>
                <a:cs typeface="+mn-cs"/>
              </a:defRPr>
            </a:lvl3pPr>
            <a:lvl4pPr marL="2275804" indent="-325115" algn="l" defTabSz="1300460" rtl="0" eaLnBrk="1" latinLnBrk="0" hangingPunct="1">
              <a:lnSpc>
                <a:spcPct val="90000"/>
              </a:lnSpc>
              <a:spcBef>
                <a:spcPts val="711"/>
              </a:spcBef>
              <a:buFont typeface="Arial" panose="020B0604020202020204" pitchFamily="34" charset="0"/>
              <a:buChar char="•"/>
              <a:defRPr sz="2600" kern="1200">
                <a:solidFill>
                  <a:schemeClr val="tx1"/>
                </a:solidFill>
                <a:latin typeface="+mn-lt"/>
                <a:ea typeface="+mn-ea"/>
                <a:cs typeface="+mn-cs"/>
              </a:defRPr>
            </a:lvl4pPr>
            <a:lvl5pPr marL="2926034" indent="-325115" algn="l" defTabSz="1300460" rtl="0" eaLnBrk="1" latinLnBrk="0" hangingPunct="1">
              <a:lnSpc>
                <a:spcPct val="90000"/>
              </a:lnSpc>
              <a:spcBef>
                <a:spcPts val="711"/>
              </a:spcBef>
              <a:buFont typeface="Arial" panose="020B0604020202020204" pitchFamily="34" charset="0"/>
              <a:buChar char="•"/>
              <a:defRPr sz="2600" kern="1200">
                <a:solidFill>
                  <a:schemeClr val="tx1"/>
                </a:solidFill>
                <a:latin typeface="+mn-lt"/>
                <a:ea typeface="+mn-ea"/>
                <a:cs typeface="+mn-cs"/>
              </a:defRPr>
            </a:lvl5pPr>
            <a:lvl6pPr marL="3576264" indent="-325115" algn="l" defTabSz="1300460" rtl="0" eaLnBrk="1" latinLnBrk="0" hangingPunct="1">
              <a:lnSpc>
                <a:spcPct val="90000"/>
              </a:lnSpc>
              <a:spcBef>
                <a:spcPts val="711"/>
              </a:spcBef>
              <a:buFont typeface="Arial" panose="020B0604020202020204" pitchFamily="34" charset="0"/>
              <a:buChar char="•"/>
              <a:defRPr sz="2600" kern="1200">
                <a:solidFill>
                  <a:schemeClr val="tx1"/>
                </a:solidFill>
                <a:latin typeface="+mn-lt"/>
                <a:ea typeface="+mn-ea"/>
                <a:cs typeface="+mn-cs"/>
              </a:defRPr>
            </a:lvl6pPr>
            <a:lvl7pPr marL="4226494" indent="-325115" algn="l" defTabSz="1300460" rtl="0" eaLnBrk="1" latinLnBrk="0" hangingPunct="1">
              <a:lnSpc>
                <a:spcPct val="90000"/>
              </a:lnSpc>
              <a:spcBef>
                <a:spcPts val="711"/>
              </a:spcBef>
              <a:buFont typeface="Arial" panose="020B0604020202020204" pitchFamily="34" charset="0"/>
              <a:buChar char="•"/>
              <a:defRPr sz="2600" kern="1200">
                <a:solidFill>
                  <a:schemeClr val="tx1"/>
                </a:solidFill>
                <a:latin typeface="+mn-lt"/>
                <a:ea typeface="+mn-ea"/>
                <a:cs typeface="+mn-cs"/>
              </a:defRPr>
            </a:lvl7pPr>
            <a:lvl8pPr marL="4876724" indent="-325115" algn="l" defTabSz="1300460" rtl="0" eaLnBrk="1" latinLnBrk="0" hangingPunct="1">
              <a:lnSpc>
                <a:spcPct val="90000"/>
              </a:lnSpc>
              <a:spcBef>
                <a:spcPts val="711"/>
              </a:spcBef>
              <a:buFont typeface="Arial" panose="020B0604020202020204" pitchFamily="34" charset="0"/>
              <a:buChar char="•"/>
              <a:defRPr sz="2600" kern="1200">
                <a:solidFill>
                  <a:schemeClr val="tx1"/>
                </a:solidFill>
                <a:latin typeface="+mn-lt"/>
                <a:ea typeface="+mn-ea"/>
                <a:cs typeface="+mn-cs"/>
              </a:defRPr>
            </a:lvl8pPr>
            <a:lvl9pPr marL="5526954" indent="-325115" algn="l" defTabSz="1300460" rtl="0" eaLnBrk="1" latinLnBrk="0" hangingPunct="1">
              <a:lnSpc>
                <a:spcPct val="90000"/>
              </a:lnSpc>
              <a:spcBef>
                <a:spcPts val="711"/>
              </a:spcBef>
              <a:buFont typeface="Arial" panose="020B0604020202020204" pitchFamily="34" charset="0"/>
              <a:buChar char="•"/>
              <a:defRPr sz="2600" kern="1200">
                <a:solidFill>
                  <a:schemeClr val="tx1"/>
                </a:solidFill>
                <a:latin typeface="+mn-lt"/>
                <a:ea typeface="+mn-ea"/>
                <a:cs typeface="+mn-cs"/>
              </a:defRPr>
            </a:lvl9pPr>
          </a:lstStyle>
          <a:p>
            <a:r>
              <a:rPr lang="en-US">
                <a:effectLst/>
              </a:rPr>
              <a:t>Comparing the bound values</a:t>
            </a:r>
          </a:p>
          <a:p>
            <a:r>
              <a:rPr lang="en-US">
                <a:effectLst/>
              </a:rPr>
              <a:t>Testing object properties</a:t>
            </a:r>
          </a:p>
          <a:p>
            <a:r>
              <a:rPr lang="en-US">
                <a:effectLst/>
              </a:rPr>
              <a:t>Doing other kinds of matching, such as regular expressions</a:t>
            </a:r>
          </a:p>
        </p:txBody>
      </p:sp>
    </p:spTree>
    <p:extLst>
      <p:ext uri="{BB962C8B-B14F-4D97-AF65-F5344CB8AC3E}">
        <p14:creationId xmlns:p14="http://schemas.microsoft.com/office/powerpoint/2010/main" val="313014599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BE852-71DA-41F6-BE54-B8EB5493214A}"/>
              </a:ext>
            </a:extLst>
          </p:cNvPr>
          <p:cNvSpPr>
            <a:spLocks noGrp="1"/>
          </p:cNvSpPr>
          <p:nvPr>
            <p:ph type="title"/>
          </p:nvPr>
        </p:nvSpPr>
        <p:spPr>
          <a:xfrm>
            <a:off x="894080" y="519291"/>
            <a:ext cx="11216640" cy="1885245"/>
          </a:xfrm>
        </p:spPr>
        <p:txBody>
          <a:bodyPr/>
          <a:lstStyle/>
          <a:p>
            <a:r>
              <a:rPr lang="en-US">
                <a:cs typeface="Calibri Light"/>
              </a:rPr>
              <a:t>Discriminated Unions</a:t>
            </a:r>
            <a:endParaRPr lang="en-US"/>
          </a:p>
        </p:txBody>
      </p:sp>
      <p:sp>
        <p:nvSpPr>
          <p:cNvPr id="6" name="Syntax Functions…">
            <a:extLst>
              <a:ext uri="{FF2B5EF4-FFF2-40B4-BE49-F238E27FC236}">
                <a16:creationId xmlns:a16="http://schemas.microsoft.com/office/drawing/2014/main" id="{DAD467D9-AABD-463A-8601-ED62DC434604}"/>
              </a:ext>
            </a:extLst>
          </p:cNvPr>
          <p:cNvSpPr txBox="1">
            <a:spLocks/>
          </p:cNvSpPr>
          <p:nvPr/>
        </p:nvSpPr>
        <p:spPr>
          <a:xfrm>
            <a:off x="762000" y="2404536"/>
            <a:ext cx="11480800" cy="5744102"/>
          </a:xfrm>
          <a:prstGeom prst="rect">
            <a:avLst/>
          </a:prstGeom>
        </p:spPr>
        <p:txBody>
          <a:bodyPr vert="horz" lIns="91440" tIns="45720" rIns="91440" bIns="45720" rtlCol="0" anchor="t">
            <a:normAutofit/>
          </a:bodyPr>
          <a:lstStyle>
            <a:lvl1pPr marL="325115" indent="-325115" algn="l" defTabSz="1300460" rtl="0" eaLnBrk="1" latinLnBrk="0" hangingPunct="1">
              <a:lnSpc>
                <a:spcPct val="90000"/>
              </a:lnSpc>
              <a:spcBef>
                <a:spcPts val="1422"/>
              </a:spcBef>
              <a:buFont typeface="Arial" panose="020B0604020202020204" pitchFamily="34" charset="0"/>
              <a:buChar char="•"/>
              <a:defRPr sz="4000" kern="1200">
                <a:solidFill>
                  <a:schemeClr val="tx1"/>
                </a:solidFill>
                <a:latin typeface="+mn-lt"/>
                <a:ea typeface="+mn-ea"/>
                <a:cs typeface="+mn-cs"/>
              </a:defRPr>
            </a:lvl1pPr>
            <a:lvl2pPr marL="975345" indent="-325115" algn="l" defTabSz="1300460" rtl="0" eaLnBrk="1" latinLnBrk="0" hangingPunct="1">
              <a:lnSpc>
                <a:spcPct val="90000"/>
              </a:lnSpc>
              <a:spcBef>
                <a:spcPts val="711"/>
              </a:spcBef>
              <a:buFont typeface="Arial" panose="020B0604020202020204" pitchFamily="34" charset="0"/>
              <a:buChar char="•"/>
              <a:defRPr sz="3400" kern="1200">
                <a:solidFill>
                  <a:schemeClr val="tx1"/>
                </a:solidFill>
                <a:latin typeface="+mn-lt"/>
                <a:ea typeface="+mn-ea"/>
                <a:cs typeface="+mn-cs"/>
              </a:defRPr>
            </a:lvl2pPr>
            <a:lvl3pPr marL="1625575" indent="-325115" algn="l" defTabSz="1300460" rtl="0" eaLnBrk="1" latinLnBrk="0" hangingPunct="1">
              <a:lnSpc>
                <a:spcPct val="90000"/>
              </a:lnSpc>
              <a:spcBef>
                <a:spcPts val="711"/>
              </a:spcBef>
              <a:buFont typeface="Arial" panose="020B0604020202020204" pitchFamily="34" charset="0"/>
              <a:buChar char="•"/>
              <a:defRPr sz="2800" kern="1200">
                <a:solidFill>
                  <a:schemeClr val="tx1"/>
                </a:solidFill>
                <a:latin typeface="+mn-lt"/>
                <a:ea typeface="+mn-ea"/>
                <a:cs typeface="+mn-cs"/>
              </a:defRPr>
            </a:lvl3pPr>
            <a:lvl4pPr marL="2275804" indent="-325115" algn="l" defTabSz="1300460" rtl="0" eaLnBrk="1" latinLnBrk="0" hangingPunct="1">
              <a:lnSpc>
                <a:spcPct val="90000"/>
              </a:lnSpc>
              <a:spcBef>
                <a:spcPts val="711"/>
              </a:spcBef>
              <a:buFont typeface="Arial" panose="020B0604020202020204" pitchFamily="34" charset="0"/>
              <a:buChar char="•"/>
              <a:defRPr sz="2600" kern="1200">
                <a:solidFill>
                  <a:schemeClr val="tx1"/>
                </a:solidFill>
                <a:latin typeface="+mn-lt"/>
                <a:ea typeface="+mn-ea"/>
                <a:cs typeface="+mn-cs"/>
              </a:defRPr>
            </a:lvl4pPr>
            <a:lvl5pPr marL="2926034" indent="-325115" algn="l" defTabSz="1300460" rtl="0" eaLnBrk="1" latinLnBrk="0" hangingPunct="1">
              <a:lnSpc>
                <a:spcPct val="90000"/>
              </a:lnSpc>
              <a:spcBef>
                <a:spcPts val="711"/>
              </a:spcBef>
              <a:buFont typeface="Arial" panose="020B0604020202020204" pitchFamily="34" charset="0"/>
              <a:buChar char="•"/>
              <a:defRPr sz="2600" kern="1200">
                <a:solidFill>
                  <a:schemeClr val="tx1"/>
                </a:solidFill>
                <a:latin typeface="+mn-lt"/>
                <a:ea typeface="+mn-ea"/>
                <a:cs typeface="+mn-cs"/>
              </a:defRPr>
            </a:lvl5pPr>
            <a:lvl6pPr marL="3576264" indent="-325115" algn="l" defTabSz="1300460" rtl="0" eaLnBrk="1" latinLnBrk="0" hangingPunct="1">
              <a:lnSpc>
                <a:spcPct val="90000"/>
              </a:lnSpc>
              <a:spcBef>
                <a:spcPts val="711"/>
              </a:spcBef>
              <a:buFont typeface="Arial" panose="020B0604020202020204" pitchFamily="34" charset="0"/>
              <a:buChar char="•"/>
              <a:defRPr sz="2600" kern="1200">
                <a:solidFill>
                  <a:schemeClr val="tx1"/>
                </a:solidFill>
                <a:latin typeface="+mn-lt"/>
                <a:ea typeface="+mn-ea"/>
                <a:cs typeface="+mn-cs"/>
              </a:defRPr>
            </a:lvl6pPr>
            <a:lvl7pPr marL="4226494" indent="-325115" algn="l" defTabSz="1300460" rtl="0" eaLnBrk="1" latinLnBrk="0" hangingPunct="1">
              <a:lnSpc>
                <a:spcPct val="90000"/>
              </a:lnSpc>
              <a:spcBef>
                <a:spcPts val="711"/>
              </a:spcBef>
              <a:buFont typeface="Arial" panose="020B0604020202020204" pitchFamily="34" charset="0"/>
              <a:buChar char="•"/>
              <a:defRPr sz="2600" kern="1200">
                <a:solidFill>
                  <a:schemeClr val="tx1"/>
                </a:solidFill>
                <a:latin typeface="+mn-lt"/>
                <a:ea typeface="+mn-ea"/>
                <a:cs typeface="+mn-cs"/>
              </a:defRPr>
            </a:lvl7pPr>
            <a:lvl8pPr marL="4876724" indent="-325115" algn="l" defTabSz="1300460" rtl="0" eaLnBrk="1" latinLnBrk="0" hangingPunct="1">
              <a:lnSpc>
                <a:spcPct val="90000"/>
              </a:lnSpc>
              <a:spcBef>
                <a:spcPts val="711"/>
              </a:spcBef>
              <a:buFont typeface="Arial" panose="020B0604020202020204" pitchFamily="34" charset="0"/>
              <a:buChar char="•"/>
              <a:defRPr sz="2600" kern="1200">
                <a:solidFill>
                  <a:schemeClr val="tx1"/>
                </a:solidFill>
                <a:latin typeface="+mn-lt"/>
                <a:ea typeface="+mn-ea"/>
                <a:cs typeface="+mn-cs"/>
              </a:defRPr>
            </a:lvl8pPr>
            <a:lvl9pPr marL="5526954" indent="-325115" algn="l" defTabSz="1300460" rtl="0" eaLnBrk="1" latinLnBrk="0" hangingPunct="1">
              <a:lnSpc>
                <a:spcPct val="90000"/>
              </a:lnSpc>
              <a:spcBef>
                <a:spcPts val="711"/>
              </a:spcBef>
              <a:buFont typeface="Arial" panose="020B0604020202020204" pitchFamily="34" charset="0"/>
              <a:buChar char="•"/>
              <a:defRPr sz="2600" kern="1200">
                <a:solidFill>
                  <a:schemeClr val="tx1"/>
                </a:solidFill>
                <a:latin typeface="+mn-lt"/>
                <a:ea typeface="+mn-ea"/>
                <a:cs typeface="+mn-cs"/>
              </a:defRPr>
            </a:lvl9pPr>
          </a:lstStyle>
          <a:p>
            <a:pPr marL="0" indent="0">
              <a:buNone/>
            </a:pPr>
            <a:endParaRPr lang="en-US">
              <a:effectLst/>
            </a:endParaRPr>
          </a:p>
        </p:txBody>
      </p:sp>
      <p:sp>
        <p:nvSpPr>
          <p:cNvPr id="7" name="Syntax Functions…">
            <a:extLst>
              <a:ext uri="{FF2B5EF4-FFF2-40B4-BE49-F238E27FC236}">
                <a16:creationId xmlns:a16="http://schemas.microsoft.com/office/drawing/2014/main" id="{4A7C235F-0479-466D-9080-7AF6DDA44514}"/>
              </a:ext>
            </a:extLst>
          </p:cNvPr>
          <p:cNvSpPr txBox="1">
            <a:spLocks/>
          </p:cNvSpPr>
          <p:nvPr/>
        </p:nvSpPr>
        <p:spPr>
          <a:xfrm>
            <a:off x="914400" y="2556936"/>
            <a:ext cx="11480800" cy="5744102"/>
          </a:xfrm>
          <a:prstGeom prst="rect">
            <a:avLst/>
          </a:prstGeom>
        </p:spPr>
        <p:txBody>
          <a:bodyPr vert="horz" lIns="91440" tIns="45720" rIns="91440" bIns="45720" rtlCol="0" anchor="t">
            <a:normAutofit/>
          </a:bodyPr>
          <a:lstStyle>
            <a:lvl1pPr marL="325115" indent="-325115" algn="l" defTabSz="1300460" rtl="0" eaLnBrk="1" latinLnBrk="0" hangingPunct="1">
              <a:lnSpc>
                <a:spcPct val="90000"/>
              </a:lnSpc>
              <a:spcBef>
                <a:spcPts val="1422"/>
              </a:spcBef>
              <a:buFont typeface="Arial" panose="020B0604020202020204" pitchFamily="34" charset="0"/>
              <a:buChar char="•"/>
              <a:defRPr sz="4000" kern="1200">
                <a:solidFill>
                  <a:schemeClr val="tx1"/>
                </a:solidFill>
                <a:latin typeface="+mn-lt"/>
                <a:ea typeface="+mn-ea"/>
                <a:cs typeface="+mn-cs"/>
              </a:defRPr>
            </a:lvl1pPr>
            <a:lvl2pPr marL="975345" indent="-325115" algn="l" defTabSz="1300460" rtl="0" eaLnBrk="1" latinLnBrk="0" hangingPunct="1">
              <a:lnSpc>
                <a:spcPct val="90000"/>
              </a:lnSpc>
              <a:spcBef>
                <a:spcPts val="711"/>
              </a:spcBef>
              <a:buFont typeface="Arial" panose="020B0604020202020204" pitchFamily="34" charset="0"/>
              <a:buChar char="•"/>
              <a:defRPr sz="3400" kern="1200">
                <a:solidFill>
                  <a:schemeClr val="tx1"/>
                </a:solidFill>
                <a:latin typeface="+mn-lt"/>
                <a:ea typeface="+mn-ea"/>
                <a:cs typeface="+mn-cs"/>
              </a:defRPr>
            </a:lvl2pPr>
            <a:lvl3pPr marL="1625575" indent="-325115" algn="l" defTabSz="1300460" rtl="0" eaLnBrk="1" latinLnBrk="0" hangingPunct="1">
              <a:lnSpc>
                <a:spcPct val="90000"/>
              </a:lnSpc>
              <a:spcBef>
                <a:spcPts val="711"/>
              </a:spcBef>
              <a:buFont typeface="Arial" panose="020B0604020202020204" pitchFamily="34" charset="0"/>
              <a:buChar char="•"/>
              <a:defRPr sz="2800" kern="1200">
                <a:solidFill>
                  <a:schemeClr val="tx1"/>
                </a:solidFill>
                <a:latin typeface="+mn-lt"/>
                <a:ea typeface="+mn-ea"/>
                <a:cs typeface="+mn-cs"/>
              </a:defRPr>
            </a:lvl3pPr>
            <a:lvl4pPr marL="2275804" indent="-325115" algn="l" defTabSz="1300460" rtl="0" eaLnBrk="1" latinLnBrk="0" hangingPunct="1">
              <a:lnSpc>
                <a:spcPct val="90000"/>
              </a:lnSpc>
              <a:spcBef>
                <a:spcPts val="711"/>
              </a:spcBef>
              <a:buFont typeface="Arial" panose="020B0604020202020204" pitchFamily="34" charset="0"/>
              <a:buChar char="•"/>
              <a:defRPr sz="2600" kern="1200">
                <a:solidFill>
                  <a:schemeClr val="tx1"/>
                </a:solidFill>
                <a:latin typeface="+mn-lt"/>
                <a:ea typeface="+mn-ea"/>
                <a:cs typeface="+mn-cs"/>
              </a:defRPr>
            </a:lvl4pPr>
            <a:lvl5pPr marL="2926034" indent="-325115" algn="l" defTabSz="1300460" rtl="0" eaLnBrk="1" latinLnBrk="0" hangingPunct="1">
              <a:lnSpc>
                <a:spcPct val="90000"/>
              </a:lnSpc>
              <a:spcBef>
                <a:spcPts val="711"/>
              </a:spcBef>
              <a:buFont typeface="Arial" panose="020B0604020202020204" pitchFamily="34" charset="0"/>
              <a:buChar char="•"/>
              <a:defRPr sz="2600" kern="1200">
                <a:solidFill>
                  <a:schemeClr val="tx1"/>
                </a:solidFill>
                <a:latin typeface="+mn-lt"/>
                <a:ea typeface="+mn-ea"/>
                <a:cs typeface="+mn-cs"/>
              </a:defRPr>
            </a:lvl5pPr>
            <a:lvl6pPr marL="3576264" indent="-325115" algn="l" defTabSz="1300460" rtl="0" eaLnBrk="1" latinLnBrk="0" hangingPunct="1">
              <a:lnSpc>
                <a:spcPct val="90000"/>
              </a:lnSpc>
              <a:spcBef>
                <a:spcPts val="711"/>
              </a:spcBef>
              <a:buFont typeface="Arial" panose="020B0604020202020204" pitchFamily="34" charset="0"/>
              <a:buChar char="•"/>
              <a:defRPr sz="2600" kern="1200">
                <a:solidFill>
                  <a:schemeClr val="tx1"/>
                </a:solidFill>
                <a:latin typeface="+mn-lt"/>
                <a:ea typeface="+mn-ea"/>
                <a:cs typeface="+mn-cs"/>
              </a:defRPr>
            </a:lvl6pPr>
            <a:lvl7pPr marL="4226494" indent="-325115" algn="l" defTabSz="1300460" rtl="0" eaLnBrk="1" latinLnBrk="0" hangingPunct="1">
              <a:lnSpc>
                <a:spcPct val="90000"/>
              </a:lnSpc>
              <a:spcBef>
                <a:spcPts val="711"/>
              </a:spcBef>
              <a:buFont typeface="Arial" panose="020B0604020202020204" pitchFamily="34" charset="0"/>
              <a:buChar char="•"/>
              <a:defRPr sz="2600" kern="1200">
                <a:solidFill>
                  <a:schemeClr val="tx1"/>
                </a:solidFill>
                <a:latin typeface="+mn-lt"/>
                <a:ea typeface="+mn-ea"/>
                <a:cs typeface="+mn-cs"/>
              </a:defRPr>
            </a:lvl7pPr>
            <a:lvl8pPr marL="4876724" indent="-325115" algn="l" defTabSz="1300460" rtl="0" eaLnBrk="1" latinLnBrk="0" hangingPunct="1">
              <a:lnSpc>
                <a:spcPct val="90000"/>
              </a:lnSpc>
              <a:spcBef>
                <a:spcPts val="711"/>
              </a:spcBef>
              <a:buFont typeface="Arial" panose="020B0604020202020204" pitchFamily="34" charset="0"/>
              <a:buChar char="•"/>
              <a:defRPr sz="2600" kern="1200">
                <a:solidFill>
                  <a:schemeClr val="tx1"/>
                </a:solidFill>
                <a:latin typeface="+mn-lt"/>
                <a:ea typeface="+mn-ea"/>
                <a:cs typeface="+mn-cs"/>
              </a:defRPr>
            </a:lvl8pPr>
            <a:lvl9pPr marL="5526954" indent="-325115" algn="l" defTabSz="1300460" rtl="0" eaLnBrk="1" latinLnBrk="0" hangingPunct="1">
              <a:lnSpc>
                <a:spcPct val="90000"/>
              </a:lnSpc>
              <a:spcBef>
                <a:spcPts val="711"/>
              </a:spcBef>
              <a:buFont typeface="Arial" panose="020B0604020202020204" pitchFamily="34" charset="0"/>
              <a:buChar char="•"/>
              <a:defRPr sz="2600" kern="1200">
                <a:solidFill>
                  <a:schemeClr val="tx1"/>
                </a:solidFill>
                <a:latin typeface="+mn-lt"/>
                <a:ea typeface="+mn-ea"/>
                <a:cs typeface="+mn-cs"/>
              </a:defRPr>
            </a:lvl9pPr>
          </a:lstStyle>
          <a:p>
            <a:pPr marL="0" indent="0">
              <a:buNone/>
            </a:pPr>
            <a:r>
              <a:rPr lang="en-US">
                <a:effectLst/>
              </a:rPr>
              <a:t>Discriminated unions provide support for values that can be one of a number of named cases, possibly each with different values and types. </a:t>
            </a:r>
          </a:p>
          <a:p>
            <a:pPr marL="0" indent="0">
              <a:buNone/>
            </a:pPr>
            <a:endParaRPr lang="en-US">
              <a:effectLst/>
            </a:endParaRPr>
          </a:p>
          <a:p>
            <a:pPr marL="0" indent="0">
              <a:buNone/>
            </a:pPr>
            <a:r>
              <a:rPr lang="en-US">
                <a:effectLst/>
              </a:rPr>
              <a:t>Discriminated unions are useful for heterogeneous data; data that can have special cases, including valid and error cases; data that varies in type from one instance to another; and as an alternative for small object hierarchies.</a:t>
            </a:r>
          </a:p>
        </p:txBody>
      </p:sp>
    </p:spTree>
    <p:extLst>
      <p:ext uri="{BB962C8B-B14F-4D97-AF65-F5344CB8AC3E}">
        <p14:creationId xmlns:p14="http://schemas.microsoft.com/office/powerpoint/2010/main" val="161716947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BE852-71DA-41F6-BE54-B8EB5493214A}"/>
              </a:ext>
            </a:extLst>
          </p:cNvPr>
          <p:cNvSpPr>
            <a:spLocks noGrp="1"/>
          </p:cNvSpPr>
          <p:nvPr>
            <p:ph type="title"/>
          </p:nvPr>
        </p:nvSpPr>
        <p:spPr>
          <a:xfrm>
            <a:off x="894080" y="519291"/>
            <a:ext cx="11216640" cy="1885245"/>
          </a:xfrm>
        </p:spPr>
        <p:txBody>
          <a:bodyPr/>
          <a:lstStyle/>
          <a:p>
            <a:r>
              <a:rPr lang="en-US">
                <a:cs typeface="Calibri Light"/>
              </a:rPr>
              <a:t>Discriminated Unions</a:t>
            </a:r>
            <a:endParaRPr lang="en-US"/>
          </a:p>
        </p:txBody>
      </p:sp>
      <p:sp>
        <p:nvSpPr>
          <p:cNvPr id="6" name="Syntax Functions…">
            <a:extLst>
              <a:ext uri="{FF2B5EF4-FFF2-40B4-BE49-F238E27FC236}">
                <a16:creationId xmlns:a16="http://schemas.microsoft.com/office/drawing/2014/main" id="{DAD467D9-AABD-463A-8601-ED62DC434604}"/>
              </a:ext>
            </a:extLst>
          </p:cNvPr>
          <p:cNvSpPr txBox="1">
            <a:spLocks/>
          </p:cNvSpPr>
          <p:nvPr/>
        </p:nvSpPr>
        <p:spPr>
          <a:xfrm>
            <a:off x="762000" y="2404536"/>
            <a:ext cx="11480800" cy="5744102"/>
          </a:xfrm>
          <a:prstGeom prst="rect">
            <a:avLst/>
          </a:prstGeom>
        </p:spPr>
        <p:txBody>
          <a:bodyPr vert="horz" lIns="91440" tIns="45720" rIns="91440" bIns="45720" rtlCol="0" anchor="t">
            <a:normAutofit/>
          </a:bodyPr>
          <a:lstStyle>
            <a:lvl1pPr marL="325115" indent="-325115" algn="l" defTabSz="1300460" rtl="0" eaLnBrk="1" latinLnBrk="0" hangingPunct="1">
              <a:lnSpc>
                <a:spcPct val="90000"/>
              </a:lnSpc>
              <a:spcBef>
                <a:spcPts val="1422"/>
              </a:spcBef>
              <a:buFont typeface="Arial" panose="020B0604020202020204" pitchFamily="34" charset="0"/>
              <a:buChar char="•"/>
              <a:defRPr sz="4000" kern="1200">
                <a:solidFill>
                  <a:schemeClr val="tx1"/>
                </a:solidFill>
                <a:latin typeface="+mn-lt"/>
                <a:ea typeface="+mn-ea"/>
                <a:cs typeface="+mn-cs"/>
              </a:defRPr>
            </a:lvl1pPr>
            <a:lvl2pPr marL="975345" indent="-325115" algn="l" defTabSz="1300460" rtl="0" eaLnBrk="1" latinLnBrk="0" hangingPunct="1">
              <a:lnSpc>
                <a:spcPct val="90000"/>
              </a:lnSpc>
              <a:spcBef>
                <a:spcPts val="711"/>
              </a:spcBef>
              <a:buFont typeface="Arial" panose="020B0604020202020204" pitchFamily="34" charset="0"/>
              <a:buChar char="•"/>
              <a:defRPr sz="3400" kern="1200">
                <a:solidFill>
                  <a:schemeClr val="tx1"/>
                </a:solidFill>
                <a:latin typeface="+mn-lt"/>
                <a:ea typeface="+mn-ea"/>
                <a:cs typeface="+mn-cs"/>
              </a:defRPr>
            </a:lvl2pPr>
            <a:lvl3pPr marL="1625575" indent="-325115" algn="l" defTabSz="1300460" rtl="0" eaLnBrk="1" latinLnBrk="0" hangingPunct="1">
              <a:lnSpc>
                <a:spcPct val="90000"/>
              </a:lnSpc>
              <a:spcBef>
                <a:spcPts val="711"/>
              </a:spcBef>
              <a:buFont typeface="Arial" panose="020B0604020202020204" pitchFamily="34" charset="0"/>
              <a:buChar char="•"/>
              <a:defRPr sz="2800" kern="1200">
                <a:solidFill>
                  <a:schemeClr val="tx1"/>
                </a:solidFill>
                <a:latin typeface="+mn-lt"/>
                <a:ea typeface="+mn-ea"/>
                <a:cs typeface="+mn-cs"/>
              </a:defRPr>
            </a:lvl3pPr>
            <a:lvl4pPr marL="2275804" indent="-325115" algn="l" defTabSz="1300460" rtl="0" eaLnBrk="1" latinLnBrk="0" hangingPunct="1">
              <a:lnSpc>
                <a:spcPct val="90000"/>
              </a:lnSpc>
              <a:spcBef>
                <a:spcPts val="711"/>
              </a:spcBef>
              <a:buFont typeface="Arial" panose="020B0604020202020204" pitchFamily="34" charset="0"/>
              <a:buChar char="•"/>
              <a:defRPr sz="2600" kern="1200">
                <a:solidFill>
                  <a:schemeClr val="tx1"/>
                </a:solidFill>
                <a:latin typeface="+mn-lt"/>
                <a:ea typeface="+mn-ea"/>
                <a:cs typeface="+mn-cs"/>
              </a:defRPr>
            </a:lvl4pPr>
            <a:lvl5pPr marL="2926034" indent="-325115" algn="l" defTabSz="1300460" rtl="0" eaLnBrk="1" latinLnBrk="0" hangingPunct="1">
              <a:lnSpc>
                <a:spcPct val="90000"/>
              </a:lnSpc>
              <a:spcBef>
                <a:spcPts val="711"/>
              </a:spcBef>
              <a:buFont typeface="Arial" panose="020B0604020202020204" pitchFamily="34" charset="0"/>
              <a:buChar char="•"/>
              <a:defRPr sz="2600" kern="1200">
                <a:solidFill>
                  <a:schemeClr val="tx1"/>
                </a:solidFill>
                <a:latin typeface="+mn-lt"/>
                <a:ea typeface="+mn-ea"/>
                <a:cs typeface="+mn-cs"/>
              </a:defRPr>
            </a:lvl5pPr>
            <a:lvl6pPr marL="3576264" indent="-325115" algn="l" defTabSz="1300460" rtl="0" eaLnBrk="1" latinLnBrk="0" hangingPunct="1">
              <a:lnSpc>
                <a:spcPct val="90000"/>
              </a:lnSpc>
              <a:spcBef>
                <a:spcPts val="711"/>
              </a:spcBef>
              <a:buFont typeface="Arial" panose="020B0604020202020204" pitchFamily="34" charset="0"/>
              <a:buChar char="•"/>
              <a:defRPr sz="2600" kern="1200">
                <a:solidFill>
                  <a:schemeClr val="tx1"/>
                </a:solidFill>
                <a:latin typeface="+mn-lt"/>
                <a:ea typeface="+mn-ea"/>
                <a:cs typeface="+mn-cs"/>
              </a:defRPr>
            </a:lvl6pPr>
            <a:lvl7pPr marL="4226494" indent="-325115" algn="l" defTabSz="1300460" rtl="0" eaLnBrk="1" latinLnBrk="0" hangingPunct="1">
              <a:lnSpc>
                <a:spcPct val="90000"/>
              </a:lnSpc>
              <a:spcBef>
                <a:spcPts val="711"/>
              </a:spcBef>
              <a:buFont typeface="Arial" panose="020B0604020202020204" pitchFamily="34" charset="0"/>
              <a:buChar char="•"/>
              <a:defRPr sz="2600" kern="1200">
                <a:solidFill>
                  <a:schemeClr val="tx1"/>
                </a:solidFill>
                <a:latin typeface="+mn-lt"/>
                <a:ea typeface="+mn-ea"/>
                <a:cs typeface="+mn-cs"/>
              </a:defRPr>
            </a:lvl7pPr>
            <a:lvl8pPr marL="4876724" indent="-325115" algn="l" defTabSz="1300460" rtl="0" eaLnBrk="1" latinLnBrk="0" hangingPunct="1">
              <a:lnSpc>
                <a:spcPct val="90000"/>
              </a:lnSpc>
              <a:spcBef>
                <a:spcPts val="711"/>
              </a:spcBef>
              <a:buFont typeface="Arial" panose="020B0604020202020204" pitchFamily="34" charset="0"/>
              <a:buChar char="•"/>
              <a:defRPr sz="2600" kern="1200">
                <a:solidFill>
                  <a:schemeClr val="tx1"/>
                </a:solidFill>
                <a:latin typeface="+mn-lt"/>
                <a:ea typeface="+mn-ea"/>
                <a:cs typeface="+mn-cs"/>
              </a:defRPr>
            </a:lvl8pPr>
            <a:lvl9pPr marL="5526954" indent="-325115" algn="l" defTabSz="1300460" rtl="0" eaLnBrk="1" latinLnBrk="0" hangingPunct="1">
              <a:lnSpc>
                <a:spcPct val="90000"/>
              </a:lnSpc>
              <a:spcBef>
                <a:spcPts val="711"/>
              </a:spcBef>
              <a:buFont typeface="Arial" panose="020B0604020202020204" pitchFamily="34" charset="0"/>
              <a:buChar char="•"/>
              <a:defRPr sz="2600" kern="1200">
                <a:solidFill>
                  <a:schemeClr val="tx1"/>
                </a:solidFill>
                <a:latin typeface="+mn-lt"/>
                <a:ea typeface="+mn-ea"/>
                <a:cs typeface="+mn-cs"/>
              </a:defRPr>
            </a:lvl9pPr>
          </a:lstStyle>
          <a:p>
            <a:pPr marL="0" indent="0">
              <a:buNone/>
            </a:pPr>
            <a:endParaRPr lang="en-US">
              <a:effectLst/>
            </a:endParaRPr>
          </a:p>
        </p:txBody>
      </p:sp>
      <p:pic>
        <p:nvPicPr>
          <p:cNvPr id="3" name="Picture 2">
            <a:extLst>
              <a:ext uri="{FF2B5EF4-FFF2-40B4-BE49-F238E27FC236}">
                <a16:creationId xmlns:a16="http://schemas.microsoft.com/office/drawing/2014/main" id="{6277AB55-FF17-4EAC-BF5B-D3EC8F870C8B}"/>
              </a:ext>
            </a:extLst>
          </p:cNvPr>
          <p:cNvPicPr>
            <a:picLocks noChangeAspect="1"/>
          </p:cNvPicPr>
          <p:nvPr/>
        </p:nvPicPr>
        <p:blipFill>
          <a:blip r:embed="rId2"/>
          <a:stretch>
            <a:fillRect/>
          </a:stretch>
        </p:blipFill>
        <p:spPr>
          <a:xfrm>
            <a:off x="3564893" y="2404536"/>
            <a:ext cx="5289417" cy="1875980"/>
          </a:xfrm>
          <a:prstGeom prst="rect">
            <a:avLst/>
          </a:prstGeom>
        </p:spPr>
      </p:pic>
      <p:pic>
        <p:nvPicPr>
          <p:cNvPr id="8" name="Picture 7">
            <a:extLst>
              <a:ext uri="{FF2B5EF4-FFF2-40B4-BE49-F238E27FC236}">
                <a16:creationId xmlns:a16="http://schemas.microsoft.com/office/drawing/2014/main" id="{C87F1DF7-D0F8-403C-BB0D-1A59B265E37D}"/>
              </a:ext>
            </a:extLst>
          </p:cNvPr>
          <p:cNvPicPr>
            <a:picLocks noChangeAspect="1"/>
          </p:cNvPicPr>
          <p:nvPr/>
        </p:nvPicPr>
        <p:blipFill>
          <a:blip r:embed="rId3"/>
          <a:stretch>
            <a:fillRect/>
          </a:stretch>
        </p:blipFill>
        <p:spPr>
          <a:xfrm>
            <a:off x="2595586" y="5276587"/>
            <a:ext cx="7228030" cy="1350292"/>
          </a:xfrm>
          <a:prstGeom prst="rect">
            <a:avLst/>
          </a:prstGeom>
        </p:spPr>
      </p:pic>
    </p:spTree>
    <p:extLst>
      <p:ext uri="{BB962C8B-B14F-4D97-AF65-F5344CB8AC3E}">
        <p14:creationId xmlns:p14="http://schemas.microsoft.com/office/powerpoint/2010/main" val="2130066204"/>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BE852-71DA-41F6-BE54-B8EB5493214A}"/>
              </a:ext>
            </a:extLst>
          </p:cNvPr>
          <p:cNvSpPr>
            <a:spLocks noGrp="1"/>
          </p:cNvSpPr>
          <p:nvPr>
            <p:ph type="title"/>
          </p:nvPr>
        </p:nvSpPr>
        <p:spPr>
          <a:xfrm>
            <a:off x="894080" y="519291"/>
            <a:ext cx="11216640" cy="1885245"/>
          </a:xfrm>
        </p:spPr>
        <p:txBody>
          <a:bodyPr/>
          <a:lstStyle/>
          <a:p>
            <a:r>
              <a:rPr lang="en-US">
                <a:cs typeface="Calibri Light"/>
              </a:rPr>
              <a:t>Discriminated Unions</a:t>
            </a:r>
            <a:endParaRPr lang="en-US"/>
          </a:p>
        </p:txBody>
      </p:sp>
      <p:sp>
        <p:nvSpPr>
          <p:cNvPr id="6" name="Syntax Functions…">
            <a:extLst>
              <a:ext uri="{FF2B5EF4-FFF2-40B4-BE49-F238E27FC236}">
                <a16:creationId xmlns:a16="http://schemas.microsoft.com/office/drawing/2014/main" id="{DAD467D9-AABD-463A-8601-ED62DC434604}"/>
              </a:ext>
            </a:extLst>
          </p:cNvPr>
          <p:cNvSpPr txBox="1">
            <a:spLocks/>
          </p:cNvSpPr>
          <p:nvPr/>
        </p:nvSpPr>
        <p:spPr>
          <a:xfrm>
            <a:off x="762000" y="2404536"/>
            <a:ext cx="11480800" cy="5744102"/>
          </a:xfrm>
          <a:prstGeom prst="rect">
            <a:avLst/>
          </a:prstGeom>
        </p:spPr>
        <p:txBody>
          <a:bodyPr vert="horz" lIns="91440" tIns="45720" rIns="91440" bIns="45720" rtlCol="0" anchor="t">
            <a:normAutofit/>
          </a:bodyPr>
          <a:lstStyle>
            <a:lvl1pPr marL="325115" indent="-325115" algn="l" defTabSz="1300460" rtl="0" eaLnBrk="1" latinLnBrk="0" hangingPunct="1">
              <a:lnSpc>
                <a:spcPct val="90000"/>
              </a:lnSpc>
              <a:spcBef>
                <a:spcPts val="1422"/>
              </a:spcBef>
              <a:buFont typeface="Arial" panose="020B0604020202020204" pitchFamily="34" charset="0"/>
              <a:buChar char="•"/>
              <a:defRPr sz="4000" kern="1200">
                <a:solidFill>
                  <a:schemeClr val="tx1"/>
                </a:solidFill>
                <a:latin typeface="+mn-lt"/>
                <a:ea typeface="+mn-ea"/>
                <a:cs typeface="+mn-cs"/>
              </a:defRPr>
            </a:lvl1pPr>
            <a:lvl2pPr marL="975345" indent="-325115" algn="l" defTabSz="1300460" rtl="0" eaLnBrk="1" latinLnBrk="0" hangingPunct="1">
              <a:lnSpc>
                <a:spcPct val="90000"/>
              </a:lnSpc>
              <a:spcBef>
                <a:spcPts val="711"/>
              </a:spcBef>
              <a:buFont typeface="Arial" panose="020B0604020202020204" pitchFamily="34" charset="0"/>
              <a:buChar char="•"/>
              <a:defRPr sz="3400" kern="1200">
                <a:solidFill>
                  <a:schemeClr val="tx1"/>
                </a:solidFill>
                <a:latin typeface="+mn-lt"/>
                <a:ea typeface="+mn-ea"/>
                <a:cs typeface="+mn-cs"/>
              </a:defRPr>
            </a:lvl2pPr>
            <a:lvl3pPr marL="1625575" indent="-325115" algn="l" defTabSz="1300460" rtl="0" eaLnBrk="1" latinLnBrk="0" hangingPunct="1">
              <a:lnSpc>
                <a:spcPct val="90000"/>
              </a:lnSpc>
              <a:spcBef>
                <a:spcPts val="711"/>
              </a:spcBef>
              <a:buFont typeface="Arial" panose="020B0604020202020204" pitchFamily="34" charset="0"/>
              <a:buChar char="•"/>
              <a:defRPr sz="2800" kern="1200">
                <a:solidFill>
                  <a:schemeClr val="tx1"/>
                </a:solidFill>
                <a:latin typeface="+mn-lt"/>
                <a:ea typeface="+mn-ea"/>
                <a:cs typeface="+mn-cs"/>
              </a:defRPr>
            </a:lvl3pPr>
            <a:lvl4pPr marL="2275804" indent="-325115" algn="l" defTabSz="1300460" rtl="0" eaLnBrk="1" latinLnBrk="0" hangingPunct="1">
              <a:lnSpc>
                <a:spcPct val="90000"/>
              </a:lnSpc>
              <a:spcBef>
                <a:spcPts val="711"/>
              </a:spcBef>
              <a:buFont typeface="Arial" panose="020B0604020202020204" pitchFamily="34" charset="0"/>
              <a:buChar char="•"/>
              <a:defRPr sz="2600" kern="1200">
                <a:solidFill>
                  <a:schemeClr val="tx1"/>
                </a:solidFill>
                <a:latin typeface="+mn-lt"/>
                <a:ea typeface="+mn-ea"/>
                <a:cs typeface="+mn-cs"/>
              </a:defRPr>
            </a:lvl4pPr>
            <a:lvl5pPr marL="2926034" indent="-325115" algn="l" defTabSz="1300460" rtl="0" eaLnBrk="1" latinLnBrk="0" hangingPunct="1">
              <a:lnSpc>
                <a:spcPct val="90000"/>
              </a:lnSpc>
              <a:spcBef>
                <a:spcPts val="711"/>
              </a:spcBef>
              <a:buFont typeface="Arial" panose="020B0604020202020204" pitchFamily="34" charset="0"/>
              <a:buChar char="•"/>
              <a:defRPr sz="2600" kern="1200">
                <a:solidFill>
                  <a:schemeClr val="tx1"/>
                </a:solidFill>
                <a:latin typeface="+mn-lt"/>
                <a:ea typeface="+mn-ea"/>
                <a:cs typeface="+mn-cs"/>
              </a:defRPr>
            </a:lvl5pPr>
            <a:lvl6pPr marL="3576264" indent="-325115" algn="l" defTabSz="1300460" rtl="0" eaLnBrk="1" latinLnBrk="0" hangingPunct="1">
              <a:lnSpc>
                <a:spcPct val="90000"/>
              </a:lnSpc>
              <a:spcBef>
                <a:spcPts val="711"/>
              </a:spcBef>
              <a:buFont typeface="Arial" panose="020B0604020202020204" pitchFamily="34" charset="0"/>
              <a:buChar char="•"/>
              <a:defRPr sz="2600" kern="1200">
                <a:solidFill>
                  <a:schemeClr val="tx1"/>
                </a:solidFill>
                <a:latin typeface="+mn-lt"/>
                <a:ea typeface="+mn-ea"/>
                <a:cs typeface="+mn-cs"/>
              </a:defRPr>
            </a:lvl6pPr>
            <a:lvl7pPr marL="4226494" indent="-325115" algn="l" defTabSz="1300460" rtl="0" eaLnBrk="1" latinLnBrk="0" hangingPunct="1">
              <a:lnSpc>
                <a:spcPct val="90000"/>
              </a:lnSpc>
              <a:spcBef>
                <a:spcPts val="711"/>
              </a:spcBef>
              <a:buFont typeface="Arial" panose="020B0604020202020204" pitchFamily="34" charset="0"/>
              <a:buChar char="•"/>
              <a:defRPr sz="2600" kern="1200">
                <a:solidFill>
                  <a:schemeClr val="tx1"/>
                </a:solidFill>
                <a:latin typeface="+mn-lt"/>
                <a:ea typeface="+mn-ea"/>
                <a:cs typeface="+mn-cs"/>
              </a:defRPr>
            </a:lvl7pPr>
            <a:lvl8pPr marL="4876724" indent="-325115" algn="l" defTabSz="1300460" rtl="0" eaLnBrk="1" latinLnBrk="0" hangingPunct="1">
              <a:lnSpc>
                <a:spcPct val="90000"/>
              </a:lnSpc>
              <a:spcBef>
                <a:spcPts val="711"/>
              </a:spcBef>
              <a:buFont typeface="Arial" panose="020B0604020202020204" pitchFamily="34" charset="0"/>
              <a:buChar char="•"/>
              <a:defRPr sz="2600" kern="1200">
                <a:solidFill>
                  <a:schemeClr val="tx1"/>
                </a:solidFill>
                <a:latin typeface="+mn-lt"/>
                <a:ea typeface="+mn-ea"/>
                <a:cs typeface="+mn-cs"/>
              </a:defRPr>
            </a:lvl8pPr>
            <a:lvl9pPr marL="5526954" indent="-325115" algn="l" defTabSz="1300460" rtl="0" eaLnBrk="1" latinLnBrk="0" hangingPunct="1">
              <a:lnSpc>
                <a:spcPct val="90000"/>
              </a:lnSpc>
              <a:spcBef>
                <a:spcPts val="711"/>
              </a:spcBef>
              <a:buFont typeface="Arial" panose="020B0604020202020204" pitchFamily="34" charset="0"/>
              <a:buChar char="•"/>
              <a:defRPr sz="2600" kern="1200">
                <a:solidFill>
                  <a:schemeClr val="tx1"/>
                </a:solidFill>
                <a:latin typeface="+mn-lt"/>
                <a:ea typeface="+mn-ea"/>
                <a:cs typeface="+mn-cs"/>
              </a:defRPr>
            </a:lvl9pPr>
          </a:lstStyle>
          <a:p>
            <a:pPr marL="0" indent="0">
              <a:buNone/>
            </a:pPr>
            <a:endParaRPr lang="en-US">
              <a:effectLst/>
            </a:endParaRPr>
          </a:p>
        </p:txBody>
      </p:sp>
      <p:pic>
        <p:nvPicPr>
          <p:cNvPr id="7" name="Picture 6">
            <a:extLst>
              <a:ext uri="{FF2B5EF4-FFF2-40B4-BE49-F238E27FC236}">
                <a16:creationId xmlns:a16="http://schemas.microsoft.com/office/drawing/2014/main" id="{0ACE0B3E-0196-467E-88FF-124FC349AAB0}"/>
              </a:ext>
            </a:extLst>
          </p:cNvPr>
          <p:cNvPicPr>
            <a:picLocks noChangeAspect="1"/>
          </p:cNvPicPr>
          <p:nvPr/>
        </p:nvPicPr>
        <p:blipFill>
          <a:blip r:embed="rId2"/>
          <a:stretch>
            <a:fillRect/>
          </a:stretch>
        </p:blipFill>
        <p:spPr>
          <a:xfrm>
            <a:off x="2661149" y="2404536"/>
            <a:ext cx="7228030" cy="1350292"/>
          </a:xfrm>
          <a:prstGeom prst="rect">
            <a:avLst/>
          </a:prstGeom>
        </p:spPr>
      </p:pic>
      <p:pic>
        <p:nvPicPr>
          <p:cNvPr id="5" name="Picture 4">
            <a:extLst>
              <a:ext uri="{FF2B5EF4-FFF2-40B4-BE49-F238E27FC236}">
                <a16:creationId xmlns:a16="http://schemas.microsoft.com/office/drawing/2014/main" id="{A7E9864D-3E07-4BD6-9342-006FD1638F41}"/>
              </a:ext>
            </a:extLst>
          </p:cNvPr>
          <p:cNvPicPr>
            <a:picLocks noChangeAspect="1"/>
          </p:cNvPicPr>
          <p:nvPr/>
        </p:nvPicPr>
        <p:blipFill>
          <a:blip r:embed="rId3"/>
          <a:stretch>
            <a:fillRect/>
          </a:stretch>
        </p:blipFill>
        <p:spPr>
          <a:xfrm>
            <a:off x="1169754" y="4095847"/>
            <a:ext cx="10210820" cy="1902926"/>
          </a:xfrm>
          <a:prstGeom prst="rect">
            <a:avLst/>
          </a:prstGeom>
        </p:spPr>
      </p:pic>
    </p:spTree>
    <p:extLst>
      <p:ext uri="{BB962C8B-B14F-4D97-AF65-F5344CB8AC3E}">
        <p14:creationId xmlns:p14="http://schemas.microsoft.com/office/powerpoint/2010/main" val="282107133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BE852-71DA-41F6-BE54-B8EB5493214A}"/>
              </a:ext>
            </a:extLst>
          </p:cNvPr>
          <p:cNvSpPr>
            <a:spLocks noGrp="1"/>
          </p:cNvSpPr>
          <p:nvPr>
            <p:ph type="title"/>
          </p:nvPr>
        </p:nvSpPr>
        <p:spPr>
          <a:xfrm>
            <a:off x="894080" y="519291"/>
            <a:ext cx="11216640" cy="1885245"/>
          </a:xfrm>
        </p:spPr>
        <p:txBody>
          <a:bodyPr/>
          <a:lstStyle/>
          <a:p>
            <a:r>
              <a:rPr lang="en-US">
                <a:cs typeface="Calibri Light"/>
              </a:rPr>
              <a:t>Discriminated Unions</a:t>
            </a:r>
            <a:endParaRPr lang="en-US"/>
          </a:p>
        </p:txBody>
      </p:sp>
      <p:sp>
        <p:nvSpPr>
          <p:cNvPr id="6" name="Syntax Functions…">
            <a:extLst>
              <a:ext uri="{FF2B5EF4-FFF2-40B4-BE49-F238E27FC236}">
                <a16:creationId xmlns:a16="http://schemas.microsoft.com/office/drawing/2014/main" id="{DAD467D9-AABD-463A-8601-ED62DC434604}"/>
              </a:ext>
            </a:extLst>
          </p:cNvPr>
          <p:cNvSpPr txBox="1">
            <a:spLocks/>
          </p:cNvSpPr>
          <p:nvPr/>
        </p:nvSpPr>
        <p:spPr>
          <a:xfrm>
            <a:off x="762000" y="2404536"/>
            <a:ext cx="11480800" cy="5744102"/>
          </a:xfrm>
          <a:prstGeom prst="rect">
            <a:avLst/>
          </a:prstGeom>
        </p:spPr>
        <p:txBody>
          <a:bodyPr vert="horz" lIns="91440" tIns="45720" rIns="91440" bIns="45720" rtlCol="0" anchor="t">
            <a:normAutofit/>
          </a:bodyPr>
          <a:lstStyle>
            <a:lvl1pPr marL="325115" indent="-325115" algn="l" defTabSz="1300460" rtl="0" eaLnBrk="1" latinLnBrk="0" hangingPunct="1">
              <a:lnSpc>
                <a:spcPct val="90000"/>
              </a:lnSpc>
              <a:spcBef>
                <a:spcPts val="1422"/>
              </a:spcBef>
              <a:buFont typeface="Arial" panose="020B0604020202020204" pitchFamily="34" charset="0"/>
              <a:buChar char="•"/>
              <a:defRPr sz="4000" kern="1200">
                <a:solidFill>
                  <a:schemeClr val="tx1"/>
                </a:solidFill>
                <a:latin typeface="+mn-lt"/>
                <a:ea typeface="+mn-ea"/>
                <a:cs typeface="+mn-cs"/>
              </a:defRPr>
            </a:lvl1pPr>
            <a:lvl2pPr marL="975345" indent="-325115" algn="l" defTabSz="1300460" rtl="0" eaLnBrk="1" latinLnBrk="0" hangingPunct="1">
              <a:lnSpc>
                <a:spcPct val="90000"/>
              </a:lnSpc>
              <a:spcBef>
                <a:spcPts val="711"/>
              </a:spcBef>
              <a:buFont typeface="Arial" panose="020B0604020202020204" pitchFamily="34" charset="0"/>
              <a:buChar char="•"/>
              <a:defRPr sz="3400" kern="1200">
                <a:solidFill>
                  <a:schemeClr val="tx1"/>
                </a:solidFill>
                <a:latin typeface="+mn-lt"/>
                <a:ea typeface="+mn-ea"/>
                <a:cs typeface="+mn-cs"/>
              </a:defRPr>
            </a:lvl2pPr>
            <a:lvl3pPr marL="1625575" indent="-325115" algn="l" defTabSz="1300460" rtl="0" eaLnBrk="1" latinLnBrk="0" hangingPunct="1">
              <a:lnSpc>
                <a:spcPct val="90000"/>
              </a:lnSpc>
              <a:spcBef>
                <a:spcPts val="711"/>
              </a:spcBef>
              <a:buFont typeface="Arial" panose="020B0604020202020204" pitchFamily="34" charset="0"/>
              <a:buChar char="•"/>
              <a:defRPr sz="2800" kern="1200">
                <a:solidFill>
                  <a:schemeClr val="tx1"/>
                </a:solidFill>
                <a:latin typeface="+mn-lt"/>
                <a:ea typeface="+mn-ea"/>
                <a:cs typeface="+mn-cs"/>
              </a:defRPr>
            </a:lvl3pPr>
            <a:lvl4pPr marL="2275804" indent="-325115" algn="l" defTabSz="1300460" rtl="0" eaLnBrk="1" latinLnBrk="0" hangingPunct="1">
              <a:lnSpc>
                <a:spcPct val="90000"/>
              </a:lnSpc>
              <a:spcBef>
                <a:spcPts val="711"/>
              </a:spcBef>
              <a:buFont typeface="Arial" panose="020B0604020202020204" pitchFamily="34" charset="0"/>
              <a:buChar char="•"/>
              <a:defRPr sz="2600" kern="1200">
                <a:solidFill>
                  <a:schemeClr val="tx1"/>
                </a:solidFill>
                <a:latin typeface="+mn-lt"/>
                <a:ea typeface="+mn-ea"/>
                <a:cs typeface="+mn-cs"/>
              </a:defRPr>
            </a:lvl4pPr>
            <a:lvl5pPr marL="2926034" indent="-325115" algn="l" defTabSz="1300460" rtl="0" eaLnBrk="1" latinLnBrk="0" hangingPunct="1">
              <a:lnSpc>
                <a:spcPct val="90000"/>
              </a:lnSpc>
              <a:spcBef>
                <a:spcPts val="711"/>
              </a:spcBef>
              <a:buFont typeface="Arial" panose="020B0604020202020204" pitchFamily="34" charset="0"/>
              <a:buChar char="•"/>
              <a:defRPr sz="2600" kern="1200">
                <a:solidFill>
                  <a:schemeClr val="tx1"/>
                </a:solidFill>
                <a:latin typeface="+mn-lt"/>
                <a:ea typeface="+mn-ea"/>
                <a:cs typeface="+mn-cs"/>
              </a:defRPr>
            </a:lvl5pPr>
            <a:lvl6pPr marL="3576264" indent="-325115" algn="l" defTabSz="1300460" rtl="0" eaLnBrk="1" latinLnBrk="0" hangingPunct="1">
              <a:lnSpc>
                <a:spcPct val="90000"/>
              </a:lnSpc>
              <a:spcBef>
                <a:spcPts val="711"/>
              </a:spcBef>
              <a:buFont typeface="Arial" panose="020B0604020202020204" pitchFamily="34" charset="0"/>
              <a:buChar char="•"/>
              <a:defRPr sz="2600" kern="1200">
                <a:solidFill>
                  <a:schemeClr val="tx1"/>
                </a:solidFill>
                <a:latin typeface="+mn-lt"/>
                <a:ea typeface="+mn-ea"/>
                <a:cs typeface="+mn-cs"/>
              </a:defRPr>
            </a:lvl6pPr>
            <a:lvl7pPr marL="4226494" indent="-325115" algn="l" defTabSz="1300460" rtl="0" eaLnBrk="1" latinLnBrk="0" hangingPunct="1">
              <a:lnSpc>
                <a:spcPct val="90000"/>
              </a:lnSpc>
              <a:spcBef>
                <a:spcPts val="711"/>
              </a:spcBef>
              <a:buFont typeface="Arial" panose="020B0604020202020204" pitchFamily="34" charset="0"/>
              <a:buChar char="•"/>
              <a:defRPr sz="2600" kern="1200">
                <a:solidFill>
                  <a:schemeClr val="tx1"/>
                </a:solidFill>
                <a:latin typeface="+mn-lt"/>
                <a:ea typeface="+mn-ea"/>
                <a:cs typeface="+mn-cs"/>
              </a:defRPr>
            </a:lvl7pPr>
            <a:lvl8pPr marL="4876724" indent="-325115" algn="l" defTabSz="1300460" rtl="0" eaLnBrk="1" latinLnBrk="0" hangingPunct="1">
              <a:lnSpc>
                <a:spcPct val="90000"/>
              </a:lnSpc>
              <a:spcBef>
                <a:spcPts val="711"/>
              </a:spcBef>
              <a:buFont typeface="Arial" panose="020B0604020202020204" pitchFamily="34" charset="0"/>
              <a:buChar char="•"/>
              <a:defRPr sz="2600" kern="1200">
                <a:solidFill>
                  <a:schemeClr val="tx1"/>
                </a:solidFill>
                <a:latin typeface="+mn-lt"/>
                <a:ea typeface="+mn-ea"/>
                <a:cs typeface="+mn-cs"/>
              </a:defRPr>
            </a:lvl8pPr>
            <a:lvl9pPr marL="5526954" indent="-325115" algn="l" defTabSz="1300460" rtl="0" eaLnBrk="1" latinLnBrk="0" hangingPunct="1">
              <a:lnSpc>
                <a:spcPct val="90000"/>
              </a:lnSpc>
              <a:spcBef>
                <a:spcPts val="711"/>
              </a:spcBef>
              <a:buFont typeface="Arial" panose="020B0604020202020204" pitchFamily="34" charset="0"/>
              <a:buChar char="•"/>
              <a:defRPr sz="2600" kern="1200">
                <a:solidFill>
                  <a:schemeClr val="tx1"/>
                </a:solidFill>
                <a:latin typeface="+mn-lt"/>
                <a:ea typeface="+mn-ea"/>
                <a:cs typeface="+mn-cs"/>
              </a:defRPr>
            </a:lvl9pPr>
          </a:lstStyle>
          <a:p>
            <a:pPr marL="0" indent="0">
              <a:buNone/>
            </a:pPr>
            <a:endParaRPr lang="en-US">
              <a:effectLst/>
            </a:endParaRPr>
          </a:p>
        </p:txBody>
      </p:sp>
      <p:pic>
        <p:nvPicPr>
          <p:cNvPr id="7" name="Picture 6">
            <a:extLst>
              <a:ext uri="{FF2B5EF4-FFF2-40B4-BE49-F238E27FC236}">
                <a16:creationId xmlns:a16="http://schemas.microsoft.com/office/drawing/2014/main" id="{0ACE0B3E-0196-467E-88FF-124FC349AAB0}"/>
              </a:ext>
            </a:extLst>
          </p:cNvPr>
          <p:cNvPicPr>
            <a:picLocks noChangeAspect="1"/>
          </p:cNvPicPr>
          <p:nvPr/>
        </p:nvPicPr>
        <p:blipFill>
          <a:blip r:embed="rId2"/>
          <a:stretch>
            <a:fillRect/>
          </a:stretch>
        </p:blipFill>
        <p:spPr>
          <a:xfrm>
            <a:off x="2661149" y="2404536"/>
            <a:ext cx="7228030" cy="1350292"/>
          </a:xfrm>
          <a:prstGeom prst="rect">
            <a:avLst/>
          </a:prstGeom>
        </p:spPr>
      </p:pic>
      <p:sp>
        <p:nvSpPr>
          <p:cNvPr id="9" name="Syntax Functions…">
            <a:extLst>
              <a:ext uri="{FF2B5EF4-FFF2-40B4-BE49-F238E27FC236}">
                <a16:creationId xmlns:a16="http://schemas.microsoft.com/office/drawing/2014/main" id="{4483A4CC-D908-42CF-99ED-57DADF80E491}"/>
              </a:ext>
            </a:extLst>
          </p:cNvPr>
          <p:cNvSpPr txBox="1">
            <a:spLocks/>
          </p:cNvSpPr>
          <p:nvPr/>
        </p:nvSpPr>
        <p:spPr>
          <a:xfrm>
            <a:off x="395654" y="4158762"/>
            <a:ext cx="12256477" cy="3989875"/>
          </a:xfrm>
          <a:prstGeom prst="rect">
            <a:avLst/>
          </a:prstGeom>
        </p:spPr>
        <p:txBody>
          <a:bodyPr vert="horz" lIns="91440" tIns="45720" rIns="91440" bIns="45720" rtlCol="0" anchor="t">
            <a:normAutofit/>
          </a:bodyPr>
          <a:lstStyle>
            <a:lvl1pPr marL="325115" indent="-325115" algn="l" defTabSz="1300460" rtl="0" eaLnBrk="1" latinLnBrk="0" hangingPunct="1">
              <a:lnSpc>
                <a:spcPct val="90000"/>
              </a:lnSpc>
              <a:spcBef>
                <a:spcPts val="1422"/>
              </a:spcBef>
              <a:buFont typeface="Arial" panose="020B0604020202020204" pitchFamily="34" charset="0"/>
              <a:buChar char="•"/>
              <a:defRPr sz="4000" kern="1200">
                <a:solidFill>
                  <a:schemeClr val="tx1"/>
                </a:solidFill>
                <a:latin typeface="+mn-lt"/>
                <a:ea typeface="+mn-ea"/>
                <a:cs typeface="+mn-cs"/>
              </a:defRPr>
            </a:lvl1pPr>
            <a:lvl2pPr marL="975345" indent="-325115" algn="l" defTabSz="1300460" rtl="0" eaLnBrk="1" latinLnBrk="0" hangingPunct="1">
              <a:lnSpc>
                <a:spcPct val="90000"/>
              </a:lnSpc>
              <a:spcBef>
                <a:spcPts val="711"/>
              </a:spcBef>
              <a:buFont typeface="Arial" panose="020B0604020202020204" pitchFamily="34" charset="0"/>
              <a:buChar char="•"/>
              <a:defRPr sz="3400" kern="1200">
                <a:solidFill>
                  <a:schemeClr val="tx1"/>
                </a:solidFill>
                <a:latin typeface="+mn-lt"/>
                <a:ea typeface="+mn-ea"/>
                <a:cs typeface="+mn-cs"/>
              </a:defRPr>
            </a:lvl2pPr>
            <a:lvl3pPr marL="1625575" indent="-325115" algn="l" defTabSz="1300460" rtl="0" eaLnBrk="1" latinLnBrk="0" hangingPunct="1">
              <a:lnSpc>
                <a:spcPct val="90000"/>
              </a:lnSpc>
              <a:spcBef>
                <a:spcPts val="711"/>
              </a:spcBef>
              <a:buFont typeface="Arial" panose="020B0604020202020204" pitchFamily="34" charset="0"/>
              <a:buChar char="•"/>
              <a:defRPr sz="2800" kern="1200">
                <a:solidFill>
                  <a:schemeClr val="tx1"/>
                </a:solidFill>
                <a:latin typeface="+mn-lt"/>
                <a:ea typeface="+mn-ea"/>
                <a:cs typeface="+mn-cs"/>
              </a:defRPr>
            </a:lvl3pPr>
            <a:lvl4pPr marL="2275804" indent="-325115" algn="l" defTabSz="1300460" rtl="0" eaLnBrk="1" latinLnBrk="0" hangingPunct="1">
              <a:lnSpc>
                <a:spcPct val="90000"/>
              </a:lnSpc>
              <a:spcBef>
                <a:spcPts val="711"/>
              </a:spcBef>
              <a:buFont typeface="Arial" panose="020B0604020202020204" pitchFamily="34" charset="0"/>
              <a:buChar char="•"/>
              <a:defRPr sz="2600" kern="1200">
                <a:solidFill>
                  <a:schemeClr val="tx1"/>
                </a:solidFill>
                <a:latin typeface="+mn-lt"/>
                <a:ea typeface="+mn-ea"/>
                <a:cs typeface="+mn-cs"/>
              </a:defRPr>
            </a:lvl4pPr>
            <a:lvl5pPr marL="2926034" indent="-325115" algn="l" defTabSz="1300460" rtl="0" eaLnBrk="1" latinLnBrk="0" hangingPunct="1">
              <a:lnSpc>
                <a:spcPct val="90000"/>
              </a:lnSpc>
              <a:spcBef>
                <a:spcPts val="711"/>
              </a:spcBef>
              <a:buFont typeface="Arial" panose="020B0604020202020204" pitchFamily="34" charset="0"/>
              <a:buChar char="•"/>
              <a:defRPr sz="2600" kern="1200">
                <a:solidFill>
                  <a:schemeClr val="tx1"/>
                </a:solidFill>
                <a:latin typeface="+mn-lt"/>
                <a:ea typeface="+mn-ea"/>
                <a:cs typeface="+mn-cs"/>
              </a:defRPr>
            </a:lvl5pPr>
            <a:lvl6pPr marL="3576264" indent="-325115" algn="l" defTabSz="1300460" rtl="0" eaLnBrk="1" latinLnBrk="0" hangingPunct="1">
              <a:lnSpc>
                <a:spcPct val="90000"/>
              </a:lnSpc>
              <a:spcBef>
                <a:spcPts val="711"/>
              </a:spcBef>
              <a:buFont typeface="Arial" panose="020B0604020202020204" pitchFamily="34" charset="0"/>
              <a:buChar char="•"/>
              <a:defRPr sz="2600" kern="1200">
                <a:solidFill>
                  <a:schemeClr val="tx1"/>
                </a:solidFill>
                <a:latin typeface="+mn-lt"/>
                <a:ea typeface="+mn-ea"/>
                <a:cs typeface="+mn-cs"/>
              </a:defRPr>
            </a:lvl6pPr>
            <a:lvl7pPr marL="4226494" indent="-325115" algn="l" defTabSz="1300460" rtl="0" eaLnBrk="1" latinLnBrk="0" hangingPunct="1">
              <a:lnSpc>
                <a:spcPct val="90000"/>
              </a:lnSpc>
              <a:spcBef>
                <a:spcPts val="711"/>
              </a:spcBef>
              <a:buFont typeface="Arial" panose="020B0604020202020204" pitchFamily="34" charset="0"/>
              <a:buChar char="•"/>
              <a:defRPr sz="2600" kern="1200">
                <a:solidFill>
                  <a:schemeClr val="tx1"/>
                </a:solidFill>
                <a:latin typeface="+mn-lt"/>
                <a:ea typeface="+mn-ea"/>
                <a:cs typeface="+mn-cs"/>
              </a:defRPr>
            </a:lvl7pPr>
            <a:lvl8pPr marL="4876724" indent="-325115" algn="l" defTabSz="1300460" rtl="0" eaLnBrk="1" latinLnBrk="0" hangingPunct="1">
              <a:lnSpc>
                <a:spcPct val="90000"/>
              </a:lnSpc>
              <a:spcBef>
                <a:spcPts val="711"/>
              </a:spcBef>
              <a:buFont typeface="Arial" panose="020B0604020202020204" pitchFamily="34" charset="0"/>
              <a:buChar char="•"/>
              <a:defRPr sz="2600" kern="1200">
                <a:solidFill>
                  <a:schemeClr val="tx1"/>
                </a:solidFill>
                <a:latin typeface="+mn-lt"/>
                <a:ea typeface="+mn-ea"/>
                <a:cs typeface="+mn-cs"/>
              </a:defRPr>
            </a:lvl8pPr>
            <a:lvl9pPr marL="5526954" indent="-325115" algn="l" defTabSz="1300460" rtl="0" eaLnBrk="1" latinLnBrk="0" hangingPunct="1">
              <a:lnSpc>
                <a:spcPct val="90000"/>
              </a:lnSpc>
              <a:spcBef>
                <a:spcPts val="711"/>
              </a:spcBef>
              <a:buFont typeface="Arial" panose="020B0604020202020204" pitchFamily="34" charset="0"/>
              <a:buChar char="•"/>
              <a:defRPr sz="2600" kern="1200">
                <a:solidFill>
                  <a:schemeClr val="tx1"/>
                </a:solidFill>
                <a:latin typeface="+mn-lt"/>
                <a:ea typeface="+mn-ea"/>
                <a:cs typeface="+mn-cs"/>
              </a:defRPr>
            </a:lvl9pPr>
          </a:lstStyle>
          <a:p>
            <a:r>
              <a:rPr lang="en-US">
                <a:effectLst/>
              </a:rPr>
              <a:t>The labels must be uppercase (IE </a:t>
            </a:r>
            <a:r>
              <a:rPr lang="en-US" err="1">
                <a:effectLst/>
              </a:rPr>
              <a:t>Cif</a:t>
            </a:r>
            <a:r>
              <a:rPr lang="en-US">
                <a:effectLst/>
              </a:rPr>
              <a:t>, </a:t>
            </a:r>
            <a:r>
              <a:rPr lang="en-US" err="1">
                <a:effectLst/>
              </a:rPr>
              <a:t>CustomerId</a:t>
            </a:r>
            <a:r>
              <a:rPr lang="en-US">
                <a:effectLst/>
              </a:rPr>
              <a:t>)</a:t>
            </a:r>
          </a:p>
          <a:p>
            <a:r>
              <a:rPr lang="en-US">
                <a:effectLst/>
              </a:rPr>
              <a:t>Discriminated Unions can be composed of records, generics, or unions types</a:t>
            </a:r>
          </a:p>
          <a:p>
            <a:r>
              <a:rPr lang="en-US">
                <a:effectLst/>
              </a:rPr>
              <a:t>Lots of “free” magic (551 lines of it for </a:t>
            </a:r>
            <a:r>
              <a:rPr lang="en-US" err="1">
                <a:effectLst/>
              </a:rPr>
              <a:t>ContactIdentifier</a:t>
            </a:r>
            <a:r>
              <a:rPr lang="en-US">
                <a:effectLst/>
              </a:rPr>
              <a:t>)</a:t>
            </a:r>
          </a:p>
          <a:p>
            <a:pPr lvl="1"/>
            <a:r>
              <a:rPr lang="en-US" err="1">
                <a:effectLst/>
              </a:rPr>
              <a:t>HashCode</a:t>
            </a:r>
            <a:endParaRPr lang="en-US">
              <a:effectLst/>
            </a:endParaRPr>
          </a:p>
          <a:p>
            <a:pPr lvl="1"/>
            <a:r>
              <a:rPr lang="en-US">
                <a:effectLst/>
              </a:rPr>
              <a:t>Equals</a:t>
            </a:r>
          </a:p>
        </p:txBody>
      </p:sp>
    </p:spTree>
    <p:extLst>
      <p:ext uri="{BB962C8B-B14F-4D97-AF65-F5344CB8AC3E}">
        <p14:creationId xmlns:p14="http://schemas.microsoft.com/office/powerpoint/2010/main" val="208755918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8" name="Multiline Function Bindings"/>
          <p:cNvSpPr txBox="1">
            <a:spLocks noGrp="1"/>
          </p:cNvSpPr>
          <p:nvPr>
            <p:ph type="title"/>
          </p:nvPr>
        </p:nvSpPr>
        <p:spPr>
          <a:prstGeom prst="rect">
            <a:avLst/>
          </a:prstGeom>
        </p:spPr>
        <p:txBody>
          <a:bodyPr/>
          <a:lstStyle>
            <a:lvl1pPr>
              <a:defRPr>
                <a:solidFill>
                  <a:srgbClr val="000000"/>
                </a:solidFill>
              </a:defRPr>
            </a:lvl1pPr>
          </a:lstStyle>
          <a:p>
            <a:r>
              <a:t>Multiline Function Bindings</a:t>
            </a:r>
          </a:p>
        </p:txBody>
      </p:sp>
      <p:sp>
        <p:nvSpPr>
          <p:cNvPr id="129" name="// to define a multiline function, just use indents. No semicolons needed.…"/>
          <p:cNvSpPr txBox="1"/>
          <p:nvPr/>
        </p:nvSpPr>
        <p:spPr>
          <a:xfrm>
            <a:off x="1002416" y="3686868"/>
            <a:ext cx="9730969" cy="339586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pPr algn="l" defTabSz="457200">
              <a:lnSpc>
                <a:spcPts val="4600"/>
              </a:lnSpc>
              <a:defRPr sz="2100" b="1">
                <a:solidFill>
                  <a:srgbClr val="408080"/>
                </a:solidFill>
                <a:effectLst/>
                <a:latin typeface="+mn-lt"/>
                <a:ea typeface="+mn-ea"/>
                <a:cs typeface="+mn-cs"/>
                <a:sym typeface="Helvetica Neue"/>
              </a:defRPr>
            </a:pPr>
            <a:r>
              <a:t>// to define a multiline function, just use indents. No semicolons needed.</a:t>
            </a:r>
            <a:endParaRPr>
              <a:solidFill>
                <a:srgbClr val="333333"/>
              </a:solidFill>
            </a:endParaRPr>
          </a:p>
          <a:p>
            <a:pPr algn="l" defTabSz="457200">
              <a:lnSpc>
                <a:spcPts val="4600"/>
              </a:lnSpc>
              <a:defRPr sz="2100" b="1">
                <a:solidFill>
                  <a:srgbClr val="333333"/>
                </a:solidFill>
                <a:effectLst/>
                <a:latin typeface="+mn-lt"/>
                <a:ea typeface="+mn-ea"/>
                <a:cs typeface="+mn-cs"/>
                <a:sym typeface="Helvetica Neue"/>
              </a:defRPr>
            </a:pPr>
            <a:r>
              <a:rPr>
                <a:solidFill>
                  <a:srgbClr val="008000"/>
                </a:solidFill>
              </a:rPr>
              <a:t>let</a:t>
            </a:r>
            <a:r>
              <a:t> evens </a:t>
            </a:r>
            <a:r>
              <a:rPr>
                <a:solidFill>
                  <a:srgbClr val="B00040"/>
                </a:solidFill>
              </a:rPr>
              <a:t>list</a:t>
            </a:r>
            <a:r>
              <a:t> =</a:t>
            </a:r>
          </a:p>
          <a:p>
            <a:pPr algn="l" defTabSz="457200">
              <a:lnSpc>
                <a:spcPts val="4600"/>
              </a:lnSpc>
              <a:defRPr sz="2100" b="1">
                <a:solidFill>
                  <a:srgbClr val="408080"/>
                </a:solidFill>
                <a:effectLst/>
                <a:latin typeface="+mn-lt"/>
                <a:ea typeface="+mn-ea"/>
                <a:cs typeface="+mn-cs"/>
                <a:sym typeface="Helvetica Neue"/>
              </a:defRPr>
            </a:pPr>
            <a:r>
              <a:rPr>
                <a:solidFill>
                  <a:srgbClr val="333333"/>
                </a:solidFill>
              </a:rPr>
              <a:t>   </a:t>
            </a:r>
            <a:r>
              <a:rPr>
                <a:solidFill>
                  <a:srgbClr val="008000"/>
                </a:solidFill>
              </a:rPr>
              <a:t>let</a:t>
            </a:r>
            <a:r>
              <a:rPr>
                <a:solidFill>
                  <a:srgbClr val="333333"/>
                </a:solidFill>
              </a:rPr>
              <a:t> isEven x = x</a:t>
            </a:r>
            <a:r>
              <a:rPr>
                <a:solidFill>
                  <a:srgbClr val="666666"/>
                </a:solidFill>
              </a:rPr>
              <a:t>%2</a:t>
            </a:r>
            <a:r>
              <a:rPr>
                <a:solidFill>
                  <a:srgbClr val="333333"/>
                </a:solidFill>
              </a:rPr>
              <a:t> = </a:t>
            </a:r>
            <a:r>
              <a:rPr>
                <a:solidFill>
                  <a:srgbClr val="666666"/>
                </a:solidFill>
              </a:rPr>
              <a:t>0</a:t>
            </a:r>
            <a:r>
              <a:rPr>
                <a:solidFill>
                  <a:srgbClr val="333333"/>
                </a:solidFill>
              </a:rPr>
              <a:t>     </a:t>
            </a:r>
            <a:r>
              <a:t>// Define "isEven" as an inner ("nested") function</a:t>
            </a:r>
            <a:endParaRPr>
              <a:solidFill>
                <a:srgbClr val="333333"/>
              </a:solidFill>
            </a:endParaRPr>
          </a:p>
          <a:p>
            <a:pPr algn="l" defTabSz="457200">
              <a:lnSpc>
                <a:spcPts val="4600"/>
              </a:lnSpc>
              <a:defRPr sz="2100" b="1">
                <a:solidFill>
                  <a:srgbClr val="408080"/>
                </a:solidFill>
                <a:effectLst/>
                <a:latin typeface="+mn-lt"/>
                <a:ea typeface="+mn-ea"/>
                <a:cs typeface="+mn-cs"/>
                <a:sym typeface="Helvetica Neue"/>
              </a:defRPr>
            </a:pPr>
            <a:r>
              <a:rPr>
                <a:solidFill>
                  <a:srgbClr val="333333"/>
                </a:solidFill>
              </a:rPr>
              <a:t>   </a:t>
            </a:r>
            <a:r>
              <a:rPr>
                <a:solidFill>
                  <a:srgbClr val="0000FF"/>
                </a:solidFill>
              </a:rPr>
              <a:t>List</a:t>
            </a:r>
            <a:r>
              <a:rPr>
                <a:solidFill>
                  <a:srgbClr val="333333"/>
                </a:solidFill>
              </a:rPr>
              <a:t>.filter isEven </a:t>
            </a:r>
            <a:r>
              <a:rPr>
                <a:solidFill>
                  <a:srgbClr val="B00040"/>
                </a:solidFill>
              </a:rPr>
              <a:t>list</a:t>
            </a:r>
            <a:r>
              <a:rPr>
                <a:solidFill>
                  <a:srgbClr val="333333"/>
                </a:solidFill>
              </a:rPr>
              <a:t>    </a:t>
            </a:r>
            <a:r>
              <a:t>// List.filter is a library function</a:t>
            </a:r>
            <a:endParaRPr>
              <a:solidFill>
                <a:srgbClr val="333333"/>
              </a:solidFill>
            </a:endParaRPr>
          </a:p>
          <a:p>
            <a:pPr algn="l" defTabSz="457200">
              <a:lnSpc>
                <a:spcPts val="4600"/>
              </a:lnSpc>
              <a:defRPr sz="2100" b="1">
                <a:solidFill>
                  <a:srgbClr val="408080"/>
                </a:solidFill>
                <a:effectLst/>
                <a:latin typeface="+mn-lt"/>
                <a:ea typeface="+mn-ea"/>
                <a:cs typeface="+mn-cs"/>
                <a:sym typeface="Helvetica Neue"/>
              </a:defRPr>
            </a:pPr>
            <a:r>
              <a:rPr>
                <a:solidFill>
                  <a:srgbClr val="333333"/>
                </a:solidFill>
              </a:rPr>
              <a:t>                                        </a:t>
            </a:r>
            <a:r>
              <a:t>// with two parameters: a boolean function</a:t>
            </a:r>
            <a:endParaRPr>
              <a:solidFill>
                <a:srgbClr val="333333"/>
              </a:solidFill>
            </a:endParaRPr>
          </a:p>
          <a:p>
            <a:pPr algn="l" defTabSz="457200">
              <a:lnSpc>
                <a:spcPts val="4600"/>
              </a:lnSpc>
              <a:defRPr sz="2100" b="1">
                <a:solidFill>
                  <a:srgbClr val="333333"/>
                </a:solidFill>
                <a:effectLst/>
                <a:latin typeface="+mn-lt"/>
                <a:ea typeface="+mn-ea"/>
                <a:cs typeface="+mn-cs"/>
                <a:sym typeface="Helvetica Neue"/>
              </a:defRPr>
            </a:pPr>
            <a:r>
              <a:t>                                        </a:t>
            </a:r>
            <a:r>
              <a:rPr>
                <a:solidFill>
                  <a:srgbClr val="408080"/>
                </a:solidFill>
              </a:rPr>
              <a:t>// and a list to work on</a:t>
            </a:r>
          </a:p>
          <a:p>
            <a:pPr algn="l" defTabSz="457200">
              <a:lnSpc>
                <a:spcPts val="4600"/>
              </a:lnSpc>
              <a:defRPr sz="2100" b="1">
                <a:solidFill>
                  <a:srgbClr val="333333"/>
                </a:solidFill>
                <a:effectLst/>
                <a:latin typeface="+mn-lt"/>
                <a:ea typeface="+mn-ea"/>
                <a:cs typeface="+mn-cs"/>
                <a:sym typeface="Helvetica Neue"/>
              </a:defRPr>
            </a:pPr>
            <a:endParaRPr>
              <a:solidFill>
                <a:srgbClr val="408080"/>
              </a:solidFill>
            </a:endParaRPr>
          </a:p>
          <a:p>
            <a:pPr algn="l" defTabSz="457200">
              <a:lnSpc>
                <a:spcPts val="4600"/>
              </a:lnSpc>
              <a:defRPr sz="2100" b="1">
                <a:solidFill>
                  <a:srgbClr val="333333"/>
                </a:solidFill>
                <a:effectLst/>
                <a:latin typeface="+mn-lt"/>
                <a:ea typeface="+mn-ea"/>
                <a:cs typeface="+mn-cs"/>
                <a:sym typeface="Helvetica Neue"/>
              </a:defRPr>
            </a:pPr>
            <a:r>
              <a:t>evens oneToFive               </a:t>
            </a:r>
            <a:r>
              <a:rPr>
                <a:solidFill>
                  <a:srgbClr val="408080"/>
                </a:solidFill>
              </a:rPr>
              <a:t>// Now run the function</a:t>
            </a:r>
          </a:p>
          <a:p>
            <a:pPr algn="l" defTabSz="457200">
              <a:lnSpc>
                <a:spcPts val="4600"/>
              </a:lnSpc>
              <a:defRPr sz="2100" b="1">
                <a:solidFill>
                  <a:srgbClr val="333333"/>
                </a:solidFill>
                <a:effectLst/>
                <a:latin typeface="+mn-lt"/>
                <a:ea typeface="+mn-ea"/>
                <a:cs typeface="+mn-cs"/>
                <a:sym typeface="Helvetica Neue"/>
              </a:defRPr>
            </a:pPr>
            <a:endParaRPr>
              <a:solidFill>
                <a:srgbClr val="408080"/>
              </a:solidFill>
            </a:endParaRPr>
          </a:p>
        </p:txBody>
      </p:sp>
    </p:spTree>
  </p:cSld>
  <p:clrMapOvr>
    <a:masterClrMapping/>
  </p:clrMapOvr>
  <mc:AlternateContent xmlns:mc="http://schemas.openxmlformats.org/markup-compatibility/2006" xmlns:p14="http://schemas.microsoft.com/office/powerpoint/2010/main">
    <mc:Choice Requires="p14">
      <p:transition spd="slow" p14:dur="1500">
        <p:dissolve/>
      </p:transition>
    </mc:Choice>
    <mc:Fallback xmlns="">
      <p:transition spd="slow">
        <p:dissolv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BE852-71DA-41F6-BE54-B8EB5493214A}"/>
              </a:ext>
            </a:extLst>
          </p:cNvPr>
          <p:cNvSpPr>
            <a:spLocks noGrp="1"/>
          </p:cNvSpPr>
          <p:nvPr>
            <p:ph type="title"/>
          </p:nvPr>
        </p:nvSpPr>
        <p:spPr>
          <a:xfrm>
            <a:off x="894080" y="519291"/>
            <a:ext cx="11216640" cy="1885245"/>
          </a:xfrm>
        </p:spPr>
        <p:txBody>
          <a:bodyPr/>
          <a:lstStyle/>
          <a:p>
            <a:r>
              <a:rPr lang="en-US"/>
              <a:t>Option Type</a:t>
            </a:r>
          </a:p>
        </p:txBody>
      </p:sp>
      <p:sp>
        <p:nvSpPr>
          <p:cNvPr id="6" name="Syntax Functions…">
            <a:extLst>
              <a:ext uri="{FF2B5EF4-FFF2-40B4-BE49-F238E27FC236}">
                <a16:creationId xmlns:a16="http://schemas.microsoft.com/office/drawing/2014/main" id="{DAD467D9-AABD-463A-8601-ED62DC434604}"/>
              </a:ext>
            </a:extLst>
          </p:cNvPr>
          <p:cNvSpPr txBox="1">
            <a:spLocks/>
          </p:cNvSpPr>
          <p:nvPr/>
        </p:nvSpPr>
        <p:spPr>
          <a:xfrm>
            <a:off x="762000" y="2404536"/>
            <a:ext cx="11480800" cy="5744102"/>
          </a:xfrm>
          <a:prstGeom prst="rect">
            <a:avLst/>
          </a:prstGeom>
        </p:spPr>
        <p:txBody>
          <a:bodyPr vert="horz" lIns="91440" tIns="45720" rIns="91440" bIns="45720" rtlCol="0" anchor="t">
            <a:normAutofit/>
          </a:bodyPr>
          <a:lstStyle>
            <a:lvl1pPr marL="325115" indent="-325115" algn="l" defTabSz="1300460" rtl="0" eaLnBrk="1" latinLnBrk="0" hangingPunct="1">
              <a:lnSpc>
                <a:spcPct val="90000"/>
              </a:lnSpc>
              <a:spcBef>
                <a:spcPts val="1422"/>
              </a:spcBef>
              <a:buFont typeface="Arial" panose="020B0604020202020204" pitchFamily="34" charset="0"/>
              <a:buChar char="•"/>
              <a:defRPr sz="4000" kern="1200">
                <a:solidFill>
                  <a:schemeClr val="tx1"/>
                </a:solidFill>
                <a:latin typeface="+mn-lt"/>
                <a:ea typeface="+mn-ea"/>
                <a:cs typeface="+mn-cs"/>
              </a:defRPr>
            </a:lvl1pPr>
            <a:lvl2pPr marL="975345" indent="-325115" algn="l" defTabSz="1300460" rtl="0" eaLnBrk="1" latinLnBrk="0" hangingPunct="1">
              <a:lnSpc>
                <a:spcPct val="90000"/>
              </a:lnSpc>
              <a:spcBef>
                <a:spcPts val="711"/>
              </a:spcBef>
              <a:buFont typeface="Arial" panose="020B0604020202020204" pitchFamily="34" charset="0"/>
              <a:buChar char="•"/>
              <a:defRPr sz="3400" kern="1200">
                <a:solidFill>
                  <a:schemeClr val="tx1"/>
                </a:solidFill>
                <a:latin typeface="+mn-lt"/>
                <a:ea typeface="+mn-ea"/>
                <a:cs typeface="+mn-cs"/>
              </a:defRPr>
            </a:lvl2pPr>
            <a:lvl3pPr marL="1625575" indent="-325115" algn="l" defTabSz="1300460" rtl="0" eaLnBrk="1" latinLnBrk="0" hangingPunct="1">
              <a:lnSpc>
                <a:spcPct val="90000"/>
              </a:lnSpc>
              <a:spcBef>
                <a:spcPts val="711"/>
              </a:spcBef>
              <a:buFont typeface="Arial" panose="020B0604020202020204" pitchFamily="34" charset="0"/>
              <a:buChar char="•"/>
              <a:defRPr sz="2800" kern="1200">
                <a:solidFill>
                  <a:schemeClr val="tx1"/>
                </a:solidFill>
                <a:latin typeface="+mn-lt"/>
                <a:ea typeface="+mn-ea"/>
                <a:cs typeface="+mn-cs"/>
              </a:defRPr>
            </a:lvl3pPr>
            <a:lvl4pPr marL="2275804" indent="-325115" algn="l" defTabSz="1300460" rtl="0" eaLnBrk="1" latinLnBrk="0" hangingPunct="1">
              <a:lnSpc>
                <a:spcPct val="90000"/>
              </a:lnSpc>
              <a:spcBef>
                <a:spcPts val="711"/>
              </a:spcBef>
              <a:buFont typeface="Arial" panose="020B0604020202020204" pitchFamily="34" charset="0"/>
              <a:buChar char="•"/>
              <a:defRPr sz="2600" kern="1200">
                <a:solidFill>
                  <a:schemeClr val="tx1"/>
                </a:solidFill>
                <a:latin typeface="+mn-lt"/>
                <a:ea typeface="+mn-ea"/>
                <a:cs typeface="+mn-cs"/>
              </a:defRPr>
            </a:lvl4pPr>
            <a:lvl5pPr marL="2926034" indent="-325115" algn="l" defTabSz="1300460" rtl="0" eaLnBrk="1" latinLnBrk="0" hangingPunct="1">
              <a:lnSpc>
                <a:spcPct val="90000"/>
              </a:lnSpc>
              <a:spcBef>
                <a:spcPts val="711"/>
              </a:spcBef>
              <a:buFont typeface="Arial" panose="020B0604020202020204" pitchFamily="34" charset="0"/>
              <a:buChar char="•"/>
              <a:defRPr sz="2600" kern="1200">
                <a:solidFill>
                  <a:schemeClr val="tx1"/>
                </a:solidFill>
                <a:latin typeface="+mn-lt"/>
                <a:ea typeface="+mn-ea"/>
                <a:cs typeface="+mn-cs"/>
              </a:defRPr>
            </a:lvl5pPr>
            <a:lvl6pPr marL="3576264" indent="-325115" algn="l" defTabSz="1300460" rtl="0" eaLnBrk="1" latinLnBrk="0" hangingPunct="1">
              <a:lnSpc>
                <a:spcPct val="90000"/>
              </a:lnSpc>
              <a:spcBef>
                <a:spcPts val="711"/>
              </a:spcBef>
              <a:buFont typeface="Arial" panose="020B0604020202020204" pitchFamily="34" charset="0"/>
              <a:buChar char="•"/>
              <a:defRPr sz="2600" kern="1200">
                <a:solidFill>
                  <a:schemeClr val="tx1"/>
                </a:solidFill>
                <a:latin typeface="+mn-lt"/>
                <a:ea typeface="+mn-ea"/>
                <a:cs typeface="+mn-cs"/>
              </a:defRPr>
            </a:lvl6pPr>
            <a:lvl7pPr marL="4226494" indent="-325115" algn="l" defTabSz="1300460" rtl="0" eaLnBrk="1" latinLnBrk="0" hangingPunct="1">
              <a:lnSpc>
                <a:spcPct val="90000"/>
              </a:lnSpc>
              <a:spcBef>
                <a:spcPts val="711"/>
              </a:spcBef>
              <a:buFont typeface="Arial" panose="020B0604020202020204" pitchFamily="34" charset="0"/>
              <a:buChar char="•"/>
              <a:defRPr sz="2600" kern="1200">
                <a:solidFill>
                  <a:schemeClr val="tx1"/>
                </a:solidFill>
                <a:latin typeface="+mn-lt"/>
                <a:ea typeface="+mn-ea"/>
                <a:cs typeface="+mn-cs"/>
              </a:defRPr>
            </a:lvl7pPr>
            <a:lvl8pPr marL="4876724" indent="-325115" algn="l" defTabSz="1300460" rtl="0" eaLnBrk="1" latinLnBrk="0" hangingPunct="1">
              <a:lnSpc>
                <a:spcPct val="90000"/>
              </a:lnSpc>
              <a:spcBef>
                <a:spcPts val="711"/>
              </a:spcBef>
              <a:buFont typeface="Arial" panose="020B0604020202020204" pitchFamily="34" charset="0"/>
              <a:buChar char="•"/>
              <a:defRPr sz="2600" kern="1200">
                <a:solidFill>
                  <a:schemeClr val="tx1"/>
                </a:solidFill>
                <a:latin typeface="+mn-lt"/>
                <a:ea typeface="+mn-ea"/>
                <a:cs typeface="+mn-cs"/>
              </a:defRPr>
            </a:lvl8pPr>
            <a:lvl9pPr marL="5526954" indent="-325115" algn="l" defTabSz="1300460" rtl="0" eaLnBrk="1" latinLnBrk="0" hangingPunct="1">
              <a:lnSpc>
                <a:spcPct val="90000"/>
              </a:lnSpc>
              <a:spcBef>
                <a:spcPts val="711"/>
              </a:spcBef>
              <a:buFont typeface="Arial" panose="020B0604020202020204" pitchFamily="34" charset="0"/>
              <a:buChar char="•"/>
              <a:defRPr sz="2600" kern="1200">
                <a:solidFill>
                  <a:schemeClr val="tx1"/>
                </a:solidFill>
                <a:latin typeface="+mn-lt"/>
                <a:ea typeface="+mn-ea"/>
                <a:cs typeface="+mn-cs"/>
              </a:defRPr>
            </a:lvl9pPr>
          </a:lstStyle>
          <a:p>
            <a:pPr marL="0" indent="0">
              <a:buNone/>
            </a:pPr>
            <a:endParaRPr lang="en-US">
              <a:effectLst/>
            </a:endParaRPr>
          </a:p>
        </p:txBody>
      </p:sp>
      <p:pic>
        <p:nvPicPr>
          <p:cNvPr id="3" name="Picture 2">
            <a:extLst>
              <a:ext uri="{FF2B5EF4-FFF2-40B4-BE49-F238E27FC236}">
                <a16:creationId xmlns:a16="http://schemas.microsoft.com/office/drawing/2014/main" id="{D87F1351-FC9F-4FAF-A651-86B2344D2BDC}"/>
              </a:ext>
            </a:extLst>
          </p:cNvPr>
          <p:cNvPicPr>
            <a:picLocks noChangeAspect="1"/>
          </p:cNvPicPr>
          <p:nvPr/>
        </p:nvPicPr>
        <p:blipFill>
          <a:blip r:embed="rId2"/>
          <a:stretch>
            <a:fillRect/>
          </a:stretch>
        </p:blipFill>
        <p:spPr>
          <a:xfrm>
            <a:off x="2341244" y="2404536"/>
            <a:ext cx="2800742" cy="1286178"/>
          </a:xfrm>
          <a:prstGeom prst="rect">
            <a:avLst/>
          </a:prstGeom>
        </p:spPr>
      </p:pic>
      <p:sp>
        <p:nvSpPr>
          <p:cNvPr id="8" name="Syntax Functions…">
            <a:extLst>
              <a:ext uri="{FF2B5EF4-FFF2-40B4-BE49-F238E27FC236}">
                <a16:creationId xmlns:a16="http://schemas.microsoft.com/office/drawing/2014/main" id="{1BD43175-D8D9-4C03-BE29-5E9222E5AF0F}"/>
              </a:ext>
            </a:extLst>
          </p:cNvPr>
          <p:cNvSpPr txBox="1">
            <a:spLocks/>
          </p:cNvSpPr>
          <p:nvPr/>
        </p:nvSpPr>
        <p:spPr>
          <a:xfrm>
            <a:off x="894080" y="4077226"/>
            <a:ext cx="11480800" cy="3271838"/>
          </a:xfrm>
          <a:prstGeom prst="rect">
            <a:avLst/>
          </a:prstGeom>
        </p:spPr>
        <p:txBody>
          <a:bodyPr vert="horz" lIns="91440" tIns="45720" rIns="91440" bIns="45720" rtlCol="0" anchor="t">
            <a:normAutofit/>
          </a:bodyPr>
          <a:lstStyle>
            <a:lvl1pPr marL="325115" indent="-325115" algn="l" defTabSz="1300460" rtl="0" eaLnBrk="1" latinLnBrk="0" hangingPunct="1">
              <a:lnSpc>
                <a:spcPct val="90000"/>
              </a:lnSpc>
              <a:spcBef>
                <a:spcPts val="1422"/>
              </a:spcBef>
              <a:buFont typeface="Arial" panose="020B0604020202020204" pitchFamily="34" charset="0"/>
              <a:buChar char="•"/>
              <a:defRPr sz="4000" kern="1200">
                <a:solidFill>
                  <a:schemeClr val="tx1"/>
                </a:solidFill>
                <a:latin typeface="+mn-lt"/>
                <a:ea typeface="+mn-ea"/>
                <a:cs typeface="+mn-cs"/>
              </a:defRPr>
            </a:lvl1pPr>
            <a:lvl2pPr marL="975345" indent="-325115" algn="l" defTabSz="1300460" rtl="0" eaLnBrk="1" latinLnBrk="0" hangingPunct="1">
              <a:lnSpc>
                <a:spcPct val="90000"/>
              </a:lnSpc>
              <a:spcBef>
                <a:spcPts val="711"/>
              </a:spcBef>
              <a:buFont typeface="Arial" panose="020B0604020202020204" pitchFamily="34" charset="0"/>
              <a:buChar char="•"/>
              <a:defRPr sz="3400" kern="1200">
                <a:solidFill>
                  <a:schemeClr val="tx1"/>
                </a:solidFill>
                <a:latin typeface="+mn-lt"/>
                <a:ea typeface="+mn-ea"/>
                <a:cs typeface="+mn-cs"/>
              </a:defRPr>
            </a:lvl2pPr>
            <a:lvl3pPr marL="1625575" indent="-325115" algn="l" defTabSz="1300460" rtl="0" eaLnBrk="1" latinLnBrk="0" hangingPunct="1">
              <a:lnSpc>
                <a:spcPct val="90000"/>
              </a:lnSpc>
              <a:spcBef>
                <a:spcPts val="711"/>
              </a:spcBef>
              <a:buFont typeface="Arial" panose="020B0604020202020204" pitchFamily="34" charset="0"/>
              <a:buChar char="•"/>
              <a:defRPr sz="2800" kern="1200">
                <a:solidFill>
                  <a:schemeClr val="tx1"/>
                </a:solidFill>
                <a:latin typeface="+mn-lt"/>
                <a:ea typeface="+mn-ea"/>
                <a:cs typeface="+mn-cs"/>
              </a:defRPr>
            </a:lvl3pPr>
            <a:lvl4pPr marL="2275804" indent="-325115" algn="l" defTabSz="1300460" rtl="0" eaLnBrk="1" latinLnBrk="0" hangingPunct="1">
              <a:lnSpc>
                <a:spcPct val="90000"/>
              </a:lnSpc>
              <a:spcBef>
                <a:spcPts val="711"/>
              </a:spcBef>
              <a:buFont typeface="Arial" panose="020B0604020202020204" pitchFamily="34" charset="0"/>
              <a:buChar char="•"/>
              <a:defRPr sz="2600" kern="1200">
                <a:solidFill>
                  <a:schemeClr val="tx1"/>
                </a:solidFill>
                <a:latin typeface="+mn-lt"/>
                <a:ea typeface="+mn-ea"/>
                <a:cs typeface="+mn-cs"/>
              </a:defRPr>
            </a:lvl4pPr>
            <a:lvl5pPr marL="2926034" indent="-325115" algn="l" defTabSz="1300460" rtl="0" eaLnBrk="1" latinLnBrk="0" hangingPunct="1">
              <a:lnSpc>
                <a:spcPct val="90000"/>
              </a:lnSpc>
              <a:spcBef>
                <a:spcPts val="711"/>
              </a:spcBef>
              <a:buFont typeface="Arial" panose="020B0604020202020204" pitchFamily="34" charset="0"/>
              <a:buChar char="•"/>
              <a:defRPr sz="2600" kern="1200">
                <a:solidFill>
                  <a:schemeClr val="tx1"/>
                </a:solidFill>
                <a:latin typeface="+mn-lt"/>
                <a:ea typeface="+mn-ea"/>
                <a:cs typeface="+mn-cs"/>
              </a:defRPr>
            </a:lvl5pPr>
            <a:lvl6pPr marL="3576264" indent="-325115" algn="l" defTabSz="1300460" rtl="0" eaLnBrk="1" latinLnBrk="0" hangingPunct="1">
              <a:lnSpc>
                <a:spcPct val="90000"/>
              </a:lnSpc>
              <a:spcBef>
                <a:spcPts val="711"/>
              </a:spcBef>
              <a:buFont typeface="Arial" panose="020B0604020202020204" pitchFamily="34" charset="0"/>
              <a:buChar char="•"/>
              <a:defRPr sz="2600" kern="1200">
                <a:solidFill>
                  <a:schemeClr val="tx1"/>
                </a:solidFill>
                <a:latin typeface="+mn-lt"/>
                <a:ea typeface="+mn-ea"/>
                <a:cs typeface="+mn-cs"/>
              </a:defRPr>
            </a:lvl6pPr>
            <a:lvl7pPr marL="4226494" indent="-325115" algn="l" defTabSz="1300460" rtl="0" eaLnBrk="1" latinLnBrk="0" hangingPunct="1">
              <a:lnSpc>
                <a:spcPct val="90000"/>
              </a:lnSpc>
              <a:spcBef>
                <a:spcPts val="711"/>
              </a:spcBef>
              <a:buFont typeface="Arial" panose="020B0604020202020204" pitchFamily="34" charset="0"/>
              <a:buChar char="•"/>
              <a:defRPr sz="2600" kern="1200">
                <a:solidFill>
                  <a:schemeClr val="tx1"/>
                </a:solidFill>
                <a:latin typeface="+mn-lt"/>
                <a:ea typeface="+mn-ea"/>
                <a:cs typeface="+mn-cs"/>
              </a:defRPr>
            </a:lvl7pPr>
            <a:lvl8pPr marL="4876724" indent="-325115" algn="l" defTabSz="1300460" rtl="0" eaLnBrk="1" latinLnBrk="0" hangingPunct="1">
              <a:lnSpc>
                <a:spcPct val="90000"/>
              </a:lnSpc>
              <a:spcBef>
                <a:spcPts val="711"/>
              </a:spcBef>
              <a:buFont typeface="Arial" panose="020B0604020202020204" pitchFamily="34" charset="0"/>
              <a:buChar char="•"/>
              <a:defRPr sz="2600" kern="1200">
                <a:solidFill>
                  <a:schemeClr val="tx1"/>
                </a:solidFill>
                <a:latin typeface="+mn-lt"/>
                <a:ea typeface="+mn-ea"/>
                <a:cs typeface="+mn-cs"/>
              </a:defRPr>
            </a:lvl8pPr>
            <a:lvl9pPr marL="5526954" indent="-325115" algn="l" defTabSz="1300460" rtl="0" eaLnBrk="1" latinLnBrk="0" hangingPunct="1">
              <a:lnSpc>
                <a:spcPct val="90000"/>
              </a:lnSpc>
              <a:spcBef>
                <a:spcPts val="711"/>
              </a:spcBef>
              <a:buFont typeface="Arial" panose="020B0604020202020204" pitchFamily="34" charset="0"/>
              <a:buChar char="•"/>
              <a:defRPr sz="2600" kern="1200">
                <a:solidFill>
                  <a:schemeClr val="tx1"/>
                </a:solidFill>
                <a:latin typeface="+mn-lt"/>
                <a:ea typeface="+mn-ea"/>
                <a:cs typeface="+mn-cs"/>
              </a:defRPr>
            </a:lvl9pPr>
          </a:lstStyle>
          <a:p>
            <a:r>
              <a:rPr lang="en-US">
                <a:effectLst/>
              </a:rPr>
              <a:t>Option is a discriminated union built into F#</a:t>
            </a:r>
          </a:p>
          <a:p>
            <a:r>
              <a:rPr lang="en-US" err="1">
                <a:effectLst/>
              </a:rPr>
              <a:t>Nullables</a:t>
            </a:r>
            <a:r>
              <a:rPr lang="en-US">
                <a:effectLst/>
              </a:rPr>
              <a:t> in F# is highly discouraged</a:t>
            </a:r>
          </a:p>
          <a:p>
            <a:pPr lvl="1"/>
            <a:r>
              <a:rPr lang="en-US">
                <a:effectLst/>
              </a:rPr>
              <a:t>Option is one recommended approach</a:t>
            </a:r>
          </a:p>
        </p:txBody>
      </p:sp>
      <p:pic>
        <p:nvPicPr>
          <p:cNvPr id="4" name="Picture 3">
            <a:extLst>
              <a:ext uri="{FF2B5EF4-FFF2-40B4-BE49-F238E27FC236}">
                <a16:creationId xmlns:a16="http://schemas.microsoft.com/office/drawing/2014/main" id="{69D966C7-1111-4E4B-B7B0-D2962C226E4D}"/>
              </a:ext>
            </a:extLst>
          </p:cNvPr>
          <p:cNvPicPr>
            <a:picLocks noChangeAspect="1"/>
          </p:cNvPicPr>
          <p:nvPr/>
        </p:nvPicPr>
        <p:blipFill>
          <a:blip r:embed="rId3"/>
          <a:stretch>
            <a:fillRect/>
          </a:stretch>
        </p:blipFill>
        <p:spPr>
          <a:xfrm>
            <a:off x="6420662" y="2516175"/>
            <a:ext cx="4044539" cy="1062899"/>
          </a:xfrm>
          <a:prstGeom prst="rect">
            <a:avLst/>
          </a:prstGeom>
        </p:spPr>
      </p:pic>
    </p:spTree>
    <p:extLst>
      <p:ext uri="{BB962C8B-B14F-4D97-AF65-F5344CB8AC3E}">
        <p14:creationId xmlns:p14="http://schemas.microsoft.com/office/powerpoint/2010/main" val="339864759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1" end="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E22AFBC-8288-4D7B-BC5C-92CC91071AF4}"/>
              </a:ext>
            </a:extLst>
          </p:cNvPr>
          <p:cNvPicPr>
            <a:picLocks noChangeAspect="1"/>
          </p:cNvPicPr>
          <p:nvPr/>
        </p:nvPicPr>
        <p:blipFill>
          <a:blip r:embed="rId2"/>
          <a:stretch>
            <a:fillRect/>
          </a:stretch>
        </p:blipFill>
        <p:spPr>
          <a:xfrm>
            <a:off x="2444328" y="4359385"/>
            <a:ext cx="7952668" cy="1784757"/>
          </a:xfrm>
          <a:prstGeom prst="rect">
            <a:avLst/>
          </a:prstGeom>
        </p:spPr>
      </p:pic>
      <p:sp>
        <p:nvSpPr>
          <p:cNvPr id="2" name="Title 1">
            <a:extLst>
              <a:ext uri="{FF2B5EF4-FFF2-40B4-BE49-F238E27FC236}">
                <a16:creationId xmlns:a16="http://schemas.microsoft.com/office/drawing/2014/main" id="{5ACBE852-71DA-41F6-BE54-B8EB5493214A}"/>
              </a:ext>
            </a:extLst>
          </p:cNvPr>
          <p:cNvSpPr>
            <a:spLocks noGrp="1"/>
          </p:cNvSpPr>
          <p:nvPr>
            <p:ph type="title"/>
          </p:nvPr>
        </p:nvSpPr>
        <p:spPr>
          <a:xfrm>
            <a:off x="894080" y="519291"/>
            <a:ext cx="11216640" cy="1885245"/>
          </a:xfrm>
        </p:spPr>
        <p:txBody>
          <a:bodyPr/>
          <a:lstStyle/>
          <a:p>
            <a:r>
              <a:rPr lang="en-US"/>
              <a:t>Option Type</a:t>
            </a:r>
          </a:p>
        </p:txBody>
      </p:sp>
      <p:sp>
        <p:nvSpPr>
          <p:cNvPr id="6" name="Syntax Functions…">
            <a:extLst>
              <a:ext uri="{FF2B5EF4-FFF2-40B4-BE49-F238E27FC236}">
                <a16:creationId xmlns:a16="http://schemas.microsoft.com/office/drawing/2014/main" id="{DAD467D9-AABD-463A-8601-ED62DC434604}"/>
              </a:ext>
            </a:extLst>
          </p:cNvPr>
          <p:cNvSpPr txBox="1">
            <a:spLocks/>
          </p:cNvSpPr>
          <p:nvPr/>
        </p:nvSpPr>
        <p:spPr>
          <a:xfrm>
            <a:off x="762000" y="2404536"/>
            <a:ext cx="11480800" cy="5744102"/>
          </a:xfrm>
          <a:prstGeom prst="rect">
            <a:avLst/>
          </a:prstGeom>
        </p:spPr>
        <p:txBody>
          <a:bodyPr vert="horz" lIns="91440" tIns="45720" rIns="91440" bIns="45720" rtlCol="0" anchor="t">
            <a:normAutofit/>
          </a:bodyPr>
          <a:lstStyle>
            <a:lvl1pPr marL="325115" indent="-325115" algn="l" defTabSz="1300460" rtl="0" eaLnBrk="1" latinLnBrk="0" hangingPunct="1">
              <a:lnSpc>
                <a:spcPct val="90000"/>
              </a:lnSpc>
              <a:spcBef>
                <a:spcPts val="1422"/>
              </a:spcBef>
              <a:buFont typeface="Arial" panose="020B0604020202020204" pitchFamily="34" charset="0"/>
              <a:buChar char="•"/>
              <a:defRPr sz="4000" kern="1200">
                <a:solidFill>
                  <a:schemeClr val="tx1"/>
                </a:solidFill>
                <a:latin typeface="+mn-lt"/>
                <a:ea typeface="+mn-ea"/>
                <a:cs typeface="+mn-cs"/>
              </a:defRPr>
            </a:lvl1pPr>
            <a:lvl2pPr marL="975345" indent="-325115" algn="l" defTabSz="1300460" rtl="0" eaLnBrk="1" latinLnBrk="0" hangingPunct="1">
              <a:lnSpc>
                <a:spcPct val="90000"/>
              </a:lnSpc>
              <a:spcBef>
                <a:spcPts val="711"/>
              </a:spcBef>
              <a:buFont typeface="Arial" panose="020B0604020202020204" pitchFamily="34" charset="0"/>
              <a:buChar char="•"/>
              <a:defRPr sz="3400" kern="1200">
                <a:solidFill>
                  <a:schemeClr val="tx1"/>
                </a:solidFill>
                <a:latin typeface="+mn-lt"/>
                <a:ea typeface="+mn-ea"/>
                <a:cs typeface="+mn-cs"/>
              </a:defRPr>
            </a:lvl2pPr>
            <a:lvl3pPr marL="1625575" indent="-325115" algn="l" defTabSz="1300460" rtl="0" eaLnBrk="1" latinLnBrk="0" hangingPunct="1">
              <a:lnSpc>
                <a:spcPct val="90000"/>
              </a:lnSpc>
              <a:spcBef>
                <a:spcPts val="711"/>
              </a:spcBef>
              <a:buFont typeface="Arial" panose="020B0604020202020204" pitchFamily="34" charset="0"/>
              <a:buChar char="•"/>
              <a:defRPr sz="2800" kern="1200">
                <a:solidFill>
                  <a:schemeClr val="tx1"/>
                </a:solidFill>
                <a:latin typeface="+mn-lt"/>
                <a:ea typeface="+mn-ea"/>
                <a:cs typeface="+mn-cs"/>
              </a:defRPr>
            </a:lvl3pPr>
            <a:lvl4pPr marL="2275804" indent="-325115" algn="l" defTabSz="1300460" rtl="0" eaLnBrk="1" latinLnBrk="0" hangingPunct="1">
              <a:lnSpc>
                <a:spcPct val="90000"/>
              </a:lnSpc>
              <a:spcBef>
                <a:spcPts val="711"/>
              </a:spcBef>
              <a:buFont typeface="Arial" panose="020B0604020202020204" pitchFamily="34" charset="0"/>
              <a:buChar char="•"/>
              <a:defRPr sz="2600" kern="1200">
                <a:solidFill>
                  <a:schemeClr val="tx1"/>
                </a:solidFill>
                <a:latin typeface="+mn-lt"/>
                <a:ea typeface="+mn-ea"/>
                <a:cs typeface="+mn-cs"/>
              </a:defRPr>
            </a:lvl4pPr>
            <a:lvl5pPr marL="2926034" indent="-325115" algn="l" defTabSz="1300460" rtl="0" eaLnBrk="1" latinLnBrk="0" hangingPunct="1">
              <a:lnSpc>
                <a:spcPct val="90000"/>
              </a:lnSpc>
              <a:spcBef>
                <a:spcPts val="711"/>
              </a:spcBef>
              <a:buFont typeface="Arial" panose="020B0604020202020204" pitchFamily="34" charset="0"/>
              <a:buChar char="•"/>
              <a:defRPr sz="2600" kern="1200">
                <a:solidFill>
                  <a:schemeClr val="tx1"/>
                </a:solidFill>
                <a:latin typeface="+mn-lt"/>
                <a:ea typeface="+mn-ea"/>
                <a:cs typeface="+mn-cs"/>
              </a:defRPr>
            </a:lvl5pPr>
            <a:lvl6pPr marL="3576264" indent="-325115" algn="l" defTabSz="1300460" rtl="0" eaLnBrk="1" latinLnBrk="0" hangingPunct="1">
              <a:lnSpc>
                <a:spcPct val="90000"/>
              </a:lnSpc>
              <a:spcBef>
                <a:spcPts val="711"/>
              </a:spcBef>
              <a:buFont typeface="Arial" panose="020B0604020202020204" pitchFamily="34" charset="0"/>
              <a:buChar char="•"/>
              <a:defRPr sz="2600" kern="1200">
                <a:solidFill>
                  <a:schemeClr val="tx1"/>
                </a:solidFill>
                <a:latin typeface="+mn-lt"/>
                <a:ea typeface="+mn-ea"/>
                <a:cs typeface="+mn-cs"/>
              </a:defRPr>
            </a:lvl6pPr>
            <a:lvl7pPr marL="4226494" indent="-325115" algn="l" defTabSz="1300460" rtl="0" eaLnBrk="1" latinLnBrk="0" hangingPunct="1">
              <a:lnSpc>
                <a:spcPct val="90000"/>
              </a:lnSpc>
              <a:spcBef>
                <a:spcPts val="711"/>
              </a:spcBef>
              <a:buFont typeface="Arial" panose="020B0604020202020204" pitchFamily="34" charset="0"/>
              <a:buChar char="•"/>
              <a:defRPr sz="2600" kern="1200">
                <a:solidFill>
                  <a:schemeClr val="tx1"/>
                </a:solidFill>
                <a:latin typeface="+mn-lt"/>
                <a:ea typeface="+mn-ea"/>
                <a:cs typeface="+mn-cs"/>
              </a:defRPr>
            </a:lvl7pPr>
            <a:lvl8pPr marL="4876724" indent="-325115" algn="l" defTabSz="1300460" rtl="0" eaLnBrk="1" latinLnBrk="0" hangingPunct="1">
              <a:lnSpc>
                <a:spcPct val="90000"/>
              </a:lnSpc>
              <a:spcBef>
                <a:spcPts val="711"/>
              </a:spcBef>
              <a:buFont typeface="Arial" panose="020B0604020202020204" pitchFamily="34" charset="0"/>
              <a:buChar char="•"/>
              <a:defRPr sz="2600" kern="1200">
                <a:solidFill>
                  <a:schemeClr val="tx1"/>
                </a:solidFill>
                <a:latin typeface="+mn-lt"/>
                <a:ea typeface="+mn-ea"/>
                <a:cs typeface="+mn-cs"/>
              </a:defRPr>
            </a:lvl8pPr>
            <a:lvl9pPr marL="5526954" indent="-325115" algn="l" defTabSz="1300460" rtl="0" eaLnBrk="1" latinLnBrk="0" hangingPunct="1">
              <a:lnSpc>
                <a:spcPct val="90000"/>
              </a:lnSpc>
              <a:spcBef>
                <a:spcPts val="711"/>
              </a:spcBef>
              <a:buFont typeface="Arial" panose="020B0604020202020204" pitchFamily="34" charset="0"/>
              <a:buChar char="•"/>
              <a:defRPr sz="2600" kern="1200">
                <a:solidFill>
                  <a:schemeClr val="tx1"/>
                </a:solidFill>
                <a:latin typeface="+mn-lt"/>
                <a:ea typeface="+mn-ea"/>
                <a:cs typeface="+mn-cs"/>
              </a:defRPr>
            </a:lvl9pPr>
          </a:lstStyle>
          <a:p>
            <a:pPr marL="0" indent="0">
              <a:buNone/>
            </a:pPr>
            <a:endParaRPr lang="en-US">
              <a:effectLst/>
            </a:endParaRPr>
          </a:p>
        </p:txBody>
      </p:sp>
      <p:pic>
        <p:nvPicPr>
          <p:cNvPr id="3" name="Picture 2">
            <a:extLst>
              <a:ext uri="{FF2B5EF4-FFF2-40B4-BE49-F238E27FC236}">
                <a16:creationId xmlns:a16="http://schemas.microsoft.com/office/drawing/2014/main" id="{D87F1351-FC9F-4FAF-A651-86B2344D2BDC}"/>
              </a:ext>
            </a:extLst>
          </p:cNvPr>
          <p:cNvPicPr>
            <a:picLocks noChangeAspect="1"/>
          </p:cNvPicPr>
          <p:nvPr/>
        </p:nvPicPr>
        <p:blipFill>
          <a:blip r:embed="rId3"/>
          <a:stretch>
            <a:fillRect/>
          </a:stretch>
        </p:blipFill>
        <p:spPr>
          <a:xfrm>
            <a:off x="2341244" y="2404536"/>
            <a:ext cx="2800742" cy="1286178"/>
          </a:xfrm>
          <a:prstGeom prst="rect">
            <a:avLst/>
          </a:prstGeom>
        </p:spPr>
      </p:pic>
      <p:pic>
        <p:nvPicPr>
          <p:cNvPr id="4" name="Picture 3">
            <a:extLst>
              <a:ext uri="{FF2B5EF4-FFF2-40B4-BE49-F238E27FC236}">
                <a16:creationId xmlns:a16="http://schemas.microsoft.com/office/drawing/2014/main" id="{69D966C7-1111-4E4B-B7B0-D2962C226E4D}"/>
              </a:ext>
            </a:extLst>
          </p:cNvPr>
          <p:cNvPicPr>
            <a:picLocks noChangeAspect="1"/>
          </p:cNvPicPr>
          <p:nvPr/>
        </p:nvPicPr>
        <p:blipFill>
          <a:blip r:embed="rId4"/>
          <a:stretch>
            <a:fillRect/>
          </a:stretch>
        </p:blipFill>
        <p:spPr>
          <a:xfrm>
            <a:off x="6420662" y="2516175"/>
            <a:ext cx="4044539" cy="1062899"/>
          </a:xfrm>
          <a:prstGeom prst="rect">
            <a:avLst/>
          </a:prstGeom>
        </p:spPr>
      </p:pic>
    </p:spTree>
    <p:extLst>
      <p:ext uri="{BB962C8B-B14F-4D97-AF65-F5344CB8AC3E}">
        <p14:creationId xmlns:p14="http://schemas.microsoft.com/office/powerpoint/2010/main" val="271620053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581B21E3-D643-41EC-9DD3-2E2FD6151C1A}"/>
              </a:ext>
            </a:extLst>
          </p:cNvPr>
          <p:cNvPicPr>
            <a:picLocks noChangeAspect="1"/>
          </p:cNvPicPr>
          <p:nvPr/>
        </p:nvPicPr>
        <p:blipFill>
          <a:blip r:embed="rId2"/>
          <a:stretch>
            <a:fillRect/>
          </a:stretch>
        </p:blipFill>
        <p:spPr>
          <a:xfrm>
            <a:off x="1455400" y="4512755"/>
            <a:ext cx="10093995" cy="1527663"/>
          </a:xfrm>
          <a:prstGeom prst="rect">
            <a:avLst/>
          </a:prstGeom>
        </p:spPr>
      </p:pic>
      <p:sp>
        <p:nvSpPr>
          <p:cNvPr id="2" name="Title 1">
            <a:extLst>
              <a:ext uri="{FF2B5EF4-FFF2-40B4-BE49-F238E27FC236}">
                <a16:creationId xmlns:a16="http://schemas.microsoft.com/office/drawing/2014/main" id="{5ACBE852-71DA-41F6-BE54-B8EB5493214A}"/>
              </a:ext>
            </a:extLst>
          </p:cNvPr>
          <p:cNvSpPr>
            <a:spLocks noGrp="1"/>
          </p:cNvSpPr>
          <p:nvPr>
            <p:ph type="title"/>
          </p:nvPr>
        </p:nvSpPr>
        <p:spPr>
          <a:xfrm>
            <a:off x="894080" y="519291"/>
            <a:ext cx="11216640" cy="1885245"/>
          </a:xfrm>
        </p:spPr>
        <p:txBody>
          <a:bodyPr/>
          <a:lstStyle/>
          <a:p>
            <a:r>
              <a:rPr lang="en-US"/>
              <a:t>Result Type</a:t>
            </a:r>
          </a:p>
        </p:txBody>
      </p:sp>
      <p:sp>
        <p:nvSpPr>
          <p:cNvPr id="6" name="Syntax Functions…">
            <a:extLst>
              <a:ext uri="{FF2B5EF4-FFF2-40B4-BE49-F238E27FC236}">
                <a16:creationId xmlns:a16="http://schemas.microsoft.com/office/drawing/2014/main" id="{DAD467D9-AABD-463A-8601-ED62DC434604}"/>
              </a:ext>
            </a:extLst>
          </p:cNvPr>
          <p:cNvSpPr txBox="1">
            <a:spLocks/>
          </p:cNvSpPr>
          <p:nvPr/>
        </p:nvSpPr>
        <p:spPr>
          <a:xfrm>
            <a:off x="762000" y="2404536"/>
            <a:ext cx="11480800" cy="5744102"/>
          </a:xfrm>
          <a:prstGeom prst="rect">
            <a:avLst/>
          </a:prstGeom>
        </p:spPr>
        <p:txBody>
          <a:bodyPr vert="horz" lIns="91440" tIns="45720" rIns="91440" bIns="45720" rtlCol="0" anchor="t">
            <a:normAutofit/>
          </a:bodyPr>
          <a:lstStyle>
            <a:lvl1pPr marL="325115" indent="-325115" algn="l" defTabSz="1300460" rtl="0" eaLnBrk="1" latinLnBrk="0" hangingPunct="1">
              <a:lnSpc>
                <a:spcPct val="90000"/>
              </a:lnSpc>
              <a:spcBef>
                <a:spcPts val="1422"/>
              </a:spcBef>
              <a:buFont typeface="Arial" panose="020B0604020202020204" pitchFamily="34" charset="0"/>
              <a:buChar char="•"/>
              <a:defRPr sz="4000" kern="1200">
                <a:solidFill>
                  <a:schemeClr val="tx1"/>
                </a:solidFill>
                <a:latin typeface="+mn-lt"/>
                <a:ea typeface="+mn-ea"/>
                <a:cs typeface="+mn-cs"/>
              </a:defRPr>
            </a:lvl1pPr>
            <a:lvl2pPr marL="975345" indent="-325115" algn="l" defTabSz="1300460" rtl="0" eaLnBrk="1" latinLnBrk="0" hangingPunct="1">
              <a:lnSpc>
                <a:spcPct val="90000"/>
              </a:lnSpc>
              <a:spcBef>
                <a:spcPts val="711"/>
              </a:spcBef>
              <a:buFont typeface="Arial" panose="020B0604020202020204" pitchFamily="34" charset="0"/>
              <a:buChar char="•"/>
              <a:defRPr sz="3400" kern="1200">
                <a:solidFill>
                  <a:schemeClr val="tx1"/>
                </a:solidFill>
                <a:latin typeface="+mn-lt"/>
                <a:ea typeface="+mn-ea"/>
                <a:cs typeface="+mn-cs"/>
              </a:defRPr>
            </a:lvl2pPr>
            <a:lvl3pPr marL="1625575" indent="-325115" algn="l" defTabSz="1300460" rtl="0" eaLnBrk="1" latinLnBrk="0" hangingPunct="1">
              <a:lnSpc>
                <a:spcPct val="90000"/>
              </a:lnSpc>
              <a:spcBef>
                <a:spcPts val="711"/>
              </a:spcBef>
              <a:buFont typeface="Arial" panose="020B0604020202020204" pitchFamily="34" charset="0"/>
              <a:buChar char="•"/>
              <a:defRPr sz="2800" kern="1200">
                <a:solidFill>
                  <a:schemeClr val="tx1"/>
                </a:solidFill>
                <a:latin typeface="+mn-lt"/>
                <a:ea typeface="+mn-ea"/>
                <a:cs typeface="+mn-cs"/>
              </a:defRPr>
            </a:lvl3pPr>
            <a:lvl4pPr marL="2275804" indent="-325115" algn="l" defTabSz="1300460" rtl="0" eaLnBrk="1" latinLnBrk="0" hangingPunct="1">
              <a:lnSpc>
                <a:spcPct val="90000"/>
              </a:lnSpc>
              <a:spcBef>
                <a:spcPts val="711"/>
              </a:spcBef>
              <a:buFont typeface="Arial" panose="020B0604020202020204" pitchFamily="34" charset="0"/>
              <a:buChar char="•"/>
              <a:defRPr sz="2600" kern="1200">
                <a:solidFill>
                  <a:schemeClr val="tx1"/>
                </a:solidFill>
                <a:latin typeface="+mn-lt"/>
                <a:ea typeface="+mn-ea"/>
                <a:cs typeface="+mn-cs"/>
              </a:defRPr>
            </a:lvl4pPr>
            <a:lvl5pPr marL="2926034" indent="-325115" algn="l" defTabSz="1300460" rtl="0" eaLnBrk="1" latinLnBrk="0" hangingPunct="1">
              <a:lnSpc>
                <a:spcPct val="90000"/>
              </a:lnSpc>
              <a:spcBef>
                <a:spcPts val="711"/>
              </a:spcBef>
              <a:buFont typeface="Arial" panose="020B0604020202020204" pitchFamily="34" charset="0"/>
              <a:buChar char="•"/>
              <a:defRPr sz="2600" kern="1200">
                <a:solidFill>
                  <a:schemeClr val="tx1"/>
                </a:solidFill>
                <a:latin typeface="+mn-lt"/>
                <a:ea typeface="+mn-ea"/>
                <a:cs typeface="+mn-cs"/>
              </a:defRPr>
            </a:lvl5pPr>
            <a:lvl6pPr marL="3576264" indent="-325115" algn="l" defTabSz="1300460" rtl="0" eaLnBrk="1" latinLnBrk="0" hangingPunct="1">
              <a:lnSpc>
                <a:spcPct val="90000"/>
              </a:lnSpc>
              <a:spcBef>
                <a:spcPts val="711"/>
              </a:spcBef>
              <a:buFont typeface="Arial" panose="020B0604020202020204" pitchFamily="34" charset="0"/>
              <a:buChar char="•"/>
              <a:defRPr sz="2600" kern="1200">
                <a:solidFill>
                  <a:schemeClr val="tx1"/>
                </a:solidFill>
                <a:latin typeface="+mn-lt"/>
                <a:ea typeface="+mn-ea"/>
                <a:cs typeface="+mn-cs"/>
              </a:defRPr>
            </a:lvl6pPr>
            <a:lvl7pPr marL="4226494" indent="-325115" algn="l" defTabSz="1300460" rtl="0" eaLnBrk="1" latinLnBrk="0" hangingPunct="1">
              <a:lnSpc>
                <a:spcPct val="90000"/>
              </a:lnSpc>
              <a:spcBef>
                <a:spcPts val="711"/>
              </a:spcBef>
              <a:buFont typeface="Arial" panose="020B0604020202020204" pitchFamily="34" charset="0"/>
              <a:buChar char="•"/>
              <a:defRPr sz="2600" kern="1200">
                <a:solidFill>
                  <a:schemeClr val="tx1"/>
                </a:solidFill>
                <a:latin typeface="+mn-lt"/>
                <a:ea typeface="+mn-ea"/>
                <a:cs typeface="+mn-cs"/>
              </a:defRPr>
            </a:lvl7pPr>
            <a:lvl8pPr marL="4876724" indent="-325115" algn="l" defTabSz="1300460" rtl="0" eaLnBrk="1" latinLnBrk="0" hangingPunct="1">
              <a:lnSpc>
                <a:spcPct val="90000"/>
              </a:lnSpc>
              <a:spcBef>
                <a:spcPts val="711"/>
              </a:spcBef>
              <a:buFont typeface="Arial" panose="020B0604020202020204" pitchFamily="34" charset="0"/>
              <a:buChar char="•"/>
              <a:defRPr sz="2600" kern="1200">
                <a:solidFill>
                  <a:schemeClr val="tx1"/>
                </a:solidFill>
                <a:latin typeface="+mn-lt"/>
                <a:ea typeface="+mn-ea"/>
                <a:cs typeface="+mn-cs"/>
              </a:defRPr>
            </a:lvl8pPr>
            <a:lvl9pPr marL="5526954" indent="-325115" algn="l" defTabSz="1300460" rtl="0" eaLnBrk="1" latinLnBrk="0" hangingPunct="1">
              <a:lnSpc>
                <a:spcPct val="90000"/>
              </a:lnSpc>
              <a:spcBef>
                <a:spcPts val="711"/>
              </a:spcBef>
              <a:buFont typeface="Arial" panose="020B0604020202020204" pitchFamily="34" charset="0"/>
              <a:buChar char="•"/>
              <a:defRPr sz="2600" kern="1200">
                <a:solidFill>
                  <a:schemeClr val="tx1"/>
                </a:solidFill>
                <a:latin typeface="+mn-lt"/>
                <a:ea typeface="+mn-ea"/>
                <a:cs typeface="+mn-cs"/>
              </a:defRPr>
            </a:lvl9pPr>
          </a:lstStyle>
          <a:p>
            <a:pPr marL="0" indent="0">
              <a:buNone/>
            </a:pPr>
            <a:endParaRPr lang="en-US">
              <a:effectLst/>
            </a:endParaRPr>
          </a:p>
        </p:txBody>
      </p:sp>
      <p:pic>
        <p:nvPicPr>
          <p:cNvPr id="7" name="Picture 6">
            <a:extLst>
              <a:ext uri="{FF2B5EF4-FFF2-40B4-BE49-F238E27FC236}">
                <a16:creationId xmlns:a16="http://schemas.microsoft.com/office/drawing/2014/main" id="{FC56EBCA-95ED-4D83-9DC5-B8444D5FAB41}"/>
              </a:ext>
            </a:extLst>
          </p:cNvPr>
          <p:cNvPicPr>
            <a:picLocks noChangeAspect="1"/>
          </p:cNvPicPr>
          <p:nvPr/>
        </p:nvPicPr>
        <p:blipFill>
          <a:blip r:embed="rId3"/>
          <a:stretch>
            <a:fillRect/>
          </a:stretch>
        </p:blipFill>
        <p:spPr>
          <a:xfrm>
            <a:off x="1455400" y="4507302"/>
            <a:ext cx="10093995" cy="2442675"/>
          </a:xfrm>
          <a:prstGeom prst="rect">
            <a:avLst/>
          </a:prstGeom>
        </p:spPr>
      </p:pic>
      <p:pic>
        <p:nvPicPr>
          <p:cNvPr id="3" name="Picture 2">
            <a:extLst>
              <a:ext uri="{FF2B5EF4-FFF2-40B4-BE49-F238E27FC236}">
                <a16:creationId xmlns:a16="http://schemas.microsoft.com/office/drawing/2014/main" id="{1EC1DC47-7265-4722-B4A3-47AB9D683E32}"/>
              </a:ext>
            </a:extLst>
          </p:cNvPr>
          <p:cNvPicPr>
            <a:picLocks noChangeAspect="1"/>
          </p:cNvPicPr>
          <p:nvPr/>
        </p:nvPicPr>
        <p:blipFill>
          <a:blip r:embed="rId4"/>
          <a:stretch>
            <a:fillRect/>
          </a:stretch>
        </p:blipFill>
        <p:spPr>
          <a:xfrm>
            <a:off x="3140360" y="1987524"/>
            <a:ext cx="6724074" cy="1749037"/>
          </a:xfrm>
          <a:prstGeom prst="rect">
            <a:avLst/>
          </a:prstGeom>
        </p:spPr>
      </p:pic>
    </p:spTree>
    <p:extLst>
      <p:ext uri="{BB962C8B-B14F-4D97-AF65-F5344CB8AC3E}">
        <p14:creationId xmlns:p14="http://schemas.microsoft.com/office/powerpoint/2010/main" val="103785391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par>
                                <p:cTn id="13" presetID="10" presetClass="exit" presetSubtype="0" fill="hold" nodeType="withEffect">
                                  <p:stCondLst>
                                    <p:cond delay="0"/>
                                  </p:stCondLst>
                                  <p:childTnLst>
                                    <p:animEffect transition="out" filter="fade">
                                      <p:cBhvr>
                                        <p:cTn id="14" dur="500"/>
                                        <p:tgtEl>
                                          <p:spTgt spid="7"/>
                                        </p:tgtEl>
                                      </p:cBhvr>
                                    </p:animEffect>
                                    <p:set>
                                      <p:cBhvr>
                                        <p:cTn id="15" dur="1" fill="hold">
                                          <p:stCondLst>
                                            <p:cond delay="4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E465DF-1095-469F-A5D6-B5CD3D1B5362}"/>
              </a:ext>
            </a:extLst>
          </p:cNvPr>
          <p:cNvSpPr>
            <a:spLocks noGrp="1"/>
          </p:cNvSpPr>
          <p:nvPr>
            <p:ph type="title"/>
          </p:nvPr>
        </p:nvSpPr>
        <p:spPr/>
        <p:txBody>
          <a:bodyPr/>
          <a:lstStyle/>
          <a:p>
            <a:r>
              <a:rPr lang="en-US"/>
              <a:t>Module 4</a:t>
            </a:r>
          </a:p>
        </p:txBody>
      </p:sp>
      <p:sp>
        <p:nvSpPr>
          <p:cNvPr id="3" name="Text Placeholder 2">
            <a:extLst>
              <a:ext uri="{FF2B5EF4-FFF2-40B4-BE49-F238E27FC236}">
                <a16:creationId xmlns:a16="http://schemas.microsoft.com/office/drawing/2014/main" id="{A5402B52-72DB-4DD0-9EE0-2EDED615FA69}"/>
              </a:ext>
            </a:extLst>
          </p:cNvPr>
          <p:cNvSpPr>
            <a:spLocks noGrp="1"/>
          </p:cNvSpPr>
          <p:nvPr>
            <p:ph type="body" idx="1"/>
          </p:nvPr>
        </p:nvSpPr>
        <p:spPr/>
        <p:txBody>
          <a:bodyPr vert="horz" lIns="91440" tIns="45720" rIns="91440" bIns="45720" rtlCol="0" anchor="t">
            <a:normAutofit/>
          </a:bodyPr>
          <a:lstStyle/>
          <a:p>
            <a:pPr marL="324485" indent="-324485"/>
            <a:r>
              <a:rPr lang="en-US">
                <a:cs typeface="Calibri"/>
              </a:rPr>
              <a:t>Advanced Bindings</a:t>
            </a:r>
          </a:p>
          <a:p>
            <a:pPr marL="974725" lvl="1" indent="-324485"/>
            <a:r>
              <a:rPr lang="en-US">
                <a:cs typeface="Calibri"/>
              </a:rPr>
              <a:t>Computation Expressions</a:t>
            </a:r>
          </a:p>
          <a:p>
            <a:pPr marL="324485" indent="-324485"/>
            <a:r>
              <a:rPr lang="en-US">
                <a:cs typeface="Calibri"/>
              </a:rPr>
              <a:t>Partial application</a:t>
            </a:r>
          </a:p>
          <a:p>
            <a:pPr marL="324485" indent="-324485"/>
            <a:r>
              <a:rPr lang="en-US">
                <a:cs typeface="Calibri"/>
              </a:rPr>
              <a:t>Type providers</a:t>
            </a:r>
          </a:p>
        </p:txBody>
      </p:sp>
    </p:spTree>
    <p:extLst>
      <p:ext uri="{BB962C8B-B14F-4D97-AF65-F5344CB8AC3E}">
        <p14:creationId xmlns:p14="http://schemas.microsoft.com/office/powerpoint/2010/main" val="3222409754"/>
      </p:ext>
    </p:extLst>
  </p:cSld>
  <p:clrMapOvr>
    <a:masterClrMapping/>
  </p:clrMapOvr>
  <p:transition spd="me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36C182-03A7-44E7-AE2F-BF577FC20187}"/>
              </a:ext>
            </a:extLst>
          </p:cNvPr>
          <p:cNvSpPr>
            <a:spLocks noGrp="1"/>
          </p:cNvSpPr>
          <p:nvPr>
            <p:ph type="title"/>
          </p:nvPr>
        </p:nvSpPr>
        <p:spPr>
          <a:xfrm>
            <a:off x="894080" y="519291"/>
            <a:ext cx="11216640" cy="1885245"/>
          </a:xfrm>
        </p:spPr>
        <p:txBody>
          <a:bodyPr/>
          <a:lstStyle/>
          <a:p>
            <a:r>
              <a:rPr lang="en-US">
                <a:cs typeface="Calibri Light"/>
              </a:rPr>
              <a:t>Advanced binding scenario</a:t>
            </a:r>
            <a:endParaRPr lang="en-US"/>
          </a:p>
        </p:txBody>
      </p:sp>
      <p:sp>
        <p:nvSpPr>
          <p:cNvPr id="3" name="Text Placeholder 2">
            <a:extLst>
              <a:ext uri="{FF2B5EF4-FFF2-40B4-BE49-F238E27FC236}">
                <a16:creationId xmlns:a16="http://schemas.microsoft.com/office/drawing/2014/main" id="{2ADB1A30-6D81-4398-8CE1-5C50E707DE0F}"/>
              </a:ext>
            </a:extLst>
          </p:cNvPr>
          <p:cNvSpPr>
            <a:spLocks noGrp="1"/>
          </p:cNvSpPr>
          <p:nvPr>
            <p:ph type="body" idx="1"/>
          </p:nvPr>
        </p:nvSpPr>
        <p:spPr/>
        <p:txBody>
          <a:bodyPr vert="horz" lIns="91440" tIns="45720" rIns="91440" bIns="45720" rtlCol="0" anchor="t">
            <a:normAutofit/>
          </a:bodyPr>
          <a:lstStyle/>
          <a:p>
            <a:pPr marL="324485" indent="-324485"/>
            <a:r>
              <a:rPr lang="en-US" sz="2800">
                <a:cs typeface="Calibri"/>
              </a:rPr>
              <a:t>http://fsharpforfunandprofit.com sample</a:t>
            </a:r>
          </a:p>
        </p:txBody>
      </p:sp>
      <p:pic>
        <p:nvPicPr>
          <p:cNvPr id="4" name="Picture 4" descr="A screenshot of a cell phone&#10;&#10;Description generated with very high confidence">
            <a:extLst>
              <a:ext uri="{FF2B5EF4-FFF2-40B4-BE49-F238E27FC236}">
                <a16:creationId xmlns:a16="http://schemas.microsoft.com/office/drawing/2014/main" id="{D1D58492-778A-42A2-B108-09C91F9C0AC0}"/>
              </a:ext>
            </a:extLst>
          </p:cNvPr>
          <p:cNvPicPr>
            <a:picLocks noChangeAspect="1"/>
          </p:cNvPicPr>
          <p:nvPr/>
        </p:nvPicPr>
        <p:blipFill>
          <a:blip r:embed="rId3"/>
          <a:stretch>
            <a:fillRect/>
          </a:stretch>
        </p:blipFill>
        <p:spPr>
          <a:xfrm>
            <a:off x="1127952" y="3194411"/>
            <a:ext cx="6448974" cy="4501927"/>
          </a:xfrm>
          <a:prstGeom prst="rect">
            <a:avLst/>
          </a:prstGeom>
        </p:spPr>
      </p:pic>
      <p:pic>
        <p:nvPicPr>
          <p:cNvPr id="6" name="Picture 6" descr="A screenshot of a cell phone&#10;&#10;Description generated with high confidence">
            <a:extLst>
              <a:ext uri="{FF2B5EF4-FFF2-40B4-BE49-F238E27FC236}">
                <a16:creationId xmlns:a16="http://schemas.microsoft.com/office/drawing/2014/main" id="{12CA1568-3814-4DD0-BB43-21A98AABAD9D}"/>
              </a:ext>
            </a:extLst>
          </p:cNvPr>
          <p:cNvPicPr>
            <a:picLocks noChangeAspect="1"/>
          </p:cNvPicPr>
          <p:nvPr/>
        </p:nvPicPr>
        <p:blipFill>
          <a:blip r:embed="rId4"/>
          <a:stretch>
            <a:fillRect/>
          </a:stretch>
        </p:blipFill>
        <p:spPr>
          <a:xfrm>
            <a:off x="8723080" y="6046922"/>
            <a:ext cx="4179901" cy="3636861"/>
          </a:xfrm>
          <a:prstGeom prst="rect">
            <a:avLst/>
          </a:prstGeom>
        </p:spPr>
      </p:pic>
      <p:pic>
        <p:nvPicPr>
          <p:cNvPr id="9" name="Picture 9" descr="A screenshot of a cell phone&#10;&#10;Description generated with very high confidence">
            <a:extLst>
              <a:ext uri="{FF2B5EF4-FFF2-40B4-BE49-F238E27FC236}">
                <a16:creationId xmlns:a16="http://schemas.microsoft.com/office/drawing/2014/main" id="{5101D0F6-E5CD-407D-9795-2B02D0B8B3FE}"/>
              </a:ext>
            </a:extLst>
          </p:cNvPr>
          <p:cNvPicPr>
            <a:picLocks noChangeAspect="1"/>
          </p:cNvPicPr>
          <p:nvPr/>
        </p:nvPicPr>
        <p:blipFill>
          <a:blip r:embed="rId5"/>
          <a:stretch>
            <a:fillRect/>
          </a:stretch>
        </p:blipFill>
        <p:spPr>
          <a:xfrm>
            <a:off x="7892651" y="2313006"/>
            <a:ext cx="4963531" cy="2641404"/>
          </a:xfrm>
          <a:prstGeom prst="rect">
            <a:avLst/>
          </a:prstGeom>
        </p:spPr>
      </p:pic>
      <p:sp>
        <p:nvSpPr>
          <p:cNvPr id="11" name="Arrow: U-Turn 10">
            <a:extLst>
              <a:ext uri="{FF2B5EF4-FFF2-40B4-BE49-F238E27FC236}">
                <a16:creationId xmlns:a16="http://schemas.microsoft.com/office/drawing/2014/main" id="{379DFB26-887A-4846-9BA5-25DC8E626337}"/>
              </a:ext>
            </a:extLst>
          </p:cNvPr>
          <p:cNvSpPr/>
          <p:nvPr/>
        </p:nvSpPr>
        <p:spPr>
          <a:xfrm>
            <a:off x="7571112" y="5032099"/>
            <a:ext cx="2869273" cy="1259544"/>
          </a:xfrm>
          <a:prstGeom prst="utur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 name="Rectangle 4">
            <a:extLst>
              <a:ext uri="{FF2B5EF4-FFF2-40B4-BE49-F238E27FC236}">
                <a16:creationId xmlns:a16="http://schemas.microsoft.com/office/drawing/2014/main" id="{A383C94B-E34A-4AE4-BABD-3C85EAF591F1}"/>
              </a:ext>
            </a:extLst>
          </p:cNvPr>
          <p:cNvSpPr/>
          <p:nvPr/>
        </p:nvSpPr>
        <p:spPr>
          <a:xfrm>
            <a:off x="3327400" y="6369332"/>
            <a:ext cx="5395680" cy="3139321"/>
          </a:xfrm>
          <a:prstGeom prst="rect">
            <a:avLst/>
          </a:prstGeom>
          <a:noFill/>
        </p:spPr>
        <p:txBody>
          <a:bodyPr wrap="square" lIns="91440" tIns="45720" rIns="91440" bIns="45720">
            <a:spAutoFit/>
          </a:bodyPr>
          <a:lstStyle/>
          <a:p>
            <a:pPr algn="ctr"/>
            <a:r>
              <a:rPr lang="en-US" sz="6600" b="1" cap="none" spc="0">
                <a:ln w="22225">
                  <a:solidFill>
                    <a:schemeClr val="accent2"/>
                  </a:solidFill>
                  <a:prstDash val="solid"/>
                </a:ln>
                <a:solidFill>
                  <a:schemeClr val="accent2">
                    <a:lumMod val="40000"/>
                    <a:lumOff val="60000"/>
                  </a:schemeClr>
                </a:solidFill>
                <a:effectLst/>
              </a:rPr>
              <a:t>This is a </a:t>
            </a:r>
            <a:br>
              <a:rPr lang="en-US" sz="6600" b="1" cap="none" spc="0">
                <a:ln w="22225">
                  <a:solidFill>
                    <a:schemeClr val="accent2"/>
                  </a:solidFill>
                  <a:prstDash val="solid"/>
                </a:ln>
                <a:solidFill>
                  <a:schemeClr val="accent2">
                    <a:lumMod val="40000"/>
                    <a:lumOff val="60000"/>
                  </a:schemeClr>
                </a:solidFill>
                <a:effectLst/>
              </a:rPr>
            </a:br>
            <a:r>
              <a:rPr lang="en-US" sz="6600" b="1" cap="none" spc="0">
                <a:ln w="22225">
                  <a:solidFill>
                    <a:schemeClr val="accent2"/>
                  </a:solidFill>
                  <a:prstDash val="solid"/>
                </a:ln>
                <a:solidFill>
                  <a:schemeClr val="accent2">
                    <a:lumMod val="40000"/>
                    <a:lumOff val="60000"/>
                  </a:schemeClr>
                </a:solidFill>
                <a:effectLst/>
              </a:rPr>
              <a:t>Computation Expression!</a:t>
            </a:r>
          </a:p>
        </p:txBody>
      </p:sp>
    </p:spTree>
    <p:extLst>
      <p:ext uri="{BB962C8B-B14F-4D97-AF65-F5344CB8AC3E}">
        <p14:creationId xmlns:p14="http://schemas.microsoft.com/office/powerpoint/2010/main" val="2259682482"/>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42" presetClass="entr" presetSubtype="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1000"/>
                                        <p:tgtEl>
                                          <p:spTgt spid="5"/>
                                        </p:tgtEl>
                                      </p:cBhvr>
                                    </p:animEffect>
                                    <p:anim calcmode="lin" valueType="num">
                                      <p:cBhvr>
                                        <p:cTn id="18" dur="1000" fill="hold"/>
                                        <p:tgtEl>
                                          <p:spTgt spid="5"/>
                                        </p:tgtEl>
                                        <p:attrNameLst>
                                          <p:attrName>ppt_x</p:attrName>
                                        </p:attrNameLst>
                                      </p:cBhvr>
                                      <p:tavLst>
                                        <p:tav tm="0">
                                          <p:val>
                                            <p:strVal val="#ppt_x"/>
                                          </p:val>
                                        </p:tav>
                                        <p:tav tm="100000">
                                          <p:val>
                                            <p:strVal val="#ppt_x"/>
                                          </p:val>
                                        </p:tav>
                                      </p:tavLst>
                                    </p:anim>
                                    <p:anim calcmode="lin" valueType="num">
                                      <p:cBhvr>
                                        <p:cTn id="1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5"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8728BE26-63D8-42FE-A427-EDEF1A4A7657}"/>
              </a:ext>
            </a:extLst>
          </p:cNvPr>
          <p:cNvPicPr>
            <a:picLocks noChangeAspect="1"/>
          </p:cNvPicPr>
          <p:nvPr/>
        </p:nvPicPr>
        <p:blipFill>
          <a:blip r:embed="rId3"/>
          <a:stretch>
            <a:fillRect/>
          </a:stretch>
        </p:blipFill>
        <p:spPr>
          <a:xfrm>
            <a:off x="894080" y="5297807"/>
            <a:ext cx="10273076" cy="4455793"/>
          </a:xfrm>
          <a:prstGeom prst="rect">
            <a:avLst/>
          </a:prstGeom>
        </p:spPr>
      </p:pic>
      <p:sp>
        <p:nvSpPr>
          <p:cNvPr id="2" name="Title 1">
            <a:extLst>
              <a:ext uri="{FF2B5EF4-FFF2-40B4-BE49-F238E27FC236}">
                <a16:creationId xmlns:a16="http://schemas.microsoft.com/office/drawing/2014/main" id="{DDE32759-6A2D-45BE-95D5-B42C5F1A856B}"/>
              </a:ext>
            </a:extLst>
          </p:cNvPr>
          <p:cNvSpPr>
            <a:spLocks noGrp="1"/>
          </p:cNvSpPr>
          <p:nvPr>
            <p:ph type="title"/>
          </p:nvPr>
        </p:nvSpPr>
        <p:spPr/>
        <p:txBody>
          <a:bodyPr/>
          <a:lstStyle/>
          <a:p>
            <a:r>
              <a:rPr lang="en-US">
                <a:ea typeface="+mj-lt"/>
                <a:cs typeface="+mj-lt"/>
              </a:rPr>
              <a:t>Async w/Computation Expressions</a:t>
            </a:r>
            <a:endParaRPr lang="en-US">
              <a:cs typeface="Calibri Light"/>
            </a:endParaRPr>
          </a:p>
        </p:txBody>
      </p:sp>
      <p:pic>
        <p:nvPicPr>
          <p:cNvPr id="5" name="Picture 4">
            <a:extLst>
              <a:ext uri="{FF2B5EF4-FFF2-40B4-BE49-F238E27FC236}">
                <a16:creationId xmlns:a16="http://schemas.microsoft.com/office/drawing/2014/main" id="{727C0CE8-C73E-47D2-B6F4-6080298D9253}"/>
              </a:ext>
            </a:extLst>
          </p:cNvPr>
          <p:cNvPicPr>
            <a:picLocks noChangeAspect="1"/>
          </p:cNvPicPr>
          <p:nvPr/>
        </p:nvPicPr>
        <p:blipFill>
          <a:blip r:embed="rId4"/>
          <a:stretch>
            <a:fillRect/>
          </a:stretch>
        </p:blipFill>
        <p:spPr>
          <a:xfrm>
            <a:off x="852243" y="1785000"/>
            <a:ext cx="11692367" cy="3757187"/>
          </a:xfrm>
          <a:prstGeom prst="rect">
            <a:avLst/>
          </a:prstGeom>
        </p:spPr>
      </p:pic>
    </p:spTree>
    <p:extLst>
      <p:ext uri="{BB962C8B-B14F-4D97-AF65-F5344CB8AC3E}">
        <p14:creationId xmlns:p14="http://schemas.microsoft.com/office/powerpoint/2010/main" val="3668679851"/>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739F87-E99A-4BF8-A03C-8FF23E854F71}"/>
              </a:ext>
            </a:extLst>
          </p:cNvPr>
          <p:cNvSpPr>
            <a:spLocks noGrp="1"/>
          </p:cNvSpPr>
          <p:nvPr>
            <p:ph type="title"/>
          </p:nvPr>
        </p:nvSpPr>
        <p:spPr/>
        <p:txBody>
          <a:bodyPr/>
          <a:lstStyle/>
          <a:p>
            <a:pPr algn="ctr"/>
            <a:r>
              <a:rPr lang="en-US"/>
              <a:t>Testing Computation Expression functions</a:t>
            </a:r>
          </a:p>
        </p:txBody>
      </p:sp>
      <p:pic>
        <p:nvPicPr>
          <p:cNvPr id="4" name="Picture 3">
            <a:extLst>
              <a:ext uri="{FF2B5EF4-FFF2-40B4-BE49-F238E27FC236}">
                <a16:creationId xmlns:a16="http://schemas.microsoft.com/office/drawing/2014/main" id="{7B009C48-A2FA-4FCE-B95C-3ADDB1F18EC8}"/>
              </a:ext>
            </a:extLst>
          </p:cNvPr>
          <p:cNvPicPr>
            <a:picLocks noChangeAspect="1"/>
          </p:cNvPicPr>
          <p:nvPr/>
        </p:nvPicPr>
        <p:blipFill>
          <a:blip r:embed="rId3"/>
          <a:stretch>
            <a:fillRect/>
          </a:stretch>
        </p:blipFill>
        <p:spPr>
          <a:xfrm>
            <a:off x="894080" y="3780449"/>
            <a:ext cx="11024863" cy="4732132"/>
          </a:xfrm>
          <a:prstGeom prst="rect">
            <a:avLst/>
          </a:prstGeom>
        </p:spPr>
      </p:pic>
      <p:sp>
        <p:nvSpPr>
          <p:cNvPr id="3" name="Text Placeholder 2">
            <a:extLst>
              <a:ext uri="{FF2B5EF4-FFF2-40B4-BE49-F238E27FC236}">
                <a16:creationId xmlns:a16="http://schemas.microsoft.com/office/drawing/2014/main" id="{E13D0EB4-0AF4-4C5F-BFE1-1E674747AF88}"/>
              </a:ext>
            </a:extLst>
          </p:cNvPr>
          <p:cNvSpPr>
            <a:spLocks noGrp="1"/>
          </p:cNvSpPr>
          <p:nvPr>
            <p:ph type="body" idx="1"/>
          </p:nvPr>
        </p:nvSpPr>
        <p:spPr>
          <a:xfrm>
            <a:off x="894080" y="2596444"/>
            <a:ext cx="11216640" cy="1132874"/>
          </a:xfrm>
        </p:spPr>
        <p:txBody>
          <a:bodyPr vert="horz" lIns="91440" tIns="45720" rIns="91440" bIns="45720" rtlCol="0" anchor="t">
            <a:normAutofit/>
          </a:bodyPr>
          <a:lstStyle/>
          <a:p>
            <a:pPr marL="324485" indent="-324485"/>
            <a:endParaRPr lang="en-US">
              <a:cs typeface="Calibri"/>
            </a:endParaRPr>
          </a:p>
        </p:txBody>
      </p:sp>
    </p:spTree>
    <p:extLst>
      <p:ext uri="{BB962C8B-B14F-4D97-AF65-F5344CB8AC3E}">
        <p14:creationId xmlns:p14="http://schemas.microsoft.com/office/powerpoint/2010/main" val="1450414760"/>
      </p:ext>
    </p:extLst>
  </p:cSld>
  <p:clrMapOvr>
    <a:masterClrMapping/>
  </p:clrMapOvr>
  <p:transition spd="me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5CC85-3FFA-4C92-8418-3A4180A61FB9}"/>
              </a:ext>
            </a:extLst>
          </p:cNvPr>
          <p:cNvSpPr>
            <a:spLocks noGrp="1"/>
          </p:cNvSpPr>
          <p:nvPr>
            <p:ph type="title"/>
          </p:nvPr>
        </p:nvSpPr>
        <p:spPr/>
        <p:txBody>
          <a:bodyPr/>
          <a:lstStyle/>
          <a:p>
            <a:r>
              <a:rPr lang="en-US"/>
              <a:t>Computation Expression Wrap-up</a:t>
            </a:r>
            <a:endParaRPr lang="en-US">
              <a:latin typeface="Consolas"/>
              <a:cs typeface="Calibri Light"/>
            </a:endParaRPr>
          </a:p>
        </p:txBody>
      </p:sp>
      <p:sp>
        <p:nvSpPr>
          <p:cNvPr id="3" name="Content Placeholder 2">
            <a:extLst>
              <a:ext uri="{FF2B5EF4-FFF2-40B4-BE49-F238E27FC236}">
                <a16:creationId xmlns:a16="http://schemas.microsoft.com/office/drawing/2014/main" id="{2D1ABBA8-F4F2-4AF1-9BA1-212797EE2296}"/>
              </a:ext>
            </a:extLst>
          </p:cNvPr>
          <p:cNvSpPr>
            <a:spLocks noGrp="1"/>
          </p:cNvSpPr>
          <p:nvPr>
            <p:ph idx="1"/>
          </p:nvPr>
        </p:nvSpPr>
        <p:spPr>
          <a:xfrm>
            <a:off x="894080" y="2614373"/>
            <a:ext cx="11216640" cy="6188570"/>
          </a:xfrm>
        </p:spPr>
        <p:txBody>
          <a:bodyPr vert="horz" lIns="91440" tIns="45720" rIns="91440" bIns="45720" rtlCol="0" anchor="t">
            <a:normAutofit/>
          </a:bodyPr>
          <a:lstStyle/>
          <a:p>
            <a:pPr marL="324495" indent="-324485"/>
            <a:r>
              <a:rPr lang="en-US">
                <a:cs typeface="Calibri"/>
              </a:rPr>
              <a:t>Other Computation Expressions</a:t>
            </a:r>
          </a:p>
          <a:p>
            <a:pPr marL="974725" lvl="1" indent="-324485"/>
            <a:r>
              <a:rPr lang="en-US" b="1">
                <a:latin typeface="Consolas" panose="020B0609020204030204" pitchFamily="49" charset="0"/>
                <a:cs typeface="Calibri"/>
              </a:rPr>
              <a:t>query</a:t>
            </a:r>
            <a:r>
              <a:rPr lang="en-US">
                <a:cs typeface="Calibri"/>
              </a:rPr>
              <a:t> – LINQ queries (not fluent version)</a:t>
            </a:r>
          </a:p>
          <a:p>
            <a:pPr marL="974725" lvl="1" indent="-324485"/>
            <a:r>
              <a:rPr lang="en-US" b="1">
                <a:latin typeface="Consolas" panose="020B0609020204030204" pitchFamily="49" charset="0"/>
                <a:cs typeface="Calibri"/>
              </a:rPr>
              <a:t>task</a:t>
            </a:r>
            <a:r>
              <a:rPr lang="en-US">
                <a:cs typeface="Calibri"/>
              </a:rPr>
              <a:t> – </a:t>
            </a:r>
            <a:r>
              <a:rPr lang="en-US">
                <a:cs typeface="Calibri"/>
                <a:hlinkClick r:id="rId3"/>
              </a:rPr>
              <a:t>Nuget package </a:t>
            </a:r>
            <a:r>
              <a:rPr lang="en-US">
                <a:cs typeface="Calibri"/>
              </a:rPr>
              <a:t>for Task&lt;a’&gt;</a:t>
            </a:r>
          </a:p>
          <a:p>
            <a:pPr marL="974725" lvl="1" indent="-324485"/>
            <a:endParaRPr lang="en-US">
              <a:cs typeface="Calibri"/>
            </a:endParaRPr>
          </a:p>
          <a:p>
            <a:pPr marL="324495" indent="-324485"/>
            <a:r>
              <a:rPr lang="en-US">
                <a:latin typeface="Calibri"/>
                <a:cs typeface="Calibri"/>
              </a:rPr>
              <a:t>Resources</a:t>
            </a:r>
          </a:p>
          <a:p>
            <a:pPr marL="974725" lvl="1" indent="-324485"/>
            <a:r>
              <a:rPr lang="en-US">
                <a:latin typeface="Calibri"/>
                <a:cs typeface="Calibri"/>
              </a:rPr>
              <a:t>F# For Fun and Profit – </a:t>
            </a:r>
            <a:r>
              <a:rPr lang="en-US">
                <a:latin typeface="Calibri"/>
                <a:cs typeface="Calibri"/>
                <a:hlinkClick r:id="rId4"/>
              </a:rPr>
              <a:t>Computation Expression series</a:t>
            </a:r>
            <a:endParaRPr lang="en-US">
              <a:latin typeface="Calibri"/>
              <a:cs typeface="Calibri"/>
            </a:endParaRPr>
          </a:p>
          <a:p>
            <a:pPr marL="974725" lvl="1" indent="-324485"/>
            <a:r>
              <a:rPr lang="en-US">
                <a:latin typeface="Calibri"/>
                <a:cs typeface="Calibri"/>
                <a:hlinkClick r:id="rId5"/>
              </a:rPr>
              <a:t>Microsoft Docs</a:t>
            </a:r>
            <a:endParaRPr lang="en-US">
              <a:latin typeface="Calibri"/>
              <a:cs typeface="Calibri"/>
            </a:endParaRPr>
          </a:p>
          <a:p>
            <a:pPr marL="974725" lvl="1" indent="-324485"/>
            <a:endParaRPr lang="en-US">
              <a:latin typeface="Calibri"/>
              <a:cs typeface="Calibri"/>
            </a:endParaRPr>
          </a:p>
        </p:txBody>
      </p:sp>
    </p:spTree>
    <p:extLst>
      <p:ext uri="{BB962C8B-B14F-4D97-AF65-F5344CB8AC3E}">
        <p14:creationId xmlns:p14="http://schemas.microsoft.com/office/powerpoint/2010/main" val="98688690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14AD1C-4BE8-4E9E-950B-E6F2693CBE68}"/>
              </a:ext>
            </a:extLst>
          </p:cNvPr>
          <p:cNvSpPr>
            <a:spLocks noGrp="1"/>
          </p:cNvSpPr>
          <p:nvPr>
            <p:ph type="title"/>
          </p:nvPr>
        </p:nvSpPr>
        <p:spPr/>
        <p:txBody>
          <a:bodyPr/>
          <a:lstStyle/>
          <a:p>
            <a:r>
              <a:rPr lang="en-US"/>
              <a:t>Detour – Pure Functions</a:t>
            </a:r>
          </a:p>
        </p:txBody>
      </p:sp>
      <p:sp>
        <p:nvSpPr>
          <p:cNvPr id="3" name="Content Placeholder 2">
            <a:extLst>
              <a:ext uri="{FF2B5EF4-FFF2-40B4-BE49-F238E27FC236}">
                <a16:creationId xmlns:a16="http://schemas.microsoft.com/office/drawing/2014/main" id="{2D4A0BAF-314A-4D70-AFBD-E93858C306EB}"/>
              </a:ext>
            </a:extLst>
          </p:cNvPr>
          <p:cNvSpPr>
            <a:spLocks noGrp="1"/>
          </p:cNvSpPr>
          <p:nvPr>
            <p:ph idx="1"/>
          </p:nvPr>
        </p:nvSpPr>
        <p:spPr/>
        <p:txBody>
          <a:bodyPr vert="horz" lIns="91440" tIns="45720" rIns="91440" bIns="45720" rtlCol="0" anchor="t">
            <a:normAutofit fontScale="92500" lnSpcReduction="10000"/>
          </a:bodyPr>
          <a:lstStyle/>
          <a:p>
            <a:pPr marL="324485" indent="-324485"/>
            <a:r>
              <a:rPr lang="en-US"/>
              <a:t>Pure Function - A function’s output is determined purely by its input arguments.  </a:t>
            </a:r>
            <a:r>
              <a:rPr lang="en-US" err="1"/>
              <a:t>eg</a:t>
            </a:r>
            <a:r>
              <a:rPr lang="en-US"/>
              <a:t>: Math Functions</a:t>
            </a:r>
          </a:p>
          <a:p>
            <a:pPr marL="974725" lvl="1" indent="-324485"/>
            <a:r>
              <a:rPr lang="en-US"/>
              <a:t>Output is ALWAYS predictable</a:t>
            </a:r>
            <a:endParaRPr lang="en-US">
              <a:cs typeface="Calibri"/>
            </a:endParaRPr>
          </a:p>
          <a:p>
            <a:pPr marL="974725" lvl="1" indent="-324485"/>
            <a:r>
              <a:rPr lang="en-US"/>
              <a:t>Only call other Pure Functions</a:t>
            </a:r>
            <a:endParaRPr lang="en-US">
              <a:cs typeface="Calibri" panose="020F0502020204030204"/>
            </a:endParaRPr>
          </a:p>
          <a:p>
            <a:pPr marL="974725" lvl="1" indent="-324485"/>
            <a:r>
              <a:rPr lang="en-US"/>
              <a:t>NO side-effects</a:t>
            </a:r>
            <a:endParaRPr lang="en-US">
              <a:cs typeface="Calibri"/>
            </a:endParaRPr>
          </a:p>
          <a:p>
            <a:pPr marL="974725" lvl="1" indent="-324485"/>
            <a:r>
              <a:rPr lang="en-US"/>
              <a:t>NO I/O</a:t>
            </a:r>
            <a:endParaRPr lang="en-US">
              <a:cs typeface="Calibri"/>
            </a:endParaRPr>
          </a:p>
          <a:p>
            <a:pPr marL="974725" lvl="1" indent="-324485"/>
            <a:r>
              <a:rPr lang="en-US"/>
              <a:t>NO </a:t>
            </a:r>
            <a:r>
              <a:rPr lang="en-US" b="1" i="1"/>
              <a:t>random</a:t>
            </a:r>
            <a:r>
              <a:rPr lang="en-US"/>
              <a:t> operations</a:t>
            </a:r>
            <a:endParaRPr lang="en-US">
              <a:cs typeface="Calibri"/>
            </a:endParaRPr>
          </a:p>
          <a:p>
            <a:pPr marL="324485" indent="-324485"/>
            <a:r>
              <a:rPr lang="en-US"/>
              <a:t>Why</a:t>
            </a:r>
            <a:endParaRPr lang="en-US">
              <a:cs typeface="Calibri"/>
            </a:endParaRPr>
          </a:p>
          <a:p>
            <a:pPr marL="974725" lvl="1" indent="-324485"/>
            <a:r>
              <a:rPr lang="en-US"/>
              <a:t>Straight forward testing</a:t>
            </a:r>
            <a:endParaRPr lang="en-US">
              <a:cs typeface="Calibri"/>
            </a:endParaRPr>
          </a:p>
          <a:p>
            <a:pPr marL="974725" lvl="1" indent="-324485"/>
            <a:r>
              <a:rPr lang="en-US"/>
              <a:t>Easier to reason about</a:t>
            </a:r>
            <a:endParaRPr lang="en-US">
              <a:cs typeface="Calibri"/>
            </a:endParaRPr>
          </a:p>
          <a:p>
            <a:pPr marL="974725" lvl="1" indent="-324485"/>
            <a:r>
              <a:rPr lang="en-US"/>
              <a:t>Reproducible results</a:t>
            </a:r>
            <a:endParaRPr lang="en-US">
              <a:cs typeface="Calibri"/>
            </a:endParaRPr>
          </a:p>
          <a:p>
            <a:pPr marL="974725" lvl="1" indent="-324485"/>
            <a:r>
              <a:rPr lang="en-US"/>
              <a:t>Parallelization</a:t>
            </a:r>
            <a:endParaRPr lang="en-US">
              <a:cs typeface="Calibri"/>
            </a:endParaRPr>
          </a:p>
          <a:p>
            <a:pPr marL="324485" indent="-324485"/>
            <a:endParaRPr lang="en-US">
              <a:cs typeface="Calibri"/>
            </a:endParaRPr>
          </a:p>
        </p:txBody>
      </p:sp>
    </p:spTree>
    <p:extLst>
      <p:ext uri="{BB962C8B-B14F-4D97-AF65-F5344CB8AC3E}">
        <p14:creationId xmlns:p14="http://schemas.microsoft.com/office/powerpoint/2010/main" val="376936445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1F760-6662-4727-A7BF-2A717DBE0F9A}"/>
              </a:ext>
            </a:extLst>
          </p:cNvPr>
          <p:cNvSpPr>
            <a:spLocks noGrp="1"/>
          </p:cNvSpPr>
          <p:nvPr>
            <p:ph type="title"/>
          </p:nvPr>
        </p:nvSpPr>
        <p:spPr/>
        <p:txBody>
          <a:bodyPr/>
          <a:lstStyle/>
          <a:p>
            <a:r>
              <a:rPr lang="en-US"/>
              <a:t>Higher-order functions</a:t>
            </a:r>
          </a:p>
        </p:txBody>
      </p:sp>
      <p:sp>
        <p:nvSpPr>
          <p:cNvPr id="3" name="Text Placeholder 2">
            <a:extLst>
              <a:ext uri="{FF2B5EF4-FFF2-40B4-BE49-F238E27FC236}">
                <a16:creationId xmlns:a16="http://schemas.microsoft.com/office/drawing/2014/main" id="{3AA970D2-DF14-4B5A-A981-F0ECB78E878F}"/>
              </a:ext>
            </a:extLst>
          </p:cNvPr>
          <p:cNvSpPr>
            <a:spLocks noGrp="1"/>
          </p:cNvSpPr>
          <p:nvPr>
            <p:ph type="body" idx="1"/>
          </p:nvPr>
        </p:nvSpPr>
        <p:spPr/>
        <p:txBody>
          <a:bodyPr vert="horz" lIns="91440" tIns="45720" rIns="91440" bIns="45720" rtlCol="0" anchor="t">
            <a:normAutofit/>
          </a:bodyPr>
          <a:lstStyle/>
          <a:p>
            <a:pPr marL="324485" indent="-324485"/>
            <a:r>
              <a:rPr lang="en-US"/>
              <a:t>Higher-order function</a:t>
            </a:r>
          </a:p>
          <a:p>
            <a:pPr marL="974725" lvl="1" indent="-324485"/>
            <a:r>
              <a:rPr lang="en-US"/>
              <a:t>A function that takes another function as input</a:t>
            </a:r>
            <a:endParaRPr lang="en-US">
              <a:cs typeface="Calibri"/>
            </a:endParaRPr>
          </a:p>
          <a:p>
            <a:pPr marL="974725" lvl="1" indent="-324485"/>
            <a:r>
              <a:rPr lang="en-US"/>
              <a:t>OR - A function that returns a function as output</a:t>
            </a:r>
            <a:endParaRPr lang="en-US">
              <a:cs typeface="Calibri"/>
            </a:endParaRPr>
          </a:p>
          <a:p>
            <a:pPr marL="324485" indent="-324485"/>
            <a:r>
              <a:rPr lang="en-US"/>
              <a:t>You’ve seen this before </a:t>
            </a:r>
            <a:endParaRPr lang="en-US">
              <a:cs typeface="Calibri"/>
            </a:endParaRPr>
          </a:p>
          <a:p>
            <a:pPr marL="974725" lvl="1" indent="-324485"/>
            <a:r>
              <a:rPr lang="en-US"/>
              <a:t>With C# + LINQ</a:t>
            </a:r>
            <a:endParaRPr lang="en-US">
              <a:cs typeface="Calibri"/>
            </a:endParaRPr>
          </a:p>
          <a:p>
            <a:pPr marL="1624965" lvl="2" indent="-324485"/>
            <a:r>
              <a:rPr lang="en-US"/>
              <a:t>The LINQ </a:t>
            </a:r>
            <a:r>
              <a:rPr lang="en-US">
                <a:solidFill>
                  <a:schemeClr val="accent5">
                    <a:lumMod val="75000"/>
                  </a:schemeClr>
                </a:solidFill>
                <a:latin typeface="Consolas"/>
              </a:rPr>
              <a:t>Select</a:t>
            </a:r>
            <a:r>
              <a:rPr lang="en-US"/>
              <a:t> is a higher-order function</a:t>
            </a:r>
            <a:br>
              <a:rPr lang="en-US"/>
            </a:br>
            <a:r>
              <a:rPr lang="en-US" err="1">
                <a:latin typeface="Consolas"/>
              </a:rPr>
              <a:t>users.</a:t>
            </a:r>
            <a:r>
              <a:rPr lang="en-US" err="1">
                <a:solidFill>
                  <a:schemeClr val="accent5">
                    <a:lumMod val="75000"/>
                  </a:schemeClr>
                </a:solidFill>
                <a:latin typeface="Consolas"/>
              </a:rPr>
              <a:t>Select</a:t>
            </a:r>
            <a:r>
              <a:rPr lang="en-US">
                <a:latin typeface="Consolas"/>
              </a:rPr>
              <a:t>(user =&gt; new { </a:t>
            </a:r>
            <a:r>
              <a:rPr lang="en-US" err="1">
                <a:latin typeface="Consolas"/>
              </a:rPr>
              <a:t>user.Name</a:t>
            </a:r>
            <a:r>
              <a:rPr lang="en-US">
                <a:latin typeface="Consolas"/>
              </a:rPr>
              <a:t> })</a:t>
            </a:r>
          </a:p>
          <a:p>
            <a:pPr marL="974725" lvl="1" indent="-324485"/>
            <a:r>
              <a:rPr lang="en-US">
                <a:ea typeface="+mn-lt"/>
                <a:cs typeface="+mn-lt"/>
              </a:rPr>
              <a:t>And with JavaScript – Callback functions, anyone?</a:t>
            </a:r>
            <a:endParaRPr lang="en-US">
              <a:latin typeface="Consolas" panose="020B0609020204030204" pitchFamily="49" charset="0"/>
            </a:endParaRPr>
          </a:p>
          <a:p>
            <a:pPr marL="324485" indent="-324485"/>
            <a:r>
              <a:rPr lang="en-US">
                <a:latin typeface="Calibri"/>
                <a:cs typeface="Calibri"/>
              </a:rPr>
              <a:t>Important for dependency inversion</a:t>
            </a:r>
          </a:p>
          <a:p>
            <a:pPr marL="324485" indent="-324485"/>
            <a:endParaRPr lang="en-US">
              <a:latin typeface="Consolas" panose="020B0609020204030204" pitchFamily="49" charset="0"/>
            </a:endParaRPr>
          </a:p>
          <a:p>
            <a:pPr marL="974725" lvl="1" indent="-324485"/>
            <a:endParaRPr lang="en-US">
              <a:latin typeface="Consolas" panose="020B0609020204030204" pitchFamily="49" charset="0"/>
              <a:cs typeface="Calibri" panose="020F0502020204030204"/>
            </a:endParaRPr>
          </a:p>
          <a:p>
            <a:pPr marL="324485" indent="-324485"/>
            <a:endParaRPr lang="en-US">
              <a:cs typeface="Calibri" panose="020F0502020204030204"/>
            </a:endParaRPr>
          </a:p>
        </p:txBody>
      </p:sp>
    </p:spTree>
    <p:extLst>
      <p:ext uri="{BB962C8B-B14F-4D97-AF65-F5344CB8AC3E}">
        <p14:creationId xmlns:p14="http://schemas.microsoft.com/office/powerpoint/2010/main" val="907133698"/>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1" name="Explicit Function Arguments"/>
          <p:cNvSpPr txBox="1">
            <a:spLocks noGrp="1"/>
          </p:cNvSpPr>
          <p:nvPr>
            <p:ph type="title"/>
          </p:nvPr>
        </p:nvSpPr>
        <p:spPr>
          <a:prstGeom prst="rect">
            <a:avLst/>
          </a:prstGeom>
        </p:spPr>
        <p:txBody>
          <a:bodyPr/>
          <a:lstStyle>
            <a:lvl1pPr>
              <a:defRPr>
                <a:solidFill>
                  <a:srgbClr val="000000"/>
                </a:solidFill>
              </a:defRPr>
            </a:lvl1pPr>
          </a:lstStyle>
          <a:p>
            <a:r>
              <a:t>Explicit Function Arguments</a:t>
            </a:r>
          </a:p>
        </p:txBody>
      </p:sp>
      <p:sp>
        <p:nvSpPr>
          <p:cNvPr id="132" name="// Sometimes the type inference system cannot determine your argument types.…"/>
          <p:cNvSpPr txBox="1"/>
          <p:nvPr/>
        </p:nvSpPr>
        <p:spPr>
          <a:xfrm>
            <a:off x="1002416" y="4512368"/>
            <a:ext cx="10325177" cy="174486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pPr algn="l" defTabSz="457200">
              <a:lnSpc>
                <a:spcPts val="4600"/>
              </a:lnSpc>
              <a:defRPr sz="2100" b="1">
                <a:solidFill>
                  <a:srgbClr val="408080"/>
                </a:solidFill>
                <a:effectLst/>
                <a:latin typeface="+mn-lt"/>
                <a:ea typeface="+mn-ea"/>
                <a:cs typeface="+mn-cs"/>
                <a:sym typeface="Helvetica Neue"/>
              </a:defRPr>
            </a:pPr>
            <a:r>
              <a:t>// Sometimes the type inference system cannot determine your argument types.</a:t>
            </a:r>
          </a:p>
          <a:p>
            <a:pPr algn="l" defTabSz="457200">
              <a:lnSpc>
                <a:spcPts val="4600"/>
              </a:lnSpc>
              <a:defRPr sz="2100" b="1">
                <a:solidFill>
                  <a:srgbClr val="408080"/>
                </a:solidFill>
                <a:effectLst/>
                <a:latin typeface="+mn-lt"/>
                <a:ea typeface="+mn-ea"/>
                <a:cs typeface="+mn-cs"/>
                <a:sym typeface="Helvetica Neue"/>
              </a:defRPr>
            </a:pPr>
            <a:r>
              <a:t>// You may need to explicitly define the types</a:t>
            </a:r>
            <a:endParaRPr>
              <a:solidFill>
                <a:srgbClr val="333333"/>
              </a:solidFill>
            </a:endParaRPr>
          </a:p>
          <a:p>
            <a:pPr algn="l" defTabSz="457200">
              <a:lnSpc>
                <a:spcPts val="4600"/>
              </a:lnSpc>
              <a:defRPr sz="2100" b="1">
                <a:solidFill>
                  <a:srgbClr val="333333"/>
                </a:solidFill>
                <a:effectLst/>
                <a:latin typeface="+mn-lt"/>
                <a:ea typeface="+mn-ea"/>
                <a:cs typeface="+mn-cs"/>
                <a:sym typeface="Helvetica Neue"/>
              </a:defRPr>
            </a:pPr>
            <a:r>
              <a:rPr>
                <a:solidFill>
                  <a:srgbClr val="008000"/>
                </a:solidFill>
              </a:rPr>
              <a:t>let</a:t>
            </a:r>
            <a:r>
              <a:t> divide </a:t>
            </a:r>
            <a:r>
              <a:rPr>
                <a:solidFill>
                  <a:srgbClr val="000000"/>
                </a:solidFill>
              </a:rPr>
              <a:t>(x:</a:t>
            </a:r>
            <a:r>
              <a:rPr>
                <a:solidFill>
                  <a:srgbClr val="B00040"/>
                </a:solidFill>
              </a:rPr>
              <a:t> </a:t>
            </a:r>
            <a:r>
              <a:rPr>
                <a:solidFill>
                  <a:schemeClr val="accent3">
                    <a:hueOff val="-1022247"/>
                    <a:satOff val="34289"/>
                    <a:lumOff val="-18384"/>
                  </a:schemeClr>
                </a:solidFill>
              </a:rPr>
              <a:t>double</a:t>
            </a:r>
            <a:r>
              <a:rPr>
                <a:solidFill>
                  <a:srgbClr val="000000"/>
                </a:solidFill>
              </a:rPr>
              <a:t>)</a:t>
            </a:r>
            <a:r>
              <a:rPr>
                <a:solidFill>
                  <a:srgbClr val="B00040"/>
                </a:solidFill>
              </a:rPr>
              <a:t> </a:t>
            </a:r>
            <a:r>
              <a:rPr>
                <a:solidFill>
                  <a:srgbClr val="000000"/>
                </a:solidFill>
              </a:rPr>
              <a:t>(y:</a:t>
            </a:r>
            <a:r>
              <a:rPr>
                <a:solidFill>
                  <a:srgbClr val="B00040"/>
                </a:solidFill>
              </a:rPr>
              <a:t> </a:t>
            </a:r>
            <a:r>
              <a:rPr>
                <a:solidFill>
                  <a:schemeClr val="accent3">
                    <a:hueOff val="-1022247"/>
                    <a:satOff val="34289"/>
                    <a:lumOff val="-18384"/>
                  </a:schemeClr>
                </a:solidFill>
              </a:rPr>
              <a:t>double</a:t>
            </a:r>
            <a:r>
              <a:rPr>
                <a:solidFill>
                  <a:srgbClr val="000000"/>
                </a:solidFill>
              </a:rPr>
              <a:t>)</a:t>
            </a:r>
            <a:r>
              <a:t> =</a:t>
            </a:r>
          </a:p>
          <a:p>
            <a:pPr lvl="1" algn="l" defTabSz="457200">
              <a:lnSpc>
                <a:spcPts val="4600"/>
              </a:lnSpc>
              <a:defRPr sz="2100" b="1">
                <a:solidFill>
                  <a:srgbClr val="333333"/>
                </a:solidFill>
                <a:effectLst/>
                <a:latin typeface="+mn-lt"/>
                <a:ea typeface="+mn-ea"/>
                <a:cs typeface="+mn-cs"/>
                <a:sym typeface="Helvetica Neue"/>
              </a:defRPr>
            </a:pPr>
            <a:r>
              <a:t>   x / y</a:t>
            </a:r>
          </a:p>
        </p:txBody>
      </p:sp>
    </p:spTree>
  </p:cSld>
  <p:clrMapOvr>
    <a:masterClrMapping/>
  </p:clrMapOvr>
  <p:transition spd="med">
    <p:dissolv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37128BAE-6454-4360-A41B-633CDBCAD2E8}"/>
              </a:ext>
            </a:extLst>
          </p:cNvPr>
          <p:cNvPicPr>
            <a:picLocks noChangeAspect="1"/>
          </p:cNvPicPr>
          <p:nvPr/>
        </p:nvPicPr>
        <p:blipFill>
          <a:blip r:embed="rId3"/>
          <a:stretch>
            <a:fillRect/>
          </a:stretch>
        </p:blipFill>
        <p:spPr>
          <a:xfrm>
            <a:off x="-1" y="1764701"/>
            <a:ext cx="12713063" cy="3438928"/>
          </a:xfrm>
          <a:prstGeom prst="rect">
            <a:avLst/>
          </a:prstGeom>
        </p:spPr>
      </p:pic>
      <p:sp>
        <p:nvSpPr>
          <p:cNvPr id="2" name="Title 1">
            <a:extLst>
              <a:ext uri="{FF2B5EF4-FFF2-40B4-BE49-F238E27FC236}">
                <a16:creationId xmlns:a16="http://schemas.microsoft.com/office/drawing/2014/main" id="{4A3FD38F-8FBE-4395-A808-309F72647AC6}"/>
              </a:ext>
            </a:extLst>
          </p:cNvPr>
          <p:cNvSpPr>
            <a:spLocks noGrp="1"/>
          </p:cNvSpPr>
          <p:nvPr>
            <p:ph type="title"/>
          </p:nvPr>
        </p:nvSpPr>
        <p:spPr>
          <a:xfrm>
            <a:off x="894080" y="-660"/>
            <a:ext cx="11216640" cy="1059421"/>
          </a:xfrm>
        </p:spPr>
        <p:txBody>
          <a:bodyPr/>
          <a:lstStyle/>
          <a:p>
            <a:r>
              <a:rPr lang="en-US">
                <a:cs typeface="Calibri Light"/>
              </a:rPr>
              <a:t>Sample H-O Function and Test</a:t>
            </a:r>
          </a:p>
        </p:txBody>
      </p:sp>
      <p:pic>
        <p:nvPicPr>
          <p:cNvPr id="7" name="Picture 6">
            <a:extLst>
              <a:ext uri="{FF2B5EF4-FFF2-40B4-BE49-F238E27FC236}">
                <a16:creationId xmlns:a16="http://schemas.microsoft.com/office/drawing/2014/main" id="{F2AAFEA7-A545-443F-84D3-EF6FB387F508}"/>
              </a:ext>
            </a:extLst>
          </p:cNvPr>
          <p:cNvPicPr>
            <a:picLocks noChangeAspect="1"/>
          </p:cNvPicPr>
          <p:nvPr/>
        </p:nvPicPr>
        <p:blipFill>
          <a:blip r:embed="rId4"/>
          <a:stretch>
            <a:fillRect/>
          </a:stretch>
        </p:blipFill>
        <p:spPr>
          <a:xfrm>
            <a:off x="0" y="845788"/>
            <a:ext cx="12713064" cy="1059421"/>
          </a:xfrm>
          <a:prstGeom prst="rect">
            <a:avLst/>
          </a:prstGeom>
        </p:spPr>
      </p:pic>
      <p:pic>
        <p:nvPicPr>
          <p:cNvPr id="12" name="Picture 11">
            <a:extLst>
              <a:ext uri="{FF2B5EF4-FFF2-40B4-BE49-F238E27FC236}">
                <a16:creationId xmlns:a16="http://schemas.microsoft.com/office/drawing/2014/main" id="{EEF89E8B-1495-452F-9979-1AFBF14C1DED}"/>
              </a:ext>
            </a:extLst>
          </p:cNvPr>
          <p:cNvPicPr>
            <a:picLocks noChangeAspect="1"/>
          </p:cNvPicPr>
          <p:nvPr/>
        </p:nvPicPr>
        <p:blipFill>
          <a:blip r:embed="rId5"/>
          <a:stretch>
            <a:fillRect/>
          </a:stretch>
        </p:blipFill>
        <p:spPr>
          <a:xfrm>
            <a:off x="0" y="5140852"/>
            <a:ext cx="10148047" cy="4612748"/>
          </a:xfrm>
          <a:prstGeom prst="rect">
            <a:avLst/>
          </a:prstGeom>
        </p:spPr>
      </p:pic>
    </p:spTree>
    <p:extLst>
      <p:ext uri="{BB962C8B-B14F-4D97-AF65-F5344CB8AC3E}">
        <p14:creationId xmlns:p14="http://schemas.microsoft.com/office/powerpoint/2010/main" val="880652090"/>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AA7E20-ECD0-4A78-8546-03FB6D705748}"/>
              </a:ext>
            </a:extLst>
          </p:cNvPr>
          <p:cNvSpPr>
            <a:spLocks noGrp="1"/>
          </p:cNvSpPr>
          <p:nvPr>
            <p:ph type="title"/>
          </p:nvPr>
        </p:nvSpPr>
        <p:spPr>
          <a:xfrm>
            <a:off x="894080" y="17279"/>
            <a:ext cx="11216640" cy="837420"/>
          </a:xfrm>
        </p:spPr>
        <p:txBody>
          <a:bodyPr>
            <a:normAutofit fontScale="90000"/>
          </a:bodyPr>
          <a:lstStyle/>
          <a:p>
            <a:r>
              <a:rPr lang="en-US"/>
              <a:t>Partial Application</a:t>
            </a:r>
          </a:p>
        </p:txBody>
      </p:sp>
      <p:pic>
        <p:nvPicPr>
          <p:cNvPr id="4" name="Picture 3">
            <a:extLst>
              <a:ext uri="{FF2B5EF4-FFF2-40B4-BE49-F238E27FC236}">
                <a16:creationId xmlns:a16="http://schemas.microsoft.com/office/drawing/2014/main" id="{E9A44CD1-29D6-45FD-9292-B9BCA951E4DD}"/>
              </a:ext>
            </a:extLst>
          </p:cNvPr>
          <p:cNvPicPr>
            <a:picLocks noChangeAspect="1"/>
          </p:cNvPicPr>
          <p:nvPr/>
        </p:nvPicPr>
        <p:blipFill>
          <a:blip r:embed="rId3"/>
          <a:stretch>
            <a:fillRect/>
          </a:stretch>
        </p:blipFill>
        <p:spPr>
          <a:xfrm>
            <a:off x="181028" y="1489984"/>
            <a:ext cx="6662407" cy="1738930"/>
          </a:xfrm>
          <a:prstGeom prst="rect">
            <a:avLst/>
          </a:prstGeom>
        </p:spPr>
      </p:pic>
      <p:pic>
        <p:nvPicPr>
          <p:cNvPr id="7" name="Picture 6">
            <a:extLst>
              <a:ext uri="{FF2B5EF4-FFF2-40B4-BE49-F238E27FC236}">
                <a16:creationId xmlns:a16="http://schemas.microsoft.com/office/drawing/2014/main" id="{67786C7E-B8A6-48BE-A7D3-305ADC11DCF9}"/>
              </a:ext>
            </a:extLst>
          </p:cNvPr>
          <p:cNvPicPr>
            <a:picLocks noChangeAspect="1"/>
          </p:cNvPicPr>
          <p:nvPr/>
        </p:nvPicPr>
        <p:blipFill>
          <a:blip r:embed="rId4"/>
          <a:stretch>
            <a:fillRect/>
          </a:stretch>
        </p:blipFill>
        <p:spPr>
          <a:xfrm>
            <a:off x="179320" y="3830424"/>
            <a:ext cx="6664115" cy="1885244"/>
          </a:xfrm>
          <a:prstGeom prst="rect">
            <a:avLst/>
          </a:prstGeom>
        </p:spPr>
      </p:pic>
      <p:sp>
        <p:nvSpPr>
          <p:cNvPr id="9" name="TextBox 8">
            <a:extLst>
              <a:ext uri="{FF2B5EF4-FFF2-40B4-BE49-F238E27FC236}">
                <a16:creationId xmlns:a16="http://schemas.microsoft.com/office/drawing/2014/main" id="{154201B2-B1E9-4388-B791-17ECEE722DC8}"/>
              </a:ext>
            </a:extLst>
          </p:cNvPr>
          <p:cNvSpPr txBox="1"/>
          <p:nvPr/>
        </p:nvSpPr>
        <p:spPr>
          <a:xfrm>
            <a:off x="7936851" y="3884211"/>
            <a:ext cx="4721312" cy="1754326"/>
          </a:xfrm>
          <a:prstGeom prst="rect">
            <a:avLst/>
          </a:prstGeom>
          <a:solidFill>
            <a:schemeClr val="accent6">
              <a:lumMod val="75000"/>
            </a:schemeClr>
          </a:solidFill>
        </p:spPr>
        <p:txBody>
          <a:bodyPr wrap="square" rtlCol="0">
            <a:spAutoFit/>
          </a:bodyPr>
          <a:lstStyle/>
          <a:p>
            <a:r>
              <a:rPr lang="en-US" sz="5400"/>
              <a:t>Same function signature</a:t>
            </a:r>
          </a:p>
        </p:txBody>
      </p:sp>
      <p:sp>
        <p:nvSpPr>
          <p:cNvPr id="10" name="TextBox 9">
            <a:extLst>
              <a:ext uri="{FF2B5EF4-FFF2-40B4-BE49-F238E27FC236}">
                <a16:creationId xmlns:a16="http://schemas.microsoft.com/office/drawing/2014/main" id="{78F9B5AF-A560-4125-9693-6EFFF41ABC40}"/>
              </a:ext>
            </a:extLst>
          </p:cNvPr>
          <p:cNvSpPr txBox="1"/>
          <p:nvPr/>
        </p:nvSpPr>
        <p:spPr>
          <a:xfrm>
            <a:off x="5261135" y="4515153"/>
            <a:ext cx="1103806" cy="1323439"/>
          </a:xfrm>
          <a:prstGeom prst="rect">
            <a:avLst/>
          </a:prstGeom>
          <a:solidFill>
            <a:srgbClr val="00B0F0"/>
          </a:solidFill>
        </p:spPr>
        <p:txBody>
          <a:bodyPr wrap="square" rtlCol="0">
            <a:spAutoFit/>
          </a:bodyPr>
          <a:lstStyle/>
          <a:p>
            <a:r>
              <a:rPr lang="en-US" sz="8000"/>
              <a:t>3</a:t>
            </a:r>
          </a:p>
        </p:txBody>
      </p:sp>
      <p:pic>
        <p:nvPicPr>
          <p:cNvPr id="11" name="Picture 10">
            <a:extLst>
              <a:ext uri="{FF2B5EF4-FFF2-40B4-BE49-F238E27FC236}">
                <a16:creationId xmlns:a16="http://schemas.microsoft.com/office/drawing/2014/main" id="{1A39DD42-16C4-4180-9284-C405B8612AF2}"/>
              </a:ext>
            </a:extLst>
          </p:cNvPr>
          <p:cNvPicPr>
            <a:picLocks noChangeAspect="1"/>
          </p:cNvPicPr>
          <p:nvPr/>
        </p:nvPicPr>
        <p:blipFill>
          <a:blip r:embed="rId5"/>
          <a:stretch>
            <a:fillRect/>
          </a:stretch>
        </p:blipFill>
        <p:spPr>
          <a:xfrm>
            <a:off x="7298059" y="1116564"/>
            <a:ext cx="5662920" cy="2713859"/>
          </a:xfrm>
          <a:prstGeom prst="rect">
            <a:avLst/>
          </a:prstGeom>
        </p:spPr>
      </p:pic>
      <p:sp>
        <p:nvSpPr>
          <p:cNvPr id="8" name="Arrow: Right 7">
            <a:extLst>
              <a:ext uri="{FF2B5EF4-FFF2-40B4-BE49-F238E27FC236}">
                <a16:creationId xmlns:a16="http://schemas.microsoft.com/office/drawing/2014/main" id="{489E638E-E48A-439E-B13A-F74E70FF6FE1}"/>
              </a:ext>
            </a:extLst>
          </p:cNvPr>
          <p:cNvSpPr/>
          <p:nvPr/>
        </p:nvSpPr>
        <p:spPr>
          <a:xfrm>
            <a:off x="6502400" y="2322824"/>
            <a:ext cx="902071" cy="8374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a:extLst>
              <a:ext uri="{FF2B5EF4-FFF2-40B4-BE49-F238E27FC236}">
                <a16:creationId xmlns:a16="http://schemas.microsoft.com/office/drawing/2014/main" id="{3BCA2AD7-B9CE-4E2C-9A83-EF64151F34C1}"/>
              </a:ext>
            </a:extLst>
          </p:cNvPr>
          <p:cNvGrpSpPr/>
          <p:nvPr/>
        </p:nvGrpSpPr>
        <p:grpSpPr>
          <a:xfrm>
            <a:off x="179320" y="5626060"/>
            <a:ext cx="7757531" cy="3270342"/>
            <a:chOff x="179320" y="5626060"/>
            <a:chExt cx="7757531" cy="3270342"/>
          </a:xfrm>
        </p:grpSpPr>
        <p:pic>
          <p:nvPicPr>
            <p:cNvPr id="13" name="Picture 12">
              <a:extLst>
                <a:ext uri="{FF2B5EF4-FFF2-40B4-BE49-F238E27FC236}">
                  <a16:creationId xmlns:a16="http://schemas.microsoft.com/office/drawing/2014/main" id="{AE00E3D8-06EB-4F88-9B9D-D9C58F0504A2}"/>
                </a:ext>
              </a:extLst>
            </p:cNvPr>
            <p:cNvPicPr>
              <a:picLocks noChangeAspect="1"/>
            </p:cNvPicPr>
            <p:nvPr/>
          </p:nvPicPr>
          <p:blipFill>
            <a:blip r:embed="rId6"/>
            <a:stretch>
              <a:fillRect/>
            </a:stretch>
          </p:blipFill>
          <p:spPr>
            <a:xfrm>
              <a:off x="179320" y="7216427"/>
              <a:ext cx="7757531" cy="1679975"/>
            </a:xfrm>
            <a:prstGeom prst="rect">
              <a:avLst/>
            </a:prstGeom>
          </p:spPr>
        </p:pic>
        <p:sp>
          <p:nvSpPr>
            <p:cNvPr id="14" name="Arrow: Up 13">
              <a:extLst>
                <a:ext uri="{FF2B5EF4-FFF2-40B4-BE49-F238E27FC236}">
                  <a16:creationId xmlns:a16="http://schemas.microsoft.com/office/drawing/2014/main" id="{42C62AE7-CA20-4127-9021-F17376AF4269}"/>
                </a:ext>
              </a:extLst>
            </p:cNvPr>
            <p:cNvSpPr/>
            <p:nvPr/>
          </p:nvSpPr>
          <p:spPr>
            <a:xfrm>
              <a:off x="1757082" y="5626060"/>
              <a:ext cx="1936377" cy="1679975"/>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5" name="Picture 14">
            <a:extLst>
              <a:ext uri="{FF2B5EF4-FFF2-40B4-BE49-F238E27FC236}">
                <a16:creationId xmlns:a16="http://schemas.microsoft.com/office/drawing/2014/main" id="{B7A93517-ED38-4615-A57B-588713C24AAF}"/>
              </a:ext>
            </a:extLst>
          </p:cNvPr>
          <p:cNvPicPr>
            <a:picLocks noChangeAspect="1"/>
          </p:cNvPicPr>
          <p:nvPr/>
        </p:nvPicPr>
        <p:blipFill>
          <a:blip r:embed="rId7"/>
          <a:stretch>
            <a:fillRect/>
          </a:stretch>
        </p:blipFill>
        <p:spPr>
          <a:xfrm>
            <a:off x="22910" y="6546247"/>
            <a:ext cx="8853907" cy="1605094"/>
          </a:xfrm>
          <a:prstGeom prst="rect">
            <a:avLst/>
          </a:prstGeom>
        </p:spPr>
      </p:pic>
      <p:pic>
        <p:nvPicPr>
          <p:cNvPr id="16" name="Picture 15">
            <a:extLst>
              <a:ext uri="{FF2B5EF4-FFF2-40B4-BE49-F238E27FC236}">
                <a16:creationId xmlns:a16="http://schemas.microsoft.com/office/drawing/2014/main" id="{9D979011-B39F-4F5E-BA13-17C7978FCDC7}"/>
              </a:ext>
            </a:extLst>
          </p:cNvPr>
          <p:cNvPicPr>
            <a:picLocks noChangeAspect="1"/>
          </p:cNvPicPr>
          <p:nvPr/>
        </p:nvPicPr>
        <p:blipFill>
          <a:blip r:embed="rId8"/>
          <a:stretch>
            <a:fillRect/>
          </a:stretch>
        </p:blipFill>
        <p:spPr>
          <a:xfrm>
            <a:off x="0" y="8113426"/>
            <a:ext cx="8828012" cy="1605094"/>
          </a:xfrm>
          <a:prstGeom prst="rect">
            <a:avLst/>
          </a:prstGeom>
        </p:spPr>
      </p:pic>
    </p:spTree>
    <p:extLst>
      <p:ext uri="{BB962C8B-B14F-4D97-AF65-F5344CB8AC3E}">
        <p14:creationId xmlns:p14="http://schemas.microsoft.com/office/powerpoint/2010/main" val="3032978435"/>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1000"/>
                                        <p:tgtEl>
                                          <p:spTgt spid="10"/>
                                        </p:tgtEl>
                                      </p:cBhvr>
                                    </p:animEffect>
                                    <p:anim calcmode="lin" valueType="num">
                                      <p:cBhvr>
                                        <p:cTn id="16" dur="1000" fill="hold"/>
                                        <p:tgtEl>
                                          <p:spTgt spid="10"/>
                                        </p:tgtEl>
                                        <p:attrNameLst>
                                          <p:attrName>ppt_x</p:attrName>
                                        </p:attrNameLst>
                                      </p:cBhvr>
                                      <p:tavLst>
                                        <p:tav tm="0">
                                          <p:val>
                                            <p:strVal val="#ppt_x"/>
                                          </p:val>
                                        </p:tav>
                                        <p:tav tm="100000">
                                          <p:val>
                                            <p:strVal val="#ppt_x"/>
                                          </p:val>
                                        </p:tav>
                                      </p:tavLst>
                                    </p:anim>
                                    <p:anim calcmode="lin" valueType="num">
                                      <p:cBhvr>
                                        <p:cTn id="17"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11"/>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8"/>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1000"/>
                                        <p:tgtEl>
                                          <p:spTgt spid="9"/>
                                        </p:tgtEl>
                                      </p:cBhvr>
                                    </p:animEffect>
                                    <p:anim calcmode="lin" valueType="num">
                                      <p:cBhvr>
                                        <p:cTn id="29" dur="1000" fill="hold"/>
                                        <p:tgtEl>
                                          <p:spTgt spid="9"/>
                                        </p:tgtEl>
                                        <p:attrNameLst>
                                          <p:attrName>ppt_x</p:attrName>
                                        </p:attrNameLst>
                                      </p:cBhvr>
                                      <p:tavLst>
                                        <p:tav tm="0">
                                          <p:val>
                                            <p:strVal val="#ppt_x"/>
                                          </p:val>
                                        </p:tav>
                                        <p:tav tm="100000">
                                          <p:val>
                                            <p:strVal val="#ppt_x"/>
                                          </p:val>
                                        </p:tav>
                                      </p:tavLst>
                                    </p:anim>
                                    <p:anim calcmode="lin" valueType="num">
                                      <p:cBhvr>
                                        <p:cTn id="30"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17"/>
                                        </p:tgtEl>
                                        <p:attrNameLst>
                                          <p:attrName>style.visibility</p:attrName>
                                        </p:attrNameLst>
                                      </p:cBhvr>
                                      <p:to>
                                        <p:strVal val="visible"/>
                                      </p:to>
                                    </p:set>
                                    <p:animEffect transition="in" filter="fade">
                                      <p:cBhvr>
                                        <p:cTn id="35" dur="1000"/>
                                        <p:tgtEl>
                                          <p:spTgt spid="17"/>
                                        </p:tgtEl>
                                      </p:cBhvr>
                                    </p:animEffect>
                                    <p:anim calcmode="lin" valueType="num">
                                      <p:cBhvr>
                                        <p:cTn id="36" dur="1000" fill="hold"/>
                                        <p:tgtEl>
                                          <p:spTgt spid="17"/>
                                        </p:tgtEl>
                                        <p:attrNameLst>
                                          <p:attrName>ppt_x</p:attrName>
                                        </p:attrNameLst>
                                      </p:cBhvr>
                                      <p:tavLst>
                                        <p:tav tm="0">
                                          <p:val>
                                            <p:strVal val="#ppt_x"/>
                                          </p:val>
                                        </p:tav>
                                        <p:tav tm="100000">
                                          <p:val>
                                            <p:strVal val="#ppt_x"/>
                                          </p:val>
                                        </p:tav>
                                      </p:tavLst>
                                    </p:anim>
                                    <p:anim calcmode="lin" valueType="num">
                                      <p:cBhvr>
                                        <p:cTn id="37" dur="1000" fill="hold"/>
                                        <p:tgtEl>
                                          <p:spTgt spid="17"/>
                                        </p:tgtEl>
                                        <p:attrNameLst>
                                          <p:attrName>ppt_y</p:attrName>
                                        </p:attrNameLst>
                                      </p:cBhvr>
                                      <p:tavLst>
                                        <p:tav tm="0">
                                          <p:val>
                                            <p:strVal val="#ppt_y+.1"/>
                                          </p:val>
                                        </p:tav>
                                        <p:tav tm="100000">
                                          <p:val>
                                            <p:strVal val="#ppt_y"/>
                                          </p:val>
                                        </p:tav>
                                      </p:tavLst>
                                    </p:anim>
                                  </p:childTnLst>
                                  <p:subTnLst>
                                    <p:set>
                                      <p:cBhvr override="childStyle">
                                        <p:cTn dur="1" fill="hold" display="0" masterRel="nextClick" afterEffect="1"/>
                                        <p:tgtEl>
                                          <p:spTgt spid="17"/>
                                        </p:tgtEl>
                                        <p:attrNameLst>
                                          <p:attrName>style.visibility</p:attrName>
                                        </p:attrNameLst>
                                      </p:cBhvr>
                                      <p:to>
                                        <p:strVal val="hidden"/>
                                      </p:to>
                                    </p:set>
                                  </p:subTnLst>
                                </p:cTn>
                              </p:par>
                            </p:childTnLst>
                          </p:cTn>
                        </p:par>
                      </p:childTnLst>
                    </p:cTn>
                  </p:par>
                  <p:par>
                    <p:cTn id="38" fill="hold">
                      <p:stCondLst>
                        <p:cond delay="indefinite"/>
                      </p:stCondLst>
                      <p:childTnLst>
                        <p:par>
                          <p:cTn id="39" fill="hold">
                            <p:stCondLst>
                              <p:cond delay="0"/>
                            </p:stCondLst>
                            <p:childTnLst>
                              <p:par>
                                <p:cTn id="40" presetID="1" presetClass="entr" presetSubtype="0" fill="hold" nodeType="clickEffect">
                                  <p:stCondLst>
                                    <p:cond delay="0"/>
                                  </p:stCondLst>
                                  <p:childTnLst>
                                    <p:set>
                                      <p:cBhvr>
                                        <p:cTn id="41" dur="1" fill="hold">
                                          <p:stCondLst>
                                            <p:cond delay="0"/>
                                          </p:stCondLst>
                                        </p:cTn>
                                        <p:tgtEl>
                                          <p:spTgt spid="15"/>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nodeType="clickEffect">
                                  <p:stCondLst>
                                    <p:cond delay="0"/>
                                  </p:stCondLst>
                                  <p:childTnLst>
                                    <p:set>
                                      <p:cBhvr>
                                        <p:cTn id="45"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8"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AAAD4-BC5B-4168-9D31-39CA5A4FA311}"/>
              </a:ext>
            </a:extLst>
          </p:cNvPr>
          <p:cNvSpPr>
            <a:spLocks noGrp="1"/>
          </p:cNvSpPr>
          <p:nvPr>
            <p:ph type="title"/>
          </p:nvPr>
        </p:nvSpPr>
        <p:spPr/>
        <p:txBody>
          <a:bodyPr/>
          <a:lstStyle/>
          <a:p>
            <a:r>
              <a:rPr lang="en-US" err="1">
                <a:cs typeface="Calibri Light"/>
              </a:rPr>
              <a:t>formatCustomers</a:t>
            </a:r>
            <a:r>
              <a:rPr lang="en-US">
                <a:cs typeface="Calibri Light"/>
              </a:rPr>
              <a:t> Review</a:t>
            </a:r>
            <a:endParaRPr lang="en-US"/>
          </a:p>
        </p:txBody>
      </p:sp>
      <p:sp>
        <p:nvSpPr>
          <p:cNvPr id="3" name="Text Placeholder 2">
            <a:extLst>
              <a:ext uri="{FF2B5EF4-FFF2-40B4-BE49-F238E27FC236}">
                <a16:creationId xmlns:a16="http://schemas.microsoft.com/office/drawing/2014/main" id="{C9F962F7-F42B-4D58-ADFB-27CCA3065839}"/>
              </a:ext>
            </a:extLst>
          </p:cNvPr>
          <p:cNvSpPr>
            <a:spLocks noGrp="1"/>
          </p:cNvSpPr>
          <p:nvPr>
            <p:ph type="body" idx="1"/>
          </p:nvPr>
        </p:nvSpPr>
        <p:spPr/>
        <p:txBody>
          <a:bodyPr vert="horz" lIns="91440" tIns="45720" rIns="91440" bIns="45720" rtlCol="0" anchor="t">
            <a:normAutofit/>
          </a:bodyPr>
          <a:lstStyle/>
          <a:p>
            <a:pPr marL="324485" indent="-324485"/>
            <a:endParaRPr lang="en-US">
              <a:cs typeface="Calibri" panose="020F0502020204030204"/>
            </a:endParaRPr>
          </a:p>
          <a:p>
            <a:pPr marL="324485" indent="-324485"/>
            <a:endParaRPr lang="en-US">
              <a:cs typeface="Calibri" panose="020F0502020204030204"/>
            </a:endParaRPr>
          </a:p>
          <a:p>
            <a:pPr marL="324485" indent="-324485"/>
            <a:endParaRPr lang="en-US">
              <a:cs typeface="Calibri" panose="020F0502020204030204"/>
            </a:endParaRPr>
          </a:p>
          <a:p>
            <a:pPr marL="324485" indent="-324485"/>
            <a:endParaRPr lang="en-US">
              <a:cs typeface="Calibri" panose="020F0502020204030204"/>
            </a:endParaRPr>
          </a:p>
          <a:p>
            <a:pPr marL="324485" indent="-324485"/>
            <a:endParaRPr lang="en-US">
              <a:cs typeface="Calibri" panose="020F0502020204030204"/>
            </a:endParaRPr>
          </a:p>
          <a:p>
            <a:pPr marL="324485" indent="-324485"/>
            <a:r>
              <a:rPr lang="en-US" err="1"/>
              <a:t>getCustomers</a:t>
            </a:r>
            <a:r>
              <a:rPr lang="en-US"/>
              <a:t> is defined as</a:t>
            </a:r>
            <a:br>
              <a:rPr lang="en-US"/>
            </a:br>
            <a:r>
              <a:rPr lang="en-US"/>
              <a:t>  </a:t>
            </a:r>
            <a:r>
              <a:rPr lang="en-US">
                <a:latin typeface="Consolas"/>
              </a:rPr>
              <a:t>unit -&gt; seq&lt;Customer&gt;</a:t>
            </a:r>
            <a:br>
              <a:rPr lang="en-US">
                <a:latin typeface="Consolas" panose="020B0609020204030204" pitchFamily="49" charset="0"/>
              </a:rPr>
            </a:br>
            <a:r>
              <a:rPr lang="en-US">
                <a:latin typeface="Consolas"/>
              </a:rPr>
              <a:t> </a:t>
            </a:r>
            <a:r>
              <a:rPr lang="en-US" sz="3200" err="1">
                <a:latin typeface="Consolas"/>
              </a:rPr>
              <a:t>IEnumerable</a:t>
            </a:r>
            <a:r>
              <a:rPr lang="en-US" sz="3200">
                <a:latin typeface="Consolas"/>
              </a:rPr>
              <a:t>&lt;Customer&gt; </a:t>
            </a:r>
            <a:r>
              <a:rPr lang="en-US" sz="3200" err="1">
                <a:latin typeface="Consolas"/>
              </a:rPr>
              <a:t>GetCustomers</a:t>
            </a:r>
            <a:r>
              <a:rPr lang="en-US" sz="3200">
                <a:latin typeface="Consolas"/>
              </a:rPr>
              <a:t>() in C#</a:t>
            </a:r>
            <a:endParaRPr lang="en-US">
              <a:latin typeface="Consolas"/>
            </a:endParaRPr>
          </a:p>
          <a:p>
            <a:pPr marL="324485" indent="-324485"/>
            <a:r>
              <a:rPr lang="en-US"/>
              <a:t>What </a:t>
            </a:r>
            <a:r>
              <a:rPr lang="en-US" err="1"/>
              <a:t>getCustomers</a:t>
            </a:r>
            <a:r>
              <a:rPr lang="en-US"/>
              <a:t> implementations are possible?</a:t>
            </a:r>
            <a:endParaRPr lang="en-US">
              <a:cs typeface="Calibri"/>
            </a:endParaRPr>
          </a:p>
        </p:txBody>
      </p:sp>
      <p:pic>
        <p:nvPicPr>
          <p:cNvPr id="4" name="Picture 3">
            <a:extLst>
              <a:ext uri="{FF2B5EF4-FFF2-40B4-BE49-F238E27FC236}">
                <a16:creationId xmlns:a16="http://schemas.microsoft.com/office/drawing/2014/main" id="{2272178F-D30A-46AB-A91C-3FDED32EF8B7}"/>
              </a:ext>
            </a:extLst>
          </p:cNvPr>
          <p:cNvPicPr>
            <a:picLocks noChangeAspect="1"/>
          </p:cNvPicPr>
          <p:nvPr/>
        </p:nvPicPr>
        <p:blipFill>
          <a:blip r:embed="rId3"/>
          <a:stretch>
            <a:fillRect/>
          </a:stretch>
        </p:blipFill>
        <p:spPr>
          <a:xfrm>
            <a:off x="145869" y="2816229"/>
            <a:ext cx="12713063" cy="3438928"/>
          </a:xfrm>
          <a:prstGeom prst="rect">
            <a:avLst/>
          </a:prstGeom>
        </p:spPr>
      </p:pic>
      <p:pic>
        <p:nvPicPr>
          <p:cNvPr id="5" name="Picture 4">
            <a:extLst>
              <a:ext uri="{FF2B5EF4-FFF2-40B4-BE49-F238E27FC236}">
                <a16:creationId xmlns:a16="http://schemas.microsoft.com/office/drawing/2014/main" id="{9A42EB71-44AF-4BE9-8D66-E6FB1BF92E76}"/>
              </a:ext>
            </a:extLst>
          </p:cNvPr>
          <p:cNvPicPr>
            <a:picLocks noChangeAspect="1"/>
          </p:cNvPicPr>
          <p:nvPr/>
        </p:nvPicPr>
        <p:blipFill>
          <a:blip r:embed="rId4"/>
          <a:stretch>
            <a:fillRect/>
          </a:stretch>
        </p:blipFill>
        <p:spPr>
          <a:xfrm>
            <a:off x="145868" y="1756808"/>
            <a:ext cx="12713064" cy="1059421"/>
          </a:xfrm>
          <a:prstGeom prst="rect">
            <a:avLst/>
          </a:prstGeom>
        </p:spPr>
      </p:pic>
    </p:spTree>
    <p:extLst>
      <p:ext uri="{BB962C8B-B14F-4D97-AF65-F5344CB8AC3E}">
        <p14:creationId xmlns:p14="http://schemas.microsoft.com/office/powerpoint/2010/main" val="3261647210"/>
      </p:ext>
    </p:extLst>
  </p:cSld>
  <p:clrMapOvr>
    <a:masterClrMapping/>
  </p:clrMapOvr>
  <p:transition spd="me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1FFCAC-8308-4F7C-8318-A13E80D40E67}"/>
              </a:ext>
            </a:extLst>
          </p:cNvPr>
          <p:cNvSpPr>
            <a:spLocks noGrp="1"/>
          </p:cNvSpPr>
          <p:nvPr>
            <p:ph type="title"/>
          </p:nvPr>
        </p:nvSpPr>
        <p:spPr>
          <a:xfrm>
            <a:off x="894080" y="519291"/>
            <a:ext cx="11216640" cy="1252793"/>
          </a:xfrm>
        </p:spPr>
        <p:txBody>
          <a:bodyPr/>
          <a:lstStyle/>
          <a:p>
            <a:r>
              <a:rPr lang="en-US" err="1">
                <a:cs typeface="Calibri Light"/>
              </a:rPr>
              <a:t>getCustomers</a:t>
            </a:r>
            <a:r>
              <a:rPr lang="en-US">
                <a:cs typeface="Calibri Light"/>
              </a:rPr>
              <a:t> DB</a:t>
            </a:r>
            <a:endParaRPr lang="en-US"/>
          </a:p>
        </p:txBody>
      </p:sp>
      <p:pic>
        <p:nvPicPr>
          <p:cNvPr id="5" name="Picture 6" descr="A screenshot of a cell phone&#10;&#10;Description generated with very high confidence">
            <a:extLst>
              <a:ext uri="{FF2B5EF4-FFF2-40B4-BE49-F238E27FC236}">
                <a16:creationId xmlns:a16="http://schemas.microsoft.com/office/drawing/2014/main" id="{6FE9A942-E505-444E-A64A-D88570AF2356}"/>
              </a:ext>
            </a:extLst>
          </p:cNvPr>
          <p:cNvPicPr>
            <a:picLocks noChangeAspect="1"/>
          </p:cNvPicPr>
          <p:nvPr/>
        </p:nvPicPr>
        <p:blipFill>
          <a:blip r:embed="rId2"/>
          <a:stretch>
            <a:fillRect/>
          </a:stretch>
        </p:blipFill>
        <p:spPr>
          <a:xfrm>
            <a:off x="777158" y="1773753"/>
            <a:ext cx="11894138" cy="3962825"/>
          </a:xfrm>
          <a:prstGeom prst="rect">
            <a:avLst/>
          </a:prstGeom>
        </p:spPr>
      </p:pic>
      <p:pic>
        <p:nvPicPr>
          <p:cNvPr id="8" name="Picture 8" descr="A screenshot of a cell phone&#10;&#10;Description generated with very high confidence">
            <a:extLst>
              <a:ext uri="{FF2B5EF4-FFF2-40B4-BE49-F238E27FC236}">
                <a16:creationId xmlns:a16="http://schemas.microsoft.com/office/drawing/2014/main" id="{4C5323DD-7B0D-4311-9BC1-A7DE499E639A}"/>
              </a:ext>
            </a:extLst>
          </p:cNvPr>
          <p:cNvPicPr>
            <a:picLocks noChangeAspect="1"/>
          </p:cNvPicPr>
          <p:nvPr/>
        </p:nvPicPr>
        <p:blipFill>
          <a:blip r:embed="rId3"/>
          <a:stretch>
            <a:fillRect/>
          </a:stretch>
        </p:blipFill>
        <p:spPr>
          <a:xfrm>
            <a:off x="892995" y="5850594"/>
            <a:ext cx="11775192" cy="3898781"/>
          </a:xfrm>
          <a:prstGeom prst="rect">
            <a:avLst/>
          </a:prstGeom>
        </p:spPr>
      </p:pic>
    </p:spTree>
    <p:extLst>
      <p:ext uri="{BB962C8B-B14F-4D97-AF65-F5344CB8AC3E}">
        <p14:creationId xmlns:p14="http://schemas.microsoft.com/office/powerpoint/2010/main" val="17707834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900" decel="100000" fill="hold"/>
                                        <p:tgtEl>
                                          <p:spTgt spid="8"/>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8"/>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1C5D68-923E-479F-9BA7-C868E324C73D}"/>
              </a:ext>
            </a:extLst>
          </p:cNvPr>
          <p:cNvSpPr>
            <a:spLocks noGrp="1"/>
          </p:cNvSpPr>
          <p:nvPr>
            <p:ph type="title"/>
          </p:nvPr>
        </p:nvSpPr>
        <p:spPr>
          <a:xfrm>
            <a:off x="894080" y="519291"/>
            <a:ext cx="11216640" cy="1187427"/>
          </a:xfrm>
        </p:spPr>
        <p:txBody>
          <a:bodyPr/>
          <a:lstStyle/>
          <a:p>
            <a:r>
              <a:rPr lang="en-US" err="1">
                <a:cs typeface="Calibri Light"/>
              </a:rPr>
              <a:t>getCustomers</a:t>
            </a:r>
            <a:r>
              <a:rPr lang="en-US">
                <a:cs typeface="Calibri Light"/>
              </a:rPr>
              <a:t> </a:t>
            </a:r>
            <a:r>
              <a:rPr lang="en-US" err="1">
                <a:cs typeface="Calibri Light"/>
              </a:rPr>
              <a:t>CustInfoVault</a:t>
            </a:r>
            <a:endParaRPr lang="en-US" err="1"/>
          </a:p>
        </p:txBody>
      </p:sp>
      <p:pic>
        <p:nvPicPr>
          <p:cNvPr id="6" name="Picture 6" descr="A screenshot of a cell phone&#10;&#10;Description generated with very high confidence">
            <a:extLst>
              <a:ext uri="{FF2B5EF4-FFF2-40B4-BE49-F238E27FC236}">
                <a16:creationId xmlns:a16="http://schemas.microsoft.com/office/drawing/2014/main" id="{08126FE0-0B5C-4430-B37E-F12DBBB406F3}"/>
              </a:ext>
            </a:extLst>
          </p:cNvPr>
          <p:cNvPicPr>
            <a:picLocks noGrp="1" noChangeAspect="1"/>
          </p:cNvPicPr>
          <p:nvPr>
            <p:ph idx="1"/>
          </p:nvPr>
        </p:nvPicPr>
        <p:blipFill>
          <a:blip r:embed="rId2"/>
          <a:stretch>
            <a:fillRect/>
          </a:stretch>
        </p:blipFill>
        <p:spPr>
          <a:xfrm>
            <a:off x="891264" y="1838911"/>
            <a:ext cx="11827107" cy="3606521"/>
          </a:xfrm>
          <a:prstGeom prst="rect">
            <a:avLst/>
          </a:prstGeom>
        </p:spPr>
      </p:pic>
      <p:pic>
        <p:nvPicPr>
          <p:cNvPr id="8" name="Picture 8" descr="A screenshot of a cell phone&#10;&#10;Description generated with very high confidence">
            <a:extLst>
              <a:ext uri="{FF2B5EF4-FFF2-40B4-BE49-F238E27FC236}">
                <a16:creationId xmlns:a16="http://schemas.microsoft.com/office/drawing/2014/main" id="{B58FE1E0-B46E-47E9-B459-124C2C431209}"/>
              </a:ext>
            </a:extLst>
          </p:cNvPr>
          <p:cNvPicPr>
            <a:picLocks noChangeAspect="1"/>
          </p:cNvPicPr>
          <p:nvPr/>
        </p:nvPicPr>
        <p:blipFill>
          <a:blip r:embed="rId3"/>
          <a:stretch>
            <a:fillRect/>
          </a:stretch>
        </p:blipFill>
        <p:spPr>
          <a:xfrm>
            <a:off x="888385" y="5776549"/>
            <a:ext cx="11783121" cy="2651303"/>
          </a:xfrm>
          <a:prstGeom prst="rect">
            <a:avLst/>
          </a:prstGeom>
        </p:spPr>
      </p:pic>
    </p:spTree>
    <p:extLst>
      <p:ext uri="{BB962C8B-B14F-4D97-AF65-F5344CB8AC3E}">
        <p14:creationId xmlns:p14="http://schemas.microsoft.com/office/powerpoint/2010/main" val="33873213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5F5A4E-83D1-406C-8F02-6FA7E873CDB3}"/>
              </a:ext>
            </a:extLst>
          </p:cNvPr>
          <p:cNvSpPr>
            <a:spLocks noGrp="1"/>
          </p:cNvSpPr>
          <p:nvPr>
            <p:ph type="title"/>
          </p:nvPr>
        </p:nvSpPr>
        <p:spPr/>
        <p:txBody>
          <a:bodyPr/>
          <a:lstStyle/>
          <a:p>
            <a:r>
              <a:rPr lang="en-US">
                <a:cs typeface="Calibri Light"/>
              </a:rPr>
              <a:t>Partial Application – Wrap-up</a:t>
            </a:r>
            <a:endParaRPr lang="en-US"/>
          </a:p>
        </p:txBody>
      </p:sp>
      <p:sp>
        <p:nvSpPr>
          <p:cNvPr id="3" name="Text Placeholder 2">
            <a:extLst>
              <a:ext uri="{FF2B5EF4-FFF2-40B4-BE49-F238E27FC236}">
                <a16:creationId xmlns:a16="http://schemas.microsoft.com/office/drawing/2014/main" id="{4A3BC0DE-46D2-4922-93AF-7F92E5E7C32D}"/>
              </a:ext>
            </a:extLst>
          </p:cNvPr>
          <p:cNvSpPr>
            <a:spLocks noGrp="1"/>
          </p:cNvSpPr>
          <p:nvPr>
            <p:ph type="body" idx="1"/>
          </p:nvPr>
        </p:nvSpPr>
        <p:spPr>
          <a:solidFill>
            <a:schemeClr val="bg1"/>
          </a:solidFill>
        </p:spPr>
        <p:txBody>
          <a:bodyPr vert="horz" lIns="91440" tIns="45720" rIns="91440" bIns="45720" rtlCol="0" anchor="t">
            <a:normAutofit/>
          </a:bodyPr>
          <a:lstStyle/>
          <a:p>
            <a:pPr marL="324485" indent="-324485"/>
            <a:r>
              <a:rPr lang="en-US">
                <a:ea typeface="+mn-lt"/>
                <a:cs typeface="+mn-lt"/>
              </a:rPr>
              <a:t>A technique we can use to re-shape a function to fit the signature of a Higher-Order Function</a:t>
            </a:r>
          </a:p>
          <a:p>
            <a:pPr marL="324485" indent="-324485"/>
            <a:r>
              <a:rPr lang="en-US">
                <a:ea typeface="+mn-lt"/>
                <a:cs typeface="+mn-lt"/>
              </a:rPr>
              <a:t>Leads us to put our most stable params first</a:t>
            </a:r>
          </a:p>
          <a:p>
            <a:pPr marL="974725" lvl="1" indent="-324485"/>
            <a:r>
              <a:rPr lang="en-US">
                <a:ea typeface="+mn-lt"/>
                <a:cs typeface="+mn-lt"/>
              </a:rPr>
              <a:t>EG: For </a:t>
            </a:r>
            <a:r>
              <a:rPr lang="en-US" err="1">
                <a:ea typeface="+mn-lt"/>
                <a:cs typeface="+mn-lt"/>
              </a:rPr>
              <a:t>GetCustomer</a:t>
            </a:r>
            <a:endParaRPr lang="en-US">
              <a:ea typeface="+mn-lt"/>
              <a:cs typeface="+mn-lt"/>
            </a:endParaRPr>
          </a:p>
          <a:p>
            <a:pPr marL="1624955" lvl="2" indent="-324485"/>
            <a:r>
              <a:rPr lang="en-US" err="1">
                <a:ea typeface="+mn-lt"/>
                <a:cs typeface="+mn-lt"/>
              </a:rPr>
              <a:t>ConnectionString</a:t>
            </a:r>
            <a:r>
              <a:rPr lang="en-US">
                <a:ea typeface="+mn-lt"/>
                <a:cs typeface="+mn-lt"/>
              </a:rPr>
              <a:t> before </a:t>
            </a:r>
            <a:r>
              <a:rPr lang="en-US" err="1">
                <a:ea typeface="+mn-lt"/>
                <a:cs typeface="+mn-lt"/>
              </a:rPr>
              <a:t>CustomerID</a:t>
            </a:r>
            <a:endParaRPr lang="en-US">
              <a:ea typeface="+mn-lt"/>
              <a:cs typeface="+mn-lt"/>
            </a:endParaRPr>
          </a:p>
          <a:p>
            <a:pPr marL="1624955" lvl="2" indent="-324485"/>
            <a:r>
              <a:rPr lang="en-US">
                <a:latin typeface="Consolas" panose="020B0609020204030204" pitchFamily="49" charset="0"/>
                <a:ea typeface="+mn-lt"/>
                <a:cs typeface="+mn-lt"/>
              </a:rPr>
              <a:t>let </a:t>
            </a:r>
            <a:r>
              <a:rPr lang="en-US" err="1">
                <a:latin typeface="Consolas" panose="020B0609020204030204" pitchFamily="49" charset="0"/>
                <a:ea typeface="+mn-lt"/>
                <a:cs typeface="+mn-lt"/>
              </a:rPr>
              <a:t>getCustomer</a:t>
            </a:r>
            <a:r>
              <a:rPr lang="en-US">
                <a:latin typeface="Consolas" panose="020B0609020204030204" pitchFamily="49" charset="0"/>
                <a:ea typeface="+mn-lt"/>
                <a:cs typeface="+mn-lt"/>
              </a:rPr>
              <a:t> </a:t>
            </a:r>
            <a:r>
              <a:rPr lang="en-US" err="1">
                <a:latin typeface="Consolas" panose="020B0609020204030204" pitchFamily="49" charset="0"/>
                <a:ea typeface="+mn-lt"/>
                <a:cs typeface="+mn-lt"/>
              </a:rPr>
              <a:t>connectionString</a:t>
            </a:r>
            <a:r>
              <a:rPr lang="en-US">
                <a:latin typeface="Consolas" panose="020B0609020204030204" pitchFamily="49" charset="0"/>
                <a:ea typeface="+mn-lt"/>
                <a:cs typeface="+mn-lt"/>
              </a:rPr>
              <a:t> </a:t>
            </a:r>
            <a:r>
              <a:rPr lang="en-US" err="1">
                <a:latin typeface="Consolas" panose="020B0609020204030204" pitchFamily="49" charset="0"/>
                <a:ea typeface="+mn-lt"/>
                <a:cs typeface="+mn-lt"/>
              </a:rPr>
              <a:t>customerId</a:t>
            </a:r>
            <a:r>
              <a:rPr lang="en-US">
                <a:latin typeface="Consolas" panose="020B0609020204030204" pitchFamily="49" charset="0"/>
                <a:ea typeface="+mn-lt"/>
                <a:cs typeface="+mn-lt"/>
              </a:rPr>
              <a:t> =</a:t>
            </a:r>
          </a:p>
          <a:p>
            <a:pPr marL="324485" indent="-324485"/>
            <a:r>
              <a:rPr lang="en-US">
                <a:solidFill>
                  <a:srgbClr val="000000"/>
                </a:solidFill>
                <a:ea typeface="+mn-lt"/>
                <a:cs typeface="+mn-lt"/>
              </a:rPr>
              <a:t>Partial Application is another one of the premier reasons why you would choose a functional language. </a:t>
            </a:r>
            <a:endParaRPr lang="en-US">
              <a:solidFill>
                <a:srgbClr val="000000"/>
              </a:solidFill>
              <a:cs typeface="Calibri"/>
            </a:endParaRPr>
          </a:p>
        </p:txBody>
      </p:sp>
    </p:spTree>
    <p:extLst>
      <p:ext uri="{BB962C8B-B14F-4D97-AF65-F5344CB8AC3E}">
        <p14:creationId xmlns:p14="http://schemas.microsoft.com/office/powerpoint/2010/main" val="3991182806"/>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D69450-4474-4B37-82B3-346AD9025E47}"/>
              </a:ext>
            </a:extLst>
          </p:cNvPr>
          <p:cNvSpPr>
            <a:spLocks noGrp="1"/>
          </p:cNvSpPr>
          <p:nvPr>
            <p:ph type="title"/>
          </p:nvPr>
        </p:nvSpPr>
        <p:spPr/>
        <p:txBody>
          <a:bodyPr/>
          <a:lstStyle/>
          <a:p>
            <a:r>
              <a:rPr lang="en-US">
                <a:cs typeface="Calibri Light"/>
              </a:rPr>
              <a:t>Type Providers</a:t>
            </a:r>
            <a:endParaRPr lang="en-US"/>
          </a:p>
        </p:txBody>
      </p:sp>
      <p:sp>
        <p:nvSpPr>
          <p:cNvPr id="3" name="Text Placeholder 2">
            <a:extLst>
              <a:ext uri="{FF2B5EF4-FFF2-40B4-BE49-F238E27FC236}">
                <a16:creationId xmlns:a16="http://schemas.microsoft.com/office/drawing/2014/main" id="{A9DCF13B-3A05-49DB-806F-D8912137C0DA}"/>
              </a:ext>
            </a:extLst>
          </p:cNvPr>
          <p:cNvSpPr>
            <a:spLocks noGrp="1"/>
          </p:cNvSpPr>
          <p:nvPr>
            <p:ph type="body" idx="1"/>
          </p:nvPr>
        </p:nvSpPr>
        <p:spPr/>
        <p:txBody>
          <a:bodyPr vert="horz" lIns="91440" tIns="45720" rIns="91440" bIns="45720" rtlCol="0" anchor="t">
            <a:normAutofit fontScale="92500" lnSpcReduction="20000"/>
          </a:bodyPr>
          <a:lstStyle/>
          <a:p>
            <a:pPr marL="324485" indent="-324485"/>
            <a:r>
              <a:rPr lang="en-US">
                <a:cs typeface="Calibri"/>
              </a:rPr>
              <a:t>Type generation tool for external data sources</a:t>
            </a:r>
          </a:p>
          <a:p>
            <a:pPr marL="324485" indent="-324485"/>
            <a:r>
              <a:rPr lang="en-US">
                <a:cs typeface="Calibri"/>
              </a:rPr>
              <a:t>Property type inference – string, int, float, datetime</a:t>
            </a:r>
          </a:p>
          <a:p>
            <a:pPr marL="324485" indent="-324485"/>
            <a:r>
              <a:rPr lang="en-US">
                <a:cs typeface="Calibri"/>
              </a:rPr>
              <a:t>Many providers available...</a:t>
            </a:r>
          </a:p>
          <a:p>
            <a:pPr marL="324485" indent="-324485"/>
            <a:r>
              <a:rPr lang="en-US" err="1">
                <a:cs typeface="Calibri"/>
              </a:rPr>
              <a:t>FSharp.Data</a:t>
            </a:r>
          </a:p>
          <a:p>
            <a:pPr marL="974725" lvl="1" indent="-324485"/>
            <a:r>
              <a:rPr lang="en-US" err="1">
                <a:ea typeface="+mn-lt"/>
                <a:cs typeface="+mn-lt"/>
              </a:rPr>
              <a:t>CsvProvider</a:t>
            </a:r>
            <a:endParaRPr lang="en-US">
              <a:ea typeface="+mn-lt"/>
              <a:cs typeface="+mn-lt"/>
            </a:endParaRPr>
          </a:p>
          <a:p>
            <a:pPr marL="974725" lvl="1" indent="-324485"/>
            <a:r>
              <a:rPr lang="en-US" err="1">
                <a:cs typeface="Calibri"/>
              </a:rPr>
              <a:t>JsonProvider</a:t>
            </a:r>
            <a:endParaRPr lang="en-US">
              <a:cs typeface="Calibri"/>
            </a:endParaRPr>
          </a:p>
          <a:p>
            <a:pPr marL="974725" lvl="1" indent="-324485"/>
            <a:r>
              <a:rPr lang="en-US" err="1">
                <a:cs typeface="Calibri"/>
              </a:rPr>
              <a:t>XmlProvider</a:t>
            </a:r>
            <a:endParaRPr lang="en-US">
              <a:cs typeface="Calibri"/>
            </a:endParaRPr>
          </a:p>
          <a:p>
            <a:pPr marL="324485" indent="-324485"/>
            <a:r>
              <a:rPr lang="en-US" err="1">
                <a:cs typeface="Calibri"/>
              </a:rPr>
              <a:t>FSProjects</a:t>
            </a:r>
            <a:r>
              <a:rPr lang="en-US">
                <a:cs typeface="Calibri"/>
              </a:rPr>
              <a:t> on GitHub – nuget.org</a:t>
            </a:r>
          </a:p>
          <a:p>
            <a:pPr marL="974725" lvl="1" indent="-324485"/>
            <a:r>
              <a:rPr lang="en-US" err="1">
                <a:cs typeface="Calibri"/>
              </a:rPr>
              <a:t>SQLProvider</a:t>
            </a:r>
            <a:endParaRPr lang="en-US">
              <a:cs typeface="Calibri"/>
            </a:endParaRPr>
          </a:p>
          <a:p>
            <a:pPr marL="974725" lvl="1" indent="-324485"/>
            <a:r>
              <a:rPr lang="en-US" err="1">
                <a:cs typeface="Calibri"/>
              </a:rPr>
              <a:t>OpenApi</a:t>
            </a:r>
            <a:r>
              <a:rPr lang="en-US">
                <a:cs typeface="Calibri"/>
              </a:rPr>
              <a:t> (Swagger)</a:t>
            </a:r>
          </a:p>
          <a:p>
            <a:pPr marL="974725" lvl="1" indent="-324485"/>
            <a:r>
              <a:rPr lang="en-US">
                <a:cs typeface="Calibri"/>
              </a:rPr>
              <a:t>Azure Storage Type</a:t>
            </a:r>
          </a:p>
          <a:p>
            <a:pPr marL="974725" lvl="1" indent="-324485"/>
            <a:r>
              <a:rPr lang="en-US" err="1">
                <a:cs typeface="Calibri"/>
              </a:rPr>
              <a:t>GraphQL</a:t>
            </a:r>
            <a:endParaRPr lang="en-US">
              <a:cs typeface="Calibri"/>
            </a:endParaRPr>
          </a:p>
        </p:txBody>
      </p:sp>
    </p:spTree>
    <p:extLst>
      <p:ext uri="{BB962C8B-B14F-4D97-AF65-F5344CB8AC3E}">
        <p14:creationId xmlns:p14="http://schemas.microsoft.com/office/powerpoint/2010/main" val="125306773"/>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C0D76E-A771-40AA-B486-54C0EDAA6BB7}"/>
              </a:ext>
            </a:extLst>
          </p:cNvPr>
          <p:cNvSpPr>
            <a:spLocks noGrp="1"/>
          </p:cNvSpPr>
          <p:nvPr>
            <p:ph type="title"/>
          </p:nvPr>
        </p:nvSpPr>
        <p:spPr/>
        <p:txBody>
          <a:bodyPr/>
          <a:lstStyle/>
          <a:p>
            <a:r>
              <a:rPr lang="en-US">
                <a:cs typeface="Calibri Light"/>
              </a:rPr>
              <a:t>JsonProvider sample</a:t>
            </a:r>
            <a:endParaRPr lang="en-US"/>
          </a:p>
        </p:txBody>
      </p:sp>
      <p:sp>
        <p:nvSpPr>
          <p:cNvPr id="3" name="Text Placeholder 2">
            <a:extLst>
              <a:ext uri="{FF2B5EF4-FFF2-40B4-BE49-F238E27FC236}">
                <a16:creationId xmlns:a16="http://schemas.microsoft.com/office/drawing/2014/main" id="{10226A56-7324-43AE-BB40-8FBE8EF2835B}"/>
              </a:ext>
            </a:extLst>
          </p:cNvPr>
          <p:cNvSpPr>
            <a:spLocks noGrp="1"/>
          </p:cNvSpPr>
          <p:nvPr>
            <p:ph type="body" idx="1"/>
          </p:nvPr>
        </p:nvSpPr>
        <p:spPr/>
        <p:txBody>
          <a:bodyPr/>
          <a:lstStyle/>
          <a:p>
            <a:endParaRPr lang="en-US"/>
          </a:p>
        </p:txBody>
      </p:sp>
      <p:pic>
        <p:nvPicPr>
          <p:cNvPr id="7" name="Picture 8" descr="A screenshot of a cell phone&#10;&#10;Description generated with very high confidence">
            <a:extLst>
              <a:ext uri="{FF2B5EF4-FFF2-40B4-BE49-F238E27FC236}">
                <a16:creationId xmlns:a16="http://schemas.microsoft.com/office/drawing/2014/main" id="{1E0CBED6-EFE3-4C65-8F83-F62793EBECC2}"/>
              </a:ext>
            </a:extLst>
          </p:cNvPr>
          <p:cNvPicPr>
            <a:picLocks noChangeAspect="1"/>
          </p:cNvPicPr>
          <p:nvPr/>
        </p:nvPicPr>
        <p:blipFill>
          <a:blip r:embed="rId3"/>
          <a:stretch>
            <a:fillRect/>
          </a:stretch>
        </p:blipFill>
        <p:spPr>
          <a:xfrm>
            <a:off x="101178" y="1877711"/>
            <a:ext cx="8730165" cy="3585125"/>
          </a:xfrm>
          <a:prstGeom prst="rect">
            <a:avLst/>
          </a:prstGeom>
        </p:spPr>
      </p:pic>
      <p:pic>
        <p:nvPicPr>
          <p:cNvPr id="11" name="Picture 12" descr="A screenshot of a cell phone&#10;&#10;Description generated with very high confidence">
            <a:extLst>
              <a:ext uri="{FF2B5EF4-FFF2-40B4-BE49-F238E27FC236}">
                <a16:creationId xmlns:a16="http://schemas.microsoft.com/office/drawing/2014/main" id="{FAD49352-4558-44E0-8A9B-FC00E345C8A8}"/>
              </a:ext>
            </a:extLst>
          </p:cNvPr>
          <p:cNvPicPr>
            <a:picLocks noChangeAspect="1"/>
          </p:cNvPicPr>
          <p:nvPr/>
        </p:nvPicPr>
        <p:blipFill>
          <a:blip r:embed="rId4"/>
          <a:stretch>
            <a:fillRect/>
          </a:stretch>
        </p:blipFill>
        <p:spPr>
          <a:xfrm>
            <a:off x="101178" y="5382880"/>
            <a:ext cx="7635858" cy="4168618"/>
          </a:xfrm>
          <a:prstGeom prst="rect">
            <a:avLst/>
          </a:prstGeom>
        </p:spPr>
      </p:pic>
      <p:grpSp>
        <p:nvGrpSpPr>
          <p:cNvPr id="4" name="Group 3">
            <a:extLst>
              <a:ext uri="{FF2B5EF4-FFF2-40B4-BE49-F238E27FC236}">
                <a16:creationId xmlns:a16="http://schemas.microsoft.com/office/drawing/2014/main" id="{1CB0AC1D-27C5-4F96-8438-2F9CED3DE33F}"/>
              </a:ext>
            </a:extLst>
          </p:cNvPr>
          <p:cNvGrpSpPr/>
          <p:nvPr/>
        </p:nvGrpSpPr>
        <p:grpSpPr>
          <a:xfrm>
            <a:off x="7604747" y="7195430"/>
            <a:ext cx="5390889" cy="2465673"/>
            <a:chOff x="7604747" y="7195430"/>
            <a:chExt cx="5390889" cy="2465673"/>
          </a:xfrm>
        </p:grpSpPr>
        <p:pic>
          <p:nvPicPr>
            <p:cNvPr id="8" name="Picture 8" descr="A screenshot of a cell phone&#10;&#10;Description generated with very high confidence">
              <a:extLst>
                <a:ext uri="{FF2B5EF4-FFF2-40B4-BE49-F238E27FC236}">
                  <a16:creationId xmlns:a16="http://schemas.microsoft.com/office/drawing/2014/main" id="{AE9B7800-A9AB-4F32-85CB-AB85578C9BFE}"/>
                </a:ext>
              </a:extLst>
            </p:cNvPr>
            <p:cNvPicPr>
              <a:picLocks noChangeAspect="1"/>
            </p:cNvPicPr>
            <p:nvPr/>
          </p:nvPicPr>
          <p:blipFill>
            <a:blip r:embed="rId5"/>
            <a:stretch>
              <a:fillRect/>
            </a:stretch>
          </p:blipFill>
          <p:spPr>
            <a:xfrm>
              <a:off x="8046834" y="7195430"/>
              <a:ext cx="4948802" cy="2465673"/>
            </a:xfrm>
            <a:prstGeom prst="rect">
              <a:avLst/>
            </a:prstGeom>
          </p:spPr>
        </p:pic>
        <p:sp>
          <p:nvSpPr>
            <p:cNvPr id="10" name="Arrow: Right 9">
              <a:extLst>
                <a:ext uri="{FF2B5EF4-FFF2-40B4-BE49-F238E27FC236}">
                  <a16:creationId xmlns:a16="http://schemas.microsoft.com/office/drawing/2014/main" id="{F70F042B-A80C-4104-A0C6-1C60B6695732}"/>
                </a:ext>
              </a:extLst>
            </p:cNvPr>
            <p:cNvSpPr/>
            <p:nvPr/>
          </p:nvSpPr>
          <p:spPr>
            <a:xfrm>
              <a:off x="7604747" y="7968030"/>
              <a:ext cx="537786" cy="48300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563521219"/>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59F441-BCB4-4482-AB9F-E83A78C31CBF}"/>
              </a:ext>
            </a:extLst>
          </p:cNvPr>
          <p:cNvSpPr>
            <a:spLocks noGrp="1"/>
          </p:cNvSpPr>
          <p:nvPr>
            <p:ph type="title"/>
          </p:nvPr>
        </p:nvSpPr>
        <p:spPr/>
        <p:txBody>
          <a:bodyPr/>
          <a:lstStyle/>
          <a:p>
            <a:r>
              <a:rPr lang="en-US">
                <a:cs typeface="Calibri Light"/>
              </a:rPr>
              <a:t>JsonProvider cont'd</a:t>
            </a:r>
            <a:endParaRPr lang="en-US"/>
          </a:p>
        </p:txBody>
      </p:sp>
      <p:sp>
        <p:nvSpPr>
          <p:cNvPr id="3" name="Text Placeholder 2">
            <a:extLst>
              <a:ext uri="{FF2B5EF4-FFF2-40B4-BE49-F238E27FC236}">
                <a16:creationId xmlns:a16="http://schemas.microsoft.com/office/drawing/2014/main" id="{C9C9DD54-FA84-443E-A592-305A69D97A95}"/>
              </a:ext>
            </a:extLst>
          </p:cNvPr>
          <p:cNvSpPr>
            <a:spLocks noGrp="1"/>
          </p:cNvSpPr>
          <p:nvPr>
            <p:ph type="body" idx="1"/>
          </p:nvPr>
        </p:nvSpPr>
        <p:spPr/>
        <p:txBody>
          <a:bodyPr/>
          <a:lstStyle/>
          <a:p>
            <a:endParaRPr lang="en-US"/>
          </a:p>
        </p:txBody>
      </p:sp>
      <p:pic>
        <p:nvPicPr>
          <p:cNvPr id="5" name="Picture 6" descr="A screenshot of a cell phone&#10;&#10;Description generated with very high confidence">
            <a:extLst>
              <a:ext uri="{FF2B5EF4-FFF2-40B4-BE49-F238E27FC236}">
                <a16:creationId xmlns:a16="http://schemas.microsoft.com/office/drawing/2014/main" id="{008DC335-B13D-420A-AE18-C68AACF49726}"/>
              </a:ext>
            </a:extLst>
          </p:cNvPr>
          <p:cNvPicPr>
            <a:picLocks noChangeAspect="1"/>
          </p:cNvPicPr>
          <p:nvPr/>
        </p:nvPicPr>
        <p:blipFill>
          <a:blip r:embed="rId3"/>
          <a:stretch>
            <a:fillRect/>
          </a:stretch>
        </p:blipFill>
        <p:spPr>
          <a:xfrm>
            <a:off x="890840" y="2175928"/>
            <a:ext cx="11192367" cy="3782532"/>
          </a:xfrm>
          <a:prstGeom prst="rect">
            <a:avLst/>
          </a:prstGeom>
        </p:spPr>
      </p:pic>
      <p:pic>
        <p:nvPicPr>
          <p:cNvPr id="8" name="Picture 8" descr="A screenshot of a cell phone&#10;&#10;Description generated with very high confidence">
            <a:extLst>
              <a:ext uri="{FF2B5EF4-FFF2-40B4-BE49-F238E27FC236}">
                <a16:creationId xmlns:a16="http://schemas.microsoft.com/office/drawing/2014/main" id="{F9625D50-ED24-4FE9-B376-F4D65129DB61}"/>
              </a:ext>
            </a:extLst>
          </p:cNvPr>
          <p:cNvPicPr>
            <a:picLocks noChangeAspect="1"/>
          </p:cNvPicPr>
          <p:nvPr/>
        </p:nvPicPr>
        <p:blipFill>
          <a:blip r:embed="rId4"/>
          <a:stretch>
            <a:fillRect/>
          </a:stretch>
        </p:blipFill>
        <p:spPr>
          <a:xfrm>
            <a:off x="892995" y="5951828"/>
            <a:ext cx="11949646" cy="3006444"/>
          </a:xfrm>
          <a:prstGeom prst="rect">
            <a:avLst/>
          </a:prstGeom>
        </p:spPr>
      </p:pic>
    </p:spTree>
    <p:extLst>
      <p:ext uri="{BB962C8B-B14F-4D97-AF65-F5344CB8AC3E}">
        <p14:creationId xmlns:p14="http://schemas.microsoft.com/office/powerpoint/2010/main" val="1960883954"/>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2204A5-5269-40B6-859E-B120D5077867}"/>
              </a:ext>
            </a:extLst>
          </p:cNvPr>
          <p:cNvSpPr>
            <a:spLocks noGrp="1"/>
          </p:cNvSpPr>
          <p:nvPr>
            <p:ph type="title"/>
          </p:nvPr>
        </p:nvSpPr>
        <p:spPr/>
        <p:txBody>
          <a:bodyPr/>
          <a:lstStyle/>
          <a:p>
            <a:r>
              <a:rPr lang="en-US"/>
              <a:t>Module 4 Wrap-up </a:t>
            </a:r>
          </a:p>
        </p:txBody>
      </p:sp>
      <p:sp>
        <p:nvSpPr>
          <p:cNvPr id="3" name="Text Placeholder 2">
            <a:extLst>
              <a:ext uri="{FF2B5EF4-FFF2-40B4-BE49-F238E27FC236}">
                <a16:creationId xmlns:a16="http://schemas.microsoft.com/office/drawing/2014/main" id="{AA70076B-1114-42ED-A57E-EDFEA7D5B415}"/>
              </a:ext>
            </a:extLst>
          </p:cNvPr>
          <p:cNvSpPr>
            <a:spLocks noGrp="1"/>
          </p:cNvSpPr>
          <p:nvPr>
            <p:ph type="body" idx="1"/>
          </p:nvPr>
        </p:nvSpPr>
        <p:spPr/>
        <p:txBody>
          <a:bodyPr/>
          <a:lstStyle/>
          <a:p>
            <a:r>
              <a:rPr lang="en-US"/>
              <a:t>We covered</a:t>
            </a:r>
          </a:p>
          <a:p>
            <a:pPr lvl="1"/>
            <a:r>
              <a:rPr lang="en-US"/>
              <a:t>Computation Expressions</a:t>
            </a:r>
          </a:p>
          <a:p>
            <a:pPr lvl="1"/>
            <a:r>
              <a:rPr lang="en-US"/>
              <a:t>Pure Functions</a:t>
            </a:r>
          </a:p>
          <a:p>
            <a:pPr lvl="1"/>
            <a:r>
              <a:rPr lang="en-US"/>
              <a:t>Higher order Functions</a:t>
            </a:r>
          </a:p>
          <a:p>
            <a:pPr lvl="1"/>
            <a:r>
              <a:rPr lang="en-US"/>
              <a:t>Partial Application</a:t>
            </a:r>
          </a:p>
          <a:p>
            <a:pPr lvl="1"/>
            <a:r>
              <a:rPr lang="en-US"/>
              <a:t>Type Providers</a:t>
            </a:r>
          </a:p>
          <a:p>
            <a:r>
              <a:rPr lang="en-US"/>
              <a:t>Lab order</a:t>
            </a:r>
          </a:p>
          <a:p>
            <a:pPr marL="1164580" lvl="1" indent="-514350">
              <a:buFont typeface="+mj-lt"/>
              <a:buAutoNum type="arabicPeriod"/>
            </a:pPr>
            <a:r>
              <a:rPr lang="en-US"/>
              <a:t>Async</a:t>
            </a:r>
          </a:p>
          <a:p>
            <a:pPr marL="1164580" lvl="1" indent="-514350">
              <a:buFont typeface="+mj-lt"/>
              <a:buAutoNum type="arabicPeriod"/>
            </a:pPr>
            <a:r>
              <a:rPr lang="en-US"/>
              <a:t>Partial Application</a:t>
            </a:r>
          </a:p>
          <a:p>
            <a:pPr marL="1164580" lvl="1" indent="-514350">
              <a:buFont typeface="+mj-lt"/>
              <a:buAutoNum type="arabicPeriod"/>
            </a:pPr>
            <a:r>
              <a:rPr lang="en-US"/>
              <a:t>Type Providers</a:t>
            </a:r>
          </a:p>
        </p:txBody>
      </p:sp>
    </p:spTree>
    <p:extLst>
      <p:ext uri="{BB962C8B-B14F-4D97-AF65-F5344CB8AC3E}">
        <p14:creationId xmlns:p14="http://schemas.microsoft.com/office/powerpoint/2010/main" val="2029421681"/>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4" name="If Else Control Flow"/>
          <p:cNvSpPr txBox="1">
            <a:spLocks noGrp="1"/>
          </p:cNvSpPr>
          <p:nvPr>
            <p:ph type="title"/>
          </p:nvPr>
        </p:nvSpPr>
        <p:spPr>
          <a:prstGeom prst="rect">
            <a:avLst/>
          </a:prstGeom>
        </p:spPr>
        <p:txBody>
          <a:bodyPr/>
          <a:lstStyle>
            <a:lvl1pPr>
              <a:defRPr>
                <a:solidFill>
                  <a:srgbClr val="000000"/>
                </a:solidFill>
              </a:defRPr>
            </a:lvl1pPr>
          </a:lstStyle>
          <a:p>
            <a:r>
              <a:t>If Else Control Flow</a:t>
            </a:r>
          </a:p>
        </p:txBody>
      </p:sp>
      <p:sp>
        <p:nvSpPr>
          <p:cNvPr id="135" name="// Prefer using match over if else…"/>
          <p:cNvSpPr txBox="1"/>
          <p:nvPr/>
        </p:nvSpPr>
        <p:spPr>
          <a:xfrm>
            <a:off x="1002416" y="3601972"/>
            <a:ext cx="7409080" cy="356565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pPr algn="l" defTabSz="457200">
              <a:lnSpc>
                <a:spcPts val="4600"/>
              </a:lnSpc>
              <a:defRPr sz="2100" b="1">
                <a:solidFill>
                  <a:srgbClr val="408080"/>
                </a:solidFill>
                <a:effectLst/>
                <a:latin typeface="+mn-lt"/>
                <a:ea typeface="+mn-ea"/>
                <a:cs typeface="+mn-cs"/>
                <a:sym typeface="Helvetica Neue"/>
              </a:defRPr>
            </a:pPr>
            <a:r>
              <a:t>// Prefer using match over if else</a:t>
            </a:r>
          </a:p>
          <a:p>
            <a:pPr algn="l" defTabSz="457200">
              <a:lnSpc>
                <a:spcPts val="4600"/>
              </a:lnSpc>
              <a:defRPr sz="2100" b="1">
                <a:solidFill>
                  <a:srgbClr val="408080"/>
                </a:solidFill>
                <a:effectLst/>
                <a:latin typeface="+mn-lt"/>
                <a:ea typeface="+mn-ea"/>
                <a:cs typeface="+mn-cs"/>
                <a:sym typeface="Helvetica Neue"/>
              </a:defRPr>
            </a:pPr>
            <a:r>
              <a:rPr>
                <a:solidFill>
                  <a:schemeClr val="accent3">
                    <a:hueOff val="-718219"/>
                    <a:satOff val="34289"/>
                    <a:lumOff val="-25714"/>
                  </a:schemeClr>
                </a:solidFill>
              </a:rPr>
              <a:t>let</a:t>
            </a:r>
            <a:r>
              <a:rPr>
                <a:solidFill>
                  <a:srgbClr val="333333"/>
                </a:solidFill>
              </a:rPr>
              <a:t> condition = </a:t>
            </a:r>
            <a:r>
              <a:rPr>
                <a:solidFill>
                  <a:schemeClr val="accent2">
                    <a:hueOff val="309077"/>
                    <a:satOff val="54520"/>
                    <a:lumOff val="-33687"/>
                  </a:schemeClr>
                </a:solidFill>
              </a:rPr>
              <a:t>true</a:t>
            </a:r>
          </a:p>
          <a:p>
            <a:pPr algn="l" defTabSz="457200">
              <a:lnSpc>
                <a:spcPts val="4600"/>
              </a:lnSpc>
              <a:defRPr sz="2100" b="1">
                <a:solidFill>
                  <a:srgbClr val="008000"/>
                </a:solidFill>
                <a:effectLst/>
                <a:latin typeface="+mn-lt"/>
                <a:ea typeface="+mn-ea"/>
                <a:cs typeface="+mn-cs"/>
                <a:sym typeface="Helvetica Neue"/>
              </a:defRPr>
            </a:pPr>
            <a:r>
              <a:rPr lang="en-US">
                <a:solidFill>
                  <a:schemeClr val="accent3">
                    <a:hueOff val="-718219"/>
                    <a:satOff val="34289"/>
                    <a:lumOff val="-25714"/>
                  </a:schemeClr>
                </a:solidFill>
              </a:rPr>
              <a:t>let decision = if</a:t>
            </a:r>
            <a:r>
              <a:rPr>
                <a:solidFill>
                  <a:srgbClr val="333333"/>
                </a:solidFill>
              </a:rPr>
              <a:t> condition </a:t>
            </a:r>
            <a:r>
              <a:rPr>
                <a:solidFill>
                  <a:schemeClr val="accent3">
                    <a:hueOff val="-718219"/>
                    <a:satOff val="34289"/>
                    <a:lumOff val="-25714"/>
                  </a:schemeClr>
                </a:solidFill>
              </a:rPr>
              <a:t>then</a:t>
            </a:r>
            <a:endParaRPr>
              <a:solidFill>
                <a:schemeClr val="accent3">
                  <a:hueOff val="-718219"/>
                  <a:satOff val="34289"/>
                  <a:lumOff val="-25714"/>
                </a:schemeClr>
              </a:solidFill>
              <a:cs typeface="Calibri"/>
            </a:endParaRPr>
          </a:p>
          <a:p>
            <a:pPr lvl="1" algn="l" defTabSz="457200">
              <a:lnSpc>
                <a:spcPts val="4600"/>
              </a:lnSpc>
              <a:defRPr sz="2100" b="1">
                <a:solidFill>
                  <a:srgbClr val="008000"/>
                </a:solidFill>
                <a:effectLst/>
                <a:latin typeface="+mn-lt"/>
                <a:ea typeface="+mn-ea"/>
                <a:cs typeface="+mn-cs"/>
                <a:sym typeface="Helvetica Neue"/>
              </a:defRPr>
            </a:pPr>
            <a:r>
              <a:rPr lang="en-US">
                <a:solidFill>
                  <a:srgbClr val="333333"/>
                </a:solidFill>
              </a:rPr>
              <a:t>   </a:t>
            </a:r>
            <a:r>
              <a:rPr>
                <a:solidFill>
                  <a:srgbClr val="333333"/>
                </a:solidFill>
              </a:rPr>
              <a:t> </a:t>
            </a:r>
            <a:r>
              <a:rPr>
                <a:solidFill>
                  <a:schemeClr val="accent5">
                    <a:satOff val="-10602"/>
                    <a:lumOff val="18745"/>
                  </a:schemeClr>
                </a:solidFill>
              </a:rPr>
              <a:t>“Yes”</a:t>
            </a:r>
          </a:p>
          <a:p>
            <a:pPr lvl="1" algn="l" defTabSz="457200">
              <a:lnSpc>
                <a:spcPts val="4600"/>
              </a:lnSpc>
              <a:defRPr sz="2100" b="1">
                <a:solidFill>
                  <a:schemeClr val="accent3">
                    <a:hueOff val="-718219"/>
                    <a:satOff val="34289"/>
                    <a:lumOff val="-25714"/>
                  </a:schemeClr>
                </a:solidFill>
                <a:effectLst/>
                <a:latin typeface="+mn-lt"/>
                <a:ea typeface="+mn-ea"/>
                <a:cs typeface="+mn-cs"/>
                <a:sym typeface="Helvetica Neue"/>
              </a:defRPr>
            </a:pPr>
            <a:r>
              <a:t>else </a:t>
            </a:r>
            <a:r>
              <a:rPr>
                <a:solidFill>
                  <a:schemeClr val="accent2">
                    <a:hueOff val="219888"/>
                    <a:satOff val="54520"/>
                    <a:lumOff val="-27850"/>
                  </a:schemeClr>
                </a:solidFill>
              </a:rPr>
              <a:t>// Always need an else branch that will return the same type</a:t>
            </a:r>
            <a:endParaRPr>
              <a:solidFill>
                <a:schemeClr val="accent2">
                  <a:hueOff val="219888"/>
                  <a:satOff val="54520"/>
                  <a:lumOff val="-27850"/>
                </a:schemeClr>
              </a:solidFill>
              <a:cs typeface="Calibri"/>
            </a:endParaRPr>
          </a:p>
          <a:p>
            <a:pPr algn="l" defTabSz="457200">
              <a:lnSpc>
                <a:spcPts val="4600"/>
              </a:lnSpc>
              <a:defRPr sz="2100" b="1">
                <a:solidFill>
                  <a:srgbClr val="008000"/>
                </a:solidFill>
                <a:effectLst/>
                <a:latin typeface="+mn-lt"/>
                <a:ea typeface="+mn-ea"/>
                <a:cs typeface="+mn-cs"/>
                <a:sym typeface="Helvetica Neue"/>
              </a:defRPr>
            </a:pPr>
            <a:r>
              <a:rPr lang="en-US"/>
              <a:t>   </a:t>
            </a:r>
            <a:r>
              <a:t> </a:t>
            </a:r>
            <a:r>
              <a:rPr>
                <a:solidFill>
                  <a:schemeClr val="accent5">
                    <a:satOff val="-10602"/>
                    <a:lumOff val="18745"/>
                  </a:schemeClr>
                </a:solidFill>
              </a:rPr>
              <a:t>“No”</a:t>
            </a:r>
            <a:endParaRPr>
              <a:solidFill>
                <a:schemeClr val="accent5">
                  <a:satOff val="-10602"/>
                  <a:lumOff val="18745"/>
                </a:schemeClr>
              </a:solidFill>
              <a:cs typeface="Calibri"/>
            </a:endParaRPr>
          </a:p>
        </p:txBody>
      </p:sp>
    </p:spTree>
  </p:cSld>
  <p:clrMapOvr>
    <a:masterClrMapping/>
  </p:clrMapOvr>
  <p:transition spd="med">
    <p:dissolve/>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7" name="Precedence, Pipes, &amp; Lambdas"/>
          <p:cNvSpPr txBox="1">
            <a:spLocks noGrp="1"/>
          </p:cNvSpPr>
          <p:nvPr>
            <p:ph type="title"/>
          </p:nvPr>
        </p:nvSpPr>
        <p:spPr>
          <a:prstGeom prst="rect">
            <a:avLst/>
          </a:prstGeom>
        </p:spPr>
        <p:txBody>
          <a:bodyPr/>
          <a:lstStyle>
            <a:lvl1pPr>
              <a:defRPr>
                <a:solidFill>
                  <a:srgbClr val="000000"/>
                </a:solidFill>
              </a:defRPr>
            </a:lvl1pPr>
          </a:lstStyle>
          <a:p>
            <a:r>
              <a:t>Precedence &amp; Lambdas</a:t>
            </a:r>
          </a:p>
        </p:txBody>
      </p:sp>
      <p:sp>
        <p:nvSpPr>
          <p:cNvPr id="138" name="// You can use parens to clarify precedence. In this example,…"/>
          <p:cNvSpPr txBox="1"/>
          <p:nvPr/>
        </p:nvSpPr>
        <p:spPr>
          <a:xfrm>
            <a:off x="1002416" y="3177175"/>
            <a:ext cx="8478283" cy="441524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pPr algn="l" defTabSz="457200">
              <a:defRPr sz="2100" b="1">
                <a:solidFill>
                  <a:srgbClr val="408080"/>
                </a:solidFill>
                <a:effectLst/>
                <a:latin typeface="+mn-lt"/>
                <a:ea typeface="+mn-ea"/>
                <a:cs typeface="+mn-cs"/>
                <a:sym typeface="Helvetica Neue"/>
              </a:defRPr>
            </a:pPr>
            <a:r>
              <a:rPr lang="en-US" sz="2100"/>
              <a:t>// You can use </a:t>
            </a:r>
            <a:r>
              <a:rPr lang="en-US" sz="2100" err="1"/>
              <a:t>parens</a:t>
            </a:r>
            <a:r>
              <a:rPr lang="en-US" sz="2100"/>
              <a:t> to clarify precedence. In this example,</a:t>
            </a:r>
            <a:endParaRPr lang="en-US"/>
          </a:p>
          <a:p>
            <a:pPr algn="l" defTabSz="457200">
              <a:defRPr sz="2100" b="1">
                <a:solidFill>
                  <a:srgbClr val="408080"/>
                </a:solidFill>
                <a:effectLst/>
                <a:latin typeface="+mn-lt"/>
                <a:ea typeface="+mn-ea"/>
                <a:cs typeface="+mn-cs"/>
                <a:sym typeface="Helvetica Neue"/>
              </a:defRPr>
            </a:pPr>
            <a:r>
              <a:rPr lang="en-US" sz="2100"/>
              <a:t>// do "map" first, with two </a:t>
            </a:r>
            <a:r>
              <a:rPr lang="en-US" sz="2100" err="1"/>
              <a:t>args</a:t>
            </a:r>
            <a:r>
              <a:rPr lang="en-US" sz="2100"/>
              <a:t>, then do "sum" on the result.</a:t>
            </a:r>
            <a:endParaRPr lang="en-US">
              <a:cs typeface="Calibri"/>
            </a:endParaRPr>
          </a:p>
          <a:p>
            <a:pPr algn="l" defTabSz="457200">
              <a:defRPr sz="2100" b="1">
                <a:solidFill>
                  <a:srgbClr val="408080"/>
                </a:solidFill>
                <a:effectLst/>
                <a:latin typeface="+mn-lt"/>
                <a:ea typeface="+mn-ea"/>
                <a:cs typeface="+mn-cs"/>
                <a:sym typeface="Helvetica Neue"/>
              </a:defRPr>
            </a:pPr>
            <a:r>
              <a:rPr lang="en-US" sz="2100"/>
              <a:t>// Without the </a:t>
            </a:r>
            <a:r>
              <a:rPr lang="en-US" sz="2100" err="1"/>
              <a:t>parens</a:t>
            </a:r>
            <a:r>
              <a:rPr lang="en-US" sz="2100"/>
              <a:t>, "</a:t>
            </a:r>
            <a:r>
              <a:rPr lang="en-US" sz="2100" err="1"/>
              <a:t>List.map</a:t>
            </a:r>
            <a:r>
              <a:rPr lang="en-US" sz="2100"/>
              <a:t>" would be passed as an </a:t>
            </a:r>
            <a:r>
              <a:rPr lang="en-US" sz="2100" err="1"/>
              <a:t>arg</a:t>
            </a:r>
            <a:r>
              <a:rPr lang="en-US" sz="2100"/>
              <a:t> to </a:t>
            </a:r>
            <a:r>
              <a:rPr lang="en-US" sz="2100" err="1"/>
              <a:t>List.sum</a:t>
            </a:r>
            <a:endParaRPr lang="en-US" err="1">
              <a:cs typeface="Calibri"/>
            </a:endParaRPr>
          </a:p>
          <a:p>
            <a:pPr algn="l" defTabSz="457200">
              <a:defRPr sz="2100" b="1">
                <a:solidFill>
                  <a:srgbClr val="333333"/>
                </a:solidFill>
                <a:effectLst/>
                <a:latin typeface="+mn-lt"/>
                <a:ea typeface="+mn-ea"/>
                <a:cs typeface="+mn-cs"/>
                <a:sym typeface="Helvetica Neue"/>
              </a:defRPr>
            </a:pPr>
            <a:r>
              <a:rPr lang="en-US" sz="2100" err="1">
                <a:solidFill>
                  <a:schemeClr val="accent1">
                    <a:lumMod val="75000"/>
                  </a:schemeClr>
                </a:solidFill>
              </a:rPr>
              <a:t>List</a:t>
            </a:r>
            <a:r>
              <a:rPr lang="en-US" sz="2100" err="1"/>
              <a:t>.sum</a:t>
            </a:r>
            <a:r>
              <a:rPr lang="en-US" sz="2100"/>
              <a:t> (</a:t>
            </a:r>
            <a:r>
              <a:rPr lang="en-US" sz="2100" err="1">
                <a:solidFill>
                  <a:schemeClr val="accent1">
                    <a:lumMod val="75000"/>
                  </a:schemeClr>
                </a:solidFill>
              </a:rPr>
              <a:t>List</a:t>
            </a:r>
            <a:r>
              <a:rPr lang="en-US" sz="2100" err="1"/>
              <a:t>.map</a:t>
            </a:r>
            <a:r>
              <a:rPr lang="en-US" sz="2100"/>
              <a:t> square [</a:t>
            </a:r>
            <a:r>
              <a:rPr lang="en-US" sz="2100">
                <a:solidFill>
                  <a:schemeClr val="bg1">
                    <a:lumMod val="50000"/>
                  </a:schemeClr>
                </a:solidFill>
              </a:rPr>
              <a:t>1..100</a:t>
            </a:r>
            <a:r>
              <a:rPr lang="en-US" sz="2100"/>
              <a:t>] )</a:t>
            </a:r>
            <a:endParaRPr lang="en-US">
              <a:cs typeface="Calibri"/>
            </a:endParaRPr>
          </a:p>
          <a:p>
            <a:pPr algn="l" defTabSz="457200">
              <a:defRPr sz="2100" b="1">
                <a:solidFill>
                  <a:srgbClr val="408080"/>
                </a:solidFill>
                <a:effectLst/>
                <a:latin typeface="+mn-lt"/>
                <a:ea typeface="+mn-ea"/>
                <a:cs typeface="+mn-cs"/>
                <a:sym typeface="Helvetica Neue"/>
              </a:defRPr>
            </a:pPr>
            <a:br>
              <a:rPr lang="en-US"/>
            </a:br>
            <a:endParaRPr lang="en-US"/>
          </a:p>
          <a:p>
            <a:pPr algn="l" defTabSz="457200">
              <a:defRPr sz="2100" b="1">
                <a:solidFill>
                  <a:srgbClr val="408080"/>
                </a:solidFill>
                <a:effectLst/>
                <a:latin typeface="+mn-lt"/>
                <a:ea typeface="+mn-ea"/>
                <a:cs typeface="+mn-cs"/>
                <a:sym typeface="Helvetica Neue"/>
              </a:defRPr>
            </a:pPr>
            <a:r>
              <a:rPr lang="en-US" sz="2100"/>
              <a:t>// you can define lambdas (anonymous functions) using the "fun" keyword</a:t>
            </a:r>
            <a:endParaRPr lang="en-US">
              <a:cs typeface="Calibri" panose="020F0502020204030204"/>
            </a:endParaRPr>
          </a:p>
          <a:p>
            <a:pPr algn="l" defTabSz="457200">
              <a:defRPr sz="2100" b="1">
                <a:solidFill>
                  <a:srgbClr val="333333"/>
                </a:solidFill>
                <a:effectLst/>
                <a:latin typeface="+mn-lt"/>
                <a:ea typeface="+mn-ea"/>
                <a:cs typeface="+mn-cs"/>
                <a:sym typeface="Helvetica Neue"/>
              </a:defRPr>
            </a:pPr>
            <a:r>
              <a:rPr lang="en-US" sz="2100" err="1">
                <a:solidFill>
                  <a:schemeClr val="accent1">
                    <a:lumMod val="75000"/>
                  </a:schemeClr>
                </a:solidFill>
              </a:rPr>
              <a:t>List</a:t>
            </a:r>
            <a:r>
              <a:rPr lang="en-US" sz="2100" err="1"/>
              <a:t>.sum</a:t>
            </a:r>
            <a:r>
              <a:rPr lang="en-US" sz="2100"/>
              <a:t> (</a:t>
            </a:r>
            <a:r>
              <a:rPr lang="en-US" sz="2100" err="1">
                <a:solidFill>
                  <a:schemeClr val="accent1">
                    <a:lumMod val="75000"/>
                  </a:schemeClr>
                </a:solidFill>
              </a:rPr>
              <a:t>List</a:t>
            </a:r>
            <a:r>
              <a:rPr lang="en-US" sz="2100" err="1"/>
              <a:t>.map</a:t>
            </a:r>
            <a:r>
              <a:rPr lang="en-US" sz="2100"/>
              <a:t> (</a:t>
            </a:r>
            <a:r>
              <a:rPr lang="en-US" sz="2100">
                <a:solidFill>
                  <a:schemeClr val="accent1">
                    <a:lumMod val="75000"/>
                  </a:schemeClr>
                </a:solidFill>
              </a:rPr>
              <a:t>fun </a:t>
            </a:r>
            <a:r>
              <a:rPr lang="en-US" sz="2100"/>
              <a:t>x-&gt;x*x) [</a:t>
            </a:r>
            <a:r>
              <a:rPr lang="en-US" sz="2100">
                <a:solidFill>
                  <a:schemeClr val="bg1">
                    <a:lumMod val="50000"/>
                  </a:schemeClr>
                </a:solidFill>
              </a:rPr>
              <a:t>1..100</a:t>
            </a:r>
            <a:r>
              <a:rPr lang="en-US" sz="2100"/>
              <a:t>])</a:t>
            </a:r>
            <a:endParaRPr lang="en-US">
              <a:cs typeface="Calibri"/>
            </a:endParaRPr>
          </a:p>
          <a:p>
            <a:pPr algn="l" defTabSz="457200">
              <a:defRPr sz="2100" b="1">
                <a:solidFill>
                  <a:srgbClr val="333333"/>
                </a:solidFill>
                <a:effectLst/>
                <a:latin typeface="+mn-lt"/>
                <a:ea typeface="+mn-ea"/>
                <a:cs typeface="+mn-cs"/>
                <a:sym typeface="Helvetica Neue"/>
              </a:defRPr>
            </a:pPr>
            <a:br>
              <a:rPr lang="en-US"/>
            </a:br>
            <a:endParaRPr lang="en-US"/>
          </a:p>
          <a:p>
            <a:pPr algn="l" defTabSz="457200">
              <a:defRPr sz="2100" b="1">
                <a:solidFill>
                  <a:srgbClr val="408080"/>
                </a:solidFill>
                <a:effectLst/>
                <a:latin typeface="+mn-lt"/>
                <a:ea typeface="+mn-ea"/>
                <a:cs typeface="+mn-cs"/>
                <a:sym typeface="Helvetica Neue"/>
              </a:defRPr>
            </a:pPr>
            <a:r>
              <a:rPr lang="en-US" sz="2100"/>
              <a:t>// In F# returns are implicit -- no "return" needed. A function always</a:t>
            </a:r>
            <a:endParaRPr lang="en-US">
              <a:cs typeface="Calibri"/>
            </a:endParaRPr>
          </a:p>
          <a:p>
            <a:pPr algn="l" defTabSz="457200">
              <a:defRPr sz="2100" b="1">
                <a:solidFill>
                  <a:srgbClr val="408080"/>
                </a:solidFill>
                <a:effectLst/>
                <a:latin typeface="+mn-lt"/>
                <a:ea typeface="+mn-ea"/>
                <a:cs typeface="+mn-cs"/>
                <a:sym typeface="Helvetica Neue"/>
              </a:defRPr>
            </a:pPr>
            <a:r>
              <a:rPr lang="en-US" sz="2100"/>
              <a:t>// returns the value of the last expression used.</a:t>
            </a:r>
            <a:endParaRPr lang="en-US">
              <a:cs typeface="Calibri"/>
            </a:endParaRPr>
          </a:p>
          <a:p>
            <a:pPr algn="l" defTabSz="457200">
              <a:lnSpc>
                <a:spcPct val="150000"/>
              </a:lnSpc>
              <a:defRPr sz="2100" b="1">
                <a:solidFill>
                  <a:srgbClr val="408080"/>
                </a:solidFill>
                <a:effectLst/>
                <a:latin typeface="+mn-lt"/>
                <a:ea typeface="+mn-ea"/>
                <a:cs typeface="+mn-cs"/>
                <a:sym typeface="Helvetica Neue"/>
              </a:defRPr>
            </a:pPr>
            <a:endParaRPr sz="2100">
              <a:solidFill>
                <a:srgbClr val="408080"/>
              </a:solidFill>
              <a:cs typeface="Calibri"/>
            </a:endParaRPr>
          </a:p>
        </p:txBody>
      </p:sp>
    </p:spTree>
  </p:cSld>
  <p:clrMapOvr>
    <a:masterClrMapping/>
  </p:clrMapOvr>
  <p:transition spd="med">
    <p:dissolve/>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0" name="Tuples &amp; Records"/>
          <p:cNvSpPr txBox="1">
            <a:spLocks noGrp="1"/>
          </p:cNvSpPr>
          <p:nvPr>
            <p:ph type="title"/>
          </p:nvPr>
        </p:nvSpPr>
        <p:spPr>
          <a:prstGeom prst="rect">
            <a:avLst/>
          </a:prstGeom>
        </p:spPr>
        <p:txBody>
          <a:bodyPr/>
          <a:lstStyle>
            <a:lvl1pPr>
              <a:defRPr>
                <a:solidFill>
                  <a:srgbClr val="000000"/>
                </a:solidFill>
              </a:defRPr>
            </a:lvl1pPr>
          </a:lstStyle>
          <a:p>
            <a:r>
              <a:t>Tuples &amp; Records</a:t>
            </a:r>
          </a:p>
        </p:txBody>
      </p:sp>
      <p:sp>
        <p:nvSpPr>
          <p:cNvPr id="141" name="// Tuple types are pairs, triples, etc. Tuples use commas.…"/>
          <p:cNvSpPr txBox="1"/>
          <p:nvPr/>
        </p:nvSpPr>
        <p:spPr>
          <a:xfrm>
            <a:off x="1002416" y="1722932"/>
            <a:ext cx="7104509" cy="732373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pPr algn="l" defTabSz="457200">
              <a:lnSpc>
                <a:spcPct val="150000"/>
              </a:lnSpc>
              <a:defRPr sz="2100" b="1">
                <a:solidFill>
                  <a:srgbClr val="333333"/>
                </a:solidFill>
                <a:effectLst/>
                <a:latin typeface="+mn-lt"/>
                <a:ea typeface="+mn-ea"/>
                <a:cs typeface="+mn-cs"/>
                <a:sym typeface="Helvetica Neue"/>
              </a:defRPr>
            </a:pPr>
            <a:endParaRPr lang="en-US">
              <a:cs typeface="Calibri" panose="020F0502020204030204"/>
            </a:endParaRPr>
          </a:p>
          <a:p>
            <a:pPr algn="l" defTabSz="457200">
              <a:lnSpc>
                <a:spcPct val="150000"/>
              </a:lnSpc>
              <a:defRPr sz="2100" b="1">
                <a:solidFill>
                  <a:srgbClr val="408080"/>
                </a:solidFill>
                <a:effectLst/>
                <a:latin typeface="+mn-lt"/>
                <a:ea typeface="+mn-ea"/>
                <a:cs typeface="+mn-cs"/>
                <a:sym typeface="Helvetica Neue"/>
              </a:defRPr>
            </a:pPr>
            <a:r>
              <a:t>// Tuple types are pairs, triples, etc. Tuples use commas.</a:t>
            </a:r>
            <a:endParaRPr>
              <a:solidFill>
                <a:srgbClr val="333333"/>
              </a:solidFill>
              <a:cs typeface="Calibri" panose="020F0502020204030204"/>
            </a:endParaRPr>
          </a:p>
          <a:p>
            <a:pPr algn="l" defTabSz="457200">
              <a:lnSpc>
                <a:spcPct val="150000"/>
              </a:lnSpc>
              <a:defRPr sz="2100" b="1">
                <a:solidFill>
                  <a:srgbClr val="333333"/>
                </a:solidFill>
                <a:effectLst/>
                <a:latin typeface="+mn-lt"/>
                <a:ea typeface="+mn-ea"/>
                <a:cs typeface="+mn-cs"/>
                <a:sym typeface="Helvetica Neue"/>
              </a:defRPr>
            </a:pPr>
            <a:r>
              <a:rPr>
                <a:solidFill>
                  <a:srgbClr val="008000"/>
                </a:solidFill>
              </a:rPr>
              <a:t>let</a:t>
            </a:r>
            <a:r>
              <a:t> </a:t>
            </a:r>
            <a:r>
              <a:rPr err="1"/>
              <a:t>twoTuple</a:t>
            </a:r>
            <a:r>
              <a:t> = </a:t>
            </a:r>
            <a:r>
              <a:rPr>
                <a:solidFill>
                  <a:srgbClr val="666666"/>
                </a:solidFill>
              </a:rPr>
              <a:t>1</a:t>
            </a:r>
            <a:r>
              <a:t>,</a:t>
            </a:r>
            <a:r>
              <a:rPr>
                <a:solidFill>
                  <a:srgbClr val="666666"/>
                </a:solidFill>
              </a:rPr>
              <a:t>2</a:t>
            </a:r>
            <a:endParaRPr>
              <a:solidFill>
                <a:srgbClr val="666666"/>
              </a:solidFill>
              <a:cs typeface="Calibri" panose="020F0502020204030204"/>
            </a:endParaRPr>
          </a:p>
          <a:p>
            <a:pPr algn="l" defTabSz="457200">
              <a:lnSpc>
                <a:spcPct val="150000"/>
              </a:lnSpc>
              <a:defRPr sz="2100" b="1">
                <a:solidFill>
                  <a:srgbClr val="333333"/>
                </a:solidFill>
                <a:effectLst/>
                <a:latin typeface="+mn-lt"/>
                <a:ea typeface="+mn-ea"/>
                <a:cs typeface="+mn-cs"/>
                <a:sym typeface="Helvetica Neue"/>
              </a:defRPr>
            </a:pPr>
            <a:r>
              <a:rPr>
                <a:solidFill>
                  <a:srgbClr val="008000"/>
                </a:solidFill>
              </a:rPr>
              <a:t>let</a:t>
            </a:r>
            <a:r>
              <a:t> </a:t>
            </a:r>
            <a:r>
              <a:rPr err="1"/>
              <a:t>threeTuple</a:t>
            </a:r>
            <a:r>
              <a:t> = </a:t>
            </a:r>
            <a:r>
              <a:rPr>
                <a:solidFill>
                  <a:srgbClr val="BA2121"/>
                </a:solidFill>
              </a:rPr>
              <a:t>"a"</a:t>
            </a:r>
            <a:r>
              <a:t>,</a:t>
            </a:r>
            <a:r>
              <a:rPr>
                <a:solidFill>
                  <a:srgbClr val="666666"/>
                </a:solidFill>
              </a:rPr>
              <a:t>2</a:t>
            </a:r>
            <a:r>
              <a:t>,</a:t>
            </a:r>
            <a:r>
              <a:rPr>
                <a:solidFill>
                  <a:srgbClr val="008000"/>
                </a:solidFill>
              </a:rPr>
              <a:t>true</a:t>
            </a:r>
            <a:endParaRPr>
              <a:solidFill>
                <a:srgbClr val="008000"/>
              </a:solidFill>
              <a:cs typeface="Calibri" panose="020F0502020204030204"/>
            </a:endParaRPr>
          </a:p>
          <a:p>
            <a:pPr algn="l" defTabSz="457200">
              <a:lnSpc>
                <a:spcPct val="150000"/>
              </a:lnSpc>
              <a:defRPr sz="2100" b="1">
                <a:solidFill>
                  <a:srgbClr val="333333"/>
                </a:solidFill>
                <a:effectLst/>
                <a:latin typeface="+mn-lt"/>
                <a:ea typeface="+mn-ea"/>
                <a:cs typeface="+mn-cs"/>
                <a:sym typeface="Helvetica Neue"/>
              </a:defRPr>
            </a:pPr>
            <a:endParaRPr>
              <a:solidFill>
                <a:srgbClr val="008000"/>
              </a:solidFill>
              <a:cs typeface="Calibri" panose="020F0502020204030204"/>
            </a:endParaRPr>
          </a:p>
          <a:p>
            <a:pPr algn="l" defTabSz="457200">
              <a:lnSpc>
                <a:spcPct val="150000"/>
              </a:lnSpc>
              <a:defRPr sz="2100" b="1">
                <a:solidFill>
                  <a:schemeClr val="accent2">
                    <a:hueOff val="219888"/>
                    <a:satOff val="54520"/>
                    <a:lumOff val="-27850"/>
                  </a:schemeClr>
                </a:solidFill>
                <a:effectLst/>
                <a:latin typeface="+mn-lt"/>
                <a:ea typeface="+mn-ea"/>
                <a:cs typeface="+mn-cs"/>
                <a:sym typeface="Helvetica Neue"/>
              </a:defRPr>
            </a:pPr>
            <a:r>
              <a:t>// Get items out of a tuple with </a:t>
            </a:r>
            <a:r>
              <a:rPr err="1"/>
              <a:t>fst</a:t>
            </a:r>
            <a:r>
              <a:t>, </a:t>
            </a:r>
            <a:r>
              <a:rPr err="1"/>
              <a:t>snd</a:t>
            </a:r>
            <a:endParaRPr>
              <a:solidFill>
                <a:srgbClr val="008000"/>
              </a:solidFill>
              <a:cs typeface="Calibri" panose="020F0502020204030204"/>
            </a:endParaRPr>
          </a:p>
          <a:p>
            <a:pPr algn="l" defTabSz="457200">
              <a:lnSpc>
                <a:spcPct val="150000"/>
              </a:lnSpc>
              <a:defRPr sz="2100" b="1">
                <a:solidFill>
                  <a:srgbClr val="333333"/>
                </a:solidFill>
                <a:effectLst/>
                <a:latin typeface="+mn-lt"/>
                <a:ea typeface="+mn-ea"/>
                <a:cs typeface="+mn-cs"/>
                <a:sym typeface="Helvetica Neue"/>
              </a:defRPr>
            </a:pPr>
            <a:r>
              <a:rPr>
                <a:solidFill>
                  <a:srgbClr val="008000"/>
                </a:solidFill>
              </a:rPr>
              <a:t>let</a:t>
            </a:r>
            <a:r>
              <a:t> </a:t>
            </a:r>
            <a:r>
              <a:rPr err="1"/>
              <a:t>firstItem</a:t>
            </a:r>
            <a:r>
              <a:t> = </a:t>
            </a:r>
            <a:r>
              <a:rPr err="1">
                <a:solidFill>
                  <a:srgbClr val="525252"/>
                </a:solidFill>
              </a:rPr>
              <a:t>fst</a:t>
            </a:r>
            <a:r>
              <a:t> </a:t>
            </a:r>
            <a:r>
              <a:rPr err="1"/>
              <a:t>twoTuple</a:t>
            </a:r>
            <a:endParaRPr>
              <a:cs typeface="Calibri" panose="020F0502020204030204"/>
            </a:endParaRPr>
          </a:p>
          <a:p>
            <a:pPr algn="l" defTabSz="457200">
              <a:lnSpc>
                <a:spcPct val="150000"/>
              </a:lnSpc>
              <a:defRPr sz="2100" b="1">
                <a:solidFill>
                  <a:srgbClr val="333333"/>
                </a:solidFill>
                <a:effectLst/>
                <a:latin typeface="+mn-lt"/>
                <a:ea typeface="+mn-ea"/>
                <a:cs typeface="+mn-cs"/>
                <a:sym typeface="Helvetica Neue"/>
              </a:defRPr>
            </a:pPr>
            <a:r>
              <a:rPr>
                <a:solidFill>
                  <a:srgbClr val="008000"/>
                </a:solidFill>
              </a:rPr>
              <a:t>let</a:t>
            </a:r>
            <a:r>
              <a:t> </a:t>
            </a:r>
            <a:r>
              <a:rPr lang="en-US" err="1"/>
              <a:t>second</a:t>
            </a:r>
            <a:r>
              <a:rPr err="1"/>
              <a:t>Item</a:t>
            </a:r>
            <a:r>
              <a:t> = </a:t>
            </a:r>
            <a:r>
              <a:rPr err="1">
                <a:solidFill>
                  <a:srgbClr val="525252"/>
                </a:solidFill>
              </a:rPr>
              <a:t>snd</a:t>
            </a:r>
            <a:r>
              <a:t> </a:t>
            </a:r>
            <a:r>
              <a:rPr err="1"/>
              <a:t>twoTuple</a:t>
            </a:r>
            <a:endParaRPr>
              <a:cs typeface="Calibri" panose="020F0502020204030204"/>
            </a:endParaRPr>
          </a:p>
          <a:p>
            <a:pPr algn="l" defTabSz="457200">
              <a:lnSpc>
                <a:spcPct val="150000"/>
              </a:lnSpc>
              <a:defRPr sz="2100" b="1">
                <a:solidFill>
                  <a:srgbClr val="333333"/>
                </a:solidFill>
                <a:effectLst/>
                <a:latin typeface="+mn-lt"/>
                <a:ea typeface="+mn-ea"/>
                <a:cs typeface="+mn-cs"/>
                <a:sym typeface="Helvetica Neue"/>
              </a:defRPr>
            </a:pPr>
            <a:endParaRPr>
              <a:cs typeface="Calibri" panose="020F0502020204030204"/>
            </a:endParaRPr>
          </a:p>
          <a:p>
            <a:pPr algn="l" defTabSz="457200">
              <a:lnSpc>
                <a:spcPct val="150000"/>
              </a:lnSpc>
              <a:defRPr sz="2100" b="1">
                <a:solidFill>
                  <a:schemeClr val="accent2">
                    <a:hueOff val="219888"/>
                    <a:satOff val="54520"/>
                    <a:lumOff val="-27850"/>
                  </a:schemeClr>
                </a:solidFill>
                <a:effectLst/>
                <a:latin typeface="+mn-lt"/>
                <a:ea typeface="+mn-ea"/>
                <a:cs typeface="+mn-cs"/>
                <a:sym typeface="Helvetica Neue"/>
              </a:defRPr>
            </a:pPr>
            <a:r>
              <a:t>// Deconstruct a tuple into 3 variables</a:t>
            </a:r>
            <a:endParaRPr>
              <a:cs typeface="Calibri" panose="020F0502020204030204"/>
            </a:endParaRPr>
          </a:p>
          <a:p>
            <a:pPr algn="l" defTabSz="457200">
              <a:lnSpc>
                <a:spcPct val="150000"/>
              </a:lnSpc>
              <a:defRPr sz="2100" b="1">
                <a:solidFill>
                  <a:srgbClr val="333333"/>
                </a:solidFill>
                <a:effectLst/>
                <a:latin typeface="+mn-lt"/>
                <a:ea typeface="+mn-ea"/>
                <a:cs typeface="+mn-cs"/>
                <a:sym typeface="Helvetica Neue"/>
              </a:defRPr>
            </a:pPr>
            <a:r>
              <a:rPr>
                <a:solidFill>
                  <a:srgbClr val="008000"/>
                </a:solidFill>
              </a:rPr>
              <a:t>let</a:t>
            </a:r>
            <a:r>
              <a:t> (</a:t>
            </a:r>
            <a:r>
              <a:rPr err="1"/>
              <a:t>first,second,third</a:t>
            </a:r>
            <a:r>
              <a:t>) = </a:t>
            </a:r>
            <a:r>
              <a:rPr err="1"/>
              <a:t>threeTuple</a:t>
            </a:r>
            <a:endParaRPr>
              <a:cs typeface="Calibri" panose="020F0502020204030204"/>
            </a:endParaRPr>
          </a:p>
          <a:p>
            <a:pPr algn="l" defTabSz="457200">
              <a:lnSpc>
                <a:spcPct val="150000"/>
              </a:lnSpc>
              <a:defRPr sz="2100" b="1">
                <a:solidFill>
                  <a:srgbClr val="333333"/>
                </a:solidFill>
                <a:effectLst/>
                <a:latin typeface="+mn-lt"/>
                <a:ea typeface="+mn-ea"/>
                <a:cs typeface="+mn-cs"/>
                <a:sym typeface="Helvetica Neue"/>
              </a:defRPr>
            </a:pPr>
            <a:endParaRPr>
              <a:cs typeface="Calibri" panose="020F0502020204030204"/>
            </a:endParaRPr>
          </a:p>
          <a:p>
            <a:pPr algn="l" defTabSz="457200">
              <a:lnSpc>
                <a:spcPct val="150000"/>
              </a:lnSpc>
              <a:defRPr sz="2100" b="1">
                <a:solidFill>
                  <a:srgbClr val="408080"/>
                </a:solidFill>
                <a:effectLst/>
                <a:latin typeface="+mn-lt"/>
                <a:ea typeface="+mn-ea"/>
                <a:cs typeface="+mn-cs"/>
                <a:sym typeface="Helvetica Neue"/>
              </a:defRPr>
            </a:pPr>
            <a:r>
              <a:t>// Record types have named fields. Semicolons are separators.</a:t>
            </a:r>
            <a:endParaRPr>
              <a:solidFill>
                <a:srgbClr val="333333"/>
              </a:solidFill>
              <a:cs typeface="Calibri" panose="020F0502020204030204"/>
            </a:endParaRPr>
          </a:p>
          <a:p>
            <a:pPr algn="l" defTabSz="457200">
              <a:lnSpc>
                <a:spcPct val="150000"/>
              </a:lnSpc>
              <a:defRPr sz="2100" b="1">
                <a:solidFill>
                  <a:srgbClr val="0000FF"/>
                </a:solidFill>
                <a:effectLst/>
                <a:latin typeface="+mn-lt"/>
                <a:ea typeface="+mn-ea"/>
                <a:cs typeface="+mn-cs"/>
                <a:sym typeface="Helvetica Neue"/>
              </a:defRPr>
            </a:pPr>
            <a:r>
              <a:rPr>
                <a:solidFill>
                  <a:srgbClr val="008000"/>
                </a:solidFill>
              </a:rPr>
              <a:t>type</a:t>
            </a:r>
            <a:r>
              <a:rPr>
                <a:solidFill>
                  <a:srgbClr val="333333"/>
                </a:solidFill>
              </a:rPr>
              <a:t> </a:t>
            </a:r>
            <a:r>
              <a:t>Person</a:t>
            </a:r>
            <a:r>
              <a:rPr>
                <a:solidFill>
                  <a:srgbClr val="333333"/>
                </a:solidFill>
              </a:rPr>
              <a:t> = {</a:t>
            </a:r>
            <a:r>
              <a:rPr err="1"/>
              <a:t>First</a:t>
            </a:r>
            <a:r>
              <a:rPr err="1">
                <a:solidFill>
                  <a:srgbClr val="333333"/>
                </a:solidFill>
              </a:rPr>
              <a:t>:</a:t>
            </a:r>
            <a:r>
              <a:rPr err="1">
                <a:solidFill>
                  <a:srgbClr val="B00040"/>
                </a:solidFill>
              </a:rPr>
              <a:t>string</a:t>
            </a:r>
            <a:r>
              <a:rPr>
                <a:solidFill>
                  <a:srgbClr val="333333"/>
                </a:solidFill>
              </a:rPr>
              <a:t>; </a:t>
            </a:r>
            <a:r>
              <a:rPr err="1"/>
              <a:t>Last</a:t>
            </a:r>
            <a:r>
              <a:rPr err="1">
                <a:solidFill>
                  <a:srgbClr val="333333"/>
                </a:solidFill>
              </a:rPr>
              <a:t>:</a:t>
            </a:r>
            <a:r>
              <a:rPr err="1">
                <a:solidFill>
                  <a:srgbClr val="B00040"/>
                </a:solidFill>
              </a:rPr>
              <a:t>string</a:t>
            </a:r>
            <a:r>
              <a:rPr>
                <a:solidFill>
                  <a:srgbClr val="333333"/>
                </a:solidFill>
              </a:rPr>
              <a:t>}</a:t>
            </a:r>
            <a:endParaRPr>
              <a:solidFill>
                <a:srgbClr val="333333"/>
              </a:solidFill>
              <a:cs typeface="Calibri" panose="020F0502020204030204"/>
            </a:endParaRPr>
          </a:p>
          <a:p>
            <a:pPr algn="l" defTabSz="457200">
              <a:lnSpc>
                <a:spcPct val="150000"/>
              </a:lnSpc>
              <a:defRPr sz="2100" b="1">
                <a:solidFill>
                  <a:srgbClr val="333333"/>
                </a:solidFill>
                <a:effectLst/>
                <a:latin typeface="+mn-lt"/>
                <a:ea typeface="+mn-ea"/>
                <a:cs typeface="+mn-cs"/>
                <a:sym typeface="Helvetica Neue"/>
              </a:defRPr>
            </a:pPr>
            <a:r>
              <a:rPr>
                <a:solidFill>
                  <a:srgbClr val="008000"/>
                </a:solidFill>
              </a:rPr>
              <a:t>let</a:t>
            </a:r>
            <a:r>
              <a:t> person1 = {</a:t>
            </a:r>
            <a:r>
              <a:rPr>
                <a:solidFill>
                  <a:srgbClr val="0000FF"/>
                </a:solidFill>
              </a:rPr>
              <a:t>First</a:t>
            </a:r>
            <a:r>
              <a:t>=</a:t>
            </a:r>
            <a:r>
              <a:rPr>
                <a:solidFill>
                  <a:srgbClr val="BA2121"/>
                </a:solidFill>
              </a:rPr>
              <a:t>"john"</a:t>
            </a:r>
            <a:r>
              <a:t>; </a:t>
            </a:r>
            <a:r>
              <a:rPr>
                <a:solidFill>
                  <a:srgbClr val="0000FF"/>
                </a:solidFill>
              </a:rPr>
              <a:t>Last</a:t>
            </a:r>
            <a:r>
              <a:t>=</a:t>
            </a:r>
            <a:r>
              <a:rPr>
                <a:solidFill>
                  <a:srgbClr val="BA2121"/>
                </a:solidFill>
              </a:rPr>
              <a:t>"Doe"</a:t>
            </a:r>
            <a:r>
              <a:t>}</a:t>
            </a:r>
            <a:endParaRPr>
              <a:cs typeface="Calibri" panose="020F0502020204030204"/>
            </a:endParaRPr>
          </a:p>
        </p:txBody>
      </p:sp>
    </p:spTree>
  </p:cSld>
  <p:clrMapOvr>
    <a:masterClrMapping/>
  </p:clrMapOvr>
  <mc:AlternateContent xmlns:mc="http://schemas.openxmlformats.org/markup-compatibility/2006" xmlns:p14="http://schemas.microsoft.com/office/powerpoint/2010/main">
    <mc:Choice Requires="p14">
      <p:transition spd="slow" p14:dur="1500">
        <p14:prism dir="r" isContent="1"/>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3" name="Printing"/>
          <p:cNvSpPr txBox="1">
            <a:spLocks noGrp="1"/>
          </p:cNvSpPr>
          <p:nvPr>
            <p:ph type="title"/>
          </p:nvPr>
        </p:nvSpPr>
        <p:spPr>
          <a:prstGeom prst="rect">
            <a:avLst/>
          </a:prstGeom>
        </p:spPr>
        <p:txBody>
          <a:bodyPr/>
          <a:lstStyle>
            <a:lvl1pPr>
              <a:defRPr>
                <a:solidFill>
                  <a:srgbClr val="000000"/>
                </a:solidFill>
              </a:defRPr>
            </a:lvl1pPr>
          </a:lstStyle>
          <a:p>
            <a:r>
              <a:t>Printing</a:t>
            </a:r>
          </a:p>
        </p:txBody>
      </p:sp>
      <p:sp>
        <p:nvSpPr>
          <p:cNvPr id="144" name="// ========= Printing =========…"/>
          <p:cNvSpPr txBox="1"/>
          <p:nvPr/>
        </p:nvSpPr>
        <p:spPr>
          <a:xfrm>
            <a:off x="1002416" y="3191568"/>
            <a:ext cx="8848726" cy="438646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pPr algn="l" defTabSz="457200">
              <a:lnSpc>
                <a:spcPts val="4600"/>
              </a:lnSpc>
              <a:defRPr sz="2100" b="1">
                <a:solidFill>
                  <a:srgbClr val="408080"/>
                </a:solidFill>
                <a:effectLst/>
                <a:latin typeface="+mn-lt"/>
                <a:ea typeface="+mn-ea"/>
                <a:cs typeface="+mn-cs"/>
                <a:sym typeface="Helvetica Neue"/>
              </a:defRPr>
            </a:pPr>
            <a:r>
              <a:t>// ========= Printing =========</a:t>
            </a:r>
            <a:endParaRPr>
              <a:solidFill>
                <a:srgbClr val="333333"/>
              </a:solidFill>
            </a:endParaRPr>
          </a:p>
          <a:p>
            <a:pPr algn="l" defTabSz="457200">
              <a:lnSpc>
                <a:spcPts val="4600"/>
              </a:lnSpc>
              <a:defRPr sz="2100" b="1">
                <a:solidFill>
                  <a:srgbClr val="408080"/>
                </a:solidFill>
                <a:effectLst/>
                <a:latin typeface="+mn-lt"/>
                <a:ea typeface="+mn-ea"/>
                <a:cs typeface="+mn-cs"/>
                <a:sym typeface="Helvetica Neue"/>
              </a:defRPr>
            </a:pPr>
            <a:r>
              <a:t>// The printf/printfn functions are similar to the</a:t>
            </a:r>
            <a:endParaRPr>
              <a:solidFill>
                <a:srgbClr val="333333"/>
              </a:solidFill>
            </a:endParaRPr>
          </a:p>
          <a:p>
            <a:pPr algn="l" defTabSz="457200">
              <a:lnSpc>
                <a:spcPts val="4600"/>
              </a:lnSpc>
              <a:defRPr sz="2100" b="1">
                <a:solidFill>
                  <a:srgbClr val="408080"/>
                </a:solidFill>
                <a:effectLst/>
                <a:latin typeface="+mn-lt"/>
                <a:ea typeface="+mn-ea"/>
                <a:cs typeface="+mn-cs"/>
                <a:sym typeface="Helvetica Neue"/>
              </a:defRPr>
            </a:pPr>
            <a:r>
              <a:t>// Console.Write/WriteLine functions in C#.</a:t>
            </a:r>
            <a:endParaRPr>
              <a:solidFill>
                <a:srgbClr val="333333"/>
              </a:solidFill>
            </a:endParaRPr>
          </a:p>
          <a:p>
            <a:pPr algn="l" defTabSz="457200">
              <a:lnSpc>
                <a:spcPts val="4600"/>
              </a:lnSpc>
              <a:defRPr sz="2100" b="1">
                <a:solidFill>
                  <a:srgbClr val="BA2121"/>
                </a:solidFill>
                <a:effectLst/>
                <a:latin typeface="+mn-lt"/>
                <a:ea typeface="+mn-ea"/>
                <a:cs typeface="+mn-cs"/>
                <a:sym typeface="Helvetica Neue"/>
              </a:defRPr>
            </a:pPr>
            <a:r>
              <a:rPr>
                <a:solidFill>
                  <a:srgbClr val="333333"/>
                </a:solidFill>
              </a:rPr>
              <a:t>printfn </a:t>
            </a:r>
            <a:r>
              <a:t>"Printing an int %i, a float %f, a bool %b"</a:t>
            </a:r>
            <a:r>
              <a:rPr>
                <a:solidFill>
                  <a:srgbClr val="333333"/>
                </a:solidFill>
              </a:rPr>
              <a:t> </a:t>
            </a:r>
            <a:r>
              <a:rPr>
                <a:solidFill>
                  <a:srgbClr val="666666"/>
                </a:solidFill>
              </a:rPr>
              <a:t>1</a:t>
            </a:r>
            <a:r>
              <a:rPr>
                <a:solidFill>
                  <a:srgbClr val="333333"/>
                </a:solidFill>
              </a:rPr>
              <a:t> </a:t>
            </a:r>
            <a:r>
              <a:rPr>
                <a:solidFill>
                  <a:srgbClr val="666666"/>
                </a:solidFill>
              </a:rPr>
              <a:t>2</a:t>
            </a:r>
            <a:r>
              <a:rPr>
                <a:solidFill>
                  <a:srgbClr val="333333"/>
                </a:solidFill>
              </a:rPr>
              <a:t>.</a:t>
            </a:r>
            <a:r>
              <a:rPr>
                <a:solidFill>
                  <a:srgbClr val="666666"/>
                </a:solidFill>
              </a:rPr>
              <a:t>0</a:t>
            </a:r>
            <a:r>
              <a:rPr>
                <a:solidFill>
                  <a:srgbClr val="333333"/>
                </a:solidFill>
              </a:rPr>
              <a:t> </a:t>
            </a:r>
            <a:r>
              <a:rPr>
                <a:solidFill>
                  <a:srgbClr val="008000"/>
                </a:solidFill>
              </a:rPr>
              <a:t>true</a:t>
            </a:r>
            <a:endParaRPr>
              <a:solidFill>
                <a:srgbClr val="333333"/>
              </a:solidFill>
            </a:endParaRPr>
          </a:p>
          <a:p>
            <a:pPr algn="l" defTabSz="457200">
              <a:lnSpc>
                <a:spcPts val="4600"/>
              </a:lnSpc>
              <a:defRPr sz="2100" b="1">
                <a:solidFill>
                  <a:srgbClr val="BA2121"/>
                </a:solidFill>
                <a:effectLst/>
                <a:latin typeface="+mn-lt"/>
                <a:ea typeface="+mn-ea"/>
                <a:cs typeface="+mn-cs"/>
                <a:sym typeface="Helvetica Neue"/>
              </a:defRPr>
            </a:pPr>
            <a:r>
              <a:rPr>
                <a:solidFill>
                  <a:srgbClr val="333333"/>
                </a:solidFill>
              </a:rPr>
              <a:t>printfn </a:t>
            </a:r>
            <a:r>
              <a:t>"A string %s, and something generic %A"</a:t>
            </a:r>
            <a:r>
              <a:rPr>
                <a:solidFill>
                  <a:srgbClr val="333333"/>
                </a:solidFill>
              </a:rPr>
              <a:t> </a:t>
            </a:r>
            <a:r>
              <a:t>"hello"</a:t>
            </a:r>
            <a:r>
              <a:rPr>
                <a:solidFill>
                  <a:srgbClr val="333333"/>
                </a:solidFill>
              </a:rPr>
              <a:t> [</a:t>
            </a:r>
            <a:r>
              <a:rPr>
                <a:solidFill>
                  <a:srgbClr val="666666"/>
                </a:solidFill>
              </a:rPr>
              <a:t>1</a:t>
            </a:r>
            <a:r>
              <a:rPr>
                <a:solidFill>
                  <a:srgbClr val="333333"/>
                </a:solidFill>
              </a:rPr>
              <a:t>;</a:t>
            </a:r>
            <a:r>
              <a:rPr>
                <a:solidFill>
                  <a:srgbClr val="666666"/>
                </a:solidFill>
              </a:rPr>
              <a:t>2</a:t>
            </a:r>
            <a:r>
              <a:rPr>
                <a:solidFill>
                  <a:srgbClr val="333333"/>
                </a:solidFill>
              </a:rPr>
              <a:t>;</a:t>
            </a:r>
            <a:r>
              <a:rPr>
                <a:solidFill>
                  <a:srgbClr val="666666"/>
                </a:solidFill>
              </a:rPr>
              <a:t>3</a:t>
            </a:r>
            <a:r>
              <a:rPr>
                <a:solidFill>
                  <a:srgbClr val="333333"/>
                </a:solidFill>
              </a:rPr>
              <a:t>;</a:t>
            </a:r>
            <a:r>
              <a:rPr>
                <a:solidFill>
                  <a:srgbClr val="666666"/>
                </a:solidFill>
              </a:rPr>
              <a:t>4</a:t>
            </a:r>
            <a:r>
              <a:rPr>
                <a:solidFill>
                  <a:srgbClr val="333333"/>
                </a:solidFill>
              </a:rPr>
              <a:t>]</a:t>
            </a:r>
          </a:p>
          <a:p>
            <a:pPr algn="l" defTabSz="457200">
              <a:lnSpc>
                <a:spcPts val="4600"/>
              </a:lnSpc>
              <a:defRPr sz="2100" b="1">
                <a:solidFill>
                  <a:srgbClr val="333333"/>
                </a:solidFill>
                <a:effectLst/>
                <a:latin typeface="+mn-lt"/>
                <a:ea typeface="+mn-ea"/>
                <a:cs typeface="+mn-cs"/>
                <a:sym typeface="Helvetica Neue"/>
              </a:defRPr>
            </a:pPr>
            <a:endParaRPr>
              <a:solidFill>
                <a:srgbClr val="333333"/>
              </a:solidFill>
            </a:endParaRPr>
          </a:p>
          <a:p>
            <a:pPr algn="l" defTabSz="457200">
              <a:lnSpc>
                <a:spcPts val="4600"/>
              </a:lnSpc>
              <a:defRPr sz="2100" b="1">
                <a:solidFill>
                  <a:srgbClr val="408080"/>
                </a:solidFill>
                <a:effectLst/>
                <a:latin typeface="+mn-lt"/>
                <a:ea typeface="+mn-ea"/>
                <a:cs typeface="+mn-cs"/>
                <a:sym typeface="Helvetica Neue"/>
              </a:defRPr>
            </a:pPr>
            <a:r>
              <a:t>// all complex types have pretty printing built in</a:t>
            </a:r>
            <a:endParaRPr>
              <a:solidFill>
                <a:srgbClr val="333333"/>
              </a:solidFill>
            </a:endParaRPr>
          </a:p>
          <a:p>
            <a:pPr algn="l" defTabSz="457200">
              <a:lnSpc>
                <a:spcPts val="4600"/>
              </a:lnSpc>
              <a:defRPr sz="2100" b="1">
                <a:solidFill>
                  <a:srgbClr val="BA2121"/>
                </a:solidFill>
                <a:effectLst/>
                <a:latin typeface="+mn-lt"/>
                <a:ea typeface="+mn-ea"/>
                <a:cs typeface="+mn-cs"/>
                <a:sym typeface="Helvetica Neue"/>
              </a:defRPr>
            </a:pPr>
            <a:r>
              <a:rPr>
                <a:solidFill>
                  <a:srgbClr val="333333"/>
                </a:solidFill>
              </a:rPr>
              <a:t>printfn </a:t>
            </a:r>
            <a:r>
              <a:t>"twoTuple=%A,</a:t>
            </a:r>
            <a:r>
              <a:rPr>
                <a:solidFill>
                  <a:srgbClr val="BB6622"/>
                </a:solidFill>
              </a:rPr>
              <a:t>\n</a:t>
            </a:r>
            <a:r>
              <a:t>Person=%A,</a:t>
            </a:r>
            <a:r>
              <a:rPr>
                <a:solidFill>
                  <a:srgbClr val="BB6622"/>
                </a:solidFill>
              </a:rPr>
              <a:t>\n</a:t>
            </a:r>
            <a:r>
              <a:t>Temp=%A,</a:t>
            </a:r>
            <a:r>
              <a:rPr>
                <a:solidFill>
                  <a:srgbClr val="BB6622"/>
                </a:solidFill>
              </a:rPr>
              <a:t>\n</a:t>
            </a:r>
            <a:r>
              <a:t>Employee=%A"</a:t>
            </a:r>
            <a:r>
              <a:rPr>
                <a:solidFill>
                  <a:srgbClr val="333333"/>
                </a:solidFill>
              </a:rPr>
              <a:t> </a:t>
            </a:r>
          </a:p>
          <a:p>
            <a:pPr algn="l" defTabSz="457200">
              <a:lnSpc>
                <a:spcPts val="4600"/>
              </a:lnSpc>
              <a:defRPr sz="2100" b="1">
                <a:solidFill>
                  <a:srgbClr val="333333"/>
                </a:solidFill>
                <a:effectLst/>
                <a:latin typeface="+mn-lt"/>
                <a:ea typeface="+mn-ea"/>
                <a:cs typeface="+mn-cs"/>
                <a:sym typeface="Helvetica Neue"/>
              </a:defRPr>
            </a:pPr>
            <a:r>
              <a:t>         twoTuple person1 temp worker</a:t>
            </a:r>
          </a:p>
          <a:p>
            <a:pPr algn="l" defTabSz="457200">
              <a:lnSpc>
                <a:spcPts val="4600"/>
              </a:lnSpc>
              <a:defRPr sz="2100" b="1">
                <a:solidFill>
                  <a:srgbClr val="333333"/>
                </a:solidFill>
                <a:effectLst/>
                <a:latin typeface="+mn-lt"/>
                <a:ea typeface="+mn-ea"/>
                <a:cs typeface="+mn-cs"/>
                <a:sym typeface="Helvetica Neue"/>
              </a:defRPr>
            </a:pPr>
            <a:endParaRPr/>
          </a:p>
          <a:p>
            <a:pPr algn="l" defTabSz="457200">
              <a:lnSpc>
                <a:spcPts val="4600"/>
              </a:lnSpc>
              <a:defRPr sz="2100" b="1">
                <a:solidFill>
                  <a:srgbClr val="408080"/>
                </a:solidFill>
                <a:effectLst/>
                <a:latin typeface="+mn-lt"/>
                <a:ea typeface="+mn-ea"/>
                <a:cs typeface="+mn-cs"/>
                <a:sym typeface="Helvetica Neue"/>
              </a:defRPr>
            </a:pPr>
            <a:r>
              <a:t>// There are also sprintf/sprintfn functions for formatting data</a:t>
            </a:r>
            <a:endParaRPr>
              <a:solidFill>
                <a:srgbClr val="333333"/>
              </a:solidFill>
            </a:endParaRPr>
          </a:p>
          <a:p>
            <a:pPr algn="l" defTabSz="457200">
              <a:lnSpc>
                <a:spcPts val="4600"/>
              </a:lnSpc>
              <a:defRPr sz="2100" b="1">
                <a:solidFill>
                  <a:srgbClr val="408080"/>
                </a:solidFill>
                <a:effectLst/>
                <a:latin typeface="+mn-lt"/>
                <a:ea typeface="+mn-ea"/>
                <a:cs typeface="+mn-cs"/>
                <a:sym typeface="Helvetica Neue"/>
              </a:defRPr>
            </a:pPr>
            <a:r>
              <a:t>// into a string, similar to String.Format.</a:t>
            </a:r>
            <a:endParaRPr>
              <a:solidFill>
                <a:srgbClr val="333333"/>
              </a:solidFill>
            </a:endParaRPr>
          </a:p>
        </p:txBody>
      </p:sp>
    </p:spTree>
  </p:cSld>
  <p:clrMapOvr>
    <a:masterClrMapping/>
  </p:clrMapOvr>
  <p:transition spd="med">
    <p:wipe dir="r"/>
  </p:transition>
</p:sld>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New_Template2">
  <a:themeElements>
    <a:clrScheme name="New_Template2">
      <a:dk1>
        <a:srgbClr val="000000"/>
      </a:dk1>
      <a:lt1>
        <a:srgbClr val="FFFFFF"/>
      </a:lt1>
      <a:dk2>
        <a:srgbClr val="525252"/>
      </a:dk2>
      <a:lt2>
        <a:srgbClr val="C9C9C9"/>
      </a:lt2>
      <a:accent1>
        <a:srgbClr val="619AE3"/>
      </a:accent1>
      <a:accent2>
        <a:srgbClr val="54BFB9"/>
      </a:accent2>
      <a:accent3>
        <a:srgbClr val="29C439"/>
      </a:accent3>
      <a:accent4>
        <a:srgbClr val="EDAC0F"/>
      </a:accent4>
      <a:accent5>
        <a:srgbClr val="D41D03"/>
      </a:accent5>
      <a:accent6>
        <a:srgbClr val="B264DA"/>
      </a:accent6>
      <a:hlink>
        <a:srgbClr val="0000FF"/>
      </a:hlink>
      <a:folHlink>
        <a:srgbClr val="FF00FF"/>
      </a:folHlink>
    </a:clrScheme>
    <a:fontScheme name="New_Template2">
      <a:majorFont>
        <a:latin typeface="Helvetica Neue"/>
        <a:ea typeface="Helvetica Neue"/>
        <a:cs typeface="Helvetica Neue"/>
      </a:majorFont>
      <a:minorFont>
        <a:latin typeface="Helvetica Neue"/>
        <a:ea typeface="Helvetica Neue"/>
        <a:cs typeface="Helvetica Neue"/>
      </a:minorFont>
    </a:fontScheme>
    <a:fmtScheme name="New_Template2">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0800" dist="25400" dir="5400000" rotWithShape="0">
              <a:srgbClr val="000000">
                <a:alpha val="50000"/>
              </a:srgbClr>
            </a:outerShdw>
          </a:effectLst>
        </a:effectStyle>
        <a:effectStyle>
          <a:effectLst>
            <a:outerShdw blurRad="50800" dist="25400" dir="5400000" rotWithShape="0">
              <a:srgbClr val="000000">
                <a:alpha val="50000"/>
              </a:srgbClr>
            </a:outerShdw>
          </a:effectLst>
        </a:effectStyle>
        <a:effectStyle>
          <a:effectLst>
            <a:outerShdw blurRad="508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50800" dist="25400" dir="5400000" rotWithShape="0">
            <a:srgbClr val="000000">
              <a:alpha val="5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FFFFFF"/>
            </a:solidFill>
            <a:effectLst>
              <a:outerShdw blurRad="38100" dist="12700" dir="5400000" rotWithShape="0">
                <a:srgbClr val="000000">
                  <a:alpha val="80000"/>
                </a:srgbClr>
              </a:outerShdw>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800" b="0" i="0" u="none" strike="noStrike" cap="none" spc="0" normalizeH="0" baseline="0">
            <a:ln>
              <a:noFill/>
            </a:ln>
            <a:solidFill>
              <a:srgbClr val="EBEBEB"/>
            </a:solidFill>
            <a:effectLst>
              <a:outerShdw blurRad="50800" dist="25400" dir="5400000" rotWithShape="0">
                <a:srgbClr val="000000"/>
              </a:outerShdw>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409BD227A7AA4F49BC28C2C581C91255" ma:contentTypeVersion="4" ma:contentTypeDescription="Create a new document." ma:contentTypeScope="" ma:versionID="a1196a824bb18def47bb6107145aa469">
  <xsd:schema xmlns:xsd="http://www.w3.org/2001/XMLSchema" xmlns:xs="http://www.w3.org/2001/XMLSchema" xmlns:p="http://schemas.microsoft.com/office/2006/metadata/properties" xmlns:ns2="27ed7df5-2614-4131-b75e-f28cb341992e" xmlns:ns3="4c0a033c-6b9d-4bb0-9ed2-7e9b5e0d1c50" targetNamespace="http://schemas.microsoft.com/office/2006/metadata/properties" ma:root="true" ma:fieldsID="822b510d36a520a67a1e40849af751c2" ns2:_="" ns3:_="">
    <xsd:import namespace="27ed7df5-2614-4131-b75e-f28cb341992e"/>
    <xsd:import namespace="4c0a033c-6b9d-4bb0-9ed2-7e9b5e0d1c50"/>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7ed7df5-2614-4131-b75e-f28cb341992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c0a033c-6b9d-4bb0-9ed2-7e9b5e0d1c50"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E0CAC38-46AC-4E7D-AD27-4E850DD580CF}">
  <ds:schemaRefs>
    <ds:schemaRef ds:uri="http://schemas.microsoft.com/office/2006/documentManagement/types"/>
    <ds:schemaRef ds:uri="http://purl.org/dc/terms/"/>
    <ds:schemaRef ds:uri="http://schemas.openxmlformats.org/package/2006/metadata/core-properties"/>
    <ds:schemaRef ds:uri="http://purl.org/dc/dcmitype/"/>
    <ds:schemaRef ds:uri="http://schemas.microsoft.com/office/infopath/2007/PartnerControls"/>
    <ds:schemaRef ds:uri="http://purl.org/dc/elements/1.1/"/>
    <ds:schemaRef ds:uri="http://schemas.microsoft.com/office/2006/metadata/properties"/>
    <ds:schemaRef ds:uri="27ed7df5-2614-4131-b75e-f28cb341992e"/>
    <ds:schemaRef ds:uri="4c0a033c-6b9d-4bb0-9ed2-7e9b5e0d1c50"/>
    <ds:schemaRef ds:uri="http://www.w3.org/XML/1998/namespace"/>
  </ds:schemaRefs>
</ds:datastoreItem>
</file>

<file path=customXml/itemProps2.xml><?xml version="1.0" encoding="utf-8"?>
<ds:datastoreItem xmlns:ds="http://schemas.openxmlformats.org/officeDocument/2006/customXml" ds:itemID="{26C34F63-90D7-4490-AC25-B78149F39133}">
  <ds:schemaRefs>
    <ds:schemaRef ds:uri="27ed7df5-2614-4131-b75e-f28cb341992e"/>
    <ds:schemaRef ds:uri="4c0a033c-6b9d-4bb0-9ed2-7e9b5e0d1c50"/>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395C8D99-2C0E-43DD-85DF-9D77F8CC5F8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 Theme</Template>
  <TotalTime>5</TotalTime>
  <Words>1757</Words>
  <Application>Microsoft Macintosh PowerPoint</Application>
  <PresentationFormat>Custom</PresentationFormat>
  <Paragraphs>358</Paragraphs>
  <Slides>59</Slides>
  <Notes>12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59</vt:i4>
      </vt:variant>
    </vt:vector>
  </HeadingPairs>
  <TitlesOfParts>
    <vt:vector size="66" baseType="lpstr">
      <vt:lpstr>Arial</vt:lpstr>
      <vt:lpstr>Calibri</vt:lpstr>
      <vt:lpstr>Calibri Light</vt:lpstr>
      <vt:lpstr>Consolas</vt:lpstr>
      <vt:lpstr>Helvetica Neue</vt:lpstr>
      <vt:lpstr>Helvetica Neue Medium</vt:lpstr>
      <vt:lpstr>Office Theme</vt:lpstr>
      <vt:lpstr>Module 1--F# Basics</vt:lpstr>
      <vt:lpstr>Value Bindings</vt:lpstr>
      <vt:lpstr>Function Bindings</vt:lpstr>
      <vt:lpstr>Multiline Function Bindings</vt:lpstr>
      <vt:lpstr>Explicit Function Arguments</vt:lpstr>
      <vt:lpstr>If Else Control Flow</vt:lpstr>
      <vt:lpstr>Precedence &amp; Lambdas</vt:lpstr>
      <vt:lpstr>Tuples &amp; Records</vt:lpstr>
      <vt:lpstr>Printing</vt:lpstr>
      <vt:lpstr>Immutability</vt:lpstr>
      <vt:lpstr>File Ordering</vt:lpstr>
      <vt:lpstr>In File Ordering</vt:lpstr>
      <vt:lpstr>Module 2 – Lists &amp; Sequences </vt:lpstr>
      <vt:lpstr>Creating and Initializing Lists</vt:lpstr>
      <vt:lpstr>Properties of Lists</vt:lpstr>
      <vt:lpstr>Operators for Working with Lists </vt:lpstr>
      <vt:lpstr>Arithmetic Operations on Lists </vt:lpstr>
      <vt:lpstr>Operating on List Elements Filter &amp; Map</vt:lpstr>
      <vt:lpstr>Operating on List Elements Sorting</vt:lpstr>
      <vt:lpstr>Operating on List Elements Searching</vt:lpstr>
      <vt:lpstr>Sequences</vt:lpstr>
      <vt:lpstr>Sequences or Lists?</vt:lpstr>
      <vt:lpstr>F# Discriminated Unions</vt:lpstr>
      <vt:lpstr>Forward Pipe</vt:lpstr>
      <vt:lpstr>Forward Pipe</vt:lpstr>
      <vt:lpstr>Forward Pipe</vt:lpstr>
      <vt:lpstr>Forward Pipe</vt:lpstr>
      <vt:lpstr>Forward Pipe</vt:lpstr>
      <vt:lpstr>Forward Pipe</vt:lpstr>
      <vt:lpstr>Forward Pipe</vt:lpstr>
      <vt:lpstr>Backward Pipe</vt:lpstr>
      <vt:lpstr>Backward Pipe</vt:lpstr>
      <vt:lpstr>Pattern Matching</vt:lpstr>
      <vt:lpstr>Pattern Matching</vt:lpstr>
      <vt:lpstr>Pattern Matching (Guard)</vt:lpstr>
      <vt:lpstr>Discriminated Unions</vt:lpstr>
      <vt:lpstr>Discriminated Unions</vt:lpstr>
      <vt:lpstr>Discriminated Unions</vt:lpstr>
      <vt:lpstr>Discriminated Unions</vt:lpstr>
      <vt:lpstr>Option Type</vt:lpstr>
      <vt:lpstr>Option Type</vt:lpstr>
      <vt:lpstr>Result Type</vt:lpstr>
      <vt:lpstr>Module 4</vt:lpstr>
      <vt:lpstr>Advanced binding scenario</vt:lpstr>
      <vt:lpstr>Async w/Computation Expressions</vt:lpstr>
      <vt:lpstr>Testing Computation Expression functions</vt:lpstr>
      <vt:lpstr>Computation Expression Wrap-up</vt:lpstr>
      <vt:lpstr>Detour – Pure Functions</vt:lpstr>
      <vt:lpstr>Higher-order functions</vt:lpstr>
      <vt:lpstr>Sample H-O Function and Test</vt:lpstr>
      <vt:lpstr>Partial Application</vt:lpstr>
      <vt:lpstr>formatCustomers Review</vt:lpstr>
      <vt:lpstr>getCustomers DB</vt:lpstr>
      <vt:lpstr>getCustomers CustInfoVault</vt:lpstr>
      <vt:lpstr>Partial Application – Wrap-up</vt:lpstr>
      <vt:lpstr>Type Providers</vt:lpstr>
      <vt:lpstr>JsonProvider sample</vt:lpstr>
      <vt:lpstr>JsonProvider cont'd</vt:lpstr>
      <vt:lpstr>Module 4 Wrap-up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 Basics</dc:title>
  <dc:creator>Novak, Jeremy</dc:creator>
  <cp:lastModifiedBy>Carlson, Anthony</cp:lastModifiedBy>
  <cp:revision>3</cp:revision>
  <dcterms:modified xsi:type="dcterms:W3CDTF">2019-09-29T19:44:02Z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0x010100409BD227A7AA4F49BC28C2C581C91255</vt:lpwstr>
  </property>
</Properties>
</file>