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69" r:id="rId3"/>
    <p:sldId id="257" r:id="rId4"/>
    <p:sldId id="260" r:id="rId5"/>
    <p:sldId id="267" r:id="rId6"/>
    <p:sldId id="261" r:id="rId7"/>
    <p:sldId id="262" r:id="rId8"/>
    <p:sldId id="264" r:id="rId9"/>
    <p:sldId id="263" r:id="rId10"/>
    <p:sldId id="266" r:id="rId11"/>
    <p:sldId id="26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ECF0"/>
    <a:srgbClr val="77F0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D6B23-0229-AD42-A9D4-28760998B6F4}" type="datetimeFigureOut">
              <a:rPr lang="es-PA" smtClean="0"/>
              <a:t>27/10/19</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ABE49-9BC5-B442-A29F-722C7212A70A}" type="slidenum">
              <a:rPr lang="es-PA" smtClean="0"/>
              <a:t>‹Nº›</a:t>
            </a:fld>
            <a:endParaRPr lang="es-PA"/>
          </a:p>
        </p:txBody>
      </p:sp>
    </p:spTree>
    <p:extLst>
      <p:ext uri="{BB962C8B-B14F-4D97-AF65-F5344CB8AC3E}">
        <p14:creationId xmlns:p14="http://schemas.microsoft.com/office/powerpoint/2010/main" val="41189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a:p>
        </p:txBody>
      </p:sp>
      <p:sp>
        <p:nvSpPr>
          <p:cNvPr id="4" name="Marcador de número de diapositiva 3"/>
          <p:cNvSpPr>
            <a:spLocks noGrp="1"/>
          </p:cNvSpPr>
          <p:nvPr>
            <p:ph type="sldNum" sz="quarter" idx="5"/>
          </p:nvPr>
        </p:nvSpPr>
        <p:spPr/>
        <p:txBody>
          <a:bodyPr/>
          <a:lstStyle/>
          <a:p>
            <a:fld id="{8B1ABE49-9BC5-B442-A29F-722C7212A70A}" type="slidenum">
              <a:rPr lang="es-PA" smtClean="0"/>
              <a:t>9</a:t>
            </a:fld>
            <a:endParaRPr lang="es-PA"/>
          </a:p>
        </p:txBody>
      </p:sp>
    </p:spTree>
    <p:extLst>
      <p:ext uri="{BB962C8B-B14F-4D97-AF65-F5344CB8AC3E}">
        <p14:creationId xmlns:p14="http://schemas.microsoft.com/office/powerpoint/2010/main" val="244805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98EE3D-8CD1-4C3F-BD1C-C98C9596463C}"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77806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990713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549900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326937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79208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014626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948760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517698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331880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990591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924358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D291B17-9318-49DB-B28B-6E5994AE9581}" type="datetime1">
              <a:rPr lang="en-US" smtClean="0"/>
              <a:t>10/27/2019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2900083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420A67D1-F48E-4829-BD7A-E6174C439A76}"/>
              </a:ext>
            </a:extLst>
          </p:cNvPr>
          <p:cNvSpPr>
            <a:spLocks noGrp="1"/>
          </p:cNvSpPr>
          <p:nvPr>
            <p:ph type="subTitle" idx="1"/>
          </p:nvPr>
        </p:nvSpPr>
        <p:spPr>
          <a:xfrm>
            <a:off x="3897644" y="4394253"/>
            <a:ext cx="4987555" cy="1761941"/>
          </a:xfrm>
        </p:spPr>
        <p:txBody>
          <a:bodyPr>
            <a:normAutofit/>
          </a:bodyPr>
          <a:lstStyle/>
          <a:p>
            <a:pPr algn="ctr"/>
            <a:r>
              <a:rPr lang="es-PA" sz="2400" dirty="0">
                <a:solidFill>
                  <a:srgbClr val="00B0F0"/>
                </a:solidFill>
              </a:rPr>
              <a:t>A CONNECTED WORLD</a:t>
            </a:r>
          </a:p>
        </p:txBody>
      </p:sp>
      <p:pic>
        <p:nvPicPr>
          <p:cNvPr id="6" name="Imagen 5" descr="Imagen que contiene dibujo, luz&#10;&#10;Descripción generada automáticamente">
            <a:extLst>
              <a:ext uri="{FF2B5EF4-FFF2-40B4-BE49-F238E27FC236}">
                <a16:creationId xmlns:a16="http://schemas.microsoft.com/office/drawing/2014/main" xmlns="" id="{2B1CCD23-89B6-4DC2-8A89-BD53F20FD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626" y="1965560"/>
            <a:ext cx="3225966" cy="2279767"/>
          </a:xfrm>
          <a:prstGeom prst="rect">
            <a:avLst/>
          </a:prstGeom>
        </p:spPr>
      </p:pic>
      <p:sp>
        <p:nvSpPr>
          <p:cNvPr id="14" name="CuadroTexto 13">
            <a:extLst>
              <a:ext uri="{FF2B5EF4-FFF2-40B4-BE49-F238E27FC236}">
                <a16:creationId xmlns:a16="http://schemas.microsoft.com/office/drawing/2014/main" xmlns="" id="{12404F2D-A00F-4D15-B9F3-7C35B00EB779}"/>
              </a:ext>
            </a:extLst>
          </p:cNvPr>
          <p:cNvSpPr txBox="1"/>
          <p:nvPr/>
        </p:nvSpPr>
        <p:spPr>
          <a:xfrm rot="10800000" flipH="1" flipV="1">
            <a:off x="9586457" y="5971528"/>
            <a:ext cx="2188355" cy="369332"/>
          </a:xfrm>
          <a:prstGeom prst="rect">
            <a:avLst/>
          </a:prstGeom>
          <a:noFill/>
        </p:spPr>
        <p:txBody>
          <a:bodyPr wrap="square" rtlCol="0">
            <a:spAutoFit/>
          </a:bodyPr>
          <a:lstStyle/>
          <a:p>
            <a:r>
              <a:rPr lang="es-PA" dirty="0"/>
              <a:t>BUOY DESIGN</a:t>
            </a:r>
          </a:p>
        </p:txBody>
      </p:sp>
    </p:spTree>
    <p:extLst>
      <p:ext uri="{BB962C8B-B14F-4D97-AF65-F5344CB8AC3E}">
        <p14:creationId xmlns:p14="http://schemas.microsoft.com/office/powerpoint/2010/main" val="16933963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E8B4EC-A55A-4E5E-9EB0-E4682E0CDF3E}"/>
              </a:ext>
            </a:extLst>
          </p:cNvPr>
          <p:cNvSpPr>
            <a:spLocks noGrp="1"/>
          </p:cNvSpPr>
          <p:nvPr>
            <p:ph type="title"/>
          </p:nvPr>
        </p:nvSpPr>
        <p:spPr>
          <a:xfrm>
            <a:off x="6420464" y="677863"/>
            <a:ext cx="4534047" cy="1325562"/>
          </a:xfrm>
        </p:spPr>
        <p:txBody>
          <a:bodyPr>
            <a:normAutofit/>
          </a:bodyPr>
          <a:lstStyle/>
          <a:p>
            <a:pPr algn="ctr"/>
            <a:r>
              <a:rPr lang="es-PA" sz="4400" b="1" dirty="0"/>
              <a:t>Anchor</a:t>
            </a:r>
            <a:br>
              <a:rPr lang="es-PA" sz="4400" b="1" dirty="0"/>
            </a:br>
            <a:endParaRPr lang="es-PA" sz="4400" b="1" dirty="0"/>
          </a:p>
        </p:txBody>
      </p:sp>
      <p:sp>
        <p:nvSpPr>
          <p:cNvPr id="3" name="Marcador de contenido 2">
            <a:extLst>
              <a:ext uri="{FF2B5EF4-FFF2-40B4-BE49-F238E27FC236}">
                <a16:creationId xmlns:a16="http://schemas.microsoft.com/office/drawing/2014/main" xmlns="" id="{3600FB9F-99FE-4671-B51F-02899B6697DE}"/>
              </a:ext>
            </a:extLst>
          </p:cNvPr>
          <p:cNvSpPr>
            <a:spLocks noGrp="1"/>
          </p:cNvSpPr>
          <p:nvPr>
            <p:ph idx="1"/>
          </p:nvPr>
        </p:nvSpPr>
        <p:spPr>
          <a:xfrm>
            <a:off x="6401486" y="1678044"/>
            <a:ext cx="4572002" cy="3854979"/>
          </a:xfrm>
        </p:spPr>
        <p:txBody>
          <a:bodyPr>
            <a:normAutofit/>
          </a:bodyPr>
          <a:lstStyle/>
          <a:p>
            <a:pPr algn="just">
              <a:buFont typeface="Wingdings" pitchFamily="2" charset="2"/>
              <a:buChar char="q"/>
            </a:pPr>
            <a:r>
              <a:rPr lang="es-PA" sz="2000" dirty="0"/>
              <a:t> An anchor is a nautical captive mobile whose construction characteristics allow a boat or buoys to fix their position in the sea without having to worry about the current, opposing the strength of the tide.</a:t>
            </a:r>
          </a:p>
          <a:p>
            <a:pPr algn="just">
              <a:buFont typeface="Wingdings" pitchFamily="2" charset="2"/>
              <a:buChar char="q"/>
            </a:pPr>
            <a:r>
              <a:rPr lang="es-PA" sz="2000" dirty="0"/>
              <a:t> The anchoring anchor usually consists of two or more hooks that are responsible for this clinging to the seabed, preventing the ship from being drifted. </a:t>
            </a:r>
          </a:p>
        </p:txBody>
      </p:sp>
      <p:pic>
        <p:nvPicPr>
          <p:cNvPr id="8" name="Imagen 7">
            <a:extLst>
              <a:ext uri="{FF2B5EF4-FFF2-40B4-BE49-F238E27FC236}">
                <a16:creationId xmlns:a16="http://schemas.microsoft.com/office/drawing/2014/main" xmlns="" id="{D1100AFC-2F15-2C4A-A452-A3A6C194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00" y="645106"/>
            <a:ext cx="4054410" cy="5535031"/>
          </a:xfrm>
          <a:prstGeom prst="rect">
            <a:avLst/>
          </a:prstGeom>
        </p:spPr>
      </p:pic>
    </p:spTree>
    <p:extLst>
      <p:ext uri="{BB962C8B-B14F-4D97-AF65-F5344CB8AC3E}">
        <p14:creationId xmlns:p14="http://schemas.microsoft.com/office/powerpoint/2010/main" val="1396794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03E7284-B1D1-6946-9D9D-4146F55ACDA0}"/>
              </a:ext>
            </a:extLst>
          </p:cNvPr>
          <p:cNvSpPr>
            <a:spLocks noGrp="1"/>
          </p:cNvSpPr>
          <p:nvPr>
            <p:ph type="title" idx="4294967295"/>
          </p:nvPr>
        </p:nvSpPr>
        <p:spPr>
          <a:xfrm>
            <a:off x="1125898" y="-138441"/>
            <a:ext cx="9691688" cy="1325563"/>
          </a:xfrm>
        </p:spPr>
        <p:txBody>
          <a:bodyPr/>
          <a:lstStyle/>
          <a:p>
            <a:pPr algn="ctr"/>
            <a:r>
              <a:rPr lang="es-PA" dirty="0"/>
              <a:t>Scheme Wi-Ocean-Max</a:t>
            </a:r>
          </a:p>
        </p:txBody>
      </p:sp>
      <p:pic>
        <p:nvPicPr>
          <p:cNvPr id="9" name="Imagen 8">
            <a:extLst>
              <a:ext uri="{FF2B5EF4-FFF2-40B4-BE49-F238E27FC236}">
                <a16:creationId xmlns:a16="http://schemas.microsoft.com/office/drawing/2014/main" xmlns="" id="{E06F0DB2-0016-7049-B947-50B8E39EA1CE}"/>
              </a:ext>
            </a:extLst>
          </p:cNvPr>
          <p:cNvPicPr/>
          <p:nvPr/>
        </p:nvPicPr>
        <p:blipFill>
          <a:blip r:embed="rId2">
            <a:extLst>
              <a:ext uri="{28A0092B-C50C-407E-A947-70E740481C1C}">
                <a14:useLocalDpi xmlns:a14="http://schemas.microsoft.com/office/drawing/2010/main" val="0"/>
              </a:ext>
            </a:extLst>
          </a:blip>
          <a:stretch>
            <a:fillRect/>
          </a:stretch>
        </p:blipFill>
        <p:spPr>
          <a:xfrm>
            <a:off x="703384" y="1187122"/>
            <a:ext cx="10114202" cy="5157407"/>
          </a:xfrm>
          <a:prstGeom prst="rect">
            <a:avLst/>
          </a:prstGeom>
        </p:spPr>
      </p:pic>
      <p:pic>
        <p:nvPicPr>
          <p:cNvPr id="10" name="Imagen 9" descr="Imagen que contiene dibujo, luz&#10;&#10;Descripción generada automáticamente">
            <a:extLst>
              <a:ext uri="{FF2B5EF4-FFF2-40B4-BE49-F238E27FC236}">
                <a16:creationId xmlns:a16="http://schemas.microsoft.com/office/drawing/2014/main" xmlns="" id="{4E7F59E1-4AD5-B248-ADF9-2BE86FF1A23E}"/>
              </a:ext>
            </a:extLst>
          </p:cNvPr>
          <p:cNvPicPr>
            <a:picLocks noChangeAspect="1"/>
          </p:cNvPicPr>
          <p:nvPr/>
        </p:nvPicPr>
        <p:blipFill>
          <a:blip r:embed="rId3">
            <a:clrChange>
              <a:clrFrom>
                <a:srgbClr val="000000"/>
              </a:clrFrom>
              <a:clrTo>
                <a:srgbClr val="000000">
                  <a:alpha val="0"/>
                </a:srgbClr>
              </a:clrTo>
            </a:clrChange>
            <a:alphaModFix amt="20000"/>
            <a:extLst>
              <a:ext uri="{28A0092B-C50C-407E-A947-70E740481C1C}">
                <a14:useLocalDpi xmlns:a14="http://schemas.microsoft.com/office/drawing/2010/main" val="0"/>
              </a:ext>
            </a:extLst>
          </a:blip>
          <a:stretch>
            <a:fillRect/>
          </a:stretch>
        </p:blipFill>
        <p:spPr>
          <a:xfrm>
            <a:off x="703384" y="4543865"/>
            <a:ext cx="2330773" cy="1647140"/>
          </a:xfrm>
          <a:prstGeom prst="rect">
            <a:avLst/>
          </a:prstGeom>
        </p:spPr>
      </p:pic>
    </p:spTree>
    <p:extLst>
      <p:ext uri="{BB962C8B-B14F-4D97-AF65-F5344CB8AC3E}">
        <p14:creationId xmlns:p14="http://schemas.microsoft.com/office/powerpoint/2010/main" val="14390991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B61A5B-D91D-6349-93A9-0DA1EB3EA38D}"/>
              </a:ext>
            </a:extLst>
          </p:cNvPr>
          <p:cNvSpPr>
            <a:spLocks noGrp="1"/>
          </p:cNvSpPr>
          <p:nvPr>
            <p:ph type="ctrTitle"/>
          </p:nvPr>
        </p:nvSpPr>
        <p:spPr>
          <a:xfrm>
            <a:off x="2804630" y="-930226"/>
            <a:ext cx="10526854" cy="1860452"/>
          </a:xfrm>
        </p:spPr>
        <p:txBody>
          <a:bodyPr>
            <a:noAutofit/>
          </a:bodyPr>
          <a:lstStyle/>
          <a:p>
            <a:r>
              <a:rPr lang="es-PA" sz="4400" dirty="0">
                <a:solidFill>
                  <a:srgbClr val="1DECF0"/>
                </a:solidFill>
              </a:rPr>
              <a:t>PLANS IN THE FUTURE </a:t>
            </a:r>
          </a:p>
        </p:txBody>
      </p:sp>
      <p:sp>
        <p:nvSpPr>
          <p:cNvPr id="3" name="Subtítulo 2">
            <a:extLst>
              <a:ext uri="{FF2B5EF4-FFF2-40B4-BE49-F238E27FC236}">
                <a16:creationId xmlns:a16="http://schemas.microsoft.com/office/drawing/2014/main" xmlns="" id="{4D91501E-9675-2244-95CF-08A3B9E19502}"/>
              </a:ext>
            </a:extLst>
          </p:cNvPr>
          <p:cNvSpPr>
            <a:spLocks noGrp="1"/>
          </p:cNvSpPr>
          <p:nvPr>
            <p:ph type="subTitle" idx="1"/>
          </p:nvPr>
        </p:nvSpPr>
        <p:spPr>
          <a:xfrm>
            <a:off x="1472887" y="1211580"/>
            <a:ext cx="9542116" cy="5227907"/>
          </a:xfrm>
        </p:spPr>
        <p:txBody>
          <a:bodyPr/>
          <a:lstStyle/>
          <a:p>
            <a:pPr marL="342900" indent="-342900" algn="just">
              <a:buFont typeface="Wingdings" pitchFamily="2" charset="2"/>
              <a:buChar char="q"/>
            </a:pPr>
            <a:r>
              <a:rPr lang="es-PA" sz="2000" dirty="0">
                <a:solidFill>
                  <a:schemeClr val="tx1"/>
                </a:solidFill>
              </a:rPr>
              <a:t>To connect the world through a wireless network in an easy and much cheaper way than any of the methods already used in the market.</a:t>
            </a:r>
          </a:p>
          <a:p>
            <a:pPr marL="342900" indent="-342900" algn="just">
              <a:buFont typeface="Wingdings" pitchFamily="2" charset="2"/>
              <a:buChar char="q"/>
            </a:pPr>
            <a:r>
              <a:rPr lang="es-PA" sz="2000" dirty="0">
                <a:solidFill>
                  <a:schemeClr val="tx1"/>
                </a:solidFill>
              </a:rPr>
              <a:t>Since creating a wide coverage area in the ocean has been a challenge until now, it has been difficult to transfer data in the systems used to monitor the climatic conditions in your environment, now thanks to Wi-ocean-max it will be easier the transfer of data since its extensive transmission system will help to obtain each one from the ocean to the ground control center.</a:t>
            </a:r>
          </a:p>
          <a:p>
            <a:pPr marL="342900" indent="-342900" algn="just">
              <a:buFont typeface="Wingdings" pitchFamily="2" charset="2"/>
              <a:buChar char="q"/>
            </a:pPr>
            <a:r>
              <a:rPr lang="es-PA" sz="2000" dirty="0">
                <a:solidFill>
                  <a:schemeClr val="tx1"/>
                </a:solidFill>
              </a:rPr>
              <a:t>Create a control system (Elite) where through an app (SCE) the routes of the ships will be registered on a daily and efficient way, in order to mobilize the wi-ocean-max automatically and that thanks to this way they are rearranged in a strategic way where they can cover the area without coverage, that means, that the user when planning their trip, the application will automatically save the route and the wi-ocean-max will be deployed assuming a position that favors the Travel coverage since each device has a perimeter and all together will create a coverage mesh where it will be difficult for the connection to be lost or weakened in such a way.</a:t>
            </a:r>
          </a:p>
          <a:p>
            <a:pPr marL="342900" indent="-342900">
              <a:buFont typeface="Wingdings" pitchFamily="2" charset="2"/>
              <a:buChar char="q"/>
            </a:pPr>
            <a:endParaRPr lang="es-PA" dirty="0">
              <a:solidFill>
                <a:schemeClr val="tx1"/>
              </a:solidFill>
            </a:endParaRPr>
          </a:p>
        </p:txBody>
      </p:sp>
    </p:spTree>
    <p:extLst>
      <p:ext uri="{BB962C8B-B14F-4D97-AF65-F5344CB8AC3E}">
        <p14:creationId xmlns:p14="http://schemas.microsoft.com/office/powerpoint/2010/main" val="2987291155"/>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3D4D28-8720-DE49-B94E-D0867FCF1C70}"/>
              </a:ext>
            </a:extLst>
          </p:cNvPr>
          <p:cNvSpPr>
            <a:spLocks noGrp="1"/>
          </p:cNvSpPr>
          <p:nvPr>
            <p:ph type="ctrTitle"/>
          </p:nvPr>
        </p:nvSpPr>
        <p:spPr>
          <a:xfrm>
            <a:off x="1513449" y="822257"/>
            <a:ext cx="9418320" cy="1449676"/>
          </a:xfrm>
        </p:spPr>
        <p:txBody>
          <a:bodyPr>
            <a:normAutofit/>
          </a:bodyPr>
          <a:lstStyle/>
          <a:p>
            <a:pPr algn="ctr"/>
            <a:r>
              <a:rPr lang="es-PA" sz="6600" dirty="0">
                <a:solidFill>
                  <a:srgbClr val="1DECF0"/>
                </a:solidFill>
              </a:rPr>
              <a:t>Wi-Ocean-max </a:t>
            </a:r>
            <a:br>
              <a:rPr lang="es-PA" sz="6600" dirty="0">
                <a:solidFill>
                  <a:srgbClr val="1DECF0"/>
                </a:solidFill>
              </a:rPr>
            </a:br>
            <a:r>
              <a:rPr lang="es-PA" sz="4000" dirty="0">
                <a:solidFill>
                  <a:srgbClr val="1DECF0"/>
                </a:solidFill>
              </a:rPr>
              <a:t>(W.O.M)</a:t>
            </a:r>
            <a:endParaRPr lang="es-PA" sz="6600" dirty="0">
              <a:solidFill>
                <a:srgbClr val="1DECF0"/>
              </a:solidFill>
            </a:endParaRPr>
          </a:p>
        </p:txBody>
      </p:sp>
      <p:sp>
        <p:nvSpPr>
          <p:cNvPr id="3" name="Marcador de contenido 2">
            <a:extLst>
              <a:ext uri="{FF2B5EF4-FFF2-40B4-BE49-F238E27FC236}">
                <a16:creationId xmlns:a16="http://schemas.microsoft.com/office/drawing/2014/main" xmlns="" id="{ED453673-A5B9-804D-AE3C-523BDBAFFC63}"/>
              </a:ext>
            </a:extLst>
          </p:cNvPr>
          <p:cNvSpPr>
            <a:spLocks noGrp="1"/>
          </p:cNvSpPr>
          <p:nvPr>
            <p:ph type="subTitle" idx="1"/>
          </p:nvPr>
        </p:nvSpPr>
        <p:spPr>
          <a:xfrm>
            <a:off x="1669835" y="1737360"/>
            <a:ext cx="9418320" cy="1691640"/>
          </a:xfrm>
        </p:spPr>
        <p:txBody>
          <a:bodyPr>
            <a:normAutofit/>
          </a:bodyPr>
          <a:lstStyle/>
          <a:p>
            <a:pPr>
              <a:lnSpc>
                <a:spcPct val="150000"/>
              </a:lnSpc>
              <a:buFont typeface="Wingdings" pitchFamily="2" charset="2"/>
              <a:buChar char="q"/>
            </a:pPr>
            <a:endParaRPr lang="es-PA" sz="2000" dirty="0"/>
          </a:p>
          <a:p>
            <a:pPr marL="0" indent="0" algn="ctr">
              <a:lnSpc>
                <a:spcPct val="150000"/>
              </a:lnSpc>
              <a:buNone/>
            </a:pPr>
            <a:r>
              <a:rPr lang="es-PA" sz="2000" b="1" dirty="0">
                <a:solidFill>
                  <a:schemeClr val="tx1"/>
                </a:solidFill>
              </a:rPr>
              <a:t>W.O.M or sea of points is a network system with a range of up to 50km of radio per device, this system has wimax signal transmitters that would be interconnected with each other and strategically located at sea through a mesh network to create a large area of coverage replacing the high cost of the satellite signal. Thus being one of the prototypes responsible for transmitting internet in the ocean.</a:t>
            </a:r>
          </a:p>
        </p:txBody>
      </p:sp>
    </p:spTree>
    <p:extLst>
      <p:ext uri="{BB962C8B-B14F-4D97-AF65-F5344CB8AC3E}">
        <p14:creationId xmlns:p14="http://schemas.microsoft.com/office/powerpoint/2010/main" val="10602572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90246F7-5E6C-476D-B2C3-567D5DE857B0}"/>
              </a:ext>
            </a:extLst>
          </p:cNvPr>
          <p:cNvSpPr>
            <a:spLocks noGrp="1"/>
          </p:cNvSpPr>
          <p:nvPr>
            <p:ph type="title"/>
          </p:nvPr>
        </p:nvSpPr>
        <p:spPr>
          <a:xfrm>
            <a:off x="524920" y="50418"/>
            <a:ext cx="11029616" cy="903808"/>
          </a:xfrm>
        </p:spPr>
        <p:txBody>
          <a:bodyPr/>
          <a:lstStyle/>
          <a:p>
            <a:pPr algn="ctr"/>
            <a:r>
              <a:rPr lang="es-PA" b="1" dirty="0"/>
              <a:t>Parts of the buoy</a:t>
            </a:r>
          </a:p>
        </p:txBody>
      </p:sp>
      <p:pic>
        <p:nvPicPr>
          <p:cNvPr id="5" name="Marcador de contenido 4" descr="Imagen que contiene dibujo&#10;&#10;Descripción generada automáticamente">
            <a:extLst>
              <a:ext uri="{FF2B5EF4-FFF2-40B4-BE49-F238E27FC236}">
                <a16:creationId xmlns:a16="http://schemas.microsoft.com/office/drawing/2014/main" xmlns="" id="{6CC582AF-355C-4A1D-B3E0-7588557B9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242" y="1392238"/>
            <a:ext cx="1763486" cy="5254743"/>
          </a:xfrm>
        </p:spPr>
      </p:pic>
      <p:cxnSp>
        <p:nvCxnSpPr>
          <p:cNvPr id="7" name="Conector recto de flecha 6">
            <a:extLst>
              <a:ext uri="{FF2B5EF4-FFF2-40B4-BE49-F238E27FC236}">
                <a16:creationId xmlns:a16="http://schemas.microsoft.com/office/drawing/2014/main" xmlns="" id="{49A0E37B-804D-4141-880F-17EF41309371}"/>
              </a:ext>
            </a:extLst>
          </p:cNvPr>
          <p:cNvCxnSpPr>
            <a:cxnSpLocks/>
          </p:cNvCxnSpPr>
          <p:nvPr/>
        </p:nvCxnSpPr>
        <p:spPr>
          <a:xfrm>
            <a:off x="5660574" y="2643445"/>
            <a:ext cx="1224642" cy="22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xmlns="" id="{5265B793-2BD9-445A-BB34-96155F79316E}"/>
              </a:ext>
            </a:extLst>
          </p:cNvPr>
          <p:cNvCxnSpPr/>
          <p:nvPr/>
        </p:nvCxnSpPr>
        <p:spPr>
          <a:xfrm>
            <a:off x="5970816" y="355598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xmlns="" id="{544091FA-235F-4547-9F75-4534AA615700}"/>
              </a:ext>
            </a:extLst>
          </p:cNvPr>
          <p:cNvCxnSpPr>
            <a:cxnSpLocks/>
          </p:cNvCxnSpPr>
          <p:nvPr/>
        </p:nvCxnSpPr>
        <p:spPr>
          <a:xfrm flipH="1">
            <a:off x="3980574" y="3918623"/>
            <a:ext cx="95794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xmlns="" id="{D80A67FB-6CB6-4CED-B3D5-518DA1542DCA}"/>
              </a:ext>
            </a:extLst>
          </p:cNvPr>
          <p:cNvCxnSpPr/>
          <p:nvPr/>
        </p:nvCxnSpPr>
        <p:spPr>
          <a:xfrm>
            <a:off x="5502729" y="6270171"/>
            <a:ext cx="1186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xmlns="" id="{71D97D64-8526-4961-A616-125DC1261E51}"/>
              </a:ext>
            </a:extLst>
          </p:cNvPr>
          <p:cNvSpPr txBox="1"/>
          <p:nvPr/>
        </p:nvSpPr>
        <p:spPr>
          <a:xfrm>
            <a:off x="6843183" y="2263326"/>
            <a:ext cx="2264230" cy="707886"/>
          </a:xfrm>
          <a:prstGeom prst="rect">
            <a:avLst/>
          </a:prstGeom>
          <a:noFill/>
        </p:spPr>
        <p:txBody>
          <a:bodyPr wrap="square" rtlCol="0">
            <a:spAutoFit/>
          </a:bodyPr>
          <a:lstStyle/>
          <a:p>
            <a:r>
              <a:rPr lang="es-PA" sz="2000" dirty="0"/>
              <a:t>Signal antenna and repeaters</a:t>
            </a:r>
          </a:p>
        </p:txBody>
      </p:sp>
      <p:sp>
        <p:nvSpPr>
          <p:cNvPr id="37" name="CuadroTexto 36">
            <a:extLst>
              <a:ext uri="{FF2B5EF4-FFF2-40B4-BE49-F238E27FC236}">
                <a16:creationId xmlns:a16="http://schemas.microsoft.com/office/drawing/2014/main" xmlns="" id="{3A720426-EB0E-4E6C-9073-CE92DEFC607D}"/>
              </a:ext>
            </a:extLst>
          </p:cNvPr>
          <p:cNvSpPr txBox="1"/>
          <p:nvPr/>
        </p:nvSpPr>
        <p:spPr>
          <a:xfrm>
            <a:off x="2811632" y="2334712"/>
            <a:ext cx="1638721" cy="707886"/>
          </a:xfrm>
          <a:prstGeom prst="rect">
            <a:avLst/>
          </a:prstGeom>
          <a:noFill/>
        </p:spPr>
        <p:txBody>
          <a:bodyPr wrap="square" rtlCol="0">
            <a:spAutoFit/>
          </a:bodyPr>
          <a:lstStyle/>
          <a:p>
            <a:r>
              <a:rPr lang="es-PA" sz="2000" dirty="0"/>
              <a:t>Signaling beacon</a:t>
            </a:r>
          </a:p>
        </p:txBody>
      </p:sp>
      <p:sp>
        <p:nvSpPr>
          <p:cNvPr id="38" name="CuadroTexto 37">
            <a:extLst>
              <a:ext uri="{FF2B5EF4-FFF2-40B4-BE49-F238E27FC236}">
                <a16:creationId xmlns:a16="http://schemas.microsoft.com/office/drawing/2014/main" xmlns="" id="{B35A975D-45B2-4A05-8E57-8B38D13E683D}"/>
              </a:ext>
            </a:extLst>
          </p:cNvPr>
          <p:cNvSpPr txBox="1"/>
          <p:nvPr/>
        </p:nvSpPr>
        <p:spPr>
          <a:xfrm>
            <a:off x="8586985" y="5192989"/>
            <a:ext cx="2264230" cy="400110"/>
          </a:xfrm>
          <a:prstGeom prst="rect">
            <a:avLst/>
          </a:prstGeom>
          <a:noFill/>
        </p:spPr>
        <p:txBody>
          <a:bodyPr wrap="square" rtlCol="0">
            <a:spAutoFit/>
          </a:bodyPr>
          <a:lstStyle/>
          <a:p>
            <a:r>
              <a:rPr lang="es-PA" sz="2000" dirty="0"/>
              <a:t>Tidal generator</a:t>
            </a:r>
          </a:p>
        </p:txBody>
      </p:sp>
      <p:cxnSp>
        <p:nvCxnSpPr>
          <p:cNvPr id="47" name="Conector recto de flecha 46">
            <a:extLst>
              <a:ext uri="{FF2B5EF4-FFF2-40B4-BE49-F238E27FC236}">
                <a16:creationId xmlns:a16="http://schemas.microsoft.com/office/drawing/2014/main" xmlns="" id="{80359AEA-CE65-4ED6-A534-87515F624E9C}"/>
              </a:ext>
            </a:extLst>
          </p:cNvPr>
          <p:cNvCxnSpPr>
            <a:cxnSpLocks/>
          </p:cNvCxnSpPr>
          <p:nvPr/>
        </p:nvCxnSpPr>
        <p:spPr>
          <a:xfrm>
            <a:off x="6039728" y="5388820"/>
            <a:ext cx="2547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uadroTexto 50">
            <a:extLst>
              <a:ext uri="{FF2B5EF4-FFF2-40B4-BE49-F238E27FC236}">
                <a16:creationId xmlns:a16="http://schemas.microsoft.com/office/drawing/2014/main" xmlns="" id="{07B3E241-6E86-49DF-BCC2-D68A1D659053}"/>
              </a:ext>
            </a:extLst>
          </p:cNvPr>
          <p:cNvSpPr txBox="1"/>
          <p:nvPr/>
        </p:nvSpPr>
        <p:spPr>
          <a:xfrm>
            <a:off x="2492177" y="3992244"/>
            <a:ext cx="1958176" cy="707886"/>
          </a:xfrm>
          <a:prstGeom prst="rect">
            <a:avLst/>
          </a:prstGeom>
          <a:noFill/>
        </p:spPr>
        <p:txBody>
          <a:bodyPr wrap="square" rtlCol="0">
            <a:spAutoFit/>
          </a:bodyPr>
          <a:lstStyle/>
          <a:p>
            <a:r>
              <a:rPr lang="es-PA" sz="2000" dirty="0"/>
              <a:t>Wind-power generator</a:t>
            </a:r>
          </a:p>
        </p:txBody>
      </p:sp>
      <p:sp>
        <p:nvSpPr>
          <p:cNvPr id="52" name="CuadroTexto 51">
            <a:extLst>
              <a:ext uri="{FF2B5EF4-FFF2-40B4-BE49-F238E27FC236}">
                <a16:creationId xmlns:a16="http://schemas.microsoft.com/office/drawing/2014/main" xmlns="" id="{128A3A54-A6F5-483A-AC70-570B4832794D}"/>
              </a:ext>
            </a:extLst>
          </p:cNvPr>
          <p:cNvSpPr txBox="1"/>
          <p:nvPr/>
        </p:nvSpPr>
        <p:spPr>
          <a:xfrm>
            <a:off x="6701036" y="6081485"/>
            <a:ext cx="1224642" cy="400110"/>
          </a:xfrm>
          <a:prstGeom prst="rect">
            <a:avLst/>
          </a:prstGeom>
          <a:noFill/>
        </p:spPr>
        <p:txBody>
          <a:bodyPr wrap="square" rtlCol="0">
            <a:spAutoFit/>
          </a:bodyPr>
          <a:lstStyle/>
          <a:p>
            <a:r>
              <a:rPr lang="es-PA" sz="2000" dirty="0"/>
              <a:t>Anchor</a:t>
            </a:r>
          </a:p>
        </p:txBody>
      </p:sp>
      <p:sp>
        <p:nvSpPr>
          <p:cNvPr id="53" name="CuadroTexto 52">
            <a:extLst>
              <a:ext uri="{FF2B5EF4-FFF2-40B4-BE49-F238E27FC236}">
                <a16:creationId xmlns:a16="http://schemas.microsoft.com/office/drawing/2014/main" xmlns="" id="{4DE7B6EB-3E5C-4E91-A3E2-EB56EE4C62EA}"/>
              </a:ext>
            </a:extLst>
          </p:cNvPr>
          <p:cNvSpPr txBox="1"/>
          <p:nvPr/>
        </p:nvSpPr>
        <p:spPr>
          <a:xfrm>
            <a:off x="6885216" y="4282985"/>
            <a:ext cx="1224642" cy="400110"/>
          </a:xfrm>
          <a:prstGeom prst="rect">
            <a:avLst/>
          </a:prstGeom>
          <a:noFill/>
        </p:spPr>
        <p:txBody>
          <a:bodyPr wrap="square" rtlCol="0">
            <a:spAutoFit/>
          </a:bodyPr>
          <a:lstStyle/>
          <a:p>
            <a:r>
              <a:rPr lang="es-MX" sz="2000" dirty="0" err="1"/>
              <a:t>Bird</a:t>
            </a:r>
            <a:r>
              <a:rPr lang="es-MX" sz="2000" dirty="0"/>
              <a:t> gar</a:t>
            </a:r>
            <a:endParaRPr lang="es-PA" sz="2000" dirty="0"/>
          </a:p>
        </p:txBody>
      </p:sp>
      <p:cxnSp>
        <p:nvCxnSpPr>
          <p:cNvPr id="55" name="Conector recto de flecha 54">
            <a:extLst>
              <a:ext uri="{FF2B5EF4-FFF2-40B4-BE49-F238E27FC236}">
                <a16:creationId xmlns:a16="http://schemas.microsoft.com/office/drawing/2014/main" xmlns="" id="{0CE19628-BB72-4523-BE5F-B0EAD58794AA}"/>
              </a:ext>
            </a:extLst>
          </p:cNvPr>
          <p:cNvCxnSpPr/>
          <p:nvPr/>
        </p:nvCxnSpPr>
        <p:spPr>
          <a:xfrm flipH="1">
            <a:off x="4503088" y="5720435"/>
            <a:ext cx="870857" cy="51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xmlns="" id="{47CC7B4C-82BA-40FB-BC94-D79019390D4E}"/>
              </a:ext>
            </a:extLst>
          </p:cNvPr>
          <p:cNvSpPr txBox="1"/>
          <p:nvPr/>
        </p:nvSpPr>
        <p:spPr>
          <a:xfrm>
            <a:off x="3409408" y="5976444"/>
            <a:ext cx="1469571" cy="400110"/>
          </a:xfrm>
          <a:prstGeom prst="rect">
            <a:avLst/>
          </a:prstGeom>
          <a:noFill/>
        </p:spPr>
        <p:txBody>
          <a:bodyPr wrap="square" rtlCol="0">
            <a:spAutoFit/>
          </a:bodyPr>
          <a:lstStyle/>
          <a:p>
            <a:r>
              <a:rPr lang="es-PA" sz="2000" dirty="0"/>
              <a:t>Elevator</a:t>
            </a:r>
          </a:p>
        </p:txBody>
      </p:sp>
      <p:cxnSp>
        <p:nvCxnSpPr>
          <p:cNvPr id="58" name="Conector recto de flecha 57">
            <a:extLst>
              <a:ext uri="{FF2B5EF4-FFF2-40B4-BE49-F238E27FC236}">
                <a16:creationId xmlns:a16="http://schemas.microsoft.com/office/drawing/2014/main" xmlns="" id="{A66CF8C9-A99E-44D5-9B0D-D109DE5EC7DE}"/>
              </a:ext>
            </a:extLst>
          </p:cNvPr>
          <p:cNvCxnSpPr>
            <a:cxnSpLocks/>
            <a:stCxn id="5" idx="0"/>
          </p:cNvCxnSpPr>
          <p:nvPr/>
        </p:nvCxnSpPr>
        <p:spPr>
          <a:xfrm flipH="1">
            <a:off x="4587242" y="1392238"/>
            <a:ext cx="881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xmlns="" id="{A17757F2-BE8D-4174-8477-E2020A66049A}"/>
              </a:ext>
            </a:extLst>
          </p:cNvPr>
          <p:cNvSpPr txBox="1"/>
          <p:nvPr/>
        </p:nvSpPr>
        <p:spPr>
          <a:xfrm>
            <a:off x="2813539" y="977342"/>
            <a:ext cx="1638722" cy="707886"/>
          </a:xfrm>
          <a:prstGeom prst="rect">
            <a:avLst/>
          </a:prstGeom>
          <a:noFill/>
        </p:spPr>
        <p:txBody>
          <a:bodyPr wrap="square" rtlCol="0">
            <a:spAutoFit/>
          </a:bodyPr>
          <a:lstStyle/>
          <a:p>
            <a:r>
              <a:rPr lang="es-PA" sz="2000" dirty="0"/>
              <a:t>For lightning</a:t>
            </a:r>
          </a:p>
        </p:txBody>
      </p:sp>
      <p:cxnSp>
        <p:nvCxnSpPr>
          <p:cNvPr id="21" name="Conector recto de flecha 20">
            <a:extLst>
              <a:ext uri="{FF2B5EF4-FFF2-40B4-BE49-F238E27FC236}">
                <a16:creationId xmlns:a16="http://schemas.microsoft.com/office/drawing/2014/main" xmlns="" id="{F3C92475-785C-B84D-A8A6-02F2C89998CE}"/>
              </a:ext>
            </a:extLst>
          </p:cNvPr>
          <p:cNvCxnSpPr>
            <a:cxnSpLocks/>
          </p:cNvCxnSpPr>
          <p:nvPr/>
        </p:nvCxnSpPr>
        <p:spPr>
          <a:xfrm flipH="1" flipV="1">
            <a:off x="4313465" y="2816659"/>
            <a:ext cx="631367" cy="50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45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165DAF-AA4C-42D1-AA69-901875A59659}"/>
              </a:ext>
            </a:extLst>
          </p:cNvPr>
          <p:cNvSpPr>
            <a:spLocks noGrp="1"/>
          </p:cNvSpPr>
          <p:nvPr>
            <p:ph type="title"/>
          </p:nvPr>
        </p:nvSpPr>
        <p:spPr>
          <a:xfrm>
            <a:off x="6072279" y="606509"/>
            <a:ext cx="4534047" cy="1325562"/>
          </a:xfrm>
        </p:spPr>
        <p:txBody>
          <a:bodyPr>
            <a:normAutofit/>
          </a:bodyPr>
          <a:lstStyle/>
          <a:p>
            <a:r>
              <a:rPr lang="es-PA" b="1" dirty="0"/>
              <a:t>  For lightning</a:t>
            </a:r>
            <a:r>
              <a:rPr lang="es-PA" sz="4400" b="1" dirty="0"/>
              <a:t/>
            </a:r>
            <a:br>
              <a:rPr lang="es-PA" sz="4400" b="1" dirty="0"/>
            </a:br>
            <a:endParaRPr lang="es-PA" sz="4400" b="1" dirty="0"/>
          </a:p>
        </p:txBody>
      </p:sp>
      <p:sp>
        <p:nvSpPr>
          <p:cNvPr id="8" name="Content Placeholder 7">
            <a:extLst>
              <a:ext uri="{FF2B5EF4-FFF2-40B4-BE49-F238E27FC236}">
                <a16:creationId xmlns:a16="http://schemas.microsoft.com/office/drawing/2014/main" xmlns="" id="{922D888F-80C9-4047-8A03-4C42FC688DBE}"/>
              </a:ext>
            </a:extLst>
          </p:cNvPr>
          <p:cNvSpPr>
            <a:spLocks noGrp="1"/>
          </p:cNvSpPr>
          <p:nvPr>
            <p:ph idx="1"/>
          </p:nvPr>
        </p:nvSpPr>
        <p:spPr>
          <a:xfrm>
            <a:off x="6420463" y="1645920"/>
            <a:ext cx="4572002" cy="4534217"/>
          </a:xfrm>
        </p:spPr>
        <p:txBody>
          <a:bodyPr>
            <a:normAutofit/>
          </a:bodyPr>
          <a:lstStyle/>
          <a:p>
            <a:pPr algn="just">
              <a:buFont typeface="Wingdings" pitchFamily="2" charset="2"/>
              <a:buChar char="q"/>
            </a:pPr>
            <a:r>
              <a:rPr lang="en-US" dirty="0"/>
              <a:t> </a:t>
            </a:r>
            <a:r>
              <a:rPr lang="en-US" sz="2000" dirty="0"/>
              <a:t>The lightning rods are instruments, made of metallic material, which aim to attract the rays that are in the air and produced by storms, so that they can discharge on the ground.</a:t>
            </a:r>
          </a:p>
          <a:p>
            <a:pPr algn="just">
              <a:buFont typeface="Wingdings" pitchFamily="2" charset="2"/>
              <a:buChar char="q"/>
            </a:pPr>
            <a:r>
              <a:rPr lang="en-US" sz="2000" dirty="0"/>
              <a:t> They protect a larger radius.</a:t>
            </a:r>
          </a:p>
          <a:p>
            <a:pPr algn="just">
              <a:buFont typeface="Wingdings" pitchFamily="2" charset="2"/>
              <a:buChar char="q"/>
            </a:pPr>
            <a:r>
              <a:rPr lang="en-US" sz="2000" dirty="0"/>
              <a:t> They have greater durability.</a:t>
            </a:r>
          </a:p>
          <a:p>
            <a:pPr algn="just">
              <a:buFont typeface="Wingdings" pitchFamily="2" charset="2"/>
              <a:buChar char="q"/>
            </a:pPr>
            <a:r>
              <a:rPr lang="en-US" sz="2000" dirty="0"/>
              <a:t> They can be used under any environmental condition.</a:t>
            </a:r>
          </a:p>
          <a:p>
            <a:pPr algn="just">
              <a:buFont typeface="Wingdings" pitchFamily="2" charset="2"/>
              <a:buChar char="q"/>
            </a:pPr>
            <a:r>
              <a:rPr lang="en-US" sz="2000" dirty="0"/>
              <a:t> High level of protection</a:t>
            </a:r>
          </a:p>
          <a:p>
            <a:pPr algn="just">
              <a:buFont typeface="Wingdings" pitchFamily="2" charset="2"/>
              <a:buChar char="q"/>
            </a:pPr>
            <a:r>
              <a:rPr lang="en-US" sz="2000" dirty="0"/>
              <a:t> They do not need external power.</a:t>
            </a:r>
          </a:p>
          <a:p>
            <a:pPr algn="just">
              <a:buFont typeface="Wingdings" pitchFamily="2" charset="2"/>
              <a:buChar char="q"/>
            </a:pPr>
            <a:r>
              <a:rPr lang="en-US" sz="2000" dirty="0"/>
              <a:t> Easy installation.</a:t>
            </a:r>
          </a:p>
        </p:txBody>
      </p:sp>
      <p:pic>
        <p:nvPicPr>
          <p:cNvPr id="4" name="Marcador de contenido 3">
            <a:extLst>
              <a:ext uri="{FF2B5EF4-FFF2-40B4-BE49-F238E27FC236}">
                <a16:creationId xmlns:a16="http://schemas.microsoft.com/office/drawing/2014/main" xmlns="" id="{9BEF629F-1834-7847-A8A9-C8D34D765EE6}"/>
              </a:ext>
            </a:extLst>
          </p:cNvPr>
          <p:cNvPicPr>
            <a:picLocks/>
          </p:cNvPicPr>
          <p:nvPr/>
        </p:nvPicPr>
        <p:blipFill rotWithShape="1">
          <a:blip r:embed="rId2"/>
          <a:srcRect l="31515" t="19962" r="26032" b="16682"/>
          <a:stretch/>
        </p:blipFill>
        <p:spPr bwMode="auto">
          <a:xfrm>
            <a:off x="182880" y="759656"/>
            <a:ext cx="5911939" cy="4941188"/>
          </a:xfrm>
          <a:prstGeom prst="rect">
            <a:avLst/>
          </a:prstGeom>
          <a:extLst>
            <a:ext uri="{53640926-AAD7-44D8-BBD7-CCE9431645EC}">
              <a14:shadowObscured xmlns:a14="http://schemas.microsoft.com/office/drawing/2010/main"/>
            </a:ext>
          </a:extLst>
        </p:spPr>
      </p:pic>
      <p:sp>
        <p:nvSpPr>
          <p:cNvPr id="5" name="CuadroTexto 4">
            <a:extLst>
              <a:ext uri="{FF2B5EF4-FFF2-40B4-BE49-F238E27FC236}">
                <a16:creationId xmlns:a16="http://schemas.microsoft.com/office/drawing/2014/main" xmlns="" id="{2BD93732-3371-4842-AE14-A830A749E10F}"/>
              </a:ext>
            </a:extLst>
          </p:cNvPr>
          <p:cNvSpPr txBox="1"/>
          <p:nvPr/>
        </p:nvSpPr>
        <p:spPr>
          <a:xfrm>
            <a:off x="7343335" y="2096086"/>
            <a:ext cx="184731" cy="369332"/>
          </a:xfrm>
          <a:prstGeom prst="rect">
            <a:avLst/>
          </a:prstGeom>
          <a:noFill/>
        </p:spPr>
        <p:txBody>
          <a:bodyPr wrap="none" rtlCol="0">
            <a:spAutoFit/>
          </a:bodyPr>
          <a:lstStyle/>
          <a:p>
            <a:endParaRPr lang="es-PA" dirty="0"/>
          </a:p>
        </p:txBody>
      </p:sp>
    </p:spTree>
    <p:extLst>
      <p:ext uri="{BB962C8B-B14F-4D97-AF65-F5344CB8AC3E}">
        <p14:creationId xmlns:p14="http://schemas.microsoft.com/office/powerpoint/2010/main" val="22692426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623DEF-FD08-A54C-9844-6993A0A98DC5}"/>
              </a:ext>
            </a:extLst>
          </p:cNvPr>
          <p:cNvSpPr>
            <a:spLocks noGrp="1"/>
          </p:cNvSpPr>
          <p:nvPr>
            <p:ph type="title"/>
          </p:nvPr>
        </p:nvSpPr>
        <p:spPr>
          <a:xfrm>
            <a:off x="5584874" y="677863"/>
            <a:ext cx="5369637" cy="1325562"/>
          </a:xfrm>
        </p:spPr>
        <p:txBody>
          <a:bodyPr>
            <a:normAutofit/>
          </a:bodyPr>
          <a:lstStyle/>
          <a:p>
            <a:r>
              <a:rPr lang="es-PA" sz="4400" b="1" dirty="0"/>
              <a:t>Signaling beacon</a:t>
            </a:r>
          </a:p>
        </p:txBody>
      </p:sp>
      <p:sp>
        <p:nvSpPr>
          <p:cNvPr id="3" name="Marcador de contenido 2">
            <a:extLst>
              <a:ext uri="{FF2B5EF4-FFF2-40B4-BE49-F238E27FC236}">
                <a16:creationId xmlns:a16="http://schemas.microsoft.com/office/drawing/2014/main" xmlns="" id="{D963041A-CB37-A94C-9E10-FDCC8DB8A596}"/>
              </a:ext>
            </a:extLst>
          </p:cNvPr>
          <p:cNvSpPr>
            <a:spLocks noGrp="1"/>
          </p:cNvSpPr>
          <p:nvPr>
            <p:ph idx="1"/>
          </p:nvPr>
        </p:nvSpPr>
        <p:spPr>
          <a:xfrm>
            <a:off x="5584874" y="2326380"/>
            <a:ext cx="4572002" cy="3854979"/>
          </a:xfrm>
        </p:spPr>
        <p:txBody>
          <a:bodyPr>
            <a:normAutofit/>
          </a:bodyPr>
          <a:lstStyle/>
          <a:p>
            <a:pPr algn="just">
              <a:buFont typeface="Wingdings" pitchFamily="2" charset="2"/>
              <a:buChar char="q"/>
            </a:pPr>
            <a:r>
              <a:rPr lang="es-PA" sz="2000" dirty="0"/>
              <a:t> It is known as a signal beacon that, whether mobile or fixed, is installed in a place to carry out a warning or with the intention of orienting vehicle traffic. The act of signaling with beacons is called beaconing, while its result is called beaconing.</a:t>
            </a:r>
          </a:p>
          <a:p>
            <a:pPr marL="0" indent="0" algn="ctr">
              <a:buNone/>
            </a:pPr>
            <a:endParaRPr lang="es-PA" sz="2000" dirty="0"/>
          </a:p>
        </p:txBody>
      </p:sp>
      <p:pic>
        <p:nvPicPr>
          <p:cNvPr id="4" name="Imagen 3">
            <a:extLst>
              <a:ext uri="{FF2B5EF4-FFF2-40B4-BE49-F238E27FC236}">
                <a16:creationId xmlns:a16="http://schemas.microsoft.com/office/drawing/2014/main" xmlns="" id="{EA7C18CE-B3EA-F342-BA4E-839F5B0D8389}"/>
              </a:ext>
            </a:extLst>
          </p:cNvPr>
          <p:cNvPicPr>
            <a:picLocks noChangeAspect="1"/>
          </p:cNvPicPr>
          <p:nvPr/>
        </p:nvPicPr>
        <p:blipFill>
          <a:blip r:embed="rId2">
            <a:clrChange>
              <a:clrFrom>
                <a:srgbClr val="FFFFFF"/>
              </a:clrFrom>
              <a:clrTo>
                <a:srgbClr val="FFFFFF">
                  <a:alpha val="0"/>
                </a:srgbClr>
              </a:clrTo>
            </a:clrChange>
            <a:alphaModFix/>
          </a:blip>
          <a:stretch>
            <a:fillRect/>
          </a:stretch>
        </p:blipFill>
        <p:spPr>
          <a:xfrm>
            <a:off x="643192" y="1351498"/>
            <a:ext cx="4786937" cy="4786937"/>
          </a:xfrm>
          <a:prstGeom prst="rect">
            <a:avLst/>
          </a:prstGeom>
        </p:spPr>
      </p:pic>
    </p:spTree>
    <p:extLst>
      <p:ext uri="{BB962C8B-B14F-4D97-AF65-F5344CB8AC3E}">
        <p14:creationId xmlns:p14="http://schemas.microsoft.com/office/powerpoint/2010/main" val="1082896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53A7E0-3988-4264-8100-227E03AC48B8}"/>
              </a:ext>
            </a:extLst>
          </p:cNvPr>
          <p:cNvSpPr>
            <a:spLocks noGrp="1"/>
          </p:cNvSpPr>
          <p:nvPr>
            <p:ph type="title"/>
          </p:nvPr>
        </p:nvSpPr>
        <p:spPr>
          <a:xfrm>
            <a:off x="6420461" y="1024934"/>
            <a:ext cx="4322913" cy="1325562"/>
          </a:xfrm>
        </p:spPr>
        <p:txBody>
          <a:bodyPr>
            <a:normAutofit/>
          </a:bodyPr>
          <a:lstStyle/>
          <a:p>
            <a:pPr algn="ctr"/>
            <a:r>
              <a:rPr lang="es-PA" b="1" dirty="0"/>
              <a:t>Signal antenna and repeaters</a:t>
            </a:r>
            <a:r>
              <a:rPr lang="es-PA" sz="3200" b="1" dirty="0"/>
              <a:t/>
            </a:r>
            <a:br>
              <a:rPr lang="es-PA" sz="3200" b="1" dirty="0"/>
            </a:br>
            <a:endParaRPr lang="es-PA" sz="3200" b="1" dirty="0"/>
          </a:p>
        </p:txBody>
      </p:sp>
      <p:sp>
        <p:nvSpPr>
          <p:cNvPr id="5" name="Marcador de contenido 4">
            <a:extLst>
              <a:ext uri="{FF2B5EF4-FFF2-40B4-BE49-F238E27FC236}">
                <a16:creationId xmlns:a16="http://schemas.microsoft.com/office/drawing/2014/main" xmlns="" id="{E5EB6173-0C01-4744-90F1-D8CEE79352E8}"/>
              </a:ext>
            </a:extLst>
          </p:cNvPr>
          <p:cNvSpPr>
            <a:spLocks noGrp="1"/>
          </p:cNvSpPr>
          <p:nvPr>
            <p:ph idx="1"/>
          </p:nvPr>
        </p:nvSpPr>
        <p:spPr>
          <a:xfrm>
            <a:off x="6295917" y="1961020"/>
            <a:ext cx="4572002" cy="4646759"/>
          </a:xfrm>
        </p:spPr>
        <p:txBody>
          <a:bodyPr>
            <a:normAutofit/>
          </a:bodyPr>
          <a:lstStyle/>
          <a:p>
            <a:pPr algn="just">
              <a:buFont typeface="Wingdings" pitchFamily="2" charset="2"/>
              <a:buChar char="q"/>
            </a:pPr>
            <a:r>
              <a:rPr lang="es-PA" sz="2000" dirty="0"/>
              <a:t>WiFi antennas offer three fundamental properties to a wireless system: gain, direction and polarization.</a:t>
            </a:r>
          </a:p>
          <a:p>
            <a:pPr algn="just">
              <a:buFont typeface="Wingdings" pitchFamily="2" charset="2"/>
              <a:buChar char="q"/>
            </a:pPr>
            <a:r>
              <a:rPr lang="es-PA" sz="2000" dirty="0"/>
              <a:t>When the gain of a directional antenna increases, the angle of radiation usually decreases. This provides a greater coverage distance, but reduces the coverage angle. The coverage area or radiation pattern is measured in and is known as beam width.</a:t>
            </a:r>
          </a:p>
        </p:txBody>
      </p:sp>
      <p:pic>
        <p:nvPicPr>
          <p:cNvPr id="4" name="Imagen 3">
            <a:extLst>
              <a:ext uri="{FF2B5EF4-FFF2-40B4-BE49-F238E27FC236}">
                <a16:creationId xmlns:a16="http://schemas.microsoft.com/office/drawing/2014/main" xmlns="" id="{3BB6DD2E-A96B-964E-9F94-DCAF1DA715A3}"/>
              </a:ext>
            </a:extLst>
          </p:cNvPr>
          <p:cNvPicPr/>
          <p:nvPr/>
        </p:nvPicPr>
        <p:blipFill rotWithShape="1">
          <a:blip r:embed="rId2"/>
          <a:srcRect l="35518" t="18591" r="38977" b="16065"/>
          <a:stretch/>
        </p:blipFill>
        <p:spPr bwMode="auto">
          <a:xfrm>
            <a:off x="1448626" y="645106"/>
            <a:ext cx="3840760" cy="5535031"/>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67943410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217F3A-CC8E-4018-B6EE-0F9D297BB817}"/>
              </a:ext>
            </a:extLst>
          </p:cNvPr>
          <p:cNvSpPr>
            <a:spLocks noGrp="1"/>
          </p:cNvSpPr>
          <p:nvPr>
            <p:ph type="title"/>
          </p:nvPr>
        </p:nvSpPr>
        <p:spPr>
          <a:xfrm>
            <a:off x="6255106" y="1195200"/>
            <a:ext cx="4534047" cy="1325562"/>
          </a:xfrm>
        </p:spPr>
        <p:txBody>
          <a:bodyPr>
            <a:noAutofit/>
          </a:bodyPr>
          <a:lstStyle/>
          <a:p>
            <a:pPr algn="ctr"/>
            <a:r>
              <a:rPr lang="es-PA" b="1" dirty="0"/>
              <a:t>Wind-power generator</a:t>
            </a:r>
            <a:r>
              <a:rPr lang="es-PA" sz="3600" b="1" dirty="0"/>
              <a:t/>
            </a:r>
            <a:br>
              <a:rPr lang="es-PA" sz="3600" b="1" dirty="0"/>
            </a:br>
            <a:endParaRPr lang="es-PA" sz="3600" b="1" dirty="0"/>
          </a:p>
        </p:txBody>
      </p:sp>
      <p:sp>
        <p:nvSpPr>
          <p:cNvPr id="28" name="Marcador de contenido 27">
            <a:extLst>
              <a:ext uri="{FF2B5EF4-FFF2-40B4-BE49-F238E27FC236}">
                <a16:creationId xmlns:a16="http://schemas.microsoft.com/office/drawing/2014/main" xmlns="" id="{B3383533-9A2B-46DA-B523-060C787C9C29}"/>
              </a:ext>
            </a:extLst>
          </p:cNvPr>
          <p:cNvSpPr>
            <a:spLocks noGrp="1"/>
          </p:cNvSpPr>
          <p:nvPr>
            <p:ph idx="1"/>
          </p:nvPr>
        </p:nvSpPr>
        <p:spPr>
          <a:xfrm>
            <a:off x="6420463" y="2325158"/>
            <a:ext cx="4572002" cy="3854979"/>
          </a:xfrm>
        </p:spPr>
        <p:txBody>
          <a:bodyPr>
            <a:normAutofit/>
          </a:bodyPr>
          <a:lstStyle/>
          <a:p>
            <a:pPr algn="just">
              <a:buFont typeface="Wingdings" pitchFamily="2" charset="2"/>
              <a:buChar char="q"/>
            </a:pPr>
            <a:r>
              <a:rPr lang="es-PA" sz="2000" dirty="0"/>
              <a:t> Solar panels are individual photovoltaic modules that capture the energy provided by the sun by converting it into electricity. They are formed by solar cells that in turn contain individual solar cells made of semiconductor materials such as silicon (crystalline and amorphous) that transform light (photons) into electrical energy (electrons).</a:t>
            </a:r>
          </a:p>
        </p:txBody>
      </p:sp>
      <p:pic>
        <p:nvPicPr>
          <p:cNvPr id="4" name="Imagen 3">
            <a:extLst>
              <a:ext uri="{FF2B5EF4-FFF2-40B4-BE49-F238E27FC236}">
                <a16:creationId xmlns:a16="http://schemas.microsoft.com/office/drawing/2014/main" xmlns="" id="{FE3E730E-4EF6-8A42-A1A6-D1661C3DF0A6}"/>
              </a:ext>
            </a:extLst>
          </p:cNvPr>
          <p:cNvPicPr/>
          <p:nvPr/>
        </p:nvPicPr>
        <p:blipFill rotWithShape="1">
          <a:blip r:embed="rId2"/>
          <a:srcRect l="28748" t="20236" r="27559" b="16575"/>
          <a:stretch/>
        </p:blipFill>
        <p:spPr bwMode="auto">
          <a:xfrm>
            <a:off x="643192" y="1195200"/>
            <a:ext cx="5451627" cy="443484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62728378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550814D-9318-4FBF-A17B-7A24D793B1AA}"/>
              </a:ext>
            </a:extLst>
          </p:cNvPr>
          <p:cNvSpPr>
            <a:spLocks noGrp="1"/>
          </p:cNvSpPr>
          <p:nvPr>
            <p:ph type="title"/>
          </p:nvPr>
        </p:nvSpPr>
        <p:spPr>
          <a:xfrm>
            <a:off x="6401485" y="756156"/>
            <a:ext cx="4534047" cy="1325562"/>
          </a:xfrm>
        </p:spPr>
        <p:txBody>
          <a:bodyPr>
            <a:normAutofit/>
          </a:bodyPr>
          <a:lstStyle/>
          <a:p>
            <a:pPr algn="ctr"/>
            <a:r>
              <a:rPr lang="es-PA" b="1" dirty="0"/>
              <a:t>Tidal generator</a:t>
            </a:r>
            <a:r>
              <a:rPr lang="es-PA" sz="4400" dirty="0"/>
              <a:t/>
            </a:r>
            <a:br>
              <a:rPr lang="es-PA" sz="4400" dirty="0"/>
            </a:br>
            <a:endParaRPr lang="es-PA" sz="4400" dirty="0"/>
          </a:p>
        </p:txBody>
      </p:sp>
      <p:sp>
        <p:nvSpPr>
          <p:cNvPr id="10" name="Content Placeholder 7">
            <a:extLst>
              <a:ext uri="{FF2B5EF4-FFF2-40B4-BE49-F238E27FC236}">
                <a16:creationId xmlns:a16="http://schemas.microsoft.com/office/drawing/2014/main" xmlns="" id="{408795A8-DA53-4B39-8283-6DD9F51755DF}"/>
              </a:ext>
            </a:extLst>
          </p:cNvPr>
          <p:cNvSpPr>
            <a:spLocks noGrp="1"/>
          </p:cNvSpPr>
          <p:nvPr>
            <p:ph idx="1"/>
          </p:nvPr>
        </p:nvSpPr>
        <p:spPr>
          <a:xfrm>
            <a:off x="6363530" y="1488364"/>
            <a:ext cx="4572002" cy="4532842"/>
          </a:xfrm>
        </p:spPr>
        <p:txBody>
          <a:bodyPr>
            <a:noAutofit/>
          </a:bodyPr>
          <a:lstStyle/>
          <a:p>
            <a:pPr algn="just">
              <a:buFont typeface="Wingdings" pitchFamily="2" charset="2"/>
              <a:buChar char="q"/>
            </a:pPr>
            <a:r>
              <a:rPr lang="en-US" sz="2000" dirty="0"/>
              <a:t> The tidal energy that is obtained from the use of the tides. Through tidal plants, sea water is used in different ways to generate, through an alternator system, an electric charge that can be used in many ways.</a:t>
            </a:r>
          </a:p>
          <a:p>
            <a:pPr algn="just">
              <a:buFont typeface="Wingdings" pitchFamily="2" charset="2"/>
              <a:buChar char="q"/>
            </a:pPr>
            <a:r>
              <a:rPr lang="en-US" sz="2000" dirty="0"/>
              <a:t> The operation of these plants is simple: when the tide rises, the floodgates of the plant are opened and the water is allowed to enter, which will then be retained when the tide is lowered, to be released through a mechanism of turbines that will transform the Kinetic or potential energy of water in electricity.</a:t>
            </a:r>
          </a:p>
        </p:txBody>
      </p:sp>
      <p:pic>
        <p:nvPicPr>
          <p:cNvPr id="4" name="Marcador de contenido 3">
            <a:extLst>
              <a:ext uri="{FF2B5EF4-FFF2-40B4-BE49-F238E27FC236}">
                <a16:creationId xmlns:a16="http://schemas.microsoft.com/office/drawing/2014/main" xmlns="" id="{53C7F09E-5EC5-AB4E-BB5C-44298136C309}"/>
              </a:ext>
            </a:extLst>
          </p:cNvPr>
          <p:cNvPicPr>
            <a:picLocks/>
          </p:cNvPicPr>
          <p:nvPr/>
        </p:nvPicPr>
        <p:blipFill rotWithShape="1">
          <a:blip r:embed="rId2"/>
          <a:srcRect l="30901" t="20511" r="31906" b="15522"/>
          <a:stretch/>
        </p:blipFill>
        <p:spPr bwMode="auto">
          <a:xfrm>
            <a:off x="643192" y="775600"/>
            <a:ext cx="5451627" cy="527404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48472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04B759-9209-4F7B-9BCC-33049EFD7669}"/>
              </a:ext>
            </a:extLst>
          </p:cNvPr>
          <p:cNvSpPr>
            <a:spLocks noGrp="1"/>
          </p:cNvSpPr>
          <p:nvPr>
            <p:ph type="title"/>
          </p:nvPr>
        </p:nvSpPr>
        <p:spPr>
          <a:xfrm>
            <a:off x="6401485" y="0"/>
            <a:ext cx="4534047" cy="1899312"/>
          </a:xfrm>
        </p:spPr>
        <p:txBody>
          <a:bodyPr>
            <a:normAutofit/>
          </a:bodyPr>
          <a:lstStyle/>
          <a:p>
            <a:pPr algn="ctr"/>
            <a:r>
              <a:rPr lang="es-MX" b="1"/>
              <a:t>Bird repeller</a:t>
            </a:r>
            <a:r>
              <a:rPr lang="es-MX"/>
              <a:t/>
            </a:r>
            <a:br>
              <a:rPr lang="es-MX"/>
            </a:br>
            <a:r>
              <a:rPr lang="es-MX" sz="2000"/>
              <a:t>Bird Bard system</a:t>
            </a:r>
            <a:r>
              <a:rPr lang="es-PA" sz="4400"/>
              <a:t/>
            </a:r>
            <a:br>
              <a:rPr lang="es-PA" sz="4400"/>
            </a:br>
            <a:endParaRPr lang="es-PA" sz="4400" dirty="0"/>
          </a:p>
        </p:txBody>
      </p:sp>
      <p:sp>
        <p:nvSpPr>
          <p:cNvPr id="3" name="Marcador de contenido 2">
            <a:extLst>
              <a:ext uri="{FF2B5EF4-FFF2-40B4-BE49-F238E27FC236}">
                <a16:creationId xmlns:a16="http://schemas.microsoft.com/office/drawing/2014/main" xmlns="" id="{493F5D69-6C1F-4A74-A25A-E70EBFC0B659}"/>
              </a:ext>
            </a:extLst>
          </p:cNvPr>
          <p:cNvSpPr>
            <a:spLocks noGrp="1"/>
          </p:cNvSpPr>
          <p:nvPr>
            <p:ph idx="1"/>
          </p:nvPr>
        </p:nvSpPr>
        <p:spPr>
          <a:xfrm>
            <a:off x="6382507" y="1254282"/>
            <a:ext cx="4572002" cy="4349436"/>
          </a:xfrm>
        </p:spPr>
        <p:txBody>
          <a:bodyPr>
            <a:noAutofit/>
          </a:bodyPr>
          <a:lstStyle/>
          <a:p>
            <a:pPr algn="just">
              <a:buFont typeface="Wingdings" pitchFamily="2" charset="2"/>
              <a:buChar char="q"/>
            </a:pPr>
            <a:r>
              <a:rPr lang="en-US" sz="2000" dirty="0"/>
              <a:t> The Bird Bard is a system with an amplifier and a built-in speaker. It is designed with a coverage of up to 0.6 hectares. Full coverage of Bird Gard forces birds to leave the protected area. Most annoying birds communicate at the upper end of the audio spectrum (2,000-10,000 Hz).</a:t>
            </a:r>
          </a:p>
          <a:p>
            <a:pPr algn="just">
              <a:buFont typeface="Wingdings" pitchFamily="2" charset="2"/>
              <a:buChar char="q"/>
            </a:pPr>
            <a:r>
              <a:rPr lang="en-US" sz="2000" dirty="0"/>
              <a:t> Box Shipping dimensions: 30.5 x 17.38 x 12.7 cm</a:t>
            </a:r>
          </a:p>
          <a:p>
            <a:pPr algn="just">
              <a:buFont typeface="Wingdings" pitchFamily="2" charset="2"/>
              <a:buChar char="q"/>
            </a:pPr>
            <a:r>
              <a:rPr lang="en-US" sz="2000" dirty="0"/>
              <a:t> Frequency range: 2,000 - 10,000 H</a:t>
            </a:r>
          </a:p>
          <a:p>
            <a:pPr algn="just">
              <a:buFont typeface="Wingdings" pitchFamily="2" charset="2"/>
              <a:buChar char="q"/>
            </a:pPr>
            <a:r>
              <a:rPr lang="en-US" sz="2000" dirty="0"/>
              <a:t> Sound output: 100-105dB at 1 meter</a:t>
            </a:r>
          </a:p>
          <a:p>
            <a:pPr algn="just">
              <a:buFont typeface="Wingdings" pitchFamily="2" charset="2"/>
              <a:buChar char="q"/>
            </a:pPr>
            <a:r>
              <a:rPr lang="en-US" sz="2000" dirty="0"/>
              <a:t> Output coverage: Approximately 91.4 x 61.5 meters</a:t>
            </a:r>
          </a:p>
        </p:txBody>
      </p:sp>
      <p:pic>
        <p:nvPicPr>
          <p:cNvPr id="5" name="Imagen 4">
            <a:extLst>
              <a:ext uri="{FF2B5EF4-FFF2-40B4-BE49-F238E27FC236}">
                <a16:creationId xmlns:a16="http://schemas.microsoft.com/office/drawing/2014/main" xmlns="" id="{377F955B-EE5F-984F-AEB4-ECBE677A33D7}"/>
              </a:ext>
            </a:extLst>
          </p:cNvPr>
          <p:cNvPicPr/>
          <p:nvPr/>
        </p:nvPicPr>
        <p:blipFill rotWithShape="1">
          <a:blip r:embed="rId3"/>
          <a:srcRect l="30751" t="19688" r="30677" b="15780"/>
          <a:stretch/>
        </p:blipFill>
        <p:spPr bwMode="auto">
          <a:xfrm>
            <a:off x="569791" y="1495608"/>
            <a:ext cx="4845807" cy="43494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29201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TotalTime>
  <Words>849</Words>
  <Application>Microsoft Office PowerPoint</Application>
  <PresentationFormat>Panorámica</PresentationFormat>
  <Paragraphs>47</Paragraphs>
  <Slides>12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Century Schoolbook</vt:lpstr>
      <vt:lpstr>Wingdings</vt:lpstr>
      <vt:lpstr>Wingdings 2</vt:lpstr>
      <vt:lpstr>Vista</vt:lpstr>
      <vt:lpstr>Presentación de PowerPoint</vt:lpstr>
      <vt:lpstr>Wi-Ocean-max  (W.O.M)</vt:lpstr>
      <vt:lpstr>Parts of the buoy</vt:lpstr>
      <vt:lpstr>  For lightning </vt:lpstr>
      <vt:lpstr>Signaling beacon</vt:lpstr>
      <vt:lpstr>Signal antenna and repeaters </vt:lpstr>
      <vt:lpstr>Wind-power generator </vt:lpstr>
      <vt:lpstr>Tidal generator </vt:lpstr>
      <vt:lpstr>Bird repeller Bird Bard system </vt:lpstr>
      <vt:lpstr>Anchor </vt:lpstr>
      <vt:lpstr>Scheme Wi-Ocean-Max</vt:lpstr>
      <vt:lpstr>PLANS IN THE FUTURE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hncw23@hotmail.com</dc:creator>
  <cp:lastModifiedBy>anthony hurtado</cp:lastModifiedBy>
  <cp:revision>9</cp:revision>
  <dcterms:created xsi:type="dcterms:W3CDTF">2019-10-27T17:56:41Z</dcterms:created>
  <dcterms:modified xsi:type="dcterms:W3CDTF">2019-10-28T03:41:48Z</dcterms:modified>
</cp:coreProperties>
</file>