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feld 3"/>
          <p:cNvSpPr txBox="1"/>
          <p:nvPr/>
        </p:nvSpPr>
        <p:spPr>
          <a:xfrm>
            <a:off x="3466737" y="1171073"/>
            <a:ext cx="26922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3" name="Textfeld 4"/>
          <p:cNvSpPr txBox="1"/>
          <p:nvPr/>
        </p:nvSpPr>
        <p:spPr>
          <a:xfrm>
            <a:off x="5046818" y="1171073"/>
            <a:ext cx="25661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14" name="Textfeld 5"/>
          <p:cNvSpPr txBox="1"/>
          <p:nvPr/>
        </p:nvSpPr>
        <p:spPr>
          <a:xfrm>
            <a:off x="3473043" y="2701302"/>
            <a:ext cx="25661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5" name="Textfeld 6"/>
          <p:cNvSpPr txBox="1"/>
          <p:nvPr/>
        </p:nvSpPr>
        <p:spPr>
          <a:xfrm>
            <a:off x="5040512" y="2701302"/>
            <a:ext cx="26922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16" name="Textfeld 7"/>
          <p:cNvSpPr txBox="1"/>
          <p:nvPr/>
        </p:nvSpPr>
        <p:spPr>
          <a:xfrm>
            <a:off x="3339709" y="1936188"/>
            <a:ext cx="18026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7" name="Textfeld 8"/>
          <p:cNvSpPr txBox="1"/>
          <p:nvPr/>
        </p:nvSpPr>
        <p:spPr>
          <a:xfrm>
            <a:off x="5218986" y="1936188"/>
            <a:ext cx="2184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18" name="Gerade Verbindung mit Pfeil 13"/>
          <p:cNvSpPr/>
          <p:nvPr/>
        </p:nvSpPr>
        <p:spPr>
          <a:xfrm>
            <a:off x="3601986" y="1510876"/>
            <a:ext cx="1" cy="1221228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Gerade Verbindung mit Pfeil 18"/>
          <p:cNvSpPr/>
          <p:nvPr/>
        </p:nvSpPr>
        <p:spPr>
          <a:xfrm>
            <a:off x="5175761" y="1510876"/>
            <a:ext cx="1" cy="1221228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4" name="Gruppieren 20"/>
          <p:cNvGrpSpPr/>
          <p:nvPr/>
        </p:nvGrpSpPr>
        <p:grpSpPr>
          <a:xfrm>
            <a:off x="3783769" y="948502"/>
            <a:ext cx="1216153" cy="2411835"/>
            <a:chOff x="0" y="0"/>
            <a:chExt cx="1216152" cy="2411833"/>
          </a:xfrm>
        </p:grpSpPr>
        <p:sp>
          <p:nvSpPr>
            <p:cNvPr id="120" name="Pfeil nach links und rechts 9"/>
            <p:cNvSpPr/>
            <p:nvPr/>
          </p:nvSpPr>
          <p:spPr>
            <a:xfrm>
              <a:off x="0" y="345988"/>
              <a:ext cx="1216153" cy="1225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Textfeld 10"/>
            <p:cNvSpPr txBox="1"/>
            <p:nvPr/>
          </p:nvSpPr>
          <p:spPr>
            <a:xfrm>
              <a:off x="321099" y="0"/>
              <a:ext cx="573954" cy="43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>
                  <a:latin typeface="Cambria Math"/>
                  <a:ea typeface="Cambria Math"/>
                  <a:cs typeface="Cambria Math"/>
                  <a:sym typeface="Cambria Math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F</a:t>
              </a:r>
              <a:r>
                <a:rPr baseline="-25000"/>
                <a:t>A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-</a:t>
              </a:r>
              <a:r>
                <a:rPr baseline="-25000"/>
                <a:t>C</a:t>
              </a:r>
            </a:p>
          </p:txBody>
        </p:sp>
        <p:sp>
          <p:nvSpPr>
            <p:cNvPr id="122" name="Textfeld 11"/>
            <p:cNvSpPr txBox="1"/>
            <p:nvPr/>
          </p:nvSpPr>
          <p:spPr>
            <a:xfrm>
              <a:off x="321099" y="1973697"/>
              <a:ext cx="573955" cy="43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>
                  <a:latin typeface="Cambria Math"/>
                  <a:ea typeface="Cambria Math"/>
                  <a:cs typeface="Cambria Math"/>
                  <a:sym typeface="Cambria Math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F</a:t>
              </a:r>
              <a:r>
                <a:rPr baseline="-25000"/>
                <a:t>B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-</a:t>
              </a:r>
              <a:r>
                <a:rPr baseline="-25000"/>
                <a:t>D</a:t>
              </a:r>
            </a:p>
          </p:txBody>
        </p:sp>
        <p:sp>
          <p:nvSpPr>
            <p:cNvPr id="123" name="Pfeil nach links und rechts 19"/>
            <p:cNvSpPr/>
            <p:nvPr/>
          </p:nvSpPr>
          <p:spPr>
            <a:xfrm>
              <a:off x="0" y="1876217"/>
              <a:ext cx="1216153" cy="1225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feld 3"/>
          <p:cNvSpPr txBox="1"/>
          <p:nvPr/>
        </p:nvSpPr>
        <p:spPr>
          <a:xfrm>
            <a:off x="5842018" y="852912"/>
            <a:ext cx="151335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FamilyMember</a:t>
            </a:r>
          </a:p>
        </p:txBody>
      </p:sp>
      <p:sp>
        <p:nvSpPr>
          <p:cNvPr id="127" name="Textfeld 4"/>
          <p:cNvSpPr txBox="1"/>
          <p:nvPr/>
        </p:nvSpPr>
        <p:spPr>
          <a:xfrm>
            <a:off x="8381423" y="852912"/>
            <a:ext cx="75176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Person</a:t>
            </a:r>
          </a:p>
        </p:txBody>
      </p:sp>
      <p:sp>
        <p:nvSpPr>
          <p:cNvPr id="128" name="Textfeld 5"/>
          <p:cNvSpPr txBox="1"/>
          <p:nvPr/>
        </p:nvSpPr>
        <p:spPr>
          <a:xfrm>
            <a:off x="6279851" y="2383141"/>
            <a:ext cx="63769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129" name="Textfeld 6"/>
          <p:cNvSpPr txBox="1"/>
          <p:nvPr/>
        </p:nvSpPr>
        <p:spPr>
          <a:xfrm>
            <a:off x="8438462" y="2383141"/>
            <a:ext cx="63769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130" name="Gerade Verbindung mit Pfeil 13"/>
          <p:cNvSpPr/>
          <p:nvPr/>
        </p:nvSpPr>
        <p:spPr>
          <a:xfrm>
            <a:off x="6599332" y="1192715"/>
            <a:ext cx="1" cy="1221228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Gerade Verbindung mit Pfeil 18"/>
          <p:cNvSpPr/>
          <p:nvPr/>
        </p:nvSpPr>
        <p:spPr>
          <a:xfrm>
            <a:off x="8757306" y="1256215"/>
            <a:ext cx="1" cy="1221228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Pfeil nach links und rechts 9"/>
          <p:cNvSpPr/>
          <p:nvPr/>
        </p:nvSpPr>
        <p:spPr>
          <a:xfrm>
            <a:off x="7352614" y="1039829"/>
            <a:ext cx="1038353" cy="122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i="1">
                <a:solidFill>
                  <a:srgbClr val="FFFFFF"/>
                </a:solidFill>
              </a:defRPr>
            </a:pPr>
          </a:p>
        </p:txBody>
      </p:sp>
      <p:sp>
        <p:nvSpPr>
          <p:cNvPr id="133" name="Textfeld 10"/>
          <p:cNvSpPr txBox="1"/>
          <p:nvPr/>
        </p:nvSpPr>
        <p:spPr>
          <a:xfrm>
            <a:off x="7389737" y="617641"/>
            <a:ext cx="964107" cy="42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rPr i="0"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-25000"/>
              <a:t>Mem2Mem</a:t>
            </a:r>
          </a:p>
        </p:txBody>
      </p:sp>
      <p:sp>
        <p:nvSpPr>
          <p:cNvPr id="134" name="Textfeld 11"/>
          <p:cNvSpPr txBox="1"/>
          <p:nvPr/>
        </p:nvSpPr>
        <p:spPr>
          <a:xfrm>
            <a:off x="7452092" y="2191833"/>
            <a:ext cx="667158" cy="42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Id</a:t>
            </a:r>
            <a:r>
              <a:rPr baseline="-25000"/>
              <a:t>String</a:t>
            </a:r>
          </a:p>
        </p:txBody>
      </p:sp>
      <p:sp>
        <p:nvSpPr>
          <p:cNvPr id="135" name="Pfeil nach links und rechts 19"/>
          <p:cNvSpPr/>
          <p:nvPr/>
        </p:nvSpPr>
        <p:spPr>
          <a:xfrm>
            <a:off x="6952336" y="2570058"/>
            <a:ext cx="1455229" cy="122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i="1">
                <a:solidFill>
                  <a:srgbClr val="FFFFFF"/>
                </a:solidFill>
              </a:defRPr>
            </a:pPr>
          </a:p>
        </p:txBody>
      </p:sp>
      <p:sp>
        <p:nvSpPr>
          <p:cNvPr id="136" name="Textfeld 7"/>
          <p:cNvSpPr txBox="1"/>
          <p:nvPr/>
        </p:nvSpPr>
        <p:spPr>
          <a:xfrm>
            <a:off x="5819749" y="1588630"/>
            <a:ext cx="1557894" cy="383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.GetFullName()</a:t>
            </a:r>
          </a:p>
        </p:txBody>
      </p:sp>
      <p:sp>
        <p:nvSpPr>
          <p:cNvPr id="137" name="Textfeld 8"/>
          <p:cNvSpPr txBox="1"/>
          <p:nvPr/>
        </p:nvSpPr>
        <p:spPr>
          <a:xfrm>
            <a:off x="8371898" y="1588630"/>
            <a:ext cx="694617" cy="383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.Name</a:t>
            </a:r>
          </a:p>
        </p:txBody>
      </p:sp>
      <p:sp>
        <p:nvSpPr>
          <p:cNvPr id="138" name="Textfeld 3"/>
          <p:cNvSpPr txBox="1"/>
          <p:nvPr/>
        </p:nvSpPr>
        <p:spPr>
          <a:xfrm>
            <a:off x="1782362" y="2427765"/>
            <a:ext cx="16276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FamilyMember*</a:t>
            </a:r>
          </a:p>
        </p:txBody>
      </p:sp>
      <p:sp>
        <p:nvSpPr>
          <p:cNvPr id="139" name="Textfeld 4"/>
          <p:cNvSpPr txBox="1"/>
          <p:nvPr/>
        </p:nvSpPr>
        <p:spPr>
          <a:xfrm>
            <a:off x="4588468" y="2427765"/>
            <a:ext cx="86606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Person*</a:t>
            </a:r>
          </a:p>
        </p:txBody>
      </p:sp>
      <p:sp>
        <p:nvSpPr>
          <p:cNvPr id="140" name="Pfeil nach links und rechts 9"/>
          <p:cNvSpPr/>
          <p:nvPr/>
        </p:nvSpPr>
        <p:spPr>
          <a:xfrm>
            <a:off x="3375509" y="2614682"/>
            <a:ext cx="1101952" cy="123195"/>
          </a:xfrm>
          <a:prstGeom prst="leftRightArrow">
            <a:avLst>
              <a:gd name="adj1" fmla="val 50000"/>
              <a:gd name="adj2" fmla="val 49718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i="1">
                <a:solidFill>
                  <a:srgbClr val="FFFFFF"/>
                </a:solidFill>
              </a:defRPr>
            </a:pPr>
          </a:p>
        </p:txBody>
      </p:sp>
      <p:sp>
        <p:nvSpPr>
          <p:cNvPr id="141" name="Textfeld 10"/>
          <p:cNvSpPr txBox="1"/>
          <p:nvPr/>
        </p:nvSpPr>
        <p:spPr>
          <a:xfrm>
            <a:off x="3361832" y="2192494"/>
            <a:ext cx="964107" cy="42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rPr i="0"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-25000"/>
              <a:t>Mem2Mem</a:t>
            </a:r>
          </a:p>
        </p:txBody>
      </p:sp>
      <p:sp>
        <p:nvSpPr>
          <p:cNvPr id="142" name="Textfeld 3"/>
          <p:cNvSpPr txBox="1"/>
          <p:nvPr/>
        </p:nvSpPr>
        <p:spPr>
          <a:xfrm>
            <a:off x="1861725" y="853573"/>
            <a:ext cx="151346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FamilyRegister</a:t>
            </a:r>
          </a:p>
        </p:txBody>
      </p:sp>
      <p:sp>
        <p:nvSpPr>
          <p:cNvPr id="143" name="Textfeld 4"/>
          <p:cNvSpPr txBox="1"/>
          <p:nvPr/>
        </p:nvSpPr>
        <p:spPr>
          <a:xfrm>
            <a:off x="4286980" y="853573"/>
            <a:ext cx="151358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PersonRegister</a:t>
            </a:r>
          </a:p>
        </p:txBody>
      </p:sp>
      <p:sp>
        <p:nvSpPr>
          <p:cNvPr id="144" name="Gerade Verbindung mit Pfeil 13"/>
          <p:cNvSpPr/>
          <p:nvPr/>
        </p:nvSpPr>
        <p:spPr>
          <a:xfrm flipH="1">
            <a:off x="2619095" y="1193376"/>
            <a:ext cx="1" cy="1221228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Gerade Verbindung mit Pfeil 18"/>
          <p:cNvSpPr/>
          <p:nvPr/>
        </p:nvSpPr>
        <p:spPr>
          <a:xfrm>
            <a:off x="5043769" y="1256876"/>
            <a:ext cx="1" cy="1221228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Pfeil nach links und rechts 9"/>
          <p:cNvSpPr/>
          <p:nvPr/>
        </p:nvSpPr>
        <p:spPr>
          <a:xfrm>
            <a:off x="3397777" y="1040490"/>
            <a:ext cx="892217" cy="122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i="1">
                <a:solidFill>
                  <a:srgbClr val="FFFFFF"/>
                </a:solidFill>
              </a:defRPr>
            </a:pPr>
          </a:p>
        </p:txBody>
      </p:sp>
      <p:sp>
        <p:nvSpPr>
          <p:cNvPr id="147" name="Textfeld 10"/>
          <p:cNvSpPr txBox="1"/>
          <p:nvPr/>
        </p:nvSpPr>
        <p:spPr>
          <a:xfrm>
            <a:off x="3375617" y="618302"/>
            <a:ext cx="828673" cy="42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rPr i="0"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-25000"/>
              <a:t>Reg2Reg</a:t>
            </a:r>
          </a:p>
        </p:txBody>
      </p:sp>
      <p:sp>
        <p:nvSpPr>
          <p:cNvPr id="148" name="Textfeld 7"/>
          <p:cNvSpPr txBox="1"/>
          <p:nvPr/>
        </p:nvSpPr>
        <p:spPr>
          <a:xfrm>
            <a:off x="1712599" y="1589291"/>
            <a:ext cx="1811721" cy="383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.FamilyMembers()</a:t>
            </a:r>
          </a:p>
        </p:txBody>
      </p:sp>
      <p:sp>
        <p:nvSpPr>
          <p:cNvPr id="149" name="Textfeld 8"/>
          <p:cNvSpPr txBox="1"/>
          <p:nvPr/>
        </p:nvSpPr>
        <p:spPr>
          <a:xfrm>
            <a:off x="4556731" y="1589291"/>
            <a:ext cx="897878" cy="383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>
                <a:latin typeface="Cambria Math"/>
                <a:ea typeface="Cambria Math"/>
                <a:cs typeface="Cambria Math"/>
                <a:sym typeface="Cambria Math"/>
              </a:defRPr>
            </a:lvl1pPr>
          </a:lstStyle>
          <a:p>
            <a:pPr/>
            <a:r>
              <a:t>.Persons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5821303" y="698141"/>
            <a:ext cx="1" cy="2164518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