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2810833" y="1733550"/>
          <a:ext cx="6732923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59212"/>
                <a:gridCol w="2470578"/>
                <a:gridCol w="2365303"/>
                <a:gridCol w="2255554"/>
              </a:tblGrid>
              <a:tr h="6318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Nothing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703376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initial-batch-based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initial-state-based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1571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state-batch-based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state-state-based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state-corr-based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571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delta-batch-based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delta-state-based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delta-corr-based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" name="Equation"/>
          <p:cNvSpPr txBox="1"/>
          <p:nvPr/>
        </p:nvSpPr>
        <p:spPr>
          <a:xfrm>
            <a:off x="7180622" y="1871530"/>
            <a:ext cx="303277" cy="3322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4000"/>
          </a:p>
        </p:txBody>
      </p:sp>
      <p:grpSp>
        <p:nvGrpSpPr>
          <p:cNvPr id="124" name="Group"/>
          <p:cNvGrpSpPr/>
          <p:nvPr/>
        </p:nvGrpSpPr>
        <p:grpSpPr>
          <a:xfrm>
            <a:off x="8904971" y="1867720"/>
            <a:ext cx="1547001" cy="339853"/>
            <a:chOff x="0" y="0"/>
            <a:chExt cx="1546999" cy="339852"/>
          </a:xfrm>
        </p:grpSpPr>
        <p:sp>
          <p:nvSpPr>
            <p:cNvPr id="121" name="Equation"/>
            <p:cNvSpPr txBox="1"/>
            <p:nvPr/>
          </p:nvSpPr>
          <p:spPr>
            <a:xfrm>
              <a:off x="0" y="0"/>
              <a:ext cx="312928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122" name="Equation"/>
            <p:cNvSpPr txBox="1"/>
            <p:nvPr/>
          </p:nvSpPr>
          <p:spPr>
            <a:xfrm>
              <a:off x="1243723" y="3810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123" name="Line"/>
            <p:cNvSpPr/>
            <p:nvPr/>
          </p:nvSpPr>
          <p:spPr>
            <a:xfrm>
              <a:off x="366888" y="169925"/>
              <a:ext cx="82287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5" name="Equation"/>
          <p:cNvSpPr txBox="1"/>
          <p:nvPr/>
        </p:nvSpPr>
        <p:spPr>
          <a:xfrm>
            <a:off x="3077547" y="2526891"/>
            <a:ext cx="445517" cy="344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4000"/>
          </a:p>
        </p:txBody>
      </p:sp>
      <p:grpSp>
        <p:nvGrpSpPr>
          <p:cNvPr id="128" name="Group"/>
          <p:cNvGrpSpPr/>
          <p:nvPr/>
        </p:nvGrpSpPr>
        <p:grpSpPr>
          <a:xfrm>
            <a:off x="3070514" y="3228414"/>
            <a:ext cx="459582" cy="1248310"/>
            <a:chOff x="0" y="0"/>
            <a:chExt cx="459581" cy="1248308"/>
          </a:xfrm>
        </p:grpSpPr>
        <p:sp>
          <p:nvSpPr>
            <p:cNvPr id="126" name="Equation"/>
            <p:cNvSpPr txBox="1"/>
            <p:nvPr/>
          </p:nvSpPr>
          <p:spPr>
            <a:xfrm>
              <a:off x="0" y="0"/>
              <a:ext cx="312928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127" name="Equation"/>
            <p:cNvSpPr txBox="1"/>
            <p:nvPr/>
          </p:nvSpPr>
          <p:spPr>
            <a:xfrm>
              <a:off x="14065" y="903376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3077547" y="4743793"/>
            <a:ext cx="445517" cy="1332223"/>
            <a:chOff x="0" y="0"/>
            <a:chExt cx="445516" cy="1332222"/>
          </a:xfrm>
        </p:grpSpPr>
        <p:sp>
          <p:nvSpPr>
            <p:cNvPr id="129" name="Equation"/>
            <p:cNvSpPr txBox="1"/>
            <p:nvPr/>
          </p:nvSpPr>
          <p:spPr>
            <a:xfrm>
              <a:off x="28194" y="0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130" name="Equation"/>
            <p:cNvSpPr txBox="1"/>
            <p:nvPr/>
          </p:nvSpPr>
          <p:spPr>
            <a:xfrm>
              <a:off x="0" y="987290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31" name="Line"/>
            <p:cNvSpPr/>
            <p:nvPr/>
          </p:nvSpPr>
          <p:spPr>
            <a:xfrm flipH="1">
              <a:off x="184657" y="437463"/>
              <a:ext cx="1" cy="480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3" name="batch-"/>
          <p:cNvSpPr txBox="1"/>
          <p:nvPr/>
        </p:nvSpPr>
        <p:spPr>
          <a:xfrm>
            <a:off x="4599927" y="1245745"/>
            <a:ext cx="932105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batch-</a:t>
            </a:r>
          </a:p>
        </p:txBody>
      </p:sp>
      <p:sp>
        <p:nvSpPr>
          <p:cNvPr id="134" name="state-"/>
          <p:cNvSpPr txBox="1"/>
          <p:nvPr/>
        </p:nvSpPr>
        <p:spPr>
          <a:xfrm>
            <a:off x="6912868" y="1245745"/>
            <a:ext cx="838786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state-</a:t>
            </a:r>
          </a:p>
        </p:txBody>
      </p:sp>
      <p:sp>
        <p:nvSpPr>
          <p:cNvPr id="135" name="corr-"/>
          <p:cNvSpPr txBox="1"/>
          <p:nvPr/>
        </p:nvSpPr>
        <p:spPr>
          <a:xfrm>
            <a:off x="9326414" y="1245745"/>
            <a:ext cx="704114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corr-</a:t>
            </a:r>
          </a:p>
        </p:txBody>
      </p:sp>
      <p:sp>
        <p:nvSpPr>
          <p:cNvPr id="136" name="initial-"/>
          <p:cNvSpPr txBox="1"/>
          <p:nvPr/>
        </p:nvSpPr>
        <p:spPr>
          <a:xfrm>
            <a:off x="1928072" y="2481018"/>
            <a:ext cx="864490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initial-</a:t>
            </a:r>
          </a:p>
        </p:txBody>
      </p:sp>
      <p:sp>
        <p:nvSpPr>
          <p:cNvPr id="137" name="state-"/>
          <p:cNvSpPr txBox="1"/>
          <p:nvPr/>
        </p:nvSpPr>
        <p:spPr>
          <a:xfrm>
            <a:off x="1940924" y="3634231"/>
            <a:ext cx="838785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state-</a:t>
            </a:r>
          </a:p>
        </p:txBody>
      </p:sp>
      <p:sp>
        <p:nvSpPr>
          <p:cNvPr id="138" name="delta-"/>
          <p:cNvSpPr txBox="1"/>
          <p:nvPr/>
        </p:nvSpPr>
        <p:spPr>
          <a:xfrm>
            <a:off x="1940924" y="5191565"/>
            <a:ext cx="838785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929292"/>
                </a:solidFill>
              </a:defRPr>
            </a:lvl1pPr>
          </a:lstStyle>
          <a:p>
            <a:pPr defTabSz="914400"/>
            <a:r>
              <a:t>delta-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