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feld 30"/>
          <p:cNvSpPr txBox="1"/>
          <p:nvPr/>
        </p:nvSpPr>
        <p:spPr>
          <a:xfrm>
            <a:off x="2417871" y="804278"/>
            <a:ext cx="1475051" cy="2819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FamilyRegister</a:t>
            </a:r>
          </a:p>
        </p:txBody>
      </p:sp>
      <p:grpSp>
        <p:nvGrpSpPr>
          <p:cNvPr id="115" name="Gruppieren 1"/>
          <p:cNvGrpSpPr/>
          <p:nvPr/>
        </p:nvGrpSpPr>
        <p:grpSpPr>
          <a:xfrm>
            <a:off x="1496366" y="2337992"/>
            <a:ext cx="3318061" cy="557600"/>
            <a:chOff x="0" y="0"/>
            <a:chExt cx="3318059" cy="557598"/>
          </a:xfrm>
        </p:grpSpPr>
        <p:sp>
          <p:nvSpPr>
            <p:cNvPr id="113" name="Textfeld 27"/>
            <p:cNvSpPr txBox="1"/>
            <p:nvPr/>
          </p:nvSpPr>
          <p:spPr>
            <a:xfrm>
              <a:off x="0" y="0"/>
              <a:ext cx="3318060" cy="2819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Family</a:t>
              </a:r>
            </a:p>
          </p:txBody>
        </p:sp>
        <p:sp>
          <p:nvSpPr>
            <p:cNvPr id="114" name="Textfeld 29"/>
            <p:cNvSpPr txBox="1"/>
            <p:nvPr/>
          </p:nvSpPr>
          <p:spPr>
            <a:xfrm>
              <a:off x="0" y="275658"/>
              <a:ext cx="3318060" cy="281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name : String</a:t>
              </a:r>
            </a:p>
          </p:txBody>
        </p:sp>
      </p:grpSp>
      <p:grpSp>
        <p:nvGrpSpPr>
          <p:cNvPr id="118" name="Gruppieren 40"/>
          <p:cNvGrpSpPr/>
          <p:nvPr/>
        </p:nvGrpSpPr>
        <p:grpSpPr>
          <a:xfrm>
            <a:off x="1483192" y="4148824"/>
            <a:ext cx="3331236" cy="557600"/>
            <a:chOff x="0" y="0"/>
            <a:chExt cx="3331235" cy="557598"/>
          </a:xfrm>
        </p:grpSpPr>
        <p:sp>
          <p:nvSpPr>
            <p:cNvPr id="116" name="Textfeld 41"/>
            <p:cNvSpPr txBox="1"/>
            <p:nvPr/>
          </p:nvSpPr>
          <p:spPr>
            <a:xfrm>
              <a:off x="0" y="0"/>
              <a:ext cx="3331236" cy="2819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FamilyMember</a:t>
              </a:r>
            </a:p>
          </p:txBody>
        </p:sp>
        <p:sp>
          <p:nvSpPr>
            <p:cNvPr id="117" name="Textfeld 42"/>
            <p:cNvSpPr txBox="1"/>
            <p:nvPr/>
          </p:nvSpPr>
          <p:spPr>
            <a:xfrm>
              <a:off x="0" y="275658"/>
              <a:ext cx="3331236" cy="281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name : String</a:t>
              </a:r>
            </a:p>
          </p:txBody>
        </p:sp>
      </p:grpSp>
      <p:sp>
        <p:nvSpPr>
          <p:cNvPr id="119" name="Raute 20"/>
          <p:cNvSpPr/>
          <p:nvPr/>
        </p:nvSpPr>
        <p:spPr>
          <a:xfrm>
            <a:off x="1504679" y="2904235"/>
            <a:ext cx="72009" cy="122920"/>
          </a:xfrm>
          <a:prstGeom prst="diamond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0" name="Gerade Verbindung 37"/>
          <p:cNvSpPr/>
          <p:nvPr/>
        </p:nvSpPr>
        <p:spPr>
          <a:xfrm flipH="1">
            <a:off x="1540683" y="3027154"/>
            <a:ext cx="1" cy="1120345"/>
          </a:xfrm>
          <a:prstGeom prst="line">
            <a:avLst/>
          </a:prstGeom>
          <a:ln w="127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Textfeld 26"/>
          <p:cNvSpPr txBox="1"/>
          <p:nvPr/>
        </p:nvSpPr>
        <p:spPr>
          <a:xfrm>
            <a:off x="1540683" y="3686503"/>
            <a:ext cx="7443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father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0..1</a:t>
            </a:r>
          </a:p>
        </p:txBody>
      </p:sp>
      <p:sp>
        <p:nvSpPr>
          <p:cNvPr id="122" name="Raute 56"/>
          <p:cNvSpPr/>
          <p:nvPr/>
        </p:nvSpPr>
        <p:spPr>
          <a:xfrm>
            <a:off x="2307814" y="2904235"/>
            <a:ext cx="72009" cy="122920"/>
          </a:xfrm>
          <a:prstGeom prst="diamond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3" name="Gerade Verbindung 37"/>
          <p:cNvSpPr/>
          <p:nvPr/>
        </p:nvSpPr>
        <p:spPr>
          <a:xfrm flipH="1">
            <a:off x="2343818" y="3027154"/>
            <a:ext cx="1" cy="1120345"/>
          </a:xfrm>
          <a:prstGeom prst="line">
            <a:avLst/>
          </a:prstGeom>
          <a:ln w="127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Textfeld 58"/>
          <p:cNvSpPr txBox="1"/>
          <p:nvPr/>
        </p:nvSpPr>
        <p:spPr>
          <a:xfrm>
            <a:off x="2343818" y="3686503"/>
            <a:ext cx="7443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mother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0..1</a:t>
            </a:r>
          </a:p>
        </p:txBody>
      </p:sp>
      <p:sp>
        <p:nvSpPr>
          <p:cNvPr id="125" name="Raute 61"/>
          <p:cNvSpPr/>
          <p:nvPr/>
        </p:nvSpPr>
        <p:spPr>
          <a:xfrm>
            <a:off x="3110950" y="2904235"/>
            <a:ext cx="72009" cy="122920"/>
          </a:xfrm>
          <a:prstGeom prst="diamond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6" name="Gerade Verbindung 37"/>
          <p:cNvSpPr/>
          <p:nvPr/>
        </p:nvSpPr>
        <p:spPr>
          <a:xfrm flipH="1">
            <a:off x="3146954" y="3027154"/>
            <a:ext cx="1" cy="1120345"/>
          </a:xfrm>
          <a:prstGeom prst="line">
            <a:avLst/>
          </a:prstGeom>
          <a:ln w="127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Textfeld 63"/>
          <p:cNvSpPr txBox="1"/>
          <p:nvPr/>
        </p:nvSpPr>
        <p:spPr>
          <a:xfrm>
            <a:off x="3146954" y="3686503"/>
            <a:ext cx="56141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sons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0..*</a:t>
            </a:r>
          </a:p>
        </p:txBody>
      </p:sp>
      <p:sp>
        <p:nvSpPr>
          <p:cNvPr id="128" name="Raute 66"/>
          <p:cNvSpPr/>
          <p:nvPr/>
        </p:nvSpPr>
        <p:spPr>
          <a:xfrm>
            <a:off x="3914083" y="2904235"/>
            <a:ext cx="72009" cy="122920"/>
          </a:xfrm>
          <a:prstGeom prst="diamond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9" name="Gerade Verbindung 37"/>
          <p:cNvSpPr/>
          <p:nvPr/>
        </p:nvSpPr>
        <p:spPr>
          <a:xfrm>
            <a:off x="3950087" y="3027154"/>
            <a:ext cx="1" cy="1120345"/>
          </a:xfrm>
          <a:prstGeom prst="line">
            <a:avLst/>
          </a:prstGeom>
          <a:ln w="127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feld 68"/>
          <p:cNvSpPr txBox="1"/>
          <p:nvPr/>
        </p:nvSpPr>
        <p:spPr>
          <a:xfrm>
            <a:off x="3950087" y="3686503"/>
            <a:ext cx="101869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daughters</a:t>
            </a:r>
          </a:p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0..*</a:t>
            </a:r>
          </a:p>
        </p:txBody>
      </p:sp>
      <p:grpSp>
        <p:nvGrpSpPr>
          <p:cNvPr id="134" name="Gruppieren 70"/>
          <p:cNvGrpSpPr/>
          <p:nvPr/>
        </p:nvGrpSpPr>
        <p:grpSpPr>
          <a:xfrm>
            <a:off x="3124289" y="1100997"/>
            <a:ext cx="963239" cy="1243264"/>
            <a:chOff x="0" y="15579"/>
            <a:chExt cx="963237" cy="1243263"/>
          </a:xfrm>
        </p:grpSpPr>
        <p:sp>
          <p:nvSpPr>
            <p:cNvPr id="131" name="Raute 71"/>
            <p:cNvSpPr/>
            <p:nvPr/>
          </p:nvSpPr>
          <p:spPr>
            <a:xfrm>
              <a:off x="0" y="15579"/>
              <a:ext cx="72009" cy="122920"/>
            </a:xfrm>
            <a:prstGeom prst="diamond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2" name="Gerade Verbindung 37"/>
            <p:cNvSpPr/>
            <p:nvPr/>
          </p:nvSpPr>
          <p:spPr>
            <a:xfrm flipH="1">
              <a:off x="36004" y="138498"/>
              <a:ext cx="1" cy="112034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Textfeld 73"/>
            <p:cNvSpPr txBox="1"/>
            <p:nvPr/>
          </p:nvSpPr>
          <p:spPr>
            <a:xfrm>
              <a:off x="36004" y="797848"/>
              <a:ext cx="92723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families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0..*</a:t>
              </a:r>
            </a:p>
          </p:txBody>
        </p:sp>
      </p:grpSp>
      <p:sp>
        <p:nvSpPr>
          <p:cNvPr id="135" name="Textfeld 77"/>
          <p:cNvSpPr txBox="1"/>
          <p:nvPr/>
        </p:nvSpPr>
        <p:spPr>
          <a:xfrm>
            <a:off x="5259859" y="804278"/>
            <a:ext cx="1475051" cy="2819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PersonRegister</a:t>
            </a:r>
          </a:p>
        </p:txBody>
      </p:sp>
      <p:grpSp>
        <p:nvGrpSpPr>
          <p:cNvPr id="138" name="Gruppieren 78"/>
          <p:cNvGrpSpPr/>
          <p:nvPr/>
        </p:nvGrpSpPr>
        <p:grpSpPr>
          <a:xfrm>
            <a:off x="5107170" y="2337993"/>
            <a:ext cx="1788101" cy="739689"/>
            <a:chOff x="0" y="0"/>
            <a:chExt cx="1788099" cy="739688"/>
          </a:xfrm>
        </p:grpSpPr>
        <p:sp>
          <p:nvSpPr>
            <p:cNvPr id="136" name="Textfeld 79"/>
            <p:cNvSpPr txBox="1"/>
            <p:nvPr/>
          </p:nvSpPr>
          <p:spPr>
            <a:xfrm>
              <a:off x="0" y="0"/>
              <a:ext cx="1788100" cy="2819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i="1"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Person</a:t>
              </a:r>
            </a:p>
          </p:txBody>
        </p:sp>
        <p:sp>
          <p:nvSpPr>
            <p:cNvPr id="137" name="Textfeld 80"/>
            <p:cNvSpPr txBox="1"/>
            <p:nvPr/>
          </p:nvSpPr>
          <p:spPr>
            <a:xfrm>
              <a:off x="0" y="279948"/>
              <a:ext cx="1788100" cy="4597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name : String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birthday : Date</a:t>
              </a:r>
            </a:p>
          </p:txBody>
        </p:sp>
      </p:grpSp>
      <p:grpSp>
        <p:nvGrpSpPr>
          <p:cNvPr id="142" name="Gruppieren 104"/>
          <p:cNvGrpSpPr/>
          <p:nvPr/>
        </p:nvGrpSpPr>
        <p:grpSpPr>
          <a:xfrm>
            <a:off x="5966276" y="1100997"/>
            <a:ext cx="871784" cy="1243264"/>
            <a:chOff x="0" y="15579"/>
            <a:chExt cx="871783" cy="1243263"/>
          </a:xfrm>
        </p:grpSpPr>
        <p:sp>
          <p:nvSpPr>
            <p:cNvPr id="139" name="Raute 105"/>
            <p:cNvSpPr/>
            <p:nvPr/>
          </p:nvSpPr>
          <p:spPr>
            <a:xfrm>
              <a:off x="0" y="15579"/>
              <a:ext cx="72009" cy="122920"/>
            </a:xfrm>
            <a:prstGeom prst="diamond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40" name="Gerade Verbindung 37"/>
            <p:cNvSpPr/>
            <p:nvPr/>
          </p:nvSpPr>
          <p:spPr>
            <a:xfrm flipH="1">
              <a:off x="36004" y="138498"/>
              <a:ext cx="1" cy="112034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Textfeld 107"/>
            <p:cNvSpPr txBox="1"/>
            <p:nvPr/>
          </p:nvSpPr>
          <p:spPr>
            <a:xfrm>
              <a:off x="36003" y="797848"/>
              <a:ext cx="83578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persons</a:t>
              </a:r>
            </a:p>
            <a:p>
              <a:pPr>
                <a:defRPr sz="12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0..*</a:t>
              </a:r>
            </a:p>
          </p:txBody>
        </p:sp>
      </p:grpSp>
      <p:sp>
        <p:nvSpPr>
          <p:cNvPr id="143" name="Gleichschenkliges Dreieck 109"/>
          <p:cNvSpPr/>
          <p:nvPr/>
        </p:nvSpPr>
        <p:spPr>
          <a:xfrm>
            <a:off x="5918348" y="3080790"/>
            <a:ext cx="165745" cy="112733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ctr"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44" name="Textfeld 110"/>
          <p:cNvSpPr txBox="1"/>
          <p:nvPr/>
        </p:nvSpPr>
        <p:spPr>
          <a:xfrm>
            <a:off x="5107170" y="4148823"/>
            <a:ext cx="841992" cy="2819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Male</a:t>
            </a:r>
          </a:p>
        </p:txBody>
      </p:sp>
      <p:sp>
        <p:nvSpPr>
          <p:cNvPr id="145" name="Textfeld 111"/>
          <p:cNvSpPr txBox="1"/>
          <p:nvPr/>
        </p:nvSpPr>
        <p:spPr>
          <a:xfrm>
            <a:off x="6053280" y="4145027"/>
            <a:ext cx="841992" cy="2819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Female</a:t>
            </a:r>
          </a:p>
        </p:txBody>
      </p:sp>
      <p:cxnSp>
        <p:nvCxnSpPr>
          <p:cNvPr id="146" name="Gewinkelte Verbindung 8"/>
          <p:cNvCxnSpPr>
            <a:stCxn id="143" idx="0"/>
            <a:endCxn id="144" idx="0"/>
          </p:cNvCxnSpPr>
          <p:nvPr/>
        </p:nvCxnSpPr>
        <p:spPr>
          <a:xfrm rot="5400000">
            <a:off x="5194300" y="3479800"/>
            <a:ext cx="1143000" cy="482600"/>
          </a:xfrm>
          <a:prstGeom prst="bentConnector3">
            <a:avLst>
              <a:gd name="adj1" fmla="val 45555"/>
            </a:avLst>
          </a:prstGeom>
          <a:ln w="12700">
            <a:solidFill>
              <a:srgbClr val="000000"/>
            </a:solidFill>
            <a:miter/>
          </a:ln>
        </p:spPr>
      </p:cxnSp>
      <p:cxnSp>
        <p:nvCxnSpPr>
          <p:cNvPr id="147" name="Gewinkelte Verbindung 112"/>
          <p:cNvCxnSpPr>
            <a:stCxn id="143" idx="0"/>
            <a:endCxn id="145" idx="0"/>
          </p:cNvCxnSpPr>
          <p:nvPr/>
        </p:nvCxnSpPr>
        <p:spPr>
          <a:xfrm flipH="1" rot="16200000">
            <a:off x="5676900" y="3479800"/>
            <a:ext cx="1130300" cy="469900"/>
          </a:xfrm>
          <a:prstGeom prst="bentConnector3">
            <a:avLst>
              <a:gd name="adj1" fmla="val 46067"/>
            </a:avLst>
          </a:prstGeom>
          <a:ln w="12700">
            <a:solidFill>
              <a:srgbClr val="000000"/>
            </a:solidFill>
            <a:miter/>
          </a:ln>
        </p:spPr>
      </p:cxnSp>
      <p:sp>
        <p:nvSpPr>
          <p:cNvPr id="148" name="Gerader Verbinder 4"/>
          <p:cNvSpPr/>
          <p:nvPr/>
        </p:nvSpPr>
        <p:spPr>
          <a:xfrm>
            <a:off x="4946924" y="806749"/>
            <a:ext cx="22372" cy="3897205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