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B8D2E4C-60BD-4863-84C2-DD97AFD8E770}">
  <a:tblStyle styleId="{DB8D2E4C-60BD-4863-84C2-DD97AFD8E77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9b129e19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59b129e19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9b129e19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9b129e19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9b129e19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9b129e19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Accessible pour une majorité de gens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comprendre leurs erreurs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9b129e193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9b129e193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Relationship Id="rId4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-41175" y="0"/>
            <a:ext cx="9185100" cy="4829100"/>
          </a:xfrm>
          <a:prstGeom prst="rect">
            <a:avLst/>
          </a:prstGeom>
          <a:solidFill>
            <a:srgbClr val="F3D7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16412" y="994587"/>
            <a:ext cx="9482875" cy="533412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/>
          <p:nvPr/>
        </p:nvSpPr>
        <p:spPr>
          <a:xfrm>
            <a:off x="1763625" y="3374900"/>
            <a:ext cx="5722800" cy="2883600"/>
          </a:xfrm>
          <a:prstGeom prst="rect">
            <a:avLst/>
          </a:prstGeom>
          <a:solidFill>
            <a:srgbClr val="F3D7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2776050" y="3332550"/>
            <a:ext cx="3591900" cy="9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solidFill>
                  <a:srgbClr val="004D9D"/>
                </a:solidFill>
                <a:latin typeface="Roboto"/>
                <a:ea typeface="Roboto"/>
                <a:cs typeface="Roboto"/>
                <a:sym typeface="Roboto"/>
              </a:rPr>
              <a:t>Anthony Briot</a:t>
            </a:r>
            <a:endParaRPr b="1" sz="2000">
              <a:solidFill>
                <a:srgbClr val="004D9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4D9D"/>
                </a:solidFill>
                <a:latin typeface="Roboto"/>
                <a:ea typeface="Roboto"/>
                <a:cs typeface="Roboto"/>
                <a:sym typeface="Roboto"/>
              </a:rPr>
              <a:t>Ludus Académie</a:t>
            </a:r>
            <a:endParaRPr>
              <a:solidFill>
                <a:srgbClr val="004D9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4D9D"/>
                </a:solidFill>
                <a:latin typeface="Roboto"/>
                <a:ea typeface="Roboto"/>
                <a:cs typeface="Roboto"/>
                <a:sym typeface="Roboto"/>
              </a:rPr>
              <a:t>Année 2018-2019</a:t>
            </a:r>
            <a:endParaRPr>
              <a:solidFill>
                <a:srgbClr val="004D9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2776050" y="4426800"/>
            <a:ext cx="35919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004D9D"/>
                </a:solidFill>
                <a:latin typeface="Roboto"/>
                <a:ea typeface="Roboto"/>
                <a:cs typeface="Roboto"/>
                <a:sym typeface="Roboto"/>
              </a:rPr>
              <a:t>Mercredi 19 juin 2019</a:t>
            </a:r>
            <a:endParaRPr sz="1500">
              <a:solidFill>
                <a:srgbClr val="004D9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2776050" y="291200"/>
            <a:ext cx="3591900" cy="5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400">
                <a:solidFill>
                  <a:srgbClr val="004D9D"/>
                </a:solidFill>
                <a:latin typeface="Roboto"/>
                <a:ea typeface="Roboto"/>
                <a:cs typeface="Roboto"/>
                <a:sym typeface="Roboto"/>
              </a:rPr>
              <a:t>Présentation</a:t>
            </a:r>
            <a:endParaRPr sz="2400">
              <a:solidFill>
                <a:srgbClr val="004D9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/>
          <p:nvPr/>
        </p:nvSpPr>
        <p:spPr>
          <a:xfrm>
            <a:off x="8595300" y="4614250"/>
            <a:ext cx="548700" cy="537600"/>
          </a:xfrm>
          <a:prstGeom prst="rect">
            <a:avLst/>
          </a:prstGeom>
          <a:solidFill>
            <a:srgbClr val="F3D7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0" y="-175"/>
            <a:ext cx="1941900" cy="537600"/>
          </a:xfrm>
          <a:prstGeom prst="rect">
            <a:avLst/>
          </a:prstGeom>
          <a:solidFill>
            <a:srgbClr val="F3D7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 txBox="1"/>
          <p:nvPr>
            <p:ph type="title"/>
          </p:nvPr>
        </p:nvSpPr>
        <p:spPr>
          <a:xfrm>
            <a:off x="252700" y="0"/>
            <a:ext cx="1504800" cy="5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400">
                <a:solidFill>
                  <a:srgbClr val="004D9D"/>
                </a:solidFill>
                <a:latin typeface="Roboto"/>
                <a:ea typeface="Roboto"/>
                <a:cs typeface="Roboto"/>
                <a:sym typeface="Roboto"/>
              </a:rPr>
              <a:t>Contexte</a:t>
            </a:r>
            <a:endParaRPr b="1" sz="2400">
              <a:solidFill>
                <a:srgbClr val="004D9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262550"/>
            <a:ext cx="85206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-"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Serious game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-"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Visibilité de la commission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-"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Droits et risques liés aux données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-"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Actions à mettre en oeuvre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-"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Jeu final sur écran </a:t>
            </a:r>
            <a:r>
              <a:rPr lang="fr">
                <a:latin typeface="Roboto"/>
                <a:ea typeface="Roboto"/>
                <a:cs typeface="Roboto"/>
                <a:sym typeface="Roboto"/>
              </a:rPr>
              <a:t>tactile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-"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Application déclinée sur le site ou sur mobile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4"/>
          <p:cNvSpPr txBox="1"/>
          <p:nvPr>
            <p:ph idx="12" type="sldNum"/>
          </p:nvPr>
        </p:nvSpPr>
        <p:spPr>
          <a:xfrm>
            <a:off x="8472450" y="4706199"/>
            <a:ext cx="548700" cy="3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rgbClr val="004D9D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solidFill>
                <a:srgbClr val="004D9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0925" y="1702200"/>
            <a:ext cx="3104376" cy="161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/>
          <p:nvPr/>
        </p:nvSpPr>
        <p:spPr>
          <a:xfrm>
            <a:off x="0" y="697875"/>
            <a:ext cx="2544600" cy="454500"/>
          </a:xfrm>
          <a:prstGeom prst="rect">
            <a:avLst/>
          </a:prstGeom>
          <a:solidFill>
            <a:srgbClr val="004D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/>
          <p:nvPr/>
        </p:nvSpPr>
        <p:spPr>
          <a:xfrm>
            <a:off x="8595300" y="4614250"/>
            <a:ext cx="548700" cy="537600"/>
          </a:xfrm>
          <a:prstGeom prst="rect">
            <a:avLst/>
          </a:prstGeom>
          <a:solidFill>
            <a:srgbClr val="F3D7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5"/>
          <p:cNvSpPr txBox="1"/>
          <p:nvPr>
            <p:ph type="title"/>
          </p:nvPr>
        </p:nvSpPr>
        <p:spPr>
          <a:xfrm>
            <a:off x="860850" y="697875"/>
            <a:ext cx="8520600" cy="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Description</a:t>
            </a:r>
            <a:endParaRPr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11700" y="1351775"/>
            <a:ext cx="8520600" cy="10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-"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Compilation de mini-jeux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“10 Conseils pour rester net sur le web”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fr">
                <a:latin typeface="Roboto"/>
                <a:ea typeface="Roboto"/>
                <a:cs typeface="Roboto"/>
                <a:sym typeface="Roboto"/>
              </a:rPr>
              <a:t>Chaque mini-jeu représente une problématique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5"/>
          <p:cNvSpPr txBox="1"/>
          <p:nvPr>
            <p:ph idx="12" type="sldNum"/>
          </p:nvPr>
        </p:nvSpPr>
        <p:spPr>
          <a:xfrm>
            <a:off x="8472450" y="4706899"/>
            <a:ext cx="548700" cy="34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rgbClr val="004D9D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solidFill>
                <a:srgbClr val="004D9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5"/>
          <p:cNvSpPr/>
          <p:nvPr/>
        </p:nvSpPr>
        <p:spPr>
          <a:xfrm>
            <a:off x="0" y="-175"/>
            <a:ext cx="4269300" cy="537600"/>
          </a:xfrm>
          <a:prstGeom prst="rect">
            <a:avLst/>
          </a:prstGeom>
          <a:solidFill>
            <a:srgbClr val="F3D7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5"/>
          <p:cNvSpPr txBox="1"/>
          <p:nvPr>
            <p:ph type="title"/>
          </p:nvPr>
        </p:nvSpPr>
        <p:spPr>
          <a:xfrm>
            <a:off x="252700" y="0"/>
            <a:ext cx="3886200" cy="5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400">
                <a:solidFill>
                  <a:srgbClr val="004D9D"/>
                </a:solidFill>
                <a:latin typeface="Roboto"/>
                <a:ea typeface="Roboto"/>
                <a:cs typeface="Roboto"/>
                <a:sym typeface="Roboto"/>
              </a:rPr>
              <a:t>Présentation du prototype</a:t>
            </a:r>
            <a:endParaRPr b="1" sz="2400">
              <a:solidFill>
                <a:srgbClr val="004D9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252700" y="2571750"/>
            <a:ext cx="8520600" cy="10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-"/>
            </a:pPr>
            <a:r>
              <a:rPr lang="fr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3 vies et une accélération en fonction du score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-"/>
            </a:pPr>
            <a:r>
              <a:rPr lang="fr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3 niveaux de difficultés</a:t>
            </a:r>
            <a:endParaRPr/>
          </a:p>
        </p:txBody>
      </p:sp>
      <p:sp>
        <p:nvSpPr>
          <p:cNvPr id="82" name="Google Shape;82;p15"/>
          <p:cNvSpPr txBox="1"/>
          <p:nvPr/>
        </p:nvSpPr>
        <p:spPr>
          <a:xfrm>
            <a:off x="252700" y="3783025"/>
            <a:ext cx="8280900" cy="9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-"/>
            </a:pPr>
            <a:r>
              <a:rPr lang="fr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Récapitulatif en fin de partie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-"/>
            </a:pPr>
            <a:r>
              <a:rPr lang="fr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Liens vers des compléments d’informations</a:t>
            </a:r>
            <a:endParaRPr/>
          </a:p>
        </p:txBody>
      </p:sp>
      <p:pic>
        <p:nvPicPr>
          <p:cNvPr id="83" name="Google Shape;8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0028" y="853250"/>
            <a:ext cx="2695272" cy="1516091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00025" y="2714720"/>
            <a:ext cx="2695272" cy="15161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/>
          <p:nvPr/>
        </p:nvSpPr>
        <p:spPr>
          <a:xfrm>
            <a:off x="8595300" y="4614250"/>
            <a:ext cx="548700" cy="537600"/>
          </a:xfrm>
          <a:prstGeom prst="rect">
            <a:avLst/>
          </a:prstGeom>
          <a:solidFill>
            <a:srgbClr val="F3D7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6"/>
          <p:cNvSpPr txBox="1"/>
          <p:nvPr>
            <p:ph idx="12" type="sldNum"/>
          </p:nvPr>
        </p:nvSpPr>
        <p:spPr>
          <a:xfrm>
            <a:off x="8472450" y="4698574"/>
            <a:ext cx="548700" cy="35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rgbClr val="004D9D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solidFill>
                <a:srgbClr val="004D9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91;p16"/>
          <p:cNvSpPr/>
          <p:nvPr/>
        </p:nvSpPr>
        <p:spPr>
          <a:xfrm>
            <a:off x="0" y="697875"/>
            <a:ext cx="2544600" cy="454500"/>
          </a:xfrm>
          <a:prstGeom prst="rect">
            <a:avLst/>
          </a:prstGeom>
          <a:solidFill>
            <a:srgbClr val="004D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6"/>
          <p:cNvSpPr txBox="1"/>
          <p:nvPr>
            <p:ph type="title"/>
          </p:nvPr>
        </p:nvSpPr>
        <p:spPr>
          <a:xfrm>
            <a:off x="860850" y="697875"/>
            <a:ext cx="8520600" cy="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Objectifs</a:t>
            </a:r>
            <a:endParaRPr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6"/>
          <p:cNvSpPr/>
          <p:nvPr/>
        </p:nvSpPr>
        <p:spPr>
          <a:xfrm>
            <a:off x="0" y="-175"/>
            <a:ext cx="4269300" cy="537600"/>
          </a:xfrm>
          <a:prstGeom prst="rect">
            <a:avLst/>
          </a:prstGeom>
          <a:solidFill>
            <a:srgbClr val="F3D7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6"/>
          <p:cNvSpPr txBox="1"/>
          <p:nvPr>
            <p:ph type="title"/>
          </p:nvPr>
        </p:nvSpPr>
        <p:spPr>
          <a:xfrm>
            <a:off x="252700" y="0"/>
            <a:ext cx="3886200" cy="5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400">
                <a:solidFill>
                  <a:srgbClr val="004D9D"/>
                </a:solidFill>
                <a:latin typeface="Roboto"/>
                <a:ea typeface="Roboto"/>
                <a:cs typeface="Roboto"/>
                <a:sym typeface="Roboto"/>
              </a:rPr>
              <a:t>Présentation du prototype</a:t>
            </a:r>
            <a:endParaRPr b="1" sz="2400">
              <a:solidFill>
                <a:srgbClr val="004D9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95" name="Google Shape;95;p16"/>
          <p:cNvGraphicFramePr/>
          <p:nvPr/>
        </p:nvGraphicFramePr>
        <p:xfrm>
          <a:off x="952500" y="1361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{DB8D2E4C-60BD-4863-84C2-DD97AFD8E770}</a:tableStyleId>
              </a:tblPr>
              <a:tblGrid>
                <a:gridCol w="3619500"/>
                <a:gridCol w="3619500"/>
              </a:tblGrid>
              <a:tr h="44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8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Objectifs</a:t>
                      </a:r>
                      <a:endParaRPr b="1" sz="18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4D9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4D9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4D9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4D9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4D9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8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Solutions</a:t>
                      </a:r>
                      <a:endParaRPr b="1" sz="18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4D9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4D9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4D9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4D9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4D9D"/>
                    </a:solidFill>
                  </a:tcPr>
                </a:tc>
              </a:tr>
              <a:tr h="526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latin typeface="Roboto"/>
                          <a:ea typeface="Roboto"/>
                          <a:cs typeface="Roboto"/>
                          <a:sym typeface="Roboto"/>
                        </a:rPr>
                        <a:t>Format adapté à l’utilisation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4D9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4D9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4D9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4D9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latin typeface="Roboto"/>
                          <a:ea typeface="Roboto"/>
                          <a:cs typeface="Roboto"/>
                          <a:sym typeface="Roboto"/>
                        </a:rPr>
                        <a:t>Durée de jeu courte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latin typeface="Roboto"/>
                          <a:ea typeface="Roboto"/>
                          <a:cs typeface="Roboto"/>
                          <a:sym typeface="Roboto"/>
                        </a:rPr>
                        <a:t>Enchaînement rapide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4D9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4D9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4D9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4D9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13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latin typeface="Roboto"/>
                          <a:ea typeface="Roboto"/>
                          <a:cs typeface="Roboto"/>
                          <a:sym typeface="Roboto"/>
                        </a:rPr>
                        <a:t>Accessibilité et compréhension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4D9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4D9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4D9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4D9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latin typeface="Roboto"/>
                          <a:ea typeface="Roboto"/>
                          <a:cs typeface="Roboto"/>
                          <a:sym typeface="Roboto"/>
                        </a:rPr>
                        <a:t>Segmentation de l’information par des mini-jeux</a:t>
                      </a:r>
                      <a:r>
                        <a:rPr lang="fr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, mécaniques et interfaces simples (prise en main rapide)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4D9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4D9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4D9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4D9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7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latin typeface="Roboto"/>
                          <a:ea typeface="Roboto"/>
                          <a:cs typeface="Roboto"/>
                          <a:sym typeface="Roboto"/>
                        </a:rPr>
                        <a:t>Instruire le joueur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4D9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4D9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4D9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4D9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latin typeface="Roboto"/>
                          <a:ea typeface="Roboto"/>
                          <a:cs typeface="Roboto"/>
                          <a:sym typeface="Roboto"/>
                        </a:rPr>
                        <a:t>Récapitulatif avec un call to action pour inciter le joueur à en apprendre plus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4D9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4D9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4D9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4D9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latin typeface="Roboto"/>
                          <a:ea typeface="Roboto"/>
                          <a:cs typeface="Roboto"/>
                          <a:sym typeface="Roboto"/>
                        </a:rPr>
                        <a:t>Divertir le joueur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4D9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4D9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4D9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4D9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latin typeface="Roboto"/>
                          <a:ea typeface="Roboto"/>
                          <a:cs typeface="Roboto"/>
                          <a:sym typeface="Roboto"/>
                        </a:rPr>
                        <a:t>Système de scoring, musique rythmée, design coloré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4D9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4D9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4D9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4D9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/>
          <p:nvPr/>
        </p:nvSpPr>
        <p:spPr>
          <a:xfrm>
            <a:off x="-225" y="0"/>
            <a:ext cx="9144000" cy="5143500"/>
          </a:xfrm>
          <a:prstGeom prst="rect">
            <a:avLst/>
          </a:prstGeom>
          <a:solidFill>
            <a:srgbClr val="F3D7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004D9D"/>
                </a:solidFill>
                <a:latin typeface="Roboto"/>
                <a:ea typeface="Roboto"/>
                <a:cs typeface="Roboto"/>
                <a:sym typeface="Roboto"/>
              </a:rPr>
              <a:t>Merci de votre attention !</a:t>
            </a:r>
            <a:endParaRPr b="1">
              <a:solidFill>
                <a:srgbClr val="004D9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" name="Google Shape;102;p17"/>
          <p:cNvPicPr preferRelativeResize="0"/>
          <p:nvPr/>
        </p:nvPicPr>
        <p:blipFill rotWithShape="1">
          <a:blip r:embed="rId3">
            <a:alphaModFix/>
          </a:blip>
          <a:srcRect b="56604" l="46637" r="46421" t="37458"/>
          <a:stretch/>
        </p:blipFill>
        <p:spPr>
          <a:xfrm>
            <a:off x="4242662" y="3021834"/>
            <a:ext cx="658224" cy="31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7"/>
          <p:cNvPicPr preferRelativeResize="0"/>
          <p:nvPr/>
        </p:nvPicPr>
        <p:blipFill rotWithShape="1">
          <a:blip r:embed="rId3">
            <a:alphaModFix/>
          </a:blip>
          <a:srcRect b="56604" l="46637" r="46421" t="37458"/>
          <a:stretch/>
        </p:blipFill>
        <p:spPr>
          <a:xfrm>
            <a:off x="4242662" y="1849378"/>
            <a:ext cx="658224" cy="31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