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9" r:id="rId7"/>
    <p:sldId id="267" r:id="rId8"/>
    <p:sldId id="261" r:id="rId9"/>
    <p:sldId id="265" r:id="rId10"/>
    <p:sldId id="266" r:id="rId11"/>
    <p:sldId id="268" r:id="rId12"/>
    <p:sldId id="260"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1" autoAdjust="0"/>
    <p:restoredTop sz="94660"/>
  </p:normalViewPr>
  <p:slideViewPr>
    <p:cSldViewPr snapToGrid="0">
      <p:cViewPr varScale="1">
        <p:scale>
          <a:sx n="117" d="100"/>
          <a:sy n="117" d="100"/>
        </p:scale>
        <p:origin x="1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E8D87-A860-C4E6-A955-39F6292152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C94044-F752-E549-BFAD-B36F7CC275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8756EB-6CAD-8F3D-BCE6-7E48032AC9FA}"/>
              </a:ext>
            </a:extLst>
          </p:cNvPr>
          <p:cNvSpPr>
            <a:spLocks noGrp="1"/>
          </p:cNvSpPr>
          <p:nvPr>
            <p:ph type="dt" sz="half" idx="10"/>
          </p:nvPr>
        </p:nvSpPr>
        <p:spPr/>
        <p:txBody>
          <a:bodyPr/>
          <a:lstStyle/>
          <a:p>
            <a:fld id="{A7A09380-1683-4D10-99CE-D0E95FFBAC3E}" type="datetimeFigureOut">
              <a:rPr lang="en-US" smtClean="0"/>
              <a:t>5/17/2024</a:t>
            </a:fld>
            <a:endParaRPr lang="en-US"/>
          </a:p>
        </p:txBody>
      </p:sp>
      <p:sp>
        <p:nvSpPr>
          <p:cNvPr id="5" name="Footer Placeholder 4">
            <a:extLst>
              <a:ext uri="{FF2B5EF4-FFF2-40B4-BE49-F238E27FC236}">
                <a16:creationId xmlns:a16="http://schemas.microsoft.com/office/drawing/2014/main" id="{E890C72B-7EC9-F053-F55A-3169F91BB5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5F75C-C890-71B5-E0B7-65E6B4552B1F}"/>
              </a:ext>
            </a:extLst>
          </p:cNvPr>
          <p:cNvSpPr>
            <a:spLocks noGrp="1"/>
          </p:cNvSpPr>
          <p:nvPr>
            <p:ph type="sldNum" sz="quarter" idx="12"/>
          </p:nvPr>
        </p:nvSpPr>
        <p:spPr/>
        <p:txBody>
          <a:bodyPr/>
          <a:lstStyle/>
          <a:p>
            <a:fld id="{0DE391E1-5012-4179-87C4-DECE3361987D}" type="slidenum">
              <a:rPr lang="en-US" smtClean="0"/>
              <a:t>‹#›</a:t>
            </a:fld>
            <a:endParaRPr lang="en-US"/>
          </a:p>
        </p:txBody>
      </p:sp>
    </p:spTree>
    <p:extLst>
      <p:ext uri="{BB962C8B-B14F-4D97-AF65-F5344CB8AC3E}">
        <p14:creationId xmlns:p14="http://schemas.microsoft.com/office/powerpoint/2010/main" val="2341723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66B66-771D-2BB0-9C41-427A61A0A4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2386FF-BB75-BB84-3319-4D029CA836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E0A69B-56A7-98D0-8C9C-189DA5031FBC}"/>
              </a:ext>
            </a:extLst>
          </p:cNvPr>
          <p:cNvSpPr>
            <a:spLocks noGrp="1"/>
          </p:cNvSpPr>
          <p:nvPr>
            <p:ph type="dt" sz="half" idx="10"/>
          </p:nvPr>
        </p:nvSpPr>
        <p:spPr/>
        <p:txBody>
          <a:bodyPr/>
          <a:lstStyle/>
          <a:p>
            <a:fld id="{A7A09380-1683-4D10-99CE-D0E95FFBAC3E}" type="datetimeFigureOut">
              <a:rPr lang="en-US" smtClean="0"/>
              <a:t>5/17/2024</a:t>
            </a:fld>
            <a:endParaRPr lang="en-US"/>
          </a:p>
        </p:txBody>
      </p:sp>
      <p:sp>
        <p:nvSpPr>
          <p:cNvPr id="5" name="Footer Placeholder 4">
            <a:extLst>
              <a:ext uri="{FF2B5EF4-FFF2-40B4-BE49-F238E27FC236}">
                <a16:creationId xmlns:a16="http://schemas.microsoft.com/office/drawing/2014/main" id="{3FF3289D-172A-FE54-68F1-3DD417528A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B72398-1042-33E2-B1C3-CEA1626ADEF1}"/>
              </a:ext>
            </a:extLst>
          </p:cNvPr>
          <p:cNvSpPr>
            <a:spLocks noGrp="1"/>
          </p:cNvSpPr>
          <p:nvPr>
            <p:ph type="sldNum" sz="quarter" idx="12"/>
          </p:nvPr>
        </p:nvSpPr>
        <p:spPr/>
        <p:txBody>
          <a:bodyPr/>
          <a:lstStyle/>
          <a:p>
            <a:fld id="{0DE391E1-5012-4179-87C4-DECE3361987D}" type="slidenum">
              <a:rPr lang="en-US" smtClean="0"/>
              <a:t>‹#›</a:t>
            </a:fld>
            <a:endParaRPr lang="en-US"/>
          </a:p>
        </p:txBody>
      </p:sp>
    </p:spTree>
    <p:extLst>
      <p:ext uri="{BB962C8B-B14F-4D97-AF65-F5344CB8AC3E}">
        <p14:creationId xmlns:p14="http://schemas.microsoft.com/office/powerpoint/2010/main" val="333026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180161-F3E7-5D25-3C6F-D7E9EBCC6C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E000B3-D0BC-3852-C64A-A087877E80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C51D94-4AE6-7D05-CB34-46B28D218E6A}"/>
              </a:ext>
            </a:extLst>
          </p:cNvPr>
          <p:cNvSpPr>
            <a:spLocks noGrp="1"/>
          </p:cNvSpPr>
          <p:nvPr>
            <p:ph type="dt" sz="half" idx="10"/>
          </p:nvPr>
        </p:nvSpPr>
        <p:spPr/>
        <p:txBody>
          <a:bodyPr/>
          <a:lstStyle/>
          <a:p>
            <a:fld id="{A7A09380-1683-4D10-99CE-D0E95FFBAC3E}" type="datetimeFigureOut">
              <a:rPr lang="en-US" smtClean="0"/>
              <a:t>5/17/2024</a:t>
            </a:fld>
            <a:endParaRPr lang="en-US"/>
          </a:p>
        </p:txBody>
      </p:sp>
      <p:sp>
        <p:nvSpPr>
          <p:cNvPr id="5" name="Footer Placeholder 4">
            <a:extLst>
              <a:ext uri="{FF2B5EF4-FFF2-40B4-BE49-F238E27FC236}">
                <a16:creationId xmlns:a16="http://schemas.microsoft.com/office/drawing/2014/main" id="{6BCFEE7F-8A79-41EF-4934-5114371F1B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A9A931-9736-769D-908D-C590397AACE8}"/>
              </a:ext>
            </a:extLst>
          </p:cNvPr>
          <p:cNvSpPr>
            <a:spLocks noGrp="1"/>
          </p:cNvSpPr>
          <p:nvPr>
            <p:ph type="sldNum" sz="quarter" idx="12"/>
          </p:nvPr>
        </p:nvSpPr>
        <p:spPr/>
        <p:txBody>
          <a:bodyPr/>
          <a:lstStyle/>
          <a:p>
            <a:fld id="{0DE391E1-5012-4179-87C4-DECE3361987D}" type="slidenum">
              <a:rPr lang="en-US" smtClean="0"/>
              <a:t>‹#›</a:t>
            </a:fld>
            <a:endParaRPr lang="en-US"/>
          </a:p>
        </p:txBody>
      </p:sp>
    </p:spTree>
    <p:extLst>
      <p:ext uri="{BB962C8B-B14F-4D97-AF65-F5344CB8AC3E}">
        <p14:creationId xmlns:p14="http://schemas.microsoft.com/office/powerpoint/2010/main" val="2472285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A6E6-F245-C5CE-4FAC-526DE48352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BC0EB-0B08-4A87-11BF-7B718898FF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CD532A-B8B7-FC4E-C60C-F704884A1DE6}"/>
              </a:ext>
            </a:extLst>
          </p:cNvPr>
          <p:cNvSpPr>
            <a:spLocks noGrp="1"/>
          </p:cNvSpPr>
          <p:nvPr>
            <p:ph type="dt" sz="half" idx="10"/>
          </p:nvPr>
        </p:nvSpPr>
        <p:spPr/>
        <p:txBody>
          <a:bodyPr/>
          <a:lstStyle/>
          <a:p>
            <a:fld id="{A7A09380-1683-4D10-99CE-D0E95FFBAC3E}" type="datetimeFigureOut">
              <a:rPr lang="en-US" smtClean="0"/>
              <a:t>5/17/2024</a:t>
            </a:fld>
            <a:endParaRPr lang="en-US"/>
          </a:p>
        </p:txBody>
      </p:sp>
      <p:sp>
        <p:nvSpPr>
          <p:cNvPr id="5" name="Footer Placeholder 4">
            <a:extLst>
              <a:ext uri="{FF2B5EF4-FFF2-40B4-BE49-F238E27FC236}">
                <a16:creationId xmlns:a16="http://schemas.microsoft.com/office/drawing/2014/main" id="{C01F0292-76F5-A61E-A4E7-2B56D82C9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AF8DA5-F5A1-E613-18A6-289DDED2ADE0}"/>
              </a:ext>
            </a:extLst>
          </p:cNvPr>
          <p:cNvSpPr>
            <a:spLocks noGrp="1"/>
          </p:cNvSpPr>
          <p:nvPr>
            <p:ph type="sldNum" sz="quarter" idx="12"/>
          </p:nvPr>
        </p:nvSpPr>
        <p:spPr/>
        <p:txBody>
          <a:bodyPr/>
          <a:lstStyle/>
          <a:p>
            <a:fld id="{0DE391E1-5012-4179-87C4-DECE3361987D}" type="slidenum">
              <a:rPr lang="en-US" smtClean="0"/>
              <a:t>‹#›</a:t>
            </a:fld>
            <a:endParaRPr lang="en-US"/>
          </a:p>
        </p:txBody>
      </p:sp>
    </p:spTree>
    <p:extLst>
      <p:ext uri="{BB962C8B-B14F-4D97-AF65-F5344CB8AC3E}">
        <p14:creationId xmlns:p14="http://schemas.microsoft.com/office/powerpoint/2010/main" val="856488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CF708-CFD6-566E-452A-6A770E95EA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9F9E42-D12A-A8F5-BB15-032E102AC4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AD8FD1-E997-3060-2599-F98E7349B2AC}"/>
              </a:ext>
            </a:extLst>
          </p:cNvPr>
          <p:cNvSpPr>
            <a:spLocks noGrp="1"/>
          </p:cNvSpPr>
          <p:nvPr>
            <p:ph type="dt" sz="half" idx="10"/>
          </p:nvPr>
        </p:nvSpPr>
        <p:spPr/>
        <p:txBody>
          <a:bodyPr/>
          <a:lstStyle/>
          <a:p>
            <a:fld id="{A7A09380-1683-4D10-99CE-D0E95FFBAC3E}" type="datetimeFigureOut">
              <a:rPr lang="en-US" smtClean="0"/>
              <a:t>5/17/2024</a:t>
            </a:fld>
            <a:endParaRPr lang="en-US"/>
          </a:p>
        </p:txBody>
      </p:sp>
      <p:sp>
        <p:nvSpPr>
          <p:cNvPr id="5" name="Footer Placeholder 4">
            <a:extLst>
              <a:ext uri="{FF2B5EF4-FFF2-40B4-BE49-F238E27FC236}">
                <a16:creationId xmlns:a16="http://schemas.microsoft.com/office/drawing/2014/main" id="{72CF6CD3-442C-9C8B-E7C5-44BBE17D66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23C641-C68A-CEB2-6481-52EC2F5E0161}"/>
              </a:ext>
            </a:extLst>
          </p:cNvPr>
          <p:cNvSpPr>
            <a:spLocks noGrp="1"/>
          </p:cNvSpPr>
          <p:nvPr>
            <p:ph type="sldNum" sz="quarter" idx="12"/>
          </p:nvPr>
        </p:nvSpPr>
        <p:spPr/>
        <p:txBody>
          <a:bodyPr/>
          <a:lstStyle/>
          <a:p>
            <a:fld id="{0DE391E1-5012-4179-87C4-DECE3361987D}" type="slidenum">
              <a:rPr lang="en-US" smtClean="0"/>
              <a:t>‹#›</a:t>
            </a:fld>
            <a:endParaRPr lang="en-US"/>
          </a:p>
        </p:txBody>
      </p:sp>
    </p:spTree>
    <p:extLst>
      <p:ext uri="{BB962C8B-B14F-4D97-AF65-F5344CB8AC3E}">
        <p14:creationId xmlns:p14="http://schemas.microsoft.com/office/powerpoint/2010/main" val="496824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6F8E0-0EB3-D39D-5247-5BE6644920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706047-7EAC-7FAE-6FFD-3BB06C31B1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DCAD4D-DE32-156A-2F5D-FE3DE43374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C46D2-4F54-ED4F-61B1-ED39D1ED68E1}"/>
              </a:ext>
            </a:extLst>
          </p:cNvPr>
          <p:cNvSpPr>
            <a:spLocks noGrp="1"/>
          </p:cNvSpPr>
          <p:nvPr>
            <p:ph type="dt" sz="half" idx="10"/>
          </p:nvPr>
        </p:nvSpPr>
        <p:spPr/>
        <p:txBody>
          <a:bodyPr/>
          <a:lstStyle/>
          <a:p>
            <a:fld id="{A7A09380-1683-4D10-99CE-D0E95FFBAC3E}" type="datetimeFigureOut">
              <a:rPr lang="en-US" smtClean="0"/>
              <a:t>5/17/2024</a:t>
            </a:fld>
            <a:endParaRPr lang="en-US"/>
          </a:p>
        </p:txBody>
      </p:sp>
      <p:sp>
        <p:nvSpPr>
          <p:cNvPr id="6" name="Footer Placeholder 5">
            <a:extLst>
              <a:ext uri="{FF2B5EF4-FFF2-40B4-BE49-F238E27FC236}">
                <a16:creationId xmlns:a16="http://schemas.microsoft.com/office/drawing/2014/main" id="{47148063-59DB-1EC5-9A74-9B444106D4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F6A25D-56EF-33AF-33CE-16F6476616BC}"/>
              </a:ext>
            </a:extLst>
          </p:cNvPr>
          <p:cNvSpPr>
            <a:spLocks noGrp="1"/>
          </p:cNvSpPr>
          <p:nvPr>
            <p:ph type="sldNum" sz="quarter" idx="12"/>
          </p:nvPr>
        </p:nvSpPr>
        <p:spPr/>
        <p:txBody>
          <a:bodyPr/>
          <a:lstStyle/>
          <a:p>
            <a:fld id="{0DE391E1-5012-4179-87C4-DECE3361987D}" type="slidenum">
              <a:rPr lang="en-US" smtClean="0"/>
              <a:t>‹#›</a:t>
            </a:fld>
            <a:endParaRPr lang="en-US"/>
          </a:p>
        </p:txBody>
      </p:sp>
    </p:spTree>
    <p:extLst>
      <p:ext uri="{BB962C8B-B14F-4D97-AF65-F5344CB8AC3E}">
        <p14:creationId xmlns:p14="http://schemas.microsoft.com/office/powerpoint/2010/main" val="3012420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17B70-5F06-AD70-F4E9-625D40053C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5F84A0-6D24-F832-B35A-CDDB85C5A6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280CF3-BD08-6A41-2AB3-78998B07B0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354C3-E737-A639-9846-E41E3087C9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2DED42-9401-48A5-6019-4AC1CE7A9A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39ACB2-05EC-F4DA-D5C2-4700844CF765}"/>
              </a:ext>
            </a:extLst>
          </p:cNvPr>
          <p:cNvSpPr>
            <a:spLocks noGrp="1"/>
          </p:cNvSpPr>
          <p:nvPr>
            <p:ph type="dt" sz="half" idx="10"/>
          </p:nvPr>
        </p:nvSpPr>
        <p:spPr/>
        <p:txBody>
          <a:bodyPr/>
          <a:lstStyle/>
          <a:p>
            <a:fld id="{A7A09380-1683-4D10-99CE-D0E95FFBAC3E}" type="datetimeFigureOut">
              <a:rPr lang="en-US" smtClean="0"/>
              <a:t>5/17/2024</a:t>
            </a:fld>
            <a:endParaRPr lang="en-US"/>
          </a:p>
        </p:txBody>
      </p:sp>
      <p:sp>
        <p:nvSpPr>
          <p:cNvPr id="8" name="Footer Placeholder 7">
            <a:extLst>
              <a:ext uri="{FF2B5EF4-FFF2-40B4-BE49-F238E27FC236}">
                <a16:creationId xmlns:a16="http://schemas.microsoft.com/office/drawing/2014/main" id="{C90F07AA-EF2C-C989-31D5-9AC0EEE52F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D0417A-A6BA-31A3-8DDF-4D552E7F6D14}"/>
              </a:ext>
            </a:extLst>
          </p:cNvPr>
          <p:cNvSpPr>
            <a:spLocks noGrp="1"/>
          </p:cNvSpPr>
          <p:nvPr>
            <p:ph type="sldNum" sz="quarter" idx="12"/>
          </p:nvPr>
        </p:nvSpPr>
        <p:spPr/>
        <p:txBody>
          <a:bodyPr/>
          <a:lstStyle/>
          <a:p>
            <a:fld id="{0DE391E1-5012-4179-87C4-DECE3361987D}" type="slidenum">
              <a:rPr lang="en-US" smtClean="0"/>
              <a:t>‹#›</a:t>
            </a:fld>
            <a:endParaRPr lang="en-US"/>
          </a:p>
        </p:txBody>
      </p:sp>
    </p:spTree>
    <p:extLst>
      <p:ext uri="{BB962C8B-B14F-4D97-AF65-F5344CB8AC3E}">
        <p14:creationId xmlns:p14="http://schemas.microsoft.com/office/powerpoint/2010/main" val="3978643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50657-2384-64F6-6ECA-AB5DD25E1F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166646-A3F0-D965-64EA-135EAEA3D520}"/>
              </a:ext>
            </a:extLst>
          </p:cNvPr>
          <p:cNvSpPr>
            <a:spLocks noGrp="1"/>
          </p:cNvSpPr>
          <p:nvPr>
            <p:ph type="dt" sz="half" idx="10"/>
          </p:nvPr>
        </p:nvSpPr>
        <p:spPr/>
        <p:txBody>
          <a:bodyPr/>
          <a:lstStyle/>
          <a:p>
            <a:fld id="{A7A09380-1683-4D10-99CE-D0E95FFBAC3E}" type="datetimeFigureOut">
              <a:rPr lang="en-US" smtClean="0"/>
              <a:t>5/17/2024</a:t>
            </a:fld>
            <a:endParaRPr lang="en-US"/>
          </a:p>
        </p:txBody>
      </p:sp>
      <p:sp>
        <p:nvSpPr>
          <p:cNvPr id="4" name="Footer Placeholder 3">
            <a:extLst>
              <a:ext uri="{FF2B5EF4-FFF2-40B4-BE49-F238E27FC236}">
                <a16:creationId xmlns:a16="http://schemas.microsoft.com/office/drawing/2014/main" id="{D8FF9BA8-EE2E-CDFB-8AD5-B307DD59A6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F3E71C-B0BC-F7AD-D8C9-4A99E94C98D8}"/>
              </a:ext>
            </a:extLst>
          </p:cNvPr>
          <p:cNvSpPr>
            <a:spLocks noGrp="1"/>
          </p:cNvSpPr>
          <p:nvPr>
            <p:ph type="sldNum" sz="quarter" idx="12"/>
          </p:nvPr>
        </p:nvSpPr>
        <p:spPr/>
        <p:txBody>
          <a:bodyPr/>
          <a:lstStyle/>
          <a:p>
            <a:fld id="{0DE391E1-5012-4179-87C4-DECE3361987D}" type="slidenum">
              <a:rPr lang="en-US" smtClean="0"/>
              <a:t>‹#›</a:t>
            </a:fld>
            <a:endParaRPr lang="en-US"/>
          </a:p>
        </p:txBody>
      </p:sp>
    </p:spTree>
    <p:extLst>
      <p:ext uri="{BB962C8B-B14F-4D97-AF65-F5344CB8AC3E}">
        <p14:creationId xmlns:p14="http://schemas.microsoft.com/office/powerpoint/2010/main" val="27277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14D988-E437-A357-51E7-E1B6CDE3DD0E}"/>
              </a:ext>
            </a:extLst>
          </p:cNvPr>
          <p:cNvSpPr>
            <a:spLocks noGrp="1"/>
          </p:cNvSpPr>
          <p:nvPr>
            <p:ph type="dt" sz="half" idx="10"/>
          </p:nvPr>
        </p:nvSpPr>
        <p:spPr/>
        <p:txBody>
          <a:bodyPr/>
          <a:lstStyle/>
          <a:p>
            <a:fld id="{A7A09380-1683-4D10-99CE-D0E95FFBAC3E}" type="datetimeFigureOut">
              <a:rPr lang="en-US" smtClean="0"/>
              <a:t>5/17/2024</a:t>
            </a:fld>
            <a:endParaRPr lang="en-US"/>
          </a:p>
        </p:txBody>
      </p:sp>
      <p:sp>
        <p:nvSpPr>
          <p:cNvPr id="3" name="Footer Placeholder 2">
            <a:extLst>
              <a:ext uri="{FF2B5EF4-FFF2-40B4-BE49-F238E27FC236}">
                <a16:creationId xmlns:a16="http://schemas.microsoft.com/office/drawing/2014/main" id="{0B34B2EE-1F93-F399-3123-003DF56401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312636-557A-D038-8B24-1791BD5D046E}"/>
              </a:ext>
            </a:extLst>
          </p:cNvPr>
          <p:cNvSpPr>
            <a:spLocks noGrp="1"/>
          </p:cNvSpPr>
          <p:nvPr>
            <p:ph type="sldNum" sz="quarter" idx="12"/>
          </p:nvPr>
        </p:nvSpPr>
        <p:spPr/>
        <p:txBody>
          <a:bodyPr/>
          <a:lstStyle/>
          <a:p>
            <a:fld id="{0DE391E1-5012-4179-87C4-DECE3361987D}" type="slidenum">
              <a:rPr lang="en-US" smtClean="0"/>
              <a:t>‹#›</a:t>
            </a:fld>
            <a:endParaRPr lang="en-US"/>
          </a:p>
        </p:txBody>
      </p:sp>
    </p:spTree>
    <p:extLst>
      <p:ext uri="{BB962C8B-B14F-4D97-AF65-F5344CB8AC3E}">
        <p14:creationId xmlns:p14="http://schemas.microsoft.com/office/powerpoint/2010/main" val="3537026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7EA01-CDAE-B9F1-3296-94EEA1FA5E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1935AB-C888-E08E-62D2-6A71F067EA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560CA4-0AB3-C95A-CEBD-AFAE75C1EA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FB5FEF-1D5C-C50F-27D2-3B4F2CF027C1}"/>
              </a:ext>
            </a:extLst>
          </p:cNvPr>
          <p:cNvSpPr>
            <a:spLocks noGrp="1"/>
          </p:cNvSpPr>
          <p:nvPr>
            <p:ph type="dt" sz="half" idx="10"/>
          </p:nvPr>
        </p:nvSpPr>
        <p:spPr/>
        <p:txBody>
          <a:bodyPr/>
          <a:lstStyle/>
          <a:p>
            <a:fld id="{A7A09380-1683-4D10-99CE-D0E95FFBAC3E}" type="datetimeFigureOut">
              <a:rPr lang="en-US" smtClean="0"/>
              <a:t>5/17/2024</a:t>
            </a:fld>
            <a:endParaRPr lang="en-US"/>
          </a:p>
        </p:txBody>
      </p:sp>
      <p:sp>
        <p:nvSpPr>
          <p:cNvPr id="6" name="Footer Placeholder 5">
            <a:extLst>
              <a:ext uri="{FF2B5EF4-FFF2-40B4-BE49-F238E27FC236}">
                <a16:creationId xmlns:a16="http://schemas.microsoft.com/office/drawing/2014/main" id="{76D0BF93-8D8C-9C4A-5DBE-0A78340262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DD7DD1-BE37-2228-6674-9ED872AFD303}"/>
              </a:ext>
            </a:extLst>
          </p:cNvPr>
          <p:cNvSpPr>
            <a:spLocks noGrp="1"/>
          </p:cNvSpPr>
          <p:nvPr>
            <p:ph type="sldNum" sz="quarter" idx="12"/>
          </p:nvPr>
        </p:nvSpPr>
        <p:spPr/>
        <p:txBody>
          <a:bodyPr/>
          <a:lstStyle/>
          <a:p>
            <a:fld id="{0DE391E1-5012-4179-87C4-DECE3361987D}" type="slidenum">
              <a:rPr lang="en-US" smtClean="0"/>
              <a:t>‹#›</a:t>
            </a:fld>
            <a:endParaRPr lang="en-US"/>
          </a:p>
        </p:txBody>
      </p:sp>
    </p:spTree>
    <p:extLst>
      <p:ext uri="{BB962C8B-B14F-4D97-AF65-F5344CB8AC3E}">
        <p14:creationId xmlns:p14="http://schemas.microsoft.com/office/powerpoint/2010/main" val="2507614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9ACCB-2B13-DF14-7DE4-A578E68447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A8FC64-B4D2-F5C3-BA95-FFCEFA6B0B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388354-3A87-6211-154E-192E4D8167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CD4BA9-5CA5-2F94-4A9E-279F78BAECFB}"/>
              </a:ext>
            </a:extLst>
          </p:cNvPr>
          <p:cNvSpPr>
            <a:spLocks noGrp="1"/>
          </p:cNvSpPr>
          <p:nvPr>
            <p:ph type="dt" sz="half" idx="10"/>
          </p:nvPr>
        </p:nvSpPr>
        <p:spPr/>
        <p:txBody>
          <a:bodyPr/>
          <a:lstStyle/>
          <a:p>
            <a:fld id="{A7A09380-1683-4D10-99CE-D0E95FFBAC3E}" type="datetimeFigureOut">
              <a:rPr lang="en-US" smtClean="0"/>
              <a:t>5/17/2024</a:t>
            </a:fld>
            <a:endParaRPr lang="en-US"/>
          </a:p>
        </p:txBody>
      </p:sp>
      <p:sp>
        <p:nvSpPr>
          <p:cNvPr id="6" name="Footer Placeholder 5">
            <a:extLst>
              <a:ext uri="{FF2B5EF4-FFF2-40B4-BE49-F238E27FC236}">
                <a16:creationId xmlns:a16="http://schemas.microsoft.com/office/drawing/2014/main" id="{3F6E5612-BF98-3EFB-BDB1-6A6575E96B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76D13F-2177-B309-1E4F-421ADF490D97}"/>
              </a:ext>
            </a:extLst>
          </p:cNvPr>
          <p:cNvSpPr>
            <a:spLocks noGrp="1"/>
          </p:cNvSpPr>
          <p:nvPr>
            <p:ph type="sldNum" sz="quarter" idx="12"/>
          </p:nvPr>
        </p:nvSpPr>
        <p:spPr/>
        <p:txBody>
          <a:bodyPr/>
          <a:lstStyle/>
          <a:p>
            <a:fld id="{0DE391E1-5012-4179-87C4-DECE3361987D}" type="slidenum">
              <a:rPr lang="en-US" smtClean="0"/>
              <a:t>‹#›</a:t>
            </a:fld>
            <a:endParaRPr lang="en-US"/>
          </a:p>
        </p:txBody>
      </p:sp>
    </p:spTree>
    <p:extLst>
      <p:ext uri="{BB962C8B-B14F-4D97-AF65-F5344CB8AC3E}">
        <p14:creationId xmlns:p14="http://schemas.microsoft.com/office/powerpoint/2010/main" val="636203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F74FEA-353D-959C-4E59-DCABF5D441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EE69D6-EC59-4C47-1E0A-5FBC9E6F0A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44F198-423B-97ED-521C-8A6E932542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A09380-1683-4D10-99CE-D0E95FFBAC3E}" type="datetimeFigureOut">
              <a:rPr lang="en-US" smtClean="0"/>
              <a:t>5/17/2024</a:t>
            </a:fld>
            <a:endParaRPr lang="en-US"/>
          </a:p>
        </p:txBody>
      </p:sp>
      <p:sp>
        <p:nvSpPr>
          <p:cNvPr id="5" name="Footer Placeholder 4">
            <a:extLst>
              <a:ext uri="{FF2B5EF4-FFF2-40B4-BE49-F238E27FC236}">
                <a16:creationId xmlns:a16="http://schemas.microsoft.com/office/drawing/2014/main" id="{98E1C2C5-F800-8DF7-9E2F-21012E9C2A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DA3159-A1A4-A7A5-F0E2-C90D857AB4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E391E1-5012-4179-87C4-DECE3361987D}" type="slidenum">
              <a:rPr lang="en-US" smtClean="0"/>
              <a:t>‹#›</a:t>
            </a:fld>
            <a:endParaRPr lang="en-US"/>
          </a:p>
        </p:txBody>
      </p:sp>
    </p:spTree>
    <p:extLst>
      <p:ext uri="{BB962C8B-B14F-4D97-AF65-F5344CB8AC3E}">
        <p14:creationId xmlns:p14="http://schemas.microsoft.com/office/powerpoint/2010/main" val="513207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EA0A5-4A90-95A1-F177-BCEC4E94DCCA}"/>
              </a:ext>
            </a:extLst>
          </p:cNvPr>
          <p:cNvSpPr>
            <a:spLocks noGrp="1"/>
          </p:cNvSpPr>
          <p:nvPr>
            <p:ph type="ctrTitle"/>
          </p:nvPr>
        </p:nvSpPr>
        <p:spPr>
          <a:xfrm>
            <a:off x="1046629" y="335555"/>
            <a:ext cx="9704295" cy="1345949"/>
          </a:xfrm>
        </p:spPr>
        <p:txBody>
          <a:bodyPr>
            <a:normAutofit fontScale="90000"/>
          </a:bodyPr>
          <a:lstStyle/>
          <a:p>
            <a:r>
              <a:rPr lang="en-US" sz="3600" b="1" dirty="0"/>
              <a:t>GA Tech Capstone Analytics </a:t>
            </a:r>
            <a:br>
              <a:rPr lang="en-US" sz="3600" b="1" dirty="0"/>
            </a:br>
            <a:r>
              <a:rPr lang="en-US" sz="3600" b="1" dirty="0"/>
              <a:t>Practicum Proposal </a:t>
            </a:r>
            <a:br>
              <a:rPr lang="en-US" sz="3600" dirty="0"/>
            </a:br>
            <a:r>
              <a:rPr lang="en-US" sz="2800" dirty="0"/>
              <a:t>A partnership with Sandia National Laboratories </a:t>
            </a:r>
            <a:endParaRPr lang="en-US" sz="3600" dirty="0"/>
          </a:p>
        </p:txBody>
      </p:sp>
      <p:pic>
        <p:nvPicPr>
          <p:cNvPr id="5" name="Picture 4">
            <a:extLst>
              <a:ext uri="{FF2B5EF4-FFF2-40B4-BE49-F238E27FC236}">
                <a16:creationId xmlns:a16="http://schemas.microsoft.com/office/drawing/2014/main" id="{8C1CBA02-C7C9-DA5A-8DD6-4F9F984CDD30}"/>
              </a:ext>
            </a:extLst>
          </p:cNvPr>
          <p:cNvPicPr>
            <a:picLocks noChangeAspect="1"/>
          </p:cNvPicPr>
          <p:nvPr/>
        </p:nvPicPr>
        <p:blipFill>
          <a:blip r:embed="rId2"/>
          <a:stretch>
            <a:fillRect/>
          </a:stretch>
        </p:blipFill>
        <p:spPr>
          <a:xfrm>
            <a:off x="160804" y="151280"/>
            <a:ext cx="1771650" cy="1714500"/>
          </a:xfrm>
          <a:prstGeom prst="rect">
            <a:avLst/>
          </a:prstGeom>
        </p:spPr>
      </p:pic>
      <p:pic>
        <p:nvPicPr>
          <p:cNvPr id="7" name="Picture 6">
            <a:extLst>
              <a:ext uri="{FF2B5EF4-FFF2-40B4-BE49-F238E27FC236}">
                <a16:creationId xmlns:a16="http://schemas.microsoft.com/office/drawing/2014/main" id="{647173DD-5F18-1912-6EDA-C7D8402AC8AF}"/>
              </a:ext>
            </a:extLst>
          </p:cNvPr>
          <p:cNvPicPr>
            <a:picLocks noChangeAspect="1"/>
          </p:cNvPicPr>
          <p:nvPr/>
        </p:nvPicPr>
        <p:blipFill>
          <a:blip r:embed="rId3"/>
          <a:stretch>
            <a:fillRect/>
          </a:stretch>
        </p:blipFill>
        <p:spPr>
          <a:xfrm>
            <a:off x="9991166" y="98365"/>
            <a:ext cx="1991004" cy="1767415"/>
          </a:xfrm>
          <a:prstGeom prst="rect">
            <a:avLst/>
          </a:prstGeom>
        </p:spPr>
      </p:pic>
      <p:sp>
        <p:nvSpPr>
          <p:cNvPr id="9" name="TextBox 8">
            <a:extLst>
              <a:ext uri="{FF2B5EF4-FFF2-40B4-BE49-F238E27FC236}">
                <a16:creationId xmlns:a16="http://schemas.microsoft.com/office/drawing/2014/main" id="{EA79F81B-773D-21DE-7B34-DC075FB3C431}"/>
              </a:ext>
            </a:extLst>
          </p:cNvPr>
          <p:cNvSpPr txBox="1"/>
          <p:nvPr/>
        </p:nvSpPr>
        <p:spPr>
          <a:xfrm>
            <a:off x="2167217" y="2265747"/>
            <a:ext cx="7463118" cy="954107"/>
          </a:xfrm>
          <a:prstGeom prst="rect">
            <a:avLst/>
          </a:prstGeom>
          <a:noFill/>
        </p:spPr>
        <p:txBody>
          <a:bodyPr wrap="square" rtlCol="0">
            <a:spAutoFit/>
          </a:bodyPr>
          <a:lstStyle/>
          <a:p>
            <a:r>
              <a:rPr lang="en-US" sz="2400" b="1" dirty="0"/>
              <a:t>Presented By:          </a:t>
            </a:r>
            <a:r>
              <a:rPr lang="en-US" sz="2800" dirty="0"/>
              <a:t>Stephen Smith</a:t>
            </a:r>
            <a:br>
              <a:rPr lang="en-US" sz="2800" dirty="0"/>
            </a:br>
            <a:r>
              <a:rPr lang="en-US" sz="2800" dirty="0"/>
              <a:t>                    </a:t>
            </a:r>
            <a:r>
              <a:rPr lang="en-US" sz="1600" dirty="0"/>
              <a:t>Data Analyst &amp; GA Tech MSCS Graduate 2020</a:t>
            </a:r>
          </a:p>
        </p:txBody>
      </p:sp>
      <p:pic>
        <p:nvPicPr>
          <p:cNvPr id="11" name="Picture 10">
            <a:extLst>
              <a:ext uri="{FF2B5EF4-FFF2-40B4-BE49-F238E27FC236}">
                <a16:creationId xmlns:a16="http://schemas.microsoft.com/office/drawing/2014/main" id="{2E53164E-5AF4-DF85-250E-0E9C82237C04}"/>
              </a:ext>
            </a:extLst>
          </p:cNvPr>
          <p:cNvPicPr>
            <a:picLocks noChangeAspect="1"/>
          </p:cNvPicPr>
          <p:nvPr/>
        </p:nvPicPr>
        <p:blipFill>
          <a:blip r:embed="rId4"/>
          <a:stretch>
            <a:fillRect/>
          </a:stretch>
        </p:blipFill>
        <p:spPr>
          <a:xfrm>
            <a:off x="578224" y="3656467"/>
            <a:ext cx="2737036" cy="1790392"/>
          </a:xfrm>
          <a:prstGeom prst="rect">
            <a:avLst/>
          </a:prstGeom>
        </p:spPr>
      </p:pic>
      <p:pic>
        <p:nvPicPr>
          <p:cNvPr id="13" name="Picture 12">
            <a:extLst>
              <a:ext uri="{FF2B5EF4-FFF2-40B4-BE49-F238E27FC236}">
                <a16:creationId xmlns:a16="http://schemas.microsoft.com/office/drawing/2014/main" id="{6CB3CE8B-D03B-E87E-9702-D6127C0FB732}"/>
              </a:ext>
            </a:extLst>
          </p:cNvPr>
          <p:cNvPicPr>
            <a:picLocks noChangeAspect="1"/>
          </p:cNvPicPr>
          <p:nvPr/>
        </p:nvPicPr>
        <p:blipFill>
          <a:blip r:embed="rId5"/>
          <a:stretch>
            <a:fillRect/>
          </a:stretch>
        </p:blipFill>
        <p:spPr>
          <a:xfrm>
            <a:off x="8648279" y="3722815"/>
            <a:ext cx="2824723" cy="1705295"/>
          </a:xfrm>
          <a:prstGeom prst="rect">
            <a:avLst/>
          </a:prstGeom>
        </p:spPr>
      </p:pic>
      <p:sp>
        <p:nvSpPr>
          <p:cNvPr id="14" name="TextBox 13">
            <a:extLst>
              <a:ext uri="{FF2B5EF4-FFF2-40B4-BE49-F238E27FC236}">
                <a16:creationId xmlns:a16="http://schemas.microsoft.com/office/drawing/2014/main" id="{AC89F6AC-69A1-8F00-A17D-42102C933A71}"/>
              </a:ext>
            </a:extLst>
          </p:cNvPr>
          <p:cNvSpPr txBox="1"/>
          <p:nvPr/>
        </p:nvSpPr>
        <p:spPr>
          <a:xfrm>
            <a:off x="3637428" y="3808800"/>
            <a:ext cx="4217102" cy="1292662"/>
          </a:xfrm>
          <a:prstGeom prst="rect">
            <a:avLst/>
          </a:prstGeom>
          <a:noFill/>
        </p:spPr>
        <p:txBody>
          <a:bodyPr wrap="square" rtlCol="0">
            <a:spAutoFit/>
          </a:bodyPr>
          <a:lstStyle/>
          <a:p>
            <a:pPr algn="ctr"/>
            <a:r>
              <a:rPr lang="en-US" sz="2400" b="1" dirty="0"/>
              <a:t>Proposal Topic</a:t>
            </a:r>
          </a:p>
          <a:p>
            <a:pPr algn="ctr"/>
            <a:r>
              <a:rPr lang="en-US" dirty="0"/>
              <a:t>Machine Learning/Computer Vision Applied to Signal Analysis </a:t>
            </a:r>
          </a:p>
          <a:p>
            <a:pPr algn="ctr"/>
            <a:r>
              <a:rPr lang="en-US" dirty="0"/>
              <a:t>to automatically predict signal degradation </a:t>
            </a:r>
          </a:p>
        </p:txBody>
      </p:sp>
    </p:spTree>
    <p:extLst>
      <p:ext uri="{BB962C8B-B14F-4D97-AF65-F5344CB8AC3E}">
        <p14:creationId xmlns:p14="http://schemas.microsoft.com/office/powerpoint/2010/main" val="2176507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4C175-D58E-DC66-9842-CF06A857F088}"/>
              </a:ext>
            </a:extLst>
          </p:cNvPr>
          <p:cNvSpPr>
            <a:spLocks noGrp="1"/>
          </p:cNvSpPr>
          <p:nvPr>
            <p:ph type="title"/>
          </p:nvPr>
        </p:nvSpPr>
        <p:spPr>
          <a:xfrm>
            <a:off x="670112" y="405466"/>
            <a:ext cx="10515600" cy="1325563"/>
          </a:xfrm>
        </p:spPr>
        <p:txBody>
          <a:bodyPr/>
          <a:lstStyle/>
          <a:p>
            <a:pPr algn="ctr"/>
            <a:r>
              <a:rPr lang="en-US" b="1" dirty="0"/>
              <a:t>Computer Vision Study</a:t>
            </a:r>
          </a:p>
        </p:txBody>
      </p:sp>
      <p:sp>
        <p:nvSpPr>
          <p:cNvPr id="3" name="Content Placeholder 2">
            <a:extLst>
              <a:ext uri="{FF2B5EF4-FFF2-40B4-BE49-F238E27FC236}">
                <a16:creationId xmlns:a16="http://schemas.microsoft.com/office/drawing/2014/main" id="{E417477A-B133-4C3B-3374-81424B17995E}"/>
              </a:ext>
            </a:extLst>
          </p:cNvPr>
          <p:cNvSpPr>
            <a:spLocks noGrp="1"/>
          </p:cNvSpPr>
          <p:nvPr>
            <p:ph idx="1"/>
          </p:nvPr>
        </p:nvSpPr>
        <p:spPr>
          <a:xfrm>
            <a:off x="838200" y="2070941"/>
            <a:ext cx="10515600" cy="4351338"/>
          </a:xfrm>
        </p:spPr>
        <p:txBody>
          <a:bodyPr>
            <a:normAutofit/>
          </a:bodyPr>
          <a:lstStyle/>
          <a:p>
            <a:r>
              <a:rPr lang="en-US" dirty="0"/>
              <a:t>You can perform signal analysis by training up a computer vision model (or several for that matter)</a:t>
            </a:r>
          </a:p>
          <a:p>
            <a:r>
              <a:rPr lang="en-US" dirty="0"/>
              <a:t>You can utilize both computer vision and machine learning as part of your project. </a:t>
            </a:r>
          </a:p>
          <a:p>
            <a:r>
              <a:rPr lang="en-US" dirty="0"/>
              <a:t>Publicly available image databases do exist if you go this route, so the data acquisition search is similar to the machine learning route</a:t>
            </a:r>
          </a:p>
          <a:p>
            <a:pPr marL="0" indent="0">
              <a:buNone/>
            </a:pPr>
            <a:endParaRPr lang="en-US" dirty="0"/>
          </a:p>
        </p:txBody>
      </p:sp>
      <p:pic>
        <p:nvPicPr>
          <p:cNvPr id="4" name="Picture 3">
            <a:extLst>
              <a:ext uri="{FF2B5EF4-FFF2-40B4-BE49-F238E27FC236}">
                <a16:creationId xmlns:a16="http://schemas.microsoft.com/office/drawing/2014/main" id="{9727EAC8-96F8-15E5-17ED-E61136B33C81}"/>
              </a:ext>
            </a:extLst>
          </p:cNvPr>
          <p:cNvPicPr>
            <a:picLocks noChangeAspect="1"/>
          </p:cNvPicPr>
          <p:nvPr/>
        </p:nvPicPr>
        <p:blipFill>
          <a:blip r:embed="rId2"/>
          <a:stretch>
            <a:fillRect/>
          </a:stretch>
        </p:blipFill>
        <p:spPr>
          <a:xfrm>
            <a:off x="160804" y="151280"/>
            <a:ext cx="1771650" cy="1714500"/>
          </a:xfrm>
          <a:prstGeom prst="rect">
            <a:avLst/>
          </a:prstGeom>
        </p:spPr>
      </p:pic>
      <p:pic>
        <p:nvPicPr>
          <p:cNvPr id="5" name="Picture 4">
            <a:extLst>
              <a:ext uri="{FF2B5EF4-FFF2-40B4-BE49-F238E27FC236}">
                <a16:creationId xmlns:a16="http://schemas.microsoft.com/office/drawing/2014/main" id="{49432908-8BA8-66D8-9E38-F539ED9DA6B5}"/>
              </a:ext>
            </a:extLst>
          </p:cNvPr>
          <p:cNvPicPr>
            <a:picLocks noChangeAspect="1"/>
          </p:cNvPicPr>
          <p:nvPr/>
        </p:nvPicPr>
        <p:blipFill>
          <a:blip r:embed="rId3"/>
          <a:stretch>
            <a:fillRect/>
          </a:stretch>
        </p:blipFill>
        <p:spPr>
          <a:xfrm>
            <a:off x="10040192" y="98365"/>
            <a:ext cx="1991004" cy="1767415"/>
          </a:xfrm>
          <a:prstGeom prst="rect">
            <a:avLst/>
          </a:prstGeom>
        </p:spPr>
      </p:pic>
    </p:spTree>
    <p:extLst>
      <p:ext uri="{BB962C8B-B14F-4D97-AF65-F5344CB8AC3E}">
        <p14:creationId xmlns:p14="http://schemas.microsoft.com/office/powerpoint/2010/main" val="1029112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0F11E-4A9E-5308-22A2-59B565435E48}"/>
              </a:ext>
            </a:extLst>
          </p:cNvPr>
          <p:cNvSpPr>
            <a:spLocks noGrp="1"/>
          </p:cNvSpPr>
          <p:nvPr>
            <p:ph type="title"/>
          </p:nvPr>
        </p:nvSpPr>
        <p:spPr>
          <a:xfrm>
            <a:off x="1676400" y="297890"/>
            <a:ext cx="10515600" cy="1325563"/>
          </a:xfrm>
        </p:spPr>
        <p:txBody>
          <a:bodyPr/>
          <a:lstStyle/>
          <a:p>
            <a:r>
              <a:rPr lang="en-US" b="1" dirty="0"/>
              <a:t>Widely Used Computer Vision Tools</a:t>
            </a:r>
          </a:p>
        </p:txBody>
      </p:sp>
      <p:sp>
        <p:nvSpPr>
          <p:cNvPr id="3" name="Content Placeholder 2">
            <a:extLst>
              <a:ext uri="{FF2B5EF4-FFF2-40B4-BE49-F238E27FC236}">
                <a16:creationId xmlns:a16="http://schemas.microsoft.com/office/drawing/2014/main" id="{C1CC3FBA-EB4D-AA9D-1167-1AD7BECF5ECC}"/>
              </a:ext>
            </a:extLst>
          </p:cNvPr>
          <p:cNvSpPr>
            <a:spLocks noGrp="1"/>
          </p:cNvSpPr>
          <p:nvPr>
            <p:ph idx="1"/>
          </p:nvPr>
        </p:nvSpPr>
        <p:spPr>
          <a:xfrm>
            <a:off x="710453" y="1690688"/>
            <a:ext cx="10515600" cy="4351338"/>
          </a:xfrm>
        </p:spPr>
        <p:txBody>
          <a:bodyPr>
            <a:normAutofit fontScale="62500" lnSpcReduction="20000"/>
          </a:bodyPr>
          <a:lstStyle/>
          <a:p>
            <a:pPr marL="0" indent="0" algn="l">
              <a:buNone/>
            </a:pPr>
            <a:r>
              <a:rPr lang="en-US" b="0" i="0" dirty="0">
                <a:effectLst/>
                <a:latin typeface="__fkGroteskNeue_532e43"/>
              </a:rPr>
              <a:t>The most common Python libraries used for computer vision include:</a:t>
            </a:r>
          </a:p>
          <a:p>
            <a:pPr algn="l">
              <a:buFont typeface="+mj-lt"/>
              <a:buAutoNum type="arabicPeriod"/>
            </a:pPr>
            <a:r>
              <a:rPr lang="en-US" b="1" i="0" dirty="0">
                <a:effectLst/>
                <a:latin typeface="__fkGroteskNeue_532e43"/>
              </a:rPr>
              <a:t>OpenCV: </a:t>
            </a:r>
            <a:r>
              <a:rPr lang="en-US" b="0" i="0" dirty="0">
                <a:effectLst/>
                <a:latin typeface="__fkGroteskNeue_532e43"/>
              </a:rPr>
              <a:t>An open-source computer vision library with over 2500 optimized image and video processing algorithms. It supports various functions for image and video processing, object detection, image classification, and more.</a:t>
            </a:r>
          </a:p>
          <a:p>
            <a:pPr algn="l">
              <a:buFont typeface="+mj-lt"/>
              <a:buAutoNum type="arabicPeriod"/>
            </a:pPr>
            <a:r>
              <a:rPr lang="en-US" b="1" i="0" dirty="0">
                <a:effectLst/>
                <a:latin typeface="__fkGroteskNeue_532e43"/>
              </a:rPr>
              <a:t>TensorFlow: </a:t>
            </a:r>
            <a:r>
              <a:rPr lang="en-US" b="0" i="0" dirty="0">
                <a:effectLst/>
                <a:latin typeface="__fkGroteskNeue_532e43"/>
              </a:rPr>
              <a:t>Developed by Google, TensorFlow is an open-source platform for implementing machine learning and deep learning models. It offers a JavaScript library (TensorFlow.js) for training and deploying models in browsers, and supports deployment on mobile and embedded devices.</a:t>
            </a:r>
          </a:p>
          <a:p>
            <a:pPr algn="l">
              <a:buFont typeface="+mj-lt"/>
              <a:buAutoNum type="arabicPeriod"/>
            </a:pPr>
            <a:r>
              <a:rPr lang="en-US" b="1" i="0" dirty="0">
                <a:effectLst/>
                <a:latin typeface="__fkGroteskNeue_532e43"/>
              </a:rPr>
              <a:t>Simple CV: </a:t>
            </a:r>
            <a:r>
              <a:rPr lang="en-US" b="0" i="0" dirty="0">
                <a:effectLst/>
                <a:latin typeface="__fkGroteskNeue_532e43"/>
              </a:rPr>
              <a:t>A computer vision framework that simplifies image acquisition and processing tasks. It is known for its ease of use and compatibility with a wide range of input sources, including the Microsoft Kinect.</a:t>
            </a:r>
          </a:p>
          <a:p>
            <a:pPr algn="l">
              <a:buFont typeface="+mj-lt"/>
              <a:buAutoNum type="arabicPeriod"/>
            </a:pPr>
            <a:r>
              <a:rPr lang="en-US" b="1" i="0" dirty="0">
                <a:effectLst/>
                <a:latin typeface="__fkGroteskNeue_532e43"/>
              </a:rPr>
              <a:t>Scikit-Image: </a:t>
            </a:r>
            <a:r>
              <a:rPr lang="en-US" b="0" i="0" dirty="0">
                <a:effectLst/>
                <a:latin typeface="__fkGroteskNeue_532e43"/>
              </a:rPr>
              <a:t>A scientific approach to computer vision that provides utilities for transforming images geometrically and adjusting their contents. It is an extension of Scikit-Learn and can be used for image processing and operating natively with NumPy arrays as image objects.</a:t>
            </a:r>
          </a:p>
          <a:p>
            <a:pPr algn="l">
              <a:buFont typeface="+mj-lt"/>
              <a:buAutoNum type="arabicPeriod"/>
            </a:pPr>
            <a:r>
              <a:rPr lang="en-US" b="1" i="0" dirty="0">
                <a:effectLst/>
                <a:latin typeface="__fkGroteskNeue_532e43"/>
              </a:rPr>
              <a:t>Pillow (PIL Fork): </a:t>
            </a:r>
            <a:r>
              <a:rPr lang="en-US" b="0" i="0" dirty="0">
                <a:effectLst/>
                <a:latin typeface="__fkGroteskNeue_532e43"/>
              </a:rPr>
              <a:t>An open-source library for the Python programming language that provides image processing capabilities. It can be used with Windows, Mac OS X, and Linux and supports reading and saving images of different formats.</a:t>
            </a:r>
          </a:p>
          <a:p>
            <a:pPr algn="l">
              <a:buFont typeface="+mj-lt"/>
              <a:buAutoNum type="arabicPeriod"/>
            </a:pPr>
            <a:r>
              <a:rPr lang="en-US" b="1" i="0" dirty="0">
                <a:effectLst/>
                <a:latin typeface="__fkGroteskNeue_532e43"/>
              </a:rPr>
              <a:t>Torch Vision: </a:t>
            </a:r>
            <a:r>
              <a:rPr lang="en-US" b="0" i="0" dirty="0">
                <a:effectLst/>
                <a:latin typeface="__fkGroteskNeue_532e43"/>
              </a:rPr>
              <a:t>An extension of PyTorch, </a:t>
            </a:r>
            <a:r>
              <a:rPr lang="en-US" b="0" i="0" dirty="0" err="1">
                <a:effectLst/>
                <a:latin typeface="__fkGroteskNeue_532e43"/>
              </a:rPr>
              <a:t>TorchVision</a:t>
            </a:r>
            <a:r>
              <a:rPr lang="en-US" b="0" i="0" dirty="0">
                <a:effectLst/>
                <a:latin typeface="__fkGroteskNeue_532e43"/>
              </a:rPr>
              <a:t> contains common image transformations for computer vision tasks, as well as datasets and model architectures for neural networks.</a:t>
            </a:r>
          </a:p>
          <a:p>
            <a:endParaRPr lang="en-US" b="1" dirty="0"/>
          </a:p>
        </p:txBody>
      </p:sp>
    </p:spTree>
    <p:extLst>
      <p:ext uri="{BB962C8B-B14F-4D97-AF65-F5344CB8AC3E}">
        <p14:creationId xmlns:p14="http://schemas.microsoft.com/office/powerpoint/2010/main" val="3187018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48969-0113-2B8E-983B-4EC5F3C96947}"/>
              </a:ext>
            </a:extLst>
          </p:cNvPr>
          <p:cNvSpPr>
            <a:spLocks noGrp="1"/>
          </p:cNvSpPr>
          <p:nvPr>
            <p:ph type="title"/>
          </p:nvPr>
        </p:nvSpPr>
        <p:spPr/>
        <p:txBody>
          <a:bodyPr/>
          <a:lstStyle/>
          <a:p>
            <a:r>
              <a:rPr lang="en-US" b="1" dirty="0"/>
              <a:t>Backup Slide – Full Description of the Process</a:t>
            </a:r>
          </a:p>
        </p:txBody>
      </p:sp>
      <p:sp>
        <p:nvSpPr>
          <p:cNvPr id="3" name="Content Placeholder 2">
            <a:extLst>
              <a:ext uri="{FF2B5EF4-FFF2-40B4-BE49-F238E27FC236}">
                <a16:creationId xmlns:a16="http://schemas.microsoft.com/office/drawing/2014/main" id="{C5D3875C-E203-2582-100A-DF4825F79216}"/>
              </a:ext>
            </a:extLst>
          </p:cNvPr>
          <p:cNvSpPr>
            <a:spLocks noGrp="1"/>
          </p:cNvSpPr>
          <p:nvPr>
            <p:ph idx="1"/>
          </p:nvPr>
        </p:nvSpPr>
        <p:spPr>
          <a:xfrm>
            <a:off x="502024" y="1973543"/>
            <a:ext cx="10515600" cy="4351338"/>
          </a:xfrm>
        </p:spPr>
        <p:txBody>
          <a:bodyPr>
            <a:normAutofit fontScale="62500" lnSpcReduction="20000"/>
          </a:bodyPr>
          <a:lstStyle/>
          <a:p>
            <a:pPr algn="l">
              <a:buFont typeface="+mj-lt"/>
              <a:buAutoNum type="arabicPeriod"/>
            </a:pPr>
            <a:r>
              <a:rPr lang="en-US" b="1" i="0" dirty="0">
                <a:effectLst/>
                <a:latin typeface="__fkGroteskNeue_532e43"/>
              </a:rPr>
              <a:t>Collect and preprocess the data: </a:t>
            </a:r>
            <a:r>
              <a:rPr lang="en-US" b="0" i="0" dirty="0">
                <a:effectLst/>
                <a:latin typeface="__fkGroteskNeue_532e43"/>
              </a:rPr>
              <a:t>Collect a dataset of signals that have degraded and a dataset of signals that have not degraded. Preprocess the data by cleaning, normalizing, and transforming it into a format suitable for machine learning.</a:t>
            </a:r>
          </a:p>
          <a:p>
            <a:pPr algn="l">
              <a:buFont typeface="+mj-lt"/>
              <a:buAutoNum type="arabicPeriod"/>
            </a:pPr>
            <a:r>
              <a:rPr lang="en-US" b="1" i="0" dirty="0">
                <a:effectLst/>
                <a:latin typeface="__fkGroteskNeue_532e43"/>
              </a:rPr>
              <a:t>Feature extraction: </a:t>
            </a:r>
            <a:r>
              <a:rPr lang="en-US" b="0" i="0" dirty="0">
                <a:effectLst/>
                <a:latin typeface="__fkGroteskNeue_532e43"/>
              </a:rPr>
              <a:t>Extract relevant features from the signals that can help identify degradation. These features could include statistical measures such as mean, variance, and skewness, as well as spectral features such as frequency components or spectral power.</a:t>
            </a:r>
          </a:p>
          <a:p>
            <a:pPr algn="l">
              <a:buFont typeface="+mj-lt"/>
              <a:buAutoNum type="arabicPeriod"/>
            </a:pPr>
            <a:r>
              <a:rPr lang="en-US" b="1" i="0" dirty="0">
                <a:effectLst/>
                <a:latin typeface="__fkGroteskNeue_532e43"/>
              </a:rPr>
              <a:t>Split the data: </a:t>
            </a:r>
            <a:r>
              <a:rPr lang="en-US" b="0" i="0" dirty="0">
                <a:effectLst/>
                <a:latin typeface="__fkGroteskNeue_532e43"/>
              </a:rPr>
              <a:t>Split the dataset into training, validation, and testing sets. The training set is used to train the machine learning model, the validation set is used to tune hyperparameters, and the testing set is used to evaluate the model's performance.</a:t>
            </a:r>
          </a:p>
          <a:p>
            <a:pPr algn="l">
              <a:buFont typeface="+mj-lt"/>
              <a:buAutoNum type="arabicPeriod"/>
            </a:pPr>
            <a:r>
              <a:rPr lang="en-US" b="1" i="0" dirty="0">
                <a:effectLst/>
                <a:latin typeface="__fkGroteskNeue_532e43"/>
              </a:rPr>
              <a:t>Train the model: </a:t>
            </a:r>
            <a:r>
              <a:rPr lang="en-US" b="0" i="0" dirty="0">
                <a:effectLst/>
                <a:latin typeface="__fkGroteskNeue_532e43"/>
              </a:rPr>
              <a:t>Train a machine learning model using the training set. The model should take the extracted features as input and output a prediction of whether the signal has degraded or not.</a:t>
            </a:r>
          </a:p>
          <a:p>
            <a:pPr algn="l">
              <a:buFont typeface="+mj-lt"/>
              <a:buAutoNum type="arabicPeriod"/>
            </a:pPr>
            <a:r>
              <a:rPr lang="en-US" b="1" i="0" dirty="0">
                <a:effectLst/>
                <a:latin typeface="__fkGroteskNeue_532e43"/>
              </a:rPr>
              <a:t>Evaluate the model: </a:t>
            </a:r>
            <a:r>
              <a:rPr lang="en-US" b="0" i="0" dirty="0">
                <a:effectLst/>
                <a:latin typeface="__fkGroteskNeue_532e43"/>
              </a:rPr>
              <a:t>Evaluate the performance of the model using the validation and testing sets. Metrics such as accuracy, precision, recall, and F1-score can be used to assess the model's performance.</a:t>
            </a:r>
          </a:p>
          <a:p>
            <a:pPr algn="l">
              <a:buFont typeface="+mj-lt"/>
              <a:buAutoNum type="arabicPeriod"/>
            </a:pPr>
            <a:r>
              <a:rPr lang="en-US" b="1" i="0" dirty="0">
                <a:effectLst/>
                <a:latin typeface="__fkGroteskNeue_532e43"/>
              </a:rPr>
              <a:t>Use the model: </a:t>
            </a:r>
            <a:r>
              <a:rPr lang="en-US" b="0" i="0" dirty="0">
                <a:effectLst/>
                <a:latin typeface="__fkGroteskNeue_532e43"/>
              </a:rPr>
              <a:t>Once the model has been trained and evaluated, it can be used to make predictions on new signals. If the model predicts that a signal has degraded, it may be necessary to take corrective action to restore the signal's quality.</a:t>
            </a:r>
          </a:p>
          <a:p>
            <a:pPr marL="0" indent="0">
              <a:buNone/>
            </a:pPr>
            <a:endParaRPr lang="en-US" dirty="0"/>
          </a:p>
        </p:txBody>
      </p:sp>
    </p:spTree>
    <p:extLst>
      <p:ext uri="{BB962C8B-B14F-4D97-AF65-F5344CB8AC3E}">
        <p14:creationId xmlns:p14="http://schemas.microsoft.com/office/powerpoint/2010/main" val="2776177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3A069-DEBE-3C7E-B883-E71C59CCC497}"/>
              </a:ext>
            </a:extLst>
          </p:cNvPr>
          <p:cNvSpPr>
            <a:spLocks noGrp="1"/>
          </p:cNvSpPr>
          <p:nvPr>
            <p:ph type="title"/>
          </p:nvPr>
        </p:nvSpPr>
        <p:spPr>
          <a:xfrm>
            <a:off x="925606" y="365125"/>
            <a:ext cx="10515600" cy="1325563"/>
          </a:xfrm>
        </p:spPr>
        <p:txBody>
          <a:bodyPr/>
          <a:lstStyle/>
          <a:p>
            <a:r>
              <a:rPr lang="en-US" b="1" dirty="0"/>
              <a:t>Backup Slide – Python Toolbox Descriptions </a:t>
            </a:r>
          </a:p>
        </p:txBody>
      </p:sp>
      <p:sp>
        <p:nvSpPr>
          <p:cNvPr id="3" name="Content Placeholder 2">
            <a:extLst>
              <a:ext uri="{FF2B5EF4-FFF2-40B4-BE49-F238E27FC236}">
                <a16:creationId xmlns:a16="http://schemas.microsoft.com/office/drawing/2014/main" id="{7E2FA85B-D81B-D84D-A591-2FC2169CCAC0}"/>
              </a:ext>
            </a:extLst>
          </p:cNvPr>
          <p:cNvSpPr>
            <a:spLocks noGrp="1"/>
          </p:cNvSpPr>
          <p:nvPr>
            <p:ph idx="1"/>
          </p:nvPr>
        </p:nvSpPr>
        <p:spPr/>
        <p:txBody>
          <a:bodyPr>
            <a:normAutofit fontScale="62500" lnSpcReduction="20000"/>
          </a:bodyPr>
          <a:lstStyle/>
          <a:p>
            <a:pPr algn="l">
              <a:buFont typeface="+mj-lt"/>
              <a:buAutoNum type="arabicPeriod"/>
            </a:pPr>
            <a:r>
              <a:rPr lang="en-US" b="1" i="0" dirty="0">
                <a:effectLst/>
                <a:latin typeface="__fkGroteskNeue_532e43"/>
              </a:rPr>
              <a:t>scikit-learn: </a:t>
            </a:r>
            <a:r>
              <a:rPr lang="en-US" b="0" i="0" dirty="0">
                <a:effectLst/>
                <a:latin typeface="__fkGroteskNeue_532e43"/>
              </a:rPr>
              <a:t>This is a widely used Python library for machine learning that provides a wide range of algorithms for classification, regression, clustering, and other tasks. It also includes tools for model selection, data preprocessing, and feature engineering.</a:t>
            </a:r>
          </a:p>
          <a:p>
            <a:pPr algn="l">
              <a:buFont typeface="+mj-lt"/>
              <a:buAutoNum type="arabicPeriod"/>
            </a:pPr>
            <a:r>
              <a:rPr lang="en-US" b="1" i="0" dirty="0">
                <a:effectLst/>
                <a:latin typeface="__fkGroteskNeue_532e43"/>
              </a:rPr>
              <a:t>TensorFlow: </a:t>
            </a:r>
            <a:r>
              <a:rPr lang="en-US" b="0" i="0" dirty="0">
                <a:effectLst/>
                <a:latin typeface="__fkGroteskNeue_532e43"/>
              </a:rPr>
              <a:t>This is a popular open-source machine learning library developed by Google. It allows users to define, train, and run machine learning models using Python. TensorFlow provides a wide range of tools for building and training neural networks, as well as tools for working with large datasets.</a:t>
            </a:r>
          </a:p>
          <a:p>
            <a:pPr algn="l">
              <a:buFont typeface="+mj-lt"/>
              <a:buAutoNum type="arabicPeriod"/>
            </a:pPr>
            <a:r>
              <a:rPr lang="en-US" b="1" i="0" dirty="0">
                <a:effectLst/>
                <a:latin typeface="__fkGroteskNeue_532e43"/>
              </a:rPr>
              <a:t>PyTorch: </a:t>
            </a:r>
            <a:r>
              <a:rPr lang="en-US" b="0" i="0" dirty="0">
                <a:effectLst/>
                <a:latin typeface="__fkGroteskNeue_532e43"/>
              </a:rPr>
              <a:t>This is another popular open-source machine learning library that provides a dynamic computation graph and allows for more flexible model architecture. It is particularly useful for rapid prototyping and development of complex models.</a:t>
            </a:r>
          </a:p>
          <a:p>
            <a:pPr algn="l">
              <a:buFont typeface="+mj-lt"/>
              <a:buAutoNum type="arabicPeriod"/>
            </a:pPr>
            <a:r>
              <a:rPr lang="en-US" b="1" i="0" dirty="0">
                <a:effectLst/>
                <a:latin typeface="__fkGroteskNeue_532e43"/>
              </a:rPr>
              <a:t>Keras: </a:t>
            </a:r>
            <a:r>
              <a:rPr lang="en-US" b="0" i="0" dirty="0">
                <a:effectLst/>
                <a:latin typeface="__fkGroteskNeue_532e43"/>
              </a:rPr>
              <a:t>This is a high-level neural networks API that can run on top of TensorFlow, Theano, or PyTorch. It allows users to quickly build and experiment with neural network models using Python.</a:t>
            </a:r>
          </a:p>
          <a:p>
            <a:pPr algn="l">
              <a:buFont typeface="+mj-lt"/>
              <a:buAutoNum type="arabicPeriod"/>
            </a:pPr>
            <a:r>
              <a:rPr lang="en-US" b="1" i="0" dirty="0">
                <a:effectLst/>
                <a:latin typeface="__fkGroteskNeue_532e43"/>
              </a:rPr>
              <a:t>NumPy and Pandas: </a:t>
            </a:r>
            <a:r>
              <a:rPr lang="en-US" b="0" i="0" dirty="0">
                <a:effectLst/>
                <a:latin typeface="__fkGroteskNeue_532e43"/>
              </a:rPr>
              <a:t>These libraries provide powerful tools for data manipulation and analysis, and are often used as a foundation for machine learning analysis. NumPy provides support for large, multi-dimensional arrays and matrices, while Pandas provides data structures and functions for working with tabular data.</a:t>
            </a:r>
          </a:p>
          <a:p>
            <a:pPr algn="l">
              <a:buFont typeface="+mj-lt"/>
              <a:buAutoNum type="arabicPeriod"/>
            </a:pPr>
            <a:r>
              <a:rPr lang="en-US" b="1" i="0" dirty="0">
                <a:effectLst/>
                <a:latin typeface="__fkGroteskNeue_532e43"/>
              </a:rPr>
              <a:t>Matplotlib and Seaborn: </a:t>
            </a:r>
            <a:r>
              <a:rPr lang="en-US" b="0" i="0" dirty="0">
                <a:effectLst/>
                <a:latin typeface="__fkGroteskNeue_532e43"/>
              </a:rPr>
              <a:t>These libraries provide popular visualization tools for data analysis and machine learning. Matplotlib provides a wide range of visualization options, while Seaborn provides a high-level interface for creating informative and attractive visualizations.</a:t>
            </a:r>
          </a:p>
          <a:p>
            <a:pPr marL="0" indent="0">
              <a:buNone/>
            </a:pPr>
            <a:endParaRPr lang="en-US" dirty="0"/>
          </a:p>
        </p:txBody>
      </p:sp>
    </p:spTree>
    <p:extLst>
      <p:ext uri="{BB962C8B-B14F-4D97-AF65-F5344CB8AC3E}">
        <p14:creationId xmlns:p14="http://schemas.microsoft.com/office/powerpoint/2010/main" val="934013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06523-D8CE-E869-23B1-96D73F3B143E}"/>
              </a:ext>
            </a:extLst>
          </p:cNvPr>
          <p:cNvSpPr>
            <a:spLocks noGrp="1"/>
          </p:cNvSpPr>
          <p:nvPr>
            <p:ph type="title"/>
          </p:nvPr>
        </p:nvSpPr>
        <p:spPr>
          <a:xfrm>
            <a:off x="406216" y="203385"/>
            <a:ext cx="10515600" cy="1325563"/>
          </a:xfrm>
        </p:spPr>
        <p:txBody>
          <a:bodyPr/>
          <a:lstStyle/>
          <a:p>
            <a:pPr algn="ctr"/>
            <a:r>
              <a:rPr lang="en-US" b="1" dirty="0"/>
              <a:t>Who We Are and </a:t>
            </a:r>
            <a:br>
              <a:rPr lang="en-US" b="1" dirty="0"/>
            </a:br>
            <a:r>
              <a:rPr lang="en-US" b="1" dirty="0"/>
              <a:t>What We Do</a:t>
            </a:r>
          </a:p>
        </p:txBody>
      </p:sp>
      <p:sp>
        <p:nvSpPr>
          <p:cNvPr id="3" name="Content Placeholder 2">
            <a:extLst>
              <a:ext uri="{FF2B5EF4-FFF2-40B4-BE49-F238E27FC236}">
                <a16:creationId xmlns:a16="http://schemas.microsoft.com/office/drawing/2014/main" id="{28EE5DFE-49D5-DA4E-93FD-BD783B57ABE8}"/>
              </a:ext>
            </a:extLst>
          </p:cNvPr>
          <p:cNvSpPr>
            <a:spLocks noGrp="1"/>
          </p:cNvSpPr>
          <p:nvPr>
            <p:ph idx="1"/>
          </p:nvPr>
        </p:nvSpPr>
        <p:spPr>
          <a:xfrm>
            <a:off x="961184" y="1881230"/>
            <a:ext cx="10515600" cy="4351338"/>
          </a:xfrm>
        </p:spPr>
        <p:txBody>
          <a:bodyPr>
            <a:normAutofit/>
          </a:bodyPr>
          <a:lstStyle/>
          <a:p>
            <a:r>
              <a:rPr lang="en-US" sz="2400" dirty="0">
                <a:effectLst/>
                <a:latin typeface="Calibri" panose="020F0502020204030204" pitchFamily="34" charset="0"/>
                <a:ea typeface="Calibri" panose="020F0502020204030204" pitchFamily="34" charset="0"/>
                <a:cs typeface="Times New Roman" panose="02020603050405020304" pitchFamily="18" charset="0"/>
              </a:rPr>
              <a:t>Sandia National Laboratories creates and fosters an environment where some of the most talented engineering and computer science professionals form teams to solve some of the nation’s most challenging engineering programs. Our national laboratory been solving the most difficult technical challenges for over 75 years, serving in the national interest. </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A team of Sandia engineers and computer scientists met to propose a challenging technical Capstone Analytics Practicum project containing several real-world applications</a:t>
            </a:r>
            <a:endParaRPr lang="en-US" sz="2400" dirty="0"/>
          </a:p>
        </p:txBody>
      </p:sp>
      <p:pic>
        <p:nvPicPr>
          <p:cNvPr id="4" name="Picture 3">
            <a:extLst>
              <a:ext uri="{FF2B5EF4-FFF2-40B4-BE49-F238E27FC236}">
                <a16:creationId xmlns:a16="http://schemas.microsoft.com/office/drawing/2014/main" id="{D218C5E4-B32D-5193-5311-F26D7F95683A}"/>
              </a:ext>
            </a:extLst>
          </p:cNvPr>
          <p:cNvPicPr>
            <a:picLocks noChangeAspect="1"/>
          </p:cNvPicPr>
          <p:nvPr/>
        </p:nvPicPr>
        <p:blipFill>
          <a:blip r:embed="rId2"/>
          <a:stretch>
            <a:fillRect/>
          </a:stretch>
        </p:blipFill>
        <p:spPr>
          <a:xfrm>
            <a:off x="180974" y="111125"/>
            <a:ext cx="1560420" cy="1510084"/>
          </a:xfrm>
          <a:prstGeom prst="rect">
            <a:avLst/>
          </a:prstGeom>
        </p:spPr>
      </p:pic>
      <p:pic>
        <p:nvPicPr>
          <p:cNvPr id="6" name="Picture 5">
            <a:extLst>
              <a:ext uri="{FF2B5EF4-FFF2-40B4-BE49-F238E27FC236}">
                <a16:creationId xmlns:a16="http://schemas.microsoft.com/office/drawing/2014/main" id="{F3CC5CA0-7AD6-31D5-D1D0-2DA5D7842C37}"/>
              </a:ext>
            </a:extLst>
          </p:cNvPr>
          <p:cNvPicPr>
            <a:picLocks noChangeAspect="1"/>
          </p:cNvPicPr>
          <p:nvPr/>
        </p:nvPicPr>
        <p:blipFill>
          <a:blip r:embed="rId3"/>
          <a:stretch>
            <a:fillRect/>
          </a:stretch>
        </p:blipFill>
        <p:spPr>
          <a:xfrm>
            <a:off x="9280713" y="5102001"/>
            <a:ext cx="2857500" cy="1657350"/>
          </a:xfrm>
          <a:prstGeom prst="rect">
            <a:avLst/>
          </a:prstGeom>
        </p:spPr>
      </p:pic>
      <p:pic>
        <p:nvPicPr>
          <p:cNvPr id="8" name="Picture 7">
            <a:extLst>
              <a:ext uri="{FF2B5EF4-FFF2-40B4-BE49-F238E27FC236}">
                <a16:creationId xmlns:a16="http://schemas.microsoft.com/office/drawing/2014/main" id="{890F1135-9CB8-27C7-D9B0-84CA5043D5FB}"/>
              </a:ext>
            </a:extLst>
          </p:cNvPr>
          <p:cNvPicPr>
            <a:picLocks noChangeAspect="1"/>
          </p:cNvPicPr>
          <p:nvPr/>
        </p:nvPicPr>
        <p:blipFill>
          <a:blip r:embed="rId4"/>
          <a:stretch>
            <a:fillRect/>
          </a:stretch>
        </p:blipFill>
        <p:spPr>
          <a:xfrm>
            <a:off x="4827494" y="5014294"/>
            <a:ext cx="2459131" cy="1815531"/>
          </a:xfrm>
          <a:prstGeom prst="rect">
            <a:avLst/>
          </a:prstGeom>
        </p:spPr>
      </p:pic>
      <p:pic>
        <p:nvPicPr>
          <p:cNvPr id="10" name="Picture 9">
            <a:extLst>
              <a:ext uri="{FF2B5EF4-FFF2-40B4-BE49-F238E27FC236}">
                <a16:creationId xmlns:a16="http://schemas.microsoft.com/office/drawing/2014/main" id="{B1D3DDBA-1C3F-D91F-C9BB-5FB62B377CFB}"/>
              </a:ext>
            </a:extLst>
          </p:cNvPr>
          <p:cNvPicPr>
            <a:picLocks noChangeAspect="1"/>
          </p:cNvPicPr>
          <p:nvPr/>
        </p:nvPicPr>
        <p:blipFill>
          <a:blip r:embed="rId5"/>
          <a:stretch>
            <a:fillRect/>
          </a:stretch>
        </p:blipFill>
        <p:spPr>
          <a:xfrm>
            <a:off x="53787" y="5102001"/>
            <a:ext cx="3048000" cy="1781175"/>
          </a:xfrm>
          <a:prstGeom prst="rect">
            <a:avLst/>
          </a:prstGeom>
        </p:spPr>
      </p:pic>
      <p:pic>
        <p:nvPicPr>
          <p:cNvPr id="12" name="Picture 11">
            <a:extLst>
              <a:ext uri="{FF2B5EF4-FFF2-40B4-BE49-F238E27FC236}">
                <a16:creationId xmlns:a16="http://schemas.microsoft.com/office/drawing/2014/main" id="{CD28F8A9-41A8-F715-2D40-1A5DD870DFFD}"/>
              </a:ext>
            </a:extLst>
          </p:cNvPr>
          <p:cNvPicPr>
            <a:picLocks noChangeAspect="1"/>
          </p:cNvPicPr>
          <p:nvPr/>
        </p:nvPicPr>
        <p:blipFill>
          <a:blip r:embed="rId6"/>
          <a:stretch>
            <a:fillRect/>
          </a:stretch>
        </p:blipFill>
        <p:spPr>
          <a:xfrm>
            <a:off x="9731191" y="52430"/>
            <a:ext cx="2381250" cy="1828800"/>
          </a:xfrm>
          <a:prstGeom prst="rect">
            <a:avLst/>
          </a:prstGeom>
        </p:spPr>
      </p:pic>
    </p:spTree>
    <p:extLst>
      <p:ext uri="{BB962C8B-B14F-4D97-AF65-F5344CB8AC3E}">
        <p14:creationId xmlns:p14="http://schemas.microsoft.com/office/powerpoint/2010/main" val="4199066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FC03D-765B-7595-DDD0-51C101C6634C}"/>
              </a:ext>
            </a:extLst>
          </p:cNvPr>
          <p:cNvSpPr>
            <a:spLocks noGrp="1"/>
          </p:cNvSpPr>
          <p:nvPr>
            <p:ph type="title"/>
          </p:nvPr>
        </p:nvSpPr>
        <p:spPr>
          <a:xfrm>
            <a:off x="2472017" y="398743"/>
            <a:ext cx="10515600" cy="1325563"/>
          </a:xfrm>
        </p:spPr>
        <p:txBody>
          <a:bodyPr/>
          <a:lstStyle/>
          <a:p>
            <a:r>
              <a:rPr lang="en-US" b="1" dirty="0"/>
              <a:t>Background for Proposal Idea</a:t>
            </a:r>
          </a:p>
        </p:txBody>
      </p:sp>
      <p:sp>
        <p:nvSpPr>
          <p:cNvPr id="3" name="Content Placeholder 2">
            <a:extLst>
              <a:ext uri="{FF2B5EF4-FFF2-40B4-BE49-F238E27FC236}">
                <a16:creationId xmlns:a16="http://schemas.microsoft.com/office/drawing/2014/main" id="{FA87DB67-C840-C129-0BD4-28038EC3A9C6}"/>
              </a:ext>
            </a:extLst>
          </p:cNvPr>
          <p:cNvSpPr>
            <a:spLocks noGrp="1"/>
          </p:cNvSpPr>
          <p:nvPr>
            <p:ph idx="1"/>
          </p:nvPr>
        </p:nvSpPr>
        <p:spPr>
          <a:xfrm>
            <a:off x="932329" y="2041492"/>
            <a:ext cx="10515600" cy="4351338"/>
          </a:xfrm>
        </p:spPr>
        <p:txBody>
          <a:bodyPr/>
          <a:lstStyle/>
          <a:p>
            <a:r>
              <a:rPr lang="en-US" dirty="0"/>
              <a:t>As hardware components age over time, the critical signals those components generate can change</a:t>
            </a:r>
          </a:p>
          <a:p>
            <a:r>
              <a:rPr lang="en-US" dirty="0"/>
              <a:t>Physically testing critical components is expensive and time-consuming</a:t>
            </a:r>
          </a:p>
          <a:p>
            <a:r>
              <a:rPr lang="en-US" dirty="0"/>
              <a:t>We would like to introduce you to an innovative way components could be tested automatically by checking the signal outputs they produce and comparing them to a dataset of “healthy” signals by using </a:t>
            </a:r>
            <a:r>
              <a:rPr lang="en-US" b="1" dirty="0"/>
              <a:t>Machine Learning and/or Computer Vision</a:t>
            </a:r>
            <a:r>
              <a:rPr lang="en-US" dirty="0"/>
              <a:t> </a:t>
            </a:r>
          </a:p>
        </p:txBody>
      </p:sp>
      <p:pic>
        <p:nvPicPr>
          <p:cNvPr id="4" name="Picture 3">
            <a:extLst>
              <a:ext uri="{FF2B5EF4-FFF2-40B4-BE49-F238E27FC236}">
                <a16:creationId xmlns:a16="http://schemas.microsoft.com/office/drawing/2014/main" id="{2D2E3440-95A2-97CC-2305-569557F758FE}"/>
              </a:ext>
            </a:extLst>
          </p:cNvPr>
          <p:cNvPicPr>
            <a:picLocks noChangeAspect="1"/>
          </p:cNvPicPr>
          <p:nvPr/>
        </p:nvPicPr>
        <p:blipFill>
          <a:blip r:embed="rId2"/>
          <a:stretch>
            <a:fillRect/>
          </a:stretch>
        </p:blipFill>
        <p:spPr>
          <a:xfrm>
            <a:off x="160804" y="151280"/>
            <a:ext cx="1771650" cy="1714500"/>
          </a:xfrm>
          <a:prstGeom prst="rect">
            <a:avLst/>
          </a:prstGeom>
        </p:spPr>
      </p:pic>
      <p:pic>
        <p:nvPicPr>
          <p:cNvPr id="5" name="Picture 4">
            <a:extLst>
              <a:ext uri="{FF2B5EF4-FFF2-40B4-BE49-F238E27FC236}">
                <a16:creationId xmlns:a16="http://schemas.microsoft.com/office/drawing/2014/main" id="{5A9528E0-52F9-C305-1364-E749A3FCEF7C}"/>
              </a:ext>
            </a:extLst>
          </p:cNvPr>
          <p:cNvPicPr>
            <a:picLocks noChangeAspect="1"/>
          </p:cNvPicPr>
          <p:nvPr/>
        </p:nvPicPr>
        <p:blipFill>
          <a:blip r:embed="rId3"/>
          <a:stretch>
            <a:fillRect/>
          </a:stretch>
        </p:blipFill>
        <p:spPr>
          <a:xfrm>
            <a:off x="9991166" y="98365"/>
            <a:ext cx="1991004" cy="1767415"/>
          </a:xfrm>
          <a:prstGeom prst="rect">
            <a:avLst/>
          </a:prstGeom>
        </p:spPr>
      </p:pic>
    </p:spTree>
    <p:extLst>
      <p:ext uri="{BB962C8B-B14F-4D97-AF65-F5344CB8AC3E}">
        <p14:creationId xmlns:p14="http://schemas.microsoft.com/office/powerpoint/2010/main" val="3247667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F8D52-61C0-9361-8CE0-098A5B1BFBB8}"/>
              </a:ext>
            </a:extLst>
          </p:cNvPr>
          <p:cNvSpPr>
            <a:spLocks noGrp="1"/>
          </p:cNvSpPr>
          <p:nvPr>
            <p:ph type="title"/>
          </p:nvPr>
        </p:nvSpPr>
        <p:spPr>
          <a:xfrm>
            <a:off x="3393141" y="215153"/>
            <a:ext cx="10515600" cy="1325563"/>
          </a:xfrm>
        </p:spPr>
        <p:txBody>
          <a:bodyPr/>
          <a:lstStyle/>
          <a:p>
            <a:r>
              <a:rPr lang="en-US" dirty="0"/>
              <a:t> </a:t>
            </a:r>
            <a:r>
              <a:rPr lang="en-US" sz="3600" b="1" dirty="0"/>
              <a:t>General Proposed Machine </a:t>
            </a:r>
            <a:br>
              <a:rPr lang="en-US" sz="3600" b="1" dirty="0"/>
            </a:br>
            <a:r>
              <a:rPr lang="en-US" sz="3600" b="1" dirty="0"/>
              <a:t>         Learning Process</a:t>
            </a:r>
          </a:p>
        </p:txBody>
      </p:sp>
      <p:sp>
        <p:nvSpPr>
          <p:cNvPr id="3" name="Content Placeholder 2">
            <a:extLst>
              <a:ext uri="{FF2B5EF4-FFF2-40B4-BE49-F238E27FC236}">
                <a16:creationId xmlns:a16="http://schemas.microsoft.com/office/drawing/2014/main" id="{A16F40BF-1649-88DB-4FA2-CB3D998EC15F}"/>
              </a:ext>
            </a:extLst>
          </p:cNvPr>
          <p:cNvSpPr>
            <a:spLocks noGrp="1"/>
          </p:cNvSpPr>
          <p:nvPr>
            <p:ph idx="1"/>
          </p:nvPr>
        </p:nvSpPr>
        <p:spPr>
          <a:xfrm>
            <a:off x="1046629" y="2087843"/>
            <a:ext cx="10515600" cy="4351338"/>
          </a:xfrm>
        </p:spPr>
        <p:txBody>
          <a:bodyPr/>
          <a:lstStyle/>
          <a:p>
            <a:pPr marL="514350" indent="-514350">
              <a:buFont typeface="+mj-lt"/>
              <a:buAutoNum type="arabicPeriod"/>
            </a:pPr>
            <a:r>
              <a:rPr lang="en-US" dirty="0"/>
              <a:t>Collect a dataset of degraded signals and signals that have not degraded</a:t>
            </a:r>
          </a:p>
          <a:p>
            <a:pPr marL="514350" indent="-514350">
              <a:buFont typeface="+mj-lt"/>
              <a:buAutoNum type="arabicPeriod"/>
            </a:pPr>
            <a:r>
              <a:rPr lang="en-US" dirty="0"/>
              <a:t>Extract relevant information from those signals that help identify the degradation (this could include statistical measurements like mean, variance, and skewness </a:t>
            </a:r>
          </a:p>
          <a:p>
            <a:pPr marL="514350" indent="-514350">
              <a:buFont typeface="+mj-lt"/>
              <a:buAutoNum type="arabicPeriod"/>
            </a:pPr>
            <a:r>
              <a:rPr lang="en-US" dirty="0"/>
              <a:t>Split the dataset into training, validation and testing sets</a:t>
            </a:r>
          </a:p>
          <a:p>
            <a:pPr marL="514350" indent="-514350">
              <a:buFont typeface="+mj-lt"/>
              <a:buAutoNum type="arabicPeriod"/>
            </a:pPr>
            <a:r>
              <a:rPr lang="en-US" dirty="0"/>
              <a:t>Train the model</a:t>
            </a:r>
          </a:p>
          <a:p>
            <a:pPr marL="514350" indent="-514350">
              <a:buFont typeface="+mj-lt"/>
              <a:buAutoNum type="arabicPeriod"/>
            </a:pPr>
            <a:r>
              <a:rPr lang="en-US" dirty="0"/>
              <a:t>Evaluate the model</a:t>
            </a:r>
          </a:p>
          <a:p>
            <a:pPr marL="514350" indent="-514350">
              <a:buFont typeface="+mj-lt"/>
              <a:buAutoNum type="arabicPeriod"/>
            </a:pPr>
            <a:r>
              <a:rPr lang="en-US" dirty="0"/>
              <a:t>Use the model </a:t>
            </a:r>
          </a:p>
        </p:txBody>
      </p:sp>
      <p:pic>
        <p:nvPicPr>
          <p:cNvPr id="4" name="Picture 3">
            <a:extLst>
              <a:ext uri="{FF2B5EF4-FFF2-40B4-BE49-F238E27FC236}">
                <a16:creationId xmlns:a16="http://schemas.microsoft.com/office/drawing/2014/main" id="{F3228F65-7387-24B9-B2DD-C872998EE30C}"/>
              </a:ext>
            </a:extLst>
          </p:cNvPr>
          <p:cNvPicPr>
            <a:picLocks noChangeAspect="1"/>
          </p:cNvPicPr>
          <p:nvPr/>
        </p:nvPicPr>
        <p:blipFill>
          <a:blip r:embed="rId2"/>
          <a:stretch>
            <a:fillRect/>
          </a:stretch>
        </p:blipFill>
        <p:spPr>
          <a:xfrm>
            <a:off x="160804" y="151280"/>
            <a:ext cx="1771650" cy="1714500"/>
          </a:xfrm>
          <a:prstGeom prst="rect">
            <a:avLst/>
          </a:prstGeom>
        </p:spPr>
      </p:pic>
      <p:pic>
        <p:nvPicPr>
          <p:cNvPr id="5" name="Picture 4">
            <a:extLst>
              <a:ext uri="{FF2B5EF4-FFF2-40B4-BE49-F238E27FC236}">
                <a16:creationId xmlns:a16="http://schemas.microsoft.com/office/drawing/2014/main" id="{85B0CC0B-A043-A134-99F1-E828EEE56ECB}"/>
              </a:ext>
            </a:extLst>
          </p:cNvPr>
          <p:cNvPicPr>
            <a:picLocks noChangeAspect="1"/>
          </p:cNvPicPr>
          <p:nvPr/>
        </p:nvPicPr>
        <p:blipFill>
          <a:blip r:embed="rId3"/>
          <a:stretch>
            <a:fillRect/>
          </a:stretch>
        </p:blipFill>
        <p:spPr>
          <a:xfrm>
            <a:off x="10040192" y="98365"/>
            <a:ext cx="1991004" cy="1767415"/>
          </a:xfrm>
          <a:prstGeom prst="rect">
            <a:avLst/>
          </a:prstGeom>
        </p:spPr>
      </p:pic>
    </p:spTree>
    <p:extLst>
      <p:ext uri="{BB962C8B-B14F-4D97-AF65-F5344CB8AC3E}">
        <p14:creationId xmlns:p14="http://schemas.microsoft.com/office/powerpoint/2010/main" val="2882120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30ED5-63FB-F97A-AA0B-F7C0EED1BD10}"/>
              </a:ext>
            </a:extLst>
          </p:cNvPr>
          <p:cNvSpPr>
            <a:spLocks noGrp="1"/>
          </p:cNvSpPr>
          <p:nvPr>
            <p:ph type="title"/>
          </p:nvPr>
        </p:nvSpPr>
        <p:spPr>
          <a:xfrm>
            <a:off x="787525" y="354449"/>
            <a:ext cx="9841006" cy="1255246"/>
          </a:xfrm>
        </p:spPr>
        <p:txBody>
          <a:bodyPr>
            <a:normAutofit/>
          </a:bodyPr>
          <a:lstStyle/>
          <a:p>
            <a:pPr algn="ctr"/>
            <a:r>
              <a:rPr lang="en-US" b="1" dirty="0"/>
              <a:t>Finding or Creating Data</a:t>
            </a:r>
          </a:p>
        </p:txBody>
      </p:sp>
      <p:sp>
        <p:nvSpPr>
          <p:cNvPr id="3" name="Content Placeholder 2">
            <a:extLst>
              <a:ext uri="{FF2B5EF4-FFF2-40B4-BE49-F238E27FC236}">
                <a16:creationId xmlns:a16="http://schemas.microsoft.com/office/drawing/2014/main" id="{D8AE65E2-8D80-CE0A-2A4A-9F951DE263A0}"/>
              </a:ext>
            </a:extLst>
          </p:cNvPr>
          <p:cNvSpPr>
            <a:spLocks noGrp="1"/>
          </p:cNvSpPr>
          <p:nvPr>
            <p:ph idx="1"/>
          </p:nvPr>
        </p:nvSpPr>
        <p:spPr>
          <a:xfrm>
            <a:off x="664912" y="2048872"/>
            <a:ext cx="10515600" cy="4985310"/>
          </a:xfrm>
        </p:spPr>
        <p:txBody>
          <a:bodyPr>
            <a:normAutofit/>
          </a:bodyPr>
          <a:lstStyle/>
          <a:p>
            <a:r>
              <a:rPr lang="en-US" dirty="0"/>
              <a:t>You have the freedom to identify an existing dataset to study. </a:t>
            </a:r>
            <a:br>
              <a:rPr lang="en-US" dirty="0"/>
            </a:br>
            <a:r>
              <a:rPr lang="en-US" dirty="0"/>
              <a:t>Note: Several students in Spring, 2024 semester used a hybrid combination of synthetic AND existing data</a:t>
            </a:r>
          </a:p>
          <a:p>
            <a:r>
              <a:rPr lang="en-US" dirty="0"/>
              <a:t>Some students created synthetic data of their own. In the previous semester, I encouraged this route, but found many students located already existing datasets and that was an easier approach </a:t>
            </a:r>
          </a:p>
          <a:p>
            <a:r>
              <a:rPr lang="en-US" dirty="0"/>
              <a:t>You are welcome to explore either option. If you want more information about creating synthetic data sets, I can talk to that through DM in Slack or during an office hour session </a:t>
            </a:r>
          </a:p>
        </p:txBody>
      </p:sp>
      <p:pic>
        <p:nvPicPr>
          <p:cNvPr id="4" name="Picture 3">
            <a:extLst>
              <a:ext uri="{FF2B5EF4-FFF2-40B4-BE49-F238E27FC236}">
                <a16:creationId xmlns:a16="http://schemas.microsoft.com/office/drawing/2014/main" id="{A728A7F8-CA59-5C3E-5CDE-F261A88F801C}"/>
              </a:ext>
            </a:extLst>
          </p:cNvPr>
          <p:cNvPicPr>
            <a:picLocks noChangeAspect="1"/>
          </p:cNvPicPr>
          <p:nvPr/>
        </p:nvPicPr>
        <p:blipFill>
          <a:blip r:embed="rId2"/>
          <a:stretch>
            <a:fillRect/>
          </a:stretch>
        </p:blipFill>
        <p:spPr>
          <a:xfrm>
            <a:off x="160804" y="151280"/>
            <a:ext cx="1771650" cy="1714500"/>
          </a:xfrm>
          <a:prstGeom prst="rect">
            <a:avLst/>
          </a:prstGeom>
        </p:spPr>
      </p:pic>
      <p:pic>
        <p:nvPicPr>
          <p:cNvPr id="5" name="Picture 4">
            <a:extLst>
              <a:ext uri="{FF2B5EF4-FFF2-40B4-BE49-F238E27FC236}">
                <a16:creationId xmlns:a16="http://schemas.microsoft.com/office/drawing/2014/main" id="{346FEFE7-126A-566E-B54D-F57F157E7953}"/>
              </a:ext>
            </a:extLst>
          </p:cNvPr>
          <p:cNvPicPr>
            <a:picLocks noChangeAspect="1"/>
          </p:cNvPicPr>
          <p:nvPr/>
        </p:nvPicPr>
        <p:blipFill>
          <a:blip r:embed="rId3"/>
          <a:stretch>
            <a:fillRect/>
          </a:stretch>
        </p:blipFill>
        <p:spPr>
          <a:xfrm>
            <a:off x="10040192" y="98365"/>
            <a:ext cx="1991004" cy="1767415"/>
          </a:xfrm>
          <a:prstGeom prst="rect">
            <a:avLst/>
          </a:prstGeom>
        </p:spPr>
      </p:pic>
    </p:spTree>
    <p:extLst>
      <p:ext uri="{BB962C8B-B14F-4D97-AF65-F5344CB8AC3E}">
        <p14:creationId xmlns:p14="http://schemas.microsoft.com/office/powerpoint/2010/main" val="4184829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F8D52-61C0-9361-8CE0-098A5B1BFBB8}"/>
              </a:ext>
            </a:extLst>
          </p:cNvPr>
          <p:cNvSpPr>
            <a:spLocks noGrp="1"/>
          </p:cNvSpPr>
          <p:nvPr>
            <p:ph type="title"/>
          </p:nvPr>
        </p:nvSpPr>
        <p:spPr>
          <a:xfrm>
            <a:off x="2518847" y="319290"/>
            <a:ext cx="10515600" cy="1325563"/>
          </a:xfrm>
        </p:spPr>
        <p:txBody>
          <a:bodyPr/>
          <a:lstStyle/>
          <a:p>
            <a:r>
              <a:rPr lang="en-US" dirty="0"/>
              <a:t> </a:t>
            </a:r>
            <a:r>
              <a:rPr lang="en-US" sz="3600" b="1" dirty="0"/>
              <a:t>Previous Semester Methodologies Used</a:t>
            </a:r>
          </a:p>
        </p:txBody>
      </p:sp>
      <p:pic>
        <p:nvPicPr>
          <p:cNvPr id="4" name="Picture 3">
            <a:extLst>
              <a:ext uri="{FF2B5EF4-FFF2-40B4-BE49-F238E27FC236}">
                <a16:creationId xmlns:a16="http://schemas.microsoft.com/office/drawing/2014/main" id="{F3228F65-7387-24B9-B2DD-C872998EE30C}"/>
              </a:ext>
            </a:extLst>
          </p:cNvPr>
          <p:cNvPicPr>
            <a:picLocks noChangeAspect="1"/>
          </p:cNvPicPr>
          <p:nvPr/>
        </p:nvPicPr>
        <p:blipFill>
          <a:blip r:embed="rId2"/>
          <a:stretch>
            <a:fillRect/>
          </a:stretch>
        </p:blipFill>
        <p:spPr>
          <a:xfrm>
            <a:off x="160804" y="151280"/>
            <a:ext cx="1771650" cy="1714500"/>
          </a:xfrm>
          <a:prstGeom prst="rect">
            <a:avLst/>
          </a:prstGeom>
        </p:spPr>
      </p:pic>
      <p:pic>
        <p:nvPicPr>
          <p:cNvPr id="5" name="Picture 4">
            <a:extLst>
              <a:ext uri="{FF2B5EF4-FFF2-40B4-BE49-F238E27FC236}">
                <a16:creationId xmlns:a16="http://schemas.microsoft.com/office/drawing/2014/main" id="{85B0CC0B-A043-A134-99F1-E828EEE56ECB}"/>
              </a:ext>
            </a:extLst>
          </p:cNvPr>
          <p:cNvPicPr>
            <a:picLocks noChangeAspect="1"/>
          </p:cNvPicPr>
          <p:nvPr/>
        </p:nvPicPr>
        <p:blipFill>
          <a:blip r:embed="rId3"/>
          <a:stretch>
            <a:fillRect/>
          </a:stretch>
        </p:blipFill>
        <p:spPr>
          <a:xfrm>
            <a:off x="10040192" y="98365"/>
            <a:ext cx="1991004" cy="1767415"/>
          </a:xfrm>
          <a:prstGeom prst="rect">
            <a:avLst/>
          </a:prstGeom>
        </p:spPr>
      </p:pic>
      <p:sp>
        <p:nvSpPr>
          <p:cNvPr id="6" name="TextBox 5">
            <a:extLst>
              <a:ext uri="{FF2B5EF4-FFF2-40B4-BE49-F238E27FC236}">
                <a16:creationId xmlns:a16="http://schemas.microsoft.com/office/drawing/2014/main" id="{822D92A9-A7A9-6755-0FD6-301B308B298E}"/>
              </a:ext>
            </a:extLst>
          </p:cNvPr>
          <p:cNvSpPr txBox="1"/>
          <p:nvPr/>
        </p:nvSpPr>
        <p:spPr>
          <a:xfrm>
            <a:off x="4379494" y="1865778"/>
            <a:ext cx="10635916" cy="4431983"/>
          </a:xfrm>
          <a:prstGeom prst="rect">
            <a:avLst/>
          </a:prstGeom>
          <a:noFill/>
        </p:spPr>
        <p:txBody>
          <a:bodyPr wrap="square" rtlCol="0">
            <a:spAutoFit/>
          </a:bodyPr>
          <a:lstStyle/>
          <a:p>
            <a:pPr marL="285750" indent="-285750">
              <a:buFont typeface="Arial" panose="020B0604020202020204" pitchFamily="34" charset="0"/>
              <a:buChar char="•"/>
            </a:pPr>
            <a:r>
              <a:rPr lang="en-US" sz="2400" dirty="0"/>
              <a:t>Random Forest</a:t>
            </a:r>
          </a:p>
          <a:p>
            <a:pPr marL="285750" indent="-285750">
              <a:buFont typeface="Arial" panose="020B0604020202020204" pitchFamily="34" charset="0"/>
              <a:buChar char="•"/>
            </a:pPr>
            <a:r>
              <a:rPr lang="en-US" sz="2400" dirty="0"/>
              <a:t>XG Boost</a:t>
            </a:r>
          </a:p>
          <a:p>
            <a:pPr marL="285750" indent="-285750">
              <a:buFont typeface="Arial" panose="020B0604020202020204" pitchFamily="34" charset="0"/>
              <a:buChar char="•"/>
            </a:pPr>
            <a:r>
              <a:rPr lang="en-US" sz="2400" dirty="0"/>
              <a:t>Logistic Regression</a:t>
            </a:r>
          </a:p>
          <a:p>
            <a:pPr marL="285750" indent="-285750">
              <a:buFont typeface="Arial" panose="020B0604020202020204" pitchFamily="34" charset="0"/>
              <a:buChar char="•"/>
            </a:pPr>
            <a:r>
              <a:rPr lang="en-US" sz="2400" dirty="0"/>
              <a:t>K-Nearest Neighbors</a:t>
            </a:r>
          </a:p>
          <a:p>
            <a:pPr marL="285750" indent="-285750">
              <a:buFont typeface="Arial" panose="020B0604020202020204" pitchFamily="34" charset="0"/>
              <a:buChar char="•"/>
            </a:pPr>
            <a:r>
              <a:rPr lang="en-US" sz="2400" dirty="0"/>
              <a:t>Decision Tree</a:t>
            </a:r>
          </a:p>
          <a:p>
            <a:pPr marL="285750" indent="-285750">
              <a:buFont typeface="Arial" panose="020B0604020202020204" pitchFamily="34" charset="0"/>
              <a:buChar char="•"/>
            </a:pPr>
            <a:r>
              <a:rPr lang="en-US" sz="2400" dirty="0"/>
              <a:t>LightGBM (LGBM)</a:t>
            </a:r>
          </a:p>
          <a:p>
            <a:pPr marL="285750" indent="-285750">
              <a:buFont typeface="Arial" panose="020B0604020202020204" pitchFamily="34" charset="0"/>
              <a:buChar char="•"/>
            </a:pPr>
            <a:r>
              <a:rPr lang="en-US" sz="2400" dirty="0"/>
              <a:t>GBM</a:t>
            </a:r>
          </a:p>
          <a:p>
            <a:pPr marL="285750" indent="-285750">
              <a:buFont typeface="Arial" panose="020B0604020202020204" pitchFamily="34" charset="0"/>
              <a:buChar char="•"/>
            </a:pPr>
            <a:r>
              <a:rPr lang="en-US" sz="2400" dirty="0"/>
              <a:t>Linear and/or Non-Linear SVM</a:t>
            </a:r>
          </a:p>
          <a:p>
            <a:pPr marL="285750" indent="-285750">
              <a:buFont typeface="Arial" panose="020B0604020202020204" pitchFamily="34" charset="0"/>
              <a:buChar char="•"/>
            </a:pPr>
            <a:r>
              <a:rPr lang="en-US" sz="2400" dirty="0"/>
              <a:t>Naïve Bayes Classifier</a:t>
            </a:r>
          </a:p>
          <a:p>
            <a:pPr marL="285750" indent="-285750">
              <a:buFont typeface="Arial" panose="020B0604020202020204" pitchFamily="34" charset="0"/>
              <a:buChar char="•"/>
            </a:pPr>
            <a:r>
              <a:rPr lang="en-US" sz="2400" dirty="0"/>
              <a:t>Gaussian and Bernoulli Kernels</a:t>
            </a:r>
          </a:p>
          <a:p>
            <a:pPr marL="285750" indent="-285750">
              <a:buFont typeface="Arial" panose="020B0604020202020204" pitchFamily="34" charset="0"/>
              <a:buChar char="•"/>
            </a:pPr>
            <a:r>
              <a:rPr lang="en-US" sz="2400" dirty="0"/>
              <a:t>Montecarlo Simulations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08185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F8D52-61C0-9361-8CE0-098A5B1BFBB8}"/>
              </a:ext>
            </a:extLst>
          </p:cNvPr>
          <p:cNvSpPr>
            <a:spLocks noGrp="1"/>
          </p:cNvSpPr>
          <p:nvPr>
            <p:ph type="title"/>
          </p:nvPr>
        </p:nvSpPr>
        <p:spPr>
          <a:xfrm>
            <a:off x="3191435" y="319290"/>
            <a:ext cx="10515600" cy="1325563"/>
          </a:xfrm>
        </p:spPr>
        <p:txBody>
          <a:bodyPr/>
          <a:lstStyle/>
          <a:p>
            <a:r>
              <a:rPr lang="en-US" dirty="0"/>
              <a:t>     </a:t>
            </a:r>
            <a:r>
              <a:rPr lang="en-US" sz="3600" b="1" dirty="0"/>
              <a:t>General Proposed </a:t>
            </a:r>
            <a:br>
              <a:rPr lang="en-US" sz="3600" b="1" dirty="0"/>
            </a:br>
            <a:r>
              <a:rPr lang="en-US" sz="3600" b="1" dirty="0"/>
              <a:t>Computer Vision Process</a:t>
            </a:r>
          </a:p>
        </p:txBody>
      </p:sp>
      <p:sp>
        <p:nvSpPr>
          <p:cNvPr id="3" name="Content Placeholder 2">
            <a:extLst>
              <a:ext uri="{FF2B5EF4-FFF2-40B4-BE49-F238E27FC236}">
                <a16:creationId xmlns:a16="http://schemas.microsoft.com/office/drawing/2014/main" id="{A16F40BF-1649-88DB-4FA2-CB3D998EC15F}"/>
              </a:ext>
            </a:extLst>
          </p:cNvPr>
          <p:cNvSpPr>
            <a:spLocks noGrp="1"/>
          </p:cNvSpPr>
          <p:nvPr>
            <p:ph idx="1"/>
          </p:nvPr>
        </p:nvSpPr>
        <p:spPr>
          <a:xfrm>
            <a:off x="239806" y="2216677"/>
            <a:ext cx="10515600" cy="4351338"/>
          </a:xfrm>
        </p:spPr>
        <p:txBody>
          <a:bodyPr>
            <a:normAutofit fontScale="70000" lnSpcReduction="20000"/>
          </a:bodyPr>
          <a:lstStyle/>
          <a:p>
            <a:pPr algn="l">
              <a:buFont typeface="+mj-lt"/>
              <a:buAutoNum type="arabicPeriod"/>
            </a:pPr>
            <a:r>
              <a:rPr lang="en-US" b="1" i="0" dirty="0">
                <a:effectLst/>
                <a:latin typeface="__fkGroteskNeue_532e43"/>
              </a:rPr>
              <a:t>Data Pre-processing: </a:t>
            </a:r>
            <a:r>
              <a:rPr lang="en-US" b="0" i="0" dirty="0">
                <a:effectLst/>
                <a:latin typeface="__fkGroteskNeue_532e43"/>
              </a:rPr>
              <a:t>Clean and preprocess the data to ensure it is ready for model training. This includes handling missing values, removing noise, scaling features, and converting data into a suitable format for machine learning algorithms.</a:t>
            </a:r>
          </a:p>
          <a:p>
            <a:pPr algn="l">
              <a:buFont typeface="+mj-lt"/>
              <a:buAutoNum type="arabicPeriod"/>
            </a:pPr>
            <a:r>
              <a:rPr lang="en-US" b="1" i="0" dirty="0">
                <a:effectLst/>
                <a:latin typeface="__fkGroteskNeue_532e43"/>
              </a:rPr>
              <a:t>Feature Engineering: </a:t>
            </a:r>
            <a:r>
              <a:rPr lang="en-US" b="0" i="0" dirty="0">
                <a:effectLst/>
                <a:latin typeface="__fkGroteskNeue_532e43"/>
              </a:rPr>
              <a:t>Extract relevant features from the preprocessed data that can be used to train the model. This step involves selecting appropriate features that capture the most important aspects of the data.</a:t>
            </a:r>
          </a:p>
          <a:p>
            <a:pPr algn="l">
              <a:buFont typeface="+mj-lt"/>
              <a:buAutoNum type="arabicPeriod"/>
            </a:pPr>
            <a:r>
              <a:rPr lang="en-US" b="1" i="0" dirty="0">
                <a:effectLst/>
                <a:latin typeface="__fkGroteskNeue_532e43"/>
              </a:rPr>
              <a:t>Model Selection and Training: </a:t>
            </a:r>
            <a:r>
              <a:rPr lang="en-US" b="0" i="0" dirty="0">
                <a:effectLst/>
                <a:latin typeface="__fkGroteskNeue_532e43"/>
              </a:rPr>
              <a:t>Choose a suitable deep learning model for anomaly detection, such as convolutional neural networks (CNNs), auto-encoders, or other unsupervised learning techniques. Train the model using the extracted features and the preprocessed data.</a:t>
            </a:r>
          </a:p>
          <a:p>
            <a:pPr algn="l">
              <a:buFont typeface="+mj-lt"/>
              <a:buAutoNum type="arabicPeriod"/>
            </a:pPr>
            <a:r>
              <a:rPr lang="en-US" b="1" i="0" dirty="0">
                <a:effectLst/>
                <a:latin typeface="__fkGroteskNeue_532e43"/>
              </a:rPr>
              <a:t>Model Evaluation: </a:t>
            </a:r>
            <a:r>
              <a:rPr lang="en-US" b="0" i="0" dirty="0">
                <a:effectLst/>
                <a:latin typeface="__fkGroteskNeue_532e43"/>
              </a:rPr>
              <a:t>Assess the performance of the trained model using a validation dataset. This step involves evaluating the model's accuracy, precision, recall, and other relevant metrics.</a:t>
            </a:r>
          </a:p>
          <a:p>
            <a:pPr algn="l">
              <a:buFont typeface="+mj-lt"/>
              <a:buAutoNum type="arabicPeriod"/>
            </a:pPr>
            <a:r>
              <a:rPr lang="en-US" b="1" i="0" dirty="0">
                <a:effectLst/>
                <a:latin typeface="__fkGroteskNeue_532e43"/>
              </a:rPr>
              <a:t>Threshold Selection: </a:t>
            </a:r>
            <a:r>
              <a:rPr lang="en-US" b="0" i="0" dirty="0">
                <a:effectLst/>
                <a:latin typeface="__fkGroteskNeue_532e43"/>
              </a:rPr>
              <a:t>Determine the appropriate threshold for anomaly detection. This threshold separates normal instances from anomalies based on the model's output.</a:t>
            </a:r>
          </a:p>
          <a:p>
            <a:pPr algn="l">
              <a:buFont typeface="+mj-lt"/>
              <a:buAutoNum type="arabicPeriod"/>
            </a:pPr>
            <a:r>
              <a:rPr lang="en-US" b="1" i="0" dirty="0">
                <a:effectLst/>
                <a:latin typeface="__fkGroteskNeue_532e43"/>
              </a:rPr>
              <a:t>Model Deployment: </a:t>
            </a:r>
            <a:r>
              <a:rPr lang="en-US" b="0" i="0" dirty="0">
                <a:effectLst/>
                <a:latin typeface="__fkGroteskNeue_532e43"/>
              </a:rPr>
              <a:t>Integrate the trained model into the production system and monitor its performance over time. This step involves deploying the model into the desired environment and ensuring its continued accuracy and reliability.</a:t>
            </a:r>
          </a:p>
          <a:p>
            <a:pPr marL="0" indent="0">
              <a:buNone/>
            </a:pPr>
            <a:endParaRPr lang="en-US" dirty="0"/>
          </a:p>
        </p:txBody>
      </p:sp>
      <p:pic>
        <p:nvPicPr>
          <p:cNvPr id="4" name="Picture 3">
            <a:extLst>
              <a:ext uri="{FF2B5EF4-FFF2-40B4-BE49-F238E27FC236}">
                <a16:creationId xmlns:a16="http://schemas.microsoft.com/office/drawing/2014/main" id="{F3228F65-7387-24B9-B2DD-C872998EE30C}"/>
              </a:ext>
            </a:extLst>
          </p:cNvPr>
          <p:cNvPicPr>
            <a:picLocks noChangeAspect="1"/>
          </p:cNvPicPr>
          <p:nvPr/>
        </p:nvPicPr>
        <p:blipFill>
          <a:blip r:embed="rId2"/>
          <a:stretch>
            <a:fillRect/>
          </a:stretch>
        </p:blipFill>
        <p:spPr>
          <a:xfrm>
            <a:off x="160804" y="151280"/>
            <a:ext cx="1771650" cy="1714500"/>
          </a:xfrm>
          <a:prstGeom prst="rect">
            <a:avLst/>
          </a:prstGeom>
        </p:spPr>
      </p:pic>
      <p:pic>
        <p:nvPicPr>
          <p:cNvPr id="5" name="Picture 4">
            <a:extLst>
              <a:ext uri="{FF2B5EF4-FFF2-40B4-BE49-F238E27FC236}">
                <a16:creationId xmlns:a16="http://schemas.microsoft.com/office/drawing/2014/main" id="{85B0CC0B-A043-A134-99F1-E828EEE56ECB}"/>
              </a:ext>
            </a:extLst>
          </p:cNvPr>
          <p:cNvPicPr>
            <a:picLocks noChangeAspect="1"/>
          </p:cNvPicPr>
          <p:nvPr/>
        </p:nvPicPr>
        <p:blipFill>
          <a:blip r:embed="rId3"/>
          <a:stretch>
            <a:fillRect/>
          </a:stretch>
        </p:blipFill>
        <p:spPr>
          <a:xfrm>
            <a:off x="10040192" y="98365"/>
            <a:ext cx="1991004" cy="1767415"/>
          </a:xfrm>
          <a:prstGeom prst="rect">
            <a:avLst/>
          </a:prstGeom>
        </p:spPr>
      </p:pic>
    </p:spTree>
    <p:extLst>
      <p:ext uri="{BB962C8B-B14F-4D97-AF65-F5344CB8AC3E}">
        <p14:creationId xmlns:p14="http://schemas.microsoft.com/office/powerpoint/2010/main" val="830829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B9CB5-533A-3FBE-37CE-008DAA93F35F}"/>
              </a:ext>
            </a:extLst>
          </p:cNvPr>
          <p:cNvSpPr>
            <a:spLocks noGrp="1"/>
          </p:cNvSpPr>
          <p:nvPr>
            <p:ph type="title"/>
          </p:nvPr>
        </p:nvSpPr>
        <p:spPr/>
        <p:txBody>
          <a:bodyPr>
            <a:normAutofit/>
          </a:bodyPr>
          <a:lstStyle/>
          <a:p>
            <a:pPr algn="ctr"/>
            <a:r>
              <a:rPr lang="en-US" sz="3600" b="1" dirty="0"/>
              <a:t>Using Python and Toolboxes to </a:t>
            </a:r>
            <a:br>
              <a:rPr lang="en-US" sz="3600" b="1" dirty="0"/>
            </a:br>
            <a:r>
              <a:rPr lang="en-US" sz="3600" b="1" dirty="0"/>
              <a:t>Work Toward a Solution</a:t>
            </a:r>
          </a:p>
        </p:txBody>
      </p:sp>
      <p:sp>
        <p:nvSpPr>
          <p:cNvPr id="3" name="Content Placeholder 2">
            <a:extLst>
              <a:ext uri="{FF2B5EF4-FFF2-40B4-BE49-F238E27FC236}">
                <a16:creationId xmlns:a16="http://schemas.microsoft.com/office/drawing/2014/main" id="{61AEFD51-9C94-296D-B263-1B1FADB5B05C}"/>
              </a:ext>
            </a:extLst>
          </p:cNvPr>
          <p:cNvSpPr>
            <a:spLocks noGrp="1"/>
          </p:cNvSpPr>
          <p:nvPr>
            <p:ph idx="1"/>
          </p:nvPr>
        </p:nvSpPr>
        <p:spPr/>
        <p:txBody>
          <a:bodyPr>
            <a:normAutofit lnSpcReduction="10000"/>
          </a:bodyPr>
          <a:lstStyle/>
          <a:p>
            <a:r>
              <a:rPr lang="en-US" dirty="0"/>
              <a:t>Scikit-learn</a:t>
            </a:r>
          </a:p>
          <a:p>
            <a:r>
              <a:rPr lang="en-US" dirty="0"/>
              <a:t>Tensor Flow </a:t>
            </a:r>
          </a:p>
          <a:p>
            <a:r>
              <a:rPr lang="en-US" dirty="0"/>
              <a:t>PyTorch</a:t>
            </a:r>
          </a:p>
          <a:p>
            <a:r>
              <a:rPr lang="en-US" dirty="0"/>
              <a:t>Keras</a:t>
            </a:r>
          </a:p>
          <a:p>
            <a:r>
              <a:rPr lang="en-US" dirty="0"/>
              <a:t>NumPy &amp; Pandas </a:t>
            </a:r>
          </a:p>
          <a:p>
            <a:r>
              <a:rPr lang="en-US" dirty="0"/>
              <a:t>Matplotlib &amp; Seaborn</a:t>
            </a:r>
          </a:p>
          <a:p>
            <a:r>
              <a:rPr lang="en-US" dirty="0"/>
              <a:t>Sci-kit Image</a:t>
            </a:r>
          </a:p>
          <a:p>
            <a:r>
              <a:rPr lang="en-US" dirty="0"/>
              <a:t>Open CV</a:t>
            </a:r>
          </a:p>
          <a:p>
            <a:r>
              <a:rPr lang="en-US" dirty="0"/>
              <a:t>Torch Vision</a:t>
            </a:r>
          </a:p>
        </p:txBody>
      </p:sp>
      <p:pic>
        <p:nvPicPr>
          <p:cNvPr id="4" name="Picture 3">
            <a:extLst>
              <a:ext uri="{FF2B5EF4-FFF2-40B4-BE49-F238E27FC236}">
                <a16:creationId xmlns:a16="http://schemas.microsoft.com/office/drawing/2014/main" id="{C226A278-52B4-2457-EF8D-73B470F94753}"/>
              </a:ext>
            </a:extLst>
          </p:cNvPr>
          <p:cNvPicPr>
            <a:picLocks noChangeAspect="1"/>
          </p:cNvPicPr>
          <p:nvPr/>
        </p:nvPicPr>
        <p:blipFill>
          <a:blip r:embed="rId2"/>
          <a:stretch>
            <a:fillRect/>
          </a:stretch>
        </p:blipFill>
        <p:spPr>
          <a:xfrm>
            <a:off x="111611" y="98366"/>
            <a:ext cx="1256066" cy="1215548"/>
          </a:xfrm>
          <a:prstGeom prst="rect">
            <a:avLst/>
          </a:prstGeom>
        </p:spPr>
      </p:pic>
      <p:pic>
        <p:nvPicPr>
          <p:cNvPr id="5" name="Picture 4">
            <a:extLst>
              <a:ext uri="{FF2B5EF4-FFF2-40B4-BE49-F238E27FC236}">
                <a16:creationId xmlns:a16="http://schemas.microsoft.com/office/drawing/2014/main" id="{EBFAAA7C-CE04-98F5-DCE4-E8A7297948C2}"/>
              </a:ext>
            </a:extLst>
          </p:cNvPr>
          <p:cNvPicPr>
            <a:picLocks noChangeAspect="1"/>
          </p:cNvPicPr>
          <p:nvPr/>
        </p:nvPicPr>
        <p:blipFill>
          <a:blip r:embed="rId3"/>
          <a:stretch>
            <a:fillRect/>
          </a:stretch>
        </p:blipFill>
        <p:spPr>
          <a:xfrm>
            <a:off x="10570586" y="98366"/>
            <a:ext cx="1411584" cy="1253064"/>
          </a:xfrm>
          <a:prstGeom prst="rect">
            <a:avLst/>
          </a:prstGeom>
        </p:spPr>
      </p:pic>
      <p:pic>
        <p:nvPicPr>
          <p:cNvPr id="7" name="Picture 6">
            <a:extLst>
              <a:ext uri="{FF2B5EF4-FFF2-40B4-BE49-F238E27FC236}">
                <a16:creationId xmlns:a16="http://schemas.microsoft.com/office/drawing/2014/main" id="{AD4ADE98-E0E4-917A-ECCB-8F828CDED897}"/>
              </a:ext>
            </a:extLst>
          </p:cNvPr>
          <p:cNvPicPr>
            <a:picLocks noChangeAspect="1"/>
          </p:cNvPicPr>
          <p:nvPr/>
        </p:nvPicPr>
        <p:blipFill>
          <a:blip r:embed="rId4"/>
          <a:stretch>
            <a:fillRect/>
          </a:stretch>
        </p:blipFill>
        <p:spPr>
          <a:xfrm>
            <a:off x="1885836" y="489978"/>
            <a:ext cx="1181751" cy="1200710"/>
          </a:xfrm>
          <a:prstGeom prst="rect">
            <a:avLst/>
          </a:prstGeom>
        </p:spPr>
      </p:pic>
      <p:pic>
        <p:nvPicPr>
          <p:cNvPr id="9" name="Picture 8">
            <a:extLst>
              <a:ext uri="{FF2B5EF4-FFF2-40B4-BE49-F238E27FC236}">
                <a16:creationId xmlns:a16="http://schemas.microsoft.com/office/drawing/2014/main" id="{1A7528B8-9474-9693-80D8-989BE36AD2A8}"/>
              </a:ext>
            </a:extLst>
          </p:cNvPr>
          <p:cNvPicPr>
            <a:picLocks noChangeAspect="1"/>
          </p:cNvPicPr>
          <p:nvPr/>
        </p:nvPicPr>
        <p:blipFill>
          <a:blip r:embed="rId5"/>
          <a:stretch>
            <a:fillRect/>
          </a:stretch>
        </p:blipFill>
        <p:spPr>
          <a:xfrm>
            <a:off x="8915985" y="366665"/>
            <a:ext cx="1566301" cy="1391491"/>
          </a:xfrm>
          <a:prstGeom prst="rect">
            <a:avLst/>
          </a:prstGeom>
        </p:spPr>
      </p:pic>
      <p:pic>
        <p:nvPicPr>
          <p:cNvPr id="11" name="Picture 10">
            <a:extLst>
              <a:ext uri="{FF2B5EF4-FFF2-40B4-BE49-F238E27FC236}">
                <a16:creationId xmlns:a16="http://schemas.microsoft.com/office/drawing/2014/main" id="{30F86720-E6C7-45AD-40FA-EC370368348D}"/>
              </a:ext>
            </a:extLst>
          </p:cNvPr>
          <p:cNvPicPr>
            <a:picLocks noChangeAspect="1"/>
          </p:cNvPicPr>
          <p:nvPr/>
        </p:nvPicPr>
        <p:blipFill>
          <a:blip r:embed="rId6"/>
          <a:stretch>
            <a:fillRect/>
          </a:stretch>
        </p:blipFill>
        <p:spPr>
          <a:xfrm>
            <a:off x="4489217" y="1904533"/>
            <a:ext cx="2817017" cy="1494584"/>
          </a:xfrm>
          <a:prstGeom prst="rect">
            <a:avLst/>
          </a:prstGeom>
        </p:spPr>
      </p:pic>
      <p:pic>
        <p:nvPicPr>
          <p:cNvPr id="13" name="Picture 12">
            <a:extLst>
              <a:ext uri="{FF2B5EF4-FFF2-40B4-BE49-F238E27FC236}">
                <a16:creationId xmlns:a16="http://schemas.microsoft.com/office/drawing/2014/main" id="{803B0E86-E221-9066-D04D-2BE7D97EF868}"/>
              </a:ext>
            </a:extLst>
          </p:cNvPr>
          <p:cNvPicPr>
            <a:picLocks noChangeAspect="1"/>
          </p:cNvPicPr>
          <p:nvPr/>
        </p:nvPicPr>
        <p:blipFill>
          <a:blip r:embed="rId7"/>
          <a:stretch>
            <a:fillRect/>
          </a:stretch>
        </p:blipFill>
        <p:spPr>
          <a:xfrm>
            <a:off x="7711888" y="1842200"/>
            <a:ext cx="2447109" cy="1593902"/>
          </a:xfrm>
          <a:prstGeom prst="rect">
            <a:avLst/>
          </a:prstGeom>
        </p:spPr>
      </p:pic>
      <p:pic>
        <p:nvPicPr>
          <p:cNvPr id="15" name="Picture 14">
            <a:extLst>
              <a:ext uri="{FF2B5EF4-FFF2-40B4-BE49-F238E27FC236}">
                <a16:creationId xmlns:a16="http://schemas.microsoft.com/office/drawing/2014/main" id="{D713F152-653E-ABB2-785D-3FD0071C1E0A}"/>
              </a:ext>
            </a:extLst>
          </p:cNvPr>
          <p:cNvPicPr>
            <a:picLocks noChangeAspect="1"/>
          </p:cNvPicPr>
          <p:nvPr/>
        </p:nvPicPr>
        <p:blipFill>
          <a:blip r:embed="rId8"/>
          <a:stretch>
            <a:fillRect/>
          </a:stretch>
        </p:blipFill>
        <p:spPr>
          <a:xfrm>
            <a:off x="4489217" y="3534054"/>
            <a:ext cx="2817017" cy="1143377"/>
          </a:xfrm>
          <a:prstGeom prst="rect">
            <a:avLst/>
          </a:prstGeom>
        </p:spPr>
      </p:pic>
      <p:pic>
        <p:nvPicPr>
          <p:cNvPr id="17" name="Picture 16">
            <a:extLst>
              <a:ext uri="{FF2B5EF4-FFF2-40B4-BE49-F238E27FC236}">
                <a16:creationId xmlns:a16="http://schemas.microsoft.com/office/drawing/2014/main" id="{7D557F2F-8B12-1E6D-B4FB-D1087114F093}"/>
              </a:ext>
            </a:extLst>
          </p:cNvPr>
          <p:cNvPicPr>
            <a:picLocks noChangeAspect="1"/>
          </p:cNvPicPr>
          <p:nvPr/>
        </p:nvPicPr>
        <p:blipFill>
          <a:blip r:embed="rId9"/>
          <a:stretch>
            <a:fillRect/>
          </a:stretch>
        </p:blipFill>
        <p:spPr>
          <a:xfrm>
            <a:off x="7601510" y="3525936"/>
            <a:ext cx="2580399" cy="1200706"/>
          </a:xfrm>
          <a:prstGeom prst="rect">
            <a:avLst/>
          </a:prstGeom>
        </p:spPr>
      </p:pic>
      <p:pic>
        <p:nvPicPr>
          <p:cNvPr id="19" name="Picture 18">
            <a:extLst>
              <a:ext uri="{FF2B5EF4-FFF2-40B4-BE49-F238E27FC236}">
                <a16:creationId xmlns:a16="http://schemas.microsoft.com/office/drawing/2014/main" id="{2191508E-EFB7-E678-5AD1-6C6178BBB64B}"/>
              </a:ext>
            </a:extLst>
          </p:cNvPr>
          <p:cNvPicPr>
            <a:picLocks noChangeAspect="1"/>
          </p:cNvPicPr>
          <p:nvPr/>
        </p:nvPicPr>
        <p:blipFill>
          <a:blip r:embed="rId10"/>
          <a:stretch>
            <a:fillRect/>
          </a:stretch>
        </p:blipFill>
        <p:spPr>
          <a:xfrm>
            <a:off x="4489218" y="4819651"/>
            <a:ext cx="2896556" cy="1143377"/>
          </a:xfrm>
          <a:prstGeom prst="rect">
            <a:avLst/>
          </a:prstGeom>
        </p:spPr>
      </p:pic>
      <p:pic>
        <p:nvPicPr>
          <p:cNvPr id="21" name="Picture 20">
            <a:extLst>
              <a:ext uri="{FF2B5EF4-FFF2-40B4-BE49-F238E27FC236}">
                <a16:creationId xmlns:a16="http://schemas.microsoft.com/office/drawing/2014/main" id="{417BF9D2-FA70-338F-3E09-7904CEE28FBC}"/>
              </a:ext>
            </a:extLst>
          </p:cNvPr>
          <p:cNvPicPr>
            <a:picLocks noChangeAspect="1"/>
          </p:cNvPicPr>
          <p:nvPr/>
        </p:nvPicPr>
        <p:blipFill>
          <a:blip r:embed="rId11"/>
          <a:stretch>
            <a:fillRect/>
          </a:stretch>
        </p:blipFill>
        <p:spPr>
          <a:xfrm>
            <a:off x="7629525" y="4861579"/>
            <a:ext cx="3724275" cy="1152525"/>
          </a:xfrm>
          <a:prstGeom prst="rect">
            <a:avLst/>
          </a:prstGeom>
        </p:spPr>
      </p:pic>
    </p:spTree>
    <p:extLst>
      <p:ext uri="{BB962C8B-B14F-4D97-AF65-F5344CB8AC3E}">
        <p14:creationId xmlns:p14="http://schemas.microsoft.com/office/powerpoint/2010/main" val="2705196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30ED5-63FB-F97A-AA0B-F7C0EED1BD10}"/>
              </a:ext>
            </a:extLst>
          </p:cNvPr>
          <p:cNvSpPr>
            <a:spLocks noGrp="1"/>
          </p:cNvSpPr>
          <p:nvPr>
            <p:ph type="title"/>
          </p:nvPr>
        </p:nvSpPr>
        <p:spPr>
          <a:xfrm>
            <a:off x="1065820" y="334372"/>
            <a:ext cx="9841006" cy="1255246"/>
          </a:xfrm>
        </p:spPr>
        <p:txBody>
          <a:bodyPr>
            <a:normAutofit fontScale="90000"/>
          </a:bodyPr>
          <a:lstStyle/>
          <a:p>
            <a:pPr algn="ctr"/>
            <a:r>
              <a:rPr lang="en-US" b="1" dirty="0"/>
              <a:t>Good Lessons Learned</a:t>
            </a:r>
            <a:br>
              <a:rPr lang="en-US" b="1" dirty="0"/>
            </a:br>
            <a:r>
              <a:rPr lang="en-US" b="1" dirty="0"/>
              <a:t> from Spring, 2024 </a:t>
            </a:r>
          </a:p>
        </p:txBody>
      </p:sp>
      <p:sp>
        <p:nvSpPr>
          <p:cNvPr id="3" name="Content Placeholder 2">
            <a:extLst>
              <a:ext uri="{FF2B5EF4-FFF2-40B4-BE49-F238E27FC236}">
                <a16:creationId xmlns:a16="http://schemas.microsoft.com/office/drawing/2014/main" id="{D8AE65E2-8D80-CE0A-2A4A-9F951DE263A0}"/>
              </a:ext>
            </a:extLst>
          </p:cNvPr>
          <p:cNvSpPr>
            <a:spLocks noGrp="1"/>
          </p:cNvSpPr>
          <p:nvPr>
            <p:ph idx="1"/>
          </p:nvPr>
        </p:nvSpPr>
        <p:spPr>
          <a:xfrm>
            <a:off x="728523" y="1946445"/>
            <a:ext cx="10515600" cy="4985310"/>
          </a:xfrm>
        </p:spPr>
        <p:txBody>
          <a:bodyPr>
            <a:normAutofit/>
          </a:bodyPr>
          <a:lstStyle/>
          <a:p>
            <a:r>
              <a:rPr lang="en-US" dirty="0"/>
              <a:t>Spend time cleaning and wrangling the data so it is in a format you can analyze </a:t>
            </a:r>
          </a:p>
          <a:p>
            <a:r>
              <a:rPr lang="en-US" dirty="0"/>
              <a:t>Consider leveraging available datasets used in studies you find through Google Scholar</a:t>
            </a:r>
          </a:p>
          <a:p>
            <a:pPr lvl="1"/>
            <a:r>
              <a:rPr lang="en-US" dirty="0"/>
              <a:t>Begin thinking about how you can improve upon an existing study or take your study in a new direction based but use the same dataset </a:t>
            </a:r>
          </a:p>
          <a:p>
            <a:r>
              <a:rPr lang="en-US" dirty="0"/>
              <a:t>Don’t limit your imagination. This project has many applications and previous semester students made liberal interpretations of signal data</a:t>
            </a:r>
          </a:p>
        </p:txBody>
      </p:sp>
      <p:pic>
        <p:nvPicPr>
          <p:cNvPr id="4" name="Picture 3">
            <a:extLst>
              <a:ext uri="{FF2B5EF4-FFF2-40B4-BE49-F238E27FC236}">
                <a16:creationId xmlns:a16="http://schemas.microsoft.com/office/drawing/2014/main" id="{A728A7F8-CA59-5C3E-5CDE-F261A88F801C}"/>
              </a:ext>
            </a:extLst>
          </p:cNvPr>
          <p:cNvPicPr>
            <a:picLocks noChangeAspect="1"/>
          </p:cNvPicPr>
          <p:nvPr/>
        </p:nvPicPr>
        <p:blipFill>
          <a:blip r:embed="rId2"/>
          <a:stretch>
            <a:fillRect/>
          </a:stretch>
        </p:blipFill>
        <p:spPr>
          <a:xfrm>
            <a:off x="160804" y="151280"/>
            <a:ext cx="1771650" cy="1714500"/>
          </a:xfrm>
          <a:prstGeom prst="rect">
            <a:avLst/>
          </a:prstGeom>
        </p:spPr>
      </p:pic>
      <p:pic>
        <p:nvPicPr>
          <p:cNvPr id="5" name="Picture 4">
            <a:extLst>
              <a:ext uri="{FF2B5EF4-FFF2-40B4-BE49-F238E27FC236}">
                <a16:creationId xmlns:a16="http://schemas.microsoft.com/office/drawing/2014/main" id="{346FEFE7-126A-566E-B54D-F57F157E7953}"/>
              </a:ext>
            </a:extLst>
          </p:cNvPr>
          <p:cNvPicPr>
            <a:picLocks noChangeAspect="1"/>
          </p:cNvPicPr>
          <p:nvPr/>
        </p:nvPicPr>
        <p:blipFill>
          <a:blip r:embed="rId3"/>
          <a:stretch>
            <a:fillRect/>
          </a:stretch>
        </p:blipFill>
        <p:spPr>
          <a:xfrm>
            <a:off x="10040192" y="98365"/>
            <a:ext cx="1991004" cy="1767415"/>
          </a:xfrm>
          <a:prstGeom prst="rect">
            <a:avLst/>
          </a:prstGeom>
        </p:spPr>
      </p:pic>
    </p:spTree>
    <p:extLst>
      <p:ext uri="{BB962C8B-B14F-4D97-AF65-F5344CB8AC3E}">
        <p14:creationId xmlns:p14="http://schemas.microsoft.com/office/powerpoint/2010/main" val="21604569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30254</TotalTime>
  <Words>1569</Words>
  <Application>Microsoft Office PowerPoint</Application>
  <PresentationFormat>Widescreen</PresentationFormat>
  <Paragraphs>83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__fkGroteskNeue_532e43</vt:lpstr>
      <vt:lpstr>Arial</vt:lpstr>
      <vt:lpstr>Calibri</vt:lpstr>
      <vt:lpstr>Calibri Light</vt:lpstr>
      <vt:lpstr>Office Theme</vt:lpstr>
      <vt:lpstr>GA Tech Capstone Analytics  Practicum Proposal  A partnership with Sandia National Laboratories </vt:lpstr>
      <vt:lpstr>Who We Are and  What We Do</vt:lpstr>
      <vt:lpstr>Background for Proposal Idea</vt:lpstr>
      <vt:lpstr> General Proposed Machine           Learning Process</vt:lpstr>
      <vt:lpstr>Finding or Creating Data</vt:lpstr>
      <vt:lpstr> Previous Semester Methodologies Used</vt:lpstr>
      <vt:lpstr>     General Proposed  Computer Vision Process</vt:lpstr>
      <vt:lpstr>Using Python and Toolboxes to  Work Toward a Solution</vt:lpstr>
      <vt:lpstr>Good Lessons Learned  from Spring, 2024 </vt:lpstr>
      <vt:lpstr>Computer Vision Study</vt:lpstr>
      <vt:lpstr>Widely Used Computer Vision Tools</vt:lpstr>
      <vt:lpstr>Backup Slide – Full Description of the Process</vt:lpstr>
      <vt:lpstr>Backup Slide – Python Toolbox Descriptions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 Tech Capstone Analytics Practicum</dc:title>
  <dc:creator>Smith, Stephen</dc:creator>
  <cp:lastModifiedBy>Stephen Smith</cp:lastModifiedBy>
  <cp:revision>35</cp:revision>
  <dcterms:created xsi:type="dcterms:W3CDTF">2023-09-26T15:38:19Z</dcterms:created>
  <dcterms:modified xsi:type="dcterms:W3CDTF">2024-05-17T17:28:06Z</dcterms:modified>
</cp:coreProperties>
</file>