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8" r:id="rId5"/>
    <p:sldId id="258" r:id="rId6"/>
    <p:sldId id="262" r:id="rId7"/>
    <p:sldId id="264" r:id="rId8"/>
    <p:sldId id="265" r:id="rId9"/>
    <p:sldId id="266"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590"/>
  </p:normalViewPr>
  <p:slideViewPr>
    <p:cSldViewPr snapToGrid="0" snapToObjects="1">
      <p:cViewPr>
        <p:scale>
          <a:sx n="97" d="100"/>
          <a:sy n="97" d="100"/>
        </p:scale>
        <p:origin x="1160"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rgilermo/nba-players-stats"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8A74-E002-314B-ABE2-8BB5F3E7BE03}"/>
              </a:ext>
            </a:extLst>
          </p:cNvPr>
          <p:cNvSpPr>
            <a:spLocks noGrp="1"/>
          </p:cNvSpPr>
          <p:nvPr>
            <p:ph type="ctrTitle"/>
          </p:nvPr>
        </p:nvSpPr>
        <p:spPr/>
        <p:txBody>
          <a:bodyPr/>
          <a:lstStyle/>
          <a:p>
            <a:r>
              <a:rPr lang="en-US" dirty="0"/>
              <a:t>Machine Learning project</a:t>
            </a:r>
          </a:p>
        </p:txBody>
      </p:sp>
      <p:sp>
        <p:nvSpPr>
          <p:cNvPr id="3" name="Subtitle 2">
            <a:extLst>
              <a:ext uri="{FF2B5EF4-FFF2-40B4-BE49-F238E27FC236}">
                <a16:creationId xmlns:a16="http://schemas.microsoft.com/office/drawing/2014/main" id="{7BBECF75-3C6B-DD40-B479-3A978B37B28F}"/>
              </a:ext>
            </a:extLst>
          </p:cNvPr>
          <p:cNvSpPr>
            <a:spLocks noGrp="1"/>
          </p:cNvSpPr>
          <p:nvPr>
            <p:ph type="subTitle" idx="1"/>
          </p:nvPr>
        </p:nvSpPr>
        <p:spPr/>
        <p:txBody>
          <a:bodyPr/>
          <a:lstStyle/>
          <a:p>
            <a:r>
              <a:rPr lang="en-US" dirty="0">
                <a:solidFill>
                  <a:schemeClr val="bg1"/>
                </a:solidFill>
              </a:rPr>
              <a:t>Predicting NBA players’ PPG, RPG, and APG</a:t>
            </a:r>
          </a:p>
        </p:txBody>
      </p:sp>
    </p:spTree>
    <p:extLst>
      <p:ext uri="{BB962C8B-B14F-4D97-AF65-F5344CB8AC3E}">
        <p14:creationId xmlns:p14="http://schemas.microsoft.com/office/powerpoint/2010/main" val="898603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FEB9-0925-AC45-BA97-3BB42B270EC5}"/>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355F651F-BBB6-F54E-B5A8-5D2A39CAFE28}"/>
              </a:ext>
            </a:extLst>
          </p:cNvPr>
          <p:cNvSpPr>
            <a:spLocks noGrp="1"/>
          </p:cNvSpPr>
          <p:nvPr>
            <p:ph sz="half" idx="1"/>
          </p:nvPr>
        </p:nvSpPr>
        <p:spPr>
          <a:xfrm>
            <a:off x="1141410" y="2249486"/>
            <a:ext cx="9905998" cy="3541714"/>
          </a:xfrm>
        </p:spPr>
        <p:txBody>
          <a:bodyPr>
            <a:normAutofit/>
          </a:bodyPr>
          <a:lstStyle/>
          <a:p>
            <a:r>
              <a:rPr lang="en-US" sz="2000" dirty="0"/>
              <a:t>Continue to optimize hyperparameters for current best model (Bayesian Ridge) for PPG, RPG, and APG predictions</a:t>
            </a:r>
          </a:p>
          <a:p>
            <a:r>
              <a:rPr lang="en-US" sz="2000" dirty="0"/>
              <a:t>Test deep learning regression model with </a:t>
            </a:r>
            <a:r>
              <a:rPr lang="en-US" sz="2000" dirty="0" err="1"/>
              <a:t>Keras</a:t>
            </a:r>
            <a:endParaRPr lang="en-US" sz="2000" dirty="0"/>
          </a:p>
          <a:p>
            <a:r>
              <a:rPr lang="en-US" sz="2000" dirty="0"/>
              <a:t>Look into preprocessing with standard scalar to see if normalizing data improves results</a:t>
            </a:r>
          </a:p>
          <a:p>
            <a:endParaRPr lang="en-US" sz="2000" dirty="0"/>
          </a:p>
          <a:p>
            <a:endParaRPr lang="en-US" sz="2000" dirty="0"/>
          </a:p>
        </p:txBody>
      </p:sp>
    </p:spTree>
    <p:extLst>
      <p:ext uri="{BB962C8B-B14F-4D97-AF65-F5344CB8AC3E}">
        <p14:creationId xmlns:p14="http://schemas.microsoft.com/office/powerpoint/2010/main" val="3391812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FEB9-0925-AC45-BA97-3BB42B270EC5}"/>
              </a:ext>
            </a:extLst>
          </p:cNvPr>
          <p:cNvSpPr>
            <a:spLocks noGrp="1"/>
          </p:cNvSpPr>
          <p:nvPr>
            <p:ph type="title"/>
          </p:nvPr>
        </p:nvSpPr>
        <p:spPr/>
        <p:txBody>
          <a:bodyPr/>
          <a:lstStyle/>
          <a:p>
            <a:r>
              <a:rPr lang="en-US" dirty="0"/>
              <a:t>Repository</a:t>
            </a:r>
          </a:p>
        </p:txBody>
      </p:sp>
      <p:sp>
        <p:nvSpPr>
          <p:cNvPr id="3" name="Content Placeholder 2">
            <a:extLst>
              <a:ext uri="{FF2B5EF4-FFF2-40B4-BE49-F238E27FC236}">
                <a16:creationId xmlns:a16="http://schemas.microsoft.com/office/drawing/2014/main" id="{355F651F-BBB6-F54E-B5A8-5D2A39CAFE28}"/>
              </a:ext>
            </a:extLst>
          </p:cNvPr>
          <p:cNvSpPr>
            <a:spLocks noGrp="1"/>
          </p:cNvSpPr>
          <p:nvPr>
            <p:ph sz="half" idx="1"/>
          </p:nvPr>
        </p:nvSpPr>
        <p:spPr>
          <a:xfrm>
            <a:off x="1141410" y="2249486"/>
            <a:ext cx="9905998" cy="3541714"/>
          </a:xfrm>
        </p:spPr>
        <p:txBody>
          <a:bodyPr>
            <a:normAutofit/>
          </a:bodyPr>
          <a:lstStyle/>
          <a:p>
            <a:r>
              <a:rPr lang="en-US" sz="2000" dirty="0"/>
              <a:t>Code can be found here:</a:t>
            </a:r>
          </a:p>
          <a:p>
            <a:pPr marL="0" indent="0">
              <a:buNone/>
            </a:pPr>
            <a:r>
              <a:rPr lang="en-US" sz="2000" dirty="0">
                <a:highlight>
                  <a:srgbClr val="000000"/>
                </a:highlight>
              </a:rPr>
              <a:t>https://</a:t>
            </a:r>
            <a:r>
              <a:rPr lang="en-US" sz="2000" dirty="0" err="1">
                <a:highlight>
                  <a:srgbClr val="000000"/>
                </a:highlight>
              </a:rPr>
              <a:t>drive.google.com</a:t>
            </a:r>
            <a:r>
              <a:rPr lang="en-US" sz="2000" dirty="0">
                <a:highlight>
                  <a:srgbClr val="000000"/>
                </a:highlight>
              </a:rPr>
              <a:t>/drive/folders/1Nsx-kCHHoRYZv6wUHD1pAGk0-8Sm9cnN?usp=sharing</a:t>
            </a:r>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170606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FEB9-0925-AC45-BA97-3BB42B270EC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55F651F-BBB6-F54E-B5A8-5D2A39CAFE28}"/>
              </a:ext>
            </a:extLst>
          </p:cNvPr>
          <p:cNvSpPr>
            <a:spLocks noGrp="1"/>
          </p:cNvSpPr>
          <p:nvPr>
            <p:ph sz="half" idx="1"/>
          </p:nvPr>
        </p:nvSpPr>
        <p:spPr>
          <a:xfrm>
            <a:off x="1141410" y="2249486"/>
            <a:ext cx="9905998" cy="3541714"/>
          </a:xfrm>
        </p:spPr>
        <p:txBody>
          <a:bodyPr>
            <a:normAutofit/>
          </a:bodyPr>
          <a:lstStyle/>
          <a:p>
            <a:r>
              <a:rPr lang="en-US" sz="2000" dirty="0"/>
              <a:t>I want to predict, with some degree of accuracy, the next year statistics of every NBA player in the NBA that played a significant role in the league</a:t>
            </a:r>
          </a:p>
          <a:p>
            <a:endParaRPr lang="en-US" sz="2000" dirty="0"/>
          </a:p>
          <a:p>
            <a:r>
              <a:rPr lang="en-US" sz="2000" dirty="0"/>
              <a:t>Use case: understanding these insights can help us predict how a player will play in the season, considering age, position, and some advanced statistics. This provides insights to general managers and so forth as they consider how they want to build their roster</a:t>
            </a:r>
          </a:p>
        </p:txBody>
      </p:sp>
    </p:spTree>
    <p:extLst>
      <p:ext uri="{BB962C8B-B14F-4D97-AF65-F5344CB8AC3E}">
        <p14:creationId xmlns:p14="http://schemas.microsoft.com/office/powerpoint/2010/main" val="212600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FEB9-0925-AC45-BA97-3BB42B270EC5}"/>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355F651F-BBB6-F54E-B5A8-5D2A39CAFE28}"/>
              </a:ext>
            </a:extLst>
          </p:cNvPr>
          <p:cNvSpPr>
            <a:spLocks noGrp="1"/>
          </p:cNvSpPr>
          <p:nvPr>
            <p:ph sz="half" idx="1"/>
          </p:nvPr>
        </p:nvSpPr>
        <p:spPr>
          <a:xfrm>
            <a:off x="1141410" y="2249486"/>
            <a:ext cx="9905998" cy="3541714"/>
          </a:xfrm>
        </p:spPr>
        <p:txBody>
          <a:bodyPr>
            <a:normAutofit/>
          </a:bodyPr>
          <a:lstStyle/>
          <a:p>
            <a:r>
              <a:rPr lang="en-US" sz="2000" dirty="0"/>
              <a:t>I am using a Kaggle dataset scraped from </a:t>
            </a:r>
            <a:r>
              <a:rPr lang="en-US" sz="2000" dirty="0" err="1"/>
              <a:t>basketballreference.com</a:t>
            </a:r>
            <a:r>
              <a:rPr lang="en-US" sz="2000" dirty="0"/>
              <a:t> (</a:t>
            </a:r>
            <a:r>
              <a:rPr lang="en-CA" sz="2000" dirty="0">
                <a:hlinkClick r:id="rId2"/>
              </a:rPr>
              <a:t>https://www.kaggle.com/drgilermo/nba-players-stats</a:t>
            </a:r>
            <a:r>
              <a:rPr lang="en-CA" sz="2000" dirty="0"/>
              <a:t>)</a:t>
            </a:r>
          </a:p>
          <a:p>
            <a:r>
              <a:rPr lang="en-CA" sz="2000" dirty="0"/>
              <a:t>Advanced statistics for every player from every season since the 1950s</a:t>
            </a:r>
            <a:endParaRPr lang="en-US" sz="2000" dirty="0"/>
          </a:p>
        </p:txBody>
      </p:sp>
    </p:spTree>
    <p:extLst>
      <p:ext uri="{BB962C8B-B14F-4D97-AF65-F5344CB8AC3E}">
        <p14:creationId xmlns:p14="http://schemas.microsoft.com/office/powerpoint/2010/main" val="245308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FEB9-0925-AC45-BA97-3BB42B270EC5}"/>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355F651F-BBB6-F54E-B5A8-5D2A39CAFE28}"/>
              </a:ext>
            </a:extLst>
          </p:cNvPr>
          <p:cNvSpPr>
            <a:spLocks noGrp="1"/>
          </p:cNvSpPr>
          <p:nvPr>
            <p:ph sz="half" idx="1"/>
          </p:nvPr>
        </p:nvSpPr>
        <p:spPr>
          <a:xfrm>
            <a:off x="1141410" y="2249486"/>
            <a:ext cx="9905998" cy="3541714"/>
          </a:xfrm>
        </p:spPr>
        <p:txBody>
          <a:bodyPr>
            <a:normAutofit/>
          </a:bodyPr>
          <a:lstStyle/>
          <a:p>
            <a:r>
              <a:rPr lang="en-CA" sz="2000" dirty="0"/>
              <a:t>Python 3</a:t>
            </a:r>
          </a:p>
          <a:p>
            <a:r>
              <a:rPr lang="en-CA" sz="2000" dirty="0" err="1"/>
              <a:t>Scitkit</a:t>
            </a:r>
            <a:r>
              <a:rPr lang="en-CA" sz="2000" dirty="0"/>
              <a:t>-learn (0.22)</a:t>
            </a:r>
          </a:p>
        </p:txBody>
      </p:sp>
    </p:spTree>
    <p:extLst>
      <p:ext uri="{BB962C8B-B14F-4D97-AF65-F5344CB8AC3E}">
        <p14:creationId xmlns:p14="http://schemas.microsoft.com/office/powerpoint/2010/main" val="31568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FEB9-0925-AC45-BA97-3BB42B270EC5}"/>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355F651F-BBB6-F54E-B5A8-5D2A39CAFE28}"/>
              </a:ext>
            </a:extLst>
          </p:cNvPr>
          <p:cNvSpPr>
            <a:spLocks noGrp="1"/>
          </p:cNvSpPr>
          <p:nvPr>
            <p:ph sz="half" idx="1"/>
          </p:nvPr>
        </p:nvSpPr>
        <p:spPr>
          <a:xfrm>
            <a:off x="1141410" y="2249486"/>
            <a:ext cx="9905998" cy="3541714"/>
          </a:xfrm>
        </p:spPr>
        <p:txBody>
          <a:bodyPr>
            <a:normAutofit/>
          </a:bodyPr>
          <a:lstStyle/>
          <a:p>
            <a:r>
              <a:rPr lang="en-US" sz="2000" dirty="0"/>
              <a:t>Advanced analytics only started in 1980, so the dataset will predict years ranging from 1980 to 2016</a:t>
            </a:r>
          </a:p>
          <a:p>
            <a:r>
              <a:rPr lang="en-US" sz="2000" dirty="0"/>
              <a:t>Players who played at least 40 games are included in the dataset</a:t>
            </a:r>
          </a:p>
          <a:p>
            <a:r>
              <a:rPr lang="en-US" sz="2000" dirty="0"/>
              <a:t>Remove null values</a:t>
            </a:r>
          </a:p>
          <a:p>
            <a:r>
              <a:rPr lang="en-US" sz="2000" dirty="0"/>
              <a:t>Remove all-star asterisk</a:t>
            </a:r>
          </a:p>
          <a:p>
            <a:r>
              <a:rPr lang="en-US" sz="2000" dirty="0"/>
              <a:t>Use of name matching to populate next year PPG, RPG, and APG to previous year row</a:t>
            </a:r>
          </a:p>
        </p:txBody>
      </p:sp>
    </p:spTree>
    <p:extLst>
      <p:ext uri="{BB962C8B-B14F-4D97-AF65-F5344CB8AC3E}">
        <p14:creationId xmlns:p14="http://schemas.microsoft.com/office/powerpoint/2010/main" val="2064651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FEB9-0925-AC45-BA97-3BB42B270EC5}"/>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355F651F-BBB6-F54E-B5A8-5D2A39CAFE28}"/>
              </a:ext>
            </a:extLst>
          </p:cNvPr>
          <p:cNvSpPr>
            <a:spLocks noGrp="1"/>
          </p:cNvSpPr>
          <p:nvPr>
            <p:ph sz="half" idx="1"/>
          </p:nvPr>
        </p:nvSpPr>
        <p:spPr>
          <a:xfrm>
            <a:off x="1141410" y="2249486"/>
            <a:ext cx="9905998" cy="3541714"/>
          </a:xfrm>
        </p:spPr>
        <p:txBody>
          <a:bodyPr>
            <a:normAutofit/>
          </a:bodyPr>
          <a:lstStyle/>
          <a:p>
            <a:r>
              <a:rPr lang="en-US" sz="2000" dirty="0"/>
              <a:t>Finalize cleaning of data</a:t>
            </a:r>
          </a:p>
          <a:p>
            <a:r>
              <a:rPr lang="en-US" sz="2000" dirty="0"/>
              <a:t>Convert player position (df[‘Pos’]) into vectorized data</a:t>
            </a:r>
          </a:p>
          <a:p>
            <a:r>
              <a:rPr lang="en-US" sz="2000" dirty="0"/>
              <a:t>Create and test models</a:t>
            </a:r>
          </a:p>
          <a:p>
            <a:r>
              <a:rPr lang="en-US" sz="2000" dirty="0"/>
              <a:t>Measure accuracy with r^2, mean average error, and RMSE (metrics to determine how accurate the finalized model is)</a:t>
            </a:r>
          </a:p>
        </p:txBody>
      </p:sp>
    </p:spTree>
    <p:extLst>
      <p:ext uri="{BB962C8B-B14F-4D97-AF65-F5344CB8AC3E}">
        <p14:creationId xmlns:p14="http://schemas.microsoft.com/office/powerpoint/2010/main" val="317446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347F-8D1E-584B-A36A-DE7C57164EB3}"/>
              </a:ext>
            </a:extLst>
          </p:cNvPr>
          <p:cNvSpPr>
            <a:spLocks noGrp="1"/>
          </p:cNvSpPr>
          <p:nvPr>
            <p:ph type="title"/>
          </p:nvPr>
        </p:nvSpPr>
        <p:spPr/>
        <p:txBody>
          <a:bodyPr/>
          <a:lstStyle/>
          <a:p>
            <a:r>
              <a:rPr lang="en-US" dirty="0"/>
              <a:t>Machine Learning models – PPG results</a:t>
            </a:r>
          </a:p>
        </p:txBody>
      </p:sp>
      <p:sp>
        <p:nvSpPr>
          <p:cNvPr id="3" name="Text Placeholder 2">
            <a:extLst>
              <a:ext uri="{FF2B5EF4-FFF2-40B4-BE49-F238E27FC236}">
                <a16:creationId xmlns:a16="http://schemas.microsoft.com/office/drawing/2014/main" id="{D1F0EFA1-6D8C-3E48-9E8F-FE5EF5D6AAD7}"/>
              </a:ext>
            </a:extLst>
          </p:cNvPr>
          <p:cNvSpPr>
            <a:spLocks noGrp="1"/>
          </p:cNvSpPr>
          <p:nvPr>
            <p:ph type="body" idx="1"/>
          </p:nvPr>
        </p:nvSpPr>
        <p:spPr/>
        <p:txBody>
          <a:bodyPr/>
          <a:lstStyle/>
          <a:p>
            <a:r>
              <a:rPr lang="en-US" dirty="0">
                <a:solidFill>
                  <a:schemeClr val="bg1"/>
                </a:solidFill>
              </a:rPr>
              <a:t>Random forest regressor</a:t>
            </a:r>
          </a:p>
        </p:txBody>
      </p:sp>
      <p:sp>
        <p:nvSpPr>
          <p:cNvPr id="4" name="Content Placeholder 3">
            <a:extLst>
              <a:ext uri="{FF2B5EF4-FFF2-40B4-BE49-F238E27FC236}">
                <a16:creationId xmlns:a16="http://schemas.microsoft.com/office/drawing/2014/main" id="{1F6A8B01-DD79-8C46-8F7A-A78B3598C041}"/>
              </a:ext>
            </a:extLst>
          </p:cNvPr>
          <p:cNvSpPr>
            <a:spLocks noGrp="1"/>
          </p:cNvSpPr>
          <p:nvPr>
            <p:ph sz="half" idx="2"/>
          </p:nvPr>
        </p:nvSpPr>
        <p:spPr/>
        <p:txBody>
          <a:bodyPr/>
          <a:lstStyle/>
          <a:p>
            <a:pPr marL="0" indent="0">
              <a:buNone/>
            </a:pPr>
            <a:r>
              <a:rPr lang="en-US" dirty="0"/>
              <a:t>Mean PPG: 10.98 points per game</a:t>
            </a:r>
          </a:p>
          <a:p>
            <a:pPr marL="0" indent="0">
              <a:buNone/>
            </a:pPr>
            <a:r>
              <a:rPr lang="en-US" dirty="0"/>
              <a:t>R^2: 0.7676</a:t>
            </a:r>
          </a:p>
          <a:p>
            <a:pPr marL="0" indent="0">
              <a:buNone/>
            </a:pPr>
            <a:r>
              <a:rPr lang="en-US" dirty="0"/>
              <a:t>Mean average error: 2.33</a:t>
            </a:r>
          </a:p>
          <a:p>
            <a:pPr marL="0" indent="0">
              <a:buNone/>
            </a:pPr>
            <a:r>
              <a:rPr lang="en-US" dirty="0"/>
              <a:t>RMSE: 3.02</a:t>
            </a:r>
          </a:p>
          <a:p>
            <a:pPr marL="0" indent="0">
              <a:buNone/>
            </a:pPr>
            <a:endParaRPr lang="en-US" dirty="0"/>
          </a:p>
        </p:txBody>
      </p:sp>
      <p:sp>
        <p:nvSpPr>
          <p:cNvPr id="5" name="Text Placeholder 4">
            <a:extLst>
              <a:ext uri="{FF2B5EF4-FFF2-40B4-BE49-F238E27FC236}">
                <a16:creationId xmlns:a16="http://schemas.microsoft.com/office/drawing/2014/main" id="{344899B8-926D-4845-B516-44412C2647F3}"/>
              </a:ext>
            </a:extLst>
          </p:cNvPr>
          <p:cNvSpPr>
            <a:spLocks noGrp="1"/>
          </p:cNvSpPr>
          <p:nvPr>
            <p:ph type="body" sz="quarter" idx="3"/>
          </p:nvPr>
        </p:nvSpPr>
        <p:spPr/>
        <p:txBody>
          <a:bodyPr/>
          <a:lstStyle/>
          <a:p>
            <a:r>
              <a:rPr lang="en-US" dirty="0">
                <a:solidFill>
                  <a:schemeClr val="bg1"/>
                </a:solidFill>
              </a:rPr>
              <a:t>Bayesian ridge</a:t>
            </a:r>
          </a:p>
        </p:txBody>
      </p:sp>
      <p:sp>
        <p:nvSpPr>
          <p:cNvPr id="6" name="Content Placeholder 5">
            <a:extLst>
              <a:ext uri="{FF2B5EF4-FFF2-40B4-BE49-F238E27FC236}">
                <a16:creationId xmlns:a16="http://schemas.microsoft.com/office/drawing/2014/main" id="{313C19B4-CF8F-564A-A9A4-81D2BFDDA966}"/>
              </a:ext>
            </a:extLst>
          </p:cNvPr>
          <p:cNvSpPr>
            <a:spLocks noGrp="1"/>
          </p:cNvSpPr>
          <p:nvPr>
            <p:ph sz="quarter" idx="4"/>
          </p:nvPr>
        </p:nvSpPr>
        <p:spPr/>
        <p:txBody>
          <a:bodyPr/>
          <a:lstStyle/>
          <a:p>
            <a:pPr marL="0" indent="0">
              <a:buNone/>
            </a:pPr>
            <a:r>
              <a:rPr lang="en-US" dirty="0"/>
              <a:t>Mean PPG: 10.98 points per game</a:t>
            </a:r>
          </a:p>
          <a:p>
            <a:pPr marL="0" indent="0">
              <a:buNone/>
            </a:pPr>
            <a:r>
              <a:rPr lang="en-US" dirty="0"/>
              <a:t>R^2: 0.7798</a:t>
            </a:r>
          </a:p>
          <a:p>
            <a:pPr marL="0" indent="0">
              <a:buNone/>
            </a:pPr>
            <a:r>
              <a:rPr lang="en-US" dirty="0"/>
              <a:t>Mean average error: 2.29</a:t>
            </a:r>
          </a:p>
          <a:p>
            <a:pPr marL="0" indent="0">
              <a:buNone/>
            </a:pPr>
            <a:r>
              <a:rPr lang="en-US" dirty="0"/>
              <a:t>RMSE: 2.94</a:t>
            </a:r>
          </a:p>
        </p:txBody>
      </p:sp>
    </p:spTree>
    <p:extLst>
      <p:ext uri="{BB962C8B-B14F-4D97-AF65-F5344CB8AC3E}">
        <p14:creationId xmlns:p14="http://schemas.microsoft.com/office/powerpoint/2010/main" val="3196435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347F-8D1E-584B-A36A-DE7C57164EB3}"/>
              </a:ext>
            </a:extLst>
          </p:cNvPr>
          <p:cNvSpPr>
            <a:spLocks noGrp="1"/>
          </p:cNvSpPr>
          <p:nvPr>
            <p:ph type="title"/>
          </p:nvPr>
        </p:nvSpPr>
        <p:spPr/>
        <p:txBody>
          <a:bodyPr/>
          <a:lstStyle/>
          <a:p>
            <a:r>
              <a:rPr lang="en-US" dirty="0"/>
              <a:t>Machine Learning models – APG results</a:t>
            </a:r>
          </a:p>
        </p:txBody>
      </p:sp>
      <p:sp>
        <p:nvSpPr>
          <p:cNvPr id="3" name="Text Placeholder 2">
            <a:extLst>
              <a:ext uri="{FF2B5EF4-FFF2-40B4-BE49-F238E27FC236}">
                <a16:creationId xmlns:a16="http://schemas.microsoft.com/office/drawing/2014/main" id="{D1F0EFA1-6D8C-3E48-9E8F-FE5EF5D6AAD7}"/>
              </a:ext>
            </a:extLst>
          </p:cNvPr>
          <p:cNvSpPr>
            <a:spLocks noGrp="1"/>
          </p:cNvSpPr>
          <p:nvPr>
            <p:ph type="body" idx="1"/>
          </p:nvPr>
        </p:nvSpPr>
        <p:spPr/>
        <p:txBody>
          <a:bodyPr/>
          <a:lstStyle/>
          <a:p>
            <a:r>
              <a:rPr lang="en-US" dirty="0">
                <a:solidFill>
                  <a:schemeClr val="bg1"/>
                </a:solidFill>
              </a:rPr>
              <a:t>Support vector regression</a:t>
            </a:r>
          </a:p>
        </p:txBody>
      </p:sp>
      <p:sp>
        <p:nvSpPr>
          <p:cNvPr id="4" name="Content Placeholder 3">
            <a:extLst>
              <a:ext uri="{FF2B5EF4-FFF2-40B4-BE49-F238E27FC236}">
                <a16:creationId xmlns:a16="http://schemas.microsoft.com/office/drawing/2014/main" id="{1F6A8B01-DD79-8C46-8F7A-A78B3598C041}"/>
              </a:ext>
            </a:extLst>
          </p:cNvPr>
          <p:cNvSpPr>
            <a:spLocks noGrp="1"/>
          </p:cNvSpPr>
          <p:nvPr>
            <p:ph sz="half" idx="2"/>
          </p:nvPr>
        </p:nvSpPr>
        <p:spPr/>
        <p:txBody>
          <a:bodyPr/>
          <a:lstStyle/>
          <a:p>
            <a:pPr marL="0" indent="0">
              <a:buNone/>
            </a:pPr>
            <a:r>
              <a:rPr lang="en-US" dirty="0"/>
              <a:t>Mean APG: 2.50 assists per game</a:t>
            </a:r>
          </a:p>
          <a:p>
            <a:pPr marL="0" indent="0">
              <a:buNone/>
            </a:pPr>
            <a:r>
              <a:rPr lang="en-US" dirty="0"/>
              <a:t>R^2: 0.8249</a:t>
            </a:r>
          </a:p>
          <a:p>
            <a:pPr marL="0" indent="0">
              <a:buNone/>
            </a:pPr>
            <a:r>
              <a:rPr lang="en-US" dirty="0"/>
              <a:t>Mean average error: 0.59</a:t>
            </a:r>
          </a:p>
          <a:p>
            <a:pPr marL="0" indent="0">
              <a:buNone/>
            </a:pPr>
            <a:r>
              <a:rPr lang="en-US" dirty="0"/>
              <a:t>RMSE: 0.86</a:t>
            </a:r>
          </a:p>
          <a:p>
            <a:pPr marL="0" indent="0">
              <a:buNone/>
            </a:pPr>
            <a:endParaRPr lang="en-US" dirty="0"/>
          </a:p>
        </p:txBody>
      </p:sp>
      <p:sp>
        <p:nvSpPr>
          <p:cNvPr id="5" name="Text Placeholder 4">
            <a:extLst>
              <a:ext uri="{FF2B5EF4-FFF2-40B4-BE49-F238E27FC236}">
                <a16:creationId xmlns:a16="http://schemas.microsoft.com/office/drawing/2014/main" id="{344899B8-926D-4845-B516-44412C2647F3}"/>
              </a:ext>
            </a:extLst>
          </p:cNvPr>
          <p:cNvSpPr>
            <a:spLocks noGrp="1"/>
          </p:cNvSpPr>
          <p:nvPr>
            <p:ph type="body" sz="quarter" idx="3"/>
          </p:nvPr>
        </p:nvSpPr>
        <p:spPr/>
        <p:txBody>
          <a:bodyPr/>
          <a:lstStyle/>
          <a:p>
            <a:r>
              <a:rPr lang="en-US" dirty="0">
                <a:solidFill>
                  <a:schemeClr val="bg1"/>
                </a:solidFill>
              </a:rPr>
              <a:t>Bayesian ridge</a:t>
            </a:r>
          </a:p>
        </p:txBody>
      </p:sp>
      <p:sp>
        <p:nvSpPr>
          <p:cNvPr id="6" name="Content Placeholder 5">
            <a:extLst>
              <a:ext uri="{FF2B5EF4-FFF2-40B4-BE49-F238E27FC236}">
                <a16:creationId xmlns:a16="http://schemas.microsoft.com/office/drawing/2014/main" id="{313C19B4-CF8F-564A-A9A4-81D2BFDDA966}"/>
              </a:ext>
            </a:extLst>
          </p:cNvPr>
          <p:cNvSpPr>
            <a:spLocks noGrp="1"/>
          </p:cNvSpPr>
          <p:nvPr>
            <p:ph sz="quarter" idx="4"/>
          </p:nvPr>
        </p:nvSpPr>
        <p:spPr/>
        <p:txBody>
          <a:bodyPr/>
          <a:lstStyle/>
          <a:p>
            <a:pPr marL="0" indent="0">
              <a:buNone/>
            </a:pPr>
            <a:r>
              <a:rPr lang="en-US" dirty="0"/>
              <a:t>Mean APG: 2.50 assists per game</a:t>
            </a:r>
          </a:p>
          <a:p>
            <a:pPr marL="0" indent="0">
              <a:buNone/>
            </a:pPr>
            <a:r>
              <a:rPr lang="en-US" dirty="0"/>
              <a:t>R^2: 0.8288</a:t>
            </a:r>
          </a:p>
          <a:p>
            <a:pPr marL="0" indent="0">
              <a:buNone/>
            </a:pPr>
            <a:r>
              <a:rPr lang="en-US" dirty="0"/>
              <a:t>Mean average error: 0.59</a:t>
            </a:r>
          </a:p>
          <a:p>
            <a:pPr marL="0" indent="0">
              <a:buNone/>
            </a:pPr>
            <a:r>
              <a:rPr lang="en-US" dirty="0"/>
              <a:t>RMSE: 0.85</a:t>
            </a:r>
          </a:p>
        </p:txBody>
      </p:sp>
    </p:spTree>
    <p:extLst>
      <p:ext uri="{BB962C8B-B14F-4D97-AF65-F5344CB8AC3E}">
        <p14:creationId xmlns:p14="http://schemas.microsoft.com/office/powerpoint/2010/main" val="2957817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347F-8D1E-584B-A36A-DE7C57164EB3}"/>
              </a:ext>
            </a:extLst>
          </p:cNvPr>
          <p:cNvSpPr>
            <a:spLocks noGrp="1"/>
          </p:cNvSpPr>
          <p:nvPr>
            <p:ph type="title"/>
          </p:nvPr>
        </p:nvSpPr>
        <p:spPr/>
        <p:txBody>
          <a:bodyPr/>
          <a:lstStyle/>
          <a:p>
            <a:r>
              <a:rPr lang="en-US" dirty="0"/>
              <a:t>Machine Learning models – RPG results</a:t>
            </a:r>
          </a:p>
        </p:txBody>
      </p:sp>
      <p:sp>
        <p:nvSpPr>
          <p:cNvPr id="3" name="Text Placeholder 2">
            <a:extLst>
              <a:ext uri="{FF2B5EF4-FFF2-40B4-BE49-F238E27FC236}">
                <a16:creationId xmlns:a16="http://schemas.microsoft.com/office/drawing/2014/main" id="{D1F0EFA1-6D8C-3E48-9E8F-FE5EF5D6AAD7}"/>
              </a:ext>
            </a:extLst>
          </p:cNvPr>
          <p:cNvSpPr>
            <a:spLocks noGrp="1"/>
          </p:cNvSpPr>
          <p:nvPr>
            <p:ph type="body" idx="1"/>
          </p:nvPr>
        </p:nvSpPr>
        <p:spPr/>
        <p:txBody>
          <a:bodyPr/>
          <a:lstStyle/>
          <a:p>
            <a:r>
              <a:rPr lang="en-US" dirty="0">
                <a:solidFill>
                  <a:schemeClr val="bg1"/>
                </a:solidFill>
              </a:rPr>
              <a:t>Ridge regression</a:t>
            </a:r>
          </a:p>
        </p:txBody>
      </p:sp>
      <p:sp>
        <p:nvSpPr>
          <p:cNvPr id="4" name="Content Placeholder 3">
            <a:extLst>
              <a:ext uri="{FF2B5EF4-FFF2-40B4-BE49-F238E27FC236}">
                <a16:creationId xmlns:a16="http://schemas.microsoft.com/office/drawing/2014/main" id="{1F6A8B01-DD79-8C46-8F7A-A78B3598C041}"/>
              </a:ext>
            </a:extLst>
          </p:cNvPr>
          <p:cNvSpPr>
            <a:spLocks noGrp="1"/>
          </p:cNvSpPr>
          <p:nvPr>
            <p:ph sz="half" idx="2"/>
          </p:nvPr>
        </p:nvSpPr>
        <p:spPr/>
        <p:txBody>
          <a:bodyPr/>
          <a:lstStyle/>
          <a:p>
            <a:pPr marL="0" indent="0">
              <a:buNone/>
            </a:pPr>
            <a:r>
              <a:rPr lang="en-US" dirty="0"/>
              <a:t>Mean RPG: 4.50 rebounds per game</a:t>
            </a:r>
          </a:p>
          <a:p>
            <a:pPr marL="0" indent="0">
              <a:buNone/>
            </a:pPr>
            <a:r>
              <a:rPr lang="en-US" dirty="0"/>
              <a:t>R^2: 0.8042</a:t>
            </a:r>
          </a:p>
          <a:p>
            <a:pPr marL="0" indent="0">
              <a:buNone/>
            </a:pPr>
            <a:r>
              <a:rPr lang="en-US" dirty="0"/>
              <a:t>Mean average error: 0.90</a:t>
            </a:r>
          </a:p>
          <a:p>
            <a:pPr marL="0" indent="0">
              <a:buNone/>
            </a:pPr>
            <a:r>
              <a:rPr lang="en-US" dirty="0"/>
              <a:t>RMSE: 1.27</a:t>
            </a:r>
          </a:p>
          <a:p>
            <a:pPr marL="0" indent="0">
              <a:buNone/>
            </a:pPr>
            <a:endParaRPr lang="en-US" dirty="0"/>
          </a:p>
        </p:txBody>
      </p:sp>
      <p:sp>
        <p:nvSpPr>
          <p:cNvPr id="5" name="Text Placeholder 4">
            <a:extLst>
              <a:ext uri="{FF2B5EF4-FFF2-40B4-BE49-F238E27FC236}">
                <a16:creationId xmlns:a16="http://schemas.microsoft.com/office/drawing/2014/main" id="{344899B8-926D-4845-B516-44412C2647F3}"/>
              </a:ext>
            </a:extLst>
          </p:cNvPr>
          <p:cNvSpPr>
            <a:spLocks noGrp="1"/>
          </p:cNvSpPr>
          <p:nvPr>
            <p:ph type="body" sz="quarter" idx="3"/>
          </p:nvPr>
        </p:nvSpPr>
        <p:spPr/>
        <p:txBody>
          <a:bodyPr/>
          <a:lstStyle/>
          <a:p>
            <a:r>
              <a:rPr lang="en-US" dirty="0">
                <a:solidFill>
                  <a:schemeClr val="bg1"/>
                </a:solidFill>
              </a:rPr>
              <a:t>Bayesian ridge</a:t>
            </a:r>
          </a:p>
        </p:txBody>
      </p:sp>
      <p:sp>
        <p:nvSpPr>
          <p:cNvPr id="6" name="Content Placeholder 5">
            <a:extLst>
              <a:ext uri="{FF2B5EF4-FFF2-40B4-BE49-F238E27FC236}">
                <a16:creationId xmlns:a16="http://schemas.microsoft.com/office/drawing/2014/main" id="{313C19B4-CF8F-564A-A9A4-81D2BFDDA966}"/>
              </a:ext>
            </a:extLst>
          </p:cNvPr>
          <p:cNvSpPr>
            <a:spLocks noGrp="1"/>
          </p:cNvSpPr>
          <p:nvPr>
            <p:ph sz="quarter" idx="4"/>
          </p:nvPr>
        </p:nvSpPr>
        <p:spPr/>
        <p:txBody>
          <a:bodyPr/>
          <a:lstStyle/>
          <a:p>
            <a:pPr marL="0" indent="0">
              <a:buNone/>
            </a:pPr>
            <a:r>
              <a:rPr lang="en-US" dirty="0"/>
              <a:t>Mean RPG: 4.50 rebounds per game</a:t>
            </a:r>
          </a:p>
          <a:p>
            <a:pPr marL="0" indent="0">
              <a:buNone/>
            </a:pPr>
            <a:r>
              <a:rPr lang="en-US" dirty="0"/>
              <a:t>R^2: 0.8041</a:t>
            </a:r>
          </a:p>
          <a:p>
            <a:pPr marL="0" indent="0">
              <a:buNone/>
            </a:pPr>
            <a:r>
              <a:rPr lang="en-US" dirty="0"/>
              <a:t>Mean average error: 0.90</a:t>
            </a:r>
          </a:p>
          <a:p>
            <a:pPr marL="0" indent="0">
              <a:buNone/>
            </a:pPr>
            <a:r>
              <a:rPr lang="en-US" dirty="0"/>
              <a:t>RMSE: 1.27</a:t>
            </a:r>
          </a:p>
        </p:txBody>
      </p:sp>
    </p:spTree>
    <p:extLst>
      <p:ext uri="{BB962C8B-B14F-4D97-AF65-F5344CB8AC3E}">
        <p14:creationId xmlns:p14="http://schemas.microsoft.com/office/powerpoint/2010/main" val="2288751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60</TotalTime>
  <Words>456</Words>
  <Application>Microsoft Macintosh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Machine Learning project</vt:lpstr>
      <vt:lpstr>Problem statement</vt:lpstr>
      <vt:lpstr>Dataset</vt:lpstr>
      <vt:lpstr>Tools</vt:lpstr>
      <vt:lpstr>Data cleaning</vt:lpstr>
      <vt:lpstr>Machine learning models</vt:lpstr>
      <vt:lpstr>Machine Learning models – PPG results</vt:lpstr>
      <vt:lpstr>Machine Learning models – APG results</vt:lpstr>
      <vt:lpstr>Machine Learning models – RPG results</vt:lpstr>
      <vt:lpstr>Next Steps</vt:lpstr>
      <vt:lpstr>Repository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dc:title>
  <dc:creator>Anthony Amilcare Cerelli</dc:creator>
  <cp:lastModifiedBy>Anthony Amilcare Cerelli</cp:lastModifiedBy>
  <cp:revision>8</cp:revision>
  <dcterms:created xsi:type="dcterms:W3CDTF">2020-05-01T17:47:36Z</dcterms:created>
  <dcterms:modified xsi:type="dcterms:W3CDTF">2020-05-01T18:48:18Z</dcterms:modified>
</cp:coreProperties>
</file>