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14"/>
  </p:notesMasterIdLst>
  <p:sldIdLst>
    <p:sldId id="265" r:id="rId2"/>
    <p:sldId id="273" r:id="rId3"/>
    <p:sldId id="256" r:id="rId4"/>
    <p:sldId id="274" r:id="rId5"/>
    <p:sldId id="275" r:id="rId6"/>
    <p:sldId id="276" r:id="rId7"/>
    <p:sldId id="277" r:id="rId8"/>
    <p:sldId id="278" r:id="rId9"/>
    <p:sldId id="279" r:id="rId10"/>
    <p:sldId id="280" r:id="rId11"/>
    <p:sldId id="271" r:id="rId12"/>
    <p:sldId id="272" r:id="rId13"/>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10"/>
  </p:normalViewPr>
  <p:slideViewPr>
    <p:cSldViewPr snapToGrid="0" snapToObjects="1">
      <p:cViewPr varScale="1">
        <p:scale>
          <a:sx n="52" d="100"/>
          <a:sy n="52" d="100"/>
        </p:scale>
        <p:origin x="13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994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07056" y="3017521"/>
            <a:ext cx="10698479" cy="2715337"/>
          </a:xfrm>
        </p:spPr>
        <p:txBody>
          <a:bodyPr anchor="b">
            <a:normAutofit/>
          </a:bodyPr>
          <a:lstStyle>
            <a:lvl1pPr>
              <a:defRPr sz="6480"/>
            </a:lvl1pPr>
          </a:lstStyle>
          <a:p>
            <a:r>
              <a:rPr lang="en-US"/>
              <a:t>Click to edit Master title style</a:t>
            </a:r>
            <a:endParaRPr lang="en-US" dirty="0"/>
          </a:p>
        </p:txBody>
      </p:sp>
      <p:sp>
        <p:nvSpPr>
          <p:cNvPr id="3" name="Subtitle 2"/>
          <p:cNvSpPr>
            <a:spLocks noGrp="1"/>
          </p:cNvSpPr>
          <p:nvPr>
            <p:ph type="subTitle" idx="1"/>
          </p:nvPr>
        </p:nvSpPr>
        <p:spPr>
          <a:xfrm>
            <a:off x="3107056" y="5732855"/>
            <a:ext cx="10698479" cy="1351540"/>
          </a:xfrm>
        </p:spPr>
        <p:txBody>
          <a:bodyPr anchor="t"/>
          <a:lstStyle>
            <a:lvl1pPr marL="0" indent="0" algn="l">
              <a:buNone/>
              <a:defRPr>
                <a:solidFill>
                  <a:schemeClr val="tx1">
                    <a:lumMod val="65000"/>
                    <a:lumOff val="3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5188573"/>
            <a:ext cx="2093582" cy="934307"/>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638175" y="5435449"/>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69846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107055" y="731520"/>
            <a:ext cx="10698479" cy="3740448"/>
          </a:xfrm>
        </p:spPr>
        <p:txBody>
          <a:bodyPr anchor="ctr">
            <a:normAutofit/>
          </a:bodyPr>
          <a:lstStyle>
            <a:lvl1pPr algn="l">
              <a:defRPr sz="5760" b="0" cap="none"/>
            </a:lvl1pPr>
          </a:lstStyle>
          <a:p>
            <a:r>
              <a:rPr lang="en-US"/>
              <a:t>Click to edit Master title style</a:t>
            </a:r>
            <a:endParaRPr lang="en-US" dirty="0"/>
          </a:p>
        </p:txBody>
      </p:sp>
      <p:sp>
        <p:nvSpPr>
          <p:cNvPr id="3" name="Text Placeholder 2"/>
          <p:cNvSpPr>
            <a:spLocks noGrp="1"/>
          </p:cNvSpPr>
          <p:nvPr>
            <p:ph type="body" idx="1"/>
          </p:nvPr>
        </p:nvSpPr>
        <p:spPr>
          <a:xfrm>
            <a:off x="3107055" y="5224855"/>
            <a:ext cx="10698479" cy="1867037"/>
          </a:xfrm>
        </p:spPr>
        <p:txBody>
          <a:bodyPr anchor="ctr">
            <a:normAutofit/>
          </a:bodyPr>
          <a:lstStyle>
            <a:lvl1pPr marL="0" indent="0" algn="l">
              <a:buNone/>
              <a:defRPr sz="2160">
                <a:solidFill>
                  <a:schemeClr val="tx1">
                    <a:lumMod val="65000"/>
                    <a:lumOff val="3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5026" y="381381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638175" y="3892967"/>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3238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19939" y="731520"/>
            <a:ext cx="10072711" cy="3474720"/>
          </a:xfrm>
        </p:spPr>
        <p:txBody>
          <a:bodyPr anchor="ctr">
            <a:normAutofit/>
          </a:bodyPr>
          <a:lstStyle>
            <a:lvl1pPr algn="l">
              <a:defRPr sz="576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930014" y="4206240"/>
            <a:ext cx="9043865"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3107055" y="5224855"/>
            <a:ext cx="10698479" cy="1867037"/>
          </a:xfrm>
        </p:spPr>
        <p:txBody>
          <a:bodyPr anchor="ctr">
            <a:normAutofit/>
          </a:bodyPr>
          <a:lstStyle>
            <a:lvl1pPr marL="0" indent="0" algn="l">
              <a:buNone/>
              <a:defRPr sz="2160">
                <a:solidFill>
                  <a:schemeClr val="tx1">
                    <a:lumMod val="65000"/>
                    <a:lumOff val="3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026" y="381381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638175" y="3892967"/>
            <a:ext cx="935720" cy="438150"/>
          </a:xfrm>
        </p:spPr>
        <p:txBody>
          <a:bodyPr/>
          <a:lstStyle/>
          <a:p>
            <a:fld id="{D57F1E4F-1CFF-5643-939E-217C01CDF565}" type="slidenum">
              <a:rPr lang="en-US" smtClean="0"/>
              <a:pPr/>
              <a:t>‹#›</a:t>
            </a:fld>
            <a:endParaRPr lang="en-US" dirty="0"/>
          </a:p>
        </p:txBody>
      </p:sp>
      <p:sp>
        <p:nvSpPr>
          <p:cNvPr id="14" name="TextBox 13"/>
          <p:cNvSpPr txBox="1"/>
          <p:nvPr/>
        </p:nvSpPr>
        <p:spPr>
          <a:xfrm>
            <a:off x="2961182" y="777606"/>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
        <p:nvSpPr>
          <p:cNvPr id="15" name="TextBox 14"/>
          <p:cNvSpPr txBox="1"/>
          <p:nvPr/>
        </p:nvSpPr>
        <p:spPr>
          <a:xfrm>
            <a:off x="13337822" y="34863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814571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107056" y="2926081"/>
            <a:ext cx="10698480" cy="3269814"/>
          </a:xfrm>
        </p:spPr>
        <p:txBody>
          <a:bodyPr anchor="b">
            <a:normAutofit/>
          </a:bodyPr>
          <a:lstStyle>
            <a:lvl1pPr algn="l">
              <a:defRPr sz="5760" b="0"/>
            </a:lvl1pPr>
          </a:lstStyle>
          <a:p>
            <a:r>
              <a:rPr lang="en-US"/>
              <a:t>Click to edit Master title style</a:t>
            </a:r>
            <a:endParaRPr lang="en-US" dirty="0"/>
          </a:p>
        </p:txBody>
      </p:sp>
      <p:sp>
        <p:nvSpPr>
          <p:cNvPr id="4" name="Text Placeholder 3"/>
          <p:cNvSpPr>
            <a:spLocks noGrp="1"/>
          </p:cNvSpPr>
          <p:nvPr>
            <p:ph type="body" sz="half" idx="2"/>
          </p:nvPr>
        </p:nvSpPr>
        <p:spPr>
          <a:xfrm>
            <a:off x="3107056" y="6217920"/>
            <a:ext cx="10698480" cy="87554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08145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3419939" y="731520"/>
            <a:ext cx="10072711" cy="3474720"/>
          </a:xfrm>
        </p:spPr>
        <p:txBody>
          <a:bodyPr anchor="ctr">
            <a:normAutofit/>
          </a:bodyPr>
          <a:lstStyle>
            <a:lvl1pPr algn="l">
              <a:defRPr sz="576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3107054" y="5212080"/>
            <a:ext cx="10698480" cy="1005840"/>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3107056" y="6217920"/>
            <a:ext cx="10698480" cy="87554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217C01CDF565}" type="slidenum">
              <a:rPr lang="en-US" smtClean="0"/>
              <a:pPr/>
              <a:t>‹#›</a:t>
            </a:fld>
            <a:endParaRPr lang="en-US" dirty="0"/>
          </a:p>
        </p:txBody>
      </p:sp>
      <p:sp>
        <p:nvSpPr>
          <p:cNvPr id="17" name="TextBox 16"/>
          <p:cNvSpPr txBox="1"/>
          <p:nvPr/>
        </p:nvSpPr>
        <p:spPr>
          <a:xfrm>
            <a:off x="2961182" y="777606"/>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
        <p:nvSpPr>
          <p:cNvPr id="18" name="TextBox 17"/>
          <p:cNvSpPr txBox="1"/>
          <p:nvPr/>
        </p:nvSpPr>
        <p:spPr>
          <a:xfrm>
            <a:off x="13337822" y="34863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24825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107055" y="752888"/>
            <a:ext cx="10698479" cy="3456024"/>
          </a:xfrm>
        </p:spPr>
        <p:txBody>
          <a:bodyPr anchor="ctr">
            <a:normAutofit/>
          </a:bodyPr>
          <a:lstStyle>
            <a:lvl1pPr algn="l">
              <a:defRPr sz="5760" b="0"/>
            </a:lvl1pPr>
          </a:lstStyle>
          <a:p>
            <a:r>
              <a:rPr lang="en-US"/>
              <a:t>Click to edit Master title style</a:t>
            </a:r>
            <a:endParaRPr lang="en-US" dirty="0"/>
          </a:p>
        </p:txBody>
      </p:sp>
      <p:sp>
        <p:nvSpPr>
          <p:cNvPr id="21" name="Text Placeholder 9"/>
          <p:cNvSpPr>
            <a:spLocks noGrp="1"/>
          </p:cNvSpPr>
          <p:nvPr>
            <p:ph type="body" sz="quarter" idx="13"/>
          </p:nvPr>
        </p:nvSpPr>
        <p:spPr>
          <a:xfrm>
            <a:off x="3107054" y="5212080"/>
            <a:ext cx="10698480" cy="1005840"/>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3107056" y="6217920"/>
            <a:ext cx="10698480" cy="87554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07249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33372297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53775" y="752887"/>
            <a:ext cx="2649121" cy="6340580"/>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3107054" y="752887"/>
            <a:ext cx="7772400" cy="63405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729203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417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1511" y="748932"/>
            <a:ext cx="10694024" cy="1537068"/>
          </a:xfrm>
        </p:spPr>
        <p:txBody>
          <a:bodyPr/>
          <a:lstStyle/>
          <a:p>
            <a:r>
              <a:rPr lang="en-US"/>
              <a:t>Click to edit Master title style</a:t>
            </a:r>
            <a:endParaRPr lang="en-US" dirty="0"/>
          </a:p>
        </p:txBody>
      </p:sp>
      <p:sp>
        <p:nvSpPr>
          <p:cNvPr id="3" name="Content Placeholder 2"/>
          <p:cNvSpPr>
            <a:spLocks noGrp="1"/>
          </p:cNvSpPr>
          <p:nvPr>
            <p:ph idx="1"/>
          </p:nvPr>
        </p:nvSpPr>
        <p:spPr>
          <a:xfrm>
            <a:off x="3107054" y="2560320"/>
            <a:ext cx="10698480" cy="45331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288036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07055" y="2470500"/>
            <a:ext cx="10698479" cy="1762560"/>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3107055" y="4236155"/>
            <a:ext cx="10698479" cy="1032480"/>
          </a:xfrm>
        </p:spPr>
        <p:txBody>
          <a:bodyPr anchor="t"/>
          <a:lstStyle>
            <a:lvl1pPr marL="0" indent="0" algn="l">
              <a:buNone/>
              <a:defRPr sz="2400">
                <a:solidFill>
                  <a:schemeClr val="tx1">
                    <a:lumMod val="65000"/>
                    <a:lumOff val="3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5026" y="381381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638175" y="3892967"/>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963706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107054" y="2560320"/>
            <a:ext cx="5176637" cy="453314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628896" y="2551467"/>
            <a:ext cx="5176637" cy="453314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638175" y="945339"/>
            <a:ext cx="935720" cy="438150"/>
          </a:xfrm>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7171689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527248" y="2367244"/>
            <a:ext cx="479127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3107055" y="3058759"/>
            <a:ext cx="5211472" cy="40248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007956" y="2363370"/>
            <a:ext cx="4798801"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8600348" y="3054886"/>
            <a:ext cx="5206409" cy="40248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638175" y="945339"/>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96954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864886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922163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07055" y="535306"/>
            <a:ext cx="4206239" cy="1171574"/>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7587614" y="535306"/>
            <a:ext cx="6217920" cy="6497956"/>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107055" y="1918336"/>
            <a:ext cx="4206239" cy="5114923"/>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05473158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07056" y="5760720"/>
            <a:ext cx="1069848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7054" y="761958"/>
            <a:ext cx="10698480" cy="4625964"/>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3107056" y="6440806"/>
            <a:ext cx="10698480" cy="592454"/>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98017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74320"/>
            <a:ext cx="3421819" cy="7966354"/>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32665" y="-943"/>
            <a:ext cx="2828009" cy="8224847"/>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19456" cy="8229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111510" y="748932"/>
            <a:ext cx="10694024" cy="15370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107054" y="2560320"/>
            <a:ext cx="10698480" cy="46634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433935" y="7356525"/>
            <a:ext cx="1375540" cy="444475"/>
          </a:xfrm>
          <a:prstGeom prst="rect">
            <a:avLst/>
          </a:prstGeom>
        </p:spPr>
        <p:txBody>
          <a:bodyPr vert="horz" lIns="91440" tIns="45720" rIns="91440" bIns="45720" rtlCol="0" anchor="ctr"/>
          <a:lstStyle>
            <a:lvl1pPr algn="r">
              <a:defRPr sz="1080">
                <a:solidFill>
                  <a:schemeClr val="tx1">
                    <a:tint val="75000"/>
                  </a:schemeClr>
                </a:solidFill>
              </a:defRPr>
            </a:lvl1pPr>
          </a:lstStyle>
          <a:p>
            <a:fld id="{B61BEF0D-F0BB-DE4B-95CE-6DB70DBA9567}" type="datetimeFigureOut">
              <a:rPr lang="en-US" smtClean="0"/>
              <a:pPr/>
              <a:t>4/21/2025</a:t>
            </a:fld>
            <a:endParaRPr lang="en-US" dirty="0"/>
          </a:p>
        </p:txBody>
      </p:sp>
      <p:sp>
        <p:nvSpPr>
          <p:cNvPr id="5" name="Footer Placeholder 4"/>
          <p:cNvSpPr>
            <a:spLocks noGrp="1"/>
          </p:cNvSpPr>
          <p:nvPr>
            <p:ph type="ftr" sz="quarter" idx="3"/>
          </p:nvPr>
        </p:nvSpPr>
        <p:spPr>
          <a:xfrm>
            <a:off x="3107055" y="7362970"/>
            <a:ext cx="9143999"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638175" y="945339"/>
            <a:ext cx="935720" cy="438150"/>
          </a:xfrm>
          <a:prstGeom prst="rect">
            <a:avLst/>
          </a:prstGeom>
        </p:spPr>
        <p:txBody>
          <a:bodyPr vert="horz" lIns="91440" tIns="45720" rIns="91440" bIns="45720" rtlCol="0" anchor="ctr"/>
          <a:lstStyle>
            <a:lvl1pPr algn="r">
              <a:defRPr sz="24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602387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hf sldNum="0" hdr="0" ftr="0" dt="0"/>
  <p:txStyles>
    <p:titleStyle>
      <a:lvl1pPr algn="l" defTabSz="548640" rtl="0" eaLnBrk="1" latinLnBrk="0" hangingPunct="1">
        <a:spcBef>
          <a:spcPct val="0"/>
        </a:spcBef>
        <a:buNone/>
        <a:defRPr sz="432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document/4649292" TargetMode="External"/><Relationship Id="rId2" Type="http://schemas.openxmlformats.org/officeDocument/2006/relationships/hyperlink" Target="https://pubmed.ncbi.nlm.nih.gov/15522159/" TargetMode="External"/><Relationship Id="rId1" Type="http://schemas.openxmlformats.org/officeDocument/2006/relationships/slideLayout" Target="../slideLayouts/slideLayout17.xml"/><Relationship Id="rId4" Type="http://schemas.openxmlformats.org/officeDocument/2006/relationships/hyperlink" Target="https://pubmed.ncbi.nlm.nih.gov/1600755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hyperlink" Target="https://pubmed.ncbi.nlm.nih.gov/?term=Livingstone+MB&amp;cauthor_id=15522159"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77CB56-5A13-22F9-AB56-E0DA0C6EBDC5}"/>
              </a:ext>
            </a:extLst>
          </p:cNvPr>
          <p:cNvSpPr txBox="1"/>
          <p:nvPr/>
        </p:nvSpPr>
        <p:spPr>
          <a:xfrm>
            <a:off x="3938155" y="1340427"/>
            <a:ext cx="6380018" cy="3631763"/>
          </a:xfrm>
          <a:prstGeom prst="rect">
            <a:avLst/>
          </a:prstGeom>
          <a:noFill/>
        </p:spPr>
        <p:txBody>
          <a:bodyPr wrap="square" rtlCol="0">
            <a:spAutoFit/>
          </a:bodyPr>
          <a:lstStyle/>
          <a:p>
            <a:pPr algn="ctr"/>
            <a:r>
              <a:rPr lang="en-IN" sz="5400" dirty="0">
                <a:latin typeface="Corbel" panose="020B0503020204020204" pitchFamily="34" charset="0"/>
              </a:rPr>
              <a:t> </a:t>
            </a:r>
          </a:p>
          <a:p>
            <a:pPr algn="ctr"/>
            <a:r>
              <a:rPr lang="en-IN" sz="2800" dirty="0">
                <a:latin typeface="Corbel" panose="020B0503020204020204" pitchFamily="34" charset="0"/>
              </a:rPr>
              <a:t>Calorie Tracker Web Application Using Python</a:t>
            </a:r>
          </a:p>
          <a:p>
            <a:pPr algn="ctr"/>
            <a:endParaRPr lang="en-IN" dirty="0">
              <a:latin typeface="Corbel" panose="020B0503020204020204" pitchFamily="34" charset="0"/>
            </a:endParaRPr>
          </a:p>
          <a:p>
            <a:pPr algn="ctr"/>
            <a:r>
              <a:rPr lang="en-IN" sz="1700" dirty="0">
                <a:latin typeface="Times New Roman" panose="02020603050405020304" pitchFamily="18" charset="0"/>
                <a:cs typeface="Times New Roman" panose="02020603050405020304" pitchFamily="18" charset="0"/>
              </a:rPr>
              <a:t>Chavez Anthony(22106038)</a:t>
            </a:r>
          </a:p>
          <a:p>
            <a:pPr algn="ctr"/>
            <a:r>
              <a:rPr lang="en-IN" sz="1700" dirty="0">
                <a:latin typeface="Times New Roman" panose="02020603050405020304" pitchFamily="18" charset="0"/>
                <a:cs typeface="Times New Roman" panose="02020603050405020304" pitchFamily="18" charset="0"/>
              </a:rPr>
              <a:t>Sumeet Gupta(22106071)</a:t>
            </a:r>
          </a:p>
          <a:p>
            <a:pPr algn="ctr"/>
            <a:r>
              <a:rPr lang="en-IN" sz="1700" dirty="0">
                <a:latin typeface="Times New Roman" panose="02020603050405020304" pitchFamily="18" charset="0"/>
                <a:cs typeface="Times New Roman" panose="02020603050405020304" pitchFamily="18" charset="0"/>
              </a:rPr>
              <a:t>  Mohammed Ali </a:t>
            </a:r>
            <a:r>
              <a:rPr lang="en-IN" sz="1700" dirty="0" err="1">
                <a:latin typeface="Times New Roman" panose="02020603050405020304" pitchFamily="18" charset="0"/>
                <a:cs typeface="Times New Roman" panose="02020603050405020304" pitchFamily="18" charset="0"/>
              </a:rPr>
              <a:t>Bardi</a:t>
            </a:r>
            <a:r>
              <a:rPr lang="en-IN" sz="1700" dirty="0">
                <a:latin typeface="Times New Roman" panose="02020603050405020304" pitchFamily="18" charset="0"/>
                <a:cs typeface="Times New Roman" panose="02020603050405020304" pitchFamily="18" charset="0"/>
              </a:rPr>
              <a:t>(22106058)</a:t>
            </a:r>
          </a:p>
          <a:p>
            <a:pPr algn="ctr"/>
            <a:r>
              <a:rPr lang="en-IN" sz="1700" dirty="0">
                <a:latin typeface="Times New Roman" panose="02020603050405020304" pitchFamily="18" charset="0"/>
                <a:cs typeface="Times New Roman" panose="02020603050405020304" pitchFamily="18" charset="0"/>
              </a:rPr>
              <a:t>Kshitij Chitnis(22106078)</a:t>
            </a:r>
          </a:p>
          <a:p>
            <a:pPr algn="ctr"/>
            <a:endParaRPr lang="en-IN" sz="1700" dirty="0">
              <a:latin typeface="Times New Roman" panose="02020603050405020304" pitchFamily="18" charset="0"/>
              <a:cs typeface="Times New Roman" panose="02020603050405020304" pitchFamily="18" charset="0"/>
            </a:endParaRPr>
          </a:p>
          <a:p>
            <a:pPr algn="ctr"/>
            <a:r>
              <a:rPr lang="en-IN" sz="1700" dirty="0">
                <a:latin typeface="Times New Roman" panose="02020603050405020304" pitchFamily="18" charset="0"/>
                <a:cs typeface="Times New Roman" panose="02020603050405020304" pitchFamily="18" charset="0"/>
              </a:rPr>
              <a:t>Guided by </a:t>
            </a:r>
            <a:r>
              <a:rPr lang="en-IN" sz="1700" dirty="0" err="1">
                <a:latin typeface="Times New Roman" panose="02020603050405020304" pitchFamily="18" charset="0"/>
                <a:cs typeface="Times New Roman" panose="02020603050405020304" pitchFamily="18" charset="0"/>
              </a:rPr>
              <a:t>Prof.Shraddha</a:t>
            </a:r>
            <a:r>
              <a:rPr lang="en-IN" sz="1700" dirty="0">
                <a:latin typeface="Times New Roman" panose="02020603050405020304" pitchFamily="18" charset="0"/>
                <a:cs typeface="Times New Roman" panose="02020603050405020304" pitchFamily="18" charset="0"/>
              </a:rPr>
              <a:t> Dalvi</a:t>
            </a:r>
          </a:p>
        </p:txBody>
      </p:sp>
      <p:pic>
        <p:nvPicPr>
          <p:cNvPr id="3" name="Picture 3">
            <a:extLst>
              <a:ext uri="{FF2B5EF4-FFF2-40B4-BE49-F238E27FC236}">
                <a16:creationId xmlns:a16="http://schemas.microsoft.com/office/drawing/2014/main" id="{1834E892-8D6B-328F-00D2-3FC0E7AFC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800" y="0"/>
            <a:ext cx="101854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5306306"/>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350923-831B-F5A1-405B-9029FF43D593}"/>
              </a:ext>
            </a:extLst>
          </p:cNvPr>
          <p:cNvSpPr txBox="1"/>
          <p:nvPr/>
        </p:nvSpPr>
        <p:spPr>
          <a:xfrm>
            <a:off x="1106055" y="340591"/>
            <a:ext cx="5974772" cy="707886"/>
          </a:xfrm>
          <a:prstGeom prst="rect">
            <a:avLst/>
          </a:prstGeom>
          <a:noFill/>
        </p:spPr>
        <p:txBody>
          <a:bodyPr wrap="square" rtlCol="0">
            <a:spAutoFit/>
          </a:bodyPr>
          <a:lstStyle/>
          <a:p>
            <a:pPr algn="ctr"/>
            <a:r>
              <a:rPr lang="en-IN" sz="4000" b="1" dirty="0">
                <a:latin typeface="Corbel" panose="020B0503020204020204" pitchFamily="34" charset="0"/>
              </a:rPr>
              <a:t>References</a:t>
            </a:r>
          </a:p>
        </p:txBody>
      </p:sp>
      <p:sp>
        <p:nvSpPr>
          <p:cNvPr id="4" name="TextBox 3">
            <a:extLst>
              <a:ext uri="{FF2B5EF4-FFF2-40B4-BE49-F238E27FC236}">
                <a16:creationId xmlns:a16="http://schemas.microsoft.com/office/drawing/2014/main" id="{25F4FD9C-B5BA-C950-C23D-83BE6FDA5A90}"/>
              </a:ext>
            </a:extLst>
          </p:cNvPr>
          <p:cNvSpPr txBox="1"/>
          <p:nvPr/>
        </p:nvSpPr>
        <p:spPr>
          <a:xfrm>
            <a:off x="2540000" y="1435785"/>
            <a:ext cx="7315200" cy="2200602"/>
          </a:xfrm>
          <a:prstGeom prst="rect">
            <a:avLst/>
          </a:prstGeom>
          <a:noFill/>
        </p:spPr>
        <p:txBody>
          <a:bodyPr wrap="square">
            <a:spAutoFit/>
          </a:bodyPr>
          <a:lstStyle/>
          <a:p>
            <a:pPr marL="342900" indent="-342900">
              <a:buAutoNum type="arabicParenR"/>
            </a:pPr>
            <a:r>
              <a:rPr lang="en-US" sz="2000" dirty="0">
                <a:hlinkClick r:id="rId2"/>
              </a:rPr>
              <a:t>Issues in dietary intake assessment of children and adolescents - PubMed (nih.gov)</a:t>
            </a:r>
            <a:endParaRPr lang="en-US" sz="2000" dirty="0"/>
          </a:p>
          <a:p>
            <a:pPr marL="342900" indent="-342900">
              <a:buAutoNum type="arabicParenR"/>
            </a:pPr>
            <a:r>
              <a:rPr lang="en-US" sz="2000" dirty="0">
                <a:hlinkClick r:id="rId3"/>
              </a:rPr>
              <a:t>Determination of food portion size by image processing | IEEE Conference Publication | IEEE Xplore</a:t>
            </a:r>
            <a:endParaRPr lang="en-US" sz="2000" dirty="0"/>
          </a:p>
          <a:p>
            <a:pPr marL="342900" indent="-342900">
              <a:buAutoNum type="arabicParenR"/>
            </a:pPr>
            <a:r>
              <a:rPr lang="en-US" sz="2000" dirty="0">
                <a:hlinkClick r:id="rId4"/>
              </a:rPr>
              <a:t>Self-monitoring dietary intake: current and future practices - PubMed (nih.gov)</a:t>
            </a:r>
            <a:endParaRPr lang="en-US" sz="2000" dirty="0"/>
          </a:p>
          <a:p>
            <a:pPr marL="342900" indent="-342900">
              <a:buAutoNum type="arabicParenR"/>
            </a:pPr>
            <a:endParaRPr lang="en-IN" sz="1700" dirty="0"/>
          </a:p>
        </p:txBody>
      </p:sp>
    </p:spTree>
    <p:extLst>
      <p:ext uri="{BB962C8B-B14F-4D97-AF65-F5344CB8AC3E}">
        <p14:creationId xmlns:p14="http://schemas.microsoft.com/office/powerpoint/2010/main" val="516422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1B1BC1-E82B-9D36-6B4F-323EE565E1D5}"/>
              </a:ext>
            </a:extLst>
          </p:cNvPr>
          <p:cNvSpPr txBox="1"/>
          <p:nvPr/>
        </p:nvSpPr>
        <p:spPr>
          <a:xfrm>
            <a:off x="2243282" y="547255"/>
            <a:ext cx="7045036" cy="1600438"/>
          </a:xfrm>
          <a:prstGeom prst="rect">
            <a:avLst/>
          </a:prstGeom>
          <a:noFill/>
        </p:spPr>
        <p:txBody>
          <a:bodyPr wrap="square" rtlCol="0">
            <a:spAutoFit/>
          </a:bodyPr>
          <a:lstStyle/>
          <a:p>
            <a:r>
              <a:rPr lang="en-IN" sz="3200" dirty="0">
                <a:latin typeface="Corben"/>
              </a:rPr>
              <a:t>Conclusion</a:t>
            </a:r>
          </a:p>
          <a:p>
            <a:endParaRPr lang="en-US" sz="3200" b="0" i="0" dirty="0">
              <a:effectLst/>
              <a:latin typeface="Söhne"/>
            </a:endParaRPr>
          </a:p>
          <a:p>
            <a:r>
              <a:rPr lang="en-US" sz="1700" b="0" i="0" dirty="0">
                <a:effectLst/>
                <a:latin typeface="Times New Roman" panose="02020603050405020304" pitchFamily="18" charset="0"/>
                <a:cs typeface="Times New Roman" panose="02020603050405020304" pitchFamily="18" charset="0"/>
              </a:rPr>
              <a:t>In conclusion, the calorie tracker project stands at the intersection of technological innovation and health awareness</a:t>
            </a:r>
            <a:r>
              <a:rPr lang="en-US" sz="1700" b="0" i="0" dirty="0">
                <a:effectLst/>
                <a:latin typeface="Söhne"/>
              </a:rPr>
              <a:t>. </a:t>
            </a:r>
            <a:endParaRPr lang="en-IN" sz="1700" dirty="0">
              <a:latin typeface="Corben"/>
            </a:endParaRPr>
          </a:p>
        </p:txBody>
      </p:sp>
    </p:spTree>
    <p:extLst>
      <p:ext uri="{BB962C8B-B14F-4D97-AF65-F5344CB8AC3E}">
        <p14:creationId xmlns:p14="http://schemas.microsoft.com/office/powerpoint/2010/main" val="3053092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F84C31-F414-55EA-5019-60C109D74B5E}"/>
              </a:ext>
            </a:extLst>
          </p:cNvPr>
          <p:cNvSpPr txBox="1"/>
          <p:nvPr/>
        </p:nvSpPr>
        <p:spPr>
          <a:xfrm>
            <a:off x="3397827" y="3427497"/>
            <a:ext cx="7315200" cy="1015663"/>
          </a:xfrm>
          <a:prstGeom prst="rect">
            <a:avLst/>
          </a:prstGeom>
          <a:noFill/>
        </p:spPr>
        <p:txBody>
          <a:bodyPr wrap="square">
            <a:spAutoFit/>
          </a:bodyPr>
          <a:lstStyle/>
          <a:p>
            <a:pPr algn="ctr"/>
            <a:r>
              <a:rPr lang="en-IN" sz="6000" dirty="0">
                <a:latin typeface="Calisto MT" panose="02040603050505030304" pitchFamily="18" charset="0"/>
              </a:rPr>
              <a:t>THANK YOU</a:t>
            </a:r>
          </a:p>
        </p:txBody>
      </p:sp>
    </p:spTree>
    <p:extLst>
      <p:ext uri="{BB962C8B-B14F-4D97-AF65-F5344CB8AC3E}">
        <p14:creationId xmlns:p14="http://schemas.microsoft.com/office/powerpoint/2010/main" val="1676299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A03F-E296-CEC5-8503-297E690E3810}"/>
              </a:ext>
            </a:extLst>
          </p:cNvPr>
          <p:cNvSpPr>
            <a:spLocks noGrp="1"/>
          </p:cNvSpPr>
          <p:nvPr>
            <p:ph type="title" idx="4294967295"/>
          </p:nvPr>
        </p:nvSpPr>
        <p:spPr>
          <a:xfrm>
            <a:off x="1966119" y="760845"/>
            <a:ext cx="10693400" cy="1536700"/>
          </a:xfrm>
        </p:spPr>
        <p:txBody>
          <a:bodyPr>
            <a:normAutofit/>
          </a:bodyPr>
          <a:lstStyle/>
          <a:p>
            <a:pPr algn="ctr"/>
            <a:r>
              <a:rPr lang="en-IN" sz="4400" dirty="0">
                <a:latin typeface="Corbel" panose="020B0503020204020204" pitchFamily="34" charset="0"/>
              </a:rPr>
              <a:t>Outline</a:t>
            </a:r>
          </a:p>
        </p:txBody>
      </p:sp>
      <p:sp>
        <p:nvSpPr>
          <p:cNvPr id="3" name="Content Placeholder 2">
            <a:extLst>
              <a:ext uri="{FF2B5EF4-FFF2-40B4-BE49-F238E27FC236}">
                <a16:creationId xmlns:a16="http://schemas.microsoft.com/office/drawing/2014/main" id="{80AA6215-6760-CC79-1CB4-12D12A835A32}"/>
              </a:ext>
            </a:extLst>
          </p:cNvPr>
          <p:cNvSpPr>
            <a:spLocks noGrp="1"/>
          </p:cNvSpPr>
          <p:nvPr>
            <p:ph idx="4294967295"/>
          </p:nvPr>
        </p:nvSpPr>
        <p:spPr>
          <a:xfrm>
            <a:off x="1966119" y="2286000"/>
            <a:ext cx="10698162" cy="4533900"/>
          </a:xfrm>
        </p:spPr>
        <p:txBody>
          <a:bodyPr>
            <a:normAutofit/>
          </a:bodyPr>
          <a:lstStyle/>
          <a:p>
            <a:pPr marL="0" indent="0" algn="ctr">
              <a:buNone/>
            </a:pPr>
            <a:r>
              <a:rPr lang="en-IN" sz="1700" dirty="0">
                <a:latin typeface="Times New Roman" panose="02020603050405020304" pitchFamily="18" charset="0"/>
                <a:cs typeface="Times New Roman" panose="02020603050405020304" pitchFamily="18" charset="0"/>
              </a:rPr>
              <a:t>1.Introduction</a:t>
            </a:r>
          </a:p>
          <a:p>
            <a:pPr marL="0" indent="0" algn="ctr">
              <a:buNone/>
            </a:pPr>
            <a:r>
              <a:rPr lang="en-IN" sz="1700" dirty="0">
                <a:latin typeface="Times New Roman" panose="02020603050405020304" pitchFamily="18" charset="0"/>
                <a:cs typeface="Times New Roman" panose="02020603050405020304" pitchFamily="18" charset="0"/>
              </a:rPr>
              <a:t>2.Literature Survey of The Existing systems</a:t>
            </a:r>
          </a:p>
          <a:p>
            <a:pPr marL="0" indent="0" algn="ctr">
              <a:buNone/>
            </a:pPr>
            <a:r>
              <a:rPr lang="en-IN" sz="1700" dirty="0">
                <a:latin typeface="Times New Roman" panose="02020603050405020304" pitchFamily="18" charset="0"/>
                <a:cs typeface="Times New Roman" panose="02020603050405020304" pitchFamily="18" charset="0"/>
              </a:rPr>
              <a:t>3.Limitations of the existing systems</a:t>
            </a:r>
          </a:p>
          <a:p>
            <a:pPr marL="0" indent="0" algn="ctr">
              <a:buNone/>
            </a:pPr>
            <a:r>
              <a:rPr lang="en-IN" sz="1700" dirty="0">
                <a:latin typeface="Times New Roman" panose="02020603050405020304" pitchFamily="18" charset="0"/>
                <a:cs typeface="Times New Roman" panose="02020603050405020304" pitchFamily="18" charset="0"/>
              </a:rPr>
              <a:t>4.Problem Statement</a:t>
            </a:r>
          </a:p>
          <a:p>
            <a:pPr marL="0" indent="0" algn="ctr">
              <a:buNone/>
            </a:pPr>
            <a:r>
              <a:rPr lang="en-IN" sz="1700" dirty="0">
                <a:latin typeface="Times New Roman" panose="02020603050405020304" pitchFamily="18" charset="0"/>
                <a:cs typeface="Times New Roman" panose="02020603050405020304" pitchFamily="18" charset="0"/>
              </a:rPr>
              <a:t>5.System Design</a:t>
            </a:r>
          </a:p>
          <a:p>
            <a:pPr marL="0" indent="0" algn="ctr">
              <a:buNone/>
            </a:pPr>
            <a:r>
              <a:rPr lang="en-IN" sz="1700" dirty="0">
                <a:latin typeface="Times New Roman" panose="02020603050405020304" pitchFamily="18" charset="0"/>
                <a:cs typeface="Times New Roman" panose="02020603050405020304" pitchFamily="18" charset="0"/>
              </a:rPr>
              <a:t>6.Technologies and Methodologies</a:t>
            </a:r>
          </a:p>
          <a:p>
            <a:pPr marL="0" indent="0" algn="ctr">
              <a:buNone/>
            </a:pPr>
            <a:r>
              <a:rPr lang="en-IN" sz="1700" dirty="0">
                <a:latin typeface="Times New Roman" panose="02020603050405020304" pitchFamily="18" charset="0"/>
                <a:cs typeface="Times New Roman" panose="02020603050405020304" pitchFamily="18" charset="0"/>
              </a:rPr>
              <a:t>7.Implementation</a:t>
            </a:r>
          </a:p>
          <a:p>
            <a:pPr marL="0" indent="0" algn="ctr">
              <a:buNone/>
            </a:pPr>
            <a:r>
              <a:rPr lang="en-IN" sz="1700" dirty="0">
                <a:latin typeface="Times New Roman" panose="02020603050405020304" pitchFamily="18" charset="0"/>
                <a:cs typeface="Times New Roman" panose="02020603050405020304" pitchFamily="18" charset="0"/>
              </a:rPr>
              <a:t>8.Conclusion</a:t>
            </a:r>
          </a:p>
          <a:p>
            <a:pPr marL="0" indent="0" algn="ctr">
              <a:buNone/>
            </a:pPr>
            <a:r>
              <a:rPr lang="en-IN" sz="1700" dirty="0">
                <a:latin typeface="Times New Roman" panose="02020603050405020304" pitchFamily="18" charset="0"/>
                <a:cs typeface="Times New Roman" panose="02020603050405020304" pitchFamily="18" charset="0"/>
              </a:rPr>
              <a:t>9.References</a:t>
            </a:r>
          </a:p>
        </p:txBody>
      </p:sp>
    </p:spTree>
    <p:extLst>
      <p:ext uri="{BB962C8B-B14F-4D97-AF65-F5344CB8AC3E}">
        <p14:creationId xmlns:p14="http://schemas.microsoft.com/office/powerpoint/2010/main" val="335151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3033818" y="0"/>
            <a:ext cx="9630119" cy="8229600"/>
          </a:xfrm>
          <a:prstGeom prst="rect">
            <a:avLst/>
          </a:prstGeom>
          <a:solidFill>
            <a:srgbClr val="F9F9FF">
              <a:alpha val="75000"/>
            </a:srgbClr>
          </a:solidFill>
          <a:ln/>
        </p:spPr>
        <p:txBody>
          <a:bodyPr/>
          <a:lstStyle/>
          <a:p>
            <a:endParaRPr lang="en-IN" dirty="0"/>
          </a:p>
        </p:txBody>
      </p:sp>
      <p:sp>
        <p:nvSpPr>
          <p:cNvPr id="5" name="Text 1"/>
          <p:cNvSpPr/>
          <p:nvPr/>
        </p:nvSpPr>
        <p:spPr>
          <a:xfrm>
            <a:off x="6319598" y="407660"/>
            <a:ext cx="7477601" cy="2499598"/>
          </a:xfrm>
          <a:prstGeom prst="rect">
            <a:avLst/>
          </a:prstGeom>
          <a:noFill/>
          <a:ln/>
        </p:spPr>
        <p:txBody>
          <a:bodyPr wrap="square" rtlCol="0" anchor="t"/>
          <a:lstStyle/>
          <a:p>
            <a:pPr marL="0" indent="0">
              <a:lnSpc>
                <a:spcPts val="6561"/>
              </a:lnSpc>
              <a:buNone/>
            </a:pPr>
            <a:r>
              <a:rPr lang="en-US" sz="4400" b="1" dirty="0">
                <a:solidFill>
                  <a:srgbClr val="1B1B27"/>
                </a:solidFill>
                <a:latin typeface="Corben" pitchFamily="34" charset="0"/>
                <a:ea typeface="Corben" pitchFamily="34" charset="-122"/>
                <a:cs typeface="Corben" pitchFamily="34" charset="-120"/>
              </a:rPr>
              <a:t>Introduction to the Calorie Tracker Web Application Using Python</a:t>
            </a:r>
            <a:endParaRPr lang="en-US" sz="4400" b="1" dirty="0"/>
          </a:p>
        </p:txBody>
      </p:sp>
      <p:sp>
        <p:nvSpPr>
          <p:cNvPr id="6" name="Text 2"/>
          <p:cNvSpPr/>
          <p:nvPr/>
        </p:nvSpPr>
        <p:spPr>
          <a:xfrm>
            <a:off x="6319599" y="3793020"/>
            <a:ext cx="7477601" cy="2487811"/>
          </a:xfrm>
          <a:prstGeom prst="rect">
            <a:avLst/>
          </a:prstGeom>
          <a:noFill/>
          <a:ln/>
        </p:spPr>
        <p:txBody>
          <a:bodyPr wrap="square" rtlCol="0" anchor="t"/>
          <a:lstStyle/>
          <a:p>
            <a:pPr marL="0" indent="0">
              <a:lnSpc>
                <a:spcPts val="2799"/>
              </a:lnSpc>
              <a:buNone/>
            </a:pPr>
            <a:r>
              <a:rPr lang="en-US" sz="2000" dirty="0">
                <a:solidFill>
                  <a:srgbClr val="404155"/>
                </a:solidFill>
                <a:latin typeface="Times New Roman" panose="02020603050405020304" pitchFamily="18" charset="0"/>
                <a:ea typeface="Nobile" pitchFamily="34" charset="-122"/>
                <a:cs typeface="Times New Roman" panose="02020603050405020304" pitchFamily="18" charset="0"/>
              </a:rPr>
              <a:t>The calorie tracker web application is a powerful tool built using </a:t>
            </a:r>
            <a:r>
              <a:rPr lang="en-US" sz="2000" dirty="0" err="1">
                <a:solidFill>
                  <a:srgbClr val="404155"/>
                </a:solidFill>
                <a:latin typeface="Times New Roman" panose="02020603050405020304" pitchFamily="18" charset="0"/>
                <a:ea typeface="Nobile" pitchFamily="34" charset="-122"/>
                <a:cs typeface="Times New Roman" panose="02020603050405020304" pitchFamily="18" charset="0"/>
              </a:rPr>
              <a:t>djang</a:t>
            </a:r>
            <a:r>
              <a:rPr lang="en-US" sz="2000" dirty="0">
                <a:solidFill>
                  <a:srgbClr val="404155"/>
                </a:solidFill>
                <a:latin typeface="Times New Roman" panose="02020603050405020304" pitchFamily="18" charset="0"/>
                <a:ea typeface="Nobile" pitchFamily="34" charset="-122"/>
                <a:cs typeface="Times New Roman" panose="02020603050405020304" pitchFamily="18" charset="0"/>
              </a:rPr>
              <a:t> a high-level Python web framework. It allows users to monitor their daily calorie intake and track their progress. The application provides a user-friendly interface to input meals and snacks, categorize them, and view nutritional information. With a focus on usability and functionality, it aims to simplify the process of managing and maintaining a healthy diet.</a:t>
            </a:r>
            <a:endParaRPr lang="en-US" sz="2000" dirty="0">
              <a:latin typeface="Times New Roman" panose="02020603050405020304" pitchFamily="18" charset="0"/>
              <a:cs typeface="Times New Roman" panose="02020603050405020304" pitchFamily="18" charset="0"/>
            </a:endParaRPr>
          </a:p>
        </p:txBody>
      </p:sp>
      <p:sp>
        <p:nvSpPr>
          <p:cNvPr id="8" name="Text 4"/>
          <p:cNvSpPr/>
          <p:nvPr/>
        </p:nvSpPr>
        <p:spPr>
          <a:xfrm>
            <a:off x="6398181" y="6717149"/>
            <a:ext cx="198120" cy="365760"/>
          </a:xfrm>
          <a:prstGeom prst="rect">
            <a:avLst/>
          </a:prstGeom>
          <a:noFill/>
          <a:ln/>
        </p:spPr>
        <p:txBody>
          <a:bodyPr wrap="none" rtlCol="0" anchor="t"/>
          <a:lstStyle/>
          <a:p>
            <a:pPr marL="0" indent="0" algn="ctr">
              <a:lnSpc>
                <a:spcPts val="2880"/>
              </a:lnSpc>
              <a:buNone/>
            </a:pPr>
            <a:endParaRPr lang="en-US" sz="1152" dirty="0"/>
          </a:p>
        </p:txBody>
      </p:sp>
      <p:sp>
        <p:nvSpPr>
          <p:cNvPr id="9" name="Text 5"/>
          <p:cNvSpPr/>
          <p:nvPr/>
        </p:nvSpPr>
        <p:spPr>
          <a:xfrm>
            <a:off x="6786086" y="6705600"/>
            <a:ext cx="2682240" cy="388858"/>
          </a:xfrm>
          <a:prstGeom prst="rect">
            <a:avLst/>
          </a:prstGeom>
          <a:noFill/>
          <a:ln/>
        </p:spPr>
        <p:txBody>
          <a:bodyPr wrap="none" rtlCol="0" anchor="t"/>
          <a:lstStyle/>
          <a:p>
            <a:pPr marL="0" indent="0" algn="l">
              <a:lnSpc>
                <a:spcPts val="3062"/>
              </a:lnSpc>
              <a:buNone/>
            </a:pPr>
            <a:endParaRPr lang="en-US" sz="2187" dirty="0"/>
          </a:p>
        </p:txBody>
      </p:sp>
      <p:pic>
        <p:nvPicPr>
          <p:cNvPr id="1026" name="Picture 2" descr="Python: impara a programmare con questo linguaggio (tutorial 2020)">
            <a:extLst>
              <a:ext uri="{FF2B5EF4-FFF2-40B4-BE49-F238E27FC236}">
                <a16:creationId xmlns:a16="http://schemas.microsoft.com/office/drawing/2014/main" id="{06A80088-AA57-54DD-DC1F-C6A8392F6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00" y="0"/>
            <a:ext cx="5907505"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C9C642-C8CF-C145-34B8-2079F528A4EB}"/>
              </a:ext>
            </a:extLst>
          </p:cNvPr>
          <p:cNvSpPr txBox="1"/>
          <p:nvPr/>
        </p:nvSpPr>
        <p:spPr>
          <a:xfrm>
            <a:off x="2435058" y="137390"/>
            <a:ext cx="8511764" cy="646331"/>
          </a:xfrm>
          <a:prstGeom prst="rect">
            <a:avLst/>
          </a:prstGeom>
          <a:noFill/>
        </p:spPr>
        <p:txBody>
          <a:bodyPr wrap="square" rtlCol="0">
            <a:spAutoFit/>
          </a:bodyPr>
          <a:lstStyle/>
          <a:p>
            <a:r>
              <a:rPr lang="en-IN" sz="3600" b="1" dirty="0">
                <a:latin typeface="Corbel" panose="020B0503020204020204" pitchFamily="34" charset="0"/>
              </a:rPr>
              <a:t>Literature survey of the existing system</a:t>
            </a:r>
          </a:p>
        </p:txBody>
      </p:sp>
      <p:sp>
        <p:nvSpPr>
          <p:cNvPr id="3" name="TextBox 2">
            <a:extLst>
              <a:ext uri="{FF2B5EF4-FFF2-40B4-BE49-F238E27FC236}">
                <a16:creationId xmlns:a16="http://schemas.microsoft.com/office/drawing/2014/main" id="{8094A330-1B90-537B-44D5-5727FBF9B1D7}"/>
              </a:ext>
            </a:extLst>
          </p:cNvPr>
          <p:cNvSpPr txBox="1"/>
          <p:nvPr/>
        </p:nvSpPr>
        <p:spPr>
          <a:xfrm>
            <a:off x="2435058" y="783721"/>
            <a:ext cx="12452684" cy="7740581"/>
          </a:xfrm>
          <a:prstGeom prst="rect">
            <a:avLst/>
          </a:prstGeom>
          <a:noFill/>
        </p:spPr>
        <p:txBody>
          <a:bodyPr wrap="square" rtlCol="0">
            <a:spAutoFit/>
          </a:bodyPr>
          <a:lstStyle/>
          <a:p>
            <a:pPr algn="l"/>
            <a:r>
              <a:rPr lang="en-US" sz="2000" b="1" dirty="0">
                <a:solidFill>
                  <a:srgbClr val="222222"/>
                </a:solidFill>
                <a:latin typeface="Times New Roman" panose="02020603050405020304" pitchFamily="18" charset="0"/>
                <a:cs typeface="Times New Roman" panose="02020603050405020304" pitchFamily="18" charset="0"/>
              </a:rPr>
              <a:t>1.</a:t>
            </a:r>
            <a:r>
              <a:rPr lang="en-US" sz="2000" b="1" i="0" dirty="0">
                <a:solidFill>
                  <a:srgbClr val="222222"/>
                </a:solidFill>
                <a:effectLst/>
                <a:latin typeface="Times New Roman" panose="02020603050405020304" pitchFamily="18" charset="0"/>
                <a:cs typeface="Times New Roman" panose="02020603050405020304" pitchFamily="18" charset="0"/>
              </a:rPr>
              <a:t>Issues in dietary intake assessment of children and adolescents: dr.</a:t>
            </a:r>
            <a:r>
              <a:rPr lang="en-IN" sz="2000" b="0" i="0" u="sng" dirty="0">
                <a:solidFill>
                  <a:srgbClr val="FB4A18"/>
                </a:solidFill>
                <a:effectLst/>
                <a:highlight>
                  <a:srgbClr val="FFFFFF"/>
                </a:highlight>
                <a:latin typeface="BlinkMacSystemFont"/>
                <a:hlinkClick r:id="rId2">
                  <a:extLst>
                    <a:ext uri="{A12FA001-AC4F-418D-AE19-62706E023703}">
                      <ahyp:hlinkClr xmlns:ahyp="http://schemas.microsoft.com/office/drawing/2018/hyperlinkcolor" val="tx"/>
                    </a:ext>
                  </a:extLst>
                </a:hlinkClick>
              </a:rPr>
              <a:t> </a:t>
            </a:r>
            <a:r>
              <a:rPr lang="en-IN" sz="2000" b="1" i="0" dirty="0">
                <a:effectLst/>
                <a:highlight>
                  <a:srgbClr val="FFFFFF"/>
                </a:highlight>
                <a:latin typeface="Times New Roman" panose="02020603050405020304" pitchFamily="18" charset="0"/>
                <a:cs typeface="Times New Roman" panose="02020603050405020304" pitchFamily="18" charset="0"/>
              </a:rPr>
              <a:t>M B E Livingstone</a:t>
            </a:r>
            <a:endParaRPr lang="en-US" sz="2000" b="1" i="0" dirty="0">
              <a:effectLst/>
              <a:latin typeface="Times New Roman" panose="02020603050405020304" pitchFamily="18" charset="0"/>
              <a:cs typeface="Times New Roman" panose="02020603050405020304" pitchFamily="18" charset="0"/>
            </a:endParaRPr>
          </a:p>
          <a:p>
            <a:pPr algn="l"/>
            <a:r>
              <a:rPr lang="en-US" sz="2000" b="0" i="0" dirty="0">
                <a:solidFill>
                  <a:srgbClr val="222222"/>
                </a:solidFill>
                <a:effectLst/>
                <a:latin typeface="Times New Roman" panose="02020603050405020304" pitchFamily="18" charset="0"/>
                <a:cs typeface="Times New Roman" panose="02020603050405020304" pitchFamily="18" charset="0"/>
              </a:rPr>
              <a:t>There has been a number of proposed methods for measuring daily food diet information. In </a:t>
            </a:r>
          </a:p>
          <a:p>
            <a:pPr algn="l"/>
            <a:r>
              <a:rPr lang="en-US" sz="2000" b="0" i="0" dirty="0">
                <a:solidFill>
                  <a:srgbClr val="222222"/>
                </a:solidFill>
                <a:effectLst/>
                <a:latin typeface="Times New Roman" panose="02020603050405020304" pitchFamily="18" charset="0"/>
                <a:cs typeface="Times New Roman" panose="02020603050405020304" pitchFamily="18" charset="0"/>
              </a:rPr>
              <a:t>this, one existing system which asks the user to give the details of food and drinks he/she had </a:t>
            </a:r>
          </a:p>
          <a:p>
            <a:pPr algn="l"/>
            <a:r>
              <a:rPr lang="en-US" sz="2000" b="0" i="0" dirty="0">
                <a:solidFill>
                  <a:srgbClr val="222222"/>
                </a:solidFill>
                <a:effectLst/>
                <a:latin typeface="Times New Roman" panose="02020603050405020304" pitchFamily="18" charset="0"/>
                <a:cs typeface="Times New Roman" panose="02020603050405020304" pitchFamily="18" charset="0"/>
              </a:rPr>
              <a:t>consumed in 24 hours to the instructor or dietitian but the problem with this type of method is </a:t>
            </a:r>
          </a:p>
          <a:p>
            <a:pPr algn="l"/>
            <a:r>
              <a:rPr lang="en-US" sz="2000" b="0" i="0" dirty="0">
                <a:solidFill>
                  <a:srgbClr val="222222"/>
                </a:solidFill>
                <a:effectLst/>
                <a:latin typeface="Times New Roman" panose="02020603050405020304" pitchFamily="18" charset="0"/>
                <a:cs typeface="Times New Roman" panose="02020603050405020304" pitchFamily="18" charset="0"/>
              </a:rPr>
              <a:t>sometimes people won’t be able to remember exactly what they ate with content and amount. </a:t>
            </a:r>
          </a:p>
          <a:p>
            <a:pPr algn="l"/>
            <a:r>
              <a:rPr lang="en-US" sz="2000" b="0" i="0" dirty="0">
                <a:solidFill>
                  <a:srgbClr val="222222"/>
                </a:solidFill>
                <a:effectLst/>
                <a:latin typeface="Times New Roman" panose="02020603050405020304" pitchFamily="18" charset="0"/>
                <a:cs typeface="Times New Roman" panose="02020603050405020304" pitchFamily="18" charset="0"/>
              </a:rPr>
              <a:t>It is hard for the user to explain and give details of everything he/she consumed in the last 24-</a:t>
            </a:r>
          </a:p>
          <a:p>
            <a:pPr algn="l"/>
            <a:r>
              <a:rPr lang="en-US" sz="2000" b="0" i="0" dirty="0">
                <a:solidFill>
                  <a:srgbClr val="222222"/>
                </a:solidFill>
                <a:effectLst/>
                <a:latin typeface="Times New Roman" panose="02020603050405020304" pitchFamily="18" charset="0"/>
                <a:cs typeface="Times New Roman" panose="02020603050405020304" pitchFamily="18" charset="0"/>
              </a:rPr>
              <a:t>Hours</a:t>
            </a:r>
          </a:p>
          <a:p>
            <a:pPr algn="l"/>
            <a:endParaRPr lang="en-US" sz="2000" b="1" dirty="0">
              <a:latin typeface="Times New Roman" panose="02020603050405020304" pitchFamily="18" charset="0"/>
              <a:cs typeface="Times New Roman" panose="02020603050405020304" pitchFamily="18" charset="0"/>
            </a:endParaRPr>
          </a:p>
          <a:p>
            <a:pPr algn="l"/>
            <a:r>
              <a:rPr lang="en-US" sz="2000" b="1" dirty="0">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Determination of food portion size by image </a:t>
            </a:r>
            <a:r>
              <a:rPr lang="en-US" sz="2000" b="1" i="0" dirty="0" err="1">
                <a:effectLst/>
                <a:latin typeface="Times New Roman" panose="02020603050405020304" pitchFamily="18" charset="0"/>
                <a:cs typeface="Times New Roman" panose="02020603050405020304" pitchFamily="18" charset="0"/>
              </a:rPr>
              <a:t>processing:</a:t>
            </a:r>
            <a:r>
              <a:rPr lang="en-US" sz="2000" b="1" dirty="0" err="1">
                <a:latin typeface="Times New Roman" panose="02020603050405020304" pitchFamily="18" charset="0"/>
                <a:cs typeface="Times New Roman" panose="02020603050405020304" pitchFamily="18" charset="0"/>
              </a:rPr>
              <a:t>dr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Mingui</a:t>
            </a:r>
            <a:r>
              <a:rPr lang="en-US" sz="2000" b="1" dirty="0">
                <a:latin typeface="Times New Roman" panose="02020603050405020304" pitchFamily="18" charset="0"/>
                <a:cs typeface="Times New Roman" panose="02020603050405020304" pitchFamily="18" charset="0"/>
              </a:rPr>
              <a:t> Sun </a:t>
            </a:r>
            <a:endParaRPr lang="en-US" sz="2000" b="1" i="0" dirty="0">
              <a:effectLst/>
              <a:latin typeface="Times New Roman" panose="02020603050405020304" pitchFamily="18" charset="0"/>
              <a:cs typeface="Times New Roman" panose="02020603050405020304" pitchFamily="18" charset="0"/>
            </a:endParaRPr>
          </a:p>
          <a:p>
            <a:pPr algn="l"/>
            <a:r>
              <a:rPr lang="en-US" sz="2000" b="0" i="0" dirty="0">
                <a:solidFill>
                  <a:srgbClr val="222222"/>
                </a:solidFill>
                <a:effectLst/>
                <a:latin typeface="Times New Roman" panose="02020603050405020304" pitchFamily="18" charset="0"/>
                <a:cs typeface="Times New Roman" panose="02020603050405020304" pitchFamily="18" charset="0"/>
              </a:rPr>
              <a:t>Researchers trying to improve on this technique and in the paper [2] author uses a new idea in </a:t>
            </a:r>
          </a:p>
          <a:p>
            <a:pPr algn="l"/>
            <a:r>
              <a:rPr lang="en-US" sz="2000" b="0" i="0" dirty="0">
                <a:solidFill>
                  <a:srgbClr val="222222"/>
                </a:solidFill>
                <a:effectLst/>
                <a:latin typeface="Times New Roman" panose="02020603050405020304" pitchFamily="18" charset="0"/>
                <a:cs typeface="Times New Roman" panose="02020603050405020304" pitchFamily="18" charset="0"/>
              </a:rPr>
              <a:t>which the user takes a picture of the food before eating and using a calorie card as a reference, </a:t>
            </a:r>
          </a:p>
          <a:p>
            <a:pPr algn="l"/>
            <a:r>
              <a:rPr lang="en-US" sz="2000" b="0" i="0" dirty="0">
                <a:solidFill>
                  <a:srgbClr val="222222"/>
                </a:solidFill>
                <a:effectLst/>
                <a:latin typeface="Times New Roman" panose="02020603050405020304" pitchFamily="18" charset="0"/>
                <a:cs typeface="Times New Roman" panose="02020603050405020304" pitchFamily="18" charset="0"/>
              </a:rPr>
              <a:t>it tells the calorie value of the food. The card should be placed next to the food while </a:t>
            </a:r>
          </a:p>
          <a:p>
            <a:pPr algn="l"/>
            <a:r>
              <a:rPr lang="en-US" sz="2000" b="0" i="0" dirty="0">
                <a:solidFill>
                  <a:srgbClr val="222222"/>
                </a:solidFill>
                <a:effectLst/>
                <a:latin typeface="Times New Roman" panose="02020603050405020304" pitchFamily="18" charset="0"/>
                <a:cs typeface="Times New Roman" panose="02020603050405020304" pitchFamily="18" charset="0"/>
              </a:rPr>
              <a:t>capturing the picture . Drawback of this system is that it will not work without the </a:t>
            </a:r>
            <a:r>
              <a:rPr lang="en-US" sz="2000" b="0" i="0" dirty="0" err="1">
                <a:solidFill>
                  <a:srgbClr val="222222"/>
                </a:solidFill>
                <a:effectLst/>
                <a:latin typeface="Times New Roman" panose="02020603050405020304" pitchFamily="18" charset="0"/>
                <a:cs typeface="Times New Roman" panose="02020603050405020304" pitchFamily="18" charset="0"/>
              </a:rPr>
              <a:t>card.There</a:t>
            </a:r>
            <a:r>
              <a:rPr lang="en-US" sz="2000" b="0" i="0" dirty="0">
                <a:solidFill>
                  <a:srgbClr val="222222"/>
                </a:solidFill>
                <a:effectLst/>
                <a:latin typeface="Times New Roman" panose="02020603050405020304" pitchFamily="18" charset="0"/>
                <a:cs typeface="Times New Roman" panose="02020603050405020304" pitchFamily="18" charset="0"/>
              </a:rPr>
              <a:t> </a:t>
            </a:r>
          </a:p>
          <a:p>
            <a:pPr algn="l"/>
            <a:r>
              <a:rPr lang="en-US" sz="2000" b="0" i="0" dirty="0">
                <a:solidFill>
                  <a:srgbClr val="222222"/>
                </a:solidFill>
                <a:effectLst/>
                <a:latin typeface="Times New Roman" panose="02020603050405020304" pitchFamily="18" charset="0"/>
                <a:cs typeface="Times New Roman" panose="02020603050405020304" pitchFamily="18" charset="0"/>
              </a:rPr>
              <a:t>is another system which is based on support vector machine but use the thumb for calibration </a:t>
            </a:r>
          </a:p>
          <a:p>
            <a:pPr algn="l"/>
            <a:r>
              <a:rPr lang="en-US" sz="2000" b="0" i="0" dirty="0">
                <a:solidFill>
                  <a:srgbClr val="222222"/>
                </a:solidFill>
                <a:effectLst/>
                <a:latin typeface="Times New Roman" panose="02020603050405020304" pitchFamily="18" charset="0"/>
                <a:cs typeface="Times New Roman" panose="02020603050405020304" pitchFamily="18" charset="0"/>
              </a:rPr>
              <a:t>of each and every food image, it requires long calculation for measuring nutrition of the food </a:t>
            </a:r>
          </a:p>
          <a:p>
            <a:pPr algn="l"/>
            <a:r>
              <a:rPr lang="en-US" sz="2000" b="0" i="0" dirty="0">
                <a:solidFill>
                  <a:srgbClr val="222222"/>
                </a:solidFill>
                <a:effectLst/>
                <a:latin typeface="Times New Roman" panose="02020603050405020304" pitchFamily="18" charset="0"/>
                <a:cs typeface="Times New Roman" panose="02020603050405020304" pitchFamily="18" charset="0"/>
              </a:rPr>
              <a:t>photo taken with the camera of a mobile phone, but the use of thumb of patient for calibration,</a:t>
            </a:r>
          </a:p>
          <a:p>
            <a:pPr algn="l"/>
            <a:r>
              <a:rPr lang="en-US" sz="2000" b="0" i="0" dirty="0">
                <a:solidFill>
                  <a:srgbClr val="222222"/>
                </a:solidFill>
                <a:effectLst/>
                <a:latin typeface="Times New Roman" panose="02020603050405020304" pitchFamily="18" charset="0"/>
                <a:cs typeface="Times New Roman" panose="02020603050405020304" pitchFamily="18" charset="0"/>
              </a:rPr>
              <a:t>solves the problem of carrying cards or special trays. More specifically, a thumb image is </a:t>
            </a:r>
          </a:p>
          <a:p>
            <a:pPr algn="l"/>
            <a:r>
              <a:rPr lang="en-US" sz="2000" b="0" i="0" dirty="0">
                <a:solidFill>
                  <a:srgbClr val="222222"/>
                </a:solidFill>
                <a:effectLst/>
                <a:latin typeface="Times New Roman" panose="02020603050405020304" pitchFamily="18" charset="0"/>
                <a:cs typeface="Times New Roman" panose="02020603050405020304" pitchFamily="18" charset="0"/>
              </a:rPr>
              <a:t>captured and stored with its measurements in the first usage time (first time calibration).</a:t>
            </a:r>
          </a:p>
          <a:p>
            <a:pPr algn="l"/>
            <a:endParaRPr lang="en-US" sz="2000" b="1" dirty="0">
              <a:latin typeface="Times New Roman" panose="02020603050405020304" pitchFamily="18" charset="0"/>
              <a:cs typeface="Times New Roman" panose="02020603050405020304" pitchFamily="18" charset="0"/>
            </a:endParaRPr>
          </a:p>
          <a:p>
            <a:pPr algn="l"/>
            <a:r>
              <a:rPr lang="en-US" sz="2000" b="1" dirty="0">
                <a:latin typeface="Times New Roman" panose="02020603050405020304" pitchFamily="18" charset="0"/>
                <a:cs typeface="Times New Roman" panose="02020603050405020304" pitchFamily="18" charset="0"/>
              </a:rPr>
              <a:t>3.</a:t>
            </a:r>
            <a:r>
              <a:rPr lang="en-US" sz="2000" b="1" i="0" dirty="0">
                <a:effectLst/>
                <a:latin typeface="Times New Roman" panose="02020603050405020304" pitchFamily="18" charset="0"/>
                <a:cs typeface="Times New Roman" panose="02020603050405020304" pitchFamily="18" charset="0"/>
              </a:rPr>
              <a:t> Self-monitoring dietary intake: Current and future </a:t>
            </a:r>
            <a:r>
              <a:rPr lang="en-US" sz="2000" b="1" i="0" dirty="0" err="1">
                <a:effectLst/>
                <a:latin typeface="Times New Roman" panose="02020603050405020304" pitchFamily="18" charset="0"/>
                <a:cs typeface="Times New Roman" panose="02020603050405020304" pitchFamily="18" charset="0"/>
              </a:rPr>
              <a:t>practices:</a:t>
            </a:r>
            <a:r>
              <a:rPr lang="en-US" sz="2000" b="1" dirty="0" err="1">
                <a:latin typeface="Times New Roman" panose="02020603050405020304" pitchFamily="18" charset="0"/>
                <a:cs typeface="Times New Roman" panose="02020603050405020304" pitchFamily="18" charset="0"/>
              </a:rPr>
              <a:t>dr</a:t>
            </a:r>
            <a:r>
              <a:rPr lang="en-US" sz="2000" b="1" dirty="0">
                <a:latin typeface="Times New Roman" panose="02020603050405020304" pitchFamily="18" charset="0"/>
                <a:cs typeface="Times New Roman" panose="02020603050405020304" pitchFamily="18" charset="0"/>
              </a:rPr>
              <a:t>. Lora E Burke</a:t>
            </a:r>
            <a:endParaRPr lang="en-US" sz="2000" b="1" i="0" dirty="0">
              <a:effectLst/>
              <a:latin typeface="Times New Roman" panose="02020603050405020304" pitchFamily="18" charset="0"/>
              <a:cs typeface="Times New Roman" panose="02020603050405020304" pitchFamily="18" charset="0"/>
            </a:endParaRPr>
          </a:p>
          <a:p>
            <a:pPr algn="l"/>
            <a:r>
              <a:rPr lang="en-US" sz="2000" b="0" i="0" dirty="0">
                <a:solidFill>
                  <a:srgbClr val="222222"/>
                </a:solidFill>
                <a:effectLst/>
                <a:latin typeface="Times New Roman" panose="02020603050405020304" pitchFamily="18" charset="0"/>
                <a:cs typeface="Times New Roman" panose="02020603050405020304" pitchFamily="18" charset="0"/>
              </a:rPr>
              <a:t>In this, another method had been proposed by the author where a user have the PDA(personal </a:t>
            </a:r>
          </a:p>
          <a:p>
            <a:pPr algn="l"/>
            <a:r>
              <a:rPr lang="en-US" sz="2000" b="0" i="0" dirty="0">
                <a:solidFill>
                  <a:srgbClr val="222222"/>
                </a:solidFill>
                <a:effectLst/>
                <a:latin typeface="Times New Roman" panose="02020603050405020304" pitchFamily="18" charset="0"/>
                <a:cs typeface="Times New Roman" panose="02020603050405020304" pitchFamily="18" charset="0"/>
              </a:rPr>
              <a:t>diet assistant) app. In which the user record the daily food intake information on a mobile </a:t>
            </a:r>
          </a:p>
          <a:p>
            <a:pPr algn="l"/>
            <a:r>
              <a:rPr lang="en-US" sz="2000" b="0" i="0" dirty="0">
                <a:solidFill>
                  <a:srgbClr val="222222"/>
                </a:solidFill>
                <a:effectLst/>
                <a:latin typeface="Times New Roman" panose="02020603050405020304" pitchFamily="18" charset="0"/>
                <a:cs typeface="Times New Roman" panose="02020603050405020304" pitchFamily="18" charset="0"/>
              </a:rPr>
              <a:t>phone . but it has been shown that result of the portion has significant error and take long time </a:t>
            </a:r>
          </a:p>
          <a:p>
            <a:pPr algn="l"/>
            <a:r>
              <a:rPr lang="en-US" sz="2000" b="0" i="0" dirty="0">
                <a:solidFill>
                  <a:srgbClr val="222222"/>
                </a:solidFill>
                <a:effectLst/>
                <a:latin typeface="Times New Roman" panose="02020603050405020304" pitchFamily="18" charset="0"/>
                <a:cs typeface="Times New Roman" panose="02020603050405020304" pitchFamily="18" charset="0"/>
              </a:rPr>
              <a:t>for the user to enter the record.</a:t>
            </a:r>
          </a:p>
          <a:p>
            <a:pPr algn="l"/>
            <a:endParaRPr lang="en-IN" sz="1700" dirty="0"/>
          </a:p>
        </p:txBody>
      </p:sp>
    </p:spTree>
    <p:extLst>
      <p:ext uri="{BB962C8B-B14F-4D97-AF65-F5344CB8AC3E}">
        <p14:creationId xmlns:p14="http://schemas.microsoft.com/office/powerpoint/2010/main" val="329561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48FB1C-A012-EA63-75E7-6B33109C1F22}"/>
              </a:ext>
            </a:extLst>
          </p:cNvPr>
          <p:cNvSpPr txBox="1"/>
          <p:nvPr/>
        </p:nvSpPr>
        <p:spPr>
          <a:xfrm>
            <a:off x="2388178" y="318654"/>
            <a:ext cx="8226136" cy="707886"/>
          </a:xfrm>
          <a:prstGeom prst="rect">
            <a:avLst/>
          </a:prstGeom>
          <a:noFill/>
        </p:spPr>
        <p:txBody>
          <a:bodyPr wrap="square" rtlCol="0">
            <a:spAutoFit/>
          </a:bodyPr>
          <a:lstStyle/>
          <a:p>
            <a:r>
              <a:rPr lang="en-IN" sz="4000" b="1" dirty="0">
                <a:latin typeface="Corbel" panose="020B0503020204020204" pitchFamily="34" charset="0"/>
              </a:rPr>
              <a:t>Limitations of the existing systems</a:t>
            </a:r>
          </a:p>
        </p:txBody>
      </p:sp>
      <p:sp>
        <p:nvSpPr>
          <p:cNvPr id="3" name="TextBox 2">
            <a:extLst>
              <a:ext uri="{FF2B5EF4-FFF2-40B4-BE49-F238E27FC236}">
                <a16:creationId xmlns:a16="http://schemas.microsoft.com/office/drawing/2014/main" id="{F08E29ED-1C5B-D240-3398-BCC30F11C02C}"/>
              </a:ext>
            </a:extLst>
          </p:cNvPr>
          <p:cNvSpPr txBox="1"/>
          <p:nvPr/>
        </p:nvSpPr>
        <p:spPr>
          <a:xfrm>
            <a:off x="2299278" y="1208810"/>
            <a:ext cx="9317182" cy="4401205"/>
          </a:xfrm>
          <a:prstGeom prst="rect">
            <a:avLst/>
          </a:prstGeom>
          <a:noFill/>
        </p:spPr>
        <p:txBody>
          <a:bodyPr wrap="square" rtlCol="0">
            <a:spAutoFit/>
          </a:bodyPr>
          <a:lstStyle/>
          <a:p>
            <a:pPr algn="l"/>
            <a:r>
              <a:rPr lang="en-US" sz="2000" b="1" i="0" dirty="0">
                <a:effectLst/>
                <a:latin typeface="Times New Roman" panose="02020603050405020304" pitchFamily="18" charset="0"/>
                <a:cs typeface="Times New Roman" panose="02020603050405020304" pitchFamily="18" charset="0"/>
              </a:rPr>
              <a:t>1.Inaccuracies in Food Databases</a:t>
            </a:r>
            <a:r>
              <a:rPr lang="en-US" sz="2000" b="0" i="0" dirty="0">
                <a:effectLst/>
                <a:latin typeface="Times New Roman" panose="02020603050405020304" pitchFamily="18" charset="0"/>
                <a:cs typeface="Times New Roman" panose="02020603050405020304" pitchFamily="18" charset="0"/>
              </a:rPr>
              <a:t>: Calorie tracker systems rely on extensive food databases for estimating the nutritional content of foods. However, these databases may not always be comprehensive or up-to-date, leading to inaccuracies in calorie and nutrient calculations.</a:t>
            </a:r>
          </a:p>
          <a:p>
            <a:pPr algn="l"/>
            <a:r>
              <a:rPr lang="en-US" sz="2000" b="1" i="0" dirty="0">
                <a:effectLst/>
                <a:latin typeface="Times New Roman" panose="02020603050405020304" pitchFamily="18" charset="0"/>
                <a:cs typeface="Times New Roman" panose="02020603050405020304" pitchFamily="18" charset="0"/>
              </a:rPr>
              <a:t>2.Portion Size Estimation</a:t>
            </a:r>
            <a:r>
              <a:rPr lang="en-US" sz="2000" b="0" i="0" dirty="0">
                <a:effectLst/>
                <a:latin typeface="Times New Roman" panose="02020603050405020304" pitchFamily="18" charset="0"/>
                <a:cs typeface="Times New Roman" panose="02020603050405020304" pitchFamily="18" charset="0"/>
              </a:rPr>
              <a:t>: Users often struggle with accurately estimating portion sizes, which can affect the accuracy of calorie tracking. This is particularly challenging when consuming meals outside of controlled settings, such as restaurants or social gatherings.</a:t>
            </a:r>
          </a:p>
          <a:p>
            <a:pPr algn="l"/>
            <a:r>
              <a:rPr lang="en-US" sz="2000" b="1" i="0" dirty="0">
                <a:effectLst/>
                <a:latin typeface="Times New Roman" panose="02020603050405020304" pitchFamily="18" charset="0"/>
                <a:cs typeface="Times New Roman" panose="02020603050405020304" pitchFamily="18" charset="0"/>
              </a:rPr>
              <a:t>3.Limited Food Recognition</a:t>
            </a:r>
            <a:r>
              <a:rPr lang="en-US" sz="2000" b="0" i="0" dirty="0">
                <a:effectLst/>
                <a:latin typeface="Times New Roman" panose="02020603050405020304" pitchFamily="18" charset="0"/>
                <a:cs typeface="Times New Roman" panose="02020603050405020304" pitchFamily="18" charset="0"/>
              </a:rPr>
              <a:t>: While some calorie tracker apps offer features like barcode scanning and photo recognition, they may not accurately identify all foods or dishes, especially homemade or culturally diverse meals.</a:t>
            </a:r>
          </a:p>
          <a:p>
            <a:r>
              <a:rPr lang="en-US" sz="2000" b="1" i="0" dirty="0">
                <a:effectLst/>
                <a:latin typeface="Söhne"/>
              </a:rPr>
              <a:t>4.Variability in Nutrient Absorption</a:t>
            </a:r>
            <a:r>
              <a:rPr lang="en-US" sz="2000" b="0" i="0" dirty="0">
                <a:effectLst/>
                <a:latin typeface="Söhne"/>
              </a:rPr>
              <a:t>: Calorie tracker systems typically provide estimates based on average nutrient absorption rates. However, individual differences in metabolism, gut microbiota, and other physiological factors can lead to variations in nutrient absorption and utilization, impacting the accuracy of calorie tracking.</a:t>
            </a:r>
            <a:endParaRPr lang="en-IN" sz="2000" dirty="0"/>
          </a:p>
        </p:txBody>
      </p:sp>
    </p:spTree>
    <p:extLst>
      <p:ext uri="{BB962C8B-B14F-4D97-AF65-F5344CB8AC3E}">
        <p14:creationId xmlns:p14="http://schemas.microsoft.com/office/powerpoint/2010/main" val="417574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8B56EC-0981-A8EE-A2C1-65074716CA4B}"/>
              </a:ext>
            </a:extLst>
          </p:cNvPr>
          <p:cNvSpPr txBox="1"/>
          <p:nvPr/>
        </p:nvSpPr>
        <p:spPr>
          <a:xfrm>
            <a:off x="747568" y="689263"/>
            <a:ext cx="8156864" cy="707886"/>
          </a:xfrm>
          <a:prstGeom prst="rect">
            <a:avLst/>
          </a:prstGeom>
          <a:noFill/>
        </p:spPr>
        <p:txBody>
          <a:bodyPr wrap="square" rtlCol="0">
            <a:spAutoFit/>
          </a:bodyPr>
          <a:lstStyle/>
          <a:p>
            <a:pPr algn="ctr"/>
            <a:r>
              <a:rPr lang="en-IN" sz="4000" b="1" dirty="0">
                <a:latin typeface="Corbel" panose="020B0503020204020204" pitchFamily="34" charset="0"/>
              </a:rPr>
              <a:t>Problem</a:t>
            </a:r>
            <a:r>
              <a:rPr lang="en-IN" sz="4000" dirty="0">
                <a:latin typeface="Corbel" panose="020B0503020204020204" pitchFamily="34" charset="0"/>
              </a:rPr>
              <a:t> </a:t>
            </a:r>
            <a:r>
              <a:rPr lang="en-IN" sz="4000" b="1" dirty="0">
                <a:latin typeface="Corbel" panose="020B0503020204020204" pitchFamily="34" charset="0"/>
              </a:rPr>
              <a:t>Statement</a:t>
            </a:r>
          </a:p>
        </p:txBody>
      </p:sp>
      <p:sp>
        <p:nvSpPr>
          <p:cNvPr id="3" name="TextBox 2">
            <a:extLst>
              <a:ext uri="{FF2B5EF4-FFF2-40B4-BE49-F238E27FC236}">
                <a16:creationId xmlns:a16="http://schemas.microsoft.com/office/drawing/2014/main" id="{0AF2FFE5-0CB4-3245-49A1-59263D5A7C5C}"/>
              </a:ext>
            </a:extLst>
          </p:cNvPr>
          <p:cNvSpPr txBox="1"/>
          <p:nvPr/>
        </p:nvSpPr>
        <p:spPr>
          <a:xfrm>
            <a:off x="2566555" y="1922318"/>
            <a:ext cx="9850581" cy="3477875"/>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Despite the growing popularity of calorie tracking apps and tools for managing dietary intake, several challenges persist in their effectiveness and user adoption. Current calorie tracker systems face limitations in accuracy, user engagement, and long-term adherence, leading to suboptimal outcomes in weight management and overall health improvement. These limitations include inaccuracies in food databases, challenges in portion size estimation, user compliance issues, and privacy concerns surrounding data collection and sharing. Moreover, existing systems often lack personalized guidance and fail to consider individual dietary preferences, cultural practices, and lifestyle factors.</a:t>
            </a:r>
            <a:r>
              <a:rPr lang="en-US" sz="2000" b="0" i="0" dirty="0">
                <a:solidFill>
                  <a:srgbClr val="ECECEC"/>
                </a:solidFill>
                <a:effectLst/>
                <a:latin typeface="Times New Roman" panose="02020603050405020304" pitchFamily="18" charset="0"/>
                <a:cs typeface="Times New Roman" panose="02020603050405020304" pitchFamily="18" charset="0"/>
              </a:rPr>
              <a:t>.</a:t>
            </a:r>
          </a:p>
          <a:p>
            <a:r>
              <a:rPr lang="en-US" sz="2000" b="0" i="0" dirty="0">
                <a:effectLst/>
                <a:latin typeface="Times New Roman" panose="02020603050405020304" pitchFamily="18" charset="0"/>
                <a:cs typeface="Times New Roman" panose="02020603050405020304" pitchFamily="18" charset="0"/>
              </a:rPr>
              <a:t>By addressing these challenges, the next generation of calorie tracker systems can empower users to make informed dietary choices, achieve their health and fitness objectives, and sustain long-term behavior change for improved health outcomes.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361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6E6F93-BB49-535E-83C0-520DD570543D}"/>
              </a:ext>
            </a:extLst>
          </p:cNvPr>
          <p:cNvSpPr txBox="1"/>
          <p:nvPr/>
        </p:nvSpPr>
        <p:spPr>
          <a:xfrm>
            <a:off x="-1432932" y="144301"/>
            <a:ext cx="8001000" cy="707886"/>
          </a:xfrm>
          <a:prstGeom prst="rect">
            <a:avLst/>
          </a:prstGeom>
          <a:noFill/>
        </p:spPr>
        <p:txBody>
          <a:bodyPr wrap="square" rtlCol="0">
            <a:spAutoFit/>
          </a:bodyPr>
          <a:lstStyle/>
          <a:p>
            <a:pPr algn="ctr"/>
            <a:r>
              <a:rPr lang="en-IN" sz="4000" dirty="0">
                <a:latin typeface="Corbel" panose="020B0503020204020204" pitchFamily="34" charset="0"/>
              </a:rPr>
              <a:t>System Design</a:t>
            </a:r>
          </a:p>
        </p:txBody>
      </p:sp>
      <p:sp>
        <p:nvSpPr>
          <p:cNvPr id="3" name="Flowchart: Terminator 2">
            <a:extLst>
              <a:ext uri="{FF2B5EF4-FFF2-40B4-BE49-F238E27FC236}">
                <a16:creationId xmlns:a16="http://schemas.microsoft.com/office/drawing/2014/main" id="{54841597-FA23-99BC-5527-61BD69157DD2}"/>
              </a:ext>
            </a:extLst>
          </p:cNvPr>
          <p:cNvSpPr/>
          <p:nvPr/>
        </p:nvSpPr>
        <p:spPr>
          <a:xfrm>
            <a:off x="5043138" y="607738"/>
            <a:ext cx="1678259" cy="596589"/>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endParaRPr lang="en-IN" dirty="0"/>
          </a:p>
        </p:txBody>
      </p:sp>
      <p:sp>
        <p:nvSpPr>
          <p:cNvPr id="4" name="Rectangle 3">
            <a:extLst>
              <a:ext uri="{FF2B5EF4-FFF2-40B4-BE49-F238E27FC236}">
                <a16:creationId xmlns:a16="http://schemas.microsoft.com/office/drawing/2014/main" id="{A9FC5909-5051-DAB7-4D65-D43FA6C4D495}"/>
              </a:ext>
            </a:extLst>
          </p:cNvPr>
          <p:cNvSpPr/>
          <p:nvPr/>
        </p:nvSpPr>
        <p:spPr>
          <a:xfrm>
            <a:off x="4627756" y="1421780"/>
            <a:ext cx="2486722" cy="5965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inputs age, and weight</a:t>
            </a:r>
            <a:endParaRPr lang="en-IN" dirty="0"/>
          </a:p>
        </p:txBody>
      </p:sp>
      <p:sp>
        <p:nvSpPr>
          <p:cNvPr id="5" name="Rectangle 4">
            <a:extLst>
              <a:ext uri="{FF2B5EF4-FFF2-40B4-BE49-F238E27FC236}">
                <a16:creationId xmlns:a16="http://schemas.microsoft.com/office/drawing/2014/main" id="{B3173B10-0A90-8117-E8EB-842532F4CD9B}"/>
              </a:ext>
            </a:extLst>
          </p:cNvPr>
          <p:cNvSpPr/>
          <p:nvPr/>
        </p:nvSpPr>
        <p:spPr>
          <a:xfrm>
            <a:off x="4226312" y="2246968"/>
            <a:ext cx="3311911" cy="5965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inputs food intake</a:t>
            </a:r>
            <a:endParaRPr lang="en-IN" dirty="0"/>
          </a:p>
        </p:txBody>
      </p:sp>
      <p:sp>
        <p:nvSpPr>
          <p:cNvPr id="6" name="Rectangle 5">
            <a:extLst>
              <a:ext uri="{FF2B5EF4-FFF2-40B4-BE49-F238E27FC236}">
                <a16:creationId xmlns:a16="http://schemas.microsoft.com/office/drawing/2014/main" id="{08FE9A43-246C-8F96-25C8-CDAD16AE64DD}"/>
              </a:ext>
            </a:extLst>
          </p:cNvPr>
          <p:cNvSpPr/>
          <p:nvPr/>
        </p:nvSpPr>
        <p:spPr>
          <a:xfrm>
            <a:off x="4036742" y="3072156"/>
            <a:ext cx="3668749" cy="7638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Intake calories is subtracted from goal calories</a:t>
            </a:r>
            <a:endParaRPr lang="en-IN" dirty="0"/>
          </a:p>
        </p:txBody>
      </p:sp>
      <p:sp>
        <p:nvSpPr>
          <p:cNvPr id="7" name="Diamond 6">
            <a:extLst>
              <a:ext uri="{FF2B5EF4-FFF2-40B4-BE49-F238E27FC236}">
                <a16:creationId xmlns:a16="http://schemas.microsoft.com/office/drawing/2014/main" id="{2C02B43E-9CF3-BBA2-8E11-ED381C1F0B15}"/>
              </a:ext>
            </a:extLst>
          </p:cNvPr>
          <p:cNvSpPr/>
          <p:nvPr/>
        </p:nvSpPr>
        <p:spPr>
          <a:xfrm>
            <a:off x="4527394" y="4142690"/>
            <a:ext cx="2687444" cy="1271238"/>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If result &gt; 0</a:t>
            </a:r>
            <a:endParaRPr lang="en-IN" dirty="0"/>
          </a:p>
        </p:txBody>
      </p:sp>
      <p:sp>
        <p:nvSpPr>
          <p:cNvPr id="8" name="Rectangle 7">
            <a:extLst>
              <a:ext uri="{FF2B5EF4-FFF2-40B4-BE49-F238E27FC236}">
                <a16:creationId xmlns:a16="http://schemas.microsoft.com/office/drawing/2014/main" id="{CEE04F73-3C50-B0D7-A0BC-7752A079E610}"/>
              </a:ext>
            </a:extLst>
          </p:cNvPr>
          <p:cNvSpPr/>
          <p:nvPr/>
        </p:nvSpPr>
        <p:spPr>
          <a:xfrm>
            <a:off x="2567568" y="5519855"/>
            <a:ext cx="2475570" cy="6802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Diet plan suggestion</a:t>
            </a:r>
            <a:endParaRPr lang="en-IN" dirty="0"/>
          </a:p>
        </p:txBody>
      </p:sp>
      <p:sp>
        <p:nvSpPr>
          <p:cNvPr id="9" name="Rectangle 8">
            <a:extLst>
              <a:ext uri="{FF2B5EF4-FFF2-40B4-BE49-F238E27FC236}">
                <a16:creationId xmlns:a16="http://schemas.microsoft.com/office/drawing/2014/main" id="{7F620DC2-F703-2F41-92B9-BF4228D8E32A}"/>
              </a:ext>
            </a:extLst>
          </p:cNvPr>
          <p:cNvSpPr/>
          <p:nvPr/>
        </p:nvSpPr>
        <p:spPr>
          <a:xfrm>
            <a:off x="6746485" y="5519854"/>
            <a:ext cx="2475570" cy="7638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Workout suggestion</a:t>
            </a:r>
            <a:endParaRPr lang="en-IN" dirty="0"/>
          </a:p>
        </p:txBody>
      </p:sp>
      <p:sp>
        <p:nvSpPr>
          <p:cNvPr id="10" name="Flowchart: Terminator 9">
            <a:extLst>
              <a:ext uri="{FF2B5EF4-FFF2-40B4-BE49-F238E27FC236}">
                <a16:creationId xmlns:a16="http://schemas.microsoft.com/office/drawing/2014/main" id="{3F0B1F22-291F-5C48-3BD8-E7DE56870B2C}"/>
              </a:ext>
            </a:extLst>
          </p:cNvPr>
          <p:cNvSpPr/>
          <p:nvPr/>
        </p:nvSpPr>
        <p:spPr>
          <a:xfrm>
            <a:off x="4979019" y="7025268"/>
            <a:ext cx="2246971" cy="607740"/>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endParaRPr lang="en-IN" dirty="0"/>
          </a:p>
        </p:txBody>
      </p:sp>
      <p:sp>
        <p:nvSpPr>
          <p:cNvPr id="11" name="Rectangle 10">
            <a:extLst>
              <a:ext uri="{FF2B5EF4-FFF2-40B4-BE49-F238E27FC236}">
                <a16:creationId xmlns:a16="http://schemas.microsoft.com/office/drawing/2014/main" id="{A5140A9F-F0E4-E39A-10E1-A35C28C2BA0A}"/>
              </a:ext>
            </a:extLst>
          </p:cNvPr>
          <p:cNvSpPr/>
          <p:nvPr/>
        </p:nvSpPr>
        <p:spPr>
          <a:xfrm>
            <a:off x="8748134" y="1391113"/>
            <a:ext cx="2877016" cy="6579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Tracking of weight and displaying on line graph</a:t>
            </a:r>
            <a:endParaRPr lang="en-IN" dirty="0"/>
          </a:p>
        </p:txBody>
      </p:sp>
      <p:sp>
        <p:nvSpPr>
          <p:cNvPr id="12" name="Rectangle 11">
            <a:extLst>
              <a:ext uri="{FF2B5EF4-FFF2-40B4-BE49-F238E27FC236}">
                <a16:creationId xmlns:a16="http://schemas.microsoft.com/office/drawing/2014/main" id="{D0C5E16C-2E5E-0381-D393-DAB8C9E47970}"/>
              </a:ext>
            </a:extLst>
          </p:cNvPr>
          <p:cNvSpPr/>
          <p:nvPr/>
        </p:nvSpPr>
        <p:spPr>
          <a:xfrm>
            <a:off x="8653344" y="2224662"/>
            <a:ext cx="4008556" cy="6579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Consumed calories is calculated and macro distribution is shown</a:t>
            </a:r>
            <a:endParaRPr lang="en-IN" dirty="0"/>
          </a:p>
        </p:txBody>
      </p:sp>
      <p:sp>
        <p:nvSpPr>
          <p:cNvPr id="13" name="TextBox 12">
            <a:extLst>
              <a:ext uri="{FF2B5EF4-FFF2-40B4-BE49-F238E27FC236}">
                <a16:creationId xmlns:a16="http://schemas.microsoft.com/office/drawing/2014/main" id="{2D9F571B-C028-5A88-8568-A628FB8A2152}"/>
              </a:ext>
            </a:extLst>
          </p:cNvPr>
          <p:cNvSpPr txBox="1"/>
          <p:nvPr/>
        </p:nvSpPr>
        <p:spPr>
          <a:xfrm>
            <a:off x="7223852" y="4527386"/>
            <a:ext cx="548548" cy="369332"/>
          </a:xfrm>
          <a:prstGeom prst="rect">
            <a:avLst/>
          </a:prstGeom>
          <a:noFill/>
        </p:spPr>
        <p:txBody>
          <a:bodyPr wrap="none" rtlCol="0">
            <a:spAutoFit/>
          </a:bodyPr>
          <a:lstStyle/>
          <a:p>
            <a:r>
              <a:rPr lang="en-US" dirty="0"/>
              <a:t>yes</a:t>
            </a:r>
            <a:endParaRPr lang="en-IN" dirty="0"/>
          </a:p>
        </p:txBody>
      </p:sp>
      <p:sp>
        <p:nvSpPr>
          <p:cNvPr id="14" name="TextBox 13">
            <a:extLst>
              <a:ext uri="{FF2B5EF4-FFF2-40B4-BE49-F238E27FC236}">
                <a16:creationId xmlns:a16="http://schemas.microsoft.com/office/drawing/2014/main" id="{B63A42A6-39AD-F5EA-CB79-039A253B6EDD}"/>
              </a:ext>
            </a:extLst>
          </p:cNvPr>
          <p:cNvSpPr txBox="1"/>
          <p:nvPr/>
        </p:nvSpPr>
        <p:spPr>
          <a:xfrm>
            <a:off x="4066165" y="4505085"/>
            <a:ext cx="476412" cy="369332"/>
          </a:xfrm>
          <a:prstGeom prst="rect">
            <a:avLst/>
          </a:prstGeom>
          <a:noFill/>
        </p:spPr>
        <p:txBody>
          <a:bodyPr wrap="none" rtlCol="0">
            <a:spAutoFit/>
          </a:bodyPr>
          <a:lstStyle/>
          <a:p>
            <a:r>
              <a:rPr lang="en-US" dirty="0"/>
              <a:t>no</a:t>
            </a:r>
            <a:endParaRPr lang="en-IN" dirty="0"/>
          </a:p>
        </p:txBody>
      </p:sp>
      <p:cxnSp>
        <p:nvCxnSpPr>
          <p:cNvPr id="15" name="Straight Arrow Connector 14">
            <a:extLst>
              <a:ext uri="{FF2B5EF4-FFF2-40B4-BE49-F238E27FC236}">
                <a16:creationId xmlns:a16="http://schemas.microsoft.com/office/drawing/2014/main" id="{EC00C6F1-6371-16AE-E97B-1389742B7230}"/>
              </a:ext>
            </a:extLst>
          </p:cNvPr>
          <p:cNvCxnSpPr>
            <a:cxnSpLocks/>
            <a:stCxn id="3" idx="2"/>
            <a:endCxn id="4" idx="0"/>
          </p:cNvCxnSpPr>
          <p:nvPr/>
        </p:nvCxnSpPr>
        <p:spPr>
          <a:xfrm flipH="1">
            <a:off x="5871117" y="1204327"/>
            <a:ext cx="11151" cy="217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935F46-8659-50CB-89CB-79C82D521C5E}"/>
              </a:ext>
            </a:extLst>
          </p:cNvPr>
          <p:cNvCxnSpPr>
            <a:cxnSpLocks/>
            <a:stCxn id="4" idx="2"/>
            <a:endCxn id="5" idx="0"/>
          </p:cNvCxnSpPr>
          <p:nvPr/>
        </p:nvCxnSpPr>
        <p:spPr>
          <a:xfrm>
            <a:off x="5871117" y="2018369"/>
            <a:ext cx="11151" cy="228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4D42CF-65DF-5232-54B2-92767033C3AD}"/>
              </a:ext>
            </a:extLst>
          </p:cNvPr>
          <p:cNvCxnSpPr>
            <a:cxnSpLocks/>
            <a:stCxn id="5" idx="2"/>
            <a:endCxn id="6" idx="0"/>
          </p:cNvCxnSpPr>
          <p:nvPr/>
        </p:nvCxnSpPr>
        <p:spPr>
          <a:xfrm flipH="1">
            <a:off x="5871117" y="2843557"/>
            <a:ext cx="11151" cy="228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AF64940-427F-FC93-0FBC-F9C3DEA2C29E}"/>
              </a:ext>
            </a:extLst>
          </p:cNvPr>
          <p:cNvCxnSpPr>
            <a:cxnSpLocks/>
            <a:stCxn id="6" idx="2"/>
            <a:endCxn id="7" idx="0"/>
          </p:cNvCxnSpPr>
          <p:nvPr/>
        </p:nvCxnSpPr>
        <p:spPr>
          <a:xfrm flipH="1">
            <a:off x="5871116" y="3836025"/>
            <a:ext cx="1" cy="306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EFFC19D-C230-A57E-A56F-61272C9798A3}"/>
              </a:ext>
            </a:extLst>
          </p:cNvPr>
          <p:cNvCxnSpPr>
            <a:cxnSpLocks/>
            <a:stCxn id="4" idx="3"/>
            <a:endCxn id="11" idx="1"/>
          </p:cNvCxnSpPr>
          <p:nvPr/>
        </p:nvCxnSpPr>
        <p:spPr>
          <a:xfrm>
            <a:off x="7114478" y="1720075"/>
            <a:ext cx="16336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5ACA837-2AEE-E3A9-7D8E-229D189606FC}"/>
              </a:ext>
            </a:extLst>
          </p:cNvPr>
          <p:cNvCxnSpPr>
            <a:cxnSpLocks/>
            <a:stCxn id="5" idx="3"/>
            <a:endCxn id="12" idx="1"/>
          </p:cNvCxnSpPr>
          <p:nvPr/>
        </p:nvCxnSpPr>
        <p:spPr>
          <a:xfrm>
            <a:off x="7538223" y="2545263"/>
            <a:ext cx="1115121" cy="8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B92345F8-EAC7-3BAF-AFEE-7D55452F3C87}"/>
              </a:ext>
            </a:extLst>
          </p:cNvPr>
          <p:cNvCxnSpPr>
            <a:cxnSpLocks/>
            <a:stCxn id="12" idx="2"/>
            <a:endCxn id="6" idx="3"/>
          </p:cNvCxnSpPr>
          <p:nvPr/>
        </p:nvCxnSpPr>
        <p:spPr>
          <a:xfrm rot="5400000">
            <a:off x="8895804" y="1692273"/>
            <a:ext cx="571506" cy="29521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0ABAE9B-4700-FC1D-A982-CCD903A90D62}"/>
              </a:ext>
            </a:extLst>
          </p:cNvPr>
          <p:cNvCxnSpPr>
            <a:stCxn id="13" idx="3"/>
            <a:endCxn id="9" idx="0"/>
          </p:cNvCxnSpPr>
          <p:nvPr/>
        </p:nvCxnSpPr>
        <p:spPr>
          <a:xfrm>
            <a:off x="7772400" y="4712052"/>
            <a:ext cx="211870" cy="8078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8F7CBD49-E7D0-F1AE-B30C-B0076D551F4C}"/>
              </a:ext>
            </a:extLst>
          </p:cNvPr>
          <p:cNvCxnSpPr>
            <a:stCxn id="14" idx="1"/>
            <a:endCxn id="8" idx="0"/>
          </p:cNvCxnSpPr>
          <p:nvPr/>
        </p:nvCxnSpPr>
        <p:spPr>
          <a:xfrm rot="10800000" flipV="1">
            <a:off x="3805353" y="4689751"/>
            <a:ext cx="260812" cy="8301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B7F73BFC-A4FA-362E-9203-6CC79AAC7ED2}"/>
              </a:ext>
            </a:extLst>
          </p:cNvPr>
          <p:cNvCxnSpPr>
            <a:cxnSpLocks/>
            <a:stCxn id="9" idx="2"/>
            <a:endCxn id="10" idx="3"/>
          </p:cNvCxnSpPr>
          <p:nvPr/>
        </p:nvCxnSpPr>
        <p:spPr>
          <a:xfrm rot="5400000">
            <a:off x="7082423" y="6427290"/>
            <a:ext cx="1045415" cy="7582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9EE3769-24CD-E26B-9694-48ACAE0D2E5E}"/>
              </a:ext>
            </a:extLst>
          </p:cNvPr>
          <p:cNvCxnSpPr>
            <a:stCxn id="8" idx="2"/>
            <a:endCxn id="10" idx="1"/>
          </p:cNvCxnSpPr>
          <p:nvPr/>
        </p:nvCxnSpPr>
        <p:spPr>
          <a:xfrm rot="16200000" flipH="1">
            <a:off x="3827657" y="6177775"/>
            <a:ext cx="1129059" cy="11736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006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B891DA-5A38-B7B0-3663-9828E8094192}"/>
              </a:ext>
            </a:extLst>
          </p:cNvPr>
          <p:cNvSpPr txBox="1"/>
          <p:nvPr/>
        </p:nvSpPr>
        <p:spPr>
          <a:xfrm>
            <a:off x="3616036" y="550718"/>
            <a:ext cx="7242464" cy="707886"/>
          </a:xfrm>
          <a:prstGeom prst="rect">
            <a:avLst/>
          </a:prstGeom>
          <a:noFill/>
        </p:spPr>
        <p:txBody>
          <a:bodyPr wrap="square" rtlCol="0">
            <a:spAutoFit/>
          </a:bodyPr>
          <a:lstStyle/>
          <a:p>
            <a:pPr algn="ctr"/>
            <a:r>
              <a:rPr lang="en-IN" sz="4000" dirty="0">
                <a:latin typeface="Corbel" panose="020B0503020204020204" pitchFamily="34" charset="0"/>
              </a:rPr>
              <a:t>Technologies and Methodologies</a:t>
            </a:r>
          </a:p>
        </p:txBody>
      </p:sp>
      <p:sp>
        <p:nvSpPr>
          <p:cNvPr id="7" name="TextBox 6">
            <a:extLst>
              <a:ext uri="{FF2B5EF4-FFF2-40B4-BE49-F238E27FC236}">
                <a16:creationId xmlns:a16="http://schemas.microsoft.com/office/drawing/2014/main" id="{4BF73E48-027D-7CFD-4F40-85CE4910F575}"/>
              </a:ext>
            </a:extLst>
          </p:cNvPr>
          <p:cNvSpPr txBox="1"/>
          <p:nvPr/>
        </p:nvSpPr>
        <p:spPr>
          <a:xfrm>
            <a:off x="1968500" y="1362492"/>
            <a:ext cx="10121900" cy="3477875"/>
          </a:xfrm>
          <a:prstGeom prst="rect">
            <a:avLst/>
          </a:prstGeom>
          <a:noFill/>
        </p:spPr>
        <p:txBody>
          <a:bodyPr wrap="square">
            <a:spAutoFit/>
          </a:bodyPr>
          <a:lstStyle/>
          <a:p>
            <a:r>
              <a:rPr lang="en-US" sz="2000" b="0" i="0" dirty="0">
                <a:solidFill>
                  <a:srgbClr val="0D0D0D"/>
                </a:solidFill>
                <a:effectLst/>
                <a:latin typeface="Söhne"/>
              </a:rPr>
              <a:t>Here's an overview of the key components and steps involved:</a:t>
            </a:r>
          </a:p>
          <a:p>
            <a:pPr>
              <a:buFont typeface="+mj-lt"/>
              <a:buAutoNum type="arabicPeriod"/>
            </a:pPr>
            <a:r>
              <a:rPr lang="en-US" sz="2000" b="1" i="0" dirty="0">
                <a:solidFill>
                  <a:srgbClr val="0D0D0D"/>
                </a:solidFill>
                <a:effectLst/>
                <a:latin typeface="Söhne"/>
              </a:rPr>
              <a:t>Django</a:t>
            </a:r>
            <a:r>
              <a:rPr lang="en-US" sz="2000" b="0" i="0" dirty="0">
                <a:solidFill>
                  <a:srgbClr val="0D0D0D"/>
                </a:solidFill>
                <a:effectLst/>
                <a:latin typeface="Söhne"/>
              </a:rPr>
              <a:t>: Django is a high-level Python web framework that facilitates rapid development and clean, pragmatic design. It provides built-in features for handling web requests, managing databases, and rendering templates.</a:t>
            </a:r>
          </a:p>
          <a:p>
            <a:pPr>
              <a:buFont typeface="+mj-lt"/>
              <a:buAutoNum type="arabicPeriod"/>
            </a:pPr>
            <a:r>
              <a:rPr lang="en-US" sz="2000" b="1" i="0" dirty="0">
                <a:solidFill>
                  <a:srgbClr val="0D0D0D"/>
                </a:solidFill>
                <a:effectLst/>
                <a:latin typeface="Söhne"/>
              </a:rPr>
              <a:t>HTML</a:t>
            </a:r>
            <a:r>
              <a:rPr lang="en-US" sz="2000" b="0" i="0" dirty="0">
                <a:solidFill>
                  <a:srgbClr val="0D0D0D"/>
                </a:solidFill>
                <a:effectLst/>
                <a:latin typeface="Söhne"/>
              </a:rPr>
              <a:t>: HTML (</a:t>
            </a:r>
            <a:r>
              <a:rPr lang="en-US" sz="2000" b="0" i="0" dirty="0" err="1">
                <a:solidFill>
                  <a:srgbClr val="0D0D0D"/>
                </a:solidFill>
                <a:effectLst/>
                <a:latin typeface="Söhne"/>
              </a:rPr>
              <a:t>HyperText</a:t>
            </a:r>
            <a:r>
              <a:rPr lang="en-US" sz="2000" b="0" i="0" dirty="0">
                <a:solidFill>
                  <a:srgbClr val="0D0D0D"/>
                </a:solidFill>
                <a:effectLst/>
                <a:latin typeface="Söhne"/>
              </a:rPr>
              <a:t> Markup Language) is the standard markup language for creating web pages. It provides the structure and content of the calorie tracker interface.</a:t>
            </a:r>
          </a:p>
          <a:p>
            <a:pPr>
              <a:buFont typeface="+mj-lt"/>
              <a:buAutoNum type="arabicPeriod"/>
            </a:pPr>
            <a:r>
              <a:rPr lang="en-US" sz="2000" b="1" i="0" dirty="0">
                <a:solidFill>
                  <a:srgbClr val="0D0D0D"/>
                </a:solidFill>
                <a:effectLst/>
                <a:latin typeface="Söhne"/>
              </a:rPr>
              <a:t>Bootstrap</a:t>
            </a:r>
            <a:r>
              <a:rPr lang="en-US" sz="2000" b="0" i="0" dirty="0">
                <a:solidFill>
                  <a:srgbClr val="0D0D0D"/>
                </a:solidFill>
                <a:effectLst/>
                <a:latin typeface="Söhne"/>
              </a:rPr>
              <a:t>: Bootstrap is a popular front-end framework for building responsive and mobile-first websites. It offers pre-designed templates, CSS components, and JavaScript plugins to streamline the development process and ensure consistency across different devices.</a:t>
            </a:r>
          </a:p>
          <a:p>
            <a:pPr>
              <a:buFont typeface="+mj-lt"/>
              <a:buAutoNum type="arabicPeriod"/>
            </a:pPr>
            <a:r>
              <a:rPr lang="en-US" sz="2000" b="1" i="0" dirty="0">
                <a:solidFill>
                  <a:srgbClr val="0D0D0D"/>
                </a:solidFill>
                <a:effectLst/>
                <a:latin typeface="Söhne"/>
              </a:rPr>
              <a:t>Database</a:t>
            </a:r>
            <a:r>
              <a:rPr lang="en-US" sz="2000" b="0" i="0" dirty="0">
                <a:solidFill>
                  <a:srgbClr val="0D0D0D"/>
                </a:solidFill>
                <a:effectLst/>
                <a:latin typeface="Söhne"/>
              </a:rPr>
              <a:t>: Django supports various databases, including SQLite (for development), PostgreSQL, MySQL, and Oracle. </a:t>
            </a:r>
            <a:r>
              <a:rPr lang="en-US" sz="2000" dirty="0">
                <a:solidFill>
                  <a:srgbClr val="0D0D0D"/>
                </a:solidFill>
                <a:latin typeface="Söhne"/>
              </a:rPr>
              <a:t>We chose </a:t>
            </a:r>
            <a:r>
              <a:rPr lang="en-US" sz="2000" dirty="0" err="1">
                <a:solidFill>
                  <a:srgbClr val="0D0D0D"/>
                </a:solidFill>
                <a:latin typeface="Söhne"/>
              </a:rPr>
              <a:t>postgresql</a:t>
            </a:r>
            <a:r>
              <a:rPr lang="en-US" sz="2000" dirty="0">
                <a:solidFill>
                  <a:srgbClr val="0D0D0D"/>
                </a:solidFill>
                <a:latin typeface="Söhne"/>
              </a:rPr>
              <a:t>.</a:t>
            </a:r>
            <a:endParaRPr lang="en-US" sz="2000" b="0" i="0" dirty="0">
              <a:solidFill>
                <a:srgbClr val="0D0D0D"/>
              </a:solidFill>
              <a:effectLst/>
              <a:latin typeface="Söhne"/>
            </a:endParaRPr>
          </a:p>
        </p:txBody>
      </p:sp>
    </p:spTree>
    <p:extLst>
      <p:ext uri="{BB962C8B-B14F-4D97-AF65-F5344CB8AC3E}">
        <p14:creationId xmlns:p14="http://schemas.microsoft.com/office/powerpoint/2010/main" val="414525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4C0C22-1E7B-B9AB-2FD2-6DA4CE117E91}"/>
              </a:ext>
            </a:extLst>
          </p:cNvPr>
          <p:cNvSpPr txBox="1"/>
          <p:nvPr/>
        </p:nvSpPr>
        <p:spPr>
          <a:xfrm>
            <a:off x="-661555" y="331856"/>
            <a:ext cx="7876309" cy="707886"/>
          </a:xfrm>
          <a:prstGeom prst="rect">
            <a:avLst/>
          </a:prstGeom>
          <a:noFill/>
        </p:spPr>
        <p:txBody>
          <a:bodyPr wrap="square" rtlCol="0">
            <a:spAutoFit/>
          </a:bodyPr>
          <a:lstStyle/>
          <a:p>
            <a:pPr algn="ctr"/>
            <a:r>
              <a:rPr lang="en-IN" sz="4000" b="1" dirty="0">
                <a:latin typeface="Corbel" panose="020B0503020204020204" pitchFamily="34" charset="0"/>
              </a:rPr>
              <a:t>Implementation</a:t>
            </a:r>
          </a:p>
        </p:txBody>
      </p:sp>
      <p:pic>
        <p:nvPicPr>
          <p:cNvPr id="4" name="Picture 3">
            <a:extLst>
              <a:ext uri="{FF2B5EF4-FFF2-40B4-BE49-F238E27FC236}">
                <a16:creationId xmlns:a16="http://schemas.microsoft.com/office/drawing/2014/main" id="{1D2EADB9-2EB2-BDDA-4FB4-E20B5904830D}"/>
              </a:ext>
            </a:extLst>
          </p:cNvPr>
          <p:cNvPicPr>
            <a:picLocks noChangeAspect="1"/>
          </p:cNvPicPr>
          <p:nvPr/>
        </p:nvPicPr>
        <p:blipFill>
          <a:blip r:embed="rId2"/>
          <a:stretch>
            <a:fillRect/>
          </a:stretch>
        </p:blipFill>
        <p:spPr>
          <a:xfrm>
            <a:off x="825499" y="1216905"/>
            <a:ext cx="6489700" cy="3582420"/>
          </a:xfrm>
          <a:prstGeom prst="rect">
            <a:avLst/>
          </a:prstGeom>
        </p:spPr>
      </p:pic>
      <p:pic>
        <p:nvPicPr>
          <p:cNvPr id="6" name="Picture 5">
            <a:extLst>
              <a:ext uri="{FF2B5EF4-FFF2-40B4-BE49-F238E27FC236}">
                <a16:creationId xmlns:a16="http://schemas.microsoft.com/office/drawing/2014/main" id="{5B5692D2-59A8-3793-DC8C-3F18FF057862}"/>
              </a:ext>
            </a:extLst>
          </p:cNvPr>
          <p:cNvPicPr>
            <a:picLocks noChangeAspect="1"/>
          </p:cNvPicPr>
          <p:nvPr/>
        </p:nvPicPr>
        <p:blipFill>
          <a:blip r:embed="rId3"/>
          <a:stretch>
            <a:fillRect/>
          </a:stretch>
        </p:blipFill>
        <p:spPr>
          <a:xfrm>
            <a:off x="7493000" y="1216905"/>
            <a:ext cx="6657137" cy="3251710"/>
          </a:xfrm>
          <a:prstGeom prst="rect">
            <a:avLst/>
          </a:prstGeom>
        </p:spPr>
      </p:pic>
      <p:pic>
        <p:nvPicPr>
          <p:cNvPr id="8" name="Picture 7">
            <a:extLst>
              <a:ext uri="{FF2B5EF4-FFF2-40B4-BE49-F238E27FC236}">
                <a16:creationId xmlns:a16="http://schemas.microsoft.com/office/drawing/2014/main" id="{FC5B572A-82CA-E2D5-7D30-ED7B3364B5D8}"/>
              </a:ext>
            </a:extLst>
          </p:cNvPr>
          <p:cNvPicPr>
            <a:picLocks noChangeAspect="1"/>
          </p:cNvPicPr>
          <p:nvPr/>
        </p:nvPicPr>
        <p:blipFill>
          <a:blip r:embed="rId4"/>
          <a:stretch>
            <a:fillRect/>
          </a:stretch>
        </p:blipFill>
        <p:spPr>
          <a:xfrm>
            <a:off x="825499" y="4468615"/>
            <a:ext cx="12534900" cy="3582420"/>
          </a:xfrm>
          <a:prstGeom prst="rect">
            <a:avLst/>
          </a:prstGeom>
        </p:spPr>
      </p:pic>
    </p:spTree>
    <p:extLst>
      <p:ext uri="{BB962C8B-B14F-4D97-AF65-F5344CB8AC3E}">
        <p14:creationId xmlns:p14="http://schemas.microsoft.com/office/powerpoint/2010/main" val="3936988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7217</TotalTime>
  <Words>1118</Words>
  <Application>Microsoft Office PowerPoint</Application>
  <PresentationFormat>Custom</PresentationFormat>
  <Paragraphs>83</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BlinkMacSystemFont</vt:lpstr>
      <vt:lpstr>Calisto MT</vt:lpstr>
      <vt:lpstr>Century Gothic</vt:lpstr>
      <vt:lpstr>Corbel</vt:lpstr>
      <vt:lpstr>Corben</vt:lpstr>
      <vt:lpstr>Söhne</vt:lpstr>
      <vt:lpstr>Times New Roman</vt:lpstr>
      <vt:lpstr>Wingdings 3</vt:lpstr>
      <vt:lpstr>Wisp</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chavez anthony</cp:lastModifiedBy>
  <cp:revision>25</cp:revision>
  <dcterms:created xsi:type="dcterms:W3CDTF">2024-01-28T17:20:33Z</dcterms:created>
  <dcterms:modified xsi:type="dcterms:W3CDTF">2025-04-20T19:32:29Z</dcterms:modified>
</cp:coreProperties>
</file>