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2" r:id="rId3"/>
    <p:sldId id="263" r:id="rId4"/>
    <p:sldId id="258" r:id="rId5"/>
    <p:sldId id="271" r:id="rId6"/>
    <p:sldId id="260" r:id="rId7"/>
    <p:sldId id="264" r:id="rId8"/>
    <p:sldId id="266" r:id="rId9"/>
    <p:sldId id="265" r:id="rId10"/>
    <p:sldId id="267" r:id="rId11"/>
    <p:sldId id="268" r:id="rId12"/>
    <p:sldId id="269" r:id="rId13"/>
    <p:sldId id="272" r:id="rId14"/>
    <p:sldId id="270"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6" d="100"/>
          <a:sy n="66"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9268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4113845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456723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085077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929631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2259145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3279528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964047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343893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725514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703315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576072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6" name="Text 1"/>
          <p:cNvSpPr/>
          <p:nvPr/>
        </p:nvSpPr>
        <p:spPr>
          <a:xfrm>
            <a:off x="3200797" y="2028303"/>
            <a:ext cx="7792386" cy="2218821"/>
          </a:xfrm>
          <a:prstGeom prst="rect">
            <a:avLst/>
          </a:prstGeom>
          <a:noFill/>
          <a:ln/>
        </p:spPr>
        <p:txBody>
          <a:bodyPr wrap="square" rtlCol="0" anchor="t"/>
          <a:lstStyle/>
          <a:p>
            <a:pPr marL="0" indent="0" algn="ctr">
              <a:lnSpc>
                <a:spcPts val="8825"/>
              </a:lnSpc>
              <a:buNone/>
            </a:pPr>
            <a:r>
              <a:rPr lang="en-US" sz="3600" b="1" dirty="0">
                <a:solidFill>
                  <a:srgbClr val="FAEBEB"/>
                </a:solidFill>
                <a:latin typeface="Times New Roman" panose="02020603050405020304" pitchFamily="18" charset="0"/>
                <a:ea typeface="Dela Gothic One" pitchFamily="34" charset="-122"/>
                <a:cs typeface="Times New Roman" panose="02020603050405020304" pitchFamily="18" charset="0"/>
              </a:rPr>
              <a:t>Virtual Mouse by Gesture Recognition</a:t>
            </a:r>
            <a:endParaRPr lang="en-US" sz="3600" b="1" dirty="0">
              <a:latin typeface="Times New Roman" panose="02020603050405020304" pitchFamily="18" charset="0"/>
              <a:cs typeface="Times New Roman" panose="02020603050405020304" pitchFamily="18" charset="0"/>
            </a:endParaRPr>
          </a:p>
        </p:txBody>
      </p:sp>
      <p:sp>
        <p:nvSpPr>
          <p:cNvPr id="7" name="Text 2"/>
          <p:cNvSpPr/>
          <p:nvPr/>
        </p:nvSpPr>
        <p:spPr>
          <a:xfrm>
            <a:off x="6350437" y="5388293"/>
            <a:ext cx="7415927" cy="1185148"/>
          </a:xfrm>
          <a:prstGeom prst="rect">
            <a:avLst/>
          </a:prstGeom>
          <a:noFill/>
          <a:ln/>
        </p:spPr>
        <p:txBody>
          <a:bodyPr wrap="square" rtlCol="0" anchor="t"/>
          <a:lstStyle/>
          <a:p>
            <a:pPr marL="0" indent="0">
              <a:lnSpc>
                <a:spcPts val="3110"/>
              </a:lnSpc>
              <a:buNone/>
            </a:pPr>
            <a:endParaRPr lang="en-US" sz="1944" dirty="0"/>
          </a:p>
        </p:txBody>
      </p:sp>
      <p:sp>
        <p:nvSpPr>
          <p:cNvPr id="8" name="TextBox 7">
            <a:extLst>
              <a:ext uri="{FF2B5EF4-FFF2-40B4-BE49-F238E27FC236}">
                <a16:creationId xmlns:a16="http://schemas.microsoft.com/office/drawing/2014/main" id="{542F93B8-41B1-50DD-778F-C2AE789EF426}"/>
              </a:ext>
            </a:extLst>
          </p:cNvPr>
          <p:cNvSpPr txBox="1"/>
          <p:nvPr/>
        </p:nvSpPr>
        <p:spPr>
          <a:xfrm>
            <a:off x="1880755" y="3907596"/>
            <a:ext cx="11128663" cy="1569660"/>
          </a:xfrm>
          <a:prstGeom prst="rect">
            <a:avLst/>
          </a:prstGeom>
          <a:noFill/>
        </p:spPr>
        <p:txBody>
          <a:bodyPr wrap="square" rtlCol="0">
            <a:spAutoFit/>
          </a:bodyPr>
          <a:lstStyle/>
          <a:p>
            <a:pPr algn="ctr"/>
            <a:r>
              <a:rPr lang="en-IN" sz="2400" dirty="0">
                <a:solidFill>
                  <a:schemeClr val="bg1"/>
                </a:solidFill>
                <a:latin typeface="Times New Roman" panose="02020603050405020304" pitchFamily="18" charset="0"/>
                <a:cs typeface="Times New Roman" panose="02020603050405020304" pitchFamily="18" charset="0"/>
              </a:rPr>
              <a:t>Chavez Anthony - 22106038</a:t>
            </a:r>
          </a:p>
          <a:p>
            <a:pPr algn="ctr"/>
            <a:r>
              <a:rPr lang="en-IN" sz="2400" dirty="0">
                <a:solidFill>
                  <a:schemeClr val="bg1"/>
                </a:solidFill>
                <a:latin typeface="Times New Roman" panose="02020603050405020304" pitchFamily="18" charset="0"/>
                <a:cs typeface="Times New Roman" panose="02020603050405020304" pitchFamily="18" charset="0"/>
              </a:rPr>
              <a:t>Sumeet Gupta - 22106091</a:t>
            </a:r>
          </a:p>
          <a:p>
            <a:pPr algn="ctr"/>
            <a:r>
              <a:rPr lang="en-IN" sz="2400" dirty="0">
                <a:solidFill>
                  <a:schemeClr val="bg1"/>
                </a:solidFill>
                <a:latin typeface="Times New Roman" panose="02020603050405020304" pitchFamily="18" charset="0"/>
                <a:cs typeface="Times New Roman" panose="02020603050405020304" pitchFamily="18" charset="0"/>
              </a:rPr>
              <a:t>Mohammed Ali </a:t>
            </a:r>
            <a:r>
              <a:rPr lang="en-IN" sz="2400" dirty="0" err="1">
                <a:solidFill>
                  <a:schemeClr val="bg1"/>
                </a:solidFill>
                <a:latin typeface="Times New Roman" panose="02020603050405020304" pitchFamily="18" charset="0"/>
                <a:cs typeface="Times New Roman" panose="02020603050405020304" pitchFamily="18" charset="0"/>
              </a:rPr>
              <a:t>Bardi</a:t>
            </a:r>
            <a:r>
              <a:rPr lang="en-IN" sz="2400" dirty="0">
                <a:solidFill>
                  <a:schemeClr val="bg1"/>
                </a:solidFill>
                <a:latin typeface="Times New Roman" panose="02020603050405020304" pitchFamily="18" charset="0"/>
                <a:cs typeface="Times New Roman" panose="02020603050405020304" pitchFamily="18" charset="0"/>
              </a:rPr>
              <a:t> - 22106058</a:t>
            </a:r>
          </a:p>
          <a:p>
            <a:pPr algn="ctr"/>
            <a:r>
              <a:rPr lang="en-IN" sz="2400" dirty="0" err="1">
                <a:solidFill>
                  <a:schemeClr val="bg1"/>
                </a:solidFill>
                <a:latin typeface="Times New Roman" panose="02020603050405020304" pitchFamily="18" charset="0"/>
                <a:cs typeface="Times New Roman" panose="02020603050405020304" pitchFamily="18" charset="0"/>
              </a:rPr>
              <a:t>Kshitij</a:t>
            </a:r>
            <a:r>
              <a:rPr lang="en-IN" sz="2400" dirty="0">
                <a:solidFill>
                  <a:schemeClr val="bg1"/>
                </a:solidFill>
                <a:latin typeface="Times New Roman" panose="02020603050405020304" pitchFamily="18" charset="0"/>
                <a:cs typeface="Times New Roman" panose="02020603050405020304" pitchFamily="18" charset="0"/>
              </a:rPr>
              <a:t> Chitnis - 22106078</a:t>
            </a:r>
          </a:p>
        </p:txBody>
      </p:sp>
      <p:sp>
        <p:nvSpPr>
          <p:cNvPr id="10" name="TextBox 9">
            <a:extLst>
              <a:ext uri="{FF2B5EF4-FFF2-40B4-BE49-F238E27FC236}">
                <a16:creationId xmlns:a16="http://schemas.microsoft.com/office/drawing/2014/main" id="{4872D190-D778-1008-3364-667B68764E79}"/>
              </a:ext>
            </a:extLst>
          </p:cNvPr>
          <p:cNvSpPr txBox="1"/>
          <p:nvPr/>
        </p:nvSpPr>
        <p:spPr>
          <a:xfrm>
            <a:off x="2296390" y="6124396"/>
            <a:ext cx="9601200" cy="830997"/>
          </a:xfrm>
          <a:prstGeom prst="rect">
            <a:avLst/>
          </a:prstGeom>
          <a:noFill/>
        </p:spPr>
        <p:txBody>
          <a:bodyPr wrap="square" rtlCol="0">
            <a:spAutoFit/>
          </a:bodyPr>
          <a:lstStyle/>
          <a:p>
            <a:pPr algn="ctr"/>
            <a:r>
              <a:rPr lang="en-IN" sz="2400" dirty="0">
                <a:solidFill>
                  <a:schemeClr val="bg1"/>
                </a:solidFill>
                <a:latin typeface="Times New Roman" panose="02020603050405020304" pitchFamily="18" charset="0"/>
                <a:cs typeface="Times New Roman" panose="02020603050405020304" pitchFamily="18" charset="0"/>
              </a:rPr>
              <a:t>Project Guide-</a:t>
            </a:r>
          </a:p>
          <a:p>
            <a:pPr algn="ctr"/>
            <a:r>
              <a:rPr lang="en-IN" sz="2400" dirty="0" err="1">
                <a:solidFill>
                  <a:schemeClr val="bg1"/>
                </a:solidFill>
                <a:latin typeface="Times New Roman" panose="02020603050405020304" pitchFamily="18" charset="0"/>
                <a:cs typeface="Times New Roman" panose="02020603050405020304" pitchFamily="18" charset="0"/>
              </a:rPr>
              <a:t>Prof.Ranjita</a:t>
            </a:r>
            <a:r>
              <a:rPr lang="en-IN" sz="2400" dirty="0">
                <a:solidFill>
                  <a:schemeClr val="bg1"/>
                </a:solidFill>
                <a:latin typeface="Times New Roman" panose="02020603050405020304" pitchFamily="18" charset="0"/>
                <a:cs typeface="Times New Roman" panose="02020603050405020304" pitchFamily="18" charset="0"/>
              </a:rPr>
              <a:t> </a:t>
            </a:r>
            <a:r>
              <a:rPr lang="en-IN" sz="2400" dirty="0" err="1">
                <a:solidFill>
                  <a:schemeClr val="bg1"/>
                </a:solidFill>
                <a:latin typeface="Times New Roman" panose="02020603050405020304" pitchFamily="18" charset="0"/>
                <a:cs typeface="Times New Roman" panose="02020603050405020304" pitchFamily="18" charset="0"/>
              </a:rPr>
              <a:t>Asati</a:t>
            </a:r>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11" name="Picture 3">
            <a:extLst>
              <a:ext uri="{FF2B5EF4-FFF2-40B4-BE49-F238E27FC236}">
                <a16:creationId xmlns:a16="http://schemas.microsoft.com/office/drawing/2014/main" id="{C3DE669F-44F2-EE7A-E36F-9CE893D10E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4128" y="294783"/>
            <a:ext cx="77057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6" name="Text 1"/>
          <p:cNvSpPr/>
          <p:nvPr/>
        </p:nvSpPr>
        <p:spPr>
          <a:xfrm>
            <a:off x="3980513" y="1762892"/>
            <a:ext cx="6669373" cy="2600629"/>
          </a:xfrm>
          <a:prstGeom prst="rect">
            <a:avLst/>
          </a:prstGeom>
          <a:noFill/>
          <a:ln/>
        </p:spPr>
        <p:txBody>
          <a:bodyPr wrap="square" rtlCol="0" anchor="t"/>
          <a:lstStyle/>
          <a:p>
            <a:pPr marL="0" indent="0" algn="ctr">
              <a:lnSpc>
                <a:spcPts val="8825"/>
              </a:lnSpc>
              <a:buNone/>
            </a:pPr>
            <a:endParaRPr lang="en-US" sz="6000" dirty="0"/>
          </a:p>
        </p:txBody>
      </p:sp>
      <p:sp>
        <p:nvSpPr>
          <p:cNvPr id="7" name="Text 2"/>
          <p:cNvSpPr/>
          <p:nvPr/>
        </p:nvSpPr>
        <p:spPr>
          <a:xfrm>
            <a:off x="6350437" y="5388293"/>
            <a:ext cx="7415927" cy="1185148"/>
          </a:xfrm>
          <a:prstGeom prst="rect">
            <a:avLst/>
          </a:prstGeom>
          <a:noFill/>
          <a:ln/>
        </p:spPr>
        <p:txBody>
          <a:bodyPr wrap="square" rtlCol="0" anchor="t"/>
          <a:lstStyle/>
          <a:p>
            <a:pPr marL="0" indent="0">
              <a:lnSpc>
                <a:spcPts val="3110"/>
              </a:lnSpc>
              <a:buNone/>
            </a:pPr>
            <a:endParaRPr lang="en-US" sz="1944" dirty="0"/>
          </a:p>
        </p:txBody>
      </p:sp>
      <p:sp>
        <p:nvSpPr>
          <p:cNvPr id="4" name="Rectangle 1">
            <a:extLst>
              <a:ext uri="{FF2B5EF4-FFF2-40B4-BE49-F238E27FC236}">
                <a16:creationId xmlns:a16="http://schemas.microsoft.com/office/drawing/2014/main" id="{D759CAA8-81C9-23B9-FB31-7B757CAE9DB4}"/>
              </a:ext>
            </a:extLst>
          </p:cNvPr>
          <p:cNvSpPr>
            <a:spLocks noChangeArrowheads="1"/>
          </p:cNvSpPr>
          <p:nvPr/>
        </p:nvSpPr>
        <p:spPr bwMode="auto">
          <a:xfrm>
            <a:off x="3200140" y="213801"/>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DejaVu Sans" charset="0"/>
              </a:rPr>
              <a:t>Technology Stack for Proposed System</a:t>
            </a:r>
          </a:p>
        </p:txBody>
      </p:sp>
      <p:sp>
        <p:nvSpPr>
          <p:cNvPr id="13" name="Text 2">
            <a:extLst>
              <a:ext uri="{FF2B5EF4-FFF2-40B4-BE49-F238E27FC236}">
                <a16:creationId xmlns:a16="http://schemas.microsoft.com/office/drawing/2014/main" id="{4DA1C4B5-9315-1D44-7DCB-C8BF83539694}"/>
              </a:ext>
            </a:extLst>
          </p:cNvPr>
          <p:cNvSpPr/>
          <p:nvPr/>
        </p:nvSpPr>
        <p:spPr>
          <a:xfrm>
            <a:off x="628435" y="3857891"/>
            <a:ext cx="3248501" cy="406003"/>
          </a:xfrm>
          <a:prstGeom prst="rect">
            <a:avLst/>
          </a:prstGeom>
          <a:noFill/>
          <a:ln/>
        </p:spPr>
        <p:txBody>
          <a:bodyPr wrap="none" rtlCol="0" anchor="t"/>
          <a:lstStyle/>
          <a:p>
            <a:pPr marL="342900" indent="-342900" algn="l">
              <a:lnSpc>
                <a:spcPts val="3197"/>
              </a:lnSpc>
              <a:buFont typeface="Arial" panose="020B0604020202020204" pitchFamily="34" charset="0"/>
              <a:buChar char="•"/>
            </a:pPr>
            <a:r>
              <a:rPr lang="en-US" sz="2400" dirty="0">
                <a:solidFill>
                  <a:srgbClr val="FFE5E5"/>
                </a:solidFill>
                <a:latin typeface="Times New Roman" panose="02020603050405020304" pitchFamily="18" charset="0"/>
                <a:ea typeface="Dela Gothic One" pitchFamily="34" charset="-122"/>
                <a:cs typeface="Times New Roman" panose="02020603050405020304" pitchFamily="18" charset="0"/>
              </a:rPr>
              <a:t>OpenCV</a:t>
            </a:r>
            <a:endParaRPr lang="en-US" sz="2400" dirty="0">
              <a:latin typeface="Times New Roman" panose="02020603050405020304" pitchFamily="18" charset="0"/>
              <a:cs typeface="Times New Roman" panose="02020603050405020304" pitchFamily="18" charset="0"/>
            </a:endParaRPr>
          </a:p>
        </p:txBody>
      </p:sp>
      <p:sp>
        <p:nvSpPr>
          <p:cNvPr id="14" name="Text 3">
            <a:extLst>
              <a:ext uri="{FF2B5EF4-FFF2-40B4-BE49-F238E27FC236}">
                <a16:creationId xmlns:a16="http://schemas.microsoft.com/office/drawing/2014/main" id="{E5AB7066-90A5-FB33-00F5-0B68BB957DB2}"/>
              </a:ext>
            </a:extLst>
          </p:cNvPr>
          <p:cNvSpPr/>
          <p:nvPr/>
        </p:nvSpPr>
        <p:spPr>
          <a:xfrm>
            <a:off x="628435" y="4480857"/>
            <a:ext cx="13137929" cy="790099"/>
          </a:xfrm>
          <a:prstGeom prst="rect">
            <a:avLst/>
          </a:prstGeom>
          <a:noFill/>
          <a:ln/>
        </p:spPr>
        <p:txBody>
          <a:bodyPr wrap="square" rtlCol="0" anchor="t"/>
          <a:lstStyle/>
          <a:p>
            <a:pPr marL="0" indent="0" algn="just">
              <a:lnSpc>
                <a:spcPts val="3110"/>
              </a:lnSpc>
              <a:buNone/>
            </a:pPr>
            <a:r>
              <a:rPr lang="en-US" sz="2400" dirty="0">
                <a:solidFill>
                  <a:srgbClr val="FFE5E5"/>
                </a:solidFill>
                <a:latin typeface="Times New Roman" panose="02020603050405020304" pitchFamily="18" charset="0"/>
                <a:ea typeface="DM Sans" pitchFamily="34" charset="-122"/>
                <a:cs typeface="Times New Roman" panose="02020603050405020304" pitchFamily="18" charset="0"/>
              </a:rPr>
              <a:t>Open-source computer vision library for real-time image/video processing.</a:t>
            </a:r>
            <a:endParaRPr lang="en-US" sz="2400" dirty="0">
              <a:latin typeface="Times New Roman" panose="02020603050405020304" pitchFamily="18" charset="0"/>
              <a:cs typeface="Times New Roman" panose="02020603050405020304" pitchFamily="18" charset="0"/>
            </a:endParaRPr>
          </a:p>
        </p:txBody>
      </p:sp>
      <p:sp>
        <p:nvSpPr>
          <p:cNvPr id="16" name="Text 4">
            <a:extLst>
              <a:ext uri="{FF2B5EF4-FFF2-40B4-BE49-F238E27FC236}">
                <a16:creationId xmlns:a16="http://schemas.microsoft.com/office/drawing/2014/main" id="{D6897864-7B26-6486-1B7C-1C83DFB983B4}"/>
              </a:ext>
            </a:extLst>
          </p:cNvPr>
          <p:cNvSpPr/>
          <p:nvPr/>
        </p:nvSpPr>
        <p:spPr>
          <a:xfrm>
            <a:off x="628435" y="5535602"/>
            <a:ext cx="3248501" cy="406003"/>
          </a:xfrm>
          <a:prstGeom prst="rect">
            <a:avLst/>
          </a:prstGeom>
          <a:noFill/>
          <a:ln/>
        </p:spPr>
        <p:txBody>
          <a:bodyPr wrap="none" rtlCol="0" anchor="t"/>
          <a:lstStyle/>
          <a:p>
            <a:pPr marL="342900" indent="-342900" algn="l">
              <a:lnSpc>
                <a:spcPts val="3197"/>
              </a:lnSpc>
              <a:buFont typeface="Arial" panose="020B0604020202020204" pitchFamily="34" charset="0"/>
              <a:buChar char="•"/>
            </a:pPr>
            <a:r>
              <a:rPr lang="en-US" sz="2400" dirty="0">
                <a:solidFill>
                  <a:srgbClr val="FFE5E5"/>
                </a:solidFill>
                <a:latin typeface="Times New Roman" panose="02020603050405020304" pitchFamily="18" charset="0"/>
                <a:ea typeface="Dela Gothic One" pitchFamily="34" charset="-122"/>
                <a:cs typeface="Times New Roman" panose="02020603050405020304" pitchFamily="18" charset="0"/>
              </a:rPr>
              <a:t>Mediapipe</a:t>
            </a:r>
            <a:endParaRPr lang="en-US" sz="2400" dirty="0">
              <a:latin typeface="Times New Roman" panose="02020603050405020304" pitchFamily="18" charset="0"/>
              <a:cs typeface="Times New Roman" panose="02020603050405020304" pitchFamily="18" charset="0"/>
            </a:endParaRPr>
          </a:p>
        </p:txBody>
      </p:sp>
      <p:sp>
        <p:nvSpPr>
          <p:cNvPr id="17" name="Text 5">
            <a:extLst>
              <a:ext uri="{FF2B5EF4-FFF2-40B4-BE49-F238E27FC236}">
                <a16:creationId xmlns:a16="http://schemas.microsoft.com/office/drawing/2014/main" id="{43416157-8FA0-BBBF-493E-D64506FA650D}"/>
              </a:ext>
            </a:extLst>
          </p:cNvPr>
          <p:cNvSpPr/>
          <p:nvPr/>
        </p:nvSpPr>
        <p:spPr>
          <a:xfrm>
            <a:off x="628435" y="6238315"/>
            <a:ext cx="12798198" cy="790099"/>
          </a:xfrm>
          <a:prstGeom prst="rect">
            <a:avLst/>
          </a:prstGeom>
          <a:noFill/>
          <a:ln/>
        </p:spPr>
        <p:txBody>
          <a:bodyPr wrap="square" rtlCol="0" anchor="t"/>
          <a:lstStyle/>
          <a:p>
            <a:pPr marL="0" indent="0" algn="just">
              <a:lnSpc>
                <a:spcPts val="3110"/>
              </a:lnSpc>
              <a:buNone/>
            </a:pPr>
            <a:r>
              <a:rPr lang="en-US" sz="2400" dirty="0">
                <a:solidFill>
                  <a:srgbClr val="FFE5E5"/>
                </a:solidFill>
                <a:latin typeface="Times New Roman" panose="02020603050405020304" pitchFamily="18" charset="0"/>
                <a:ea typeface="DM Sans" pitchFamily="34" charset="-122"/>
                <a:cs typeface="Times New Roman" panose="02020603050405020304" pitchFamily="18" charset="0"/>
              </a:rPr>
              <a:t>Open-source machine learning framework for building multimodal applied ML pipelines</a:t>
            </a:r>
            <a:r>
              <a:rPr lang="en-US" sz="1944" dirty="0">
                <a:solidFill>
                  <a:srgbClr val="FFE5E5"/>
                </a:solidFill>
                <a:latin typeface="DM Sans" pitchFamily="34" charset="0"/>
                <a:ea typeface="DM Sans" pitchFamily="34" charset="-122"/>
                <a:cs typeface="DM Sans" pitchFamily="34" charset="-120"/>
              </a:rPr>
              <a:t>.</a:t>
            </a:r>
            <a:endParaRPr lang="en-US" sz="1944" dirty="0"/>
          </a:p>
        </p:txBody>
      </p:sp>
      <p:sp>
        <p:nvSpPr>
          <p:cNvPr id="5" name="TextBox 4">
            <a:extLst>
              <a:ext uri="{FF2B5EF4-FFF2-40B4-BE49-F238E27FC236}">
                <a16:creationId xmlns:a16="http://schemas.microsoft.com/office/drawing/2014/main" id="{706B9455-1E19-6B7B-8CA2-4DC31C8978E5}"/>
              </a:ext>
            </a:extLst>
          </p:cNvPr>
          <p:cNvSpPr txBox="1"/>
          <p:nvPr/>
        </p:nvSpPr>
        <p:spPr>
          <a:xfrm>
            <a:off x="524858" y="1582040"/>
            <a:ext cx="13700428" cy="2215991"/>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Python</a:t>
            </a:r>
          </a:p>
          <a:p>
            <a:endParaRPr lang="en-US" sz="2400" dirty="0">
              <a:solidFill>
                <a:schemeClr val="bg1"/>
              </a:solidFill>
              <a:latin typeface="Times New Roman" panose="02020603050405020304" pitchFamily="18" charset="0"/>
              <a:cs typeface="Times New Roman" panose="02020603050405020304" pitchFamily="18" charset="0"/>
            </a:endParaRPr>
          </a:p>
          <a:p>
            <a:pPr algn="just"/>
            <a:r>
              <a:rPr lang="en-US" sz="2400" dirty="0">
                <a:solidFill>
                  <a:schemeClr val="bg1"/>
                </a:solidFill>
                <a:latin typeface="Times New Roman" panose="02020603050405020304" pitchFamily="18" charset="0"/>
                <a:cs typeface="Times New Roman" panose="02020603050405020304" pitchFamily="18" charset="0"/>
              </a:rPr>
              <a:t>Python is a high-level, general-purpose programming language. Its design philosophy emphasizes code readability with the use of significant indentation.</a:t>
            </a:r>
          </a:p>
          <a:p>
            <a:pPr algn="just"/>
            <a:endParaRPr lang="en-US" sz="2400"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3945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2609"/>
            <a:ext cx="14630400" cy="8229600"/>
          </a:xfrm>
          <a:prstGeom prst="rect">
            <a:avLst/>
          </a:prstGeom>
          <a:solidFill>
            <a:srgbClr val="0A0A0A">
              <a:alpha val="75000"/>
            </a:srgbClr>
          </a:solidFill>
          <a:ln/>
        </p:spPr>
      </p:sp>
      <p:sp>
        <p:nvSpPr>
          <p:cNvPr id="6" name="Text 1"/>
          <p:cNvSpPr/>
          <p:nvPr/>
        </p:nvSpPr>
        <p:spPr>
          <a:xfrm>
            <a:off x="3980513" y="1762892"/>
            <a:ext cx="6669373" cy="2600629"/>
          </a:xfrm>
          <a:prstGeom prst="rect">
            <a:avLst/>
          </a:prstGeom>
          <a:noFill/>
          <a:ln/>
        </p:spPr>
        <p:txBody>
          <a:bodyPr wrap="square" rtlCol="0" anchor="t"/>
          <a:lstStyle/>
          <a:p>
            <a:pPr marL="0" indent="0" algn="ctr">
              <a:lnSpc>
                <a:spcPts val="8825"/>
              </a:lnSpc>
              <a:buNone/>
            </a:pPr>
            <a:endParaRPr lang="en-US" sz="6000" dirty="0"/>
          </a:p>
        </p:txBody>
      </p:sp>
      <p:sp>
        <p:nvSpPr>
          <p:cNvPr id="7" name="Text 2"/>
          <p:cNvSpPr/>
          <p:nvPr/>
        </p:nvSpPr>
        <p:spPr>
          <a:xfrm>
            <a:off x="6350437" y="5388293"/>
            <a:ext cx="7415927" cy="1185148"/>
          </a:xfrm>
          <a:prstGeom prst="rect">
            <a:avLst/>
          </a:prstGeom>
          <a:noFill/>
          <a:ln/>
        </p:spPr>
        <p:txBody>
          <a:bodyPr wrap="square" rtlCol="0" anchor="t"/>
          <a:lstStyle/>
          <a:p>
            <a:pPr marL="0" indent="0">
              <a:lnSpc>
                <a:spcPts val="3110"/>
              </a:lnSpc>
              <a:buNone/>
            </a:pPr>
            <a:endParaRPr lang="en-US" sz="1944" dirty="0"/>
          </a:p>
        </p:txBody>
      </p:sp>
      <p:sp>
        <p:nvSpPr>
          <p:cNvPr id="4" name="Title 1">
            <a:extLst>
              <a:ext uri="{FF2B5EF4-FFF2-40B4-BE49-F238E27FC236}">
                <a16:creationId xmlns:a16="http://schemas.microsoft.com/office/drawing/2014/main" id="{F6900EA9-D64B-9B8E-92E6-2C608495656C}"/>
              </a:ext>
            </a:extLst>
          </p:cNvPr>
          <p:cNvSpPr txBox="1">
            <a:spLocks/>
          </p:cNvSpPr>
          <p:nvPr/>
        </p:nvSpPr>
        <p:spPr>
          <a:xfrm>
            <a:off x="2200366" y="345070"/>
            <a:ext cx="8977312" cy="145573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en-US" sz="3600" b="1" dirty="0">
                <a:solidFill>
                  <a:schemeClr val="bg1"/>
                </a:solidFill>
                <a:effectLst>
                  <a:outerShdw blurRad="38100" dist="38100" dir="2700000" algn="tl">
                    <a:srgbClr val="000000">
                      <a:alpha val="43137"/>
                    </a:srgbClr>
                  </a:outerShdw>
                </a:effectLst>
                <a:latin typeface="Times New Roman" panose="02020603050405020304" pitchFamily="18" charset="0"/>
                <a:ea typeface="+mn-ea"/>
              </a:rPr>
              <a:t>Input to the System</a:t>
            </a:r>
          </a:p>
          <a:p>
            <a:pPr>
              <a:defRPr/>
            </a:pPr>
            <a:br>
              <a:rPr lang="en-US" altLang="en-US" sz="4000" b="1" dirty="0">
                <a:latin typeface="Times New Roman" panose="02020603050405020304" pitchFamily="18" charset="0"/>
                <a:cs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020739F7-9982-C381-CC5D-8D47506BF942}"/>
              </a:ext>
            </a:extLst>
          </p:cNvPr>
          <p:cNvSpPr txBox="1"/>
          <p:nvPr/>
        </p:nvSpPr>
        <p:spPr>
          <a:xfrm>
            <a:off x="7060557" y="4642028"/>
            <a:ext cx="45719"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7B8BE271-D8AF-F2F5-996D-61779FC2731B}"/>
              </a:ext>
            </a:extLst>
          </p:cNvPr>
          <p:cNvSpPr txBox="1"/>
          <p:nvPr/>
        </p:nvSpPr>
        <p:spPr>
          <a:xfrm>
            <a:off x="590309" y="1718692"/>
            <a:ext cx="13750724" cy="3323987"/>
          </a:xfrm>
          <a:prstGeom prst="rect">
            <a:avLst/>
          </a:prstGeom>
          <a:noFill/>
        </p:spPr>
        <p:txBody>
          <a:bodyPr wrap="square" rtlCol="0">
            <a:spAutoFit/>
          </a:bodyPr>
          <a:lstStyle/>
          <a:p>
            <a:pPr marL="342900" indent="-342900" algn="just">
              <a:buFont typeface="Arial" panose="020B0604020202020204" pitchFamily="34" charset="0"/>
              <a:buChar char="•"/>
            </a:pPr>
            <a:r>
              <a:rPr lang="en-US" altLang="en-US" sz="2400" dirty="0">
                <a:solidFill>
                  <a:schemeClr val="bg1"/>
                </a:solidFill>
                <a:latin typeface="Times New Roman" panose="02020603050405020304" pitchFamily="18" charset="0"/>
                <a:cs typeface="Times New Roman" panose="02020603050405020304" pitchFamily="18" charset="0"/>
              </a:rPr>
              <a:t>The input to the system is a live video stream captured from a webcam. This video feed provides the system with real-time images of the user's hand, which are then processed for hand detection and gesture recognition . Specifically, the input is a continuous sequence of image frames that the system analyzes to detect hand landmarks and calculate the distance between specific fingers .</a:t>
            </a:r>
          </a:p>
          <a:p>
            <a:pPr marL="342900" indent="-342900" algn="just">
              <a:buFont typeface="Arial" panose="020B0604020202020204" pitchFamily="34" charset="0"/>
              <a:buChar char="•"/>
            </a:pPr>
            <a:endParaRPr lang="en-US" altLang="en-US"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400" dirty="0">
                <a:solidFill>
                  <a:schemeClr val="bg1"/>
                </a:solidFill>
                <a:latin typeface="Times New Roman" panose="02020603050405020304" pitchFamily="18" charset="0"/>
                <a:cs typeface="Times New Roman" panose="02020603050405020304" pitchFamily="18" charset="0"/>
              </a:rPr>
              <a:t>OpenCV's cv2.VideoCapture() function is used to capture the live video feed from the webcam. This provides the continuous stream of image frames that are processed by the system.</a:t>
            </a:r>
          </a:p>
          <a:p>
            <a:endParaRPr lang="en-US" altLang="en-US" sz="2400" b="1" dirty="0">
              <a:solidFill>
                <a:schemeClr val="bg1"/>
              </a:solidFill>
              <a:latin typeface="Times New Roman" panose="02020603050405020304" pitchFamily="18" charset="0"/>
              <a:cs typeface="Times New Roman" panose="02020603050405020304" pitchFamily="18" charset="0"/>
            </a:endParaRPr>
          </a:p>
          <a:p>
            <a:endParaRPr lang="en-IN" dirty="0"/>
          </a:p>
        </p:txBody>
      </p:sp>
      <p:sp>
        <p:nvSpPr>
          <p:cNvPr id="9" name="Rectangle 1">
            <a:extLst>
              <a:ext uri="{FF2B5EF4-FFF2-40B4-BE49-F238E27FC236}">
                <a16:creationId xmlns:a16="http://schemas.microsoft.com/office/drawing/2014/main" id="{37A52B1E-092B-8FD2-66FA-93F736852BA8}"/>
              </a:ext>
            </a:extLst>
          </p:cNvPr>
          <p:cNvSpPr>
            <a:spLocks noChangeArrowheads="1"/>
          </p:cNvSpPr>
          <p:nvPr/>
        </p:nvSpPr>
        <p:spPr bwMode="auto">
          <a:xfrm>
            <a:off x="0" y="0"/>
            <a:ext cx="14630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OpenCV's </a:t>
            </a:r>
            <a:r>
              <a:rPr kumimoji="0" lang="en-US" altLang="en-US" sz="1000" b="0" i="0" u="none" strike="noStrike" cap="none" normalizeH="0" baseline="0">
                <a:ln>
                  <a:noFill/>
                </a:ln>
                <a:solidFill>
                  <a:schemeClr val="tx1"/>
                </a:solidFill>
                <a:effectLst/>
                <a:latin typeface="Arial Unicode MS"/>
              </a:rPr>
              <a:t>cv2.VideoCapture()</a:t>
            </a:r>
            <a:r>
              <a:rPr kumimoji="0" lang="en-US" altLang="en-US" sz="900" b="0" i="0" u="none" strike="noStrike" cap="none" normalizeH="0" baseline="0">
                <a:ln>
                  <a:noFill/>
                </a:ln>
                <a:solidFill>
                  <a:schemeClr val="tx1"/>
                </a:solidFill>
                <a:effectLst/>
              </a:rPr>
              <a:t> function is used to capture the live video feed from the webcam. This provides the continuous stream of image frames that are processed by the system.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929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txBody>
          <a:bodyPr/>
          <a:lstStyle/>
          <a:p>
            <a:r>
              <a:rPr lang="en-US" sz="1800">
                <a:solidFill>
                  <a:schemeClr val="bg1"/>
                </a:solidFill>
              </a:rPr>
              <a:t>Figure 2. volume control implementation</a:t>
            </a:r>
            <a:endParaRPr lang="en-IN" sz="1800" dirty="0">
              <a:solidFill>
                <a:schemeClr val="bg1"/>
              </a:solidFill>
            </a:endParaRPr>
          </a:p>
        </p:txBody>
      </p:sp>
      <p:sp>
        <p:nvSpPr>
          <p:cNvPr id="6" name="Text 1"/>
          <p:cNvSpPr/>
          <p:nvPr/>
        </p:nvSpPr>
        <p:spPr>
          <a:xfrm>
            <a:off x="3980513" y="1762892"/>
            <a:ext cx="6669373" cy="2600629"/>
          </a:xfrm>
          <a:prstGeom prst="rect">
            <a:avLst/>
          </a:prstGeom>
          <a:noFill/>
          <a:ln/>
        </p:spPr>
        <p:txBody>
          <a:bodyPr wrap="square" rtlCol="0" anchor="t"/>
          <a:lstStyle/>
          <a:p>
            <a:pPr marL="0" indent="0" algn="ctr">
              <a:lnSpc>
                <a:spcPts val="8825"/>
              </a:lnSpc>
              <a:buNone/>
            </a:pPr>
            <a:endParaRPr lang="en-US" sz="6000" dirty="0"/>
          </a:p>
        </p:txBody>
      </p:sp>
      <p:sp>
        <p:nvSpPr>
          <p:cNvPr id="7" name="Text 2"/>
          <p:cNvSpPr/>
          <p:nvPr/>
        </p:nvSpPr>
        <p:spPr>
          <a:xfrm>
            <a:off x="6350437" y="5388293"/>
            <a:ext cx="7415927" cy="1185148"/>
          </a:xfrm>
          <a:prstGeom prst="rect">
            <a:avLst/>
          </a:prstGeom>
          <a:noFill/>
          <a:ln/>
        </p:spPr>
        <p:txBody>
          <a:bodyPr wrap="square" rtlCol="0" anchor="t"/>
          <a:lstStyle/>
          <a:p>
            <a:pPr marL="0" indent="0">
              <a:lnSpc>
                <a:spcPts val="3110"/>
              </a:lnSpc>
              <a:buNone/>
            </a:pPr>
            <a:endParaRPr lang="en-US" sz="1944" dirty="0"/>
          </a:p>
        </p:txBody>
      </p:sp>
      <p:sp>
        <p:nvSpPr>
          <p:cNvPr id="5" name="Rectangle 1">
            <a:extLst>
              <a:ext uri="{FF2B5EF4-FFF2-40B4-BE49-F238E27FC236}">
                <a16:creationId xmlns:a16="http://schemas.microsoft.com/office/drawing/2014/main" id="{6676C434-6322-ABBD-9EAF-97535B0FCA85}"/>
              </a:ext>
            </a:extLst>
          </p:cNvPr>
          <p:cNvSpPr>
            <a:spLocks noChangeArrowheads="1"/>
          </p:cNvSpPr>
          <p:nvPr/>
        </p:nvSpPr>
        <p:spPr bwMode="auto">
          <a:xfrm>
            <a:off x="5522912" y="188691"/>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DejaVu Sans" charset="0"/>
              </a:rPr>
              <a:t>Implementation</a:t>
            </a:r>
          </a:p>
        </p:txBody>
      </p:sp>
      <p:pic>
        <p:nvPicPr>
          <p:cNvPr id="4" name="Picture 3">
            <a:extLst>
              <a:ext uri="{FF2B5EF4-FFF2-40B4-BE49-F238E27FC236}">
                <a16:creationId xmlns:a16="http://schemas.microsoft.com/office/drawing/2014/main" id="{59D7C9E6-D73A-5182-D1D7-DA8850F36C0E}"/>
              </a:ext>
            </a:extLst>
          </p:cNvPr>
          <p:cNvPicPr>
            <a:picLocks noChangeAspect="1"/>
          </p:cNvPicPr>
          <p:nvPr/>
        </p:nvPicPr>
        <p:blipFill>
          <a:blip r:embed="rId4"/>
          <a:stretch>
            <a:fillRect/>
          </a:stretch>
        </p:blipFill>
        <p:spPr>
          <a:xfrm>
            <a:off x="864036" y="1935750"/>
            <a:ext cx="6937301" cy="3535179"/>
          </a:xfrm>
          <a:prstGeom prst="rect">
            <a:avLst/>
          </a:prstGeom>
        </p:spPr>
      </p:pic>
      <p:pic>
        <p:nvPicPr>
          <p:cNvPr id="9" name="Picture 8">
            <a:extLst>
              <a:ext uri="{FF2B5EF4-FFF2-40B4-BE49-F238E27FC236}">
                <a16:creationId xmlns:a16="http://schemas.microsoft.com/office/drawing/2014/main" id="{621E7D44-487E-E387-6AE1-1737FD31767B}"/>
              </a:ext>
            </a:extLst>
          </p:cNvPr>
          <p:cNvPicPr>
            <a:picLocks noChangeAspect="1"/>
          </p:cNvPicPr>
          <p:nvPr/>
        </p:nvPicPr>
        <p:blipFill>
          <a:blip r:embed="rId5"/>
          <a:stretch>
            <a:fillRect/>
          </a:stretch>
        </p:blipFill>
        <p:spPr>
          <a:xfrm>
            <a:off x="7928659" y="2038734"/>
            <a:ext cx="6157732" cy="3364916"/>
          </a:xfrm>
          <a:prstGeom prst="rect">
            <a:avLst/>
          </a:prstGeom>
        </p:spPr>
      </p:pic>
      <p:sp>
        <p:nvSpPr>
          <p:cNvPr id="8" name="TextBox 7">
            <a:extLst>
              <a:ext uri="{FF2B5EF4-FFF2-40B4-BE49-F238E27FC236}">
                <a16:creationId xmlns:a16="http://schemas.microsoft.com/office/drawing/2014/main" id="{AD7557EE-93E4-4708-8B3C-B8AB812FFE2A}"/>
              </a:ext>
            </a:extLst>
          </p:cNvPr>
          <p:cNvSpPr txBox="1"/>
          <p:nvPr/>
        </p:nvSpPr>
        <p:spPr>
          <a:xfrm>
            <a:off x="1794075" y="5694744"/>
            <a:ext cx="6007262"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Figure 2. volume control implementation</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CF91D6B-59AE-9402-29B5-69F5DEFF7AFB}"/>
              </a:ext>
            </a:extLst>
          </p:cNvPr>
          <p:cNvSpPr txBox="1"/>
          <p:nvPr/>
        </p:nvSpPr>
        <p:spPr>
          <a:xfrm>
            <a:off x="8461094" y="5694744"/>
            <a:ext cx="5544273"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Figure 3. virtual mouse </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2419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6" name="Text 1"/>
          <p:cNvSpPr/>
          <p:nvPr/>
        </p:nvSpPr>
        <p:spPr>
          <a:xfrm>
            <a:off x="3980513" y="1762892"/>
            <a:ext cx="6669373" cy="2600629"/>
          </a:xfrm>
          <a:prstGeom prst="rect">
            <a:avLst/>
          </a:prstGeom>
          <a:noFill/>
          <a:ln/>
        </p:spPr>
        <p:txBody>
          <a:bodyPr wrap="square" rtlCol="0" anchor="t"/>
          <a:lstStyle/>
          <a:p>
            <a:pPr marL="0" indent="0" algn="ctr">
              <a:lnSpc>
                <a:spcPts val="8825"/>
              </a:lnSpc>
              <a:buNone/>
            </a:pPr>
            <a:endParaRPr lang="en-US" sz="6000" dirty="0"/>
          </a:p>
        </p:txBody>
      </p:sp>
      <p:sp>
        <p:nvSpPr>
          <p:cNvPr id="7" name="Text 2"/>
          <p:cNvSpPr/>
          <p:nvPr/>
        </p:nvSpPr>
        <p:spPr>
          <a:xfrm>
            <a:off x="6350437" y="5388293"/>
            <a:ext cx="7415927" cy="1185148"/>
          </a:xfrm>
          <a:prstGeom prst="rect">
            <a:avLst/>
          </a:prstGeom>
          <a:noFill/>
          <a:ln/>
        </p:spPr>
        <p:txBody>
          <a:bodyPr wrap="square" rtlCol="0" anchor="t"/>
          <a:lstStyle/>
          <a:p>
            <a:pPr marL="0" indent="0">
              <a:lnSpc>
                <a:spcPts val="3110"/>
              </a:lnSpc>
              <a:buNone/>
            </a:pPr>
            <a:endParaRPr lang="en-US" sz="1944" dirty="0"/>
          </a:p>
        </p:txBody>
      </p:sp>
      <p:sp>
        <p:nvSpPr>
          <p:cNvPr id="5" name="Rectangle 1">
            <a:extLst>
              <a:ext uri="{FF2B5EF4-FFF2-40B4-BE49-F238E27FC236}">
                <a16:creationId xmlns:a16="http://schemas.microsoft.com/office/drawing/2014/main" id="{6676C434-6322-ABBD-9EAF-97535B0FCA85}"/>
              </a:ext>
            </a:extLst>
          </p:cNvPr>
          <p:cNvSpPr>
            <a:spLocks noChangeArrowheads="1"/>
          </p:cNvSpPr>
          <p:nvPr/>
        </p:nvSpPr>
        <p:spPr bwMode="auto">
          <a:xfrm>
            <a:off x="5559425" y="278152"/>
            <a:ext cx="9070975" cy="1354534"/>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US" alt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DejaVu Sans" charset="0"/>
              </a:rPr>
              <a:t>Conclusion</a:t>
            </a:r>
          </a:p>
          <a:p>
            <a:pPr eaLnBrk="1" fontAlgn="auto" hangingPunct="1">
              <a:spcBef>
                <a:spcPts val="0"/>
              </a:spcBef>
              <a:spcAft>
                <a:spcPts val="0"/>
              </a:spcAft>
              <a:defRPr/>
            </a:pPr>
            <a:endParaRPr lang="en-US" alt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8" name="TextBox 7">
            <a:extLst>
              <a:ext uri="{FF2B5EF4-FFF2-40B4-BE49-F238E27FC236}">
                <a16:creationId xmlns:a16="http://schemas.microsoft.com/office/drawing/2014/main" id="{81F5CB04-787D-6083-B554-A1BA5F1BFB28}"/>
              </a:ext>
            </a:extLst>
          </p:cNvPr>
          <p:cNvSpPr txBox="1"/>
          <p:nvPr/>
        </p:nvSpPr>
        <p:spPr>
          <a:xfrm>
            <a:off x="503237" y="1502479"/>
            <a:ext cx="13629451" cy="2308324"/>
          </a:xfrm>
          <a:prstGeom prst="rect">
            <a:avLst/>
          </a:prstGeom>
          <a:noFill/>
        </p:spPr>
        <p:txBody>
          <a:bodyPr wrap="square">
            <a:spAutoFit/>
          </a:bodyPr>
          <a:lstStyle/>
          <a:p>
            <a:pPr algn="just"/>
            <a:r>
              <a:rPr lang="en-IN" sz="2400" dirty="0">
                <a:solidFill>
                  <a:schemeClr val="bg1"/>
                </a:solidFill>
                <a:latin typeface="Times New Roman" panose="02020603050405020304" pitchFamily="18" charset="0"/>
                <a:cs typeface="Times New Roman" panose="02020603050405020304" pitchFamily="18" charset="0"/>
              </a:rPr>
              <a:t>Gesture recognition technology, when applied to volume control and virtual mouse systems, offers a hands-free, intuitive, and efficient way to interact with devices. This technology can significantly enhance user experience by enabling natural movements to replace traditional input methods. For volume control, gestures can allow for quick and precise adjustments without the need to physically interact with the device. As for virtual mouse functionality, gestures provide a more dynamic and versatile method of navigation, particularly in environments where physical input devices are impractical or undesirable.</a:t>
            </a:r>
          </a:p>
        </p:txBody>
      </p:sp>
    </p:spTree>
    <p:extLst>
      <p:ext uri="{BB962C8B-B14F-4D97-AF65-F5344CB8AC3E}">
        <p14:creationId xmlns:p14="http://schemas.microsoft.com/office/powerpoint/2010/main" val="832897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6" name="Text 1"/>
          <p:cNvSpPr/>
          <p:nvPr/>
        </p:nvSpPr>
        <p:spPr>
          <a:xfrm>
            <a:off x="3980513" y="1762892"/>
            <a:ext cx="6669373" cy="2600629"/>
          </a:xfrm>
          <a:prstGeom prst="rect">
            <a:avLst/>
          </a:prstGeom>
          <a:noFill/>
          <a:ln/>
        </p:spPr>
        <p:txBody>
          <a:bodyPr wrap="square" rtlCol="0" anchor="t"/>
          <a:lstStyle/>
          <a:p>
            <a:pPr marL="0" indent="0" algn="ctr">
              <a:lnSpc>
                <a:spcPts val="8825"/>
              </a:lnSpc>
              <a:buNone/>
            </a:pPr>
            <a:endParaRPr lang="en-US" sz="6000" dirty="0"/>
          </a:p>
        </p:txBody>
      </p:sp>
      <p:sp>
        <p:nvSpPr>
          <p:cNvPr id="7" name="Text 2"/>
          <p:cNvSpPr/>
          <p:nvPr/>
        </p:nvSpPr>
        <p:spPr>
          <a:xfrm>
            <a:off x="6350437" y="5388293"/>
            <a:ext cx="7415927" cy="1185148"/>
          </a:xfrm>
          <a:prstGeom prst="rect">
            <a:avLst/>
          </a:prstGeom>
          <a:noFill/>
          <a:ln/>
        </p:spPr>
        <p:txBody>
          <a:bodyPr wrap="square" rtlCol="0" anchor="t"/>
          <a:lstStyle/>
          <a:p>
            <a:pPr marL="0" indent="0">
              <a:lnSpc>
                <a:spcPts val="3110"/>
              </a:lnSpc>
              <a:buNone/>
            </a:pPr>
            <a:endParaRPr lang="en-US" sz="1944" dirty="0"/>
          </a:p>
        </p:txBody>
      </p:sp>
      <p:sp>
        <p:nvSpPr>
          <p:cNvPr id="4" name="Rectangle 1">
            <a:extLst>
              <a:ext uri="{FF2B5EF4-FFF2-40B4-BE49-F238E27FC236}">
                <a16:creationId xmlns:a16="http://schemas.microsoft.com/office/drawing/2014/main" id="{44B5B2D2-FF1B-40FC-F483-B5C299714935}"/>
              </a:ext>
            </a:extLst>
          </p:cNvPr>
          <p:cNvSpPr>
            <a:spLocks noChangeArrowheads="1"/>
          </p:cNvSpPr>
          <p:nvPr/>
        </p:nvSpPr>
        <p:spPr bwMode="auto">
          <a:xfrm>
            <a:off x="5572949" y="202023"/>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DejaVu Sans" charset="0"/>
              </a:rPr>
              <a:t>References</a:t>
            </a:r>
          </a:p>
        </p:txBody>
      </p:sp>
      <p:sp>
        <p:nvSpPr>
          <p:cNvPr id="8" name="TextBox 7">
            <a:extLst>
              <a:ext uri="{FF2B5EF4-FFF2-40B4-BE49-F238E27FC236}">
                <a16:creationId xmlns:a16="http://schemas.microsoft.com/office/drawing/2014/main" id="{353D3754-3729-1727-64E9-CB901B1058B3}"/>
              </a:ext>
            </a:extLst>
          </p:cNvPr>
          <p:cNvSpPr txBox="1"/>
          <p:nvPr/>
        </p:nvSpPr>
        <p:spPr>
          <a:xfrm>
            <a:off x="503238" y="1563688"/>
            <a:ext cx="13756772" cy="2862322"/>
          </a:xfrm>
          <a:prstGeom prst="rect">
            <a:avLst/>
          </a:prstGeom>
          <a:noFill/>
        </p:spPr>
        <p:txBody>
          <a:bodyPr wrap="square">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[1]"Virtual Mouse using Hand Gestures", Roshni </a:t>
            </a:r>
            <a:r>
              <a:rPr lang="en-US" sz="2400" dirty="0" err="1">
                <a:solidFill>
                  <a:schemeClr val="bg1"/>
                </a:solidFill>
                <a:latin typeface="Times New Roman" panose="02020603050405020304" pitchFamily="18" charset="0"/>
                <a:cs typeface="Times New Roman" panose="02020603050405020304" pitchFamily="18" charset="0"/>
              </a:rPr>
              <a:t>Matlani</a:t>
            </a:r>
            <a:r>
              <a:rPr lang="en-US" sz="2400" dirty="0">
                <a:solidFill>
                  <a:schemeClr val="bg1"/>
                </a:solidFill>
                <a:latin typeface="Times New Roman" panose="02020603050405020304" pitchFamily="18" charset="0"/>
                <a:cs typeface="Times New Roman" panose="02020603050405020304" pitchFamily="18" charset="0"/>
              </a:rPr>
              <a:t> &amp; Roshan </a:t>
            </a:r>
            <a:r>
              <a:rPr lang="en-US" sz="2400" dirty="0" err="1">
                <a:solidFill>
                  <a:schemeClr val="bg1"/>
                </a:solidFill>
                <a:latin typeface="Times New Roman" panose="02020603050405020304" pitchFamily="18" charset="0"/>
                <a:cs typeface="Times New Roman" panose="02020603050405020304" pitchFamily="18" charset="0"/>
              </a:rPr>
              <a:t>Dadlani</a:t>
            </a:r>
            <a:r>
              <a:rPr lang="en-US" sz="2400" dirty="0">
                <a:solidFill>
                  <a:schemeClr val="bg1"/>
                </a:solidFill>
                <a:latin typeface="Times New Roman" panose="02020603050405020304" pitchFamily="18" charset="0"/>
                <a:cs typeface="Times New Roman" panose="02020603050405020304" pitchFamily="18" charset="0"/>
              </a:rPr>
              <a:t>, IEEE, 2022.  </a:t>
            </a:r>
          </a:p>
          <a:p>
            <a:pPr algn="just"/>
            <a:r>
              <a:rPr lang="en-US" sz="2400" dirty="0">
                <a:solidFill>
                  <a:schemeClr val="bg1"/>
                </a:solidFill>
                <a:latin typeface="Times New Roman" panose="02020603050405020304" pitchFamily="18" charset="0"/>
                <a:cs typeface="Times New Roman" panose="02020603050405020304" pitchFamily="18" charset="0"/>
              </a:rPr>
              <a:t>[2]"A Survey Paper on Hand Gesture Recognition", Bhumika </a:t>
            </a:r>
            <a:r>
              <a:rPr lang="en-US" sz="2400" dirty="0" err="1">
                <a:solidFill>
                  <a:schemeClr val="bg1"/>
                </a:solidFill>
                <a:latin typeface="Times New Roman" panose="02020603050405020304" pitchFamily="18" charset="0"/>
                <a:cs typeface="Times New Roman" panose="02020603050405020304" pitchFamily="18" charset="0"/>
              </a:rPr>
              <a:t>Nandwana</a:t>
            </a:r>
            <a:r>
              <a:rPr lang="en-US" sz="2400" dirty="0">
                <a:solidFill>
                  <a:schemeClr val="bg1"/>
                </a:solidFill>
                <a:latin typeface="Times New Roman" panose="02020603050405020304" pitchFamily="18" charset="0"/>
                <a:cs typeface="Times New Roman" panose="02020603050405020304" pitchFamily="18" charset="0"/>
              </a:rPr>
              <a:t> &amp; </a:t>
            </a:r>
            <a:r>
              <a:rPr lang="en-US" sz="2400" dirty="0" err="1">
                <a:solidFill>
                  <a:schemeClr val="bg1"/>
                </a:solidFill>
                <a:latin typeface="Times New Roman" panose="02020603050405020304" pitchFamily="18" charset="0"/>
                <a:cs typeface="Times New Roman" panose="02020603050405020304" pitchFamily="18" charset="0"/>
              </a:rPr>
              <a:t>Satyanarayan</a:t>
            </a:r>
            <a:r>
              <a:rPr lang="en-US" sz="2400" dirty="0">
                <a:solidFill>
                  <a:schemeClr val="bg1"/>
                </a:solidFill>
                <a:latin typeface="Times New Roman" panose="02020603050405020304" pitchFamily="18" charset="0"/>
                <a:cs typeface="Times New Roman" panose="02020603050405020304" pitchFamily="18" charset="0"/>
              </a:rPr>
              <a:t> Tazi, IEEE, 2020.  </a:t>
            </a:r>
          </a:p>
          <a:p>
            <a:pPr algn="just"/>
            <a:r>
              <a:rPr lang="en-US" sz="2400" dirty="0">
                <a:solidFill>
                  <a:schemeClr val="bg1"/>
                </a:solidFill>
                <a:latin typeface="Times New Roman" panose="02020603050405020304" pitchFamily="18" charset="0"/>
                <a:cs typeface="Times New Roman" panose="02020603050405020304" pitchFamily="18" charset="0"/>
              </a:rPr>
              <a:t>[3]"Gesture Recognition Using Optical and Acoustic Sensors", Hirose M. &amp; Saito H., IEEE, 1985.  </a:t>
            </a:r>
          </a:p>
          <a:p>
            <a:pPr algn="just"/>
            <a:r>
              <a:rPr lang="en-US" sz="2400" dirty="0">
                <a:solidFill>
                  <a:schemeClr val="bg1"/>
                </a:solidFill>
                <a:latin typeface="Times New Roman" panose="02020603050405020304" pitchFamily="18" charset="0"/>
                <a:cs typeface="Times New Roman" panose="02020603050405020304" pitchFamily="18" charset="0"/>
              </a:rPr>
              <a:t>[4]"High-Precision Hand Tracking with Leap Motion: A Study on Gesture Recognition", Williams, S. A. &amp; Patel, A. B., IEEE, 2014.</a:t>
            </a: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1800" dirty="0">
              <a:solidFill>
                <a:schemeClr val="bg1"/>
              </a:solidFill>
              <a:latin typeface="Times New Roman" panose="02020603050405020304" pitchFamily="18" charset="0"/>
              <a:cs typeface="Times New Roman" panose="02020603050405020304" pitchFamily="18" charset="0"/>
            </a:endParaRPr>
          </a:p>
          <a:p>
            <a:endParaRPr lang="en-US"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8312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6" name="Text 1"/>
          <p:cNvSpPr/>
          <p:nvPr/>
        </p:nvSpPr>
        <p:spPr>
          <a:xfrm>
            <a:off x="3980513" y="1762892"/>
            <a:ext cx="6669373" cy="2600629"/>
          </a:xfrm>
          <a:prstGeom prst="rect">
            <a:avLst/>
          </a:prstGeom>
          <a:noFill/>
          <a:ln/>
        </p:spPr>
        <p:txBody>
          <a:bodyPr wrap="square" rtlCol="0" anchor="t"/>
          <a:lstStyle/>
          <a:p>
            <a:pPr marL="0" indent="0" algn="ctr">
              <a:lnSpc>
                <a:spcPts val="8825"/>
              </a:lnSpc>
              <a:buNone/>
            </a:pPr>
            <a:endParaRPr lang="en-US" sz="6000" dirty="0"/>
          </a:p>
        </p:txBody>
      </p:sp>
      <p:sp>
        <p:nvSpPr>
          <p:cNvPr id="7" name="Text 2"/>
          <p:cNvSpPr/>
          <p:nvPr/>
        </p:nvSpPr>
        <p:spPr>
          <a:xfrm>
            <a:off x="6350437" y="5388293"/>
            <a:ext cx="7415927" cy="1185148"/>
          </a:xfrm>
          <a:prstGeom prst="rect">
            <a:avLst/>
          </a:prstGeom>
          <a:noFill/>
          <a:ln/>
        </p:spPr>
        <p:txBody>
          <a:bodyPr wrap="square" rtlCol="0" anchor="t"/>
          <a:lstStyle/>
          <a:p>
            <a:pPr marL="0" indent="0">
              <a:lnSpc>
                <a:spcPts val="3110"/>
              </a:lnSpc>
              <a:buNone/>
            </a:pPr>
            <a:endParaRPr lang="en-US" sz="1944" dirty="0"/>
          </a:p>
        </p:txBody>
      </p:sp>
      <p:sp>
        <p:nvSpPr>
          <p:cNvPr id="4" name="TextBox 3">
            <a:extLst>
              <a:ext uri="{FF2B5EF4-FFF2-40B4-BE49-F238E27FC236}">
                <a16:creationId xmlns:a16="http://schemas.microsoft.com/office/drawing/2014/main" id="{189D4796-B3C8-4A63-7089-41E268B1730B}"/>
              </a:ext>
            </a:extLst>
          </p:cNvPr>
          <p:cNvSpPr txBox="1"/>
          <p:nvPr/>
        </p:nvSpPr>
        <p:spPr>
          <a:xfrm>
            <a:off x="2970241" y="717520"/>
            <a:ext cx="8949690" cy="646331"/>
          </a:xfrm>
          <a:prstGeom prst="rect">
            <a:avLst/>
          </a:prstGeom>
          <a:noFill/>
        </p:spPr>
        <p:txBody>
          <a:bodyPr wrap="square" rtlCol="0">
            <a:spAutoFit/>
          </a:bodyPr>
          <a:lstStyle/>
          <a:p>
            <a:pPr algn="ctr"/>
            <a:r>
              <a:rPr lang="en-IN" sz="3600" b="1" dirty="0">
                <a:solidFill>
                  <a:schemeClr val="bg1"/>
                </a:solidFill>
                <a:latin typeface="Times New Roman" panose="02020603050405020304" pitchFamily="18" charset="0"/>
                <a:cs typeface="Times New Roman" panose="02020603050405020304" pitchFamily="18" charset="0"/>
              </a:rPr>
              <a:t>Outline</a:t>
            </a:r>
          </a:p>
        </p:txBody>
      </p:sp>
      <p:sp>
        <p:nvSpPr>
          <p:cNvPr id="5" name="TextBox 4">
            <a:extLst>
              <a:ext uri="{FF2B5EF4-FFF2-40B4-BE49-F238E27FC236}">
                <a16:creationId xmlns:a16="http://schemas.microsoft.com/office/drawing/2014/main" id="{30552215-1457-4152-CD5D-CCC8ED44275D}"/>
              </a:ext>
            </a:extLst>
          </p:cNvPr>
          <p:cNvSpPr txBox="1"/>
          <p:nvPr/>
        </p:nvSpPr>
        <p:spPr>
          <a:xfrm>
            <a:off x="882252" y="1363851"/>
            <a:ext cx="12760524" cy="6463308"/>
          </a:xfrm>
          <a:prstGeom prst="rect">
            <a:avLst/>
          </a:prstGeom>
          <a:noFill/>
        </p:spPr>
        <p:txBody>
          <a:bodyPr wrap="square" rtlCol="0">
            <a:spAutoFit/>
          </a:bodyPr>
          <a:lstStyle/>
          <a:p>
            <a:pPr algn="just">
              <a:lnSpc>
                <a:spcPct val="150000"/>
              </a:lnSpc>
              <a:buFont typeface="Wingdings" panose="05000000000000000000" pitchFamily="2" charset="2"/>
              <a:buChar char="§"/>
            </a:pPr>
            <a:r>
              <a:rPr lang="en-IN" altLang="en-US" sz="2400" dirty="0">
                <a:solidFill>
                  <a:schemeClr val="bg1"/>
                </a:solidFill>
                <a:latin typeface="Times New Roman" panose="02020603050405020304" pitchFamily="18" charset="0"/>
                <a:cs typeface="Times New Roman" panose="02020603050405020304" pitchFamily="18" charset="0"/>
              </a:rPr>
              <a:t>Introduction</a:t>
            </a:r>
          </a:p>
          <a:p>
            <a:pPr algn="just">
              <a:lnSpc>
                <a:spcPct val="150000"/>
              </a:lnSpc>
              <a:buFont typeface="Wingdings" panose="05000000000000000000" pitchFamily="2" charset="2"/>
              <a:buChar char="§"/>
            </a:pPr>
            <a:r>
              <a:rPr lang="en-IN" altLang="en-US" sz="2400" dirty="0">
                <a:solidFill>
                  <a:schemeClr val="bg1"/>
                </a:solidFill>
                <a:latin typeface="Times New Roman" panose="02020603050405020304" pitchFamily="18" charset="0"/>
                <a:cs typeface="Times New Roman" panose="02020603050405020304" pitchFamily="18" charset="0"/>
              </a:rPr>
              <a:t>Literature Survey of the Existing Systems</a:t>
            </a:r>
          </a:p>
          <a:p>
            <a:pPr algn="just">
              <a:lnSpc>
                <a:spcPct val="150000"/>
              </a:lnSpc>
              <a:buFont typeface="Wingdings" panose="05000000000000000000" pitchFamily="2" charset="2"/>
              <a:buChar char="§"/>
            </a:pPr>
            <a:r>
              <a:rPr lang="en-IN" altLang="en-US" sz="2400" dirty="0">
                <a:solidFill>
                  <a:schemeClr val="bg1"/>
                </a:solidFill>
                <a:latin typeface="Times New Roman" panose="02020603050405020304" pitchFamily="18" charset="0"/>
                <a:cs typeface="Times New Roman" panose="02020603050405020304" pitchFamily="18" charset="0"/>
              </a:rPr>
              <a:t>Limitations of the Existing Systems</a:t>
            </a:r>
          </a:p>
          <a:p>
            <a:pPr algn="just">
              <a:lnSpc>
                <a:spcPct val="150000"/>
              </a:lnSpc>
              <a:buFont typeface="Wingdings" panose="05000000000000000000" pitchFamily="2" charset="2"/>
              <a:buChar char="§"/>
            </a:pPr>
            <a:r>
              <a:rPr lang="en-IN" altLang="en-US" sz="2400" dirty="0">
                <a:solidFill>
                  <a:schemeClr val="bg1"/>
                </a:solidFill>
                <a:latin typeface="Times New Roman" panose="02020603050405020304" pitchFamily="18" charset="0"/>
                <a:cs typeface="Times New Roman" panose="02020603050405020304" pitchFamily="18" charset="0"/>
              </a:rPr>
              <a:t>Problem Statement </a:t>
            </a:r>
          </a:p>
          <a:p>
            <a:pPr algn="just">
              <a:lnSpc>
                <a:spcPct val="150000"/>
              </a:lnSpc>
              <a:buFont typeface="Wingdings" panose="05000000000000000000" pitchFamily="2" charset="2"/>
              <a:buChar char="§"/>
            </a:pPr>
            <a:r>
              <a:rPr lang="en-US" altLang="en-US" sz="2400" dirty="0">
                <a:solidFill>
                  <a:schemeClr val="bg1"/>
                </a:solidFill>
                <a:latin typeface="Times New Roman" panose="02020603050405020304" pitchFamily="18" charset="0"/>
                <a:cs typeface="Times New Roman" panose="02020603050405020304" pitchFamily="18" charset="0"/>
              </a:rPr>
              <a:t>Proposed  System Design</a:t>
            </a:r>
          </a:p>
          <a:p>
            <a:pPr algn="just">
              <a:lnSpc>
                <a:spcPct val="150000"/>
              </a:lnSpc>
              <a:buFont typeface="Wingdings" panose="05000000000000000000" pitchFamily="2" charset="2"/>
              <a:buChar char="§"/>
            </a:pPr>
            <a:r>
              <a:rPr lang="en-US" altLang="en-US" sz="2400" dirty="0">
                <a:solidFill>
                  <a:schemeClr val="bg1"/>
                </a:solidFill>
                <a:latin typeface="Times New Roman" panose="02020603050405020304" pitchFamily="18" charset="0"/>
                <a:cs typeface="Times New Roman" panose="02020603050405020304" pitchFamily="18" charset="0"/>
              </a:rPr>
              <a:t>Framework/Algorithm</a:t>
            </a:r>
          </a:p>
          <a:p>
            <a:pPr algn="just">
              <a:lnSpc>
                <a:spcPct val="150000"/>
              </a:lnSpc>
              <a:buFont typeface="Wingdings" panose="05000000000000000000" pitchFamily="2" charset="2"/>
              <a:buChar char="§"/>
            </a:pPr>
            <a:r>
              <a:rPr lang="en-US" altLang="en-US" sz="2400" dirty="0">
                <a:solidFill>
                  <a:schemeClr val="bg1"/>
                </a:solidFill>
                <a:latin typeface="Times New Roman" panose="02020603050405020304" pitchFamily="18" charset="0"/>
                <a:cs typeface="Times New Roman" panose="02020603050405020304" pitchFamily="18" charset="0"/>
              </a:rPr>
              <a:t>Technologies Stack for Proposed System</a:t>
            </a:r>
          </a:p>
          <a:p>
            <a:pPr algn="just">
              <a:lnSpc>
                <a:spcPct val="150000"/>
              </a:lnSpc>
              <a:buFont typeface="Wingdings" panose="05000000000000000000" pitchFamily="2" charset="2"/>
              <a:buChar char="§"/>
            </a:pPr>
            <a:r>
              <a:rPr lang="en-US" altLang="en-US" sz="2400" dirty="0">
                <a:solidFill>
                  <a:schemeClr val="bg1"/>
                </a:solidFill>
                <a:latin typeface="Times New Roman" panose="02020603050405020304" pitchFamily="18" charset="0"/>
                <a:cs typeface="Times New Roman" panose="02020603050405020304" pitchFamily="18" charset="0"/>
              </a:rPr>
              <a:t>Details of Database / Input to the System</a:t>
            </a:r>
          </a:p>
          <a:p>
            <a:pPr algn="just">
              <a:lnSpc>
                <a:spcPct val="150000"/>
              </a:lnSpc>
              <a:buFont typeface="Wingdings" panose="05000000000000000000" pitchFamily="2" charset="2"/>
              <a:buChar char="§"/>
            </a:pPr>
            <a:r>
              <a:rPr lang="en-US" altLang="en-US" sz="2400" dirty="0">
                <a:solidFill>
                  <a:schemeClr val="bg1"/>
                </a:solidFill>
                <a:latin typeface="Times New Roman" panose="02020603050405020304" pitchFamily="18" charset="0"/>
                <a:cs typeface="Times New Roman" panose="02020603050405020304" pitchFamily="18" charset="0"/>
              </a:rPr>
              <a:t>Implementation(Partial)</a:t>
            </a:r>
          </a:p>
          <a:p>
            <a:pPr algn="just">
              <a:lnSpc>
                <a:spcPct val="150000"/>
              </a:lnSpc>
              <a:buFont typeface="Wingdings" panose="05000000000000000000" pitchFamily="2" charset="2"/>
              <a:buChar char="§"/>
            </a:pPr>
            <a:r>
              <a:rPr lang="en-US" altLang="en-US" sz="2400" dirty="0">
                <a:solidFill>
                  <a:schemeClr val="bg1"/>
                </a:solidFill>
                <a:latin typeface="Times New Roman" panose="02020603050405020304" pitchFamily="18" charset="0"/>
                <a:cs typeface="Times New Roman" panose="02020603050405020304" pitchFamily="18" charset="0"/>
              </a:rPr>
              <a:t>Conclusion </a:t>
            </a:r>
          </a:p>
          <a:p>
            <a:pPr algn="just">
              <a:lnSpc>
                <a:spcPct val="150000"/>
              </a:lnSpc>
              <a:buFont typeface="Wingdings" panose="05000000000000000000" pitchFamily="2" charset="2"/>
              <a:buChar char="§"/>
            </a:pPr>
            <a:r>
              <a:rPr lang="en-US" altLang="en-US" sz="2400" dirty="0">
                <a:solidFill>
                  <a:schemeClr val="bg1"/>
                </a:solidFill>
                <a:latin typeface="Times New Roman" panose="02020603050405020304" pitchFamily="18" charset="0"/>
                <a:cs typeface="Times New Roman" panose="02020603050405020304" pitchFamily="18" charset="0"/>
              </a:rPr>
              <a:t>References</a:t>
            </a:r>
          </a:p>
          <a:p>
            <a:endParaRPr lang="en-IN" dirty="0"/>
          </a:p>
        </p:txBody>
      </p:sp>
    </p:spTree>
    <p:extLst>
      <p:ext uri="{BB962C8B-B14F-4D97-AF65-F5344CB8AC3E}">
        <p14:creationId xmlns:p14="http://schemas.microsoft.com/office/powerpoint/2010/main" val="4050343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6" name="Text 1"/>
          <p:cNvSpPr/>
          <p:nvPr/>
        </p:nvSpPr>
        <p:spPr>
          <a:xfrm>
            <a:off x="3980513" y="1762892"/>
            <a:ext cx="6669373" cy="2600629"/>
          </a:xfrm>
          <a:prstGeom prst="rect">
            <a:avLst/>
          </a:prstGeom>
          <a:noFill/>
          <a:ln/>
        </p:spPr>
        <p:txBody>
          <a:bodyPr wrap="square" rtlCol="0" anchor="t"/>
          <a:lstStyle/>
          <a:p>
            <a:pPr marL="0" indent="0" algn="ctr">
              <a:lnSpc>
                <a:spcPts val="8825"/>
              </a:lnSpc>
              <a:buNone/>
            </a:pPr>
            <a:endParaRPr lang="en-US" sz="6000" dirty="0"/>
          </a:p>
        </p:txBody>
      </p:sp>
      <p:sp>
        <p:nvSpPr>
          <p:cNvPr id="7" name="Text 2"/>
          <p:cNvSpPr/>
          <p:nvPr/>
        </p:nvSpPr>
        <p:spPr>
          <a:xfrm>
            <a:off x="6350437" y="5388293"/>
            <a:ext cx="7415927" cy="1185148"/>
          </a:xfrm>
          <a:prstGeom prst="rect">
            <a:avLst/>
          </a:prstGeom>
          <a:noFill/>
          <a:ln/>
        </p:spPr>
        <p:txBody>
          <a:bodyPr wrap="square" rtlCol="0" anchor="t"/>
          <a:lstStyle/>
          <a:p>
            <a:pPr marL="0" indent="0">
              <a:lnSpc>
                <a:spcPts val="3110"/>
              </a:lnSpc>
              <a:buNone/>
            </a:pPr>
            <a:endParaRPr lang="en-US" sz="1944" dirty="0"/>
          </a:p>
        </p:txBody>
      </p:sp>
      <p:sp>
        <p:nvSpPr>
          <p:cNvPr id="8" name="Rectangle 1">
            <a:extLst>
              <a:ext uri="{FF2B5EF4-FFF2-40B4-BE49-F238E27FC236}">
                <a16:creationId xmlns:a16="http://schemas.microsoft.com/office/drawing/2014/main" id="{2A567E90-C23E-D951-7F45-9F87DA037394}"/>
              </a:ext>
            </a:extLst>
          </p:cNvPr>
          <p:cNvSpPr>
            <a:spLocks noChangeArrowheads="1"/>
          </p:cNvSpPr>
          <p:nvPr/>
        </p:nvSpPr>
        <p:spPr bwMode="auto">
          <a:xfrm>
            <a:off x="5413189" y="250415"/>
            <a:ext cx="2564764"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just" eaLnBrk="1" fontAlgn="auto" hangingPunct="1">
              <a:spcBef>
                <a:spcPts val="0"/>
              </a:spcBef>
              <a:spcAft>
                <a:spcPts val="0"/>
              </a:spcAft>
              <a:defRPr/>
            </a:pPr>
            <a:r>
              <a:rPr lang="en-IN" alt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DejaVu Sans" charset="0"/>
              </a:rPr>
              <a:t>Introduction</a:t>
            </a:r>
          </a:p>
        </p:txBody>
      </p:sp>
      <p:sp>
        <p:nvSpPr>
          <p:cNvPr id="9" name="TextBox 8">
            <a:extLst>
              <a:ext uri="{FF2B5EF4-FFF2-40B4-BE49-F238E27FC236}">
                <a16:creationId xmlns:a16="http://schemas.microsoft.com/office/drawing/2014/main" id="{2F3D7AF0-5100-0374-BBA8-93CA2CACF0A1}"/>
              </a:ext>
            </a:extLst>
          </p:cNvPr>
          <p:cNvSpPr txBox="1"/>
          <p:nvPr/>
        </p:nvSpPr>
        <p:spPr>
          <a:xfrm>
            <a:off x="297177" y="2113506"/>
            <a:ext cx="14113303" cy="369331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Real-time virtual mouse control using gesture recognition aims to replace traditional input devices with intuitive hand movements. This technology enables users to interact with their computers or devices by simply moving their hands in the air.</a:t>
            </a:r>
          </a:p>
          <a:p>
            <a:pPr marL="342900" indent="-342900" algn="just">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Problems include challenges with accuracy, latency, environmental interference, and variability among users.</a:t>
            </a:r>
          </a:p>
          <a:p>
            <a:pPr marL="342900" indent="-342900" algn="just">
              <a:buFont typeface="Arial" panose="020B0604020202020204" pitchFamily="34" charset="0"/>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Current solutions involve advanced sensors, machine learning algorithms, and user calibration to address these issues. However, persistent issues such as handling complex gestures, adapting to diverse real-world conditions, and managing high processing demands still need improvement.</a:t>
            </a:r>
          </a:p>
          <a:p>
            <a:endParaRPr lang="en-IN" dirty="0"/>
          </a:p>
        </p:txBody>
      </p:sp>
    </p:spTree>
    <p:extLst>
      <p:ext uri="{BB962C8B-B14F-4D97-AF65-F5344CB8AC3E}">
        <p14:creationId xmlns:p14="http://schemas.microsoft.com/office/powerpoint/2010/main" val="754283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6905" y="-17362"/>
            <a:ext cx="14630400" cy="8229600"/>
          </a:xfrm>
          <a:prstGeom prst="rect">
            <a:avLst/>
          </a:prstGeom>
          <a:solidFill>
            <a:srgbClr val="0A0A0A">
              <a:alpha val="75000"/>
            </a:srgbClr>
          </a:solidFill>
          <a:ln/>
        </p:spPr>
      </p:sp>
      <p:sp>
        <p:nvSpPr>
          <p:cNvPr id="4" name="Text 1"/>
          <p:cNvSpPr/>
          <p:nvPr/>
        </p:nvSpPr>
        <p:spPr>
          <a:xfrm>
            <a:off x="5145092" y="195722"/>
            <a:ext cx="3410783" cy="812125"/>
          </a:xfrm>
          <a:prstGeom prst="rect">
            <a:avLst/>
          </a:prstGeom>
          <a:noFill/>
          <a:ln/>
        </p:spPr>
        <p:txBody>
          <a:bodyPr wrap="none" rtlCol="0" anchor="t"/>
          <a:lstStyle/>
          <a:p>
            <a:pPr marL="0" indent="0">
              <a:lnSpc>
                <a:spcPts val="6395"/>
              </a:lnSpc>
              <a:buNone/>
            </a:pPr>
            <a:r>
              <a:rPr lang="en-US" sz="3600" b="1" dirty="0">
                <a:solidFill>
                  <a:srgbClr val="FAEBEB"/>
                </a:solidFill>
                <a:latin typeface="Times New Roman" panose="02020603050405020304" pitchFamily="18" charset="0"/>
                <a:ea typeface="Dela Gothic One" pitchFamily="34" charset="-122"/>
                <a:cs typeface="Times New Roman" panose="02020603050405020304" pitchFamily="18" charset="0"/>
              </a:rPr>
              <a:t>Literature Survey</a:t>
            </a:r>
            <a:endParaRPr lang="en-US" sz="3600" b="1" dirty="0">
              <a:latin typeface="Times New Roman" panose="02020603050405020304" pitchFamily="18" charset="0"/>
              <a:cs typeface="Times New Roman" panose="02020603050405020304" pitchFamily="18" charset="0"/>
            </a:endParaRPr>
          </a:p>
        </p:txBody>
      </p:sp>
      <p:sp>
        <p:nvSpPr>
          <p:cNvPr id="5" name="Text 2"/>
          <p:cNvSpPr/>
          <p:nvPr/>
        </p:nvSpPr>
        <p:spPr>
          <a:xfrm>
            <a:off x="864037" y="3601760"/>
            <a:ext cx="3634264" cy="406003"/>
          </a:xfrm>
          <a:prstGeom prst="rect">
            <a:avLst/>
          </a:prstGeom>
          <a:noFill/>
          <a:ln/>
        </p:spPr>
        <p:txBody>
          <a:bodyPr wrap="none" rtlCol="0" anchor="t"/>
          <a:lstStyle/>
          <a:p>
            <a:pPr marL="0" indent="0">
              <a:lnSpc>
                <a:spcPts val="3197"/>
              </a:lnSpc>
              <a:buNone/>
            </a:pPr>
            <a:endParaRPr lang="en-US" sz="2558" dirty="0"/>
          </a:p>
        </p:txBody>
      </p:sp>
      <p:sp>
        <p:nvSpPr>
          <p:cNvPr id="6" name="Text 3"/>
          <p:cNvSpPr/>
          <p:nvPr/>
        </p:nvSpPr>
        <p:spPr>
          <a:xfrm>
            <a:off x="864037" y="4254579"/>
            <a:ext cx="3898821" cy="1580198"/>
          </a:xfrm>
          <a:prstGeom prst="rect">
            <a:avLst/>
          </a:prstGeom>
          <a:noFill/>
          <a:ln/>
        </p:spPr>
        <p:txBody>
          <a:bodyPr wrap="square" rtlCol="0" anchor="t"/>
          <a:lstStyle/>
          <a:p>
            <a:pPr marL="0" indent="0">
              <a:lnSpc>
                <a:spcPts val="3110"/>
              </a:lnSpc>
              <a:buNone/>
            </a:pPr>
            <a:endParaRPr lang="en-US" sz="1944" dirty="0"/>
          </a:p>
        </p:txBody>
      </p:sp>
      <p:sp>
        <p:nvSpPr>
          <p:cNvPr id="7" name="Text 4"/>
          <p:cNvSpPr/>
          <p:nvPr/>
        </p:nvSpPr>
        <p:spPr>
          <a:xfrm>
            <a:off x="5372695" y="3601760"/>
            <a:ext cx="3334822" cy="406003"/>
          </a:xfrm>
          <a:prstGeom prst="rect">
            <a:avLst/>
          </a:prstGeom>
          <a:noFill/>
          <a:ln/>
        </p:spPr>
        <p:txBody>
          <a:bodyPr wrap="none" rtlCol="0" anchor="t"/>
          <a:lstStyle/>
          <a:p>
            <a:pPr marL="0" indent="0">
              <a:lnSpc>
                <a:spcPts val="3197"/>
              </a:lnSpc>
              <a:buNone/>
            </a:pPr>
            <a:endParaRPr lang="en-US" sz="2558" dirty="0"/>
          </a:p>
        </p:txBody>
      </p:sp>
      <p:sp>
        <p:nvSpPr>
          <p:cNvPr id="8" name="Text 5"/>
          <p:cNvSpPr/>
          <p:nvPr/>
        </p:nvSpPr>
        <p:spPr>
          <a:xfrm>
            <a:off x="5372695" y="4254579"/>
            <a:ext cx="3898821" cy="1580198"/>
          </a:xfrm>
          <a:prstGeom prst="rect">
            <a:avLst/>
          </a:prstGeom>
          <a:noFill/>
          <a:ln/>
        </p:spPr>
        <p:txBody>
          <a:bodyPr wrap="square" rtlCol="0" anchor="t"/>
          <a:lstStyle/>
          <a:p>
            <a:pPr marL="0" indent="0">
              <a:lnSpc>
                <a:spcPts val="3110"/>
              </a:lnSpc>
              <a:buNone/>
            </a:pPr>
            <a:endParaRPr lang="en-US" sz="1944" dirty="0"/>
          </a:p>
        </p:txBody>
      </p:sp>
      <p:sp>
        <p:nvSpPr>
          <p:cNvPr id="9" name="Text 6"/>
          <p:cNvSpPr/>
          <p:nvPr/>
        </p:nvSpPr>
        <p:spPr>
          <a:xfrm>
            <a:off x="9881354" y="3601760"/>
            <a:ext cx="3248501" cy="406003"/>
          </a:xfrm>
          <a:prstGeom prst="rect">
            <a:avLst/>
          </a:prstGeom>
          <a:noFill/>
          <a:ln/>
        </p:spPr>
        <p:txBody>
          <a:bodyPr wrap="none" rtlCol="0" anchor="t"/>
          <a:lstStyle/>
          <a:p>
            <a:pPr marL="0" indent="0">
              <a:lnSpc>
                <a:spcPts val="3197"/>
              </a:lnSpc>
              <a:buNone/>
            </a:pPr>
            <a:endParaRPr lang="en-US" sz="2558" dirty="0"/>
          </a:p>
        </p:txBody>
      </p:sp>
      <p:sp>
        <p:nvSpPr>
          <p:cNvPr id="10" name="Text 7"/>
          <p:cNvSpPr/>
          <p:nvPr/>
        </p:nvSpPr>
        <p:spPr>
          <a:xfrm>
            <a:off x="9881354" y="4254579"/>
            <a:ext cx="3898821" cy="1580198"/>
          </a:xfrm>
          <a:prstGeom prst="rect">
            <a:avLst/>
          </a:prstGeom>
          <a:noFill/>
          <a:ln/>
        </p:spPr>
        <p:txBody>
          <a:bodyPr wrap="square" rtlCol="0" anchor="t"/>
          <a:lstStyle/>
          <a:p>
            <a:pPr marL="0" indent="0">
              <a:lnSpc>
                <a:spcPts val="3110"/>
              </a:lnSpc>
              <a:buNone/>
            </a:pPr>
            <a:endParaRPr lang="en-US" sz="1944" dirty="0"/>
          </a:p>
        </p:txBody>
      </p:sp>
      <p:sp>
        <p:nvSpPr>
          <p:cNvPr id="12" name="TextBox 11">
            <a:extLst>
              <a:ext uri="{FF2B5EF4-FFF2-40B4-BE49-F238E27FC236}">
                <a16:creationId xmlns:a16="http://schemas.microsoft.com/office/drawing/2014/main" id="{A8AB0C02-12C1-7A0B-3416-7988A5E171B3}"/>
              </a:ext>
            </a:extLst>
          </p:cNvPr>
          <p:cNvSpPr txBox="1"/>
          <p:nvPr/>
        </p:nvSpPr>
        <p:spPr>
          <a:xfrm>
            <a:off x="318448" y="1191607"/>
            <a:ext cx="13738860" cy="5632311"/>
          </a:xfrm>
          <a:prstGeom prst="rect">
            <a:avLst/>
          </a:prstGeom>
          <a:noFill/>
        </p:spPr>
        <p:txBody>
          <a:bodyPr wrap="square" rtlCol="0">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[1]"Virtual Mouse using Hand Gestures", Roshni </a:t>
            </a:r>
            <a:r>
              <a:rPr lang="en-US" sz="2400" dirty="0" err="1">
                <a:solidFill>
                  <a:schemeClr val="bg1"/>
                </a:solidFill>
                <a:latin typeface="Times New Roman" panose="02020603050405020304" pitchFamily="18" charset="0"/>
                <a:cs typeface="Times New Roman" panose="02020603050405020304" pitchFamily="18" charset="0"/>
              </a:rPr>
              <a:t>Matlani</a:t>
            </a:r>
            <a:r>
              <a:rPr lang="en-US" sz="2400" dirty="0">
                <a:solidFill>
                  <a:schemeClr val="bg1"/>
                </a:solidFill>
                <a:latin typeface="Times New Roman" panose="02020603050405020304" pitchFamily="18" charset="0"/>
                <a:cs typeface="Times New Roman" panose="02020603050405020304" pitchFamily="18" charset="0"/>
              </a:rPr>
              <a:t> &amp; Roshan </a:t>
            </a:r>
            <a:r>
              <a:rPr lang="en-US" sz="2400" dirty="0" err="1">
                <a:solidFill>
                  <a:schemeClr val="bg1"/>
                </a:solidFill>
                <a:latin typeface="Times New Roman" panose="02020603050405020304" pitchFamily="18" charset="0"/>
                <a:cs typeface="Times New Roman" panose="02020603050405020304" pitchFamily="18" charset="0"/>
              </a:rPr>
              <a:t>Dadlani</a:t>
            </a:r>
            <a:r>
              <a:rPr lang="en-US" sz="2400" dirty="0">
                <a:solidFill>
                  <a:schemeClr val="bg1"/>
                </a:solidFill>
                <a:latin typeface="Times New Roman" panose="02020603050405020304" pitchFamily="18" charset="0"/>
                <a:cs typeface="Times New Roman" panose="02020603050405020304" pitchFamily="18" charset="0"/>
              </a:rPr>
              <a:t>, IEEE, 2022.  </a:t>
            </a:r>
          </a:p>
          <a:p>
            <a:pPr algn="just"/>
            <a:endParaRPr lang="en-US" sz="2400" dirty="0">
              <a:solidFill>
                <a:schemeClr val="bg1"/>
              </a:solidFill>
              <a:latin typeface="Times New Roman" panose="02020603050405020304" pitchFamily="18" charset="0"/>
              <a:cs typeface="Times New Roman" panose="02020603050405020304" pitchFamily="18" charset="0"/>
            </a:endParaRPr>
          </a:p>
          <a:p>
            <a:pPr algn="just"/>
            <a:r>
              <a:rPr lang="en-US" sz="2400" dirty="0">
                <a:solidFill>
                  <a:schemeClr val="bg1"/>
                </a:solidFill>
                <a:latin typeface="Times New Roman" panose="02020603050405020304" pitchFamily="18" charset="0"/>
                <a:cs typeface="Times New Roman" panose="02020603050405020304" pitchFamily="18" charset="0"/>
              </a:rPr>
              <a:t>Gesture-controlled laptops and computers have recently gained a lot of traction. Leap motion is the name for this technique. Waving our hand in front of our computer/laptop allows us to manage certain of its functionalities. Over slides and overheads, computer-based presentations have significant advantages. Audio, video, and even interactive </a:t>
            </a:r>
            <a:r>
              <a:rPr lang="en-US" sz="2400" dirty="0" err="1">
                <a:solidFill>
                  <a:schemeClr val="bg1"/>
                </a:solidFill>
                <a:latin typeface="Times New Roman" panose="02020603050405020304" pitchFamily="18" charset="0"/>
                <a:cs typeface="Times New Roman" panose="02020603050405020304" pitchFamily="18" charset="0"/>
              </a:rPr>
              <a:t>programmes</a:t>
            </a:r>
            <a:r>
              <a:rPr lang="en-US" sz="2400" dirty="0">
                <a:solidFill>
                  <a:schemeClr val="bg1"/>
                </a:solidFill>
                <a:latin typeface="Times New Roman" panose="02020603050405020304" pitchFamily="18" charset="0"/>
                <a:cs typeface="Times New Roman" panose="02020603050405020304" pitchFamily="18" charset="0"/>
              </a:rPr>
              <a:t> can be used to improve presentations. Unfortunately, employing these techniques is more complicated than using slides or overheads. </a:t>
            </a:r>
          </a:p>
          <a:p>
            <a:pPr algn="just"/>
            <a:endParaRPr lang="en-US" sz="2400" dirty="0">
              <a:solidFill>
                <a:schemeClr val="bg1"/>
              </a:solidFill>
              <a:latin typeface="Times New Roman" panose="02020603050405020304" pitchFamily="18" charset="0"/>
              <a:cs typeface="Times New Roman" panose="02020603050405020304" pitchFamily="18" charset="0"/>
            </a:endParaRPr>
          </a:p>
          <a:p>
            <a:pPr algn="just"/>
            <a:r>
              <a:rPr lang="en-US" sz="2400" dirty="0">
                <a:solidFill>
                  <a:schemeClr val="bg1"/>
                </a:solidFill>
                <a:latin typeface="Times New Roman" panose="02020603050405020304" pitchFamily="18" charset="0"/>
                <a:cs typeface="Times New Roman" panose="02020603050405020304" pitchFamily="18" charset="0"/>
              </a:rPr>
              <a:t>[2]"A Survey Paper on Hand Gesture Recognition", Bhumika </a:t>
            </a:r>
            <a:r>
              <a:rPr lang="en-US" sz="2400" dirty="0" err="1">
                <a:solidFill>
                  <a:schemeClr val="bg1"/>
                </a:solidFill>
                <a:latin typeface="Times New Roman" panose="02020603050405020304" pitchFamily="18" charset="0"/>
                <a:cs typeface="Times New Roman" panose="02020603050405020304" pitchFamily="18" charset="0"/>
              </a:rPr>
              <a:t>Nandwana</a:t>
            </a:r>
            <a:r>
              <a:rPr lang="en-US" sz="2400" dirty="0">
                <a:solidFill>
                  <a:schemeClr val="bg1"/>
                </a:solidFill>
                <a:latin typeface="Times New Roman" panose="02020603050405020304" pitchFamily="18" charset="0"/>
                <a:cs typeface="Times New Roman" panose="02020603050405020304" pitchFamily="18" charset="0"/>
              </a:rPr>
              <a:t> &amp; </a:t>
            </a:r>
            <a:r>
              <a:rPr lang="en-US" sz="2400" dirty="0" err="1">
                <a:solidFill>
                  <a:schemeClr val="bg1"/>
                </a:solidFill>
                <a:latin typeface="Times New Roman" panose="02020603050405020304" pitchFamily="18" charset="0"/>
                <a:cs typeface="Times New Roman" panose="02020603050405020304" pitchFamily="18" charset="0"/>
              </a:rPr>
              <a:t>Satyanarayan</a:t>
            </a:r>
            <a:r>
              <a:rPr lang="en-US" sz="2400" dirty="0">
                <a:solidFill>
                  <a:schemeClr val="bg1"/>
                </a:solidFill>
                <a:latin typeface="Times New Roman" panose="02020603050405020304" pitchFamily="18" charset="0"/>
                <a:cs typeface="Times New Roman" panose="02020603050405020304" pitchFamily="18" charset="0"/>
              </a:rPr>
              <a:t> Tazi, IEEE, 2020.  </a:t>
            </a:r>
          </a:p>
          <a:p>
            <a:pPr algn="just"/>
            <a:endParaRPr lang="en-US" sz="2400" b="1" dirty="0">
              <a:solidFill>
                <a:schemeClr val="bg1"/>
              </a:solidFill>
              <a:highlight>
                <a:srgbClr val="FFFFFF"/>
              </a:highlight>
              <a:latin typeface="Times New Roman" panose="02020603050405020304" pitchFamily="18" charset="0"/>
              <a:cs typeface="Times New Roman" panose="02020603050405020304" pitchFamily="18" charset="0"/>
            </a:endParaRPr>
          </a:p>
          <a:p>
            <a:pPr algn="just"/>
            <a:r>
              <a:rPr lang="en-US" sz="2400" dirty="0">
                <a:solidFill>
                  <a:schemeClr val="bg1"/>
                </a:solidFill>
                <a:latin typeface="Times New Roman" panose="02020603050405020304" pitchFamily="18" charset="0"/>
                <a:cs typeface="Times New Roman" panose="02020603050405020304" pitchFamily="18" charset="0"/>
              </a:rPr>
              <a:t>Hand gesture recognition system has a good attention now days because of easy interaction between human and machine. The focus of developing hand gesture is to create a better communication between human and computer for conveying information. This paper presents a survey on recent technology of hand gesture recognition both static and dynamic. It shows all method that was used for hand gesture recognition in different research paper.</a:t>
            </a:r>
            <a:endParaRPr lang="en-IN"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6905" y="-17362"/>
            <a:ext cx="14630400" cy="8229600"/>
          </a:xfrm>
          <a:prstGeom prst="rect">
            <a:avLst/>
          </a:prstGeom>
          <a:solidFill>
            <a:srgbClr val="0A0A0A">
              <a:alpha val="75000"/>
            </a:srgbClr>
          </a:solidFill>
          <a:ln/>
        </p:spPr>
      </p:sp>
      <p:sp>
        <p:nvSpPr>
          <p:cNvPr id="4" name="Text 1"/>
          <p:cNvSpPr/>
          <p:nvPr/>
        </p:nvSpPr>
        <p:spPr>
          <a:xfrm>
            <a:off x="445770" y="195722"/>
            <a:ext cx="3410783" cy="812125"/>
          </a:xfrm>
          <a:prstGeom prst="rect">
            <a:avLst/>
          </a:prstGeom>
          <a:noFill/>
          <a:ln/>
        </p:spPr>
        <p:txBody>
          <a:bodyPr wrap="none" rtlCol="0" anchor="t"/>
          <a:lstStyle/>
          <a:p>
            <a:pPr marL="0" indent="0">
              <a:lnSpc>
                <a:spcPts val="6395"/>
              </a:lnSpc>
              <a:buNone/>
            </a:pPr>
            <a:endParaRPr lang="en-US" sz="3600" b="1" dirty="0">
              <a:latin typeface="Times New Roman" panose="02020603050405020304" pitchFamily="18" charset="0"/>
              <a:cs typeface="Times New Roman" panose="02020603050405020304" pitchFamily="18" charset="0"/>
            </a:endParaRPr>
          </a:p>
        </p:txBody>
      </p:sp>
      <p:sp>
        <p:nvSpPr>
          <p:cNvPr id="5" name="Text 2"/>
          <p:cNvSpPr/>
          <p:nvPr/>
        </p:nvSpPr>
        <p:spPr>
          <a:xfrm>
            <a:off x="864037" y="3601760"/>
            <a:ext cx="3634264" cy="406003"/>
          </a:xfrm>
          <a:prstGeom prst="rect">
            <a:avLst/>
          </a:prstGeom>
          <a:noFill/>
          <a:ln/>
        </p:spPr>
        <p:txBody>
          <a:bodyPr wrap="none" rtlCol="0" anchor="t"/>
          <a:lstStyle/>
          <a:p>
            <a:pPr marL="0" indent="0">
              <a:lnSpc>
                <a:spcPts val="3197"/>
              </a:lnSpc>
              <a:buNone/>
            </a:pPr>
            <a:endParaRPr lang="en-US" sz="2558" dirty="0"/>
          </a:p>
        </p:txBody>
      </p:sp>
      <p:sp>
        <p:nvSpPr>
          <p:cNvPr id="6" name="Text 3"/>
          <p:cNvSpPr/>
          <p:nvPr/>
        </p:nvSpPr>
        <p:spPr>
          <a:xfrm>
            <a:off x="864037" y="4254579"/>
            <a:ext cx="3898821" cy="1580198"/>
          </a:xfrm>
          <a:prstGeom prst="rect">
            <a:avLst/>
          </a:prstGeom>
          <a:noFill/>
          <a:ln/>
        </p:spPr>
        <p:txBody>
          <a:bodyPr wrap="square" rtlCol="0" anchor="t"/>
          <a:lstStyle/>
          <a:p>
            <a:pPr marL="0" indent="0">
              <a:lnSpc>
                <a:spcPts val="3110"/>
              </a:lnSpc>
              <a:buNone/>
            </a:pPr>
            <a:endParaRPr lang="en-US" sz="1944" dirty="0"/>
          </a:p>
        </p:txBody>
      </p:sp>
      <p:sp>
        <p:nvSpPr>
          <p:cNvPr id="7" name="Text 4"/>
          <p:cNvSpPr/>
          <p:nvPr/>
        </p:nvSpPr>
        <p:spPr>
          <a:xfrm>
            <a:off x="5372695" y="3601760"/>
            <a:ext cx="3334822" cy="406003"/>
          </a:xfrm>
          <a:prstGeom prst="rect">
            <a:avLst/>
          </a:prstGeom>
          <a:noFill/>
          <a:ln/>
        </p:spPr>
        <p:txBody>
          <a:bodyPr wrap="none" rtlCol="0" anchor="t"/>
          <a:lstStyle/>
          <a:p>
            <a:pPr marL="0" indent="0">
              <a:lnSpc>
                <a:spcPts val="3197"/>
              </a:lnSpc>
              <a:buNone/>
            </a:pPr>
            <a:endParaRPr lang="en-US" sz="2558" dirty="0"/>
          </a:p>
        </p:txBody>
      </p:sp>
      <p:sp>
        <p:nvSpPr>
          <p:cNvPr id="8" name="Text 5"/>
          <p:cNvSpPr/>
          <p:nvPr/>
        </p:nvSpPr>
        <p:spPr>
          <a:xfrm>
            <a:off x="5372695" y="4254579"/>
            <a:ext cx="3898821" cy="1580198"/>
          </a:xfrm>
          <a:prstGeom prst="rect">
            <a:avLst/>
          </a:prstGeom>
          <a:noFill/>
          <a:ln/>
        </p:spPr>
        <p:txBody>
          <a:bodyPr wrap="square" rtlCol="0" anchor="t"/>
          <a:lstStyle/>
          <a:p>
            <a:pPr marL="0" indent="0">
              <a:lnSpc>
                <a:spcPts val="3110"/>
              </a:lnSpc>
              <a:buNone/>
            </a:pPr>
            <a:endParaRPr lang="en-US" sz="1944" dirty="0"/>
          </a:p>
        </p:txBody>
      </p:sp>
      <p:sp>
        <p:nvSpPr>
          <p:cNvPr id="9" name="Text 6"/>
          <p:cNvSpPr/>
          <p:nvPr/>
        </p:nvSpPr>
        <p:spPr>
          <a:xfrm>
            <a:off x="9881354" y="3601760"/>
            <a:ext cx="3248501" cy="406003"/>
          </a:xfrm>
          <a:prstGeom prst="rect">
            <a:avLst/>
          </a:prstGeom>
          <a:noFill/>
          <a:ln/>
        </p:spPr>
        <p:txBody>
          <a:bodyPr wrap="none" rtlCol="0" anchor="t"/>
          <a:lstStyle/>
          <a:p>
            <a:pPr marL="0" indent="0">
              <a:lnSpc>
                <a:spcPts val="3197"/>
              </a:lnSpc>
              <a:buNone/>
            </a:pPr>
            <a:endParaRPr lang="en-US" sz="2558" dirty="0"/>
          </a:p>
        </p:txBody>
      </p:sp>
      <p:sp>
        <p:nvSpPr>
          <p:cNvPr id="10" name="Text 7"/>
          <p:cNvSpPr/>
          <p:nvPr/>
        </p:nvSpPr>
        <p:spPr>
          <a:xfrm>
            <a:off x="9881354" y="4254579"/>
            <a:ext cx="3898821" cy="1580198"/>
          </a:xfrm>
          <a:prstGeom prst="rect">
            <a:avLst/>
          </a:prstGeom>
          <a:noFill/>
          <a:ln/>
        </p:spPr>
        <p:txBody>
          <a:bodyPr wrap="square" rtlCol="0" anchor="t"/>
          <a:lstStyle/>
          <a:p>
            <a:pPr marL="0" indent="0">
              <a:lnSpc>
                <a:spcPts val="3110"/>
              </a:lnSpc>
              <a:buNone/>
            </a:pPr>
            <a:endParaRPr lang="en-US" sz="1944" dirty="0"/>
          </a:p>
        </p:txBody>
      </p:sp>
      <p:sp>
        <p:nvSpPr>
          <p:cNvPr id="12" name="TextBox 11">
            <a:extLst>
              <a:ext uri="{FF2B5EF4-FFF2-40B4-BE49-F238E27FC236}">
                <a16:creationId xmlns:a16="http://schemas.microsoft.com/office/drawing/2014/main" id="{A8AB0C02-12C1-7A0B-3416-7988A5E171B3}"/>
              </a:ext>
            </a:extLst>
          </p:cNvPr>
          <p:cNvSpPr txBox="1"/>
          <p:nvPr/>
        </p:nvSpPr>
        <p:spPr>
          <a:xfrm>
            <a:off x="452675" y="597713"/>
            <a:ext cx="13738860" cy="5262979"/>
          </a:xfrm>
          <a:prstGeom prst="rect">
            <a:avLst/>
          </a:prstGeom>
          <a:noFill/>
        </p:spPr>
        <p:txBody>
          <a:bodyPr wrap="square" rtlCol="0">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[3]"Gesture Recognition Using Optical and Acoustic Sensors", Hirose M. &amp; Saito H., IEEE, 1985.  </a:t>
            </a:r>
          </a:p>
          <a:p>
            <a:pPr algn="just"/>
            <a:r>
              <a:rPr lang="en-US" sz="2400" dirty="0">
                <a:solidFill>
                  <a:schemeClr val="bg1"/>
                </a:solidFill>
                <a:latin typeface="Times New Roman" panose="02020603050405020304" pitchFamily="18" charset="0"/>
                <a:cs typeface="Times New Roman" panose="02020603050405020304" pitchFamily="18" charset="0"/>
              </a:rPr>
              <a:t>  </a:t>
            </a:r>
          </a:p>
          <a:p>
            <a:pPr algn="just"/>
            <a:r>
              <a:rPr lang="en-US" sz="2400" dirty="0">
                <a:solidFill>
                  <a:schemeClr val="bg1"/>
                </a:solidFill>
                <a:latin typeface="Times New Roman" panose="02020603050405020304" pitchFamily="18" charset="0"/>
                <a:cs typeface="Times New Roman" panose="02020603050405020304" pitchFamily="18" charset="0"/>
              </a:rPr>
              <a:t>This early work laid the groundwork for gesture recognition technology by exploring the use of optical and        acoustic sensors to detect and interpret hand movements. Their research provided foundational concepts for gesture-based control, marking the beginning of systematic studies in this area.</a:t>
            </a:r>
          </a:p>
          <a:p>
            <a:pPr algn="just"/>
            <a:endParaRPr lang="en-US" sz="2400" dirty="0">
              <a:solidFill>
                <a:schemeClr val="bg1"/>
              </a:solidFill>
              <a:latin typeface="Times New Roman" panose="02020603050405020304" pitchFamily="18" charset="0"/>
              <a:cs typeface="Times New Roman" panose="02020603050405020304" pitchFamily="18" charset="0"/>
            </a:endParaRPr>
          </a:p>
          <a:p>
            <a:pPr algn="just"/>
            <a:r>
              <a:rPr lang="en-US" sz="2400" dirty="0">
                <a:solidFill>
                  <a:schemeClr val="bg1"/>
                </a:solidFill>
                <a:latin typeface="Times New Roman" panose="02020603050405020304" pitchFamily="18" charset="0"/>
                <a:cs typeface="Times New Roman" panose="02020603050405020304" pitchFamily="18" charset="0"/>
              </a:rPr>
              <a:t>[4]"High-Precision Hand Tracking with Leap Motion: A Study on Gesture Recognition", Williams, S. A. &amp; Patel, A. B., IEEE, 2014.</a:t>
            </a:r>
          </a:p>
          <a:p>
            <a:pPr algn="just"/>
            <a:endParaRPr lang="en-US" sz="2400" dirty="0">
              <a:solidFill>
                <a:schemeClr val="bg1"/>
              </a:solidFill>
              <a:latin typeface="Times New Roman" panose="02020603050405020304" pitchFamily="18" charset="0"/>
              <a:cs typeface="Times New Roman" panose="02020603050405020304" pitchFamily="18" charset="0"/>
            </a:endParaRPr>
          </a:p>
          <a:p>
            <a:pPr algn="just"/>
            <a:r>
              <a:rPr lang="en-US" sz="2400" dirty="0">
                <a:solidFill>
                  <a:schemeClr val="bg1"/>
                </a:solidFill>
                <a:latin typeface="Times New Roman" panose="02020603050405020304" pitchFamily="18" charset="0"/>
                <a:cs typeface="Times New Roman" panose="02020603050405020304" pitchFamily="18" charset="0"/>
              </a:rPr>
              <a:t>Williams and Patel explored Leap Motion’s high-precision hand tracking capabilities, demonstrating its effectiveness in providing accurate and responsive gesture recognition. Their study illustrated the advancement in gesture recognition technology with Leap Motion’s introduction.</a:t>
            </a:r>
          </a:p>
          <a:p>
            <a:endParaRPr lang="en-US" sz="2400"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4895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6" name="Text 1"/>
          <p:cNvSpPr/>
          <p:nvPr/>
        </p:nvSpPr>
        <p:spPr>
          <a:xfrm>
            <a:off x="4175621" y="300362"/>
            <a:ext cx="7835265" cy="1230154"/>
          </a:xfrm>
          <a:prstGeom prst="rect">
            <a:avLst/>
          </a:prstGeom>
          <a:noFill/>
          <a:ln/>
        </p:spPr>
        <p:txBody>
          <a:bodyPr wrap="square" rtlCol="0" anchor="t"/>
          <a:lstStyle/>
          <a:p>
            <a:pPr marL="0" indent="0">
              <a:lnSpc>
                <a:spcPts val="4843"/>
              </a:lnSpc>
              <a:buNone/>
            </a:pPr>
            <a:r>
              <a:rPr lang="en-US" sz="3600" b="1" dirty="0" err="1">
                <a:solidFill>
                  <a:srgbClr val="FAEBEB"/>
                </a:solidFill>
                <a:latin typeface="Times New Roman" panose="02020603050405020304" pitchFamily="18" charset="0"/>
                <a:ea typeface="Dela Gothic One" pitchFamily="34" charset="-122"/>
                <a:cs typeface="Times New Roman" panose="02020603050405020304" pitchFamily="18" charset="0"/>
              </a:rPr>
              <a:t>Isuues</a:t>
            </a:r>
            <a:r>
              <a:rPr lang="en-US" sz="3600" b="1" dirty="0">
                <a:solidFill>
                  <a:srgbClr val="FAEBEB"/>
                </a:solidFill>
                <a:latin typeface="Times New Roman" panose="02020603050405020304" pitchFamily="18" charset="0"/>
                <a:ea typeface="Dela Gothic One" pitchFamily="34" charset="-122"/>
                <a:cs typeface="Times New Roman" panose="02020603050405020304" pitchFamily="18" charset="0"/>
              </a:rPr>
              <a:t> of Gesture-based Input</a:t>
            </a:r>
            <a:endParaRPr lang="en-US" sz="3600" b="1" dirty="0">
              <a:latin typeface="Times New Roman" panose="02020603050405020304" pitchFamily="18" charset="0"/>
              <a:cs typeface="Times New Roman" panose="02020603050405020304" pitchFamily="18" charset="0"/>
            </a:endParaRPr>
          </a:p>
        </p:txBody>
      </p:sp>
      <p:pic>
        <p:nvPicPr>
          <p:cNvPr id="7" name="Image 3" descr="preencoded.png"/>
          <p:cNvPicPr>
            <a:picLocks noChangeAspect="1"/>
          </p:cNvPicPr>
          <p:nvPr/>
        </p:nvPicPr>
        <p:blipFill>
          <a:blip r:embed="rId4"/>
          <a:stretch>
            <a:fillRect/>
          </a:stretch>
        </p:blipFill>
        <p:spPr>
          <a:xfrm>
            <a:off x="746966" y="1649819"/>
            <a:ext cx="934879" cy="1495782"/>
          </a:xfrm>
          <a:prstGeom prst="rect">
            <a:avLst/>
          </a:prstGeom>
        </p:spPr>
      </p:pic>
      <p:sp>
        <p:nvSpPr>
          <p:cNvPr id="8" name="Text 2"/>
          <p:cNvSpPr/>
          <p:nvPr/>
        </p:nvSpPr>
        <p:spPr>
          <a:xfrm>
            <a:off x="1880199" y="1741170"/>
            <a:ext cx="2460308" cy="307419"/>
          </a:xfrm>
          <a:prstGeom prst="rect">
            <a:avLst/>
          </a:prstGeom>
          <a:noFill/>
          <a:ln/>
        </p:spPr>
        <p:txBody>
          <a:bodyPr wrap="none" rtlCol="0" anchor="t"/>
          <a:lstStyle/>
          <a:p>
            <a:pPr marL="0" indent="0" algn="l">
              <a:lnSpc>
                <a:spcPts val="2422"/>
              </a:lnSpc>
              <a:buNone/>
            </a:pPr>
            <a:r>
              <a:rPr lang="en-US" sz="2400" b="1" dirty="0">
                <a:solidFill>
                  <a:srgbClr val="FFE5E5"/>
                </a:solidFill>
                <a:latin typeface="Times New Roman" panose="02020603050405020304" pitchFamily="18" charset="0"/>
                <a:ea typeface="Dela Gothic One" pitchFamily="34" charset="-122"/>
                <a:cs typeface="Times New Roman" panose="02020603050405020304" pitchFamily="18" charset="0"/>
              </a:rPr>
              <a:t>Accuracy</a:t>
            </a:r>
            <a:endParaRPr lang="en-US" sz="2400" b="1" dirty="0">
              <a:latin typeface="Times New Roman" panose="02020603050405020304" pitchFamily="18" charset="0"/>
              <a:cs typeface="Times New Roman" panose="02020603050405020304" pitchFamily="18" charset="0"/>
            </a:endParaRPr>
          </a:p>
        </p:txBody>
      </p:sp>
      <p:sp>
        <p:nvSpPr>
          <p:cNvPr id="9" name="Text 3"/>
          <p:cNvSpPr/>
          <p:nvPr/>
        </p:nvSpPr>
        <p:spPr>
          <a:xfrm>
            <a:off x="1880199" y="2198310"/>
            <a:ext cx="12426110" cy="598170"/>
          </a:xfrm>
          <a:prstGeom prst="rect">
            <a:avLst/>
          </a:prstGeom>
          <a:noFill/>
          <a:ln/>
        </p:spPr>
        <p:txBody>
          <a:bodyPr wrap="square" rtlCol="0" anchor="t"/>
          <a:lstStyle/>
          <a:p>
            <a:pPr marL="0" indent="0" algn="just">
              <a:lnSpc>
                <a:spcPts val="2356"/>
              </a:lnSpc>
              <a:buNone/>
            </a:pPr>
            <a:r>
              <a:rPr lang="en-US" sz="2400" dirty="0">
                <a:solidFill>
                  <a:srgbClr val="FFE5E5"/>
                </a:solidFill>
                <a:latin typeface="Times New Roman" panose="02020603050405020304" pitchFamily="18" charset="0"/>
                <a:ea typeface="DM Sans" pitchFamily="34" charset="-122"/>
                <a:cs typeface="Times New Roman" panose="02020603050405020304" pitchFamily="18" charset="0"/>
              </a:rPr>
              <a:t>Achieving reliable and accurate gesture recognition remains a challenge, especially in complex environments.</a:t>
            </a:r>
            <a:endParaRPr lang="en-US" sz="2400" dirty="0">
              <a:latin typeface="Times New Roman" panose="02020603050405020304" pitchFamily="18" charset="0"/>
              <a:cs typeface="Times New Roman" panose="02020603050405020304" pitchFamily="18" charset="0"/>
            </a:endParaRPr>
          </a:p>
        </p:txBody>
      </p:sp>
      <p:pic>
        <p:nvPicPr>
          <p:cNvPr id="10" name="Image 4" descr="preencoded.png"/>
          <p:cNvPicPr>
            <a:picLocks noChangeAspect="1"/>
          </p:cNvPicPr>
          <p:nvPr/>
        </p:nvPicPr>
        <p:blipFill>
          <a:blip r:embed="rId5"/>
          <a:stretch>
            <a:fillRect/>
          </a:stretch>
        </p:blipFill>
        <p:spPr>
          <a:xfrm>
            <a:off x="746965" y="3356625"/>
            <a:ext cx="934879" cy="1495782"/>
          </a:xfrm>
          <a:prstGeom prst="rect">
            <a:avLst/>
          </a:prstGeom>
        </p:spPr>
      </p:pic>
      <p:sp>
        <p:nvSpPr>
          <p:cNvPr id="11" name="Text 4"/>
          <p:cNvSpPr/>
          <p:nvPr/>
        </p:nvSpPr>
        <p:spPr>
          <a:xfrm>
            <a:off x="1880199" y="3423439"/>
            <a:ext cx="2460308" cy="307419"/>
          </a:xfrm>
          <a:prstGeom prst="rect">
            <a:avLst/>
          </a:prstGeom>
          <a:noFill/>
          <a:ln/>
        </p:spPr>
        <p:txBody>
          <a:bodyPr wrap="none" rtlCol="0" anchor="t"/>
          <a:lstStyle/>
          <a:p>
            <a:pPr marL="0" indent="0" algn="l">
              <a:lnSpc>
                <a:spcPts val="2422"/>
              </a:lnSpc>
              <a:buNone/>
            </a:pPr>
            <a:r>
              <a:rPr lang="en-US" sz="2400" b="1" dirty="0">
                <a:solidFill>
                  <a:srgbClr val="FFE5E5"/>
                </a:solidFill>
                <a:latin typeface="Times New Roman" panose="02020603050405020304" pitchFamily="18" charset="0"/>
                <a:ea typeface="Dela Gothic One" pitchFamily="34" charset="-122"/>
                <a:cs typeface="Times New Roman" panose="02020603050405020304" pitchFamily="18" charset="0"/>
              </a:rPr>
              <a:t>Latency</a:t>
            </a:r>
            <a:endParaRPr lang="en-US" sz="2400" b="1" dirty="0">
              <a:latin typeface="Times New Roman" panose="02020603050405020304" pitchFamily="18" charset="0"/>
              <a:cs typeface="Times New Roman" panose="02020603050405020304" pitchFamily="18" charset="0"/>
            </a:endParaRPr>
          </a:p>
        </p:txBody>
      </p:sp>
      <p:sp>
        <p:nvSpPr>
          <p:cNvPr id="12" name="Text 5"/>
          <p:cNvSpPr/>
          <p:nvPr/>
        </p:nvSpPr>
        <p:spPr>
          <a:xfrm>
            <a:off x="1880199" y="3941512"/>
            <a:ext cx="12003236" cy="598170"/>
          </a:xfrm>
          <a:prstGeom prst="rect">
            <a:avLst/>
          </a:prstGeom>
          <a:noFill/>
          <a:ln/>
        </p:spPr>
        <p:txBody>
          <a:bodyPr wrap="square" rtlCol="0" anchor="t"/>
          <a:lstStyle/>
          <a:p>
            <a:pPr marL="0" indent="0" algn="just">
              <a:lnSpc>
                <a:spcPts val="2356"/>
              </a:lnSpc>
              <a:buNone/>
            </a:pPr>
            <a:r>
              <a:rPr lang="en-US" sz="2400" dirty="0">
                <a:solidFill>
                  <a:srgbClr val="FFE5E5"/>
                </a:solidFill>
                <a:latin typeface="Times New Roman" panose="02020603050405020304" pitchFamily="18" charset="0"/>
                <a:ea typeface="DM Sans" pitchFamily="34" charset="-122"/>
                <a:cs typeface="Times New Roman" panose="02020603050405020304" pitchFamily="18" charset="0"/>
              </a:rPr>
              <a:t>Real-time responsiveness is crucial, but processing hand gestures can introduce latency issues.</a:t>
            </a:r>
            <a:endParaRPr lang="en-US" sz="2400" dirty="0">
              <a:latin typeface="Times New Roman" panose="02020603050405020304" pitchFamily="18" charset="0"/>
              <a:cs typeface="Times New Roman" panose="02020603050405020304" pitchFamily="18" charset="0"/>
            </a:endParaRPr>
          </a:p>
        </p:txBody>
      </p:sp>
      <p:pic>
        <p:nvPicPr>
          <p:cNvPr id="13" name="Image 5" descr="preencoded.png"/>
          <p:cNvPicPr>
            <a:picLocks noChangeAspect="1"/>
          </p:cNvPicPr>
          <p:nvPr/>
        </p:nvPicPr>
        <p:blipFill>
          <a:blip r:embed="rId6"/>
          <a:stretch>
            <a:fillRect/>
          </a:stretch>
        </p:blipFill>
        <p:spPr>
          <a:xfrm>
            <a:off x="746966" y="5125223"/>
            <a:ext cx="934879" cy="1495782"/>
          </a:xfrm>
          <a:prstGeom prst="rect">
            <a:avLst/>
          </a:prstGeom>
        </p:spPr>
      </p:pic>
      <p:sp>
        <p:nvSpPr>
          <p:cNvPr id="14" name="Text 6"/>
          <p:cNvSpPr/>
          <p:nvPr/>
        </p:nvSpPr>
        <p:spPr>
          <a:xfrm>
            <a:off x="1880199" y="5199616"/>
            <a:ext cx="2460308" cy="307419"/>
          </a:xfrm>
          <a:prstGeom prst="rect">
            <a:avLst/>
          </a:prstGeom>
          <a:noFill/>
          <a:ln/>
        </p:spPr>
        <p:txBody>
          <a:bodyPr wrap="none" rtlCol="0" anchor="t"/>
          <a:lstStyle/>
          <a:p>
            <a:pPr marL="0" indent="0" algn="l">
              <a:lnSpc>
                <a:spcPts val="2422"/>
              </a:lnSpc>
              <a:buNone/>
            </a:pPr>
            <a:r>
              <a:rPr lang="en-US" sz="2400" b="1" dirty="0">
                <a:solidFill>
                  <a:schemeClr val="bg1"/>
                </a:solidFill>
                <a:latin typeface="Times New Roman" panose="02020603050405020304" pitchFamily="18" charset="0"/>
                <a:cs typeface="Times New Roman" panose="02020603050405020304" pitchFamily="18" charset="0"/>
              </a:rPr>
              <a:t>Segmentation</a:t>
            </a:r>
          </a:p>
        </p:txBody>
      </p:sp>
      <p:sp>
        <p:nvSpPr>
          <p:cNvPr id="15" name="Text 7"/>
          <p:cNvSpPr/>
          <p:nvPr/>
        </p:nvSpPr>
        <p:spPr>
          <a:xfrm>
            <a:off x="1880199" y="5601879"/>
            <a:ext cx="12426110" cy="598170"/>
          </a:xfrm>
          <a:prstGeom prst="rect">
            <a:avLst/>
          </a:prstGeom>
          <a:noFill/>
          <a:ln/>
        </p:spPr>
        <p:txBody>
          <a:bodyPr wrap="square" rtlCol="0" anchor="t"/>
          <a:lstStyle/>
          <a:p>
            <a:pPr marL="0" indent="0" algn="just">
              <a:lnSpc>
                <a:spcPts val="2356"/>
              </a:lnSpc>
              <a:buNone/>
            </a:pPr>
            <a:r>
              <a:rPr lang="en-US" sz="2400" dirty="0">
                <a:solidFill>
                  <a:srgbClr val="FFE5E5"/>
                </a:solidFill>
                <a:latin typeface="Times New Roman" panose="02020603050405020304" pitchFamily="18" charset="0"/>
                <a:ea typeface="DM Sans" pitchFamily="34" charset="-122"/>
                <a:cs typeface="Times New Roman" panose="02020603050405020304" pitchFamily="18" charset="0"/>
              </a:rPr>
              <a:t>Accurately segmenting the hand from the background can be difficult, especially in cluttered environments.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6" name="Text 1"/>
          <p:cNvSpPr/>
          <p:nvPr/>
        </p:nvSpPr>
        <p:spPr>
          <a:xfrm>
            <a:off x="3980513" y="1762892"/>
            <a:ext cx="6669373" cy="2600629"/>
          </a:xfrm>
          <a:prstGeom prst="rect">
            <a:avLst/>
          </a:prstGeom>
          <a:noFill/>
          <a:ln/>
        </p:spPr>
        <p:txBody>
          <a:bodyPr wrap="square" rtlCol="0" anchor="t"/>
          <a:lstStyle/>
          <a:p>
            <a:pPr marL="0" indent="0" algn="ctr">
              <a:lnSpc>
                <a:spcPts val="8825"/>
              </a:lnSpc>
              <a:buNone/>
            </a:pPr>
            <a:endParaRPr lang="en-US" sz="6000" dirty="0"/>
          </a:p>
        </p:txBody>
      </p:sp>
      <p:sp>
        <p:nvSpPr>
          <p:cNvPr id="7" name="Text 2"/>
          <p:cNvSpPr/>
          <p:nvPr/>
        </p:nvSpPr>
        <p:spPr>
          <a:xfrm>
            <a:off x="6350437" y="5388293"/>
            <a:ext cx="7415927" cy="1185148"/>
          </a:xfrm>
          <a:prstGeom prst="rect">
            <a:avLst/>
          </a:prstGeom>
          <a:noFill/>
          <a:ln/>
        </p:spPr>
        <p:txBody>
          <a:bodyPr wrap="square" rtlCol="0" anchor="t"/>
          <a:lstStyle/>
          <a:p>
            <a:pPr marL="0" indent="0">
              <a:lnSpc>
                <a:spcPts val="3110"/>
              </a:lnSpc>
              <a:buNone/>
            </a:pPr>
            <a:endParaRPr lang="en-US" sz="1944" dirty="0"/>
          </a:p>
        </p:txBody>
      </p:sp>
      <p:sp>
        <p:nvSpPr>
          <p:cNvPr id="4" name="TextBox 3">
            <a:extLst>
              <a:ext uri="{FF2B5EF4-FFF2-40B4-BE49-F238E27FC236}">
                <a16:creationId xmlns:a16="http://schemas.microsoft.com/office/drawing/2014/main" id="{3C2DE6FD-FCB3-8976-6534-CF76E0C4FEB5}"/>
              </a:ext>
            </a:extLst>
          </p:cNvPr>
          <p:cNvSpPr txBox="1"/>
          <p:nvPr/>
        </p:nvSpPr>
        <p:spPr>
          <a:xfrm>
            <a:off x="4708541" y="414954"/>
            <a:ext cx="6669373" cy="646331"/>
          </a:xfrm>
          <a:prstGeom prst="rect">
            <a:avLst/>
          </a:prstGeom>
          <a:noFill/>
        </p:spPr>
        <p:txBody>
          <a:bodyPr wrap="square" rtlCol="0">
            <a:spAutoFit/>
          </a:bodyPr>
          <a:lstStyle/>
          <a:p>
            <a:r>
              <a:rPr lang="en-IN" altLang="en-US" sz="3600" dirty="0">
                <a:solidFill>
                  <a:schemeClr val="bg1"/>
                </a:solidFill>
                <a:effectLst>
                  <a:outerShdw blurRad="38100" dist="38100" dir="2700000" algn="tl">
                    <a:srgbClr val="000000">
                      <a:alpha val="43137"/>
                    </a:srgbClr>
                  </a:outerShdw>
                </a:effectLst>
                <a:latin typeface="Times New Roman" panose="02020603050405020304" pitchFamily="18" charset="0"/>
                <a:ea typeface="+mn-ea"/>
              </a:rPr>
              <a:t>Problem statement</a:t>
            </a:r>
            <a:endParaRPr lang="en-IN" sz="3600" dirty="0">
              <a:solidFill>
                <a:schemeClr val="bg1"/>
              </a:solidFill>
            </a:endParaRPr>
          </a:p>
        </p:txBody>
      </p:sp>
      <p:sp>
        <p:nvSpPr>
          <p:cNvPr id="5" name="TextBox 4">
            <a:extLst>
              <a:ext uri="{FF2B5EF4-FFF2-40B4-BE49-F238E27FC236}">
                <a16:creationId xmlns:a16="http://schemas.microsoft.com/office/drawing/2014/main" id="{CEE4B232-4C43-83EB-B496-9A07F6E4F67F}"/>
              </a:ext>
            </a:extLst>
          </p:cNvPr>
          <p:cNvSpPr txBox="1"/>
          <p:nvPr/>
        </p:nvSpPr>
        <p:spPr>
          <a:xfrm>
            <a:off x="645826" y="1588770"/>
            <a:ext cx="13371116" cy="1569660"/>
          </a:xfrm>
          <a:prstGeom prst="rect">
            <a:avLst/>
          </a:prstGeom>
          <a:noFill/>
        </p:spPr>
        <p:txBody>
          <a:bodyPr wrap="square" rtlCol="0">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Despite advancements in gesture recognition technology, accurately and reliably controlling a virtual mouse through hand gestures remains a significant challenge. The primary issues include accuracy, latency, and environmental </a:t>
            </a:r>
            <a:r>
              <a:rPr lang="en-US" sz="2400" dirty="0" err="1">
                <a:solidFill>
                  <a:schemeClr val="bg1"/>
                </a:solidFill>
                <a:latin typeface="Times New Roman" panose="02020603050405020304" pitchFamily="18" charset="0"/>
                <a:cs typeface="Times New Roman" panose="02020603050405020304" pitchFamily="18" charset="0"/>
              </a:rPr>
              <a:t>adaptability.We</a:t>
            </a:r>
            <a:r>
              <a:rPr lang="en-US" sz="2400" dirty="0">
                <a:solidFill>
                  <a:schemeClr val="bg1"/>
                </a:solidFill>
                <a:latin typeface="Times New Roman" panose="02020603050405020304" pitchFamily="18" charset="0"/>
                <a:cs typeface="Times New Roman" panose="02020603050405020304" pitchFamily="18" charset="0"/>
              </a:rPr>
              <a:t> have developed a project to overcome these issues.</a:t>
            </a:r>
          </a:p>
          <a:p>
            <a:pPr algn="just"/>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9749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6" name="Text 1"/>
          <p:cNvSpPr/>
          <p:nvPr/>
        </p:nvSpPr>
        <p:spPr>
          <a:xfrm>
            <a:off x="3980513" y="1762892"/>
            <a:ext cx="6669373" cy="2600629"/>
          </a:xfrm>
          <a:prstGeom prst="rect">
            <a:avLst/>
          </a:prstGeom>
          <a:noFill/>
          <a:ln/>
        </p:spPr>
        <p:txBody>
          <a:bodyPr wrap="square" rtlCol="0" anchor="t"/>
          <a:lstStyle/>
          <a:p>
            <a:pPr marL="0" indent="0" algn="ctr">
              <a:lnSpc>
                <a:spcPts val="8825"/>
              </a:lnSpc>
              <a:buNone/>
            </a:pPr>
            <a:endParaRPr lang="en-US" sz="6000" dirty="0"/>
          </a:p>
        </p:txBody>
      </p:sp>
      <p:sp>
        <p:nvSpPr>
          <p:cNvPr id="7" name="Text 2"/>
          <p:cNvSpPr/>
          <p:nvPr/>
        </p:nvSpPr>
        <p:spPr>
          <a:xfrm>
            <a:off x="6350437" y="5388293"/>
            <a:ext cx="7415927" cy="1185148"/>
          </a:xfrm>
          <a:prstGeom prst="rect">
            <a:avLst/>
          </a:prstGeom>
          <a:noFill/>
          <a:ln/>
        </p:spPr>
        <p:txBody>
          <a:bodyPr wrap="square" rtlCol="0" anchor="t"/>
          <a:lstStyle/>
          <a:p>
            <a:pPr marL="0" indent="0">
              <a:lnSpc>
                <a:spcPts val="3110"/>
              </a:lnSpc>
              <a:buNone/>
            </a:pPr>
            <a:endParaRPr lang="en-US" sz="1944" dirty="0"/>
          </a:p>
        </p:txBody>
      </p:sp>
      <p:sp>
        <p:nvSpPr>
          <p:cNvPr id="4" name="TextBox 3">
            <a:extLst>
              <a:ext uri="{FF2B5EF4-FFF2-40B4-BE49-F238E27FC236}">
                <a16:creationId xmlns:a16="http://schemas.microsoft.com/office/drawing/2014/main" id="{A7618B93-8265-C857-D593-FBF64062B815}"/>
              </a:ext>
            </a:extLst>
          </p:cNvPr>
          <p:cNvSpPr txBox="1"/>
          <p:nvPr/>
        </p:nvSpPr>
        <p:spPr>
          <a:xfrm>
            <a:off x="537210" y="282624"/>
            <a:ext cx="5132070" cy="646331"/>
          </a:xfrm>
          <a:prstGeom prst="rect">
            <a:avLst/>
          </a:prstGeom>
          <a:noFill/>
        </p:spPr>
        <p:txBody>
          <a:bodyPr wrap="square" rtlCol="0">
            <a:spAutoFit/>
          </a:bodyPr>
          <a:lstStyle/>
          <a:p>
            <a:pPr algn="ctr" eaLnBrk="1" fontAlgn="auto" hangingPunct="1">
              <a:spcBef>
                <a:spcPts val="0"/>
              </a:spcBef>
              <a:spcAft>
                <a:spcPts val="0"/>
              </a:spcAft>
              <a:defRPr/>
            </a:pPr>
            <a:r>
              <a:rPr lang="en-IN" altLang="en-US" sz="3600" b="1" dirty="0">
                <a:solidFill>
                  <a:schemeClr val="bg1"/>
                </a:solidFill>
                <a:effectLst>
                  <a:outerShdw blurRad="38100" dist="38100" dir="2700000" algn="tl">
                    <a:srgbClr val="000000">
                      <a:alpha val="43137"/>
                    </a:srgbClr>
                  </a:outerShdw>
                </a:effectLst>
                <a:latin typeface="Times New Roman" panose="02020603050405020304" pitchFamily="18" charset="0"/>
                <a:cs typeface="DejaVu Sans" charset="0"/>
              </a:rPr>
              <a:t>Proposed System Design</a:t>
            </a:r>
          </a:p>
        </p:txBody>
      </p:sp>
      <p:sp>
        <p:nvSpPr>
          <p:cNvPr id="8" name="Rectangle 7">
            <a:extLst>
              <a:ext uri="{FF2B5EF4-FFF2-40B4-BE49-F238E27FC236}">
                <a16:creationId xmlns:a16="http://schemas.microsoft.com/office/drawing/2014/main" id="{51170BF2-CBD6-9336-33F7-81D5FC7D20BD}"/>
              </a:ext>
            </a:extLst>
          </p:cNvPr>
          <p:cNvSpPr/>
          <p:nvPr/>
        </p:nvSpPr>
        <p:spPr>
          <a:xfrm>
            <a:off x="4391463" y="1248646"/>
            <a:ext cx="4352081" cy="10024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INPUT FROM WEBCAM </a:t>
            </a:r>
          </a:p>
          <a:p>
            <a:pPr algn="ctr"/>
            <a:r>
              <a:rPr 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USING VIDEO CAPTURE </a:t>
            </a:r>
            <a:endParaRPr lang="en-IN"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9" name="Rectangle 8">
            <a:extLst>
              <a:ext uri="{FF2B5EF4-FFF2-40B4-BE49-F238E27FC236}">
                <a16:creationId xmlns:a16="http://schemas.microsoft.com/office/drawing/2014/main" id="{EC04E8A3-EC68-7A2B-840E-41AF76306220}"/>
              </a:ext>
            </a:extLst>
          </p:cNvPr>
          <p:cNvSpPr/>
          <p:nvPr/>
        </p:nvSpPr>
        <p:spPr>
          <a:xfrm>
            <a:off x="9589673" y="1170318"/>
            <a:ext cx="3321934" cy="11851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HANDTRACKING USING FINDHANDS AND </a:t>
            </a:r>
          </a:p>
          <a:p>
            <a:pPr algn="ctr"/>
            <a:r>
              <a:rPr 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FINDPOSITION</a:t>
            </a:r>
            <a:endParaRPr lang="en-IN"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0" name="Rectangle 9">
            <a:extLst>
              <a:ext uri="{FF2B5EF4-FFF2-40B4-BE49-F238E27FC236}">
                <a16:creationId xmlns:a16="http://schemas.microsoft.com/office/drawing/2014/main" id="{864E63E5-C2E9-9C27-180F-A85AE58A7EA0}"/>
              </a:ext>
            </a:extLst>
          </p:cNvPr>
          <p:cNvSpPr/>
          <p:nvPr/>
        </p:nvSpPr>
        <p:spPr>
          <a:xfrm>
            <a:off x="6569810" y="2806983"/>
            <a:ext cx="2893671" cy="9637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VOLUME CONTROL LOGIC </a:t>
            </a:r>
            <a:endParaRPr lang="en-IN"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1" name="Rectangle 10">
            <a:extLst>
              <a:ext uri="{FF2B5EF4-FFF2-40B4-BE49-F238E27FC236}">
                <a16:creationId xmlns:a16="http://schemas.microsoft.com/office/drawing/2014/main" id="{249988B2-B5D5-BCBE-48EA-6E062858A4C6}"/>
              </a:ext>
            </a:extLst>
          </p:cNvPr>
          <p:cNvSpPr/>
          <p:nvPr/>
        </p:nvSpPr>
        <p:spPr>
          <a:xfrm>
            <a:off x="6853389" y="4034508"/>
            <a:ext cx="2326512" cy="8302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DISTANCE CALCULATION  </a:t>
            </a:r>
            <a:endParaRPr lang="en-IN"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5" name="Rectangle 14">
            <a:extLst>
              <a:ext uri="{FF2B5EF4-FFF2-40B4-BE49-F238E27FC236}">
                <a16:creationId xmlns:a16="http://schemas.microsoft.com/office/drawing/2014/main" id="{0C47F524-0AC5-498B-88FE-1B107DD463B6}"/>
              </a:ext>
            </a:extLst>
          </p:cNvPr>
          <p:cNvSpPr/>
          <p:nvPr/>
        </p:nvSpPr>
        <p:spPr>
          <a:xfrm>
            <a:off x="6853389" y="5255184"/>
            <a:ext cx="2326512" cy="8302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VOLUME MAPPING</a:t>
            </a:r>
          </a:p>
          <a:p>
            <a:pPr algn="ctr"/>
            <a:r>
              <a:rPr 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AND ADJUSTMENT  </a:t>
            </a:r>
            <a:endParaRPr lang="en-IN"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6" name="Rectangle 15">
            <a:extLst>
              <a:ext uri="{FF2B5EF4-FFF2-40B4-BE49-F238E27FC236}">
                <a16:creationId xmlns:a16="http://schemas.microsoft.com/office/drawing/2014/main" id="{BEE426A0-F9BA-577B-8FFB-02776CE77F81}"/>
              </a:ext>
            </a:extLst>
          </p:cNvPr>
          <p:cNvSpPr/>
          <p:nvPr/>
        </p:nvSpPr>
        <p:spPr>
          <a:xfrm>
            <a:off x="9653286" y="2814768"/>
            <a:ext cx="4224759" cy="8754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p>
            <a:pPr algn="ctr"/>
            <a:r>
              <a:rPr 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MOUSE POINTER PLACEMENT </a:t>
            </a:r>
          </a:p>
          <a:p>
            <a:pPr algn="ctr"/>
            <a:r>
              <a:rPr 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LOGIC </a:t>
            </a:r>
          </a:p>
          <a:p>
            <a:pPr algn="ctr"/>
            <a:endParaRPr lang="en-IN"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7" name="Rectangle 16">
            <a:extLst>
              <a:ext uri="{FF2B5EF4-FFF2-40B4-BE49-F238E27FC236}">
                <a16:creationId xmlns:a16="http://schemas.microsoft.com/office/drawing/2014/main" id="{32D75360-23CD-9BDD-EB1E-B83640C5773B}"/>
              </a:ext>
            </a:extLst>
          </p:cNvPr>
          <p:cNvSpPr/>
          <p:nvPr/>
        </p:nvSpPr>
        <p:spPr>
          <a:xfrm>
            <a:off x="10602410" y="4082913"/>
            <a:ext cx="2326512" cy="8302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CO-ORDIINATES </a:t>
            </a:r>
          </a:p>
          <a:p>
            <a:pPr algn="ctr"/>
            <a:r>
              <a:rPr 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CALCULATION</a:t>
            </a:r>
            <a:endParaRPr lang="en-IN"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18" name="Rectangle 17">
            <a:extLst>
              <a:ext uri="{FF2B5EF4-FFF2-40B4-BE49-F238E27FC236}">
                <a16:creationId xmlns:a16="http://schemas.microsoft.com/office/drawing/2014/main" id="{DC974A44-789F-9494-4896-1E494A8199EF}"/>
              </a:ext>
            </a:extLst>
          </p:cNvPr>
          <p:cNvSpPr/>
          <p:nvPr/>
        </p:nvSpPr>
        <p:spPr>
          <a:xfrm>
            <a:off x="10602410" y="5255184"/>
            <a:ext cx="2326512" cy="8302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POINTER</a:t>
            </a:r>
          </a:p>
          <a:p>
            <a:pPr algn="ctr"/>
            <a:r>
              <a:rPr lang="en-US" sz="20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PLACEMNET</a:t>
            </a:r>
          </a:p>
        </p:txBody>
      </p:sp>
      <p:sp>
        <p:nvSpPr>
          <p:cNvPr id="19" name="Rectangle 18">
            <a:extLst>
              <a:ext uri="{FF2B5EF4-FFF2-40B4-BE49-F238E27FC236}">
                <a16:creationId xmlns:a16="http://schemas.microsoft.com/office/drawing/2014/main" id="{F864BE1A-2470-583E-586E-1646183CDF71}"/>
              </a:ext>
            </a:extLst>
          </p:cNvPr>
          <p:cNvSpPr/>
          <p:nvPr/>
        </p:nvSpPr>
        <p:spPr>
          <a:xfrm>
            <a:off x="3224725" y="2732022"/>
            <a:ext cx="2893671" cy="11137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VISUAL DISPLAY AND </a:t>
            </a:r>
          </a:p>
          <a:p>
            <a:pPr algn="ctr"/>
            <a:r>
              <a:rPr lang="en-US"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FEEDBACK</a:t>
            </a:r>
            <a:endParaRPr lang="en-IN" sz="2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21" name="Oval 20">
            <a:extLst>
              <a:ext uri="{FF2B5EF4-FFF2-40B4-BE49-F238E27FC236}">
                <a16:creationId xmlns:a16="http://schemas.microsoft.com/office/drawing/2014/main" id="{3272F6B4-DEA9-0CEE-A104-F85862A585AB}"/>
              </a:ext>
            </a:extLst>
          </p:cNvPr>
          <p:cNvSpPr/>
          <p:nvPr/>
        </p:nvSpPr>
        <p:spPr>
          <a:xfrm>
            <a:off x="925975" y="1380472"/>
            <a:ext cx="2615878" cy="74927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START</a:t>
            </a:r>
            <a:endParaRPr lang="en-IN"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22" name="Oval 21">
            <a:extLst>
              <a:ext uri="{FF2B5EF4-FFF2-40B4-BE49-F238E27FC236}">
                <a16:creationId xmlns:a16="http://schemas.microsoft.com/office/drawing/2014/main" id="{C5478C25-DB5D-3D6C-40A8-A7FD5EE551BA}"/>
              </a:ext>
            </a:extLst>
          </p:cNvPr>
          <p:cNvSpPr/>
          <p:nvPr/>
        </p:nvSpPr>
        <p:spPr>
          <a:xfrm>
            <a:off x="304424" y="2982864"/>
            <a:ext cx="2615878" cy="74927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END</a:t>
            </a:r>
            <a:endParaRPr lang="en-IN" sz="28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cxnSp>
        <p:nvCxnSpPr>
          <p:cNvPr id="24" name="Straight Arrow Connector 23">
            <a:extLst>
              <a:ext uri="{FF2B5EF4-FFF2-40B4-BE49-F238E27FC236}">
                <a16:creationId xmlns:a16="http://schemas.microsoft.com/office/drawing/2014/main" id="{519524DD-35B2-266B-D9D7-B9C8DA762668}"/>
              </a:ext>
            </a:extLst>
          </p:cNvPr>
          <p:cNvCxnSpPr>
            <a:cxnSpLocks/>
            <a:stCxn id="21" idx="6"/>
            <a:endCxn id="8" idx="1"/>
          </p:cNvCxnSpPr>
          <p:nvPr/>
        </p:nvCxnSpPr>
        <p:spPr>
          <a:xfrm flipV="1">
            <a:off x="3541853" y="1749862"/>
            <a:ext cx="849610" cy="5245"/>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9" name="Straight Arrow Connector 28">
            <a:extLst>
              <a:ext uri="{FF2B5EF4-FFF2-40B4-BE49-F238E27FC236}">
                <a16:creationId xmlns:a16="http://schemas.microsoft.com/office/drawing/2014/main" id="{D4F708C5-68C8-F2FF-5BE4-B7C9CB4936DE}"/>
              </a:ext>
            </a:extLst>
          </p:cNvPr>
          <p:cNvCxnSpPr>
            <a:cxnSpLocks/>
            <a:stCxn id="8" idx="3"/>
            <a:endCxn id="9" idx="1"/>
          </p:cNvCxnSpPr>
          <p:nvPr/>
        </p:nvCxnSpPr>
        <p:spPr>
          <a:xfrm>
            <a:off x="8743544" y="1749862"/>
            <a:ext cx="846129" cy="1303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3" name="Connector: Elbow 32">
            <a:extLst>
              <a:ext uri="{FF2B5EF4-FFF2-40B4-BE49-F238E27FC236}">
                <a16:creationId xmlns:a16="http://schemas.microsoft.com/office/drawing/2014/main" id="{E31DD361-E48C-DC93-FAFE-11E703F03907}"/>
              </a:ext>
            </a:extLst>
          </p:cNvPr>
          <p:cNvCxnSpPr>
            <a:cxnSpLocks/>
            <a:stCxn id="9" idx="2"/>
            <a:endCxn id="16" idx="0"/>
          </p:cNvCxnSpPr>
          <p:nvPr/>
        </p:nvCxnSpPr>
        <p:spPr>
          <a:xfrm rot="16200000" flipH="1">
            <a:off x="11278502" y="2327604"/>
            <a:ext cx="459302" cy="515026"/>
          </a:xfrm>
          <a:prstGeom prst="bentConnector3">
            <a:avLst>
              <a:gd name="adj1" fmla="val 50000"/>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7" name="Connector: Elbow 36">
            <a:extLst>
              <a:ext uri="{FF2B5EF4-FFF2-40B4-BE49-F238E27FC236}">
                <a16:creationId xmlns:a16="http://schemas.microsoft.com/office/drawing/2014/main" id="{F36CACF7-816E-6397-DCF6-C09FC61C4856}"/>
              </a:ext>
            </a:extLst>
          </p:cNvPr>
          <p:cNvCxnSpPr>
            <a:cxnSpLocks/>
            <a:stCxn id="9" idx="2"/>
            <a:endCxn id="10" idx="0"/>
          </p:cNvCxnSpPr>
          <p:nvPr/>
        </p:nvCxnSpPr>
        <p:spPr>
          <a:xfrm rot="5400000">
            <a:off x="9407885" y="964227"/>
            <a:ext cx="451517" cy="3233994"/>
          </a:xfrm>
          <a:prstGeom prst="bentConnector3">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0" name="Straight Arrow Connector 39">
            <a:extLst>
              <a:ext uri="{FF2B5EF4-FFF2-40B4-BE49-F238E27FC236}">
                <a16:creationId xmlns:a16="http://schemas.microsoft.com/office/drawing/2014/main" id="{E968F37D-AF7C-9AE7-CD64-A5FB06E3A99B}"/>
              </a:ext>
            </a:extLst>
          </p:cNvPr>
          <p:cNvCxnSpPr>
            <a:cxnSpLocks/>
            <a:stCxn id="16" idx="2"/>
            <a:endCxn id="17" idx="0"/>
          </p:cNvCxnSpPr>
          <p:nvPr/>
        </p:nvCxnSpPr>
        <p:spPr>
          <a:xfrm>
            <a:off x="11765666" y="3690220"/>
            <a:ext cx="0" cy="39269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5" name="Straight Arrow Connector 44">
            <a:extLst>
              <a:ext uri="{FF2B5EF4-FFF2-40B4-BE49-F238E27FC236}">
                <a16:creationId xmlns:a16="http://schemas.microsoft.com/office/drawing/2014/main" id="{1BF4A676-9666-A0F5-E6D5-1DBAE6EE1885}"/>
              </a:ext>
            </a:extLst>
          </p:cNvPr>
          <p:cNvCxnSpPr>
            <a:cxnSpLocks/>
            <a:stCxn id="17" idx="2"/>
            <a:endCxn id="18" idx="0"/>
          </p:cNvCxnSpPr>
          <p:nvPr/>
        </p:nvCxnSpPr>
        <p:spPr>
          <a:xfrm>
            <a:off x="11765666" y="4913142"/>
            <a:ext cx="0" cy="34204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1" name="Straight Arrow Connector 50">
            <a:extLst>
              <a:ext uri="{FF2B5EF4-FFF2-40B4-BE49-F238E27FC236}">
                <a16:creationId xmlns:a16="http://schemas.microsoft.com/office/drawing/2014/main" id="{F8E0D25F-EED7-2C37-1A97-EF8D5CEDE01D}"/>
              </a:ext>
            </a:extLst>
          </p:cNvPr>
          <p:cNvCxnSpPr>
            <a:cxnSpLocks/>
            <a:endCxn id="11" idx="0"/>
          </p:cNvCxnSpPr>
          <p:nvPr/>
        </p:nvCxnSpPr>
        <p:spPr>
          <a:xfrm>
            <a:off x="8016645" y="3770777"/>
            <a:ext cx="0" cy="26373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4" name="Straight Arrow Connector 53">
            <a:extLst>
              <a:ext uri="{FF2B5EF4-FFF2-40B4-BE49-F238E27FC236}">
                <a16:creationId xmlns:a16="http://schemas.microsoft.com/office/drawing/2014/main" id="{517464FA-661C-B86D-9462-32B5B3D9D890}"/>
              </a:ext>
            </a:extLst>
          </p:cNvPr>
          <p:cNvCxnSpPr>
            <a:cxnSpLocks/>
            <a:stCxn id="11" idx="2"/>
            <a:endCxn id="15" idx="0"/>
          </p:cNvCxnSpPr>
          <p:nvPr/>
        </p:nvCxnSpPr>
        <p:spPr>
          <a:xfrm>
            <a:off x="8016645" y="4864737"/>
            <a:ext cx="0" cy="39044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57" name="Straight Arrow Connector 56">
            <a:extLst>
              <a:ext uri="{FF2B5EF4-FFF2-40B4-BE49-F238E27FC236}">
                <a16:creationId xmlns:a16="http://schemas.microsoft.com/office/drawing/2014/main" id="{31CF0FAC-C63E-B186-2E1D-5B17889323A3}"/>
              </a:ext>
            </a:extLst>
          </p:cNvPr>
          <p:cNvCxnSpPr>
            <a:cxnSpLocks/>
            <a:stCxn id="10" idx="1"/>
            <a:endCxn id="19" idx="3"/>
          </p:cNvCxnSpPr>
          <p:nvPr/>
        </p:nvCxnSpPr>
        <p:spPr>
          <a:xfrm flipH="1">
            <a:off x="6118396" y="3288880"/>
            <a:ext cx="451414"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1" name="Straight Arrow Connector 60">
            <a:extLst>
              <a:ext uri="{FF2B5EF4-FFF2-40B4-BE49-F238E27FC236}">
                <a16:creationId xmlns:a16="http://schemas.microsoft.com/office/drawing/2014/main" id="{1EEDCAC2-BD9C-54A2-F575-4EEF32FCF3FE}"/>
              </a:ext>
            </a:extLst>
          </p:cNvPr>
          <p:cNvCxnSpPr>
            <a:cxnSpLocks/>
          </p:cNvCxnSpPr>
          <p:nvPr/>
        </p:nvCxnSpPr>
        <p:spPr>
          <a:xfrm flipH="1">
            <a:off x="2920302" y="3357499"/>
            <a:ext cx="304423"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65" name="Connector: Elbow 64">
            <a:extLst>
              <a:ext uri="{FF2B5EF4-FFF2-40B4-BE49-F238E27FC236}">
                <a16:creationId xmlns:a16="http://schemas.microsoft.com/office/drawing/2014/main" id="{F4B806A0-F50D-923F-1510-D6B2902DE992}"/>
              </a:ext>
            </a:extLst>
          </p:cNvPr>
          <p:cNvCxnSpPr>
            <a:cxnSpLocks/>
            <a:stCxn id="18" idx="2"/>
            <a:endCxn id="19" idx="2"/>
          </p:cNvCxnSpPr>
          <p:nvPr/>
        </p:nvCxnSpPr>
        <p:spPr>
          <a:xfrm rot="5400000" flipH="1">
            <a:off x="7098776" y="1418524"/>
            <a:ext cx="2239675" cy="7094105"/>
          </a:xfrm>
          <a:prstGeom prst="bentConnector3">
            <a:avLst>
              <a:gd name="adj1" fmla="val -10207"/>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69913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6" name="Text 1"/>
          <p:cNvSpPr/>
          <p:nvPr/>
        </p:nvSpPr>
        <p:spPr>
          <a:xfrm>
            <a:off x="3980513" y="1762892"/>
            <a:ext cx="6669373" cy="2600629"/>
          </a:xfrm>
          <a:prstGeom prst="rect">
            <a:avLst/>
          </a:prstGeom>
          <a:noFill/>
          <a:ln/>
        </p:spPr>
        <p:txBody>
          <a:bodyPr wrap="square" rtlCol="0" anchor="t"/>
          <a:lstStyle/>
          <a:p>
            <a:pPr marL="0" indent="0" algn="ctr">
              <a:lnSpc>
                <a:spcPts val="8825"/>
              </a:lnSpc>
              <a:buNone/>
            </a:pPr>
            <a:endParaRPr lang="en-US" sz="6000" dirty="0"/>
          </a:p>
        </p:txBody>
      </p:sp>
      <p:sp>
        <p:nvSpPr>
          <p:cNvPr id="7" name="Text 2"/>
          <p:cNvSpPr/>
          <p:nvPr/>
        </p:nvSpPr>
        <p:spPr>
          <a:xfrm>
            <a:off x="6350437" y="5388293"/>
            <a:ext cx="7415927" cy="1185148"/>
          </a:xfrm>
          <a:prstGeom prst="rect">
            <a:avLst/>
          </a:prstGeom>
          <a:noFill/>
          <a:ln/>
        </p:spPr>
        <p:txBody>
          <a:bodyPr wrap="square" rtlCol="0" anchor="t"/>
          <a:lstStyle/>
          <a:p>
            <a:pPr marL="0" indent="0">
              <a:lnSpc>
                <a:spcPts val="3110"/>
              </a:lnSpc>
              <a:buNone/>
            </a:pPr>
            <a:endParaRPr lang="en-US" sz="1944" dirty="0"/>
          </a:p>
        </p:txBody>
      </p:sp>
      <p:sp>
        <p:nvSpPr>
          <p:cNvPr id="4" name="Title 1">
            <a:extLst>
              <a:ext uri="{FF2B5EF4-FFF2-40B4-BE49-F238E27FC236}">
                <a16:creationId xmlns:a16="http://schemas.microsoft.com/office/drawing/2014/main" id="{0DAD6112-E7ED-F4D7-FB49-C5B5C3212F30}"/>
              </a:ext>
            </a:extLst>
          </p:cNvPr>
          <p:cNvSpPr txBox="1">
            <a:spLocks/>
          </p:cNvSpPr>
          <p:nvPr/>
        </p:nvSpPr>
        <p:spPr>
          <a:xfrm>
            <a:off x="3437863" y="307155"/>
            <a:ext cx="6997700" cy="145573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altLang="en-US" sz="3600" b="1" dirty="0">
                <a:solidFill>
                  <a:schemeClr val="bg1"/>
                </a:solidFill>
                <a:effectLst>
                  <a:outerShdw blurRad="38100" dist="38100" dir="2700000" algn="tl">
                    <a:srgbClr val="000000">
                      <a:alpha val="43137"/>
                    </a:srgbClr>
                  </a:outerShdw>
                </a:effectLst>
                <a:latin typeface="Times New Roman" panose="02020603050405020304" pitchFamily="18" charset="0"/>
                <a:ea typeface="+mn-ea"/>
              </a:rPr>
              <a:t>Framework/Algorithm</a:t>
            </a:r>
            <a:endParaRPr lang="en-US" sz="3600" b="1" dirty="0">
              <a:solidFill>
                <a:schemeClr val="bg1"/>
              </a:solidFill>
              <a:effectLst>
                <a:outerShdw blurRad="38100" dist="38100" dir="2700000" algn="tl">
                  <a:srgbClr val="000000">
                    <a:alpha val="43137"/>
                  </a:srgbClr>
                </a:outerShdw>
              </a:effectLst>
              <a:latin typeface="Times New Roman" panose="02020603050405020304" pitchFamily="18" charset="0"/>
              <a:ea typeface="+mn-ea"/>
            </a:endParaRPr>
          </a:p>
        </p:txBody>
      </p:sp>
      <p:sp>
        <p:nvSpPr>
          <p:cNvPr id="9" name="TextBox 8">
            <a:extLst>
              <a:ext uri="{FF2B5EF4-FFF2-40B4-BE49-F238E27FC236}">
                <a16:creationId xmlns:a16="http://schemas.microsoft.com/office/drawing/2014/main" id="{22024B11-6767-7191-7084-48413496DD97}"/>
              </a:ext>
            </a:extLst>
          </p:cNvPr>
          <p:cNvSpPr txBox="1"/>
          <p:nvPr/>
        </p:nvSpPr>
        <p:spPr>
          <a:xfrm>
            <a:off x="787078" y="1455783"/>
            <a:ext cx="13403484" cy="3416320"/>
          </a:xfrm>
          <a:prstGeom prst="rect">
            <a:avLst/>
          </a:prstGeom>
          <a:noFill/>
        </p:spPr>
        <p:txBody>
          <a:bodyPr wrap="square">
            <a:spAutoFit/>
          </a:bodyPr>
          <a:lstStyle/>
          <a:p>
            <a:pPr algn="just"/>
            <a:r>
              <a:rPr lang="en-IN" sz="2400" dirty="0" err="1">
                <a:solidFill>
                  <a:schemeClr val="bg1"/>
                </a:solidFill>
                <a:latin typeface="Times New Roman" panose="02020603050405020304" pitchFamily="18" charset="0"/>
                <a:cs typeface="Times New Roman" panose="02020603050405020304" pitchFamily="18" charset="0"/>
              </a:rPr>
              <a:t>Mediapipe</a:t>
            </a:r>
            <a:r>
              <a:rPr lang="en-IN" sz="2400" dirty="0">
                <a:solidFill>
                  <a:schemeClr val="bg1"/>
                </a:solidFill>
                <a:latin typeface="Times New Roman" panose="02020603050405020304" pitchFamily="18" charset="0"/>
                <a:cs typeface="Times New Roman" panose="02020603050405020304" pitchFamily="18" charset="0"/>
              </a:rPr>
              <a:t> Models:</a:t>
            </a:r>
          </a:p>
          <a:p>
            <a:pPr algn="just"/>
            <a:endParaRPr lang="en-IN"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The Hand </a:t>
            </a:r>
            <a:r>
              <a:rPr lang="en-IN" sz="2400" dirty="0" err="1">
                <a:solidFill>
                  <a:schemeClr val="bg1"/>
                </a:solidFill>
                <a:latin typeface="Times New Roman" panose="02020603050405020304" pitchFamily="18" charset="0"/>
                <a:cs typeface="Times New Roman" panose="02020603050405020304" pitchFamily="18" charset="0"/>
              </a:rPr>
              <a:t>Landmarker</a:t>
            </a:r>
            <a:r>
              <a:rPr lang="en-IN" sz="2400" dirty="0">
                <a:solidFill>
                  <a:schemeClr val="bg1"/>
                </a:solidFill>
                <a:latin typeface="Times New Roman" panose="02020603050405020304" pitchFamily="18" charset="0"/>
                <a:cs typeface="Times New Roman" panose="02020603050405020304" pitchFamily="18" charset="0"/>
              </a:rPr>
              <a:t> uses a model bundle with two packaged models: a palm detection model and a hand landmarks detection model.</a:t>
            </a:r>
          </a:p>
          <a:p>
            <a:pPr marL="342900" indent="-342900" algn="just">
              <a:buFont typeface="Arial" panose="020B0604020202020204" pitchFamily="34" charset="0"/>
              <a:buChar char="•"/>
            </a:pPr>
            <a:endParaRPr lang="en-IN"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hand landmark model bundle detects the </a:t>
            </a:r>
            <a:r>
              <a:rPr lang="en-US" sz="2400" dirty="0" err="1">
                <a:solidFill>
                  <a:schemeClr val="bg1"/>
                </a:solidFill>
                <a:latin typeface="Times New Roman" panose="02020603050405020304" pitchFamily="18" charset="0"/>
                <a:cs typeface="Times New Roman" panose="02020603050405020304" pitchFamily="18" charset="0"/>
              </a:rPr>
              <a:t>keypoint</a:t>
            </a:r>
            <a:r>
              <a:rPr lang="en-US" sz="2400" dirty="0">
                <a:solidFill>
                  <a:schemeClr val="bg1"/>
                </a:solidFill>
                <a:latin typeface="Times New Roman" panose="02020603050405020304" pitchFamily="18" charset="0"/>
                <a:cs typeface="Times New Roman" panose="02020603050405020304" pitchFamily="18" charset="0"/>
              </a:rPr>
              <a:t> localization of 21 hand-knuckle coordinates within the detected hand regions. The model was trained on approximately 30K real-world images, as well as several rendered synthetic hand models imposed over various backgrounds.</a:t>
            </a:r>
          </a:p>
          <a:p>
            <a:pPr algn="just"/>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D39E0BA0-65B9-7F5C-4EB3-B8823E18A2D1}"/>
              </a:ext>
            </a:extLst>
          </p:cNvPr>
          <p:cNvPicPr>
            <a:picLocks noChangeAspect="1"/>
          </p:cNvPicPr>
          <p:nvPr/>
        </p:nvPicPr>
        <p:blipFill>
          <a:blip r:embed="rId4"/>
          <a:stretch>
            <a:fillRect/>
          </a:stretch>
        </p:blipFill>
        <p:spPr>
          <a:xfrm>
            <a:off x="1323412" y="4525139"/>
            <a:ext cx="9112152" cy="2466634"/>
          </a:xfrm>
          <a:prstGeom prst="rect">
            <a:avLst/>
          </a:prstGeom>
        </p:spPr>
      </p:pic>
      <p:sp>
        <p:nvSpPr>
          <p:cNvPr id="5" name="TextBox 4">
            <a:extLst>
              <a:ext uri="{FF2B5EF4-FFF2-40B4-BE49-F238E27FC236}">
                <a16:creationId xmlns:a16="http://schemas.microsoft.com/office/drawing/2014/main" id="{050EB826-9642-176E-5288-F8F3E01A04A9}"/>
              </a:ext>
            </a:extLst>
          </p:cNvPr>
          <p:cNvSpPr txBox="1"/>
          <p:nvPr/>
        </p:nvSpPr>
        <p:spPr>
          <a:xfrm>
            <a:off x="2639028" y="7153154"/>
            <a:ext cx="5937813"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Figure 1. hand </a:t>
            </a:r>
            <a:r>
              <a:rPr lang="en-US" sz="2400" dirty="0" err="1">
                <a:solidFill>
                  <a:schemeClr val="bg1"/>
                </a:solidFill>
                <a:latin typeface="Times New Roman" panose="02020603050405020304" pitchFamily="18" charset="0"/>
                <a:cs typeface="Times New Roman" panose="02020603050405020304" pitchFamily="18" charset="0"/>
              </a:rPr>
              <a:t>landmarker</a:t>
            </a:r>
            <a:r>
              <a:rPr lang="en-US" sz="2400" dirty="0">
                <a:solidFill>
                  <a:schemeClr val="bg1"/>
                </a:solidFill>
                <a:latin typeface="Times New Roman" panose="02020603050405020304" pitchFamily="18" charset="0"/>
                <a:cs typeface="Times New Roman" panose="02020603050405020304" pitchFamily="18" charset="0"/>
              </a:rPr>
              <a:t> model</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5725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1844</TotalTime>
  <Words>1125</Words>
  <Application>Microsoft Office PowerPoint</Application>
  <PresentationFormat>Custom</PresentationFormat>
  <Paragraphs>116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Unicode MS</vt:lpstr>
      <vt:lpstr>DM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chavez anthony</cp:lastModifiedBy>
  <cp:revision>19</cp:revision>
  <dcterms:created xsi:type="dcterms:W3CDTF">2024-07-11T17:54:15Z</dcterms:created>
  <dcterms:modified xsi:type="dcterms:W3CDTF">2024-10-24T04:32:41Z</dcterms:modified>
</cp:coreProperties>
</file>