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5" r:id="rId1"/>
  </p:sldMasterIdLst>
  <p:handoutMasterIdLst>
    <p:handoutMasterId r:id="rId50"/>
  </p:handoutMasterIdLst>
  <p:sldIdLst>
    <p:sldId id="256" r:id="rId2"/>
    <p:sldId id="311" r:id="rId3"/>
    <p:sldId id="309" r:id="rId4"/>
    <p:sldId id="300" r:id="rId5"/>
    <p:sldId id="260" r:id="rId6"/>
    <p:sldId id="262" r:id="rId7"/>
    <p:sldId id="261" r:id="rId8"/>
    <p:sldId id="308" r:id="rId9"/>
    <p:sldId id="283" r:id="rId10"/>
    <p:sldId id="299" r:id="rId11"/>
    <p:sldId id="297" r:id="rId12"/>
    <p:sldId id="263" r:id="rId13"/>
    <p:sldId id="266" r:id="rId14"/>
    <p:sldId id="264" r:id="rId15"/>
    <p:sldId id="265" r:id="rId16"/>
    <p:sldId id="287" r:id="rId17"/>
    <p:sldId id="273" r:id="rId18"/>
    <p:sldId id="274" r:id="rId19"/>
    <p:sldId id="302" r:id="rId20"/>
    <p:sldId id="275" r:id="rId21"/>
    <p:sldId id="301" r:id="rId22"/>
    <p:sldId id="304" r:id="rId23"/>
    <p:sldId id="303" r:id="rId24"/>
    <p:sldId id="267" r:id="rId25"/>
    <p:sldId id="268" r:id="rId26"/>
    <p:sldId id="269" r:id="rId27"/>
    <p:sldId id="286" r:id="rId28"/>
    <p:sldId id="270" r:id="rId29"/>
    <p:sldId id="271" r:id="rId30"/>
    <p:sldId id="284" r:id="rId31"/>
    <p:sldId id="285" r:id="rId32"/>
    <p:sldId id="291" r:id="rId33"/>
    <p:sldId id="289" r:id="rId34"/>
    <p:sldId id="306" r:id="rId35"/>
    <p:sldId id="272" r:id="rId36"/>
    <p:sldId id="281" r:id="rId37"/>
    <p:sldId id="276" r:id="rId38"/>
    <p:sldId id="277" r:id="rId39"/>
    <p:sldId id="279" r:id="rId40"/>
    <p:sldId id="278" r:id="rId41"/>
    <p:sldId id="305" r:id="rId42"/>
    <p:sldId id="282" r:id="rId43"/>
    <p:sldId id="290" r:id="rId44"/>
    <p:sldId id="307" r:id="rId45"/>
    <p:sldId id="294" r:id="rId46"/>
    <p:sldId id="310" r:id="rId47"/>
    <p:sldId id="296" r:id="rId48"/>
    <p:sldId id="312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5C2"/>
    <a:srgbClr val="379FCD"/>
    <a:srgbClr val="65B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392D0-7E28-49B4-853A-070E057856CE}" type="datetimeFigureOut">
              <a:rPr lang="en-CA" smtClean="0"/>
              <a:t>2014-03-11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0F5F4-BA10-4566-8FBE-E9839C7AD2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558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3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6" y="762003"/>
            <a:ext cx="292531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20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8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7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40602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1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4" y="6356356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43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9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9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4601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499783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12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9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92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9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6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4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1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7747" y="758953"/>
            <a:ext cx="10505106" cy="91122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rgbClr val="3095C2"/>
                </a:solidFill>
                <a:latin typeface="+mj-lt"/>
              </a:defRPr>
            </a:lvl1pPr>
          </a:lstStyle>
          <a:p>
            <a:pPr lvl="0"/>
            <a:endParaRPr lang="en-CA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67747" y="1936632"/>
            <a:ext cx="10505106" cy="4153271"/>
          </a:xfrm>
        </p:spPr>
        <p:txBody>
          <a:bodyPr anchor="t"/>
          <a:lstStyle>
            <a:lvl1pPr marL="0" indent="0">
              <a:spcAft>
                <a:spcPts val="600"/>
              </a:spcAft>
              <a:buSzPct val="100000"/>
              <a:buFontTx/>
              <a:buNone/>
              <a:defRPr sz="2400"/>
            </a:lvl1pPr>
            <a:lvl2pPr marL="685783" indent="-182875"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2000"/>
            </a:lvl2pPr>
            <a:lvl3pPr marL="1142971" indent="-182875">
              <a:buSzPct val="100000"/>
              <a:buFont typeface="Wingdings" panose="05000000000000000000" pitchFamily="2" charset="2"/>
              <a:buChar char="§"/>
              <a:defRPr sz="1800"/>
            </a:lvl3pPr>
            <a:lvl4pPr marL="1600160" indent="-182875">
              <a:buSzPct val="100000"/>
              <a:buFont typeface="Wingdings" panose="05000000000000000000" pitchFamily="2" charset="2"/>
              <a:buChar char="§"/>
              <a:defRPr/>
            </a:lvl4pPr>
            <a:lvl5pPr marL="2057349" indent="-182875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7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37560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1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30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solidFill>
              <a:srgbClr val="30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21" y="1123843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6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9" y="6356356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7" r:id="rId8"/>
    <p:sldLayoutId id="2147483923" r:id="rId9"/>
    <p:sldLayoutId id="2147483924" r:id="rId10"/>
    <p:sldLayoutId id="2147483925" r:id="rId11"/>
    <p:sldLayoutId id="2147483926" r:id="rId12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971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160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349" indent="-182875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251"/>
        </a:spcBef>
        <a:spcAft>
          <a:spcPts val="251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084083"/>
          </a:xfrm>
        </p:spPr>
        <p:txBody>
          <a:bodyPr/>
          <a:lstStyle/>
          <a:p>
            <a:r>
              <a:rPr lang="en-CA" sz="3200" dirty="0"/>
              <a:t>What’s New on the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Microsoft Web Stack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36395"/>
            <a:ext cx="7315200" cy="98688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>
                <a:solidFill>
                  <a:schemeClr val="bg1"/>
                </a:solidFill>
              </a:rPr>
              <a:t>ANTHONY CHU</a:t>
            </a:r>
          </a:p>
          <a:p>
            <a:r>
              <a:rPr lang="en-CA" dirty="0" smtClean="0"/>
              <a:t>     anthony@anthonychu.ca                      @</a:t>
            </a:r>
            <a:r>
              <a:rPr lang="en-CA" dirty="0" err="1" smtClean="0"/>
              <a:t>nthonyChu</a:t>
            </a:r>
            <a:r>
              <a:rPr lang="en-CA" dirty="0" smtClean="0"/>
              <a:t>   </a:t>
            </a:r>
            <a:endParaRPr lang="en-CA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000"/>
                    </a14:imgEffect>
                    <a14:imgEffect>
                      <a14:brightnessContrast brigh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52" y="5270670"/>
            <a:ext cx="286709" cy="23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4.iconfinder.com/data/icons/aiga-symbol-signs/439/aiga_mail-512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905"/>
                    </a14:imgEffect>
                    <a14:imgEffect>
                      <a14:saturation sat="51000"/>
                    </a14:imgEffect>
                    <a14:imgEffect>
                      <a14:brightnessContrast bright="94000" contrast="-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69" y="5296428"/>
            <a:ext cx="261866" cy="1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Visual Studio 2013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75" y="1936632"/>
            <a:ext cx="94678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Visual Studio 2013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2" descr="http://blogs.msdn.com/cfs-filesystemfile.ashx/__key/communityserver-blogs-components-weblogfiles/00-00-00-63-56-metablogapi/6253.image_5F00_01BEADC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12"/>
          <a:stretch/>
        </p:blipFill>
        <p:spPr bwMode="auto">
          <a:xfrm>
            <a:off x="2315220" y="1664433"/>
            <a:ext cx="7610159" cy="469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Open 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ASP.NET MVC</a:t>
            </a:r>
          </a:p>
          <a:p>
            <a:pPr fontAlgn="ctr"/>
            <a:r>
              <a:rPr lang="en-CA" dirty="0" smtClean="0"/>
              <a:t>ASP.NET Web API</a:t>
            </a:r>
          </a:p>
          <a:p>
            <a:pPr fontAlgn="ctr"/>
            <a:r>
              <a:rPr lang="en-CA" dirty="0" smtClean="0"/>
              <a:t>ASP.NET Web Pages (Razor)</a:t>
            </a:r>
          </a:p>
          <a:p>
            <a:pPr fontAlgn="ctr"/>
            <a:r>
              <a:rPr lang="en-CA" dirty="0" smtClean="0"/>
              <a:t>Entity Framework</a:t>
            </a:r>
          </a:p>
          <a:p>
            <a:pPr fontAlgn="ctr"/>
            <a:r>
              <a:rPr lang="en-CA" dirty="0" smtClean="0"/>
              <a:t>Web Essentials</a:t>
            </a:r>
          </a:p>
          <a:p>
            <a:pPr fontAlgn="ctr"/>
            <a:r>
              <a:rPr lang="en-CA" dirty="0" smtClean="0"/>
              <a:t>Third Party Frameworks</a:t>
            </a:r>
            <a:endParaRPr lang="en-CA" dirty="0"/>
          </a:p>
        </p:txBody>
      </p:sp>
      <p:pic>
        <p:nvPicPr>
          <p:cNvPr id="3080" name="Picture 8" descr="http://icons.iconarchive.com/icons/visualpharm/icons8-metro-style/512/Logos-Github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305" y="1670180"/>
            <a:ext cx="3760288" cy="37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3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Bootstrap 3 Templates</a:t>
            </a:r>
            <a:endParaRPr lang="en-CA" dirty="0"/>
          </a:p>
        </p:txBody>
      </p:sp>
      <p:pic>
        <p:nvPicPr>
          <p:cNvPr id="2050" name="Picture 2" descr="Web Forms template app home p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29" y="1670181"/>
            <a:ext cx="6163942" cy="45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19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OWIN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Open Web Interface for .NET</a:t>
            </a:r>
          </a:p>
          <a:p>
            <a:pPr fontAlgn="ctr"/>
            <a:r>
              <a:rPr lang="en-CA" dirty="0" smtClean="0"/>
              <a:t>Decouples web apps from IIS</a:t>
            </a:r>
          </a:p>
          <a:p>
            <a:pPr fontAlgn="ctr"/>
            <a:r>
              <a:rPr lang="en-CA" dirty="0" smtClean="0"/>
              <a:t>Katana – Microsoft implementation</a:t>
            </a:r>
          </a:p>
          <a:p>
            <a:pPr fontAlgn="ctr"/>
            <a:r>
              <a:rPr lang="en-CA" dirty="0" err="1" smtClean="0"/>
              <a:t>SignalR</a:t>
            </a:r>
            <a:r>
              <a:rPr lang="en-CA" dirty="0" smtClean="0"/>
              <a:t> and Web API on OWIN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39668"/>
              </p:ext>
            </p:extLst>
          </p:nvPr>
        </p:nvGraphicFramePr>
        <p:xfrm>
          <a:off x="6230679" y="816157"/>
          <a:ext cx="5050465" cy="5273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50465"/>
              </a:tblGrid>
              <a:tr h="1318437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</a:rPr>
                        <a:t>Web Application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9FCD"/>
                    </a:solidFill>
                  </a:tcPr>
                </a:tc>
              </a:tr>
              <a:tr h="1318437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</a:rPr>
                        <a:t>Framework</a:t>
                      </a:r>
                      <a:r>
                        <a:rPr lang="en-CA" sz="2800" baseline="0" dirty="0" smtClean="0">
                          <a:solidFill>
                            <a:schemeClr val="bg1"/>
                          </a:solidFill>
                        </a:rPr>
                        <a:t> (Middleware)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9FCD"/>
                    </a:solidFill>
                  </a:tcPr>
                </a:tc>
              </a:tr>
              <a:tr h="1318437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err="1" smtClean="0">
                          <a:solidFill>
                            <a:schemeClr val="bg1"/>
                          </a:solidFill>
                        </a:rPr>
                        <a:t>System.Web</a:t>
                      </a:r>
                      <a:r>
                        <a:rPr lang="en-CA" sz="2800" dirty="0" smtClean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en-CA" sz="2800" dirty="0" err="1" smtClean="0">
                          <a:solidFill>
                            <a:schemeClr val="bg1"/>
                          </a:solidFill>
                        </a:rPr>
                        <a:t>HttpListener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9FCD"/>
                    </a:solidFill>
                  </a:tcPr>
                </a:tc>
              </a:tr>
              <a:tr h="1318437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solidFill>
                            <a:schemeClr val="bg1"/>
                          </a:solidFill>
                        </a:rPr>
                        <a:t>IIS / </a:t>
                      </a:r>
                      <a:r>
                        <a:rPr lang="en-CA" sz="2800" dirty="0" err="1" smtClean="0">
                          <a:solidFill>
                            <a:schemeClr val="bg1"/>
                          </a:solidFill>
                        </a:rPr>
                        <a:t>OwinHost</a:t>
                      </a:r>
                      <a:r>
                        <a:rPr lang="en-CA" sz="2800" baseline="0" dirty="0" smtClean="0">
                          <a:solidFill>
                            <a:schemeClr val="bg1"/>
                          </a:solidFill>
                        </a:rPr>
                        <a:t> / Other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79FC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ASP.NET Identity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All frameworks – Web Forms, MVC, Web API, Web Pages, </a:t>
            </a:r>
            <a:r>
              <a:rPr lang="en-CA" dirty="0" err="1" smtClean="0"/>
              <a:t>SignalR</a:t>
            </a:r>
            <a:endParaRPr lang="en-CA" dirty="0" smtClean="0"/>
          </a:p>
          <a:p>
            <a:pPr fontAlgn="ctr"/>
            <a:r>
              <a:rPr lang="en-CA" dirty="0" smtClean="0"/>
              <a:t>OWIN Middleware</a:t>
            </a:r>
          </a:p>
          <a:p>
            <a:pPr fontAlgn="ctr"/>
            <a:r>
              <a:rPr lang="en-CA" dirty="0"/>
              <a:t>Entity Framework implementation – Code First</a:t>
            </a:r>
          </a:p>
          <a:p>
            <a:pPr fontAlgn="ctr"/>
            <a:r>
              <a:rPr lang="en-CA" dirty="0" smtClean="0"/>
              <a:t>Customizable, extensible</a:t>
            </a:r>
          </a:p>
          <a:p>
            <a:pPr fontAlgn="ctr"/>
            <a:r>
              <a:rPr lang="en-CA" dirty="0" smtClean="0"/>
              <a:t>Claims aware</a:t>
            </a:r>
          </a:p>
          <a:p>
            <a:pPr fontAlgn="ctr"/>
            <a:r>
              <a:rPr lang="en-CA" dirty="0" smtClean="0"/>
              <a:t>External login integration – Facebook, Google, Twitter, Microsoft, AD</a:t>
            </a:r>
          </a:p>
          <a:p>
            <a:pPr fontAlgn="ctr"/>
            <a:r>
              <a:rPr lang="en-CA" dirty="0" smtClean="0"/>
              <a:t>ASP.NET Identity 2.0 coming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204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endParaRPr lang="en-CA" dirty="0"/>
          </a:p>
        </p:txBody>
      </p:sp>
      <p:pic>
        <p:nvPicPr>
          <p:cNvPr id="1026" name="Picture 2" descr="http://i1.asp.net/media/4320135/webapiwithoauth.png?cdn_id=2014-02-10-0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6"/>
          <a:stretch/>
        </p:blipFill>
        <p:spPr bwMode="auto">
          <a:xfrm>
            <a:off x="3668233" y="750299"/>
            <a:ext cx="7474688" cy="596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ASP.NET Identity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96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ASP.NET MVC 5 &amp; 5.1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/>
              <a:t>Authentication </a:t>
            </a:r>
            <a:r>
              <a:rPr lang="en-CA" dirty="0" smtClean="0"/>
              <a:t>filters</a:t>
            </a:r>
            <a:endParaRPr lang="en-CA" dirty="0"/>
          </a:p>
          <a:p>
            <a:pPr fontAlgn="ctr"/>
            <a:r>
              <a:rPr lang="en-CA" dirty="0"/>
              <a:t>Attribute </a:t>
            </a:r>
            <a:r>
              <a:rPr lang="en-CA" dirty="0" smtClean="0"/>
              <a:t>routing</a:t>
            </a:r>
            <a:endParaRPr lang="en-CA" dirty="0"/>
          </a:p>
          <a:p>
            <a:pPr fontAlgn="ctr"/>
            <a:r>
              <a:rPr lang="en-CA" dirty="0"/>
              <a:t>Improved </a:t>
            </a:r>
            <a:r>
              <a:rPr lang="en-CA" dirty="0" smtClean="0"/>
              <a:t>scaffolding</a:t>
            </a:r>
            <a:endParaRPr lang="en-CA" dirty="0"/>
          </a:p>
          <a:p>
            <a:pPr fontAlgn="ctr"/>
            <a:r>
              <a:rPr lang="en-CA" dirty="0" err="1"/>
              <a:t>SignalR</a:t>
            </a:r>
            <a:r>
              <a:rPr lang="en-CA" dirty="0"/>
              <a:t> 2</a:t>
            </a:r>
          </a:p>
          <a:p>
            <a:pPr fontAlgn="ctr"/>
            <a:r>
              <a:rPr lang="en-CA" dirty="0"/>
              <a:t>Razor </a:t>
            </a:r>
            <a:r>
              <a:rPr lang="en-CA" dirty="0" smtClean="0"/>
              <a:t>3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16" y="1670181"/>
            <a:ext cx="6692495" cy="44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ASP.NET Web API 2 &amp; 2.1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OWIN</a:t>
            </a:r>
          </a:p>
          <a:p>
            <a:pPr fontAlgn="ctr"/>
            <a:r>
              <a:rPr lang="en-CA" dirty="0" smtClean="0"/>
              <a:t>Attribute Routing</a:t>
            </a:r>
            <a:endParaRPr lang="en-CA" dirty="0"/>
          </a:p>
          <a:p>
            <a:pPr fontAlgn="ctr"/>
            <a:r>
              <a:rPr lang="en-CA" dirty="0" err="1" smtClean="0"/>
              <a:t>OAuth</a:t>
            </a:r>
            <a:r>
              <a:rPr lang="en-CA" dirty="0" smtClean="0"/>
              <a:t> </a:t>
            </a:r>
            <a:r>
              <a:rPr lang="en-CA" dirty="0"/>
              <a:t>2</a:t>
            </a:r>
          </a:p>
          <a:p>
            <a:pPr fontAlgn="ctr"/>
            <a:r>
              <a:rPr lang="en-CA" dirty="0" smtClean="0"/>
              <a:t>OData </a:t>
            </a:r>
            <a:r>
              <a:rPr lang="en-CA" dirty="0"/>
              <a:t>improvements</a:t>
            </a:r>
          </a:p>
          <a:p>
            <a:pPr fontAlgn="ctr"/>
            <a:r>
              <a:rPr lang="en-CA" dirty="0"/>
              <a:t>CORS support</a:t>
            </a:r>
          </a:p>
          <a:p>
            <a:pPr fontAlgn="ctr"/>
            <a:endParaRPr lang="en-CA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83315" y="2094728"/>
            <a:ext cx="7808686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RoutePrefix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/books"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BooksController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GET 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/authors/1/books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"~/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/authors/{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authorId:int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}/books"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GetByAuthor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 ...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7747" y="1936632"/>
            <a:ext cx="767990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routes.MapRoute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name: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"Books"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url: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/authors/{id}/books"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defaults: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controller =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"Books"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action =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GetByAuthor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7747" y="1936632"/>
            <a:ext cx="7808686" cy="3170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BooksController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/authors/{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authorId:int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}/books"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GetByAuthor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 ...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Attribute Routing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35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sz="4400" dirty="0"/>
          </a:p>
          <a:p>
            <a:pPr marL="0" indent="0">
              <a:buNone/>
            </a:pPr>
            <a:r>
              <a:rPr lang="en-CA" sz="5400" dirty="0">
                <a:latin typeface="+mj-lt"/>
              </a:rPr>
              <a:t>ASP.NET</a:t>
            </a:r>
          </a:p>
          <a:p>
            <a:pPr marL="0" indent="0">
              <a:buNone/>
            </a:pPr>
            <a:r>
              <a:rPr lang="en-CA" sz="5400" dirty="0">
                <a:latin typeface="+mj-lt"/>
              </a:rPr>
              <a:t>Visual Studio</a:t>
            </a:r>
          </a:p>
          <a:p>
            <a:pPr marL="0" indent="0">
              <a:buNone/>
            </a:pPr>
            <a:r>
              <a:rPr lang="en-CA" sz="5400" dirty="0">
                <a:latin typeface="+mj-lt"/>
              </a:rPr>
              <a:t>Windows Azure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885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REST vs SOAP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37518"/>
              </p:ext>
            </p:extLst>
          </p:nvPr>
        </p:nvGraphicFramePr>
        <p:xfrm>
          <a:off x="868363" y="1936750"/>
          <a:ext cx="1050448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496"/>
                <a:gridCol w="3501496"/>
                <a:gridCol w="3501496"/>
              </a:tblGrid>
              <a:tr h="370840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REST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SOAP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Standardized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No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Yes (WS-*)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Transport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HTTP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HTTP, FTP,</a:t>
                      </a:r>
                      <a:r>
                        <a:rPr lang="en-CA" sz="1800" baseline="0" dirty="0" smtClean="0"/>
                        <a:t> Pipes, MSMQ,…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Data Format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Any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XML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Reach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Excellent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Good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Development</a:t>
                      </a:r>
                      <a:r>
                        <a:rPr lang="en-CA" sz="1800" baseline="0" dirty="0" smtClean="0"/>
                        <a:t> Tools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Basic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Good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Flexibility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Flexible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Rigid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Scalability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Excellent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Reasonable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Security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err="1" smtClean="0"/>
                        <a:t>OAuth</a:t>
                      </a:r>
                      <a:r>
                        <a:rPr lang="en-CA" sz="1800" dirty="0" smtClean="0"/>
                        <a:t>, Cookies,</a:t>
                      </a:r>
                      <a:r>
                        <a:rPr lang="en-CA" sz="1800" baseline="0" dirty="0" smtClean="0"/>
                        <a:t> over</a:t>
                      </a:r>
                      <a:r>
                        <a:rPr lang="en-CA" sz="1800" dirty="0" smtClean="0"/>
                        <a:t> HTTPS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WS-Security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Operations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Stateless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Often </a:t>
                      </a:r>
                      <a:r>
                        <a:rPr lang="en-CA" sz="1800" dirty="0" err="1" smtClean="0"/>
                        <a:t>Stateful</a:t>
                      </a:r>
                      <a:endParaRPr lang="en-CA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Good For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JavaScript,</a:t>
                      </a:r>
                      <a:r>
                        <a:rPr lang="en-CA" sz="1800" baseline="0" dirty="0" smtClean="0"/>
                        <a:t> Devices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Server</a:t>
                      </a:r>
                      <a:r>
                        <a:rPr lang="en-CA" sz="1800" baseline="0" dirty="0" smtClean="0"/>
                        <a:t> to Server</a:t>
                      </a:r>
                      <a:endParaRPr lang="en-CA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8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Entity Framework </a:t>
            </a:r>
            <a:r>
              <a:rPr lang="en-CA" dirty="0" err="1" smtClean="0"/>
              <a:t>async</a:t>
            </a:r>
            <a:r>
              <a:rPr lang="en-CA" dirty="0" smtClean="0"/>
              <a:t>/await</a:t>
            </a:r>
            <a:endParaRPr lang="en-CA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67747" y="1936632"/>
            <a:ext cx="851066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db.Users.ToList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user = 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db.Users.Single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=&gt;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23170" y="3825751"/>
            <a:ext cx="1054968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Tx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users =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db.Users.ToListAsync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user = 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db.Users.SingleAsync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 =&gt;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u.Id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3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ASP.NET MVC </a:t>
            </a:r>
            <a:r>
              <a:rPr lang="en-CA" dirty="0" err="1" smtClean="0"/>
              <a:t>async</a:t>
            </a:r>
            <a:r>
              <a:rPr lang="en-CA" dirty="0" smtClean="0"/>
              <a:t>/await</a:t>
            </a:r>
            <a:endParaRPr lang="en-CA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8363" y="1936750"/>
            <a:ext cx="596188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Index()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users =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db.Users.ToList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View(users);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67747" y="4142311"/>
            <a:ext cx="917740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1" i="0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2400" b="1" i="0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Index()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users = 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db.Users.</a:t>
            </a:r>
            <a:r>
              <a:rPr kumimoji="0" lang="en-US" sz="2400" b="1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ToListAsync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View(users);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Entity Framework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/>
              <a:t>Task and </a:t>
            </a:r>
            <a:r>
              <a:rPr lang="en-CA" dirty="0" err="1" smtClean="0"/>
              <a:t>async</a:t>
            </a:r>
            <a:r>
              <a:rPr lang="en-CA" dirty="0" smtClean="0"/>
              <a:t>/await </a:t>
            </a:r>
            <a:r>
              <a:rPr lang="en-CA" dirty="0"/>
              <a:t>support</a:t>
            </a:r>
          </a:p>
          <a:p>
            <a:pPr fontAlgn="ctr"/>
            <a:r>
              <a:rPr lang="en-CA" dirty="0"/>
              <a:t>Custom Code First </a:t>
            </a:r>
            <a:r>
              <a:rPr lang="en-CA" dirty="0" smtClean="0"/>
              <a:t>conventions</a:t>
            </a:r>
          </a:p>
          <a:p>
            <a:pPr fontAlgn="ctr"/>
            <a:r>
              <a:rPr lang="en-CA" dirty="0" smtClean="0"/>
              <a:t>Code First Stored </a:t>
            </a:r>
            <a:r>
              <a:rPr lang="en-CA" dirty="0" err="1" smtClean="0"/>
              <a:t>Proc</a:t>
            </a:r>
            <a:r>
              <a:rPr lang="en-CA" dirty="0" smtClean="0"/>
              <a:t> Mappings</a:t>
            </a:r>
            <a:endParaRPr lang="en-CA" dirty="0"/>
          </a:p>
          <a:p>
            <a:pPr fontAlgn="ctr"/>
            <a:r>
              <a:rPr lang="en-CA" dirty="0"/>
              <a:t>Connection Resiliency</a:t>
            </a:r>
          </a:p>
          <a:p>
            <a:pPr fontAlgn="ctr"/>
            <a:r>
              <a:rPr lang="en-CA" dirty="0"/>
              <a:t>Query interception and logging</a:t>
            </a:r>
          </a:p>
          <a:p>
            <a:pPr fontAlgn="ctr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7571" b="49344"/>
          <a:stretch/>
        </p:blipFill>
        <p:spPr>
          <a:xfrm>
            <a:off x="6120300" y="1670181"/>
            <a:ext cx="4967177" cy="36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2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000" dirty="0" smtClean="0"/>
              <a:t>What’s new in Visual Studio</a:t>
            </a:r>
            <a:endParaRPr lang="en-CA" sz="5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14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New HTML/Razor editor</a:t>
            </a:r>
            <a:endParaRPr lang="en-CA" dirty="0"/>
          </a:p>
        </p:txBody>
      </p:sp>
      <p:pic>
        <p:nvPicPr>
          <p:cNvPr id="3078" name="Picture 6" descr="http://websitedevelopmentny.org/blog/imginside/6699_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93" y="2127380"/>
            <a:ext cx="6623214" cy="351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62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 smtClean="0"/>
              <a:t>NuGet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51" y="1670181"/>
            <a:ext cx="9203697" cy="47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Git Support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534"/>
          <a:stretch/>
        </p:blipFill>
        <p:spPr>
          <a:xfrm>
            <a:off x="1123902" y="1906525"/>
            <a:ext cx="9992795" cy="45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Browser Link</a:t>
            </a:r>
            <a:endParaRPr lang="en-CA" dirty="0"/>
          </a:p>
        </p:txBody>
      </p:sp>
      <p:pic>
        <p:nvPicPr>
          <p:cNvPr id="4098" name="Picture 2" descr="http://blogs.msdn.com/cfs-filesystemfile.ashx/__key/communityserver-blogs-components-weblogfiles/00-00-00-63-56-metablogapi/2251.image_5F00_thumb_5F00_32CE53FA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17" r="736" b="1121"/>
          <a:stretch/>
        </p:blipFill>
        <p:spPr bwMode="auto">
          <a:xfrm>
            <a:off x="1934818" y="1775791"/>
            <a:ext cx="8388626" cy="42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Web Essentials 2013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CSS editor enhancements</a:t>
            </a:r>
          </a:p>
          <a:p>
            <a:pPr fontAlgn="ctr"/>
            <a:r>
              <a:rPr lang="en-CA" dirty="0" smtClean="0"/>
              <a:t>Zen Coding</a:t>
            </a:r>
          </a:p>
          <a:p>
            <a:pPr fontAlgn="ctr"/>
            <a:r>
              <a:rPr lang="en-CA" dirty="0" smtClean="0"/>
              <a:t>Browser Link add-ins</a:t>
            </a:r>
          </a:p>
          <a:p>
            <a:pPr lvl="1" fontAlgn="ctr"/>
            <a:r>
              <a:rPr lang="en-CA" sz="2400" dirty="0" smtClean="0"/>
              <a:t>F12 Sync</a:t>
            </a:r>
          </a:p>
          <a:p>
            <a:pPr lvl="1" fontAlgn="ctr"/>
            <a:r>
              <a:rPr lang="en-CA" sz="2400" dirty="0" smtClean="0"/>
              <a:t>Page Designer/Inspector</a:t>
            </a:r>
          </a:p>
          <a:p>
            <a:pPr lvl="1" fontAlgn="ctr"/>
            <a:r>
              <a:rPr lang="en-CA" sz="2400" dirty="0" smtClean="0"/>
              <a:t>Find Unused CSS</a:t>
            </a:r>
            <a:endParaRPr lang="en-CA" sz="2400" dirty="0"/>
          </a:p>
          <a:p>
            <a:pPr fontAlgn="ctr"/>
            <a:r>
              <a:rPr lang="en-CA" dirty="0" err="1"/>
              <a:t>TypeScript</a:t>
            </a:r>
            <a:r>
              <a:rPr lang="en-CA" dirty="0"/>
              <a:t>, </a:t>
            </a:r>
            <a:r>
              <a:rPr lang="en-CA" dirty="0" err="1"/>
              <a:t>CoffeeScript</a:t>
            </a:r>
            <a:r>
              <a:rPr lang="en-CA" dirty="0"/>
              <a:t>, Markdown preview </a:t>
            </a:r>
            <a:r>
              <a:rPr lang="en-CA" dirty="0" smtClean="0"/>
              <a:t>windows</a:t>
            </a:r>
            <a:endParaRPr lang="en-CA" dirty="0"/>
          </a:p>
          <a:p>
            <a:pPr lvl="1" fontAlgn="ctr"/>
            <a:endParaRPr lang="en-CA" sz="2400" dirty="0"/>
          </a:p>
        </p:txBody>
      </p:sp>
      <p:pic>
        <p:nvPicPr>
          <p:cNvPr id="5122" name="Picture 2" descr="http://vswebessentials.com/content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02" y="2415250"/>
            <a:ext cx="1439310" cy="16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8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About Me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867747" y="2097741"/>
            <a:ext cx="1102658" cy="1102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747" y="3520382"/>
            <a:ext cx="1102658" cy="1102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867747" y="4943023"/>
            <a:ext cx="1102658" cy="1102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2241172" y="3840878"/>
            <a:ext cx="894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Mobile – Windows Phone</a:t>
            </a:r>
            <a:endParaRPr lang="en-CA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1172" y="5263518"/>
            <a:ext cx="8946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 Developer &amp; Architect at 3AG Systems </a:t>
            </a:r>
            <a:r>
              <a:rPr lang="en-CA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</a:t>
            </a:r>
            <a:endParaRPr lang="en-CA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26" r="5669" b="-1"/>
          <a:stretch/>
        </p:blipFill>
        <p:spPr>
          <a:xfrm>
            <a:off x="931623" y="5280212"/>
            <a:ext cx="975255" cy="3944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41173" y="2264350"/>
            <a:ext cx="894677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– ASP.NET, JavaScript, </a:t>
            </a:r>
            <a:r>
              <a:rPr lang="en-CA" sz="6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en-CA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CA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endParaRPr lang="en-CA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purplesoft.in/wp-content/uploads/2013/11/windows-phone-8-logo-new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6" y="3772974"/>
            <a:ext cx="591124" cy="59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Web Essentials – Preview Window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endParaRPr lang="en-C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03" y="1670181"/>
            <a:ext cx="8868727" cy="492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Web Essentials – Zen </a:t>
            </a:r>
            <a:r>
              <a:rPr lang="en-CA" dirty="0" smtClean="0"/>
              <a:t>Coding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endParaRPr lang="en-C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7" y="1936632"/>
            <a:ext cx="588645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47" y="2755533"/>
            <a:ext cx="5600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Visual Studio Online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CA" dirty="0" smtClean="0"/>
              <a:t>Up to 5 users free</a:t>
            </a:r>
          </a:p>
          <a:p>
            <a:pPr lvl="1" fontAlgn="ctr"/>
            <a:r>
              <a:rPr lang="en-CA" sz="2000" dirty="0" smtClean="0"/>
              <a:t>Private TFVC / Git Repos</a:t>
            </a:r>
          </a:p>
          <a:p>
            <a:pPr lvl="1" fontAlgn="ctr"/>
            <a:r>
              <a:rPr lang="en-CA" dirty="0" smtClean="0"/>
              <a:t>Project planning</a:t>
            </a:r>
          </a:p>
          <a:p>
            <a:pPr lvl="1" fontAlgn="ctr"/>
            <a:r>
              <a:rPr lang="en-CA" dirty="0" smtClean="0"/>
              <a:t>Bug tracking</a:t>
            </a:r>
            <a:endParaRPr lang="en-CA" dirty="0"/>
          </a:p>
          <a:p>
            <a:pPr fontAlgn="ctr"/>
            <a:r>
              <a:rPr lang="en-CA" dirty="0" smtClean="0"/>
              <a:t>MSDN Premium</a:t>
            </a:r>
          </a:p>
          <a:p>
            <a:pPr lvl="1" fontAlgn="ctr"/>
            <a:r>
              <a:rPr lang="en-CA" dirty="0" smtClean="0"/>
              <a:t>Test plans and execution</a:t>
            </a:r>
          </a:p>
          <a:p>
            <a:pPr lvl="1" fontAlgn="ctr"/>
            <a:r>
              <a:rPr lang="en-CA" dirty="0" smtClean="0"/>
              <a:t>Portfolio tracking</a:t>
            </a:r>
          </a:p>
          <a:p>
            <a:pPr lvl="1" fontAlgn="ctr"/>
            <a:r>
              <a:rPr lang="en-CA" dirty="0" smtClean="0"/>
              <a:t>Build</a:t>
            </a:r>
          </a:p>
          <a:p>
            <a:pPr fontAlgn="ctr"/>
            <a:r>
              <a:rPr lang="en-CA" dirty="0" smtClean="0"/>
              <a:t>Application Insights</a:t>
            </a:r>
          </a:p>
          <a:p>
            <a:pPr fontAlgn="ctr"/>
            <a:r>
              <a:rPr lang="en-CA" dirty="0" smtClean="0"/>
              <a:t>Cloud Load Testing</a:t>
            </a:r>
            <a:endParaRPr lang="en-CA" dirty="0"/>
          </a:p>
        </p:txBody>
      </p:sp>
      <p:pic>
        <p:nvPicPr>
          <p:cNvPr id="3076" name="Picture 4" descr="https://iji8xg.dm2301.livefilestore.com/y2pOXTw3ElaAMy5NfGvTtwNUWuE31OvDHpG_xyDJruSb67p-BnhR7wusFJ2hdTHlmyJFOxaX_y5jwqevH0sZpbjFVx3x_H0RNBddBLEp2sEvJI/VSO.png?psid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8219" r="26123" b="2429"/>
          <a:stretch/>
        </p:blipFill>
        <p:spPr bwMode="auto">
          <a:xfrm>
            <a:off x="4779258" y="1670181"/>
            <a:ext cx="6806475" cy="43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0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 smtClean="0"/>
              <a:t>ASP.NET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smtClean="0"/>
              <a:t>Demo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Web Essentials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LESS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Browser Link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ASP.NET Identity</a:t>
            </a:r>
            <a:endParaRPr lang="en-C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Entity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Web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err="1" smtClean="0"/>
              <a:t>AngularJS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err="1" smtClean="0"/>
              <a:t>SignalR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Glimpse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Azure Deployment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85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 smtClean="0"/>
              <a:t>ASP.NET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smtClean="0"/>
              <a:t>Demo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1" y="868680"/>
            <a:ext cx="7449445" cy="51206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 smtClean="0"/>
              <a:t>Event management application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 smtClean="0"/>
              <a:t>Admin CRUD backend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 smtClean="0"/>
              <a:t>User accounts plus external (Google) login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 smtClean="0"/>
              <a:t>Single page app frontend with </a:t>
            </a:r>
            <a:r>
              <a:rPr lang="en-CA" sz="2800" dirty="0" err="1" smtClean="0"/>
              <a:t>AngularJS</a:t>
            </a:r>
            <a:endParaRPr lang="en-CA" sz="2800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 err="1" smtClean="0"/>
              <a:t>Realtime</a:t>
            </a:r>
            <a:r>
              <a:rPr lang="en-CA" sz="2800" dirty="0" smtClean="0"/>
              <a:t> updates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 smtClean="0"/>
              <a:t>Diagnostics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 smtClean="0"/>
              <a:t>Publish to Azure Web Sites</a:t>
            </a:r>
          </a:p>
        </p:txBody>
      </p:sp>
    </p:spTree>
    <p:extLst>
      <p:ext uri="{BB962C8B-B14F-4D97-AF65-F5344CB8AC3E}">
        <p14:creationId xmlns:p14="http://schemas.microsoft.com/office/powerpoint/2010/main" val="29399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Windows Azure</a:t>
            </a:r>
            <a:br>
              <a:rPr lang="en-CA" dirty="0" smtClean="0"/>
            </a:br>
            <a:r>
              <a:rPr lang="en-CA" sz="4000" dirty="0" smtClean="0"/>
              <a:t>for Developers</a:t>
            </a:r>
            <a:endParaRPr lang="en-CA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2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MSDN Benefits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spcAft>
                <a:spcPts val="1200"/>
              </a:spcAft>
            </a:pPr>
            <a:r>
              <a:rPr lang="en-CA" dirty="0" smtClean="0"/>
              <a:t>Monthly Credits</a:t>
            </a:r>
          </a:p>
          <a:p>
            <a:pPr fontAlgn="ctr">
              <a:spcAft>
                <a:spcPts val="1200"/>
              </a:spcAft>
            </a:pPr>
            <a:r>
              <a:rPr lang="en-CA" dirty="0" smtClean="0"/>
              <a:t>Dev/Test</a:t>
            </a:r>
            <a:endParaRPr lang="en-CA" dirty="0"/>
          </a:p>
          <a:p>
            <a:pPr fontAlgn="ctr"/>
            <a:r>
              <a:rPr lang="en-CA" dirty="0" smtClean="0"/>
              <a:t>Discounts</a:t>
            </a:r>
          </a:p>
          <a:p>
            <a:pPr lvl="1" fontAlgn="ctr"/>
            <a:r>
              <a:rPr lang="en-CA" dirty="0" smtClean="0"/>
              <a:t>VM – 33%</a:t>
            </a:r>
          </a:p>
          <a:p>
            <a:pPr lvl="1" fontAlgn="ctr"/>
            <a:r>
              <a:rPr lang="en-CA" dirty="0" smtClean="0"/>
              <a:t>Cloud – 25%</a:t>
            </a:r>
          </a:p>
          <a:p>
            <a:pPr lvl="1" fontAlgn="ctr"/>
            <a:r>
              <a:rPr lang="en-CA" dirty="0" smtClean="0"/>
              <a:t>Websites – 40%</a:t>
            </a:r>
          </a:p>
          <a:p>
            <a:pPr lvl="1" fontAlgn="ctr"/>
            <a:r>
              <a:rPr lang="en-CA" dirty="0" err="1" smtClean="0"/>
              <a:t>HDInsight</a:t>
            </a:r>
            <a:r>
              <a:rPr lang="en-CA" dirty="0" smtClean="0"/>
              <a:t> – 25%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64456"/>
              </p:ext>
            </p:extLst>
          </p:nvPr>
        </p:nvGraphicFramePr>
        <p:xfrm>
          <a:off x="5252695" y="2404076"/>
          <a:ext cx="5131872" cy="224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24"/>
                <a:gridCol w="1710624"/>
                <a:gridCol w="1710624"/>
              </a:tblGrid>
              <a:tr h="73316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Professional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Premium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Ultimate</a:t>
                      </a:r>
                      <a:endParaRPr lang="en-CA" dirty="0"/>
                    </a:p>
                  </a:txBody>
                  <a:tcPr anchor="ctr"/>
                </a:tc>
              </a:tr>
              <a:tr h="1515762"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$60</a:t>
                      </a:r>
                      <a:endParaRPr lang="en-C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$110</a:t>
                      </a:r>
                      <a:endParaRPr lang="en-C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$160</a:t>
                      </a:r>
                      <a:endParaRPr lang="en-CA" sz="4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1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Virtual Machines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Infrastructure as a Service</a:t>
            </a:r>
          </a:p>
          <a:p>
            <a:pPr fontAlgn="ctr"/>
            <a:r>
              <a:rPr lang="en-CA" dirty="0" smtClean="0"/>
              <a:t>Windows</a:t>
            </a:r>
          </a:p>
          <a:p>
            <a:pPr fontAlgn="ctr"/>
            <a:r>
              <a:rPr lang="en-CA" dirty="0" smtClean="0"/>
              <a:t>Linux</a:t>
            </a:r>
          </a:p>
          <a:p>
            <a:pPr fontAlgn="ctr"/>
            <a:r>
              <a:rPr lang="en-CA" dirty="0" smtClean="0"/>
              <a:t>Oracle</a:t>
            </a:r>
          </a:p>
          <a:p>
            <a:pPr fontAlgn="ctr"/>
            <a:r>
              <a:rPr lang="en-CA" sz="2400" dirty="0" smtClean="0"/>
              <a:t>Visual Studio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28693"/>
              </p:ext>
            </p:extLst>
          </p:nvPr>
        </p:nvGraphicFramePr>
        <p:xfrm>
          <a:off x="5107205" y="2156941"/>
          <a:ext cx="6265648" cy="264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412"/>
                <a:gridCol w="1566412"/>
                <a:gridCol w="1566412"/>
                <a:gridCol w="1566412"/>
              </a:tblGrid>
              <a:tr h="112995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Extra Small</a:t>
                      </a:r>
                    </a:p>
                    <a:p>
                      <a:pPr algn="ctr"/>
                      <a:r>
                        <a:rPr lang="en-CA" dirty="0" smtClean="0"/>
                        <a:t>1 GHz</a:t>
                      </a:r>
                    </a:p>
                    <a:p>
                      <a:pPr algn="ctr"/>
                      <a:r>
                        <a:rPr lang="en-CA" dirty="0" smtClean="0"/>
                        <a:t>768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Small</a:t>
                      </a:r>
                    </a:p>
                    <a:p>
                      <a:pPr algn="ctr"/>
                      <a:r>
                        <a:rPr lang="en-CA" dirty="0" smtClean="0"/>
                        <a:t>1.6 GHz</a:t>
                      </a:r>
                    </a:p>
                    <a:p>
                      <a:pPr algn="ctr"/>
                      <a:r>
                        <a:rPr lang="en-CA" dirty="0" smtClean="0"/>
                        <a:t>1.75</a:t>
                      </a:r>
                      <a:r>
                        <a:rPr lang="en-CA" baseline="0" dirty="0" smtClean="0"/>
                        <a:t> GB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Large</a:t>
                      </a:r>
                    </a:p>
                    <a:p>
                      <a:pPr algn="ctr"/>
                      <a:r>
                        <a:rPr lang="en-CA" dirty="0" smtClean="0"/>
                        <a:t>4x 1.6 GHz</a:t>
                      </a:r>
                    </a:p>
                    <a:p>
                      <a:pPr algn="ctr"/>
                      <a:r>
                        <a:rPr lang="en-CA" dirty="0" smtClean="0"/>
                        <a:t>7</a:t>
                      </a:r>
                      <a:r>
                        <a:rPr lang="en-CA" baseline="0" dirty="0" smtClean="0"/>
                        <a:t> GB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A7</a:t>
                      </a:r>
                    </a:p>
                    <a:p>
                      <a:pPr algn="ctr"/>
                      <a:r>
                        <a:rPr lang="en-CA" dirty="0" smtClean="0"/>
                        <a:t>8x 1.6 GHz</a:t>
                      </a:r>
                    </a:p>
                    <a:p>
                      <a:pPr algn="ctr"/>
                      <a:r>
                        <a:rPr lang="en-CA" dirty="0" smtClean="0"/>
                        <a:t>56</a:t>
                      </a:r>
                      <a:r>
                        <a:rPr lang="en-CA" baseline="0" dirty="0" smtClean="0"/>
                        <a:t> GB</a:t>
                      </a:r>
                      <a:endParaRPr lang="en-CA" dirty="0"/>
                    </a:p>
                  </a:txBody>
                  <a:tcPr anchor="ctr"/>
                </a:tc>
              </a:tr>
              <a:tr h="1515762"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$16</a:t>
                      </a:r>
                      <a:endParaRPr lang="en-C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$70</a:t>
                      </a:r>
                      <a:endParaRPr lang="en-C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$282</a:t>
                      </a:r>
                      <a:endParaRPr lang="en-C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$1255</a:t>
                      </a:r>
                      <a:endParaRPr lang="en-CA" sz="4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96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mtClean="0"/>
              <a:t>Web Sites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sz="2400" dirty="0" smtClean="0"/>
              <a:t>Platform as a Service</a:t>
            </a:r>
          </a:p>
          <a:p>
            <a:pPr fontAlgn="ctr"/>
            <a:r>
              <a:rPr lang="en-CA" dirty="0" smtClean="0"/>
              <a:t>ASP.NET, </a:t>
            </a:r>
            <a:r>
              <a:rPr lang="en-CA" dirty="0" err="1" smtClean="0"/>
              <a:t>NodeJS</a:t>
            </a:r>
            <a:r>
              <a:rPr lang="en-CA" dirty="0" smtClean="0"/>
              <a:t>, PHP, ASP</a:t>
            </a:r>
          </a:p>
          <a:p>
            <a:pPr fontAlgn="ctr"/>
            <a:r>
              <a:rPr lang="en-CA" dirty="0" smtClean="0"/>
              <a:t>Scale up, scale out, auto scale</a:t>
            </a:r>
          </a:p>
          <a:p>
            <a:pPr fontAlgn="ctr"/>
            <a:r>
              <a:rPr lang="en-CA" dirty="0" smtClean="0"/>
              <a:t>Staging</a:t>
            </a:r>
          </a:p>
          <a:p>
            <a:pPr fontAlgn="ctr"/>
            <a:r>
              <a:rPr lang="en-CA" dirty="0" smtClean="0"/>
              <a:t>Source control deployment</a:t>
            </a:r>
          </a:p>
          <a:p>
            <a:pPr fontAlgn="ctr"/>
            <a:r>
              <a:rPr lang="en-CA" dirty="0" smtClean="0"/>
              <a:t>Remote debug, logging, tracing</a:t>
            </a:r>
          </a:p>
          <a:p>
            <a:pPr fontAlgn="ctr"/>
            <a:r>
              <a:rPr lang="en-CA" dirty="0" smtClean="0"/>
              <a:t>Visual Studio, IIS Manager, Command line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92054"/>
              </p:ext>
            </p:extLst>
          </p:nvPr>
        </p:nvGraphicFramePr>
        <p:xfrm>
          <a:off x="6010575" y="2200243"/>
          <a:ext cx="5131872" cy="224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24"/>
                <a:gridCol w="1710624"/>
                <a:gridCol w="1710624"/>
              </a:tblGrid>
              <a:tr h="73316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Free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Shared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Standard - Sm</a:t>
                      </a:r>
                      <a:endParaRPr lang="en-CA" dirty="0"/>
                    </a:p>
                  </a:txBody>
                  <a:tcPr anchor="ctr"/>
                </a:tc>
              </a:tr>
              <a:tr h="1515762"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Free</a:t>
                      </a:r>
                      <a:endParaRPr lang="en-C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$10</a:t>
                      </a:r>
                      <a:endParaRPr lang="en-C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$78</a:t>
                      </a:r>
                      <a:endParaRPr lang="en-CA" sz="4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SQL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 smtClean="0"/>
              <a:t>Managed infrastructure</a:t>
            </a:r>
          </a:p>
          <a:p>
            <a:pPr fontAlgn="ctr"/>
            <a:r>
              <a:rPr lang="en-CA" dirty="0" smtClean="0"/>
              <a:t>Automatic 2 data centre replication</a:t>
            </a:r>
            <a:endParaRPr lang="en-CA" dirty="0"/>
          </a:p>
          <a:p>
            <a:pPr fontAlgn="ctr"/>
            <a:r>
              <a:rPr lang="en-CA" dirty="0" smtClean="0"/>
              <a:t>Familiar tools</a:t>
            </a:r>
          </a:p>
          <a:p>
            <a:pPr lvl="1" fontAlgn="ctr"/>
            <a:r>
              <a:rPr lang="en-CA" dirty="0" smtClean="0"/>
              <a:t>SQL Server Management Studio</a:t>
            </a:r>
          </a:p>
          <a:p>
            <a:pPr lvl="1" fontAlgn="ctr"/>
            <a:r>
              <a:rPr lang="en-CA" dirty="0" smtClean="0"/>
              <a:t>Visual Studio SQL Server Objects Explorer</a:t>
            </a:r>
          </a:p>
          <a:p>
            <a:pPr lvl="1" fontAlgn="ctr"/>
            <a:r>
              <a:rPr lang="en-CA" dirty="0" smtClean="0"/>
              <a:t>Azure Portal</a:t>
            </a:r>
          </a:p>
          <a:p>
            <a:pPr lvl="1" fontAlgn="ctr"/>
            <a:r>
              <a:rPr lang="en-CA" dirty="0" smtClean="0"/>
              <a:t>PowerShell</a:t>
            </a:r>
          </a:p>
          <a:p>
            <a:pPr lvl="1" fontAlgn="ctr"/>
            <a:r>
              <a:rPr lang="en-CA" dirty="0" smtClean="0"/>
              <a:t>REST</a:t>
            </a:r>
            <a:endParaRPr lang="en-CA" dirty="0"/>
          </a:p>
          <a:p>
            <a:pPr fontAlgn="ctr"/>
            <a:endParaRPr lang="en-CA" dirty="0" smtClean="0"/>
          </a:p>
          <a:p>
            <a:pPr fontAlgn="ctr"/>
            <a:endParaRPr lang="en-CA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25146"/>
              </p:ext>
            </p:extLst>
          </p:nvPr>
        </p:nvGraphicFramePr>
        <p:xfrm>
          <a:off x="7232822" y="2232096"/>
          <a:ext cx="3635632" cy="224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816"/>
                <a:gridCol w="1817816"/>
              </a:tblGrid>
              <a:tr h="73316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 GB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150 GB</a:t>
                      </a:r>
                      <a:endParaRPr lang="en-CA" dirty="0"/>
                    </a:p>
                  </a:txBody>
                  <a:tcPr anchor="ctr"/>
                </a:tc>
              </a:tr>
              <a:tr h="1515762"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$10</a:t>
                      </a:r>
                      <a:endParaRPr lang="en-C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$238</a:t>
                      </a:r>
                      <a:endParaRPr lang="en-CA" sz="4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6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Web Development in 2004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/>
              <a:t>Desktop browsers</a:t>
            </a:r>
          </a:p>
          <a:p>
            <a:pPr fontAlgn="ctr"/>
            <a:r>
              <a:rPr lang="en-CA" dirty="0" smtClean="0"/>
              <a:t>HTML</a:t>
            </a:r>
          </a:p>
          <a:p>
            <a:pPr fontAlgn="ctr"/>
            <a:r>
              <a:rPr lang="en-CA" dirty="0" err="1" smtClean="0"/>
              <a:t>Postbacks</a:t>
            </a:r>
            <a:endParaRPr lang="en-CA" dirty="0" smtClean="0"/>
          </a:p>
          <a:p>
            <a:pPr fontAlgn="ctr"/>
            <a:r>
              <a:rPr lang="en-CA" dirty="0" smtClean="0"/>
              <a:t>SOAP </a:t>
            </a:r>
            <a:r>
              <a:rPr lang="en-CA" dirty="0"/>
              <a:t>web </a:t>
            </a:r>
            <a:r>
              <a:rPr lang="en-CA" dirty="0" smtClean="0"/>
              <a:t>services</a:t>
            </a:r>
          </a:p>
          <a:p>
            <a:pPr fontAlgn="ctr"/>
            <a:r>
              <a:rPr lang="en-CA" dirty="0" smtClean="0"/>
              <a:t>IT </a:t>
            </a:r>
            <a:r>
              <a:rPr lang="en-CA" dirty="0"/>
              <a:t>had full control of </a:t>
            </a:r>
            <a:r>
              <a:rPr lang="en-CA" dirty="0" smtClean="0"/>
              <a:t>PCs, </a:t>
            </a:r>
            <a:r>
              <a:rPr lang="en-CA" dirty="0"/>
              <a:t>OS, browsers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4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Mobile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sz="2400" dirty="0" smtClean="0"/>
              <a:t>Backend as a service</a:t>
            </a:r>
          </a:p>
          <a:p>
            <a:pPr fontAlgn="ctr"/>
            <a:r>
              <a:rPr lang="en-CA" dirty="0" smtClean="0"/>
              <a:t>Dynamic schema tables</a:t>
            </a:r>
          </a:p>
          <a:p>
            <a:pPr fontAlgn="ctr"/>
            <a:r>
              <a:rPr lang="en-CA" dirty="0" smtClean="0"/>
              <a:t>Node.js and ASP.NET Web API</a:t>
            </a:r>
          </a:p>
          <a:p>
            <a:pPr fontAlgn="ctr"/>
            <a:r>
              <a:rPr lang="en-CA" dirty="0" smtClean="0"/>
              <a:t>Identity</a:t>
            </a:r>
          </a:p>
          <a:p>
            <a:pPr fontAlgn="ctr"/>
            <a:r>
              <a:rPr lang="en-CA" sz="2400" dirty="0" smtClean="0"/>
              <a:t>Push notifications</a:t>
            </a:r>
          </a:p>
          <a:p>
            <a:pPr fontAlgn="ctr"/>
            <a:r>
              <a:rPr lang="en-CA" dirty="0" smtClean="0"/>
              <a:t>More on May 6 user group</a:t>
            </a:r>
            <a:endParaRPr lang="en-CA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24651"/>
              </p:ext>
            </p:extLst>
          </p:nvPr>
        </p:nvGraphicFramePr>
        <p:xfrm>
          <a:off x="5755202" y="2235381"/>
          <a:ext cx="5131872" cy="224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24"/>
                <a:gridCol w="1710624"/>
                <a:gridCol w="1710624"/>
              </a:tblGrid>
              <a:tr h="73316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Free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Basic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Standard</a:t>
                      </a:r>
                      <a:endParaRPr lang="en-CA" dirty="0"/>
                    </a:p>
                  </a:txBody>
                  <a:tcPr anchor="ctr"/>
                </a:tc>
              </a:tr>
              <a:tr h="1515762"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Free</a:t>
                      </a:r>
                      <a:endParaRPr lang="en-C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$26</a:t>
                      </a:r>
                      <a:endParaRPr lang="en-CA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000" dirty="0" smtClean="0"/>
                        <a:t>$210</a:t>
                      </a:r>
                      <a:endParaRPr lang="en-CA" sz="4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4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Visual Studio Online (Monaco)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154"/>
          <a:stretch/>
        </p:blipFill>
        <p:spPr>
          <a:xfrm>
            <a:off x="939916" y="1736441"/>
            <a:ext cx="10360768" cy="47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469477" y="759693"/>
            <a:ext cx="4140858" cy="911228"/>
          </a:xfrm>
        </p:spPr>
        <p:txBody>
          <a:bodyPr/>
          <a:lstStyle/>
          <a:p>
            <a:r>
              <a:rPr lang="en-CA" dirty="0" smtClean="0"/>
              <a:t>Data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9477" y="1937372"/>
            <a:ext cx="4140858" cy="4153271"/>
          </a:xfrm>
        </p:spPr>
        <p:txBody>
          <a:bodyPr>
            <a:normAutofit/>
          </a:bodyPr>
          <a:lstStyle/>
          <a:p>
            <a:pPr fontAlgn="ctr"/>
            <a:r>
              <a:rPr lang="en-CA" dirty="0" smtClean="0"/>
              <a:t>Storage</a:t>
            </a:r>
          </a:p>
          <a:p>
            <a:pPr fontAlgn="ctr"/>
            <a:r>
              <a:rPr lang="en-CA" sz="2400" dirty="0" err="1" smtClean="0"/>
              <a:t>HDInsight</a:t>
            </a:r>
            <a:endParaRPr lang="en-CA" sz="2400" dirty="0" smtClean="0"/>
          </a:p>
          <a:p>
            <a:pPr fontAlgn="ctr"/>
            <a:r>
              <a:rPr lang="en-CA" dirty="0" smtClean="0"/>
              <a:t>Cache</a:t>
            </a:r>
          </a:p>
          <a:p>
            <a:pPr fontAlgn="ctr"/>
            <a:endParaRPr lang="en-CA" dirty="0"/>
          </a:p>
          <a:p>
            <a:pPr fontAlgn="ctr"/>
            <a:r>
              <a:rPr lang="en-CA" dirty="0" smtClean="0">
                <a:solidFill>
                  <a:srgbClr val="3095C2"/>
                </a:solidFill>
              </a:rPr>
              <a:t>And more!</a:t>
            </a:r>
            <a:endParaRPr lang="en-CA" dirty="0">
              <a:solidFill>
                <a:srgbClr val="3095C2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830677" y="759693"/>
            <a:ext cx="4339057" cy="9112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4400" kern="1200">
                <a:solidFill>
                  <a:srgbClr val="3095C2"/>
                </a:solidFill>
                <a:latin typeface="+mj-lt"/>
                <a:ea typeface="+mn-ea"/>
                <a:cs typeface="+mn-cs"/>
              </a:defRPr>
            </a:lvl1pPr>
            <a:lvl2pPr marL="685783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App Services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0677" y="1937372"/>
            <a:ext cx="4339057" cy="415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Tx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CA" dirty="0" smtClean="0"/>
              <a:t>Media Services</a:t>
            </a:r>
          </a:p>
          <a:p>
            <a:pPr fontAlgn="ctr"/>
            <a:r>
              <a:rPr lang="en-CA" dirty="0" smtClean="0"/>
              <a:t>Services Bus</a:t>
            </a:r>
          </a:p>
          <a:p>
            <a:pPr fontAlgn="ctr"/>
            <a:r>
              <a:rPr lang="en-CA" dirty="0" smtClean="0"/>
              <a:t>Notification Hub</a:t>
            </a:r>
          </a:p>
          <a:p>
            <a:pPr fontAlgn="ctr"/>
            <a:r>
              <a:rPr lang="en-CA" dirty="0" smtClean="0"/>
              <a:t>Scheduler</a:t>
            </a:r>
          </a:p>
          <a:p>
            <a:pPr fontAlgn="ctr"/>
            <a:r>
              <a:rPr lang="en-CA" dirty="0" smtClean="0"/>
              <a:t>BizTalk Services</a:t>
            </a:r>
          </a:p>
          <a:p>
            <a:pPr fontAlgn="ctr"/>
            <a:r>
              <a:rPr lang="en-CA" dirty="0" smtClean="0"/>
              <a:t>Active Directory</a:t>
            </a:r>
          </a:p>
          <a:p>
            <a:pPr fontAlgn="ctr"/>
            <a:r>
              <a:rPr lang="en-CA" dirty="0" smtClean="0"/>
              <a:t>Multi-factor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7717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 err="1" smtClean="0"/>
              <a:t>WindowsAzure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600" dirty="0" smtClean="0"/>
              <a:t>Demo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Azure Portal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Azure Web Sites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ASP.NET, Node, PHP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Diagnostics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Debugging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Scaling</a:t>
            </a:r>
            <a:endParaRPr lang="en-CA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Staging/Production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GitHub integration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VS Online (Monaco)</a:t>
            </a:r>
          </a:p>
        </p:txBody>
      </p:sp>
    </p:spTree>
    <p:extLst>
      <p:ext uri="{BB962C8B-B14F-4D97-AF65-F5344CB8AC3E}">
        <p14:creationId xmlns:p14="http://schemas.microsoft.com/office/powerpoint/2010/main" val="179435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 err="1"/>
              <a:t>WindowsAzure</a:t>
            </a:r>
            <a:r>
              <a:rPr lang="en-CA" sz="5400" dirty="0"/>
              <a:t/>
            </a:r>
            <a:br>
              <a:rPr lang="en-CA" sz="5400" dirty="0"/>
            </a:br>
            <a:r>
              <a:rPr lang="en-CA" sz="36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1" y="868680"/>
            <a:ext cx="7449445" cy="512064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/>
              <a:t>Quick tour of Azure Portal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/>
              <a:t>Deploy ASP.NET/Node/PHP app to Web Sites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/>
              <a:t>Remote</a:t>
            </a:r>
            <a:r>
              <a:rPr lang="en-CA" sz="2800"/>
              <a:t> debug / stream logs</a:t>
            </a:r>
            <a:endParaRPr lang="en-CA" sz="2800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/>
              <a:t>Web </a:t>
            </a:r>
            <a:r>
              <a:rPr lang="en-CA" sz="2800" dirty="0"/>
              <a:t>Sites Staging/Production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/>
              <a:t>Visual Studio GitHub integration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 dirty="0"/>
              <a:t>Deploy</a:t>
            </a:r>
            <a:r>
              <a:rPr lang="en-CA" sz="2800"/>
              <a:t> to Web Sites </a:t>
            </a:r>
            <a:r>
              <a:rPr lang="en-CA" sz="2800" smtClean="0"/>
              <a:t>from </a:t>
            </a:r>
            <a:r>
              <a:rPr lang="en-CA" sz="2800" dirty="0"/>
              <a:t>GitHub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2800"/>
              <a:t>Edit</a:t>
            </a:r>
            <a:r>
              <a:rPr lang="en-CA" sz="2800"/>
              <a:t> </a:t>
            </a:r>
            <a:r>
              <a:rPr lang="en-CA" sz="2800" smtClean="0"/>
              <a:t>with </a:t>
            </a:r>
            <a:r>
              <a:rPr lang="en-CA" sz="2800" dirty="0"/>
              <a:t>Visual Studio Online (Monaco)</a:t>
            </a:r>
          </a:p>
        </p:txBody>
      </p:sp>
    </p:spTree>
    <p:extLst>
      <p:ext uri="{BB962C8B-B14F-4D97-AF65-F5344CB8AC3E}">
        <p14:creationId xmlns:p14="http://schemas.microsoft.com/office/powerpoint/2010/main" val="352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2014 Roadmap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735" y="1937372"/>
            <a:ext cx="4140858" cy="4153271"/>
          </a:xfrm>
        </p:spPr>
        <p:txBody>
          <a:bodyPr>
            <a:normAutofit/>
          </a:bodyPr>
          <a:lstStyle/>
          <a:p>
            <a:pPr fontAlgn="ctr">
              <a:spcAft>
                <a:spcPts val="1800"/>
              </a:spcAft>
            </a:pPr>
            <a:r>
              <a:rPr lang="en-CA" sz="3200" dirty="0" smtClean="0">
                <a:solidFill>
                  <a:srgbClr val="3095C2"/>
                </a:solidFill>
                <a:latin typeface="+mj-lt"/>
              </a:rPr>
              <a:t>Upcoming Features</a:t>
            </a:r>
            <a:endParaRPr lang="en-CA" sz="3200" dirty="0">
              <a:solidFill>
                <a:srgbClr val="3095C2"/>
              </a:solidFill>
              <a:latin typeface="+mj-lt"/>
            </a:endParaRPr>
          </a:p>
          <a:p>
            <a:pPr fontAlgn="ctr"/>
            <a:r>
              <a:rPr lang="en-CA" dirty="0" err="1" smtClean="0"/>
              <a:t>AngularJS</a:t>
            </a:r>
            <a:endParaRPr lang="en-CA" dirty="0" smtClean="0"/>
          </a:p>
          <a:p>
            <a:pPr fontAlgn="ctr"/>
            <a:r>
              <a:rPr lang="en-CA" dirty="0" smtClean="0"/>
              <a:t>Node.js </a:t>
            </a:r>
            <a:r>
              <a:rPr lang="en-CA" dirty="0" smtClean="0"/>
              <a:t>Tools</a:t>
            </a:r>
          </a:p>
          <a:p>
            <a:pPr fontAlgn="ctr"/>
            <a:r>
              <a:rPr lang="en-CA" dirty="0" err="1" smtClean="0"/>
              <a:t>TypeScript</a:t>
            </a:r>
            <a:r>
              <a:rPr lang="en-CA" dirty="0" smtClean="0"/>
              <a:t> 1.0</a:t>
            </a:r>
            <a:endParaRPr lang="en-CA" dirty="0"/>
          </a:p>
          <a:p>
            <a:pPr fontAlgn="ctr"/>
            <a:r>
              <a:rPr lang="en-CA" dirty="0"/>
              <a:t>SASS and JSON editors</a:t>
            </a:r>
          </a:p>
          <a:p>
            <a:pPr fontAlgn="ctr"/>
            <a:r>
              <a:rPr lang="en-CA" dirty="0" smtClean="0"/>
              <a:t>Even more </a:t>
            </a:r>
            <a:r>
              <a:rPr lang="en-CA" dirty="0"/>
              <a:t>Azure </a:t>
            </a:r>
            <a:r>
              <a:rPr lang="en-CA" dirty="0" smtClean="0"/>
              <a:t>integration</a:t>
            </a:r>
            <a:endParaRPr lang="en-CA" dirty="0">
              <a:solidFill>
                <a:srgbClr val="3095C2"/>
              </a:solidFill>
            </a:endParaRPr>
          </a:p>
          <a:p>
            <a:pPr fontAlgn="ctr"/>
            <a:r>
              <a:rPr lang="en-CA" dirty="0"/>
              <a:t>????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0677" y="1937372"/>
            <a:ext cx="4339057" cy="4153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Tx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182875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251"/>
              </a:spcBef>
              <a:spcAft>
                <a:spcPts val="251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spcAft>
                <a:spcPts val="1800"/>
              </a:spcAft>
            </a:pPr>
            <a:r>
              <a:rPr lang="en-CA" sz="3200" dirty="0">
                <a:solidFill>
                  <a:srgbClr val="3095C2"/>
                </a:solidFill>
                <a:latin typeface="+mj-lt"/>
              </a:rPr>
              <a:t>Updates</a:t>
            </a:r>
          </a:p>
          <a:p>
            <a:pPr fontAlgn="ctr"/>
            <a:r>
              <a:rPr lang="en-CA" dirty="0" smtClean="0"/>
              <a:t>Visual Studio 2013</a:t>
            </a:r>
          </a:p>
          <a:p>
            <a:pPr lvl="1" fontAlgn="ctr"/>
            <a:r>
              <a:rPr lang="en-CA" dirty="0" smtClean="0"/>
              <a:t>Update 2 in April</a:t>
            </a:r>
          </a:p>
          <a:p>
            <a:pPr lvl="1" fontAlgn="ctr"/>
            <a:r>
              <a:rPr lang="en-CA" dirty="0" smtClean="0"/>
              <a:t>Update 3 in summer?</a:t>
            </a:r>
          </a:p>
          <a:p>
            <a:pPr lvl="1" fontAlgn="ctr"/>
            <a:r>
              <a:rPr lang="en-CA" dirty="0" smtClean="0"/>
              <a:t>???</a:t>
            </a:r>
          </a:p>
          <a:p>
            <a:pPr fontAlgn="ctr"/>
            <a:r>
              <a:rPr lang="en-CA" dirty="0" smtClean="0"/>
              <a:t>Windows Azure</a:t>
            </a:r>
          </a:p>
          <a:p>
            <a:pPr lvl="1" fontAlgn="ctr"/>
            <a:r>
              <a:rPr lang="en-CA" dirty="0" smtClean="0"/>
              <a:t>Updates all the time</a:t>
            </a:r>
          </a:p>
        </p:txBody>
      </p:sp>
    </p:spTree>
    <p:extLst>
      <p:ext uri="{BB962C8B-B14F-4D97-AF65-F5344CB8AC3E}">
        <p14:creationId xmlns:p14="http://schemas.microsoft.com/office/powerpoint/2010/main" val="11198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Things to do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</a:pPr>
            <a:r>
              <a:rPr lang="en-CA" sz="2800" dirty="0"/>
              <a:t>Install Visual Studio 2013 and Web Essentials</a:t>
            </a:r>
          </a:p>
          <a:p>
            <a:pPr>
              <a:lnSpc>
                <a:spcPct val="150000"/>
              </a:lnSpc>
              <a:buSzPct val="75000"/>
            </a:pPr>
            <a:r>
              <a:rPr lang="en-CA" sz="2800" dirty="0"/>
              <a:t>Sign up for Windows Azure</a:t>
            </a:r>
          </a:p>
          <a:p>
            <a:pPr>
              <a:lnSpc>
                <a:spcPct val="150000"/>
              </a:lnSpc>
              <a:buSzPct val="75000"/>
            </a:pPr>
            <a:r>
              <a:rPr lang="en-CA" sz="2800" dirty="0"/>
              <a:t>Get a free Visual Studio (TFS) Online account</a:t>
            </a:r>
          </a:p>
        </p:txBody>
      </p:sp>
    </p:spTree>
    <p:extLst>
      <p:ext uri="{BB962C8B-B14F-4D97-AF65-F5344CB8AC3E}">
        <p14:creationId xmlns:p14="http://schemas.microsoft.com/office/powerpoint/2010/main" val="128172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Thank you!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1" y="868680"/>
            <a:ext cx="7767497" cy="51206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3600"/>
              </a:spcBef>
              <a:buNone/>
            </a:pPr>
            <a:r>
              <a:rPr lang="en-CA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Survey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CA" sz="4800" dirty="0" smtClean="0">
                <a:solidFill>
                  <a:srgbClr val="3095C2"/>
                </a:solidFill>
                <a:latin typeface="+mj-lt"/>
              </a:rPr>
              <a:t>bit.ly/</a:t>
            </a:r>
            <a:r>
              <a:rPr lang="en-CA" sz="4800" dirty="0" err="1" smtClean="0">
                <a:solidFill>
                  <a:srgbClr val="3095C2"/>
                </a:solidFill>
                <a:latin typeface="+mj-lt"/>
              </a:rPr>
              <a:t>dotnetbc</a:t>
            </a:r>
            <a:endParaRPr lang="en-CA" sz="4800" dirty="0" smtClean="0">
              <a:solidFill>
                <a:srgbClr val="3095C2"/>
              </a:solidFill>
              <a:latin typeface="+mj-lt"/>
            </a:endParaRPr>
          </a:p>
          <a:p>
            <a:pPr marL="0" indent="0" algn="ctr">
              <a:spcBef>
                <a:spcPts val="1800"/>
              </a:spcBef>
              <a:buNone/>
            </a:pPr>
            <a:r>
              <a:rPr lang="en-CA" sz="2200" dirty="0" smtClean="0">
                <a:latin typeface="+mj-lt"/>
              </a:rPr>
              <a:t>Chance </a:t>
            </a:r>
            <a:r>
              <a:rPr lang="en-CA" sz="2200" dirty="0">
                <a:latin typeface="+mj-lt"/>
              </a:rPr>
              <a:t>to </a:t>
            </a:r>
            <a:r>
              <a:rPr lang="en-CA" sz="2200" dirty="0" smtClean="0">
                <a:latin typeface="+mj-lt"/>
              </a:rPr>
              <a:t>win a </a:t>
            </a:r>
            <a:r>
              <a:rPr lang="en-CA" sz="2200" dirty="0">
                <a:latin typeface="+mj-lt"/>
              </a:rPr>
              <a:t>1 month </a:t>
            </a:r>
            <a:r>
              <a:rPr lang="en-CA" sz="2200" dirty="0" err="1">
                <a:latin typeface="+mj-lt"/>
              </a:rPr>
              <a:t>Pluralsight</a:t>
            </a:r>
            <a:r>
              <a:rPr lang="en-CA" sz="2200" dirty="0">
                <a:latin typeface="+mj-lt"/>
              </a:rPr>
              <a:t> subscription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1800" dirty="0" smtClean="0">
                <a:solidFill>
                  <a:srgbClr val="3095C2"/>
                </a:solidFill>
              </a:rPr>
              <a:t>Web</a:t>
            </a:r>
            <a:r>
              <a:rPr lang="en-CA" sz="2400" dirty="0" smtClean="0"/>
              <a:t>	anthonychu.ca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3095C2"/>
                </a:solidFill>
              </a:rPr>
              <a:t>Twitter</a:t>
            </a:r>
            <a:r>
              <a:rPr lang="en-CA" sz="2400" dirty="0" smtClean="0"/>
              <a:t>	@</a:t>
            </a:r>
            <a:r>
              <a:rPr lang="en-CA" sz="2400" dirty="0" err="1" smtClean="0"/>
              <a:t>nthonyChu</a:t>
            </a:r>
            <a:endParaRPr lang="en-CA" sz="2400" dirty="0" smtClean="0"/>
          </a:p>
          <a:p>
            <a:pPr marL="0" indent="0">
              <a:buNone/>
            </a:pPr>
            <a:r>
              <a:rPr lang="en-CA" sz="1800" dirty="0">
                <a:solidFill>
                  <a:srgbClr val="3095C2"/>
                </a:solidFill>
              </a:rPr>
              <a:t>Email</a:t>
            </a:r>
            <a:r>
              <a:rPr lang="en-CA" sz="2400" dirty="0" smtClean="0"/>
              <a:t>	anthony@anthonychu.ca</a:t>
            </a:r>
            <a:endParaRPr lang="en-CA" sz="2400" dirty="0"/>
          </a:p>
          <a:p>
            <a:pPr marL="0" indent="0">
              <a:buNone/>
            </a:pPr>
            <a:r>
              <a:rPr lang="en-CA" sz="1800" dirty="0" smtClean="0">
                <a:solidFill>
                  <a:srgbClr val="3095C2"/>
                </a:solidFill>
              </a:rPr>
              <a:t>GitHub</a:t>
            </a:r>
            <a:r>
              <a:rPr lang="en-CA" sz="2400" dirty="0"/>
              <a:t>	</a:t>
            </a:r>
            <a:r>
              <a:rPr lang="en-CA" sz="2400" dirty="0" smtClean="0"/>
              <a:t>github.com/</a:t>
            </a:r>
            <a:r>
              <a:rPr lang="en-CA" sz="2400" dirty="0" err="1" smtClean="0"/>
              <a:t>anthonychu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8712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4930" y="2990335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©2014 Anthony Chu</a:t>
            </a:r>
          </a:p>
          <a:p>
            <a:pPr algn="ctr"/>
            <a:r>
              <a:rPr lang="en-CA" sz="1400" dirty="0" smtClean="0">
                <a:solidFill>
                  <a:schemeClr val="bg1">
                    <a:lumMod val="75000"/>
                  </a:schemeClr>
                </a:solidFill>
              </a:rPr>
              <a:t>anthony@anthonychu.ca</a:t>
            </a:r>
            <a:endParaRPr lang="en-CA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Web Development in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CA" dirty="0"/>
              <a:t>Desktops, laptops, tablets, phones</a:t>
            </a:r>
          </a:p>
          <a:p>
            <a:pPr fontAlgn="ctr"/>
            <a:r>
              <a:rPr lang="en-CA" dirty="0" smtClean="0"/>
              <a:t>HTML, </a:t>
            </a:r>
            <a:r>
              <a:rPr lang="en-CA" dirty="0"/>
              <a:t>CSS, JavaScript</a:t>
            </a:r>
          </a:p>
          <a:p>
            <a:pPr fontAlgn="ctr"/>
            <a:r>
              <a:rPr lang="en-CA" dirty="0" smtClean="0"/>
              <a:t>Single Page Apps</a:t>
            </a:r>
          </a:p>
          <a:p>
            <a:pPr fontAlgn="ctr"/>
            <a:r>
              <a:rPr lang="en-CA" dirty="0" err="1" smtClean="0"/>
              <a:t>RESTful</a:t>
            </a:r>
            <a:r>
              <a:rPr lang="en-CA" dirty="0" smtClean="0"/>
              <a:t> </a:t>
            </a:r>
            <a:r>
              <a:rPr lang="en-CA" dirty="0"/>
              <a:t>services</a:t>
            </a:r>
          </a:p>
          <a:p>
            <a:pPr fontAlgn="ctr"/>
            <a:r>
              <a:rPr lang="en-CA" dirty="0"/>
              <a:t>Real-time</a:t>
            </a:r>
          </a:p>
          <a:p>
            <a:pPr fontAlgn="ctr"/>
            <a:r>
              <a:rPr lang="en-CA" dirty="0"/>
              <a:t>BYOD</a:t>
            </a:r>
          </a:p>
          <a:p>
            <a:pPr fontAlgn="ctr"/>
            <a:r>
              <a:rPr lang="en-CA" dirty="0" smtClean="0"/>
              <a:t>Cloud</a:t>
            </a:r>
            <a:endParaRPr lang="en-CA" dirty="0"/>
          </a:p>
        </p:txBody>
      </p:sp>
      <p:pic>
        <p:nvPicPr>
          <p:cNvPr id="2052" name="Picture 4" descr="Knockou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563" y="2775718"/>
            <a:ext cx="1155749" cy="40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rerender.io/img/angularj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04" y="3377515"/>
            <a:ext cx="3677956" cy="9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t0.gstatic.com/images?q=tbn:ANd9GcQo9mvGMm6IH-zaYxqTFnHZSCHTPpY0NspfV4PRjBAV78OptC0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104" y="4992185"/>
            <a:ext cx="979874" cy="7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6.googleusercontent.com/-UYb2YGkQUOY/AAAAAAAAAAI/AAAAAAAAAAA/eAmVPZTpgdM/pho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72" y="4558466"/>
            <a:ext cx="1259445" cy="125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wallpapersdw.in/wp-content/uploads/2013/12/twitter-bootstrap-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7" t="37283" r="26172" b="40478"/>
          <a:stretch/>
        </p:blipFill>
        <p:spPr bwMode="auto">
          <a:xfrm>
            <a:off x="8487040" y="1893767"/>
            <a:ext cx="2885813" cy="84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dochub.io/images/jquery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063" y="5538539"/>
            <a:ext cx="1778172" cy="4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d2wwfe3odivqm9.cloudfront.net/wp-content/uploads/2013/02/typescript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48" y="4644973"/>
            <a:ext cx="1236360" cy="6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://akraya.com/wp-content/uploads/2013/07/web-trifecta_html5_css3_js-stric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356" y="3181922"/>
            <a:ext cx="3551968" cy="208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02335" y="5494746"/>
            <a:ext cx="202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7030A0"/>
                </a:solidFill>
                <a:latin typeface="Segoe WP Semibold" panose="020B0702040204020203" pitchFamily="34" charset="0"/>
                <a:cs typeface="Segoe WP Semibold" panose="020B0702040204020203" pitchFamily="34" charset="0"/>
              </a:rPr>
              <a:t>ASP.NET</a:t>
            </a:r>
            <a:endParaRPr lang="en-CA" sz="3600" dirty="0">
              <a:solidFill>
                <a:srgbClr val="7030A0"/>
              </a:solidFill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pic>
        <p:nvPicPr>
          <p:cNvPr id="2076" name="Picture 28" descr="http://4.bp.blogspot.com/-pN2PrBebQcY/UVR-EXSQZdI/AAAAAAAAAVQ/7JovU76Gcuo/s1600/SignalR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9"/>
          <a:stretch/>
        </p:blipFill>
        <p:spPr bwMode="auto">
          <a:xfrm>
            <a:off x="5371644" y="2479588"/>
            <a:ext cx="919347" cy="55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3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new in ASP.NET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58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ASP.NET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747" y="4288665"/>
            <a:ext cx="10505106" cy="18012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7" t="8907" r="41521" b="67877"/>
          <a:stretch/>
        </p:blipFill>
        <p:spPr>
          <a:xfrm>
            <a:off x="867747" y="1936632"/>
            <a:ext cx="10545534" cy="22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One ASP.NET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C:\Users\achu\Pictures\iCloud Photos\My Photo Stream\IMG_05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t="25417" r="4059" b="6378"/>
          <a:stretch/>
        </p:blipFill>
        <p:spPr bwMode="auto">
          <a:xfrm>
            <a:off x="2168166" y="1936632"/>
            <a:ext cx="7465231" cy="423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Visual Studio 2012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37" y="1936632"/>
            <a:ext cx="9458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7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095C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23919</TotalTime>
  <Words>833</Words>
  <Application>Microsoft Office PowerPoint</Application>
  <PresentationFormat>Widescreen</PresentationFormat>
  <Paragraphs>348</Paragraphs>
  <Slides>48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Consolas</vt:lpstr>
      <vt:lpstr>Segoe UI</vt:lpstr>
      <vt:lpstr>Segoe UI Light</vt:lpstr>
      <vt:lpstr>Segoe WP Semibold</vt:lpstr>
      <vt:lpstr>Wingdings</vt:lpstr>
      <vt:lpstr>Wingdings 2</vt:lpstr>
      <vt:lpstr>Frame</vt:lpstr>
      <vt:lpstr>What’s New on the Microsoft Web Stack</vt:lpstr>
      <vt:lpstr>Agenda</vt:lpstr>
      <vt:lpstr>PowerPoint Presentation</vt:lpstr>
      <vt:lpstr>PowerPoint Presentation</vt:lpstr>
      <vt:lpstr>PowerPoint Presentation</vt:lpstr>
      <vt:lpstr>What’s new in ASP.NET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new in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ASP.NET Demo</vt:lpstr>
      <vt:lpstr>ASP.NET Demo</vt:lpstr>
      <vt:lpstr>Windows Azure for Developers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WindowsAzure Demo</vt:lpstr>
      <vt:lpstr>WindowsAzure Demo</vt:lpstr>
      <vt:lpstr>PowerPoint Presentation</vt:lpstr>
      <vt:lpstr>PowerPoint Presentation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Chu</dc:creator>
  <cp:lastModifiedBy>Anthony Chu</cp:lastModifiedBy>
  <cp:revision>117</cp:revision>
  <dcterms:created xsi:type="dcterms:W3CDTF">2014-02-08T21:35:15Z</dcterms:created>
  <dcterms:modified xsi:type="dcterms:W3CDTF">2014-03-15T23:00:46Z</dcterms:modified>
</cp:coreProperties>
</file>