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0" r:id="rId6"/>
  </p:sldMasterIdLst>
  <p:notesMasterIdLst>
    <p:notesMasterId r:id="rId15"/>
  </p:notesMasterIdLst>
  <p:sldIdLst>
    <p:sldId id="257" r:id="rId7"/>
    <p:sldId id="258" r:id="rId8"/>
    <p:sldId id="261" r:id="rId9"/>
    <p:sldId id="263" r:id="rId10"/>
    <p:sldId id="260" r:id="rId11"/>
    <p:sldId id="259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8" autoAdjust="0"/>
  </p:normalViewPr>
  <p:slideViewPr>
    <p:cSldViewPr showGuides="1"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194E-0535-456D-8D98-100344CD67EF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8A16-3BA8-43B9-AB55-EF1A31F3D0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0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CF107-BD61-4D50-A6BE-D82723D2CB67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 smtClean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8A16-3BA8-43B9-AB55-EF1A31F3D0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CF107-BD61-4D50-A6BE-D82723D2CB67}" type="slidenum">
              <a:rPr lang="de-DE" smtClean="0">
                <a:solidFill>
                  <a:prstClr val="black"/>
                </a:solidFill>
              </a:rPr>
              <a:pPr/>
              <a:t>8</a:t>
            </a:fld>
            <a:endParaRPr lang="de-DE" smtClean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ConniesG4:Jobs:Alegri:Folienvorlage:Bilder:Master-Kapitel-1.gif" TargetMode="External"/><Relationship Id="rId7" Type="http://schemas.openxmlformats.org/officeDocument/2006/relationships/image" Target="ConniesG4:Jobs:Alegri:Folienvorlage:Bilder:Master-Logo.gif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ConniesG4:Jobs:Alegri:Folienvorlage:Bilder:Masterverlauf.gif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ConniesG4:Jobs:Alegri:Folienvorlage:Bilder:Master-Kapitel-1.gif" TargetMode="External"/><Relationship Id="rId7" Type="http://schemas.openxmlformats.org/officeDocument/2006/relationships/image" Target="ConniesG4:Jobs:Alegri:Folienvorlage:Bilder:Master-Logo.gif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ConniesG4:Jobs:Alegri:Folienvorlage:Bilder:Masterverlauf.gif" TargetMode="Externa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ConniesG4:Jobs:Alegri:Folienvorlage:Bilder:Master-Kapitel-1.gif" TargetMode="External"/><Relationship Id="rId7" Type="http://schemas.openxmlformats.org/officeDocument/2006/relationships/image" Target="ConniesG4:Jobs:Alegri:Folienvorlage:Bilder:Master-Logo.gif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ConniesG4:Jobs:Alegri:Folienvorlage:Bilder:Masterverlauf.gif" TargetMode="Externa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ConniesG4:Jobs:Alegri:Folienvorlage:Bilder:Master-Kapitel-1.gif" TargetMode="External"/><Relationship Id="rId7" Type="http://schemas.openxmlformats.org/officeDocument/2006/relationships/image" Target="ConniesG4:Jobs:Alegri:Folienvorlage:Bilder:Master-Logo.gif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ConniesG4:Jobs:Alegri:Folienvorlage:Bilder:Masterverlauf.gif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/ 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ConniesG4:Jobs:Alegri:Folienvorlage:Bilder:Master-Kapitel-1.gif"/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188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9" descr="ConniesG4:Jobs:Alegri:Folienvorlage:Bilder:Masterverlauf.gif"/>
          <p:cNvPicPr>
            <a:picLocks noChangeAspect="1" noChangeArrowheads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91440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76225" y="185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pic>
        <p:nvPicPr>
          <p:cNvPr id="7" name="Picture 35" descr="ConniesG4:Jobs:Alegri:Folienvorlage:Bilder:Master-Logo.gif"/>
          <p:cNvPicPr>
            <a:picLocks noChangeAspect="1" noChangeArrowheads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613"/>
            <a:ext cx="11557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0" y="1798638"/>
            <a:ext cx="9144000" cy="1254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706813"/>
            <a:ext cx="8277225" cy="431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2750" y="4210050"/>
            <a:ext cx="8277225" cy="900113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/ 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ConniesG4:Jobs:Alegri:Folienvorlage:Bilder:Master-Kapitel-1.gif"/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188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9" descr="ConniesG4:Jobs:Alegri:Folienvorlage:Bilder:Masterverlauf.gif"/>
          <p:cNvPicPr>
            <a:picLocks noChangeAspect="1" noChangeArrowheads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91440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76225" y="185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pic>
        <p:nvPicPr>
          <p:cNvPr id="7" name="Picture 35" descr="ConniesG4:Jobs:Alegri:Folienvorlage:Bilder:Master-Logo.gif"/>
          <p:cNvPicPr>
            <a:picLocks noChangeAspect="1" noChangeArrowheads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613"/>
            <a:ext cx="11557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0" y="1798638"/>
            <a:ext cx="9144000" cy="1254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706813"/>
            <a:ext cx="8277225" cy="431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2750" y="4210050"/>
            <a:ext cx="8277225" cy="900113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27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/ Age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ConniesG4:Jobs:Alegri:Folienvorlage:Bilder:Master-Kapitel-1.gif"/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188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9" descr="ConniesG4:Jobs:Alegri:Folienvorlage:Bilder:Masterverlauf.gif"/>
          <p:cNvPicPr>
            <a:picLocks noChangeAspect="1" noChangeArrowheads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91440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76225" y="185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pic>
        <p:nvPicPr>
          <p:cNvPr id="7" name="Picture 35" descr="ConniesG4:Jobs:Alegri:Folienvorlage:Bilder:Master-Logo.gif"/>
          <p:cNvPicPr>
            <a:picLocks noChangeAspect="1" noChangeArrowheads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613"/>
            <a:ext cx="11557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0" y="1798638"/>
            <a:ext cx="9144000" cy="1254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596" y="2357430"/>
            <a:ext cx="8277225" cy="431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28596" y="2857497"/>
            <a:ext cx="8277225" cy="371477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buFont typeface="Wingdings" pitchFamily="2" charset="2"/>
              <a:buChar char=""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1"/>
              </a:buClr>
              <a:buFont typeface="Symbol" pitchFamily="18" charset="2"/>
              <a:buChar char="-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42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2750" y="1571612"/>
            <a:ext cx="8277225" cy="4941901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96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888986"/>
            <a:ext cx="8277225" cy="539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95288" y="1571612"/>
            <a:ext cx="4016374" cy="4941901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4643438" y="1571612"/>
            <a:ext cx="4016374" cy="4942800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52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473668" y="2210567"/>
            <a:ext cx="4039200" cy="4290267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1"/>
          </p:nvPr>
        </p:nvSpPr>
        <p:spPr>
          <a:xfrm>
            <a:off x="4643438" y="2214555"/>
            <a:ext cx="4039200" cy="4286280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</a:defRPr>
            </a:lvl1pPr>
            <a:lvl4pPr>
              <a:buFont typeface="Wingdings" pitchFamily="2" charset="2"/>
              <a:buChar char="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91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00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84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561" y="1012817"/>
            <a:ext cx="3008313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456302" y="2227659"/>
            <a:ext cx="3009600" cy="3915985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</a:defRPr>
            </a:lvl1pPr>
            <a:lvl4pPr>
              <a:buFont typeface="Wingdings" pitchFamily="2" charset="2"/>
              <a:buChar char="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3599511" y="1018569"/>
            <a:ext cx="5112000" cy="5125075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</a:defRPr>
            </a:lvl1pPr>
            <a:lvl4pPr>
              <a:buFont typeface="Wingdings" pitchFamily="2" charset="2"/>
              <a:buChar char="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000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4260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/ Age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ConniesG4:Jobs:Alegri:Folienvorlage:Bilder:Master-Kapitel-1.gif"/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188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9" descr="ConniesG4:Jobs:Alegri:Folienvorlage:Bilder:Masterverlauf.gif"/>
          <p:cNvPicPr>
            <a:picLocks noChangeAspect="1" noChangeArrowheads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91440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76225" y="185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pic>
        <p:nvPicPr>
          <p:cNvPr id="7" name="Picture 35" descr="ConniesG4:Jobs:Alegri:Folienvorlage:Bilder:Master-Logo.gif"/>
          <p:cNvPicPr>
            <a:picLocks noChangeAspect="1" noChangeArrowheads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613"/>
            <a:ext cx="11557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0" y="1798638"/>
            <a:ext cx="9144000" cy="1254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596" y="2357430"/>
            <a:ext cx="8277225" cy="431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28596" y="2857497"/>
            <a:ext cx="8277225" cy="371477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buFont typeface="Wingdings" pitchFamily="2" charset="2"/>
              <a:buChar char=""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1"/>
              </a:buClr>
              <a:buFont typeface="Symbol" pitchFamily="18" charset="2"/>
              <a:buChar char="-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252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2750" y="1571612"/>
            <a:ext cx="8277225" cy="4941901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65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888986"/>
            <a:ext cx="8277225" cy="539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95288" y="1571612"/>
            <a:ext cx="4016374" cy="4941901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4643438" y="1571612"/>
            <a:ext cx="4016374" cy="4942800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3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473668" y="2210567"/>
            <a:ext cx="4039200" cy="4290267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Font typeface="Wingdings" pitchFamily="2" charset="2"/>
              <a:buChar char=""/>
              <a:defRPr>
                <a:latin typeface="+mj-lt"/>
              </a:defRPr>
            </a:lvl4pPr>
            <a:lvl5pPr>
              <a:buFont typeface="Symbol" pitchFamily="18" charset="2"/>
              <a:buChar char="-"/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1"/>
          </p:nvPr>
        </p:nvSpPr>
        <p:spPr>
          <a:xfrm>
            <a:off x="4643438" y="2214555"/>
            <a:ext cx="4039200" cy="4286280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</a:defRPr>
            </a:lvl1pPr>
            <a:lvl4pPr>
              <a:buFont typeface="Wingdings" pitchFamily="2" charset="2"/>
              <a:buChar char="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2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82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561" y="1012817"/>
            <a:ext cx="3008313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456302" y="2227659"/>
            <a:ext cx="3009600" cy="3915985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</a:defRPr>
            </a:lvl1pPr>
            <a:lvl4pPr>
              <a:buFont typeface="Wingdings" pitchFamily="2" charset="2"/>
              <a:buChar char="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3599511" y="1018569"/>
            <a:ext cx="5112000" cy="5125075"/>
          </a:xfrm>
          <a:prstGeom prst="rect">
            <a:avLst/>
          </a:prstGeom>
        </p:spPr>
        <p:txBody>
          <a:bodyPr/>
          <a:lstStyle>
            <a:lvl1pPr>
              <a:buClr>
                <a:srgbClr val="003399"/>
              </a:buClr>
              <a:defRPr>
                <a:solidFill>
                  <a:schemeClr val="tx1"/>
                </a:solidFill>
              </a:defRPr>
            </a:lvl1pPr>
            <a:lvl4pPr>
              <a:buFont typeface="Wingdings" pitchFamily="2" charset="2"/>
              <a:buChar char="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1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25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ConniesG4:Jobs:Alegri:Folienvorlage:Bilder:Master-Kopf.gif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onniesG4:Jobs:Alegri:Folienvorlage:Bilder:Master-Logo.gif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ConniesG4:Jobs:Alegri:Folienvorlage:Bilder:Master-Kopf.gif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ConniesG4:Jobs:Alegri:Folienvorlage:Bilder:Master-Logo.gif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ConniesG4:Jobs:Alegri:Folienvorlage:Bilder:Master-Kopf.gif"/>
          <p:cNvPicPr>
            <a:picLocks noChangeArrowheads="1"/>
          </p:cNvPicPr>
          <p:nvPr/>
        </p:nvPicPr>
        <p:blipFill>
          <a:blip r:embed="rId11" r:link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88986"/>
            <a:ext cx="82772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2169B1F-832D-4B39-8C85-F208B8AF67F1}" type="slidenum">
              <a:rPr lang="de-DE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2" name="Picture 35" descr="ConniesG4:Jobs:Alegri:Folienvorlage:Bilder:Master-Logo.gif"/>
          <p:cNvPicPr>
            <a:picLocks noChangeAspect="1" noChangeArrowheads="1"/>
          </p:cNvPicPr>
          <p:nvPr/>
        </p:nvPicPr>
        <p:blipFill>
          <a:blip r:embed="rId13" r:link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613"/>
            <a:ext cx="11557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611188"/>
            <a:ext cx="9144000" cy="1254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9pPr>
    </p:titleStyle>
    <p:bodyStyle>
      <a:lvl1pPr marL="365125" indent="-365125" algn="l" rtl="0" eaLnBrk="1" fontAlgn="base" hangingPunct="1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54013" algn="l" rtl="0" eaLnBrk="1" fontAlgn="base" hangingPunct="1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2pPr>
      <a:lvl3pPr marL="1431925" indent="-349250" algn="l" rtl="0" eaLnBrk="1" fontAlgn="base" hangingPunct="1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3pPr>
      <a:lvl4pPr marL="1965325" indent="-3492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Char char="-"/>
        <a:defRPr sz="1800">
          <a:solidFill>
            <a:schemeClr val="tx1"/>
          </a:solidFill>
          <a:latin typeface="+mn-lt"/>
          <a:ea typeface="+mn-ea"/>
        </a:defRPr>
      </a:lvl4pPr>
      <a:lvl5pPr marL="25146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 sz="1600">
          <a:solidFill>
            <a:schemeClr val="tx1"/>
          </a:solidFill>
          <a:latin typeface="+mn-lt"/>
          <a:ea typeface="+mn-ea"/>
        </a:defRPr>
      </a:lvl5pPr>
      <a:lvl6pPr marL="29718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6pPr>
      <a:lvl7pPr marL="34290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7pPr>
      <a:lvl8pPr marL="38862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8pPr>
      <a:lvl9pPr marL="43434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ConniesG4:Jobs:Alegri:Folienvorlage:Bilder:Master-Kopf.gif"/>
          <p:cNvPicPr>
            <a:picLocks noChangeArrowheads="1"/>
          </p:cNvPicPr>
          <p:nvPr/>
        </p:nvPicPr>
        <p:blipFill>
          <a:blip r:embed="rId11" r:link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88986"/>
            <a:ext cx="82772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2169B1F-832D-4B39-8C85-F208B8AF67F1}" type="slidenum">
              <a:rPr lang="de-DE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2" name="Picture 35" descr="ConniesG4:Jobs:Alegri:Folienvorlage:Bilder:Master-Logo.gif"/>
          <p:cNvPicPr>
            <a:picLocks noChangeAspect="1" noChangeArrowheads="1"/>
          </p:cNvPicPr>
          <p:nvPr/>
        </p:nvPicPr>
        <p:blipFill>
          <a:blip r:embed="rId13" r:link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613"/>
            <a:ext cx="11557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611188"/>
            <a:ext cx="9144000" cy="1254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ヒラギノ角ゴ Pro W3" pitchFamily="-48" charset="-128"/>
        </a:defRPr>
      </a:lvl9pPr>
    </p:titleStyle>
    <p:bodyStyle>
      <a:lvl1pPr marL="365125" indent="-365125" algn="l" rtl="0" eaLnBrk="1" fontAlgn="base" hangingPunct="1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54013" algn="l" rtl="0" eaLnBrk="1" fontAlgn="base" hangingPunct="1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2pPr>
      <a:lvl3pPr marL="1431925" indent="-349250" algn="l" rtl="0" eaLnBrk="1" fontAlgn="base" hangingPunct="1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3pPr>
      <a:lvl4pPr marL="1965325" indent="-3492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Char char="-"/>
        <a:defRPr sz="1800">
          <a:solidFill>
            <a:schemeClr val="tx1"/>
          </a:solidFill>
          <a:latin typeface="+mn-lt"/>
          <a:ea typeface="+mn-ea"/>
        </a:defRPr>
      </a:lvl4pPr>
      <a:lvl5pPr marL="25146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 sz="1600">
          <a:solidFill>
            <a:schemeClr val="tx1"/>
          </a:solidFill>
          <a:latin typeface="+mn-lt"/>
          <a:ea typeface="+mn-ea"/>
        </a:defRPr>
      </a:lvl5pPr>
      <a:lvl6pPr marL="29718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6pPr>
      <a:lvl7pPr marL="34290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7pPr>
      <a:lvl8pPr marL="38862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8pPr>
      <a:lvl9pPr marL="4343400" indent="-3651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ConniesG4:Jobs:Alegri:Folienvorlage:Bilder:Masterbild-3.gif" TargetMode="External"/><Relationship Id="rId5" Type="http://schemas.openxmlformats.org/officeDocument/2006/relationships/image" Target="../media/image6.png"/><Relationship Id="rId4" Type="http://schemas.openxmlformats.org/officeDocument/2006/relationships/image" Target="ConniesG4:Jobs:Alegri:Folienvorlage:Bilder:Masterbild-2.gi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pservices.codeplex.com/" TargetMode="External"/><Relationship Id="rId3" Type="http://schemas.openxmlformats.org/officeDocument/2006/relationships/hyperlink" Target="http://www.reflector.net/" TargetMode="External"/><Relationship Id="rId7" Type="http://schemas.openxmlformats.org/officeDocument/2006/relationships/hyperlink" Target="http://intranetfactory.com/IntranetModeler.aspx" TargetMode="External"/><Relationship Id="rId2" Type="http://schemas.openxmlformats.org/officeDocument/2006/relationships/hyperlink" Target="cksdev.codeplex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etbrains.com/resharper/" TargetMode="External"/><Relationship Id="rId11" Type="http://schemas.openxmlformats.org/officeDocument/2006/relationships/hyperlink" Target="http://camldotnet.codeplex.com/" TargetMode="External"/><Relationship Id="rId5" Type="http://schemas.openxmlformats.org/officeDocument/2006/relationships/hyperlink" Target="http://www.telerik.com/products/decompiler.aspx?utm_source=CodeProjectNewsletter&amp;utm_medium=banner&amp;utm_campaign=justdecompile" TargetMode="External"/><Relationship Id="rId10" Type="http://schemas.openxmlformats.org/officeDocument/2006/relationships/hyperlink" Target="http://www.u2u.be/res/tools/camlquerybuilder.aspx" TargetMode="External"/><Relationship Id="rId4" Type="http://schemas.openxmlformats.org/officeDocument/2006/relationships/hyperlink" Target="wiki.sharpdevelop.net/ILSpy.ashx" TargetMode="External"/><Relationship Id="rId9" Type="http://schemas.openxmlformats.org/officeDocument/2006/relationships/hyperlink" Target="http://nuget.codeplex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harepointci.codeplex.com/" TargetMode="External"/><Relationship Id="rId3" Type="http://schemas.openxmlformats.org/officeDocument/2006/relationships/hyperlink" Target="seleniumhq.org" TargetMode="External"/><Relationship Id="rId7" Type="http://schemas.openxmlformats.org/officeDocument/2006/relationships/hyperlink" Target="http://camlex.codeplex.com/" TargetMode="External"/><Relationship Id="rId2" Type="http://schemas.openxmlformats.org/officeDocument/2006/relationships/hyperlink" Target="http://www.typemock.com/isolator-for-sharepoint-produ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harelog.codeplex.com/" TargetMode="External"/><Relationship Id="rId5" Type="http://schemas.openxmlformats.org/officeDocument/2006/relationships/hyperlink" Target="http://archive.msdn.microsoft.com/SPDisposeCheck" TargetMode="External"/><Relationship Id="rId4" Type="http://schemas.openxmlformats.org/officeDocument/2006/relationships/hyperlink" Target="http://spcontentgen.codeplex.com/" TargetMode="External"/><Relationship Id="rId9" Type="http://schemas.openxmlformats.org/officeDocument/2006/relationships/hyperlink" Target="http://www.sharepointnutsandbolts.com/2011/06/sp2010-continuous-integrationpt-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gui.org/index.jspa" TargetMode="External"/><Relationship Id="rId2" Type="http://schemas.openxmlformats.org/officeDocument/2006/relationships/hyperlink" Target="http://spsf.codeplex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powerguivsx.codeplex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ctorwilen.se/Post/Create-SharePoint-2010-Managed-Metadata-with-Excel-2010.aspx" TargetMode="External"/><Relationship Id="rId3" Type="http://schemas.openxmlformats.org/officeDocument/2006/relationships/hyperlink" Target="http://sp2010batchedit.codeplex.com/" TargetMode="External"/><Relationship Id="rId7" Type="http://schemas.openxmlformats.org/officeDocument/2006/relationships/hyperlink" Target="http://www.infragistics.com/" TargetMode="External"/><Relationship Id="rId2" Type="http://schemas.openxmlformats.org/officeDocument/2006/relationships/hyperlink" Target="http://startermasterpages.codeplex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devexpress.com/" TargetMode="External"/><Relationship Id="rId5" Type="http://schemas.openxmlformats.org/officeDocument/2006/relationships/hyperlink" Target="http://www.telerik.com/products/aspnet-ajax.aspx" TargetMode="External"/><Relationship Id="rId10" Type="http://schemas.openxmlformats.org/officeDocument/2006/relationships/hyperlink" Target="http://ilovesharepoint.codeplex.com/releases/view/55733" TargetMode="External"/><Relationship Id="rId4" Type="http://schemas.openxmlformats.org/officeDocument/2006/relationships/hyperlink" Target="http://taxoimport.codeplex.com/" TargetMode="External"/><Relationship Id="rId9" Type="http://schemas.openxmlformats.org/officeDocument/2006/relationships/hyperlink" Target="http://spsearchparts.codeplex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ayer2.de/en/products/Pages/SharePoint-2010-Taxonomy-Metadata.aspx" TargetMode="External"/><Relationship Id="rId3" Type="http://schemas.openxmlformats.org/officeDocument/2006/relationships/hyperlink" Target="http://archive.msdn.microsoft.com/ULSViewer" TargetMode="External"/><Relationship Id="rId7" Type="http://schemas.openxmlformats.org/officeDocument/2006/relationships/hyperlink" Target="http://www.layer2.de/en/products/Pages/Taxonomy-Manager-SharePoint-2010.aspx" TargetMode="External"/><Relationship Id="rId12" Type="http://schemas.openxmlformats.org/officeDocument/2006/relationships/hyperlink" Target="http://www.telerik.com/agile-project-management-tools/tfs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fs4splogger.codeplex.com/" TargetMode="External"/><Relationship Id="rId11" Type="http://schemas.openxmlformats.org/officeDocument/2006/relationships/hyperlink" Target="https://caf.sharepoint.microsoftonline.com/" TargetMode="External"/><Relationship Id="rId5" Type="http://schemas.openxmlformats.org/officeDocument/2006/relationships/hyperlink" Target="http://fastforsharepoint.codeplex.com/" TargetMode="External"/><Relationship Id="rId10" Type="http://schemas.openxmlformats.org/officeDocument/2006/relationships/hyperlink" Target="http://sushi.codeplex.com/" TargetMode="External"/><Relationship Id="rId4" Type="http://schemas.openxmlformats.org/officeDocument/2006/relationships/hyperlink" Target="http://spm.codeplex.com/" TargetMode="External"/><Relationship Id="rId9" Type="http://schemas.openxmlformats.org/officeDocument/2006/relationships/hyperlink" Target="http://sharepointsearchserv.codeple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dockit.com/" TargetMode="External"/><Relationship Id="rId2" Type="http://schemas.openxmlformats.org/officeDocument/2006/relationships/hyperlink" Target="http://autospinstaller.codeplex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h71019.www7.hp.com/activeanswers/Secure/548230-0-0-0-121.html" TargetMode="External"/><Relationship Id="rId5" Type="http://schemas.openxmlformats.org/officeDocument/2006/relationships/hyperlink" Target="http://www.metalogix.com/Downloads/StoragePoint-Downloads/StoragePoint-BLOBulator.aspx" TargetMode="External"/><Relationship Id="rId4" Type="http://schemas.openxmlformats.org/officeDocument/2006/relationships/hyperlink" Target="http://spdactivities.codeple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ConniesG4:Jobs:Alegri:Folienvorlage:Bilder:Masterbild-3.gif" TargetMode="External"/><Relationship Id="rId5" Type="http://schemas.openxmlformats.org/officeDocument/2006/relationships/image" Target="../media/image6.png"/><Relationship Id="rId4" Type="http://schemas.openxmlformats.org/officeDocument/2006/relationships/image" Target="ConniesG4:Jobs:Alegri:Folienvorlage:Bilder:Masterbild-2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5" descr="ConniesG4:Jobs:Alegri:Folienvorlage:Bilder:Masterbild-2.gif"/>
          <p:cNvPicPr>
            <a:picLocks noChangeAspect="1" noChangeArrowheads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11188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6" descr="ConniesG4:Jobs:Alegri:Folienvorlage:Bilder:Masterbild-3.gif"/>
          <p:cNvPicPr>
            <a:picLocks noChangeArrowheads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1188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809875" y="6240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12750" y="6500834"/>
            <a:ext cx="8731250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de-DE" dirty="0">
                <a:solidFill>
                  <a:srgbClr val="6699FF"/>
                </a:solidFill>
                <a:latin typeface="Calibri" pitchFamily="34" charset="0"/>
              </a:rPr>
              <a:t>© Alegri International  Service GmbH </a:t>
            </a:r>
            <a:r>
              <a:rPr lang="de-DE" dirty="0" smtClean="0">
                <a:solidFill>
                  <a:srgbClr val="6699FF"/>
                </a:solidFill>
                <a:latin typeface="Calibri" pitchFamily="34" charset="0"/>
              </a:rPr>
              <a:t>2012 Maximilian Melcher</a:t>
            </a:r>
            <a:r>
              <a:rPr lang="de-DE" dirty="0">
                <a:solidFill>
                  <a:srgbClr val="6699FF"/>
                </a:solidFill>
                <a:latin typeface="Calibri" pitchFamily="34" charset="0"/>
              </a:rPr>
              <a:t>				</a:t>
            </a:r>
          </a:p>
          <a:p>
            <a:pPr eaLnBrk="0" fontAlgn="base" hangingPunct="0">
              <a:spcAft>
                <a:spcPct val="0"/>
              </a:spcAft>
            </a:pPr>
            <a:endParaRPr lang="de-DE" dirty="0">
              <a:solidFill>
                <a:srgbClr val="6699FF"/>
              </a:solidFill>
              <a:latin typeface="Calibri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endParaRPr lang="de-DE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857356" y="6534184"/>
            <a:ext cx="8277225" cy="39527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/>
            </a:pPr>
            <a:endParaRPr lang="de-DE" sz="2200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Grafik 10" descr="CCC4760008-FK-cmyk-1x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480"/>
            <a:ext cx="9144000" cy="1357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i="1" dirty="0" smtClean="0">
                <a:latin typeface="Segoe WP" pitchFamily="34" charset="0"/>
                <a:cs typeface="Calibri" pitchFamily="34" charset="0"/>
              </a:rPr>
              <a:t>SharePoint 2010 “Best Tools” v2</a:t>
            </a:r>
            <a:endParaRPr lang="en-US" sz="4000" i="1" dirty="0">
              <a:latin typeface="Segoe WP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559413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Max Melcher</a:t>
            </a:r>
          </a:p>
          <a:p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@</a:t>
            </a:r>
            <a:r>
              <a:rPr lang="de-DE" dirty="0" err="1" smtClean="0">
                <a:solidFill>
                  <a:schemeClr val="bg1"/>
                </a:solidFill>
                <a:latin typeface="Segoe WP" pitchFamily="34" charset="0"/>
              </a:rPr>
              <a:t>MaxMelcher</a:t>
            </a:r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 / http://melcher.it </a:t>
            </a:r>
          </a:p>
          <a:p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Maximilian.Melcher@alegri.eu </a:t>
            </a:r>
            <a:endParaRPr lang="en-US" dirty="0">
              <a:solidFill>
                <a:schemeClr val="bg1"/>
              </a:solidFill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(1)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Cksdev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smtClean="0"/>
              <a:t>(Quick-Deploy, Context-Menu, Templates)</a:t>
            </a:r>
          </a:p>
          <a:p>
            <a:r>
              <a:rPr lang="en-US" dirty="0" err="1" smtClean="0">
                <a:hlinkClick r:id="rId3"/>
              </a:rPr>
              <a:t>.net</a:t>
            </a:r>
            <a:r>
              <a:rPr lang="en-US" dirty="0" smtClean="0">
                <a:hlinkClick r:id="rId3"/>
              </a:rPr>
              <a:t> Reflector </a:t>
            </a:r>
            <a:r>
              <a:rPr lang="en-US" dirty="0" smtClean="0"/>
              <a:t>/ </a:t>
            </a:r>
            <a:r>
              <a:rPr lang="en-US" dirty="0" smtClean="0">
                <a:hlinkClick r:id="rId4" action="ppaction://hlinkfile"/>
              </a:rPr>
              <a:t>IL Spy </a:t>
            </a:r>
            <a:r>
              <a:rPr lang="en-US" dirty="0" smtClean="0"/>
              <a:t>/ </a:t>
            </a:r>
            <a:r>
              <a:rPr lang="en-US" dirty="0" err="1" smtClean="0">
                <a:hlinkClick r:id="rId5"/>
              </a:rPr>
              <a:t>Telerik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justdecompile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(Reflector)</a:t>
            </a:r>
          </a:p>
          <a:p>
            <a:r>
              <a:rPr lang="en-US" dirty="0" err="1" smtClean="0">
                <a:hlinkClick r:id="rId6"/>
              </a:rPr>
              <a:t>Resharper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(Productivity, Code completion, …) / </a:t>
            </a:r>
            <a:r>
              <a:rPr lang="en-US" dirty="0" err="1" smtClean="0"/>
              <a:t>Telerik</a:t>
            </a:r>
            <a:endParaRPr lang="en-US" dirty="0"/>
          </a:p>
          <a:p>
            <a:r>
              <a:rPr lang="en-US" dirty="0" smtClean="0">
                <a:hlinkClick r:id="rId7"/>
              </a:rPr>
              <a:t>Intranet Modeler </a:t>
            </a:r>
            <a:r>
              <a:rPr lang="en-US" dirty="0" smtClean="0"/>
              <a:t>(Wireframes) / </a:t>
            </a:r>
            <a:r>
              <a:rPr lang="en-US" dirty="0" err="1" smtClean="0"/>
              <a:t>BalsamiQ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8"/>
              </a:rPr>
              <a:t>SPServices</a:t>
            </a:r>
            <a:r>
              <a:rPr lang="en-US" dirty="0" smtClean="0">
                <a:hlinkClick r:id="rId8"/>
              </a:rPr>
              <a:t> </a:t>
            </a:r>
            <a:r>
              <a:rPr lang="en-US" dirty="0" smtClean="0"/>
              <a:t>(JavaScript library for </a:t>
            </a:r>
            <a:r>
              <a:rPr lang="en-US" dirty="0" err="1" smtClean="0"/>
              <a:t>WebServices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hlinkClick r:id="rId9"/>
              </a:rPr>
              <a:t>NuGet</a:t>
            </a:r>
            <a:r>
              <a:rPr lang="en-US" dirty="0" smtClean="0">
                <a:hlinkClick r:id="rId9"/>
              </a:rPr>
              <a:t> </a:t>
            </a:r>
            <a:r>
              <a:rPr lang="en-US" dirty="0" smtClean="0"/>
              <a:t>(Package manager for Visual Studio)</a:t>
            </a:r>
          </a:p>
          <a:p>
            <a:r>
              <a:rPr lang="en-US" dirty="0" smtClean="0">
                <a:hlinkClick r:id="rId10"/>
              </a:rPr>
              <a:t>U2U </a:t>
            </a:r>
            <a:r>
              <a:rPr lang="en-US" dirty="0" err="1" smtClean="0">
                <a:hlinkClick r:id="rId10"/>
              </a:rPr>
              <a:t>Caml</a:t>
            </a:r>
            <a:r>
              <a:rPr lang="en-US" dirty="0" smtClean="0">
                <a:hlinkClick r:id="rId10"/>
              </a:rPr>
              <a:t> Builder </a:t>
            </a:r>
            <a:r>
              <a:rPr lang="en-US" dirty="0" smtClean="0"/>
              <a:t>(CAML designer)</a:t>
            </a:r>
          </a:p>
          <a:p>
            <a:r>
              <a:rPr lang="en-US" dirty="0" smtClean="0">
                <a:hlinkClick r:id="rId11"/>
              </a:rPr>
              <a:t>CAML.net</a:t>
            </a:r>
            <a:r>
              <a:rPr lang="en-US" dirty="0" smtClean="0"/>
              <a:t> (</a:t>
            </a:r>
            <a:r>
              <a:rPr lang="en-US" dirty="0" err="1" smtClean="0"/>
              <a:t>Intellisense</a:t>
            </a:r>
            <a:r>
              <a:rPr lang="en-US" dirty="0" smtClean="0"/>
              <a:t> for CAML</a:t>
            </a:r>
            <a:r>
              <a:rPr lang="en-US" dirty="0"/>
              <a:t>) </a:t>
            </a:r>
            <a:r>
              <a:rPr lang="en-US" dirty="0" err="1" smtClean="0"/>
              <a:t>wspBuilder</a:t>
            </a:r>
            <a:r>
              <a:rPr lang="en-US" dirty="0" smtClean="0"/>
              <a:t> </a:t>
            </a:r>
            <a:r>
              <a:rPr lang="en-US" dirty="0"/>
              <a:t>(Solution builder, prior VS2010)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(2)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Typemock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(Unit test of SharePoint classes)</a:t>
            </a:r>
          </a:p>
          <a:p>
            <a:r>
              <a:rPr lang="en-US" dirty="0" smtClean="0">
                <a:hlinkClick r:id="rId3" action="ppaction://hlinkfile"/>
              </a:rPr>
              <a:t>Selenium </a:t>
            </a:r>
            <a:r>
              <a:rPr lang="en-US" dirty="0" smtClean="0"/>
              <a:t>(Unit tests for </a:t>
            </a:r>
            <a:r>
              <a:rPr lang="en-US" dirty="0" err="1" smtClean="0"/>
              <a:t>WebParts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SharePoint Content Generator </a:t>
            </a:r>
            <a:r>
              <a:rPr lang="en-US" dirty="0" smtClean="0"/>
              <a:t>(Adds random content, pictures)</a:t>
            </a:r>
          </a:p>
          <a:p>
            <a:r>
              <a:rPr lang="en-US" dirty="0" err="1" smtClean="0">
                <a:hlinkClick r:id="rId5"/>
              </a:rPr>
              <a:t>SPDisposeCheck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(Checks for memory leaks)</a:t>
            </a:r>
          </a:p>
          <a:p>
            <a:r>
              <a:rPr lang="en-US" dirty="0" err="1" smtClean="0">
                <a:hlinkClick r:id="rId6"/>
              </a:rPr>
              <a:t>ShareLog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(Quality, Code conventions), </a:t>
            </a:r>
            <a:r>
              <a:rPr lang="en-US" dirty="0" err="1" smtClean="0"/>
              <a:t>ShareCop</a:t>
            </a:r>
            <a:r>
              <a:rPr lang="en-US" dirty="0" smtClean="0"/>
              <a:t> / </a:t>
            </a:r>
            <a:r>
              <a:rPr lang="en-US" dirty="0" err="1" smtClean="0"/>
              <a:t>FXCop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CAMLex.net</a:t>
            </a:r>
            <a:r>
              <a:rPr lang="en-US" dirty="0" smtClean="0"/>
              <a:t> (LINQ to CAML)</a:t>
            </a:r>
            <a:endParaRPr lang="en-US" dirty="0"/>
          </a:p>
          <a:p>
            <a:r>
              <a:rPr lang="en-US" dirty="0">
                <a:hlinkClick r:id="rId8"/>
              </a:rPr>
              <a:t>SharePoint/TFS Continuous Integration Starter </a:t>
            </a:r>
            <a:r>
              <a:rPr lang="en-US" dirty="0" smtClean="0">
                <a:hlinkClick r:id="rId8"/>
              </a:rPr>
              <a:t>Pack</a:t>
            </a:r>
            <a:r>
              <a:rPr lang="en-US" dirty="0" smtClean="0"/>
              <a:t> (</a:t>
            </a:r>
            <a:r>
              <a:rPr lang="en-US" dirty="0" smtClean="0">
                <a:hlinkClick r:id="rId9"/>
              </a:rPr>
              <a:t>More details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SharePoint solution installer (setup generator for solutions)</a:t>
            </a:r>
          </a:p>
          <a:p>
            <a:r>
              <a:rPr lang="en-US" dirty="0" err="1" smtClean="0"/>
              <a:t>ILMerge</a:t>
            </a:r>
            <a:r>
              <a:rPr lang="en-US" dirty="0" smtClean="0"/>
              <a:t> (</a:t>
            </a:r>
            <a:r>
              <a:rPr lang="en-US" dirty="0" err="1" smtClean="0"/>
              <a:t>dll</a:t>
            </a:r>
            <a:r>
              <a:rPr lang="en-US" dirty="0" smtClean="0"/>
              <a:t> merger)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(3)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SharePoint Software Factory </a:t>
            </a:r>
            <a:r>
              <a:rPr lang="en-US" dirty="0" smtClean="0"/>
              <a:t>(SharePoint Application Lifecycle management)</a:t>
            </a:r>
          </a:p>
          <a:p>
            <a:r>
              <a:rPr lang="en-US" dirty="0" err="1" smtClean="0">
                <a:hlinkClick r:id="rId3"/>
              </a:rPr>
              <a:t>PowerGUI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Powershell</a:t>
            </a:r>
            <a:r>
              <a:rPr lang="en-US" dirty="0" smtClean="0"/>
              <a:t> IDE)</a:t>
            </a:r>
          </a:p>
          <a:p>
            <a:pPr lvl="1"/>
            <a:r>
              <a:rPr lang="en-US" dirty="0" smtClean="0"/>
              <a:t>+ </a:t>
            </a:r>
            <a:r>
              <a:rPr lang="en-US" dirty="0" smtClean="0">
                <a:hlinkClick r:id="rId4"/>
              </a:rPr>
              <a:t>Integration </a:t>
            </a:r>
            <a:r>
              <a:rPr lang="en-US" dirty="0" smtClean="0"/>
              <a:t>in Visual Studio </a:t>
            </a:r>
            <a:r>
              <a:rPr lang="en-US" dirty="0" smtClean="0"/>
              <a:t>2010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Solutions (1)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Starter </a:t>
            </a:r>
            <a:r>
              <a:rPr lang="en-US" dirty="0">
                <a:hlinkClick r:id="rId2"/>
              </a:rPr>
              <a:t>Master Pages for </a:t>
            </a:r>
            <a:r>
              <a:rPr lang="en-US" dirty="0" smtClean="0">
                <a:hlinkClick r:id="rId2"/>
              </a:rPr>
              <a:t>SharePoint</a:t>
            </a:r>
            <a:endParaRPr lang="en-US" dirty="0" smtClean="0"/>
          </a:p>
          <a:p>
            <a:r>
              <a:rPr lang="en-US" dirty="0">
                <a:hlinkClick r:id="rId3"/>
              </a:rPr>
              <a:t>SharePoint 2010 Batch </a:t>
            </a:r>
            <a:r>
              <a:rPr lang="en-US" dirty="0" smtClean="0">
                <a:hlinkClick r:id="rId3"/>
              </a:rPr>
              <a:t>Edit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Term store Manager </a:t>
            </a:r>
            <a:r>
              <a:rPr lang="en-US" dirty="0" smtClean="0"/>
              <a:t>(</a:t>
            </a:r>
            <a:r>
              <a:rPr lang="en-US" dirty="0" err="1" smtClean="0"/>
              <a:t>Codeplex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hlinkClick r:id="rId5"/>
              </a:rPr>
              <a:t>Telerik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WebControls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hlinkClick r:id="rId6"/>
              </a:rPr>
              <a:t>DevExpress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hlinkClick r:id="rId7"/>
              </a:rPr>
              <a:t>Infragistics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Taxonomy Excel Template 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FQL Query </a:t>
            </a:r>
            <a:r>
              <a:rPr lang="en-US" dirty="0" err="1" smtClean="0">
                <a:hlinkClick r:id="rId9"/>
              </a:rPr>
              <a:t>WebPart</a:t>
            </a:r>
            <a:r>
              <a:rPr lang="en-US" dirty="0" smtClean="0">
                <a:hlinkClick r:id="rId9"/>
              </a:rPr>
              <a:t> </a:t>
            </a:r>
            <a:r>
              <a:rPr lang="en-US" dirty="0" smtClean="0"/>
              <a:t> (Alternative core result </a:t>
            </a:r>
            <a:r>
              <a:rPr lang="en-US" dirty="0" err="1" smtClean="0"/>
              <a:t>webpart</a:t>
            </a:r>
            <a:r>
              <a:rPr lang="en-US" dirty="0" smtClean="0"/>
              <a:t> for FAST)</a:t>
            </a:r>
            <a:endParaRPr lang="en-US" dirty="0" smtClean="0"/>
          </a:p>
          <a:p>
            <a:r>
              <a:rPr lang="en-US" dirty="0" err="1">
                <a:hlinkClick r:id="rId10"/>
              </a:rPr>
              <a:t>Powershell</a:t>
            </a:r>
            <a:r>
              <a:rPr lang="en-US" dirty="0">
                <a:hlinkClick r:id="rId10"/>
              </a:rPr>
              <a:t> Event Receiver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77225" cy="539750"/>
          </a:xfrm>
        </p:spPr>
        <p:txBody>
          <a:bodyPr/>
          <a:lstStyle/>
          <a:p>
            <a:r>
              <a:rPr lang="en-US" dirty="0" smtClean="0"/>
              <a:t>IT PRO (1)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95536" y="1628800"/>
            <a:ext cx="8277225" cy="4941901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ULSViewer</a:t>
            </a:r>
            <a:r>
              <a:rPr lang="en-US" dirty="0" smtClean="0"/>
              <a:t> (there are two </a:t>
            </a:r>
            <a:r>
              <a:rPr lang="en-US" dirty="0" err="1" smtClean="0"/>
              <a:t>ULSViewer</a:t>
            </a:r>
            <a:r>
              <a:rPr lang="en-US" dirty="0" smtClean="0"/>
              <a:t>, this one rocks)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SharePoint Manager </a:t>
            </a:r>
            <a:r>
              <a:rPr lang="en-US" dirty="0" smtClean="0"/>
              <a:t>(Farm overview)</a:t>
            </a:r>
          </a:p>
          <a:p>
            <a:r>
              <a:rPr lang="en-US" dirty="0">
                <a:hlinkClick r:id="rId5"/>
              </a:rPr>
              <a:t>Mossman’s FAST for SharePoint Query Tool</a:t>
            </a:r>
            <a:endParaRPr lang="en-US" dirty="0"/>
          </a:p>
          <a:p>
            <a:r>
              <a:rPr lang="en-US" dirty="0">
                <a:hlinkClick r:id="rId6"/>
              </a:rPr>
              <a:t>FAST Search for </a:t>
            </a:r>
            <a:r>
              <a:rPr lang="en-US" dirty="0" err="1">
                <a:hlinkClick r:id="rId6"/>
              </a:rPr>
              <a:t>Sharepoint</a:t>
            </a:r>
            <a:r>
              <a:rPr lang="en-US" dirty="0">
                <a:hlinkClick r:id="rId6"/>
              </a:rPr>
              <a:t> 2010 Query </a:t>
            </a:r>
            <a:r>
              <a:rPr lang="en-US" dirty="0" smtClean="0">
                <a:hlinkClick r:id="rId6"/>
              </a:rPr>
              <a:t>Logger</a:t>
            </a:r>
            <a:endParaRPr lang="en-US" dirty="0" smtClean="0"/>
          </a:p>
          <a:p>
            <a:r>
              <a:rPr lang="en-US" dirty="0">
                <a:hlinkClick r:id="rId7"/>
              </a:rPr>
              <a:t>Taxonomy </a:t>
            </a:r>
            <a:r>
              <a:rPr lang="en-US" dirty="0" smtClean="0">
                <a:hlinkClick r:id="rId7"/>
              </a:rPr>
              <a:t>Manager </a:t>
            </a:r>
            <a:r>
              <a:rPr lang="en-US" dirty="0" smtClean="0"/>
              <a:t>+ </a:t>
            </a:r>
            <a:r>
              <a:rPr lang="en-US" dirty="0" smtClean="0">
                <a:hlinkClick r:id="rId8"/>
              </a:rPr>
              <a:t>Wand Taxonomy</a:t>
            </a:r>
            <a:r>
              <a:rPr lang="en-US" dirty="0" smtClean="0"/>
              <a:t> (Taxonomy tool)</a:t>
            </a:r>
          </a:p>
          <a:p>
            <a:r>
              <a:rPr lang="en-US" dirty="0" smtClean="0">
                <a:hlinkClick r:id="rId9"/>
              </a:rPr>
              <a:t>SharePoint Search Service Tool Query Tool (SharePoint Search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10"/>
              </a:rPr>
              <a:t>SharePoint </a:t>
            </a:r>
            <a:r>
              <a:rPr lang="en-US" dirty="0" smtClean="0">
                <a:hlinkClick r:id="rId10"/>
              </a:rPr>
              <a:t>SUSHI </a:t>
            </a:r>
            <a:r>
              <a:rPr lang="en-US" dirty="0" smtClean="0"/>
              <a:t>(Admin tasks)</a:t>
            </a:r>
          </a:p>
          <a:p>
            <a:r>
              <a:rPr lang="en-US" dirty="0">
                <a:hlinkClick r:id="rId11"/>
              </a:rPr>
              <a:t>MSOCAF </a:t>
            </a:r>
            <a:r>
              <a:rPr lang="en-US" dirty="0"/>
              <a:t>(Report of </a:t>
            </a:r>
            <a:r>
              <a:rPr lang="en-US" dirty="0" smtClean="0"/>
              <a:t>Solutions, SharePoint Online)</a:t>
            </a:r>
          </a:p>
          <a:p>
            <a:r>
              <a:rPr lang="en-US" dirty="0" err="1" smtClean="0">
                <a:hlinkClick r:id="rId12"/>
              </a:rPr>
              <a:t>Telerik</a:t>
            </a:r>
            <a:r>
              <a:rPr lang="en-US" dirty="0" smtClean="0">
                <a:hlinkClick r:id="rId12"/>
              </a:rPr>
              <a:t> Work </a:t>
            </a:r>
            <a:r>
              <a:rPr lang="en-US" dirty="0">
                <a:hlinkClick r:id="rId12"/>
              </a:rPr>
              <a:t>Item Manager </a:t>
            </a:r>
            <a:r>
              <a:rPr lang="en-US" dirty="0"/>
              <a:t>(TFS </a:t>
            </a:r>
            <a:r>
              <a:rPr lang="en-US" dirty="0" smtClean="0"/>
              <a:t>Client)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PRO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AutoSPInstaller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SPDockIT</a:t>
            </a:r>
            <a:r>
              <a:rPr lang="en-US" dirty="0" smtClean="0"/>
              <a:t>, SharePoint Composer, </a:t>
            </a:r>
            <a:r>
              <a:rPr lang="en-US" dirty="0" err="1" smtClean="0"/>
              <a:t>Majestro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SharePoint Designer Workflow Activities </a:t>
            </a:r>
            <a:r>
              <a:rPr lang="en-US" dirty="0" smtClean="0"/>
              <a:t>(</a:t>
            </a:r>
            <a:r>
              <a:rPr lang="en-US" dirty="0" err="1" smtClean="0"/>
              <a:t>Codeplex</a:t>
            </a:r>
            <a:r>
              <a:rPr lang="en-US" dirty="0" smtClean="0"/>
              <a:t>)</a:t>
            </a:r>
          </a:p>
          <a:p>
            <a:r>
              <a:rPr lang="en-US" dirty="0" err="1">
                <a:hlinkClick r:id="rId5"/>
              </a:rPr>
              <a:t>Blobulator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(blob storage calculator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6"/>
              </a:rPr>
              <a:t>HP SharePoint </a:t>
            </a:r>
            <a:r>
              <a:rPr lang="en-US" dirty="0" err="1" smtClean="0">
                <a:hlinkClick r:id="rId6"/>
              </a:rPr>
              <a:t>Sizer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5" descr="ConniesG4:Jobs:Alegri:Folienvorlage:Bilder:Masterbild-2.gif"/>
          <p:cNvPicPr>
            <a:picLocks noChangeAspect="1" noChangeArrowheads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11188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6" descr="ConniesG4:Jobs:Alegri:Folienvorlage:Bilder:Masterbild-3.gif"/>
          <p:cNvPicPr>
            <a:picLocks noChangeArrowheads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1188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809875" y="6240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12750" y="6500834"/>
            <a:ext cx="8731250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de-DE" dirty="0">
                <a:solidFill>
                  <a:srgbClr val="6699FF"/>
                </a:solidFill>
                <a:latin typeface="Calibri" pitchFamily="34" charset="0"/>
              </a:rPr>
              <a:t>© Alegri International  Service GmbH </a:t>
            </a:r>
            <a:r>
              <a:rPr lang="de-DE" dirty="0" smtClean="0">
                <a:solidFill>
                  <a:srgbClr val="6699FF"/>
                </a:solidFill>
                <a:latin typeface="Calibri" pitchFamily="34" charset="0"/>
              </a:rPr>
              <a:t>2012 Maximilian Melcher</a:t>
            </a:r>
            <a:r>
              <a:rPr lang="de-DE" dirty="0">
                <a:solidFill>
                  <a:srgbClr val="6699FF"/>
                </a:solidFill>
                <a:latin typeface="Calibri" pitchFamily="34" charset="0"/>
              </a:rPr>
              <a:t>				</a:t>
            </a:r>
          </a:p>
          <a:p>
            <a:pPr eaLnBrk="0" fontAlgn="base" hangingPunct="0">
              <a:spcAft>
                <a:spcPct val="0"/>
              </a:spcAft>
            </a:pPr>
            <a:endParaRPr lang="de-DE" dirty="0">
              <a:solidFill>
                <a:srgbClr val="6699FF"/>
              </a:solidFill>
              <a:latin typeface="Calibri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endParaRPr lang="de-DE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857356" y="6534184"/>
            <a:ext cx="8277225" cy="39527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/>
            </a:pPr>
            <a:endParaRPr lang="de-DE" sz="2200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Grafik 10" descr="CCC4760008-FK-cmyk-1x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480"/>
            <a:ext cx="9144000" cy="1357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i="1" dirty="0" smtClean="0">
                <a:latin typeface="Segoe WP" pitchFamily="34" charset="0"/>
                <a:cs typeface="Calibri" pitchFamily="34" charset="0"/>
              </a:rPr>
              <a:t>Thanks!</a:t>
            </a:r>
            <a:endParaRPr lang="en-US" sz="4000" i="1" dirty="0">
              <a:latin typeface="Segoe WP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559413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Max Melcher</a:t>
            </a:r>
          </a:p>
          <a:p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@</a:t>
            </a:r>
            <a:r>
              <a:rPr lang="de-DE" dirty="0" err="1" smtClean="0">
                <a:solidFill>
                  <a:schemeClr val="bg1"/>
                </a:solidFill>
                <a:latin typeface="Segoe WP" pitchFamily="34" charset="0"/>
              </a:rPr>
              <a:t>MaxMelcher</a:t>
            </a:r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 / http://melcher.it </a:t>
            </a:r>
          </a:p>
          <a:p>
            <a:r>
              <a:rPr lang="de-DE" dirty="0" smtClean="0">
                <a:solidFill>
                  <a:schemeClr val="bg1"/>
                </a:solidFill>
                <a:latin typeface="Segoe WP" pitchFamily="34" charset="0"/>
              </a:rPr>
              <a:t>Maximilian.Melcher@alegri.eu </a:t>
            </a:r>
            <a:endParaRPr lang="en-US" dirty="0">
              <a:solidFill>
                <a:schemeClr val="bg1"/>
              </a:solidFill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g1">
  <a:themeElements>
    <a:clrScheme name="Alegri Standar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73027"/>
      </a:accent1>
      <a:accent2>
        <a:srgbClr val="FC8D59"/>
      </a:accent2>
      <a:accent3>
        <a:srgbClr val="FEE090"/>
      </a:accent3>
      <a:accent4>
        <a:srgbClr val="002D89"/>
      </a:accent4>
      <a:accent5>
        <a:srgbClr val="3366FF"/>
      </a:accent5>
      <a:accent6>
        <a:srgbClr val="E0F3F8"/>
      </a:accent6>
      <a:hlink>
        <a:srgbClr val="4575B4"/>
      </a:hlink>
      <a:folHlink>
        <a:srgbClr val="4575B4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L_MUC_Alegri Praesentationsvorlage">
  <a:themeElements>
    <a:clrScheme name="Alegri Standar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73027"/>
      </a:accent1>
      <a:accent2>
        <a:srgbClr val="FC8D59"/>
      </a:accent2>
      <a:accent3>
        <a:srgbClr val="FEE090"/>
      </a:accent3>
      <a:accent4>
        <a:srgbClr val="002D89"/>
      </a:accent4>
      <a:accent5>
        <a:srgbClr val="3366FF"/>
      </a:accent5>
      <a:accent6>
        <a:srgbClr val="E0F3F8"/>
      </a:accent6>
      <a:hlink>
        <a:srgbClr val="4575B4"/>
      </a:hlink>
      <a:folHlink>
        <a:srgbClr val="4575B4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44eba86-e6a2-4937-82d1-6f18954d69b2">5EREMT4VYTFM-5-3</_dlc_DocId>
    <_dlc_DocIdUrl xmlns="e44eba86-e6a2-4937-82d1-6f18954d69b2">
      <Url>https://mysites.alegri.eu/my/mmelcher/_layouts/DocIdRedir.aspx?ID=5EREMT4VYTFM-5-3</Url>
      <Description>5EREMT4VYTFM-5-3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FB636E155D4A42959799132A1A7256" ma:contentTypeVersion="0" ma:contentTypeDescription="Create a new document." ma:contentTypeScope="" ma:versionID="469a0a65451f24817c5372da8e9d7881">
  <xsd:schema xmlns:xsd="http://www.w3.org/2001/XMLSchema" xmlns:xs="http://www.w3.org/2001/XMLSchema" xmlns:p="http://schemas.microsoft.com/office/2006/metadata/properties" xmlns:ns2="e44eba86-e6a2-4937-82d1-6f18954d69b2" targetNamespace="http://schemas.microsoft.com/office/2006/metadata/properties" ma:root="true" ma:fieldsID="97f09277d63fcf0755714b863e75dacd" ns2:_="">
    <xsd:import namespace="e44eba86-e6a2-4937-82d1-6f18954d69b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ba86-e6a2-4937-82d1-6f18954d69b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900E18-37B5-4F2A-9B06-7A6EBEFD0C91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e44eba86-e6a2-4937-82d1-6f18954d69b2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FBAFD28-02CF-40AA-8B62-6AD069E2E1B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F927B73-48F8-4E46-973F-9F6446623EB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575CE6D-1E22-4C33-9401-D7D92988CE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ba86-e6a2-4937-82d1-6f18954d6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Tag1</Template>
  <TotalTime>0</TotalTime>
  <Words>369</Words>
  <Application>Microsoft Office PowerPoint</Application>
  <PresentationFormat>Bildschirmpräsentation (4:3)</PresentationFormat>
  <Paragraphs>64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Tag1</vt:lpstr>
      <vt:lpstr>1_VL_MUC_Alegri Praesentationsvorlage</vt:lpstr>
      <vt:lpstr>SharePoint 2010 “Best Tools” v2</vt:lpstr>
      <vt:lpstr>Development (1)</vt:lpstr>
      <vt:lpstr>Development (2)</vt:lpstr>
      <vt:lpstr>Development (3)</vt:lpstr>
      <vt:lpstr>Solutions (1)</vt:lpstr>
      <vt:lpstr>IT PRO (1)</vt:lpstr>
      <vt:lpstr>IT PRO (2)</vt:lpstr>
      <vt:lpstr>Thanks!</vt:lpstr>
    </vt:vector>
  </TitlesOfParts>
  <Company>Alegri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2010 “Best Tools” v2</dc:title>
  <dc:creator>Melcher Maximilian</dc:creator>
  <cp:lastModifiedBy>Melcher Maximilian</cp:lastModifiedBy>
  <cp:revision>29</cp:revision>
  <dcterms:created xsi:type="dcterms:W3CDTF">2012-04-11T06:23:24Z</dcterms:created>
  <dcterms:modified xsi:type="dcterms:W3CDTF">2012-04-26T09:33:57Z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0x01010066FB636E155D4A42959799132A1A7256</vt:lpwstr>
  </property>
  <property fmtid="{D5CDD505-2E9C-101B-9397-08002B2CF9AE}" pid="3" name="_dlc_DocIdItemGuid">
    <vt:lpwstr>cc690823-679b-4b5f-a27d-ce340d7a631c</vt:lpwstr>
  </property>
</Properties>
</file>