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8"/>
  </p:notesMasterIdLst>
  <p:sldIdLst>
    <p:sldId id="256" r:id="rId5"/>
    <p:sldId id="265" r:id="rId6"/>
    <p:sldId id="258" r:id="rId7"/>
    <p:sldId id="257" r:id="rId8"/>
    <p:sldId id="259" r:id="rId9"/>
    <p:sldId id="260" r:id="rId10"/>
    <p:sldId id="273" r:id="rId11"/>
    <p:sldId id="277" r:id="rId12"/>
    <p:sldId id="271" r:id="rId13"/>
    <p:sldId id="274" r:id="rId14"/>
    <p:sldId id="272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11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DC83-5BF1-4AEC-AC0A-5A016661DFF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CDE81-289C-4A97-A72B-291BD7CAD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DE4D57-3265-41C9-B043-EF40D219BB1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4DF973-E350-405A-B016-D66055E6609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Peer Specialists &amp; VA Mental Health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000" dirty="0"/>
              <a:t>Proudly  serving Veterans at VA Palo Alto Healthcare System:</a:t>
            </a:r>
          </a:p>
          <a:p>
            <a:pPr algn="ctr"/>
            <a:r>
              <a:rPr lang="en-US" sz="2000" dirty="0"/>
              <a:t>Palo Alto</a:t>
            </a:r>
          </a:p>
          <a:p>
            <a:pPr algn="ctr"/>
            <a:r>
              <a:rPr lang="en-US" sz="2000" dirty="0"/>
              <a:t>Menlo Park</a:t>
            </a:r>
          </a:p>
          <a:p>
            <a:pPr algn="ctr"/>
            <a:r>
              <a:rPr lang="en-US" sz="2000" dirty="0"/>
              <a:t>San Jose</a:t>
            </a:r>
          </a:p>
          <a:p>
            <a:pPr algn="ctr"/>
            <a:r>
              <a:rPr lang="en-US" sz="2000" dirty="0"/>
              <a:t>Monterey</a:t>
            </a:r>
          </a:p>
          <a:p>
            <a:pPr algn="ctr"/>
            <a:r>
              <a:rPr lang="en-US" sz="2000" dirty="0"/>
              <a:t>Stockton</a:t>
            </a:r>
          </a:p>
          <a:p>
            <a:pPr algn="ctr"/>
            <a:r>
              <a:rPr lang="en-US" sz="2000" dirty="0"/>
              <a:t>Modesto</a:t>
            </a:r>
          </a:p>
        </p:txBody>
      </p:sp>
    </p:spTree>
    <p:extLst>
      <p:ext uri="{BB962C8B-B14F-4D97-AF65-F5344CB8AC3E}">
        <p14:creationId xmlns:p14="http://schemas.microsoft.com/office/powerpoint/2010/main" val="387424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Specialist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2oo8-127 “rehab techs”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2010-237 “rehab techs”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2012-300 “rehab techs”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2012, over 800 Peer Support providers were ordered to be hired under President Obama’s Executive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Many previous Tech positions were required to convert (if </a:t>
            </a:r>
            <a:r>
              <a:rPr lang="en-US" u="sng" dirty="0"/>
              <a:t>all</a:t>
            </a:r>
            <a:r>
              <a:rPr lang="en-US" dirty="0"/>
              <a:t> necessary training and qualifications were met)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resulted in the additional “hiring” of 400 Clinical/Administrative Supervisors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 900Peer Specialists across the VHA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 500 Clinical and/or Administrative 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the Palo Alto VA Healthcare system, we have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14.5 Peers </a:t>
            </a:r>
            <a:r>
              <a:rPr lang="en-US" sz="1200" dirty="0"/>
              <a:t>(In 7 different sites/CBOC’s)  </a:t>
            </a:r>
          </a:p>
          <a:p>
            <a:pPr marL="0" indent="0" algn="ctr">
              <a:buNone/>
            </a:pPr>
            <a:r>
              <a:rPr lang="en-US" sz="2600" dirty="0"/>
              <a:t>AND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13 </a:t>
            </a:r>
            <a:r>
              <a:rPr lang="en-US" sz="2400" dirty="0"/>
              <a:t>Peer Support Clinical/Task Supervisors</a:t>
            </a:r>
          </a:p>
        </p:txBody>
      </p:sp>
    </p:spTree>
    <p:extLst>
      <p:ext uri="{BB962C8B-B14F-4D97-AF65-F5344CB8AC3E}">
        <p14:creationId xmlns:p14="http://schemas.microsoft.com/office/powerpoint/2010/main" val="32790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PEER SPECIALISTS?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9600" y="2895600"/>
            <a:ext cx="1219200" cy="2103120"/>
          </a:xfrm>
        </p:spPr>
        <p:txBody>
          <a:bodyPr vert="vert270">
            <a:normAutofit/>
          </a:bodyPr>
          <a:lstStyle/>
          <a:p>
            <a:r>
              <a:rPr lang="en-US" sz="1400" b="1" dirty="0"/>
              <a:t>BECAUSE  IT WORKS!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r="10818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762000" y="3124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4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Specialists &amp; Peer Support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 </a:t>
            </a:r>
            <a:r>
              <a:rPr lang="en-US" sz="3200" dirty="0"/>
              <a:t>Questions? </a:t>
            </a:r>
            <a:r>
              <a:rPr lang="en-US" sz="3200" dirty="0" err="1"/>
              <a:t>Preguntas</a:t>
            </a:r>
            <a:r>
              <a:rPr lang="en-US" sz="3200" dirty="0"/>
              <a:t>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7" b="12597"/>
          <a:stretch>
            <a:fillRect/>
          </a:stretch>
        </p:blipFill>
        <p:spPr>
          <a:xfrm>
            <a:off x="2895601" y="286592"/>
            <a:ext cx="5257800" cy="4733666"/>
          </a:xfrm>
        </p:spPr>
      </p:pic>
    </p:spTree>
    <p:extLst>
      <p:ext uri="{BB962C8B-B14F-4D97-AF65-F5344CB8AC3E}">
        <p14:creationId xmlns:p14="http://schemas.microsoft.com/office/powerpoint/2010/main" val="87543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1468"/>
            <a:ext cx="7467600" cy="67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" y="-217714"/>
            <a:ext cx="921657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Peer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It’s a system of </a:t>
            </a:r>
            <a:r>
              <a:rPr lang="en-US" sz="2800" i="1" dirty="0"/>
              <a:t>GIVING</a:t>
            </a:r>
            <a:r>
              <a:rPr lang="en-US" sz="2800" dirty="0"/>
              <a:t> and </a:t>
            </a:r>
            <a:r>
              <a:rPr lang="en-US" sz="2800" i="1" dirty="0"/>
              <a:t>RECEIVING </a:t>
            </a:r>
            <a:r>
              <a:rPr lang="en-US" sz="2800" dirty="0"/>
              <a:t>help, founded on principles of respect and understanding of another’s situation through the shared experience of emotional and psychological pain.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u="sng" dirty="0"/>
              <a:t>Trained</a:t>
            </a:r>
            <a:r>
              <a:rPr lang="en-US" sz="2800" dirty="0"/>
              <a:t> Peer Specialists  can provide support, encouragement and foster another Veteran’s recovery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2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PEER SPECIALIST 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Veteran with a lived mental health experience</a:t>
            </a:r>
          </a:p>
          <a:p>
            <a:r>
              <a:rPr lang="en-US" dirty="0"/>
              <a:t>Who is also in active recovery</a:t>
            </a:r>
          </a:p>
          <a:p>
            <a:r>
              <a:rPr lang="en-US" dirty="0"/>
              <a:t>Provides </a:t>
            </a:r>
            <a:r>
              <a:rPr lang="en-US" b="1" i="1" dirty="0"/>
              <a:t>targeted</a:t>
            </a:r>
            <a:r>
              <a:rPr lang="en-US" dirty="0"/>
              <a:t> services to other Veterans using their common or shared experience</a:t>
            </a:r>
          </a:p>
          <a:p>
            <a:r>
              <a:rPr lang="en-US" dirty="0"/>
              <a:t>AND, </a:t>
            </a:r>
            <a:r>
              <a:rPr lang="en-US" u="sng" dirty="0"/>
              <a:t>at a minimum</a:t>
            </a:r>
            <a:r>
              <a:rPr lang="en-US" dirty="0"/>
              <a:t>, has completed the required 40 hour VA approved certification &amp; training </a:t>
            </a:r>
          </a:p>
          <a:p>
            <a:r>
              <a:rPr lang="en-US" dirty="0"/>
              <a:t>Training is extensive and covers 10 domains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813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DOMAINS OF Peer Specialist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200" b="1" u="sng" dirty="0"/>
              <a:t>Recovery Principles</a:t>
            </a:r>
          </a:p>
          <a:p>
            <a:pPr marL="64008" indent="0">
              <a:buNone/>
            </a:pPr>
            <a:r>
              <a:rPr lang="en-US" sz="1200" dirty="0"/>
              <a:t>Understanding components &amp; stages of recovery</a:t>
            </a:r>
          </a:p>
          <a:p>
            <a:pPr marL="64008" indent="0">
              <a:buNone/>
            </a:pPr>
            <a:r>
              <a:rPr lang="en-US" sz="1200" b="1" u="sng" dirty="0"/>
              <a:t>Peer Support Principles</a:t>
            </a:r>
          </a:p>
          <a:p>
            <a:pPr marL="64008" indent="0">
              <a:buNone/>
            </a:pPr>
            <a:r>
              <a:rPr lang="en-US" sz="1200" dirty="0"/>
              <a:t>Role modelling recovery, instilling hope, advocacy, understanding their principle role and duties (boundaries)</a:t>
            </a:r>
          </a:p>
          <a:p>
            <a:pPr marL="64008" indent="0">
              <a:buNone/>
            </a:pPr>
            <a:r>
              <a:rPr lang="en-US" sz="1200" b="1" u="sng" dirty="0"/>
              <a:t>Cultural Competency</a:t>
            </a:r>
          </a:p>
          <a:p>
            <a:pPr marL="64008" indent="0">
              <a:buNone/>
            </a:pPr>
            <a:r>
              <a:rPr lang="en-US" sz="1200" dirty="0"/>
              <a:t>Understanding how roles of ethnicity, race, gender, faith, sexual orientation, local community and other sub-cultures may influence recovery</a:t>
            </a:r>
          </a:p>
          <a:p>
            <a:pPr marL="64008" indent="0">
              <a:buNone/>
            </a:pPr>
            <a:r>
              <a:rPr lang="en-US" sz="1400" b="1" u="sng" dirty="0"/>
              <a:t>Communication Skills</a:t>
            </a:r>
          </a:p>
          <a:p>
            <a:pPr marL="64008" indent="0">
              <a:buNone/>
            </a:pPr>
            <a:r>
              <a:rPr lang="en-US" sz="1200" dirty="0"/>
              <a:t>Effective listening</a:t>
            </a:r>
          </a:p>
          <a:p>
            <a:pPr marL="64008" indent="0">
              <a:buNone/>
            </a:pPr>
            <a:r>
              <a:rPr lang="en-US" sz="1200" dirty="0"/>
              <a:t>Asking questions</a:t>
            </a:r>
          </a:p>
          <a:p>
            <a:pPr marL="64008" indent="0">
              <a:buNone/>
            </a:pPr>
            <a:r>
              <a:rPr lang="en-US" sz="1200" dirty="0"/>
              <a:t>Communication styles (passive/aggressive/assertive)</a:t>
            </a:r>
          </a:p>
          <a:p>
            <a:pPr marL="64008" indent="0">
              <a:buNone/>
            </a:pPr>
            <a:r>
              <a:rPr lang="en-US" sz="1200" dirty="0"/>
              <a:t>Verbal &amp; nonverbal communication</a:t>
            </a:r>
          </a:p>
          <a:p>
            <a:pPr marL="64008" indent="0">
              <a:buNone/>
            </a:pPr>
            <a:r>
              <a:rPr lang="en-US" sz="1400" b="1" u="sng" dirty="0"/>
              <a:t>Group Facilitation Skills</a:t>
            </a:r>
          </a:p>
          <a:p>
            <a:pPr marL="64008" indent="0">
              <a:buNone/>
            </a:pPr>
            <a:r>
              <a:rPr lang="en-US" sz="1200" dirty="0"/>
              <a:t>Basic understanding of group dynamics &amp; interactions</a:t>
            </a:r>
          </a:p>
          <a:p>
            <a:pPr marL="64008" indent="0">
              <a:buNone/>
            </a:pPr>
            <a:r>
              <a:rPr lang="en-US" sz="1200" dirty="0"/>
              <a:t>How to use support groups</a:t>
            </a:r>
          </a:p>
          <a:p>
            <a:pPr marL="64008" indent="0">
              <a:buNone/>
            </a:pPr>
            <a:r>
              <a:rPr lang="en-US" sz="1400" b="1" u="sng" dirty="0"/>
              <a:t>Addressing Stigma</a:t>
            </a:r>
          </a:p>
          <a:p>
            <a:pPr marL="64008" indent="0">
              <a:buNone/>
            </a:pPr>
            <a:r>
              <a:rPr lang="en-US" sz="1200" dirty="0"/>
              <a:t>Managing internalized and environmental stigma</a:t>
            </a:r>
          </a:p>
          <a:p>
            <a:pPr marL="64008" indent="0">
              <a:buNone/>
            </a:pPr>
            <a:endParaRPr lang="en-US" sz="1200" dirty="0"/>
          </a:p>
          <a:p>
            <a:pPr marL="64008" indent="0">
              <a:buNone/>
            </a:pPr>
            <a:r>
              <a:rPr lang="en-US" sz="800" dirty="0"/>
              <a:t>SAMHSA &amp; Dan O’Brien </a:t>
            </a:r>
            <a:r>
              <a:rPr lang="en-US" sz="800" dirty="0" err="1"/>
              <a:t>Mazza</a:t>
            </a:r>
            <a:r>
              <a:rPr lang="en-US" sz="800" dirty="0"/>
              <a:t>, National Director, Peer Support </a:t>
            </a:r>
          </a:p>
          <a:p>
            <a:pPr marL="64008" indent="0">
              <a:buNone/>
            </a:pPr>
            <a:endParaRPr lang="en-US" sz="1200" dirty="0"/>
          </a:p>
          <a:p>
            <a:pPr marL="6400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97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domains of Peer Specialist Knowledge </a:t>
            </a:r>
            <a:r>
              <a:rPr lang="en-US" sz="1200" dirty="0"/>
              <a:t>(continued)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sz="1400" b="1" u="sng" dirty="0"/>
              <a:t>Understanding Illnesses</a:t>
            </a:r>
          </a:p>
          <a:p>
            <a:pPr marL="64008" indent="0">
              <a:buNone/>
            </a:pPr>
            <a:r>
              <a:rPr lang="en-US" sz="1400" dirty="0"/>
              <a:t>Mental health conditions in Diagnostic &amp; Statistical Manuel (VI)</a:t>
            </a:r>
          </a:p>
          <a:p>
            <a:pPr marL="64008" indent="0">
              <a:buNone/>
            </a:pPr>
            <a:r>
              <a:rPr lang="en-US" sz="1400" dirty="0"/>
              <a:t>Addictive disorders</a:t>
            </a:r>
          </a:p>
          <a:p>
            <a:pPr marL="64008" indent="0">
              <a:buNone/>
            </a:pPr>
            <a:r>
              <a:rPr lang="en-US" sz="1400" dirty="0"/>
              <a:t>Co-</a:t>
            </a:r>
            <a:r>
              <a:rPr lang="en-US" sz="1400" dirty="0" err="1"/>
              <a:t>occuring</a:t>
            </a:r>
            <a:r>
              <a:rPr lang="en-US" sz="1400" dirty="0"/>
              <a:t> disorders</a:t>
            </a:r>
          </a:p>
          <a:p>
            <a:pPr marL="64008" indent="0">
              <a:buNone/>
            </a:pPr>
            <a:r>
              <a:rPr lang="en-US" sz="1400" dirty="0"/>
              <a:t>Medications/side effects</a:t>
            </a:r>
          </a:p>
          <a:p>
            <a:pPr marL="64008" indent="0">
              <a:buNone/>
            </a:pPr>
            <a:endParaRPr lang="en-US" sz="1400" dirty="0"/>
          </a:p>
          <a:p>
            <a:pPr marL="64008" indent="0">
              <a:buNone/>
            </a:pPr>
            <a:r>
              <a:rPr lang="en-US" sz="1400" b="1" u="sng" dirty="0"/>
              <a:t>Recovery Tools</a:t>
            </a:r>
          </a:p>
          <a:p>
            <a:pPr marL="64008" indent="0">
              <a:buNone/>
            </a:pPr>
            <a:r>
              <a:rPr lang="en-US" sz="1400" dirty="0"/>
              <a:t>Solving problems</a:t>
            </a:r>
          </a:p>
          <a:p>
            <a:pPr marL="64008" indent="0">
              <a:buNone/>
            </a:pPr>
            <a:r>
              <a:rPr lang="en-US" sz="1400" dirty="0"/>
              <a:t>Using solution focused strategies</a:t>
            </a:r>
          </a:p>
          <a:p>
            <a:pPr marL="64008" indent="0">
              <a:buNone/>
            </a:pPr>
            <a:r>
              <a:rPr lang="en-US" sz="1400" dirty="0"/>
              <a:t>Telling personal recovery story</a:t>
            </a:r>
          </a:p>
          <a:p>
            <a:pPr marL="64008" indent="0">
              <a:buNone/>
            </a:pPr>
            <a:r>
              <a:rPr lang="en-US" sz="1400" dirty="0"/>
              <a:t>Knowing community resources</a:t>
            </a:r>
          </a:p>
          <a:p>
            <a:pPr marL="64008" indent="0">
              <a:buNone/>
            </a:pPr>
            <a:r>
              <a:rPr lang="en-US" sz="1400" dirty="0"/>
              <a:t>Writing recovery plans</a:t>
            </a:r>
          </a:p>
          <a:p>
            <a:pPr marL="64008" indent="0">
              <a:buNone/>
            </a:pPr>
            <a:r>
              <a:rPr lang="en-US" sz="1400" dirty="0"/>
              <a:t>Motivating people to use dissatisfaction with their lives as an opportunity to create the one they would like </a:t>
            </a:r>
          </a:p>
          <a:p>
            <a:pPr marL="64008" indent="0">
              <a:buNone/>
            </a:pPr>
            <a:r>
              <a:rPr lang="en-US" sz="1400" dirty="0"/>
              <a:t>Writing psychiatric advance directives</a:t>
            </a:r>
          </a:p>
          <a:p>
            <a:pPr marL="64008" indent="0">
              <a:buNone/>
            </a:pPr>
            <a:r>
              <a:rPr lang="en-US" sz="1400" dirty="0"/>
              <a:t>Teaching how to manage self-talk and combating negative self-talk </a:t>
            </a:r>
          </a:p>
          <a:p>
            <a:pPr marL="64008" indent="0">
              <a:buNone/>
            </a:pPr>
            <a:r>
              <a:rPr lang="en-US" sz="1400" dirty="0"/>
              <a:t>Facing one’s fears </a:t>
            </a:r>
            <a:r>
              <a:rPr lang="en-US" sz="800" dirty="0"/>
              <a:t> </a:t>
            </a:r>
          </a:p>
          <a:p>
            <a:pPr marL="64008" indent="0">
              <a:buNone/>
            </a:pPr>
            <a:r>
              <a:rPr lang="en-US" sz="800" dirty="0"/>
              <a:t>					SAMHSA &amp; Dan O’Brien </a:t>
            </a:r>
            <a:r>
              <a:rPr lang="en-US" sz="800" dirty="0" err="1"/>
              <a:t>Mazza</a:t>
            </a:r>
            <a:r>
              <a:rPr lang="en-US" sz="800" dirty="0"/>
              <a:t>, National Director, Peer Support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166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domains of Peer Specialist Knowledge </a:t>
            </a:r>
            <a:r>
              <a:rPr lang="en-US" sz="1200" dirty="0"/>
              <a:t>(continued)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u="sng" dirty="0"/>
              <a:t>Professional Development</a:t>
            </a:r>
          </a:p>
          <a:p>
            <a:r>
              <a:rPr lang="en-US" sz="1200" dirty="0"/>
              <a:t>Understanding ethics, boundary issues &amp; dual relationships</a:t>
            </a:r>
          </a:p>
          <a:p>
            <a:r>
              <a:rPr lang="en-US" sz="1200" dirty="0"/>
              <a:t>Working effectively with professionals on an interdisciplinary team</a:t>
            </a:r>
          </a:p>
          <a:p>
            <a:r>
              <a:rPr lang="en-US" sz="1200" dirty="0"/>
              <a:t>Pursuing continuing education/maintaining certification</a:t>
            </a:r>
          </a:p>
          <a:p>
            <a:r>
              <a:rPr lang="en-US" sz="1200" dirty="0"/>
              <a:t>Understanding documentation and appropriate use of the medical record </a:t>
            </a:r>
          </a:p>
          <a:p>
            <a:r>
              <a:rPr lang="en-US" sz="1200" dirty="0"/>
              <a:t>Working effectively with supervisors</a:t>
            </a:r>
          </a:p>
          <a:p>
            <a:endParaRPr lang="en-US" sz="1200" dirty="0"/>
          </a:p>
          <a:p>
            <a:r>
              <a:rPr lang="en-US" sz="1600" b="1" u="sng" dirty="0"/>
              <a:t>Managing Crises and Emergency Situations</a:t>
            </a:r>
          </a:p>
          <a:p>
            <a:r>
              <a:rPr lang="en-US" sz="1200" dirty="0"/>
              <a:t>Although Peers are not trained clinicians nor mandated reporters, they can assist with</a:t>
            </a:r>
          </a:p>
          <a:p>
            <a:r>
              <a:rPr lang="en-US" sz="1200" dirty="0"/>
              <a:t>Preventing crises </a:t>
            </a:r>
          </a:p>
          <a:p>
            <a:r>
              <a:rPr lang="en-US" sz="1200" dirty="0"/>
              <a:t>Using resources early </a:t>
            </a:r>
          </a:p>
          <a:p>
            <a:r>
              <a:rPr lang="en-US" sz="1200" dirty="0"/>
              <a:t>Intervening in crises when appropriate</a:t>
            </a:r>
          </a:p>
          <a:p>
            <a:r>
              <a:rPr lang="en-US" sz="1200" dirty="0"/>
              <a:t>Understanding the importance of suicide prevention</a:t>
            </a:r>
          </a:p>
        </p:txBody>
      </p:sp>
    </p:spTree>
    <p:extLst>
      <p:ext uri="{BB962C8B-B14F-4D97-AF65-F5344CB8AC3E}">
        <p14:creationId xmlns:p14="http://schemas.microsoft.com/office/powerpoint/2010/main" val="14313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76289"/>
            <a:ext cx="8070056" cy="823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PEER SPECIALISTS?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54696" cy="4495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/>
              <a:t>The first VA study, called the PEER Study, looked at Peer Support Technicians and found PSTs: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Influenced Veterans’ involvement in their own care  &amp; increased their social relationships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Additional Studies have shown that Peer Specialists were often better  able to: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Empathize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Access social services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Respond to client’s strengths and desires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Be tolerant, flexible, patient and persistent</a:t>
            </a:r>
          </a:p>
          <a:p>
            <a:pPr algn="l"/>
            <a:r>
              <a:rPr lang="en-US" sz="1800" dirty="0"/>
              <a:t>Peer Support Addresses Client and Treatment System Factors demonstrating improved outcomes</a:t>
            </a:r>
          </a:p>
          <a:p>
            <a:pPr algn="l"/>
            <a:r>
              <a:rPr lang="en-US" sz="800" dirty="0"/>
              <a:t>(Adapted from: Toward the Implementation of mental health consumer provider services, </a:t>
            </a:r>
            <a:r>
              <a:rPr lang="en-US" sz="800" dirty="0" err="1"/>
              <a:t>Chinman</a:t>
            </a:r>
            <a:r>
              <a:rPr lang="en-US" sz="800" dirty="0"/>
              <a:t> et al 2006)</a:t>
            </a:r>
          </a:p>
          <a:p>
            <a:pPr algn="l"/>
            <a:endParaRPr lang="en-US" sz="1600" dirty="0"/>
          </a:p>
          <a:p>
            <a:pPr algn="l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9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PEER SPECIALISTS?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Less inpatient use </a:t>
            </a:r>
            <a:r>
              <a:rPr lang="en-US" sz="2400" dirty="0">
                <a:cs typeface="Georgia" pitchFamily="18" charset="0"/>
              </a:rPr>
              <a:t>(Clarke et al., 2000; Klein et al., 1998; Min et al., 2007; Landers &amp; Zhou, 2009) 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More time in community </a:t>
            </a:r>
            <a:r>
              <a:rPr lang="en-US" sz="2400" dirty="0">
                <a:cs typeface="Georgia" pitchFamily="18" charset="0"/>
              </a:rPr>
              <a:t>(Clarke et al., 2000; Min et al., 2007)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Better treatment engagement </a:t>
            </a:r>
            <a:r>
              <a:rPr lang="en-US" sz="2400" dirty="0">
                <a:cs typeface="Georgia" pitchFamily="18" charset="0"/>
              </a:rPr>
              <a:t>(Craig et al., 2004; Sells et al., 2006; Felton et al., 1995) 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Greater satisfaction with life </a:t>
            </a:r>
            <a:r>
              <a:rPr lang="en-US" sz="2400" dirty="0">
                <a:cs typeface="Georgia" pitchFamily="18" charset="0"/>
              </a:rPr>
              <a:t>(Felton et al., 1995)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Greater quality of life </a:t>
            </a:r>
            <a:r>
              <a:rPr lang="en-US" sz="2400" dirty="0">
                <a:cs typeface="Georgia" pitchFamily="18" charset="0"/>
              </a:rPr>
              <a:t>(Klein et al., 1998)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Greater hopefulness </a:t>
            </a:r>
            <a:r>
              <a:rPr lang="en-US" sz="2400" dirty="0">
                <a:cs typeface="Georgia" pitchFamily="18" charset="0"/>
              </a:rPr>
              <a:t>(Cook et al., 2010)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Better social functioning </a:t>
            </a:r>
            <a:r>
              <a:rPr lang="en-US" sz="2400" dirty="0">
                <a:cs typeface="Georgia" pitchFamily="18" charset="0"/>
              </a:rPr>
              <a:t>(Klein et al., 1998)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Fewer problems and needs </a:t>
            </a:r>
            <a:r>
              <a:rPr lang="en-US" sz="2400" dirty="0">
                <a:cs typeface="Georgia" pitchFamily="18" charset="0"/>
              </a:rPr>
              <a:t>(Craig et al., 2004; Felton et al., 1995)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cs typeface="Georgia" pitchFamily="18" charset="0"/>
              </a:rPr>
              <a:t>Better patient activation </a:t>
            </a:r>
            <a:r>
              <a:rPr lang="en-US" sz="2400" dirty="0">
                <a:cs typeface="Georgia" pitchFamily="18" charset="0"/>
              </a:rPr>
              <a:t>(</a:t>
            </a:r>
            <a:r>
              <a:rPr lang="en-US" sz="2400" dirty="0" err="1">
                <a:cs typeface="Georgia" pitchFamily="18" charset="0"/>
              </a:rPr>
              <a:t>Chinman</a:t>
            </a:r>
            <a:r>
              <a:rPr lang="en-US" sz="2400" dirty="0">
                <a:cs typeface="Georgia" pitchFamily="18" charset="0"/>
              </a:rPr>
              <a:t> et al., 2013)</a:t>
            </a:r>
          </a:p>
          <a:p>
            <a:pPr lvl="3">
              <a:buFont typeface="Courier New" pitchFamily="49" charset="0"/>
              <a:buChar char="o"/>
            </a:pPr>
            <a:r>
              <a:rPr lang="en-US" sz="2200" dirty="0">
                <a:cs typeface="Georgia" pitchFamily="18" charset="0"/>
              </a:rPr>
              <a:t>Particularly good at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316FB222FD3741A5D6462167962694" ma:contentTypeVersion="0" ma:contentTypeDescription="Create a new document." ma:contentTypeScope="" ma:versionID="c012947bebbb7f0275129332f130e5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7591D4-76DE-4F06-8E41-D7CD797CB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9B492-CAE7-49E1-8A0E-BECA20E85F85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4AD4B2B-DE72-4839-BCEE-CFF52F91F0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902</TotalTime>
  <Words>770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Constantia</vt:lpstr>
      <vt:lpstr>Courier New</vt:lpstr>
      <vt:lpstr>Georgia</vt:lpstr>
      <vt:lpstr>Wingdings</vt:lpstr>
      <vt:lpstr>Wingdings 2</vt:lpstr>
      <vt:lpstr>Flow</vt:lpstr>
      <vt:lpstr>Peer Specialists &amp; VA Mental Health Services</vt:lpstr>
      <vt:lpstr>PowerPoint Presentation</vt:lpstr>
      <vt:lpstr>What is Peer Support?</vt:lpstr>
      <vt:lpstr>A PEER SPECIALIST ……..</vt:lpstr>
      <vt:lpstr>10 DOMAINS OF Peer Specialist Knowledge</vt:lpstr>
      <vt:lpstr>10 domains of Peer Specialist Knowledge (continued) </vt:lpstr>
      <vt:lpstr>10 domains of Peer Specialist Knowledge (continued) </vt:lpstr>
      <vt:lpstr>WHY PEER SPECIALISTS?</vt:lpstr>
      <vt:lpstr>WHY PEER SPECIALISTS?</vt:lpstr>
      <vt:lpstr>Peer Specialist Programs</vt:lpstr>
      <vt:lpstr>WHY PEER SPECIALISTS?</vt:lpstr>
      <vt:lpstr>Peer Specialists &amp; Peer Support</vt:lpstr>
      <vt:lpstr>PowerPoint Presentation</vt:lpstr>
    </vt:vector>
  </TitlesOfParts>
  <Company>Veteran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Soni C.</dc:creator>
  <cp:lastModifiedBy>Thompson, Tammy K.</cp:lastModifiedBy>
  <cp:revision>30</cp:revision>
  <dcterms:created xsi:type="dcterms:W3CDTF">2015-04-06T21:07:43Z</dcterms:created>
  <dcterms:modified xsi:type="dcterms:W3CDTF">2017-08-28T17:13:25Z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0x01010014316FB222FD3741A5D6462167962694</vt:lpwstr>
  </property>
</Properties>
</file>