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7"/>
  </p:notesMasterIdLst>
  <p:sldIdLst>
    <p:sldId id="263" r:id="rId5"/>
    <p:sldId id="283" r:id="rId6"/>
    <p:sldId id="264" r:id="rId7"/>
    <p:sldId id="272" r:id="rId8"/>
    <p:sldId id="287" r:id="rId9"/>
    <p:sldId id="304" r:id="rId10"/>
    <p:sldId id="260" r:id="rId11"/>
    <p:sldId id="258" r:id="rId12"/>
    <p:sldId id="280" r:id="rId13"/>
    <p:sldId id="281" r:id="rId14"/>
    <p:sldId id="294" r:id="rId15"/>
    <p:sldId id="261" r:id="rId16"/>
    <p:sldId id="295" r:id="rId17"/>
    <p:sldId id="270" r:id="rId18"/>
    <p:sldId id="301" r:id="rId19"/>
    <p:sldId id="302" r:id="rId20"/>
    <p:sldId id="278" r:id="rId21"/>
    <p:sldId id="306" r:id="rId22"/>
    <p:sldId id="289" r:id="rId23"/>
    <p:sldId id="298" r:id="rId24"/>
    <p:sldId id="305" r:id="rId25"/>
    <p:sldId id="303" r:id="rId26"/>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BADBE48B-B94A-4219-9F4D-C8D094F13332}" type="datetimeFigureOut">
              <a:rPr lang="en-US" smtClean="0"/>
              <a:t>8/28/2017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4AE991C-0E7D-4C0D-9BF6-2B84E6CB76E0}" type="slidenum">
              <a:rPr lang="en-US" smtClean="0"/>
              <a:t>‹#›</a:t>
            </a:fld>
            <a:endParaRPr lang="en-US"/>
          </a:p>
        </p:txBody>
      </p:sp>
    </p:spTree>
    <p:extLst>
      <p:ext uri="{BB962C8B-B14F-4D97-AF65-F5344CB8AC3E}">
        <p14:creationId xmlns:p14="http://schemas.microsoft.com/office/powerpoint/2010/main" val="367192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a:t>
            </a:fld>
            <a:endParaRPr lang="en-US"/>
          </a:p>
        </p:txBody>
      </p:sp>
    </p:spTree>
    <p:extLst>
      <p:ext uri="{BB962C8B-B14F-4D97-AF65-F5344CB8AC3E}">
        <p14:creationId xmlns:p14="http://schemas.microsoft.com/office/powerpoint/2010/main" val="1816568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noted supervision…important elements.</a:t>
            </a:r>
            <a:r>
              <a:rPr lang="en-US" baseline="0" dirty="0"/>
              <a:t>  We focus a lot on supervision because this is the hub of Peer development and foundation for successful integration on </a:t>
            </a:r>
            <a:r>
              <a:rPr lang="en-US" baseline="0" dirty="0" err="1"/>
              <a:t>tx</a:t>
            </a:r>
            <a:r>
              <a:rPr lang="en-US" baseline="0" dirty="0"/>
              <a:t> team.</a:t>
            </a:r>
            <a:endParaRPr lang="en-US" dirty="0"/>
          </a:p>
          <a:p>
            <a:endParaRPr lang="en-US" dirty="0"/>
          </a:p>
          <a:p>
            <a:r>
              <a:rPr lang="en-US" dirty="0"/>
              <a:t>Though supervisors of PSS</a:t>
            </a:r>
            <a:r>
              <a:rPr lang="en-US" baseline="0" dirty="0"/>
              <a:t> come to the supervisory relationship with clinical training and experience, it is important to cultivate tone of mutuality, to encourage open communication, curiosity, willingness to discuss awkward/difficult topics and strive to minimize power dynamic.</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12</a:t>
            </a:fld>
            <a:endParaRPr lang="en-US"/>
          </a:p>
        </p:txBody>
      </p:sp>
    </p:spTree>
    <p:extLst>
      <p:ext uri="{BB962C8B-B14F-4D97-AF65-F5344CB8AC3E}">
        <p14:creationId xmlns:p14="http://schemas.microsoft.com/office/powerpoint/2010/main" val="1564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 feels</a:t>
            </a:r>
            <a:r>
              <a:rPr lang="en-US" baseline="0" dirty="0"/>
              <a:t> </a:t>
            </a:r>
            <a:r>
              <a:rPr lang="en-US" dirty="0"/>
              <a:t>ridiculous to </a:t>
            </a:r>
            <a:r>
              <a:rPr lang="en-US" dirty="0" err="1"/>
              <a:t>hilight</a:t>
            </a:r>
            <a:r>
              <a:rPr lang="en-US" dirty="0"/>
              <a:t> such negative ideas about what Peer Support does, misperceptions</a:t>
            </a:r>
            <a:r>
              <a:rPr lang="en-US" baseline="0" dirty="0"/>
              <a:t> do exist and important to be aware.  Presenting some general responsibilities, but will provide more detail as we discuss local implementation.</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14</a:t>
            </a:fld>
            <a:endParaRPr lang="en-US"/>
          </a:p>
        </p:txBody>
      </p:sp>
    </p:spTree>
    <p:extLst>
      <p:ext uri="{BB962C8B-B14F-4D97-AF65-F5344CB8AC3E}">
        <p14:creationId xmlns:p14="http://schemas.microsoft.com/office/powerpoint/2010/main" val="2055717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reviewing these slides, actually</a:t>
            </a:r>
            <a:r>
              <a:rPr lang="en-US" baseline="0" dirty="0"/>
              <a:t> v</a:t>
            </a:r>
            <a:r>
              <a:rPr lang="en-US" dirty="0"/>
              <a:t>ery exciting to see the progress we’ve made, opportunities are endless,</a:t>
            </a:r>
            <a:r>
              <a:rPr lang="en-US" baseline="0" dirty="0"/>
              <a:t> but we need to be careful to maintain balance</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16</a:t>
            </a:fld>
            <a:endParaRPr lang="en-US"/>
          </a:p>
        </p:txBody>
      </p:sp>
    </p:spTree>
    <p:extLst>
      <p:ext uri="{BB962C8B-B14F-4D97-AF65-F5344CB8AC3E}">
        <p14:creationId xmlns:p14="http://schemas.microsoft.com/office/powerpoint/2010/main" val="3680061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have lots of room to grow, but</a:t>
            </a:r>
            <a:r>
              <a:rPr lang="en-US" baseline="0" dirty="0"/>
              <a:t> we have had many successes in the past 2 years.  GS-5s are now certified and GS-6s.   Peers have developed a strong, </a:t>
            </a:r>
            <a:r>
              <a:rPr lang="en-US" baseline="0" dirty="0" err="1"/>
              <a:t>colleguial</a:t>
            </a:r>
            <a:r>
              <a:rPr lang="en-US" baseline="0" dirty="0"/>
              <a:t> network</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17</a:t>
            </a:fld>
            <a:endParaRPr lang="en-US"/>
          </a:p>
        </p:txBody>
      </p:sp>
    </p:spTree>
    <p:extLst>
      <p:ext uri="{BB962C8B-B14F-4D97-AF65-F5344CB8AC3E}">
        <p14:creationId xmlns:p14="http://schemas.microsoft.com/office/powerpoint/2010/main" val="59252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19</a:t>
            </a:fld>
            <a:endParaRPr lang="en-US"/>
          </a:p>
        </p:txBody>
      </p:sp>
    </p:spTree>
    <p:extLst>
      <p:ext uri="{BB962C8B-B14F-4D97-AF65-F5344CB8AC3E}">
        <p14:creationId xmlns:p14="http://schemas.microsoft.com/office/powerpoint/2010/main" val="205580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a:t>
            </a:r>
            <a:r>
              <a:rPr lang="en-US" baseline="0" dirty="0"/>
              <a:t> way of review for some, we will review background and research.  We’ve relied heavily on learning from others and available literature.  We understand that there is a lot of information available and that many people are becoming more familiar with this service so we will generally focus our presentation on our experience.  Actual personal experience is what </a:t>
            </a:r>
            <a:r>
              <a:rPr lang="en-US" baseline="0" dirty="0" err="1"/>
              <a:t>hilights</a:t>
            </a:r>
            <a:r>
              <a:rPr lang="en-US" baseline="0" dirty="0"/>
              <a:t> the nuances and complexities that are easily gleaned from research and didactics. </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2</a:t>
            </a:fld>
            <a:endParaRPr lang="en-US"/>
          </a:p>
        </p:txBody>
      </p:sp>
    </p:spTree>
    <p:extLst>
      <p:ext uri="{BB962C8B-B14F-4D97-AF65-F5344CB8AC3E}">
        <p14:creationId xmlns:p14="http://schemas.microsoft.com/office/powerpoint/2010/main" val="232001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we got the opportunity to do all of this!  The stars aligned.  It was a windfall of resource and mandate and while it was welcome, it was incredibly overwhelming.</a:t>
            </a:r>
          </a:p>
          <a:p>
            <a:r>
              <a:rPr lang="en-US" baseline="0" dirty="0"/>
              <a:t>Actually, VA is the largest employer of the Peer Support in the World</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3</a:t>
            </a:fld>
            <a:endParaRPr lang="en-US"/>
          </a:p>
        </p:txBody>
      </p:sp>
    </p:spTree>
    <p:extLst>
      <p:ext uri="{BB962C8B-B14F-4D97-AF65-F5344CB8AC3E}">
        <p14:creationId xmlns:p14="http://schemas.microsoft.com/office/powerpoint/2010/main" val="101821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includes</a:t>
            </a:r>
            <a:r>
              <a:rPr lang="en-US" baseline="0" dirty="0"/>
              <a:t> veteran status with lived MH experience in sustained period of recovery, at least one year.  Created a massive mandate to rapidly hire at all of our larger VAs.</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4</a:t>
            </a:fld>
            <a:endParaRPr lang="en-US"/>
          </a:p>
        </p:txBody>
      </p:sp>
    </p:spTree>
    <p:extLst>
      <p:ext uri="{BB962C8B-B14F-4D97-AF65-F5344CB8AC3E}">
        <p14:creationId xmlns:p14="http://schemas.microsoft.com/office/powerpoint/2010/main" val="12092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us</a:t>
            </a:r>
            <a:r>
              <a:rPr lang="en-US" baseline="0" dirty="0"/>
              <a:t> to build identity as a distinct, separate discipline with unique features.  Important to build </a:t>
            </a:r>
            <a:r>
              <a:rPr lang="en-US" baseline="0" dirty="0" err="1"/>
              <a:t>collegueality</a:t>
            </a:r>
            <a:r>
              <a:rPr lang="en-US" baseline="0" dirty="0"/>
              <a:t>, networking, supports for providers to avoid feeling isolated in their practice.  Needed to create infrastructure. Recognized need to create as much structure as possible.  Realized we needed more resources to adequately support the appropriate development and utilization of Peer Support in a variety of programs across multiple sites.    Eventually, small committee formalized to include additional .5 Peer Support Supervisor FTE</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7</a:t>
            </a:fld>
            <a:endParaRPr lang="en-US"/>
          </a:p>
        </p:txBody>
      </p:sp>
    </p:spTree>
    <p:extLst>
      <p:ext uri="{BB962C8B-B14F-4D97-AF65-F5344CB8AC3E}">
        <p14:creationId xmlns:p14="http://schemas.microsoft.com/office/powerpoint/2010/main" val="370937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r>
              <a:rPr lang="en-US" baseline="0" dirty="0"/>
              <a:t> environments seemed like good place to start with peer support (MHICM, PRRC).  Those programs where already implementing the Recovery Model.  Discussed role of new peer support (including what they would not do, such as be a fulltime driver for Vets with transportation problems)</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8</a:t>
            </a:fld>
            <a:endParaRPr lang="en-US"/>
          </a:p>
        </p:txBody>
      </p:sp>
    </p:spTree>
    <p:extLst>
      <p:ext uri="{BB962C8B-B14F-4D97-AF65-F5344CB8AC3E}">
        <p14:creationId xmlns:p14="http://schemas.microsoft.com/office/powerpoint/2010/main" val="70380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9</a:t>
            </a:fld>
            <a:endParaRPr lang="en-US"/>
          </a:p>
        </p:txBody>
      </p:sp>
    </p:spTree>
    <p:extLst>
      <p:ext uri="{BB962C8B-B14F-4D97-AF65-F5344CB8AC3E}">
        <p14:creationId xmlns:p14="http://schemas.microsoft.com/office/powerpoint/2010/main" val="36130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(Adapted from: Toward the Implementation of mental health consumer provider services, </a:t>
            </a:r>
            <a:r>
              <a:rPr lang="en-US" sz="1200" dirty="0" err="1"/>
              <a:t>Chinman</a:t>
            </a:r>
            <a:r>
              <a:rPr lang="en-US" sz="1200" dirty="0"/>
              <a:t> et al 2006)</a:t>
            </a:r>
          </a:p>
          <a:p>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10</a:t>
            </a:fld>
            <a:endParaRPr lang="en-US"/>
          </a:p>
        </p:txBody>
      </p:sp>
    </p:spTree>
    <p:extLst>
      <p:ext uri="{BB962C8B-B14F-4D97-AF65-F5344CB8AC3E}">
        <p14:creationId xmlns:p14="http://schemas.microsoft.com/office/powerpoint/2010/main" val="609501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Jill can share her experience of</a:t>
            </a:r>
            <a:r>
              <a:rPr lang="en-US" baseline="0" dirty="0"/>
              <a:t> being so overly cautious of </a:t>
            </a:r>
            <a:r>
              <a:rPr lang="en-US" u="sng" baseline="0" dirty="0"/>
              <a:t>not</a:t>
            </a:r>
            <a:r>
              <a:rPr lang="en-US" baseline="0" dirty="0"/>
              <a:t> being overprotective.</a:t>
            </a:r>
            <a:endParaRPr lang="en-US" dirty="0"/>
          </a:p>
        </p:txBody>
      </p:sp>
      <p:sp>
        <p:nvSpPr>
          <p:cNvPr id="4" name="Slide Number Placeholder 3"/>
          <p:cNvSpPr>
            <a:spLocks noGrp="1"/>
          </p:cNvSpPr>
          <p:nvPr>
            <p:ph type="sldNum" sz="quarter" idx="10"/>
          </p:nvPr>
        </p:nvSpPr>
        <p:spPr/>
        <p:txBody>
          <a:bodyPr/>
          <a:lstStyle/>
          <a:p>
            <a:fld id="{34AE991C-0E7D-4C0D-9BF6-2B84E6CB76E0}" type="slidenum">
              <a:rPr lang="en-US" smtClean="0"/>
              <a:t>11</a:t>
            </a:fld>
            <a:endParaRPr lang="en-US"/>
          </a:p>
        </p:txBody>
      </p:sp>
    </p:spTree>
    <p:extLst>
      <p:ext uri="{BB962C8B-B14F-4D97-AF65-F5344CB8AC3E}">
        <p14:creationId xmlns:p14="http://schemas.microsoft.com/office/powerpoint/2010/main" val="274135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C14D8-1E4A-4A69-9262-23B4166C129A}"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C14D8-1E4A-4A69-9262-23B4166C129A}"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C14D8-1E4A-4A69-9262-23B4166C129A}"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EC14D8-1E4A-4A69-9262-23B4166C129A}"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C14D8-1E4A-4A69-9262-23B4166C129A}"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C14D8-1E4A-4A69-9262-23B4166C129A}"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EC14D8-1E4A-4A69-9262-23B4166C129A}" type="datetimeFigureOut">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EC14D8-1E4A-4A69-9262-23B4166C129A}" type="datetimeFigureOut">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14D8-1E4A-4A69-9262-23B4166C129A}" type="datetimeFigureOut">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5E2BF-7501-40BD-AC28-DD796F671F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C14D8-1E4A-4A69-9262-23B4166C129A}"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5E2BF-7501-40BD-AC28-DD796F671F4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3EC14D8-1E4A-4A69-9262-23B4166C129A}" type="datetimeFigureOut">
              <a:rPr lang="en-US" smtClean="0"/>
              <a:t>8/28/2017</a:t>
            </a:fld>
            <a:endParaRPr lang="en-US"/>
          </a:p>
        </p:txBody>
      </p:sp>
      <p:sp>
        <p:nvSpPr>
          <p:cNvPr id="9" name="Slide Number Placeholder 8"/>
          <p:cNvSpPr>
            <a:spLocks noGrp="1"/>
          </p:cNvSpPr>
          <p:nvPr>
            <p:ph type="sldNum" sz="quarter" idx="11"/>
          </p:nvPr>
        </p:nvSpPr>
        <p:spPr/>
        <p:txBody>
          <a:bodyPr/>
          <a:lstStyle/>
          <a:p>
            <a:fld id="{F7A5E2BF-7501-40BD-AC28-DD796F671F4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A5E2BF-7501-40BD-AC28-DD796F671F4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3EC14D8-1E4A-4A69-9262-23B4166C129A}" type="datetimeFigureOut">
              <a:rPr lang="en-US" smtClean="0"/>
              <a:t>8/28/2017</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114800"/>
            <a:ext cx="7543800" cy="1603375"/>
          </a:xfrm>
        </p:spPr>
        <p:txBody>
          <a:bodyPr/>
          <a:lstStyle/>
          <a:p>
            <a:pPr algn="ctr"/>
            <a:br>
              <a:rPr lang="en-US" sz="5400" u="sng" dirty="0"/>
            </a:br>
            <a:br>
              <a:rPr lang="en-US" sz="5400" u="sng" dirty="0"/>
            </a:br>
            <a:br>
              <a:rPr lang="en-US" sz="5400" u="sng" dirty="0"/>
            </a:br>
            <a:r>
              <a:rPr lang="en-US" sz="5400" u="sng" dirty="0">
                <a:solidFill>
                  <a:schemeClr val="tx1"/>
                </a:solidFill>
              </a:rPr>
              <a:t>VAPAHCS</a:t>
            </a:r>
            <a:br>
              <a:rPr lang="en-US" sz="5400" u="sng" dirty="0"/>
            </a:br>
            <a:r>
              <a:rPr lang="en-US" sz="5400" i="1" dirty="0">
                <a:solidFill>
                  <a:srgbClr val="FF0000"/>
                </a:solidFill>
              </a:rPr>
              <a:t>Peer Support Services</a:t>
            </a:r>
            <a:br>
              <a:rPr lang="en-US" sz="5400" i="1" dirty="0">
                <a:solidFill>
                  <a:srgbClr val="FF0000"/>
                </a:solidFill>
              </a:rPr>
            </a:br>
            <a:r>
              <a:rPr lang="en-US" sz="5400" i="1" dirty="0">
                <a:solidFill>
                  <a:srgbClr val="FF0000"/>
                </a:solidFill>
              </a:rPr>
              <a:t>2012-Present</a:t>
            </a:r>
            <a:br>
              <a:rPr lang="en-US" sz="5400" i="1" u="sng" dirty="0"/>
            </a:br>
            <a:r>
              <a:rPr lang="en-US" sz="1100" dirty="0"/>
              <a:t>http://www.youtube.com/watch?feature=player_detailpage&amp;v=HcvA2pdpuSU</a:t>
            </a:r>
            <a:br>
              <a:rPr lang="en-US" dirty="0"/>
            </a:br>
            <a:br>
              <a:rPr lang="en-US" dirty="0"/>
            </a:br>
            <a:r>
              <a:rPr lang="en-US" sz="3200" b="1" dirty="0"/>
              <a:t>Soni Adams, LCSW </a:t>
            </a:r>
            <a:r>
              <a:rPr lang="en-US" sz="1000" b="1" dirty="0"/>
              <a:t>Program Coordinator</a:t>
            </a:r>
          </a:p>
        </p:txBody>
      </p:sp>
      <p:sp>
        <p:nvSpPr>
          <p:cNvPr id="5" name="Content Placeholder 4"/>
          <p:cNvSpPr>
            <a:spLocks noGrp="1"/>
          </p:cNvSpPr>
          <p:nvPr>
            <p:ph type="subTitle" idx="1"/>
          </p:nvPr>
        </p:nvSpPr>
        <p:spPr/>
        <p:txBody>
          <a:bodyPr>
            <a:normAutofit/>
          </a:bodyPr>
          <a:lstStyle/>
          <a:p>
            <a:pPr>
              <a:buFont typeface="Wingdings" panose="05000000000000000000" pitchFamily="2" charset="2"/>
              <a:buChar char="Ø"/>
            </a:pPr>
            <a:endParaRPr lang="en-US" dirty="0"/>
          </a:p>
          <a:p>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9904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54" y="304800"/>
            <a:ext cx="7620000" cy="1143000"/>
          </a:xfrm>
        </p:spPr>
        <p:txBody>
          <a:bodyPr/>
          <a:lstStyle/>
          <a:p>
            <a:r>
              <a:rPr lang="en-US" sz="3600" dirty="0"/>
              <a:t>How Peer Support can Address Client and Treatment System Factors:</a:t>
            </a:r>
          </a:p>
        </p:txBody>
      </p:sp>
      <p:sp>
        <p:nvSpPr>
          <p:cNvPr id="3" name="Content Placeholder 2"/>
          <p:cNvSpPr>
            <a:spLocks noGrp="1"/>
          </p:cNvSpPr>
          <p:nvPr>
            <p:ph idx="1"/>
          </p:nvPr>
        </p:nvSpPr>
        <p:spPr>
          <a:xfrm>
            <a:off x="381000" y="1447800"/>
            <a:ext cx="7696200" cy="4953000"/>
          </a:xfrm>
        </p:spPr>
        <p:txBody>
          <a:bodyPr/>
          <a:lstStyle/>
          <a:p>
            <a:r>
              <a:rPr lang="en-US" dirty="0"/>
              <a:t>Social Isolation ……  Enhances social networks by role modeling and facilitating peer support activities.</a:t>
            </a:r>
          </a:p>
          <a:p>
            <a:r>
              <a:rPr lang="en-US" dirty="0"/>
              <a:t>Disconnection from ongoing treatment  .....  Engages clients, makes treatment more relevant through collaboration</a:t>
            </a:r>
          </a:p>
          <a:p>
            <a:r>
              <a:rPr lang="en-US" dirty="0"/>
              <a:t>Powerlessness and Demoralization  …..  Activates clients, teaches coping and street smarts; provides hope through role modeling</a:t>
            </a:r>
          </a:p>
          <a:p>
            <a:r>
              <a:rPr lang="en-US" dirty="0"/>
              <a:t>Overburdened providers …..  Supplements existing treatment, increases access</a:t>
            </a:r>
          </a:p>
          <a:p>
            <a:r>
              <a:rPr lang="en-US" dirty="0"/>
              <a:t>Fragmented Services …..  Provides system navigation to increase access.</a:t>
            </a:r>
          </a:p>
          <a:p>
            <a:r>
              <a:rPr lang="en-US" dirty="0"/>
              <a:t>Lack of emphasis on recovery, empowerment …..   Emphasizes recovery.</a:t>
            </a:r>
          </a:p>
          <a:p>
            <a:pPr marL="114300" indent="0">
              <a:buNone/>
            </a:pPr>
            <a:endParaRPr lang="en-US" dirty="0"/>
          </a:p>
          <a:p>
            <a:endParaRPr lang="en-US" dirty="0"/>
          </a:p>
          <a:p>
            <a:endParaRPr lang="en-US" dirty="0"/>
          </a:p>
        </p:txBody>
      </p:sp>
      <p:sp>
        <p:nvSpPr>
          <p:cNvPr id="10" name="Right Arrow 9"/>
          <p:cNvSpPr/>
          <p:nvPr/>
        </p:nvSpPr>
        <p:spPr>
          <a:xfrm>
            <a:off x="2667000" y="1600200"/>
            <a:ext cx="381000" cy="198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10200" y="2362200"/>
            <a:ext cx="457200" cy="198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683" y="3103083"/>
            <a:ext cx="549275" cy="31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Arrow 15"/>
          <p:cNvSpPr/>
          <p:nvPr/>
        </p:nvSpPr>
        <p:spPr>
          <a:xfrm>
            <a:off x="3807854" y="411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429000" y="4921758"/>
            <a:ext cx="378854"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flipV="1">
            <a:off x="6172200" y="5688179"/>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5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 Role:</a:t>
            </a:r>
            <a:br>
              <a:rPr lang="en-US" dirty="0"/>
            </a:br>
            <a:r>
              <a:rPr lang="en-US" dirty="0"/>
              <a:t>Supervision</a:t>
            </a:r>
          </a:p>
        </p:txBody>
      </p:sp>
      <p:sp>
        <p:nvSpPr>
          <p:cNvPr id="3" name="Content Placeholder 2"/>
          <p:cNvSpPr>
            <a:spLocks noGrp="1"/>
          </p:cNvSpPr>
          <p:nvPr>
            <p:ph idx="1"/>
          </p:nvPr>
        </p:nvSpPr>
        <p:spPr/>
        <p:txBody>
          <a:bodyPr/>
          <a:lstStyle/>
          <a:p>
            <a:r>
              <a:rPr lang="en-US" dirty="0"/>
              <a:t>Weekly supervision meetings with peer support staff</a:t>
            </a:r>
          </a:p>
          <a:p>
            <a:pPr lvl="1"/>
            <a:r>
              <a:rPr lang="en-US" dirty="0"/>
              <a:t>Work early to develop relationship of mutuality</a:t>
            </a:r>
          </a:p>
          <a:p>
            <a:pPr lvl="1"/>
            <a:r>
              <a:rPr lang="en-US" dirty="0"/>
              <a:t>Supervisor and Supervisee are both learners</a:t>
            </a:r>
          </a:p>
          <a:p>
            <a:pPr lvl="1"/>
            <a:r>
              <a:rPr lang="en-US" dirty="0"/>
              <a:t>Create a supervisory space for Peers to learn to utilize their lived experience, Peer training, and personal strengths</a:t>
            </a:r>
          </a:p>
          <a:p>
            <a:pPr lvl="1"/>
            <a:r>
              <a:rPr lang="en-US" dirty="0"/>
              <a:t>Minimize role confusion</a:t>
            </a:r>
          </a:p>
          <a:p>
            <a:pPr lvl="2"/>
            <a:r>
              <a:rPr lang="en-US" dirty="0"/>
              <a:t>Transitioning from the “client” identity to their new professional work identity </a:t>
            </a:r>
          </a:p>
          <a:p>
            <a:pPr marL="777240" lvl="2" indent="0">
              <a:buNone/>
            </a:pP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4550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Supervisor Role:</a:t>
            </a:r>
            <a:br>
              <a:rPr lang="en-US" dirty="0"/>
            </a:br>
            <a:r>
              <a:rPr lang="en-US" sz="3200" dirty="0"/>
              <a:t>(Key to Successful Implementation!)</a:t>
            </a:r>
          </a:p>
        </p:txBody>
      </p:sp>
      <p:sp>
        <p:nvSpPr>
          <p:cNvPr id="3" name="Content Placeholder 2"/>
          <p:cNvSpPr>
            <a:spLocks noGrp="1"/>
          </p:cNvSpPr>
          <p:nvPr>
            <p:ph idx="1"/>
          </p:nvPr>
        </p:nvSpPr>
        <p:spPr/>
        <p:txBody>
          <a:bodyPr>
            <a:normAutofit/>
          </a:bodyPr>
          <a:lstStyle/>
          <a:p>
            <a:r>
              <a:rPr lang="en-US" dirty="0"/>
              <a:t>To educate, advocate and role model on the team</a:t>
            </a:r>
          </a:p>
          <a:p>
            <a:r>
              <a:rPr lang="en-US" dirty="0"/>
              <a:t>Tasked to shepherd Peer Support success</a:t>
            </a:r>
          </a:p>
          <a:p>
            <a:r>
              <a:rPr lang="en-US" dirty="0"/>
              <a:t>Clearly identifying responsibilities that are within scope of Peer Support</a:t>
            </a:r>
          </a:p>
          <a:p>
            <a:r>
              <a:rPr lang="en-US" dirty="0"/>
              <a:t>Foster Professional development (maintain the same standards)</a:t>
            </a:r>
          </a:p>
          <a:p>
            <a:r>
              <a:rPr lang="en-US" dirty="0"/>
              <a:t>Provide tools to do the job</a:t>
            </a:r>
          </a:p>
          <a:p>
            <a:r>
              <a:rPr lang="en-US" dirty="0"/>
              <a:t>Understand recovery tools utilized by Peer Support</a:t>
            </a:r>
          </a:p>
          <a:p>
            <a:r>
              <a:rPr lang="en-US" dirty="0"/>
              <a:t>Most importantly…weekly supervision</a:t>
            </a:r>
          </a:p>
          <a:p>
            <a:pPr marL="41148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61069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Supervision:</a:t>
            </a:r>
            <a:br>
              <a:rPr lang="en-US" dirty="0"/>
            </a:br>
            <a:r>
              <a:rPr lang="en-US" dirty="0"/>
              <a:t>Boundaries</a:t>
            </a:r>
          </a:p>
        </p:txBody>
      </p:sp>
      <p:sp>
        <p:nvSpPr>
          <p:cNvPr id="3" name="Content Placeholder 2"/>
          <p:cNvSpPr>
            <a:spLocks noGrp="1"/>
          </p:cNvSpPr>
          <p:nvPr>
            <p:ph idx="1"/>
          </p:nvPr>
        </p:nvSpPr>
        <p:spPr/>
        <p:txBody>
          <a:bodyPr/>
          <a:lstStyle/>
          <a:p>
            <a:r>
              <a:rPr lang="en-US" dirty="0"/>
              <a:t>Be Particularly Mindful of Boundaries</a:t>
            </a:r>
          </a:p>
          <a:p>
            <a:pPr lvl="1"/>
            <a:r>
              <a:rPr lang="en-US" dirty="0"/>
              <a:t>Avoid Dual relationships (can be difficult in smaller facilities)</a:t>
            </a:r>
          </a:p>
          <a:p>
            <a:pPr lvl="1"/>
            <a:r>
              <a:rPr lang="en-US" dirty="0"/>
              <a:t>Focus is on work related issues and work performance</a:t>
            </a:r>
          </a:p>
          <a:p>
            <a:pPr lvl="1"/>
            <a:r>
              <a:rPr lang="en-US" dirty="0"/>
              <a:t>Focus is on the veteran’s needs</a:t>
            </a:r>
          </a:p>
          <a:p>
            <a:pPr lvl="1"/>
            <a:r>
              <a:rPr lang="en-US" dirty="0"/>
              <a:t>Developing professional boundaries</a:t>
            </a:r>
          </a:p>
          <a:p>
            <a:pPr lvl="2"/>
            <a:r>
              <a:rPr lang="en-US" dirty="0"/>
              <a:t>Expected norms in the workplace</a:t>
            </a:r>
          </a:p>
          <a:p>
            <a:pPr lvl="1"/>
            <a:r>
              <a:rPr lang="en-US" dirty="0"/>
              <a:t>RED FLAGS	</a:t>
            </a:r>
          </a:p>
          <a:p>
            <a:pPr lvl="2"/>
            <a:r>
              <a:rPr lang="en-US" dirty="0"/>
              <a:t>Focus revolves around mental health needs of the Peer </a:t>
            </a:r>
          </a:p>
          <a:p>
            <a:pPr lvl="2"/>
            <a:r>
              <a:rPr lang="en-US" dirty="0"/>
              <a:t>Interacting with Peer differently than other staff</a:t>
            </a:r>
          </a:p>
          <a:p>
            <a:pPr lvl="2"/>
            <a:r>
              <a:rPr lang="en-US" dirty="0"/>
              <a:t>Overprotective</a:t>
            </a:r>
          </a:p>
          <a:p>
            <a:endParaRPr lang="en-US" dirty="0"/>
          </a:p>
        </p:txBody>
      </p:sp>
    </p:spTree>
    <p:extLst>
      <p:ext uri="{BB962C8B-B14F-4D97-AF65-F5344CB8AC3E}">
        <p14:creationId xmlns:p14="http://schemas.microsoft.com/office/powerpoint/2010/main" val="82139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 and Responsibilities in Mental Health Programs</a:t>
            </a:r>
          </a:p>
        </p:txBody>
      </p:sp>
      <p:sp>
        <p:nvSpPr>
          <p:cNvPr id="3" name="Content Placeholder 2"/>
          <p:cNvSpPr>
            <a:spLocks noGrp="1"/>
          </p:cNvSpPr>
          <p:nvPr>
            <p:ph idx="1"/>
          </p:nvPr>
        </p:nvSpPr>
        <p:spPr>
          <a:xfrm>
            <a:off x="304800" y="1600200"/>
            <a:ext cx="7620000" cy="4800600"/>
          </a:xfrm>
        </p:spPr>
        <p:txBody>
          <a:bodyPr>
            <a:normAutofit/>
          </a:bodyPr>
          <a:lstStyle/>
          <a:p>
            <a:r>
              <a:rPr lang="en-US" sz="3200" b="1" dirty="0"/>
              <a:t>DO	:</a:t>
            </a:r>
            <a:r>
              <a:rPr lang="en-US" dirty="0"/>
              <a:t>			</a:t>
            </a:r>
            <a:r>
              <a:rPr lang="en-US" sz="3200" b="1" dirty="0"/>
              <a:t>DON’T:</a:t>
            </a:r>
          </a:p>
          <a:p>
            <a:r>
              <a:rPr lang="en-US" dirty="0"/>
              <a:t>Facilitate Peer Groups	Fill in as “Other” staff</a:t>
            </a:r>
          </a:p>
          <a:p>
            <a:r>
              <a:rPr lang="en-US" dirty="0"/>
              <a:t>Health Coaching		Provide Psychotherapy</a:t>
            </a:r>
          </a:p>
          <a:p>
            <a:r>
              <a:rPr lang="en-US" dirty="0"/>
              <a:t>Share their story		Do other people’s jobs </a:t>
            </a:r>
          </a:p>
          <a:p>
            <a:r>
              <a:rPr lang="en-US" dirty="0"/>
              <a:t>Advocate			Fulfill other people’s roles</a:t>
            </a:r>
          </a:p>
          <a:p>
            <a:r>
              <a:rPr lang="en-US" dirty="0"/>
              <a:t>Act as role models		Collude against staff</a:t>
            </a:r>
          </a:p>
          <a:p>
            <a:r>
              <a:rPr lang="en-US" dirty="0"/>
              <a:t>Provide crisis support	Cross boundaries</a:t>
            </a:r>
          </a:p>
          <a:p>
            <a:r>
              <a:rPr lang="en-US" dirty="0"/>
              <a:t>Communicate with staff	Support self destructive behavior</a:t>
            </a:r>
          </a:p>
          <a:p>
            <a:r>
              <a:rPr lang="en-US" dirty="0"/>
              <a:t>Work on a variety of teams	Criticize clinical staff</a:t>
            </a:r>
          </a:p>
          <a:p>
            <a:r>
              <a:rPr lang="en-US" dirty="0"/>
              <a:t>Outreach &amp; educate</a:t>
            </a:r>
          </a:p>
          <a:p>
            <a:r>
              <a:rPr lang="en-US" dirty="0"/>
              <a:t>Offer evidence based services</a:t>
            </a:r>
          </a:p>
          <a:p>
            <a:pPr marL="114300" indent="0">
              <a:buNone/>
            </a:pPr>
            <a:endParaRPr lang="en-US" dirty="0"/>
          </a:p>
          <a:p>
            <a:endParaRPr lang="en-US" dirty="0"/>
          </a:p>
        </p:txBody>
      </p:sp>
    </p:spTree>
    <p:extLst>
      <p:ext uri="{BB962C8B-B14F-4D97-AF65-F5344CB8AC3E}">
        <p14:creationId xmlns:p14="http://schemas.microsoft.com/office/powerpoint/2010/main" val="206178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620000" cy="1143000"/>
          </a:xfrm>
        </p:spPr>
        <p:txBody>
          <a:bodyPr/>
          <a:lstStyle/>
          <a:p>
            <a:r>
              <a:rPr lang="en-US" sz="2800" dirty="0"/>
              <a:t>Peers Provide supportive connections through many of the following evidence based interventions:</a:t>
            </a:r>
          </a:p>
        </p:txBody>
      </p:sp>
      <p:sp>
        <p:nvSpPr>
          <p:cNvPr id="3" name="Content Placeholder 2"/>
          <p:cNvSpPr>
            <a:spLocks noGrp="1"/>
          </p:cNvSpPr>
          <p:nvPr>
            <p:ph idx="1"/>
          </p:nvPr>
        </p:nvSpPr>
        <p:spPr/>
        <p:txBody>
          <a:bodyPr/>
          <a:lstStyle/>
          <a:p>
            <a:pPr indent="-342900">
              <a:buFont typeface="Wingdings" panose="05000000000000000000" pitchFamily="2" charset="2"/>
              <a:buChar char="Ø"/>
            </a:pPr>
            <a:r>
              <a:rPr lang="en-US" dirty="0"/>
              <a:t>WRAP</a:t>
            </a:r>
          </a:p>
          <a:p>
            <a:pPr indent="-342900">
              <a:buFont typeface="Wingdings" panose="05000000000000000000" pitchFamily="2" charset="2"/>
              <a:buChar char="Ø"/>
            </a:pPr>
            <a:r>
              <a:rPr lang="en-US" dirty="0"/>
              <a:t>Social Skills (SST)</a:t>
            </a:r>
          </a:p>
          <a:p>
            <a:pPr indent="-342900">
              <a:buFont typeface="Wingdings" panose="05000000000000000000" pitchFamily="2" charset="2"/>
              <a:buChar char="Ø"/>
            </a:pPr>
            <a:r>
              <a:rPr lang="en-US" dirty="0"/>
              <a:t>Peer Support Groups (Diverse in focus, specific in intervention)</a:t>
            </a:r>
          </a:p>
          <a:p>
            <a:pPr indent="-342900">
              <a:buFont typeface="Wingdings" panose="05000000000000000000" pitchFamily="2" charset="2"/>
              <a:buChar char="Ø"/>
            </a:pPr>
            <a:r>
              <a:rPr lang="en-US" dirty="0"/>
              <a:t>Employing MI </a:t>
            </a:r>
          </a:p>
          <a:p>
            <a:pPr indent="-342900">
              <a:buFont typeface="Wingdings" panose="05000000000000000000" pitchFamily="2" charset="2"/>
              <a:buChar char="Ø"/>
            </a:pPr>
            <a:r>
              <a:rPr lang="en-US" dirty="0"/>
              <a:t>Outpatient Clinic Orientation (New Patient)</a:t>
            </a:r>
          </a:p>
          <a:p>
            <a:pPr indent="-342900">
              <a:buFont typeface="Wingdings" panose="05000000000000000000" pitchFamily="2" charset="2"/>
              <a:buChar char="Ø"/>
            </a:pPr>
            <a:r>
              <a:rPr lang="en-US" dirty="0"/>
              <a:t>Individual supportive engagement</a:t>
            </a:r>
          </a:p>
          <a:p>
            <a:pPr indent="-342900">
              <a:buFont typeface="Wingdings" panose="05000000000000000000" pitchFamily="2" charset="2"/>
              <a:buChar char="Ø"/>
            </a:pPr>
            <a:r>
              <a:rPr lang="en-US" dirty="0"/>
              <a:t>System navigation</a:t>
            </a:r>
          </a:p>
          <a:p>
            <a:pPr indent="-342900">
              <a:buFont typeface="Wingdings" panose="05000000000000000000" pitchFamily="2" charset="2"/>
              <a:buChar char="Ø"/>
            </a:pPr>
            <a:r>
              <a:rPr lang="en-US" dirty="0"/>
              <a:t>Participant on multidisciplinary team</a:t>
            </a:r>
          </a:p>
          <a:p>
            <a:pPr indent="-342900">
              <a:buFont typeface="Wingdings" panose="05000000000000000000" pitchFamily="2" charset="2"/>
              <a:buChar char="Ø"/>
            </a:pPr>
            <a:r>
              <a:rPr lang="en-US" dirty="0"/>
              <a:t>Health Coaching</a:t>
            </a:r>
          </a:p>
          <a:p>
            <a:pPr indent="-342900">
              <a:buFont typeface="Wingdings" panose="05000000000000000000" pitchFamily="2" charset="2"/>
              <a:buChar char="Ø"/>
            </a:pPr>
            <a:r>
              <a:rPr lang="en-US" dirty="0"/>
              <a:t>Substance Abuse Recovery Groups</a:t>
            </a:r>
          </a:p>
          <a:p>
            <a:endParaRPr lang="en-US" dirty="0"/>
          </a:p>
        </p:txBody>
      </p:sp>
    </p:spTree>
    <p:extLst>
      <p:ext uri="{BB962C8B-B14F-4D97-AF65-F5344CB8AC3E}">
        <p14:creationId xmlns:p14="http://schemas.microsoft.com/office/powerpoint/2010/main" val="156277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Peers are Doing at VAPAHCS…</a:t>
            </a:r>
          </a:p>
        </p:txBody>
      </p:sp>
      <p:sp>
        <p:nvSpPr>
          <p:cNvPr id="3" name="Content Placeholder 2"/>
          <p:cNvSpPr>
            <a:spLocks noGrp="1"/>
          </p:cNvSpPr>
          <p:nvPr>
            <p:ph idx="1"/>
          </p:nvPr>
        </p:nvSpPr>
        <p:spPr/>
        <p:txBody>
          <a:bodyPr>
            <a:normAutofit lnSpcReduction="10000"/>
          </a:bodyPr>
          <a:lstStyle/>
          <a:p>
            <a:r>
              <a:rPr lang="en-US" dirty="0"/>
              <a:t>Offering Peer Support Groups and individual work</a:t>
            </a:r>
          </a:p>
          <a:p>
            <a:r>
              <a:rPr lang="en-US" dirty="0"/>
              <a:t>Co-facilitating Social Skills Training</a:t>
            </a:r>
          </a:p>
          <a:p>
            <a:r>
              <a:rPr lang="en-US" dirty="0"/>
              <a:t>Facilitating WRAP groups</a:t>
            </a:r>
          </a:p>
          <a:p>
            <a:r>
              <a:rPr lang="en-US" dirty="0"/>
              <a:t>Co-facilitating CPT</a:t>
            </a:r>
          </a:p>
          <a:p>
            <a:r>
              <a:rPr lang="en-US" dirty="0"/>
              <a:t>Working with Vets on acute psychiatry</a:t>
            </a:r>
          </a:p>
          <a:p>
            <a:r>
              <a:rPr lang="en-US" dirty="0"/>
              <a:t>Working with Vets in the Legal system</a:t>
            </a:r>
          </a:p>
          <a:p>
            <a:r>
              <a:rPr lang="en-US" dirty="0"/>
              <a:t>Sharing Personal Recovery Story</a:t>
            </a:r>
          </a:p>
          <a:p>
            <a:r>
              <a:rPr lang="en-US" dirty="0"/>
              <a:t>Inspiring Hope</a:t>
            </a:r>
          </a:p>
          <a:p>
            <a:r>
              <a:rPr lang="en-US" dirty="0"/>
              <a:t>Offering practical support</a:t>
            </a:r>
          </a:p>
          <a:p>
            <a:r>
              <a:rPr lang="en-US" dirty="0"/>
              <a:t>Participating in Peer Services Program Development</a:t>
            </a:r>
          </a:p>
          <a:p>
            <a:r>
              <a:rPr lang="en-US" dirty="0"/>
              <a:t>Participating in Performance Measure Mandates</a:t>
            </a:r>
          </a:p>
          <a:p>
            <a:r>
              <a:rPr lang="en-US" dirty="0"/>
              <a:t>Networking across the facility</a:t>
            </a:r>
          </a:p>
          <a:p>
            <a:endParaRPr lang="en-US" dirty="0"/>
          </a:p>
        </p:txBody>
      </p:sp>
    </p:spTree>
    <p:extLst>
      <p:ext uri="{BB962C8B-B14F-4D97-AF65-F5344CB8AC3E}">
        <p14:creationId xmlns:p14="http://schemas.microsoft.com/office/powerpoint/2010/main" val="3263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Peer Support at Programs at VAPAHCS today</a:t>
            </a:r>
          </a:p>
        </p:txBody>
      </p:sp>
      <p:sp>
        <p:nvSpPr>
          <p:cNvPr id="3" name="Content Placeholder 2"/>
          <p:cNvSpPr>
            <a:spLocks noGrp="1"/>
          </p:cNvSpPr>
          <p:nvPr>
            <p:ph idx="1"/>
          </p:nvPr>
        </p:nvSpPr>
        <p:spPr/>
        <p:txBody>
          <a:bodyPr>
            <a:normAutofit/>
          </a:bodyPr>
          <a:lstStyle/>
          <a:p>
            <a:r>
              <a:rPr lang="en-US" dirty="0"/>
              <a:t>MHICM	PACT-PALO ALTO</a:t>
            </a:r>
          </a:p>
          <a:p>
            <a:r>
              <a:rPr lang="en-US" dirty="0"/>
              <a:t>PRRC	PACT-SAN JOSE</a:t>
            </a:r>
          </a:p>
          <a:p>
            <a:r>
              <a:rPr lang="en-US" dirty="0"/>
              <a:t>MHC</a:t>
            </a:r>
          </a:p>
          <a:p>
            <a:r>
              <a:rPr lang="en-US" dirty="0"/>
              <a:t>Inpatient</a:t>
            </a:r>
          </a:p>
          <a:p>
            <a:r>
              <a:rPr lang="en-US" dirty="0"/>
              <a:t>DOM/</a:t>
            </a:r>
            <a:r>
              <a:rPr lang="en-US" dirty="0" err="1"/>
              <a:t>Hudvash</a:t>
            </a:r>
            <a:endParaRPr lang="en-US" dirty="0"/>
          </a:p>
          <a:p>
            <a:r>
              <a:rPr lang="en-US" dirty="0"/>
              <a:t>VJO</a:t>
            </a:r>
          </a:p>
          <a:p>
            <a:r>
              <a:rPr lang="en-US" dirty="0"/>
              <a:t>Outreach (OEF/OIF)</a:t>
            </a:r>
          </a:p>
          <a:p>
            <a:r>
              <a:rPr lang="en-US" dirty="0"/>
              <a:t>Administrative </a:t>
            </a:r>
          </a:p>
          <a:p>
            <a:pPr lvl="1"/>
            <a:r>
              <a:rPr lang="en-US" dirty="0"/>
              <a:t>Involved in Peer Support Program development, Presenting to Leadership, Participating on Panels and Committees</a:t>
            </a:r>
          </a:p>
          <a:p>
            <a:pPr marL="457200" lvl="1" indent="0">
              <a:buNone/>
            </a:pPr>
            <a:endParaRPr lang="en-US" dirty="0"/>
          </a:p>
          <a:p>
            <a:pPr lvl="1"/>
            <a:endParaRPr lang="en-US" dirty="0"/>
          </a:p>
        </p:txBody>
      </p:sp>
    </p:spTree>
    <p:extLst>
      <p:ext uri="{BB962C8B-B14F-4D97-AF65-F5344CB8AC3E}">
        <p14:creationId xmlns:p14="http://schemas.microsoft.com/office/powerpoint/2010/main" val="2449054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can I get a Peer Specialist to work with my team/Veteran???</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For outpatient  MH clinics (Menlo, Monterey, Modesto,  San Jose &amp; Stockton-Place a consult in Peer Support Services (</a:t>
            </a:r>
            <a:r>
              <a:rPr lang="en-US" dirty="0" err="1"/>
              <a:t>cprs</a:t>
            </a:r>
            <a:r>
              <a:rPr lang="en-US" dirty="0"/>
              <a:t>)</a:t>
            </a:r>
          </a:p>
          <a:p>
            <a:pPr>
              <a:buFont typeface="Wingdings" panose="05000000000000000000" pitchFamily="2" charset="2"/>
              <a:buChar char="Ø"/>
            </a:pPr>
            <a:endParaRPr lang="en-US" dirty="0"/>
          </a:p>
          <a:p>
            <a:pPr marL="114300" indent="0">
              <a:buNone/>
            </a:pPr>
            <a:endParaRPr lang="en-US" dirty="0"/>
          </a:p>
          <a:p>
            <a:pPr>
              <a:buFont typeface="Wingdings" panose="05000000000000000000" pitchFamily="2" charset="2"/>
              <a:buChar char="Ø"/>
            </a:pPr>
            <a:r>
              <a:rPr lang="en-US" dirty="0"/>
              <a:t>Veterans must have established care OR the referral must be supported by the Veterans MHTC and Licensed Independent Provider/Supervisor.</a:t>
            </a:r>
          </a:p>
          <a:p>
            <a:pPr marL="114300" indent="0">
              <a:buNone/>
            </a:pPr>
            <a:endParaRPr lang="en-US" dirty="0"/>
          </a:p>
          <a:p>
            <a:pPr>
              <a:buFont typeface="Wingdings" panose="05000000000000000000" pitchFamily="2" charset="2"/>
              <a:buChar char="Ø"/>
            </a:pPr>
            <a:r>
              <a:rPr lang="en-US" dirty="0"/>
              <a:t>For PACT, send consult to Peer Support Services, San Jose (only). One position is vacant in Fremont. Hoping to fill, soon. </a:t>
            </a:r>
          </a:p>
        </p:txBody>
      </p:sp>
    </p:spTree>
    <p:extLst>
      <p:ext uri="{BB962C8B-B14F-4D97-AF65-F5344CB8AC3E}">
        <p14:creationId xmlns:p14="http://schemas.microsoft.com/office/powerpoint/2010/main" val="107670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5495925"/>
            <a:ext cx="7772400" cy="593725"/>
          </a:xfrm>
        </p:spPr>
        <p:txBody>
          <a:bodyPr/>
          <a:lstStyle/>
          <a:p>
            <a:br>
              <a:rPr lang="en-US" dirty="0"/>
            </a:br>
            <a:endParaRPr lang="en-US" dirty="0"/>
          </a:p>
        </p:txBody>
      </p:sp>
      <p:sp>
        <p:nvSpPr>
          <p:cNvPr id="6" name="Content Placeholder 5"/>
          <p:cNvSpPr>
            <a:spLocks noGrp="1"/>
          </p:cNvSpPr>
          <p:nvPr>
            <p:ph sz="quarter" idx="4294967295"/>
          </p:nvPr>
        </p:nvSpPr>
        <p:spPr>
          <a:xfrm>
            <a:off x="0" y="381000"/>
            <a:ext cx="7772400" cy="4943475"/>
          </a:xfrm>
        </p:spPr>
        <p:txBody>
          <a:bodyPr>
            <a:normAutofit/>
          </a:bodyPr>
          <a:lstStyle/>
          <a:p>
            <a:pPr marL="114300" indent="0">
              <a:buNone/>
            </a:pPr>
            <a:r>
              <a:rPr lang="en-US" sz="3600" dirty="0"/>
              <a:t>Peer Support is important…but what do they do?</a:t>
            </a:r>
          </a:p>
          <a:p>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02876"/>
            <a:ext cx="5187369" cy="299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17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OVERVIEW…</a:t>
            </a:r>
            <a:r>
              <a:rPr lang="en-US" sz="4000" dirty="0"/>
              <a:t>and what we have  accomplished </a:t>
            </a:r>
            <a:r>
              <a:rPr lang="en-US" sz="4000" dirty="0">
                <a:sym typeface="Wingdings" panose="05000000000000000000" pitchFamily="2" charset="2"/>
              </a:rPr>
              <a: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Peer Support Background in the VHA</a:t>
            </a:r>
          </a:p>
          <a:p>
            <a:pPr marL="114300" indent="0">
              <a:buNone/>
            </a:pPr>
            <a:endParaRPr lang="en-US" dirty="0"/>
          </a:p>
          <a:p>
            <a:pPr>
              <a:buFont typeface="Wingdings" panose="05000000000000000000" pitchFamily="2" charset="2"/>
              <a:buChar char="Ø"/>
            </a:pPr>
            <a:r>
              <a:rPr lang="en-US" dirty="0"/>
              <a:t>Brief Review of Research, including Outcomes</a:t>
            </a:r>
          </a:p>
          <a:p>
            <a:pPr marL="114300" indent="0">
              <a:buNone/>
            </a:pPr>
            <a:endParaRPr lang="en-US" dirty="0"/>
          </a:p>
          <a:p>
            <a:pPr>
              <a:buFont typeface="Wingdings" panose="05000000000000000000" pitchFamily="2" charset="2"/>
              <a:buChar char="Ø"/>
            </a:pPr>
            <a:r>
              <a:rPr lang="en-US" dirty="0"/>
              <a:t>Overview of Peer Support Services</a:t>
            </a:r>
          </a:p>
          <a:p>
            <a:pPr>
              <a:buFont typeface="Wingdings" panose="05000000000000000000" pitchFamily="2" charset="2"/>
              <a:buChar char="Ø"/>
            </a:pPr>
            <a:endParaRPr lang="en-US" dirty="0"/>
          </a:p>
          <a:p>
            <a:pPr>
              <a:buFont typeface="Wingdings" panose="05000000000000000000" pitchFamily="2" charset="2"/>
              <a:buChar char="Ø"/>
            </a:pPr>
            <a:r>
              <a:rPr lang="en-US" dirty="0"/>
              <a:t>Implementation of Peer Support Services…Our Experience</a:t>
            </a:r>
          </a:p>
          <a:p>
            <a:pPr>
              <a:buFont typeface="Wingdings" panose="05000000000000000000" pitchFamily="2" charset="2"/>
              <a:buChar char="Ø"/>
            </a:pPr>
            <a:endParaRPr lang="en-US" dirty="0"/>
          </a:p>
          <a:p>
            <a:pPr>
              <a:buFont typeface="Wingdings" panose="05000000000000000000" pitchFamily="2" charset="2"/>
              <a:buChar char="Ø"/>
            </a:pPr>
            <a:r>
              <a:rPr lang="en-US" dirty="0"/>
              <a:t>Building our program to include Peer based interventions across the VAPAHCS</a:t>
            </a:r>
          </a:p>
          <a:p>
            <a:pPr marL="114300" indent="0">
              <a:buNone/>
            </a:pPr>
            <a:endParaRPr lang="en-US" dirty="0"/>
          </a:p>
          <a:p>
            <a:pPr>
              <a:buFont typeface="Wingdings" panose="05000000000000000000" pitchFamily="2" charset="2"/>
              <a:buChar char="Ø"/>
            </a:pPr>
            <a:r>
              <a:rPr lang="en-US" dirty="0"/>
              <a:t>Ren/DC “Peer Perspectives”</a:t>
            </a:r>
          </a:p>
          <a:p>
            <a:pPr marL="411480" lvl="1" indent="0">
              <a:buNone/>
            </a:pPr>
            <a:endParaRPr lang="en-US" i="1" dirty="0"/>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834099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 Kramer, Peer Specialist</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2057400"/>
            <a:ext cx="40005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89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Barlow Peer Specialist</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2057400"/>
            <a:ext cx="40005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16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762125"/>
            <a:ext cx="3810000" cy="4476750"/>
          </a:xfrm>
        </p:spPr>
      </p:pic>
    </p:spTree>
    <p:extLst>
      <p:ext uri="{BB962C8B-B14F-4D97-AF65-F5344CB8AC3E}">
        <p14:creationId xmlns:p14="http://schemas.microsoft.com/office/powerpoint/2010/main" val="258056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Peer Support As Part Of the VHA System</a:t>
            </a:r>
          </a:p>
        </p:txBody>
      </p:sp>
      <p:sp>
        <p:nvSpPr>
          <p:cNvPr id="5" name="Content Placeholder 4"/>
          <p:cNvSpPr>
            <a:spLocks noGrp="1"/>
          </p:cNvSpPr>
          <p:nvPr>
            <p:ph idx="1"/>
          </p:nvPr>
        </p:nvSpPr>
        <p:spPr/>
        <p:txBody>
          <a:bodyPr>
            <a:normAutofit fontScale="92500" lnSpcReduction="10000"/>
          </a:bodyPr>
          <a:lstStyle/>
          <a:p>
            <a:pPr marL="114300" indent="0">
              <a:lnSpc>
                <a:spcPct val="80000"/>
              </a:lnSpc>
              <a:buNone/>
            </a:pPr>
            <a:endParaRPr lang="en-US" sz="2400" dirty="0">
              <a:cs typeface="Arial" pitchFamily="34" charset="0"/>
            </a:endParaRPr>
          </a:p>
          <a:p>
            <a:pPr>
              <a:lnSpc>
                <a:spcPct val="80000"/>
              </a:lnSpc>
              <a:buFont typeface="Wingdings" pitchFamily="2" charset="2"/>
              <a:buChar char="Ø"/>
            </a:pPr>
            <a:r>
              <a:rPr lang="en-US" sz="2400" dirty="0">
                <a:cs typeface="Arial" pitchFamily="34" charset="0"/>
              </a:rPr>
              <a:t>President’s New Freedom Commission on Mental Health Report (2003) recommended using consumer providers: </a:t>
            </a:r>
          </a:p>
          <a:p>
            <a:pPr lvl="1">
              <a:lnSpc>
                <a:spcPct val="80000"/>
              </a:lnSpc>
              <a:buFont typeface="Arial" pitchFamily="34" charset="0"/>
              <a:buChar char="•"/>
            </a:pPr>
            <a:r>
              <a:rPr lang="en-US" sz="1800" dirty="0">
                <a:cs typeface="Arial" pitchFamily="34" charset="0"/>
              </a:rPr>
              <a:t>“Because of their experiences, consumer-providers bring different attitudes, motivations, insights, and behavioral qualities to the treatment encounter (p. 45).”</a:t>
            </a:r>
          </a:p>
          <a:p>
            <a:pPr lvl="2">
              <a:lnSpc>
                <a:spcPct val="80000"/>
              </a:lnSpc>
            </a:pPr>
            <a:r>
              <a:rPr lang="en-US" sz="1600" dirty="0">
                <a:cs typeface="Arial" pitchFamily="34" charset="0"/>
              </a:rPr>
              <a:t>VA began hiring in 2005</a:t>
            </a:r>
          </a:p>
          <a:p>
            <a:pPr>
              <a:buNone/>
            </a:pPr>
            <a:endParaRPr lang="en-US" sz="1200" dirty="0">
              <a:cs typeface="Arial" pitchFamily="34" charset="0"/>
            </a:endParaRPr>
          </a:p>
          <a:p>
            <a:pPr>
              <a:lnSpc>
                <a:spcPct val="80000"/>
              </a:lnSpc>
              <a:buFont typeface="Wingdings" pitchFamily="2" charset="2"/>
              <a:buChar char="Ø"/>
            </a:pPr>
            <a:r>
              <a:rPr lang="en-US" sz="2400" dirty="0">
                <a:cs typeface="Arial" pitchFamily="34" charset="0"/>
              </a:rPr>
              <a:t>VHA Handbook 1160.01, Uniform Mental Health Services in VA Medical Centers and Clinics (2008):</a:t>
            </a:r>
          </a:p>
          <a:p>
            <a:pPr lvl="1">
              <a:lnSpc>
                <a:spcPct val="80000"/>
              </a:lnSpc>
              <a:buFont typeface="Arial" pitchFamily="34" charset="0"/>
              <a:buChar char="•"/>
            </a:pPr>
            <a:r>
              <a:rPr lang="en-US" sz="1800" dirty="0">
                <a:cs typeface="Arial" pitchFamily="34" charset="0"/>
              </a:rPr>
              <a:t>Peer support is one of the 10 fundamental components of recovery according to the National Consensus Statement on Mental Health Recovery (p. 4). </a:t>
            </a:r>
          </a:p>
          <a:p>
            <a:pPr lvl="1">
              <a:lnSpc>
                <a:spcPct val="80000"/>
              </a:lnSpc>
              <a:buFont typeface="Arial" pitchFamily="34" charset="0"/>
              <a:buChar char="•"/>
            </a:pPr>
            <a:r>
              <a:rPr lang="en-US" sz="1800" dirty="0">
                <a:cs typeface="Arial" pitchFamily="34" charset="0"/>
              </a:rPr>
              <a:t>“All Veterans with SMI must have access to peer support services, either on-site or within the community” (p. 28).</a:t>
            </a:r>
          </a:p>
          <a:p>
            <a:pPr lvl="1">
              <a:lnSpc>
                <a:spcPct val="80000"/>
              </a:lnSpc>
              <a:buNone/>
            </a:pPr>
            <a:endParaRPr lang="en-US" sz="1200" dirty="0">
              <a:cs typeface="Arial" pitchFamily="34" charset="0"/>
            </a:endParaRPr>
          </a:p>
          <a:p>
            <a:pPr>
              <a:lnSpc>
                <a:spcPct val="80000"/>
              </a:lnSpc>
              <a:buFont typeface="Wingdings" pitchFamily="2" charset="2"/>
              <a:buChar char="Ø"/>
            </a:pPr>
            <a:r>
              <a:rPr lang="en-US" sz="2400" dirty="0">
                <a:cs typeface="Arial" pitchFamily="34" charset="0"/>
              </a:rPr>
              <a:t>Staffing models for VHA recovery programs stipulate including peer support providers:</a:t>
            </a:r>
          </a:p>
          <a:p>
            <a:pPr lvl="1">
              <a:lnSpc>
                <a:spcPct val="80000"/>
              </a:lnSpc>
              <a:buFont typeface="Arial" pitchFamily="34" charset="0"/>
              <a:buChar char="•"/>
            </a:pPr>
            <a:r>
              <a:rPr lang="en-US" sz="1800" dirty="0">
                <a:cs typeface="Georgia" pitchFamily="18" charset="0"/>
              </a:rPr>
              <a:t>VHA Handbook 1162.02 Mental Health Residential Rehabilitation Programs</a:t>
            </a:r>
          </a:p>
          <a:p>
            <a:pPr lvl="1">
              <a:lnSpc>
                <a:spcPct val="80000"/>
              </a:lnSpc>
              <a:buFont typeface="Arial" pitchFamily="34" charset="0"/>
              <a:buChar char="•"/>
            </a:pPr>
            <a:r>
              <a:rPr lang="en-US" sz="1800" dirty="0">
                <a:cs typeface="Arial" pitchFamily="34" charset="0"/>
              </a:rPr>
              <a:t>VHA Handbook 1163.03 Psychosocial Rehabilitation and Recovery Centers (PRRC) </a:t>
            </a:r>
          </a:p>
          <a:p>
            <a:endParaRPr lang="en-US" dirty="0"/>
          </a:p>
        </p:txBody>
      </p:sp>
    </p:spTree>
    <p:extLst>
      <p:ext uri="{BB962C8B-B14F-4D97-AF65-F5344CB8AC3E}">
        <p14:creationId xmlns:p14="http://schemas.microsoft.com/office/powerpoint/2010/main" val="124149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Peer Support As Part Of the VHA System (cont’d)</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Public Law 110-387, The Veterans‘ Mental Health And Other Care Improvements Act Of 200</a:t>
            </a:r>
            <a:r>
              <a:rPr lang="en-US" dirty="0"/>
              <a:t>8 further establishes the requirement for the use of PSs and their qualifications. </a:t>
            </a:r>
          </a:p>
          <a:p>
            <a:pPr lvl="1">
              <a:buFont typeface="Wingdings" panose="05000000000000000000" pitchFamily="2" charset="2"/>
              <a:buChar char="Ø"/>
            </a:pPr>
            <a:r>
              <a:rPr lang="en-US" dirty="0"/>
              <a:t>Under this law, Peer Support providers must be veterans with lived mental health experience AND must be certified as a Peer Support Specialist	</a:t>
            </a:r>
          </a:p>
          <a:p>
            <a:pPr>
              <a:buFont typeface="Wingdings" panose="05000000000000000000" pitchFamily="2" charset="2"/>
              <a:buChar char="Ø"/>
            </a:pPr>
            <a:r>
              <a:rPr lang="en-US" b="1" dirty="0"/>
              <a:t>On August 31, 2012</a:t>
            </a:r>
            <a:r>
              <a:rPr lang="en-US" dirty="0"/>
              <a:t>, President Obama signed an </a:t>
            </a:r>
            <a:r>
              <a:rPr lang="en-US" b="1" dirty="0"/>
              <a:t>Executive Order </a:t>
            </a:r>
            <a:r>
              <a:rPr lang="en-US" dirty="0"/>
              <a:t>instructing the VHA to hire 800 peer-to-peer support counselors for mental health care.</a:t>
            </a:r>
          </a:p>
          <a:p>
            <a:pPr>
              <a:buFont typeface="Wingdings" panose="05000000000000000000" pitchFamily="2" charset="2"/>
              <a:buChar char="Ø"/>
            </a:pPr>
            <a:r>
              <a:rPr lang="en-US" dirty="0"/>
              <a:t>VA is the largest employer of mental health Peer Specialists in the world. We currently have over 900 Peer Specialists employed in VA</a:t>
            </a:r>
          </a:p>
          <a:p>
            <a:r>
              <a:rPr lang="en-US" dirty="0"/>
              <a:t>Peer Support was recognized by Centers for Medicare and Medicaid Services as an </a:t>
            </a:r>
            <a:r>
              <a:rPr lang="en-US" u="sng" dirty="0"/>
              <a:t>evidence-based practice </a:t>
            </a:r>
            <a:r>
              <a:rPr lang="en-US" dirty="0"/>
              <a:t>in 2007</a:t>
            </a:r>
          </a:p>
          <a:p>
            <a:r>
              <a:rPr lang="en-US" dirty="0"/>
              <a:t>Over 20 states have Medicaid reimbursement for Peer Support services.</a:t>
            </a:r>
          </a:p>
          <a:p>
            <a:pPr marL="114300" indent="0">
              <a:buNone/>
            </a:pPr>
            <a:endParaRPr lang="en-US" dirty="0"/>
          </a:p>
        </p:txBody>
      </p:sp>
    </p:spTree>
    <p:extLst>
      <p:ext uri="{BB962C8B-B14F-4D97-AF65-F5344CB8AC3E}">
        <p14:creationId xmlns:p14="http://schemas.microsoft.com/office/powerpoint/2010/main" val="147942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In general, studies have shown that peer support providers were often better able to:</a:t>
            </a:r>
          </a:p>
          <a:p>
            <a:pPr marL="0" indent="0">
              <a:buNone/>
            </a:pPr>
            <a:endParaRPr lang="en-US" dirty="0"/>
          </a:p>
          <a:p>
            <a:pPr>
              <a:buFont typeface="Wingdings" panose="05000000000000000000" pitchFamily="2" charset="2"/>
              <a:buChar char="v"/>
            </a:pPr>
            <a:r>
              <a:rPr lang="en-US" dirty="0"/>
              <a:t>Empathize </a:t>
            </a:r>
          </a:p>
          <a:p>
            <a:pPr>
              <a:buFont typeface="Wingdings" panose="05000000000000000000" pitchFamily="2" charset="2"/>
              <a:buChar char="v"/>
            </a:pPr>
            <a:r>
              <a:rPr lang="en-US" dirty="0"/>
              <a:t>Access social services</a:t>
            </a:r>
          </a:p>
          <a:p>
            <a:pPr>
              <a:buFont typeface="Wingdings" panose="05000000000000000000" pitchFamily="2" charset="2"/>
              <a:buChar char="v"/>
            </a:pPr>
            <a:r>
              <a:rPr lang="en-US" dirty="0"/>
              <a:t>Respond to client’s strengths and desires</a:t>
            </a:r>
          </a:p>
          <a:p>
            <a:pPr>
              <a:buFont typeface="Wingdings" panose="05000000000000000000" pitchFamily="2" charset="2"/>
              <a:buChar char="v"/>
            </a:pPr>
            <a:r>
              <a:rPr lang="en-US" dirty="0"/>
              <a:t>Be tolerant, flexible, patient and persistent</a:t>
            </a:r>
          </a:p>
          <a:p>
            <a:pPr marL="114300" indent="0">
              <a:buNone/>
            </a:pPr>
            <a:endParaRPr lang="en-US" dirty="0"/>
          </a:p>
          <a:p>
            <a:pPr marL="114300" indent="0">
              <a:buNone/>
            </a:pPr>
            <a:r>
              <a:rPr lang="en-US" dirty="0"/>
              <a:t>Peer Support Addresses Client and Treatment System Factors demonstrating </a:t>
            </a:r>
            <a:r>
              <a:rPr lang="en-US" u="sng" dirty="0"/>
              <a:t>improved outcomes</a:t>
            </a:r>
          </a:p>
          <a:p>
            <a:pPr marL="114300" indent="0">
              <a:buNone/>
            </a:pPr>
            <a:endParaRPr lang="en-US" dirty="0"/>
          </a:p>
          <a:p>
            <a:pPr marL="0" indent="0">
              <a:buNone/>
            </a:pPr>
            <a:r>
              <a:rPr lang="en-US" sz="2000" b="1" dirty="0"/>
              <a:t>The first VA study, called the PEER Study</a:t>
            </a:r>
            <a:r>
              <a:rPr lang="en-US" sz="2000" dirty="0"/>
              <a:t>, looked at Peer Support Technicians and found PSTs:</a:t>
            </a:r>
          </a:p>
          <a:p>
            <a:pPr indent="-342900">
              <a:buFont typeface="Wingdings" panose="05000000000000000000" pitchFamily="2" charset="2"/>
              <a:buChar char="Ø"/>
            </a:pPr>
            <a:r>
              <a:rPr lang="en-US" sz="2000" dirty="0"/>
              <a:t>Influenced Veterans’ involvement in their own care </a:t>
            </a:r>
          </a:p>
          <a:p>
            <a:pPr indent="-342900">
              <a:buFont typeface="Wingdings" panose="05000000000000000000" pitchFamily="2" charset="2"/>
              <a:buChar char="Ø"/>
            </a:pPr>
            <a:r>
              <a:rPr lang="en-US" sz="2000" dirty="0"/>
              <a:t>Increased their social relationships</a:t>
            </a:r>
          </a:p>
          <a:p>
            <a:pPr marL="114300" indent="0">
              <a:buNone/>
            </a:pPr>
            <a:endParaRPr lang="en-US" dirty="0"/>
          </a:p>
          <a:p>
            <a:pPr marL="114300" indent="0">
              <a:buNone/>
            </a:pPr>
            <a:endParaRPr lang="en-US" sz="1800" dirty="0"/>
          </a:p>
          <a:p>
            <a:pPr marL="114300" indent="0">
              <a:buNone/>
            </a:pPr>
            <a:r>
              <a:rPr lang="en-US" sz="1800" dirty="0"/>
              <a:t>(Adapted from: Toward the Implementation of mental health consumer provider services, </a:t>
            </a:r>
            <a:r>
              <a:rPr lang="en-US" sz="1800" dirty="0" err="1"/>
              <a:t>Chinman</a:t>
            </a:r>
            <a:r>
              <a:rPr lang="en-US" sz="1800" dirty="0"/>
              <a:t> et al 2006)</a:t>
            </a:r>
          </a:p>
          <a:p>
            <a:endParaRPr lang="en-US" dirty="0"/>
          </a:p>
        </p:txBody>
      </p:sp>
    </p:spTree>
    <p:extLst>
      <p:ext uri="{BB962C8B-B14F-4D97-AF65-F5344CB8AC3E}">
        <p14:creationId xmlns:p14="http://schemas.microsoft.com/office/powerpoint/2010/main" val="17010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Improved Outcomes</a:t>
            </a:r>
            <a:br>
              <a:rPr lang="en-US" dirty="0"/>
            </a:br>
            <a:r>
              <a:rPr lang="en-US" sz="3200" dirty="0"/>
              <a:t>(Non-VA studies)</a:t>
            </a:r>
            <a:endParaRPr lang="en-US" dirty="0"/>
          </a:p>
        </p:txBody>
      </p:sp>
      <p:sp>
        <p:nvSpPr>
          <p:cNvPr id="3" name="Content Placeholder 2"/>
          <p:cNvSpPr>
            <a:spLocks noGrp="1"/>
          </p:cNvSpPr>
          <p:nvPr>
            <p:ph idx="1"/>
          </p:nvPr>
        </p:nvSpPr>
        <p:spPr/>
        <p:txBody>
          <a:bodyPr>
            <a:normAutofit fontScale="92500" lnSpcReduction="10000"/>
          </a:bodyPr>
          <a:lstStyle/>
          <a:p>
            <a:pPr lvl="2">
              <a:buFont typeface="Courier New" pitchFamily="49" charset="0"/>
              <a:buChar char="o"/>
            </a:pPr>
            <a:r>
              <a:rPr lang="en-US" sz="2400" b="1" dirty="0">
                <a:cs typeface="Georgia" pitchFamily="18" charset="0"/>
              </a:rPr>
              <a:t>Less inpatient use </a:t>
            </a:r>
            <a:r>
              <a:rPr lang="en-US" sz="2400" dirty="0">
                <a:cs typeface="Georgia" pitchFamily="18" charset="0"/>
              </a:rPr>
              <a:t>(Clarke et al., 2000; Klein et al., 1998; Min et al., 2007; Landers &amp; Zhou, 2009) </a:t>
            </a:r>
          </a:p>
          <a:p>
            <a:pPr lvl="2">
              <a:buFont typeface="Courier New" pitchFamily="49" charset="0"/>
              <a:buChar char="o"/>
            </a:pPr>
            <a:r>
              <a:rPr lang="en-US" sz="2400" b="1" dirty="0">
                <a:cs typeface="Georgia" pitchFamily="18" charset="0"/>
              </a:rPr>
              <a:t>More time in community </a:t>
            </a:r>
            <a:r>
              <a:rPr lang="en-US" sz="2400" dirty="0">
                <a:cs typeface="Georgia" pitchFamily="18" charset="0"/>
              </a:rPr>
              <a:t>(Clarke et al., 2000; Min et al., 2007)</a:t>
            </a:r>
          </a:p>
          <a:p>
            <a:pPr lvl="2">
              <a:buFont typeface="Courier New" pitchFamily="49" charset="0"/>
              <a:buChar char="o"/>
            </a:pPr>
            <a:r>
              <a:rPr lang="en-US" sz="2400" b="1" dirty="0">
                <a:cs typeface="Georgia" pitchFamily="18" charset="0"/>
              </a:rPr>
              <a:t>Better treatment engagement </a:t>
            </a:r>
            <a:r>
              <a:rPr lang="en-US" sz="2400" dirty="0">
                <a:cs typeface="Georgia" pitchFamily="18" charset="0"/>
              </a:rPr>
              <a:t>(Craig et al., 2004; Sells et al., 2006; Felton et al., 1995) </a:t>
            </a:r>
          </a:p>
          <a:p>
            <a:pPr lvl="2">
              <a:buFont typeface="Courier New" pitchFamily="49" charset="0"/>
              <a:buChar char="o"/>
            </a:pPr>
            <a:r>
              <a:rPr lang="en-US" sz="2400" b="1" dirty="0">
                <a:cs typeface="Georgia" pitchFamily="18" charset="0"/>
              </a:rPr>
              <a:t>Greater satisfaction with life </a:t>
            </a:r>
            <a:r>
              <a:rPr lang="en-US" sz="2400" dirty="0">
                <a:cs typeface="Georgia" pitchFamily="18" charset="0"/>
              </a:rPr>
              <a:t>(Felton et al., 1995)</a:t>
            </a:r>
          </a:p>
          <a:p>
            <a:pPr lvl="2">
              <a:buFont typeface="Courier New" pitchFamily="49" charset="0"/>
              <a:buChar char="o"/>
            </a:pPr>
            <a:r>
              <a:rPr lang="en-US" sz="2400" b="1" dirty="0">
                <a:cs typeface="Georgia" pitchFamily="18" charset="0"/>
              </a:rPr>
              <a:t>Greater quality of life </a:t>
            </a:r>
            <a:r>
              <a:rPr lang="en-US" sz="2400" dirty="0">
                <a:cs typeface="Georgia" pitchFamily="18" charset="0"/>
              </a:rPr>
              <a:t>(Klein et al., 1998)</a:t>
            </a:r>
          </a:p>
          <a:p>
            <a:pPr lvl="2">
              <a:buFont typeface="Courier New" pitchFamily="49" charset="0"/>
              <a:buChar char="o"/>
            </a:pPr>
            <a:r>
              <a:rPr lang="en-US" sz="2400" b="1" dirty="0">
                <a:cs typeface="Georgia" pitchFamily="18" charset="0"/>
              </a:rPr>
              <a:t>Greater hopefulness </a:t>
            </a:r>
            <a:r>
              <a:rPr lang="en-US" sz="2400" dirty="0">
                <a:cs typeface="Georgia" pitchFamily="18" charset="0"/>
              </a:rPr>
              <a:t>(Cook et al., 2010)</a:t>
            </a:r>
          </a:p>
          <a:p>
            <a:pPr lvl="2">
              <a:buFont typeface="Courier New" pitchFamily="49" charset="0"/>
              <a:buChar char="o"/>
            </a:pPr>
            <a:r>
              <a:rPr lang="en-US" sz="2400" b="1" dirty="0">
                <a:cs typeface="Georgia" pitchFamily="18" charset="0"/>
              </a:rPr>
              <a:t>Better social functioning </a:t>
            </a:r>
            <a:r>
              <a:rPr lang="en-US" sz="2400" dirty="0">
                <a:cs typeface="Georgia" pitchFamily="18" charset="0"/>
              </a:rPr>
              <a:t>(Klein et al., 1998)</a:t>
            </a:r>
          </a:p>
          <a:p>
            <a:pPr lvl="2">
              <a:buFont typeface="Courier New" pitchFamily="49" charset="0"/>
              <a:buChar char="o"/>
            </a:pPr>
            <a:r>
              <a:rPr lang="en-US" sz="2400" b="1" dirty="0">
                <a:cs typeface="Georgia" pitchFamily="18" charset="0"/>
              </a:rPr>
              <a:t>Fewer problems and needs </a:t>
            </a:r>
            <a:r>
              <a:rPr lang="en-US" sz="2400" dirty="0">
                <a:cs typeface="Georgia" pitchFamily="18" charset="0"/>
              </a:rPr>
              <a:t>(Craig et al., 2004; Felton et al., 1995)</a:t>
            </a:r>
          </a:p>
          <a:p>
            <a:pPr lvl="2">
              <a:buFont typeface="Courier New" pitchFamily="49" charset="0"/>
              <a:buChar char="o"/>
            </a:pPr>
            <a:r>
              <a:rPr lang="en-US" sz="2400" b="1" dirty="0">
                <a:cs typeface="Georgia" pitchFamily="18" charset="0"/>
              </a:rPr>
              <a:t>Better patient activation </a:t>
            </a:r>
            <a:r>
              <a:rPr lang="en-US" sz="2400" dirty="0">
                <a:cs typeface="Georgia" pitchFamily="18" charset="0"/>
              </a:rPr>
              <a:t>(</a:t>
            </a:r>
            <a:r>
              <a:rPr lang="en-US" sz="2400" dirty="0" err="1">
                <a:cs typeface="Georgia" pitchFamily="18" charset="0"/>
              </a:rPr>
              <a:t>Chinman</a:t>
            </a:r>
            <a:r>
              <a:rPr lang="en-US" sz="2400" dirty="0">
                <a:cs typeface="Georgia" pitchFamily="18" charset="0"/>
              </a:rPr>
              <a:t> et al., 2013)</a:t>
            </a:r>
          </a:p>
          <a:p>
            <a:endParaRPr lang="en-US" dirty="0"/>
          </a:p>
        </p:txBody>
      </p:sp>
    </p:spTree>
    <p:extLst>
      <p:ext uri="{BB962C8B-B14F-4D97-AF65-F5344CB8AC3E}">
        <p14:creationId xmlns:p14="http://schemas.microsoft.com/office/powerpoint/2010/main" val="71688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Building a Peer Support Services Department … from scratch!</a:t>
            </a:r>
          </a:p>
        </p:txBody>
      </p:sp>
      <p:sp>
        <p:nvSpPr>
          <p:cNvPr id="5" name="Content Placeholder 4"/>
          <p:cNvSpPr>
            <a:spLocks noGrp="1"/>
          </p:cNvSpPr>
          <p:nvPr>
            <p:ph idx="1"/>
          </p:nvPr>
        </p:nvSpPr>
        <p:spPr/>
        <p:txBody>
          <a:bodyPr>
            <a:normAutofit fontScale="92500" lnSpcReduction="20000"/>
          </a:bodyPr>
          <a:lstStyle/>
          <a:p>
            <a:r>
              <a:rPr lang="en-US" dirty="0"/>
              <a:t>Create infrastructure</a:t>
            </a:r>
          </a:p>
          <a:p>
            <a:pPr lvl="1"/>
            <a:r>
              <a:rPr lang="en-US" dirty="0"/>
              <a:t>Identified a Peer Support Services Program Manager </a:t>
            </a:r>
          </a:p>
          <a:p>
            <a:pPr lvl="1"/>
            <a:r>
              <a:rPr lang="en-US" dirty="0"/>
              <a:t>A facility point person for all things “Peer”</a:t>
            </a:r>
          </a:p>
          <a:p>
            <a:pPr lvl="1"/>
            <a:r>
              <a:rPr lang="en-US" dirty="0"/>
              <a:t>Formed small, dedicated committee</a:t>
            </a:r>
          </a:p>
          <a:p>
            <a:r>
              <a:rPr lang="en-US" dirty="0"/>
              <a:t>Recognize need for thoughtful planning and resources (staff time)</a:t>
            </a:r>
          </a:p>
          <a:p>
            <a:r>
              <a:rPr lang="en-US" dirty="0"/>
              <a:t>Monthly Peer Support Supervisor meeting</a:t>
            </a:r>
          </a:p>
          <a:p>
            <a:r>
              <a:rPr lang="en-US" dirty="0"/>
              <a:t>Weekly Peer Support meeting </a:t>
            </a:r>
          </a:p>
          <a:p>
            <a:pPr lvl="1"/>
            <a:r>
              <a:rPr lang="en-US" dirty="0"/>
              <a:t>Administrative</a:t>
            </a:r>
          </a:p>
          <a:p>
            <a:pPr lvl="1"/>
            <a:r>
              <a:rPr lang="en-US" dirty="0"/>
              <a:t>Professional development (developing the role and interventions of a Peer Support Specialist</a:t>
            </a:r>
          </a:p>
          <a:p>
            <a:pPr lvl="1"/>
            <a:r>
              <a:rPr lang="en-US" dirty="0"/>
              <a:t>Consultation</a:t>
            </a:r>
          </a:p>
          <a:p>
            <a:r>
              <a:rPr lang="en-US" dirty="0"/>
              <a:t>Creating standardization:  </a:t>
            </a:r>
          </a:p>
          <a:p>
            <a:pPr lvl="1"/>
            <a:r>
              <a:rPr lang="en-US" dirty="0"/>
              <a:t>Performance Standards</a:t>
            </a:r>
          </a:p>
          <a:p>
            <a:pPr lvl="1"/>
            <a:r>
              <a:rPr lang="en-US" dirty="0"/>
              <a:t>Expectations</a:t>
            </a:r>
          </a:p>
          <a:p>
            <a:pPr lvl="1"/>
            <a:r>
              <a:rPr lang="en-US" dirty="0"/>
              <a:t>Peer Support practice and documentation</a:t>
            </a:r>
          </a:p>
          <a:p>
            <a:pPr lvl="1"/>
            <a:r>
              <a:rPr lang="en-US" dirty="0"/>
              <a:t>Supervision</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197493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Peers, Building Systems</a:t>
            </a:r>
          </a:p>
        </p:txBody>
      </p:sp>
      <p:sp>
        <p:nvSpPr>
          <p:cNvPr id="5" name="Content Placeholder 4"/>
          <p:cNvSpPr>
            <a:spLocks noGrp="1"/>
          </p:cNvSpPr>
          <p:nvPr>
            <p:ph idx="1"/>
          </p:nvPr>
        </p:nvSpPr>
        <p:spPr/>
        <p:txBody>
          <a:bodyPr>
            <a:normAutofit lnSpcReduction="10000"/>
          </a:bodyPr>
          <a:lstStyle/>
          <a:p>
            <a:r>
              <a:rPr lang="en-US" dirty="0"/>
              <a:t>Build relationships across programs</a:t>
            </a:r>
          </a:p>
          <a:p>
            <a:r>
              <a:rPr lang="en-US" dirty="0"/>
              <a:t>Recognize expertise amongst group</a:t>
            </a:r>
          </a:p>
          <a:p>
            <a:r>
              <a:rPr lang="en-US" dirty="0"/>
              <a:t>Identify Stakeholders and Advocates at every level &amp; program</a:t>
            </a:r>
          </a:p>
          <a:p>
            <a:r>
              <a:rPr lang="en-US" dirty="0"/>
              <a:t>Culture building</a:t>
            </a:r>
          </a:p>
          <a:p>
            <a:r>
              <a:rPr lang="en-US" dirty="0"/>
              <a:t>Informing and educating Leadership</a:t>
            </a:r>
          </a:p>
          <a:p>
            <a:r>
              <a:rPr lang="en-US" dirty="0"/>
              <a:t>Attending  mental health program meetings to educate staff about the role of peer support</a:t>
            </a:r>
          </a:p>
          <a:p>
            <a:pPr lvl="1"/>
            <a:r>
              <a:rPr lang="en-US" dirty="0"/>
              <a:t>Initiate dialogue about concerns, create an environment to talk about awkward questions</a:t>
            </a:r>
          </a:p>
          <a:p>
            <a:pPr lvl="1"/>
            <a:r>
              <a:rPr lang="en-US" dirty="0"/>
              <a:t>Preparing teams to utilize Peer Support appropriately and effectively</a:t>
            </a:r>
          </a:p>
          <a:p>
            <a:pPr lvl="1"/>
            <a:r>
              <a:rPr lang="en-US" dirty="0"/>
              <a:t>Brainstorm ideas about responsibilities/tasks </a:t>
            </a:r>
          </a:p>
          <a:p>
            <a:pPr lvl="1"/>
            <a:r>
              <a:rPr lang="en-US" dirty="0"/>
              <a:t>Deal with misperceptions…</a:t>
            </a:r>
          </a:p>
          <a:p>
            <a:pPr marL="457200" lvl="1" indent="0">
              <a:buNone/>
            </a:pPr>
            <a:endParaRPr lang="en-US" dirty="0"/>
          </a:p>
          <a:p>
            <a:pPr lvl="1"/>
            <a:endParaRPr lang="en-US" dirty="0"/>
          </a:p>
        </p:txBody>
      </p:sp>
    </p:spTree>
    <p:extLst>
      <p:ext uri="{BB962C8B-B14F-4D97-AF65-F5344CB8AC3E}">
        <p14:creationId xmlns:p14="http://schemas.microsoft.com/office/powerpoint/2010/main" val="2358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dirty="0"/>
              <a:t>Educate! Educate! Educate!! </a:t>
            </a:r>
            <a:br>
              <a:rPr lang="en-US" sz="2800" dirty="0"/>
            </a:br>
            <a:r>
              <a:rPr lang="en-US" sz="2800" dirty="0"/>
              <a:t>(Confronting misconceptions and stereotypes, one question/statement at a time)</a:t>
            </a:r>
          </a:p>
        </p:txBody>
      </p:sp>
      <p:sp>
        <p:nvSpPr>
          <p:cNvPr id="3" name="Content Placeholder 2"/>
          <p:cNvSpPr>
            <a:spLocks noGrp="1"/>
          </p:cNvSpPr>
          <p:nvPr>
            <p:ph idx="1"/>
          </p:nvPr>
        </p:nvSpPr>
        <p:spPr/>
        <p:txBody>
          <a:bodyPr>
            <a:normAutofit/>
          </a:bodyPr>
          <a:lstStyle/>
          <a:p>
            <a:r>
              <a:rPr lang="en-US" dirty="0"/>
              <a:t>Peer support providers cannot work full-time, either because of disability insurance or because of the responsibility.</a:t>
            </a:r>
          </a:p>
          <a:p>
            <a:r>
              <a:rPr lang="en-US" dirty="0"/>
              <a:t>Peer support providers cannot fulfill valuable roles in the treatment of Veterans.</a:t>
            </a:r>
          </a:p>
          <a:p>
            <a:r>
              <a:rPr lang="en-US" dirty="0"/>
              <a:t>Peer support providers will relapse.</a:t>
            </a:r>
          </a:p>
          <a:p>
            <a:r>
              <a:rPr lang="en-US" dirty="0"/>
              <a:t>Peer support providers cannot handle the administrative demands of the job. </a:t>
            </a:r>
          </a:p>
          <a:p>
            <a:r>
              <a:rPr lang="en-US" dirty="0"/>
              <a:t>Given that Peer Specialists are not professionals, they will cause harm to clients</a:t>
            </a:r>
          </a:p>
          <a:p>
            <a:r>
              <a:rPr lang="en-US" dirty="0"/>
              <a:t>And remember, Peers don’t corner the market in mental health experiences, they just happen to wear their experience on their name badge.</a:t>
            </a:r>
          </a:p>
          <a:p>
            <a:endParaRPr lang="en-US" dirty="0"/>
          </a:p>
        </p:txBody>
      </p:sp>
    </p:spTree>
    <p:extLst>
      <p:ext uri="{BB962C8B-B14F-4D97-AF65-F5344CB8AC3E}">
        <p14:creationId xmlns:p14="http://schemas.microsoft.com/office/powerpoint/2010/main" val="2408663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16FB222FD3741A5D6462167962694" ma:contentTypeVersion="0" ma:contentTypeDescription="Create a new document." ma:contentTypeScope="" ma:versionID="c012947bebbb7f0275129332f130e5b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303689-5675-4B5B-A3DD-97C4A7AB74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D29D4AA-0F7F-422C-8634-10640351B516}">
  <ds:schemaRefs>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1649AA-209D-4231-9E57-A59655EB7F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2077</TotalTime>
  <Words>1765</Words>
  <Application>Microsoft Office PowerPoint</Application>
  <PresentationFormat>On-screen Show (4:3)</PresentationFormat>
  <Paragraphs>223</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Courier New</vt:lpstr>
      <vt:lpstr>Georgia</vt:lpstr>
      <vt:lpstr>Wingdings</vt:lpstr>
      <vt:lpstr>Adjacency</vt:lpstr>
      <vt:lpstr>   VAPAHCS Peer Support Services 2012-Present http://www.youtube.com/watch?feature=player_detailpage&amp;v=HcvA2pdpuSU  Soni Adams, LCSW Program Coordinator</vt:lpstr>
      <vt:lpstr>PROGRAM OVERVIEW…and what we have  accomplished </vt:lpstr>
      <vt:lpstr>Peer Support As Part Of the VHA System</vt:lpstr>
      <vt:lpstr>Peer Support As Part Of the VHA System (cont’d)</vt:lpstr>
      <vt:lpstr>RESEARCH</vt:lpstr>
      <vt:lpstr>Improved Outcomes (Non-VA studies)</vt:lpstr>
      <vt:lpstr>Building a Peer Support Services Department … from scratch!</vt:lpstr>
      <vt:lpstr>Building Peers, Building Systems</vt:lpstr>
      <vt:lpstr>Educate! Educate! Educate!!  (Confronting misconceptions and stereotypes, one question/statement at a time)</vt:lpstr>
      <vt:lpstr>How Peer Support can Address Client and Treatment System Factors:</vt:lpstr>
      <vt:lpstr>Supervisor Role: Supervision</vt:lpstr>
      <vt:lpstr>Supervisor Role: (Key to Successful Implementation!)</vt:lpstr>
      <vt:lpstr>Supervision: Boundaries</vt:lpstr>
      <vt:lpstr>Role and Responsibilities in Mental Health Programs</vt:lpstr>
      <vt:lpstr>Peers Provide supportive connections through many of the following evidence based interventions:</vt:lpstr>
      <vt:lpstr>What Peers are Doing at VAPAHCS…</vt:lpstr>
      <vt:lpstr>Peer Support at Programs at VAPAHCS today</vt:lpstr>
      <vt:lpstr>How can I get a Peer Specialist to work with my team/Veteran??? </vt:lpstr>
      <vt:lpstr> </vt:lpstr>
      <vt:lpstr>Ren Kramer, Peer Specialist</vt:lpstr>
      <vt:lpstr>DC Barlow Peer Specialist</vt:lpstr>
      <vt:lpstr>Questions?</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Kerrie</dc:creator>
  <cp:lastModifiedBy>Thompson, Tammy K.</cp:lastModifiedBy>
  <cp:revision>18</cp:revision>
  <cp:lastPrinted>2014-06-05T02:55:43Z</cp:lastPrinted>
  <dcterms:created xsi:type="dcterms:W3CDTF">2014-06-04T00:28:12Z</dcterms:created>
  <dcterms:modified xsi:type="dcterms:W3CDTF">2017-08-28T17:17:06Z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0x01010014316FB222FD3741A5D6462167962694</vt:lpwstr>
  </property>
</Properties>
</file>