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5" r:id="rId47"/>
    <p:sldId id="307" r:id="rId48"/>
    <p:sldId id="310" r:id="rId49"/>
    <p:sldId id="312" r:id="rId50"/>
    <p:sldId id="313" r:id="rId51"/>
    <p:sldId id="314" r:id="rId52"/>
    <p:sldId id="315" r:id="rId5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6" autoAdjust="0"/>
    <p:restoredTop sz="94660"/>
  </p:normalViewPr>
  <p:slideViewPr>
    <p:cSldViewPr snapToGrid="0">
      <p:cViewPr>
        <p:scale>
          <a:sx n="50" d="100"/>
          <a:sy n="50" d="100"/>
        </p:scale>
        <p:origin x="154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59B3-6617-4718-8EF9-CD536D4E4F11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F3D6-B442-46F9-ADB9-98BD750E7F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69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D86A-C450-4BE9-81D7-CD5CB0DA557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76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D86A-C450-4BE9-81D7-CD5CB0DA557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392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71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0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224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4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5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3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2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41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2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0913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45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4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67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652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34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80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55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30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66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2789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90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7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9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97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11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00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110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087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52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133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3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44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59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36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310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30A8-BEBF-4F7D-8D08-27EB6E49CA84}" type="datetimeFigureOut">
              <a:rPr lang="es-ES_tradnl" smtClean="0"/>
              <a:t>05/03/2018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217D-21F7-4FCB-B58A-27492D6D05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226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4AC9-F0BF-4FEE-AEBF-17BC52E7E079}" type="datetimeFigureOut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DED2-0123-4F27-83FE-AD074D2663B0}" type="slidenum">
              <a:rPr lang="es-DO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15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4AC9-F0BF-4FEE-AEBF-17BC52E7E079}" type="datetimeFigureOut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5/3/18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DED2-0123-4F27-83FE-AD074D2663B0}" type="slidenum">
              <a:rPr lang="es-D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D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8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Recomendaciones generales 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. </a:t>
            </a:r>
            <a:r>
              <a:rPr lang="en-US" sz="3200" dirty="0" err="1" smtClean="0"/>
              <a:t>Tener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idea </a:t>
            </a:r>
            <a:r>
              <a:rPr lang="en-US" sz="3200" dirty="0" err="1" smtClean="0"/>
              <a:t>clara</a:t>
            </a:r>
            <a:r>
              <a:rPr lang="en-US" sz="3200" dirty="0" smtClean="0"/>
              <a:t> de lo que hara el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. </a:t>
            </a:r>
            <a:r>
              <a:rPr lang="en-US" sz="3200" dirty="0" err="1" smtClean="0"/>
              <a:t>Entender</a:t>
            </a:r>
            <a:r>
              <a:rPr lang="en-US" sz="3200" dirty="0" smtClean="0"/>
              <a:t> la </a:t>
            </a:r>
            <a:r>
              <a:rPr lang="en-US" sz="3200" dirty="0" err="1" smtClean="0"/>
              <a:t>situacion</a:t>
            </a:r>
            <a:r>
              <a:rPr lang="en-US" sz="3200" dirty="0" smtClean="0"/>
              <a:t> que se </a:t>
            </a:r>
            <a:r>
              <a:rPr lang="en-US" sz="3200" dirty="0" err="1" smtClean="0"/>
              <a:t>plantea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dirty="0" err="1" smtClean="0"/>
              <a:t>Visualizar</a:t>
            </a:r>
            <a:r>
              <a:rPr lang="en-US" sz="3200" dirty="0" smtClean="0"/>
              <a:t> el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ejecutandose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la </a:t>
            </a:r>
            <a:r>
              <a:rPr lang="en-US" sz="3200" dirty="0" err="1" smtClean="0"/>
              <a:t>computadora</a:t>
            </a:r>
            <a:r>
              <a:rPr lang="en-US" sz="3200" dirty="0" smtClean="0"/>
              <a:t>. </a:t>
            </a:r>
            <a:r>
              <a:rPr lang="en-US" sz="3200" dirty="0" err="1" smtClean="0"/>
              <a:t>Identificar</a:t>
            </a:r>
            <a:r>
              <a:rPr lang="en-US" sz="3200" dirty="0" smtClean="0"/>
              <a:t> las entradas,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procesos</a:t>
            </a:r>
            <a:r>
              <a:rPr lang="en-US" sz="3200" dirty="0" smtClean="0"/>
              <a:t> y las </a:t>
            </a:r>
            <a:r>
              <a:rPr lang="en-US" sz="3200" dirty="0" err="1" smtClean="0"/>
              <a:t>salidas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3. </a:t>
            </a:r>
            <a:r>
              <a:rPr lang="en-US" sz="3200" dirty="0" err="1" smtClean="0"/>
              <a:t>Usar</a:t>
            </a:r>
            <a:r>
              <a:rPr lang="en-US" sz="3200" dirty="0" smtClean="0"/>
              <a:t> </a:t>
            </a:r>
            <a:r>
              <a:rPr lang="en-US" sz="3200" dirty="0" err="1" smtClean="0"/>
              <a:t>herramientas</a:t>
            </a:r>
            <a:r>
              <a:rPr lang="en-US" sz="3200" dirty="0" smtClean="0"/>
              <a:t> de </a:t>
            </a:r>
            <a:r>
              <a:rPr lang="en-US" sz="3200" dirty="0" err="1" smtClean="0"/>
              <a:t>diseño</a:t>
            </a:r>
            <a:r>
              <a:rPr lang="en-US" sz="3200" dirty="0" smtClean="0"/>
              <a:t>. </a:t>
            </a:r>
            <a:r>
              <a:rPr lang="en-US" sz="3200" dirty="0" err="1" smtClean="0"/>
              <a:t>Diagramas</a:t>
            </a:r>
            <a:r>
              <a:rPr lang="en-US" sz="3200" dirty="0" smtClean="0"/>
              <a:t> de </a:t>
            </a:r>
            <a:r>
              <a:rPr lang="en-US" sz="3200" dirty="0" err="1" smtClean="0"/>
              <a:t>flujo</a:t>
            </a:r>
            <a:r>
              <a:rPr lang="en-US" sz="3200" dirty="0" smtClean="0"/>
              <a:t>,  </a:t>
            </a:r>
            <a:r>
              <a:rPr lang="en-US" sz="3200" dirty="0" err="1" smtClean="0"/>
              <a:t>seudocodigo</a:t>
            </a:r>
            <a:r>
              <a:rPr lang="en-US" sz="3200" dirty="0" smtClean="0"/>
              <a:t>, diagram </a:t>
            </a:r>
            <a:r>
              <a:rPr lang="en-US" sz="3200" dirty="0" err="1" smtClean="0"/>
              <a:t>geralquico</a:t>
            </a:r>
            <a:r>
              <a:rPr lang="en-US" sz="3200" dirty="0" smtClean="0"/>
              <a:t> (</a:t>
            </a:r>
            <a:r>
              <a:rPr lang="en-US" sz="3200" dirty="0" err="1" smtClean="0"/>
              <a:t>parecido</a:t>
            </a:r>
            <a:r>
              <a:rPr lang="en-US" sz="3200" dirty="0" smtClean="0"/>
              <a:t> a un </a:t>
            </a:r>
            <a:r>
              <a:rPr lang="en-US" sz="3200" dirty="0" err="1" smtClean="0"/>
              <a:t>mapa</a:t>
            </a:r>
            <a:r>
              <a:rPr lang="en-US" sz="3200" dirty="0" smtClean="0"/>
              <a:t> conceptual), </a:t>
            </a:r>
            <a:r>
              <a:rPr lang="en-US" sz="3200" dirty="0" err="1" smtClean="0"/>
              <a:t>otros</a:t>
            </a:r>
            <a:r>
              <a:rPr lang="en-US" sz="3200" dirty="0" smtClean="0"/>
              <a:t>. </a:t>
            </a:r>
            <a:endParaRPr lang="en-US" sz="3200" dirty="0"/>
          </a:p>
          <a:p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 err="1" smtClean="0"/>
              <a:t>Revisar</a:t>
            </a:r>
            <a:r>
              <a:rPr lang="en-US" sz="3200" dirty="0" smtClean="0"/>
              <a:t> el </a:t>
            </a: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creado</a:t>
            </a:r>
            <a:r>
              <a:rPr lang="en-US" sz="3200" dirty="0" smtClean="0"/>
              <a:t> para </a:t>
            </a:r>
            <a:r>
              <a:rPr lang="en-US" sz="3200" dirty="0" err="1" smtClean="0"/>
              <a:t>ver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tiene</a:t>
            </a:r>
            <a:r>
              <a:rPr lang="en-US" sz="3200" dirty="0" smtClean="0"/>
              <a:t> </a:t>
            </a:r>
            <a:r>
              <a:rPr lang="en-US" sz="3200" dirty="0" err="1" smtClean="0"/>
              <a:t>errores</a:t>
            </a:r>
            <a:r>
              <a:rPr lang="en-US" sz="3200" dirty="0" smtClean="0"/>
              <a:t> de </a:t>
            </a:r>
            <a:r>
              <a:rPr lang="en-US" sz="3200" dirty="0" err="1" smtClean="0"/>
              <a:t>logica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08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Correcto o incorrecto ?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07029"/>
            <a:ext cx="10018713" cy="50509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noProof="0" dirty="0" smtClean="0"/>
              <a:t>9correcto_si </a:t>
            </a:r>
          </a:p>
          <a:p>
            <a:pPr marL="0" indent="0">
              <a:buNone/>
            </a:pPr>
            <a:r>
              <a:rPr lang="es-ES_tradnl" noProof="0" dirty="0" smtClean="0"/>
              <a:t>Incorrecto9001</a:t>
            </a:r>
          </a:p>
          <a:p>
            <a:pPr marL="0" indent="0">
              <a:buNone/>
            </a:pPr>
            <a:r>
              <a:rPr lang="es-ES_tradnl" noProof="0" dirty="0" smtClean="0"/>
              <a:t>_</a:t>
            </a:r>
            <a:r>
              <a:rPr lang="es-ES_tradnl" noProof="0" dirty="0" err="1" smtClean="0"/>
              <a:t>mONto</a:t>
            </a:r>
            <a:endParaRPr lang="es-ES_tradnl" noProof="0" dirty="0" smtClean="0"/>
          </a:p>
          <a:p>
            <a:pPr marL="0" indent="0">
              <a:buNone/>
            </a:pPr>
            <a:r>
              <a:rPr lang="es-ES_tradnl" noProof="0" dirty="0" smtClean="0"/>
              <a:t>2mONto</a:t>
            </a:r>
          </a:p>
          <a:p>
            <a:pPr marL="0" indent="0">
              <a:buNone/>
            </a:pPr>
            <a:r>
              <a:rPr lang="es-ES_tradnl" noProof="0" dirty="0" smtClean="0"/>
              <a:t>_</a:t>
            </a:r>
            <a:r>
              <a:rPr lang="es-ES_tradnl" noProof="0" dirty="0" err="1" smtClean="0"/>
              <a:t>mO</a:t>
            </a:r>
            <a:r>
              <a:rPr lang="es-ES_tradnl" sz="6000" noProof="0" dirty="0" err="1" smtClean="0"/>
              <a:t>?</a:t>
            </a:r>
            <a:r>
              <a:rPr lang="es-ES_tradnl" noProof="0" dirty="0" err="1" smtClean="0"/>
              <a:t>Nto</a:t>
            </a:r>
            <a:endParaRPr lang="es-ES_tradnl" noProof="0" dirty="0" smtClean="0"/>
          </a:p>
          <a:p>
            <a:pPr marL="0" indent="0">
              <a:buNone/>
            </a:pPr>
            <a:r>
              <a:rPr lang="es-ES_tradnl" noProof="0" dirty="0" smtClean="0"/>
              <a:t>_MonTO98</a:t>
            </a:r>
          </a:p>
          <a:p>
            <a:pPr marL="0" indent="0">
              <a:buNone/>
            </a:pPr>
            <a:r>
              <a:rPr lang="es-ES_tradnl" noProof="0" dirty="0" smtClean="0"/>
              <a:t>88SUELDO</a:t>
            </a:r>
          </a:p>
          <a:p>
            <a:pPr marL="0" indent="0">
              <a:buNone/>
            </a:pPr>
            <a:r>
              <a:rPr lang="es-ES_tradnl" noProof="0" dirty="0" smtClean="0"/>
              <a:t>88sueldo</a:t>
            </a:r>
          </a:p>
          <a:p>
            <a:pPr marL="0" indent="0">
              <a:buNone/>
            </a:pPr>
            <a:r>
              <a:rPr lang="es-ES_tradnl" noProof="0" dirty="0" smtClean="0"/>
              <a:t>_88Su</a:t>
            </a:r>
            <a:r>
              <a:rPr lang="es-ES_tradnl" sz="6000" noProof="0" dirty="0" smtClean="0"/>
              <a:t>#</a:t>
            </a:r>
            <a:r>
              <a:rPr lang="es-ES_tradnl" noProof="0" dirty="0" smtClean="0"/>
              <a:t>elDO</a:t>
            </a:r>
          </a:p>
          <a:p>
            <a:pPr marL="0" indent="0">
              <a:buNone/>
            </a:pPr>
            <a:r>
              <a:rPr lang="es-ES_tradnl" noProof="0" dirty="0" smtClean="0"/>
              <a:t>Repuesta_55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8645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Construcción de identificadores en el lenguaje.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BUENAS</a:t>
            </a:r>
            <a:r>
              <a:rPr lang="en-US" b="1" dirty="0" smtClean="0"/>
              <a:t> </a:t>
            </a:r>
            <a:r>
              <a:rPr lang="en-US" b="1" dirty="0" err="1" smtClean="0"/>
              <a:t>PRACTICAS</a:t>
            </a:r>
            <a:endParaRPr lang="en-US" b="1" dirty="0" smtClean="0"/>
          </a:p>
          <a:p>
            <a:r>
              <a:rPr lang="en-US" b="1" i="1" dirty="0" err="1" smtClean="0"/>
              <a:t>Usar</a:t>
            </a:r>
            <a:r>
              <a:rPr lang="en-US" b="1" i="1" dirty="0" smtClean="0"/>
              <a:t> </a:t>
            </a:r>
            <a:r>
              <a:rPr lang="en-US" b="1" i="1" dirty="0" err="1" smtClean="0"/>
              <a:t>identificadores</a:t>
            </a:r>
            <a:r>
              <a:rPr lang="en-US" b="1" i="1" dirty="0" smtClean="0"/>
              <a:t> que se </a:t>
            </a:r>
            <a:r>
              <a:rPr lang="en-US" b="1" i="1" dirty="0" err="1" smtClean="0"/>
              <a:t>relacionen</a:t>
            </a:r>
            <a:r>
              <a:rPr lang="en-US" b="1" i="1" dirty="0" smtClean="0"/>
              <a:t> con la </a:t>
            </a:r>
            <a:r>
              <a:rPr lang="en-US" b="1" i="1" dirty="0" err="1" smtClean="0"/>
              <a:t>funcion</a:t>
            </a:r>
            <a:r>
              <a:rPr lang="en-US" b="1" i="1" dirty="0" smtClean="0"/>
              <a:t> que </a:t>
            </a:r>
            <a:r>
              <a:rPr lang="en-US" b="1" i="1" dirty="0" err="1" smtClean="0"/>
              <a:t>desempeña</a:t>
            </a:r>
            <a:r>
              <a:rPr lang="en-US" b="1" i="1" dirty="0" smtClean="0"/>
              <a:t> el </a:t>
            </a:r>
            <a:r>
              <a:rPr lang="en-US" b="1" i="1" dirty="0" err="1" smtClean="0"/>
              <a:t>elemento</a:t>
            </a:r>
            <a:r>
              <a:rPr lang="en-US" b="1" i="1" dirty="0" smtClean="0"/>
              <a:t> o variable de </a:t>
            </a:r>
            <a:r>
              <a:rPr lang="en-US" b="1" i="1" dirty="0" err="1" smtClean="0"/>
              <a:t>modo</a:t>
            </a:r>
            <a:r>
              <a:rPr lang="en-US" b="1" i="1" dirty="0" smtClean="0"/>
              <a:t> que el </a:t>
            </a:r>
            <a:r>
              <a:rPr lang="en-US" b="1" i="1" dirty="0" err="1" smtClean="0"/>
              <a:t>programa</a:t>
            </a:r>
            <a:r>
              <a:rPr lang="en-US" b="1" i="1" dirty="0" smtClean="0"/>
              <a:t> sea mas </a:t>
            </a:r>
            <a:r>
              <a:rPr lang="en-US" b="1" i="1" dirty="0" err="1" smtClean="0"/>
              <a:t>entendible</a:t>
            </a:r>
            <a:r>
              <a:rPr lang="en-US" b="1" i="1" dirty="0" smtClean="0"/>
              <a:t>.  </a:t>
            </a:r>
          </a:p>
          <a:p>
            <a:r>
              <a:rPr lang="es-DO" b="1" dirty="0" smtClean="0"/>
              <a:t>Evitar el uso de abreviatura en los identificadores </a:t>
            </a:r>
          </a:p>
          <a:p>
            <a:r>
              <a:rPr lang="en-US" i="1" dirty="0" smtClean="0"/>
              <a:t>No </a:t>
            </a:r>
            <a:r>
              <a:rPr lang="en-US" i="1" dirty="0" err="1" smtClean="0"/>
              <a:t>usar</a:t>
            </a:r>
            <a:r>
              <a:rPr lang="en-US" i="1" dirty="0" smtClean="0"/>
              <a:t> </a:t>
            </a:r>
            <a:r>
              <a:rPr lang="en-US" i="1" dirty="0" err="1" smtClean="0"/>
              <a:t>identificadores</a:t>
            </a:r>
            <a:r>
              <a:rPr lang="en-US" i="1" dirty="0" smtClean="0"/>
              <a:t> que </a:t>
            </a:r>
            <a:r>
              <a:rPr lang="en-US" i="1" dirty="0" err="1" smtClean="0"/>
              <a:t>empiecen</a:t>
            </a:r>
            <a:r>
              <a:rPr lang="en-US" i="1" dirty="0" smtClean="0"/>
              <a:t> con  underscore y </a:t>
            </a:r>
            <a:r>
              <a:rPr lang="en-US" i="1" dirty="0" err="1" smtClean="0"/>
              <a:t>doble</a:t>
            </a:r>
            <a:r>
              <a:rPr lang="en-US" i="1" dirty="0" smtClean="0"/>
              <a:t> underscore, </a:t>
            </a:r>
            <a:r>
              <a:rPr lang="en-US" i="1" dirty="0" err="1" smtClean="0"/>
              <a:t>porque</a:t>
            </a:r>
            <a:r>
              <a:rPr lang="en-US" i="1" dirty="0" smtClean="0"/>
              <a:t> </a:t>
            </a:r>
            <a:r>
              <a:rPr lang="en-US" i="1" dirty="0" err="1" smtClean="0"/>
              <a:t>algunos</a:t>
            </a:r>
            <a:r>
              <a:rPr lang="en-US" i="1" dirty="0" smtClean="0"/>
              <a:t> </a:t>
            </a:r>
            <a:r>
              <a:rPr lang="en-US" i="1" dirty="0" err="1" smtClean="0"/>
              <a:t>compiladores</a:t>
            </a:r>
            <a:r>
              <a:rPr lang="en-US" i="1" dirty="0" smtClean="0"/>
              <a:t> de  C++ </a:t>
            </a:r>
            <a:r>
              <a:rPr lang="en-US" i="1" dirty="0" err="1" smtClean="0"/>
              <a:t>pueden</a:t>
            </a:r>
            <a:r>
              <a:rPr lang="en-US" i="1" dirty="0" smtClean="0"/>
              <a:t> </a:t>
            </a:r>
            <a:r>
              <a:rPr lang="en-US" i="1" dirty="0" err="1" smtClean="0"/>
              <a:t>usar</a:t>
            </a:r>
            <a:r>
              <a:rPr lang="en-US" i="1" dirty="0" smtClean="0"/>
              <a:t> </a:t>
            </a:r>
            <a:r>
              <a:rPr lang="en-US" i="1" dirty="0" err="1" smtClean="0"/>
              <a:t>nombres</a:t>
            </a:r>
            <a:r>
              <a:rPr lang="en-US" i="1" dirty="0" smtClean="0"/>
              <a:t> con </a:t>
            </a:r>
            <a:r>
              <a:rPr lang="en-US" i="1" dirty="0" err="1" smtClean="0"/>
              <a:t>esta</a:t>
            </a:r>
            <a:r>
              <a:rPr lang="en-US" i="1" dirty="0" smtClean="0"/>
              <a:t> </a:t>
            </a:r>
            <a:r>
              <a:rPr lang="en-US" i="1" dirty="0" err="1" smtClean="0"/>
              <a:t>misma</a:t>
            </a:r>
            <a:r>
              <a:rPr lang="en-US" i="1" dirty="0" smtClean="0"/>
              <a:t> </a:t>
            </a:r>
            <a:r>
              <a:rPr lang="en-US" i="1" dirty="0" err="1" smtClean="0"/>
              <a:t>nomenclatura</a:t>
            </a:r>
            <a:r>
              <a:rPr lang="en-US" i="1" dirty="0" smtClean="0"/>
              <a:t> para </a:t>
            </a:r>
            <a:r>
              <a:rPr lang="en-US" i="1" dirty="0" err="1" smtClean="0"/>
              <a:t>su</a:t>
            </a:r>
            <a:r>
              <a:rPr lang="en-US" i="1" dirty="0" smtClean="0"/>
              <a:t> </a:t>
            </a:r>
            <a:r>
              <a:rPr lang="en-US" i="1" dirty="0" err="1" smtClean="0"/>
              <a:t>uso</a:t>
            </a:r>
            <a:r>
              <a:rPr lang="en-US" i="1" dirty="0" smtClean="0"/>
              <a:t> </a:t>
            </a:r>
            <a:r>
              <a:rPr lang="en-US" i="1" dirty="0" err="1" smtClean="0"/>
              <a:t>interno</a:t>
            </a:r>
            <a:r>
              <a:rPr lang="en-US" i="1" dirty="0" smtClean="0"/>
              <a:t>, </a:t>
            </a:r>
            <a:r>
              <a:rPr lang="en-US" i="1" dirty="0" err="1" smtClean="0"/>
              <a:t>asi</a:t>
            </a:r>
            <a:r>
              <a:rPr lang="en-US" i="1" dirty="0" smtClean="0"/>
              <a:t> se Evita </a:t>
            </a:r>
            <a:r>
              <a:rPr lang="en-US" i="1" dirty="0" err="1" smtClean="0"/>
              <a:t>cualquier</a:t>
            </a:r>
            <a:r>
              <a:rPr lang="en-US" i="1" dirty="0" smtClean="0"/>
              <a:t> confusion entre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identificadores</a:t>
            </a:r>
            <a:r>
              <a:rPr lang="en-US" i="1" dirty="0" smtClean="0"/>
              <a:t> </a:t>
            </a:r>
            <a:r>
              <a:rPr lang="en-US" i="1" dirty="0" err="1" smtClean="0"/>
              <a:t>creados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el </a:t>
            </a:r>
            <a:r>
              <a:rPr lang="en-US" i="1" dirty="0" err="1" smtClean="0"/>
              <a:t>programador</a:t>
            </a:r>
            <a:r>
              <a:rPr lang="en-US" i="1" dirty="0" smtClean="0"/>
              <a:t> y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elegidos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el </a:t>
            </a:r>
            <a:r>
              <a:rPr lang="en-US" i="1" dirty="0" err="1" smtClean="0"/>
              <a:t>compilador</a:t>
            </a:r>
            <a:r>
              <a:rPr lang="en-US" i="1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142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Comentarios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noProof="0" dirty="0" err="1" smtClean="0"/>
              <a:t>CONCEPTO</a:t>
            </a:r>
            <a:endParaRPr lang="en-US" noProof="0" dirty="0" smtClean="0"/>
          </a:p>
          <a:p>
            <a:pPr marL="0" indent="0">
              <a:buNone/>
            </a:pPr>
            <a:r>
              <a:rPr lang="en-US" b="1" dirty="0" smtClean="0"/>
              <a:t>Los </a:t>
            </a:r>
            <a:r>
              <a:rPr lang="en-US" b="1" dirty="0" err="1" smtClean="0"/>
              <a:t>comentarios</a:t>
            </a:r>
            <a:r>
              <a:rPr lang="en-US" b="1" dirty="0" smtClean="0"/>
              <a:t> son </a:t>
            </a:r>
            <a:r>
              <a:rPr lang="en-US" b="1" dirty="0" err="1" smtClean="0"/>
              <a:t>notas</a:t>
            </a:r>
            <a:r>
              <a:rPr lang="en-US" b="1" dirty="0" smtClean="0"/>
              <a:t> </a:t>
            </a:r>
            <a:r>
              <a:rPr lang="en-US" b="1" dirty="0" err="1" smtClean="0"/>
              <a:t>aclaratorias</a:t>
            </a:r>
            <a:r>
              <a:rPr lang="en-US" b="1" dirty="0" smtClean="0"/>
              <a:t> para </a:t>
            </a:r>
            <a:r>
              <a:rPr lang="en-US" b="1" dirty="0" err="1" smtClean="0"/>
              <a:t>documentar</a:t>
            </a:r>
            <a:r>
              <a:rPr lang="en-US" b="1" dirty="0" smtClean="0"/>
              <a:t> </a:t>
            </a:r>
            <a:r>
              <a:rPr lang="en-US" b="1" dirty="0" err="1" smtClean="0"/>
              <a:t>lineas</a:t>
            </a:r>
            <a:r>
              <a:rPr lang="en-US" b="1" dirty="0" smtClean="0"/>
              <a:t> o </a:t>
            </a:r>
            <a:r>
              <a:rPr lang="en-US" b="1" dirty="0" err="1" smtClean="0"/>
              <a:t>secciones</a:t>
            </a:r>
            <a:r>
              <a:rPr lang="en-US" b="1" dirty="0" smtClean="0"/>
              <a:t> de un </a:t>
            </a:r>
            <a:r>
              <a:rPr lang="en-US" b="1" dirty="0" err="1" smtClean="0"/>
              <a:t>programa</a:t>
            </a:r>
            <a:r>
              <a:rPr lang="en-US" b="1" dirty="0" smtClean="0"/>
              <a:t>. Son </a:t>
            </a:r>
            <a:r>
              <a:rPr lang="en-US" b="1" dirty="0" err="1" smtClean="0"/>
              <a:t>colocados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el </a:t>
            </a:r>
            <a:r>
              <a:rPr lang="en-US" b="1" dirty="0" err="1" smtClean="0"/>
              <a:t>programa</a:t>
            </a:r>
            <a:r>
              <a:rPr lang="en-US" b="1" dirty="0" smtClean="0"/>
              <a:t> para </a:t>
            </a:r>
            <a:r>
              <a:rPr lang="en-US" b="1" dirty="0" err="1" smtClean="0"/>
              <a:t>entender</a:t>
            </a:r>
            <a:r>
              <a:rPr lang="en-US" b="1" dirty="0" smtClean="0"/>
              <a:t> </a:t>
            </a:r>
            <a:r>
              <a:rPr lang="en-US" b="1" dirty="0" err="1" smtClean="0"/>
              <a:t>mejor</a:t>
            </a:r>
            <a:r>
              <a:rPr lang="en-US" b="1" dirty="0" smtClean="0"/>
              <a:t> el </a:t>
            </a:r>
            <a:r>
              <a:rPr lang="en-US" b="1" dirty="0" err="1" smtClean="0"/>
              <a:t>codigo</a:t>
            </a:r>
            <a:r>
              <a:rPr lang="en-US" b="1" dirty="0" smtClean="0"/>
              <a:t> Fuente.  </a:t>
            </a:r>
          </a:p>
          <a:p>
            <a:pPr marL="0" indent="0">
              <a:buNone/>
            </a:pPr>
            <a:r>
              <a:rPr lang="en-US" b="1" dirty="0" smtClean="0"/>
              <a:t>Son </a:t>
            </a:r>
            <a:r>
              <a:rPr lang="en-US" b="1" dirty="0" err="1" smtClean="0"/>
              <a:t>una</a:t>
            </a:r>
            <a:r>
              <a:rPr lang="en-US" b="1" dirty="0" smtClean="0"/>
              <a:t> parte </a:t>
            </a:r>
            <a:r>
              <a:rPr lang="en-US" b="1" dirty="0" err="1" smtClean="0"/>
              <a:t>importante</a:t>
            </a:r>
            <a:r>
              <a:rPr lang="en-US" b="1" dirty="0" smtClean="0"/>
              <a:t> del </a:t>
            </a:r>
            <a:r>
              <a:rPr lang="en-US" b="1" dirty="0" err="1" smtClean="0"/>
              <a:t>programa</a:t>
            </a:r>
            <a:r>
              <a:rPr lang="en-US" b="1" dirty="0" smtClean="0"/>
              <a:t>.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recomendable</a:t>
            </a:r>
            <a:r>
              <a:rPr lang="en-US" b="1" dirty="0" smtClean="0"/>
              <a:t> </a:t>
            </a:r>
            <a:r>
              <a:rPr lang="en-US" b="1" dirty="0" err="1" smtClean="0"/>
              <a:t>crear</a:t>
            </a:r>
            <a:r>
              <a:rPr lang="en-US" b="1" dirty="0" smtClean="0"/>
              <a:t> el </a:t>
            </a:r>
            <a:r>
              <a:rPr lang="en-US" b="1" dirty="0" err="1" smtClean="0"/>
              <a:t>habito</a:t>
            </a:r>
            <a:r>
              <a:rPr lang="en-US" b="1" dirty="0" smtClean="0"/>
              <a:t> de </a:t>
            </a:r>
            <a:r>
              <a:rPr lang="en-US" b="1" dirty="0" err="1" smtClean="0"/>
              <a:t>documentar</a:t>
            </a:r>
            <a:r>
              <a:rPr lang="en-US" b="1" dirty="0" smtClean="0"/>
              <a:t> </a:t>
            </a:r>
            <a:r>
              <a:rPr lang="en-US" b="1" dirty="0" err="1" smtClean="0"/>
              <a:t>los</a:t>
            </a:r>
            <a:r>
              <a:rPr lang="en-US" b="1" dirty="0" smtClean="0"/>
              <a:t> </a:t>
            </a:r>
            <a:r>
              <a:rPr lang="en-US" b="1" dirty="0" err="1" smtClean="0"/>
              <a:t>codigo</a:t>
            </a:r>
            <a:r>
              <a:rPr lang="en-US" b="1" dirty="0" smtClean="0"/>
              <a:t> Fuente que </a:t>
            </a:r>
            <a:r>
              <a:rPr lang="en-US" b="1" dirty="0" err="1" smtClean="0"/>
              <a:t>escribimos</a:t>
            </a:r>
            <a:r>
              <a:rPr lang="en-US" b="1" dirty="0"/>
              <a:t> </a:t>
            </a:r>
            <a:r>
              <a:rPr lang="en-US" b="1" dirty="0" err="1" smtClean="0"/>
              <a:t>ya</a:t>
            </a:r>
            <a:r>
              <a:rPr lang="en-US" b="1" dirty="0" smtClean="0"/>
              <a:t> que </a:t>
            </a:r>
            <a:r>
              <a:rPr lang="en-US" b="1" dirty="0" err="1" smtClean="0"/>
              <a:t>nos</a:t>
            </a:r>
            <a:r>
              <a:rPr lang="en-US" b="1" dirty="0" smtClean="0"/>
              <a:t> </a:t>
            </a:r>
            <a:r>
              <a:rPr lang="en-US" b="1" dirty="0" err="1" smtClean="0"/>
              <a:t>permite</a:t>
            </a:r>
            <a:r>
              <a:rPr lang="en-US" b="1" dirty="0" smtClean="0"/>
              <a:t> </a:t>
            </a:r>
            <a:r>
              <a:rPr lang="en-US" b="1" dirty="0" err="1" smtClean="0"/>
              <a:t>ahorrar</a:t>
            </a:r>
            <a:r>
              <a:rPr lang="en-US" b="1" dirty="0" smtClean="0"/>
              <a:t> </a:t>
            </a:r>
            <a:r>
              <a:rPr lang="en-US" b="1" dirty="0" err="1" smtClean="0"/>
              <a:t>tiempo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el </a:t>
            </a:r>
            <a:r>
              <a:rPr lang="en-US" b="1" dirty="0" err="1" smtClean="0"/>
              <a:t>futuro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noProof="0" dirty="0" err="1" smtClean="0"/>
              <a:t>Comentarios</a:t>
            </a:r>
            <a:r>
              <a:rPr lang="en-US" noProof="0" dirty="0" smtClean="0"/>
              <a:t> mayor de </a:t>
            </a:r>
            <a:r>
              <a:rPr lang="en-US" noProof="0" dirty="0" err="1" smtClean="0"/>
              <a:t>una</a:t>
            </a:r>
            <a:r>
              <a:rPr lang="en-US" noProof="0" dirty="0" smtClean="0"/>
              <a:t> </a:t>
            </a:r>
            <a:r>
              <a:rPr lang="en-US" noProof="0" dirty="0" err="1" smtClean="0"/>
              <a:t>linea</a:t>
            </a:r>
            <a:endParaRPr lang="es-ES_tradnl" noProof="0" dirty="0" smtClean="0"/>
          </a:p>
          <a:p>
            <a:pPr marL="0" indent="0">
              <a:buNone/>
            </a:pPr>
            <a:r>
              <a:rPr lang="es-ES_tradnl" noProof="0" dirty="0" smtClean="0"/>
              <a:t>Usamos este </a:t>
            </a:r>
            <a:r>
              <a:rPr lang="es-ES_tradnl" noProof="0" dirty="0" err="1" smtClean="0"/>
              <a:t>caracter</a:t>
            </a:r>
            <a:r>
              <a:rPr lang="es-ES_tradnl" noProof="0" dirty="0" smtClean="0"/>
              <a:t> para escribir comentarios que pasan de una </a:t>
            </a:r>
            <a:r>
              <a:rPr lang="es-ES_tradnl" noProof="0" dirty="0" err="1" smtClean="0"/>
              <a:t>linea</a:t>
            </a:r>
            <a:r>
              <a:rPr lang="es-ES_tradnl" noProof="0" dirty="0" smtClean="0"/>
              <a:t>.  /*  */.</a:t>
            </a:r>
          </a:p>
          <a:p>
            <a:pPr marL="0" indent="0">
              <a:buNone/>
            </a:pPr>
            <a:endParaRPr lang="es-ES_tradnl" noProof="0" dirty="0" smtClean="0"/>
          </a:p>
          <a:p>
            <a:pPr marL="0" indent="0">
              <a:buNone/>
            </a:pPr>
            <a:r>
              <a:rPr lang="en-US" dirty="0" err="1" smtClean="0"/>
              <a:t>Comentario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endParaRPr lang="es-ES_tradnl" dirty="0"/>
          </a:p>
          <a:p>
            <a:pPr marL="0" indent="0">
              <a:buNone/>
            </a:pPr>
            <a:r>
              <a:rPr lang="es-ES_tradnl" noProof="0" dirty="0" smtClean="0"/>
              <a:t>// usamos este para comentario que no excede una línea </a:t>
            </a:r>
          </a:p>
          <a:p>
            <a:endParaRPr lang="es-ES_tradnl" noProof="0" dirty="0" smtClean="0"/>
          </a:p>
          <a:p>
            <a:endParaRPr lang="es-ES_tradnl" noProof="0" dirty="0" smtClean="0"/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4922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Comentarios</a:t>
            </a:r>
            <a:r>
              <a:rPr lang="en-US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comentarios</a:t>
            </a:r>
            <a:r>
              <a:rPr lang="en-US" dirty="0" smtClean="0"/>
              <a:t> son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documentar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con la </a:t>
            </a:r>
            <a:r>
              <a:rPr lang="en-US" dirty="0" err="1" smtClean="0"/>
              <a:t>finalidad</a:t>
            </a:r>
            <a:r>
              <a:rPr lang="en-US" dirty="0" smtClean="0"/>
              <a:t> de </a:t>
            </a:r>
            <a:r>
              <a:rPr lang="en-US" dirty="0" err="1" smtClean="0"/>
              <a:t>ayudar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personas a leer y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comentario</a:t>
            </a:r>
            <a:r>
              <a:rPr lang="en-US" dirty="0" smtClean="0"/>
              <a:t> no </a:t>
            </a:r>
            <a:r>
              <a:rPr lang="en-US" dirty="0" err="1" smtClean="0"/>
              <a:t>provoca</a:t>
            </a:r>
            <a:r>
              <a:rPr lang="en-US" dirty="0" smtClean="0"/>
              <a:t> que la </a:t>
            </a:r>
            <a:r>
              <a:rPr lang="en-US" dirty="0" err="1" smtClean="0"/>
              <a:t>computadora</a:t>
            </a:r>
            <a:r>
              <a:rPr lang="en-US" dirty="0" smtClean="0"/>
              <a:t> </a:t>
            </a:r>
            <a:r>
              <a:rPr lang="en-US" dirty="0" err="1" smtClean="0"/>
              <a:t>realice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accion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ejecutado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, son </a:t>
            </a:r>
            <a:r>
              <a:rPr lang="en-US" dirty="0" err="1" smtClean="0"/>
              <a:t>ignorados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compilador</a:t>
            </a:r>
            <a:r>
              <a:rPr lang="en-US" dirty="0" smtClean="0"/>
              <a:t> y no genera </a:t>
            </a:r>
            <a:r>
              <a:rPr lang="en-US" dirty="0" err="1" smtClean="0"/>
              <a:t>ningun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 no son </a:t>
            </a:r>
            <a:r>
              <a:rPr lang="en-US" dirty="0" err="1" smtClean="0"/>
              <a:t>requeridos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son </a:t>
            </a:r>
            <a:r>
              <a:rPr lang="en-US" dirty="0" err="1" smtClean="0"/>
              <a:t>importantes</a:t>
            </a:r>
            <a:r>
              <a:rPr lang="en-US" dirty="0" smtClean="0"/>
              <a:t> para el </a:t>
            </a:r>
            <a:r>
              <a:rPr lang="en-US" dirty="0" err="1" smtClean="0"/>
              <a:t>programador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 </a:t>
            </a:r>
            <a:r>
              <a:rPr lang="en-US" b="1" i="1" dirty="0" smtClean="0"/>
              <a:t>BUENA </a:t>
            </a:r>
            <a:r>
              <a:rPr lang="en-US" b="1" i="1" dirty="0" err="1" smtClean="0"/>
              <a:t>PRACTICA</a:t>
            </a:r>
            <a:r>
              <a:rPr lang="en-US" b="1" i="1" dirty="0" smtClean="0"/>
              <a:t>.</a:t>
            </a:r>
            <a:r>
              <a:rPr lang="en-US" i="1" dirty="0" smtClean="0"/>
              <a:t> </a:t>
            </a:r>
            <a:r>
              <a:rPr lang="en-US" i="1" dirty="0" err="1" smtClean="0"/>
              <a:t>Cada</a:t>
            </a:r>
            <a:r>
              <a:rPr lang="en-US" i="1" dirty="0" smtClean="0"/>
              <a:t> </a:t>
            </a:r>
            <a:r>
              <a:rPr lang="en-US" i="1" dirty="0" err="1" smtClean="0"/>
              <a:t>programa</a:t>
            </a:r>
            <a:r>
              <a:rPr lang="en-US" i="1" dirty="0" smtClean="0"/>
              <a:t> </a:t>
            </a:r>
            <a:r>
              <a:rPr lang="en-US" i="1" dirty="0" err="1" smtClean="0"/>
              <a:t>deberia</a:t>
            </a:r>
            <a:r>
              <a:rPr lang="en-US" i="1" dirty="0" smtClean="0"/>
              <a:t> </a:t>
            </a:r>
            <a:r>
              <a:rPr lang="en-US" i="1" dirty="0" err="1" smtClean="0"/>
              <a:t>empezar</a:t>
            </a:r>
            <a:r>
              <a:rPr lang="en-US" i="1" dirty="0" smtClean="0"/>
              <a:t> con un </a:t>
            </a:r>
            <a:r>
              <a:rPr lang="en-US" i="1" dirty="0" err="1" smtClean="0"/>
              <a:t>comentario</a:t>
            </a:r>
            <a:r>
              <a:rPr lang="en-US" i="1" dirty="0" smtClean="0"/>
              <a:t> que </a:t>
            </a:r>
            <a:r>
              <a:rPr lang="en-US" i="1" dirty="0" err="1" smtClean="0"/>
              <a:t>describa</a:t>
            </a:r>
            <a:r>
              <a:rPr lang="en-US" i="1" dirty="0" smtClean="0"/>
              <a:t> el </a:t>
            </a:r>
            <a:r>
              <a:rPr lang="en-US" i="1" dirty="0" err="1" smtClean="0"/>
              <a:t>proposito</a:t>
            </a:r>
            <a:r>
              <a:rPr lang="en-US" i="1" dirty="0" smtClean="0"/>
              <a:t> del </a:t>
            </a:r>
            <a:r>
              <a:rPr lang="en-US" i="1" dirty="0" err="1" smtClean="0"/>
              <a:t>mismo</a:t>
            </a:r>
            <a:r>
              <a:rPr lang="en-US" i="1" dirty="0" smtClean="0"/>
              <a:t>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16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Tipo de datos de punto flotante o decimales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23255"/>
            <a:ext cx="9784080" cy="4206240"/>
          </a:xfrm>
        </p:spPr>
        <p:txBody>
          <a:bodyPr>
            <a:normAutofit/>
          </a:bodyPr>
          <a:lstStyle/>
          <a:p>
            <a:r>
              <a:rPr lang="es-ES_tradnl" sz="3600" noProof="0" dirty="0" smtClean="0"/>
              <a:t>Se usan para definir variables capaces de almacenar números </a:t>
            </a:r>
            <a:r>
              <a:rPr lang="es-ES_tradnl" sz="3600" dirty="0" smtClean="0"/>
              <a:t>decimales</a:t>
            </a:r>
            <a:r>
              <a:rPr lang="es-ES_tradnl" sz="3600" noProof="0" dirty="0" smtClean="0"/>
              <a:t>.</a:t>
            </a:r>
          </a:p>
          <a:p>
            <a:r>
              <a:rPr lang="es-ES_tradnl" sz="3600" noProof="0" dirty="0" smtClean="0"/>
              <a:t>En C++ tenemos tres tipos 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3600" noProof="0" dirty="0" err="1" smtClean="0"/>
              <a:t>float</a:t>
            </a:r>
            <a:endParaRPr lang="es-ES_tradnl" sz="3600" noProof="0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sz="3600" noProof="0" dirty="0" err="1" smtClean="0"/>
              <a:t>double</a:t>
            </a:r>
            <a:endParaRPr lang="es-ES_tradnl" sz="3600" noProof="0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sz="3600" dirty="0"/>
              <a:t>l</a:t>
            </a:r>
            <a:r>
              <a:rPr lang="es-ES_tradnl" sz="3600" noProof="0" dirty="0" err="1" smtClean="0"/>
              <a:t>ong</a:t>
            </a:r>
            <a:r>
              <a:rPr lang="es-ES_tradnl" sz="3600" noProof="0" dirty="0" smtClean="0"/>
              <a:t> </a:t>
            </a:r>
            <a:r>
              <a:rPr lang="es-ES_tradnl" sz="3600" noProof="0" dirty="0" err="1" smtClean="0"/>
              <a:t>double</a:t>
            </a:r>
            <a:endParaRPr lang="es-ES_tradnl" sz="3600" noProof="0" dirty="0" smtClean="0"/>
          </a:p>
          <a:p>
            <a:pPr marL="457200" indent="-457200">
              <a:buFont typeface="+mj-lt"/>
              <a:buAutoNum type="arabicPeriod"/>
            </a:pPr>
            <a:endParaRPr lang="es-ES_tradnl" sz="3600" noProof="0" dirty="0" smtClean="0"/>
          </a:p>
          <a:p>
            <a:pPr marL="0" indent="0">
              <a:buNone/>
            </a:pPr>
            <a:endParaRPr lang="es-ES_tradnl" sz="3600" noProof="0" dirty="0"/>
          </a:p>
        </p:txBody>
      </p:sp>
    </p:spTree>
    <p:extLst>
      <p:ext uri="{BB962C8B-B14F-4D97-AF65-F5344CB8AC3E}">
        <p14:creationId xmlns:p14="http://schemas.microsoft.com/office/powerpoint/2010/main" val="17679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noProof="0" dirty="0" smtClean="0"/>
              <a:t>Cuando asignamos una variable de tipo punto flotante a una de tipo entero se lleva a cabo un truncado.</a:t>
            </a:r>
          </a:p>
          <a:p>
            <a:pPr marL="0" indent="0">
              <a:buNone/>
            </a:pPr>
            <a:r>
              <a:rPr lang="es-ES_tradnl" noProof="0" dirty="0" err="1" smtClean="0"/>
              <a:t>int</a:t>
            </a:r>
            <a:r>
              <a:rPr lang="es-ES_tradnl" noProof="0" dirty="0" smtClean="0"/>
              <a:t> monto;</a:t>
            </a:r>
          </a:p>
          <a:p>
            <a:pPr marL="0" indent="0">
              <a:buNone/>
            </a:pPr>
            <a:r>
              <a:rPr lang="es-ES_tradnl" noProof="0" dirty="0" err="1" smtClean="0"/>
              <a:t>float</a:t>
            </a:r>
            <a:r>
              <a:rPr lang="es-ES_tradnl" noProof="0" dirty="0" smtClean="0"/>
              <a:t> balance;</a:t>
            </a:r>
          </a:p>
          <a:p>
            <a:pPr marL="0" indent="0">
              <a:buNone/>
            </a:pPr>
            <a:r>
              <a:rPr lang="es-ES_tradnl" noProof="0" dirty="0" smtClean="0"/>
              <a:t>balance = 7.5 ;</a:t>
            </a:r>
          </a:p>
          <a:p>
            <a:pPr marL="0" indent="0">
              <a:buNone/>
            </a:pPr>
            <a:r>
              <a:rPr lang="es-ES_tradnl" dirty="0" smtClean="0"/>
              <a:t>m</a:t>
            </a:r>
            <a:r>
              <a:rPr lang="es-ES_tradnl" noProof="0" dirty="0" err="1" smtClean="0"/>
              <a:t>onto</a:t>
            </a:r>
            <a:r>
              <a:rPr lang="es-ES_tradnl" noProof="0" dirty="0" smtClean="0"/>
              <a:t> =  balance ;        </a:t>
            </a:r>
          </a:p>
          <a:p>
            <a:pPr marL="0" indent="0">
              <a:buNone/>
            </a:pPr>
            <a:r>
              <a:rPr lang="es-ES_tradnl" noProof="0" dirty="0" smtClean="0"/>
              <a:t>Esta </a:t>
            </a:r>
            <a:r>
              <a:rPr lang="es-ES_tradnl" noProof="0" dirty="0" err="1" smtClean="0"/>
              <a:t>operacion</a:t>
            </a:r>
            <a:r>
              <a:rPr lang="es-ES_tradnl" noProof="0" dirty="0" smtClean="0"/>
              <a:t> asigna un  7  a la variable  monto </a:t>
            </a:r>
          </a:p>
          <a:p>
            <a:r>
              <a:rPr lang="es-ES_tradnl" b="1" u="sng" noProof="0" dirty="0" smtClean="0">
                <a:solidFill>
                  <a:srgbClr val="C00000"/>
                </a:solidFill>
              </a:rPr>
              <a:t>IMPORTANTE:</a:t>
            </a:r>
          </a:p>
          <a:p>
            <a:pPr marL="0" indent="0">
              <a:buNone/>
            </a:pPr>
            <a:r>
              <a:rPr lang="es-ES_tradnl" noProof="0" dirty="0" smtClean="0"/>
              <a:t>Cuando un valor de punto flotante (numero real) es truncado no se realiza un redondeo. Si tenemos 8.9 en balance  y la igualamos a monto en el ejemplo anterior entonces monto </a:t>
            </a:r>
            <a:r>
              <a:rPr lang="es-ES_tradnl" noProof="0" dirty="0" err="1" smtClean="0"/>
              <a:t>sera</a:t>
            </a:r>
            <a:r>
              <a:rPr lang="es-ES_tradnl" noProof="0" dirty="0" smtClean="0"/>
              <a:t> igual a 8. En la variable  monto se almacenara un 8 no un 9 ni un 8.9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9419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 smtClean="0"/>
              <a:t>Las variables de punto flotantes o reales pueden almacenar un mayor rango de valores que la variables de tipo entera. </a:t>
            </a:r>
          </a:p>
          <a:p>
            <a:endParaRPr lang="es-ES_tradnl" dirty="0"/>
          </a:p>
          <a:p>
            <a:r>
              <a:rPr lang="es-ES_tradnl" noProof="0" dirty="0" smtClean="0"/>
              <a:t>Si un valor decimal es almacenado en la variable de tipo entero y la parte entera del valor la que esta antes del punto es muy grande para la variable de tipo entera se va a almacenar un valor no valido en la variable entera.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6947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Tipo de datos de punto flotante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282" t="58965" r="18071" b="22473"/>
          <a:stretch/>
        </p:blipFill>
        <p:spPr>
          <a:xfrm>
            <a:off x="0" y="2468880"/>
            <a:ext cx="1219200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Representación de punto flotante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461" y="5081452"/>
            <a:ext cx="9784080" cy="1439091"/>
          </a:xfrm>
        </p:spPr>
        <p:txBody>
          <a:bodyPr>
            <a:normAutofit/>
          </a:bodyPr>
          <a:lstStyle/>
          <a:p>
            <a:r>
              <a:rPr lang="es-ES_tradnl" sz="3600" noProof="0" dirty="0" smtClean="0"/>
              <a:t>Forma como son representados y almacenados  los valores  internamente en la computadora </a:t>
            </a:r>
            <a:endParaRPr lang="es-ES_tradnl" sz="3600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996" t="40985" r="14702" b="36368"/>
          <a:stretch/>
        </p:blipFill>
        <p:spPr>
          <a:xfrm>
            <a:off x="1" y="1436914"/>
            <a:ext cx="12191999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Tipos de datos entero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782" t="42379" r="17551" b="14129"/>
          <a:stretch/>
        </p:blipFill>
        <p:spPr>
          <a:xfrm>
            <a:off x="285750" y="1325880"/>
            <a:ext cx="11647170" cy="5372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92849" y="230188"/>
            <a:ext cx="3850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NOTA: El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dato</a:t>
            </a:r>
            <a:r>
              <a:rPr lang="en-US" b="1" dirty="0"/>
              <a:t>, </a:t>
            </a:r>
            <a:r>
              <a:rPr lang="en-US" b="1" dirty="0" err="1"/>
              <a:t>tamaño</a:t>
            </a:r>
            <a:r>
              <a:rPr lang="en-US" b="1" dirty="0"/>
              <a:t> y </a:t>
            </a:r>
            <a:r>
              <a:rPr lang="en-US" b="1" dirty="0" err="1"/>
              <a:t>rango</a:t>
            </a:r>
            <a:r>
              <a:rPr lang="en-US" b="1" dirty="0"/>
              <a:t> </a:t>
            </a:r>
            <a:r>
              <a:rPr lang="en-US" b="1" dirty="0" err="1"/>
              <a:t>podria</a:t>
            </a:r>
            <a:r>
              <a:rPr lang="en-US" b="1" dirty="0"/>
              <a:t> </a:t>
            </a:r>
            <a:r>
              <a:rPr lang="en-US" b="1" dirty="0" err="1"/>
              <a:t>variar</a:t>
            </a:r>
            <a:r>
              <a:rPr lang="en-US" b="1" dirty="0"/>
              <a:t> </a:t>
            </a:r>
            <a:r>
              <a:rPr lang="en-US" b="1" dirty="0" err="1"/>
              <a:t>dependiendo</a:t>
            </a:r>
            <a:r>
              <a:rPr lang="en-US" b="1" dirty="0"/>
              <a:t> del Sistema </a:t>
            </a:r>
            <a:r>
              <a:rPr lang="en-US" b="1" dirty="0" err="1"/>
              <a:t>Operativo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2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Recomendaciones generales 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430" y="2011680"/>
            <a:ext cx="11615056" cy="4206240"/>
          </a:xfrm>
        </p:spPr>
        <p:txBody>
          <a:bodyPr>
            <a:normAutofit/>
          </a:bodyPr>
          <a:lstStyle/>
          <a:p>
            <a:r>
              <a:rPr lang="en-US" sz="3200" dirty="0"/>
              <a:t>5. </a:t>
            </a:r>
            <a:r>
              <a:rPr lang="en-US" sz="3200" dirty="0" err="1" smtClean="0"/>
              <a:t>Digitar</a:t>
            </a:r>
            <a:r>
              <a:rPr lang="en-US" sz="3200" dirty="0" smtClean="0"/>
              <a:t> el </a:t>
            </a:r>
            <a:r>
              <a:rPr lang="en-US" sz="3200" dirty="0" err="1" smtClean="0"/>
              <a:t>codigo</a:t>
            </a:r>
            <a:r>
              <a:rPr lang="en-US" sz="3200" dirty="0" smtClean="0"/>
              <a:t>, </a:t>
            </a:r>
            <a:r>
              <a:rPr lang="en-US" sz="3200" dirty="0" err="1" smtClean="0"/>
              <a:t>guardarlo</a:t>
            </a:r>
            <a:r>
              <a:rPr lang="en-US" sz="3200" dirty="0" smtClean="0"/>
              <a:t> y </a:t>
            </a:r>
            <a:r>
              <a:rPr lang="en-US" sz="3200" dirty="0" err="1" smtClean="0"/>
              <a:t>complilarlo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smtClean="0"/>
              <a:t>6</a:t>
            </a:r>
            <a:r>
              <a:rPr lang="en-US" sz="3200" dirty="0"/>
              <a:t>. </a:t>
            </a:r>
            <a:r>
              <a:rPr lang="en-US" sz="3200" dirty="0" err="1" smtClean="0"/>
              <a:t>Corregir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errores</a:t>
            </a:r>
            <a:r>
              <a:rPr lang="en-US" sz="3200" dirty="0" smtClean="0"/>
              <a:t> </a:t>
            </a:r>
            <a:r>
              <a:rPr lang="en-US" sz="3200" dirty="0" err="1" smtClean="0"/>
              <a:t>encontrados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el </a:t>
            </a:r>
            <a:r>
              <a:rPr lang="en-US" sz="3200" dirty="0" err="1" smtClean="0"/>
              <a:t>proceso</a:t>
            </a:r>
            <a:r>
              <a:rPr lang="en-US" sz="3200" dirty="0" smtClean="0"/>
              <a:t> de </a:t>
            </a:r>
            <a:r>
              <a:rPr lang="en-US" sz="3200" dirty="0" err="1" smtClean="0"/>
              <a:t>compilacion</a:t>
            </a:r>
            <a:r>
              <a:rPr lang="en-US" sz="3200" dirty="0" smtClean="0"/>
              <a:t>. </a:t>
            </a:r>
            <a:r>
              <a:rPr lang="en-US" sz="3200" dirty="0" err="1" smtClean="0"/>
              <a:t>Repetir</a:t>
            </a:r>
            <a:r>
              <a:rPr lang="en-US" sz="3200" dirty="0" smtClean="0"/>
              <a:t> el </a:t>
            </a:r>
            <a:r>
              <a:rPr lang="en-US" sz="3200" dirty="0" err="1" smtClean="0"/>
              <a:t>paso</a:t>
            </a:r>
            <a:r>
              <a:rPr lang="en-US" sz="3200" dirty="0" smtClean="0"/>
              <a:t> 5 y el 6 </a:t>
            </a:r>
            <a:r>
              <a:rPr lang="en-US" sz="3200" dirty="0" err="1" smtClean="0"/>
              <a:t>mientras</a:t>
            </a:r>
            <a:r>
              <a:rPr lang="en-US" sz="3200" dirty="0" smtClean="0"/>
              <a:t> sea </a:t>
            </a:r>
            <a:r>
              <a:rPr lang="en-US" sz="3200" dirty="0" err="1" smtClean="0"/>
              <a:t>necesario</a:t>
            </a:r>
            <a:r>
              <a:rPr lang="en-US" sz="3200" dirty="0" smtClean="0"/>
              <a:t>. </a:t>
            </a:r>
            <a:endParaRPr lang="en-US" sz="3200" dirty="0"/>
          </a:p>
          <a:p>
            <a:r>
              <a:rPr lang="en-US" sz="3200" dirty="0"/>
              <a:t>7. </a:t>
            </a:r>
            <a:r>
              <a:rPr lang="en-US" sz="3200" dirty="0" err="1" smtClean="0"/>
              <a:t>Ejecutar</a:t>
            </a:r>
            <a:r>
              <a:rPr lang="en-US" sz="3200" dirty="0" smtClean="0"/>
              <a:t> el </a:t>
            </a:r>
            <a:r>
              <a:rPr lang="en-US" sz="3200" dirty="0" err="1" smtClean="0"/>
              <a:t>programa</a:t>
            </a:r>
            <a:r>
              <a:rPr lang="en-US" sz="3200" dirty="0"/>
              <a:t> </a:t>
            </a:r>
            <a:r>
              <a:rPr lang="en-US" sz="3200" dirty="0" err="1" smtClean="0"/>
              <a:t>usando</a:t>
            </a:r>
            <a:r>
              <a:rPr lang="en-US" sz="3200" dirty="0" smtClean="0"/>
              <a:t> </a:t>
            </a:r>
            <a:r>
              <a:rPr lang="en-US" sz="3200" dirty="0" err="1" smtClean="0"/>
              <a:t>datos</a:t>
            </a:r>
            <a:r>
              <a:rPr lang="en-US" sz="3200" dirty="0" smtClean="0"/>
              <a:t> de </a:t>
            </a:r>
            <a:r>
              <a:rPr lang="en-US" sz="3200" dirty="0" err="1" smtClean="0"/>
              <a:t>prueba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8. </a:t>
            </a:r>
            <a:r>
              <a:rPr lang="en-US" sz="3200" dirty="0" err="1" smtClean="0"/>
              <a:t>Corregir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errores</a:t>
            </a:r>
            <a:r>
              <a:rPr lang="en-US" sz="3200" dirty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resultados</a:t>
            </a:r>
            <a:r>
              <a:rPr lang="en-US" sz="3200" dirty="0" smtClean="0"/>
              <a:t> no son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esperados</a:t>
            </a:r>
            <a:r>
              <a:rPr lang="en-US" sz="3200" dirty="0" smtClean="0"/>
              <a:t>. </a:t>
            </a:r>
            <a:r>
              <a:rPr lang="en-US" sz="3200" dirty="0" err="1" smtClean="0"/>
              <a:t>Repetir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pasos</a:t>
            </a:r>
            <a:r>
              <a:rPr lang="en-US" sz="3200" dirty="0" smtClean="0"/>
              <a:t> del 5 al 8 </a:t>
            </a:r>
            <a:r>
              <a:rPr lang="en-US" sz="3200" dirty="0" err="1" smtClean="0"/>
              <a:t>mientras</a:t>
            </a:r>
            <a:r>
              <a:rPr lang="en-US" sz="3200" dirty="0" smtClean="0"/>
              <a:t> sea </a:t>
            </a:r>
            <a:r>
              <a:rPr lang="en-US" sz="3200" dirty="0" err="1" smtClean="0"/>
              <a:t>necesario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9. </a:t>
            </a:r>
            <a:r>
              <a:rPr lang="en-US" sz="3200" dirty="0" err="1" smtClean="0"/>
              <a:t>Validar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resultados</a:t>
            </a:r>
            <a:r>
              <a:rPr lang="en-US" sz="3200" dirty="0" smtClean="0"/>
              <a:t> del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.</a:t>
            </a:r>
            <a:endParaRPr lang="es-DO" sz="3200" dirty="0"/>
          </a:p>
          <a:p>
            <a:endParaRPr lang="es-DO" sz="3200" dirty="0"/>
          </a:p>
        </p:txBody>
      </p:sp>
    </p:spTree>
    <p:extLst>
      <p:ext uri="{BB962C8B-B14F-4D97-AF65-F5344CB8AC3E}">
        <p14:creationId xmlns:p14="http://schemas.microsoft.com/office/powerpoint/2010/main" val="21110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Tipos de datos entero</a:t>
            </a:r>
            <a:endParaRPr lang="es-ES_tradnl" noProof="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445770" y="1291590"/>
          <a:ext cx="11258549" cy="5440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8318"/>
                <a:gridCol w="5630231"/>
              </a:tblGrid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solidFill>
                            <a:schemeClr val="bg1"/>
                          </a:solidFill>
                          <a:effectLst/>
                        </a:rPr>
                        <a:t>Tipo de dato </a:t>
                      </a:r>
                      <a:endParaRPr lang="es-DO" sz="3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 dirty="0">
                          <a:solidFill>
                            <a:schemeClr val="bg1"/>
                          </a:solidFill>
                          <a:effectLst/>
                        </a:rPr>
                        <a:t>Abreviatura </a:t>
                      </a:r>
                      <a:endParaRPr lang="es-DO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Short int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short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Unsigned short int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Unsigned short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Int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Int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Unsigned int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Unsigned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Long int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Long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Unasigned long int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Unasigned long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Long long int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Long long 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>
                          <a:effectLst/>
                        </a:rPr>
                        <a:t>Unsigned long long int</a:t>
                      </a:r>
                      <a:endParaRPr lang="es-D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DO" sz="3200" dirty="0" err="1">
                          <a:effectLst/>
                        </a:rPr>
                        <a:t>Unsigned</a:t>
                      </a:r>
                      <a:r>
                        <a:rPr lang="es-DO" sz="3200" dirty="0">
                          <a:effectLst/>
                        </a:rPr>
                        <a:t> </a:t>
                      </a:r>
                      <a:r>
                        <a:rPr lang="es-DO" sz="3200" dirty="0" err="1">
                          <a:effectLst/>
                        </a:rPr>
                        <a:t>long</a:t>
                      </a:r>
                      <a:r>
                        <a:rPr lang="es-DO" sz="3200" dirty="0">
                          <a:effectLst/>
                        </a:rPr>
                        <a:t> </a:t>
                      </a:r>
                      <a:r>
                        <a:rPr lang="es-DO" sz="3200" dirty="0" err="1">
                          <a:effectLst/>
                        </a:rPr>
                        <a:t>long</a:t>
                      </a:r>
                      <a:endParaRPr lang="es-D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Tipo de datos de caracteres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noProof="0" dirty="0" err="1" smtClean="0"/>
              <a:t>CHAR</a:t>
            </a:r>
            <a:r>
              <a:rPr lang="es-ES_tradnl" sz="3600" noProof="0" dirty="0" smtClean="0"/>
              <a:t>         usado para almacenar un solo </a:t>
            </a:r>
            <a:r>
              <a:rPr lang="es-ES_tradnl" sz="3600" noProof="0" dirty="0" err="1" smtClean="0"/>
              <a:t>character</a:t>
            </a:r>
            <a:r>
              <a:rPr lang="es-ES_tradnl" sz="3600" noProof="0" dirty="0" smtClean="0"/>
              <a:t>. La variable que se use solo puede almacenar un </a:t>
            </a:r>
            <a:r>
              <a:rPr lang="es-ES_tradnl" sz="3600" noProof="0" dirty="0" err="1" smtClean="0"/>
              <a:t>character</a:t>
            </a:r>
            <a:r>
              <a:rPr lang="es-ES_tradnl" sz="3600" noProof="0" dirty="0" smtClean="0"/>
              <a:t> en una primera </a:t>
            </a:r>
            <a:r>
              <a:rPr lang="es-ES_tradnl" sz="3600" noProof="0" dirty="0" err="1" smtClean="0"/>
              <a:t>ejecucion</a:t>
            </a:r>
            <a:r>
              <a:rPr lang="es-ES_tradnl" sz="3600" noProof="0" dirty="0" smtClean="0"/>
              <a:t> del programa. </a:t>
            </a:r>
          </a:p>
          <a:p>
            <a:r>
              <a:rPr lang="es-ES_tradnl" sz="3600" noProof="0" dirty="0" smtClean="0"/>
              <a:t>Ejemplo, para declarar una variable:</a:t>
            </a:r>
          </a:p>
          <a:p>
            <a:pPr marL="0" indent="0">
              <a:buNone/>
            </a:pPr>
            <a:r>
              <a:rPr lang="es-ES_tradnl" sz="3600" noProof="0" dirty="0" err="1" smtClean="0"/>
              <a:t>char</a:t>
            </a:r>
            <a:r>
              <a:rPr lang="es-ES_tradnl" sz="3600" noProof="0" dirty="0" smtClean="0"/>
              <a:t> repuesta;</a:t>
            </a:r>
          </a:p>
          <a:p>
            <a:r>
              <a:rPr lang="es-ES_tradnl" sz="3600" noProof="0" dirty="0" smtClean="0"/>
              <a:t>En C++ se puede </a:t>
            </a:r>
            <a:r>
              <a:rPr lang="es-ES_tradnl" sz="3600" dirty="0" smtClean="0"/>
              <a:t>declarar una literal de tipo </a:t>
            </a:r>
            <a:r>
              <a:rPr lang="es-ES_tradnl" sz="3600" dirty="0" err="1" smtClean="0"/>
              <a:t>char</a:t>
            </a:r>
            <a:r>
              <a:rPr lang="es-ES_tradnl" sz="3600" dirty="0" smtClean="0"/>
              <a:t> </a:t>
            </a:r>
            <a:r>
              <a:rPr lang="es-ES_tradnl" sz="3600" noProof="0" dirty="0" err="1" smtClean="0"/>
              <a:t>asi</a:t>
            </a:r>
            <a:r>
              <a:rPr lang="es-ES_tradnl" sz="3600" noProof="0" dirty="0" smtClean="0"/>
              <a:t>: </a:t>
            </a:r>
          </a:p>
          <a:p>
            <a:pPr marL="0" indent="0">
              <a:buNone/>
            </a:pPr>
            <a:r>
              <a:rPr lang="es-ES_tradnl" sz="3600" dirty="0" err="1"/>
              <a:t>c</a:t>
            </a:r>
            <a:r>
              <a:rPr lang="es-ES_tradnl" sz="3600" noProof="0" dirty="0" err="1" smtClean="0"/>
              <a:t>har</a:t>
            </a:r>
            <a:r>
              <a:rPr lang="es-ES_tradnl" sz="3600" noProof="0" dirty="0" smtClean="0"/>
              <a:t> Repuesta = ‘v’;</a:t>
            </a:r>
          </a:p>
          <a:p>
            <a:pPr marL="0" indent="0">
              <a:buNone/>
            </a:pPr>
            <a:endParaRPr lang="es-ES_tradnl" noProof="0" dirty="0" smtClean="0"/>
          </a:p>
          <a:p>
            <a:pPr marL="0" indent="0">
              <a:buNone/>
            </a:pP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138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 smtClean="0"/>
              <a:t>String</a:t>
            </a:r>
            <a:r>
              <a:rPr lang="es-ES_tradnl" noProof="0" dirty="0" smtClean="0"/>
              <a:t>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8281" y="14089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_tradnl" noProof="0" dirty="0" smtClean="0"/>
          </a:p>
          <a:p>
            <a:pPr marL="0" indent="0">
              <a:buNone/>
            </a:pPr>
            <a:r>
              <a:rPr lang="es-ES_tradnl" sz="3600" noProof="0" dirty="0" err="1" smtClean="0"/>
              <a:t>Declaracion</a:t>
            </a:r>
            <a:r>
              <a:rPr lang="es-ES_tradnl" sz="3600" noProof="0" dirty="0" smtClean="0"/>
              <a:t> de una variable de tipo </a:t>
            </a:r>
            <a:r>
              <a:rPr lang="es-ES_tradnl" sz="3600" noProof="0" dirty="0" err="1" smtClean="0"/>
              <a:t>string</a:t>
            </a:r>
            <a:r>
              <a:rPr lang="es-ES_tradnl" sz="3600" noProof="0" dirty="0" smtClean="0"/>
              <a:t> </a:t>
            </a:r>
          </a:p>
          <a:p>
            <a:pPr marL="0" indent="0">
              <a:buNone/>
            </a:pPr>
            <a:r>
              <a:rPr lang="es-ES_tradnl" sz="3600" noProof="0" dirty="0" err="1" smtClean="0"/>
              <a:t>String</a:t>
            </a:r>
            <a:r>
              <a:rPr lang="es-ES_tradnl" sz="3600" noProof="0" dirty="0" smtClean="0"/>
              <a:t> </a:t>
            </a:r>
            <a:r>
              <a:rPr lang="es-ES_tradnl" sz="3600" noProof="0" dirty="0" err="1" smtClean="0"/>
              <a:t>ComidaFavorita</a:t>
            </a:r>
            <a:r>
              <a:rPr lang="es-ES_tradnl" sz="3600" noProof="0" dirty="0" smtClean="0"/>
              <a:t>; </a:t>
            </a:r>
          </a:p>
          <a:p>
            <a:pPr marL="0" indent="0">
              <a:buNone/>
            </a:pPr>
            <a:r>
              <a:rPr lang="es-ES_tradnl" sz="3600" noProof="0" dirty="0" smtClean="0"/>
              <a:t>Podemos hacer </a:t>
            </a:r>
            <a:r>
              <a:rPr lang="es-ES_tradnl" sz="3600" noProof="0" dirty="0" err="1" smtClean="0"/>
              <a:t>asignacion</a:t>
            </a:r>
            <a:r>
              <a:rPr lang="es-ES_tradnl" sz="3600" noProof="0" dirty="0" smtClean="0"/>
              <a:t> directa o crear una constante: </a:t>
            </a:r>
          </a:p>
          <a:p>
            <a:pPr marL="0" indent="0">
              <a:buNone/>
            </a:pPr>
            <a:r>
              <a:rPr lang="es-ES_tradnl" sz="3600" noProof="0" dirty="0" err="1" smtClean="0"/>
              <a:t>ComidaFavorita</a:t>
            </a:r>
            <a:r>
              <a:rPr lang="es-ES_tradnl" sz="3600" noProof="0" dirty="0" smtClean="0"/>
              <a:t> = “Arroz con huevo” ;</a:t>
            </a:r>
          </a:p>
          <a:p>
            <a:pPr marL="0" indent="0">
              <a:buNone/>
            </a:pPr>
            <a:r>
              <a:rPr lang="es-ES_tradnl" sz="3600" noProof="0" dirty="0" err="1" smtClean="0"/>
              <a:t>cout</a:t>
            </a:r>
            <a:r>
              <a:rPr lang="es-ES_tradnl" sz="3600" noProof="0" dirty="0" smtClean="0"/>
              <a:t> &lt;&lt; “Me gusta comer: " &lt;&lt; </a:t>
            </a:r>
            <a:r>
              <a:rPr lang="es-ES_tradnl" sz="3600" noProof="0" dirty="0" err="1" smtClean="0"/>
              <a:t>ComidaFavorita</a:t>
            </a:r>
            <a:r>
              <a:rPr lang="es-ES_tradnl" sz="3600" noProof="0" dirty="0" smtClean="0"/>
              <a:t> &lt;&lt;;</a:t>
            </a:r>
          </a:p>
          <a:p>
            <a:pPr marL="0" indent="0">
              <a:buNone/>
            </a:pPr>
            <a:endParaRPr lang="es-ES_tradnl" sz="3600" noProof="0" dirty="0" smtClean="0"/>
          </a:p>
          <a:p>
            <a:pPr marL="0" indent="0">
              <a:buNone/>
            </a:pPr>
            <a:r>
              <a:rPr lang="es-ES_tradnl" sz="3600" noProof="0" dirty="0" smtClean="0"/>
              <a:t>La salida por pantalla seria </a:t>
            </a:r>
          </a:p>
          <a:p>
            <a:pPr marL="0" indent="0">
              <a:buNone/>
            </a:pPr>
            <a:endParaRPr lang="es-ES_tradnl" noProof="0" dirty="0" smtClean="0"/>
          </a:p>
          <a:p>
            <a:pPr marL="0" indent="0">
              <a:buNone/>
            </a:pPr>
            <a:endParaRPr lang="es-ES_tradnl" noProof="0" dirty="0"/>
          </a:p>
        </p:txBody>
      </p:sp>
      <p:sp>
        <p:nvSpPr>
          <p:cNvPr id="5" name="Rectángulo 4"/>
          <p:cNvSpPr/>
          <p:nvPr/>
        </p:nvSpPr>
        <p:spPr>
          <a:xfrm>
            <a:off x="3727646" y="5854700"/>
            <a:ext cx="6498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Me </a:t>
            </a:r>
            <a:r>
              <a:rPr lang="en-US" sz="3200" dirty="0" err="1" smtClean="0">
                <a:solidFill>
                  <a:schemeClr val="bg1"/>
                </a:solidFill>
              </a:rPr>
              <a:t>gusta</a:t>
            </a:r>
            <a:r>
              <a:rPr lang="en-US" sz="3200" dirty="0" smtClean="0">
                <a:solidFill>
                  <a:schemeClr val="bg1"/>
                </a:solidFill>
              </a:rPr>
              <a:t> comer: </a:t>
            </a:r>
            <a:r>
              <a:rPr lang="en-US" sz="3200" dirty="0" err="1" smtClean="0">
                <a:solidFill>
                  <a:schemeClr val="bg1"/>
                </a:solidFill>
              </a:rPr>
              <a:t>Arroz</a:t>
            </a:r>
            <a:r>
              <a:rPr lang="en-US" sz="3200" dirty="0" smtClean="0">
                <a:solidFill>
                  <a:schemeClr val="bg1"/>
                </a:solidFill>
              </a:rPr>
              <a:t> con </a:t>
            </a:r>
            <a:r>
              <a:rPr lang="en-US" sz="3200" dirty="0" err="1" smtClean="0">
                <a:solidFill>
                  <a:schemeClr val="bg1"/>
                </a:solidFill>
              </a:rPr>
              <a:t>huevo</a:t>
            </a:r>
            <a:endParaRPr lang="es-D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_tradnl" sz="4000" noProof="0" dirty="0" smtClean="0"/>
              <a:t>Signos de puntuación: el (.) las { }, los ( ).</a:t>
            </a:r>
            <a:br>
              <a:rPr lang="es-ES_tradnl" sz="4000" noProof="0" dirty="0" smtClean="0"/>
            </a:br>
            <a:endParaRPr lang="es-ES_tradnl" sz="40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_tradnl" dirty="0" smtClean="0"/>
              <a:t>Los signos de puntuación marcan el inicio o final de una sentencia, separan elementos, agrupan elementos, entre otras funciones. Cada signo tiene importancia dentro del lenguaje en particular que sea usado. 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 smtClean="0"/>
              <a:t>El punto y coma (</a:t>
            </a:r>
            <a:r>
              <a:rPr lang="es-ES_tradnl" b="1" dirty="0" smtClean="0"/>
              <a:t>;</a:t>
            </a:r>
            <a:r>
              <a:rPr lang="es-ES_tradnl" dirty="0" smtClean="0"/>
              <a:t>)marca el final de una sentencia en C++</a:t>
            </a:r>
          </a:p>
          <a:p>
            <a:pPr algn="just"/>
            <a:r>
              <a:rPr lang="es-ES_tradnl" dirty="0" smtClean="0"/>
              <a:t>Los paréntesis se usan para agrupar, para evaluar una condición,  para indicar cuando se trata de una función ej. </a:t>
            </a:r>
            <a:r>
              <a:rPr lang="es-ES_tradnl" dirty="0" err="1" smtClean="0"/>
              <a:t>main</a:t>
            </a:r>
            <a:r>
              <a:rPr lang="es-ES_tradnl" dirty="0" smtClean="0"/>
              <a:t> (), entre otros. </a:t>
            </a:r>
          </a:p>
          <a:p>
            <a:pPr algn="just"/>
            <a:r>
              <a:rPr lang="es-ES_tradnl" dirty="0" smtClean="0"/>
              <a:t>Las llaves se utilizan para agrupar sentencias. Por cada llave que abre debemos asegurarnos de tener una llave que cierra. </a:t>
            </a:r>
          </a:p>
          <a:p>
            <a:pPr marL="0" indent="0" algn="just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371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3054" y="435428"/>
            <a:ext cx="10018713" cy="1077686"/>
          </a:xfrm>
        </p:spPr>
        <p:txBody>
          <a:bodyPr>
            <a:normAutofit/>
          </a:bodyPr>
          <a:lstStyle/>
          <a:p>
            <a:r>
              <a:rPr lang="es-ES_tradnl" noProof="0" dirty="0" smtClean="0"/>
              <a:t>Uso del punto y coma (</a:t>
            </a:r>
            <a:r>
              <a:rPr lang="es-ES_tradnl" sz="6600" noProof="0" dirty="0" smtClean="0"/>
              <a:t>;</a:t>
            </a:r>
            <a:r>
              <a:rPr lang="es-ES_tradnl" noProof="0" dirty="0" smtClean="0"/>
              <a:t>)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16967" y="1611084"/>
            <a:ext cx="10566176" cy="4833258"/>
          </a:xfrm>
        </p:spPr>
        <p:txBody>
          <a:bodyPr>
            <a:noAutofit/>
          </a:bodyPr>
          <a:lstStyle/>
          <a:p>
            <a:r>
              <a:rPr lang="es-ES_tradnl" sz="2800" noProof="0" dirty="0" smtClean="0"/>
              <a:t>El punto y coma marca el final de una sentencia o declaración. una sentencia puede tener mas de una línea.</a:t>
            </a:r>
          </a:p>
          <a:p>
            <a:r>
              <a:rPr lang="es-ES_tradnl" sz="2800" noProof="0" dirty="0" smtClean="0"/>
              <a:t>Ejemplo: </a:t>
            </a:r>
          </a:p>
          <a:p>
            <a:pPr marL="0" indent="0">
              <a:buNone/>
            </a:pPr>
            <a:r>
              <a:rPr lang="es-ES_tradnl" sz="2800" noProof="0" dirty="0" err="1" smtClean="0">
                <a:solidFill>
                  <a:srgbClr val="FF0000"/>
                </a:solidFill>
              </a:rPr>
              <a:t>Linea</a:t>
            </a:r>
            <a:r>
              <a:rPr lang="es-ES_tradnl" sz="2800" noProof="0" dirty="0" smtClean="0">
                <a:solidFill>
                  <a:srgbClr val="FF0000"/>
                </a:solidFill>
              </a:rPr>
              <a:t> 1  </a:t>
            </a:r>
            <a:r>
              <a:rPr lang="es-ES_tradnl" sz="2800" noProof="0" dirty="0" err="1" smtClean="0"/>
              <a:t>IF</a:t>
            </a:r>
            <a:r>
              <a:rPr lang="es-ES_tradnl" sz="2800" noProof="0" dirty="0" smtClean="0"/>
              <a:t> (A=B)</a:t>
            </a:r>
          </a:p>
          <a:p>
            <a:pPr marL="0" indent="0">
              <a:buNone/>
            </a:pPr>
            <a:r>
              <a:rPr lang="es-ES_tradnl" sz="2800" noProof="0" dirty="0" err="1" smtClean="0">
                <a:solidFill>
                  <a:srgbClr val="FF0000"/>
                </a:solidFill>
              </a:rPr>
              <a:t>Linea</a:t>
            </a:r>
            <a:r>
              <a:rPr lang="es-ES_tradnl" sz="2800" noProof="0" dirty="0" smtClean="0">
                <a:solidFill>
                  <a:srgbClr val="FF0000"/>
                </a:solidFill>
              </a:rPr>
              <a:t> 2  </a:t>
            </a:r>
            <a:r>
              <a:rPr lang="es-ES_tradnl" sz="2800" noProof="0" dirty="0" err="1" smtClean="0"/>
              <a:t>Cout</a:t>
            </a:r>
            <a:r>
              <a:rPr lang="es-ES_tradnl" sz="2800" noProof="0" dirty="0" smtClean="0"/>
              <a:t>&lt;&lt; “A y B son iguales”;</a:t>
            </a:r>
          </a:p>
          <a:p>
            <a:r>
              <a:rPr lang="es-ES_tradnl" sz="2800" noProof="0" dirty="0" smtClean="0"/>
              <a:t>Los comentarios no necesitan punto y coma al final </a:t>
            </a:r>
          </a:p>
          <a:p>
            <a:r>
              <a:rPr lang="es-ES_tradnl" sz="2800" noProof="0" dirty="0" smtClean="0"/>
              <a:t>El inicio de una función tampoco necesita punto y coma debido a que no es una sentencia completa todavía ( </a:t>
            </a:r>
            <a:r>
              <a:rPr lang="es-ES_tradnl" sz="2800" noProof="0" dirty="0" err="1" smtClean="0"/>
              <a:t>int</a:t>
            </a:r>
            <a:r>
              <a:rPr lang="es-ES_tradnl" sz="2800" noProof="0" dirty="0" smtClean="0"/>
              <a:t> </a:t>
            </a:r>
            <a:r>
              <a:rPr lang="es-ES_tradnl" sz="2800" noProof="0" dirty="0" err="1" smtClean="0"/>
              <a:t>main</a:t>
            </a:r>
            <a:r>
              <a:rPr lang="es-ES_tradnl" sz="2800" noProof="0" dirty="0" smtClean="0"/>
              <a:t>() )</a:t>
            </a:r>
            <a:endParaRPr lang="es-ES_tradnl" sz="2800" noProof="0" dirty="0"/>
          </a:p>
        </p:txBody>
      </p:sp>
    </p:spTree>
    <p:extLst>
      <p:ext uri="{BB962C8B-B14F-4D97-AF65-F5344CB8AC3E}">
        <p14:creationId xmlns:p14="http://schemas.microsoft.com/office/powerpoint/2010/main" val="21620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731" y="182880"/>
            <a:ext cx="10018713" cy="963929"/>
          </a:xfrm>
        </p:spPr>
        <p:txBody>
          <a:bodyPr/>
          <a:lstStyle/>
          <a:p>
            <a:r>
              <a:rPr lang="es-ES_tradnl" noProof="0" dirty="0" smtClean="0"/>
              <a:t>CARACTERES ESPECIALES </a:t>
            </a:r>
            <a:endParaRPr lang="es-ES_tradnl" noProof="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1712913" y="952499"/>
          <a:ext cx="10018713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CARÁCTER</a:t>
                      </a:r>
                      <a:r>
                        <a:rPr lang="es-DO" baseline="0" dirty="0" smtClean="0"/>
                        <a:t>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NOMBRE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DESCRIPCIÓN</a:t>
                      </a:r>
                      <a:r>
                        <a:rPr lang="es-DO" baseline="0" dirty="0" smtClean="0"/>
                        <a:t> 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//</a:t>
                      </a:r>
                      <a:r>
                        <a:rPr lang="es-DO" baseline="0" dirty="0" smtClean="0"/>
                        <a:t>        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baseline="0" dirty="0" smtClean="0"/>
                        <a:t>Doble </a:t>
                      </a:r>
                      <a:r>
                        <a:rPr lang="es-DO" baseline="0" dirty="0" err="1" smtClean="0"/>
                        <a:t>slash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Marca</a:t>
                      </a:r>
                      <a:r>
                        <a:rPr lang="es-DO" baseline="0" dirty="0" smtClean="0"/>
                        <a:t> el inicio de un comentario 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#      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Signo de numero o numeral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Marca</a:t>
                      </a:r>
                      <a:r>
                        <a:rPr lang="es-DO" baseline="0" dirty="0" smtClean="0"/>
                        <a:t> el inicio de una directiva del preprocesador 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&lt; &gt;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Signos</a:t>
                      </a:r>
                      <a:r>
                        <a:rPr lang="es-DO" baseline="0" dirty="0" smtClean="0"/>
                        <a:t> de mayor y menor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Encierra un nombre de archivo cuando</a:t>
                      </a:r>
                      <a:r>
                        <a:rPr lang="es-DO" baseline="0" dirty="0" smtClean="0"/>
                        <a:t> se usa con la directiva #</a:t>
                      </a:r>
                      <a:r>
                        <a:rPr lang="es-DO" baseline="0" dirty="0" err="1" smtClean="0"/>
                        <a:t>include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{ }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baseline="0" dirty="0" smtClean="0"/>
                        <a:t>Llaves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Encierra un grupo de sentencias como</a:t>
                      </a:r>
                      <a:r>
                        <a:rPr lang="es-DO" baseline="0" dirty="0" smtClean="0"/>
                        <a:t> por ejemplo el contenido de una función 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( )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Paréntesis</a:t>
                      </a:r>
                      <a:r>
                        <a:rPr lang="es-DO" baseline="0" dirty="0" smtClean="0"/>
                        <a:t>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Para</a:t>
                      </a:r>
                      <a:r>
                        <a:rPr lang="es-DO" baseline="0" dirty="0" smtClean="0"/>
                        <a:t> nombrar una función como por ejemplo </a:t>
                      </a:r>
                      <a:r>
                        <a:rPr lang="es-DO" baseline="0" dirty="0" err="1" smtClean="0"/>
                        <a:t>main</a:t>
                      </a:r>
                      <a:r>
                        <a:rPr lang="es-DO" baseline="0" dirty="0" smtClean="0"/>
                        <a:t> ()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“ ”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Comillas</a:t>
                      </a:r>
                      <a:r>
                        <a:rPr lang="es-DO" baseline="0" dirty="0" smtClean="0"/>
                        <a:t> doble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Encierra una</a:t>
                      </a:r>
                      <a:r>
                        <a:rPr lang="es-DO" baseline="0" dirty="0" smtClean="0"/>
                        <a:t> cadena de caracteres como un mensaje que será desplegado en pantalla. 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;         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 Punto</a:t>
                      </a:r>
                      <a:r>
                        <a:rPr lang="es-DO" baseline="0" dirty="0" smtClean="0"/>
                        <a:t> y coma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smtClean="0"/>
                        <a:t>Marca el final de una sentencia </a:t>
                      </a:r>
                      <a:endParaRPr lang="es-D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archivos de cabecera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fstream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 memory</a:t>
            </a:r>
          </a:p>
          <a:p>
            <a:r>
              <a:rPr lang="en-US" dirty="0" smtClean="0"/>
              <a:t> </a:t>
            </a:r>
            <a:r>
              <a:rPr lang="en-US" dirty="0"/>
              <a:t>string </a:t>
            </a:r>
            <a:endParaRPr lang="en-US" dirty="0" smtClean="0"/>
          </a:p>
          <a:p>
            <a:r>
              <a:rPr lang="en-US" dirty="0" smtClean="0"/>
              <a:t>math </a:t>
            </a:r>
          </a:p>
          <a:p>
            <a:r>
              <a:rPr lang="en-US" dirty="0" err="1" smtClean="0"/>
              <a:t>conio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Manip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cctype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29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0628"/>
            <a:ext cx="10018713" cy="1143001"/>
          </a:xfrm>
        </p:spPr>
        <p:txBody>
          <a:bodyPr/>
          <a:lstStyle/>
          <a:p>
            <a:r>
              <a:rPr lang="es-ES_tradnl" noProof="0" dirty="0" err="1" smtClean="0"/>
              <a:t>Cout</a:t>
            </a:r>
            <a:r>
              <a:rPr lang="es-ES_tradnl" noProof="0" dirty="0" smtClean="0"/>
              <a:t>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0148" y="1273630"/>
            <a:ext cx="11365504" cy="4169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noProof="0" dirty="0" smtClean="0"/>
              <a:t>Se puede hacer lo siguiente:</a:t>
            </a:r>
          </a:p>
          <a:p>
            <a:r>
              <a:rPr lang="es-ES_tradnl" sz="2800" noProof="0" dirty="0" smtClean="0"/>
              <a:t>PRIMERO</a:t>
            </a:r>
          </a:p>
          <a:p>
            <a:pPr marL="0" indent="0">
              <a:buNone/>
            </a:pPr>
            <a:r>
              <a:rPr lang="es-ES_tradnl" sz="2800" noProof="0" dirty="0" err="1" smtClean="0"/>
              <a:t>cout</a:t>
            </a:r>
            <a:r>
              <a:rPr lang="es-ES_tradnl" sz="2800" noProof="0" dirty="0" smtClean="0"/>
              <a:t> &lt;&lt; “</a:t>
            </a:r>
            <a:r>
              <a:rPr lang="es-ES_tradnl" sz="2800" noProof="0" dirty="0" err="1" smtClean="0"/>
              <a:t>Bienvenid@s</a:t>
            </a:r>
            <a:r>
              <a:rPr lang="es-ES_tradnl" sz="2800" noProof="0" dirty="0" smtClean="0"/>
              <a:t>”  &lt;&lt;“a C++”;</a:t>
            </a:r>
          </a:p>
          <a:p>
            <a:r>
              <a:rPr lang="es-ES_tradnl" sz="2800" noProof="0" dirty="0" smtClean="0"/>
              <a:t>SEGUNDO </a:t>
            </a:r>
          </a:p>
          <a:p>
            <a:pPr marL="0" indent="0">
              <a:buNone/>
            </a:pPr>
            <a:r>
              <a:rPr lang="es-ES_tradnl" sz="2800" noProof="0" dirty="0" err="1" smtClean="0"/>
              <a:t>cout</a:t>
            </a:r>
            <a:r>
              <a:rPr lang="es-ES_tradnl" sz="2800" noProof="0" dirty="0" smtClean="0"/>
              <a:t> &lt;&lt;“</a:t>
            </a:r>
            <a:r>
              <a:rPr lang="es-ES_tradnl" sz="2800" noProof="0" dirty="0" err="1" smtClean="0"/>
              <a:t>bienvenid@s</a:t>
            </a:r>
            <a:r>
              <a:rPr lang="es-ES_tradnl" sz="2800" noProof="0" dirty="0" smtClean="0"/>
              <a:t> a C++”</a:t>
            </a:r>
          </a:p>
          <a:p>
            <a:r>
              <a:rPr lang="es-ES_tradnl" sz="2800" noProof="0" dirty="0" smtClean="0"/>
              <a:t>TERCERO </a:t>
            </a:r>
          </a:p>
          <a:p>
            <a:pPr marL="0" indent="0">
              <a:buNone/>
            </a:pPr>
            <a:r>
              <a:rPr lang="es-ES_tradnl" sz="2800" noProof="0" dirty="0" err="1" smtClean="0"/>
              <a:t>cout</a:t>
            </a:r>
            <a:r>
              <a:rPr lang="es-ES_tradnl" sz="2800" noProof="0" dirty="0" smtClean="0"/>
              <a:t>&lt;&lt;“</a:t>
            </a:r>
            <a:r>
              <a:rPr lang="es-ES_tradnl" sz="2800" noProof="0" dirty="0" err="1" smtClean="0"/>
              <a:t>Bienvenid@s</a:t>
            </a:r>
            <a:r>
              <a:rPr lang="es-ES_tradnl" sz="2800" noProof="0" dirty="0" smtClean="0"/>
              <a:t>”;</a:t>
            </a:r>
          </a:p>
          <a:p>
            <a:pPr marL="0" indent="0">
              <a:buNone/>
            </a:pPr>
            <a:r>
              <a:rPr lang="es-ES_tradnl" sz="2800" noProof="0" dirty="0" err="1" smtClean="0"/>
              <a:t>cout</a:t>
            </a:r>
            <a:r>
              <a:rPr lang="es-ES_tradnl" sz="2800" noProof="0" dirty="0" smtClean="0"/>
              <a:t>&lt;&lt; “a C++”;</a:t>
            </a:r>
          </a:p>
        </p:txBody>
      </p:sp>
    </p:spTree>
    <p:extLst>
      <p:ext uri="{BB962C8B-B14F-4D97-AF65-F5344CB8AC3E}">
        <p14:creationId xmlns:p14="http://schemas.microsoft.com/office/powerpoint/2010/main" val="13369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Salto de línea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noProof="0" dirty="0" smtClean="0"/>
              <a:t>Para que el contenido se muestre en una nueva línea usar: </a:t>
            </a:r>
            <a:r>
              <a:rPr lang="es-ES_tradnl" noProof="0" dirty="0" err="1" smtClean="0"/>
              <a:t>endl</a:t>
            </a:r>
            <a:r>
              <a:rPr lang="es-ES_tradnl" noProof="0" dirty="0" smtClean="0"/>
              <a:t> y secuencia de escape (\n)</a:t>
            </a:r>
          </a:p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 &lt;&lt;“</a:t>
            </a:r>
            <a:r>
              <a:rPr lang="es-ES_tradnl" noProof="0" dirty="0" err="1" smtClean="0"/>
              <a:t>bienvenid@s</a:t>
            </a:r>
            <a:r>
              <a:rPr lang="es-ES_tradnl" noProof="0" dirty="0" smtClean="0"/>
              <a:t> a C++” &lt;&lt; </a:t>
            </a:r>
            <a:r>
              <a:rPr lang="es-ES_tradnl" noProof="0" dirty="0" err="1" smtClean="0"/>
              <a:t>endl</a:t>
            </a:r>
            <a:r>
              <a:rPr lang="es-ES_tradnl" noProof="0" dirty="0" smtClean="0"/>
              <a:t>;</a:t>
            </a:r>
          </a:p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 &lt;&lt;“Un programa bien interesante” &lt;&lt; </a:t>
            </a:r>
            <a:r>
              <a:rPr lang="es-ES_tradnl" noProof="0" dirty="0" err="1" smtClean="0"/>
              <a:t>endl</a:t>
            </a:r>
            <a:r>
              <a:rPr lang="es-ES_tradnl" noProof="0" dirty="0" smtClean="0"/>
              <a:t>;</a:t>
            </a:r>
          </a:p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 &lt;&lt;“Disfruta la experiencia” &lt;&lt; </a:t>
            </a:r>
            <a:r>
              <a:rPr lang="es-ES_tradnl" noProof="0" dirty="0" err="1" smtClean="0"/>
              <a:t>endl</a:t>
            </a:r>
            <a:r>
              <a:rPr lang="es-ES_tradnl" noProof="0" dirty="0" smtClean="0"/>
              <a:t>;</a:t>
            </a:r>
          </a:p>
          <a:p>
            <a:pPr marL="0" indent="0">
              <a:buNone/>
            </a:pPr>
            <a:endParaRPr lang="es-ES_tradnl" noProof="0" dirty="0" smtClean="0"/>
          </a:p>
          <a:p>
            <a:r>
              <a:rPr lang="es-ES_tradnl" noProof="0" dirty="0" smtClean="0"/>
              <a:t>Puede usarse </a:t>
            </a:r>
            <a:r>
              <a:rPr lang="es-ES_tradnl" noProof="0" dirty="0" err="1" smtClean="0"/>
              <a:t>asi</a:t>
            </a:r>
            <a:r>
              <a:rPr lang="es-ES_tradnl" noProof="0" dirty="0" smtClean="0"/>
              <a:t>:</a:t>
            </a:r>
          </a:p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&lt;&lt;“</a:t>
            </a:r>
            <a:r>
              <a:rPr lang="es-ES_tradnl" noProof="0" dirty="0" err="1" smtClean="0"/>
              <a:t>Bienvenid@s</a:t>
            </a:r>
            <a:r>
              <a:rPr lang="es-ES_tradnl" noProof="0" dirty="0" smtClean="0"/>
              <a:t> a C++” &lt;&lt;</a:t>
            </a:r>
            <a:r>
              <a:rPr lang="es-ES_tradnl" noProof="0" dirty="0" err="1" smtClean="0"/>
              <a:t>endl</a:t>
            </a:r>
            <a:r>
              <a:rPr lang="es-ES_tradnl" noProof="0" dirty="0" smtClean="0"/>
              <a:t> &lt;&lt;“Un programa bien interesante” &lt;&lt;</a:t>
            </a:r>
            <a:r>
              <a:rPr lang="es-ES_tradnl" noProof="0" dirty="0" err="1" smtClean="0"/>
              <a:t>endl</a:t>
            </a:r>
            <a:r>
              <a:rPr lang="es-ES_tradnl" noProof="0" dirty="0" smtClean="0"/>
              <a:t>; </a:t>
            </a:r>
          </a:p>
          <a:p>
            <a:pPr marL="0" indent="0">
              <a:buNone/>
            </a:pPr>
            <a:endParaRPr lang="es-ES_tradnl" noProof="0" dirty="0" smtClean="0"/>
          </a:p>
          <a:p>
            <a:pPr marL="0" indent="0">
              <a:buNone/>
            </a:pPr>
            <a:endParaRPr lang="es-ES_tradnl" noProof="0" dirty="0" smtClean="0"/>
          </a:p>
          <a:p>
            <a:endParaRPr lang="es-ES_tradnl" noProof="0" dirty="0" smtClean="0"/>
          </a:p>
          <a:p>
            <a:pPr marL="0" indent="0">
              <a:buNone/>
            </a:pPr>
            <a:endParaRPr lang="es-ES_tradnl" noProof="0" dirty="0"/>
          </a:p>
        </p:txBody>
      </p:sp>
      <p:sp>
        <p:nvSpPr>
          <p:cNvPr id="4" name="Llamada rectangular 3"/>
          <p:cNvSpPr/>
          <p:nvPr/>
        </p:nvSpPr>
        <p:spPr>
          <a:xfrm>
            <a:off x="8106033" y="5892360"/>
            <a:ext cx="3929449" cy="839080"/>
          </a:xfrm>
          <a:prstGeom prst="wedgeRectCallout">
            <a:avLst>
              <a:gd name="adj1" fmla="val 5312"/>
              <a:gd name="adj2" fmla="val -793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200" dirty="0" smtClean="0"/>
              <a:t>Esta segunda parte se muestra en la siguiente línea 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6642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Usando secuencia de escape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 &lt;&lt;“</a:t>
            </a:r>
            <a:r>
              <a:rPr lang="es-ES_tradnl" noProof="0" dirty="0" err="1" smtClean="0"/>
              <a:t>bienvenid@s</a:t>
            </a:r>
            <a:r>
              <a:rPr lang="es-ES_tradnl" noProof="0" dirty="0" smtClean="0"/>
              <a:t> a C++ \n”;</a:t>
            </a:r>
          </a:p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 &lt;&lt;“Un programa bien interesante \n”;</a:t>
            </a:r>
          </a:p>
          <a:p>
            <a:pPr marL="0" indent="0">
              <a:buNone/>
            </a:pPr>
            <a:endParaRPr lang="es-ES_tradnl" noProof="0" dirty="0" smtClean="0"/>
          </a:p>
          <a:p>
            <a:pPr marL="0" indent="0">
              <a:buNone/>
            </a:pPr>
            <a:endParaRPr lang="es-ES_tradnl" noProof="0" dirty="0" smtClean="0"/>
          </a:p>
          <a:p>
            <a:r>
              <a:rPr lang="es-ES_tradnl" noProof="0" dirty="0" smtClean="0"/>
              <a:t>Puede usarse </a:t>
            </a:r>
            <a:r>
              <a:rPr lang="es-ES_tradnl" noProof="0" dirty="0" err="1" smtClean="0"/>
              <a:t>asi</a:t>
            </a:r>
            <a:r>
              <a:rPr lang="es-ES_tradnl" noProof="0" dirty="0" smtClean="0"/>
              <a:t>:</a:t>
            </a:r>
          </a:p>
          <a:p>
            <a:pPr marL="0" indent="0">
              <a:buNone/>
            </a:pPr>
            <a:r>
              <a:rPr lang="es-ES_tradnl" noProof="0" dirty="0" err="1" smtClean="0"/>
              <a:t>Cout</a:t>
            </a:r>
            <a:r>
              <a:rPr lang="es-ES_tradnl" noProof="0" dirty="0" smtClean="0"/>
              <a:t>&lt;&lt;“</a:t>
            </a:r>
            <a:r>
              <a:rPr lang="es-ES_tradnl" noProof="0" dirty="0" err="1" smtClean="0"/>
              <a:t>Bienvenid@s</a:t>
            </a:r>
            <a:r>
              <a:rPr lang="es-ES_tradnl" noProof="0" dirty="0" smtClean="0"/>
              <a:t> a C++ \n” &lt;&lt;“Un programa bien interesante \n” ; </a:t>
            </a:r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0628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Los </a:t>
            </a:r>
            <a:r>
              <a:rPr lang="en-US" sz="4000" dirty="0" err="1" smtClean="0"/>
              <a:t>pasos</a:t>
            </a:r>
            <a:r>
              <a:rPr lang="en-US" sz="4000" dirty="0" smtClean="0"/>
              <a:t> </a:t>
            </a:r>
            <a:r>
              <a:rPr lang="en-US" sz="4000" dirty="0" err="1" smtClean="0"/>
              <a:t>anteriores</a:t>
            </a:r>
            <a:r>
              <a:rPr lang="en-US" sz="4000" dirty="0" smtClean="0"/>
              <a:t> </a:t>
            </a:r>
            <a:r>
              <a:rPr lang="en-US" sz="4000" dirty="0" err="1" smtClean="0"/>
              <a:t>enfatizan</a:t>
            </a:r>
            <a:r>
              <a:rPr lang="en-US" sz="4000" dirty="0" smtClean="0"/>
              <a:t> la </a:t>
            </a:r>
            <a:r>
              <a:rPr lang="en-US" sz="4000" dirty="0" err="1" smtClean="0"/>
              <a:t>necesidad</a:t>
            </a:r>
            <a:r>
              <a:rPr lang="en-US" sz="4000" dirty="0" smtClean="0"/>
              <a:t> de </a:t>
            </a:r>
            <a:r>
              <a:rPr lang="en-US" sz="4000" dirty="0" err="1" smtClean="0"/>
              <a:t>planificar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Un </a:t>
            </a:r>
            <a:r>
              <a:rPr lang="en-US" sz="4000" dirty="0" err="1" smtClean="0"/>
              <a:t>buen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programa</a:t>
            </a:r>
            <a:r>
              <a:rPr lang="en-US" sz="4000" dirty="0" smtClean="0"/>
              <a:t> </a:t>
            </a:r>
            <a:r>
              <a:rPr lang="en-US" sz="4000" dirty="0" err="1" smtClean="0"/>
              <a:t>empieza</a:t>
            </a:r>
            <a:r>
              <a:rPr lang="en-US" sz="4000" dirty="0" smtClean="0"/>
              <a:t> con </a:t>
            </a:r>
            <a:r>
              <a:rPr lang="en-US" sz="4000" dirty="0" err="1" smtClean="0"/>
              <a:t>una</a:t>
            </a:r>
            <a:r>
              <a:rPr lang="en-US" sz="4000" dirty="0" smtClean="0"/>
              <a:t> </a:t>
            </a:r>
            <a:r>
              <a:rPr lang="en-US" sz="4000" dirty="0" err="1" smtClean="0"/>
              <a:t>planificacion</a:t>
            </a:r>
            <a:r>
              <a:rPr lang="en-US" sz="4000" dirty="0" smtClean="0"/>
              <a:t> </a:t>
            </a:r>
            <a:r>
              <a:rPr lang="en-US" sz="4000" dirty="0" err="1" smtClean="0"/>
              <a:t>previa</a:t>
            </a:r>
            <a:r>
              <a:rPr lang="en-US" sz="4000" dirty="0" smtClean="0"/>
              <a:t>.</a:t>
            </a:r>
          </a:p>
          <a:p>
            <a:r>
              <a:rPr lang="es-DO" altLang="es-DO" sz="4000" dirty="0" smtClean="0"/>
              <a:t>“Ese </a:t>
            </a:r>
            <a:r>
              <a:rPr lang="es-DO" altLang="es-DO" sz="4000" i="1" dirty="0"/>
              <a:t>entendimiento y posterior desarrollo de habilidades de programación viene con la práctica y el </a:t>
            </a:r>
            <a:r>
              <a:rPr lang="es-DO" altLang="es-DO" sz="4000" i="1" dirty="0" smtClean="0"/>
              <a:t>tiempo”.</a:t>
            </a:r>
            <a:endParaRPr lang="es-DO" sz="4000" dirty="0"/>
          </a:p>
          <a:p>
            <a:r>
              <a:rPr lang="en-US" sz="4000" dirty="0" smtClean="0"/>
              <a:t> </a:t>
            </a:r>
            <a:endParaRPr lang="es-DO" sz="4000" dirty="0"/>
          </a:p>
        </p:txBody>
      </p:sp>
    </p:spTree>
    <p:extLst>
      <p:ext uri="{BB962C8B-B14F-4D97-AF65-F5344CB8AC3E}">
        <p14:creationId xmlns:p14="http://schemas.microsoft.com/office/powerpoint/2010/main" val="10657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is a case-sensitive language.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099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sensitivo</a:t>
            </a:r>
            <a:r>
              <a:rPr lang="en-US" dirty="0" smtClean="0"/>
              <a:t> a </a:t>
            </a:r>
            <a:r>
              <a:rPr lang="en-US" dirty="0" err="1" smtClean="0"/>
              <a:t>mayuscula</a:t>
            </a:r>
            <a:r>
              <a:rPr lang="en-US" dirty="0" smtClean="0"/>
              <a:t> y </a:t>
            </a:r>
            <a:r>
              <a:rPr lang="en-US" dirty="0" err="1" smtClean="0"/>
              <a:t>minuscula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funcion</a:t>
            </a:r>
            <a:r>
              <a:rPr lang="en-US" dirty="0" smtClean="0"/>
              <a:t> main no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r>
              <a:rPr lang="en-US" dirty="0" smtClean="0"/>
              <a:t> que Main. El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minuscula</a:t>
            </a:r>
            <a:r>
              <a:rPr lang="en-US" dirty="0" smtClean="0"/>
              <a:t> para que el </a:t>
            </a:r>
            <a:r>
              <a:rPr lang="en-US" dirty="0" err="1" smtClean="0"/>
              <a:t>programa</a:t>
            </a:r>
            <a:r>
              <a:rPr lang="en-US" dirty="0" smtClean="0"/>
              <a:t> C++ la </a:t>
            </a:r>
            <a:r>
              <a:rPr lang="en-US" dirty="0" err="1" smtClean="0"/>
              <a:t>reconozca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main las </a:t>
            </a:r>
            <a:r>
              <a:rPr lang="en-US" dirty="0" err="1" smtClean="0"/>
              <a:t>demas</a:t>
            </a:r>
            <a:r>
              <a:rPr lang="en-US" dirty="0" smtClean="0"/>
              <a:t> palabras clave del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escribirse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minuscula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Las variables:                 </a:t>
            </a:r>
            <a:r>
              <a:rPr lang="en-US" b="1" dirty="0" err="1" smtClean="0"/>
              <a:t>S</a:t>
            </a:r>
            <a:r>
              <a:rPr lang="en-US" dirty="0" err="1" smtClean="0"/>
              <a:t>ueldo</a:t>
            </a:r>
            <a:r>
              <a:rPr lang="en-US" b="1" dirty="0" err="1" smtClean="0"/>
              <a:t>B</a:t>
            </a:r>
            <a:r>
              <a:rPr lang="en-US" dirty="0" err="1" smtClean="0"/>
              <a:t>ruto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err="1" smtClean="0"/>
              <a:t>sueldo</a:t>
            </a:r>
            <a:r>
              <a:rPr lang="en-US" b="1" dirty="0" err="1" smtClean="0"/>
              <a:t>B</a:t>
            </a:r>
            <a:r>
              <a:rPr lang="en-US" dirty="0" err="1" smtClean="0"/>
              <a:t>ruto</a:t>
            </a:r>
            <a:r>
              <a:rPr lang="en-US" dirty="0" smtClean="0"/>
              <a:t>                   </a:t>
            </a:r>
            <a:r>
              <a:rPr lang="en-US" b="1" dirty="0" smtClean="0"/>
              <a:t>SON </a:t>
            </a:r>
            <a:r>
              <a:rPr lang="en-US" b="1" dirty="0" err="1" smtClean="0"/>
              <a:t>DISTINTAS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b="1" dirty="0" err="1" smtClean="0"/>
              <a:t>S</a:t>
            </a:r>
            <a:r>
              <a:rPr lang="en-US" dirty="0" err="1" smtClean="0"/>
              <a:t>ueldobruto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echa izquierda 3"/>
          <p:cNvSpPr/>
          <p:nvPr/>
        </p:nvSpPr>
        <p:spPr>
          <a:xfrm>
            <a:off x="6586152" y="5165124"/>
            <a:ext cx="978408" cy="12013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27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DO" sz="3600" dirty="0" smtClean="0"/>
              <a:t>Operador de asignación.</a:t>
            </a:r>
            <a:br>
              <a:rPr lang="es-DO" sz="3600" dirty="0" smtClean="0"/>
            </a:br>
            <a:endParaRPr lang="es-ES_tradnl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6154" y="1221499"/>
            <a:ext cx="10515600" cy="4351338"/>
          </a:xfrm>
        </p:spPr>
        <p:txBody>
          <a:bodyPr/>
          <a:lstStyle/>
          <a:p>
            <a:r>
              <a:rPr lang="es-ES_tradnl" dirty="0" smtClean="0"/>
              <a:t>C++ tiene varios operadores de asignación para abreviar expresiones de asignación </a:t>
            </a:r>
          </a:p>
          <a:p>
            <a:pPr marL="0" indent="0">
              <a:buNone/>
            </a:pPr>
            <a:r>
              <a:rPr lang="es-ES_tradnl" dirty="0" smtClean="0"/>
              <a:t>Ejemplo</a:t>
            </a:r>
          </a:p>
          <a:p>
            <a:pPr marL="0" indent="0">
              <a:buNone/>
            </a:pPr>
            <a:r>
              <a:rPr lang="es-ES_tradnl" dirty="0"/>
              <a:t>X</a:t>
            </a:r>
            <a:r>
              <a:rPr lang="es-ES_tradnl" dirty="0" smtClean="0"/>
              <a:t> </a:t>
            </a:r>
            <a:r>
              <a:rPr lang="en-US" dirty="0" smtClean="0"/>
              <a:t>=  X+  8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Equivale</a:t>
            </a:r>
            <a:r>
              <a:rPr lang="en-US" dirty="0" smtClean="0"/>
              <a:t> a </a:t>
            </a:r>
            <a:r>
              <a:rPr lang="en-US" dirty="0" err="1" smtClean="0"/>
              <a:t>decir</a:t>
            </a:r>
            <a:r>
              <a:rPr lang="en-US" dirty="0" smtClean="0"/>
              <a:t>,   X += 8 </a:t>
            </a:r>
            <a:endParaRPr lang="es-ES_tradnl" dirty="0"/>
          </a:p>
        </p:txBody>
      </p:sp>
      <p:sp>
        <p:nvSpPr>
          <p:cNvPr id="4" name="Llamada rectangular 3"/>
          <p:cNvSpPr/>
          <p:nvPr/>
        </p:nvSpPr>
        <p:spPr>
          <a:xfrm>
            <a:off x="5289630" y="1999711"/>
            <a:ext cx="6585995" cy="1331089"/>
          </a:xfrm>
          <a:prstGeom prst="wedgeRectCallout">
            <a:avLst>
              <a:gd name="adj1" fmla="val -97107"/>
              <a:gd name="adj2" fmla="val 103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v</a:t>
            </a:r>
            <a:r>
              <a:rPr lang="en-US" sz="2800" dirty="0" smtClean="0"/>
              <a:t>ariable  =  variable  </a:t>
            </a:r>
            <a:r>
              <a:rPr lang="en-US" sz="2800" dirty="0" err="1" smtClean="0"/>
              <a:t>operador</a:t>
            </a:r>
            <a:r>
              <a:rPr lang="en-US" sz="2800" dirty="0" smtClean="0"/>
              <a:t>  expression</a:t>
            </a:r>
          </a:p>
          <a:p>
            <a:r>
              <a:rPr lang="en-US" sz="2800" dirty="0" smtClean="0"/>
              <a:t>        X      =        X               +                8</a:t>
            </a:r>
            <a:endParaRPr lang="es-ES_tradnl" sz="2800" dirty="0"/>
          </a:p>
        </p:txBody>
      </p:sp>
      <p:sp>
        <p:nvSpPr>
          <p:cNvPr id="5" name="Llamada rectangular 4"/>
          <p:cNvSpPr/>
          <p:nvPr/>
        </p:nvSpPr>
        <p:spPr>
          <a:xfrm>
            <a:off x="5289630" y="3639823"/>
            <a:ext cx="6585995" cy="1331089"/>
          </a:xfrm>
          <a:prstGeom prst="wedgeRectCallout">
            <a:avLst>
              <a:gd name="adj1" fmla="val -65648"/>
              <a:gd name="adj2" fmla="val -261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v</a:t>
            </a:r>
            <a:r>
              <a:rPr lang="en-US" sz="2800" dirty="0" smtClean="0"/>
              <a:t>ariable  </a:t>
            </a:r>
            <a:r>
              <a:rPr lang="en-US" sz="2800" dirty="0" err="1" smtClean="0"/>
              <a:t>operador</a:t>
            </a:r>
            <a:r>
              <a:rPr lang="en-US" sz="2800" dirty="0" smtClean="0"/>
              <a:t>   =  expression</a:t>
            </a:r>
          </a:p>
          <a:p>
            <a:r>
              <a:rPr lang="en-US" sz="2800" dirty="0" smtClean="0"/>
              <a:t>       X              +          =         8</a:t>
            </a:r>
            <a:endParaRPr lang="es-ES_tradnl" sz="2800" dirty="0"/>
          </a:p>
        </p:txBody>
      </p:sp>
      <p:sp>
        <p:nvSpPr>
          <p:cNvPr id="6" name="Llamada rectangular 5"/>
          <p:cNvSpPr/>
          <p:nvPr/>
        </p:nvSpPr>
        <p:spPr>
          <a:xfrm>
            <a:off x="-1" y="5279935"/>
            <a:ext cx="7130005" cy="1427210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 </a:t>
            </a:r>
            <a:r>
              <a:rPr lang="en-US" sz="2800" dirty="0" err="1" smtClean="0"/>
              <a:t>tenemos</a:t>
            </a:r>
            <a:r>
              <a:rPr lang="en-US" sz="2800" dirty="0" smtClean="0"/>
              <a:t>: </a:t>
            </a:r>
            <a:r>
              <a:rPr lang="en-US" sz="2800" dirty="0" err="1" smtClean="0"/>
              <a:t>int</a:t>
            </a:r>
            <a:r>
              <a:rPr lang="en-US" sz="2800" dirty="0" smtClean="0"/>
              <a:t> Y = 200</a:t>
            </a:r>
          </a:p>
          <a:p>
            <a:r>
              <a:rPr lang="en-US" sz="2800" dirty="0"/>
              <a:t>Y</a:t>
            </a:r>
            <a:r>
              <a:rPr lang="en-US" sz="2800" dirty="0" smtClean="0"/>
              <a:t> += 30   </a:t>
            </a:r>
            <a:r>
              <a:rPr lang="en-US" sz="2800" dirty="0" smtClean="0">
                <a:sym typeface="Wingdings" panose="05000000000000000000" pitchFamily="2" charset="2"/>
              </a:rPr>
              <a:t> Y =  Y + 30     </a:t>
            </a:r>
            <a:r>
              <a:rPr lang="en-US" sz="2800" dirty="0" err="1">
                <a:sym typeface="Wingdings" panose="05000000000000000000" pitchFamily="2" charset="2"/>
              </a:rPr>
              <a:t>A</a:t>
            </a:r>
            <a:r>
              <a:rPr lang="en-US" sz="2800" dirty="0" err="1" smtClean="0">
                <a:sym typeface="Wingdings" panose="05000000000000000000" pitchFamily="2" charset="2"/>
              </a:rPr>
              <a:t>signa</a:t>
            </a:r>
            <a:r>
              <a:rPr lang="en-US" sz="2800" dirty="0" smtClean="0">
                <a:sym typeface="Wingdings" panose="05000000000000000000" pitchFamily="2" charset="2"/>
              </a:rPr>
              <a:t>  230  a la Y </a:t>
            </a:r>
            <a:endParaRPr lang="es-ES_tradnl" sz="2800" dirty="0"/>
          </a:p>
        </p:txBody>
      </p:sp>
      <p:sp>
        <p:nvSpPr>
          <p:cNvPr id="7" name="Flecha a la derecha con muesca 6"/>
          <p:cNvSpPr/>
          <p:nvPr/>
        </p:nvSpPr>
        <p:spPr>
          <a:xfrm rot="5400000">
            <a:off x="1055029" y="2793919"/>
            <a:ext cx="629075" cy="1062735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39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154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de </a:t>
            </a:r>
            <a:r>
              <a:rPr lang="en-US" dirty="0" err="1" smtClean="0"/>
              <a:t>asignacion</a:t>
            </a:r>
            <a:r>
              <a:rPr lang="en-US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041" y="120646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= B</a:t>
            </a:r>
            <a:r>
              <a:rPr lang="pt-BR" dirty="0" smtClean="0"/>
              <a:t>       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pt-BR" dirty="0" err="1" smtClean="0">
                <a:sym typeface="Wingdings" panose="05000000000000000000" pitchFamily="2" charset="2"/>
              </a:rPr>
              <a:t>A</a:t>
            </a:r>
            <a:r>
              <a:rPr lang="pt-BR" dirty="0" err="1" smtClean="0"/>
              <a:t>signa</a:t>
            </a:r>
            <a:r>
              <a:rPr lang="pt-BR" dirty="0" smtClean="0"/>
              <a:t> </a:t>
            </a:r>
            <a:r>
              <a:rPr lang="pt-BR" dirty="0" err="1"/>
              <a:t>el</a:t>
            </a:r>
            <a:r>
              <a:rPr lang="pt-BR" dirty="0"/>
              <a:t> valor </a:t>
            </a:r>
            <a:r>
              <a:rPr lang="pt-BR" dirty="0" smtClean="0"/>
              <a:t>de la </a:t>
            </a:r>
            <a:r>
              <a:rPr lang="pt-BR" dirty="0" err="1" smtClean="0"/>
              <a:t>variable</a:t>
            </a:r>
            <a:r>
              <a:rPr lang="pt-BR" dirty="0" smtClean="0"/>
              <a:t>  </a:t>
            </a:r>
            <a:r>
              <a:rPr lang="pt-BR" b="1" dirty="0" smtClean="0"/>
              <a:t>B</a:t>
            </a:r>
            <a:r>
              <a:rPr lang="pt-BR" dirty="0" smtClean="0"/>
              <a:t> a la </a:t>
            </a:r>
            <a:r>
              <a:rPr lang="pt-BR" dirty="0" err="1" smtClean="0"/>
              <a:t>variable</a:t>
            </a:r>
            <a:r>
              <a:rPr lang="pt-BR" dirty="0" smtClean="0"/>
              <a:t>  </a:t>
            </a:r>
            <a:r>
              <a:rPr lang="pt-BR" b="1" dirty="0" smtClean="0"/>
              <a:t>A</a:t>
            </a:r>
            <a:endParaRPr lang="pt-BR" b="1" dirty="0"/>
          </a:p>
          <a:p>
            <a:pPr marL="0" indent="0">
              <a:lnSpc>
                <a:spcPct val="160000"/>
              </a:lnSpc>
              <a:buNone/>
            </a:pPr>
            <a:r>
              <a:rPr lang="es-DO" dirty="0"/>
              <a:t>A</a:t>
            </a:r>
            <a:r>
              <a:rPr lang="es-DO" dirty="0" smtClean="0"/>
              <a:t> </a:t>
            </a:r>
            <a:r>
              <a:rPr lang="es-DO" dirty="0"/>
              <a:t>= </a:t>
            </a:r>
            <a:r>
              <a:rPr lang="es-DO" dirty="0" smtClean="0"/>
              <a:t>A </a:t>
            </a:r>
            <a:r>
              <a:rPr lang="es-DO" dirty="0"/>
              <a:t>+ B</a:t>
            </a:r>
            <a:r>
              <a:rPr lang="es-DO" dirty="0" smtClean="0"/>
              <a:t>  </a:t>
            </a:r>
            <a:r>
              <a:rPr lang="es-DO" dirty="0" smtClean="0">
                <a:sym typeface="Wingdings" panose="05000000000000000000" pitchFamily="2" charset="2"/>
              </a:rPr>
              <a:t> S</a:t>
            </a:r>
            <a:r>
              <a:rPr lang="es-DO" dirty="0" smtClean="0"/>
              <a:t>uma </a:t>
            </a:r>
            <a:r>
              <a:rPr lang="es-DO" dirty="0"/>
              <a:t>A</a:t>
            </a:r>
            <a:r>
              <a:rPr lang="es-DO" dirty="0" smtClean="0"/>
              <a:t> </a:t>
            </a:r>
            <a:r>
              <a:rPr lang="es-DO" dirty="0"/>
              <a:t>y </a:t>
            </a:r>
            <a:r>
              <a:rPr lang="es-DO" dirty="0" smtClean="0"/>
              <a:t>B </a:t>
            </a:r>
            <a:r>
              <a:rPr lang="es-DO" dirty="0"/>
              <a:t>y lo asigna a la variable </a:t>
            </a:r>
            <a:r>
              <a:rPr lang="pt-BR" b="1" dirty="0"/>
              <a:t>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_tradnl" dirty="0" smtClean="0"/>
              <a:t>A </a:t>
            </a:r>
            <a:r>
              <a:rPr lang="es-ES_tradnl" dirty="0"/>
              <a:t>= </a:t>
            </a:r>
            <a:r>
              <a:rPr lang="es-ES_tradnl" dirty="0" smtClean="0"/>
              <a:t>A - </a:t>
            </a:r>
            <a:r>
              <a:rPr lang="es-ES_tradnl" dirty="0"/>
              <a:t>B</a:t>
            </a:r>
            <a:r>
              <a:rPr lang="es-ES_tradnl" dirty="0" smtClean="0"/>
              <a:t>   </a:t>
            </a:r>
            <a:r>
              <a:rPr lang="es-ES_tradnl" dirty="0" smtClean="0">
                <a:sym typeface="Wingdings" panose="05000000000000000000" pitchFamily="2" charset="2"/>
              </a:rPr>
              <a:t> R</a:t>
            </a:r>
            <a:r>
              <a:rPr lang="es-ES_tradnl" dirty="0" smtClean="0"/>
              <a:t>esta </a:t>
            </a:r>
            <a:r>
              <a:rPr lang="es-ES_tradnl" dirty="0"/>
              <a:t>A</a:t>
            </a:r>
            <a:r>
              <a:rPr lang="es-ES_tradnl" dirty="0" smtClean="0"/>
              <a:t> </a:t>
            </a:r>
            <a:r>
              <a:rPr lang="es-ES_tradnl" dirty="0"/>
              <a:t>menos </a:t>
            </a:r>
            <a:r>
              <a:rPr lang="es-ES_tradnl" dirty="0" smtClean="0"/>
              <a:t>B </a:t>
            </a:r>
            <a:r>
              <a:rPr lang="es-ES_tradnl" dirty="0"/>
              <a:t>y lo asigna a la variable </a:t>
            </a:r>
            <a:r>
              <a:rPr lang="pt-BR" b="1" dirty="0"/>
              <a:t>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DO" dirty="0" smtClean="0"/>
              <a:t>A </a:t>
            </a:r>
            <a:r>
              <a:rPr lang="es-DO" dirty="0"/>
              <a:t>= </a:t>
            </a:r>
            <a:r>
              <a:rPr lang="es-DO" dirty="0" smtClean="0"/>
              <a:t>A </a:t>
            </a:r>
            <a:r>
              <a:rPr lang="es-DO" dirty="0"/>
              <a:t>* B</a:t>
            </a:r>
            <a:r>
              <a:rPr lang="es-DO" dirty="0" smtClean="0"/>
              <a:t>  </a:t>
            </a:r>
            <a:r>
              <a:rPr lang="es-DO" dirty="0" smtClean="0">
                <a:sym typeface="Wingdings" panose="05000000000000000000" pitchFamily="2" charset="2"/>
              </a:rPr>
              <a:t> M</a:t>
            </a:r>
            <a:r>
              <a:rPr lang="es-DO" dirty="0" smtClean="0"/>
              <a:t>ultiplica </a:t>
            </a:r>
            <a:r>
              <a:rPr lang="es-DO" dirty="0"/>
              <a:t>A</a:t>
            </a:r>
            <a:r>
              <a:rPr lang="es-DO" dirty="0" smtClean="0"/>
              <a:t> </a:t>
            </a:r>
            <a:r>
              <a:rPr lang="es-DO" dirty="0"/>
              <a:t>por </a:t>
            </a:r>
            <a:r>
              <a:rPr lang="es-DO" dirty="0" smtClean="0"/>
              <a:t>B </a:t>
            </a:r>
            <a:r>
              <a:rPr lang="es-DO" dirty="0"/>
              <a:t>y lo asigna a la variable </a:t>
            </a:r>
            <a:r>
              <a:rPr lang="pt-BR" b="1" dirty="0"/>
              <a:t>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DO" dirty="0" smtClean="0"/>
              <a:t>A </a:t>
            </a:r>
            <a:r>
              <a:rPr lang="es-DO" dirty="0"/>
              <a:t>= </a:t>
            </a:r>
            <a:r>
              <a:rPr lang="es-DO" dirty="0" smtClean="0"/>
              <a:t>A </a:t>
            </a:r>
            <a:r>
              <a:rPr lang="es-DO" dirty="0"/>
              <a:t>/ B</a:t>
            </a:r>
            <a:r>
              <a:rPr lang="es-DO" dirty="0" smtClean="0"/>
              <a:t>  </a:t>
            </a:r>
            <a:r>
              <a:rPr lang="es-DO" dirty="0" smtClean="0">
                <a:sym typeface="Wingdings" panose="05000000000000000000" pitchFamily="2" charset="2"/>
              </a:rPr>
              <a:t> D</a:t>
            </a:r>
            <a:r>
              <a:rPr lang="es-DO" dirty="0" smtClean="0"/>
              <a:t>ivide </a:t>
            </a:r>
            <a:r>
              <a:rPr lang="es-DO" dirty="0"/>
              <a:t>A</a:t>
            </a:r>
            <a:r>
              <a:rPr lang="es-DO" dirty="0" smtClean="0"/>
              <a:t> </a:t>
            </a:r>
            <a:r>
              <a:rPr lang="es-DO" dirty="0"/>
              <a:t>entre </a:t>
            </a:r>
            <a:r>
              <a:rPr lang="es-DO" dirty="0" smtClean="0"/>
              <a:t>B </a:t>
            </a:r>
            <a:r>
              <a:rPr lang="es-DO" dirty="0"/>
              <a:t>y lo asigna a la variable </a:t>
            </a:r>
            <a:r>
              <a:rPr lang="pt-BR" b="1" dirty="0"/>
              <a:t>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DO" dirty="0" smtClean="0"/>
              <a:t>A </a:t>
            </a:r>
            <a:r>
              <a:rPr lang="es-DO" dirty="0"/>
              <a:t>= </a:t>
            </a:r>
            <a:r>
              <a:rPr lang="es-DO" dirty="0" smtClean="0"/>
              <a:t>A </a:t>
            </a:r>
            <a:r>
              <a:rPr lang="es-DO" dirty="0"/>
              <a:t>% B</a:t>
            </a:r>
            <a:r>
              <a:rPr lang="es-DO" dirty="0" smtClean="0"/>
              <a:t> </a:t>
            </a:r>
            <a:r>
              <a:rPr lang="es-DO" dirty="0" smtClean="0">
                <a:sym typeface="Wingdings" panose="05000000000000000000" pitchFamily="2" charset="2"/>
              </a:rPr>
              <a:t> </a:t>
            </a:r>
            <a:r>
              <a:rPr lang="es-DO" dirty="0">
                <a:sym typeface="Wingdings" panose="05000000000000000000" pitchFamily="2" charset="2"/>
              </a:rPr>
              <a:t>D</a:t>
            </a:r>
            <a:r>
              <a:rPr lang="es-DO" dirty="0" smtClean="0">
                <a:sym typeface="Wingdings" panose="05000000000000000000" pitchFamily="2" charset="2"/>
              </a:rPr>
              <a:t>ivisión de enteros </a:t>
            </a:r>
            <a:r>
              <a:rPr lang="es-DO" dirty="0" smtClean="0"/>
              <a:t>y asigna el residuo </a:t>
            </a:r>
            <a:r>
              <a:rPr lang="es-DO" dirty="0"/>
              <a:t>a la variable </a:t>
            </a:r>
            <a:r>
              <a:rPr lang="pt-BR" b="1" dirty="0"/>
              <a:t>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378579" y="860128"/>
            <a:ext cx="1975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ABREVIADO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   </a:t>
            </a:r>
            <a:r>
              <a:rPr lang="en-US" sz="2800" dirty="0" smtClean="0"/>
              <a:t>A + =  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   </a:t>
            </a:r>
            <a:r>
              <a:rPr lang="en-US" sz="2800" dirty="0" smtClean="0"/>
              <a:t>A - =   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   </a:t>
            </a:r>
            <a:r>
              <a:rPr lang="en-US" sz="2800" dirty="0" smtClean="0"/>
              <a:t>A *=  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   </a:t>
            </a:r>
            <a:r>
              <a:rPr lang="en-US" sz="2800" dirty="0" smtClean="0"/>
              <a:t>A /=  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   </a:t>
            </a:r>
            <a:r>
              <a:rPr lang="en-US" sz="2800" dirty="0" smtClean="0"/>
              <a:t>A %= B</a:t>
            </a:r>
            <a:endParaRPr lang="en-US" sz="2800" dirty="0"/>
          </a:p>
        </p:txBody>
      </p:sp>
      <p:sp>
        <p:nvSpPr>
          <p:cNvPr id="5" name="Llamada rectangular 4"/>
          <p:cNvSpPr/>
          <p:nvPr/>
        </p:nvSpPr>
        <p:spPr>
          <a:xfrm>
            <a:off x="3058802" y="5476776"/>
            <a:ext cx="6085198" cy="1259787"/>
          </a:xfrm>
          <a:prstGeom prst="wedgeRectCallout">
            <a:avLst>
              <a:gd name="adj1" fmla="val -79029"/>
              <a:gd name="adj2" fmla="val -587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%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</a:t>
            </a:r>
            <a:r>
              <a:rPr lang="en-US" dirty="0" smtClean="0"/>
              <a:t> Este </a:t>
            </a:r>
            <a:r>
              <a:rPr lang="en-US" dirty="0" err="1" smtClean="0"/>
              <a:t>operador</a:t>
            </a:r>
            <a:r>
              <a:rPr lang="en-US" dirty="0" smtClean="0"/>
              <a:t> se llama </a:t>
            </a:r>
            <a:r>
              <a:rPr lang="en-US" b="1" dirty="0" smtClean="0"/>
              <a:t>MODULO</a:t>
            </a:r>
          </a:p>
          <a:p>
            <a:pPr algn="ctr"/>
            <a:r>
              <a:rPr lang="en-US" dirty="0" err="1" smtClean="0"/>
              <a:t>Ejemplo</a:t>
            </a:r>
            <a:r>
              <a:rPr lang="en-US" dirty="0" smtClean="0"/>
              <a:t> A = 7 % 2 </a:t>
            </a:r>
          </a:p>
          <a:p>
            <a:pPr algn="ctr"/>
            <a:r>
              <a:rPr lang="en-US" dirty="0" smtClean="0"/>
              <a:t>El </a:t>
            </a:r>
            <a:r>
              <a:rPr lang="en-US" dirty="0" err="1" smtClean="0"/>
              <a:t>residuo</a:t>
            </a:r>
            <a:r>
              <a:rPr lang="en-US" dirty="0" smtClean="0"/>
              <a:t> de </a:t>
            </a:r>
            <a:r>
              <a:rPr lang="en-US" dirty="0" err="1" smtClean="0"/>
              <a:t>esa</a:t>
            </a:r>
            <a:r>
              <a:rPr lang="en-US" dirty="0" smtClean="0"/>
              <a:t> division </a:t>
            </a:r>
            <a:r>
              <a:rPr lang="en-US" dirty="0" err="1" smtClean="0"/>
              <a:t>es</a:t>
            </a:r>
            <a:r>
              <a:rPr lang="en-US" dirty="0" smtClean="0"/>
              <a:t> 1 (7 entre 2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3 y </a:t>
            </a:r>
            <a:r>
              <a:rPr lang="en-US" dirty="0" err="1" smtClean="0"/>
              <a:t>sobra</a:t>
            </a:r>
            <a:r>
              <a:rPr lang="en-US" dirty="0" smtClean="0"/>
              <a:t> 1)</a:t>
            </a:r>
          </a:p>
          <a:p>
            <a:pPr algn="ctr"/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b="1" dirty="0" smtClean="0"/>
              <a:t>A = 1</a:t>
            </a:r>
            <a:endParaRPr lang="es-ES_tradnl" b="1" dirty="0"/>
          </a:p>
        </p:txBody>
      </p:sp>
      <p:sp>
        <p:nvSpPr>
          <p:cNvPr id="6" name="Rectángulo 5"/>
          <p:cNvSpPr/>
          <p:nvPr/>
        </p:nvSpPr>
        <p:spPr>
          <a:xfrm>
            <a:off x="9378579" y="3498250"/>
            <a:ext cx="2209800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378579" y="4134857"/>
            <a:ext cx="2209800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9378579" y="4771464"/>
            <a:ext cx="2209800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8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DO" sz="3600" dirty="0" smtClean="0"/>
              <a:t>Operadores de asignación.</a:t>
            </a:r>
            <a:br>
              <a:rPr lang="es-DO" sz="3600" dirty="0" smtClean="0"/>
            </a:br>
            <a:endParaRPr lang="es-ES_tradnl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16689" y="1408458"/>
            <a:ext cx="1093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 </a:t>
            </a:r>
            <a:r>
              <a:rPr lang="en-US" sz="3200" dirty="0" err="1" smtClean="0"/>
              <a:t>asumimos</a:t>
            </a:r>
            <a:r>
              <a:rPr lang="en-US" sz="3200" dirty="0" smtClean="0"/>
              <a:t> que     </a:t>
            </a:r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c = 3,  d = 5,  e = 4,  f = 6,  g = 12; 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729204" y="2715863"/>
          <a:ext cx="1115799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99"/>
                <a:gridCol w="2789499"/>
                <a:gridCol w="2789499"/>
                <a:gridCol w="2789499"/>
              </a:tblGrid>
              <a:tr h="17372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Operador</a:t>
                      </a:r>
                      <a:r>
                        <a:rPr lang="en-US" sz="2800" baseline="0" dirty="0" smtClean="0"/>
                        <a:t> de </a:t>
                      </a:r>
                      <a:r>
                        <a:rPr lang="en-US" sz="2800" baseline="0" dirty="0" err="1" smtClean="0"/>
                        <a:t>asignacion</a:t>
                      </a:r>
                      <a:r>
                        <a:rPr lang="en-US" sz="2800" baseline="0" dirty="0" smtClean="0"/>
                        <a:t> 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Expression </a:t>
                      </a:r>
                      <a:r>
                        <a:rPr lang="en-US" sz="2800" dirty="0" err="1" smtClean="0"/>
                        <a:t>abreviada</a:t>
                      </a:r>
                      <a:r>
                        <a:rPr lang="en-US" sz="2800" dirty="0" smtClean="0"/>
                        <a:t> 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Planteamiento</a:t>
                      </a:r>
                      <a:r>
                        <a:rPr lang="en-US" sz="2800" dirty="0" smtClean="0"/>
                        <a:t> 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Asignación</a:t>
                      </a:r>
                      <a:r>
                        <a:rPr lang="en-US" sz="2800" dirty="0" smtClean="0"/>
                        <a:t> </a:t>
                      </a:r>
                      <a:endParaRPr lang="es-ES_tradn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 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 </a:t>
                      </a:r>
                      <a:r>
                        <a:rPr lang="en-US" sz="2800" dirty="0" smtClean="0"/>
                        <a:t>+ = 7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 = c + 7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Asigna</a:t>
                      </a:r>
                      <a:r>
                        <a:rPr lang="en-US" sz="2800" dirty="0" smtClean="0"/>
                        <a:t> 10 a  c</a:t>
                      </a:r>
                      <a:endParaRPr lang="es-ES_tradn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 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- = 4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r>
                        <a:rPr lang="en-US" sz="2800" baseline="0" dirty="0" smtClean="0"/>
                        <a:t> = d – 4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Asigna</a:t>
                      </a:r>
                      <a:r>
                        <a:rPr lang="en-US" sz="2800" dirty="0" smtClean="0"/>
                        <a:t>   1 a  d</a:t>
                      </a:r>
                      <a:endParaRPr lang="es-ES_tradn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* 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baseline="0" dirty="0" smtClean="0"/>
                        <a:t> * = 5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baseline="0" dirty="0" smtClean="0"/>
                        <a:t> = e * 5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Asigna</a:t>
                      </a:r>
                      <a:r>
                        <a:rPr lang="en-US" sz="2800" dirty="0" smtClean="0"/>
                        <a:t> 20</a:t>
                      </a:r>
                      <a:r>
                        <a:rPr lang="en-US" sz="2800" baseline="0" dirty="0" smtClean="0"/>
                        <a:t> a  e</a:t>
                      </a:r>
                      <a:endParaRPr lang="es-ES_tradn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 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r>
                        <a:rPr lang="en-US" sz="2800" baseline="0" dirty="0" smtClean="0"/>
                        <a:t> / = 3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r>
                        <a:rPr lang="en-US" sz="2800" baseline="0" dirty="0" smtClean="0"/>
                        <a:t> =  f  / 3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Asigna</a:t>
                      </a:r>
                      <a:r>
                        <a:rPr lang="en-US" sz="2800" dirty="0" smtClean="0"/>
                        <a:t>   2 a  f</a:t>
                      </a:r>
                      <a:endParaRPr lang="es-ES_tradn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% 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</a:t>
                      </a:r>
                      <a:r>
                        <a:rPr lang="en-US" sz="2800" baseline="0" dirty="0" smtClean="0"/>
                        <a:t> % = 9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</a:t>
                      </a:r>
                      <a:r>
                        <a:rPr lang="en-US" sz="2800" baseline="0" dirty="0" smtClean="0"/>
                        <a:t> = g % 9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Asgina</a:t>
                      </a:r>
                      <a:r>
                        <a:rPr lang="en-US" sz="2800" dirty="0" smtClean="0"/>
                        <a:t>   3 a  g </a:t>
                      </a:r>
                      <a:endParaRPr lang="es-ES_tradnl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6412372" y="3700451"/>
            <a:ext cx="5474825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6412371" y="4231874"/>
            <a:ext cx="5474825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6412373" y="4738233"/>
            <a:ext cx="5474825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0"/>
          <p:cNvSpPr/>
          <p:nvPr/>
        </p:nvSpPr>
        <p:spPr>
          <a:xfrm>
            <a:off x="6412374" y="5296631"/>
            <a:ext cx="5474825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6412375" y="5815563"/>
            <a:ext cx="5474825" cy="42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Llamada rectangular redondeada 2"/>
          <p:cNvSpPr/>
          <p:nvPr/>
        </p:nvSpPr>
        <p:spPr>
          <a:xfrm>
            <a:off x="9213449" y="323411"/>
            <a:ext cx="2673752" cy="954912"/>
          </a:xfrm>
          <a:prstGeom prst="wedgeRoundRectCallout">
            <a:avLst>
              <a:gd name="adj1" fmla="val 20725"/>
              <a:gd name="adj2" fmla="val 318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Mover etiquetas para ver  los valores de las filas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2132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_tradnl" sz="3600" noProof="0" dirty="0" smtClean="0"/>
              <a:t>Operadores aritméticos. </a:t>
            </a:r>
            <a:br>
              <a:rPr lang="es-ES_tradnl" sz="3600" noProof="0" dirty="0" smtClean="0"/>
            </a:br>
            <a:endParaRPr lang="es-ES_tradnl" sz="36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75213" y="2091842"/>
              <a:ext cx="11604584" cy="3262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4058"/>
                    <a:gridCol w="2257063"/>
                    <a:gridCol w="2673752"/>
                    <a:gridCol w="1990846"/>
                    <a:gridCol w="307886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Operador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Nombre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Expresion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err="1" smtClean="0"/>
                            <a:t>algebraica</a:t>
                          </a:r>
                          <a:r>
                            <a:rPr lang="en-US" sz="2400" baseline="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Expresion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err="1" smtClean="0"/>
                            <a:t>en</a:t>
                          </a:r>
                          <a:r>
                            <a:rPr lang="en-US" sz="2400" baseline="0" dirty="0" smtClean="0"/>
                            <a:t> C++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Ejemplo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+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Suma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+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+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</a:t>
                          </a:r>
                          <a:r>
                            <a:rPr lang="en-US" sz="2400" baseline="0" dirty="0" smtClean="0"/>
                            <a:t>  +  B</a:t>
                          </a:r>
                          <a:r>
                            <a:rPr lang="es-ES_tradnl" sz="2400" baseline="0" dirty="0" smtClean="0"/>
                            <a:t>   </a:t>
                          </a:r>
                          <a:r>
                            <a:rPr lang="es-ES_tradnl" sz="2400" baseline="0" dirty="0" smtClean="0">
                              <a:sym typeface="Wingdings" panose="05000000000000000000" pitchFamily="2" charset="2"/>
                            </a:rPr>
                            <a:t>   8 + 2 = 10</a:t>
                          </a:r>
                          <a:endParaRPr lang="en-US" sz="2400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-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Resta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-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–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 -  B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   8 – 2 = 6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*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Multiplicacion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AB   </a:t>
                          </a:r>
                          <a:r>
                            <a:rPr lang="en-US" sz="2400" baseline="0" dirty="0" smtClean="0"/>
                            <a:t>  </a:t>
                          </a:r>
                          <a:r>
                            <a:rPr lang="en-US" sz="2400" dirty="0" smtClean="0"/>
                            <a:t>  A</a:t>
                          </a:r>
                          <a:r>
                            <a:rPr lang="en-US" sz="2400" baseline="0" dirty="0" smtClean="0"/>
                            <a:t> . B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*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*  B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   8 * 2 = 16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Division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A/B     </a:t>
                          </a:r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den>
                              </m:f>
                            </m:oMath>
                          </a14:m>
                          <a:r>
                            <a:rPr lang="es-ES_tradnl" sz="2400" dirty="0" smtClean="0"/>
                            <a:t>       A </a:t>
                          </a:r>
                          <a:r>
                            <a:rPr lang="es-DO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÷ B</a:t>
                          </a:r>
                          <a:endParaRPr lang="es-ES_tradnl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/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/  B 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US" sz="2400" baseline="0" dirty="0" smtClean="0">
                              <a:sym typeface="Wingdings" panose="05000000000000000000" pitchFamily="2" charset="2"/>
                            </a:rPr>
                            <a:t>   8 / 2 = 4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%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Modulo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mod</a:t>
                          </a:r>
                          <a:r>
                            <a:rPr lang="en-US" sz="2400" baseline="0" dirty="0" smtClean="0"/>
                            <a:t>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%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%  B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   8 % 2 = 0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675994"/>
                  </p:ext>
                </p:extLst>
              </p:nvPr>
            </p:nvGraphicFramePr>
            <p:xfrm>
              <a:off x="375213" y="2091842"/>
              <a:ext cx="11604584" cy="3269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4058"/>
                    <a:gridCol w="2257063"/>
                    <a:gridCol w="2673752"/>
                    <a:gridCol w="1990846"/>
                    <a:gridCol w="3078865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Operador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Nombre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Expresion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err="1" smtClean="0"/>
                            <a:t>algebraica</a:t>
                          </a:r>
                          <a:r>
                            <a:rPr lang="en-US" sz="2400" baseline="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Expresion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err="1" smtClean="0"/>
                            <a:t>en</a:t>
                          </a:r>
                          <a:r>
                            <a:rPr lang="en-US" sz="2400" baseline="0" dirty="0" smtClean="0"/>
                            <a:t> C++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Ejemplo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+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Suma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+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+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</a:t>
                          </a:r>
                          <a:r>
                            <a:rPr lang="en-US" sz="2400" baseline="0" dirty="0" smtClean="0"/>
                            <a:t>  +  B</a:t>
                          </a:r>
                          <a:r>
                            <a:rPr lang="es-ES_tradnl" sz="2400" baseline="0" dirty="0" smtClean="0"/>
                            <a:t>   </a:t>
                          </a:r>
                          <a:r>
                            <a:rPr lang="es-ES_tradnl" sz="2400" baseline="0" dirty="0" smtClean="0">
                              <a:sym typeface="Wingdings" panose="05000000000000000000" pitchFamily="2" charset="2"/>
                            </a:rPr>
                            <a:t>   8 + 2 = 10</a:t>
                          </a:r>
                          <a:endParaRPr lang="en-US" sz="2400" baseline="0" dirty="0" smtClean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-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Resta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-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–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 -  B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   8 – 2 = 6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*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Multiplicacion</a:t>
                          </a:r>
                          <a:r>
                            <a:rPr lang="en-US" sz="2400" dirty="0" smtClean="0"/>
                            <a:t>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AB   </a:t>
                          </a:r>
                          <a:r>
                            <a:rPr lang="en-US" sz="2400" baseline="0" dirty="0" smtClean="0"/>
                            <a:t>  </a:t>
                          </a:r>
                          <a:r>
                            <a:rPr lang="en-US" sz="2400" dirty="0" smtClean="0"/>
                            <a:t>  A</a:t>
                          </a:r>
                          <a:r>
                            <a:rPr lang="en-US" sz="2400" baseline="0" dirty="0" smtClean="0"/>
                            <a:t> . B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*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*  B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   8 * 2 = 16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61804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Division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D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4647" t="-360784" r="-190433" b="-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/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/  B 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en-US" sz="2400" baseline="0" dirty="0" smtClean="0">
                              <a:sym typeface="Wingdings" panose="05000000000000000000" pitchFamily="2" charset="2"/>
                            </a:rPr>
                            <a:t>   8 / 2 = 4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%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Modulo 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mod</a:t>
                          </a:r>
                          <a:r>
                            <a:rPr lang="en-US" sz="2400" baseline="0" dirty="0" smtClean="0"/>
                            <a:t>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A % B</a:t>
                          </a:r>
                          <a:endParaRPr lang="es-ES_trad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  %  B   </a:t>
                          </a:r>
                          <a:r>
                            <a:rPr lang="en-US" sz="2400" dirty="0" smtClean="0">
                              <a:sym typeface="Wingdings" panose="05000000000000000000" pitchFamily="2" charset="2"/>
                            </a:rPr>
                            <a:t>   8 % 2 = 0</a:t>
                          </a:r>
                          <a:endParaRPr lang="es-ES_tradnl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CuadroTexto 4"/>
          <p:cNvSpPr txBox="1"/>
          <p:nvPr/>
        </p:nvSpPr>
        <p:spPr>
          <a:xfrm>
            <a:off x="1863522" y="1194683"/>
            <a:ext cx="559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Asumiendo</a:t>
            </a:r>
            <a:r>
              <a:rPr lang="en-US" sz="2800" dirty="0" smtClean="0"/>
              <a:t>  que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 = 8, B = 2;</a:t>
            </a:r>
            <a:endParaRPr lang="es-ES_tradnl" sz="2800" dirty="0"/>
          </a:p>
        </p:txBody>
      </p:sp>
      <p:sp>
        <p:nvSpPr>
          <p:cNvPr id="3" name="Llamada rectangular redondeada 2"/>
          <p:cNvSpPr/>
          <p:nvPr/>
        </p:nvSpPr>
        <p:spPr>
          <a:xfrm>
            <a:off x="7917083" y="5578998"/>
            <a:ext cx="1064871" cy="1079327"/>
          </a:xfrm>
          <a:prstGeom prst="wedgeRoundRectCallout">
            <a:avLst>
              <a:gd name="adj1" fmla="val 276993"/>
              <a:gd name="adj2" fmla="val -7369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0" b="1" dirty="0" smtClean="0"/>
              <a:t>?</a:t>
            </a:r>
            <a:endParaRPr lang="es-ES_tradnl" sz="8000" b="1" dirty="0"/>
          </a:p>
        </p:txBody>
      </p:sp>
    </p:spTree>
    <p:extLst>
      <p:ext uri="{BB962C8B-B14F-4D97-AF65-F5344CB8AC3E}">
        <p14:creationId xmlns:p14="http://schemas.microsoft.com/office/powerpoint/2010/main" val="40417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Uso del </a:t>
            </a:r>
            <a:r>
              <a:rPr lang="es-ES_tradnl" noProof="0" dirty="0" err="1" smtClean="0"/>
              <a:t>parentesis</a:t>
            </a:r>
            <a:r>
              <a:rPr lang="es-ES_tradnl" noProof="0" dirty="0" smtClean="0"/>
              <a:t> para agrupar </a:t>
            </a:r>
            <a:r>
              <a:rPr lang="es-ES_tradnl" noProof="0" dirty="0" err="1" smtClean="0"/>
              <a:t>subexpresiones</a:t>
            </a:r>
            <a:r>
              <a:rPr lang="es-ES_tradnl" noProof="0" dirty="0" smtClean="0"/>
              <a:t>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noProof="0" dirty="0" smtClean="0"/>
              <a:t>En las expresiones de C++ los </a:t>
            </a:r>
            <a:r>
              <a:rPr lang="es-ES_tradnl" noProof="0" dirty="0" err="1" smtClean="0"/>
              <a:t>parentesis</a:t>
            </a:r>
            <a:r>
              <a:rPr lang="es-ES_tradnl" noProof="0" dirty="0" smtClean="0"/>
              <a:t> son usados igual que en las expresiones algebraicas </a:t>
            </a:r>
          </a:p>
          <a:p>
            <a:endParaRPr lang="es-ES_tradnl" noProof="0" dirty="0" smtClean="0"/>
          </a:p>
          <a:p>
            <a:pPr marL="0" indent="0">
              <a:buNone/>
            </a:pPr>
            <a:r>
              <a:rPr lang="es-ES_tradnl" noProof="0" dirty="0" smtClean="0"/>
              <a:t>Ejemplo   a * ( b + c )</a:t>
            </a:r>
            <a:endParaRPr lang="es-ES_tradnl" noProof="0" dirty="0"/>
          </a:p>
        </p:txBody>
      </p:sp>
      <p:sp>
        <p:nvSpPr>
          <p:cNvPr id="4" name="Llamada rectangular 3"/>
          <p:cNvSpPr/>
          <p:nvPr/>
        </p:nvSpPr>
        <p:spPr>
          <a:xfrm>
            <a:off x="6816524" y="2963119"/>
            <a:ext cx="4537276" cy="3518704"/>
          </a:xfrm>
          <a:prstGeom prst="wedgeRectCallout">
            <a:avLst>
              <a:gd name="adj1" fmla="val -108333"/>
              <a:gd name="adj2" fmla="val -275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4000" dirty="0" smtClean="0"/>
              <a:t>a = 3    b = 5    c = 2</a:t>
            </a:r>
          </a:p>
          <a:p>
            <a:r>
              <a:rPr lang="es-ES_tradnl" sz="4000" dirty="0" smtClean="0"/>
              <a:t>3*(5+2)</a:t>
            </a:r>
          </a:p>
          <a:p>
            <a:r>
              <a:rPr lang="es-ES_tradnl" sz="4000" dirty="0" smtClean="0"/>
              <a:t>1) 5+2 = 7</a:t>
            </a:r>
          </a:p>
          <a:p>
            <a:r>
              <a:rPr lang="es-ES_tradnl" sz="4000" dirty="0" smtClean="0"/>
              <a:t>2) 3 * 7= 21</a:t>
            </a:r>
          </a:p>
          <a:p>
            <a:r>
              <a:rPr lang="es-ES_tradnl" sz="4000" dirty="0" smtClean="0"/>
              <a:t>Resultado = 21</a:t>
            </a:r>
          </a:p>
        </p:txBody>
      </p:sp>
    </p:spTree>
    <p:extLst>
      <p:ext uri="{BB962C8B-B14F-4D97-AF65-F5344CB8AC3E}">
        <p14:creationId xmlns:p14="http://schemas.microsoft.com/office/powerpoint/2010/main" val="20371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Reglas para la precedencia de operadores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59065" cy="4896451"/>
          </a:xfrm>
        </p:spPr>
        <p:txBody>
          <a:bodyPr>
            <a:normAutofit/>
          </a:bodyPr>
          <a:lstStyle/>
          <a:p>
            <a:r>
              <a:rPr lang="es-ES_tradnl" noProof="0" dirty="0" smtClean="0"/>
              <a:t>En C++ se usa el orden de precedencia similar al que se usa en </a:t>
            </a:r>
            <a:r>
              <a:rPr lang="es-ES_tradnl" noProof="0" dirty="0" err="1" smtClean="0"/>
              <a:t>algrebra</a:t>
            </a:r>
            <a:r>
              <a:rPr lang="es-ES_tradnl" noProof="0" dirty="0" smtClean="0"/>
              <a:t>. </a:t>
            </a:r>
          </a:p>
          <a:p>
            <a:pPr marL="514350" indent="-514350">
              <a:buAutoNum type="arabicPeriod"/>
            </a:pPr>
            <a:r>
              <a:rPr lang="es-ES_tradnl" noProof="0" dirty="0" smtClean="0"/>
              <a:t>Los Operadores dentro de </a:t>
            </a:r>
            <a:r>
              <a:rPr lang="es-ES_tradnl" noProof="0" dirty="0" err="1" smtClean="0"/>
              <a:t>parentesis</a:t>
            </a:r>
            <a:r>
              <a:rPr lang="es-ES_tradnl" noProof="0" dirty="0" smtClean="0"/>
              <a:t> en una </a:t>
            </a:r>
            <a:r>
              <a:rPr lang="es-ES_tradnl" noProof="0" dirty="0" err="1" smtClean="0"/>
              <a:t>expresion</a:t>
            </a:r>
            <a:r>
              <a:rPr lang="es-ES_tradnl" noProof="0" dirty="0" smtClean="0"/>
              <a:t> dada se </a:t>
            </a:r>
            <a:r>
              <a:rPr lang="es-ES_tradnl" noProof="0" dirty="0" err="1" smtClean="0"/>
              <a:t>evaluan</a:t>
            </a:r>
            <a:r>
              <a:rPr lang="es-ES_tradnl" noProof="0" dirty="0" smtClean="0"/>
              <a:t> primero. Si son paréntesis anidados los del interior son evaluados primero.  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 err="1" smtClean="0"/>
              <a:t>Ejemplo</a:t>
            </a:r>
            <a:r>
              <a:rPr lang="en-US" noProof="0" dirty="0" smtClean="0"/>
              <a:t>:    </a:t>
            </a:r>
            <a:r>
              <a:rPr lang="en-US" sz="3400" b="1" noProof="0" dirty="0" smtClean="0"/>
              <a:t>(5+8 - </a:t>
            </a:r>
            <a:r>
              <a:rPr lang="en-US" sz="3400" b="1" dirty="0">
                <a:solidFill>
                  <a:schemeClr val="accent5"/>
                </a:solidFill>
              </a:rPr>
              <a:t>( 2*2 + </a:t>
            </a:r>
            <a:r>
              <a:rPr lang="en-US" sz="3400" b="1" noProof="0" dirty="0" smtClean="0">
                <a:solidFill>
                  <a:srgbClr val="FF0000"/>
                </a:solidFill>
              </a:rPr>
              <a:t>(2-1) </a:t>
            </a:r>
            <a:r>
              <a:rPr lang="en-US" sz="3400" b="1" noProof="0" dirty="0" smtClean="0">
                <a:solidFill>
                  <a:schemeClr val="accent5"/>
                </a:solidFill>
              </a:rPr>
              <a:t>)</a:t>
            </a:r>
            <a:r>
              <a:rPr lang="en-US" sz="3400" b="1" noProof="0" dirty="0" smtClean="0"/>
              <a:t> )     </a:t>
            </a:r>
            <a:endParaRPr lang="es-ES_tradnl" sz="3400" b="1" noProof="0" dirty="0" smtClean="0"/>
          </a:p>
          <a:p>
            <a:pPr marL="0" indent="0">
              <a:buNone/>
            </a:pPr>
            <a:r>
              <a:rPr lang="en-US" dirty="0" smtClean="0"/>
              <a:t>2. Las </a:t>
            </a:r>
            <a:r>
              <a:rPr lang="en-US" dirty="0" err="1" smtClean="0"/>
              <a:t>operaciones</a:t>
            </a:r>
            <a:r>
              <a:rPr lang="en-US" dirty="0" smtClean="0"/>
              <a:t> de  </a:t>
            </a:r>
            <a:r>
              <a:rPr lang="en-US" dirty="0" err="1" smtClean="0"/>
              <a:t>multiplicacion</a:t>
            </a:r>
            <a:r>
              <a:rPr lang="en-US" dirty="0" smtClean="0"/>
              <a:t>, division y modulo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. La </a:t>
            </a:r>
            <a:r>
              <a:rPr lang="en-US" dirty="0" err="1" smtClean="0"/>
              <a:t>operacion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. </a:t>
            </a:r>
            <a:endParaRPr lang="es-ES_tradnl" noProof="0" dirty="0"/>
          </a:p>
        </p:txBody>
      </p:sp>
      <p:sp>
        <p:nvSpPr>
          <p:cNvPr id="4" name="Elipse 3"/>
          <p:cNvSpPr/>
          <p:nvPr/>
        </p:nvSpPr>
        <p:spPr>
          <a:xfrm>
            <a:off x="4880919" y="381664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s-ES_tradnl" sz="4000" dirty="0"/>
          </a:p>
        </p:txBody>
      </p:sp>
      <p:sp>
        <p:nvSpPr>
          <p:cNvPr id="5" name="Elipse 4"/>
          <p:cNvSpPr/>
          <p:nvPr/>
        </p:nvSpPr>
        <p:spPr>
          <a:xfrm>
            <a:off x="3637005" y="3709557"/>
            <a:ext cx="914400" cy="91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endParaRPr lang="es-ES_tradnl" sz="4000" dirty="0"/>
          </a:p>
        </p:txBody>
      </p:sp>
      <p:sp>
        <p:nvSpPr>
          <p:cNvPr id="6" name="Elipse 5"/>
          <p:cNvSpPr/>
          <p:nvPr/>
        </p:nvSpPr>
        <p:spPr>
          <a:xfrm>
            <a:off x="2450756" y="351596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s-ES_tradnl" sz="4000" dirty="0"/>
          </a:p>
        </p:txBody>
      </p:sp>
      <p:sp>
        <p:nvSpPr>
          <p:cNvPr id="7" name="Flecha izquierda 6"/>
          <p:cNvSpPr/>
          <p:nvPr/>
        </p:nvSpPr>
        <p:spPr>
          <a:xfrm>
            <a:off x="6610865" y="3597552"/>
            <a:ext cx="3966519" cy="16656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RESULTADO</a:t>
            </a:r>
            <a:r>
              <a:rPr lang="en-US" sz="3200" dirty="0" smtClean="0"/>
              <a:t>    8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0155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Reglas para la precedencia de operadores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dirty="0" smtClean="0"/>
              <a:t>La </a:t>
            </a:r>
            <a:r>
              <a:rPr lang="en-US" dirty="0" err="1" smtClean="0"/>
              <a:t>suma</a:t>
            </a:r>
            <a:r>
              <a:rPr lang="en-US" dirty="0" smtClean="0"/>
              <a:t> y </a:t>
            </a:r>
            <a:r>
              <a:rPr lang="en-US" dirty="0" err="1" smtClean="0"/>
              <a:t>resta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/>
              <a:t> </a:t>
            </a:r>
            <a:r>
              <a:rPr lang="en-US" dirty="0" smtClean="0"/>
              <a:t>y se </a:t>
            </a:r>
            <a:r>
              <a:rPr lang="en-US" dirty="0" err="1" smtClean="0"/>
              <a:t>aplican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mencionados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.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ambos </a:t>
            </a:r>
            <a:r>
              <a:rPr lang="en-US" dirty="0" err="1" smtClean="0"/>
              <a:t>signos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 </a:t>
            </a:r>
            <a:r>
              <a:rPr lang="en-US" dirty="0" err="1" smtClean="0"/>
              <a:t>algebraica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C++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2"/>
          <a:srcRect l="26708" t="78545" r="40823" b="12145"/>
          <a:stretch/>
        </p:blipFill>
        <p:spPr>
          <a:xfrm>
            <a:off x="1666754" y="4869024"/>
            <a:ext cx="6088283" cy="13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353685" y="511628"/>
          <a:ext cx="1001871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r>
                        <a:rPr lang="es-DO" sz="4000" dirty="0" err="1" smtClean="0"/>
                        <a:t>Expresion</a:t>
                      </a:r>
                      <a:r>
                        <a:rPr lang="es-DO" sz="4000" baseline="0" dirty="0" smtClean="0"/>
                        <a:t> </a:t>
                      </a:r>
                      <a:endParaRPr lang="es-D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sz="4000" dirty="0" smtClean="0"/>
                        <a:t>Valor </a:t>
                      </a:r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sz="4000" dirty="0" smtClean="0"/>
                        <a:t>5 + 2 * 4</a:t>
                      </a:r>
                      <a:endParaRPr lang="es-D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sz="4000" dirty="0" smtClean="0"/>
                        <a:t>10 /2 - 3</a:t>
                      </a:r>
                      <a:endParaRPr lang="es-D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sz="4000" dirty="0" smtClean="0"/>
                        <a:t>8 + 12 * 2 - 4</a:t>
                      </a:r>
                      <a:endParaRPr lang="es-D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sz="4000" dirty="0" smtClean="0"/>
                        <a:t>4 + 17 % 2 -1 </a:t>
                      </a:r>
                      <a:endParaRPr lang="es-D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sz="4000" dirty="0" smtClean="0"/>
                        <a:t>6- 3 * 2 + 7 - 1</a:t>
                      </a:r>
                      <a:endParaRPr lang="es-D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DO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DO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DO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7097033" y="1302895"/>
            <a:ext cx="816428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000" b="1" dirty="0" smtClean="0">
                <a:solidFill>
                  <a:schemeClr val="bg1"/>
                </a:solidFill>
              </a:rPr>
              <a:t>13</a:t>
            </a:r>
            <a:endParaRPr lang="es-DO" sz="40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097033" y="2065556"/>
            <a:ext cx="816428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097033" y="2743878"/>
            <a:ext cx="816428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000" b="1" dirty="0" smtClean="0">
                <a:solidFill>
                  <a:schemeClr val="bg1"/>
                </a:solidFill>
              </a:rPr>
              <a:t>28</a:t>
            </a:r>
            <a:endParaRPr lang="es-DO" sz="40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97033" y="3428769"/>
            <a:ext cx="816428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097033" y="4105564"/>
            <a:ext cx="816428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000" b="1" dirty="0" smtClean="0">
                <a:solidFill>
                  <a:schemeClr val="bg1"/>
                </a:solidFill>
              </a:rPr>
              <a:t>6</a:t>
            </a:r>
            <a:endParaRPr lang="es-DO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110526" y="1690688"/>
          <a:ext cx="997094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550"/>
                <a:gridCol w="2251550"/>
                <a:gridCol w="2251550"/>
                <a:gridCol w="3216297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Operador relacional algebraico estándar 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Operador</a:t>
                      </a:r>
                      <a:r>
                        <a:rPr lang="es-ES_tradnl" sz="2400" baseline="0" dirty="0" smtClean="0"/>
                        <a:t> relacional en C++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Condicion</a:t>
                      </a:r>
                      <a:r>
                        <a:rPr lang="es-ES_tradnl" sz="2400" dirty="0" smtClean="0"/>
                        <a:t> en C++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Significado</a:t>
                      </a:r>
                      <a:r>
                        <a:rPr lang="es-ES_tradnl" sz="2400" baseline="0" dirty="0" smtClean="0"/>
                        <a:t> 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 &gt; B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mayor que B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 &lt; B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</a:t>
                      </a:r>
                      <a:r>
                        <a:rPr lang="en-US" sz="2400" dirty="0" err="1" smtClean="0"/>
                        <a:t>menor</a:t>
                      </a:r>
                      <a:r>
                        <a:rPr lang="en-US" sz="2400" dirty="0" smtClean="0"/>
                        <a:t> que B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 &gt;= B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mayor o </a:t>
                      </a:r>
                      <a:r>
                        <a:rPr lang="en-US" sz="2400" dirty="0" err="1" smtClean="0"/>
                        <a:t>igual</a:t>
                      </a:r>
                      <a:r>
                        <a:rPr lang="en-US" sz="2400" dirty="0" smtClean="0"/>
                        <a:t> que B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&lt;=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 &lt;=</a:t>
                      </a:r>
                      <a:r>
                        <a:rPr lang="en-US" sz="2800" baseline="0" dirty="0" smtClean="0"/>
                        <a:t> B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menor</a:t>
                      </a:r>
                      <a:r>
                        <a:rPr lang="en-US" sz="2400" baseline="0" dirty="0" smtClean="0"/>
                        <a:t> o </a:t>
                      </a:r>
                      <a:r>
                        <a:rPr lang="en-US" sz="2400" baseline="0" dirty="0" err="1" smtClean="0"/>
                        <a:t>igual</a:t>
                      </a:r>
                      <a:r>
                        <a:rPr lang="en-US" sz="2400" baseline="0" dirty="0" smtClean="0"/>
                        <a:t> que B</a:t>
                      </a:r>
                      <a:endParaRPr lang="es-ES_trad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625" y="0"/>
            <a:ext cx="10515600" cy="1325563"/>
          </a:xfrm>
        </p:spPr>
        <p:txBody>
          <a:bodyPr/>
          <a:lstStyle/>
          <a:p>
            <a:r>
              <a:rPr lang="es-ES_tradnl" noProof="0" dirty="0" smtClean="0"/>
              <a:t>Palabras reservadas del lenguaje 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117" y="1325563"/>
            <a:ext cx="11674883" cy="4206240"/>
          </a:xfrm>
        </p:spPr>
        <p:txBody>
          <a:bodyPr>
            <a:noAutofit/>
          </a:bodyPr>
          <a:lstStyle/>
          <a:p>
            <a:r>
              <a:rPr lang="es-ES_tradnl" sz="3200" noProof="0" dirty="0" smtClean="0"/>
              <a:t>En ingles se conocen como </a:t>
            </a:r>
            <a:r>
              <a:rPr lang="es-ES_tradnl" sz="3200" b="1" noProof="0" dirty="0" err="1" smtClean="0"/>
              <a:t>KEYWORDS</a:t>
            </a:r>
            <a:endParaRPr lang="es-ES_tradnl" sz="3200" b="1" noProof="0" dirty="0" smtClean="0"/>
          </a:p>
          <a:p>
            <a:r>
              <a:rPr lang="es-ES_tradnl" sz="3200" noProof="0" dirty="0" smtClean="0"/>
              <a:t>Estas palabras deben ser empleadas solamente para el propósito por el cual  fueron creadas.</a:t>
            </a:r>
          </a:p>
          <a:p>
            <a:r>
              <a:rPr lang="es-ES_tradnl" sz="3200" noProof="0" dirty="0" smtClean="0"/>
              <a:t>Son palabras con un significado especial en el lenguaje de programación 	que se este usando.</a:t>
            </a:r>
          </a:p>
          <a:p>
            <a:r>
              <a:rPr lang="es-ES_tradnl" sz="3200" b="1" noProof="0" dirty="0" smtClean="0"/>
              <a:t> En C++ se escriben siempre en minúscula.</a:t>
            </a:r>
          </a:p>
          <a:p>
            <a:r>
              <a:rPr lang="es-ES_tradnl" sz="3200" noProof="0" dirty="0" smtClean="0"/>
              <a:t>Para aprender a programar en un lenguaje de programación determinado es necesario saber cuales son sus palabras reservadas, que significan y como usarlas.</a:t>
            </a:r>
          </a:p>
          <a:p>
            <a:pPr marL="0" indent="0">
              <a:buNone/>
            </a:pPr>
            <a:r>
              <a:rPr lang="es-ES_tradnl" sz="3200" noProof="0" dirty="0" smtClean="0"/>
              <a:t>Ejemplo en C++:     </a:t>
            </a:r>
            <a:r>
              <a:rPr lang="es-ES_tradnl" sz="3200" noProof="0" dirty="0" err="1" smtClean="0"/>
              <a:t>using</a:t>
            </a:r>
            <a:r>
              <a:rPr lang="es-ES_tradnl" sz="3200" noProof="0" dirty="0" smtClean="0"/>
              <a:t>                 </a:t>
            </a:r>
            <a:r>
              <a:rPr lang="es-ES_tradnl" sz="3200" noProof="0" dirty="0" err="1" smtClean="0"/>
              <a:t>namespace</a:t>
            </a:r>
            <a:r>
              <a:rPr lang="es-ES_tradnl" sz="3200" noProof="0" dirty="0" smtClean="0"/>
              <a:t>              </a:t>
            </a:r>
            <a:r>
              <a:rPr lang="es-ES_tradnl" sz="3200" noProof="0" dirty="0" err="1" smtClean="0"/>
              <a:t>int</a:t>
            </a:r>
            <a:endParaRPr lang="es-ES_tradnl" sz="3200" noProof="0" dirty="0"/>
          </a:p>
        </p:txBody>
      </p:sp>
    </p:spTree>
    <p:extLst>
      <p:ext uri="{BB962C8B-B14F-4D97-AF65-F5344CB8AC3E}">
        <p14:creationId xmlns:p14="http://schemas.microsoft.com/office/powerpoint/2010/main" val="1646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de </a:t>
            </a:r>
            <a:r>
              <a:rPr lang="en-US" dirty="0" err="1" smtClean="0"/>
              <a:t>igualdad</a:t>
            </a:r>
            <a:r>
              <a:rPr lang="en-US" dirty="0" smtClean="0"/>
              <a:t> 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388395" y="2766854"/>
          <a:ext cx="113483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286"/>
                <a:gridCol w="2558005"/>
                <a:gridCol w="2581155"/>
                <a:gridCol w="3159888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Operador relacional algebraico estándar 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Operador</a:t>
                      </a:r>
                      <a:r>
                        <a:rPr lang="es-ES_tradnl" sz="2400" baseline="0" dirty="0" smtClean="0"/>
                        <a:t> relacional en C++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Condicion</a:t>
                      </a:r>
                      <a:r>
                        <a:rPr lang="es-ES_tradnl" sz="2400" dirty="0" smtClean="0"/>
                        <a:t> en C++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Significado</a:t>
                      </a:r>
                      <a:r>
                        <a:rPr lang="es-ES_tradnl" sz="2400" baseline="0" dirty="0" smtClean="0"/>
                        <a:t> 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==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 ==  B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es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igual</a:t>
                      </a:r>
                      <a:r>
                        <a:rPr lang="en-US" sz="2800" baseline="0" dirty="0" smtClean="0"/>
                        <a:t> a  B</a:t>
                      </a:r>
                      <a:endParaRPr lang="es-ES_tradn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!</a:t>
                      </a:r>
                      <a:r>
                        <a:rPr lang="en-US" sz="2800" baseline="0" dirty="0" smtClean="0"/>
                        <a:t> =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 != B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</a:t>
                      </a:r>
                      <a:r>
                        <a:rPr lang="en-US" sz="2800" dirty="0" err="1" smtClean="0"/>
                        <a:t>es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diferente</a:t>
                      </a:r>
                      <a:r>
                        <a:rPr lang="en-US" sz="2800" baseline="0" dirty="0" smtClean="0"/>
                        <a:t> de </a:t>
                      </a:r>
                      <a:r>
                        <a:rPr lang="en-US" sz="2800" dirty="0" smtClean="0"/>
                        <a:t> B</a:t>
                      </a:r>
                    </a:p>
                    <a:p>
                      <a:r>
                        <a:rPr lang="en-US" sz="2800" dirty="0" smtClean="0"/>
                        <a:t>(No </a:t>
                      </a:r>
                      <a:r>
                        <a:rPr lang="en-US" sz="2800" dirty="0" err="1" smtClean="0"/>
                        <a:t>igual</a:t>
                      </a:r>
                      <a:r>
                        <a:rPr lang="en-US" sz="2800" dirty="0" smtClean="0"/>
                        <a:t> )</a:t>
                      </a:r>
                      <a:endParaRPr lang="es-ES_tradnl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7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62638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Operadores</a:t>
                      </a:r>
                      <a:r>
                        <a:rPr lang="en-US" baseline="0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Asociatividad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Parantesis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agrupacion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     /      %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izquierda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derecha</a:t>
                      </a:r>
                      <a:r>
                        <a:rPr lang="en-US" baseline="0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Multiplicativos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   -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 izquierda</a:t>
                      </a:r>
                      <a:r>
                        <a:rPr lang="en-US" baseline="0" smtClean="0"/>
                        <a:t> a derecha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Aditivos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        &gt;&gt;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 izquierda</a:t>
                      </a:r>
                      <a:r>
                        <a:rPr lang="en-US" baseline="0" smtClean="0"/>
                        <a:t> a derecha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Insercion</a:t>
                      </a:r>
                      <a:r>
                        <a:rPr lang="en-US" dirty="0" smtClean="0"/>
                        <a:t> y </a:t>
                      </a:r>
                      <a:r>
                        <a:rPr lang="en-US" dirty="0" err="1" smtClean="0"/>
                        <a:t>extracion</a:t>
                      </a:r>
                      <a:r>
                        <a:rPr lang="en-US" baseline="0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        &lt;=                &gt;       &gt;=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 izquierda</a:t>
                      </a:r>
                      <a:r>
                        <a:rPr lang="en-US" baseline="0" smtClean="0"/>
                        <a:t> a derecha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Relacional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             !=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izquierda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derecha</a:t>
                      </a:r>
                      <a:r>
                        <a:rPr lang="en-US" baseline="0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Igualdad</a:t>
                      </a:r>
                      <a:r>
                        <a:rPr lang="en-US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derecha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izquierda</a:t>
                      </a:r>
                      <a:r>
                        <a:rPr lang="en-US" baseline="0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Asignacion</a:t>
                      </a:r>
                      <a:r>
                        <a:rPr lang="en-US" baseline="0" dirty="0" smtClean="0"/>
                        <a:t> 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lamada rectangular 4"/>
          <p:cNvSpPr/>
          <p:nvPr/>
        </p:nvSpPr>
        <p:spPr>
          <a:xfrm>
            <a:off x="1697620" y="4637914"/>
            <a:ext cx="8796760" cy="1817225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 smtClean="0">
                <a:solidFill>
                  <a:schemeClr val="bg1"/>
                </a:solidFill>
              </a:rPr>
              <a:t>IMPORTANTE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  <a:r>
              <a:rPr lang="en-US" b="1" dirty="0" smtClean="0">
                <a:solidFill>
                  <a:schemeClr val="bg1"/>
                </a:solidFill>
              </a:rPr>
              <a:t> Los </a:t>
            </a:r>
            <a:r>
              <a:rPr lang="en-US" b="1" dirty="0" err="1" smtClean="0">
                <a:solidFill>
                  <a:schemeClr val="bg1"/>
                </a:solidFill>
              </a:rPr>
              <a:t>parentesis</a:t>
            </a:r>
            <a:r>
              <a:rPr lang="en-US" b="1" dirty="0" smtClean="0">
                <a:solidFill>
                  <a:schemeClr val="bg1"/>
                </a:solidFill>
              </a:rPr>
              <a:t> son el </a:t>
            </a:r>
            <a:r>
              <a:rPr lang="en-US" b="1" dirty="0" err="1" smtClean="0">
                <a:solidFill>
                  <a:schemeClr val="bg1"/>
                </a:solidFill>
              </a:rPr>
              <a:t>operador</a:t>
            </a:r>
            <a:r>
              <a:rPr lang="en-US" b="1" dirty="0" smtClean="0">
                <a:solidFill>
                  <a:schemeClr val="bg1"/>
                </a:solidFill>
              </a:rPr>
              <a:t> de mayor </a:t>
            </a:r>
            <a:r>
              <a:rPr lang="en-US" b="1" dirty="0" err="1" smtClean="0">
                <a:solidFill>
                  <a:schemeClr val="bg1"/>
                </a:solidFill>
              </a:rPr>
              <a:t>precedencia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Cuando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los</a:t>
            </a:r>
            <a:r>
              <a:rPr lang="en-US" dirty="0" smtClean="0">
                <a:solidFill>
                  <a:schemeClr val="bg1"/>
                </a:solidFill>
              </a:rPr>
              <a:t> parenthesis son </a:t>
            </a:r>
            <a:r>
              <a:rPr lang="en-US" dirty="0" err="1" smtClean="0">
                <a:solidFill>
                  <a:schemeClr val="bg1"/>
                </a:solidFill>
              </a:rPr>
              <a:t>anidados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parentesis</a:t>
            </a:r>
            <a:r>
              <a:rPr lang="en-US" dirty="0" smtClean="0">
                <a:solidFill>
                  <a:schemeClr val="bg1"/>
                </a:solidFill>
              </a:rPr>
              <a:t> que </a:t>
            </a:r>
            <a:r>
              <a:rPr lang="en-US" dirty="0" err="1" smtClean="0">
                <a:solidFill>
                  <a:schemeClr val="bg1"/>
                </a:solidFill>
              </a:rPr>
              <a:t>estan</a:t>
            </a:r>
            <a:r>
              <a:rPr lang="en-US" dirty="0" smtClean="0">
                <a:solidFill>
                  <a:schemeClr val="bg1"/>
                </a:solidFill>
              </a:rPr>
              <a:t> mas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el interior son </a:t>
            </a:r>
            <a:r>
              <a:rPr lang="en-US" dirty="0" err="1" smtClean="0">
                <a:solidFill>
                  <a:schemeClr val="bg1"/>
                </a:solidFill>
              </a:rPr>
              <a:t>evaluados</a:t>
            </a:r>
            <a:r>
              <a:rPr lang="en-US" dirty="0" smtClean="0">
                <a:solidFill>
                  <a:schemeClr val="bg1"/>
                </a:solidFill>
              </a:rPr>
              <a:t> primero.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Para </a:t>
            </a:r>
            <a:r>
              <a:rPr lang="en-US" i="1" dirty="0" err="1" smtClean="0">
                <a:solidFill>
                  <a:schemeClr val="bg1"/>
                </a:solidFill>
              </a:rPr>
              <a:t>una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expresion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como</a:t>
            </a:r>
            <a:r>
              <a:rPr lang="en-US" i="1" dirty="0" smtClean="0">
                <a:solidFill>
                  <a:schemeClr val="bg1"/>
                </a:solidFill>
              </a:rPr>
              <a:t> la </a:t>
            </a:r>
            <a:r>
              <a:rPr lang="en-US" i="1" dirty="0" err="1" smtClean="0">
                <a:solidFill>
                  <a:schemeClr val="bg1"/>
                </a:solidFill>
              </a:rPr>
              <a:t>siguiente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(a + b) * (c - d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donde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tenemos</a:t>
            </a:r>
            <a:r>
              <a:rPr lang="en-US" dirty="0" smtClean="0">
                <a:solidFill>
                  <a:schemeClr val="bg1"/>
                </a:solidFill>
              </a:rPr>
              <a:t> dos </a:t>
            </a:r>
            <a:r>
              <a:rPr lang="en-US" dirty="0" err="1" smtClean="0">
                <a:solidFill>
                  <a:schemeClr val="bg1"/>
                </a:solidFill>
              </a:rPr>
              <a:t>conjuntos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parentesis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pero</a:t>
            </a:r>
            <a:r>
              <a:rPr lang="en-US" dirty="0" smtClean="0">
                <a:solidFill>
                  <a:schemeClr val="bg1"/>
                </a:solidFill>
              </a:rPr>
              <a:t> que no </a:t>
            </a:r>
            <a:r>
              <a:rPr lang="en-US" dirty="0" err="1" smtClean="0">
                <a:solidFill>
                  <a:schemeClr val="bg1"/>
                </a:solidFill>
              </a:rPr>
              <a:t>estan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anidados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el </a:t>
            </a:r>
            <a:r>
              <a:rPr lang="en-US" dirty="0" err="1" smtClean="0">
                <a:solidFill>
                  <a:schemeClr val="bg1"/>
                </a:solidFill>
              </a:rPr>
              <a:t>mismo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nivel</a:t>
            </a:r>
            <a:r>
              <a:rPr lang="en-US" dirty="0" smtClean="0">
                <a:solidFill>
                  <a:schemeClr val="bg1"/>
                </a:solidFill>
              </a:rPr>
              <a:t>, el </a:t>
            </a:r>
            <a:r>
              <a:rPr lang="en-US" dirty="0" err="1" smtClean="0">
                <a:solidFill>
                  <a:schemeClr val="bg1"/>
                </a:solidFill>
              </a:rPr>
              <a:t>estandar</a:t>
            </a:r>
            <a:r>
              <a:rPr lang="en-US" dirty="0" smtClean="0">
                <a:solidFill>
                  <a:schemeClr val="bg1"/>
                </a:solidFill>
              </a:rPr>
              <a:t> de C++ no </a:t>
            </a:r>
            <a:r>
              <a:rPr lang="en-US" dirty="0" err="1" smtClean="0">
                <a:solidFill>
                  <a:schemeClr val="bg1"/>
                </a:solidFill>
              </a:rPr>
              <a:t>especifica</a:t>
            </a:r>
            <a:r>
              <a:rPr lang="en-US" dirty="0" smtClean="0">
                <a:solidFill>
                  <a:schemeClr val="bg1"/>
                </a:solidFill>
              </a:rPr>
              <a:t> el </a:t>
            </a:r>
            <a:r>
              <a:rPr lang="en-US" dirty="0" err="1" smtClean="0">
                <a:solidFill>
                  <a:schemeClr val="bg1"/>
                </a:solidFill>
              </a:rPr>
              <a:t>orden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que </a:t>
            </a:r>
            <a:r>
              <a:rPr lang="en-US" dirty="0" err="1" smtClean="0">
                <a:solidFill>
                  <a:schemeClr val="bg1"/>
                </a:solidFill>
              </a:rPr>
              <a:t>estos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evaluados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Buena </a:t>
            </a:r>
            <a:r>
              <a:rPr lang="en-US" dirty="0" err="1" smtClean="0"/>
              <a:t>practica</a:t>
            </a:r>
            <a:r>
              <a:rPr lang="en-US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Cuando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escribimos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expresion</a:t>
            </a:r>
            <a:r>
              <a:rPr lang="en-US" dirty="0" smtClean="0">
                <a:latin typeface="+mj-lt"/>
              </a:rPr>
              <a:t> con </a:t>
            </a:r>
            <a:r>
              <a:rPr lang="en-US" dirty="0" err="1" smtClean="0">
                <a:latin typeface="+mj-lt"/>
              </a:rPr>
              <a:t>varios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operadores</a:t>
            </a:r>
            <a:r>
              <a:rPr lang="en-US" dirty="0" smtClean="0">
                <a:latin typeface="+mj-lt"/>
              </a:rPr>
              <a:t> hay que </a:t>
            </a:r>
            <a:r>
              <a:rPr lang="en-US" dirty="0" err="1" smtClean="0">
                <a:latin typeface="+mj-lt"/>
              </a:rPr>
              <a:t>procurar</a:t>
            </a:r>
            <a:r>
              <a:rPr lang="en-US" dirty="0" smtClean="0">
                <a:latin typeface="+mj-lt"/>
              </a:rPr>
              <a:t> que  </a:t>
            </a:r>
            <a:r>
              <a:rPr lang="en-US" dirty="0" err="1" smtClean="0">
                <a:latin typeface="+mj-lt"/>
              </a:rPr>
              <a:t>los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operadores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esten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en</a:t>
            </a:r>
            <a:r>
              <a:rPr lang="en-US" dirty="0" smtClean="0">
                <a:latin typeface="+mj-lt"/>
              </a:rPr>
              <a:t> el </a:t>
            </a:r>
            <a:r>
              <a:rPr lang="en-US" dirty="0" err="1" smtClean="0">
                <a:latin typeface="+mj-lt"/>
              </a:rPr>
              <a:t>orden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deseado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Si hay </a:t>
            </a:r>
            <a:r>
              <a:rPr lang="en-US" dirty="0" err="1" smtClean="0">
                <a:latin typeface="+mj-lt"/>
              </a:rPr>
              <a:t>dudas</a:t>
            </a:r>
            <a:r>
              <a:rPr lang="en-US" dirty="0" smtClean="0">
                <a:latin typeface="+mj-lt"/>
              </a:rPr>
              <a:t> con </a:t>
            </a:r>
            <a:r>
              <a:rPr lang="en-US" dirty="0" err="1" smtClean="0">
                <a:latin typeface="+mj-lt"/>
              </a:rPr>
              <a:t>respecto</a:t>
            </a:r>
            <a:r>
              <a:rPr lang="en-US" dirty="0" smtClean="0">
                <a:latin typeface="+mj-lt"/>
              </a:rPr>
              <a:t> al </a:t>
            </a:r>
            <a:r>
              <a:rPr lang="en-US" dirty="0" err="1" smtClean="0">
                <a:latin typeface="+mj-lt"/>
              </a:rPr>
              <a:t>orden</a:t>
            </a:r>
            <a:r>
              <a:rPr lang="en-US" dirty="0" smtClean="0">
                <a:latin typeface="+mj-lt"/>
              </a:rPr>
              <a:t> y </a:t>
            </a:r>
            <a:r>
              <a:rPr lang="en-US" dirty="0" err="1" smtClean="0">
                <a:latin typeface="+mj-lt"/>
              </a:rPr>
              <a:t>como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evaluara</a:t>
            </a:r>
            <a:r>
              <a:rPr lang="en-US" dirty="0" smtClean="0">
                <a:latin typeface="+mj-lt"/>
              </a:rPr>
              <a:t> el Sistema la </a:t>
            </a:r>
            <a:r>
              <a:rPr lang="en-US" dirty="0" err="1" smtClean="0">
                <a:latin typeface="+mj-lt"/>
              </a:rPr>
              <a:t>expresion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esta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larga</a:t>
            </a:r>
            <a:r>
              <a:rPr lang="en-US" dirty="0" smtClean="0">
                <a:latin typeface="+mj-lt"/>
              </a:rPr>
              <a:t>,  </a:t>
            </a:r>
            <a:r>
              <a:rPr lang="en-US" dirty="0" err="1" smtClean="0">
                <a:latin typeface="+mj-lt"/>
              </a:rPr>
              <a:t>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recomendable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dividirla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partes</a:t>
            </a:r>
            <a:r>
              <a:rPr lang="en-US" dirty="0" smtClean="0">
                <a:latin typeface="+mj-lt"/>
              </a:rPr>
              <a:t> mas </a:t>
            </a:r>
            <a:r>
              <a:rPr lang="en-US" dirty="0" err="1" smtClean="0">
                <a:latin typeface="+mj-lt"/>
              </a:rPr>
              <a:t>pequeñas</a:t>
            </a:r>
            <a:r>
              <a:rPr lang="en-US" dirty="0" smtClean="0">
                <a:latin typeface="+mj-lt"/>
              </a:rPr>
              <a:t> o </a:t>
            </a:r>
            <a:r>
              <a:rPr lang="en-US" dirty="0" err="1" smtClean="0">
                <a:latin typeface="+mj-lt"/>
              </a:rPr>
              <a:t>usar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parentesis</a:t>
            </a:r>
            <a:r>
              <a:rPr lang="en-US" dirty="0" smtClean="0">
                <a:latin typeface="+mj-lt"/>
              </a:rPr>
              <a:t> para </a:t>
            </a:r>
            <a:r>
              <a:rPr lang="en-US" dirty="0" err="1" smtClean="0">
                <a:latin typeface="+mj-lt"/>
              </a:rPr>
              <a:t>forzar</a:t>
            </a:r>
            <a:r>
              <a:rPr lang="en-US" dirty="0" smtClean="0">
                <a:latin typeface="+mj-lt"/>
              </a:rPr>
              <a:t> el </a:t>
            </a:r>
            <a:r>
              <a:rPr lang="en-US" dirty="0" err="1" smtClean="0">
                <a:latin typeface="+mj-lt"/>
              </a:rPr>
              <a:t>orden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evaluacion</a:t>
            </a:r>
            <a:r>
              <a:rPr lang="en-US" dirty="0" smtClean="0">
                <a:latin typeface="+mj-lt"/>
              </a:rPr>
              <a:t> de la </a:t>
            </a:r>
            <a:r>
              <a:rPr lang="en-US" dirty="0" err="1" smtClean="0">
                <a:latin typeface="+mj-lt"/>
              </a:rPr>
              <a:t>expresion</a:t>
            </a:r>
            <a:r>
              <a:rPr lang="en-US" dirty="0" smtClean="0">
                <a:latin typeface="+mj-lt"/>
              </a:rPr>
              <a:t> . 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 err="1" smtClean="0">
                <a:latin typeface="+mj-lt"/>
              </a:rPr>
              <a:t>Tomar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siempre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cuenta</a:t>
            </a:r>
            <a:r>
              <a:rPr lang="en-US" dirty="0" smtClean="0">
                <a:latin typeface="+mj-lt"/>
              </a:rPr>
              <a:t> la </a:t>
            </a:r>
            <a:r>
              <a:rPr lang="en-US" dirty="0" err="1" smtClean="0">
                <a:latin typeface="+mj-lt"/>
              </a:rPr>
              <a:t>precedencia</a:t>
            </a:r>
            <a:r>
              <a:rPr lang="en-US" dirty="0" smtClean="0">
                <a:latin typeface="+mj-lt"/>
              </a:rPr>
              <a:t> y </a:t>
            </a:r>
            <a:r>
              <a:rPr lang="en-US" dirty="0" err="1" smtClean="0">
                <a:latin typeface="+mj-lt"/>
              </a:rPr>
              <a:t>asociatividad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los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operadores</a:t>
            </a:r>
            <a:r>
              <a:rPr lang="en-US" dirty="0" smtClean="0">
                <a:latin typeface="+mj-lt"/>
              </a:rPr>
              <a:t>. 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9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22" y="156225"/>
            <a:ext cx="11821886" cy="103002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s-DO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altLang="es-DO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Control del </a:t>
            </a:r>
            <a:r>
              <a:rPr lang="en-US" altLang="es-DO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Lenguaje</a:t>
            </a:r>
            <a:endParaRPr lang="en-US" altLang="es-DO" sz="6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2422" y="1503111"/>
            <a:ext cx="5549655" cy="48606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s-DO" sz="7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Selectivas</a:t>
            </a:r>
            <a:endParaRPr lang="en-US" altLang="es-DO" sz="7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DO" sz="3600" dirty="0" smtClean="0">
                <a:solidFill>
                  <a:schemeClr val="bg1"/>
                </a:solidFill>
              </a:rPr>
              <a:t>Simple (if)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DO" sz="3600" dirty="0" err="1" smtClean="0">
                <a:solidFill>
                  <a:schemeClr val="bg1"/>
                </a:solidFill>
              </a:rPr>
              <a:t>Doble</a:t>
            </a:r>
            <a:r>
              <a:rPr lang="en-US" altLang="es-DO" sz="3600" dirty="0" smtClean="0">
                <a:solidFill>
                  <a:schemeClr val="bg1"/>
                </a:solidFill>
              </a:rPr>
              <a:t> (if…else)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DO" sz="3600" dirty="0" err="1" smtClean="0">
                <a:solidFill>
                  <a:schemeClr val="bg1"/>
                </a:solidFill>
              </a:rPr>
              <a:t>Operador</a:t>
            </a:r>
            <a:r>
              <a:rPr lang="en-US" altLang="es-DO" sz="3600" dirty="0" smtClean="0">
                <a:solidFill>
                  <a:schemeClr val="bg1"/>
                </a:solidFill>
              </a:rPr>
              <a:t> </a:t>
            </a:r>
            <a:r>
              <a:rPr lang="en-US" altLang="es-DO" sz="3600" dirty="0" err="1" smtClean="0">
                <a:solidFill>
                  <a:schemeClr val="bg1"/>
                </a:solidFill>
              </a:rPr>
              <a:t>condicional</a:t>
            </a:r>
            <a:r>
              <a:rPr lang="en-US" altLang="es-DO" sz="3600" dirty="0" smtClean="0">
                <a:solidFill>
                  <a:schemeClr val="bg1"/>
                </a:solidFill>
              </a:rPr>
              <a:t> (</a:t>
            </a:r>
            <a:r>
              <a:rPr lang="en-US" altLang="es-DO" sz="3600" b="1" dirty="0" smtClean="0">
                <a:solidFill>
                  <a:schemeClr val="bg1"/>
                </a:solidFill>
              </a:rPr>
              <a:t>?:</a:t>
            </a:r>
            <a:r>
              <a:rPr lang="en-US" altLang="es-DO" sz="3600" dirty="0" smtClean="0">
                <a:solidFill>
                  <a:schemeClr val="bg1"/>
                </a:solidFill>
              </a:rPr>
              <a:t>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DO" sz="3600" dirty="0" err="1" smtClean="0">
                <a:solidFill>
                  <a:schemeClr val="bg1"/>
                </a:solidFill>
              </a:rPr>
              <a:t>Anidada</a:t>
            </a:r>
            <a:r>
              <a:rPr lang="en-US" altLang="es-DO" sz="3600" dirty="0" smtClean="0">
                <a:solidFill>
                  <a:schemeClr val="bg1"/>
                </a:solidFill>
              </a:rPr>
              <a:t> (if…else   if…else   if...else)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DO" sz="3600" dirty="0" err="1" smtClean="0">
                <a:solidFill>
                  <a:schemeClr val="bg1"/>
                </a:solidFill>
              </a:rPr>
              <a:t>Múltiple</a:t>
            </a:r>
            <a:r>
              <a:rPr lang="en-US" altLang="es-DO" sz="3600" dirty="0" smtClean="0">
                <a:solidFill>
                  <a:schemeClr val="bg1"/>
                </a:solidFill>
              </a:rPr>
              <a:t> (switch…break)</a:t>
            </a:r>
            <a:endParaRPr lang="en-US" altLang="es-DO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1352" y="1539317"/>
            <a:ext cx="5544065" cy="48244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s-DO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DO" altLang="es-DO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Iterativas o ciclos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s-DO" sz="3600" dirty="0" smtClean="0">
                <a:solidFill>
                  <a:schemeClr val="bg1"/>
                </a:solidFill>
              </a:rPr>
              <a:t>While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s-DO" sz="3600" dirty="0" smtClean="0">
                <a:solidFill>
                  <a:schemeClr val="bg1"/>
                </a:solidFill>
              </a:rPr>
              <a:t>Do/ While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s-DO" sz="3600" dirty="0" smtClean="0">
                <a:solidFill>
                  <a:schemeClr val="bg1"/>
                </a:solidFill>
              </a:rPr>
              <a:t>for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s-DO" sz="3600" dirty="0" err="1" smtClean="0">
                <a:solidFill>
                  <a:schemeClr val="bg1"/>
                </a:solidFill>
              </a:rPr>
              <a:t>Instrucciones</a:t>
            </a:r>
            <a:r>
              <a:rPr lang="en-US" altLang="es-DO" sz="3600" dirty="0" smtClean="0">
                <a:solidFill>
                  <a:schemeClr val="bg1"/>
                </a:solidFill>
              </a:rPr>
              <a:t> break Y continue</a:t>
            </a:r>
            <a:endParaRPr lang="es-MX" altLang="es-D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086" y="69443"/>
            <a:ext cx="10515600" cy="1325563"/>
          </a:xfrm>
        </p:spPr>
        <p:txBody>
          <a:bodyPr/>
          <a:lstStyle/>
          <a:p>
            <a:r>
              <a:rPr lang="es-DO" dirty="0" smtClean="0"/>
              <a:t>SELECTIVA Simple (</a:t>
            </a:r>
            <a:r>
              <a:rPr lang="es-DO" dirty="0" err="1" smtClean="0"/>
              <a:t>if</a:t>
            </a:r>
            <a:r>
              <a:rPr lang="es-DO" dirty="0" smtClean="0"/>
              <a:t>) 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6380" y="1530138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altLang="es-DO" sz="3000" dirty="0"/>
              <a:t> </a:t>
            </a:r>
            <a:r>
              <a:rPr lang="es-ES_tradnl" altLang="es-DO" sz="3000" b="1" dirty="0" err="1" smtClean="0"/>
              <a:t>if</a:t>
            </a:r>
            <a:r>
              <a:rPr lang="es-ES_tradnl" altLang="es-DO" sz="3000" b="1" dirty="0" smtClean="0"/>
              <a:t> </a:t>
            </a:r>
            <a:r>
              <a:rPr lang="es-ES_tradnl" altLang="es-DO" sz="3000" dirty="0" smtClean="0"/>
              <a:t>(condición)  Sentencia;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DO" sz="3000" dirty="0" smtClean="0"/>
              <a:t>Ejemplo </a:t>
            </a:r>
          </a:p>
          <a:p>
            <a:pPr>
              <a:lnSpc>
                <a:spcPct val="80000"/>
              </a:lnSpc>
              <a:buNone/>
            </a:pPr>
            <a:r>
              <a:rPr lang="es-DO" sz="3000" dirty="0" err="1"/>
              <a:t>if</a:t>
            </a:r>
            <a:r>
              <a:rPr lang="es-DO" sz="3000" dirty="0"/>
              <a:t> </a:t>
            </a:r>
            <a:r>
              <a:rPr lang="es-DO" sz="3000" dirty="0" smtClean="0"/>
              <a:t>(salario </a:t>
            </a:r>
            <a:r>
              <a:rPr lang="en-US" sz="3000" dirty="0" smtClean="0"/>
              <a:t>&lt; </a:t>
            </a:r>
            <a:r>
              <a:rPr lang="es-DO" sz="3000" dirty="0" smtClean="0"/>
              <a:t>40000)   </a:t>
            </a:r>
            <a:r>
              <a:rPr lang="es-DO" sz="3000" dirty="0" err="1"/>
              <a:t>cout</a:t>
            </a:r>
            <a:r>
              <a:rPr lang="es-DO" sz="3000" dirty="0" smtClean="0"/>
              <a:t>&lt;&lt;“Poco dinero”;</a:t>
            </a:r>
            <a:endParaRPr lang="es-DO" sz="3000" dirty="0"/>
          </a:p>
          <a:p>
            <a:pPr>
              <a:lnSpc>
                <a:spcPct val="80000"/>
              </a:lnSpc>
              <a:buFontTx/>
              <a:buNone/>
            </a:pPr>
            <a:endParaRPr lang="es-ES_tradnl" altLang="es-DO" sz="3000" dirty="0" smtClean="0"/>
          </a:p>
          <a:p>
            <a:pPr>
              <a:lnSpc>
                <a:spcPct val="80000"/>
              </a:lnSpc>
              <a:buNone/>
            </a:pPr>
            <a:r>
              <a:rPr lang="es-ES_tradnl" altLang="es-DO" sz="3000" dirty="0"/>
              <a:t> </a:t>
            </a:r>
            <a:endParaRPr lang="es-ES_tradnl" altLang="es-DO" sz="3000" dirty="0" smtClean="0"/>
          </a:p>
          <a:p>
            <a:pPr>
              <a:lnSpc>
                <a:spcPct val="80000"/>
              </a:lnSpc>
              <a:buNone/>
            </a:pPr>
            <a:r>
              <a:rPr lang="es-ES_tradnl" altLang="es-DO" sz="3000" b="1" dirty="0" err="1" smtClean="0"/>
              <a:t>if</a:t>
            </a:r>
            <a:r>
              <a:rPr lang="es-ES_tradnl" altLang="es-DO" sz="3000" b="1" dirty="0" smtClean="0"/>
              <a:t> </a:t>
            </a:r>
            <a:r>
              <a:rPr lang="es-ES_tradnl" altLang="es-DO" sz="3000" dirty="0" smtClean="0"/>
              <a:t>(</a:t>
            </a:r>
            <a:r>
              <a:rPr lang="es-ES_tradnl" altLang="es-DO" sz="3000" dirty="0" err="1" smtClean="0"/>
              <a:t>condicion</a:t>
            </a:r>
            <a:r>
              <a:rPr lang="es-ES_tradnl" altLang="es-DO" sz="3000" dirty="0" smtClean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s-ES_tradnl" altLang="es-DO" sz="3000" dirty="0" smtClean="0"/>
              <a:t> Sentencia;</a:t>
            </a:r>
            <a:endParaRPr lang="es-ES_tradnl" altLang="es-DO" sz="3000" dirty="0"/>
          </a:p>
          <a:p>
            <a:pPr>
              <a:lnSpc>
                <a:spcPct val="80000"/>
              </a:lnSpc>
              <a:buNone/>
            </a:pPr>
            <a:r>
              <a:rPr lang="es-DO" sz="3000" dirty="0" smtClean="0"/>
              <a:t>Ejemplo </a:t>
            </a:r>
          </a:p>
          <a:p>
            <a:pPr>
              <a:lnSpc>
                <a:spcPct val="80000"/>
              </a:lnSpc>
              <a:buNone/>
            </a:pPr>
            <a:r>
              <a:rPr lang="es-DO" sz="3000" dirty="0" err="1" smtClean="0"/>
              <a:t>if</a:t>
            </a:r>
            <a:r>
              <a:rPr lang="es-DO" sz="3000" dirty="0" smtClean="0"/>
              <a:t> (salario &lt; 40000)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DO" sz="3000" dirty="0" smtClean="0"/>
              <a:t> </a:t>
            </a:r>
            <a:r>
              <a:rPr lang="es-DO" sz="3000" dirty="0" err="1"/>
              <a:t>cout</a:t>
            </a:r>
            <a:r>
              <a:rPr lang="es-DO" sz="3000" dirty="0" smtClean="0"/>
              <a:t>&lt;&lt;“Poco dinero”;</a:t>
            </a:r>
            <a:endParaRPr lang="es-DO" sz="3000" dirty="0"/>
          </a:p>
          <a:p>
            <a:pPr>
              <a:lnSpc>
                <a:spcPct val="80000"/>
              </a:lnSpc>
              <a:buFontTx/>
              <a:buNone/>
            </a:pPr>
            <a:endParaRPr lang="es-DO" sz="3000" dirty="0"/>
          </a:p>
        </p:txBody>
      </p:sp>
      <p:sp>
        <p:nvSpPr>
          <p:cNvPr id="4" name="Llamada rectangular redondeada 3"/>
          <p:cNvSpPr/>
          <p:nvPr/>
        </p:nvSpPr>
        <p:spPr>
          <a:xfrm>
            <a:off x="6585858" y="4185178"/>
            <a:ext cx="5214258" cy="1676400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DO" sz="2200" dirty="0">
                <a:solidFill>
                  <a:prstClr val="white"/>
                </a:solidFill>
              </a:rPr>
              <a:t>Ambos ejemplos son iguales</a:t>
            </a:r>
          </a:p>
          <a:p>
            <a:pPr algn="just"/>
            <a:r>
              <a:rPr lang="es-DO" sz="2200" dirty="0">
                <a:solidFill>
                  <a:prstClr val="white"/>
                </a:solidFill>
              </a:rPr>
              <a:t>La diferencia es que  en el primer ejemplo esta escrito en una sola línea y en el segundo ejemplo en dos líneas</a:t>
            </a:r>
          </a:p>
        </p:txBody>
      </p:sp>
    </p:spTree>
    <p:extLst>
      <p:ext uri="{BB962C8B-B14F-4D97-AF65-F5344CB8AC3E}">
        <p14:creationId xmlns:p14="http://schemas.microsoft.com/office/powerpoint/2010/main" val="1889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9380" y="178684"/>
            <a:ext cx="10515600" cy="1325563"/>
          </a:xfrm>
        </p:spPr>
        <p:txBody>
          <a:bodyPr/>
          <a:lstStyle/>
          <a:p>
            <a:r>
              <a:rPr lang="es-DO" b="1" dirty="0" smtClean="0"/>
              <a:t>SELECTIVA DOBLE  (</a:t>
            </a:r>
            <a:r>
              <a:rPr lang="es-DO" b="1" dirty="0" err="1" smtClean="0"/>
              <a:t>IF</a:t>
            </a:r>
            <a:r>
              <a:rPr lang="es-DO" b="1" dirty="0" smtClean="0"/>
              <a:t>…</a:t>
            </a:r>
            <a:r>
              <a:rPr lang="es-DO" b="1" dirty="0" err="1" smtClean="0"/>
              <a:t>ELSE</a:t>
            </a:r>
            <a:r>
              <a:rPr lang="es-DO" b="1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9060" y="2506662"/>
            <a:ext cx="53889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DO" sz="4000" dirty="0" err="1" smtClean="0"/>
              <a:t>If</a:t>
            </a:r>
            <a:r>
              <a:rPr lang="es-DO" sz="4000" dirty="0" smtClean="0"/>
              <a:t> (condición) </a:t>
            </a:r>
          </a:p>
          <a:p>
            <a:pPr marL="0" indent="0">
              <a:buNone/>
            </a:pPr>
            <a:r>
              <a:rPr lang="es-DO" sz="4000" dirty="0" smtClean="0"/>
              <a:t>Sentencia 1;</a:t>
            </a:r>
          </a:p>
          <a:p>
            <a:pPr marL="0" indent="0">
              <a:buNone/>
            </a:pPr>
            <a:r>
              <a:rPr lang="es-DO" sz="4000" dirty="0" err="1"/>
              <a:t>e</a:t>
            </a:r>
            <a:r>
              <a:rPr lang="es-DO" sz="4000" dirty="0" err="1" smtClean="0"/>
              <a:t>lse</a:t>
            </a:r>
            <a:r>
              <a:rPr lang="es-DO" sz="4000" dirty="0" smtClean="0"/>
              <a:t> </a:t>
            </a:r>
          </a:p>
          <a:p>
            <a:pPr marL="0" indent="0">
              <a:buNone/>
            </a:pPr>
            <a:r>
              <a:rPr lang="es-DO" sz="4000" dirty="0" smtClean="0"/>
              <a:t>Sentencia 2;</a:t>
            </a:r>
          </a:p>
          <a:p>
            <a:pPr marL="0" indent="0">
              <a:buNone/>
            </a:pPr>
            <a:endParaRPr lang="es-DO" sz="4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27180" y="1387716"/>
            <a:ext cx="6136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DO" sz="3600" b="1" dirty="0" smtClean="0">
                <a:solidFill>
                  <a:prstClr val="black"/>
                </a:solidFill>
              </a:rPr>
              <a:t>Ejemplo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DO" sz="3600" b="1" dirty="0" smtClean="0">
              <a:solidFill>
                <a:prstClr val="black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DO" sz="4000" b="1" dirty="0" err="1">
                <a:solidFill>
                  <a:prstClr val="black"/>
                </a:solidFill>
              </a:rPr>
              <a:t>if</a:t>
            </a:r>
            <a:r>
              <a:rPr lang="es-DO" sz="4000" b="1" dirty="0">
                <a:solidFill>
                  <a:prstClr val="black"/>
                </a:solidFill>
              </a:rPr>
              <a:t> </a:t>
            </a:r>
            <a:r>
              <a:rPr lang="es-DO" sz="4000" b="1" dirty="0" smtClean="0">
                <a:solidFill>
                  <a:prstClr val="black"/>
                </a:solidFill>
              </a:rPr>
              <a:t>(salario </a:t>
            </a:r>
            <a:r>
              <a:rPr lang="es-DO" sz="4000" b="1" dirty="0">
                <a:solidFill>
                  <a:prstClr val="black"/>
                </a:solidFill>
              </a:rPr>
              <a:t>&lt; </a:t>
            </a:r>
            <a:r>
              <a:rPr lang="es-DO" sz="4000" b="1" dirty="0" smtClean="0">
                <a:solidFill>
                  <a:prstClr val="black"/>
                </a:solidFill>
              </a:rPr>
              <a:t>40000)  </a:t>
            </a:r>
            <a:endParaRPr lang="es-DO" sz="4000" b="1" dirty="0">
              <a:solidFill>
                <a:prstClr val="blac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DO" sz="4000" b="1" dirty="0">
                <a:solidFill>
                  <a:prstClr val="black"/>
                </a:solidFill>
              </a:rPr>
              <a:t> </a:t>
            </a:r>
            <a:r>
              <a:rPr lang="es-DO" sz="4000" b="1" dirty="0" err="1">
                <a:solidFill>
                  <a:prstClr val="black"/>
                </a:solidFill>
              </a:rPr>
              <a:t>cout</a:t>
            </a:r>
            <a:r>
              <a:rPr lang="es-DO" sz="4000" b="1" dirty="0" smtClean="0">
                <a:solidFill>
                  <a:prstClr val="black"/>
                </a:solidFill>
              </a:rPr>
              <a:t>&lt;&lt;“Poco dinero”;</a:t>
            </a:r>
            <a:endParaRPr lang="es-DO" sz="4000" b="1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DO" sz="4000" b="1" dirty="0" err="1">
                <a:solidFill>
                  <a:prstClr val="black"/>
                </a:solidFill>
              </a:rPr>
              <a:t>e</a:t>
            </a:r>
            <a:r>
              <a:rPr lang="es-DO" sz="4000" b="1" dirty="0" err="1" smtClean="0">
                <a:solidFill>
                  <a:prstClr val="black"/>
                </a:solidFill>
              </a:rPr>
              <a:t>lse</a:t>
            </a:r>
            <a:r>
              <a:rPr lang="es-DO" sz="4000" b="1" dirty="0" smtClean="0">
                <a:solidFill>
                  <a:prstClr val="black"/>
                </a:solidFill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err="1">
                <a:solidFill>
                  <a:prstClr val="black"/>
                </a:solidFill>
              </a:rPr>
              <a:t>c</a:t>
            </a:r>
            <a:r>
              <a:rPr lang="en-US" sz="4000" b="1" dirty="0" err="1" smtClean="0">
                <a:solidFill>
                  <a:prstClr val="black"/>
                </a:solidFill>
              </a:rPr>
              <a:t>out</a:t>
            </a:r>
            <a:r>
              <a:rPr lang="en-US" sz="4000" b="1" dirty="0" smtClean="0">
                <a:solidFill>
                  <a:prstClr val="black"/>
                </a:solidFill>
              </a:rPr>
              <a:t>&lt;&lt;“Mas o </a:t>
            </a:r>
            <a:r>
              <a:rPr lang="en-US" sz="4000" b="1" dirty="0" err="1" smtClean="0">
                <a:solidFill>
                  <a:prstClr val="black"/>
                </a:solidFill>
              </a:rPr>
              <a:t>menos</a:t>
            </a:r>
            <a:r>
              <a:rPr lang="en-US" sz="4000" b="1" dirty="0" smtClean="0">
                <a:solidFill>
                  <a:prstClr val="black"/>
                </a:solidFill>
              </a:rPr>
              <a:t>”;</a:t>
            </a:r>
            <a:endParaRPr lang="es-DO" sz="4000" b="1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DO" sz="3600" b="1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DO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36914" y="3900668"/>
            <a:ext cx="2855086" cy="2559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DO" sz="3200" dirty="0" err="1"/>
              <a:t>i</a:t>
            </a:r>
            <a:r>
              <a:rPr lang="es-DO" sz="3200" dirty="0" err="1" smtClean="0"/>
              <a:t>f</a:t>
            </a:r>
            <a:r>
              <a:rPr lang="es-DO" sz="3200" dirty="0" smtClean="0"/>
              <a:t> </a:t>
            </a:r>
            <a:r>
              <a:rPr lang="es-DO" sz="3200" dirty="0"/>
              <a:t>(condición) </a:t>
            </a:r>
          </a:p>
          <a:p>
            <a:pPr marL="0" indent="0">
              <a:buNone/>
            </a:pPr>
            <a:r>
              <a:rPr lang="es-DO" sz="3200" dirty="0" smtClean="0"/>
              <a:t>{ Sentencia </a:t>
            </a:r>
            <a:r>
              <a:rPr lang="es-DO" sz="3200" dirty="0"/>
              <a:t>1</a:t>
            </a:r>
            <a:r>
              <a:rPr lang="es-DO" sz="3200" dirty="0" smtClean="0"/>
              <a:t>;</a:t>
            </a:r>
          </a:p>
          <a:p>
            <a:pPr marL="0" indent="0">
              <a:buNone/>
            </a:pPr>
            <a:r>
              <a:rPr lang="en-US" sz="3200" dirty="0" err="1" smtClean="0"/>
              <a:t>Sentencia</a:t>
            </a:r>
            <a:r>
              <a:rPr lang="en-US" sz="3200" dirty="0" smtClean="0"/>
              <a:t> 2; </a:t>
            </a:r>
          </a:p>
          <a:p>
            <a:pPr marL="0" indent="0">
              <a:buNone/>
            </a:pPr>
            <a:r>
              <a:rPr lang="en-US" sz="3200" dirty="0" err="1" smtClean="0"/>
              <a:t>Sentencia</a:t>
            </a:r>
            <a:r>
              <a:rPr lang="en-US" sz="3200" dirty="0" smtClean="0"/>
              <a:t> n; }</a:t>
            </a:r>
            <a:endParaRPr lang="es-DO" sz="3200" dirty="0"/>
          </a:p>
          <a:p>
            <a:pPr marL="0" indent="0">
              <a:buNone/>
            </a:pPr>
            <a:endParaRPr lang="es-DO" sz="3200" dirty="0"/>
          </a:p>
          <a:p>
            <a:pPr marL="0" indent="0">
              <a:buNone/>
            </a:pPr>
            <a:endParaRPr lang="es-DO" sz="3200" dirty="0"/>
          </a:p>
          <a:p>
            <a:pPr marL="0" indent="0">
              <a:buNone/>
            </a:pPr>
            <a:endParaRPr lang="es-DO" sz="3200" dirty="0"/>
          </a:p>
        </p:txBody>
      </p:sp>
      <p:sp>
        <p:nvSpPr>
          <p:cNvPr id="6" name="Llamada rectangular 5"/>
          <p:cNvSpPr/>
          <p:nvPr/>
        </p:nvSpPr>
        <p:spPr>
          <a:xfrm>
            <a:off x="7118431" y="85166"/>
            <a:ext cx="4849792" cy="2658033"/>
          </a:xfrm>
          <a:prstGeom prst="wedgeRectCallout">
            <a:avLst>
              <a:gd name="adj1" fmla="val -116537"/>
              <a:gd name="adj2" fmla="val 26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prstClr val="white"/>
                </a:solidFill>
              </a:rPr>
              <a:t>Para </a:t>
            </a:r>
            <a:r>
              <a:rPr lang="en-US" sz="4400" b="1" dirty="0" err="1">
                <a:solidFill>
                  <a:prstClr val="white"/>
                </a:solidFill>
              </a:rPr>
              <a:t>manejar</a:t>
            </a:r>
            <a:r>
              <a:rPr lang="en-US" sz="4400" b="1" dirty="0">
                <a:solidFill>
                  <a:prstClr val="white"/>
                </a:solidFill>
              </a:rPr>
              <a:t> mas de </a:t>
            </a:r>
            <a:r>
              <a:rPr lang="en-US" sz="4400" b="1" dirty="0" err="1">
                <a:solidFill>
                  <a:prstClr val="white"/>
                </a:solidFill>
              </a:rPr>
              <a:t>una</a:t>
            </a:r>
            <a:r>
              <a:rPr lang="en-US" sz="4400" b="1" dirty="0">
                <a:solidFill>
                  <a:prstClr val="white"/>
                </a:solidFill>
              </a:rPr>
              <a:t> </a:t>
            </a:r>
            <a:r>
              <a:rPr lang="en-US" sz="4400" b="1" dirty="0" err="1">
                <a:solidFill>
                  <a:prstClr val="white"/>
                </a:solidFill>
              </a:rPr>
              <a:t>sentencia</a:t>
            </a:r>
            <a:r>
              <a:rPr lang="en-US" sz="4400" b="1" dirty="0">
                <a:solidFill>
                  <a:prstClr val="white"/>
                </a:solidFill>
              </a:rPr>
              <a:t> con IF… ELSE…  </a:t>
            </a:r>
            <a:r>
              <a:rPr lang="en-US" sz="4400" b="1" dirty="0" err="1">
                <a:solidFill>
                  <a:prstClr val="white"/>
                </a:solidFill>
              </a:rPr>
              <a:t>usamos</a:t>
            </a:r>
            <a:r>
              <a:rPr lang="en-US" sz="4400" b="1" dirty="0">
                <a:solidFill>
                  <a:prstClr val="white"/>
                </a:solidFill>
              </a:rPr>
              <a:t> </a:t>
            </a:r>
            <a:r>
              <a:rPr lang="en-US" sz="4400" b="1" dirty="0" err="1">
                <a:solidFill>
                  <a:prstClr val="white"/>
                </a:solidFill>
              </a:rPr>
              <a:t>llaves</a:t>
            </a:r>
            <a:r>
              <a:rPr lang="en-US" sz="4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101524" y="579373"/>
            <a:ext cx="5278055" cy="512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DO" sz="4000" dirty="0" err="1" smtClean="0">
                <a:solidFill>
                  <a:prstClr val="black"/>
                </a:solidFill>
              </a:rPr>
              <a:t>if</a:t>
            </a:r>
            <a:r>
              <a:rPr lang="es-DO" sz="4000" dirty="0" smtClean="0">
                <a:solidFill>
                  <a:prstClr val="black"/>
                </a:solidFill>
              </a:rPr>
              <a:t> (condición)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DO" sz="4000" dirty="0" smtClean="0">
                <a:solidFill>
                  <a:prstClr val="black"/>
                </a:solidFill>
              </a:rPr>
              <a:t>{ Sentencia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 smtClean="0">
                <a:solidFill>
                  <a:prstClr val="black"/>
                </a:solidFill>
              </a:rPr>
              <a:t>Sentencia</a:t>
            </a:r>
            <a:r>
              <a:rPr lang="en-US" sz="4000" dirty="0" smtClean="0">
                <a:solidFill>
                  <a:prstClr val="black"/>
                </a:solidFill>
              </a:rPr>
              <a:t> 2;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 smtClean="0">
                <a:solidFill>
                  <a:prstClr val="black"/>
                </a:solidFill>
              </a:rPr>
              <a:t>Sentencia</a:t>
            </a:r>
            <a:r>
              <a:rPr lang="en-US" sz="4000" dirty="0" smtClean="0">
                <a:solidFill>
                  <a:prstClr val="black"/>
                </a:solidFill>
              </a:rPr>
              <a:t>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 smtClean="0">
                <a:solidFill>
                  <a:prstClr val="black"/>
                </a:solidFill>
              </a:rPr>
              <a:t>Sentencia</a:t>
            </a:r>
            <a:r>
              <a:rPr lang="en-US" sz="4000" dirty="0" smtClean="0">
                <a:solidFill>
                  <a:prstClr val="black"/>
                </a:solidFill>
              </a:rPr>
              <a:t> n; }</a:t>
            </a:r>
            <a:endParaRPr lang="es-DO" sz="4000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DO" sz="4000" dirty="0" err="1" smtClean="0">
                <a:solidFill>
                  <a:prstClr val="black"/>
                </a:solidFill>
              </a:rPr>
              <a:t>else</a:t>
            </a:r>
            <a:r>
              <a:rPr lang="es-DO" sz="40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DO" sz="4000" dirty="0" smtClean="0">
                <a:solidFill>
                  <a:prstClr val="black"/>
                </a:solidFill>
              </a:rPr>
              <a:t>{ Sentencia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 smtClean="0">
                <a:solidFill>
                  <a:prstClr val="black"/>
                </a:solidFill>
              </a:rPr>
              <a:t>Sentencia</a:t>
            </a:r>
            <a:r>
              <a:rPr lang="en-US" sz="4000" dirty="0" smtClean="0">
                <a:solidFill>
                  <a:prstClr val="black"/>
                </a:solidFill>
              </a:rPr>
              <a:t>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Sentencia</a:t>
            </a:r>
            <a:r>
              <a:rPr lang="en-US" sz="4000" dirty="0" smtClean="0">
                <a:solidFill>
                  <a:prstClr val="black"/>
                </a:solidFill>
              </a:rPr>
              <a:t> n; }</a:t>
            </a:r>
            <a:endParaRPr lang="es-DO" sz="4000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DO" sz="4000" dirty="0">
              <a:solidFill>
                <a:prstClr val="black"/>
              </a:solidFill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5128550" y="3993266"/>
            <a:ext cx="2729696" cy="2559933"/>
          </a:xfrm>
          <a:prstGeom prst="wedgeRectCallout">
            <a:avLst>
              <a:gd name="adj1" fmla="val 99293"/>
              <a:gd name="adj2" fmla="val 14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Para </a:t>
            </a:r>
            <a:r>
              <a:rPr lang="en-US" sz="3200" b="1" dirty="0" err="1">
                <a:solidFill>
                  <a:prstClr val="white"/>
                </a:solidFill>
              </a:rPr>
              <a:t>manejar</a:t>
            </a:r>
            <a:r>
              <a:rPr lang="en-US" sz="3200" b="1" dirty="0">
                <a:solidFill>
                  <a:prstClr val="white"/>
                </a:solidFill>
              </a:rPr>
              <a:t> mas de </a:t>
            </a:r>
            <a:r>
              <a:rPr lang="en-US" sz="3200" b="1" dirty="0" err="1">
                <a:solidFill>
                  <a:prstClr val="white"/>
                </a:solidFill>
              </a:rPr>
              <a:t>una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err="1">
                <a:solidFill>
                  <a:prstClr val="white"/>
                </a:solidFill>
              </a:rPr>
              <a:t>sentencia</a:t>
            </a:r>
            <a:r>
              <a:rPr lang="en-US" sz="3200" b="1" dirty="0">
                <a:solidFill>
                  <a:prstClr val="white"/>
                </a:solidFill>
              </a:rPr>
              <a:t> con IF  </a:t>
            </a:r>
            <a:r>
              <a:rPr lang="en-US" sz="3200" b="1" dirty="0" err="1">
                <a:solidFill>
                  <a:prstClr val="white"/>
                </a:solidFill>
              </a:rPr>
              <a:t>usamos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err="1">
                <a:solidFill>
                  <a:prstClr val="white"/>
                </a:solidFill>
              </a:rPr>
              <a:t>llaves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4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920" y="0"/>
            <a:ext cx="9905998" cy="1478570"/>
          </a:xfrm>
        </p:spPr>
        <p:txBody>
          <a:bodyPr/>
          <a:lstStyle/>
          <a:p>
            <a:r>
              <a:rPr lang="es-DO" dirty="0" smtClean="0">
                <a:solidFill>
                  <a:schemeClr val="bg1"/>
                </a:solidFill>
              </a:rPr>
              <a:t>Ejercicio  1             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9920" y="1173041"/>
            <a:ext cx="10641616" cy="3541714"/>
          </a:xfrm>
        </p:spPr>
        <p:txBody>
          <a:bodyPr>
            <a:normAutofit fontScale="92500"/>
          </a:bodyPr>
          <a:lstStyle/>
          <a:p>
            <a:r>
              <a:rPr lang="es-DO" sz="3400" b="1" dirty="0" smtClean="0"/>
              <a:t>Escribir el código fuente para un programa que capture un numero </a:t>
            </a:r>
          </a:p>
          <a:p>
            <a:r>
              <a:rPr lang="es-DO" sz="3400" b="1" dirty="0" smtClean="0"/>
              <a:t>Si el numero es menor a 100 mostrar “VALOR PEQUEÑO INFERIOR A 100”</a:t>
            </a:r>
          </a:p>
          <a:p>
            <a:r>
              <a:rPr lang="es-DO" sz="3400" b="1" dirty="0" smtClean="0"/>
              <a:t>Si es mayor de 100 mostrar “VALOR POR ENCIMA DE 100”</a:t>
            </a:r>
            <a:endParaRPr lang="es-DO" sz="3400" b="1" dirty="0"/>
          </a:p>
        </p:txBody>
      </p:sp>
    </p:spTree>
    <p:extLst>
      <p:ext uri="{BB962C8B-B14F-4D97-AF65-F5344CB8AC3E}">
        <p14:creationId xmlns:p14="http://schemas.microsoft.com/office/powerpoint/2010/main" val="38553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>
                <a:solidFill>
                  <a:schemeClr val="bg1"/>
                </a:solidFill>
              </a:rPr>
              <a:t>EJERCICIO 2                  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DO" sz="3200" dirty="0" smtClean="0"/>
              <a:t>DETERMINAR SI UN NUMERO INGRESADO POR TECLADO ES PAR O IMPAR</a:t>
            </a:r>
          </a:p>
          <a:p>
            <a:r>
              <a:rPr lang="es-DO" sz="3200" dirty="0" smtClean="0"/>
              <a:t>USAR EL OPERADOR MODULO  %</a:t>
            </a:r>
            <a:endParaRPr lang="es-DO" sz="3200" dirty="0"/>
          </a:p>
        </p:txBody>
      </p:sp>
    </p:spTree>
    <p:extLst>
      <p:ext uri="{BB962C8B-B14F-4D97-AF65-F5344CB8AC3E}">
        <p14:creationId xmlns:p14="http://schemas.microsoft.com/office/powerpoint/2010/main" val="16359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5553" y="0"/>
            <a:ext cx="9905998" cy="147857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EJERCICIO 3   USANDO LA ESTRUCTURA </a:t>
            </a:r>
            <a:r>
              <a:rPr lang="es-ES_tradnl" dirty="0" err="1" smtClean="0">
                <a:solidFill>
                  <a:schemeClr val="bg1"/>
                </a:solidFill>
              </a:rPr>
              <a:t>IF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4277" y="1087395"/>
            <a:ext cx="10819929" cy="517748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DO" sz="2600" dirty="0" smtClean="0"/>
              <a:t>Hacer </a:t>
            </a:r>
            <a:r>
              <a:rPr lang="es-DO" sz="2600" dirty="0"/>
              <a:t>un programa que capture el monto de tres ventas realizadas por un vendedor y  muestre el salario recibido. </a:t>
            </a:r>
          </a:p>
          <a:p>
            <a:pPr marL="0" indent="0">
              <a:buNone/>
            </a:pPr>
            <a:r>
              <a:rPr lang="es-DO" sz="2600" dirty="0"/>
              <a:t>-El salario mínimo es  $2,000.00</a:t>
            </a:r>
          </a:p>
          <a:p>
            <a:pPr marL="0" indent="0">
              <a:buNone/>
            </a:pPr>
            <a:r>
              <a:rPr lang="es-DO" sz="2600" dirty="0"/>
              <a:t>-Incentivo para venta de $5,000.00  en adelante 5% del monto vendido</a:t>
            </a:r>
          </a:p>
          <a:p>
            <a:pPr marL="0" indent="0">
              <a:buNone/>
            </a:pPr>
            <a:r>
              <a:rPr lang="es-DO" sz="2600" dirty="0"/>
              <a:t>-Para ventas menores de  $5000.00   no hay incentivo </a:t>
            </a:r>
          </a:p>
          <a:p>
            <a:pPr marL="0" indent="0">
              <a:buNone/>
            </a:pPr>
            <a:r>
              <a:rPr lang="es-DO" sz="2600" dirty="0"/>
              <a:t>MOSTRAR COMO RESULTADO</a:t>
            </a:r>
          </a:p>
          <a:p>
            <a:pPr marL="0" lvl="0" indent="0">
              <a:buNone/>
            </a:pPr>
            <a:r>
              <a:rPr lang="es-DO" sz="2600" dirty="0"/>
              <a:t>El monto total de las ventas </a:t>
            </a:r>
          </a:p>
          <a:p>
            <a:pPr marL="0" lvl="0" indent="0">
              <a:buNone/>
            </a:pPr>
            <a:r>
              <a:rPr lang="es-DO" sz="2600" dirty="0"/>
              <a:t>EL incentivo  correspondiente</a:t>
            </a:r>
          </a:p>
          <a:p>
            <a:pPr marL="0" lvl="0" indent="0">
              <a:buNone/>
            </a:pPr>
            <a:r>
              <a:rPr lang="es-DO" sz="2600" dirty="0"/>
              <a:t>Y el salario total recibido </a:t>
            </a:r>
          </a:p>
          <a:p>
            <a:pPr marL="0" indent="0">
              <a:buNone/>
            </a:pPr>
            <a:endParaRPr lang="es-ES_tradnl" sz="2600" dirty="0"/>
          </a:p>
        </p:txBody>
      </p:sp>
    </p:spTree>
    <p:extLst>
      <p:ext uri="{BB962C8B-B14F-4D97-AF65-F5344CB8AC3E}">
        <p14:creationId xmlns:p14="http://schemas.microsoft.com/office/powerpoint/2010/main" val="9893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_tradnl" sz="4000" noProof="0" dirty="0" smtClean="0"/>
              <a:t>Palabras reservadas del lenguaje </a:t>
            </a:r>
            <a:br>
              <a:rPr lang="es-ES_tradnl" sz="4000" noProof="0" dirty="0" smtClean="0"/>
            </a:br>
            <a:endParaRPr lang="es-ES_tradnl" sz="4000" noProof="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55" t="19226" r="12843" b="8422"/>
          <a:stretch/>
        </p:blipFill>
        <p:spPr>
          <a:xfrm>
            <a:off x="838200" y="1203766"/>
            <a:ext cx="10419773" cy="53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338" y="222422"/>
            <a:ext cx="9905998" cy="889006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EJERCICIO 4     </a:t>
            </a:r>
            <a:r>
              <a:rPr lang="es-DO" dirty="0"/>
              <a:t>USANDO LA ESTRUCTURA     </a:t>
            </a:r>
            <a:r>
              <a:rPr lang="es-DO" dirty="0" err="1" smtClean="0"/>
              <a:t>IF</a:t>
            </a:r>
            <a:r>
              <a:rPr lang="es-DO" dirty="0" smtClean="0"/>
              <a:t>… </a:t>
            </a:r>
            <a:r>
              <a:rPr lang="es-DO" dirty="0" err="1" smtClean="0"/>
              <a:t>ELSE</a:t>
            </a:r>
            <a:r>
              <a:rPr lang="es-DO" dirty="0"/>
              <a:t/>
            </a:r>
            <a:br>
              <a:rPr lang="es-DO" dirty="0"/>
            </a:b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827223"/>
            <a:ext cx="10627282" cy="58076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DO" sz="2600" dirty="0"/>
              <a:t>Hacer un programa que capture las horas trabajadas  de un empleado.</a:t>
            </a:r>
          </a:p>
          <a:p>
            <a:pPr marL="0" indent="0">
              <a:buNone/>
            </a:pPr>
            <a:r>
              <a:rPr lang="es-DO" sz="2600" dirty="0"/>
              <a:t>-El pago por hora es $78.00</a:t>
            </a:r>
          </a:p>
          <a:p>
            <a:pPr marL="0" indent="0">
              <a:buNone/>
            </a:pPr>
            <a:r>
              <a:rPr lang="es-DO" sz="2600" dirty="0"/>
              <a:t>-A los que trabajaron más de 8 horas se les dará un incentivo de 10% del salario obtenido </a:t>
            </a:r>
          </a:p>
          <a:p>
            <a:pPr marL="0" indent="0">
              <a:buNone/>
            </a:pPr>
            <a:r>
              <a:rPr lang="es-DO" sz="2600" dirty="0"/>
              <a:t>-Los que trabajaron menos de 10 horas no reciben incentivo</a:t>
            </a:r>
          </a:p>
          <a:p>
            <a:pPr marL="0" indent="0">
              <a:buNone/>
            </a:pPr>
            <a:r>
              <a:rPr lang="es-DO" sz="2600" dirty="0"/>
              <a:t> </a:t>
            </a:r>
            <a:r>
              <a:rPr lang="es-DO" sz="2600" dirty="0" smtClean="0"/>
              <a:t>MOSTRAR </a:t>
            </a:r>
            <a:r>
              <a:rPr lang="es-DO" sz="2600" dirty="0"/>
              <a:t>COMO RESULTADO</a:t>
            </a:r>
          </a:p>
          <a:p>
            <a:pPr marL="0" lvl="0" indent="0">
              <a:buNone/>
            </a:pPr>
            <a:r>
              <a:rPr lang="es-DO" sz="2600" dirty="0"/>
              <a:t>El pago correspondiente antes de aplicar el incentivo </a:t>
            </a:r>
          </a:p>
          <a:p>
            <a:pPr marL="0" lvl="0" indent="0">
              <a:buNone/>
            </a:pPr>
            <a:r>
              <a:rPr lang="es-DO" sz="2600" dirty="0"/>
              <a:t>El monto por concepto de incentivo obtenido</a:t>
            </a:r>
          </a:p>
          <a:p>
            <a:pPr marL="0" lvl="0" indent="0">
              <a:buNone/>
            </a:pPr>
            <a:r>
              <a:rPr lang="es-DO" sz="2600" dirty="0"/>
              <a:t>El salario total recibido</a:t>
            </a:r>
          </a:p>
          <a:p>
            <a:pPr marL="0" indent="0">
              <a:buNone/>
            </a:pPr>
            <a:endParaRPr lang="es-ES_tradnl" sz="2600" dirty="0"/>
          </a:p>
        </p:txBody>
      </p:sp>
    </p:spTree>
    <p:extLst>
      <p:ext uri="{BB962C8B-B14F-4D97-AF65-F5344CB8AC3E}">
        <p14:creationId xmlns:p14="http://schemas.microsoft.com/office/powerpoint/2010/main" val="32890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_tradnl" sz="4000" noProof="0" dirty="0" smtClean="0"/>
              <a:t>Construcción de identificadores en el lenguaje.</a:t>
            </a:r>
            <a:br>
              <a:rPr lang="es-ES_tradnl" sz="4000" noProof="0" dirty="0" smtClean="0"/>
            </a:br>
            <a:endParaRPr lang="es-ES_tradnl" sz="40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pPr algn="just"/>
            <a:r>
              <a:rPr lang="en-US" noProof="0" dirty="0" smtClean="0"/>
              <a:t>Un </a:t>
            </a:r>
            <a:r>
              <a:rPr lang="en-US" noProof="0" dirty="0" err="1" smtClean="0"/>
              <a:t>identificador</a:t>
            </a:r>
            <a:r>
              <a:rPr lang="en-US" noProof="0" dirty="0" smtClean="0"/>
              <a:t> </a:t>
            </a:r>
            <a:r>
              <a:rPr lang="en-US" noProof="0" dirty="0" err="1" smtClean="0"/>
              <a:t>es</a:t>
            </a:r>
            <a:r>
              <a:rPr lang="en-US" noProof="0" dirty="0" smtClean="0"/>
              <a:t> un </a:t>
            </a:r>
            <a:r>
              <a:rPr lang="en-US" noProof="0" dirty="0" err="1" smtClean="0"/>
              <a:t>nombre</a:t>
            </a:r>
            <a:r>
              <a:rPr lang="en-US" noProof="0" dirty="0" smtClean="0"/>
              <a:t> </a:t>
            </a:r>
            <a:r>
              <a:rPr lang="en-US" noProof="0" dirty="0" err="1" smtClean="0"/>
              <a:t>definido</a:t>
            </a:r>
            <a:r>
              <a:rPr lang="en-US" noProof="0" dirty="0" smtClean="0"/>
              <a:t> o </a:t>
            </a:r>
            <a:r>
              <a:rPr lang="en-US" noProof="0" dirty="0" err="1" smtClean="0"/>
              <a:t>creado</a:t>
            </a:r>
            <a:r>
              <a:rPr lang="en-US" noProof="0" dirty="0" smtClean="0"/>
              <a:t> </a:t>
            </a:r>
            <a:r>
              <a:rPr lang="en-US" noProof="0" dirty="0" err="1" smtClean="0"/>
              <a:t>por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programador</a:t>
            </a:r>
            <a:r>
              <a:rPr lang="en-US" noProof="0" dirty="0" smtClean="0"/>
              <a:t> que </a:t>
            </a:r>
            <a:r>
              <a:rPr lang="en-US" noProof="0" dirty="0" err="1" smtClean="0"/>
              <a:t>representa</a:t>
            </a:r>
            <a:r>
              <a:rPr lang="en-US" noProof="0" dirty="0" smtClean="0"/>
              <a:t> </a:t>
            </a:r>
            <a:r>
              <a:rPr lang="en-US" noProof="0" dirty="0" err="1" smtClean="0"/>
              <a:t>algun</a:t>
            </a:r>
            <a:r>
              <a:rPr lang="en-US" noProof="0" dirty="0" smtClean="0"/>
              <a:t> </a:t>
            </a:r>
            <a:r>
              <a:rPr lang="en-US" noProof="0" dirty="0" err="1" smtClean="0"/>
              <a:t>elemento</a:t>
            </a:r>
            <a:r>
              <a:rPr lang="en-US" noProof="0" dirty="0" smtClean="0"/>
              <a:t> de un </a:t>
            </a:r>
            <a:r>
              <a:rPr lang="en-US" noProof="0" dirty="0" err="1" smtClean="0"/>
              <a:t>programa</a:t>
            </a:r>
            <a:r>
              <a:rPr lang="en-US" noProof="0" dirty="0" smtClean="0"/>
              <a:t>. </a:t>
            </a:r>
            <a:r>
              <a:rPr lang="en-US" noProof="0" dirty="0" err="1" smtClean="0"/>
              <a:t>Ejemplo</a:t>
            </a:r>
            <a:r>
              <a:rPr lang="en-US" noProof="0" dirty="0" smtClean="0"/>
              <a:t>, el </a:t>
            </a:r>
            <a:r>
              <a:rPr lang="en-US" noProof="0" dirty="0" err="1" smtClean="0"/>
              <a:t>nombre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una</a:t>
            </a:r>
            <a:r>
              <a:rPr lang="en-US" noProof="0" dirty="0" smtClean="0"/>
              <a:t> variable.  </a:t>
            </a:r>
            <a:endParaRPr lang="es-ES_tradnl" noProof="0" dirty="0" smtClean="0"/>
          </a:p>
          <a:p>
            <a:pPr algn="just"/>
            <a:r>
              <a:rPr lang="es-ES_tradnl" b="1" noProof="0" dirty="0" smtClean="0"/>
              <a:t>Un identificador es una secuencia de caracteres compuesta por  letras, </a:t>
            </a:r>
            <a:r>
              <a:rPr lang="es-ES_tradnl" b="1" noProof="0" dirty="0" err="1" smtClean="0"/>
              <a:t>digitos</a:t>
            </a:r>
            <a:r>
              <a:rPr lang="es-ES_tradnl" b="1" noProof="0" dirty="0" smtClean="0"/>
              <a:t> y </a:t>
            </a:r>
            <a:r>
              <a:rPr lang="es-ES_tradnl" b="1" noProof="0" dirty="0" err="1" smtClean="0"/>
              <a:t>underscore</a:t>
            </a:r>
            <a:r>
              <a:rPr lang="es-ES_tradnl" b="1" noProof="0" dirty="0" smtClean="0"/>
              <a:t>  usado para nombrar una variable y otros elementos del lenguaje. </a:t>
            </a:r>
          </a:p>
          <a:p>
            <a:pPr algn="just"/>
            <a:r>
              <a:rPr lang="es-ES_tradnl" noProof="0" dirty="0" smtClean="0"/>
              <a:t>Cada </a:t>
            </a:r>
            <a:r>
              <a:rPr lang="es-ES_tradnl" noProof="0" dirty="0" err="1" smtClean="0"/>
              <a:t>caracter</a:t>
            </a:r>
            <a:r>
              <a:rPr lang="es-ES_tradnl" noProof="0" dirty="0" smtClean="0"/>
              <a:t> en un identificador es </a:t>
            </a:r>
            <a:r>
              <a:rPr lang="es-ES_tradnl" noProof="0" dirty="0" err="1" smtClean="0"/>
              <a:t>signivicativo</a:t>
            </a:r>
            <a:r>
              <a:rPr lang="es-ES_tradnl" noProof="0" dirty="0" smtClean="0"/>
              <a:t>, el lenguaje C++ es </a:t>
            </a:r>
            <a:r>
              <a:rPr lang="es-ES_tradnl" b="1" noProof="0" dirty="0" smtClean="0"/>
              <a:t>sensitivo a </a:t>
            </a:r>
            <a:r>
              <a:rPr lang="es-ES_tradnl" b="1" noProof="0" dirty="0" err="1" smtClean="0"/>
              <a:t>mayuscula</a:t>
            </a:r>
            <a:r>
              <a:rPr lang="es-ES_tradnl" b="1" noProof="0" dirty="0" smtClean="0"/>
              <a:t> y minúscula</a:t>
            </a:r>
            <a:r>
              <a:rPr lang="es-ES_tradnl" noProof="0" dirty="0" smtClean="0"/>
              <a:t> (case </a:t>
            </a:r>
            <a:r>
              <a:rPr lang="es-ES_tradnl" noProof="0" dirty="0" err="1" smtClean="0"/>
              <a:t>sensitive</a:t>
            </a:r>
            <a:r>
              <a:rPr lang="es-ES_tradnl" noProof="0" dirty="0" smtClean="0"/>
              <a:t>), es decir, que los caracteres en </a:t>
            </a:r>
            <a:r>
              <a:rPr lang="es-ES_tradnl" noProof="0" dirty="0" err="1" smtClean="0"/>
              <a:t>mayusculas</a:t>
            </a:r>
            <a:r>
              <a:rPr lang="es-ES_tradnl" noProof="0" dirty="0" smtClean="0"/>
              <a:t> y las </a:t>
            </a:r>
            <a:r>
              <a:rPr lang="es-ES_tradnl" noProof="0" dirty="0" err="1" smtClean="0"/>
              <a:t>minuscula</a:t>
            </a:r>
            <a:r>
              <a:rPr lang="es-ES_tradnl" noProof="0" dirty="0" smtClean="0"/>
              <a:t> son diferentes. </a:t>
            </a:r>
          </a:p>
          <a:p>
            <a:pPr marL="0" indent="0" algn="just">
              <a:buNone/>
            </a:pPr>
            <a:r>
              <a:rPr lang="es-ES_tradnl" noProof="0" dirty="0" smtClean="0"/>
              <a:t>Ejemplo, los nombres de variables siguientes:    sueldo  ≠  Sueldo. Son distintas por que la segunda variable (Sueldo empieza con </a:t>
            </a:r>
            <a:r>
              <a:rPr lang="es-ES_tradnl" noProof="0" dirty="0" err="1" smtClean="0"/>
              <a:t>mayuscula</a:t>
            </a:r>
            <a:r>
              <a:rPr lang="es-ES_tradnl" noProof="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29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_tradnl" sz="4000" noProof="0" dirty="0" smtClean="0"/>
              <a:t>Construcción de identificadores en el lenguaje.</a:t>
            </a:r>
            <a:br>
              <a:rPr lang="es-ES_tradnl" sz="4000" noProof="0" dirty="0" smtClean="0"/>
            </a:br>
            <a:endParaRPr lang="es-ES_tradnl" sz="40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noProof="0" dirty="0" smtClean="0"/>
              <a:t>Un identificador no debe empezar con un digito. </a:t>
            </a:r>
          </a:p>
          <a:p>
            <a:pPr algn="just"/>
            <a:endParaRPr lang="es-ES_tradnl" noProof="0" dirty="0" smtClean="0"/>
          </a:p>
          <a:p>
            <a:pPr marL="0" indent="0" algn="just">
              <a:buNone/>
            </a:pPr>
            <a:r>
              <a:rPr lang="es-ES_tradnl" b="1" noProof="0" dirty="0" smtClean="0"/>
              <a:t>Nota: No podemos usar una palabra reservada como identificador para evitar error de sintaxis </a:t>
            </a:r>
          </a:p>
          <a:p>
            <a:pPr algn="just"/>
            <a:r>
              <a:rPr lang="es-ES_tradnl" noProof="0" dirty="0" smtClean="0"/>
              <a:t>A pesar de que el lenguaje C++ permite identificadores de gran longitud  es recomendable </a:t>
            </a:r>
            <a:r>
              <a:rPr lang="es-ES_tradnl" b="1" noProof="0" dirty="0" smtClean="0"/>
              <a:t>usar identificadores de 30 o menos </a:t>
            </a:r>
            <a:r>
              <a:rPr lang="es-ES_tradnl" noProof="0" dirty="0" smtClean="0"/>
              <a:t>caracteres para garantizar la portabilidad, debido a que algunos sistemas o implementaciones del lenguaje pudieran tener restricción de longitud, como puede ser el caso de </a:t>
            </a:r>
            <a:r>
              <a:rPr lang="es-ES_tradnl" b="1" noProof="0" dirty="0" smtClean="0"/>
              <a:t>algunos compiladores</a:t>
            </a:r>
            <a:r>
              <a:rPr lang="es-ES_tradnl" noProof="0" dirty="0" smtClean="0"/>
              <a:t>. 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8748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_tradnl" sz="4000" noProof="0" dirty="0" smtClean="0"/>
              <a:t>Construcción de identificadores en el lenguaje.</a:t>
            </a:r>
            <a:br>
              <a:rPr lang="es-ES_tradnl" sz="4000" noProof="0" dirty="0" smtClean="0"/>
            </a:br>
            <a:endParaRPr lang="es-ES_tradnl" sz="4000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noProof="0" dirty="0" smtClean="0"/>
              <a:t>Clasificación de identificadores </a:t>
            </a:r>
          </a:p>
          <a:p>
            <a:r>
              <a:rPr lang="es-ES_tradnl" noProof="0" dirty="0" err="1" smtClean="0"/>
              <a:t>Digitos</a:t>
            </a:r>
            <a:r>
              <a:rPr lang="es-ES_tradnl" noProof="0" dirty="0" smtClean="0"/>
              <a:t>: 0  1  2  3  4  5  6  7  8  9</a:t>
            </a:r>
          </a:p>
          <a:p>
            <a:r>
              <a:rPr lang="es-ES_tradnl" noProof="0" dirty="0" smtClean="0"/>
              <a:t>Caracteres:</a:t>
            </a:r>
          </a:p>
          <a:p>
            <a:pPr marL="0" indent="0">
              <a:buNone/>
            </a:pPr>
            <a:r>
              <a:rPr lang="es-ES_tradnl" noProof="0" dirty="0" smtClean="0"/>
              <a:t>a b c d e f g h i j k l m</a:t>
            </a:r>
          </a:p>
          <a:p>
            <a:pPr marL="0" indent="0">
              <a:buNone/>
            </a:pPr>
            <a:r>
              <a:rPr lang="es-ES_tradnl" noProof="0" dirty="0" smtClean="0"/>
              <a:t>n o p q r s t u v w x y z</a:t>
            </a:r>
          </a:p>
          <a:p>
            <a:pPr marL="0" indent="0">
              <a:buNone/>
            </a:pPr>
            <a:r>
              <a:rPr lang="es-ES_tradnl" noProof="0" dirty="0" smtClean="0"/>
              <a:t>A B C D E F G H I J K L M</a:t>
            </a:r>
          </a:p>
          <a:p>
            <a:pPr marL="0" indent="0">
              <a:buNone/>
            </a:pPr>
            <a:r>
              <a:rPr lang="es-ES_tradnl" noProof="0" dirty="0" smtClean="0"/>
              <a:t>N O P Q R S T U V W X Y Z </a:t>
            </a:r>
            <a:r>
              <a:rPr lang="es-ES_tradnl" b="1" noProof="0" dirty="0" smtClean="0"/>
              <a:t>_ </a:t>
            </a:r>
            <a:endParaRPr lang="es-ES_tradnl" b="1" noProof="0" dirty="0"/>
          </a:p>
        </p:txBody>
      </p:sp>
    </p:spTree>
    <p:extLst>
      <p:ext uri="{BB962C8B-B14F-4D97-AF65-F5344CB8AC3E}">
        <p14:creationId xmlns:p14="http://schemas.microsoft.com/office/powerpoint/2010/main" val="16772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smtClean="0"/>
              <a:t>Reglas para el uso de identificadores </a:t>
            </a:r>
            <a:endParaRPr lang="es-ES_tradnl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noProof="0" dirty="0" smtClean="0"/>
              <a:t>El primer </a:t>
            </a:r>
            <a:r>
              <a:rPr lang="es-ES_tradnl" noProof="0" dirty="0" err="1" smtClean="0"/>
              <a:t>caracter</a:t>
            </a:r>
            <a:r>
              <a:rPr lang="es-ES_tradnl" noProof="0" dirty="0" smtClean="0"/>
              <a:t> debe ser una letra de a hasta z, A hasta Z o el </a:t>
            </a:r>
            <a:r>
              <a:rPr lang="es-ES_tradnl" noProof="0" dirty="0" err="1" smtClean="0"/>
              <a:t>character</a:t>
            </a:r>
            <a:r>
              <a:rPr lang="es-ES_tradnl" noProof="0" dirty="0" smtClean="0"/>
              <a:t> _ (</a:t>
            </a:r>
            <a:r>
              <a:rPr lang="es-ES_tradnl" noProof="0" dirty="0" err="1" smtClean="0"/>
              <a:t>underscore</a:t>
            </a:r>
            <a:r>
              <a:rPr lang="es-ES_tradnl" noProof="0" dirty="0" smtClean="0"/>
              <a:t>)</a:t>
            </a:r>
          </a:p>
          <a:p>
            <a:r>
              <a:rPr lang="es-ES_tradnl" noProof="0" dirty="0" smtClean="0"/>
              <a:t> </a:t>
            </a:r>
            <a:r>
              <a:rPr lang="es-ES_tradnl" noProof="0" dirty="0" err="1" smtClean="0"/>
              <a:t>Despues</a:t>
            </a:r>
            <a:r>
              <a:rPr lang="es-ES_tradnl" noProof="0" dirty="0" smtClean="0"/>
              <a:t> del primer </a:t>
            </a:r>
            <a:r>
              <a:rPr lang="es-ES_tradnl" noProof="0" dirty="0" err="1" smtClean="0"/>
              <a:t>character</a:t>
            </a:r>
            <a:r>
              <a:rPr lang="es-ES_tradnl" noProof="0" dirty="0" smtClean="0"/>
              <a:t> puede usar las letras de a hasta z, A hasta Z, </a:t>
            </a:r>
            <a:r>
              <a:rPr lang="es-ES_tradnl" noProof="0" dirty="0" err="1" smtClean="0"/>
              <a:t>numeros</a:t>
            </a:r>
            <a:r>
              <a:rPr lang="es-ES_tradnl" noProof="0" dirty="0" smtClean="0"/>
              <a:t> del 0 al 9 , </a:t>
            </a:r>
            <a:r>
              <a:rPr lang="es-ES_tradnl" noProof="0" dirty="0" err="1" smtClean="0"/>
              <a:t>underscore</a:t>
            </a:r>
            <a:r>
              <a:rPr lang="es-ES_tradnl" noProof="0" dirty="0" smtClean="0"/>
              <a:t>. </a:t>
            </a:r>
          </a:p>
          <a:p>
            <a:r>
              <a:rPr lang="es-ES_tradnl" noProof="0" dirty="0" smtClean="0"/>
              <a:t>El programa distingue entre </a:t>
            </a:r>
            <a:r>
              <a:rPr lang="es-ES_tradnl" noProof="0" dirty="0" err="1" smtClean="0"/>
              <a:t>mayuscula</a:t>
            </a:r>
            <a:r>
              <a:rPr lang="es-ES_tradnl" noProof="0" dirty="0" smtClean="0"/>
              <a:t> y </a:t>
            </a:r>
            <a:r>
              <a:rPr lang="es-ES_tradnl" noProof="0" dirty="0" err="1" smtClean="0"/>
              <a:t>minuscula</a:t>
            </a:r>
            <a:r>
              <a:rPr lang="es-ES_tradnl" noProof="0" dirty="0" smtClean="0"/>
              <a:t> 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noProof="0" dirty="0" smtClean="0"/>
              <a:t>no </a:t>
            </a:r>
            <a:r>
              <a:rPr lang="en-US" noProof="0" dirty="0" err="1" smtClean="0"/>
              <a:t>debe</a:t>
            </a:r>
            <a:r>
              <a:rPr lang="en-US" noProof="0" dirty="0" smtClean="0"/>
              <a:t> </a:t>
            </a:r>
            <a:r>
              <a:rPr lang="en-US" noProof="0" dirty="0" err="1" smtClean="0"/>
              <a:t>empezar</a:t>
            </a:r>
            <a:r>
              <a:rPr lang="en-US" noProof="0" dirty="0" smtClean="0"/>
              <a:t> con un </a:t>
            </a:r>
            <a:r>
              <a:rPr lang="en-US" noProof="0" dirty="0" err="1" smtClean="0"/>
              <a:t>digito</a:t>
            </a:r>
            <a:r>
              <a:rPr lang="en-US" noProof="0" dirty="0" smtClean="0"/>
              <a:t> 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8988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3228</Words>
  <Application>Microsoft Office PowerPoint</Application>
  <PresentationFormat>Panorámica</PresentationFormat>
  <Paragraphs>490</Paragraphs>
  <Slides>50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Times New Roman</vt:lpstr>
      <vt:lpstr>Trebuchet MS</vt:lpstr>
      <vt:lpstr>Tw Cen MT</vt:lpstr>
      <vt:lpstr>Wingdings</vt:lpstr>
      <vt:lpstr>Tema de Office</vt:lpstr>
      <vt:lpstr>Circuito</vt:lpstr>
      <vt:lpstr>1_Tema de Office</vt:lpstr>
      <vt:lpstr>Recomendaciones generales </vt:lpstr>
      <vt:lpstr>Recomendaciones generales </vt:lpstr>
      <vt:lpstr>Importante </vt:lpstr>
      <vt:lpstr>Palabras reservadas del lenguaje  </vt:lpstr>
      <vt:lpstr>Palabras reservadas del lenguaje  </vt:lpstr>
      <vt:lpstr>Construcción de identificadores en el lenguaje. </vt:lpstr>
      <vt:lpstr>Construcción de identificadores en el lenguaje. </vt:lpstr>
      <vt:lpstr>Construcción de identificadores en el lenguaje. </vt:lpstr>
      <vt:lpstr>Reglas para el uso de identificadores </vt:lpstr>
      <vt:lpstr>Correcto o incorrecto ?</vt:lpstr>
      <vt:lpstr>Construcción de identificadores en el lenguaje.</vt:lpstr>
      <vt:lpstr>Comentarios </vt:lpstr>
      <vt:lpstr>Comentarios </vt:lpstr>
      <vt:lpstr>Tipo de datos de punto flotante o decimales </vt:lpstr>
      <vt:lpstr>Presentación de PowerPoint</vt:lpstr>
      <vt:lpstr>Presentación de PowerPoint</vt:lpstr>
      <vt:lpstr>Tipo de datos de punto flotante </vt:lpstr>
      <vt:lpstr>Representación de punto flotante</vt:lpstr>
      <vt:lpstr>Tipos de datos entero</vt:lpstr>
      <vt:lpstr>Tipos de datos entero</vt:lpstr>
      <vt:lpstr>Tipo de datos de caracteres </vt:lpstr>
      <vt:lpstr>String </vt:lpstr>
      <vt:lpstr>Signos de puntuación: el (.) las { }, los ( ). </vt:lpstr>
      <vt:lpstr>Uso del punto y coma (;)</vt:lpstr>
      <vt:lpstr>CARACTERES ESPECIALES </vt:lpstr>
      <vt:lpstr>Ejemplo de archivos de cabecera</vt:lpstr>
      <vt:lpstr>Cout </vt:lpstr>
      <vt:lpstr>Salto de línea </vt:lpstr>
      <vt:lpstr>Usando secuencia de escape</vt:lpstr>
      <vt:lpstr>C++ is a case-sensitive language.</vt:lpstr>
      <vt:lpstr>Operador de asignación. </vt:lpstr>
      <vt:lpstr>Operadores de asignacion </vt:lpstr>
      <vt:lpstr>Operadores de asignación. </vt:lpstr>
      <vt:lpstr>Operadores aritméticos.  </vt:lpstr>
      <vt:lpstr>Uso del parentesis para agrupar subexpresiones </vt:lpstr>
      <vt:lpstr>Reglas para la precedencia de operadores </vt:lpstr>
      <vt:lpstr>Reglas para la precedencia de operadores </vt:lpstr>
      <vt:lpstr>Presentación de PowerPoint</vt:lpstr>
      <vt:lpstr>Operadores relacionales </vt:lpstr>
      <vt:lpstr>Operadores de igualdad  </vt:lpstr>
      <vt:lpstr>Presentación de PowerPoint</vt:lpstr>
      <vt:lpstr>Buena practica </vt:lpstr>
      <vt:lpstr>Presentación de PowerPoint</vt:lpstr>
      <vt:lpstr>SELECTIVA Simple (if) </vt:lpstr>
      <vt:lpstr>SELECTIVA DOBLE  (IF…ELSE)</vt:lpstr>
      <vt:lpstr>Presentación de PowerPoint</vt:lpstr>
      <vt:lpstr>Ejercicio  1             </vt:lpstr>
      <vt:lpstr>EJERCICIO 2                  </vt:lpstr>
      <vt:lpstr>EJERCICIO 3   USANDO LA ESTRUCTURA IF</vt:lpstr>
      <vt:lpstr>EJERCICIO 4     USANDO LA ESTRUCTURA     IF… ELSE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generales </dc:title>
  <dc:creator>HP</dc:creator>
  <cp:lastModifiedBy>HP</cp:lastModifiedBy>
  <cp:revision>12</cp:revision>
  <dcterms:created xsi:type="dcterms:W3CDTF">2018-03-05T13:15:11Z</dcterms:created>
  <dcterms:modified xsi:type="dcterms:W3CDTF">2018-03-05T19:49:12Z</dcterms:modified>
</cp:coreProperties>
</file>