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8" d="100"/>
          <a:sy n="18" d="100"/>
        </p:scale>
        <p:origin x="6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E6B80-C774-4439-A42F-37832EADB5D9}" type="datetimeFigureOut">
              <a:rPr lang="en-US" smtClean="0"/>
              <a:t>5/14/2015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D2540-CE1E-4937-81B5-3E3F370ABEEE}" type="slidenum">
              <a:rPr lang="en-US" smtClean="0"/>
              <a:t>‹#›</a:t>
            </a:fld>
            <a:endParaRPr lang="en-US"/>
          </a:p>
        </p:txBody>
      </p:sp>
    </p:spTree>
    <p:extLst>
      <p:ext uri="{BB962C8B-B14F-4D97-AF65-F5344CB8AC3E}">
        <p14:creationId xmlns:p14="http://schemas.microsoft.com/office/powerpoint/2010/main" val="2223772572"/>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4D2540-CE1E-4937-81B5-3E3F370ABEEE}" type="slidenum">
              <a:rPr lang="en-US" smtClean="0"/>
              <a:t>1</a:t>
            </a:fld>
            <a:endParaRPr lang="en-US"/>
          </a:p>
        </p:txBody>
      </p:sp>
    </p:spTree>
    <p:extLst>
      <p:ext uri="{BB962C8B-B14F-4D97-AF65-F5344CB8AC3E}">
        <p14:creationId xmlns:p14="http://schemas.microsoft.com/office/powerpoint/2010/main" val="34439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157197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306217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243944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196489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7C49D-4A4A-4FA4-B948-2C30489C8C4A}" type="datetimeFigureOut">
              <a:rPr lang="en-US" smtClean="0"/>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56459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67C49D-4A4A-4FA4-B948-2C30489C8C4A}"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65282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67C49D-4A4A-4FA4-B948-2C30489C8C4A}" type="datetimeFigureOut">
              <a:rPr lang="en-US" smtClean="0"/>
              <a:t>5/14/2015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385759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67C49D-4A4A-4FA4-B948-2C30489C8C4A}" type="datetimeFigureOut">
              <a:rPr lang="en-US" smtClean="0"/>
              <a:t>5/14/2015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155183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7C49D-4A4A-4FA4-B948-2C30489C8C4A}" type="datetimeFigureOut">
              <a:rPr lang="en-US" smtClean="0"/>
              <a:t>5/14/2015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58018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7C49D-4A4A-4FA4-B948-2C30489C8C4A}"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177595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7C49D-4A4A-4FA4-B948-2C30489C8C4A}" type="datetimeFigureOut">
              <a:rPr lang="en-US" smtClean="0"/>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B38F4-E94C-493C-AB63-3940680C5044}" type="slidenum">
              <a:rPr lang="en-US" smtClean="0"/>
              <a:t>‹#›</a:t>
            </a:fld>
            <a:endParaRPr lang="en-US"/>
          </a:p>
        </p:txBody>
      </p:sp>
    </p:spTree>
    <p:extLst>
      <p:ext uri="{BB962C8B-B14F-4D97-AF65-F5344CB8AC3E}">
        <p14:creationId xmlns:p14="http://schemas.microsoft.com/office/powerpoint/2010/main" val="328322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E67C49D-4A4A-4FA4-B948-2C30489C8C4A}" type="datetimeFigureOut">
              <a:rPr lang="en-US" smtClean="0"/>
              <a:t>5/14/2015</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39B38F4-E94C-493C-AB63-3940680C5044}" type="slidenum">
              <a:rPr lang="en-US" smtClean="0"/>
              <a:t>‹#›</a:t>
            </a:fld>
            <a:endParaRPr lang="en-US"/>
          </a:p>
        </p:txBody>
      </p:sp>
    </p:spTree>
    <p:extLst>
      <p:ext uri="{BB962C8B-B14F-4D97-AF65-F5344CB8AC3E}">
        <p14:creationId xmlns:p14="http://schemas.microsoft.com/office/powerpoint/2010/main" val="3691184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0" y="0"/>
            <a:ext cx="30275213" cy="38249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692400" y="667244"/>
            <a:ext cx="23774400" cy="1569660"/>
          </a:xfrm>
          <a:prstGeom prst="rect">
            <a:avLst/>
          </a:prstGeom>
          <a:noFill/>
        </p:spPr>
        <p:txBody>
          <a:bodyPr wrap="square" rtlCol="0">
            <a:spAutoFit/>
          </a:bodyPr>
          <a:lstStyle/>
          <a:p>
            <a:pPr algn="ctr"/>
            <a:r>
              <a:rPr lang="en-US" sz="9600" b="1" dirty="0" smtClean="0"/>
              <a:t>Virtual Reality (VR) and Software Engineering</a:t>
            </a:r>
            <a:endParaRPr lang="en-US" sz="9600" b="1" dirty="0"/>
          </a:p>
        </p:txBody>
      </p:sp>
      <p:sp>
        <p:nvSpPr>
          <p:cNvPr id="21" name="TextBox 20"/>
          <p:cNvSpPr txBox="1"/>
          <p:nvPr/>
        </p:nvSpPr>
        <p:spPr>
          <a:xfrm>
            <a:off x="7188200" y="1928475"/>
            <a:ext cx="13550900" cy="1938992"/>
          </a:xfrm>
          <a:prstGeom prst="rect">
            <a:avLst/>
          </a:prstGeom>
          <a:noFill/>
        </p:spPr>
        <p:txBody>
          <a:bodyPr wrap="square" rtlCol="0">
            <a:spAutoFit/>
          </a:bodyPr>
          <a:lstStyle/>
          <a:p>
            <a:pPr algn="ctr"/>
            <a:r>
              <a:rPr lang="en-US" sz="6000" dirty="0" smtClean="0"/>
              <a:t>Anthony Elliott*, Brian </a:t>
            </a:r>
            <a:r>
              <a:rPr lang="en-US" sz="6000" dirty="0" err="1" smtClean="0"/>
              <a:t>Peiris</a:t>
            </a:r>
            <a:r>
              <a:rPr lang="en-US" sz="6000" dirty="0" smtClean="0"/>
              <a:t>, Chris </a:t>
            </a:r>
            <a:r>
              <a:rPr lang="en-US" sz="6000" dirty="0" err="1" smtClean="0"/>
              <a:t>Parnin</a:t>
            </a:r>
            <a:r>
              <a:rPr lang="en-US" sz="6000" dirty="0" smtClean="0"/>
              <a:t>*</a:t>
            </a:r>
          </a:p>
          <a:p>
            <a:pPr algn="ctr"/>
            <a:r>
              <a:rPr lang="en-US" sz="6000" dirty="0" smtClean="0"/>
              <a:t>* North Carolina State University, USA</a:t>
            </a:r>
            <a:endParaRPr lang="en-US" sz="6000" dirty="0"/>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73475" y="39650792"/>
            <a:ext cx="7519939" cy="1779719"/>
          </a:xfrm>
          <a:prstGeom prst="rect">
            <a:avLst/>
          </a:prstGeom>
        </p:spPr>
      </p:pic>
      <p:grpSp>
        <p:nvGrpSpPr>
          <p:cNvPr id="62" name="Group 61"/>
          <p:cNvGrpSpPr/>
          <p:nvPr/>
        </p:nvGrpSpPr>
        <p:grpSpPr>
          <a:xfrm>
            <a:off x="1325880" y="4371817"/>
            <a:ext cx="27934920" cy="14333061"/>
            <a:chOff x="1325880" y="4086067"/>
            <a:chExt cx="27934920" cy="14333061"/>
          </a:xfrm>
        </p:grpSpPr>
        <p:sp>
          <p:nvSpPr>
            <p:cNvPr id="56" name="Rounded Rectangle 55"/>
            <p:cNvSpPr/>
            <p:nvPr/>
          </p:nvSpPr>
          <p:spPr>
            <a:xfrm>
              <a:off x="1325880" y="4086067"/>
              <a:ext cx="27934920" cy="14333061"/>
            </a:xfrm>
            <a:prstGeom prst="roundRect">
              <a:avLst/>
            </a:prstGeom>
            <a:solidFill>
              <a:srgbClr val="F9F9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965961" y="4254477"/>
              <a:ext cx="12754533" cy="13384044"/>
              <a:chOff x="16966484" y="4181610"/>
              <a:chExt cx="12700716" cy="13384044"/>
            </a:xfrm>
          </p:grpSpPr>
          <p:sp>
            <p:nvSpPr>
              <p:cNvPr id="6" name="TextBox 5"/>
              <p:cNvSpPr txBox="1"/>
              <p:nvPr/>
            </p:nvSpPr>
            <p:spPr>
              <a:xfrm>
                <a:off x="20729792" y="4181610"/>
                <a:ext cx="4340776" cy="1015663"/>
              </a:xfrm>
              <a:prstGeom prst="rect">
                <a:avLst/>
              </a:prstGeom>
              <a:noFill/>
            </p:spPr>
            <p:txBody>
              <a:bodyPr wrap="square" rtlCol="0">
                <a:spAutoFit/>
              </a:bodyPr>
              <a:lstStyle/>
              <a:p>
                <a:r>
                  <a:rPr lang="en-US" sz="6000" dirty="0" smtClean="0"/>
                  <a:t>Programming</a:t>
                </a:r>
                <a:endParaRPr lang="en-US" sz="60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8400" y="5168131"/>
                <a:ext cx="10796510" cy="6073037"/>
              </a:xfrm>
              <a:prstGeom prst="rect">
                <a:avLst/>
              </a:prstGeom>
            </p:spPr>
          </p:pic>
          <p:sp>
            <p:nvSpPr>
              <p:cNvPr id="13" name="TextBox 12"/>
              <p:cNvSpPr txBox="1"/>
              <p:nvPr/>
            </p:nvSpPr>
            <p:spPr>
              <a:xfrm>
                <a:off x="16966484" y="11317790"/>
                <a:ext cx="12700716" cy="6247864"/>
              </a:xfrm>
              <a:prstGeom prst="rect">
                <a:avLst/>
              </a:prstGeom>
              <a:noFill/>
            </p:spPr>
            <p:txBody>
              <a:bodyPr wrap="square" rtlCol="0">
                <a:spAutoFit/>
              </a:bodyPr>
              <a:lstStyle/>
              <a:p>
                <a:pPr algn="ctr"/>
                <a:r>
                  <a:rPr lang="en-US" sz="4000" dirty="0" err="1"/>
                  <a:t>RiftSketch</a:t>
                </a:r>
                <a:r>
                  <a:rPr lang="en-US" sz="4000" dirty="0"/>
                  <a:t> presents a user with a simple text editor, floating in front of them in an otherwise empty VR world. As the user types code into the editor, the world around them updates instantly to display the 3D scene dictated by their code. </a:t>
                </a:r>
                <a:r>
                  <a:rPr lang="en-US" sz="4000" dirty="0" err="1"/>
                  <a:t>RiftSketch</a:t>
                </a:r>
                <a:r>
                  <a:rPr lang="en-US" sz="4000" dirty="0"/>
                  <a:t> also allows the user to animate their scene via a callback function which is executed on every frame. The user can manipulate the state of the 3D scene in this looped block of code in order to add </a:t>
                </a:r>
                <a:r>
                  <a:rPr lang="en-US" sz="4000" dirty="0" err="1"/>
                  <a:t>behaviour</a:t>
                </a:r>
                <a:r>
                  <a:rPr lang="en-US" sz="4000" dirty="0"/>
                  <a:t> to the objects in their scene. This animation makes the user truly feel inside the scene in a way not captured by a 2D screenshot.</a:t>
                </a:r>
              </a:p>
            </p:txBody>
          </p:sp>
        </p:grpSp>
        <p:grpSp>
          <p:nvGrpSpPr>
            <p:cNvPr id="61" name="Group 60"/>
            <p:cNvGrpSpPr/>
            <p:nvPr/>
          </p:nvGrpSpPr>
          <p:grpSpPr>
            <a:xfrm>
              <a:off x="15910560" y="4203757"/>
              <a:ext cx="12527280" cy="12961640"/>
              <a:chOff x="15910560" y="4203757"/>
              <a:chExt cx="12527280" cy="12961640"/>
            </a:xfrm>
          </p:grpSpPr>
          <p:sp>
            <p:nvSpPr>
              <p:cNvPr id="46" name="TextBox 45"/>
              <p:cNvSpPr txBox="1"/>
              <p:nvPr/>
            </p:nvSpPr>
            <p:spPr>
              <a:xfrm>
                <a:off x="19338187" y="4203757"/>
                <a:ext cx="4433159" cy="1015663"/>
              </a:xfrm>
              <a:prstGeom prst="rect">
                <a:avLst/>
              </a:prstGeom>
              <a:noFill/>
            </p:spPr>
            <p:txBody>
              <a:bodyPr wrap="square" rtlCol="0">
                <a:spAutoFit/>
              </a:bodyPr>
              <a:lstStyle/>
              <a:p>
                <a:r>
                  <a:rPr lang="en-US" sz="6000" dirty="0" smtClean="0"/>
                  <a:t>Code Review</a:t>
                </a:r>
                <a:endParaRPr lang="en-US" sz="6000" dirty="0"/>
              </a:p>
            </p:txBody>
          </p:sp>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05984" y="5256956"/>
                <a:ext cx="10734983" cy="6038428"/>
              </a:xfrm>
              <a:prstGeom prst="rect">
                <a:avLst/>
              </a:prstGeom>
            </p:spPr>
          </p:pic>
          <p:sp>
            <p:nvSpPr>
              <p:cNvPr id="48" name="TextBox 47"/>
              <p:cNvSpPr txBox="1"/>
              <p:nvPr/>
            </p:nvSpPr>
            <p:spPr>
              <a:xfrm>
                <a:off x="15910560" y="11533086"/>
                <a:ext cx="12527280" cy="5632311"/>
              </a:xfrm>
              <a:prstGeom prst="rect">
                <a:avLst/>
              </a:prstGeom>
              <a:noFill/>
            </p:spPr>
            <p:txBody>
              <a:bodyPr wrap="square" rtlCol="0">
                <a:spAutoFit/>
              </a:bodyPr>
              <a:lstStyle/>
              <a:p>
                <a:pPr algn="ctr"/>
                <a:r>
                  <a:rPr lang="en-US" sz="4000" dirty="0"/>
                  <a:t>The reviewer is reviewing code to reposition</a:t>
                </a:r>
              </a:p>
              <a:p>
                <a:pPr algn="ctr"/>
                <a:r>
                  <a:rPr lang="en-US" sz="4000" dirty="0" smtClean="0"/>
                  <a:t>A lander on a comet. The reviewer sees the active method, piles of relevant fragments on the floor, and has expanded one pile into a fragment ring on the left to read the details of those fragments. A model of the comet and</a:t>
                </a:r>
              </a:p>
              <a:p>
                <a:pPr algn="ctr"/>
                <a:r>
                  <a:rPr lang="en-US" sz="4000" dirty="0" smtClean="0"/>
                  <a:t>the lander’s expected flight path is shown in the upper left. The reviewer can walk between code packages on the floor which are color coded according to amount of modification for this review. GitHub details are shown in the upper right.</a:t>
                </a:r>
                <a:endParaRPr lang="en-US" sz="4000" dirty="0"/>
              </a:p>
            </p:txBody>
          </p:sp>
        </p:grpSp>
      </p:grpSp>
      <p:grpSp>
        <p:nvGrpSpPr>
          <p:cNvPr id="69" name="Group 68"/>
          <p:cNvGrpSpPr/>
          <p:nvPr/>
        </p:nvGrpSpPr>
        <p:grpSpPr>
          <a:xfrm>
            <a:off x="1325881" y="31919172"/>
            <a:ext cx="27934919" cy="6812280"/>
            <a:chOff x="1325881" y="30586680"/>
            <a:chExt cx="27934919" cy="6812280"/>
          </a:xfrm>
        </p:grpSpPr>
        <p:sp>
          <p:nvSpPr>
            <p:cNvPr id="58" name="Rounded Rectangle 57"/>
            <p:cNvSpPr/>
            <p:nvPr/>
          </p:nvSpPr>
          <p:spPr>
            <a:xfrm>
              <a:off x="1325881" y="30586680"/>
              <a:ext cx="27934919" cy="6812280"/>
            </a:xfrm>
            <a:prstGeom prst="roundRect">
              <a:avLst/>
            </a:prstGeom>
            <a:solidFill>
              <a:srgbClr val="F9F9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2692400" y="30804815"/>
              <a:ext cx="25009791" cy="6341807"/>
              <a:chOff x="2692400" y="30804815"/>
              <a:chExt cx="25009791" cy="6341807"/>
            </a:xfrm>
          </p:grpSpPr>
          <p:grpSp>
            <p:nvGrpSpPr>
              <p:cNvPr id="67" name="Group 66"/>
              <p:cNvGrpSpPr/>
              <p:nvPr/>
            </p:nvGrpSpPr>
            <p:grpSpPr>
              <a:xfrm>
                <a:off x="12273194" y="30804815"/>
                <a:ext cx="6570874" cy="6191258"/>
                <a:chOff x="12273194" y="30804815"/>
                <a:chExt cx="6570874" cy="6191258"/>
              </a:xfrm>
            </p:grpSpPr>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09742" y="30804815"/>
                  <a:ext cx="5075058" cy="3380745"/>
                </a:xfrm>
                <a:prstGeom prst="rect">
                  <a:avLst/>
                </a:prstGeom>
              </p:spPr>
            </p:pic>
            <p:sp>
              <p:nvSpPr>
                <p:cNvPr id="36" name="Rectangle 35"/>
                <p:cNvSpPr/>
                <p:nvPr/>
              </p:nvSpPr>
              <p:spPr>
                <a:xfrm>
                  <a:off x="12273194" y="34195306"/>
                  <a:ext cx="6570874" cy="2800767"/>
                </a:xfrm>
                <a:prstGeom prst="rect">
                  <a:avLst/>
                </a:prstGeom>
              </p:spPr>
              <p:txBody>
                <a:bodyPr wrap="square">
                  <a:spAutoFit/>
                </a:bodyPr>
                <a:lstStyle/>
                <a:p>
                  <a:pPr algn="ctr"/>
                  <a:r>
                    <a:rPr lang="en-US" sz="4400" dirty="0" smtClean="0"/>
                    <a:t>2)  Explore where augmented reality could be better suited than immersive virtual reality</a:t>
                  </a:r>
                  <a:endParaRPr lang="en-US" sz="4400" dirty="0"/>
                </a:p>
              </p:txBody>
            </p:sp>
          </p:grpSp>
          <p:grpSp>
            <p:nvGrpSpPr>
              <p:cNvPr id="66" name="Group 65"/>
              <p:cNvGrpSpPr/>
              <p:nvPr/>
            </p:nvGrpSpPr>
            <p:grpSpPr>
              <a:xfrm>
                <a:off x="2692400" y="30941115"/>
                <a:ext cx="25009791" cy="6205507"/>
                <a:chOff x="2692400" y="30941115"/>
                <a:chExt cx="25009791" cy="6205507"/>
              </a:xfrm>
            </p:grpSpPr>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2051" y="33842321"/>
                  <a:ext cx="5874313" cy="3304301"/>
                </a:xfrm>
                <a:prstGeom prst="rect">
                  <a:avLst/>
                </a:prstGeom>
              </p:spPr>
            </p:pic>
            <p:grpSp>
              <p:nvGrpSpPr>
                <p:cNvPr id="65" name="Group 64"/>
                <p:cNvGrpSpPr/>
                <p:nvPr/>
              </p:nvGrpSpPr>
              <p:grpSpPr>
                <a:xfrm>
                  <a:off x="2692400" y="30941115"/>
                  <a:ext cx="25009791" cy="4256815"/>
                  <a:chOff x="2692400" y="30941115"/>
                  <a:chExt cx="25009791" cy="4256815"/>
                </a:xfrm>
              </p:grpSpPr>
              <p:grpSp>
                <p:nvGrpSpPr>
                  <p:cNvPr id="25" name="Group 24"/>
                  <p:cNvGrpSpPr/>
                  <p:nvPr/>
                </p:nvGrpSpPr>
                <p:grpSpPr>
                  <a:xfrm>
                    <a:off x="2692400" y="30941115"/>
                    <a:ext cx="25009791" cy="4256815"/>
                    <a:chOff x="2692400" y="28700835"/>
                    <a:chExt cx="25009791" cy="4256815"/>
                  </a:xfrm>
                </p:grpSpPr>
                <p:sp>
                  <p:nvSpPr>
                    <p:cNvPr id="12" name="TextBox 11"/>
                    <p:cNvSpPr txBox="1"/>
                    <p:nvPr/>
                  </p:nvSpPr>
                  <p:spPr>
                    <a:xfrm>
                      <a:off x="2692400" y="28700835"/>
                      <a:ext cx="10464800" cy="1015663"/>
                    </a:xfrm>
                    <a:prstGeom prst="rect">
                      <a:avLst/>
                    </a:prstGeom>
                    <a:noFill/>
                  </p:spPr>
                  <p:txBody>
                    <a:bodyPr wrap="square" rtlCol="0">
                      <a:spAutoFit/>
                    </a:bodyPr>
                    <a:lstStyle/>
                    <a:p>
                      <a:r>
                        <a:rPr lang="en-US" sz="6000" dirty="0" smtClean="0"/>
                        <a:t>How </a:t>
                      </a:r>
                      <a:r>
                        <a:rPr lang="en-US" sz="6000" b="1" dirty="0" smtClean="0"/>
                        <a:t>you </a:t>
                      </a:r>
                      <a:r>
                        <a:rPr lang="en-US" sz="6000" dirty="0" smtClean="0"/>
                        <a:t>can help:</a:t>
                      </a:r>
                    </a:p>
                  </p:txBody>
                </p:sp>
                <p:sp>
                  <p:nvSpPr>
                    <p:cNvPr id="22" name="Rectangle 21"/>
                    <p:cNvSpPr/>
                    <p:nvPr/>
                  </p:nvSpPr>
                  <p:spPr>
                    <a:xfrm>
                      <a:off x="19643409" y="30095328"/>
                      <a:ext cx="8058782" cy="2862322"/>
                    </a:xfrm>
                    <a:prstGeom prst="rect">
                      <a:avLst/>
                    </a:prstGeom>
                  </p:spPr>
                  <p:txBody>
                    <a:bodyPr wrap="square">
                      <a:spAutoFit/>
                    </a:bodyPr>
                    <a:lstStyle/>
                    <a:p>
                      <a:r>
                        <a:rPr lang="en-US" sz="4800" dirty="0" smtClean="0"/>
                        <a:t>3)  Create developer tools for</a:t>
                      </a:r>
                    </a:p>
                    <a:p>
                      <a:pPr marL="857250" indent="-857250" algn="ctr">
                        <a:buFont typeface="Arial" panose="020B0604020202020204" pitchFamily="34" charset="0"/>
                        <a:buChar char="•"/>
                      </a:pPr>
                      <a:r>
                        <a:rPr lang="en-US" sz="4400" dirty="0" smtClean="0"/>
                        <a:t>Debugging</a:t>
                      </a:r>
                    </a:p>
                    <a:p>
                      <a:pPr marL="857250" indent="-857250" algn="ctr">
                        <a:buFont typeface="Arial" panose="020B0604020202020204" pitchFamily="34" charset="0"/>
                        <a:buChar char="•"/>
                      </a:pPr>
                      <a:r>
                        <a:rPr lang="en-US" sz="4400" dirty="0" smtClean="0"/>
                        <a:t>Simulation</a:t>
                      </a:r>
                    </a:p>
                    <a:p>
                      <a:pPr marL="857250" indent="-857250" algn="ctr">
                        <a:buFont typeface="Arial" panose="020B0604020202020204" pitchFamily="34" charset="0"/>
                        <a:buChar char="•"/>
                      </a:pPr>
                      <a:r>
                        <a:rPr lang="en-US" sz="4400" dirty="0" smtClean="0"/>
                        <a:t>Visualizations</a:t>
                      </a:r>
                    </a:p>
                  </p:txBody>
                </p:sp>
              </p:grpSp>
              <p:sp>
                <p:nvSpPr>
                  <p:cNvPr id="49" name="TextBox 48"/>
                  <p:cNvSpPr txBox="1"/>
                  <p:nvPr/>
                </p:nvSpPr>
                <p:spPr>
                  <a:xfrm>
                    <a:off x="3251200" y="32335608"/>
                    <a:ext cx="9692973" cy="2509148"/>
                  </a:xfrm>
                  <a:prstGeom prst="rect">
                    <a:avLst/>
                  </a:prstGeom>
                  <a:noFill/>
                </p:spPr>
                <p:txBody>
                  <a:bodyPr wrap="square" rtlCol="0">
                    <a:spAutoFit/>
                  </a:bodyPr>
                  <a:lstStyle/>
                  <a:p>
                    <a:r>
                      <a:rPr lang="en-US" sz="4400" dirty="0" smtClean="0"/>
                      <a:t>1)  Create a 3D visual </a:t>
                    </a:r>
                    <a:r>
                      <a:rPr lang="en-US" sz="4400" dirty="0"/>
                      <a:t>programming </a:t>
                    </a:r>
                    <a:r>
                      <a:rPr lang="en-US" sz="4400" dirty="0" smtClean="0"/>
                      <a:t>language for education similar to Scratch</a:t>
                    </a:r>
                    <a:endParaRPr lang="en-US" sz="4400" dirty="0"/>
                  </a:p>
                  <a:p>
                    <a:endParaRPr lang="en-US" dirty="0"/>
                  </a:p>
                </p:txBody>
              </p:sp>
            </p:grpSp>
          </p:grpSp>
        </p:grpSp>
      </p:grpSp>
      <p:grpSp>
        <p:nvGrpSpPr>
          <p:cNvPr id="64" name="Group 63"/>
          <p:cNvGrpSpPr/>
          <p:nvPr/>
        </p:nvGrpSpPr>
        <p:grpSpPr>
          <a:xfrm>
            <a:off x="1325880" y="19813602"/>
            <a:ext cx="27967534" cy="10853708"/>
            <a:chOff x="1325880" y="19248120"/>
            <a:chExt cx="27967534" cy="10853708"/>
          </a:xfrm>
        </p:grpSpPr>
        <p:sp>
          <p:nvSpPr>
            <p:cNvPr id="57" name="Rounded Rectangle 56"/>
            <p:cNvSpPr/>
            <p:nvPr/>
          </p:nvSpPr>
          <p:spPr>
            <a:xfrm>
              <a:off x="1325880" y="19248120"/>
              <a:ext cx="27967534" cy="10853708"/>
            </a:xfrm>
            <a:prstGeom prst="roundRect">
              <a:avLst/>
            </a:prstGeom>
            <a:solidFill>
              <a:srgbClr val="F9F9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p:cNvGrpSpPr/>
            <p:nvPr/>
          </p:nvGrpSpPr>
          <p:grpSpPr>
            <a:xfrm>
              <a:off x="3067971" y="19646109"/>
              <a:ext cx="26225443" cy="10376170"/>
              <a:chOff x="3067971" y="19646109"/>
              <a:chExt cx="26225443" cy="10376170"/>
            </a:xfrm>
          </p:grpSpPr>
          <p:grpSp>
            <p:nvGrpSpPr>
              <p:cNvPr id="54" name="Group 53"/>
              <p:cNvGrpSpPr/>
              <p:nvPr/>
            </p:nvGrpSpPr>
            <p:grpSpPr>
              <a:xfrm>
                <a:off x="3067971" y="19646109"/>
                <a:ext cx="26225443" cy="9565929"/>
                <a:chOff x="3067971" y="16125669"/>
                <a:chExt cx="26225443" cy="9565929"/>
              </a:xfrm>
            </p:grpSpPr>
            <p:sp>
              <p:nvSpPr>
                <p:cNvPr id="14" name="TextBox 13"/>
                <p:cNvSpPr txBox="1"/>
                <p:nvPr/>
              </p:nvSpPr>
              <p:spPr>
                <a:xfrm>
                  <a:off x="7548491" y="16125669"/>
                  <a:ext cx="7255018" cy="1107996"/>
                </a:xfrm>
                <a:prstGeom prst="rect">
                  <a:avLst/>
                </a:prstGeom>
                <a:noFill/>
              </p:spPr>
              <p:txBody>
                <a:bodyPr wrap="square" rtlCol="0">
                  <a:spAutoFit/>
                </a:bodyPr>
                <a:lstStyle/>
                <a:p>
                  <a:r>
                    <a:rPr lang="en-US" sz="6600" b="1" dirty="0" smtClean="0">
                      <a:latin typeface="Cambria" panose="02040503050406030204" pitchFamily="18" charset="0"/>
                    </a:rPr>
                    <a:t>How VR can help</a:t>
                  </a:r>
                  <a:endParaRPr lang="en-US" sz="6600" b="1" dirty="0">
                    <a:latin typeface="Cambria" panose="02040503050406030204" pitchFamily="18" charset="0"/>
                  </a:endParaRPr>
                </a:p>
              </p:txBody>
            </p:sp>
            <p:sp>
              <p:nvSpPr>
                <p:cNvPr id="15" name="TextBox 14"/>
                <p:cNvSpPr txBox="1"/>
                <p:nvPr/>
              </p:nvSpPr>
              <p:spPr>
                <a:xfrm>
                  <a:off x="3098800" y="17472158"/>
                  <a:ext cx="8077200" cy="2185214"/>
                </a:xfrm>
                <a:prstGeom prst="rect">
                  <a:avLst/>
                </a:prstGeom>
                <a:noFill/>
              </p:spPr>
              <p:txBody>
                <a:bodyPr wrap="square" rtlCol="0">
                  <a:spAutoFit/>
                </a:bodyPr>
                <a:lstStyle/>
                <a:p>
                  <a:r>
                    <a:rPr lang="en-US" sz="4800" dirty="0" smtClean="0"/>
                    <a:t>1) Spatial Cognition:</a:t>
                  </a:r>
                </a:p>
                <a:p>
                  <a:pPr marL="857250" indent="-857250">
                    <a:buFont typeface="Arial" panose="020B0604020202020204" pitchFamily="34" charset="0"/>
                    <a:buChar char="•"/>
                  </a:pPr>
                  <a:r>
                    <a:rPr lang="en-US" sz="4400" dirty="0" smtClean="0"/>
                    <a:t>Stereoscopic vision (depth)</a:t>
                  </a:r>
                </a:p>
                <a:p>
                  <a:pPr marL="857250" indent="-857250">
                    <a:buFont typeface="Arial" panose="020B0604020202020204" pitchFamily="34" charset="0"/>
                    <a:buChar char="•"/>
                  </a:pPr>
                  <a:r>
                    <a:rPr lang="en-US" sz="4400" dirty="0" smtClean="0"/>
                    <a:t>Head rotation</a:t>
                  </a:r>
                  <a:endParaRPr lang="en-US" sz="4400" dirty="0"/>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67971" y="20036202"/>
                  <a:ext cx="6308842" cy="3548723"/>
                </a:xfrm>
                <a:prstGeom prst="rect">
                  <a:avLst/>
                </a:prstGeom>
              </p:spPr>
            </p:pic>
            <p:sp>
              <p:nvSpPr>
                <p:cNvPr id="17" name="TextBox 16"/>
                <p:cNvSpPr txBox="1"/>
                <p:nvPr/>
              </p:nvSpPr>
              <p:spPr>
                <a:xfrm>
                  <a:off x="12661900" y="17544529"/>
                  <a:ext cx="8077200" cy="2185214"/>
                </a:xfrm>
                <a:prstGeom prst="rect">
                  <a:avLst/>
                </a:prstGeom>
                <a:noFill/>
              </p:spPr>
              <p:txBody>
                <a:bodyPr wrap="square" rtlCol="0">
                  <a:spAutoFit/>
                </a:bodyPr>
                <a:lstStyle/>
                <a:p>
                  <a:r>
                    <a:rPr lang="en-US" sz="4800" dirty="0"/>
                    <a:t>2</a:t>
                  </a:r>
                  <a:r>
                    <a:rPr lang="en-US" sz="4800" dirty="0" smtClean="0"/>
                    <a:t>) Manipulation:</a:t>
                  </a:r>
                </a:p>
                <a:p>
                  <a:pPr marL="857250" indent="-857250">
                    <a:buFont typeface="Arial" panose="020B0604020202020204" pitchFamily="34" charset="0"/>
                    <a:buChar char="•"/>
                  </a:pPr>
                  <a:r>
                    <a:rPr lang="en-US" sz="4400" dirty="0" smtClean="0"/>
                    <a:t>Direct manipulation</a:t>
                  </a:r>
                </a:p>
                <a:p>
                  <a:pPr marL="857250" indent="-857250">
                    <a:buFont typeface="Arial" panose="020B0604020202020204" pitchFamily="34" charset="0"/>
                    <a:buChar char="•"/>
                  </a:pPr>
                  <a:r>
                    <a:rPr lang="en-US" sz="4400" dirty="0" smtClean="0"/>
                    <a:t>Walking</a:t>
                  </a:r>
                  <a:endParaRPr lang="en-US" sz="4400" dirty="0"/>
                </a:p>
              </p:txBody>
            </p:sp>
            <p:sp>
              <p:nvSpPr>
                <p:cNvPr id="19" name="TextBox 18"/>
                <p:cNvSpPr txBox="1"/>
                <p:nvPr/>
              </p:nvSpPr>
              <p:spPr>
                <a:xfrm>
                  <a:off x="20297332" y="17458235"/>
                  <a:ext cx="8996082" cy="2862322"/>
                </a:xfrm>
                <a:prstGeom prst="rect">
                  <a:avLst/>
                </a:prstGeom>
                <a:noFill/>
              </p:spPr>
              <p:txBody>
                <a:bodyPr wrap="square" rtlCol="0">
                  <a:spAutoFit/>
                </a:bodyPr>
                <a:lstStyle/>
                <a:p>
                  <a:r>
                    <a:rPr lang="en-US" sz="4800" dirty="0" smtClean="0"/>
                    <a:t>3) Feedback</a:t>
                  </a:r>
                </a:p>
                <a:p>
                  <a:pPr marL="857250" indent="-857250">
                    <a:buFont typeface="Arial" panose="020B0604020202020204" pitchFamily="34" charset="0"/>
                    <a:buChar char="•"/>
                  </a:pPr>
                  <a:r>
                    <a:rPr lang="en-US" sz="4400" dirty="0" smtClean="0"/>
                    <a:t>Overcoming ‘Gulf of Evaluation’</a:t>
                  </a:r>
                </a:p>
                <a:p>
                  <a:pPr marL="857250" indent="-857250">
                    <a:buFont typeface="Arial" panose="020B0604020202020204" pitchFamily="34" charset="0"/>
                    <a:buChar char="•"/>
                  </a:pPr>
                  <a:r>
                    <a:rPr lang="en-US" sz="4400" dirty="0" smtClean="0"/>
                    <a:t>Easier to see what’s going on and plan next action</a:t>
                  </a:r>
                  <a:endParaRPr lang="en-US" sz="4400" dirty="0"/>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86578" y="20400378"/>
                  <a:ext cx="3968415" cy="5291220"/>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81787" y="20013456"/>
                  <a:ext cx="7876986" cy="4924212"/>
                </a:xfrm>
                <a:prstGeom prst="rect">
                  <a:avLst/>
                </a:prstGeom>
              </p:spPr>
            </p:pic>
          </p:grpSp>
          <p:sp>
            <p:nvSpPr>
              <p:cNvPr id="55" name="TextBox 54"/>
              <p:cNvSpPr txBox="1"/>
              <p:nvPr/>
            </p:nvSpPr>
            <p:spPr>
              <a:xfrm>
                <a:off x="22808404" y="29172400"/>
                <a:ext cx="3973937" cy="849879"/>
              </a:xfrm>
              <a:prstGeom prst="rect">
                <a:avLst/>
              </a:prstGeom>
              <a:noFill/>
            </p:spPr>
            <p:txBody>
              <a:bodyPr wrap="square" rtlCol="0">
                <a:spAutoFit/>
              </a:bodyPr>
              <a:lstStyle/>
              <a:p>
                <a:r>
                  <a:rPr lang="en-US" sz="4800" dirty="0" smtClean="0"/>
                  <a:t>Push? Or pull?</a:t>
                </a:r>
                <a:endParaRPr lang="en-US" sz="4800" dirty="0"/>
              </a:p>
            </p:txBody>
          </p:sp>
        </p:grpSp>
      </p:grpSp>
      <p:sp>
        <p:nvSpPr>
          <p:cNvPr id="70" name="TextBox 69"/>
          <p:cNvSpPr txBox="1"/>
          <p:nvPr/>
        </p:nvSpPr>
        <p:spPr>
          <a:xfrm>
            <a:off x="3067971" y="27562565"/>
            <a:ext cx="6739035" cy="2554545"/>
          </a:xfrm>
          <a:prstGeom prst="rect">
            <a:avLst/>
          </a:prstGeom>
          <a:noFill/>
        </p:spPr>
        <p:txBody>
          <a:bodyPr wrap="square" rtlCol="0">
            <a:spAutoFit/>
          </a:bodyPr>
          <a:lstStyle/>
          <a:p>
            <a:pPr algn="ctr"/>
            <a:r>
              <a:rPr lang="en-US" sz="4000" dirty="0" smtClean="0"/>
              <a:t>Users could remember placement of bookmarks on 3D place after 6 months. (Data Mountain)</a:t>
            </a:r>
            <a:endParaRPr lang="en-US" sz="4000" dirty="0"/>
          </a:p>
        </p:txBody>
      </p:sp>
      <p:sp>
        <p:nvSpPr>
          <p:cNvPr id="71" name="TextBox 70"/>
          <p:cNvSpPr txBox="1"/>
          <p:nvPr/>
        </p:nvSpPr>
        <p:spPr>
          <a:xfrm>
            <a:off x="10902969" y="29002701"/>
            <a:ext cx="8434541" cy="707886"/>
          </a:xfrm>
          <a:prstGeom prst="rect">
            <a:avLst/>
          </a:prstGeom>
          <a:noFill/>
        </p:spPr>
        <p:txBody>
          <a:bodyPr wrap="square" rtlCol="0">
            <a:spAutoFit/>
          </a:bodyPr>
          <a:lstStyle/>
          <a:p>
            <a:r>
              <a:rPr lang="en-US" sz="4000" dirty="0" smtClean="0"/>
              <a:t>Programmer selecting object with hand</a:t>
            </a:r>
            <a:endParaRPr lang="en-US" sz="4000" dirty="0"/>
          </a:p>
        </p:txBody>
      </p:sp>
      <p:grpSp>
        <p:nvGrpSpPr>
          <p:cNvPr id="84" name="Group 83"/>
          <p:cNvGrpSpPr/>
          <p:nvPr/>
        </p:nvGrpSpPr>
        <p:grpSpPr>
          <a:xfrm>
            <a:off x="1965961" y="40041098"/>
            <a:ext cx="20490514" cy="1154932"/>
            <a:chOff x="1965961" y="40474232"/>
            <a:chExt cx="20490514" cy="1154932"/>
          </a:xfrm>
        </p:grpSpPr>
        <p:grpSp>
          <p:nvGrpSpPr>
            <p:cNvPr id="81" name="Group 80"/>
            <p:cNvGrpSpPr/>
            <p:nvPr/>
          </p:nvGrpSpPr>
          <p:grpSpPr>
            <a:xfrm>
              <a:off x="1965961" y="40474232"/>
              <a:ext cx="5958839" cy="1154932"/>
              <a:chOff x="1965961" y="40474232"/>
              <a:chExt cx="5958839" cy="1154932"/>
            </a:xfrm>
          </p:grpSpPr>
          <p:sp>
            <p:nvSpPr>
              <p:cNvPr id="77" name="Rectangle 76"/>
              <p:cNvSpPr/>
              <p:nvPr/>
            </p:nvSpPr>
            <p:spPr>
              <a:xfrm>
                <a:off x="1965961" y="40474232"/>
                <a:ext cx="5958839" cy="11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965961" y="40474232"/>
                <a:ext cx="5589871" cy="1154932"/>
              </a:xfrm>
              <a:prstGeom prst="rect">
                <a:avLst/>
              </a:prstGeom>
              <a:noFill/>
            </p:spPr>
            <p:txBody>
              <a:bodyPr wrap="square" rtlCol="0">
                <a:spAutoFit/>
              </a:bodyPr>
              <a:lstStyle/>
              <a:p>
                <a:r>
                  <a:rPr lang="en-US" dirty="0" smtClean="0"/>
                  <a:t>@</a:t>
                </a:r>
                <a:r>
                  <a:rPr lang="en-US" dirty="0"/>
                  <a:t>a</a:t>
                </a:r>
                <a:r>
                  <a:rPr lang="en-US" dirty="0" smtClean="0"/>
                  <a:t>nthonyE_vr</a:t>
                </a:r>
                <a:endParaRPr lang="en-US" dirty="0"/>
              </a:p>
            </p:txBody>
          </p:sp>
        </p:grpSp>
        <p:grpSp>
          <p:nvGrpSpPr>
            <p:cNvPr id="82" name="Group 81"/>
            <p:cNvGrpSpPr/>
            <p:nvPr/>
          </p:nvGrpSpPr>
          <p:grpSpPr>
            <a:xfrm>
              <a:off x="9480817" y="40474232"/>
              <a:ext cx="4952332" cy="1154932"/>
              <a:chOff x="9480817" y="40474232"/>
              <a:chExt cx="4952332" cy="1154932"/>
            </a:xfrm>
          </p:grpSpPr>
          <p:sp>
            <p:nvSpPr>
              <p:cNvPr id="79" name="Rectangle 78"/>
              <p:cNvSpPr/>
              <p:nvPr/>
            </p:nvSpPr>
            <p:spPr>
              <a:xfrm>
                <a:off x="9480817" y="40474232"/>
                <a:ext cx="4952332" cy="11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9480817" y="40474232"/>
                <a:ext cx="4952332" cy="1154932"/>
              </a:xfrm>
              <a:prstGeom prst="rect">
                <a:avLst/>
              </a:prstGeom>
              <a:noFill/>
            </p:spPr>
            <p:txBody>
              <a:bodyPr wrap="square" rtlCol="0">
                <a:spAutoFit/>
              </a:bodyPr>
              <a:lstStyle/>
              <a:p>
                <a:r>
                  <a:rPr lang="en-US" dirty="0" smtClean="0"/>
                  <a:t>@brianpeiris</a:t>
                </a:r>
                <a:endParaRPr lang="en-US" dirty="0"/>
              </a:p>
            </p:txBody>
          </p:sp>
        </p:grpSp>
        <p:grpSp>
          <p:nvGrpSpPr>
            <p:cNvPr id="83" name="Group 82"/>
            <p:cNvGrpSpPr/>
            <p:nvPr/>
          </p:nvGrpSpPr>
          <p:grpSpPr>
            <a:xfrm>
              <a:off x="15517792" y="40474232"/>
              <a:ext cx="6938683" cy="1154932"/>
              <a:chOff x="15517792" y="40474232"/>
              <a:chExt cx="6938683" cy="1154932"/>
            </a:xfrm>
          </p:grpSpPr>
          <p:sp>
            <p:nvSpPr>
              <p:cNvPr id="80" name="Rectangle 79"/>
              <p:cNvSpPr/>
              <p:nvPr/>
            </p:nvSpPr>
            <p:spPr>
              <a:xfrm>
                <a:off x="15517792" y="40474232"/>
                <a:ext cx="5221308" cy="11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5558631" y="40474232"/>
                <a:ext cx="6897844" cy="1154932"/>
              </a:xfrm>
              <a:prstGeom prst="rect">
                <a:avLst/>
              </a:prstGeom>
              <a:noFill/>
            </p:spPr>
            <p:txBody>
              <a:bodyPr wrap="square" rtlCol="0">
                <a:spAutoFit/>
              </a:bodyPr>
              <a:lstStyle/>
              <a:p>
                <a:r>
                  <a:rPr lang="en-US" dirty="0" smtClean="0"/>
                  <a:t>@chrisparnin</a:t>
                </a:r>
                <a:endParaRPr lang="en-US" dirty="0"/>
              </a:p>
            </p:txBody>
          </p:sp>
        </p:grpSp>
      </p:grpSp>
    </p:spTree>
    <p:extLst>
      <p:ext uri="{BB962C8B-B14F-4D97-AF65-F5344CB8AC3E}">
        <p14:creationId xmlns:p14="http://schemas.microsoft.com/office/powerpoint/2010/main" val="2614265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2451</TotalTime>
  <Words>357</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 Theme</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dc:creator>
  <cp:lastModifiedBy>Anthony</cp:lastModifiedBy>
  <cp:revision>93</cp:revision>
  <dcterms:created xsi:type="dcterms:W3CDTF">2015-05-12T15:06:40Z</dcterms:created>
  <dcterms:modified xsi:type="dcterms:W3CDTF">2015-05-14T13:47:40Z</dcterms:modified>
</cp:coreProperties>
</file>