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8"/>
  </p:notes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106" d="100"/>
          <a:sy n="106" d="100"/>
        </p:scale>
        <p:origin x="86" y="30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cbb6d8e1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cbb6d8e1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8c6f250371b6668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8c6f250371b666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acbb6d8e1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acbb6d8e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acbb6d8e1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acbb6d8e1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b40e49098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b40e49098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b40e49098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b40e49098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b40e49098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b40e49098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acbb6d8e1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acbb6d8e1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acbb6d8e1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acbb6d8e1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acbb6d8e1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acbb6d8e1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acbb6d8e1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acbb6d8e1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40e49098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b40e49098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could look further into where the tweets are originating from and try to figure out if those users are just being less active or have switch their stance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cbb6d8e1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acbb6d8e1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b40cc666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b40cc666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8c6f250371b666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8c6f250371b666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13"/>
          <p:cNvGrpSpPr/>
          <p:nvPr/>
        </p:nvGrpSpPr>
        <p:grpSpPr>
          <a:xfrm>
            <a:off x="0" y="0"/>
            <a:ext cx="9144000" cy="1277100"/>
            <a:chOff x="0" y="0"/>
            <a:chExt cx="9144000" cy="1277100"/>
          </a:xfrm>
        </p:grpSpPr>
        <p:sp>
          <p:nvSpPr>
            <p:cNvPr id="53" name="Google Shape;53;p13"/>
            <p:cNvSpPr/>
            <p:nvPr/>
          </p:nvSpPr>
          <p:spPr>
            <a:xfrm>
              <a:off x="0" y="0"/>
              <a:ext cx="9144000" cy="1277100"/>
            </a:xfrm>
            <a:prstGeom prst="rect">
              <a:avLst/>
            </a:prstGeom>
            <a:solidFill>
              <a:srgbClr val="28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8620200" y="3810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8477400" y="5187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3"/>
          <p:cNvSpPr txBox="1">
            <a:spLocks noGrp="1"/>
          </p:cNvSpPr>
          <p:nvPr>
            <p:ph type="title"/>
          </p:nvPr>
        </p:nvSpPr>
        <p:spPr>
          <a:xfrm>
            <a:off x="311700" y="478025"/>
            <a:ext cx="8054100" cy="6408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a:endParaRPr/>
          </a:p>
        </p:txBody>
      </p:sp>
      <p:sp>
        <p:nvSpPr>
          <p:cNvPr id="57" name="Google Shape;57;p13"/>
          <p:cNvSpPr txBox="1">
            <a:spLocks noGrp="1"/>
          </p:cNvSpPr>
          <p:nvPr>
            <p:ph type="body" idx="1"/>
          </p:nvPr>
        </p:nvSpPr>
        <p:spPr>
          <a:xfrm>
            <a:off x="311700" y="1507025"/>
            <a:ext cx="3999900" cy="31527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284F7D"/>
              </a:buClr>
              <a:buSzPts val="1200"/>
              <a:buChar char="●"/>
              <a:defRPr sz="1200">
                <a:solidFill>
                  <a:srgbClr val="284F7D"/>
                </a:solidFill>
              </a:defRPr>
            </a:lvl1pPr>
            <a:lvl2pPr marL="914400" lvl="1" indent="-292100" algn="l">
              <a:lnSpc>
                <a:spcPct val="115000"/>
              </a:lnSpc>
              <a:spcBef>
                <a:spcPts val="0"/>
              </a:spcBef>
              <a:spcAft>
                <a:spcPts val="0"/>
              </a:spcAft>
              <a:buClr>
                <a:srgbClr val="284F7D"/>
              </a:buClr>
              <a:buSzPts val="1000"/>
              <a:buChar char="○"/>
              <a:defRPr sz="1000">
                <a:solidFill>
                  <a:srgbClr val="284F7D"/>
                </a:solidFill>
              </a:defRPr>
            </a:lvl2pPr>
            <a:lvl3pPr marL="1371600" lvl="2" indent="-292100" algn="l">
              <a:lnSpc>
                <a:spcPct val="115000"/>
              </a:lnSpc>
              <a:spcBef>
                <a:spcPts val="0"/>
              </a:spcBef>
              <a:spcAft>
                <a:spcPts val="0"/>
              </a:spcAft>
              <a:buClr>
                <a:srgbClr val="284F7D"/>
              </a:buClr>
              <a:buSzPts val="1000"/>
              <a:buChar char="■"/>
              <a:defRPr sz="1000">
                <a:solidFill>
                  <a:srgbClr val="284F7D"/>
                </a:solidFill>
              </a:defRPr>
            </a:lvl3pPr>
            <a:lvl4pPr marL="1828800" lvl="3" indent="-292100" algn="l">
              <a:lnSpc>
                <a:spcPct val="115000"/>
              </a:lnSpc>
              <a:spcBef>
                <a:spcPts val="0"/>
              </a:spcBef>
              <a:spcAft>
                <a:spcPts val="0"/>
              </a:spcAft>
              <a:buClr>
                <a:srgbClr val="284F7D"/>
              </a:buClr>
              <a:buSzPts val="1000"/>
              <a:buChar char="●"/>
              <a:defRPr sz="1000">
                <a:solidFill>
                  <a:srgbClr val="284F7D"/>
                </a:solidFill>
              </a:defRPr>
            </a:lvl4pPr>
            <a:lvl5pPr marL="2286000" lvl="4" indent="-292100" algn="l">
              <a:lnSpc>
                <a:spcPct val="115000"/>
              </a:lnSpc>
              <a:spcBef>
                <a:spcPts val="0"/>
              </a:spcBef>
              <a:spcAft>
                <a:spcPts val="0"/>
              </a:spcAft>
              <a:buClr>
                <a:srgbClr val="284F7D"/>
              </a:buClr>
              <a:buSzPts val="1000"/>
              <a:buChar char="○"/>
              <a:defRPr sz="1000">
                <a:solidFill>
                  <a:srgbClr val="284F7D"/>
                </a:solidFill>
              </a:defRPr>
            </a:lvl5pPr>
            <a:lvl6pPr marL="2743200" lvl="5" indent="-292100" algn="l">
              <a:lnSpc>
                <a:spcPct val="115000"/>
              </a:lnSpc>
              <a:spcBef>
                <a:spcPts val="0"/>
              </a:spcBef>
              <a:spcAft>
                <a:spcPts val="0"/>
              </a:spcAft>
              <a:buClr>
                <a:srgbClr val="284F7D"/>
              </a:buClr>
              <a:buSzPts val="1000"/>
              <a:buChar char="■"/>
              <a:defRPr sz="1000">
                <a:solidFill>
                  <a:srgbClr val="284F7D"/>
                </a:solidFill>
              </a:defRPr>
            </a:lvl6pPr>
            <a:lvl7pPr marL="3200400" lvl="6" indent="-292100" algn="l">
              <a:lnSpc>
                <a:spcPct val="115000"/>
              </a:lnSpc>
              <a:spcBef>
                <a:spcPts val="0"/>
              </a:spcBef>
              <a:spcAft>
                <a:spcPts val="0"/>
              </a:spcAft>
              <a:buClr>
                <a:srgbClr val="284F7D"/>
              </a:buClr>
              <a:buSzPts val="1000"/>
              <a:buChar char="●"/>
              <a:defRPr sz="1000">
                <a:solidFill>
                  <a:srgbClr val="284F7D"/>
                </a:solidFill>
              </a:defRPr>
            </a:lvl7pPr>
            <a:lvl8pPr marL="3657600" lvl="7" indent="-292100" algn="l">
              <a:lnSpc>
                <a:spcPct val="115000"/>
              </a:lnSpc>
              <a:spcBef>
                <a:spcPts val="0"/>
              </a:spcBef>
              <a:spcAft>
                <a:spcPts val="0"/>
              </a:spcAft>
              <a:buClr>
                <a:srgbClr val="284F7D"/>
              </a:buClr>
              <a:buSzPts val="1000"/>
              <a:buChar char="○"/>
              <a:defRPr sz="1000">
                <a:solidFill>
                  <a:srgbClr val="284F7D"/>
                </a:solidFill>
              </a:defRPr>
            </a:lvl8pPr>
            <a:lvl9pPr marL="4114800" lvl="8" indent="-292100" algn="l">
              <a:lnSpc>
                <a:spcPct val="115000"/>
              </a:lnSpc>
              <a:spcBef>
                <a:spcPts val="0"/>
              </a:spcBef>
              <a:spcAft>
                <a:spcPts val="0"/>
              </a:spcAft>
              <a:buClr>
                <a:srgbClr val="284F7D"/>
              </a:buClr>
              <a:buSzPts val="1000"/>
              <a:buChar char="■"/>
              <a:defRPr sz="1000">
                <a:solidFill>
                  <a:srgbClr val="284F7D"/>
                </a:solidFill>
              </a:defRPr>
            </a:lvl9pPr>
          </a:lstStyle>
          <a:p>
            <a:endParaRPr/>
          </a:p>
        </p:txBody>
      </p:sp>
      <p:sp>
        <p:nvSpPr>
          <p:cNvPr id="58" name="Google Shape;58;p13"/>
          <p:cNvSpPr txBox="1">
            <a:spLocks noGrp="1"/>
          </p:cNvSpPr>
          <p:nvPr>
            <p:ph type="body" idx="2"/>
          </p:nvPr>
        </p:nvSpPr>
        <p:spPr>
          <a:xfrm>
            <a:off x="4832400" y="1507025"/>
            <a:ext cx="3999900" cy="3152700"/>
          </a:xfrm>
          <a:prstGeom prst="rect">
            <a:avLst/>
          </a:prstGeom>
          <a:noFill/>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rgbClr val="284F7D"/>
              </a:buClr>
              <a:buSzPts val="1200"/>
              <a:buChar char="●"/>
              <a:defRPr sz="1200">
                <a:solidFill>
                  <a:srgbClr val="284F7D"/>
                </a:solidFill>
              </a:defRPr>
            </a:lvl1pPr>
            <a:lvl2pPr marL="914400" lvl="1" indent="-292100" algn="l">
              <a:lnSpc>
                <a:spcPct val="115000"/>
              </a:lnSpc>
              <a:spcBef>
                <a:spcPts val="0"/>
              </a:spcBef>
              <a:spcAft>
                <a:spcPts val="0"/>
              </a:spcAft>
              <a:buClr>
                <a:srgbClr val="284F7D"/>
              </a:buClr>
              <a:buSzPts val="1000"/>
              <a:buChar char="○"/>
              <a:defRPr sz="1000">
                <a:solidFill>
                  <a:srgbClr val="284F7D"/>
                </a:solidFill>
              </a:defRPr>
            </a:lvl2pPr>
            <a:lvl3pPr marL="1371600" lvl="2" indent="-292100" algn="l">
              <a:lnSpc>
                <a:spcPct val="115000"/>
              </a:lnSpc>
              <a:spcBef>
                <a:spcPts val="0"/>
              </a:spcBef>
              <a:spcAft>
                <a:spcPts val="0"/>
              </a:spcAft>
              <a:buClr>
                <a:srgbClr val="284F7D"/>
              </a:buClr>
              <a:buSzPts val="1000"/>
              <a:buChar char="■"/>
              <a:defRPr sz="1000">
                <a:solidFill>
                  <a:srgbClr val="284F7D"/>
                </a:solidFill>
              </a:defRPr>
            </a:lvl3pPr>
            <a:lvl4pPr marL="1828800" lvl="3" indent="-292100" algn="l">
              <a:lnSpc>
                <a:spcPct val="115000"/>
              </a:lnSpc>
              <a:spcBef>
                <a:spcPts val="0"/>
              </a:spcBef>
              <a:spcAft>
                <a:spcPts val="0"/>
              </a:spcAft>
              <a:buClr>
                <a:srgbClr val="284F7D"/>
              </a:buClr>
              <a:buSzPts val="1000"/>
              <a:buChar char="●"/>
              <a:defRPr sz="1000">
                <a:solidFill>
                  <a:srgbClr val="284F7D"/>
                </a:solidFill>
              </a:defRPr>
            </a:lvl4pPr>
            <a:lvl5pPr marL="2286000" lvl="4" indent="-292100" algn="l">
              <a:lnSpc>
                <a:spcPct val="115000"/>
              </a:lnSpc>
              <a:spcBef>
                <a:spcPts val="0"/>
              </a:spcBef>
              <a:spcAft>
                <a:spcPts val="0"/>
              </a:spcAft>
              <a:buClr>
                <a:srgbClr val="284F7D"/>
              </a:buClr>
              <a:buSzPts val="1000"/>
              <a:buChar char="○"/>
              <a:defRPr sz="1000">
                <a:solidFill>
                  <a:srgbClr val="284F7D"/>
                </a:solidFill>
              </a:defRPr>
            </a:lvl5pPr>
            <a:lvl6pPr marL="2743200" lvl="5" indent="-292100" algn="l">
              <a:lnSpc>
                <a:spcPct val="115000"/>
              </a:lnSpc>
              <a:spcBef>
                <a:spcPts val="0"/>
              </a:spcBef>
              <a:spcAft>
                <a:spcPts val="0"/>
              </a:spcAft>
              <a:buClr>
                <a:srgbClr val="284F7D"/>
              </a:buClr>
              <a:buSzPts val="1000"/>
              <a:buChar char="■"/>
              <a:defRPr sz="1000">
                <a:solidFill>
                  <a:srgbClr val="284F7D"/>
                </a:solidFill>
              </a:defRPr>
            </a:lvl6pPr>
            <a:lvl7pPr marL="3200400" lvl="6" indent="-292100" algn="l">
              <a:lnSpc>
                <a:spcPct val="115000"/>
              </a:lnSpc>
              <a:spcBef>
                <a:spcPts val="0"/>
              </a:spcBef>
              <a:spcAft>
                <a:spcPts val="0"/>
              </a:spcAft>
              <a:buClr>
                <a:srgbClr val="284F7D"/>
              </a:buClr>
              <a:buSzPts val="1000"/>
              <a:buChar char="●"/>
              <a:defRPr sz="1000">
                <a:solidFill>
                  <a:srgbClr val="284F7D"/>
                </a:solidFill>
              </a:defRPr>
            </a:lvl7pPr>
            <a:lvl8pPr marL="3657600" lvl="7" indent="-292100" algn="l">
              <a:lnSpc>
                <a:spcPct val="115000"/>
              </a:lnSpc>
              <a:spcBef>
                <a:spcPts val="0"/>
              </a:spcBef>
              <a:spcAft>
                <a:spcPts val="0"/>
              </a:spcAft>
              <a:buClr>
                <a:srgbClr val="284F7D"/>
              </a:buClr>
              <a:buSzPts val="1000"/>
              <a:buChar char="○"/>
              <a:defRPr sz="1000">
                <a:solidFill>
                  <a:srgbClr val="284F7D"/>
                </a:solidFill>
              </a:defRPr>
            </a:lvl8pPr>
            <a:lvl9pPr marL="4114800" lvl="8" indent="-292100" algn="l">
              <a:lnSpc>
                <a:spcPct val="115000"/>
              </a:lnSpc>
              <a:spcBef>
                <a:spcPts val="0"/>
              </a:spcBef>
              <a:spcAft>
                <a:spcPts val="0"/>
              </a:spcAft>
              <a:buClr>
                <a:srgbClr val="284F7D"/>
              </a:buClr>
              <a:buSzPts val="1000"/>
              <a:buChar char="■"/>
              <a:defRPr sz="1000">
                <a:solidFill>
                  <a:srgbClr val="284F7D"/>
                </a:solidFill>
              </a:defRPr>
            </a:lvl9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308782" y="1640000"/>
            <a:ext cx="8526000" cy="33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2440287" y="1640000"/>
            <a:ext cx="2131500" cy="332100"/>
          </a:xfrm>
          <a:prstGeom prst="rect">
            <a:avLst/>
          </a:pr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4571811" y="1640000"/>
            <a:ext cx="2131500" cy="332100"/>
          </a:xfrm>
          <a:prstGeom prst="rect">
            <a:avLst/>
          </a:pr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08750" y="1640000"/>
            <a:ext cx="2131500" cy="332100"/>
          </a:xfrm>
          <a:prstGeom prst="rect">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232550" y="609450"/>
            <a:ext cx="6355200" cy="8778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434343"/>
              </a:buClr>
              <a:buSzPts val="2800"/>
              <a:buNone/>
              <a:defRPr sz="2800" b="1">
                <a:solidFill>
                  <a:srgbClr val="434343"/>
                </a:solidFill>
              </a:defRPr>
            </a:lvl1pPr>
            <a:lvl2pPr lvl="1" algn="l">
              <a:lnSpc>
                <a:spcPct val="100000"/>
              </a:lnSpc>
              <a:spcBef>
                <a:spcPts val="0"/>
              </a:spcBef>
              <a:spcAft>
                <a:spcPts val="0"/>
              </a:spcAft>
              <a:buClr>
                <a:srgbClr val="434343"/>
              </a:buClr>
              <a:buSzPts val="2800"/>
              <a:buNone/>
              <a:defRPr sz="2800" b="1">
                <a:solidFill>
                  <a:srgbClr val="434343"/>
                </a:solidFill>
              </a:defRPr>
            </a:lvl2pPr>
            <a:lvl3pPr lvl="2" algn="l">
              <a:lnSpc>
                <a:spcPct val="100000"/>
              </a:lnSpc>
              <a:spcBef>
                <a:spcPts val="0"/>
              </a:spcBef>
              <a:spcAft>
                <a:spcPts val="0"/>
              </a:spcAft>
              <a:buClr>
                <a:srgbClr val="434343"/>
              </a:buClr>
              <a:buSzPts val="2800"/>
              <a:buNone/>
              <a:defRPr sz="2800" b="1">
                <a:solidFill>
                  <a:srgbClr val="434343"/>
                </a:solidFill>
              </a:defRPr>
            </a:lvl3pPr>
            <a:lvl4pPr lvl="3" algn="l">
              <a:lnSpc>
                <a:spcPct val="100000"/>
              </a:lnSpc>
              <a:spcBef>
                <a:spcPts val="0"/>
              </a:spcBef>
              <a:spcAft>
                <a:spcPts val="0"/>
              </a:spcAft>
              <a:buClr>
                <a:srgbClr val="434343"/>
              </a:buClr>
              <a:buSzPts val="2800"/>
              <a:buNone/>
              <a:defRPr sz="2800" b="1">
                <a:solidFill>
                  <a:srgbClr val="434343"/>
                </a:solidFill>
              </a:defRPr>
            </a:lvl4pPr>
            <a:lvl5pPr lvl="4" algn="l">
              <a:lnSpc>
                <a:spcPct val="100000"/>
              </a:lnSpc>
              <a:spcBef>
                <a:spcPts val="0"/>
              </a:spcBef>
              <a:spcAft>
                <a:spcPts val="0"/>
              </a:spcAft>
              <a:buClr>
                <a:srgbClr val="434343"/>
              </a:buClr>
              <a:buSzPts val="2800"/>
              <a:buNone/>
              <a:defRPr sz="2800" b="1">
                <a:solidFill>
                  <a:srgbClr val="434343"/>
                </a:solidFill>
              </a:defRPr>
            </a:lvl5pPr>
            <a:lvl6pPr lvl="5" algn="l">
              <a:lnSpc>
                <a:spcPct val="100000"/>
              </a:lnSpc>
              <a:spcBef>
                <a:spcPts val="0"/>
              </a:spcBef>
              <a:spcAft>
                <a:spcPts val="0"/>
              </a:spcAft>
              <a:buClr>
                <a:srgbClr val="434343"/>
              </a:buClr>
              <a:buSzPts val="2800"/>
              <a:buNone/>
              <a:defRPr sz="2800" b="1">
                <a:solidFill>
                  <a:srgbClr val="434343"/>
                </a:solidFill>
              </a:defRPr>
            </a:lvl6pPr>
            <a:lvl7pPr lvl="6" algn="l">
              <a:lnSpc>
                <a:spcPct val="100000"/>
              </a:lnSpc>
              <a:spcBef>
                <a:spcPts val="0"/>
              </a:spcBef>
              <a:spcAft>
                <a:spcPts val="0"/>
              </a:spcAft>
              <a:buClr>
                <a:srgbClr val="434343"/>
              </a:buClr>
              <a:buSzPts val="2800"/>
              <a:buNone/>
              <a:defRPr sz="2800" b="1">
                <a:solidFill>
                  <a:srgbClr val="434343"/>
                </a:solidFill>
              </a:defRPr>
            </a:lvl7pPr>
            <a:lvl8pPr lvl="7" algn="l">
              <a:lnSpc>
                <a:spcPct val="100000"/>
              </a:lnSpc>
              <a:spcBef>
                <a:spcPts val="0"/>
              </a:spcBef>
              <a:spcAft>
                <a:spcPts val="0"/>
              </a:spcAft>
              <a:buClr>
                <a:srgbClr val="434343"/>
              </a:buClr>
              <a:buSzPts val="2800"/>
              <a:buNone/>
              <a:defRPr sz="2800" b="1">
                <a:solidFill>
                  <a:srgbClr val="434343"/>
                </a:solidFill>
              </a:defRPr>
            </a:lvl8pPr>
            <a:lvl9pPr lvl="8" algn="l">
              <a:lnSpc>
                <a:spcPct val="100000"/>
              </a:lnSpc>
              <a:spcBef>
                <a:spcPts val="0"/>
              </a:spcBef>
              <a:spcAft>
                <a:spcPts val="0"/>
              </a:spcAft>
              <a:buClr>
                <a:srgbClr val="434343"/>
              </a:buClr>
              <a:buSzPts val="2800"/>
              <a:buNone/>
              <a:defRPr sz="2800" b="1">
                <a:solidFill>
                  <a:srgbClr val="434343"/>
                </a:solidFill>
              </a:defRPr>
            </a:lvl9pPr>
          </a:lstStyle>
          <a:p>
            <a:endParaRPr/>
          </a:p>
        </p:txBody>
      </p:sp>
      <p:sp>
        <p:nvSpPr>
          <p:cNvPr id="67" name="Google Shape;67;p14"/>
          <p:cNvSpPr txBox="1">
            <a:spLocks noGrp="1"/>
          </p:cNvSpPr>
          <p:nvPr>
            <p:ph type="body" idx="1"/>
          </p:nvPr>
        </p:nvSpPr>
        <p:spPr>
          <a:xfrm>
            <a:off x="308775" y="2286000"/>
            <a:ext cx="2690400" cy="2248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68" name="Google Shape;68;p14"/>
          <p:cNvSpPr txBox="1">
            <a:spLocks noGrp="1"/>
          </p:cNvSpPr>
          <p:nvPr>
            <p:ph type="body" idx="2"/>
          </p:nvPr>
        </p:nvSpPr>
        <p:spPr>
          <a:xfrm>
            <a:off x="3226538" y="2286000"/>
            <a:ext cx="2690400" cy="2248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69" name="Google Shape;69;p14"/>
          <p:cNvSpPr txBox="1">
            <a:spLocks noGrp="1"/>
          </p:cNvSpPr>
          <p:nvPr>
            <p:ph type="body" idx="3"/>
          </p:nvPr>
        </p:nvSpPr>
        <p:spPr>
          <a:xfrm>
            <a:off x="6140563" y="2286000"/>
            <a:ext cx="2690400" cy="2248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70" name="Google Shape;70;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4">
    <p:bg>
      <p:bgPr>
        <a:solidFill>
          <a:srgbClr val="FFFFFF"/>
        </a:solidFill>
        <a:effectLst/>
      </p:bgPr>
    </p:bg>
    <p:spTree>
      <p:nvGrpSpPr>
        <p:cNvPr id="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140800" y="3781876"/>
            <a:ext cx="4862400" cy="124200"/>
          </a:xfrm>
          <a:prstGeom prst="rect">
            <a:avLst/>
          </a:prstGeom>
          <a:solidFill>
            <a:srgbClr val="28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140800" y="1237413"/>
            <a:ext cx="4862400" cy="124200"/>
          </a:xfrm>
          <a:prstGeom prst="rect">
            <a:avLst/>
          </a:prstGeom>
          <a:solidFill>
            <a:srgbClr val="28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2140800" y="1630500"/>
            <a:ext cx="4862400" cy="18825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0D47A1"/>
              </a:buClr>
              <a:buSzPts val="4000"/>
              <a:buNone/>
              <a:defRPr sz="4000" b="1">
                <a:solidFill>
                  <a:srgbClr val="284F7D"/>
                </a:solidFill>
              </a:defRPr>
            </a:lvl1pPr>
            <a:lvl2pPr lvl="1" algn="ctr">
              <a:lnSpc>
                <a:spcPct val="100000"/>
              </a:lnSpc>
              <a:spcBef>
                <a:spcPts val="0"/>
              </a:spcBef>
              <a:spcAft>
                <a:spcPts val="0"/>
              </a:spcAft>
              <a:buClr>
                <a:srgbClr val="0D47A1"/>
              </a:buClr>
              <a:buSzPts val="4000"/>
              <a:buNone/>
              <a:defRPr sz="4000" b="1">
                <a:solidFill>
                  <a:srgbClr val="284F7D"/>
                </a:solidFill>
              </a:defRPr>
            </a:lvl2pPr>
            <a:lvl3pPr lvl="2" algn="ctr">
              <a:lnSpc>
                <a:spcPct val="100000"/>
              </a:lnSpc>
              <a:spcBef>
                <a:spcPts val="0"/>
              </a:spcBef>
              <a:spcAft>
                <a:spcPts val="0"/>
              </a:spcAft>
              <a:buClr>
                <a:srgbClr val="0D47A1"/>
              </a:buClr>
              <a:buSzPts val="4000"/>
              <a:buNone/>
              <a:defRPr sz="4000" b="1">
                <a:solidFill>
                  <a:srgbClr val="284F7D"/>
                </a:solidFill>
              </a:defRPr>
            </a:lvl3pPr>
            <a:lvl4pPr lvl="3" algn="ctr">
              <a:lnSpc>
                <a:spcPct val="100000"/>
              </a:lnSpc>
              <a:spcBef>
                <a:spcPts val="0"/>
              </a:spcBef>
              <a:spcAft>
                <a:spcPts val="0"/>
              </a:spcAft>
              <a:buClr>
                <a:srgbClr val="0D47A1"/>
              </a:buClr>
              <a:buSzPts val="4000"/>
              <a:buNone/>
              <a:defRPr sz="4000" b="1">
                <a:solidFill>
                  <a:srgbClr val="284F7D"/>
                </a:solidFill>
              </a:defRPr>
            </a:lvl4pPr>
            <a:lvl5pPr lvl="4" algn="ctr">
              <a:lnSpc>
                <a:spcPct val="100000"/>
              </a:lnSpc>
              <a:spcBef>
                <a:spcPts val="0"/>
              </a:spcBef>
              <a:spcAft>
                <a:spcPts val="0"/>
              </a:spcAft>
              <a:buClr>
                <a:srgbClr val="0D47A1"/>
              </a:buClr>
              <a:buSzPts val="4000"/>
              <a:buNone/>
              <a:defRPr sz="4000" b="1">
                <a:solidFill>
                  <a:srgbClr val="284F7D"/>
                </a:solidFill>
              </a:defRPr>
            </a:lvl5pPr>
            <a:lvl6pPr lvl="5" algn="ctr">
              <a:lnSpc>
                <a:spcPct val="100000"/>
              </a:lnSpc>
              <a:spcBef>
                <a:spcPts val="0"/>
              </a:spcBef>
              <a:spcAft>
                <a:spcPts val="0"/>
              </a:spcAft>
              <a:buClr>
                <a:srgbClr val="0D47A1"/>
              </a:buClr>
              <a:buSzPts val="4000"/>
              <a:buNone/>
              <a:defRPr sz="4000" b="1">
                <a:solidFill>
                  <a:srgbClr val="284F7D"/>
                </a:solidFill>
              </a:defRPr>
            </a:lvl6pPr>
            <a:lvl7pPr lvl="6" algn="ctr">
              <a:lnSpc>
                <a:spcPct val="100000"/>
              </a:lnSpc>
              <a:spcBef>
                <a:spcPts val="0"/>
              </a:spcBef>
              <a:spcAft>
                <a:spcPts val="0"/>
              </a:spcAft>
              <a:buClr>
                <a:srgbClr val="0D47A1"/>
              </a:buClr>
              <a:buSzPts val="4000"/>
              <a:buNone/>
              <a:defRPr sz="4000" b="1">
                <a:solidFill>
                  <a:srgbClr val="284F7D"/>
                </a:solidFill>
              </a:defRPr>
            </a:lvl7pPr>
            <a:lvl8pPr lvl="7" algn="ctr">
              <a:lnSpc>
                <a:spcPct val="100000"/>
              </a:lnSpc>
              <a:spcBef>
                <a:spcPts val="0"/>
              </a:spcBef>
              <a:spcAft>
                <a:spcPts val="0"/>
              </a:spcAft>
              <a:buClr>
                <a:srgbClr val="0D47A1"/>
              </a:buClr>
              <a:buSzPts val="4000"/>
              <a:buNone/>
              <a:defRPr sz="4000" b="1">
                <a:solidFill>
                  <a:srgbClr val="284F7D"/>
                </a:solidFill>
              </a:defRPr>
            </a:lvl8pPr>
            <a:lvl9pPr lvl="8" algn="ctr">
              <a:lnSpc>
                <a:spcPct val="100000"/>
              </a:lnSpc>
              <a:spcBef>
                <a:spcPts val="0"/>
              </a:spcBef>
              <a:spcAft>
                <a:spcPts val="0"/>
              </a:spcAft>
              <a:buClr>
                <a:srgbClr val="0D47A1"/>
              </a:buClr>
              <a:buSzPts val="4000"/>
              <a:buNone/>
              <a:defRPr sz="4000" b="1">
                <a:solidFill>
                  <a:srgbClr val="284F7D"/>
                </a:solidFill>
              </a:defRPr>
            </a:lvl9pPr>
          </a:lstStyle>
          <a:p>
            <a:endParaRPr/>
          </a:p>
        </p:txBody>
      </p:sp>
      <p:sp>
        <p:nvSpPr>
          <p:cNvPr id="76" name="Google Shape;76;p15"/>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284F7D"/>
                </a:solidFill>
              </a:defRPr>
            </a:lvl1pPr>
            <a:lvl2pPr lvl="1" algn="r">
              <a:lnSpc>
                <a:spcPct val="100000"/>
              </a:lnSpc>
              <a:spcAft>
                <a:spcPts val="0"/>
              </a:spcAft>
              <a:buNone/>
              <a:defRPr sz="1000">
                <a:solidFill>
                  <a:srgbClr val="284F7D"/>
                </a:solidFill>
              </a:defRPr>
            </a:lvl2pPr>
            <a:lvl3pPr lvl="2" algn="r">
              <a:lnSpc>
                <a:spcPct val="100000"/>
              </a:lnSpc>
              <a:spcAft>
                <a:spcPts val="0"/>
              </a:spcAft>
              <a:buNone/>
              <a:defRPr sz="1000">
                <a:solidFill>
                  <a:srgbClr val="284F7D"/>
                </a:solidFill>
              </a:defRPr>
            </a:lvl3pPr>
            <a:lvl4pPr lvl="3" algn="r">
              <a:lnSpc>
                <a:spcPct val="100000"/>
              </a:lnSpc>
              <a:spcAft>
                <a:spcPts val="0"/>
              </a:spcAft>
              <a:buNone/>
              <a:defRPr sz="1000">
                <a:solidFill>
                  <a:srgbClr val="284F7D"/>
                </a:solidFill>
              </a:defRPr>
            </a:lvl4pPr>
            <a:lvl5pPr lvl="4" algn="r">
              <a:lnSpc>
                <a:spcPct val="100000"/>
              </a:lnSpc>
              <a:spcAft>
                <a:spcPts val="0"/>
              </a:spcAft>
              <a:buNone/>
              <a:defRPr sz="1000">
                <a:solidFill>
                  <a:srgbClr val="284F7D"/>
                </a:solidFill>
              </a:defRPr>
            </a:lvl5pPr>
            <a:lvl6pPr lvl="5" algn="r">
              <a:lnSpc>
                <a:spcPct val="100000"/>
              </a:lnSpc>
              <a:spcAft>
                <a:spcPts val="0"/>
              </a:spcAft>
              <a:buNone/>
              <a:defRPr sz="1000">
                <a:solidFill>
                  <a:srgbClr val="284F7D"/>
                </a:solidFill>
              </a:defRPr>
            </a:lvl6pPr>
            <a:lvl7pPr lvl="6" algn="r">
              <a:lnSpc>
                <a:spcPct val="100000"/>
              </a:lnSpc>
              <a:spcAft>
                <a:spcPts val="0"/>
              </a:spcAft>
              <a:buNone/>
              <a:defRPr sz="1000">
                <a:solidFill>
                  <a:srgbClr val="284F7D"/>
                </a:solidFill>
              </a:defRPr>
            </a:lvl7pPr>
            <a:lvl8pPr lvl="7" algn="r">
              <a:lnSpc>
                <a:spcPct val="100000"/>
              </a:lnSpc>
              <a:spcAft>
                <a:spcPts val="0"/>
              </a:spcAft>
              <a:buNone/>
              <a:defRPr sz="1000">
                <a:solidFill>
                  <a:srgbClr val="284F7D"/>
                </a:solidFill>
              </a:defRPr>
            </a:lvl8pPr>
            <a:lvl9pPr lvl="8" algn="r">
              <a:lnSpc>
                <a:spcPct val="100000"/>
              </a:lnSpc>
              <a:spcAft>
                <a:spcPts val="0"/>
              </a:spcAft>
              <a:buNone/>
              <a:defRPr sz="1000">
                <a:solidFill>
                  <a:srgbClr val="284F7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4">
  <p:cSld name="AUTOLAYOUT_5">
    <p:bg>
      <p:bgPr>
        <a:solidFill>
          <a:srgbClr val="FFFFFF"/>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a:blip r:embed="rId2">
            <a:alphaModFix/>
          </a:blip>
          <a:stretch>
            <a:fillRect/>
          </a:stretch>
        </p:blipFill>
        <p:spPr>
          <a:xfrm>
            <a:off x="-1" y="-3"/>
            <a:ext cx="9144007" cy="5143500"/>
          </a:xfrm>
          <a:prstGeom prst="rect">
            <a:avLst/>
          </a:prstGeom>
          <a:noFill/>
          <a:ln>
            <a:noFill/>
          </a:ln>
        </p:spPr>
      </p:pic>
      <p:sp>
        <p:nvSpPr>
          <p:cNvPr id="79" name="Google Shape;79;p16"/>
          <p:cNvSpPr txBox="1">
            <a:spLocks noGrp="1"/>
          </p:cNvSpPr>
          <p:nvPr>
            <p:ph type="ctrTitle"/>
          </p:nvPr>
        </p:nvSpPr>
        <p:spPr>
          <a:xfrm>
            <a:off x="436825" y="901200"/>
            <a:ext cx="4065900" cy="33411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a:endParaRPr/>
          </a:p>
        </p:txBody>
      </p:sp>
      <p:sp>
        <p:nvSpPr>
          <p:cNvPr id="80" name="Google Shape;80;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AUTOLAYOUT_6">
    <p:bg>
      <p:bgPr>
        <a:solidFill>
          <a:srgbClr val="FFFFFF"/>
        </a:solidFill>
        <a:effectLst/>
      </p:bgPr>
    </p:bg>
    <p:spTree>
      <p:nvGrpSpPr>
        <p:cNvPr id="1" name="Shape 81"/>
        <p:cNvGrpSpPr/>
        <p:nvPr/>
      </p:nvGrpSpPr>
      <p:grpSpPr>
        <a:xfrm>
          <a:off x="0" y="0"/>
          <a:ext cx="0" cy="0"/>
          <a:chOff x="0" y="0"/>
          <a:chExt cx="0" cy="0"/>
        </a:xfrm>
      </p:grpSpPr>
      <p:sp>
        <p:nvSpPr>
          <p:cNvPr id="82" name="Google Shape;82;p17"/>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83" name="Google Shape;83;p17"/>
          <p:cNvSpPr/>
          <p:nvPr/>
        </p:nvSpPr>
        <p:spPr>
          <a:xfrm>
            <a:off x="3500000" y="3464400"/>
            <a:ext cx="4731600" cy="1679100"/>
          </a:xfrm>
          <a:prstGeom prst="rect">
            <a:avLst/>
          </a:prstGeom>
          <a:solidFill>
            <a:schemeClr val="dk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84" name="Google Shape;84;p17"/>
          <p:cNvSpPr txBox="1">
            <a:spLocks noGrp="1"/>
          </p:cNvSpPr>
          <p:nvPr>
            <p:ph type="ctrTitle"/>
          </p:nvPr>
        </p:nvSpPr>
        <p:spPr>
          <a:xfrm>
            <a:off x="3500000" y="342900"/>
            <a:ext cx="4731600" cy="29148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rgbClr val="212121"/>
              </a:buClr>
              <a:buSzPts val="4800"/>
              <a:buNone/>
              <a:defRPr sz="4800" b="1">
                <a:solidFill>
                  <a:srgbClr val="212121"/>
                </a:solidFill>
              </a:defRPr>
            </a:lvl1pPr>
            <a:lvl2pPr lvl="1" algn="l">
              <a:lnSpc>
                <a:spcPct val="100000"/>
              </a:lnSpc>
              <a:spcBef>
                <a:spcPts val="0"/>
              </a:spcBef>
              <a:spcAft>
                <a:spcPts val="0"/>
              </a:spcAft>
              <a:buClr>
                <a:srgbClr val="212121"/>
              </a:buClr>
              <a:buSzPts val="4800"/>
              <a:buNone/>
              <a:defRPr sz="4800" b="1">
                <a:solidFill>
                  <a:srgbClr val="212121"/>
                </a:solidFill>
              </a:defRPr>
            </a:lvl2pPr>
            <a:lvl3pPr lvl="2" algn="l">
              <a:lnSpc>
                <a:spcPct val="100000"/>
              </a:lnSpc>
              <a:spcBef>
                <a:spcPts val="0"/>
              </a:spcBef>
              <a:spcAft>
                <a:spcPts val="0"/>
              </a:spcAft>
              <a:buClr>
                <a:srgbClr val="212121"/>
              </a:buClr>
              <a:buSzPts val="4800"/>
              <a:buNone/>
              <a:defRPr sz="4800" b="1">
                <a:solidFill>
                  <a:srgbClr val="212121"/>
                </a:solidFill>
              </a:defRPr>
            </a:lvl3pPr>
            <a:lvl4pPr lvl="3" algn="l">
              <a:lnSpc>
                <a:spcPct val="100000"/>
              </a:lnSpc>
              <a:spcBef>
                <a:spcPts val="0"/>
              </a:spcBef>
              <a:spcAft>
                <a:spcPts val="0"/>
              </a:spcAft>
              <a:buClr>
                <a:srgbClr val="212121"/>
              </a:buClr>
              <a:buSzPts val="4800"/>
              <a:buNone/>
              <a:defRPr sz="4800" b="1">
                <a:solidFill>
                  <a:srgbClr val="212121"/>
                </a:solidFill>
              </a:defRPr>
            </a:lvl4pPr>
            <a:lvl5pPr lvl="4" algn="l">
              <a:lnSpc>
                <a:spcPct val="100000"/>
              </a:lnSpc>
              <a:spcBef>
                <a:spcPts val="0"/>
              </a:spcBef>
              <a:spcAft>
                <a:spcPts val="0"/>
              </a:spcAft>
              <a:buClr>
                <a:srgbClr val="212121"/>
              </a:buClr>
              <a:buSzPts val="4800"/>
              <a:buNone/>
              <a:defRPr sz="4800" b="1">
                <a:solidFill>
                  <a:srgbClr val="212121"/>
                </a:solidFill>
              </a:defRPr>
            </a:lvl5pPr>
            <a:lvl6pPr lvl="5" algn="l">
              <a:lnSpc>
                <a:spcPct val="100000"/>
              </a:lnSpc>
              <a:spcBef>
                <a:spcPts val="0"/>
              </a:spcBef>
              <a:spcAft>
                <a:spcPts val="0"/>
              </a:spcAft>
              <a:buClr>
                <a:srgbClr val="212121"/>
              </a:buClr>
              <a:buSzPts val="4800"/>
              <a:buNone/>
              <a:defRPr sz="4800" b="1">
                <a:solidFill>
                  <a:srgbClr val="212121"/>
                </a:solidFill>
              </a:defRPr>
            </a:lvl6pPr>
            <a:lvl7pPr lvl="6" algn="l">
              <a:lnSpc>
                <a:spcPct val="100000"/>
              </a:lnSpc>
              <a:spcBef>
                <a:spcPts val="0"/>
              </a:spcBef>
              <a:spcAft>
                <a:spcPts val="0"/>
              </a:spcAft>
              <a:buClr>
                <a:srgbClr val="212121"/>
              </a:buClr>
              <a:buSzPts val="4800"/>
              <a:buNone/>
              <a:defRPr sz="4800" b="1">
                <a:solidFill>
                  <a:srgbClr val="212121"/>
                </a:solidFill>
              </a:defRPr>
            </a:lvl7pPr>
            <a:lvl8pPr lvl="7" algn="l">
              <a:lnSpc>
                <a:spcPct val="100000"/>
              </a:lnSpc>
              <a:spcBef>
                <a:spcPts val="0"/>
              </a:spcBef>
              <a:spcAft>
                <a:spcPts val="0"/>
              </a:spcAft>
              <a:buClr>
                <a:srgbClr val="212121"/>
              </a:buClr>
              <a:buSzPts val="4800"/>
              <a:buNone/>
              <a:defRPr sz="4800" b="1">
                <a:solidFill>
                  <a:srgbClr val="212121"/>
                </a:solidFill>
              </a:defRPr>
            </a:lvl8pPr>
            <a:lvl9pPr lvl="8" algn="l">
              <a:lnSpc>
                <a:spcPct val="100000"/>
              </a:lnSpc>
              <a:spcBef>
                <a:spcPts val="0"/>
              </a:spcBef>
              <a:spcAft>
                <a:spcPts val="0"/>
              </a:spcAft>
              <a:buClr>
                <a:srgbClr val="212121"/>
              </a:buClr>
              <a:buSzPts val="4800"/>
              <a:buNone/>
              <a:defRPr sz="4800" b="1">
                <a:solidFill>
                  <a:srgbClr val="212121"/>
                </a:solidFill>
              </a:defRPr>
            </a:lvl9pPr>
          </a:lstStyle>
          <a:p>
            <a:endParaRPr/>
          </a:p>
        </p:txBody>
      </p:sp>
      <p:sp>
        <p:nvSpPr>
          <p:cNvPr id="85" name="Google Shape;85;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half of a planet with a tree in the middle and half of a planet with a fire and grass&#10;&#10;Description automatically generated">
            <a:extLst>
              <a:ext uri="{FF2B5EF4-FFF2-40B4-BE49-F238E27FC236}">
                <a16:creationId xmlns:a16="http://schemas.microsoft.com/office/drawing/2014/main" id="{0A2C3A30-DF10-59A9-C81C-F692012664ED}"/>
              </a:ext>
            </a:extLst>
          </p:cNvPr>
          <p:cNvPicPr>
            <a:picLocks noChangeAspect="1"/>
          </p:cNvPicPr>
          <p:nvPr/>
        </p:nvPicPr>
        <p:blipFill>
          <a:blip r:embed="rId2"/>
          <a:stretch>
            <a:fillRect/>
          </a:stretch>
        </p:blipFill>
        <p:spPr>
          <a:xfrm>
            <a:off x="0" y="0"/>
            <a:ext cx="10024587" cy="5565600"/>
          </a:xfrm>
          <a:prstGeom prst="rect">
            <a:avLst/>
          </a:prstGeom>
        </p:spPr>
      </p:pic>
      <p:sp>
        <p:nvSpPr>
          <p:cNvPr id="8" name="Text Placeholder 7">
            <a:extLst>
              <a:ext uri="{FF2B5EF4-FFF2-40B4-BE49-F238E27FC236}">
                <a16:creationId xmlns:a16="http://schemas.microsoft.com/office/drawing/2014/main" id="{97F7F52F-818E-DADE-45BA-FF806AB4C0C4}"/>
              </a:ext>
            </a:extLst>
          </p:cNvPr>
          <p:cNvSpPr>
            <a:spLocks noGrp="1"/>
          </p:cNvSpPr>
          <p:nvPr>
            <p:ph type="body" idx="1"/>
          </p:nvPr>
        </p:nvSpPr>
        <p:spPr>
          <a:xfrm>
            <a:off x="333300" y="4237775"/>
            <a:ext cx="9033900" cy="605100"/>
          </a:xfrm>
        </p:spPr>
        <p:txBody>
          <a:bodyPr>
            <a:noAutofit/>
          </a:bodyPr>
          <a:lstStyle/>
          <a:p>
            <a:pPr algn="ctr"/>
            <a:r>
              <a:rPr lang="en-US" sz="4800" dirty="0">
                <a:solidFill>
                  <a:schemeClr val="bg1"/>
                </a:solidFill>
              </a:rPr>
              <a:t>Anthony Banks</a:t>
            </a:r>
          </a:p>
        </p:txBody>
      </p:sp>
      <p:sp>
        <p:nvSpPr>
          <p:cNvPr id="6" name="Title 5">
            <a:extLst>
              <a:ext uri="{FF2B5EF4-FFF2-40B4-BE49-F238E27FC236}">
                <a16:creationId xmlns:a16="http://schemas.microsoft.com/office/drawing/2014/main" id="{08822BAF-16FA-1C3B-A3D4-9C93267A59E1}"/>
              </a:ext>
            </a:extLst>
          </p:cNvPr>
          <p:cNvSpPr>
            <a:spLocks noGrp="1"/>
          </p:cNvSpPr>
          <p:nvPr>
            <p:ph type="title" idx="4294967295"/>
          </p:nvPr>
        </p:nvSpPr>
        <p:spPr>
          <a:xfrm>
            <a:off x="623888" y="-107950"/>
            <a:ext cx="8520112" cy="620713"/>
          </a:xfrm>
        </p:spPr>
        <p:txBody>
          <a:bodyPr>
            <a:noAutofit/>
          </a:bodyPr>
          <a:lstStyle/>
          <a:p>
            <a:pPr algn="ctr"/>
            <a:r>
              <a:rPr lang="en-US" sz="4800" dirty="0">
                <a:solidFill>
                  <a:schemeClr val="bg1">
                    <a:lumMod val="95000"/>
                  </a:schemeClr>
                </a:solidFill>
              </a:rPr>
              <a:t>Climate Change Meets </a:t>
            </a:r>
          </a:p>
        </p:txBody>
      </p:sp>
      <p:pic>
        <p:nvPicPr>
          <p:cNvPr id="7" name="Picture 6" descr="A white x on a black background&#10;&#10;Description automatically generated">
            <a:extLst>
              <a:ext uri="{FF2B5EF4-FFF2-40B4-BE49-F238E27FC236}">
                <a16:creationId xmlns:a16="http://schemas.microsoft.com/office/drawing/2014/main" id="{284443FE-AC95-C088-A90B-F33F5EC061CD}"/>
              </a:ext>
            </a:extLst>
          </p:cNvPr>
          <p:cNvPicPr>
            <a:picLocks noChangeAspect="1"/>
          </p:cNvPicPr>
          <p:nvPr/>
        </p:nvPicPr>
        <p:blipFill>
          <a:blip r:embed="rId3"/>
          <a:stretch>
            <a:fillRect/>
          </a:stretch>
        </p:blipFill>
        <p:spPr>
          <a:xfrm>
            <a:off x="8188537" y="101106"/>
            <a:ext cx="663150" cy="539694"/>
          </a:xfrm>
          <a:prstGeom prst="rect">
            <a:avLst/>
          </a:prstGeom>
        </p:spPr>
      </p:pic>
    </p:spTree>
    <p:extLst>
      <p:ext uri="{BB962C8B-B14F-4D97-AF65-F5344CB8AC3E}">
        <p14:creationId xmlns:p14="http://schemas.microsoft.com/office/powerpoint/2010/main" val="206927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508250" y="3789925"/>
            <a:ext cx="83718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Here we see the spread of the following </a:t>
            </a:r>
            <a:r>
              <a:rPr lang="en" sz="1600" b="1"/>
              <a:t>5 tweets</a:t>
            </a:r>
            <a:r>
              <a:rPr lang="en" sz="1600"/>
              <a:t> on each topic</a:t>
            </a:r>
            <a:endParaRPr sz="1600"/>
          </a:p>
          <a:p>
            <a:pPr marL="457200" lvl="0" indent="-330200" algn="l" rtl="0">
              <a:spcBef>
                <a:spcPts val="0"/>
              </a:spcBef>
              <a:spcAft>
                <a:spcPts val="0"/>
              </a:spcAft>
              <a:buSzPts val="1600"/>
              <a:buChar char="➢"/>
            </a:pPr>
            <a:r>
              <a:rPr lang="en" sz="1600"/>
              <a:t>Continues to remain heavily </a:t>
            </a:r>
            <a:r>
              <a:rPr lang="en" sz="1600" b="1"/>
              <a:t>focused in the US</a:t>
            </a:r>
            <a:r>
              <a:rPr lang="en" sz="1600"/>
              <a:t> (as does most of our dataset)</a:t>
            </a:r>
            <a:endParaRPr sz="1600"/>
          </a:p>
          <a:p>
            <a:pPr marL="457200" lvl="0" indent="-330200" algn="l" rtl="0">
              <a:spcBef>
                <a:spcPts val="0"/>
              </a:spcBef>
              <a:spcAft>
                <a:spcPts val="0"/>
              </a:spcAft>
              <a:buSzPts val="1600"/>
              <a:buChar char="➢"/>
            </a:pPr>
            <a:r>
              <a:rPr lang="en" sz="1600"/>
              <a:t>Still tends toward </a:t>
            </a:r>
            <a:r>
              <a:rPr lang="en" sz="1600" b="1"/>
              <a:t>coastal </a:t>
            </a:r>
            <a:r>
              <a:rPr lang="en" sz="1600"/>
              <a:t>areas &amp; </a:t>
            </a:r>
            <a:r>
              <a:rPr lang="en" sz="1600" b="1"/>
              <a:t>large cities</a:t>
            </a:r>
            <a:endParaRPr sz="1600" b="1"/>
          </a:p>
        </p:txBody>
      </p:sp>
      <p:pic>
        <p:nvPicPr>
          <p:cNvPr id="150" name="Google Shape;150;p27"/>
          <p:cNvPicPr preferRelativeResize="0"/>
          <p:nvPr/>
        </p:nvPicPr>
        <p:blipFill>
          <a:blip r:embed="rId3">
            <a:alphaModFix/>
          </a:blip>
          <a:stretch>
            <a:fillRect/>
          </a:stretch>
        </p:blipFill>
        <p:spPr>
          <a:xfrm>
            <a:off x="799188" y="227625"/>
            <a:ext cx="7545625" cy="348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p:nvPr/>
        </p:nvSpPr>
        <p:spPr>
          <a:xfrm>
            <a:off x="5839450" y="1133900"/>
            <a:ext cx="28833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Char char="●"/>
            </a:pPr>
            <a:r>
              <a:rPr lang="en" b="1">
                <a:solidFill>
                  <a:srgbClr val="5897FF"/>
                </a:solidFill>
              </a:rPr>
              <a:t>High </a:t>
            </a:r>
            <a:r>
              <a:rPr lang="en">
                <a:solidFill>
                  <a:schemeClr val="dk2"/>
                </a:solidFill>
              </a:rPr>
              <a:t>and </a:t>
            </a:r>
            <a:r>
              <a:rPr lang="en" b="1">
                <a:solidFill>
                  <a:schemeClr val="accent4"/>
                </a:solidFill>
              </a:rPr>
              <a:t>Low </a:t>
            </a:r>
            <a:r>
              <a:rPr lang="en">
                <a:solidFill>
                  <a:schemeClr val="dk2"/>
                </a:solidFill>
              </a:rPr>
              <a:t>sentiment consistently </a:t>
            </a:r>
            <a:r>
              <a:rPr lang="en" b="1">
                <a:solidFill>
                  <a:schemeClr val="dk2"/>
                </a:solidFill>
              </a:rPr>
              <a:t>favored </a:t>
            </a:r>
            <a:r>
              <a:rPr lang="en">
                <a:solidFill>
                  <a:schemeClr val="dk2"/>
                </a:solidFill>
              </a:rPr>
              <a:t>across the full timeframe</a:t>
            </a:r>
            <a:endParaRPr>
              <a:solidFill>
                <a:schemeClr val="dk2"/>
              </a:solidFill>
            </a:endParaRPr>
          </a:p>
          <a:p>
            <a:pPr marL="457200" lvl="0" indent="-317500" algn="l" rtl="0">
              <a:spcBef>
                <a:spcPts val="0"/>
              </a:spcBef>
              <a:spcAft>
                <a:spcPts val="0"/>
              </a:spcAft>
              <a:buClr>
                <a:schemeClr val="dk2"/>
              </a:buClr>
              <a:buSzPts val="1400"/>
              <a:buChar char="●"/>
            </a:pPr>
            <a:r>
              <a:rPr lang="en" b="1">
                <a:solidFill>
                  <a:srgbClr val="7CA752"/>
                </a:solidFill>
              </a:rPr>
              <a:t>Average </a:t>
            </a:r>
            <a:r>
              <a:rPr lang="en">
                <a:solidFill>
                  <a:schemeClr val="dk2"/>
                </a:solidFill>
              </a:rPr>
              <a:t>sentiment consistently </a:t>
            </a:r>
            <a:r>
              <a:rPr lang="en" b="1">
                <a:solidFill>
                  <a:schemeClr val="dk2"/>
                </a:solidFill>
              </a:rPr>
              <a:t>least common</a:t>
            </a:r>
            <a:endParaRPr b="1">
              <a:solidFill>
                <a:schemeClr val="dk2"/>
              </a:solidFill>
            </a:endParaRPr>
          </a:p>
          <a:p>
            <a:pPr marL="457200" lvl="0" indent="-317500" algn="l" rtl="0">
              <a:spcBef>
                <a:spcPts val="0"/>
              </a:spcBef>
              <a:spcAft>
                <a:spcPts val="0"/>
              </a:spcAft>
              <a:buClr>
                <a:schemeClr val="dk2"/>
              </a:buClr>
              <a:buSzPts val="1400"/>
              <a:buChar char="●"/>
            </a:pPr>
            <a:r>
              <a:rPr lang="en" b="1">
                <a:solidFill>
                  <a:srgbClr val="CC0000"/>
                </a:solidFill>
              </a:rPr>
              <a:t>Very Low</a:t>
            </a:r>
            <a:r>
              <a:rPr lang="en">
                <a:solidFill>
                  <a:schemeClr val="dk2"/>
                </a:solidFill>
              </a:rPr>
              <a:t> sentiment </a:t>
            </a:r>
            <a:r>
              <a:rPr lang="en" b="1">
                <a:solidFill>
                  <a:schemeClr val="dk2"/>
                </a:solidFill>
              </a:rPr>
              <a:t>aggressive more often</a:t>
            </a:r>
            <a:r>
              <a:rPr lang="en">
                <a:solidFill>
                  <a:schemeClr val="dk2"/>
                </a:solidFill>
              </a:rPr>
              <a:t> than not, especially during times of high engagement</a:t>
            </a:r>
            <a:endParaRPr>
              <a:solidFill>
                <a:schemeClr val="dk2"/>
              </a:solidFill>
            </a:endParaRPr>
          </a:p>
          <a:p>
            <a:pPr marL="457200" lvl="0" indent="-317500" algn="l" rtl="0">
              <a:spcBef>
                <a:spcPts val="0"/>
              </a:spcBef>
              <a:spcAft>
                <a:spcPts val="0"/>
              </a:spcAft>
              <a:buClr>
                <a:schemeClr val="dk2"/>
              </a:buClr>
              <a:buSzPts val="1400"/>
              <a:buChar char="●"/>
            </a:pPr>
            <a:r>
              <a:rPr lang="en" b="1">
                <a:solidFill>
                  <a:schemeClr val="dk2"/>
                </a:solidFill>
              </a:rPr>
              <a:t>Sharp increase</a:t>
            </a:r>
            <a:r>
              <a:rPr lang="en">
                <a:solidFill>
                  <a:schemeClr val="dk2"/>
                </a:solidFill>
              </a:rPr>
              <a:t> in overall number of tweets around </a:t>
            </a:r>
            <a:r>
              <a:rPr lang="en" b="1">
                <a:solidFill>
                  <a:srgbClr val="A205D1"/>
                </a:solidFill>
              </a:rPr>
              <a:t>2016 election cycle</a:t>
            </a:r>
            <a:r>
              <a:rPr lang="en">
                <a:solidFill>
                  <a:srgbClr val="A205D1"/>
                </a:solidFill>
              </a:rPr>
              <a:t> </a:t>
            </a:r>
            <a:r>
              <a:rPr lang="en">
                <a:solidFill>
                  <a:schemeClr val="dk2"/>
                </a:solidFill>
              </a:rPr>
              <a:t>(common to all stances)</a:t>
            </a:r>
            <a:endParaRPr>
              <a:solidFill>
                <a:schemeClr val="dk2"/>
              </a:solidFill>
            </a:endParaRPr>
          </a:p>
        </p:txBody>
      </p:sp>
      <p:sp>
        <p:nvSpPr>
          <p:cNvPr id="156" name="Google Shape;156;p28"/>
          <p:cNvSpPr txBox="1"/>
          <p:nvPr/>
        </p:nvSpPr>
        <p:spPr>
          <a:xfrm>
            <a:off x="453550" y="275375"/>
            <a:ext cx="8269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t>Broad Overview of Climate Denier Tweets Over Time</a:t>
            </a:r>
            <a:endParaRPr sz="2000" b="1"/>
          </a:p>
        </p:txBody>
      </p:sp>
      <p:pic>
        <p:nvPicPr>
          <p:cNvPr id="157" name="Google Shape;157;p28"/>
          <p:cNvPicPr preferRelativeResize="0"/>
          <p:nvPr/>
        </p:nvPicPr>
        <p:blipFill>
          <a:blip r:embed="rId3">
            <a:alphaModFix/>
          </a:blip>
          <a:stretch>
            <a:fillRect/>
          </a:stretch>
        </p:blipFill>
        <p:spPr>
          <a:xfrm>
            <a:off x="152400" y="920375"/>
            <a:ext cx="5427634" cy="407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body" idx="1"/>
          </p:nvPr>
        </p:nvSpPr>
        <p:spPr>
          <a:xfrm>
            <a:off x="473700" y="1214875"/>
            <a:ext cx="2879400" cy="3410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5% sample of original worldwide dataset</a:t>
            </a:r>
            <a:endParaRPr/>
          </a:p>
          <a:p>
            <a:pPr marL="457200" lvl="0" indent="-342900" algn="l" rtl="0">
              <a:spcBef>
                <a:spcPts val="0"/>
              </a:spcBef>
              <a:spcAft>
                <a:spcPts val="0"/>
              </a:spcAft>
              <a:buSzPts val="1800"/>
              <a:buChar char="●"/>
            </a:pPr>
            <a:r>
              <a:rPr lang="en"/>
              <a:t>Deniers mean sentiment is </a:t>
            </a:r>
            <a:r>
              <a:rPr lang="en" b="1"/>
              <a:t>significantly lower</a:t>
            </a:r>
            <a:r>
              <a:rPr lang="en"/>
              <a:t> than other users</a:t>
            </a:r>
            <a:endParaRPr/>
          </a:p>
          <a:p>
            <a:pPr marL="457200" lvl="0" indent="-342900" algn="l" rtl="0">
              <a:spcBef>
                <a:spcPts val="0"/>
              </a:spcBef>
              <a:spcAft>
                <a:spcPts val="0"/>
              </a:spcAft>
              <a:buSzPts val="1800"/>
              <a:buChar char="●"/>
            </a:pPr>
            <a:r>
              <a:rPr lang="en"/>
              <a:t>8% of total users, likely to have more negative interactions</a:t>
            </a:r>
            <a:endParaRPr/>
          </a:p>
          <a:p>
            <a:pPr marL="457200" lvl="0" indent="-342900" algn="l" rtl="0">
              <a:spcBef>
                <a:spcPts val="0"/>
              </a:spcBef>
              <a:spcAft>
                <a:spcPts val="0"/>
              </a:spcAft>
              <a:buSzPts val="1800"/>
              <a:buChar char="●"/>
            </a:pPr>
            <a:r>
              <a:rPr lang="en"/>
              <a:t>Values above 0.85 likely to be outliers</a:t>
            </a:r>
            <a:endParaRPr/>
          </a:p>
        </p:txBody>
      </p:sp>
      <p:pic>
        <p:nvPicPr>
          <p:cNvPr id="163" name="Google Shape;163;p29"/>
          <p:cNvPicPr preferRelativeResize="0"/>
          <p:nvPr/>
        </p:nvPicPr>
        <p:blipFill>
          <a:blip r:embed="rId3">
            <a:alphaModFix/>
          </a:blip>
          <a:stretch>
            <a:fillRect/>
          </a:stretch>
        </p:blipFill>
        <p:spPr>
          <a:xfrm>
            <a:off x="3533550" y="636200"/>
            <a:ext cx="5382875" cy="4037150"/>
          </a:xfrm>
          <a:prstGeom prst="rect">
            <a:avLst/>
          </a:prstGeom>
          <a:noFill/>
          <a:ln>
            <a:noFill/>
          </a:ln>
        </p:spPr>
      </p:pic>
      <p:sp>
        <p:nvSpPr>
          <p:cNvPr id="164" name="Google Shape;164;p29"/>
          <p:cNvSpPr txBox="1"/>
          <p:nvPr/>
        </p:nvSpPr>
        <p:spPr>
          <a:xfrm>
            <a:off x="558850" y="340175"/>
            <a:ext cx="4093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t>ANOVA Test: Stance vs Sentiment</a:t>
            </a:r>
            <a:endParaRPr sz="21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ctrTitle"/>
          </p:nvPr>
        </p:nvSpPr>
        <p:spPr>
          <a:xfrm>
            <a:off x="3500000" y="342900"/>
            <a:ext cx="4731600" cy="2914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 3: Disasters</a:t>
            </a:r>
            <a:endParaRPr/>
          </a:p>
          <a:p>
            <a:pPr marL="0" lvl="0" indent="0" algn="l" rtl="0">
              <a:spcBef>
                <a:spcPts val="0"/>
              </a:spcBef>
              <a:spcAft>
                <a:spcPts val="0"/>
              </a:spcAft>
              <a:buNone/>
            </a:pPr>
            <a:r>
              <a:rPr lang="en" sz="2600" b="0">
                <a:solidFill>
                  <a:schemeClr val="dk1"/>
                </a:solidFill>
              </a:rPr>
              <a:t>Tweet Activity Trends Before and After Disaster</a:t>
            </a:r>
            <a:endParaRPr sz="4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Hurricane Harvey (2017)</a:t>
            </a:r>
            <a:endParaRPr/>
          </a:p>
        </p:txBody>
      </p:sp>
      <p:sp>
        <p:nvSpPr>
          <p:cNvPr id="175" name="Google Shape;175;p31"/>
          <p:cNvSpPr txBox="1">
            <a:spLocks noGrp="1"/>
          </p:cNvSpPr>
          <p:nvPr>
            <p:ph type="body" idx="1"/>
          </p:nvPr>
        </p:nvSpPr>
        <p:spPr>
          <a:xfrm>
            <a:off x="311700" y="1334963"/>
            <a:ext cx="4311300" cy="318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Significant increase in tweets after Hurricane Harvey</a:t>
            </a:r>
            <a:endParaRPr/>
          </a:p>
          <a:p>
            <a:pPr marL="0" lvl="0" indent="0" algn="l" rtl="0">
              <a:spcBef>
                <a:spcPts val="1200"/>
              </a:spcBef>
              <a:spcAft>
                <a:spcPts val="0"/>
              </a:spcAft>
              <a:buNone/>
            </a:pPr>
            <a:r>
              <a:rPr lang="en"/>
              <a:t>Not much concern leading up to Harvey’s landfall but increased once Harvey concluded considering the damage and widespread flooding around the Texas gulf coast</a:t>
            </a:r>
            <a:endParaRPr/>
          </a:p>
          <a:p>
            <a:pPr marL="0" lvl="0" indent="0" algn="l" rtl="0">
              <a:spcBef>
                <a:spcPts val="1200"/>
              </a:spcBef>
              <a:spcAft>
                <a:spcPts val="1200"/>
              </a:spcAft>
              <a:buNone/>
            </a:pPr>
            <a:endParaRPr/>
          </a:p>
        </p:txBody>
      </p:sp>
      <p:pic>
        <p:nvPicPr>
          <p:cNvPr id="176" name="Google Shape;176;p31"/>
          <p:cNvPicPr preferRelativeResize="0"/>
          <p:nvPr/>
        </p:nvPicPr>
        <p:blipFill>
          <a:blip r:embed="rId3">
            <a:alphaModFix/>
          </a:blip>
          <a:stretch>
            <a:fillRect/>
          </a:stretch>
        </p:blipFill>
        <p:spPr>
          <a:xfrm>
            <a:off x="4464475" y="1416375"/>
            <a:ext cx="4627100" cy="286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California Wildfires (2018)</a:t>
            </a:r>
            <a:endParaRPr/>
          </a:p>
        </p:txBody>
      </p:sp>
      <p:sp>
        <p:nvSpPr>
          <p:cNvPr id="182" name="Google Shape;182;p3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Climate and weather topics not significant leading up to the wildfires</a:t>
            </a:r>
            <a:endParaRPr/>
          </a:p>
          <a:p>
            <a:pPr marL="0" lvl="0" indent="0" algn="l" rtl="0">
              <a:spcBef>
                <a:spcPts val="1200"/>
              </a:spcBef>
              <a:spcAft>
                <a:spcPts val="0"/>
              </a:spcAft>
              <a:buNone/>
            </a:pPr>
            <a:r>
              <a:rPr lang="en"/>
              <a:t>Activity does increase once the fires conclude but not at a scale compared to the two other disasters</a:t>
            </a:r>
            <a:endParaRPr/>
          </a:p>
          <a:p>
            <a:pPr marL="0" lvl="0" indent="0" algn="l" rtl="0">
              <a:spcBef>
                <a:spcPts val="1200"/>
              </a:spcBef>
              <a:spcAft>
                <a:spcPts val="1200"/>
              </a:spcAft>
              <a:buNone/>
            </a:pPr>
            <a:r>
              <a:rPr lang="en"/>
              <a:t>Considerable decrease once the wildfires had been contained</a:t>
            </a:r>
            <a:endParaRPr/>
          </a:p>
        </p:txBody>
      </p:sp>
      <p:pic>
        <p:nvPicPr>
          <p:cNvPr id="183" name="Google Shape;183;p32"/>
          <p:cNvPicPr preferRelativeResize="0"/>
          <p:nvPr/>
        </p:nvPicPr>
        <p:blipFill>
          <a:blip r:embed="rId3">
            <a:alphaModFix/>
          </a:blip>
          <a:stretch>
            <a:fillRect/>
          </a:stretch>
        </p:blipFill>
        <p:spPr>
          <a:xfrm>
            <a:off x="4457450" y="1453600"/>
            <a:ext cx="4617100" cy="286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Wimberley Floods (2015)</a:t>
            </a:r>
            <a:endParaRPr/>
          </a:p>
        </p:txBody>
      </p:sp>
      <p:sp>
        <p:nvSpPr>
          <p:cNvPr id="189" name="Google Shape;189;p3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Wimberley Floods showed a significant increase as the storms continued to worsen</a:t>
            </a:r>
            <a:endParaRPr/>
          </a:p>
          <a:p>
            <a:pPr marL="0" lvl="0" indent="0" algn="l" rtl="0">
              <a:spcBef>
                <a:spcPts val="1200"/>
              </a:spcBef>
              <a:spcAft>
                <a:spcPts val="1200"/>
              </a:spcAft>
              <a:buNone/>
            </a:pPr>
            <a:r>
              <a:rPr lang="en"/>
              <a:t>Two weeks prior there was a decent amount of activity in regards to climate and weather related events on twitter with a decrease the days leading up the the flood</a:t>
            </a:r>
            <a:endParaRPr/>
          </a:p>
        </p:txBody>
      </p:sp>
      <p:pic>
        <p:nvPicPr>
          <p:cNvPr id="190" name="Google Shape;190;p33"/>
          <p:cNvPicPr preferRelativeResize="0"/>
          <p:nvPr/>
        </p:nvPicPr>
        <p:blipFill>
          <a:blip r:embed="rId3">
            <a:alphaModFix/>
          </a:blip>
          <a:stretch>
            <a:fillRect/>
          </a:stretch>
        </p:blipFill>
        <p:spPr>
          <a:xfrm>
            <a:off x="4466475" y="1430275"/>
            <a:ext cx="4507475" cy="280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232550" y="609450"/>
            <a:ext cx="6355200" cy="877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a:t>
            </a:r>
            <a:endParaRPr/>
          </a:p>
        </p:txBody>
      </p:sp>
      <p:sp>
        <p:nvSpPr>
          <p:cNvPr id="98" name="Google Shape;98;p19"/>
          <p:cNvSpPr txBox="1">
            <a:spLocks noGrp="1"/>
          </p:cNvSpPr>
          <p:nvPr>
            <p:ph type="body" idx="1"/>
          </p:nvPr>
        </p:nvSpPr>
        <p:spPr>
          <a:xfrm>
            <a:off x="308775" y="2286000"/>
            <a:ext cx="2690400" cy="2248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a:t>What trends, if any, or present in climate related tweets? Has the stance, sentiment, aggression of Tweets changed significantly in the 2010’s? </a:t>
            </a:r>
            <a:endParaRPr/>
          </a:p>
        </p:txBody>
      </p:sp>
      <p:sp>
        <p:nvSpPr>
          <p:cNvPr id="99" name="Google Shape;99;p19"/>
          <p:cNvSpPr txBox="1">
            <a:spLocks noGrp="1"/>
          </p:cNvSpPr>
          <p:nvPr>
            <p:ph type="body" idx="2"/>
          </p:nvPr>
        </p:nvSpPr>
        <p:spPr>
          <a:xfrm>
            <a:off x="3226538" y="2286000"/>
            <a:ext cx="2690400" cy="2248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dirty="0"/>
              <a:t>What trends might we uncover by isolating the tweets denying climate change?  Are there any patterns to find that would help make sense of the spread of misinformation on social media?</a:t>
            </a:r>
            <a:endParaRPr dirty="0"/>
          </a:p>
        </p:txBody>
      </p:sp>
      <p:sp>
        <p:nvSpPr>
          <p:cNvPr id="100" name="Google Shape;100;p19"/>
          <p:cNvSpPr txBox="1">
            <a:spLocks noGrp="1"/>
          </p:cNvSpPr>
          <p:nvPr>
            <p:ph type="body" idx="3"/>
          </p:nvPr>
        </p:nvSpPr>
        <p:spPr>
          <a:xfrm>
            <a:off x="6140563" y="2286000"/>
            <a:ext cx="2690400" cy="2248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dirty="0"/>
              <a:t>What does x activity look like before and after a major natural disaster?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78025"/>
            <a:ext cx="8054100" cy="64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Data Sets Used</a:t>
            </a:r>
            <a:endParaRPr/>
          </a:p>
        </p:txBody>
      </p:sp>
      <p:sp>
        <p:nvSpPr>
          <p:cNvPr id="106" name="Google Shape;106;p20"/>
          <p:cNvSpPr txBox="1">
            <a:spLocks noGrp="1"/>
          </p:cNvSpPr>
          <p:nvPr>
            <p:ph type="body" idx="1"/>
          </p:nvPr>
        </p:nvSpPr>
        <p:spPr>
          <a:xfrm>
            <a:off x="311700" y="1507025"/>
            <a:ext cx="3999900" cy="315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Climate Change Twitter Data Set</a:t>
            </a:r>
            <a:endParaRPr b="1" dirty="0"/>
          </a:p>
          <a:p>
            <a:pPr marL="457200" lvl="0" indent="-304800" algn="l" rtl="0">
              <a:spcBef>
                <a:spcPts val="1600"/>
              </a:spcBef>
              <a:spcAft>
                <a:spcPts val="0"/>
              </a:spcAft>
              <a:buSzPts val="1200"/>
              <a:buChar char="●"/>
            </a:pPr>
            <a:r>
              <a:rPr lang="en" dirty="0"/>
              <a:t>Contains over 15 million climate related Tweets</a:t>
            </a:r>
            <a:endParaRPr dirty="0"/>
          </a:p>
          <a:p>
            <a:pPr marL="457200" lvl="0" indent="-304800" algn="l" rtl="0">
              <a:spcBef>
                <a:spcPts val="0"/>
              </a:spcBef>
              <a:spcAft>
                <a:spcPts val="0"/>
              </a:spcAft>
              <a:buSzPts val="1200"/>
              <a:buChar char="●"/>
            </a:pPr>
            <a:r>
              <a:rPr lang="en" dirty="0"/>
              <a:t>Includes the longitude, latitude, sentiment, stance, aggressiveness, and more for each tweet</a:t>
            </a:r>
            <a:endParaRPr dirty="0"/>
          </a:p>
          <a:p>
            <a:pPr marL="457200" lvl="0" indent="-304800" algn="l" rtl="0">
              <a:spcBef>
                <a:spcPts val="0"/>
              </a:spcBef>
              <a:spcAft>
                <a:spcPts val="0"/>
              </a:spcAft>
              <a:buSzPts val="1200"/>
              <a:buChar char="●"/>
            </a:pPr>
            <a:r>
              <a:rPr lang="en" dirty="0"/>
              <a:t>“These dimensions were produced by testing and evaluating a plethora of state-of-the-art machine learning algorithms and methods, both supervised and unsupervised”</a:t>
            </a:r>
            <a:endParaRPr dirty="0"/>
          </a:p>
          <a:p>
            <a:pPr marL="457200" lvl="0" indent="-304800" algn="l" rtl="0">
              <a:spcBef>
                <a:spcPts val="0"/>
              </a:spcBef>
              <a:spcAft>
                <a:spcPts val="0"/>
              </a:spcAft>
              <a:buSzPts val="1200"/>
              <a:buChar char="●"/>
            </a:pPr>
            <a:r>
              <a:rPr lang="en" dirty="0"/>
              <a:t>We extracted smaller datasets based on location and stance due to scale and time constraints</a:t>
            </a:r>
            <a:endParaRPr dirty="0"/>
          </a:p>
        </p:txBody>
      </p:sp>
      <p:sp>
        <p:nvSpPr>
          <p:cNvPr id="107" name="Google Shape;107;p20"/>
          <p:cNvSpPr txBox="1">
            <a:spLocks noGrp="1"/>
          </p:cNvSpPr>
          <p:nvPr>
            <p:ph type="body" idx="2"/>
          </p:nvPr>
        </p:nvSpPr>
        <p:spPr>
          <a:xfrm>
            <a:off x="4832400" y="1507025"/>
            <a:ext cx="3999900" cy="315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Disasters Data Set</a:t>
            </a:r>
            <a:endParaRPr b="1" dirty="0"/>
          </a:p>
          <a:p>
            <a:pPr marL="457200" lvl="0" indent="-304800" algn="l" rtl="0">
              <a:spcBef>
                <a:spcPts val="1600"/>
              </a:spcBef>
              <a:spcAft>
                <a:spcPts val="0"/>
              </a:spcAft>
              <a:buSzPts val="1200"/>
              <a:buChar char="●"/>
            </a:pPr>
            <a:r>
              <a:rPr lang="en" dirty="0"/>
              <a:t> The dataset is also accompanied by environmental disaster events that took place during this 13-year period.</a:t>
            </a:r>
            <a:endParaRPr dirty="0"/>
          </a:p>
          <a:p>
            <a:pPr marL="457200" lvl="0" indent="-304800" algn="l" rtl="0">
              <a:spcBef>
                <a:spcPts val="0"/>
              </a:spcBef>
              <a:spcAft>
                <a:spcPts val="0"/>
              </a:spcAft>
              <a:buSzPts val="1200"/>
              <a:buChar char="●"/>
            </a:pPr>
            <a:r>
              <a:rPr lang="en" dirty="0"/>
              <a:t>We extracted some of the deadliest climate disasters in the US to determine their effect on X behavior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2140800" y="1630500"/>
            <a:ext cx="4862400" cy="1882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 1: Overall Trends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152400"/>
            <a:ext cx="3588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Trends Over Time</a:t>
            </a:r>
            <a:endParaRPr sz="2700"/>
          </a:p>
        </p:txBody>
      </p:sp>
      <p:sp>
        <p:nvSpPr>
          <p:cNvPr id="118" name="Google Shape;118;p22"/>
          <p:cNvSpPr txBox="1">
            <a:spLocks noGrp="1"/>
          </p:cNvSpPr>
          <p:nvPr>
            <p:ph type="body" idx="1"/>
          </p:nvPr>
        </p:nvSpPr>
        <p:spPr>
          <a:xfrm>
            <a:off x="311700" y="783050"/>
            <a:ext cx="3588300" cy="4084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The % of </a:t>
            </a:r>
            <a:r>
              <a:rPr lang="en" sz="1500" b="1"/>
              <a:t>aggressive</a:t>
            </a:r>
            <a:r>
              <a:rPr lang="en" sz="1500"/>
              <a:t> tweets is  </a:t>
            </a:r>
            <a:r>
              <a:rPr lang="en" sz="1500" b="1"/>
              <a:t>gradually decreasing</a:t>
            </a:r>
            <a:endParaRPr sz="1500" b="1"/>
          </a:p>
          <a:p>
            <a:pPr marL="457200" lvl="0" indent="-323850" algn="l" rtl="0">
              <a:spcBef>
                <a:spcPts val="0"/>
              </a:spcBef>
              <a:spcAft>
                <a:spcPts val="0"/>
              </a:spcAft>
              <a:buSzPts val="1500"/>
              <a:buChar char="●"/>
            </a:pPr>
            <a:r>
              <a:rPr lang="en" sz="1500"/>
              <a:t>The % of tweets that support the </a:t>
            </a:r>
            <a:r>
              <a:rPr lang="en" sz="1500" b="1"/>
              <a:t>belief</a:t>
            </a:r>
            <a:r>
              <a:rPr lang="en" sz="1500"/>
              <a:t> of climate change is </a:t>
            </a:r>
            <a:r>
              <a:rPr lang="en" sz="1500" b="1"/>
              <a:t>increasing overall</a:t>
            </a:r>
            <a:endParaRPr sz="1500" b="1"/>
          </a:p>
          <a:p>
            <a:pPr marL="457200" lvl="0" indent="-323850" algn="l" rtl="0">
              <a:spcBef>
                <a:spcPts val="0"/>
              </a:spcBef>
              <a:spcAft>
                <a:spcPts val="0"/>
              </a:spcAft>
              <a:buSzPts val="1500"/>
              <a:buChar char="●"/>
            </a:pPr>
            <a:r>
              <a:rPr lang="en" sz="1500"/>
              <a:t>The </a:t>
            </a:r>
            <a:r>
              <a:rPr lang="en" sz="1500" b="1"/>
              <a:t>average sentiment </a:t>
            </a:r>
            <a:r>
              <a:rPr lang="en" sz="1500"/>
              <a:t>for each month </a:t>
            </a:r>
            <a:r>
              <a:rPr lang="en" sz="1500" b="1"/>
              <a:t>fluctuates</a:t>
            </a:r>
            <a:r>
              <a:rPr lang="en" sz="1500"/>
              <a:t> and contains smaller trends</a:t>
            </a:r>
            <a:endParaRPr sz="1500"/>
          </a:p>
          <a:p>
            <a:pPr marL="457200" lvl="0" indent="-323850" algn="l" rtl="0">
              <a:spcBef>
                <a:spcPts val="0"/>
              </a:spcBef>
              <a:spcAft>
                <a:spcPts val="0"/>
              </a:spcAft>
              <a:buSzPts val="1500"/>
              <a:buChar char="●"/>
            </a:pPr>
            <a:r>
              <a:rPr lang="en" sz="1500" b="1"/>
              <a:t> 2016 election cycle: </a:t>
            </a:r>
            <a:r>
              <a:rPr lang="en" sz="1500"/>
              <a:t>new decline in sentiment and % of believer tweets, while aggression slight picks up</a:t>
            </a:r>
            <a:endParaRPr sz="1500"/>
          </a:p>
          <a:p>
            <a:pPr marL="457200" lvl="0" indent="-323850" algn="l" rtl="0">
              <a:spcBef>
                <a:spcPts val="0"/>
              </a:spcBef>
              <a:spcAft>
                <a:spcPts val="0"/>
              </a:spcAft>
              <a:buSzPts val="1500"/>
              <a:buChar char="●"/>
            </a:pPr>
            <a:r>
              <a:rPr lang="en" sz="1500" b="1"/>
              <a:t>June 2017: </a:t>
            </a:r>
            <a:r>
              <a:rPr lang="en" sz="1500"/>
              <a:t>US leaves the Paris Climate Agreement</a:t>
            </a:r>
            <a:endParaRPr sz="1500"/>
          </a:p>
        </p:txBody>
      </p:sp>
      <p:pic>
        <p:nvPicPr>
          <p:cNvPr id="119" name="Google Shape;119;p22"/>
          <p:cNvPicPr preferRelativeResize="0"/>
          <p:nvPr/>
        </p:nvPicPr>
        <p:blipFill>
          <a:blip r:embed="rId3">
            <a:alphaModFix/>
          </a:blip>
          <a:stretch>
            <a:fillRect/>
          </a:stretch>
        </p:blipFill>
        <p:spPr>
          <a:xfrm>
            <a:off x="4052400" y="152400"/>
            <a:ext cx="4939199" cy="48351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0" y="152400"/>
            <a:ext cx="4572000" cy="101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30182"/>
              <a:buNone/>
            </a:pPr>
            <a:r>
              <a:rPr lang="en" sz="3280"/>
              <a:t>Number of Tweets by Stance Over Time</a:t>
            </a:r>
            <a:endParaRPr sz="3280"/>
          </a:p>
        </p:txBody>
      </p:sp>
      <p:sp>
        <p:nvSpPr>
          <p:cNvPr id="125" name="Google Shape;125;p23"/>
          <p:cNvSpPr txBox="1">
            <a:spLocks noGrp="1"/>
          </p:cNvSpPr>
          <p:nvPr>
            <p:ph type="body" idx="2"/>
          </p:nvPr>
        </p:nvSpPr>
        <p:spPr>
          <a:xfrm>
            <a:off x="0" y="1259000"/>
            <a:ext cx="4572000" cy="3520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Logarithmic scale makes it easier to see exponential change in </a:t>
            </a:r>
            <a:r>
              <a:rPr lang="en" b="1"/>
              <a:t>overall number of tweets</a:t>
            </a:r>
            <a:r>
              <a:rPr lang="en"/>
              <a:t>. </a:t>
            </a:r>
            <a:endParaRPr/>
          </a:p>
          <a:p>
            <a:pPr marL="457200" lvl="0" indent="-342900" algn="l" rtl="0">
              <a:spcBef>
                <a:spcPts val="0"/>
              </a:spcBef>
              <a:spcAft>
                <a:spcPts val="0"/>
              </a:spcAft>
              <a:buSzPts val="1800"/>
              <a:buChar char="●"/>
            </a:pPr>
            <a:r>
              <a:rPr lang="en"/>
              <a:t>The number of tweets about climate change </a:t>
            </a:r>
            <a:r>
              <a:rPr lang="en" b="1"/>
              <a:t>drop until 2012</a:t>
            </a:r>
            <a:endParaRPr b="1"/>
          </a:p>
          <a:p>
            <a:pPr marL="457200" lvl="0" indent="-342900" algn="l" rtl="0">
              <a:spcBef>
                <a:spcPts val="0"/>
              </a:spcBef>
              <a:spcAft>
                <a:spcPts val="0"/>
              </a:spcAft>
              <a:buSzPts val="1800"/>
              <a:buChar char="●"/>
            </a:pPr>
            <a:r>
              <a:rPr lang="en" b="1"/>
              <a:t>After 2012</a:t>
            </a:r>
            <a:r>
              <a:rPr lang="en"/>
              <a:t>, there appears to be an </a:t>
            </a:r>
            <a:r>
              <a:rPr lang="en" b="1"/>
              <a:t>exponential increase</a:t>
            </a:r>
            <a:r>
              <a:rPr lang="en"/>
              <a:t> in the number of tweets concerning climate change </a:t>
            </a:r>
            <a:endParaRPr/>
          </a:p>
          <a:p>
            <a:pPr marL="457200" lvl="0" indent="-342900" algn="l" rtl="0">
              <a:spcBef>
                <a:spcPts val="0"/>
              </a:spcBef>
              <a:spcAft>
                <a:spcPts val="0"/>
              </a:spcAft>
              <a:buSzPts val="1800"/>
              <a:buChar char="●"/>
            </a:pPr>
            <a:r>
              <a:rPr lang="en"/>
              <a:t>Is there an exponential increase in just the number of tweets that believe in climate change?</a:t>
            </a:r>
            <a:endParaRPr/>
          </a:p>
        </p:txBody>
      </p:sp>
      <p:pic>
        <p:nvPicPr>
          <p:cNvPr id="126" name="Google Shape;126;p23"/>
          <p:cNvPicPr preferRelativeResize="0"/>
          <p:nvPr/>
        </p:nvPicPr>
        <p:blipFill>
          <a:blip r:embed="rId3">
            <a:alphaModFix/>
          </a:blip>
          <a:stretch>
            <a:fillRect/>
          </a:stretch>
        </p:blipFill>
        <p:spPr>
          <a:xfrm>
            <a:off x="5008575" y="0"/>
            <a:ext cx="375121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0" y="152400"/>
            <a:ext cx="4572000" cy="101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91"/>
              <a:buNone/>
            </a:pPr>
            <a:r>
              <a:rPr lang="en" sz="2252"/>
              <a:t>Closer Look Percentage of Tweets from Believers and Deniers</a:t>
            </a:r>
            <a:endParaRPr sz="2252"/>
          </a:p>
        </p:txBody>
      </p:sp>
      <p:sp>
        <p:nvSpPr>
          <p:cNvPr id="132" name="Google Shape;132;p24"/>
          <p:cNvSpPr txBox="1">
            <a:spLocks noGrp="1"/>
          </p:cNvSpPr>
          <p:nvPr>
            <p:ph type="body" idx="2"/>
          </p:nvPr>
        </p:nvSpPr>
        <p:spPr>
          <a:xfrm>
            <a:off x="0" y="1044050"/>
            <a:ext cx="4572000" cy="3992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is </a:t>
            </a:r>
            <a:r>
              <a:rPr lang="en" b="1"/>
              <a:t>growth</a:t>
            </a:r>
            <a:r>
              <a:rPr lang="en"/>
              <a:t> in the % of </a:t>
            </a:r>
            <a:r>
              <a:rPr lang="en" b="1"/>
              <a:t>believer tweets</a:t>
            </a:r>
            <a:endParaRPr b="1"/>
          </a:p>
          <a:p>
            <a:pPr marL="457200" lvl="0" indent="-342900" algn="l" rtl="0">
              <a:spcBef>
                <a:spcPts val="0"/>
              </a:spcBef>
              <a:spcAft>
                <a:spcPts val="0"/>
              </a:spcAft>
              <a:buSzPts val="1800"/>
              <a:buChar char="●"/>
            </a:pPr>
            <a:r>
              <a:rPr lang="en" b="1"/>
              <a:t>BUT</a:t>
            </a:r>
            <a:r>
              <a:rPr lang="en"/>
              <a:t> the rate is </a:t>
            </a:r>
            <a:r>
              <a:rPr lang="en" b="1"/>
              <a:t>slowing down</a:t>
            </a:r>
            <a:endParaRPr b="1"/>
          </a:p>
          <a:p>
            <a:pPr marL="457200" lvl="0" indent="-342900" algn="l" rtl="0">
              <a:spcBef>
                <a:spcPts val="0"/>
              </a:spcBef>
              <a:spcAft>
                <a:spcPts val="0"/>
              </a:spcAft>
              <a:buSzPts val="1800"/>
              <a:buChar char="●"/>
            </a:pPr>
            <a:r>
              <a:rPr lang="en"/>
              <a:t>There is a </a:t>
            </a:r>
            <a:r>
              <a:rPr lang="en" b="1"/>
              <a:t>decrease</a:t>
            </a:r>
            <a:r>
              <a:rPr lang="en"/>
              <a:t> in the percentage of tweets that </a:t>
            </a:r>
            <a:r>
              <a:rPr lang="en" b="1"/>
              <a:t>deny</a:t>
            </a:r>
            <a:r>
              <a:rPr lang="en"/>
              <a:t> climate change</a:t>
            </a:r>
            <a:endParaRPr/>
          </a:p>
          <a:p>
            <a:pPr marL="457200" lvl="0" indent="-342900" algn="l" rtl="0">
              <a:spcBef>
                <a:spcPts val="0"/>
              </a:spcBef>
              <a:spcAft>
                <a:spcPts val="0"/>
              </a:spcAft>
              <a:buSzPts val="1800"/>
              <a:buChar char="●"/>
            </a:pPr>
            <a:r>
              <a:rPr lang="en"/>
              <a:t>If these trends continue, the percent of tweets from </a:t>
            </a:r>
            <a:r>
              <a:rPr lang="en" b="1"/>
              <a:t>believers will reach 100% in 12-15 years </a:t>
            </a:r>
            <a:endParaRPr b="1"/>
          </a:p>
          <a:p>
            <a:pPr marL="457200" lvl="0" indent="-342900" algn="l" rtl="0">
              <a:spcBef>
                <a:spcPts val="0"/>
              </a:spcBef>
              <a:spcAft>
                <a:spcPts val="0"/>
              </a:spcAft>
              <a:buSzPts val="1800"/>
              <a:buChar char="●"/>
            </a:pPr>
            <a:r>
              <a:rPr lang="en"/>
              <a:t>Deniers will reach 0% in 7-8 years</a:t>
            </a:r>
            <a:endParaRPr/>
          </a:p>
          <a:p>
            <a:pPr marL="457200" lvl="0" indent="-342900" algn="l" rtl="0">
              <a:spcBef>
                <a:spcPts val="0"/>
              </a:spcBef>
              <a:spcAft>
                <a:spcPts val="0"/>
              </a:spcAft>
              <a:buSzPts val="1800"/>
              <a:buChar char="●"/>
            </a:pPr>
            <a:r>
              <a:rPr lang="en"/>
              <a:t>Result of more and more people believing in climate change </a:t>
            </a:r>
            <a:r>
              <a:rPr lang="en" b="1"/>
              <a:t>OR </a:t>
            </a:r>
            <a:r>
              <a:rPr lang="en"/>
              <a:t>are climate </a:t>
            </a:r>
            <a:r>
              <a:rPr lang="en" b="1"/>
              <a:t>deniers leaving Twitter?</a:t>
            </a:r>
            <a:r>
              <a:rPr lang="en"/>
              <a:t> </a:t>
            </a:r>
            <a:endParaRPr/>
          </a:p>
        </p:txBody>
      </p:sp>
      <p:pic>
        <p:nvPicPr>
          <p:cNvPr id="133" name="Google Shape;133;p24"/>
          <p:cNvPicPr preferRelativeResize="0"/>
          <p:nvPr/>
        </p:nvPicPr>
        <p:blipFill>
          <a:blip r:embed="rId3">
            <a:alphaModFix/>
          </a:blip>
          <a:stretch>
            <a:fillRect/>
          </a:stretch>
        </p:blipFill>
        <p:spPr>
          <a:xfrm>
            <a:off x="5008450" y="0"/>
            <a:ext cx="368557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ctrTitle"/>
          </p:nvPr>
        </p:nvSpPr>
        <p:spPr>
          <a:xfrm>
            <a:off x="436825" y="901200"/>
            <a:ext cx="4065900" cy="334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Question 2:</a:t>
            </a:r>
            <a:endParaRPr b="1"/>
          </a:p>
          <a:p>
            <a:pPr marL="0" lvl="0" indent="0" algn="l" rtl="0">
              <a:spcBef>
                <a:spcPts val="0"/>
              </a:spcBef>
              <a:spcAft>
                <a:spcPts val="0"/>
              </a:spcAft>
              <a:buNone/>
            </a:pPr>
            <a:r>
              <a:rPr lang="en" b="1"/>
              <a:t>Tracking Trends in Climate Misinformation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p:nvPr/>
        </p:nvSpPr>
        <p:spPr>
          <a:xfrm>
            <a:off x="547200" y="3690975"/>
            <a:ext cx="82317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a:t>Each point represents </a:t>
            </a:r>
            <a:r>
              <a:rPr lang="en" sz="1500" b="1"/>
              <a:t>1 tweet</a:t>
            </a:r>
            <a:r>
              <a:rPr lang="en" sz="1500"/>
              <a:t> on one of the 10 topics related to climate change covered in our dataset</a:t>
            </a:r>
            <a:endParaRPr sz="1500"/>
          </a:p>
          <a:p>
            <a:pPr marL="457200" lvl="0" indent="-323850" algn="l" rtl="0">
              <a:spcBef>
                <a:spcPts val="0"/>
              </a:spcBef>
              <a:spcAft>
                <a:spcPts val="0"/>
              </a:spcAft>
              <a:buSzPts val="1500"/>
              <a:buChar char="➢"/>
            </a:pPr>
            <a:r>
              <a:rPr lang="en" sz="1500"/>
              <a:t>Nearly all are </a:t>
            </a:r>
            <a:r>
              <a:rPr lang="en" sz="1500" b="1"/>
              <a:t>coastal </a:t>
            </a:r>
            <a:r>
              <a:rPr lang="en" sz="1500"/>
              <a:t>or </a:t>
            </a:r>
            <a:r>
              <a:rPr lang="en" sz="1500" b="1"/>
              <a:t>near-coastal</a:t>
            </a:r>
            <a:r>
              <a:rPr lang="en" sz="1500"/>
              <a:t> regions</a:t>
            </a:r>
            <a:endParaRPr sz="1500"/>
          </a:p>
          <a:p>
            <a:pPr marL="457200" lvl="0" indent="-323850" algn="l" rtl="0">
              <a:spcBef>
                <a:spcPts val="0"/>
              </a:spcBef>
              <a:spcAft>
                <a:spcPts val="0"/>
              </a:spcAft>
              <a:buSzPts val="1500"/>
              <a:buChar char="➢"/>
            </a:pPr>
            <a:r>
              <a:rPr lang="en" sz="1500"/>
              <a:t>8 of 10 are from </a:t>
            </a:r>
            <a:r>
              <a:rPr lang="en" sz="1500" b="1"/>
              <a:t>large cities</a:t>
            </a:r>
            <a:r>
              <a:rPr lang="en" sz="1500"/>
              <a:t>, 7 are from the </a:t>
            </a:r>
            <a:r>
              <a:rPr lang="en" sz="1500" b="1"/>
              <a:t>US</a:t>
            </a:r>
            <a:r>
              <a:rPr lang="en" sz="1500"/>
              <a:t>,</a:t>
            </a:r>
            <a:r>
              <a:rPr lang="en" sz="1500" b="1"/>
              <a:t> </a:t>
            </a:r>
            <a:r>
              <a:rPr lang="en" sz="1500"/>
              <a:t>and 3 are from the same state (</a:t>
            </a:r>
            <a:r>
              <a:rPr lang="en" sz="1500" b="1"/>
              <a:t>NC</a:t>
            </a:r>
            <a:r>
              <a:rPr lang="en" sz="1500"/>
              <a:t>)</a:t>
            </a:r>
            <a:endParaRPr sz="1500"/>
          </a:p>
        </p:txBody>
      </p:sp>
      <p:pic>
        <p:nvPicPr>
          <p:cNvPr id="144" name="Google Shape;144;p26"/>
          <p:cNvPicPr preferRelativeResize="0"/>
          <p:nvPr/>
        </p:nvPicPr>
        <p:blipFill>
          <a:blip r:embed="rId3">
            <a:alphaModFix/>
          </a:blip>
          <a:stretch>
            <a:fillRect/>
          </a:stretch>
        </p:blipFill>
        <p:spPr>
          <a:xfrm>
            <a:off x="824950" y="145375"/>
            <a:ext cx="7494095" cy="34613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766</Words>
  <Application>Microsoft Office PowerPoint</Application>
  <PresentationFormat>On-screen Show (16:9)</PresentationFormat>
  <Paragraphs>65</Paragraphs>
  <Slides>16</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Climate Change Meets </vt:lpstr>
      <vt:lpstr>Questions</vt:lpstr>
      <vt:lpstr>Data Sets Used</vt:lpstr>
      <vt:lpstr>Question 1: Overall Trends</vt:lpstr>
      <vt:lpstr>Trends Over Time</vt:lpstr>
      <vt:lpstr>Number of Tweets by Stance Over Time</vt:lpstr>
      <vt:lpstr>Closer Look Percentage of Tweets from Believers and Deniers</vt:lpstr>
      <vt:lpstr>Question 2: Tracking Trends in Climate Misinformation</vt:lpstr>
      <vt:lpstr>PowerPoint Presentation</vt:lpstr>
      <vt:lpstr>PowerPoint Presentation</vt:lpstr>
      <vt:lpstr>PowerPoint Presentation</vt:lpstr>
      <vt:lpstr>PowerPoint Presentation</vt:lpstr>
      <vt:lpstr>Question 3: Disasters Tweet Activity Trends Before and After Disaster</vt:lpstr>
      <vt:lpstr>Hurricane Harvey (2017)</vt:lpstr>
      <vt:lpstr>California Wildfires (2018)</vt:lpstr>
      <vt:lpstr>Wimberley Floods (2015)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Meets X</dc:title>
  <cp:lastModifiedBy>Sherry L White</cp:lastModifiedBy>
  <cp:revision>3</cp:revision>
  <dcterms:modified xsi:type="dcterms:W3CDTF">2024-05-22T23:20:48Z</dcterms:modified>
</cp:coreProperties>
</file>