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7" r:id="rId3"/>
    <p:sldId id="265" r:id="rId4"/>
    <p:sldId id="268" r:id="rId5"/>
    <p:sldId id="269" r:id="rId6"/>
    <p:sldId id="273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Dividend per share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Ralph Lauren</c:v>
                </c:pt>
              </c:strCache>
            </c:strRef>
          </c:tx>
          <c:spPr>
            <a:ln w="22225" cap="rnd">
              <a:solidFill>
                <a:schemeClr val="bg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8.2346899606809756E-3"/>
                  <c:y val="5.55555555555554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C9D-43DD-9FA3-7CA010F1660D}"/>
                </c:ext>
              </c:extLst>
            </c:dLbl>
            <c:dLbl>
              <c:idx val="1"/>
              <c:layout>
                <c:manualLayout>
                  <c:x val="4.1173449803404878E-3"/>
                  <c:y val="3.41880341880341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C9D-43DD-9FA3-7CA010F1660D}"/>
                </c:ext>
              </c:extLst>
            </c:dLbl>
            <c:dLbl>
              <c:idx val="2"/>
              <c:layout>
                <c:manualLayout>
                  <c:x val="1.4410707431191709E-2"/>
                  <c:y val="3.84615384615384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C9D-43DD-9FA3-7CA010F1660D}"/>
                </c:ext>
              </c:extLst>
            </c:dLbl>
            <c:dLbl>
              <c:idx val="3"/>
              <c:layout>
                <c:manualLayout>
                  <c:x val="1.4410707431191709E-2"/>
                  <c:y val="4.70085470085470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C9D-43DD-9FA3-7CA010F1660D}"/>
                </c:ext>
              </c:extLst>
            </c:dLbl>
            <c:dLbl>
              <c:idx val="4"/>
              <c:layout>
                <c:manualLayout>
                  <c:x val="-2.0586724901702443E-2"/>
                  <c:y val="5.98290598290598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C9D-43DD-9FA3-7CA010F166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d\-mmm\-yy</c:formatCode>
                <c:ptCount val="5"/>
                <c:pt idx="0">
                  <c:v>42462</c:v>
                </c:pt>
                <c:pt idx="1">
                  <c:v>42826</c:v>
                </c:pt>
                <c:pt idx="2">
                  <c:v>43190</c:v>
                </c:pt>
                <c:pt idx="3">
                  <c:v>43554</c:v>
                </c:pt>
                <c:pt idx="4">
                  <c:v>43918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2.5</c:v>
                </c:pt>
                <c:pt idx="4">
                  <c:v>2.75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9D-43DD-9FA3-7CA010F166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9628576"/>
        <c:axId val="1441063264"/>
      </c:lineChart>
      <c:dateAx>
        <c:axId val="1299628576"/>
        <c:scaling>
          <c:orientation val="minMax"/>
        </c:scaling>
        <c:delete val="0"/>
        <c:axPos val="b"/>
        <c:numFmt formatCode="d\-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1063264"/>
        <c:crosses val="autoZero"/>
        <c:auto val="1"/>
        <c:lblOffset val="100"/>
        <c:baseTimeUnit val="months"/>
        <c:majorUnit val="1"/>
        <c:majorTimeUnit val="years"/>
        <c:minorUnit val="1"/>
        <c:minorTimeUnit val="years"/>
      </c:dateAx>
      <c:valAx>
        <c:axId val="1441063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962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Dividend Yield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Ralph Lauren</c:v>
                </c:pt>
              </c:strCache>
            </c:strRef>
          </c:tx>
          <c:spPr>
            <a:ln w="22225" cap="rnd">
              <a:solidFill>
                <a:schemeClr val="bg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1.4647376091805785E-2"/>
                  <c:y val="-5.625000692052259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81C-426A-B161-8E4CFA018862}"/>
                </c:ext>
              </c:extLst>
            </c:dLbl>
            <c:dLbl>
              <c:idx val="1"/>
              <c:layout>
                <c:manualLayout>
                  <c:x val="-2.4467407561942954E-2"/>
                  <c:y val="-6.09375074972327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81C-426A-B161-8E4CFA018862}"/>
                </c:ext>
              </c:extLst>
            </c:dLbl>
            <c:dLbl>
              <c:idx val="2"/>
              <c:layout>
                <c:manualLayout>
                  <c:x val="5.4107109018721365E-2"/>
                  <c:y val="-7.5000009227363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81C-426A-B161-8E4CFA018862}"/>
                </c:ext>
              </c:extLst>
            </c:dLbl>
            <c:dLbl>
              <c:idx val="3"/>
              <c:layout>
                <c:manualLayout>
                  <c:x val="-3.1585228325457695E-2"/>
                  <c:y val="-0.1640625201848573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81C-426A-B161-8E4CFA018862}"/>
                </c:ext>
              </c:extLst>
            </c:dLbl>
            <c:dLbl>
              <c:idx val="4"/>
              <c:layout>
                <c:manualLayout>
                  <c:x val="-2.4704073886578151E-2"/>
                  <c:y val="-0.1359375167245960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81C-426A-B161-8E4CFA0188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d\-mmm\-yy</c:formatCode>
                <c:ptCount val="5"/>
                <c:pt idx="0">
                  <c:v>43918</c:v>
                </c:pt>
                <c:pt idx="1">
                  <c:v>43554</c:v>
                </c:pt>
                <c:pt idx="2">
                  <c:v>43190</c:v>
                </c:pt>
                <c:pt idx="3">
                  <c:v>42826</c:v>
                </c:pt>
                <c:pt idx="4">
                  <c:v>42462</c:v>
                </c:pt>
              </c:numCache>
            </c:numRef>
          </c:cat>
          <c:val>
            <c:numRef>
              <c:f>Sheet1!$B$2:$B$6</c:f>
              <c:numCache>
                <c:formatCode>0.00%</c:formatCode>
                <c:ptCount val="5"/>
                <c:pt idx="0">
                  <c:v>0.12959999999999999</c:v>
                </c:pt>
                <c:pt idx="1">
                  <c:v>0.19040000000000001</c:v>
                </c:pt>
                <c:pt idx="2">
                  <c:v>-1.7999999999999999E-2</c:v>
                </c:pt>
                <c:pt idx="3" formatCode="0%">
                  <c:v>0</c:v>
                </c:pt>
                <c:pt idx="4">
                  <c:v>8.1100000000000005E-2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1C-426A-B161-8E4CFA01886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18457568"/>
        <c:axId val="1405690656"/>
      </c:lineChart>
      <c:dateAx>
        <c:axId val="1818457568"/>
        <c:scaling>
          <c:orientation val="minMax"/>
        </c:scaling>
        <c:delete val="0"/>
        <c:axPos val="b"/>
        <c:numFmt formatCode="d\-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5690656"/>
        <c:crosses val="autoZero"/>
        <c:auto val="1"/>
        <c:lblOffset val="100"/>
        <c:baseTimeUnit val="months"/>
        <c:majorUnit val="1"/>
        <c:majorTimeUnit val="years"/>
      </c:dateAx>
      <c:valAx>
        <c:axId val="1405690656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45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Payout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Ralph Lauren</c:v>
                </c:pt>
              </c:strCache>
            </c:strRef>
          </c:tx>
          <c:spPr>
            <a:ln w="19050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6764705882352942E-2"/>
                  <c:y val="-7.29660623927628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1F7-418A-8F3F-DF547EE32991}"/>
                </c:ext>
              </c:extLst>
            </c:dLbl>
            <c:dLbl>
              <c:idx val="1"/>
              <c:layout>
                <c:manualLayout>
                  <c:x val="-4.4117647058823532E-2"/>
                  <c:y val="2.62677824613946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1F7-418A-8F3F-DF547EE32991}"/>
                </c:ext>
              </c:extLst>
            </c:dLbl>
            <c:dLbl>
              <c:idx val="2"/>
              <c:layout>
                <c:manualLayout>
                  <c:x val="2.0621835473499727E-2"/>
                  <c:y val="2.36513370611282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1F7-418A-8F3F-DF547EE32991}"/>
                </c:ext>
              </c:extLst>
            </c:dLbl>
            <c:dLbl>
              <c:idx val="3"/>
              <c:layout>
                <c:manualLayout>
                  <c:x val="7.4024372870261632E-2"/>
                  <c:y val="9.762257978622148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1F7-418A-8F3F-DF547EE329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2018</c:v>
                </c:pt>
                <c:pt idx="2">
                  <c:v>2017</c:v>
                </c:pt>
                <c:pt idx="3">
                  <c:v>2016</c:v>
                </c:pt>
              </c:numCache>
            </c:numRef>
          </c:xVal>
          <c:yVal>
            <c:numRef>
              <c:f>Sheet1!$B$2:$B$6</c:f>
              <c:numCache>
                <c:formatCode>0%</c:formatCode>
                <c:ptCount val="5"/>
                <c:pt idx="0" formatCode="0.00%">
                  <c:v>0.44359999999999999</c:v>
                </c:pt>
                <c:pt idx="1">
                  <c:v>0.997</c:v>
                </c:pt>
                <c:pt idx="2" formatCode="0.00%">
                  <c:v>0</c:v>
                </c:pt>
                <c:pt idx="3" formatCode="0.00%">
                  <c:v>0.43290000000000001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1F7-418A-8F3F-DF547EE329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 F Corp</c:v>
                </c:pt>
              </c:strCache>
            </c:strRef>
          </c:tx>
          <c:spPr>
            <a:ln w="19050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rgbClr val="92D05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3570529829937633E-2"/>
                  <c:y val="3.80794786060556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1F7-418A-8F3F-DF547EE32991}"/>
                </c:ext>
              </c:extLst>
            </c:dLbl>
            <c:dLbl>
              <c:idx val="1"/>
              <c:layout>
                <c:manualLayout>
                  <c:x val="5.1470588235294115E-2"/>
                  <c:y val="-2.33491399656841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1F7-418A-8F3F-DF547EE32991}"/>
                </c:ext>
              </c:extLst>
            </c:dLbl>
            <c:dLbl>
              <c:idx val="2"/>
              <c:layout>
                <c:manualLayout>
                  <c:x val="-6.3725490196078427E-2"/>
                  <c:y val="-5.54542074184997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1F7-418A-8F3F-DF547EE32991}"/>
                </c:ext>
              </c:extLst>
            </c:dLbl>
            <c:dLbl>
              <c:idx val="3"/>
              <c:layout>
                <c:manualLayout>
                  <c:x val="6.3725490196078427E-2"/>
                  <c:y val="-5.54542074184996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1F7-418A-8F3F-DF547EE329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2018</c:v>
                </c:pt>
                <c:pt idx="2">
                  <c:v>2017</c:v>
                </c:pt>
                <c:pt idx="3">
                  <c:v>2016</c:v>
                </c:pt>
              </c:numCache>
            </c:numRef>
          </c:xVal>
          <c:yVal>
            <c:numRef>
              <c:f>Sheet1!$C$2:$C$6</c:f>
              <c:numCache>
                <c:formatCode>0.00%</c:formatCode>
                <c:ptCount val="5"/>
                <c:pt idx="0">
                  <c:v>0.14000000000000001</c:v>
                </c:pt>
                <c:pt idx="1">
                  <c:v>1.1132</c:v>
                </c:pt>
                <c:pt idx="2">
                  <c:v>0.59209999999999996</c:v>
                </c:pt>
                <c:pt idx="3">
                  <c:v>0.4647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1F7-418A-8F3F-DF547EE329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Hanesbrand Inc.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00B0F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5184120065841592E-2"/>
                  <c:y val="-1.35020299097594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1F7-418A-8F3F-DF547EE32991}"/>
                </c:ext>
              </c:extLst>
            </c:dLbl>
            <c:dLbl>
              <c:idx val="1"/>
              <c:layout>
                <c:manualLayout>
                  <c:x val="-7.7003821213524865E-2"/>
                  <c:y val="3.50237099485261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1F7-418A-8F3F-DF547EE32991}"/>
                </c:ext>
              </c:extLst>
            </c:dLbl>
            <c:dLbl>
              <c:idx val="2"/>
              <c:layout>
                <c:manualLayout>
                  <c:x val="-1.152170648595576E-2"/>
                  <c:y val="-2.20405873178896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1F7-418A-8F3F-DF547EE32991}"/>
                </c:ext>
              </c:extLst>
            </c:dLbl>
            <c:dLbl>
              <c:idx val="3"/>
              <c:layout>
                <c:manualLayout>
                  <c:x val="-8.1319908361088115E-5"/>
                  <c:y val="1.12718247175624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1F7-418A-8F3F-DF547EE329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2018</c:v>
                </c:pt>
                <c:pt idx="2">
                  <c:v>2017</c:v>
                </c:pt>
                <c:pt idx="3">
                  <c:v>2016</c:v>
                </c:pt>
              </c:numCache>
            </c:numRef>
          </c:xVal>
          <c:yVal>
            <c:numRef>
              <c:f>Sheet1!$D$2:$D$6</c:f>
              <c:numCache>
                <c:formatCode>0.00%</c:formatCode>
                <c:ptCount val="5"/>
                <c:pt idx="0" formatCode="0%">
                  <c:v>0.36099999999999999</c:v>
                </c:pt>
                <c:pt idx="1">
                  <c:v>0.39079999999999998</c:v>
                </c:pt>
                <c:pt idx="2">
                  <c:v>3.5529000000000002</c:v>
                </c:pt>
                <c:pt idx="3">
                  <c:v>0.31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1F7-418A-8F3F-DF547EE3299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Foot Locker, Inc</c:v>
                </c:pt>
              </c:strCache>
            </c:strRef>
          </c:tx>
          <c:spPr>
            <a:ln w="19050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rgbClr val="FFFF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215158924205393E-2"/>
                  <c:y val="2.9790026246719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1F7-418A-8F3F-DF547EE32991}"/>
                </c:ext>
              </c:extLst>
            </c:dLbl>
            <c:dLbl>
              <c:idx val="1"/>
              <c:layout>
                <c:manualLayout>
                  <c:x val="2.4509803921568627E-2"/>
                  <c:y val="-2.043049746997371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1F7-418A-8F3F-DF547EE32991}"/>
                </c:ext>
              </c:extLst>
            </c:dLbl>
            <c:dLbl>
              <c:idx val="2"/>
              <c:layout>
                <c:manualLayout>
                  <c:x val="-3.887954103536569E-3"/>
                  <c:y val="-2.9790026246719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1F7-418A-8F3F-DF547EE32991}"/>
                </c:ext>
              </c:extLst>
            </c:dLbl>
            <c:dLbl>
              <c:idx val="3"/>
              <c:layout>
                <c:manualLayout>
                  <c:x val="3.1295843520782379E-2"/>
                  <c:y val="1.69082125603864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1F7-418A-8F3F-DF547EE329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2018</c:v>
                </c:pt>
                <c:pt idx="2">
                  <c:v>2017</c:v>
                </c:pt>
                <c:pt idx="3">
                  <c:v>2016</c:v>
                </c:pt>
              </c:numCache>
            </c:numRef>
          </c:xVal>
          <c:yVal>
            <c:numRef>
              <c:f>Sheet1!$E$2:$E$6</c:f>
              <c:numCache>
                <c:formatCode>0.00%</c:formatCode>
                <c:ptCount val="5"/>
                <c:pt idx="0">
                  <c:v>0.29210000000000003</c:v>
                </c:pt>
                <c:pt idx="1">
                  <c:v>0.55320000000000003</c:v>
                </c:pt>
                <c:pt idx="2" formatCode="0%">
                  <c:v>0.22159999999999999</c:v>
                </c:pt>
                <c:pt idx="3" formatCode="0%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21F7-418A-8F3F-DF547EE329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0554016"/>
        <c:axId val="1439302000"/>
      </c:scatterChart>
      <c:valAx>
        <c:axId val="1820554016"/>
        <c:scaling>
          <c:orientation val="minMax"/>
          <c:max val="2019"/>
          <c:min val="201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9302000"/>
        <c:crosses val="autoZero"/>
        <c:crossBetween val="midCat"/>
        <c:majorUnit val="1"/>
      </c:valAx>
      <c:valAx>
        <c:axId val="143930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5540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Dividend Yield vs Competitors</a:t>
            </a:r>
          </a:p>
          <a:p>
            <a:pPr>
              <a:defRPr>
                <a:solidFill>
                  <a:schemeClr val="bg1"/>
                </a:solidFill>
              </a:defRPr>
            </a:pPr>
            <a:r>
              <a:rPr lang="en-US" dirty="0">
                <a:solidFill>
                  <a:schemeClr val="bg1"/>
                </a:solidFill>
              </a:rPr>
              <a:t>2016 - 2019</a:t>
            </a:r>
          </a:p>
        </c:rich>
      </c:tx>
      <c:layout>
        <c:manualLayout>
          <c:xMode val="edge"/>
          <c:yMode val="edge"/>
          <c:x val="0.23577998960398897"/>
          <c:y val="3.62318840579710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564613246873552"/>
          <c:y val="0.21608181207711286"/>
          <c:w val="0.79746661262930374"/>
          <c:h val="0.7104538879765258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Ralph Lauren</c:v>
                </c:pt>
              </c:strCache>
            </c:strRef>
          </c:tx>
          <c:spPr>
            <a:ln w="9525" cap="rnd">
              <a:solidFill>
                <a:schemeClr val="bg1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F0000"/>
              </a:solidFill>
              <a:ln w="9525" cap="rnd">
                <a:solidFill>
                  <a:schemeClr val="bg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dLbls>
            <c:dLbl>
              <c:idx val="0"/>
              <c:layout>
                <c:manualLayout>
                  <c:x val="-7.823960880195599E-2"/>
                  <c:y val="-1.63035870516185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AF5-4F55-AE54-3F6C44A6C397}"/>
                </c:ext>
              </c:extLst>
            </c:dLbl>
            <c:dLbl>
              <c:idx val="1"/>
              <c:layout>
                <c:manualLayout>
                  <c:x val="2.2058823529411766E-2"/>
                  <c:y val="4.66982799313682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AF5-4F55-AE54-3F6C44A6C397}"/>
                </c:ext>
              </c:extLst>
            </c:dLbl>
            <c:dLbl>
              <c:idx val="2"/>
              <c:layout>
                <c:manualLayout>
                  <c:x val="7.3529411764704988E-3"/>
                  <c:y val="-2.33491399656841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AF5-4F55-AE54-3F6C44A6C397}"/>
                </c:ext>
              </c:extLst>
            </c:dLbl>
            <c:dLbl>
              <c:idx val="3"/>
              <c:layout>
                <c:manualLayout>
                  <c:x val="0"/>
                  <c:y val="-3.21050674528156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AF5-4F55-AE54-3F6C44A6C3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2018</c:v>
                </c:pt>
                <c:pt idx="2">
                  <c:v>2017</c:v>
                </c:pt>
                <c:pt idx="3">
                  <c:v>2016</c:v>
                </c:pt>
              </c:numCache>
            </c:numRef>
          </c:xVal>
          <c:yVal>
            <c:numRef>
              <c:f>Sheet1!$B$2:$B$6</c:f>
              <c:numCache>
                <c:formatCode>0%</c:formatCode>
                <c:ptCount val="5"/>
                <c:pt idx="0" formatCode="0.00%">
                  <c:v>0.19040000000000001</c:v>
                </c:pt>
                <c:pt idx="1">
                  <c:v>-1.7999999999999999E-2</c:v>
                </c:pt>
                <c:pt idx="2" formatCode="0.00%">
                  <c:v>0</c:v>
                </c:pt>
                <c:pt idx="3" formatCode="0.00%">
                  <c:v>8.1100000000000005E-2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6AF5-4F55-AE54-3F6C44A6C3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 F Corp</c:v>
                </c:pt>
              </c:strCache>
            </c:strRef>
          </c:tx>
          <c:spPr>
            <a:ln w="9525" cap="rnd">
              <a:solidFill>
                <a:srgbClr val="92D050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tx1"/>
              </a:solidFill>
              <a:ln w="9525" cap="rnd">
                <a:solidFill>
                  <a:srgbClr val="92D050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dLbls>
            <c:dLbl>
              <c:idx val="1"/>
              <c:layout>
                <c:manualLayout>
                  <c:x val="-4.4069845792503318E-3"/>
                  <c:y val="-1.86186237589866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AF5-4F55-AE54-3F6C44A6C397}"/>
                </c:ext>
              </c:extLst>
            </c:dLbl>
            <c:dLbl>
              <c:idx val="2"/>
              <c:layout>
                <c:manualLayout>
                  <c:x val="-8.37085266542172E-2"/>
                  <c:y val="-2.20405873178897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AF5-4F55-AE54-3F6C44A6C3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2018</c:v>
                </c:pt>
                <c:pt idx="2">
                  <c:v>2017</c:v>
                </c:pt>
                <c:pt idx="3">
                  <c:v>2016</c:v>
                </c:pt>
              </c:numCache>
            </c:numRef>
          </c:xVal>
          <c:yVal>
            <c:numRef>
              <c:f>Sheet1!$C$2:$C$6</c:f>
              <c:numCache>
                <c:formatCode>0.00%</c:formatCode>
                <c:ptCount val="5"/>
                <c:pt idx="0">
                  <c:v>-0.73229999999999995</c:v>
                </c:pt>
                <c:pt idx="1">
                  <c:v>0.125</c:v>
                </c:pt>
                <c:pt idx="2">
                  <c:v>0.1308</c:v>
                </c:pt>
                <c:pt idx="3">
                  <c:v>0.22020000000000001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6AF5-4F55-AE54-3F6C44A6C3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Hanesbrand Inc.</c:v>
                </c:pt>
              </c:strCache>
            </c:strRef>
          </c:tx>
          <c:spPr>
            <a:ln w="9525" cap="rnd">
              <a:solidFill>
                <a:srgbClr val="00B0F0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00B0F0"/>
              </a:solidFill>
              <a:ln w="9525" cap="rnd">
                <a:solidFill>
                  <a:srgbClr val="00B0F0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dLbls>
            <c:dLbl>
              <c:idx val="0"/>
              <c:layout>
                <c:manualLayout>
                  <c:x val="-8.5736441868971905E-2"/>
                  <c:y val="2.2544600403210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AF5-4F55-AE54-3F6C44A6C397}"/>
                </c:ext>
              </c:extLst>
            </c:dLbl>
            <c:dLbl>
              <c:idx val="1"/>
              <c:layout>
                <c:manualLayout>
                  <c:x val="-0.15931372549019607"/>
                  <c:y val="4.66982799313682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AF5-4F55-AE54-3F6C44A6C397}"/>
                </c:ext>
              </c:extLst>
            </c:dLbl>
            <c:dLbl>
              <c:idx val="2"/>
              <c:layout>
                <c:manualLayout>
                  <c:x val="-6.1274509803921615E-2"/>
                  <c:y val="-4.9616922427078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AF5-4F55-AE54-3F6C44A6C397}"/>
                </c:ext>
              </c:extLst>
            </c:dLbl>
            <c:dLbl>
              <c:idx val="3"/>
              <c:layout>
                <c:manualLayout>
                  <c:x val="-1.4609860808964031E-3"/>
                  <c:y val="6.68273802731180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AF5-4F55-AE54-3F6C44A6C3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2018</c:v>
                </c:pt>
                <c:pt idx="2">
                  <c:v>2017</c:v>
                </c:pt>
                <c:pt idx="3">
                  <c:v>2016</c:v>
                </c:pt>
              </c:numCache>
            </c:numRef>
          </c:xVal>
          <c:yVal>
            <c:numRef>
              <c:f>Sheet1!$D$2:$D$6</c:f>
              <c:numCache>
                <c:formatCode>0.00%</c:formatCode>
                <c:ptCount val="5"/>
                <c:pt idx="0" formatCode="0%">
                  <c:v>-3.3999999999999998E-3</c:v>
                </c:pt>
                <c:pt idx="1">
                  <c:v>-1.66E-2</c:v>
                </c:pt>
                <c:pt idx="2">
                  <c:v>0.39169999999999999</c:v>
                </c:pt>
                <c:pt idx="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6AF5-4F55-AE54-3F6C44A6C39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Foot Locker, Inc</c:v>
                </c:pt>
              </c:strCache>
            </c:strRef>
          </c:tx>
          <c:spPr>
            <a:ln w="9525" cap="rnd">
              <a:solidFill>
                <a:srgbClr val="FFFF00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rgbClr val="FFFF00"/>
              </a:solidFill>
              <a:ln w="9525" cap="rnd">
                <a:solidFill>
                  <a:srgbClr val="FFFF00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dLbls>
            <c:dLbl>
              <c:idx val="0"/>
              <c:layout>
                <c:manualLayout>
                  <c:x val="-8.8019559902200492E-2"/>
                  <c:y val="2.17391304347826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AF5-4F55-AE54-3F6C44A6C397}"/>
                </c:ext>
              </c:extLst>
            </c:dLbl>
            <c:dLbl>
              <c:idx val="1"/>
              <c:layout>
                <c:manualLayout>
                  <c:x val="-6.6503667481662587E-2"/>
                  <c:y val="2.41545893719806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AF5-4F55-AE54-3F6C44A6C397}"/>
                </c:ext>
              </c:extLst>
            </c:dLbl>
            <c:dLbl>
              <c:idx val="3"/>
              <c:layout>
                <c:manualLayout>
                  <c:x val="3.1295843520782393E-2"/>
                  <c:y val="3.1400966183574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AF5-4F55-AE54-3F6C44A6C3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Sheet1!$A$2:$A$5</c:f>
              <c:numCache>
                <c:formatCode>General</c:formatCode>
                <c:ptCount val="4"/>
                <c:pt idx="0">
                  <c:v>2019</c:v>
                </c:pt>
                <c:pt idx="1">
                  <c:v>2018</c:v>
                </c:pt>
                <c:pt idx="2">
                  <c:v>2017</c:v>
                </c:pt>
                <c:pt idx="3">
                  <c:v>2016</c:v>
                </c:pt>
              </c:numCache>
            </c:numRef>
          </c:xVal>
          <c:yVal>
            <c:numRef>
              <c:f>Sheet1!$E$2:$E$6</c:f>
              <c:numCache>
                <c:formatCode>0.00%</c:formatCode>
                <c:ptCount val="5"/>
                <c:pt idx="0">
                  <c:v>0.1043</c:v>
                </c:pt>
                <c:pt idx="1">
                  <c:v>0.10829999999999999</c:v>
                </c:pt>
                <c:pt idx="2" formatCode="0%">
                  <c:v>0.12870000000000001</c:v>
                </c:pt>
                <c:pt idx="3" formatCode="0%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6AF5-4F55-AE54-3F6C44A6C3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0554016"/>
        <c:axId val="1439302000"/>
      </c:scatterChart>
      <c:valAx>
        <c:axId val="1820554016"/>
        <c:scaling>
          <c:orientation val="minMax"/>
          <c:max val="2019"/>
          <c:min val="201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9302000"/>
        <c:crosses val="autoZero"/>
        <c:crossBetween val="midCat"/>
        <c:majorUnit val="1"/>
      </c:valAx>
      <c:valAx>
        <c:axId val="143930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5540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BB84-5631-4B5D-AC79-144A477F91B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3BE5-455D-40B6-9B04-C16352A2BA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1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BB84-5631-4B5D-AC79-144A477F91B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3BE5-455D-40B6-9B04-C16352A2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BB84-5631-4B5D-AC79-144A477F91B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3BE5-455D-40B6-9B04-C16352A2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0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BB84-5631-4B5D-AC79-144A477F91B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3BE5-455D-40B6-9B04-C16352A2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1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BB84-5631-4B5D-AC79-144A477F91B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3BE5-455D-40B6-9B04-C16352A2BA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47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BB84-5631-4B5D-AC79-144A477F91B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3BE5-455D-40B6-9B04-C16352A2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4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BB84-5631-4B5D-AC79-144A477F91B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3BE5-455D-40B6-9B04-C16352A2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0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BB84-5631-4B5D-AC79-144A477F91B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3BE5-455D-40B6-9B04-C16352A2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0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BB84-5631-4B5D-AC79-144A477F91B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3BE5-455D-40B6-9B04-C16352A2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8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2DBB84-5631-4B5D-AC79-144A477F91B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EA3BE5-455D-40B6-9B04-C16352A2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1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DBB84-5631-4B5D-AC79-144A477F91B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A3BE5-455D-40B6-9B04-C16352A2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1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2DBB84-5631-4B5D-AC79-144A477F91B2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EA3BE5-455D-40B6-9B04-C16352A2B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06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03AB-4DFD-4C92-93E1-AA01080D0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 fontScale="90000"/>
          </a:bodyPr>
          <a:lstStyle/>
          <a:p>
            <a:r>
              <a:rPr lang="en-US"/>
              <a:t>Ralph Lauren Corporation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C0288-1396-4E68-AD24-D672B3864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/>
              <a:t>Anthony Land-Gonzales</a:t>
            </a:r>
          </a:p>
          <a:p>
            <a:r>
              <a:rPr lang="en-US"/>
              <a:t>MGMT 109</a:t>
            </a:r>
          </a:p>
        </p:txBody>
      </p:sp>
    </p:spTree>
    <p:extLst>
      <p:ext uri="{BB962C8B-B14F-4D97-AF65-F5344CB8AC3E}">
        <p14:creationId xmlns:p14="http://schemas.microsoft.com/office/powerpoint/2010/main" val="376493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3A4AEC1-6B06-4399-9DA7-377A158EE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347103"/>
              </p:ext>
            </p:extLst>
          </p:nvPr>
        </p:nvGraphicFramePr>
        <p:xfrm>
          <a:off x="4299046" y="311449"/>
          <a:ext cx="7601801" cy="617955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66694">
                  <a:extLst>
                    <a:ext uri="{9D8B030D-6E8A-4147-A177-3AD203B41FA5}">
                      <a16:colId xmlns:a16="http://schemas.microsoft.com/office/drawing/2014/main" val="4122423428"/>
                    </a:ext>
                  </a:extLst>
                </a:gridCol>
                <a:gridCol w="1129587">
                  <a:extLst>
                    <a:ext uri="{9D8B030D-6E8A-4147-A177-3AD203B41FA5}">
                      <a16:colId xmlns:a16="http://schemas.microsoft.com/office/drawing/2014/main" val="1978824948"/>
                    </a:ext>
                  </a:extLst>
                </a:gridCol>
                <a:gridCol w="1173085">
                  <a:extLst>
                    <a:ext uri="{9D8B030D-6E8A-4147-A177-3AD203B41FA5}">
                      <a16:colId xmlns:a16="http://schemas.microsoft.com/office/drawing/2014/main" val="1553916569"/>
                    </a:ext>
                  </a:extLst>
                </a:gridCol>
                <a:gridCol w="1173085">
                  <a:extLst>
                    <a:ext uri="{9D8B030D-6E8A-4147-A177-3AD203B41FA5}">
                      <a16:colId xmlns:a16="http://schemas.microsoft.com/office/drawing/2014/main" val="1280075101"/>
                    </a:ext>
                  </a:extLst>
                </a:gridCol>
                <a:gridCol w="1329675">
                  <a:extLst>
                    <a:ext uri="{9D8B030D-6E8A-4147-A177-3AD203B41FA5}">
                      <a16:colId xmlns:a16="http://schemas.microsoft.com/office/drawing/2014/main" val="1054888334"/>
                    </a:ext>
                  </a:extLst>
                </a:gridCol>
                <a:gridCol w="1329675">
                  <a:extLst>
                    <a:ext uri="{9D8B030D-6E8A-4147-A177-3AD203B41FA5}">
                      <a16:colId xmlns:a16="http://schemas.microsoft.com/office/drawing/2014/main" val="4273498274"/>
                    </a:ext>
                  </a:extLst>
                </a:gridCol>
              </a:tblGrid>
              <a:tr h="364362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Fiscal quarter ending…</a:t>
                      </a:r>
                    </a:p>
                  </a:txBody>
                  <a:tcPr marL="93917" marR="93917" marT="46959" marB="46959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060628"/>
                  </a:ext>
                </a:extLst>
              </a:tr>
              <a:tr h="6745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n-US" altLang="en-US" sz="1200" b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en-US" sz="1200"/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March 28, 2020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March 30, 2019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March 31, 2018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April 1, 2017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April 2, 2016</a:t>
                      </a:r>
                    </a:p>
                  </a:txBody>
                  <a:tcPr marL="93917" marR="93917" marT="46959" marB="46959"/>
                </a:tc>
                <a:extLst>
                  <a:ext uri="{0D108BD9-81ED-4DB2-BD59-A6C34878D82A}">
                    <a16:rowId xmlns:a16="http://schemas.microsoft.com/office/drawing/2014/main" val="4085042321"/>
                  </a:ext>
                </a:extLst>
              </a:tr>
              <a:tr h="571178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Dividend per Share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$2.75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$2.50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$2.00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$2.00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$2.00</a:t>
                      </a:r>
                    </a:p>
                  </a:txBody>
                  <a:tcPr marL="93917" marR="93917" marT="46959" marB="46959"/>
                </a:tc>
                <a:extLst>
                  <a:ext uri="{0D108BD9-81ED-4DB2-BD59-A6C34878D82A}">
                    <a16:rowId xmlns:a16="http://schemas.microsoft.com/office/drawing/2014/main" val="2459727979"/>
                  </a:ext>
                </a:extLst>
              </a:tr>
              <a:tr h="777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Dividend Growth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1 year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10%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25%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0%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0%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8.1%</a:t>
                      </a:r>
                    </a:p>
                  </a:txBody>
                  <a:tcPr marL="93917" marR="93917" marT="46959" marB="46959"/>
                </a:tc>
                <a:extLst>
                  <a:ext uri="{0D108BD9-81ED-4DB2-BD59-A6C34878D82A}">
                    <a16:rowId xmlns:a16="http://schemas.microsoft.com/office/drawing/2014/main" val="1704465776"/>
                  </a:ext>
                </a:extLst>
              </a:tr>
              <a:tr h="3643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Dividend Yield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12.96%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19.04%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(1.8%)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0%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8.11%</a:t>
                      </a:r>
                    </a:p>
                  </a:txBody>
                  <a:tcPr marL="93917" marR="93917" marT="46959" marB="46959"/>
                </a:tc>
                <a:extLst>
                  <a:ext uri="{0D108BD9-81ED-4DB2-BD59-A6C34878D82A}">
                    <a16:rowId xmlns:a16="http://schemas.microsoft.com/office/drawing/2014/main" val="3464686499"/>
                  </a:ext>
                </a:extLst>
              </a:tr>
              <a:tr h="3643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Payout Ratio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53.03%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44.36%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99.8%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NM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43.0%</a:t>
                      </a:r>
                    </a:p>
                  </a:txBody>
                  <a:tcPr marL="93917" marR="93917" marT="46959" marB="46959"/>
                </a:tc>
                <a:extLst>
                  <a:ext uri="{0D108BD9-81ED-4DB2-BD59-A6C34878D82A}">
                    <a16:rowId xmlns:a16="http://schemas.microsoft.com/office/drawing/2014/main" val="3543371770"/>
                  </a:ext>
                </a:extLst>
              </a:tr>
              <a:tr h="571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Average Stock Price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$87.43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$110.64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$120.2910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$83.06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$98.23</a:t>
                      </a:r>
                    </a:p>
                  </a:txBody>
                  <a:tcPr marL="93917" marR="93917" marT="46959" marB="46959"/>
                </a:tc>
                <a:extLst>
                  <a:ext uri="{0D108BD9-81ED-4DB2-BD59-A6C34878D82A}">
                    <a16:rowId xmlns:a16="http://schemas.microsoft.com/office/drawing/2014/main" val="3952869113"/>
                  </a:ext>
                </a:extLst>
              </a:tr>
              <a:tr h="571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Earnings per Share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$4.98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$5.27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$1.97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$(1.20)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$4.62</a:t>
                      </a:r>
                    </a:p>
                  </a:txBody>
                  <a:tcPr marL="93917" marR="93917" marT="46959" marB="46959"/>
                </a:tc>
                <a:extLst>
                  <a:ext uri="{0D108BD9-81ED-4DB2-BD59-A6C34878D82A}">
                    <a16:rowId xmlns:a16="http://schemas.microsoft.com/office/drawing/2014/main" val="195313662"/>
                  </a:ext>
                </a:extLst>
              </a:tr>
              <a:tr h="571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Shares Outstanding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(millions)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73.5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78.1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81.3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81.0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82.9</a:t>
                      </a:r>
                    </a:p>
                  </a:txBody>
                  <a:tcPr marL="93917" marR="93917" marT="46959" marB="46959"/>
                </a:tc>
                <a:extLst>
                  <a:ext uri="{0D108BD9-81ED-4DB2-BD59-A6C34878D82A}">
                    <a16:rowId xmlns:a16="http://schemas.microsoft.com/office/drawing/2014/main" val="3097783019"/>
                  </a:ext>
                </a:extLst>
              </a:tr>
              <a:tr h="777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Shares repurchased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(millions)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6.6</a:t>
                      </a:r>
                    </a:p>
                    <a:p>
                      <a:pPr algn="ctr"/>
                      <a:r>
                        <a:rPr lang="en-US" sz="1200" dirty="0"/>
                        <a:t>($694.8)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4.1</a:t>
                      </a:r>
                    </a:p>
                    <a:p>
                      <a:pPr algn="ctr"/>
                      <a:r>
                        <a:rPr lang="en-US" sz="1200"/>
                        <a:t>($502.6)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0.2</a:t>
                      </a:r>
                    </a:p>
                    <a:p>
                      <a:pPr algn="ctr"/>
                      <a:r>
                        <a:rPr lang="en-US" sz="1200"/>
                        <a:t>($17.1)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2.4</a:t>
                      </a:r>
                    </a:p>
                    <a:p>
                      <a:pPr algn="ctr"/>
                      <a:r>
                        <a:rPr lang="en-US" sz="1200"/>
                        <a:t>($215.2)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4.4</a:t>
                      </a:r>
                    </a:p>
                    <a:p>
                      <a:pPr algn="ctr"/>
                      <a:r>
                        <a:rPr lang="en-US" sz="1200"/>
                        <a:t>($500.4)</a:t>
                      </a:r>
                    </a:p>
                    <a:p>
                      <a:pPr algn="ctr"/>
                      <a:endParaRPr lang="en-US" sz="1200"/>
                    </a:p>
                  </a:txBody>
                  <a:tcPr marL="93917" marR="93917" marT="46959" marB="46959"/>
                </a:tc>
                <a:extLst>
                  <a:ext uri="{0D108BD9-81ED-4DB2-BD59-A6C34878D82A}">
                    <a16:rowId xmlns:a16="http://schemas.microsoft.com/office/drawing/2014/main" val="983315931"/>
                  </a:ext>
                </a:extLst>
              </a:tr>
              <a:tr h="571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Cash Balance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(millions)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$1,620.4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$626.5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$1,355.5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$711.8</a:t>
                      </a:r>
                    </a:p>
                  </a:txBody>
                  <a:tcPr marL="93917" marR="93917" marT="46959" marB="469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$502.1</a:t>
                      </a:r>
                    </a:p>
                  </a:txBody>
                  <a:tcPr marL="93917" marR="93917" marT="46959" marB="46959"/>
                </a:tc>
                <a:extLst>
                  <a:ext uri="{0D108BD9-81ED-4DB2-BD59-A6C34878D82A}">
                    <a16:rowId xmlns:a16="http://schemas.microsoft.com/office/drawing/2014/main" val="65287051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9DD7AB1-4908-4083-A112-CEFA94D21101}"/>
              </a:ext>
            </a:extLst>
          </p:cNvPr>
          <p:cNvSpPr txBox="1"/>
          <p:nvPr/>
        </p:nvSpPr>
        <p:spPr>
          <a:xfrm>
            <a:off x="0" y="6396335"/>
            <a:ext cx="394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Source: S&amp;P Capital IQ, Ralph Lauren Corp., CSI Market, Business Insider, Nasdaq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7A3628-BF63-4FE5-A7BC-1D31C7844093}"/>
              </a:ext>
            </a:extLst>
          </p:cNvPr>
          <p:cNvSpPr txBox="1"/>
          <p:nvPr/>
        </p:nvSpPr>
        <p:spPr>
          <a:xfrm>
            <a:off x="-160776" y="311449"/>
            <a:ext cx="38077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- 2016  Way Forward Plan: </a:t>
            </a:r>
            <a:r>
              <a:rPr lang="en-US" sz="1600" dirty="0">
                <a:solidFill>
                  <a:schemeClr val="bg1"/>
                </a:solidFill>
              </a:rPr>
              <a:t>improve the company’s efficiency and increase its sales, and consequently enhance shareholder value.</a:t>
            </a:r>
            <a:endParaRPr lang="en-US" sz="1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  <a:sym typeface="Wingdings" panose="05000000000000000000" pitchFamily="2" charset="2"/>
              </a:rPr>
              <a:t>- 2020  Uncertainty in COVID-19 outbreak causes stock prices to fall again</a:t>
            </a:r>
          </a:p>
          <a:p>
            <a:pPr lvl="1"/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5AFDAC-AA75-4461-B322-4ECF43D33D7D}"/>
              </a:ext>
            </a:extLst>
          </p:cNvPr>
          <p:cNvSpPr txBox="1"/>
          <p:nvPr/>
        </p:nvSpPr>
        <p:spPr>
          <a:xfrm>
            <a:off x="297252" y="2898801"/>
            <a:ext cx="33496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- February 2017, CEO of Ralph Lauren resigns causing a major decrease in its stock price (from its $110+ price)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In 2019, Ralph Lauren announces its Strategic Growth Plan for the next 5 years to hike dividends and repurchase $1 billion in shares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- On June 4, 2018, a focus on restructuring incurred costs to Ralph Lauren for them to save $ later</a:t>
            </a:r>
          </a:p>
        </p:txBody>
      </p:sp>
    </p:spTree>
    <p:extLst>
      <p:ext uri="{BB962C8B-B14F-4D97-AF65-F5344CB8AC3E}">
        <p14:creationId xmlns:p14="http://schemas.microsoft.com/office/powerpoint/2010/main" val="213841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6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CA0D3D-D685-42AC-97FF-8FA969CBE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777711"/>
              </p:ext>
            </p:extLst>
          </p:nvPr>
        </p:nvGraphicFramePr>
        <p:xfrm>
          <a:off x="4775199" y="358705"/>
          <a:ext cx="6577011" cy="2897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AFB5FFE-2F88-41CB-B6F6-6BB768C845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513385"/>
              </p:ext>
            </p:extLst>
          </p:nvPr>
        </p:nvGraphicFramePr>
        <p:xfrm>
          <a:off x="4775200" y="3405117"/>
          <a:ext cx="6577011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56682FD-DC76-4EB5-8E84-65A424F78F8B}"/>
              </a:ext>
            </a:extLst>
          </p:cNvPr>
          <p:cNvSpPr txBox="1"/>
          <p:nvPr/>
        </p:nvSpPr>
        <p:spPr>
          <a:xfrm>
            <a:off x="10008358" y="3083545"/>
            <a:ext cx="2183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28-Mar-20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1B56DF-A8A6-4899-8F04-E433D371D4D4}"/>
              </a:ext>
            </a:extLst>
          </p:cNvPr>
          <p:cNvSpPr txBox="1"/>
          <p:nvPr/>
        </p:nvSpPr>
        <p:spPr>
          <a:xfrm>
            <a:off x="10671551" y="5951325"/>
            <a:ext cx="2183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28-Mar-20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37925-C353-45F4-B5DD-E3B10946F0FA}"/>
              </a:ext>
            </a:extLst>
          </p:cNvPr>
          <p:cNvSpPr txBox="1"/>
          <p:nvPr/>
        </p:nvSpPr>
        <p:spPr>
          <a:xfrm>
            <a:off x="-1" y="6597990"/>
            <a:ext cx="3944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Source: S&amp;P Capital IQ, CSI Market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C765D4-A25C-452A-9887-6D5EB6DB6F5C}"/>
              </a:ext>
            </a:extLst>
          </p:cNvPr>
          <p:cNvSpPr txBox="1"/>
          <p:nvPr/>
        </p:nvSpPr>
        <p:spPr>
          <a:xfrm>
            <a:off x="488290" y="380461"/>
            <a:ext cx="36140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June 4, 2018 , the Company's Board of Directors approves an increase to the Company's quarterly cash dividend on its common stock from $0.50 to $0.625 per share. 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AA0703-C5B4-432D-9E36-3AE4F3FBF122}"/>
              </a:ext>
            </a:extLst>
          </p:cNvPr>
          <p:cNvSpPr txBox="1"/>
          <p:nvPr/>
        </p:nvSpPr>
        <p:spPr>
          <a:xfrm>
            <a:off x="488290" y="1398494"/>
            <a:ext cx="35996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May 13, 2019 , the Board  again increases to the Company's quarterly cash dividend on its common stock from $0.625 to $0.6875 per share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C3E273-2B16-4FB5-AE7D-500E14E2BCA7}"/>
              </a:ext>
            </a:extLst>
          </p:cNvPr>
          <p:cNvSpPr txBox="1"/>
          <p:nvPr/>
        </p:nvSpPr>
        <p:spPr>
          <a:xfrm>
            <a:off x="430315" y="3352821"/>
            <a:ext cx="35996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“As it turns out, Ralph Lauren managed to expand its earnings significantly despite a revenue decline, and investors rewarded this achievement by putting a higher value on the company’s future growth”  - </a:t>
            </a:r>
            <a:r>
              <a:rPr lang="en-US" sz="1600" dirty="0" err="1">
                <a:solidFill>
                  <a:schemeClr val="bg1"/>
                </a:solidFill>
              </a:rPr>
              <a:t>Trefis</a:t>
            </a:r>
            <a:r>
              <a:rPr lang="en-US" sz="1600" dirty="0">
                <a:solidFill>
                  <a:schemeClr val="bg1"/>
                </a:solidFill>
              </a:rPr>
              <a:t> Team, Forbes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F73EC-9FF9-4BBB-8324-4D4F787F91FF}"/>
              </a:ext>
            </a:extLst>
          </p:cNvPr>
          <p:cNvSpPr txBox="1"/>
          <p:nvPr/>
        </p:nvSpPr>
        <p:spPr>
          <a:xfrm>
            <a:off x="430315" y="5023674"/>
            <a:ext cx="3599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After the Way Forward plan was announced, Ralph Lauren incurred smaller dividend yields until they began their repurchasing of common stock program </a:t>
            </a:r>
          </a:p>
        </p:txBody>
      </p:sp>
    </p:spTree>
    <p:extLst>
      <p:ext uri="{BB962C8B-B14F-4D97-AF65-F5344CB8AC3E}">
        <p14:creationId xmlns:p14="http://schemas.microsoft.com/office/powerpoint/2010/main" val="322786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6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9B747F-ECD1-41FF-8FDD-D98ADFA50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612654"/>
              </p:ext>
            </p:extLst>
          </p:nvPr>
        </p:nvGraphicFramePr>
        <p:xfrm>
          <a:off x="4326340" y="594359"/>
          <a:ext cx="7591568" cy="5710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50A364-5D5C-437E-9261-6BD7BA903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9245" y="1661486"/>
            <a:ext cx="3437295" cy="464371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-Because Ralph Lauren had a negative EPS in 2017, there was no payout.</a:t>
            </a:r>
          </a:p>
          <a:p>
            <a:r>
              <a:rPr lang="en-US" dirty="0">
                <a:solidFill>
                  <a:schemeClr val="bg1"/>
                </a:solidFill>
              </a:rPr>
              <a:t>-In 2018, Ralph Lauren has a payout ratio of 99.7% paying back what they owed for the previous year.</a:t>
            </a:r>
          </a:p>
          <a:p>
            <a:r>
              <a:rPr lang="en-US" dirty="0">
                <a:solidFill>
                  <a:schemeClr val="bg1"/>
                </a:solidFill>
              </a:rPr>
              <a:t>-Despite the one fluctuation, Ralph Lauren’s payout ratio tends to be between around 45%  and in 2019 was among top of competitors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% of amount of net income issued shareholders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-Competitors seem to have also had their fluctuation in a high payout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CDF2D-0373-4E06-A788-25EBF0E93AC9}"/>
              </a:ext>
            </a:extLst>
          </p:cNvPr>
          <p:cNvSpPr txBox="1"/>
          <p:nvPr/>
        </p:nvSpPr>
        <p:spPr>
          <a:xfrm>
            <a:off x="-1" y="6553171"/>
            <a:ext cx="2593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Source: CSI Market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EAEA3A-836C-4954-8DCC-4B9AB7085A9F}"/>
              </a:ext>
            </a:extLst>
          </p:cNvPr>
          <p:cNvSpPr txBox="1"/>
          <p:nvPr/>
        </p:nvSpPr>
        <p:spPr>
          <a:xfrm>
            <a:off x="8530990" y="6414671"/>
            <a:ext cx="338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2019 total market dividend payout ratio = 10.89%</a:t>
            </a:r>
          </a:p>
        </p:txBody>
      </p:sp>
    </p:spTree>
    <p:extLst>
      <p:ext uri="{BB962C8B-B14F-4D97-AF65-F5344CB8AC3E}">
        <p14:creationId xmlns:p14="http://schemas.microsoft.com/office/powerpoint/2010/main" val="67269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6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7390EB49-5E06-40DE-A2AA-12E58423EF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872820"/>
              </p:ext>
            </p:extLst>
          </p:nvPr>
        </p:nvGraphicFramePr>
        <p:xfrm>
          <a:off x="4800598" y="1047404"/>
          <a:ext cx="6492875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F1BED-AF06-4956-BE7B-67EC23F72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3765" y="828338"/>
            <a:ext cx="3433482" cy="453255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Compared to competitors, Ralph Lauren’s dividend yield is lower until 2019 where they have a dividend yield of 19.04%.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This is due to the restructuring of the corporation and fluctuation in stock pricing </a:t>
            </a:r>
          </a:p>
          <a:p>
            <a:r>
              <a:rPr lang="en-US" sz="1800" dirty="0">
                <a:solidFill>
                  <a:schemeClr val="bg1"/>
                </a:solidFill>
              </a:rPr>
              <a:t>Investors of competitors yielded a more efficient return in comparison to Ralph Lauren until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9BD36-D46A-4C60-A8AE-3D0318B34CFE}"/>
              </a:ext>
            </a:extLst>
          </p:cNvPr>
          <p:cNvSpPr txBox="1"/>
          <p:nvPr/>
        </p:nvSpPr>
        <p:spPr>
          <a:xfrm>
            <a:off x="-1" y="6553171"/>
            <a:ext cx="2593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Source: CSI Market, Forbes</a:t>
            </a:r>
          </a:p>
        </p:txBody>
      </p:sp>
    </p:spTree>
    <p:extLst>
      <p:ext uri="{BB962C8B-B14F-4D97-AF65-F5344CB8AC3E}">
        <p14:creationId xmlns:p14="http://schemas.microsoft.com/office/powerpoint/2010/main" val="212097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1DE2-BE37-4DD2-A0C7-CB43A04A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3082"/>
            <a:ext cx="3200400" cy="1182160"/>
          </a:xfrm>
        </p:spPr>
        <p:txBody>
          <a:bodyPr/>
          <a:lstStyle/>
          <a:p>
            <a:r>
              <a:rPr lang="en-US" dirty="0"/>
              <a:t>Ralph Lauren’s Future Estimates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8E8C81-2909-4C93-95CC-001B69F2F8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8904" y="2329642"/>
            <a:ext cx="6881596" cy="279817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0D19F-20BD-4853-8EFA-4DA485367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329642"/>
            <a:ext cx="3200400" cy="397556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COVID-19, 2020 to 2021 there will definitely be a decrease in value for shareholders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Analysts assume Ralph Lauren will face a similar situation to the 2008 Recession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2008, stock had decreased by 56% and after the recession boosted to 136% between March 2009 and January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2020, as of March, stock has fallen by 34%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Recovery from COVID would ensure their programs of enriching their shareholders to continue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D6B3F1-B450-491D-82DA-9683BF15B8C8}"/>
              </a:ext>
            </a:extLst>
          </p:cNvPr>
          <p:cNvSpPr txBox="1"/>
          <p:nvPr/>
        </p:nvSpPr>
        <p:spPr>
          <a:xfrm>
            <a:off x="0" y="6581001"/>
            <a:ext cx="4133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Source: </a:t>
            </a:r>
            <a:r>
              <a:rPr lang="en-US" sz="1200" dirty="0" err="1">
                <a:solidFill>
                  <a:schemeClr val="bg1"/>
                </a:solidFill>
              </a:rPr>
              <a:t>Trefis</a:t>
            </a:r>
            <a:r>
              <a:rPr lang="en-US" sz="1200" dirty="0">
                <a:solidFill>
                  <a:schemeClr val="bg1"/>
                </a:solidFill>
              </a:rPr>
              <a:t>; Data from Business Insider</a:t>
            </a:r>
          </a:p>
        </p:txBody>
      </p:sp>
    </p:spTree>
    <p:extLst>
      <p:ext uri="{BB962C8B-B14F-4D97-AF65-F5344CB8AC3E}">
        <p14:creationId xmlns:p14="http://schemas.microsoft.com/office/powerpoint/2010/main" val="81230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219F-AB9C-4033-943E-CA82A01D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Past 5 Years of Ralph Lauren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49877-DE23-42B0-9EC7-118BE6AAF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129" y="731520"/>
            <a:ext cx="7906871" cy="5257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Ralph Lauren is currently increasing its shareholders values by implementing programs that allow for higher dividend pay backs.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Covid-19 has put a momentary pause on its growth plans as all other businesses but is expected to make a rebound once the pandemic and been alleviated.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Ralph Lauren’s overall growth is expected but specifically the payout ratio and dividend yield is expected to rise in the future as they continue to work on their goals.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 special dividends have been paid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Recently has increased the volume of repurchasing common stock and is a sign of being financially well-off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Ralph Lauren Corp has been undergoing programs that are increasing its shareholders’ value and have thus increased its dividend payments from 0.5 to 0.675 in a matter of 2 years</a:t>
            </a:r>
          </a:p>
        </p:txBody>
      </p:sp>
    </p:spTree>
    <p:extLst>
      <p:ext uri="{BB962C8B-B14F-4D97-AF65-F5344CB8AC3E}">
        <p14:creationId xmlns:p14="http://schemas.microsoft.com/office/powerpoint/2010/main" val="14793658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859</Words>
  <Application>Microsoft Office PowerPoint</Application>
  <PresentationFormat>Widescreen</PresentationFormat>
  <Paragraphs>162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Ralph Lauren Corporation</vt:lpstr>
      <vt:lpstr>PowerPoint Presentation</vt:lpstr>
      <vt:lpstr>PowerPoint Presentation</vt:lpstr>
      <vt:lpstr>PowerPoint Presentation</vt:lpstr>
      <vt:lpstr>PowerPoint Presentation</vt:lpstr>
      <vt:lpstr>Ralph Lauren’s Future Estimates</vt:lpstr>
      <vt:lpstr>Summary of the Past 5 Years of Ralph Lauren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Ralph Lauren Corporation</dc:title>
  <dc:creator>Anthony Land-Gonzales</dc:creator>
  <cp:lastModifiedBy>Anthony Land-Gonzales</cp:lastModifiedBy>
  <cp:revision>21</cp:revision>
  <dcterms:created xsi:type="dcterms:W3CDTF">2020-07-21T06:19:46Z</dcterms:created>
  <dcterms:modified xsi:type="dcterms:W3CDTF">2020-07-21T23:44:52Z</dcterms:modified>
</cp:coreProperties>
</file>