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1" r:id="rId7"/>
    <p:sldId id="260" r:id="rId8"/>
    <p:sldId id="262" r:id="rId9"/>
    <p:sldId id="265" r:id="rId10"/>
    <p:sldId id="266" r:id="rId11"/>
    <p:sldId id="267" r:id="rId12"/>
    <p:sldId id="269" r:id="rId13"/>
    <p:sldId id="264"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 Nguyen" initials="MN" lastIdx="9" clrIdx="0">
    <p:extLst>
      <p:ext uri="{19B8F6BF-5375-455C-9EA6-DF929625EA0E}">
        <p15:presenceInfo xmlns:p15="http://schemas.microsoft.com/office/powerpoint/2012/main" userId="Minh Nguy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343" autoAdjust="0"/>
  </p:normalViewPr>
  <p:slideViewPr>
    <p:cSldViewPr snapToGrid="0">
      <p:cViewPr varScale="1">
        <p:scale>
          <a:sx n="69" d="100"/>
          <a:sy n="69" d="100"/>
        </p:scale>
        <p:origin x="78" y="48"/>
      </p:cViewPr>
      <p:guideLst/>
    </p:cSldViewPr>
  </p:slideViewPr>
  <p:outlineViewPr>
    <p:cViewPr>
      <p:scale>
        <a:sx n="33" d="100"/>
        <a:sy n="33" d="100"/>
      </p:scale>
      <p:origin x="0" y="-4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8T12:29:57.721" idx="1">
    <p:pos x="6040" y="1616"/>
    <p:text>Le projet est viable économiquement =&gt; réel intérêt pour les surfeurs</p:text>
    <p:extLst mod="1">
      <p:ext uri="{C676402C-5697-4E1C-873F-D02D1690AC5C}">
        <p15:threadingInfo xmlns:p15="http://schemas.microsoft.com/office/powerpoint/2012/main" timeZoneBias="-60"/>
      </p:ext>
    </p:extLst>
  </p:cm>
  <p:cm authorId="1" dt="2017-12-18T12:30:30.451" idx="2">
    <p:pos x="6040" y="1752"/>
    <p:text>Sujet qui nous passionne, référence sur internet surfeurs de longue date, capable d'analyser, prendre les décision appropriées</p:text>
    <p:extLst mod="1">
      <p:ext uri="{C676402C-5697-4E1C-873F-D02D1690AC5C}">
        <p15:threadingInfo xmlns:p15="http://schemas.microsoft.com/office/powerpoint/2012/main" timeZoneBias="-60">
          <p15:parentCm authorId="1" idx="1"/>
        </p15:threadingInfo>
      </p:ext>
    </p:extLst>
  </p:cm>
  <p:cm authorId="1" dt="2017-12-18T12:31:59.224" idx="4">
    <p:pos x="7130" y="2383"/>
    <p:text>Paramètres qualitatifs =&gt; NS, Description, Wetsuit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18T12:39:27.900" idx="6">
    <p:pos x="4014" y="1811"/>
    <p:text>Connaissances sur l'échelle de Beaufort, les combinaisons à mettre suivant la température,</p:text>
    <p:extLst mod="1">
      <p:ext uri="{C676402C-5697-4E1C-873F-D02D1690AC5C}">
        <p15:threadingInfo xmlns:p15="http://schemas.microsoft.com/office/powerpoint/2012/main" timeZoneBias="-60"/>
      </p:ext>
    </p:extLst>
  </p:cm>
  <p:cm authorId="1" dt="2017-12-18T15:32:29.538" idx="9">
    <p:pos x="812" y="2993"/>
    <p:text>Croisez les sources de différentes sources de site de surf qualifiés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18T12:42:43.714" idx="7">
    <p:pos x="1957" y="1868"/>
    <p:text>Une des limites de notre projet pourrait être sur la précision des paramètres. En effet nous avons formulé des hypothèses afin de simplifier notre SE tout en maintenant une cohérence dans les résultats. Par exemple, dans la réalité, la taille de la vague dépends des tailles des différentes houles, de la force mais aussi de la direction du vent, de la présence de bancs de sable sur le fond marin ou non</p:text>
    <p:extLst mod="1">
      <p:ext uri="{C676402C-5697-4E1C-873F-D02D1690AC5C}">
        <p15:threadingInfo xmlns:p15="http://schemas.microsoft.com/office/powerpoint/2012/main" timeZoneBias="-60"/>
      </p:ext>
    </p:extLst>
  </p:cm>
  <p:cm authorId="1" dt="2017-12-18T12:47:46.707" idx="8">
    <p:pos x="1957" y="2004"/>
    <p:text>Toutefois, une des forces de notre SE réside dans l'adaptabilité de ses fonctions et de sa base de connaissances. Par exemple, nous avons actuellement 5 spots répertoriés, mais il serait facile d'en rajouter plus.</p:text>
    <p:extLst mod="1">
      <p:ext uri="{C676402C-5697-4E1C-873F-D02D1690AC5C}">
        <p15:threadingInfo xmlns:p15="http://schemas.microsoft.com/office/powerpoint/2012/main" timeZoneBias="-60">
          <p15:parentCm authorId="1" idx="7"/>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73266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8874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43897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94881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13760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4712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BE93DAF-97EF-4BD7-B202-3739CC3A2D8A}" type="datetimeFigureOut">
              <a:rPr lang="fr-FR" smtClean="0"/>
              <a:t>18/12/2017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62499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BE93DAF-97EF-4BD7-B202-3739CC3A2D8A}" type="datetimeFigureOut">
              <a:rPr lang="fr-FR" smtClean="0"/>
              <a:t>18/12/2017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7477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E93DAF-97EF-4BD7-B202-3739CC3A2D8A}" type="datetimeFigureOut">
              <a:rPr lang="fr-FR" smtClean="0"/>
              <a:t>18/12/2017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08077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77237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73073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4093B-B572-40F1-B258-2F02290892E6}" type="slidenum">
              <a:rPr lang="fr-FR" smtClean="0"/>
              <a:t>‹N°›</a:t>
            </a:fld>
            <a:endParaRPr lang="fr-FR"/>
          </a:p>
        </p:txBody>
      </p:sp>
    </p:spTree>
    <p:extLst>
      <p:ext uri="{BB962C8B-B14F-4D97-AF65-F5344CB8AC3E}">
        <p14:creationId xmlns:p14="http://schemas.microsoft.com/office/powerpoint/2010/main" val="164827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641909"/>
            <a:ext cx="9144000" cy="2387600"/>
          </a:xfrm>
        </p:spPr>
        <p:txBody>
          <a:bodyPr/>
          <a:lstStyle/>
          <a:p>
            <a:r>
              <a:rPr lang="fr-FR" sz="7200" dirty="0" smtClean="0">
                <a:solidFill>
                  <a:schemeClr val="bg1"/>
                </a:solidFill>
                <a:latin typeface="Champagne &amp; Limousines" panose="020B0502020202020204" pitchFamily="34" charset="0"/>
                <a:ea typeface="Champagne &amp; Limousines" panose="020B0502020202020204" pitchFamily="34" charset="0"/>
              </a:rPr>
              <a:t>Conduite d’expertise d’un SE d’ordre 0+</a:t>
            </a:r>
            <a:endParaRPr lang="fr-FR" sz="7200" dirty="0">
              <a:solidFill>
                <a:schemeClr val="bg1"/>
              </a:solidFill>
              <a:latin typeface="Champagne &amp; Limousines" panose="020B0502020202020204" pitchFamily="34" charset="0"/>
              <a:ea typeface="Champagne &amp; Limousines" panose="020B0502020202020204" pitchFamily="34" charset="0"/>
            </a:endParaRPr>
          </a:p>
        </p:txBody>
      </p:sp>
      <p:sp>
        <p:nvSpPr>
          <p:cNvPr id="3" name="Sous-titre 2"/>
          <p:cNvSpPr>
            <a:spLocks noGrp="1"/>
          </p:cNvSpPr>
          <p:nvPr>
            <p:ph type="subTitle" idx="1"/>
          </p:nvPr>
        </p:nvSpPr>
        <p:spPr>
          <a:xfrm>
            <a:off x="1524000" y="4183928"/>
            <a:ext cx="9144000" cy="1655762"/>
          </a:xfrm>
        </p:spPr>
        <p:txBody>
          <a:bodyPr>
            <a:normAutofit/>
          </a:bodyPr>
          <a:lstStyle/>
          <a:p>
            <a:r>
              <a:rPr lang="fr-FR" sz="4000" dirty="0" smtClean="0">
                <a:solidFill>
                  <a:schemeClr val="bg1"/>
                </a:solidFill>
                <a:latin typeface="Champagne &amp; Limousines" panose="020B0502020202020204" pitchFamily="34" charset="0"/>
                <a:ea typeface="Champagne &amp; Limousines" panose="020B0502020202020204" pitchFamily="34" charset="0"/>
              </a:rPr>
              <a:t>Système-Expert lié à la prédiction pour le Surf</a:t>
            </a:r>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973621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7" y="1690689"/>
            <a:ext cx="9490364" cy="4865428"/>
          </a:xfrm>
          <a:prstGeom prst="rect">
            <a:avLst/>
          </a:prstGeom>
        </p:spPr>
      </p:pic>
      <p:sp>
        <p:nvSpPr>
          <p:cNvPr id="5"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sp>
        <p:nvSpPr>
          <p:cNvPr id="7" name="Ellipse 6"/>
          <p:cNvSpPr/>
          <p:nvPr/>
        </p:nvSpPr>
        <p:spPr>
          <a:xfrm>
            <a:off x="1233046" y="2812468"/>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1136061" y="5569533"/>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121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539" y="1302327"/>
            <a:ext cx="9768945" cy="5345691"/>
          </a:xfrm>
        </p:spPr>
      </p:pic>
      <p:sp>
        <p:nvSpPr>
          <p:cNvPr id="9" name="Ellipse 8"/>
          <p:cNvSpPr/>
          <p:nvPr/>
        </p:nvSpPr>
        <p:spPr>
          <a:xfrm>
            <a:off x="1177626" y="3325087"/>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246896" y="6137565"/>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906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97659" y="192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271" y="1716232"/>
            <a:ext cx="11160978" cy="4442720"/>
          </a:xfrm>
        </p:spPr>
      </p:pic>
      <p:sp>
        <p:nvSpPr>
          <p:cNvPr id="8" name="Ellipse 7"/>
          <p:cNvSpPr/>
          <p:nvPr/>
        </p:nvSpPr>
        <p:spPr>
          <a:xfrm>
            <a:off x="803546" y="4336470"/>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568010" y="4655129"/>
            <a:ext cx="2258309" cy="332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309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Limites</a:t>
            </a:r>
            <a:endParaRPr lang="fr-FR" sz="54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normAutofit/>
          </a:bodyPr>
          <a:lstStyle/>
          <a:p>
            <a:r>
              <a:rPr lang="fr-FR" sz="3600" dirty="0" smtClean="0">
                <a:latin typeface="Champagne &amp; Limousines" panose="020B0502020202020204" pitchFamily="34" charset="0"/>
                <a:ea typeface="Champagne &amp; Limousines" panose="020B0502020202020204" pitchFamily="34" charset="0"/>
              </a:rPr>
              <a:t>Précision des paramètres</a:t>
            </a:r>
            <a:endParaRPr lang="fr-FR" sz="3600" dirty="0">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19537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smtClean="0">
                <a:latin typeface="Champagne &amp; Limousines" panose="020B0502020202020204" pitchFamily="34" charset="0"/>
                <a:ea typeface="Champagne &amp; Limousines" panose="020B0502020202020204" pitchFamily="34" charset="0"/>
              </a:rPr>
              <a:t>Problématique</a:t>
            </a:r>
            <a:endParaRPr lang="fr-FR" sz="48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3086389"/>
            <a:ext cx="10515600" cy="4351338"/>
          </a:xfrm>
        </p:spPr>
        <p:txBody>
          <a:bodyPr>
            <a:normAutofit/>
          </a:bodyPr>
          <a:lstStyle/>
          <a:p>
            <a:r>
              <a:rPr lang="fr-FR" sz="3200" dirty="0">
                <a:solidFill>
                  <a:schemeClr val="bg1"/>
                </a:solidFill>
                <a:latin typeface="Champagne &amp; Limousines" panose="020B0502020202020204" pitchFamily="34" charset="0"/>
                <a:ea typeface="Champagne &amp; Limousines" panose="020B0502020202020204" pitchFamily="34" charset="0"/>
              </a:rPr>
              <a:t>“ En fonction d’un ensemble de paramètres donnés pour un surfeur, </a:t>
            </a:r>
            <a:r>
              <a:rPr lang="fr-FR" sz="3200" dirty="0" smtClean="0">
                <a:solidFill>
                  <a:schemeClr val="bg1"/>
                </a:solidFill>
                <a:latin typeface="Champagne &amp; Limousines" panose="020B0502020202020204" pitchFamily="34" charset="0"/>
                <a:ea typeface="Champagne &amp; Limousines" panose="020B0502020202020204" pitchFamily="34" charset="0"/>
              </a:rPr>
              <a:t>peut-il </a:t>
            </a:r>
            <a:r>
              <a:rPr lang="fr-FR" sz="3200" dirty="0">
                <a:solidFill>
                  <a:schemeClr val="bg1"/>
                </a:solidFill>
                <a:latin typeface="Champagne &amp; Limousines" panose="020B0502020202020204" pitchFamily="34" charset="0"/>
                <a:ea typeface="Champagne &amp; Limousines" panose="020B0502020202020204" pitchFamily="34" charset="0"/>
              </a:rPr>
              <a:t>aller surfer et avec quel équipement?”</a:t>
            </a:r>
          </a:p>
          <a:p>
            <a:endParaRPr lang="fr-FR" sz="32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282145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43426"/>
            <a:ext cx="10515600" cy="1325563"/>
          </a:xfrm>
        </p:spPr>
        <p:txBody>
          <a:bodyPr/>
          <a:lstStyle/>
          <a:p>
            <a:r>
              <a:rPr lang="fr-FR" sz="4800" dirty="0" smtClean="0">
                <a:latin typeface="Champagne &amp; Limousines" panose="020B0502020202020204" pitchFamily="34" charset="0"/>
                <a:ea typeface="Champagne &amp; Limousines" panose="020B0502020202020204" pitchFamily="34" charset="0"/>
              </a:rPr>
              <a:t>Pourquoi un SE? Pourquoi le résoudre?</a:t>
            </a:r>
            <a:endParaRPr lang="fr-FR" sz="48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2683755"/>
            <a:ext cx="10515600" cy="4351338"/>
          </a:xfrm>
        </p:spPr>
        <p:txBody>
          <a:bodyPr>
            <a:normAutofit/>
          </a:bodyPr>
          <a:lstStyle/>
          <a:p>
            <a:r>
              <a:rPr lang="fr-FR" sz="3600" dirty="0" smtClean="0">
                <a:solidFill>
                  <a:schemeClr val="bg1"/>
                </a:solidFill>
                <a:latin typeface="Champagne &amp; Limousines" panose="020B0502020202020204" pitchFamily="34" charset="0"/>
                <a:ea typeface="Champagne &amp; Limousines" panose="020B0502020202020204" pitchFamily="34" charset="0"/>
              </a:rPr>
              <a:t>Pas d’approche mathématique/algorithme connu</a:t>
            </a:r>
          </a:p>
          <a:p>
            <a:r>
              <a:rPr lang="fr-FR" sz="3600" dirty="0" smtClean="0">
                <a:solidFill>
                  <a:schemeClr val="bg1"/>
                </a:solidFill>
                <a:latin typeface="Champagne &amp; Limousines" panose="020B0502020202020204" pitchFamily="34" charset="0"/>
                <a:ea typeface="Champagne &amp; Limousines" panose="020B0502020202020204" pitchFamily="34" charset="0"/>
              </a:rPr>
              <a:t>Connaissances dans le domaine + Internet</a:t>
            </a:r>
          </a:p>
          <a:p>
            <a:r>
              <a:rPr lang="fr-FR" sz="3600" dirty="0" smtClean="0">
                <a:solidFill>
                  <a:schemeClr val="bg1"/>
                </a:solidFill>
                <a:latin typeface="Champagne &amp; Limousines" panose="020B0502020202020204" pitchFamily="34" charset="0"/>
                <a:ea typeface="Champagne &amp; Limousines" panose="020B0502020202020204" pitchFamily="34" charset="0"/>
              </a:rPr>
              <a:t>Expertise formalisable</a:t>
            </a:r>
          </a:p>
          <a:p>
            <a:r>
              <a:rPr lang="fr-FR" sz="3600" dirty="0" smtClean="0">
                <a:solidFill>
                  <a:schemeClr val="bg1"/>
                </a:solidFill>
                <a:latin typeface="Champagne &amp; Limousines" panose="020B0502020202020204" pitchFamily="34" charset="0"/>
                <a:ea typeface="Champagne &amp; Limousines" panose="020B0502020202020204" pitchFamily="34" charset="0"/>
              </a:rPr>
              <a:t>Hypothèse émises cohérentes et pas trop réductrices</a:t>
            </a:r>
          </a:p>
          <a:p>
            <a:r>
              <a:rPr lang="fr-FR" sz="3600" dirty="0" smtClean="0">
                <a:solidFill>
                  <a:schemeClr val="bg1"/>
                </a:solidFill>
                <a:latin typeface="Champagne &amp; Limousines" panose="020B0502020202020204" pitchFamily="34" charset="0"/>
                <a:ea typeface="Champagne &amp; Limousines" panose="020B0502020202020204" pitchFamily="34" charset="0"/>
              </a:rPr>
              <a:t>Paramètres qualitatifs plus importants que les paramètres quantitatifs</a:t>
            </a:r>
          </a:p>
          <a:p>
            <a:endParaRPr lang="fr-FR" sz="36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87533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357902"/>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Sources d’expertise</a:t>
            </a:r>
            <a:endParaRPr lang="fr-FR" sz="5400"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2818402"/>
            <a:ext cx="10515600" cy="4351338"/>
          </a:xfrm>
        </p:spPr>
        <p:txBody>
          <a:bodyPr>
            <a:normAutofit/>
          </a:bodyPr>
          <a:lstStyle/>
          <a:p>
            <a:r>
              <a:rPr lang="fr-FR" sz="4000" dirty="0" smtClean="0">
                <a:solidFill>
                  <a:schemeClr val="bg1"/>
                </a:solidFill>
                <a:latin typeface="Champagne &amp; Limousines" panose="020B0502020202020204" pitchFamily="34" charset="0"/>
                <a:ea typeface="Champagne &amp; Limousines" panose="020B0502020202020204" pitchFamily="34" charset="0"/>
              </a:rPr>
              <a:t>Internet :</a:t>
            </a:r>
          </a:p>
          <a:p>
            <a:r>
              <a:rPr lang="fr-FR" sz="4000" dirty="0" smtClean="0">
                <a:solidFill>
                  <a:schemeClr val="bg1"/>
                </a:solidFill>
                <a:latin typeface="Champagne &amp; Limousines" panose="020B0502020202020204" pitchFamily="34" charset="0"/>
                <a:ea typeface="Champagne &amp; Limousines" panose="020B0502020202020204" pitchFamily="34" charset="0"/>
              </a:rPr>
              <a:t> </a:t>
            </a:r>
            <a:r>
              <a:rPr lang="fr-FR" sz="4000" dirty="0">
                <a:latin typeface="Champagne &amp; Limousines" panose="020B0502020202020204" pitchFamily="34" charset="0"/>
                <a:ea typeface="Champagne &amp; Limousines" panose="020B0502020202020204" pitchFamily="34" charset="0"/>
              </a:rPr>
              <a:t>http://www.thesurfingsite.com/Wetsuits.html</a:t>
            </a:r>
          </a:p>
          <a:p>
            <a:r>
              <a:rPr lang="fr-FR" sz="4000" dirty="0" smtClean="0">
                <a:latin typeface="Champagne &amp; Limousines" panose="020B0502020202020204" pitchFamily="34" charset="0"/>
                <a:ea typeface="Champagne &amp; Limousines" panose="020B0502020202020204" pitchFamily="34" charset="0"/>
              </a:rPr>
              <a:t> https</a:t>
            </a:r>
            <a:r>
              <a:rPr lang="fr-FR" sz="4000" dirty="0">
                <a:latin typeface="Champagne &amp; Limousines" panose="020B0502020202020204" pitchFamily="34" charset="0"/>
                <a:ea typeface="Champagne &amp; Limousines" panose="020B0502020202020204" pitchFamily="34" charset="0"/>
              </a:rPr>
              <a:t>://</a:t>
            </a:r>
            <a:r>
              <a:rPr lang="fr-FR" sz="4000" dirty="0" smtClean="0">
                <a:latin typeface="Champagne &amp; Limousines" panose="020B0502020202020204" pitchFamily="34" charset="0"/>
                <a:ea typeface="Champagne &amp; Limousines" panose="020B0502020202020204" pitchFamily="34" charset="0"/>
              </a:rPr>
              <a:t>www.lavoile.org/beaufort.html</a:t>
            </a:r>
          </a:p>
          <a:p>
            <a:r>
              <a:rPr lang="fr-FR" sz="4000" dirty="0">
                <a:solidFill>
                  <a:schemeClr val="bg1"/>
                </a:solidFill>
                <a:latin typeface="Champagne &amp; Limousines" panose="020B0502020202020204" pitchFamily="34" charset="0"/>
                <a:ea typeface="Champagne &amp; Limousines" panose="020B0502020202020204" pitchFamily="34" charset="0"/>
              </a:rPr>
              <a:t>Expertise d’amis et d’anciens surfeurs</a:t>
            </a:r>
          </a:p>
          <a:p>
            <a:r>
              <a:rPr lang="fr-FR" sz="4000" dirty="0">
                <a:solidFill>
                  <a:schemeClr val="bg1"/>
                </a:solidFill>
                <a:latin typeface="Champagne &amp; Limousines" panose="020B0502020202020204" pitchFamily="34" charset="0"/>
                <a:ea typeface="Champagne &amp; Limousines" panose="020B0502020202020204" pitchFamily="34" charset="0"/>
              </a:rPr>
              <a:t>Témoignages de professionnels</a:t>
            </a:r>
          </a:p>
          <a:p>
            <a:endParaRPr lang="fr-FR" sz="4000" dirty="0" smtClean="0">
              <a:latin typeface="Champagne &amp; Limousines" panose="020B0502020202020204" pitchFamily="34" charset="0"/>
              <a:ea typeface="Champagne &amp; Limousines" panose="020B0502020202020204" pitchFamily="34" charset="0"/>
            </a:endParaRPr>
          </a:p>
          <a:p>
            <a:endParaRPr lang="fr-FR" sz="40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5612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6832" y="-133639"/>
            <a:ext cx="10515600" cy="1325563"/>
          </a:xfrm>
        </p:spPr>
        <p:txBody>
          <a:bodyPr/>
          <a:lstStyle/>
          <a:p>
            <a:r>
              <a:rPr lang="fr-FR" dirty="0" smtClean="0">
                <a:latin typeface="Champagne &amp; Limousines" panose="020B0502020202020204" pitchFamily="34" charset="0"/>
                <a:ea typeface="Champagne &amp; Limousines" panose="020B0502020202020204" pitchFamily="34" charset="0"/>
              </a:rPr>
              <a:t>Structures de données</a:t>
            </a:r>
            <a:endParaRPr lang="fr-FR" dirty="0">
              <a:latin typeface="Champagne &amp; Limousines" panose="020B0502020202020204" pitchFamily="34" charset="0"/>
              <a:ea typeface="Champagne &amp; Limousines" panose="020B0502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32" y="1191924"/>
            <a:ext cx="11698335" cy="5498523"/>
          </a:xfrm>
        </p:spPr>
      </p:pic>
    </p:spTree>
    <p:extLst>
      <p:ext uri="{BB962C8B-B14F-4D97-AF65-F5344CB8AC3E}">
        <p14:creationId xmlns:p14="http://schemas.microsoft.com/office/powerpoint/2010/main" val="102380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hampagne &amp; Limousines" panose="020B0502020202020204" pitchFamily="34" charset="0"/>
                <a:ea typeface="Champagne &amp; Limousines" panose="020B0502020202020204" pitchFamily="34" charset="0"/>
              </a:rPr>
              <a:t>Programmation du SE</a:t>
            </a:r>
            <a:endParaRPr lang="fr-FR" dirty="0">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p:txBody>
          <a:bodyPr>
            <a:normAutofit/>
          </a:bodyPr>
          <a:lstStyle/>
          <a:p>
            <a:r>
              <a:rPr lang="fr-FR" sz="3600" dirty="0" smtClean="0">
                <a:solidFill>
                  <a:schemeClr val="bg1"/>
                </a:solidFill>
                <a:latin typeface="Champagne &amp; Limousines" panose="020B0502020202020204" pitchFamily="34" charset="0"/>
                <a:ea typeface="Champagne &amp; Limousines" panose="020B0502020202020204" pitchFamily="34" charset="0"/>
              </a:rPr>
              <a:t>Représentation des connaissances</a:t>
            </a:r>
          </a:p>
          <a:p>
            <a:pPr lvl="1"/>
            <a:r>
              <a:rPr lang="fr-FR" sz="3200" dirty="0" smtClean="0">
                <a:solidFill>
                  <a:schemeClr val="bg1"/>
                </a:solidFill>
                <a:latin typeface="Champagne &amp; Limousines" panose="020B0502020202020204" pitchFamily="34" charset="0"/>
                <a:ea typeface="Champagne &amp; Limousines" panose="020B0502020202020204" pitchFamily="34" charset="0"/>
              </a:rPr>
              <a:t>Base de faits</a:t>
            </a:r>
          </a:p>
          <a:p>
            <a:pPr lvl="1"/>
            <a:r>
              <a:rPr lang="fr-FR" sz="3200" dirty="0" smtClean="0">
                <a:solidFill>
                  <a:schemeClr val="bg1"/>
                </a:solidFill>
                <a:latin typeface="Champagne &amp; Limousines" panose="020B0502020202020204" pitchFamily="34" charset="0"/>
                <a:ea typeface="Champagne &amp; Limousines" panose="020B0502020202020204" pitchFamily="34" charset="0"/>
              </a:rPr>
              <a:t>Base de règles</a:t>
            </a:r>
          </a:p>
          <a:p>
            <a:pPr lvl="1"/>
            <a:endParaRPr lang="fr-FR" sz="3200" dirty="0">
              <a:solidFill>
                <a:schemeClr val="bg1"/>
              </a:solidFill>
              <a:latin typeface="Champagne &amp; Limousines" panose="020B0502020202020204" pitchFamily="34" charset="0"/>
              <a:ea typeface="Champagne &amp; Limousines" panose="020B0502020202020204" pitchFamily="34" charset="0"/>
            </a:endParaRPr>
          </a:p>
          <a:p>
            <a:pPr marL="457200" lvl="1" indent="0">
              <a:buNone/>
            </a:pPr>
            <a:endParaRPr lang="fr-FR" sz="3200" dirty="0" smtClean="0">
              <a:solidFill>
                <a:schemeClr val="bg1"/>
              </a:solidFill>
              <a:latin typeface="Champagne &amp; Limousines" panose="020B0502020202020204" pitchFamily="34" charset="0"/>
              <a:ea typeface="Champagne &amp; Limousines" panose="020B0502020202020204" pitchFamily="34" charset="0"/>
            </a:endParaRPr>
          </a:p>
          <a:p>
            <a:pPr marL="457200" lvl="1" indent="0">
              <a:buNone/>
            </a:pPr>
            <a:endParaRPr lang="fr-FR" sz="3200" dirty="0">
              <a:solidFill>
                <a:schemeClr val="bg1"/>
              </a:solidFill>
              <a:latin typeface="Champagne &amp; Limousines" panose="020B0502020202020204" pitchFamily="34" charset="0"/>
              <a:ea typeface="Champagne &amp; Limousines" panose="020B0502020202020204" pitchFamily="34" charset="0"/>
            </a:endParaRPr>
          </a:p>
        </p:txBody>
      </p:sp>
    </p:spTree>
    <p:extLst>
      <p:ext uri="{BB962C8B-B14F-4D97-AF65-F5344CB8AC3E}">
        <p14:creationId xmlns:p14="http://schemas.microsoft.com/office/powerpoint/2010/main" val="191210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0323"/>
            <a:ext cx="10515600" cy="1325563"/>
          </a:xfrm>
        </p:spPr>
        <p:txBody>
          <a:bodyPr/>
          <a:lstStyle/>
          <a:p>
            <a:r>
              <a:rPr lang="fr-FR" dirty="0" smtClean="0">
                <a:solidFill>
                  <a:schemeClr val="tx1">
                    <a:lumMod val="75000"/>
                    <a:lumOff val="25000"/>
                  </a:schemeClr>
                </a:solidFill>
                <a:latin typeface="Champagne &amp; Limousines" panose="020B0502020202020204" pitchFamily="34" charset="0"/>
                <a:ea typeface="Champagne &amp; Limousines" panose="020B0502020202020204" pitchFamily="34" charset="0"/>
              </a:rPr>
              <a:t>Moteur d’inférence</a:t>
            </a:r>
            <a:endParaRPr lang="fr-FR" dirty="0">
              <a:solidFill>
                <a:schemeClr val="tx1">
                  <a:lumMod val="75000"/>
                  <a:lumOff val="25000"/>
                </a:schemeClr>
              </a:solidFill>
              <a:latin typeface="Champagne &amp; Limousines" panose="020B0502020202020204" pitchFamily="34" charset="0"/>
              <a:ea typeface="Champagne &amp; Limousines" panose="020B0502020202020204" pitchFamily="34" charset="0"/>
            </a:endParaRPr>
          </a:p>
        </p:txBody>
      </p:sp>
      <p:sp>
        <p:nvSpPr>
          <p:cNvPr id="3" name="Espace réservé du contenu 2"/>
          <p:cNvSpPr>
            <a:spLocks noGrp="1"/>
          </p:cNvSpPr>
          <p:nvPr>
            <p:ph idx="1"/>
          </p:nvPr>
        </p:nvSpPr>
        <p:spPr>
          <a:xfrm>
            <a:off x="838200" y="1119042"/>
            <a:ext cx="10515600" cy="4351338"/>
          </a:xfrm>
        </p:spPr>
        <p:txBody>
          <a:bodyPr>
            <a:noAutofit/>
          </a:bodyPr>
          <a:lstStyle/>
          <a:p>
            <a:pPr marL="0" indent="0">
              <a:buNone/>
            </a:pPr>
            <a:r>
              <a:rPr lang="fr-FR" sz="1600" b="1" dirty="0">
                <a:latin typeface="Champagne &amp; Limousines" panose="020B0502020202020204" pitchFamily="34" charset="0"/>
                <a:ea typeface="Champagne &amp; Limousines" panose="020B0502020202020204" pitchFamily="34" charset="0"/>
              </a:rPr>
              <a:t>Algorithme de chainage avant en largeur d'abord</a:t>
            </a:r>
          </a:p>
          <a:p>
            <a:pPr marL="0" indent="0">
              <a:buNone/>
            </a:pPr>
            <a:r>
              <a:rPr lang="fr-FR" sz="1600" b="1" dirty="0">
                <a:latin typeface="Champagne &amp; Limousines" panose="020B0502020202020204" pitchFamily="34" charset="0"/>
                <a:ea typeface="Champagne &amp; Limousines" panose="020B0502020202020204" pitchFamily="34" charset="0"/>
              </a:rPr>
              <a:t>	FAIRE {</a:t>
            </a:r>
          </a:p>
          <a:p>
            <a:pPr marL="0" indent="0">
              <a:buNone/>
            </a:pPr>
            <a:r>
              <a:rPr lang="fr-FR" sz="1600" b="1" dirty="0">
                <a:latin typeface="Champagne &amp; Limousines" panose="020B0502020202020204" pitchFamily="34" charset="0"/>
                <a:ea typeface="Champagne &amp; Limousines" panose="020B0502020202020204" pitchFamily="34" charset="0"/>
              </a:rPr>
              <a:t>	Si but est dans BF</a:t>
            </a:r>
          </a:p>
          <a:p>
            <a:pPr marL="0" indent="0">
              <a:buNone/>
            </a:pPr>
            <a:r>
              <a:rPr lang="fr-FR" sz="1600" b="1" dirty="0">
                <a:latin typeface="Champagne &amp; Limousines" panose="020B0502020202020204" pitchFamily="34" charset="0"/>
                <a:ea typeface="Champagne &amp; Limousines" panose="020B0502020202020204" pitchFamily="34" charset="0"/>
              </a:rPr>
              <a:t>		Afficher résultat</a:t>
            </a:r>
          </a:p>
          <a:p>
            <a:pPr marL="0" indent="0">
              <a:buNone/>
            </a:pPr>
            <a:r>
              <a:rPr lang="fr-FR" sz="1600" b="1" dirty="0">
                <a:latin typeface="Champagne &amp; Limousines" panose="020B0502020202020204" pitchFamily="34" charset="0"/>
                <a:ea typeface="Champagne &amp; Limousines" panose="020B0502020202020204" pitchFamily="34" charset="0"/>
              </a:rPr>
              <a:t> 	Retour</a:t>
            </a:r>
          </a:p>
          <a:p>
            <a:pPr marL="0" indent="0">
              <a:buNone/>
            </a:pPr>
            <a:r>
              <a:rPr lang="fr-FR" sz="1600" b="1" dirty="0">
                <a:latin typeface="Champagne &amp; Limousines" panose="020B0502020202020204" pitchFamily="34" charset="0"/>
                <a:ea typeface="Champagne &amp; Limousines" panose="020B0502020202020204" pitchFamily="34" charset="0"/>
              </a:rPr>
              <a:t>	Sinon;</a:t>
            </a:r>
          </a:p>
          <a:p>
            <a:pPr marL="0" indent="0">
              <a:buNone/>
            </a:pPr>
            <a:r>
              <a:rPr lang="fr-FR" sz="1600" b="1" dirty="0">
                <a:latin typeface="Champagne &amp; Limousines" panose="020B0502020202020204" pitchFamily="34" charset="0"/>
                <a:ea typeface="Champagne &amp; Limousines" panose="020B0502020202020204" pitchFamily="34" charset="0"/>
              </a:rPr>
              <a:t>		Trouver règles candidates</a:t>
            </a:r>
          </a:p>
          <a:p>
            <a:pPr marL="0" indent="0">
              <a:buNone/>
            </a:pPr>
            <a:r>
              <a:rPr lang="fr-FR" sz="1600" b="1" dirty="0">
                <a:latin typeface="Champagne &amp; Limousines" panose="020B0502020202020204" pitchFamily="34" charset="0"/>
                <a:ea typeface="Champagne &amp; Limousines" panose="020B0502020202020204" pitchFamily="34" charset="0"/>
              </a:rPr>
              <a:t>		S’il y a des règles candidates</a:t>
            </a:r>
          </a:p>
          <a:p>
            <a:pPr marL="0" indent="0">
              <a:buNone/>
            </a:pPr>
            <a:r>
              <a:rPr lang="fr-FR" sz="1600" b="1" dirty="0">
                <a:latin typeface="Champagne &amp; Limousines" panose="020B0502020202020204" pitchFamily="34" charset="0"/>
                <a:ea typeface="Champagne &amp; Limousines" panose="020B0502020202020204" pitchFamily="34" charset="0"/>
              </a:rPr>
              <a:t>				Pour chaque Règle candidate r</a:t>
            </a:r>
          </a:p>
          <a:p>
            <a:pPr marL="0" indent="0">
              <a:buNone/>
            </a:pPr>
            <a:r>
              <a:rPr lang="fr-FR" sz="1600" b="1" dirty="0">
                <a:latin typeface="Champagne &amp; Limousines" panose="020B0502020202020204" pitchFamily="34" charset="0"/>
                <a:ea typeface="Champagne &amp; Limousines" panose="020B0502020202020204" pitchFamily="34" charset="0"/>
              </a:rPr>
              <a:t>						Appliquer r (mise à jour de la base de faits)</a:t>
            </a:r>
          </a:p>
          <a:p>
            <a:pPr marL="0" indent="0">
              <a:buNone/>
            </a:pPr>
            <a:r>
              <a:rPr lang="fr-FR" sz="1600" b="1" dirty="0">
                <a:latin typeface="Champagne &amp; Limousines" panose="020B0502020202020204" pitchFamily="34" charset="0"/>
                <a:ea typeface="Champagne &amp; Limousines" panose="020B0502020202020204" pitchFamily="34" charset="0"/>
              </a:rPr>
              <a:t>						Retirer r de la base de Règles</a:t>
            </a:r>
          </a:p>
          <a:p>
            <a:pPr marL="0" indent="0">
              <a:buNone/>
            </a:pPr>
            <a:r>
              <a:rPr lang="fr-FR" sz="1600" b="1" dirty="0">
                <a:latin typeface="Champagne &amp; Limousines" panose="020B0502020202020204" pitchFamily="34" charset="0"/>
                <a:ea typeface="Champagne &amp; Limousines" panose="020B0502020202020204" pitchFamily="34" charset="0"/>
              </a:rPr>
              <a:t>				Fin pour</a:t>
            </a:r>
          </a:p>
          <a:p>
            <a:pPr marL="0" indent="0">
              <a:buNone/>
            </a:pPr>
            <a:r>
              <a:rPr lang="fr-FR" sz="1600" b="1" dirty="0">
                <a:latin typeface="Champagne &amp; Limousines" panose="020B0502020202020204" pitchFamily="34" charset="0"/>
                <a:ea typeface="Champagne &amp; Limousines" panose="020B0502020202020204" pitchFamily="34" charset="0"/>
              </a:rPr>
              <a:t>		Sinon</a:t>
            </a:r>
          </a:p>
          <a:p>
            <a:pPr marL="0" indent="0">
              <a:buNone/>
            </a:pPr>
            <a:r>
              <a:rPr lang="fr-FR" sz="1600" b="1" dirty="0">
                <a:latin typeface="Champagne &amp; Limousines" panose="020B0502020202020204" pitchFamily="34" charset="0"/>
                <a:ea typeface="Champagne &amp; Limousines" panose="020B0502020202020204" pitchFamily="34" charset="0"/>
              </a:rPr>
              <a:t>				Echec, aucun résultat trouvé</a:t>
            </a:r>
          </a:p>
          <a:p>
            <a:pPr marL="0" indent="0">
              <a:buNone/>
            </a:pPr>
            <a:r>
              <a:rPr lang="fr-FR" sz="1600" b="1" dirty="0">
                <a:latin typeface="Champagne &amp; Limousines" panose="020B0502020202020204" pitchFamily="34" charset="0"/>
                <a:ea typeface="Champagne &amp; Limousines" panose="020B0502020202020204" pitchFamily="34" charset="0"/>
              </a:rPr>
              <a:t>		Fin Si</a:t>
            </a:r>
          </a:p>
          <a:p>
            <a:pPr marL="0" indent="0">
              <a:buNone/>
            </a:pPr>
            <a:r>
              <a:rPr lang="fr-FR" sz="1600" b="1" dirty="0">
                <a:latin typeface="Champagne &amp; Limousines" panose="020B0502020202020204" pitchFamily="34" charset="0"/>
                <a:ea typeface="Champagne &amp; Limousines" panose="020B0502020202020204" pitchFamily="34" charset="0"/>
              </a:rPr>
              <a:t>	Fin Si}</a:t>
            </a:r>
          </a:p>
        </p:txBody>
      </p:sp>
    </p:spTree>
    <p:extLst>
      <p:ext uri="{BB962C8B-B14F-4D97-AF65-F5344CB8AC3E}">
        <p14:creationId xmlns:p14="http://schemas.microsoft.com/office/powerpoint/2010/main" val="244425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966" y="1517613"/>
            <a:ext cx="9703883" cy="5120805"/>
          </a:xfrm>
        </p:spPr>
      </p:pic>
    </p:spTree>
    <p:extLst>
      <p:ext uri="{BB962C8B-B14F-4D97-AF65-F5344CB8AC3E}">
        <p14:creationId xmlns:p14="http://schemas.microsoft.com/office/powerpoint/2010/main" val="423759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659" y="192050"/>
            <a:ext cx="10515600" cy="1325563"/>
          </a:xfrm>
        </p:spPr>
        <p:txBody>
          <a:bodyPr/>
          <a:lstStyle/>
          <a:p>
            <a:r>
              <a:rPr lang="fr-FR" sz="5400" dirty="0" smtClean="0">
                <a:latin typeface="Champagne &amp; Limousines" panose="020B0502020202020204" pitchFamily="34" charset="0"/>
                <a:ea typeface="Champagne &amp; Limousines" panose="020B0502020202020204" pitchFamily="34" charset="0"/>
              </a:rPr>
              <a:t>Démonstration</a:t>
            </a:r>
            <a:endParaRPr lang="fr-FR" sz="5400" dirty="0">
              <a:latin typeface="Champagne &amp; Limousines" panose="020B0502020202020204" pitchFamily="34" charset="0"/>
              <a:ea typeface="Champagne &amp; Limousines" panose="020B0502020202020204" pitchFamily="34" charset="0"/>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999" y="1335448"/>
            <a:ext cx="3893455" cy="5370151"/>
          </a:xfrm>
        </p:spPr>
      </p:pic>
      <p:sp>
        <p:nvSpPr>
          <p:cNvPr id="9" name="Ellipse 8"/>
          <p:cNvSpPr/>
          <p:nvPr/>
        </p:nvSpPr>
        <p:spPr>
          <a:xfrm>
            <a:off x="1454727" y="2050473"/>
            <a:ext cx="318655" cy="1939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440867" y="4059382"/>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1482429" y="5486406"/>
            <a:ext cx="332515" cy="180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467" y="1517613"/>
            <a:ext cx="4363132" cy="5000958"/>
          </a:xfrm>
          <a:prstGeom prst="rect">
            <a:avLst/>
          </a:prstGeom>
        </p:spPr>
      </p:pic>
      <p:sp>
        <p:nvSpPr>
          <p:cNvPr id="12" name="Ellipse 11"/>
          <p:cNvSpPr/>
          <p:nvPr/>
        </p:nvSpPr>
        <p:spPr>
          <a:xfrm>
            <a:off x="7454467" y="4862945"/>
            <a:ext cx="511897" cy="290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4235471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124</Words>
  <Application>Microsoft Office PowerPoint</Application>
  <PresentationFormat>Grand écran</PresentationFormat>
  <Paragraphs>46</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Champagne &amp; Limousines</vt:lpstr>
      <vt:lpstr>Thème Office</vt:lpstr>
      <vt:lpstr>Conduite d’expertise d’un SE d’ordre 0+</vt:lpstr>
      <vt:lpstr>Problématique</vt:lpstr>
      <vt:lpstr>Pourquoi un SE? Pourquoi le résoudre?</vt:lpstr>
      <vt:lpstr>Sources d’expertise</vt:lpstr>
      <vt:lpstr>Structures de données</vt:lpstr>
      <vt:lpstr>Programmation du SE</vt:lpstr>
      <vt:lpstr>Moteur d’inférence</vt:lpstr>
      <vt:lpstr>Démonstration</vt:lpstr>
      <vt:lpstr>Démonstration</vt:lpstr>
      <vt:lpstr>Présentation PowerPoint</vt:lpstr>
      <vt:lpstr>Présentation PowerPoint</vt:lpstr>
      <vt:lpstr>Présentation PowerPoint</vt:lpstr>
      <vt:lpstr>Limites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Conduite d’expertise d’un SE d’ordre 0+</dc:title>
  <dc:creator>Minh Nguyen</dc:creator>
  <cp:lastModifiedBy>Minh Nguyen</cp:lastModifiedBy>
  <cp:revision>15</cp:revision>
  <dcterms:created xsi:type="dcterms:W3CDTF">2017-12-18T11:33:10Z</dcterms:created>
  <dcterms:modified xsi:type="dcterms:W3CDTF">2017-12-18T19:56:48Z</dcterms:modified>
</cp:coreProperties>
</file>