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70" r:id="rId5"/>
    <p:sldId id="259" r:id="rId6"/>
    <p:sldId id="272" r:id="rId7"/>
    <p:sldId id="271" r:id="rId8"/>
    <p:sldId id="273" r:id="rId9"/>
    <p:sldId id="261" r:id="rId10"/>
    <p:sldId id="260" r:id="rId11"/>
    <p:sldId id="262" r:id="rId12"/>
    <p:sldId id="265" r:id="rId13"/>
    <p:sldId id="266" r:id="rId14"/>
    <p:sldId id="267" r:id="rId15"/>
    <p:sldId id="269" r:id="rId16"/>
    <p:sldId id="264"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 Nguyen" initials="MN" lastIdx="9" clrIdx="0">
    <p:extLst>
      <p:ext uri="{19B8F6BF-5375-455C-9EA6-DF929625EA0E}">
        <p15:presenceInfo xmlns:p15="http://schemas.microsoft.com/office/powerpoint/2012/main" userId="Minh Nguy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68248" autoAdjust="0"/>
  </p:normalViewPr>
  <p:slideViewPr>
    <p:cSldViewPr snapToGrid="0">
      <p:cViewPr varScale="1">
        <p:scale>
          <a:sx n="50" d="100"/>
          <a:sy n="50" d="100"/>
        </p:scale>
        <p:origin x="798" y="36"/>
      </p:cViewPr>
      <p:guideLst/>
    </p:cSldViewPr>
  </p:slideViewPr>
  <p:outlineViewPr>
    <p:cViewPr>
      <p:scale>
        <a:sx n="33" d="100"/>
        <a:sy n="33" d="100"/>
      </p:scale>
      <p:origin x="0" y="-4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8T12:39:27.900" idx="6">
    <p:pos x="4014" y="1811"/>
    <p:text>Connaissances sur l'échelle de Beaufort, les combinaisons à mettre suivant la température,</p:text>
    <p:extLst mod="1">
      <p:ext uri="{C676402C-5697-4E1C-873F-D02D1690AC5C}">
        <p15:threadingInfo xmlns:p15="http://schemas.microsoft.com/office/powerpoint/2012/main" timeZoneBias="-60"/>
      </p:ext>
    </p:extLst>
  </p:cm>
  <p:cm authorId="1" dt="2017-12-18T15:32:29.538" idx="9">
    <p:pos x="812" y="2993"/>
    <p:text>Croisez les sources de différentes sources de site de surf qualifiés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18T12:42:43.714" idx="7">
    <p:pos x="4417" y="1604"/>
    <p:text>Une des limites de notre projet pourrait être sur la précision des paramètres. En effet nous avons formulé des hypothèses afin de simplifier notre SE tout en maintenant une cohérence dans les résultats. Par exemple, dans la réalité, la taille de la vague dépends des tailles des différentes houles, de la force mais aussi de la direction du vent, de la présence de bancs de sable sur le fond marin ou non</p:text>
    <p:extLst mod="1">
      <p:ext uri="{C676402C-5697-4E1C-873F-D02D1690AC5C}">
        <p15:threadingInfo xmlns:p15="http://schemas.microsoft.com/office/powerpoint/2012/main" timeZoneBias="-60"/>
      </p:ext>
    </p:extLst>
  </p:cm>
  <p:cm authorId="1" dt="2017-12-18T12:47:46.707" idx="8">
    <p:pos x="4417" y="1740"/>
    <p:text>Toutefois, une des forces de notre SE réside dans l'adaptabilité de ses fonctions et de sa base de connaissances. Par exemple, nous avons actuellement 5 spots répertoriés, mais il serait facile d'en rajouter plus.</p:text>
    <p:extLst mod="1">
      <p:ext uri="{C676402C-5697-4E1C-873F-D02D1690AC5C}">
        <p15:threadingInfo xmlns:p15="http://schemas.microsoft.com/office/powerpoint/2012/main" timeZoneBias="-60">
          <p15:parentCm authorId="1" idx="7"/>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E6D5A-8B43-42CF-88E1-CACE184C9DF5}" type="datetimeFigureOut">
              <a:rPr lang="fr-FR" smtClean="0"/>
              <a:t>19/12/2017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3E464-DBC9-4605-AB17-425DE60E8954}" type="slidenum">
              <a:rPr lang="fr-FR" smtClean="0"/>
              <a:t>‹N°›</a:t>
            </a:fld>
            <a:endParaRPr lang="fr-FR"/>
          </a:p>
        </p:txBody>
      </p:sp>
    </p:spTree>
    <p:extLst>
      <p:ext uri="{BB962C8B-B14F-4D97-AF65-F5344CB8AC3E}">
        <p14:creationId xmlns:p14="http://schemas.microsoft.com/office/powerpoint/2010/main" val="69131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Lire Titre</a:t>
            </a:r>
          </a:p>
          <a:p>
            <a:endParaRPr lang="fr-FR" dirty="0" smtClean="0"/>
          </a:p>
          <a:p>
            <a:r>
              <a:rPr lang="fr-FR" dirty="0" smtClean="0"/>
              <a:t>Le SE d’ordre 0+ que nous avons choisi de traiter est un SE lié à la prédiction pour le surf</a:t>
            </a:r>
            <a:endParaRPr lang="fr-FR" dirty="0"/>
          </a:p>
        </p:txBody>
      </p:sp>
      <p:sp>
        <p:nvSpPr>
          <p:cNvPr id="4" name="Espace réservé du numéro de diapositive 3"/>
          <p:cNvSpPr>
            <a:spLocks noGrp="1"/>
          </p:cNvSpPr>
          <p:nvPr>
            <p:ph type="sldNum" sz="quarter" idx="10"/>
          </p:nvPr>
        </p:nvSpPr>
        <p:spPr/>
        <p:txBody>
          <a:bodyPr/>
          <a:lstStyle/>
          <a:p>
            <a:fld id="{2993E464-DBC9-4605-AB17-425DE60E8954}" type="slidenum">
              <a:rPr lang="fr-FR" smtClean="0"/>
              <a:t>1</a:t>
            </a:fld>
            <a:endParaRPr lang="fr-FR"/>
          </a:p>
        </p:txBody>
      </p:sp>
    </p:spTree>
    <p:extLst>
      <p:ext uri="{BB962C8B-B14F-4D97-AF65-F5344CB8AC3E}">
        <p14:creationId xmlns:p14="http://schemas.microsoft.com/office/powerpoint/2010/main" val="3177933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Croiser les sources</a:t>
            </a:r>
            <a:endParaRPr lang="fr-FR" dirty="0"/>
          </a:p>
        </p:txBody>
      </p:sp>
      <p:sp>
        <p:nvSpPr>
          <p:cNvPr id="4" name="Espace réservé du numéro de diapositive 3"/>
          <p:cNvSpPr>
            <a:spLocks noGrp="1"/>
          </p:cNvSpPr>
          <p:nvPr>
            <p:ph type="sldNum" sz="quarter" idx="10"/>
          </p:nvPr>
        </p:nvSpPr>
        <p:spPr/>
        <p:txBody>
          <a:bodyPr/>
          <a:lstStyle/>
          <a:p>
            <a:fld id="{2993E464-DBC9-4605-AB17-425DE60E8954}" type="slidenum">
              <a:rPr lang="fr-FR" smtClean="0"/>
              <a:t>2</a:t>
            </a:fld>
            <a:endParaRPr lang="fr-FR"/>
          </a:p>
        </p:txBody>
      </p:sp>
    </p:spTree>
    <p:extLst>
      <p:ext uri="{BB962C8B-B14F-4D97-AF65-F5344CB8AC3E}">
        <p14:creationId xmlns:p14="http://schemas.microsoft.com/office/powerpoint/2010/main" val="2619659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Définition: « Un système expert est</a:t>
            </a:r>
            <a:r>
              <a:rPr lang="fr-FR" baseline="0" dirty="0" smtClean="0"/>
              <a:t> un logiciel, capable de reproduire les mécanismes cognitifs d’un expert, pouvant répondre à des questions, en effectuant  un raisonnement à partir de  faits et règles connues.</a:t>
            </a:r>
          </a:p>
          <a:p>
            <a:endParaRPr lang="fr-FR" dirty="0" smtClean="0"/>
          </a:p>
          <a:p>
            <a:r>
              <a:rPr lang="fr-FR" dirty="0" smtClean="0"/>
              <a:t>Le projet est viable économiquement =&gt; réel intérêt pour les surfeurs</a:t>
            </a:r>
          </a:p>
          <a:p>
            <a:r>
              <a:rPr lang="fr-FR" dirty="0" smtClean="0"/>
              <a:t>Sujet qui nous passionne, référence sur interne</a:t>
            </a:r>
          </a:p>
          <a:p>
            <a:r>
              <a:rPr lang="fr-FR" dirty="0" smtClean="0"/>
              <a:t>Paramètres qualitatifs =&gt; NS, Description, </a:t>
            </a:r>
            <a:r>
              <a:rPr lang="fr-FR" dirty="0" err="1" smtClean="0"/>
              <a:t>Wetsuit</a:t>
            </a:r>
            <a:endParaRPr lang="fr-FR" dirty="0" smtClean="0"/>
          </a:p>
          <a:p>
            <a:pPr marL="171450" indent="-171450">
              <a:buFontTx/>
              <a:buChar char="-"/>
            </a:pPr>
            <a:r>
              <a:rPr lang="fr-FR" baseline="0" dirty="0" smtClean="0"/>
              <a:t>Hypothèses: par exemple =&gt; Echelle de Beaufort nous permet de déterminer taille de la vague. Dans la réalité, une multitude d’autres petits paramètres modifient ce critère, avec des formules mathématiques assez complexes. Mais l’approximation donnée par l’EB donne déjà un très bon ordre de grandeur.</a:t>
            </a:r>
          </a:p>
          <a:p>
            <a:pPr marL="0" indent="0">
              <a:buFontTx/>
              <a:buNone/>
            </a:pPr>
            <a:r>
              <a:rPr lang="fr-FR" dirty="0" smtClean="0"/>
              <a:t>-</a:t>
            </a:r>
            <a:r>
              <a:rPr lang="fr-FR" baseline="0" dirty="0" smtClean="0"/>
              <a:t> Notre SE est donc un outil décisionnel permettant de répondre à la problématique suivante:</a:t>
            </a:r>
            <a:endParaRPr lang="fr-FR" dirty="0"/>
          </a:p>
        </p:txBody>
      </p:sp>
      <p:sp>
        <p:nvSpPr>
          <p:cNvPr id="4" name="Espace réservé du numéro de diapositive 3"/>
          <p:cNvSpPr>
            <a:spLocks noGrp="1"/>
          </p:cNvSpPr>
          <p:nvPr>
            <p:ph type="sldNum" sz="quarter" idx="10"/>
          </p:nvPr>
        </p:nvSpPr>
        <p:spPr/>
        <p:txBody>
          <a:bodyPr/>
          <a:lstStyle/>
          <a:p>
            <a:fld id="{2993E464-DBC9-4605-AB17-425DE60E8954}" type="slidenum">
              <a:rPr lang="fr-FR" smtClean="0"/>
              <a:t>3</a:t>
            </a:fld>
            <a:endParaRPr lang="fr-FR"/>
          </a:p>
        </p:txBody>
      </p:sp>
    </p:spTree>
    <p:extLst>
      <p:ext uri="{BB962C8B-B14F-4D97-AF65-F5344CB8AC3E}">
        <p14:creationId xmlns:p14="http://schemas.microsoft.com/office/powerpoint/2010/main" val="170682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993E464-DBC9-4605-AB17-425DE60E8954}" type="slidenum">
              <a:rPr lang="fr-FR" smtClean="0"/>
              <a:t>4</a:t>
            </a:fld>
            <a:endParaRPr lang="fr-FR"/>
          </a:p>
        </p:txBody>
      </p:sp>
    </p:spTree>
    <p:extLst>
      <p:ext uri="{BB962C8B-B14F-4D97-AF65-F5344CB8AC3E}">
        <p14:creationId xmlns:p14="http://schemas.microsoft.com/office/powerpoint/2010/main" val="1496382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Paramètre</a:t>
            </a:r>
            <a:r>
              <a:rPr lang="fr-FR" baseline="0" dirty="0" smtClean="0"/>
              <a:t>s donnés en entrée =&gt; Force du vent et Spot choisi pour surfer. Le spot est choisi parmi une liste de spot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Le 1 er cycle nous permet ainsi:</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aseline="0" dirty="0" smtClean="0"/>
              <a:t>Trouver l’EB =&gt; nous provient de l’expertise Internet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aseline="0" dirty="0" smtClean="0"/>
              <a:t>Trouver Te via une formule mathématique qui prends compte de la FV , de la température locale du spot =&gt; Expertise Internet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aseline="0" dirty="0" smtClean="0"/>
              <a:t>Trouver popularité du spot =&gt; {</a:t>
            </a:r>
            <a:r>
              <a:rPr lang="fr-FR" baseline="0" dirty="0" err="1" smtClean="0"/>
              <a:t>Faible,Moyen,Elevé</a:t>
            </a:r>
            <a:r>
              <a:rPr lang="fr-FR" baseline="0" dirty="0" smtClean="0"/>
              <a:t>} =&gt; Internet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a:t>
            </a:r>
            <a:r>
              <a:rPr lang="fr-FR" baseline="30000" dirty="0" smtClean="0"/>
              <a:t>nd</a:t>
            </a:r>
            <a:r>
              <a:rPr lang="fr-FR" baseline="0" dirty="0" smtClean="0"/>
              <a:t> Cycle: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Suivant l’EB (0 à 12) montrer diapo suivante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Puis montrer en fonction de la température de l’eau l’expertise pour </a:t>
            </a:r>
            <a:r>
              <a:rPr lang="fr-FR" baseline="0" dirty="0" err="1" smtClean="0"/>
              <a:t>Wetsuit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3 </a:t>
            </a:r>
            <a:r>
              <a:rPr lang="fr-FR" baseline="0" dirty="0" err="1" smtClean="0"/>
              <a:t>ème</a:t>
            </a:r>
            <a:r>
              <a:rPr lang="fr-FR" baseline="0" dirty="0" smtClean="0"/>
              <a:t> cycle: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Plus la taille de la vague est de taille moyenne (entre 1 et 2,5m par exemple) et la popularité du spot élevé, plus il y aura de mondes à l’eau. En revanche, même si la popularité du spot est élevé mais que les conditions sont trop fortes (TV &gt;5), il y aura moins de monde à l’eau.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Raisonnement similaire pour MP</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4 </a:t>
            </a:r>
            <a:r>
              <a:rPr lang="fr-FR" baseline="0" dirty="0" err="1" smtClean="0"/>
              <a:t>ème</a:t>
            </a:r>
            <a:r>
              <a:rPr lang="fr-FR" baseline="0" dirty="0" smtClean="0"/>
              <a:t> cycle: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De NP et TV on en déduit le niveau de surf possible : Ex =&gt; si le nombre de surfeurs est &lt;20 et taille de la vague &lt;=1,3 Alors niveau autorisé = {Débutant, Intermédiaire, Expert}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Sortie =&gt; Affichage de </a:t>
            </a:r>
            <a:r>
              <a:rPr lang="fr-FR" baseline="0" dirty="0" err="1" smtClean="0"/>
              <a:t>Desc</a:t>
            </a:r>
            <a:r>
              <a:rPr lang="fr-FR" baseline="0" dirty="0" smtClean="0"/>
              <a:t>, NS , modèle de planche et </a:t>
            </a:r>
            <a:r>
              <a:rPr lang="fr-FR" baseline="0" dirty="0" err="1" smtClean="0"/>
              <a:t>Wetsuit</a:t>
            </a:r>
            <a:r>
              <a:rPr lang="fr-FR"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993E464-DBC9-4605-AB17-425DE60E8954}" type="slidenum">
              <a:rPr lang="fr-FR" smtClean="0"/>
              <a:t>5</a:t>
            </a:fld>
            <a:endParaRPr lang="fr-FR"/>
          </a:p>
        </p:txBody>
      </p:sp>
    </p:spTree>
    <p:extLst>
      <p:ext uri="{BB962C8B-B14F-4D97-AF65-F5344CB8AC3E}">
        <p14:creationId xmlns:p14="http://schemas.microsoft.com/office/powerpoint/2010/main" val="2430235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Une des limites de notre projet pourrait être sur la précision des paramètres. En effet nous avons formulé des hypothèses afin de simplifier notre SE tout en maintenant une cohérence dans les résultats. Par exemple, dans la réalité, la taille de la vague dépends des tailles des différentes houles, de la force mais aussi de la direction du vent, de la présence de bancs de sable sur le fond marin ou non</a:t>
            </a:r>
          </a:p>
          <a:p>
            <a:endParaRPr lang="fr-FR" dirty="0" smtClean="0"/>
          </a:p>
          <a:p>
            <a:r>
              <a:rPr lang="fr-FR" dirty="0" smtClean="0"/>
              <a:t>Fiabilité de l’échelle de Beaufort</a:t>
            </a:r>
            <a:endParaRPr lang="fr-FR" dirty="0"/>
          </a:p>
        </p:txBody>
      </p:sp>
      <p:sp>
        <p:nvSpPr>
          <p:cNvPr id="4" name="Espace réservé du numéro de diapositive 3"/>
          <p:cNvSpPr>
            <a:spLocks noGrp="1"/>
          </p:cNvSpPr>
          <p:nvPr>
            <p:ph type="sldNum" sz="quarter" idx="10"/>
          </p:nvPr>
        </p:nvSpPr>
        <p:spPr/>
        <p:txBody>
          <a:bodyPr/>
          <a:lstStyle/>
          <a:p>
            <a:fld id="{2993E464-DBC9-4605-AB17-425DE60E8954}" type="slidenum">
              <a:rPr lang="fr-FR" smtClean="0"/>
              <a:t>16</a:t>
            </a:fld>
            <a:endParaRPr lang="fr-FR"/>
          </a:p>
        </p:txBody>
      </p:sp>
    </p:spTree>
    <p:extLst>
      <p:ext uri="{BB962C8B-B14F-4D97-AF65-F5344CB8AC3E}">
        <p14:creationId xmlns:p14="http://schemas.microsoft.com/office/powerpoint/2010/main" val="1157731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19/12/2017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73266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19/12/2017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8874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19/12/2017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43897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19/12/2017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94881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BE93DAF-97EF-4BD7-B202-3739CC3A2D8A}" type="datetimeFigureOut">
              <a:rPr lang="fr-FR" smtClean="0"/>
              <a:t>19/12/2017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13760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BE93DAF-97EF-4BD7-B202-3739CC3A2D8A}" type="datetimeFigureOut">
              <a:rPr lang="fr-FR" smtClean="0"/>
              <a:t>19/12/2017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4712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BE93DAF-97EF-4BD7-B202-3739CC3A2D8A}" type="datetimeFigureOut">
              <a:rPr lang="fr-FR" smtClean="0"/>
              <a:t>19/12/2017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62499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BE93DAF-97EF-4BD7-B202-3739CC3A2D8A}" type="datetimeFigureOut">
              <a:rPr lang="fr-FR" smtClean="0"/>
              <a:t>19/12/2017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7477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BE93DAF-97EF-4BD7-B202-3739CC3A2D8A}" type="datetimeFigureOut">
              <a:rPr lang="fr-FR" smtClean="0"/>
              <a:t>19/12/2017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08077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19/12/2017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77237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19/12/2017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73073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93DAF-97EF-4BD7-B202-3739CC3A2D8A}" type="datetimeFigureOut">
              <a:rPr lang="fr-FR" smtClean="0"/>
              <a:t>19/12/2017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4093B-B572-40F1-B258-2F02290892E6}" type="slidenum">
              <a:rPr lang="fr-FR" smtClean="0"/>
              <a:t>‹N°›</a:t>
            </a:fld>
            <a:endParaRPr lang="fr-FR"/>
          </a:p>
        </p:txBody>
      </p:sp>
    </p:spTree>
    <p:extLst>
      <p:ext uri="{BB962C8B-B14F-4D97-AF65-F5344CB8AC3E}">
        <p14:creationId xmlns:p14="http://schemas.microsoft.com/office/powerpoint/2010/main" val="164827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641909"/>
            <a:ext cx="9144000" cy="2387600"/>
          </a:xfrm>
        </p:spPr>
        <p:txBody>
          <a:bodyPr/>
          <a:lstStyle/>
          <a:p>
            <a:r>
              <a:rPr lang="fr-FR" sz="7200" dirty="0" smtClean="0">
                <a:solidFill>
                  <a:schemeClr val="bg1"/>
                </a:solidFill>
                <a:latin typeface="Champagne &amp; Limousines" panose="020B0502020202020204" pitchFamily="34" charset="0"/>
                <a:ea typeface="Champagne &amp; Limousines" panose="020B0502020202020204" pitchFamily="34" charset="0"/>
              </a:rPr>
              <a:t>Conduite d’expertise d’un SE d’ordre 0+</a:t>
            </a:r>
            <a:endParaRPr lang="fr-FR" sz="7200" dirty="0">
              <a:solidFill>
                <a:schemeClr val="bg1"/>
              </a:solidFill>
              <a:latin typeface="Champagne &amp; Limousines" panose="020B0502020202020204" pitchFamily="34" charset="0"/>
              <a:ea typeface="Champagne &amp; Limousines" panose="020B0502020202020204" pitchFamily="34" charset="0"/>
            </a:endParaRPr>
          </a:p>
        </p:txBody>
      </p:sp>
      <p:sp>
        <p:nvSpPr>
          <p:cNvPr id="3" name="Sous-titre 2"/>
          <p:cNvSpPr>
            <a:spLocks noGrp="1"/>
          </p:cNvSpPr>
          <p:nvPr>
            <p:ph type="subTitle" idx="1"/>
          </p:nvPr>
        </p:nvSpPr>
        <p:spPr>
          <a:xfrm>
            <a:off x="1524000" y="4183928"/>
            <a:ext cx="9144000" cy="1655762"/>
          </a:xfrm>
        </p:spPr>
        <p:txBody>
          <a:bodyPr>
            <a:normAutofit/>
          </a:bodyPr>
          <a:lstStyle/>
          <a:p>
            <a:r>
              <a:rPr lang="fr-FR" sz="4000" dirty="0" smtClean="0">
                <a:solidFill>
                  <a:schemeClr val="bg1"/>
                </a:solidFill>
                <a:latin typeface="Champagne &amp; Limousines" panose="020B0502020202020204" pitchFamily="34" charset="0"/>
                <a:ea typeface="Champagne &amp; Limousines" panose="020B0502020202020204" pitchFamily="34" charset="0"/>
              </a:rPr>
              <a:t>Système-Expert lié à la prédiction pour le Surf</a:t>
            </a:r>
            <a:endParaRPr lang="fr-FR" sz="40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973621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0323"/>
            <a:ext cx="10515600" cy="1325563"/>
          </a:xfrm>
        </p:spPr>
        <p:txBody>
          <a:bodyPr/>
          <a:lstStyle/>
          <a:p>
            <a:r>
              <a:rPr lang="fr-FR" dirty="0" smtClean="0">
                <a:solidFill>
                  <a:schemeClr val="tx1">
                    <a:lumMod val="75000"/>
                    <a:lumOff val="25000"/>
                  </a:schemeClr>
                </a:solidFill>
                <a:latin typeface="Champagne &amp; Limousines" panose="020B0502020202020204" pitchFamily="34" charset="0"/>
                <a:ea typeface="Champagne &amp; Limousines" panose="020B0502020202020204" pitchFamily="34" charset="0"/>
              </a:rPr>
              <a:t>Moteur d’inférence</a:t>
            </a:r>
            <a:endParaRPr lang="fr-FR" dirty="0">
              <a:solidFill>
                <a:schemeClr val="tx1">
                  <a:lumMod val="75000"/>
                  <a:lumOff val="25000"/>
                </a:schemeClr>
              </a:solidFill>
              <a:latin typeface="Champagne &amp; Limousines" panose="020B0502020202020204" pitchFamily="34" charset="0"/>
              <a:ea typeface="Champagne &amp; Limousines" panose="020B0502020202020204" pitchFamily="34" charset="0"/>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3469" y="1181100"/>
            <a:ext cx="7666331" cy="5377931"/>
          </a:xfrm>
        </p:spPr>
      </p:pic>
    </p:spTree>
    <p:extLst>
      <p:ext uri="{BB962C8B-B14F-4D97-AF65-F5344CB8AC3E}">
        <p14:creationId xmlns:p14="http://schemas.microsoft.com/office/powerpoint/2010/main" val="2444258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659" y="192050"/>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966" y="1517613"/>
            <a:ext cx="9703883" cy="5120805"/>
          </a:xfrm>
        </p:spPr>
      </p:pic>
    </p:spTree>
    <p:extLst>
      <p:ext uri="{BB962C8B-B14F-4D97-AF65-F5344CB8AC3E}">
        <p14:creationId xmlns:p14="http://schemas.microsoft.com/office/powerpoint/2010/main" val="4237597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659" y="192050"/>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999" y="1335448"/>
            <a:ext cx="3893455" cy="5370151"/>
          </a:xfrm>
        </p:spPr>
      </p:pic>
      <p:sp>
        <p:nvSpPr>
          <p:cNvPr id="9" name="Ellipse 8"/>
          <p:cNvSpPr/>
          <p:nvPr/>
        </p:nvSpPr>
        <p:spPr>
          <a:xfrm>
            <a:off x="1454727" y="2050473"/>
            <a:ext cx="318655" cy="1939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440867" y="4059382"/>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1482429" y="5486406"/>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467" y="1517613"/>
            <a:ext cx="4363132" cy="5000958"/>
          </a:xfrm>
          <a:prstGeom prst="rect">
            <a:avLst/>
          </a:prstGeom>
        </p:spPr>
      </p:pic>
      <p:sp>
        <p:nvSpPr>
          <p:cNvPr id="12" name="Ellipse 11"/>
          <p:cNvSpPr/>
          <p:nvPr/>
        </p:nvSpPr>
        <p:spPr>
          <a:xfrm>
            <a:off x="7454467" y="4862945"/>
            <a:ext cx="511897" cy="290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42354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7" y="1690689"/>
            <a:ext cx="9490364" cy="4865428"/>
          </a:xfrm>
          <a:prstGeom prst="rect">
            <a:avLst/>
          </a:prstGeom>
        </p:spPr>
      </p:pic>
      <p:sp>
        <p:nvSpPr>
          <p:cNvPr id="5" name="Titre 1"/>
          <p:cNvSpPr txBox="1">
            <a:spLocks/>
          </p:cNvSpPr>
          <p:nvPr/>
        </p:nvSpPr>
        <p:spPr>
          <a:xfrm>
            <a:off x="297659" y="192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sp>
        <p:nvSpPr>
          <p:cNvPr id="7" name="Ellipse 6"/>
          <p:cNvSpPr/>
          <p:nvPr/>
        </p:nvSpPr>
        <p:spPr>
          <a:xfrm>
            <a:off x="1233046" y="2812468"/>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1136061" y="5569533"/>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61215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97659" y="192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539" y="1302327"/>
            <a:ext cx="9768945" cy="5345691"/>
          </a:xfrm>
        </p:spPr>
      </p:pic>
      <p:sp>
        <p:nvSpPr>
          <p:cNvPr id="9" name="Ellipse 8"/>
          <p:cNvSpPr/>
          <p:nvPr/>
        </p:nvSpPr>
        <p:spPr>
          <a:xfrm>
            <a:off x="1177626" y="3325087"/>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246896" y="6137565"/>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9067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97659" y="192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271" y="1716232"/>
            <a:ext cx="11160978" cy="4442720"/>
          </a:xfrm>
        </p:spPr>
      </p:pic>
      <p:sp>
        <p:nvSpPr>
          <p:cNvPr id="8" name="Ellipse 7"/>
          <p:cNvSpPr/>
          <p:nvPr/>
        </p:nvSpPr>
        <p:spPr>
          <a:xfrm>
            <a:off x="803546" y="4336470"/>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568010" y="4655129"/>
            <a:ext cx="2258309" cy="3325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3095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659" y="192050"/>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Limites</a:t>
            </a:r>
            <a:endParaRPr lang="fr-FR" sz="54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933450" y="2644775"/>
            <a:ext cx="10515600" cy="4351338"/>
          </a:xfrm>
        </p:spPr>
        <p:txBody>
          <a:bodyPr>
            <a:normAutofit/>
          </a:bodyPr>
          <a:lstStyle/>
          <a:p>
            <a:r>
              <a:rPr lang="fr-FR" sz="4400" dirty="0" smtClean="0">
                <a:solidFill>
                  <a:schemeClr val="bg1"/>
                </a:solidFill>
                <a:latin typeface="Champagne &amp; Limousines" panose="020B0502020202020204" pitchFamily="34" charset="0"/>
                <a:ea typeface="Champagne &amp; Limousines" panose="020B0502020202020204" pitchFamily="34" charset="0"/>
              </a:rPr>
              <a:t>Précision des paramètres</a:t>
            </a:r>
            <a:endParaRPr lang="fr-FR" sz="44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195372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357902"/>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Sources d’expertise</a:t>
            </a:r>
            <a:endParaRPr lang="fr-FR" sz="54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2818402"/>
            <a:ext cx="10515600" cy="4351338"/>
          </a:xfrm>
        </p:spPr>
        <p:txBody>
          <a:bodyPr>
            <a:normAutofit/>
          </a:bodyPr>
          <a:lstStyle/>
          <a:p>
            <a:r>
              <a:rPr lang="fr-FR" sz="4000" dirty="0" smtClean="0">
                <a:solidFill>
                  <a:schemeClr val="bg1"/>
                </a:solidFill>
                <a:latin typeface="Champagne &amp; Limousines" panose="020B0502020202020204" pitchFamily="34" charset="0"/>
                <a:ea typeface="Champagne &amp; Limousines" panose="020B0502020202020204" pitchFamily="34" charset="0"/>
              </a:rPr>
              <a:t>Internet :</a:t>
            </a:r>
          </a:p>
          <a:p>
            <a:r>
              <a:rPr lang="fr-FR" sz="4000" dirty="0" smtClean="0">
                <a:solidFill>
                  <a:schemeClr val="bg1"/>
                </a:solidFill>
                <a:latin typeface="Champagne &amp; Limousines" panose="020B0502020202020204" pitchFamily="34" charset="0"/>
                <a:ea typeface="Champagne &amp; Limousines" panose="020B0502020202020204" pitchFamily="34" charset="0"/>
              </a:rPr>
              <a:t> </a:t>
            </a:r>
            <a:r>
              <a:rPr lang="fr-FR" sz="4000" dirty="0">
                <a:latin typeface="Champagne &amp; Limousines" panose="020B0502020202020204" pitchFamily="34" charset="0"/>
                <a:ea typeface="Champagne &amp; Limousines" panose="020B0502020202020204" pitchFamily="34" charset="0"/>
              </a:rPr>
              <a:t>http://www.thesurfingsite.com/Wetsuits.html</a:t>
            </a:r>
          </a:p>
          <a:p>
            <a:r>
              <a:rPr lang="fr-FR" sz="4000" dirty="0" smtClean="0">
                <a:latin typeface="Champagne &amp; Limousines" panose="020B0502020202020204" pitchFamily="34" charset="0"/>
                <a:ea typeface="Champagne &amp; Limousines" panose="020B0502020202020204" pitchFamily="34" charset="0"/>
              </a:rPr>
              <a:t> https</a:t>
            </a:r>
            <a:r>
              <a:rPr lang="fr-FR" sz="4000" dirty="0">
                <a:latin typeface="Champagne &amp; Limousines" panose="020B0502020202020204" pitchFamily="34" charset="0"/>
                <a:ea typeface="Champagne &amp; Limousines" panose="020B0502020202020204" pitchFamily="34" charset="0"/>
              </a:rPr>
              <a:t>://</a:t>
            </a:r>
            <a:r>
              <a:rPr lang="fr-FR" sz="4000" dirty="0" smtClean="0">
                <a:latin typeface="Champagne &amp; Limousines" panose="020B0502020202020204" pitchFamily="34" charset="0"/>
                <a:ea typeface="Champagne &amp; Limousines" panose="020B0502020202020204" pitchFamily="34" charset="0"/>
              </a:rPr>
              <a:t>www.lavoile.org/beaufort.html</a:t>
            </a:r>
          </a:p>
          <a:p>
            <a:r>
              <a:rPr lang="fr-FR" sz="4000" dirty="0">
                <a:solidFill>
                  <a:schemeClr val="bg1"/>
                </a:solidFill>
                <a:latin typeface="Champagne &amp; Limousines" panose="020B0502020202020204" pitchFamily="34" charset="0"/>
                <a:ea typeface="Champagne &amp; Limousines" panose="020B0502020202020204" pitchFamily="34" charset="0"/>
              </a:rPr>
              <a:t>Expertise d’amis et d’anciens </a:t>
            </a:r>
            <a:r>
              <a:rPr lang="fr-FR" sz="4000" dirty="0" smtClean="0">
                <a:solidFill>
                  <a:schemeClr val="bg1"/>
                </a:solidFill>
                <a:latin typeface="Champagne &amp; Limousines" panose="020B0502020202020204" pitchFamily="34" charset="0"/>
                <a:ea typeface="Champagne &amp; Limousines" panose="020B0502020202020204" pitchFamily="34" charset="0"/>
              </a:rPr>
              <a:t>surfeurs</a:t>
            </a:r>
            <a:endParaRPr lang="fr-FR" sz="4000" dirty="0" smtClean="0">
              <a:latin typeface="Champagne &amp; Limousines" panose="020B0502020202020204" pitchFamily="34" charset="0"/>
              <a:ea typeface="Champagne &amp; Limousines" panose="020B0502020202020204" pitchFamily="34" charset="0"/>
            </a:endParaRPr>
          </a:p>
          <a:p>
            <a:endParaRPr lang="fr-FR" sz="40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956120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43426"/>
            <a:ext cx="10515600" cy="1325563"/>
          </a:xfrm>
        </p:spPr>
        <p:txBody>
          <a:bodyPr/>
          <a:lstStyle/>
          <a:p>
            <a:r>
              <a:rPr lang="fr-FR" sz="4800" dirty="0" smtClean="0">
                <a:latin typeface="Champagne &amp; Limousines" panose="020B0502020202020204" pitchFamily="34" charset="0"/>
                <a:ea typeface="Champagne &amp; Limousines" panose="020B0502020202020204" pitchFamily="34" charset="0"/>
              </a:rPr>
              <a:t>Pourquoi un SE? Pourquoi le résoudre?</a:t>
            </a:r>
            <a:endParaRPr lang="fr-FR" sz="48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2683755"/>
            <a:ext cx="10515600" cy="4351338"/>
          </a:xfrm>
        </p:spPr>
        <p:txBody>
          <a:bodyPr>
            <a:normAutofit/>
          </a:bodyPr>
          <a:lstStyle/>
          <a:p>
            <a:r>
              <a:rPr lang="fr-FR" sz="3600" dirty="0" smtClean="0">
                <a:solidFill>
                  <a:schemeClr val="bg1"/>
                </a:solidFill>
                <a:latin typeface="Champagne &amp; Limousines" panose="020B0502020202020204" pitchFamily="34" charset="0"/>
                <a:ea typeface="Champagne &amp; Limousines" panose="020B0502020202020204" pitchFamily="34" charset="0"/>
              </a:rPr>
              <a:t>Pas d’approche mathématique/algorithme connu</a:t>
            </a:r>
          </a:p>
          <a:p>
            <a:r>
              <a:rPr lang="fr-FR" sz="3600" dirty="0" smtClean="0">
                <a:solidFill>
                  <a:schemeClr val="bg1"/>
                </a:solidFill>
                <a:latin typeface="Champagne &amp; Limousines" panose="020B0502020202020204" pitchFamily="34" charset="0"/>
                <a:ea typeface="Champagne &amp; Limousines" panose="020B0502020202020204" pitchFamily="34" charset="0"/>
              </a:rPr>
              <a:t>Expertise Internet formalisable</a:t>
            </a:r>
          </a:p>
          <a:p>
            <a:r>
              <a:rPr lang="fr-FR" sz="3600" dirty="0" smtClean="0">
                <a:solidFill>
                  <a:schemeClr val="bg1"/>
                </a:solidFill>
                <a:latin typeface="Champagne &amp; Limousines" panose="020B0502020202020204" pitchFamily="34" charset="0"/>
                <a:ea typeface="Champagne &amp; Limousines" panose="020B0502020202020204" pitchFamily="34" charset="0"/>
              </a:rPr>
              <a:t>Hypothèse émises cohérentes et pas trop réductrices</a:t>
            </a:r>
          </a:p>
          <a:p>
            <a:r>
              <a:rPr lang="fr-FR" sz="3600" dirty="0" smtClean="0">
                <a:solidFill>
                  <a:schemeClr val="bg1"/>
                </a:solidFill>
                <a:latin typeface="Champagne &amp; Limousines" panose="020B0502020202020204" pitchFamily="34" charset="0"/>
                <a:ea typeface="Champagne &amp; Limousines" panose="020B0502020202020204" pitchFamily="34" charset="0"/>
              </a:rPr>
              <a:t>Paramètres qualitatifs plus importants que les paramètres quantitatifs</a:t>
            </a:r>
          </a:p>
          <a:p>
            <a:endParaRPr lang="fr-FR" sz="36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875339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smtClean="0">
                <a:latin typeface="Champagne &amp; Limousines" panose="020B0502020202020204" pitchFamily="34" charset="0"/>
                <a:ea typeface="Champagne &amp; Limousines" panose="020B0502020202020204" pitchFamily="34" charset="0"/>
              </a:rPr>
              <a:t>Problématique</a:t>
            </a:r>
            <a:endParaRPr lang="fr-FR" sz="48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3086389"/>
            <a:ext cx="10515600" cy="4351338"/>
          </a:xfrm>
        </p:spPr>
        <p:txBody>
          <a:bodyPr>
            <a:normAutofit/>
          </a:bodyPr>
          <a:lstStyle/>
          <a:p>
            <a:r>
              <a:rPr lang="fr-FR" sz="4000" dirty="0">
                <a:solidFill>
                  <a:schemeClr val="bg1"/>
                </a:solidFill>
                <a:latin typeface="Champagne &amp; Limousines" panose="020B0502020202020204" pitchFamily="34" charset="0"/>
                <a:ea typeface="Champagne &amp; Limousines" panose="020B0502020202020204" pitchFamily="34" charset="0"/>
              </a:rPr>
              <a:t>“ En fonction d’un ensemble de paramètres donnés </a:t>
            </a:r>
            <a:r>
              <a:rPr lang="fr-FR" sz="4000" dirty="0" smtClean="0">
                <a:solidFill>
                  <a:schemeClr val="bg1"/>
                </a:solidFill>
                <a:latin typeface="Champagne &amp; Limousines" panose="020B0502020202020204" pitchFamily="34" charset="0"/>
                <a:ea typeface="Champagne &amp; Limousines" panose="020B0502020202020204" pitchFamily="34" charset="0"/>
              </a:rPr>
              <a:t>par </a:t>
            </a:r>
            <a:r>
              <a:rPr lang="fr-FR" sz="4000" dirty="0">
                <a:solidFill>
                  <a:schemeClr val="bg1"/>
                </a:solidFill>
                <a:latin typeface="Champagne &amp; Limousines" panose="020B0502020202020204" pitchFamily="34" charset="0"/>
                <a:ea typeface="Champagne &amp; Limousines" panose="020B0502020202020204" pitchFamily="34" charset="0"/>
              </a:rPr>
              <a:t>un surfeur, </a:t>
            </a:r>
            <a:r>
              <a:rPr lang="fr-FR" sz="4000" dirty="0" smtClean="0">
                <a:solidFill>
                  <a:schemeClr val="bg1"/>
                </a:solidFill>
                <a:latin typeface="Champagne &amp; Limousines" panose="020B0502020202020204" pitchFamily="34" charset="0"/>
                <a:ea typeface="Champagne &amp; Limousines" panose="020B0502020202020204" pitchFamily="34" charset="0"/>
              </a:rPr>
              <a:t>peut-il </a:t>
            </a:r>
            <a:r>
              <a:rPr lang="fr-FR" sz="4000" dirty="0">
                <a:solidFill>
                  <a:schemeClr val="bg1"/>
                </a:solidFill>
                <a:latin typeface="Champagne &amp; Limousines" panose="020B0502020202020204" pitchFamily="34" charset="0"/>
                <a:ea typeface="Champagne &amp; Limousines" panose="020B0502020202020204" pitchFamily="34" charset="0"/>
              </a:rPr>
              <a:t>aller surfer et avec quel équipement?”</a:t>
            </a:r>
          </a:p>
          <a:p>
            <a:endParaRPr lang="fr-FR" sz="40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2821454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6832" y="-133639"/>
            <a:ext cx="10515600" cy="1325563"/>
          </a:xfrm>
        </p:spPr>
        <p:txBody>
          <a:bodyPr/>
          <a:lstStyle/>
          <a:p>
            <a:r>
              <a:rPr lang="fr-FR" dirty="0" smtClean="0">
                <a:latin typeface="Champagne &amp; Limousines" panose="020B0502020202020204" pitchFamily="34" charset="0"/>
                <a:ea typeface="Champagne &amp; Limousines" panose="020B0502020202020204" pitchFamily="34" charset="0"/>
              </a:rPr>
              <a:t>Structures de données</a:t>
            </a:r>
            <a:endParaRPr lang="fr-FR" dirty="0">
              <a:latin typeface="Champagne &amp; Limousines" panose="020B0502020202020204" pitchFamily="34" charset="0"/>
              <a:ea typeface="Champagne &amp; Limousines" panose="020B0502020202020204" pitchFamily="34" charset="0"/>
            </a:endParaRP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832" y="1191924"/>
            <a:ext cx="11698335" cy="5498523"/>
          </a:xfrm>
        </p:spPr>
      </p:pic>
    </p:spTree>
    <p:extLst>
      <p:ext uri="{BB962C8B-B14F-4D97-AF65-F5344CB8AC3E}">
        <p14:creationId xmlns:p14="http://schemas.microsoft.com/office/powerpoint/2010/main" val="1023806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549" y="1200150"/>
            <a:ext cx="11076307" cy="4825452"/>
          </a:xfrm>
        </p:spPr>
      </p:pic>
    </p:spTree>
    <p:extLst>
      <p:ext uri="{BB962C8B-B14F-4D97-AF65-F5344CB8AC3E}">
        <p14:creationId xmlns:p14="http://schemas.microsoft.com/office/powerpoint/2010/main" val="937295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850" y="384175"/>
            <a:ext cx="10940860" cy="6135688"/>
          </a:xfrm>
        </p:spPr>
      </p:pic>
    </p:spTree>
    <p:extLst>
      <p:ext uri="{BB962C8B-B14F-4D97-AF65-F5344CB8AC3E}">
        <p14:creationId xmlns:p14="http://schemas.microsoft.com/office/powerpoint/2010/main" val="1967302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rotWithShape="1">
          <a:blip r:embed="rId2">
            <a:extLst>
              <a:ext uri="{28A0092B-C50C-407E-A947-70E740481C1C}">
                <a14:useLocalDpi xmlns:a14="http://schemas.microsoft.com/office/drawing/2010/main" val="0"/>
              </a:ext>
            </a:extLst>
          </a:blip>
          <a:srcRect l="-1" r="-1015" b="25347"/>
          <a:stretch/>
        </p:blipFill>
        <p:spPr>
          <a:xfrm>
            <a:off x="833182" y="209551"/>
            <a:ext cx="4310318" cy="6002939"/>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123" y="209550"/>
            <a:ext cx="4153127" cy="6002940"/>
          </a:xfrm>
          <a:prstGeom prst="rect">
            <a:avLst/>
          </a:prstGeom>
        </p:spPr>
      </p:pic>
    </p:spTree>
    <p:extLst>
      <p:ext uri="{BB962C8B-B14F-4D97-AF65-F5344CB8AC3E}">
        <p14:creationId xmlns:p14="http://schemas.microsoft.com/office/powerpoint/2010/main" val="1475671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hampagne &amp; Limousines" panose="020B0502020202020204" pitchFamily="34" charset="0"/>
                <a:ea typeface="Champagne &amp; Limousines" panose="020B0502020202020204" pitchFamily="34" charset="0"/>
              </a:rPr>
              <a:t>Programmation du SE</a:t>
            </a:r>
            <a:endParaRPr lang="fr-FR"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p:txBody>
          <a:bodyPr>
            <a:normAutofit/>
          </a:bodyPr>
          <a:lstStyle/>
          <a:p>
            <a:r>
              <a:rPr lang="fr-FR" sz="4400" dirty="0" smtClean="0">
                <a:solidFill>
                  <a:schemeClr val="bg1"/>
                </a:solidFill>
                <a:latin typeface="Champagne &amp; Limousines" panose="020B0502020202020204" pitchFamily="34" charset="0"/>
                <a:ea typeface="Champagne &amp; Limousines" panose="020B0502020202020204" pitchFamily="34" charset="0"/>
              </a:rPr>
              <a:t>Représentation des connaissances</a:t>
            </a:r>
          </a:p>
          <a:p>
            <a:pPr lvl="1"/>
            <a:r>
              <a:rPr lang="fr-FR" sz="4000" dirty="0" smtClean="0">
                <a:solidFill>
                  <a:schemeClr val="bg1"/>
                </a:solidFill>
                <a:latin typeface="Champagne &amp; Limousines" panose="020B0502020202020204" pitchFamily="34" charset="0"/>
                <a:ea typeface="Champagne &amp; Limousines" panose="020B0502020202020204" pitchFamily="34" charset="0"/>
              </a:rPr>
              <a:t>Base de faits</a:t>
            </a:r>
          </a:p>
          <a:p>
            <a:pPr lvl="1"/>
            <a:r>
              <a:rPr lang="fr-FR" sz="4000" dirty="0" smtClean="0">
                <a:solidFill>
                  <a:schemeClr val="bg1"/>
                </a:solidFill>
                <a:latin typeface="Champagne &amp; Limousines" panose="020B0502020202020204" pitchFamily="34" charset="0"/>
                <a:ea typeface="Champagne &amp; Limousines" panose="020B0502020202020204" pitchFamily="34" charset="0"/>
              </a:rPr>
              <a:t>Base de </a:t>
            </a:r>
            <a:r>
              <a:rPr lang="fr-FR" sz="4000" dirty="0">
                <a:solidFill>
                  <a:schemeClr val="bg1"/>
                </a:solidFill>
                <a:latin typeface="Champagne &amp; Limousines" panose="020B0502020202020204" pitchFamily="34" charset="0"/>
                <a:ea typeface="Champagne &amp; Limousines" panose="020B0502020202020204" pitchFamily="34" charset="0"/>
              </a:rPr>
              <a:t>règles: </a:t>
            </a:r>
          </a:p>
          <a:p>
            <a:pPr lvl="7"/>
            <a:r>
              <a:rPr lang="fr-FR" sz="3600" dirty="0" smtClean="0">
                <a:solidFill>
                  <a:schemeClr val="bg1"/>
                </a:solidFill>
                <a:latin typeface="Champagne &amp; Limousines" panose="020B0502020202020204" pitchFamily="34" charset="0"/>
                <a:ea typeface="Champagne &amp; Limousines" panose="020B0502020202020204" pitchFamily="34" charset="0"/>
              </a:rPr>
              <a:t>(</a:t>
            </a:r>
            <a:r>
              <a:rPr lang="fr-FR" sz="3600" dirty="0">
                <a:solidFill>
                  <a:schemeClr val="bg1"/>
                </a:solidFill>
                <a:latin typeface="Champagne &amp; Limousines" panose="020B0502020202020204" pitchFamily="34" charset="0"/>
                <a:ea typeface="Champagne &amp; Limousines" panose="020B0502020202020204" pitchFamily="34" charset="0"/>
              </a:rPr>
              <a:t>R1 (FV) EB </a:t>
            </a:r>
            <a:r>
              <a:rPr lang="fr-FR" sz="3600" dirty="0" err="1">
                <a:solidFill>
                  <a:schemeClr val="bg1"/>
                </a:solidFill>
                <a:latin typeface="Champagne &amp; Limousines" panose="020B0502020202020204" pitchFamily="34" charset="0"/>
                <a:ea typeface="Champagne &amp; Limousines" panose="020B0502020202020204" pitchFamily="34" charset="0"/>
              </a:rPr>
              <a:t>getEB</a:t>
            </a:r>
            <a:r>
              <a:rPr lang="fr-FR" sz="3600" dirty="0">
                <a:solidFill>
                  <a:schemeClr val="bg1"/>
                </a:solidFill>
                <a:latin typeface="Champagne &amp; Limousines" panose="020B0502020202020204" pitchFamily="34" charset="0"/>
                <a:ea typeface="Champagne &amp; Limousines" panose="020B0502020202020204" pitchFamily="34" charset="0"/>
              </a:rPr>
              <a:t>)</a:t>
            </a:r>
            <a:endParaRPr lang="fr-FR" sz="3600" dirty="0" smtClean="0">
              <a:solidFill>
                <a:schemeClr val="bg1"/>
              </a:solidFill>
              <a:latin typeface="Champagne &amp; Limousines" panose="020B0502020202020204" pitchFamily="34" charset="0"/>
              <a:ea typeface="Champagne &amp; Limousines" panose="020B0502020202020204" pitchFamily="34" charset="0"/>
            </a:endParaRPr>
          </a:p>
          <a:p>
            <a:pPr lvl="1"/>
            <a:endParaRPr lang="fr-FR" sz="4000" dirty="0">
              <a:solidFill>
                <a:schemeClr val="bg1"/>
              </a:solidFill>
              <a:latin typeface="Champagne &amp; Limousines" panose="020B0502020202020204" pitchFamily="34" charset="0"/>
              <a:ea typeface="Champagne &amp; Limousines" panose="020B0502020202020204" pitchFamily="34" charset="0"/>
            </a:endParaRPr>
          </a:p>
          <a:p>
            <a:pPr marL="457200" lvl="1" indent="0">
              <a:buNone/>
            </a:pPr>
            <a:endParaRPr lang="fr-FR" sz="4000" dirty="0" smtClean="0">
              <a:solidFill>
                <a:schemeClr val="bg1"/>
              </a:solidFill>
              <a:latin typeface="Champagne &amp; Limousines" panose="020B0502020202020204" pitchFamily="34" charset="0"/>
              <a:ea typeface="Champagne &amp; Limousines" panose="020B0502020202020204" pitchFamily="34" charset="0"/>
            </a:endParaRPr>
          </a:p>
          <a:p>
            <a:pPr marL="457200" lvl="1" indent="0">
              <a:buNone/>
            </a:pPr>
            <a:endParaRPr lang="fr-FR" sz="40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912102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467</Words>
  <Application>Microsoft Office PowerPoint</Application>
  <PresentationFormat>Grand écran</PresentationFormat>
  <Paragraphs>72</Paragraphs>
  <Slides>16</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Calibri Light</vt:lpstr>
      <vt:lpstr>Champagne &amp; Limousines</vt:lpstr>
      <vt:lpstr>Thème Office</vt:lpstr>
      <vt:lpstr>Conduite d’expertise d’un SE d’ordre 0+</vt:lpstr>
      <vt:lpstr>Sources d’expertise</vt:lpstr>
      <vt:lpstr>Pourquoi un SE? Pourquoi le résoudre?</vt:lpstr>
      <vt:lpstr>Problématique</vt:lpstr>
      <vt:lpstr>Structures de données</vt:lpstr>
      <vt:lpstr>Présentation PowerPoint</vt:lpstr>
      <vt:lpstr>Présentation PowerPoint</vt:lpstr>
      <vt:lpstr>Présentation PowerPoint</vt:lpstr>
      <vt:lpstr>Programmation du SE</vt:lpstr>
      <vt:lpstr>Moteur d’inférence</vt:lpstr>
      <vt:lpstr>Démonstration</vt:lpstr>
      <vt:lpstr>Démonstration</vt:lpstr>
      <vt:lpstr>Présentation PowerPoint</vt:lpstr>
      <vt:lpstr>Présentation PowerPoint</vt:lpstr>
      <vt:lpstr>Présentation PowerPoint</vt:lpstr>
      <vt:lpstr>Limites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Conduite d’expertise d’un SE d’ordre 0+</dc:title>
  <dc:creator>Minh Nguyen</dc:creator>
  <cp:lastModifiedBy>Minh Nguyen</cp:lastModifiedBy>
  <cp:revision>22</cp:revision>
  <dcterms:created xsi:type="dcterms:W3CDTF">2017-12-18T11:33:10Z</dcterms:created>
  <dcterms:modified xsi:type="dcterms:W3CDTF">2017-12-19T17:57:46Z</dcterms:modified>
</cp:coreProperties>
</file>