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23B2451-0883-4487-8452-FA2113591FE7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2245F21-12A3-4DCF-B739-6E3C34E83828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learnopencv.com/" TargetMode="External"/><Relationship Id="rId2" Type="http://schemas.openxmlformats.org/officeDocument/2006/relationships/hyperlink" Target="http://www.hackevolve.com/create-your-own-object-detector/" TargetMode="External"/><Relationship Id="rId3" Type="http://schemas.openxmlformats.org/officeDocument/2006/relationships/hyperlink" Target="http://mccormickml.com/2013/05/09/hog-person-detector-tutorial/" TargetMode="External"/><Relationship Id="rId4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goo.gl/v934WD" TargetMode="External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9360" y="1322280"/>
            <a:ext cx="80982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People detection and counting with Computer Vision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4680" y="3324600"/>
            <a:ext cx="7687800" cy="152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Anthony Galtier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References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92800" y="1488240"/>
            <a:ext cx="6940440" cy="20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29196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55872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P. Viola and M. Jones. Rapid object detection using a boosted cascade of simple features. CVPR 2001, 2001</a:t>
            </a:r>
            <a:endParaRPr b="0" lang="en-US" sz="1400" spc="-1" strike="noStrike">
              <a:latin typeface="Arial"/>
            </a:endParaRPr>
          </a:p>
          <a:p>
            <a:pPr marL="55872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Navneet Dalal and Bill Triggs, Histograms of Oriented Gradients for Human Detection, CVPR05, 2005</a:t>
            </a:r>
            <a:endParaRPr b="0" lang="en-US" sz="1400" spc="-1" strike="noStrike">
              <a:latin typeface="Arial"/>
            </a:endParaRPr>
          </a:p>
          <a:p>
            <a:pPr marL="55872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B. Bilgic, Fast Human Detection with Cascaded Ensembles, 2010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27920" y="333036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Ressources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014480" y="3865680"/>
            <a:ext cx="6940440" cy="12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i="1" lang="en-US" sz="1400" spc="-1" strike="noStrike" u="sng">
                <a:solidFill>
                  <a:srgbClr val="1c3678"/>
                </a:solidFill>
                <a:uFillTx/>
                <a:latin typeface="Arial"/>
                <a:ea typeface="Arial"/>
                <a:hlinkClick r:id="rId1"/>
              </a:rPr>
              <a:t>Learn OpenCV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website by Satya Mallick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Machine Intelligence's </a:t>
            </a:r>
            <a:r>
              <a:rPr b="0" i="1" lang="en-US" sz="1400" spc="-1" strike="noStrike" u="sng">
                <a:solidFill>
                  <a:srgbClr val="1c3678"/>
                </a:solidFill>
                <a:uFillTx/>
                <a:latin typeface="Arial"/>
                <a:ea typeface="Arial"/>
                <a:hlinkClick r:id="rId2"/>
              </a:rPr>
              <a:t>object detector guide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i="1" lang="en-US" sz="1400" spc="-1" strike="noStrike" u="sng">
                <a:solidFill>
                  <a:srgbClr val="1c3678"/>
                </a:solidFill>
                <a:uFillTx/>
                <a:latin typeface="Arial"/>
                <a:ea typeface="Arial"/>
                <a:hlinkClick r:id="rId3"/>
              </a:rPr>
              <a:t>HOG person detector tutorial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by Chris McCormick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Why count people?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93;p14" descr=""/>
          <p:cNvPicPr/>
          <p:nvPr/>
        </p:nvPicPr>
        <p:blipFill>
          <a:blip r:embed="rId1"/>
          <a:stretch/>
        </p:blipFill>
        <p:spPr>
          <a:xfrm>
            <a:off x="2126160" y="2009880"/>
            <a:ext cx="4890960" cy="27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31800" y="1293840"/>
            <a:ext cx="76467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Objectives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05000" y="2011320"/>
            <a:ext cx="4556520" cy="25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 detect people in a given image.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 avoid too much complexity: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Few people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Clear angles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Full unobstructed silhouettes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Google Shape;100;p15" descr=""/>
          <p:cNvPicPr/>
          <p:nvPr/>
        </p:nvPicPr>
        <p:blipFill>
          <a:blip r:embed="rId1"/>
          <a:stretch/>
        </p:blipFill>
        <p:spPr>
          <a:xfrm>
            <a:off x="5018040" y="1337040"/>
            <a:ext cx="3586320" cy="30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31800" y="1293840"/>
            <a:ext cx="76467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Object detection methodology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62120" y="1828800"/>
            <a:ext cx="7516080" cy="29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Gather a dataset of labelled images: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Pre-process images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Reshape / Resize / Deskew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Extract significant features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Haar-like features / HOG / SIFT / SURF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Train a classifier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KNN / SVM / AdaBoost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 trained classifier to detect objects in new images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9360" y="1318680"/>
            <a:ext cx="79243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Solutions found in the academic literature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480" y="1854000"/>
            <a:ext cx="79243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Viola-Jones object detection framework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P. Viola and M. Jones. Rapid object detection using a boosted cascade of simple features. CVPR 2001, 2001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Histogram of Oriented Gradient and Support Vector Machines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Navneet Dalal and Bill Triggs, Histograms of Oriented Gradients for Human Detection, CVPR05, 2005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Deep Learning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17;p18" descr=""/>
          <p:cNvPicPr/>
          <p:nvPr/>
        </p:nvPicPr>
        <p:blipFill>
          <a:blip r:embed="rId1"/>
          <a:stretch/>
        </p:blipFill>
        <p:spPr>
          <a:xfrm>
            <a:off x="3262320" y="817560"/>
            <a:ext cx="2619000" cy="406656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729360" y="1318680"/>
            <a:ext cx="3842280" cy="181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Building a</a:t>
            </a:r>
            <a:br/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HOG + SVM </a:t>
            </a:r>
            <a:br/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object detector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17760" y="2967840"/>
            <a:ext cx="299952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Arial"/>
                <a:ea typeface="Arial"/>
              </a:rPr>
              <a:t>Figure downloaded from Berkin Bilgic's </a:t>
            </a:r>
            <a:r>
              <a:rPr b="0" i="1" lang="en-US" sz="1050" spc="-1" strike="noStrike" u="sng">
                <a:solidFill>
                  <a:srgbClr val="1c3678"/>
                </a:solidFill>
                <a:uFillTx/>
                <a:latin typeface="Arial"/>
                <a:ea typeface="Arial"/>
                <a:hlinkClick r:id="rId2"/>
              </a:rPr>
              <a:t>paper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  <a:ea typeface="Arial"/>
              </a:rPr>
              <a:t>, Fast Human Detection with Cascaded Ensembles, 2010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31800" y="1293840"/>
            <a:ext cx="76467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Images and pre-processing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62120" y="1828800"/>
            <a:ext cx="7516080" cy="29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Images collected from: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INRIA Person Dataset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Penn-Fudan Database for Pedestrian Detection and Segmentation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Caltech Pedestrian Detection Benchmark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Preprocessing: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Images reshaped to 1:2 aspect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Images resized to 128x64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9360" y="1318680"/>
            <a:ext cx="384228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The HOG descriptor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9360" y="1956960"/>
            <a:ext cx="3842280" cy="268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[-1,0,1] and [1,0,1]T kernels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8x8 cells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16x16 blocks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9 bin histograms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4889880" y="1318680"/>
            <a:ext cx="384228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The SVM classifier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4889880" y="1956960"/>
            <a:ext cx="3842280" cy="268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70/30 % train/test split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Radial Basis Function kernel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"/>
                <a:ea typeface="Lato"/>
              </a:rPr>
              <a:t>Both Scikit learn and Open CV (LIBSVM) modules tested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39;p21" descr=""/>
          <p:cNvPicPr/>
          <p:nvPr/>
        </p:nvPicPr>
        <p:blipFill>
          <a:blip r:embed="rId1"/>
          <a:stretch/>
        </p:blipFill>
        <p:spPr>
          <a:xfrm>
            <a:off x="2549880" y="1527480"/>
            <a:ext cx="1735560" cy="234360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40;p21" descr=""/>
          <p:cNvPicPr/>
          <p:nvPr/>
        </p:nvPicPr>
        <p:blipFill>
          <a:blip r:embed="rId2"/>
          <a:stretch/>
        </p:blipFill>
        <p:spPr>
          <a:xfrm>
            <a:off x="6986880" y="1537920"/>
            <a:ext cx="1735560" cy="23223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24800" y="2045880"/>
            <a:ext cx="2014920" cy="19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Custom trained SVM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Barely 60% accuracy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=&gt; Poor results du to poor dataset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971600" y="1590480"/>
            <a:ext cx="2014920" cy="22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Pre-trained SVM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Over 85 % accuracy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=&gt; Far better results: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-Better dataset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-Refined parameter tuning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87720" y="4192200"/>
            <a:ext cx="86050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Counting people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Finding the best fitting bounding boxes returned by OpenCV’s HOG detector using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Non Maxima Suppression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and counting them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2018-10-10T08:36:37Z</dcterms:modified>
  <cp:revision>1</cp:revision>
  <dc:subject/>
  <dc:title/>
</cp:coreProperties>
</file>