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61" r:id="rId4"/>
    <p:sldId id="259" r:id="rId5"/>
    <p:sldId id="273" r:id="rId6"/>
    <p:sldId id="257" r:id="rId7"/>
    <p:sldId id="258" r:id="rId8"/>
    <p:sldId id="262" r:id="rId9"/>
    <p:sldId id="267" r:id="rId10"/>
    <p:sldId id="268" r:id="rId11"/>
    <p:sldId id="260" r:id="rId12"/>
    <p:sldId id="271" r:id="rId13"/>
    <p:sldId id="275" r:id="rId14"/>
    <p:sldId id="270" r:id="rId15"/>
    <p:sldId id="264" r:id="rId16"/>
    <p:sldId id="266" r:id="rId17"/>
    <p:sldId id="26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429A-3DCD-4AF8-8B68-EF430D9FE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06A34-3DD9-4D8A-82F7-74A5BEC0E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218B5-ECD7-41F5-92FA-C7DED739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D136-91C5-4E62-A221-DA45D0955B3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84C46-3185-4E7D-A38A-3AB15633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51268-251C-489F-A482-A45038F2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263-F0FF-4D2B-B4D2-E6D36559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7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8BE0-3E7B-4B0B-A240-66BDDB04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8104E-21FF-4C9B-9267-747FF9D22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55C30-4E85-4F75-8B85-DA81A4D5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D136-91C5-4E62-A221-DA45D0955B3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F0626-7795-43E7-901D-466F3940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56-B560-4ADC-9A9F-2BC334F3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263-F0FF-4D2B-B4D2-E6D36559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6E6F7-3DBC-49EF-A8B1-C79D4EEB2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9D285-E51C-40D3-BC56-2CEF19626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D8363-14DC-404E-A9B4-D4585445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D136-91C5-4E62-A221-DA45D0955B3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2F75-15D2-40A1-9948-81EA4E25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0903-C619-4DB3-9674-5E16851E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263-F0FF-4D2B-B4D2-E6D36559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4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BAAC-BD77-4EA2-983C-8B5D811C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5990-8757-4C66-B15D-FED02AFE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B59E-35EE-4E4E-BD73-3C7808A6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D136-91C5-4E62-A221-DA45D0955B3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F7450-8FE1-46FC-8AF5-6B8398CB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3BC9-4510-4C4E-A5A6-35E57D2F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263-F0FF-4D2B-B4D2-E6D36559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0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34B0-180F-47E4-A67D-7459B95B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F1882-7F76-4086-AD7D-64458289E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58F61-01D4-4EB4-8DF5-7ABF54F9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D136-91C5-4E62-A221-DA45D0955B3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7725E-F317-4FE0-BCFB-CFB0205B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B9D5-4BFA-471F-AA39-DEA7BDB8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263-F0FF-4D2B-B4D2-E6D36559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8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0465-DDC7-4369-912F-AEFC8C21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AD7D-803B-4B8B-ACD7-92794B9F7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972CB-06AC-4569-BA60-6109CD548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47182-C950-448F-93ED-B3E8F049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D136-91C5-4E62-A221-DA45D0955B3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34A50-815B-4185-883C-05F62008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8B8D9-2554-4C1C-9F33-74794847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263-F0FF-4D2B-B4D2-E6D36559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C0F3-E91B-4491-A633-5AAA118B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FAFEF-44C5-496B-A2B3-B559D2571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51664-6AA8-47C9-883B-B9D70E59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3813D-BF40-4161-B80C-826C075C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AEBE-79A2-46C8-BD27-2BE69D3E4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B6AF8-EC85-4CAF-9BC1-B135AFD7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D136-91C5-4E62-A221-DA45D0955B3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C52C0-8ED4-4503-A343-52EFFAC9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2FB00-133F-43DD-BCB0-0730DA0B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263-F0FF-4D2B-B4D2-E6D36559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0091-7C36-44D8-890F-B98943DD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B5567-77D1-4D70-BF4C-5ABB066E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D136-91C5-4E62-A221-DA45D0955B3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04BC4-0B50-4FEF-A4BB-3677F1C7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D0F1B-6B76-4EF4-9770-CDB3B278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263-F0FF-4D2B-B4D2-E6D36559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3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38761-DF55-4A3C-A81E-4FA901FA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D136-91C5-4E62-A221-DA45D0955B3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59ED1-3D0D-4B24-83DB-52E509F2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FD9F9-B818-4C52-8FDB-EC933F50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263-F0FF-4D2B-B4D2-E6D36559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3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ACF0-385F-49C5-BE45-08F76C2F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B4AD-7308-4300-9AF5-575B9A9E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E2411-D440-4EC2-85BD-A7CB95BA9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1B991-26D9-4B4C-A79E-C4EF1730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D136-91C5-4E62-A221-DA45D0955B3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74948-0179-4C8F-B38B-ECE7712F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33322-2F7D-4303-A127-39A41885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263-F0FF-4D2B-B4D2-E6D36559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2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DB6C-01E5-4CFA-8FF1-8D495821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41D12-903A-4280-B14B-110019014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07F02-DFFE-4618-9F95-8FEE68AEF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EF90-2477-4624-B56B-5F280B1F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D136-91C5-4E62-A221-DA45D0955B3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C5E64-5C84-4269-B392-986D7AED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7F0E-FE8D-4A6F-A492-A962E525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263-F0FF-4D2B-B4D2-E6D36559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5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9379D-8195-41DA-B5A1-6EF4C46D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C35FA-A432-4C94-89E5-02F1218A0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39A0-D18B-4287-B859-751543E66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D136-91C5-4E62-A221-DA45D0955B3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173E1-D146-466A-9175-69E7AF9B0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CA9FA-9398-4EF0-802D-B0F0551ED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9263-F0FF-4D2B-B4D2-E6D36559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2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Publications/black%20conservatism%20rhetoric%20or%20reality.pdf" TargetMode="External"/><Relationship Id="rId2" Type="http://schemas.openxmlformats.org/officeDocument/2006/relationships/hyperlink" Target="../../Publications/oreyblackscholar%20(1)%20(1)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Publications/black%20opposition%20to%20welfare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../../Oral%20Histories/Digital%20Files/Ed%20Blackmon1of4.WMA" TargetMode="External"/><Relationship Id="rId2" Type="http://schemas.openxmlformats.org/officeDocument/2006/relationships/hyperlink" Target="../../../Oral%20Histories/Digital%20Files/doug_anderson1.wm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hyperlink" Target="https://perception.org/wp-content/uploads/2017/01/TheGood-HairStudyFindingsRepor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mplicit.harvard.edu/implicit/selectates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cksonfreepress.com/news/2016/sep/16/jsu-research-confederate-symbols-could-disrupt-hea/" TargetMode="External"/><Relationship Id="rId2" Type="http://schemas.openxmlformats.org/officeDocument/2006/relationships/hyperlink" Target="https://www.clarionledger.com/story/news/2016/10/08/nsf-grants-fund-innovative-research-jsu/9169105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../../Publications/orey%20genetics%20and%20politics.pdf" TargetMode="External"/><Relationship Id="rId4" Type="http://schemas.openxmlformats.org/officeDocument/2006/relationships/hyperlink" Target="http://www.jacksonfreepress.com/news/2017/mar/08/internalized-racism-hunt-solution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Publications/book%20chapter%20ownby.pdf" TargetMode="External"/><Relationship Id="rId2" Type="http://schemas.openxmlformats.org/officeDocument/2006/relationships/hyperlink" Target="../../Publications/black%20state%20legislators%20M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Publications/orey%20smooth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uthernstudies.olemiss.edu/an-interview-with-dr-dandra-orey/" TargetMode="External"/><Relationship Id="rId2" Type="http://schemas.openxmlformats.org/officeDocument/2006/relationships/hyperlink" Target="https://www.youtube.com/watch?v=0h7q7PRlww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Downloads/Word%20Removal_proxy%20(2).mp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bs.org/newshour/show/tea-party-senate-challenge-in-mississippi-shows-rift-in-the-gop" TargetMode="External"/><Relationship Id="rId2" Type="http://schemas.openxmlformats.org/officeDocument/2006/relationships/hyperlink" Target="https://www.cnn.com/2014/06/30/politics/cochran-strategy-work-elsewhere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usinessinsider.com/ap-athletes-bands-take-student-protests-to-another-level-2015-11" TargetMode="External"/><Relationship Id="rId4" Type="http://schemas.openxmlformats.org/officeDocument/2006/relationships/hyperlink" Target="http://www.jacksonfreepress.com/news/2013/jun/19/making-mayo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../Publications/Orey%20Racial%20Threat%20Republicans%202009.pdf" TargetMode="External"/><Relationship Id="rId2" Type="http://schemas.openxmlformats.org/officeDocument/2006/relationships/hyperlink" Target="../../Publications/Mississippi%20State%20Flag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../Publications/Implicit%20Attitudes%20P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1933-2E4B-49A9-A83E-DAD452C6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49FE-8E43-4BE4-9792-C76A70669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7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6F1C-D0DE-43A0-BAFE-2A6D8D7F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Hatred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C583-E385-465E-9753-28EC72BF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Black Conservatism</a:t>
            </a:r>
            <a:endParaRPr lang="en-US" dirty="0"/>
          </a:p>
          <a:p>
            <a:r>
              <a:rPr lang="en-US" dirty="0">
                <a:hlinkClick r:id="rId3" action="ppaction://hlinkfile"/>
              </a:rPr>
              <a:t>Black Conserevatism2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 action="ppaction://hlinkfile"/>
              </a:rPr>
              <a:t>Black Conservatism: Opposition to Progressive Policies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 action="ppaction://hlinkfile"/>
              </a:rPr>
              <a:t>Black Conservatism: Opposition to Progressive Policies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4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AAD8-E967-4F38-BCF4-1019F58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1B653-F4AB-4BBB-A587-154E29FC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6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0" y="1630093"/>
            <a:ext cx="652700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8129" y="2600654"/>
            <a:ext cx="4436850" cy="24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3894-C68A-47AC-AC3F-2DF002CE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Jackson Political Science Research Laboratory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BA21-7E35-40AD-B8DC-153AB670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1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9" y="1972574"/>
            <a:ext cx="5478244" cy="3646712"/>
          </a:xfrm>
        </p:spPr>
      </p:pic>
    </p:spTree>
    <p:extLst>
      <p:ext uri="{BB962C8B-B14F-4D97-AF65-F5344CB8AC3E}">
        <p14:creationId xmlns:p14="http://schemas.microsoft.com/office/powerpoint/2010/main" val="118333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Shooter Lab (insert video): Need Better Images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8459" y="2234804"/>
            <a:ext cx="4352925" cy="3264693"/>
          </a:xfrm>
        </p:spPr>
      </p:pic>
    </p:spTree>
    <p:extLst>
      <p:ext uri="{BB962C8B-B14F-4D97-AF65-F5344CB8AC3E}">
        <p14:creationId xmlns:p14="http://schemas.microsoft.com/office/powerpoint/2010/main" val="54735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Laboratory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7517" y="1322064"/>
            <a:ext cx="4352925" cy="49428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59631" y="1527387"/>
            <a:ext cx="4303832" cy="45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62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Center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3" y="1840301"/>
            <a:ext cx="4163277" cy="3128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74" y="1836436"/>
            <a:ext cx="4177103" cy="313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3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61B6-6960-49CC-99AB-26419AFF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Histories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5A0E-3D39-4EC1-ADCF-B806979F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State Senator Doug Anderson</a:t>
            </a:r>
            <a:endParaRPr lang="en-US" dirty="0"/>
          </a:p>
          <a:p>
            <a:r>
              <a:rPr lang="en-US" dirty="0">
                <a:hlinkClick r:id="rId3" action="ppaction://hlinkfile"/>
              </a:rPr>
              <a:t>Ed Blackmon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97E68-C3F6-4B46-B4B4-75FD9FE1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Bias: </a:t>
            </a:r>
            <a:r>
              <a:rPr lang="en-US" dirty="0">
                <a:hlinkClick r:id="rId2"/>
              </a:rPr>
              <a:t>Hair Texture</a:t>
            </a:r>
            <a:r>
              <a:rPr lang="en-US" dirty="0"/>
              <a:t> and Colorism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A88205-52A4-406C-8681-7E106187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514476"/>
            <a:ext cx="10853738" cy="61579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13">
            <a:extLst>
              <a:ext uri="{FF2B5EF4-FFF2-40B4-BE49-F238E27FC236}">
                <a16:creationId xmlns:a16="http://schemas.microsoft.com/office/drawing/2014/main" id="{14F4A2AA-17F5-4DDA-B5C6-90B44A4BC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956" y="1720677"/>
            <a:ext cx="1703456" cy="1905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61EA24-454C-4AB3-8697-523BF44DD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80" y="1720677"/>
            <a:ext cx="1664020" cy="1862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5A156F-EC76-4D0E-A880-F27E6DFB2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52" y="1690688"/>
            <a:ext cx="1665408" cy="1859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F037F-C4E0-4195-BAC6-EC0C21537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22" y="3818460"/>
            <a:ext cx="1812336" cy="2026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8EA0D4-A093-44D6-87F8-07D7A9CE6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94" y="3824436"/>
            <a:ext cx="1804969" cy="2020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DE78E2-C0BE-429D-9A40-E4E41DFB78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956" y="3824436"/>
            <a:ext cx="1804571" cy="20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1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5C70-B32B-477D-BF5D-DBA93AD7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7F50-CD08-4F9C-9BA5-86B9CCA1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Have Subconscious Biases? Let’s See </a:t>
            </a:r>
            <a:r>
              <a:rPr lang="en-US" dirty="0">
                <a:hlinkClick r:id="rId2"/>
              </a:rPr>
              <a:t>Click on Project Implicit and Scroll down to: I wish to Proceed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5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AEAB-D825-4C67-97A9-DC21D638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Related Articles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9A6C7A-9919-4D61-BF58-E6BE0C59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National Science Foundation Funding</a:t>
            </a:r>
            <a:endParaRPr lang="en-US" dirty="0"/>
          </a:p>
          <a:p>
            <a:r>
              <a:rPr lang="en-US" dirty="0">
                <a:hlinkClick r:id="rId3"/>
              </a:rPr>
              <a:t>Emotional Responses to the Confederate Flag</a:t>
            </a:r>
            <a:endParaRPr lang="en-US" dirty="0"/>
          </a:p>
          <a:p>
            <a:r>
              <a:rPr lang="en-US" dirty="0" err="1">
                <a:hlinkClick r:id="rId4"/>
              </a:rPr>
              <a:t>BioPolitics</a:t>
            </a:r>
            <a:endParaRPr lang="en-US" dirty="0"/>
          </a:p>
          <a:p>
            <a:r>
              <a:rPr lang="en-US" dirty="0">
                <a:hlinkClick r:id="rId5" action="ppaction://hlinkfile"/>
              </a:rPr>
              <a:t>Ethnocentrism is not Biological, it’s Learned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4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70F-9277-488D-9C5C-9E67B31B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Legislative Politics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4D36-9260-427D-8FE6-9DCF9A18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Mississippi Black Legislators</a:t>
            </a:r>
            <a:endParaRPr lang="en-US" dirty="0"/>
          </a:p>
          <a:p>
            <a:r>
              <a:rPr lang="en-US" dirty="0">
                <a:hlinkClick r:id="rId3" action="ppaction://hlinkfile"/>
              </a:rPr>
              <a:t>Robert Clark: Mississippi Black Legislators</a:t>
            </a:r>
            <a:endParaRPr lang="en-US" dirty="0"/>
          </a:p>
          <a:p>
            <a:r>
              <a:rPr lang="en-US" dirty="0">
                <a:hlinkClick r:id="rId4" action="ppaction://hlinkfile"/>
              </a:rPr>
              <a:t>The Intersection of Race and 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6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0FE-D0B0-4422-B83B-F9758354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 and Media Appearances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4C43-841B-4616-9497-AB1E94655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 Black President in My Lifetime </a:t>
            </a:r>
            <a:endParaRPr lang="en-US" dirty="0"/>
          </a:p>
          <a:p>
            <a:r>
              <a:rPr lang="en-US" dirty="0">
                <a:hlinkClick r:id="rId3"/>
              </a:rPr>
              <a:t>Does the Mississippi State Flag Make You Sick?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 action="ppaction://hlinkfile"/>
              </a:rPr>
              <a:t>Police Killings of Blacks and Race Based Trauma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7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370B-F901-48EE-AEEE-D5762FD9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BAF8-839B-40C8-AF33-AD2EF83E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CNN</a:t>
            </a:r>
            <a:endParaRPr lang="en-US" dirty="0"/>
          </a:p>
          <a:p>
            <a:r>
              <a:rPr lang="en-US" dirty="0">
                <a:hlinkClick r:id="rId3"/>
              </a:rPr>
              <a:t>PBS</a:t>
            </a:r>
            <a:endParaRPr lang="en-US" dirty="0"/>
          </a:p>
          <a:p>
            <a:r>
              <a:rPr lang="en-US" dirty="0">
                <a:hlinkClick r:id="rId4"/>
              </a:rPr>
              <a:t>The Election of Chokwe Lumumba</a:t>
            </a:r>
            <a:endParaRPr lang="en-US" dirty="0"/>
          </a:p>
          <a:p>
            <a:r>
              <a:rPr lang="en-US" dirty="0">
                <a:hlinkClick r:id="rId5"/>
              </a:rPr>
              <a:t>Business Insider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2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EED7-7591-45E0-A4D9-60002460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Mississippi State Flag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8D2A-33B5-4BAD-ABF5-9C00EAA1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Old Fashioned Racism and the Mississippi State Flag</a:t>
            </a:r>
          </a:p>
          <a:p>
            <a:pPr marL="0" indent="0">
              <a:buNone/>
            </a:pPr>
            <a:r>
              <a:rPr lang="en-US" dirty="0">
                <a:hlinkClick r:id="rId3" action="ppaction://hlinkfile"/>
              </a:rPr>
              <a:t>Trent Lott and the Mississippi Flag</a:t>
            </a:r>
            <a:r>
              <a:rPr lang="en-US" dirty="0">
                <a:hlinkClick r:id="rId2" action="ppaction://hlinkfile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9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1170-98F4-4486-B08F-7FE3479E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Subconscious Biases Against Blacks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5858-08A9-44B9-A6B5-E01219A1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Negative Attitudes Toward Blacks by Blacks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9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184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Research</vt:lpstr>
      <vt:lpstr>Gender Bias: Hair Texture and Colorism</vt:lpstr>
      <vt:lpstr>Implicit Bias</vt:lpstr>
      <vt:lpstr>Research Related Articles</vt:lpstr>
      <vt:lpstr>Legislative Politics</vt:lpstr>
      <vt:lpstr>Videos and Media Appearances </vt:lpstr>
      <vt:lpstr>Media Quotes</vt:lpstr>
      <vt:lpstr>The Mississippi State Flag</vt:lpstr>
      <vt:lpstr>Black Subconscious Biases Against Blacks</vt:lpstr>
      <vt:lpstr>Self Hatred</vt:lpstr>
      <vt:lpstr>Students </vt:lpstr>
      <vt:lpstr>PowerPoint Presentation</vt:lpstr>
      <vt:lpstr>Jackson Political Science Research Laboratory</vt:lpstr>
      <vt:lpstr>PowerPoint Presentation</vt:lpstr>
      <vt:lpstr>Shooter Lab (insert video): Need Better Images</vt:lpstr>
      <vt:lpstr>Mobile Laboratory</vt:lpstr>
      <vt:lpstr>Call Center</vt:lpstr>
      <vt:lpstr>Oral Histories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Candidate Biases</dc:title>
  <dc:creator>orey</dc:creator>
  <cp:lastModifiedBy>orey</cp:lastModifiedBy>
  <cp:revision>18</cp:revision>
  <dcterms:created xsi:type="dcterms:W3CDTF">2018-09-02T23:30:01Z</dcterms:created>
  <dcterms:modified xsi:type="dcterms:W3CDTF">2018-09-03T12:53:56Z</dcterms:modified>
</cp:coreProperties>
</file>