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8" r:id="rId1"/>
  </p:sldMasterIdLst>
  <p:notesMasterIdLst>
    <p:notesMasterId r:id="rId26"/>
  </p:notesMasterIdLst>
  <p:handoutMasterIdLst>
    <p:handoutMasterId r:id="rId27"/>
  </p:handoutMasterIdLst>
  <p:sldIdLst>
    <p:sldId id="351" r:id="rId2"/>
    <p:sldId id="651" r:id="rId3"/>
    <p:sldId id="713" r:id="rId4"/>
    <p:sldId id="650" r:id="rId5"/>
    <p:sldId id="692" r:id="rId6"/>
    <p:sldId id="633" r:id="rId7"/>
    <p:sldId id="2283" r:id="rId8"/>
    <p:sldId id="432" r:id="rId9"/>
    <p:sldId id="506" r:id="rId10"/>
    <p:sldId id="519" r:id="rId11"/>
    <p:sldId id="439" r:id="rId12"/>
    <p:sldId id="2280" r:id="rId13"/>
    <p:sldId id="2095" r:id="rId14"/>
    <p:sldId id="634" r:id="rId15"/>
    <p:sldId id="635" r:id="rId16"/>
    <p:sldId id="2295" r:id="rId17"/>
    <p:sldId id="639" r:id="rId18"/>
    <p:sldId id="674" r:id="rId19"/>
    <p:sldId id="2271" r:id="rId20"/>
    <p:sldId id="2270" r:id="rId21"/>
    <p:sldId id="499" r:id="rId22"/>
    <p:sldId id="347" r:id="rId23"/>
    <p:sldId id="348" r:id="rId24"/>
    <p:sldId id="2219" r:id="rId25"/>
  </p:sldIdLst>
  <p:sldSz cx="14630400" cy="8229600"/>
  <p:notesSz cx="6858000" cy="9144000"/>
  <p:defaultTextStyle>
    <a:defPPr>
      <a:defRPr lang="en-US"/>
    </a:defPPr>
    <a:lvl1pPr marL="0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1962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3919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5866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7823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9778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1734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3698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5637" algn="l" defTabSz="65196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- 10mins" id="{978C91BE-7E43-A347-A932-C4F6CD968D88}">
          <p14:sldIdLst>
            <p14:sldId id="351"/>
          </p14:sldIdLst>
        </p14:section>
        <p14:section name="Introduction to Automated Testing - 15mins" id="{FEDD298D-7F85-A149-953C-28F2F1565EF7}">
          <p14:sldIdLst>
            <p14:sldId id="651"/>
            <p14:sldId id="713"/>
            <p14:sldId id="650"/>
            <p14:sldId id="692"/>
            <p14:sldId id="633"/>
            <p14:sldId id="2283"/>
            <p14:sldId id="432"/>
            <p14:sldId id="506"/>
            <p14:sldId id="519"/>
            <p14:sldId id="439"/>
            <p14:sldId id="2280"/>
            <p14:sldId id="2095"/>
            <p14:sldId id="634"/>
            <p14:sldId id="635"/>
            <p14:sldId id="2295"/>
            <p14:sldId id="639"/>
            <p14:sldId id="674"/>
            <p14:sldId id="2271"/>
            <p14:sldId id="2270"/>
            <p14:sldId id="499"/>
          </p14:sldIdLst>
        </p14:section>
        <p14:section name="Further Resources - 5mins" id="{654421A8-C0C9-DE44-90E1-EBA0B06DA968}">
          <p14:sldIdLst>
            <p14:sldId id="347"/>
            <p14:sldId id="348"/>
            <p14:sldId id="2219"/>
          </p14:sldIdLst>
        </p14:section>
        <p14:section name="Extra Slides" id="{F9DCA42C-7BAD-F24C-81A8-D3EA7E996FF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  <p15:guide id="10" orient="horz" pos="2592">
          <p15:clr>
            <a:srgbClr val="A4A3A4"/>
          </p15:clr>
        </p15:guide>
        <p15:guide id="11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197B5"/>
    <a:srgbClr val="3D4346"/>
    <a:srgbClr val="C33820"/>
    <a:srgbClr val="3F5364"/>
    <a:srgbClr val="F0F0F0"/>
    <a:srgbClr val="FF6A00"/>
    <a:srgbClr val="1FB899"/>
    <a:srgbClr val="FFFFF0"/>
    <a:srgbClr val="FFFFE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9"/>
    <p:restoredTop sz="88531"/>
  </p:normalViewPr>
  <p:slideViewPr>
    <p:cSldViewPr snapToGrid="0" snapToObjects="1">
      <p:cViewPr varScale="1">
        <p:scale>
          <a:sx n="93" d="100"/>
          <a:sy n="93" d="100"/>
        </p:scale>
        <p:origin x="224" y="368"/>
      </p:cViewPr>
      <p:guideLst>
        <p:guide orient="horz" pos="2856"/>
        <p:guide pos="5121"/>
        <p:guide orient="horz" pos="803"/>
        <p:guide pos="417"/>
        <p:guide orient="horz" pos="1176"/>
        <p:guide orient="horz" pos="3048"/>
        <p:guide pos="9822"/>
        <p:guide orient="horz" pos="5520"/>
        <p:guide orient="horz" pos="5001"/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-21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151" d="100"/>
          <a:sy n="151" d="100"/>
        </p:scale>
        <p:origin x="672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C1FD2-9CBB-4A2C-86A5-19F4AAF59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Chef Software Inc.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D3046-7CF5-4BE4-86B1-2967240F85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InSpec Jumpstart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1A17-8428-4354-BE9B-50E531BF54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3263-9C52-4B8F-894C-F2FDF8705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6E5-93E4-4D50-8B66-37151FD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8939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51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Chef Software Inc.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051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InSpec Jumpstart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375221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2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03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04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05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06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04" algn="l" defTabSz="457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1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Instructor Delivery Note</a:t>
            </a:r>
            <a:r>
              <a:rPr lang="en-US" dirty="0"/>
              <a:t>:  10mins max on this section</a:t>
            </a:r>
          </a:p>
          <a:p>
            <a:endParaRPr lang="en-US" dirty="0"/>
          </a:p>
          <a:p>
            <a:r>
              <a:rPr lang="en-US" dirty="0"/>
              <a:t>InSpec Jumpstart Repo - https://</a:t>
            </a:r>
            <a:r>
              <a:rPr lang="en-US" dirty="0" err="1"/>
              <a:t>github.com</a:t>
            </a:r>
            <a:r>
              <a:rPr lang="en-US" dirty="0"/>
              <a:t>/chef-training/</a:t>
            </a:r>
            <a:r>
              <a:rPr lang="en-US" dirty="0" err="1"/>
              <a:t>inspec</a:t>
            </a:r>
            <a:r>
              <a:rPr lang="en-US" dirty="0"/>
              <a:t>-jumpstart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</p:spTree>
    <p:extLst>
      <p:ext uri="{BB962C8B-B14F-4D97-AF65-F5344CB8AC3E}">
        <p14:creationId xmlns:p14="http://schemas.microsoft.com/office/powerpoint/2010/main" val="3567761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94651-EF9B-4599-8845-4440DC5D46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DB0F975-BF6B-492B-A408-EFB764093C2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134237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4" name="Shape 1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E137A-9992-420D-B3CB-1CA877611692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A386EAB-E59F-4D29-9111-40ECDCFFDF93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141793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F43E3-B8DD-491A-BEA1-DFCE0B5A9C64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857C9CB-0902-4FB7-B8AF-A938988627F0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122621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FF2E2-4E27-459D-909C-8A8A0044B56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BCDBC7A8-BC19-4DE1-B6AF-5FA6F138E910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4171366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5699-E002-4468-B1CF-F03513088A7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202FEB96-76E2-4063-AD14-BF34915C6C11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411425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InSpec is used for both integration testing and compliance testing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Integration testing</a:t>
            </a:r>
          </a:p>
          <a:p>
            <a:pPr marL="822960" indent="-457200">
              <a:buFont typeface="Arial" panose="020B0604020202020204" pitchFamily="34" charset="0"/>
              <a:buChar char="•"/>
            </a:pPr>
            <a:r>
              <a:rPr lang="en-US" dirty="0"/>
              <a:t>InSpec tests is shipped with a cookbook</a:t>
            </a:r>
          </a:p>
          <a:p>
            <a:pPr marL="822960" indent="-457200">
              <a:buFont typeface="Arial" panose="020B0604020202020204" pitchFamily="34" charset="0"/>
              <a:buChar char="•"/>
            </a:pPr>
            <a:r>
              <a:rPr lang="en-US" dirty="0"/>
              <a:t>Tests governed by the </a:t>
            </a:r>
            <a:r>
              <a:rPr lang="en-GB" dirty="0"/>
              <a:t>application requirements</a:t>
            </a:r>
            <a:endParaRPr lang="en-US" dirty="0"/>
          </a:p>
          <a:p>
            <a:pPr marL="822960" indent="-457200">
              <a:buFont typeface="Arial" panose="020B0604020202020204" pitchFamily="34" charset="0"/>
              <a:buChar char="•"/>
            </a:pPr>
            <a:r>
              <a:rPr lang="en-US" dirty="0"/>
              <a:t>Use Test Kitchen to spin up an environment to perform a functional test of the cookbook</a:t>
            </a:r>
          </a:p>
          <a:p>
            <a:endParaRPr lang="en-US" sz="1200" dirty="0"/>
          </a:p>
          <a:p>
            <a:r>
              <a:rPr lang="en-GB" dirty="0"/>
              <a:t>Compliance testing</a:t>
            </a:r>
          </a:p>
          <a:p>
            <a:pPr marL="822960" indent="-457200">
              <a:buFont typeface="Arial" panose="020B0604020202020204" pitchFamily="34" charset="0"/>
              <a:buChar char="•"/>
            </a:pPr>
            <a:r>
              <a:rPr lang="en-US" dirty="0"/>
              <a:t>InSpec tests stored centrally (Compliance server, GitHub)</a:t>
            </a:r>
          </a:p>
          <a:p>
            <a:pPr marL="822960" indent="-457200">
              <a:buFont typeface="Arial" panose="020B0604020202020204" pitchFamily="34" charset="0"/>
              <a:buChar char="•"/>
            </a:pPr>
            <a:r>
              <a:rPr lang="en-GB" dirty="0"/>
              <a:t>Similar tests, the rules are more generic and not governed by the requirements of your application but by industry defined security requirements 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6ABF-FA58-4290-A468-25F07DA5572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FD84891-EE99-49A5-800B-241627CD900D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16426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61B54-9082-49B8-8185-6686F56CA93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46B56ED-DD53-4A41-9C33-40D9532E6377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3883891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Chef Software Inc.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/>
              <a:t>InSpec Jumpstart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06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B8FB1-B449-4A3B-974F-6D93DB0C917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205C44-43AE-41F2-B32B-8ECE1D1C1BBF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664634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</p:spTree>
    <p:extLst>
      <p:ext uri="{BB962C8B-B14F-4D97-AF65-F5344CB8AC3E}">
        <p14:creationId xmlns:p14="http://schemas.microsoft.com/office/powerpoint/2010/main" val="107458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1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Instructor Delivery Note:  This section in 10-15mins – just to set the scene. Want to get them to the command line ASAP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</p:spTree>
    <p:extLst>
      <p:ext uri="{BB962C8B-B14F-4D97-AF65-F5344CB8AC3E}">
        <p14:creationId xmlns:p14="http://schemas.microsoft.com/office/powerpoint/2010/main" val="297247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</p:spTree>
    <p:extLst>
      <p:ext uri="{BB962C8B-B14F-4D97-AF65-F5344CB8AC3E}">
        <p14:creationId xmlns:p14="http://schemas.microsoft.com/office/powerpoint/2010/main" val="2726522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1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Instructor Delivery Note</a:t>
            </a:r>
            <a:r>
              <a:rPr lang="en-US" dirty="0"/>
              <a:t>:  ~5mins on this section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</p:spTree>
    <p:extLst>
      <p:ext uri="{BB962C8B-B14F-4D97-AF65-F5344CB8AC3E}">
        <p14:creationId xmlns:p14="http://schemas.microsoft.com/office/powerpoint/2010/main" val="114306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</p:spTree>
    <p:extLst>
      <p:ext uri="{BB962C8B-B14F-4D97-AF65-F5344CB8AC3E}">
        <p14:creationId xmlns:p14="http://schemas.microsoft.com/office/powerpoint/2010/main" val="409588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</p:spTree>
    <p:extLst>
      <p:ext uri="{BB962C8B-B14F-4D97-AF65-F5344CB8AC3E}">
        <p14:creationId xmlns:p14="http://schemas.microsoft.com/office/powerpoint/2010/main" val="224144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B8FB1-B449-4A3B-974F-6D93DB0C917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3F205C44-43AE-41F2-B32B-8ECE1D1C1BBF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23575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697C2-D345-4FA9-B40B-365493AEF800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EFE35ED-4453-46ED-9ADD-336D4F9782A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53946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697C2-D345-4FA9-B40B-365493AEF800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EFE35ED-4453-46ED-9ADD-336D4F9782A9}"/>
              </a:ext>
            </a:extLst>
          </p:cNvPr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08607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F43E3-B8DD-491A-BEA1-DFCE0B5A9C64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857C9CB-0902-4FB7-B8AF-A938988627F0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010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AE9FB-7619-42DE-B192-3B16AC41DA13}"/>
              </a:ext>
            </a:extLst>
          </p:cNvPr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/>
              <a:t>InSpec Jumpstart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27DBE0E-5ED5-4363-A25F-12BA956C4DF2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/>
              <a:t>Chef Software Inc.</a:t>
            </a:r>
          </a:p>
        </p:txBody>
      </p:sp>
    </p:spTree>
    <p:extLst>
      <p:ext uri="{BB962C8B-B14F-4D97-AF65-F5344CB8AC3E}">
        <p14:creationId xmlns:p14="http://schemas.microsoft.com/office/powerpoint/2010/main" val="40823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09600" y="548638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None/>
              <a:defRPr sz="3200" b="1" i="0" u="none" strike="noStrike" cap="none" baseline="0">
                <a:solidFill>
                  <a:srgbClr val="4197B5"/>
                </a:solidFill>
                <a:latin typeface="+mj-lt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09600" y="2194560"/>
            <a:ext cx="13408800" cy="48115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457200" marR="0" lvl="0" indent="-457200" algn="l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Clr>
                <a:srgbClr val="4197B5"/>
              </a:buClr>
              <a:buFont typeface="Wingdings" charset="2"/>
              <a:buChar char="§"/>
              <a:defRPr sz="3200" b="0" i="0" u="none" strike="noStrike" cap="none">
                <a:solidFill>
                  <a:srgbClr val="4197B5"/>
                </a:solidFill>
                <a:latin typeface="+mn-lt"/>
                <a:ea typeface="Raleway"/>
                <a:cs typeface="Raleway"/>
                <a:sym typeface="Raleway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Arial" charset="0"/>
              <a:buChar char="•"/>
              <a:defRPr sz="2400" b="1" i="0" u="none" strike="noStrike" cap="none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200" b="0" i="0" u="none" strike="noStrike" cap="none" baseline="0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2000" b="0" i="0" u="none" strike="noStrike" cap="none" baseline="0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2000" b="0" i="0" u="none" strike="noStrike" cap="none" baseline="0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charset="0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mand &amp; Resul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008994" y="2084367"/>
            <a:ext cx="13007975" cy="1999953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8138"/>
            <a:ext cx="13411200" cy="66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500" baseline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F5FDF-8201-6C4C-BB3F-20B2370C3EA5}"/>
              </a:ext>
            </a:extLst>
          </p:cNvPr>
          <p:cNvSpPr/>
          <p:nvPr userDrawn="1"/>
        </p:nvSpPr>
        <p:spPr>
          <a:xfrm>
            <a:off x="0" y="0"/>
            <a:ext cx="14630400" cy="228600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TASK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90C5AE18-0F96-E043-B0D1-AEE96D7FCEE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08994" y="5101887"/>
            <a:ext cx="13007975" cy="1999953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A1EC6-002D-6140-B095-BDF769B1E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442978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9ABF10-BB63-AF49-BEA8-3D5A16E9B8F2}"/>
              </a:ext>
            </a:extLst>
          </p:cNvPr>
          <p:cNvSpPr/>
          <p:nvPr userDrawn="1"/>
        </p:nvSpPr>
        <p:spPr bwMode="auto">
          <a:xfrm>
            <a:off x="1008994" y="433057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9A746B6-3AAE-3542-9B7C-3FFAA23169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7950" y="4430395"/>
            <a:ext cx="12538075" cy="4841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500" baseline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2202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08996" y="1267743"/>
            <a:ext cx="13011806" cy="50975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82292" bIns="82292" anchor="ctr" anchorCtr="0">
            <a:noAutofit/>
          </a:bodyPr>
          <a:lstStyle>
            <a:lvl1pPr marL="0" indent="0">
              <a:buNone/>
              <a:defRPr sz="2500" b="0" baseline="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filepath</a:t>
            </a:r>
            <a:r>
              <a:rPr lang="en-US" dirty="0"/>
              <a:t>/</a:t>
            </a:r>
            <a:r>
              <a:rPr lang="en-US" dirty="0" err="1"/>
              <a:t>file.rb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9600" y="1966688"/>
            <a:ext cx="13411202" cy="4515258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82292" tIns="41148" rIns="82292" bIns="41148">
            <a:normAutofit/>
          </a:bodyPr>
          <a:lstStyle>
            <a:lvl1pPr marL="0" marR="0" indent="0" algn="l" defTabSz="109698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 baseline="0">
                <a:latin typeface="Courier New" charset="0"/>
                <a:ea typeface="Courier New" charset="0"/>
                <a:cs typeface="Courier New" charset="0"/>
              </a:defRPr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8138"/>
            <a:ext cx="13411200" cy="66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30" y="1267316"/>
            <a:ext cx="37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2B4AE8-22E2-6044-9D3A-FD06A09E54A2}"/>
              </a:ext>
            </a:extLst>
          </p:cNvPr>
          <p:cNvSpPr/>
          <p:nvPr userDrawn="1"/>
        </p:nvSpPr>
        <p:spPr>
          <a:xfrm>
            <a:off x="0" y="0"/>
            <a:ext cx="14630400" cy="228600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TASK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8138"/>
            <a:ext cx="13411200" cy="66480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8"/>
            <a:ext cx="13408762" cy="4811358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600" baseline="0"/>
            </a:lvl1pPr>
            <a:lvl2pPr marL="278006" indent="0">
              <a:buFontTx/>
              <a:buNone/>
              <a:defRPr baseline="0"/>
            </a:lvl2pPr>
            <a:lvl3pPr marL="548400" indent="0">
              <a:buFontTx/>
              <a:buNone/>
              <a:defRPr baseline="0"/>
            </a:lvl3pPr>
            <a:lvl4pPr marL="755953" indent="0">
              <a:buFontTx/>
              <a:buNone/>
              <a:defRPr baseline="0"/>
            </a:lvl4pPr>
            <a:lvl5pPr marL="961610" indent="0">
              <a:buFontTx/>
              <a:buNone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ulle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0" y="548638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4800" b="1" i="0" u="none" strike="noStrike" cap="none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600" y="1706880"/>
            <a:ext cx="13411200" cy="35332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880" b="0" i="0" u="none" strike="noStrike" cap="none">
                <a:solidFill>
                  <a:schemeClr val="accent1"/>
                </a:solidFill>
                <a:latin typeface="+mn-lt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24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200" marR="0" lvl="2" indent="-1016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2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400" marR="0" lvl="3" indent="-12192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600" marR="0" lvl="4" indent="-12192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0" y="5727800"/>
            <a:ext cx="14630400" cy="2501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37840" tIns="2043840" rIns="109720" bIns="5484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</a:pPr>
            <a:endParaRPr sz="16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ing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A92C2-E1D0-3B48-8A65-817F7F323B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78099" y="3175000"/>
            <a:ext cx="8633581" cy="210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600" y="548638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b="1" i="0" u="none" strike="noStrike" cap="none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09600" y="1657469"/>
            <a:ext cx="13411200" cy="5191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880" b="0" i="0" u="none" strike="noStrike" cap="none">
                <a:solidFill>
                  <a:srgbClr val="4197B5"/>
                </a:solidFill>
                <a:latin typeface="+mn-lt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24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200" marR="0" lvl="2" indent="-1016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2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400" marR="0" lvl="3" indent="-12192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600" marR="0" lvl="4" indent="-12192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2" y="548642"/>
            <a:ext cx="13411200" cy="6091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35464"/>
              </a:buClr>
              <a:buNone/>
              <a:defRPr b="1" i="0" u="none" strike="noStrike" cap="none">
                <a:solidFill>
                  <a:srgbClr val="4197B5"/>
                </a:solidFill>
                <a:latin typeface="+mj-lt"/>
              </a:defRPr>
            </a:lvl1pPr>
            <a:lvl2pPr lvl="1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SzPct val="1000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plain transparent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5387" y="1577901"/>
            <a:ext cx="5007360" cy="495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731520" y="329565"/>
            <a:ext cx="13167360" cy="13713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Gill Sans"/>
              <a:buNone/>
              <a:defRPr sz="624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 rtl="0">
              <a:spcBef>
                <a:spcPts val="0"/>
              </a:spcBef>
              <a:buNone/>
              <a:defRPr sz="1760"/>
            </a:lvl2pPr>
            <a:lvl3pPr lvl="2" indent="0" rtl="0">
              <a:spcBef>
                <a:spcPts val="0"/>
              </a:spcBef>
              <a:buNone/>
              <a:defRPr sz="1760"/>
            </a:lvl3pPr>
            <a:lvl4pPr lvl="3" indent="0" rtl="0">
              <a:spcBef>
                <a:spcPts val="0"/>
              </a:spcBef>
              <a:buNone/>
              <a:defRPr sz="1760"/>
            </a:lvl4pPr>
            <a:lvl5pPr lvl="4" indent="0" rtl="0">
              <a:spcBef>
                <a:spcPts val="0"/>
              </a:spcBef>
              <a:buNone/>
              <a:defRPr sz="1760"/>
            </a:lvl5pPr>
            <a:lvl6pPr lvl="5" indent="0" rtl="0">
              <a:spcBef>
                <a:spcPts val="0"/>
              </a:spcBef>
              <a:buNone/>
              <a:defRPr sz="1760"/>
            </a:lvl6pPr>
            <a:lvl7pPr lvl="6" indent="0" rtl="0">
              <a:spcBef>
                <a:spcPts val="0"/>
              </a:spcBef>
              <a:buNone/>
              <a:defRPr sz="1760"/>
            </a:lvl7pPr>
            <a:lvl8pPr lvl="7" indent="0" rtl="0">
              <a:spcBef>
                <a:spcPts val="0"/>
              </a:spcBef>
              <a:buNone/>
              <a:defRPr sz="1760"/>
            </a:lvl8pPr>
            <a:lvl9pPr lvl="8" indent="0" rtl="0">
              <a:spcBef>
                <a:spcPts val="0"/>
              </a:spcBef>
              <a:buNone/>
              <a:defRPr sz="176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31520" y="1842134"/>
            <a:ext cx="6464160" cy="7675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36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50240" marR="0" lvl="1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288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00480" marR="0" lvl="2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56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950720" marR="0" lvl="3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24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21280" marR="0" lvl="4" indent="-2032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24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271520" marR="0" lvl="5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921760" marR="0" lvl="6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572000" marR="0" lvl="7" indent="-2032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222240" marR="0" lvl="8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731520" y="2609850"/>
            <a:ext cx="6464160" cy="4741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487680" marR="0" lvl="0" indent="-26416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3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56640" marR="0" lvl="1" indent="-22352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–"/>
              <a:defRPr sz="288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00" marR="0" lvl="2" indent="-16256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275840" marR="0" lvl="3" indent="-18288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24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946400" marR="0" lvl="4" indent="-203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»"/>
              <a:defRPr sz="224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596640" marR="0" lvl="5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46880" marR="0" lvl="6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97120" marR="0" lvl="7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547360" marR="0" lvl="8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7432040" y="1842134"/>
            <a:ext cx="6467040" cy="7675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marL="0" marR="0" lvl="0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36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50240" marR="0" lvl="1" indent="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288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00480" marR="0" lvl="2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56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950720" marR="0" lvl="3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24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621280" marR="0" lvl="4" indent="-2032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24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271520" marR="0" lvl="5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921760" marR="0" lvl="6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572000" marR="0" lvl="7" indent="-2032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222240" marR="0" lvl="8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24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4"/>
          </p:nvPr>
        </p:nvSpPr>
        <p:spPr>
          <a:xfrm>
            <a:off x="7432040" y="2609850"/>
            <a:ext cx="6467040" cy="4741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487680" marR="0" lvl="0" indent="-26416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3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056640" marR="0" lvl="1" indent="-22352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–"/>
              <a:defRPr sz="288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625600" marR="0" lvl="2" indent="-16256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275840" marR="0" lvl="3" indent="-18288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24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946400" marR="0" lvl="4" indent="-203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»"/>
              <a:defRPr sz="224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596640" marR="0" lvl="5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46880" marR="0" lvl="6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97120" marR="0" lvl="7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547360" marR="0" lvl="8" indent="-18288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24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770" y="7791450"/>
            <a:ext cx="709920" cy="438240"/>
          </a:xfrm>
          <a:prstGeom prst="rect">
            <a:avLst/>
          </a:prstGeom>
          <a:noFill/>
          <a:ln>
            <a:noFill/>
          </a:ln>
        </p:spPr>
        <p:txBody>
          <a:bodyPr lIns="81625" tIns="40825" rIns="81625" bIns="40825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960" smtClean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pPr>
                <a:buSzPct val="25000"/>
              </a:pPr>
              <a:t>‹#›</a:t>
            </a:fld>
            <a:endParaRPr lang="en" sz="96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35"/>
            <a:ext cx="12435840" cy="60939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7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0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3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5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8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0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lIns="76143" tIns="38068" rIns="76143" bIns="38068"/>
          <a:lstStyle/>
          <a:p>
            <a:pPr defTabSz="651610"/>
            <a:endParaRPr lang="en-US" sz="264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FBA0A7-9931-954E-8D12-DA65B348EB98}"/>
              </a:ext>
            </a:extLst>
          </p:cNvPr>
          <p:cNvSpPr/>
          <p:nvPr userDrawn="1"/>
        </p:nvSpPr>
        <p:spPr>
          <a:xfrm>
            <a:off x="0" y="584"/>
            <a:ext cx="14630205" cy="2808521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09600" y="2911003"/>
            <a:ext cx="8319360" cy="12038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aleway"/>
              <a:buNone/>
              <a:defRPr sz="5280" b="1" i="0" u="none" strike="noStrike" cap="none">
                <a:solidFill>
                  <a:schemeClr val="accent1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09600" y="4114800"/>
            <a:ext cx="8319360" cy="5539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rgbClr val="3E4346"/>
              </a:buClr>
              <a:buFont typeface="Arial"/>
              <a:buNone/>
              <a:defRPr sz="2400" b="0" i="0" u="none" strike="noStrike" cap="none">
                <a:solidFill>
                  <a:srgbClr val="3E4346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marL="548640" marR="0" lvl="1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24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280" marR="0" lvl="2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920" marR="0" lvl="3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560" marR="0" lvl="4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840" marR="0" lvl="6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480" marR="0" lvl="7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9120" marR="0" lvl="8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2"/>
          </p:nvPr>
        </p:nvSpPr>
        <p:spPr>
          <a:xfrm>
            <a:off x="609600" y="5579240"/>
            <a:ext cx="8319360" cy="5539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rgbClr val="3E4346"/>
              </a:buClr>
              <a:buSzPct val="66666"/>
              <a:buFont typeface="Arial"/>
              <a:buNone/>
              <a:defRPr sz="1920" b="0" i="0" u="none" strike="noStrike" cap="none">
                <a:solidFill>
                  <a:srgbClr val="3E4346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marL="548640" marR="0" lvl="1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24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280" marR="0" lvl="2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920" marR="0" lvl="3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560" marR="0" lvl="4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840" marR="0" lvl="6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480" marR="0" lvl="7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9120" marR="0" lvl="8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2E1943-58CA-584D-A2E5-F297D92C3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357" y="851581"/>
            <a:ext cx="5509654" cy="1505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FC62D-D8B7-4A1E-B79A-5D7690C56F5B}"/>
              </a:ext>
            </a:extLst>
          </p:cNvPr>
          <p:cNvSpPr txBox="1"/>
          <p:nvPr userDrawn="1"/>
        </p:nvSpPr>
        <p:spPr bwMode="white">
          <a:xfrm>
            <a:off x="6429375" y="7627354"/>
            <a:ext cx="1435100" cy="522287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7F7F7F"/>
                </a:solidFill>
                <a:latin typeface="Raleway"/>
                <a:ea typeface="+mn-ea"/>
                <a:cs typeface="+mn-cs"/>
              </a:rPr>
              <a:t>1-</a:t>
            </a:r>
            <a:fld id="{F0B79B2F-E1DD-4D43-95B3-EA08C411D807}" type="slidenum">
              <a:rPr lang="en-US" sz="2000">
                <a:solidFill>
                  <a:srgbClr val="7F7F7F"/>
                </a:solidFill>
                <a:latin typeface="Raleway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7F7F7F"/>
              </a:solidFill>
              <a:latin typeface="Raleway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- No File/No Diff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26" y="1203010"/>
            <a:ext cx="371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322"/>
            <a:ext cx="13441680" cy="744819"/>
          </a:xfrm>
          <a:prstGeom prst="rect">
            <a:avLst/>
          </a:prstGeom>
        </p:spPr>
        <p:txBody>
          <a:bodyPr/>
          <a:lstStyle>
            <a:lvl1pPr>
              <a:defRPr sz="5310" b="1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008994" y="1203010"/>
            <a:ext cx="12981323" cy="6055819"/>
          </a:xfrm>
          <a:prstGeom prst="rect">
            <a:avLst/>
          </a:prstGeom>
          <a:solidFill>
            <a:srgbClr val="FFFFF0"/>
          </a:solidFill>
          <a:ln w="12700">
            <a:solidFill>
              <a:schemeClr val="tx1"/>
            </a:solidFill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182880" tIns="182880" rIns="182880" bIns="182880">
            <a:normAutofit/>
          </a:bodyPr>
          <a:lstStyle>
            <a:lvl1pPr marL="0" marR="0" indent="0" algn="l" defTabSz="1097005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20" baseline="0">
                <a:latin typeface="Courier New" charset="0"/>
                <a:ea typeface="Courier New" charset="0"/>
                <a:cs typeface="Courier New" charset="0"/>
              </a:defRPr>
            </a:lvl1pPr>
            <a:lvl2pPr>
              <a:defRPr sz="2880"/>
            </a:lvl2pPr>
            <a:lvl3pPr>
              <a:defRPr sz="2880"/>
            </a:lvl3pPr>
            <a:lvl4pPr>
              <a:defRPr sz="2880"/>
            </a:lvl4pPr>
            <a:lvl5pPr>
              <a:defRPr sz="288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8316" y="290433"/>
            <a:ext cx="704010" cy="713926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58138"/>
            <a:ext cx="13411200" cy="6648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1670579"/>
            <a:ext cx="13408762" cy="4811358"/>
          </a:xfrm>
        </p:spPr>
        <p:txBody>
          <a:bodyPr>
            <a:noAutofit/>
          </a:bodyPr>
          <a:lstStyle>
            <a:lvl1pPr>
              <a:spcAft>
                <a:spcPts val="72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72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72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72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72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83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1_Bullets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09600" y="358138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4800" b="1" i="0" u="none" strike="noStrike" cap="none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09600" y="1251584"/>
            <a:ext cx="13408800" cy="583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82296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97B5"/>
              </a:buClr>
              <a:buSzPts val="1400"/>
              <a:buFont typeface="Wingdings" charset="2"/>
              <a:buChar char="Ø"/>
              <a:defRPr sz="2880" b="0" i="0" u="none" strike="noStrike" cap="none">
                <a:solidFill>
                  <a:srgbClr val="4197B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"/>
              </a:defRPr>
            </a:lvl1pPr>
            <a:lvl2pPr marL="1463040" marR="0" lvl="1" indent="-36576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 charset="0"/>
              <a:buChar char="•"/>
              <a:defRPr sz="224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194560" marR="0" lvl="2" indent="-47751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▪"/>
              <a:defRPr sz="192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926080" marR="0" lvl="3" indent="-4571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657600" marR="0" lvl="4" indent="-4571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4389120" marR="0" lvl="5" indent="-51816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5120640" marR="0" lvl="6" indent="-518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5852160" marR="0" lvl="7" indent="-518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6583680" marR="0" lvl="8" indent="-518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046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09602" y="358142"/>
            <a:ext cx="13411200" cy="60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5464"/>
              </a:buClr>
              <a:buSzPts val="1400"/>
              <a:buFont typeface="Raleway"/>
              <a:buNone/>
              <a:defRPr sz="4800" b="1" i="0" u="none" strike="noStrike" cap="none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737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"/>
            <a:ext cx="14630400" cy="3019056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4" tIns="54861" rIns="109724" bIns="54861" numCol="1" rtlCol="0" anchor="ctr" anchorCtr="0" compatLnSpc="1">
            <a:prstTxWarp prst="textNoShape">
              <a:avLst/>
            </a:prstTxWarp>
          </a:bodyPr>
          <a:lstStyle/>
          <a:p>
            <a:pPr algn="ctr" defTabSz="1096891"/>
            <a:endParaRPr lang="en-US" sz="288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 userDrawn="1"/>
        </p:nvSpPr>
        <p:spPr bwMode="white">
          <a:xfrm>
            <a:off x="123266" y="439331"/>
            <a:ext cx="10398858" cy="21403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9728" tIns="109728" rIns="109728" bIns="109728" rtlCol="0" anchor="ctr">
            <a:noAutofit/>
          </a:bodyPr>
          <a:lstStyle/>
          <a:p>
            <a:endParaRPr lang="en-US" sz="1524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712377" y="2246694"/>
            <a:ext cx="9875520" cy="767441"/>
          </a:xfrm>
          <a:prstGeom prst="rect">
            <a:avLst/>
          </a:prstGeom>
        </p:spPr>
        <p:txBody>
          <a:bodyPr wrap="square" lIns="91440" tIns="91440" rIns="91440" bIns="91440" anchor="ctr" anchorCtr="0">
            <a:normAutofit/>
          </a:bodyPr>
          <a:lstStyle>
            <a:lvl1pPr>
              <a:lnSpc>
                <a:spcPct val="90000"/>
              </a:lnSpc>
              <a:defRPr sz="5760" b="1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CA" dirty="0"/>
              <a:t>Concept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712378" y="3155507"/>
            <a:ext cx="9876719" cy="3011779"/>
          </a:xfrm>
        </p:spPr>
        <p:txBody>
          <a:bodyPr wrap="square"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36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548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Problem</a:t>
            </a:r>
          </a:p>
          <a:p>
            <a:r>
              <a:rPr lang="en-US" dirty="0"/>
              <a:t>About this …</a:t>
            </a:r>
          </a:p>
          <a:p>
            <a:r>
              <a:rPr lang="en-US" dirty="0"/>
              <a:t>Something about …</a:t>
            </a:r>
          </a:p>
          <a:p>
            <a:r>
              <a:rPr lang="en-US" dirty="0"/>
              <a:t>And maybe another about?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87897" y="524505"/>
            <a:ext cx="1575282" cy="1268978"/>
          </a:xfrm>
          <a:prstGeom prst="rect">
            <a:avLst/>
          </a:prstGeom>
        </p:spPr>
      </p:pic>
      <p:sp>
        <p:nvSpPr>
          <p:cNvPr id="18" name="Slide Number Placeholder 18"/>
          <p:cNvSpPr>
            <a:spLocks noGrp="1"/>
          </p:cNvSpPr>
          <p:nvPr>
            <p:ph type="sldNum" sz="quarter" idx="16"/>
          </p:nvPr>
        </p:nvSpPr>
        <p:spPr>
          <a:xfrm>
            <a:off x="5669280" y="7721696"/>
            <a:ext cx="3291840" cy="438150"/>
          </a:xfrm>
          <a:prstGeom prst="rect">
            <a:avLst/>
          </a:prstGeom>
        </p:spPr>
        <p:txBody>
          <a:bodyPr/>
          <a:lstStyle>
            <a:lvl1pPr algn="ctr">
              <a:defRPr sz="1680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object 41"/>
          <p:cNvSpPr txBox="1">
            <a:spLocks/>
          </p:cNvSpPr>
          <p:nvPr userDrawn="1"/>
        </p:nvSpPr>
        <p:spPr>
          <a:xfrm>
            <a:off x="6989500" y="7811590"/>
            <a:ext cx="658642" cy="25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"/>
            <a:r>
              <a:rPr lang="en-US" sz="1680" b="0" dirty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5-</a:t>
            </a:r>
          </a:p>
        </p:txBody>
      </p:sp>
    </p:spTree>
    <p:extLst>
      <p:ext uri="{BB962C8B-B14F-4D97-AF65-F5344CB8AC3E}">
        <p14:creationId xmlns:p14="http://schemas.microsoft.com/office/powerpoint/2010/main" val="34512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74321"/>
            <a:ext cx="13441680" cy="744819"/>
          </a:xfrm>
          <a:prstGeom prst="rect">
            <a:avLst/>
          </a:prstGeom>
        </p:spPr>
        <p:txBody>
          <a:bodyPr/>
          <a:lstStyle>
            <a:lvl1pPr>
              <a:defRPr sz="5280" b="1" baseline="0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Code with Content Below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48923" y="1213450"/>
            <a:ext cx="13441370" cy="3069735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36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/>
              <a:t>Body Level One</a:t>
            </a:r>
          </a:p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Body Level Two</a:t>
            </a:r>
          </a:p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Removed Source Line</a:t>
            </a:r>
          </a:p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Added Source Line</a:t>
            </a:r>
          </a:p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Body Level Five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548922" y="4499872"/>
            <a:ext cx="13441399" cy="3067578"/>
          </a:xfrm>
        </p:spPr>
        <p:txBody>
          <a:bodyPr>
            <a:noAutofit/>
          </a:bodyPr>
          <a:lstStyle>
            <a:lvl1pPr>
              <a:defRPr sz="3840" b="0"/>
            </a:lvl1pPr>
            <a:lvl2pPr>
              <a:defRPr sz="2880" b="0"/>
            </a:lvl2pPr>
            <a:lvl3pPr>
              <a:defRPr sz="2160" b="0"/>
            </a:lvl3pPr>
            <a:lvl4pPr>
              <a:defRPr sz="1680" b="0"/>
            </a:lvl4pPr>
            <a:lvl5pPr>
              <a:defRPr sz="288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49752" y="2498299"/>
            <a:ext cx="13433318" cy="593106"/>
          </a:xfrm>
          <a:solidFill>
            <a:srgbClr val="FF0000">
              <a:alpha val="25000"/>
            </a:srgbClr>
          </a:solidFill>
        </p:spPr>
        <p:txBody>
          <a:bodyPr tIns="0" rIns="91440" bIns="594360">
            <a:noAutofit/>
          </a:bodyPr>
          <a:lstStyle>
            <a:lvl1pPr marL="0" indent="0" algn="r">
              <a:buFontTx/>
              <a:buNone/>
              <a:defRPr sz="384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59288" y="3100107"/>
            <a:ext cx="13433318" cy="563880"/>
          </a:xfrm>
          <a:solidFill>
            <a:srgbClr val="008000">
              <a:alpha val="25000"/>
            </a:srgbClr>
          </a:solidFill>
        </p:spPr>
        <p:txBody>
          <a:bodyPr tIns="0" rIns="91440" bIns="594360">
            <a:noAutofit/>
          </a:bodyPr>
          <a:lstStyle>
            <a:lvl1pPr marL="0" indent="0" algn="r">
              <a:buFontTx/>
              <a:buNone/>
              <a:defRPr sz="3840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  <p:sp>
        <p:nvSpPr>
          <p:cNvPr id="12" name="Slide Number Placeholder 18"/>
          <p:cNvSpPr>
            <a:spLocks noGrp="1"/>
          </p:cNvSpPr>
          <p:nvPr>
            <p:ph type="sldNum" sz="quarter" idx="15"/>
          </p:nvPr>
        </p:nvSpPr>
        <p:spPr>
          <a:xfrm>
            <a:off x="5669280" y="7721696"/>
            <a:ext cx="3291840" cy="438150"/>
          </a:xfrm>
          <a:prstGeom prst="rect">
            <a:avLst/>
          </a:prstGeom>
        </p:spPr>
        <p:txBody>
          <a:bodyPr/>
          <a:lstStyle>
            <a:lvl1pPr algn="ctr">
              <a:defRPr sz="1680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object 41"/>
          <p:cNvSpPr txBox="1">
            <a:spLocks/>
          </p:cNvSpPr>
          <p:nvPr userDrawn="1"/>
        </p:nvSpPr>
        <p:spPr>
          <a:xfrm>
            <a:off x="6989500" y="7811590"/>
            <a:ext cx="658642" cy="25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"/>
            <a:r>
              <a:rPr lang="en-US" sz="1680" b="0" dirty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5-</a:t>
            </a:r>
          </a:p>
        </p:txBody>
      </p:sp>
    </p:spTree>
    <p:extLst>
      <p:ext uri="{BB962C8B-B14F-4D97-AF65-F5344CB8AC3E}">
        <p14:creationId xmlns:p14="http://schemas.microsoft.com/office/powerpoint/2010/main" val="121466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rminal Window">
  <p:cSld name="Terminal Window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09605" y="367668"/>
            <a:ext cx="13411200" cy="83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760"/>
            </a:lvl9pPr>
          </a:lstStyle>
          <a:p>
            <a:endParaRPr dirty="0"/>
          </a:p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00" y="1603982"/>
            <a:ext cx="808560" cy="61764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592760" y="1497360"/>
            <a:ext cx="12427680" cy="72432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731520" lvl="0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3200">
                <a:solidFill>
                  <a:schemeClr val="lt1"/>
                </a:solidFill>
                <a:latin typeface="Courier New" charset="0"/>
                <a:ea typeface="Courier New" charset="0"/>
                <a:cs typeface="Courier New" charset="0"/>
                <a:sym typeface="Consolas"/>
              </a:defRPr>
            </a:lvl1pPr>
            <a:lvl2pPr marL="1463040" lvl="1" indent="-36576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2194560" lvl="2" indent="-56896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▪"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2926080" lvl="3" indent="-56896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▪"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3657600" lvl="4" indent="-56896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▪"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4389120" lvl="5" indent="-56896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•"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5120640" lvl="6" indent="-56896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•"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5852160" lvl="7" indent="-56896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•"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6583680" lvl="8" indent="-56896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•"/>
              <a:defRPr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/>
          <p:nvPr/>
        </p:nvSpPr>
        <p:spPr>
          <a:xfrm>
            <a:off x="1027920" y="1497360"/>
            <a:ext cx="808320" cy="724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3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024800" y="2314680"/>
            <a:ext cx="12995520" cy="579024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/>
          <a:lstStyle>
            <a:lvl1pPr marL="731520" lvl="0" indent="-36576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  <a:defRPr>
                <a:solidFill>
                  <a:schemeClr val="lt1"/>
                </a:solidFill>
                <a:latin typeface="Courier New" charset="0"/>
                <a:ea typeface="Courier New" charset="0"/>
                <a:cs typeface="Courier New" charset="0"/>
                <a:sym typeface="Consolas"/>
              </a:defRPr>
            </a:lvl1pPr>
            <a:lvl2pPr marL="1463040" lvl="1" indent="-36576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2194560" lvl="2" indent="-5080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▪"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2926080" lvl="3" indent="-5080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▪"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3657600" lvl="4" indent="-5080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▪"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4389120" lvl="5" indent="-50800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•"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5120640" lvl="6" indent="-50800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•"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5852160" lvl="7" indent="-50800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•"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6583680" lvl="8" indent="-50800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Char char="•"/>
              <a:defRPr sz="224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01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23266" y="129952"/>
            <a:ext cx="10398858" cy="2140397"/>
          </a:xfrm>
          <a:prstGeom prst="rect">
            <a:avLst/>
          </a:prstGeom>
          <a:noFill/>
          <a:ln>
            <a:noFill/>
          </a:ln>
          <a:effectLst/>
        </p:spPr>
        <p:txBody>
          <a:bodyPr lIns="109728" tIns="109728" rIns="109728" bIns="109728" anchor="ctr"/>
          <a:lstStyle/>
          <a:p>
            <a:pPr defTabSz="10972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24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j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84" y="292252"/>
            <a:ext cx="2445431" cy="19701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504474" y="2065157"/>
            <a:ext cx="11087100" cy="767441"/>
          </a:xfrm>
          <a:prstGeom prst="rect">
            <a:avLst/>
          </a:prstGeo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5760" b="1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Concept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4474" y="2944655"/>
            <a:ext cx="11087100" cy="301177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2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548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332231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23265" y="129952"/>
            <a:ext cx="11365638" cy="2140397"/>
          </a:xfrm>
          <a:prstGeom prst="rect">
            <a:avLst/>
          </a:prstGeom>
          <a:noFill/>
          <a:ln>
            <a:noFill/>
          </a:ln>
          <a:effectLst/>
        </p:spPr>
        <p:txBody>
          <a:bodyPr lIns="109728" tIns="109728" rIns="109728" bIns="109728" anchor="ctr"/>
          <a:lstStyle/>
          <a:p>
            <a:pPr defTabSz="109720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24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109" y="292252"/>
            <a:ext cx="1942182" cy="19701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504474" y="2062913"/>
            <a:ext cx="11087101" cy="767441"/>
          </a:xfrm>
          <a:prstGeom prst="rect">
            <a:avLst/>
          </a:prstGeo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5760" b="1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Group Exercise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504474" y="2934653"/>
            <a:ext cx="11087100" cy="137541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09725" indent="0">
              <a:spcBef>
                <a:spcPts val="720"/>
              </a:spcBef>
              <a:buNone/>
              <a:defRPr sz="252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504475" y="4425792"/>
            <a:ext cx="10599897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109728" rIns="109728" bIns="109728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8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04474" y="5085688"/>
            <a:ext cx="11087100" cy="2200937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16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823163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">
    <p:bg>
      <p:bgPr>
        <a:solidFill>
          <a:srgbClr val="4197B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09600" y="2911003"/>
            <a:ext cx="9875520" cy="12038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280" b="1" i="0" u="none" strike="noStrike" cap="none">
                <a:solidFill>
                  <a:schemeClr val="lt2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09600" y="4893867"/>
            <a:ext cx="9875520" cy="5539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marL="548640" marR="0" lvl="1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24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280" marR="0" lvl="2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920" marR="0" lvl="3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560" marR="0" lvl="4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840" marR="0" lvl="6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480" marR="0" lvl="7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9120" marR="0" lvl="8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ullet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548638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4800" b="1" i="0" u="none" strike="noStrike" cap="none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1772120"/>
            <a:ext cx="13411200" cy="35332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880" b="0" i="0" u="none" strike="noStrike" cap="none">
                <a:solidFill>
                  <a:schemeClr val="accent1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224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203200" marR="0" lvl="2" indent="-1016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192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406400" marR="0" lvl="3" indent="-12192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609600" marR="0" lvl="4" indent="-12192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ct val="81818"/>
              <a:buFont typeface="Noto Sans Symbols"/>
              <a:buChar char="▪"/>
              <a:defRPr sz="176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5727800"/>
            <a:ext cx="14630400" cy="2501760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txBody>
          <a:bodyPr lIns="537840" tIns="2043840" rIns="109720" bIns="5484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</a:pPr>
            <a:endParaRPr sz="16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s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09600" y="358138"/>
            <a:ext cx="8319360" cy="66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Raleway"/>
              <a:buNone/>
              <a:defRPr sz="4800" b="1" i="0" u="none" strike="noStrike" cap="none">
                <a:solidFill>
                  <a:srgbClr val="4197B5"/>
                </a:solidFill>
                <a:latin typeface="+mn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29" name="Shape 29"/>
          <p:cNvSpPr/>
          <p:nvPr/>
        </p:nvSpPr>
        <p:spPr>
          <a:xfrm>
            <a:off x="8928767" y="960"/>
            <a:ext cx="5701438" cy="8228640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txBody>
          <a:bodyPr lIns="537840" tIns="2043840" rIns="109720" bIns="5484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</a:pPr>
            <a:endParaRPr sz="16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Shape 10"/>
          <p:cNvSpPr txBox="1">
            <a:spLocks noGrp="1"/>
          </p:cNvSpPr>
          <p:nvPr>
            <p:ph type="body" idx="10"/>
          </p:nvPr>
        </p:nvSpPr>
        <p:spPr>
          <a:xfrm>
            <a:off x="609601" y="1228725"/>
            <a:ext cx="8319166" cy="577735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rgbClr val="4197B5"/>
                </a:solidFill>
                <a:latin typeface="+mn-lt"/>
                <a:ea typeface="Raleway"/>
                <a:cs typeface="Raleway"/>
                <a:sym typeface="Raleway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Arial" charset="0"/>
              <a:buChar char="•"/>
              <a:defRPr sz="2400" b="0" i="0" u="none" strike="noStrike" cap="none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1800" b="0" i="0" u="none" strike="noStrike" cap="none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1800" b="0" i="0" u="none" strike="noStrike" cap="none">
                <a:solidFill>
                  <a:schemeClr val="accent2"/>
                </a:solidFill>
                <a:latin typeface="+mn-lt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charset="0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hape 10"/>
          <p:cNvSpPr txBox="1">
            <a:spLocks noGrp="1"/>
          </p:cNvSpPr>
          <p:nvPr>
            <p:ph type="body" idx="11"/>
          </p:nvPr>
        </p:nvSpPr>
        <p:spPr>
          <a:xfrm>
            <a:off x="9412223" y="2194560"/>
            <a:ext cx="4618895" cy="48115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bg1"/>
                </a:solidFill>
                <a:latin typeface="+mn-lt"/>
                <a:ea typeface="Raleway"/>
                <a:cs typeface="Raleway"/>
                <a:sym typeface="Raleway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Arial" charset="0"/>
              <a:buChar char="•"/>
              <a:defRPr sz="2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charset="0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09600" y="2911003"/>
            <a:ext cx="10986720" cy="12038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Raleway"/>
              <a:buNone/>
              <a:defRPr sz="5280" b="1" i="0" u="none" strike="noStrike" cap="none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09600" y="4114800"/>
            <a:ext cx="10986720" cy="5539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rgbClr val="3E4346"/>
              </a:buClr>
              <a:buFont typeface="Arial"/>
              <a:buNone/>
              <a:defRPr sz="2400" b="0" i="0" u="none" strike="noStrike" cap="none">
                <a:solidFill>
                  <a:srgbClr val="3E4346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marL="548640" marR="0" lvl="1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24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280" marR="0" lvl="2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920" marR="0" lvl="3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560" marR="0" lvl="4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840" marR="0" lvl="6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480" marR="0" lvl="7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9120" marR="0" lvl="8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09600" y="5558701"/>
            <a:ext cx="10986720" cy="48768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3E4346"/>
              </a:buClr>
              <a:buFont typeface="Arial"/>
              <a:buNone/>
              <a:defRPr sz="1920" b="0" i="0" u="none" strike="noStrike" cap="none">
                <a:solidFill>
                  <a:srgbClr val="3E4346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marL="284480" marR="0" lvl="1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Arial"/>
              <a:buNone/>
              <a:defRPr sz="192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548640" marR="0" lvl="2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751840" marR="0" lvl="3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955040" marR="0" lvl="4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24C36-DC76-B645-8AE4-6D61DBAB8C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8042" y="6326762"/>
            <a:ext cx="2995378" cy="744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4197B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09600" y="2911003"/>
            <a:ext cx="9875520" cy="12038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Raleway"/>
              <a:buNone/>
              <a:defRPr sz="5280" b="1" i="0" u="none" strike="noStrike" cap="none">
                <a:solidFill>
                  <a:schemeClr val="lt2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09600" y="4893867"/>
            <a:ext cx="9875520" cy="5539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lt2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marL="548640" marR="0" lvl="1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909192"/>
              </a:buClr>
              <a:buFont typeface="Arial"/>
              <a:buNone/>
              <a:defRPr sz="224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097280" marR="0" lvl="2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92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45920" marR="0" lvl="3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194560" marR="0" lvl="4" indent="-20320" algn="ctr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Font typeface="Noto Sans Symbols"/>
              <a:buNone/>
              <a:defRPr sz="176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91840" marR="0" lvl="6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840480" marR="0" lvl="7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389120" marR="0" lvl="8" indent="-20320" algn="ctr" rtl="0">
              <a:spcBef>
                <a:spcPts val="480"/>
              </a:spcBef>
              <a:buClr>
                <a:srgbClr val="909192"/>
              </a:buClr>
              <a:buFont typeface="Arial"/>
              <a:buNone/>
              <a:defRPr sz="2400" b="0" i="0" u="none" strike="noStrike" cap="none">
                <a:solidFill>
                  <a:srgbClr val="90919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&amp; Res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008994" y="2084367"/>
            <a:ext cx="13007975" cy="5022432"/>
          </a:xfrm>
          <a:prstGeom prst="rect">
            <a:avLst/>
          </a:prstGeom>
          <a:solidFill>
            <a:srgbClr val="FFFFF0"/>
          </a:solidFill>
          <a:ln>
            <a:solidFill>
              <a:srgbClr val="00000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FontTx/>
              <a:buNone/>
              <a:defRPr sz="2200" baseline="0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8138"/>
            <a:ext cx="13411200" cy="66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500" baseline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/>
              <a:t>command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mand &amp; Resul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008994" y="2084367"/>
            <a:ext cx="13007975" cy="5022432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8138"/>
            <a:ext cx="13411200" cy="664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197B5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500" baseline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F5FDF-8201-6C4C-BB3F-20B2370C3EA5}"/>
              </a:ext>
            </a:extLst>
          </p:cNvPr>
          <p:cNvSpPr/>
          <p:nvPr userDrawn="1"/>
        </p:nvSpPr>
        <p:spPr>
          <a:xfrm>
            <a:off x="0" y="0"/>
            <a:ext cx="14630400" cy="228600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TASK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"/>
          <p:cNvSpPr txBox="1">
            <a:spLocks/>
          </p:cNvSpPr>
          <p:nvPr userDrawn="1"/>
        </p:nvSpPr>
        <p:spPr>
          <a:xfrm>
            <a:off x="609600" y="2194560"/>
            <a:ext cx="13408800" cy="481152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3200" b="0" i="0" u="none" strike="noStrike" cap="none" baseline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Arial" charset="0"/>
              <a:buChar char="•"/>
              <a:defRPr sz="24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91666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1818"/>
              <a:buFont typeface="Arial" charset="0"/>
              <a:buChar char="•"/>
              <a:defRPr sz="1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007360" marR="0" lvl="5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charset="0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556000" marR="0" lvl="6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104640" marR="0" lvl="7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653280" marR="0" lvl="8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defTabSz="914400"/>
            <a:endParaRPr lang="en-US" kern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7956B7-7BB3-4E48-840A-DC4A6DDE1B1B}"/>
              </a:ext>
            </a:extLst>
          </p:cNvPr>
          <p:cNvCxnSpPr>
            <a:cxnSpLocks/>
          </p:cNvCxnSpPr>
          <p:nvPr userDrawn="1"/>
        </p:nvCxnSpPr>
        <p:spPr>
          <a:xfrm>
            <a:off x="-15680" y="7412409"/>
            <a:ext cx="14630205" cy="0"/>
          </a:xfrm>
          <a:prstGeom prst="line">
            <a:avLst/>
          </a:prstGeom>
          <a:ln w="28575">
            <a:solidFill>
              <a:srgbClr val="4197B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8D9BF5-69CC-46FB-A87B-EC400A495CE3}"/>
              </a:ext>
            </a:extLst>
          </p:cNvPr>
          <p:cNvSpPr txBox="1"/>
          <p:nvPr userDrawn="1"/>
        </p:nvSpPr>
        <p:spPr bwMode="white">
          <a:xfrm>
            <a:off x="111125" y="7627354"/>
            <a:ext cx="5394325" cy="477837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©2018 Chef Software Inc</a:t>
            </a:r>
            <a:r>
              <a:rPr lang="en-US" sz="2000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Raleway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E8398-E1FE-4C41-ACC5-5A949603F58A}"/>
              </a:ext>
            </a:extLst>
          </p:cNvPr>
          <p:cNvSpPr txBox="1"/>
          <p:nvPr userDrawn="1"/>
        </p:nvSpPr>
        <p:spPr bwMode="white">
          <a:xfrm>
            <a:off x="6429375" y="7627354"/>
            <a:ext cx="1435100" cy="522287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 sz="200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2000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24C36-DC76-B645-8AE4-6D61DBAB8C14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2115800" y="7545537"/>
            <a:ext cx="2198320" cy="5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86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74" r:id="rId8"/>
    <p:sldLayoutId id="2147484382" r:id="rId9"/>
    <p:sldLayoutId id="2147484407" r:id="rId10"/>
    <p:sldLayoutId id="2147484377" r:id="rId11"/>
    <p:sldLayoutId id="214748437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83" r:id="rId20"/>
    <p:sldLayoutId id="2147484384" r:id="rId21"/>
    <p:sldLayoutId id="2147484386" r:id="rId22"/>
    <p:sldLayoutId id="2147484387" r:id="rId23"/>
    <p:sldLayoutId id="2147484388" r:id="rId24"/>
    <p:sldLayoutId id="2147484389" r:id="rId25"/>
    <p:sldLayoutId id="2147484391" r:id="rId26"/>
    <p:sldLayoutId id="2147484405" r:id="rId27"/>
    <p:sldLayoutId id="214748440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800" b="1" i="0" u="none" strike="noStrike" cap="none" baseline="0">
          <a:solidFill>
            <a:srgbClr val="4197B5"/>
          </a:solidFill>
          <a:latin typeface="+mj-lt"/>
          <a:ea typeface="Arial Hebrew" charset="-79"/>
          <a:cs typeface="Arial Hebrew" charset="-79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Font typeface="Arial" charset="0"/>
        <a:buChar char="•"/>
        <a:defRPr sz="20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Font typeface="Arial" charset="0"/>
        <a:buChar char="•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-slack.chef.io/" TargetMode="External"/><Relationship Id="rId2" Type="http://schemas.openxmlformats.org/officeDocument/2006/relationships/hyperlink" Target="http://inspec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ef/inspec" TargetMode="External"/><Relationship Id="rId5" Type="http://schemas.openxmlformats.org/officeDocument/2006/relationships/hyperlink" Target="https://supermarket.chef.io/tools?type=compliance_profile" TargetMode="External"/><Relationship Id="rId4" Type="http://schemas.openxmlformats.org/officeDocument/2006/relationships/hyperlink" Target="https://discourse.chef.io/c/inspec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52651"/>
            <a:ext cx="8319360" cy="1750466"/>
          </a:xfrm>
        </p:spPr>
        <p:txBody>
          <a:bodyPr/>
          <a:lstStyle/>
          <a:p>
            <a:r>
              <a:rPr lang="en-US" b="1" dirty="0">
                <a:solidFill>
                  <a:srgbClr val="4197B5"/>
                </a:solidFill>
              </a:rPr>
              <a:t>InSpec Jumpstart</a:t>
            </a:r>
            <a:br>
              <a:rPr lang="en-US" b="1" dirty="0">
                <a:solidFill>
                  <a:srgbClr val="4197B5"/>
                </a:solidFill>
              </a:rPr>
            </a:br>
            <a:endParaRPr lang="en-US" dirty="0">
              <a:solidFill>
                <a:srgbClr val="4197B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003074"/>
            <a:ext cx="8319360" cy="553920"/>
          </a:xfrm>
        </p:spPr>
        <p:txBody>
          <a:bodyPr/>
          <a:lstStyle/>
          <a:p>
            <a:r>
              <a:rPr lang="en-US" dirty="0"/>
              <a:t>Anthony Rees</a:t>
            </a:r>
          </a:p>
          <a:p>
            <a:r>
              <a:rPr lang="en-US" dirty="0"/>
              <a:t>APAC Solutions Architect - Chef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2"/>
          </p:nvPr>
        </p:nvSpPr>
        <p:spPr>
          <a:xfrm>
            <a:off x="609600" y="6476580"/>
            <a:ext cx="8319360" cy="553920"/>
          </a:xfrm>
        </p:spPr>
        <p:txBody>
          <a:bodyPr/>
          <a:lstStyle/>
          <a:p>
            <a:r>
              <a:rPr lang="en-US" dirty="0" err="1"/>
              <a:t>anthony@chef.io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/>
              </a:rPr>
              <a:t>Bash vs InSpec for testing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157AD-083D-624F-8A45-24BDCD44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94560"/>
            <a:ext cx="13728700" cy="4811520"/>
          </a:xfrm>
        </p:spPr>
        <p:txBody>
          <a:bodyPr/>
          <a:lstStyle/>
          <a:p>
            <a:r>
              <a:rPr lang="en-US" dirty="0">
                <a:sym typeface="Gill Sans"/>
              </a:rPr>
              <a:t>For example, SSH supports two different protocol versions. The original version, SSHv1, was subject to a number of security issues. Please use SSHv2 instead to avoid these.</a:t>
            </a:r>
            <a:endParaRPr lang="en-US" dirty="0"/>
          </a:p>
        </p:txBody>
      </p:sp>
      <p:sp>
        <p:nvSpPr>
          <p:cNvPr id="508" name="Shape 508"/>
          <p:cNvSpPr/>
          <p:nvPr/>
        </p:nvSpPr>
        <p:spPr>
          <a:xfrm>
            <a:off x="618762" y="4594989"/>
            <a:ext cx="8080737" cy="1404960"/>
          </a:xfrm>
          <a:prstGeom prst="roundRect">
            <a:avLst>
              <a:gd name="adj" fmla="val 5320"/>
            </a:avLst>
          </a:prstGeom>
          <a:solidFill>
            <a:srgbClr val="3E4346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</a:pPr>
            <a:r>
              <a:rPr lang="en-US" sz="176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&gt; grep "^Protocol" /</a:t>
            </a:r>
            <a:r>
              <a:rPr lang="en-US" sz="176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76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76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ssh</a:t>
            </a:r>
            <a:r>
              <a:rPr lang="en-US" sz="176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76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sshd_config</a:t>
            </a:r>
            <a:r>
              <a:rPr lang="en-US" sz="176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| </a:t>
            </a:r>
            <a:r>
              <a:rPr lang="en-US" sz="1760" b="1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-US" sz="176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's/Protocol //'</a:t>
            </a:r>
            <a:endParaRPr sz="4160" dirty="0"/>
          </a:p>
          <a:p>
            <a:pPr>
              <a:lnSpc>
                <a:spcPct val="115000"/>
              </a:lnSpc>
              <a:buClr>
                <a:srgbClr val="FFFFFF"/>
              </a:buClr>
            </a:pPr>
            <a:r>
              <a:rPr lang="en-US" sz="176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4160" dirty="0"/>
          </a:p>
        </p:txBody>
      </p:sp>
      <p:sp>
        <p:nvSpPr>
          <p:cNvPr id="509" name="Shape 509"/>
          <p:cNvSpPr/>
          <p:nvPr/>
        </p:nvSpPr>
        <p:spPr>
          <a:xfrm>
            <a:off x="618719" y="4326189"/>
            <a:ext cx="8080737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743422" y="44178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1018782" y="44178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1294142" y="44178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9485980" y="4594989"/>
            <a:ext cx="4852320" cy="1404960"/>
          </a:xfrm>
          <a:prstGeom prst="roundRect">
            <a:avLst>
              <a:gd name="adj" fmla="val 6414"/>
            </a:avLst>
          </a:prstGeom>
          <a:solidFill>
            <a:srgbClr val="3E4346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FFFFFF"/>
              </a:buClr>
            </a:pPr>
            <a:r>
              <a:rPr lang="en-US" sz="176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describe sshd_config </a:t>
            </a:r>
            <a:r>
              <a:rPr lang="en-US" sz="176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4160"/>
          </a:p>
          <a:p>
            <a:pPr>
              <a:lnSpc>
                <a:spcPct val="115000"/>
              </a:lnSpc>
              <a:buClr>
                <a:srgbClr val="FFFFFF"/>
              </a:buClr>
            </a:pPr>
            <a:r>
              <a:rPr lang="en-US" sz="176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its(</a:t>
            </a:r>
            <a:r>
              <a:rPr lang="en-US" sz="1760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'Protocol'</a:t>
            </a:r>
            <a:r>
              <a:rPr lang="en-US" sz="176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cmp </a:t>
            </a:r>
            <a:r>
              <a:rPr lang="en-US" sz="1760" b="1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76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4160"/>
          </a:p>
          <a:p>
            <a:pPr>
              <a:lnSpc>
                <a:spcPct val="115000"/>
              </a:lnSpc>
              <a:buClr>
                <a:srgbClr val="FFFFFF"/>
              </a:buClr>
            </a:pPr>
            <a:r>
              <a:rPr lang="en-US" sz="176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6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4160"/>
          </a:p>
        </p:txBody>
      </p:sp>
      <p:sp>
        <p:nvSpPr>
          <p:cNvPr id="515" name="Shape 515"/>
          <p:cNvSpPr/>
          <p:nvPr/>
        </p:nvSpPr>
        <p:spPr>
          <a:xfrm>
            <a:off x="9485930" y="4326189"/>
            <a:ext cx="485232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9610632" y="4417856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9885992" y="4417856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10161352" y="4417856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endParaRPr sz="33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609600" y="3928266"/>
            <a:ext cx="4800000" cy="3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 sz="1920" b="1" dirty="0">
                <a:solidFill>
                  <a:srgbClr val="4197B5"/>
                </a:solidFill>
                <a:latin typeface="Gill Sans"/>
                <a:ea typeface="Gill Sans"/>
                <a:cs typeface="Gill Sans"/>
                <a:sym typeface="Gill Sans"/>
              </a:rPr>
              <a:t>Scripting Tools</a:t>
            </a:r>
            <a:endParaRPr sz="4160" dirty="0">
              <a:solidFill>
                <a:srgbClr val="4197B5"/>
              </a:solidFill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485930" y="3931199"/>
            <a:ext cx="4800000" cy="3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en-US" sz="1920" b="1" dirty="0">
                <a:solidFill>
                  <a:srgbClr val="4197B5"/>
                </a:solidFill>
                <a:latin typeface="Gill Sans"/>
                <a:ea typeface="Gill Sans"/>
                <a:cs typeface="Gill Sans"/>
                <a:sym typeface="Gill Sans"/>
              </a:rPr>
              <a:t>InSpec</a:t>
            </a:r>
            <a:endParaRPr sz="4160" dirty="0">
              <a:solidFill>
                <a:srgbClr val="419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609605" y="548644"/>
            <a:ext cx="13411200" cy="83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0" tIns="109720" rIns="109720" bIns="10972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4480" b="1" dirty="0">
                <a:solidFill>
                  <a:srgbClr val="3F5364"/>
                </a:solidFill>
                <a:latin typeface="Gill Sans"/>
                <a:ea typeface="Gill Sans"/>
                <a:cs typeface="Gill Sans"/>
                <a:sym typeface="Gill Sans"/>
              </a:rPr>
              <a:t>InSpec for AWS</a:t>
            </a:r>
            <a:endParaRPr sz="4320" dirty="0">
              <a:solidFill>
                <a:srgbClr val="43546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609605" y="1346139"/>
            <a:ext cx="8559942" cy="236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73120" rIns="146280" bIns="7312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3F5364"/>
              </a:buClr>
            </a:pPr>
            <a:r>
              <a:rPr lang="en-US" sz="2400" dirty="0">
                <a:solidFill>
                  <a:srgbClr val="3F5364"/>
                </a:solidFill>
                <a:latin typeface="Courier" pitchFamily="2" charset="0"/>
                <a:cs typeface="Arial" panose="020B0604020202020204" pitchFamily="34" charset="0"/>
                <a:sym typeface="Arial"/>
              </a:rPr>
              <a:t>describe</a:t>
            </a:r>
            <a:r>
              <a:rPr lang="en-GB" sz="2400" dirty="0">
                <a:solidFill>
                  <a:srgbClr val="3F5364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3F5364"/>
                </a:solidFill>
                <a:latin typeface="Courier" pitchFamily="2" charset="0"/>
                <a:cs typeface="Arial" panose="020B0604020202020204" pitchFamily="34" charset="0"/>
              </a:rPr>
              <a:t>aws_iam_user</a:t>
            </a:r>
            <a:r>
              <a:rPr lang="en-GB" sz="2400" dirty="0"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n-GB" sz="2400" dirty="0">
                <a:solidFill>
                  <a:srgbClr val="295E99"/>
                </a:solidFill>
                <a:latin typeface="Courier" pitchFamily="2" charset="0"/>
                <a:cs typeface="Arial" panose="020B0604020202020204" pitchFamily="34" charset="0"/>
              </a:rPr>
              <a:t>name:</a:t>
            </a:r>
            <a:r>
              <a:rPr lang="en-GB" sz="24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5EA702"/>
                </a:solidFill>
                <a:latin typeface="Courier" pitchFamily="2" charset="0"/>
                <a:cs typeface="Arial" panose="020B0604020202020204" pitchFamily="34" charset="0"/>
              </a:rPr>
              <a:t>'</a:t>
            </a:r>
            <a:r>
              <a:rPr lang="en-GB" sz="2400" dirty="0" err="1">
                <a:solidFill>
                  <a:srgbClr val="5EA702"/>
                </a:solidFill>
                <a:latin typeface="Courier" pitchFamily="2" charset="0"/>
                <a:cs typeface="Arial" panose="020B0604020202020204" pitchFamily="34" charset="0"/>
              </a:rPr>
              <a:t>test_user</a:t>
            </a:r>
            <a:r>
              <a:rPr lang="en-GB" sz="2400" dirty="0">
                <a:solidFill>
                  <a:srgbClr val="5EA702"/>
                </a:solidFill>
                <a:latin typeface="Courier" pitchFamily="2" charset="0"/>
                <a:cs typeface="Arial" panose="020B0604020202020204" pitchFamily="34" charset="0"/>
              </a:rPr>
              <a:t>'</a:t>
            </a:r>
            <a:r>
              <a:rPr lang="en-GB" sz="2400" dirty="0">
                <a:latin typeface="Courier" pitchFamily="2" charset="0"/>
                <a:cs typeface="Arial" panose="020B0604020202020204" pitchFamily="34" charset="0"/>
              </a:rPr>
              <a:t>) </a:t>
            </a:r>
            <a:r>
              <a:rPr lang="en-GB" sz="2400" dirty="0">
                <a:solidFill>
                  <a:srgbClr val="295E99"/>
                </a:solidFill>
                <a:latin typeface="Courier" pitchFamily="2" charset="0"/>
                <a:cs typeface="Arial" panose="020B0604020202020204" pitchFamily="34" charset="0"/>
              </a:rPr>
              <a:t>do</a:t>
            </a:r>
            <a:r>
              <a:rPr lang="en-GB" sz="2400" dirty="0">
                <a:latin typeface="Courier" pitchFamily="2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3F5364"/>
              </a:buClr>
            </a:pPr>
            <a:r>
              <a:rPr lang="en-GB" sz="2400" dirty="0">
                <a:solidFill>
                  <a:srgbClr val="3F5364"/>
                </a:solidFill>
                <a:latin typeface="Courier" pitchFamily="2" charset="0"/>
                <a:cs typeface="Arial" panose="020B0604020202020204" pitchFamily="34" charset="0"/>
              </a:rPr>
              <a:t>it { should </a:t>
            </a:r>
            <a:r>
              <a:rPr lang="en-GB" sz="2400" dirty="0" err="1">
                <a:solidFill>
                  <a:srgbClr val="5EA702"/>
                </a:solidFill>
                <a:latin typeface="Courier" pitchFamily="2" charset="0"/>
                <a:cs typeface="Arial" panose="020B0604020202020204" pitchFamily="34" charset="0"/>
              </a:rPr>
              <a:t>have_mfa_enabled</a:t>
            </a:r>
            <a:r>
              <a:rPr lang="en-GB" sz="2400" dirty="0">
                <a:solidFill>
                  <a:srgbClr val="5EA702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3F5364"/>
                </a:solidFill>
                <a:latin typeface="Courier" pitchFamily="2" charset="0"/>
                <a:cs typeface="Arial" panose="020B0604020202020204" pitchFamily="34" charset="0"/>
              </a:rPr>
              <a:t>} 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rgbClr val="3F5364"/>
                </a:solidFill>
                <a:latin typeface="Courier" pitchFamily="2" charset="0"/>
                <a:cs typeface="Arial" panose="020B0604020202020204" pitchFamily="34" charset="0"/>
              </a:rPr>
              <a:t>it { should </a:t>
            </a:r>
            <a:r>
              <a:rPr lang="en-GB" sz="2400" dirty="0" err="1">
                <a:solidFill>
                  <a:srgbClr val="5EA702"/>
                </a:solidFill>
                <a:latin typeface="Courier" pitchFamily="2" charset="0"/>
                <a:cs typeface="Arial" panose="020B0604020202020204" pitchFamily="34" charset="0"/>
              </a:rPr>
              <a:t>have_console_password</a:t>
            </a:r>
            <a:r>
              <a:rPr lang="en-GB" sz="2400" dirty="0">
                <a:solidFill>
                  <a:srgbClr val="5EA702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rgbClr val="3F5364"/>
                </a:solidFill>
                <a:latin typeface="Courier" pitchFamily="2" charset="0"/>
                <a:cs typeface="Arial" panose="020B0604020202020204" pitchFamily="34" charset="0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95E99"/>
                </a:solidFill>
                <a:latin typeface="Courier" pitchFamily="2" charset="0"/>
                <a:cs typeface="Arial" panose="020B0604020202020204" pitchFamily="34" charset="0"/>
                <a:sym typeface="Arial"/>
              </a:rPr>
              <a:t>end</a:t>
            </a:r>
            <a:endParaRPr sz="2400" dirty="0">
              <a:solidFill>
                <a:srgbClr val="295E99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pic>
        <p:nvPicPr>
          <p:cNvPr id="5" name="Shape 442" descr="Image result for aws">
            <a:extLst>
              <a:ext uri="{FF2B5EF4-FFF2-40B4-BE49-F238E27FC236}">
                <a16:creationId xmlns:a16="http://schemas.microsoft.com/office/drawing/2014/main" id="{2CAED7BC-1E21-694B-BD2A-C56BA99D08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9578" y="1960776"/>
            <a:ext cx="1255924" cy="9461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64">
            <a:extLst>
              <a:ext uri="{FF2B5EF4-FFF2-40B4-BE49-F238E27FC236}">
                <a16:creationId xmlns:a16="http://schemas.microsoft.com/office/drawing/2014/main" id="{7D9C9DBD-9468-AF4F-8BA4-42D02AF8238D}"/>
              </a:ext>
            </a:extLst>
          </p:cNvPr>
          <p:cNvSpPr/>
          <p:nvPr/>
        </p:nvSpPr>
        <p:spPr>
          <a:xfrm>
            <a:off x="609605" y="4133573"/>
            <a:ext cx="13352040" cy="25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73120" rIns="146280" bIns="7312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3F5364"/>
              </a:buClr>
            </a:pPr>
            <a:r>
              <a:rPr lang="en-US" sz="2400" dirty="0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describe </a:t>
            </a:r>
            <a:r>
              <a:rPr lang="en-US" sz="2400" dirty="0" err="1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azure_virtual_machine</a:t>
            </a:r>
            <a:r>
              <a:rPr lang="en-GB" sz="2400" dirty="0">
                <a:latin typeface="Courier" pitchFamily="2" charset="0"/>
              </a:rPr>
              <a:t>(</a:t>
            </a:r>
            <a:r>
              <a:rPr lang="en-GB" sz="2400" dirty="0" err="1">
                <a:solidFill>
                  <a:srgbClr val="295E99"/>
                </a:solidFill>
                <a:latin typeface="Courier" pitchFamily="2" charset="0"/>
                <a:cs typeface="Arial"/>
              </a:rPr>
              <a:t>group_name</a:t>
            </a:r>
            <a:r>
              <a:rPr lang="en-GB" sz="2400" dirty="0">
                <a:latin typeface="Courier" pitchFamily="2" charset="0"/>
              </a:rPr>
              <a:t>: </a:t>
            </a:r>
            <a:r>
              <a:rPr lang="en-GB" sz="2400" dirty="0">
                <a:solidFill>
                  <a:srgbClr val="5EA702"/>
                </a:solidFill>
                <a:latin typeface="Courier" pitchFamily="2" charset="0"/>
                <a:cs typeface="Arial"/>
              </a:rPr>
              <a:t>'InSpec-Azure</a:t>
            </a:r>
            <a:r>
              <a:rPr lang="en-GB" sz="2400" dirty="0">
                <a:latin typeface="Courier" pitchFamily="2" charset="0"/>
              </a:rPr>
              <a:t>', </a:t>
            </a:r>
            <a:r>
              <a:rPr lang="en-GB" sz="2400" dirty="0">
                <a:solidFill>
                  <a:srgbClr val="295E99"/>
                </a:solidFill>
                <a:latin typeface="Courier" pitchFamily="2" charset="0"/>
                <a:cs typeface="Arial"/>
              </a:rPr>
              <a:t>name</a:t>
            </a:r>
            <a:r>
              <a:rPr lang="en-GB" sz="2400" dirty="0">
                <a:latin typeface="Courier" pitchFamily="2" charset="0"/>
              </a:rPr>
              <a:t>: </a:t>
            </a:r>
            <a:r>
              <a:rPr lang="en-GB" sz="2400" dirty="0">
                <a:solidFill>
                  <a:srgbClr val="5EA702"/>
                </a:solidFill>
                <a:latin typeface="Courier" pitchFamily="2" charset="0"/>
                <a:cs typeface="Arial"/>
              </a:rPr>
              <a:t>'Linux-Internal-VM</a:t>
            </a:r>
            <a:r>
              <a:rPr lang="en-GB" sz="2400" dirty="0">
                <a:latin typeface="Courier" pitchFamily="2" charset="0"/>
              </a:rPr>
              <a:t>') </a:t>
            </a:r>
            <a:r>
              <a:rPr lang="en-GB" sz="2400" dirty="0">
                <a:solidFill>
                  <a:srgbClr val="295E99"/>
                </a:solidFill>
                <a:latin typeface="Courier" pitchFamily="2" charset="0"/>
                <a:cs typeface="Arial"/>
              </a:rPr>
              <a:t>do</a:t>
            </a:r>
          </a:p>
          <a:p>
            <a:pPr lvl="1">
              <a:lnSpc>
                <a:spcPct val="150000"/>
              </a:lnSpc>
              <a:buClr>
                <a:srgbClr val="3F5364"/>
              </a:buClr>
            </a:pPr>
            <a:r>
              <a:rPr lang="en-US" sz="2400" dirty="0">
                <a:latin typeface="Courier" pitchFamily="2" charset="0"/>
                <a:sym typeface="Arial"/>
              </a:rPr>
              <a:t>  its(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'size</a:t>
            </a:r>
            <a:r>
              <a:rPr lang="en-GB" sz="2400" dirty="0">
                <a:latin typeface="Courier" pitchFamily="2" charset="0"/>
              </a:rPr>
              <a:t>')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 </a:t>
            </a:r>
            <a:r>
              <a:rPr lang="en-US" sz="2400" dirty="0">
                <a:latin typeface="Courier" pitchFamily="2" charset="0"/>
                <a:sym typeface="Arial"/>
              </a:rPr>
              <a:t>{</a:t>
            </a:r>
            <a:r>
              <a:rPr lang="en-US" sz="2400" dirty="0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should </a:t>
            </a:r>
            <a:r>
              <a:rPr lang="en-US" sz="2400" dirty="0" err="1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eq</a:t>
            </a:r>
            <a:r>
              <a:rPr lang="en-US" sz="2400" dirty="0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'Standard_DS2_v2' </a:t>
            </a:r>
            <a:r>
              <a:rPr lang="en-US" sz="2400" dirty="0">
                <a:latin typeface="Courier" pitchFamily="2" charset="0"/>
                <a:sym typeface="Arial"/>
              </a:rPr>
              <a:t>}</a:t>
            </a:r>
            <a:endParaRPr lang="en-US" sz="2400" dirty="0">
              <a:latin typeface="Courier" pitchFamily="2" charset="0"/>
            </a:endParaRPr>
          </a:p>
          <a:p>
            <a:pPr lvl="1">
              <a:lnSpc>
                <a:spcPct val="150000"/>
              </a:lnSpc>
              <a:buClr>
                <a:srgbClr val="3F5364"/>
              </a:buClr>
            </a:pPr>
            <a:r>
              <a:rPr lang="en-US" sz="2400" dirty="0">
                <a:latin typeface="Courier" pitchFamily="2" charset="0"/>
                <a:sym typeface="Arial"/>
              </a:rPr>
              <a:t>  its(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'location</a:t>
            </a:r>
            <a:r>
              <a:rPr lang="en-GB" sz="2400" dirty="0">
                <a:latin typeface="Courier" pitchFamily="2" charset="0"/>
              </a:rPr>
              <a:t>')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 </a:t>
            </a:r>
            <a:r>
              <a:rPr lang="en-US" sz="2400" dirty="0">
                <a:latin typeface="Courier" pitchFamily="2" charset="0"/>
                <a:sym typeface="Arial"/>
              </a:rPr>
              <a:t>{</a:t>
            </a:r>
            <a:r>
              <a:rPr lang="en-US" sz="2400" dirty="0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should </a:t>
            </a:r>
            <a:r>
              <a:rPr lang="en-US" sz="2400" dirty="0" err="1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eq</a:t>
            </a:r>
            <a:r>
              <a:rPr lang="en-US" sz="2400" dirty="0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'</a:t>
            </a:r>
            <a:r>
              <a:rPr lang="en-US" sz="2400" dirty="0" err="1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westeurope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'</a:t>
            </a:r>
            <a:r>
              <a:rPr lang="en-US" sz="2400" dirty="0">
                <a:latin typeface="Courier" pitchFamily="2" charset="0"/>
                <a:sym typeface="Arial"/>
              </a:rPr>
              <a:t> }</a:t>
            </a:r>
            <a:endParaRPr lang="en-US" sz="2400" dirty="0">
              <a:latin typeface="Courier" pitchFamily="2" charset="0"/>
            </a:endParaRPr>
          </a:p>
          <a:p>
            <a:pPr lvl="1">
              <a:lnSpc>
                <a:spcPct val="150000"/>
              </a:lnSpc>
              <a:buClr>
                <a:srgbClr val="3F5364"/>
              </a:buClr>
            </a:pPr>
            <a:r>
              <a:rPr lang="en-US" sz="2400" dirty="0">
                <a:latin typeface="Courier" pitchFamily="2" charset="0"/>
                <a:sym typeface="Arial"/>
              </a:rPr>
              <a:t>  its(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'</a:t>
            </a:r>
            <a:r>
              <a:rPr lang="en-US" sz="2400" dirty="0" err="1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admin_username</a:t>
            </a:r>
            <a:r>
              <a:rPr lang="en-GB" sz="2400" dirty="0">
                <a:latin typeface="Courier" pitchFamily="2" charset="0"/>
              </a:rPr>
              <a:t>')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 </a:t>
            </a:r>
            <a:r>
              <a:rPr lang="en-US" sz="2400" dirty="0">
                <a:latin typeface="Courier" pitchFamily="2" charset="0"/>
                <a:sym typeface="Arial"/>
              </a:rPr>
              <a:t>{</a:t>
            </a:r>
            <a:r>
              <a:rPr lang="en-US" sz="2400" dirty="0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should </a:t>
            </a:r>
            <a:r>
              <a:rPr lang="en-US" sz="2400" dirty="0" err="1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eq</a:t>
            </a:r>
            <a:r>
              <a:rPr lang="en-US" sz="2400" dirty="0">
                <a:solidFill>
                  <a:srgbClr val="3F5364"/>
                </a:solidFill>
                <a:latin typeface="Courier" pitchFamily="2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5EA702"/>
                </a:solidFill>
                <a:latin typeface="Courier" pitchFamily="2" charset="0"/>
                <a:cs typeface="Arial"/>
                <a:sym typeface="Arial"/>
              </a:rPr>
              <a:t>'azure'</a:t>
            </a:r>
            <a:r>
              <a:rPr lang="en-US" sz="2400" dirty="0">
                <a:latin typeface="Courier" pitchFamily="2" charset="0"/>
                <a:sym typeface="Arial"/>
              </a:rPr>
              <a:t> }</a:t>
            </a:r>
          </a:p>
          <a:p>
            <a:pPr>
              <a:lnSpc>
                <a:spcPct val="150000"/>
              </a:lnSpc>
              <a:buClr>
                <a:srgbClr val="3F5364"/>
              </a:buClr>
            </a:pPr>
            <a:r>
              <a:rPr lang="en-US" sz="2400" dirty="0">
                <a:solidFill>
                  <a:srgbClr val="295E99"/>
                </a:solidFill>
                <a:latin typeface="Courier" pitchFamily="2" charset="0"/>
                <a:cs typeface="Arial"/>
                <a:sym typeface="Arial"/>
              </a:rPr>
              <a:t>end</a:t>
            </a:r>
            <a:r>
              <a:rPr lang="en-US" sz="2400" dirty="0">
                <a:latin typeface="Courier" pitchFamily="2" charset="0"/>
                <a:sym typeface="Arial"/>
              </a:rPr>
              <a:t>	</a:t>
            </a:r>
            <a:endParaRPr sz="2400" dirty="0">
              <a:latin typeface="Courier" pitchFamily="2" charset="0"/>
              <a:sym typeface="Arial"/>
            </a:endParaRPr>
          </a:p>
        </p:txBody>
      </p:sp>
      <p:sp>
        <p:nvSpPr>
          <p:cNvPr id="7" name="Shape 462">
            <a:extLst>
              <a:ext uri="{FF2B5EF4-FFF2-40B4-BE49-F238E27FC236}">
                <a16:creationId xmlns:a16="http://schemas.microsoft.com/office/drawing/2014/main" id="{9CE832B1-90FA-2B41-AA7A-724FC819DA93}"/>
              </a:ext>
            </a:extLst>
          </p:cNvPr>
          <p:cNvSpPr txBox="1">
            <a:spLocks/>
          </p:cNvSpPr>
          <p:nvPr/>
        </p:nvSpPr>
        <p:spPr>
          <a:xfrm>
            <a:off x="762005" y="3553140"/>
            <a:ext cx="13411200" cy="83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0" tIns="109720" rIns="109720" bIns="1097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aleway"/>
              <a:buNone/>
              <a:defRPr sz="4800" b="1" i="0" u="none" strike="noStrike" cap="none" baseline="0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buNone/>
              <a:defRPr sz="2240"/>
            </a:lvl2pPr>
            <a:lvl3pPr lvl="2" indent="0" rtl="0">
              <a:spcBef>
                <a:spcPts val="0"/>
              </a:spcBef>
              <a:buNone/>
              <a:defRPr sz="2240"/>
            </a:lvl3pPr>
            <a:lvl4pPr lvl="3" indent="0" rtl="0">
              <a:spcBef>
                <a:spcPts val="0"/>
              </a:spcBef>
              <a:buNone/>
              <a:defRPr sz="2240"/>
            </a:lvl4pPr>
            <a:lvl5pPr lvl="4" indent="0" rtl="0">
              <a:spcBef>
                <a:spcPts val="0"/>
              </a:spcBef>
              <a:buNone/>
              <a:defRPr sz="2240"/>
            </a:lvl5pPr>
            <a:lvl6pPr lvl="5" indent="0" rtl="0">
              <a:spcBef>
                <a:spcPts val="0"/>
              </a:spcBef>
              <a:buNone/>
              <a:defRPr sz="2240"/>
            </a:lvl6pPr>
            <a:lvl7pPr lvl="6" indent="0" rtl="0">
              <a:spcBef>
                <a:spcPts val="0"/>
              </a:spcBef>
              <a:buNone/>
              <a:defRPr sz="2240"/>
            </a:lvl7pPr>
            <a:lvl8pPr lvl="7" indent="0" rtl="0">
              <a:spcBef>
                <a:spcPts val="0"/>
              </a:spcBef>
              <a:buNone/>
              <a:defRPr sz="2240"/>
            </a:lvl8pPr>
            <a:lvl9pPr lvl="8" indent="0" rtl="0">
              <a:spcBef>
                <a:spcPts val="0"/>
              </a:spcBef>
              <a:buNone/>
              <a:defRPr sz="2240"/>
            </a:lvl9pPr>
          </a:lstStyle>
          <a:p>
            <a:pPr defTabSz="914400">
              <a:buClr>
                <a:schemeClr val="accent1"/>
              </a:buClr>
            </a:pPr>
            <a:r>
              <a:rPr lang="en-US" sz="4480" kern="0">
                <a:solidFill>
                  <a:srgbClr val="3F5364"/>
                </a:solidFill>
                <a:latin typeface="Gill Sans"/>
                <a:ea typeface="Gill Sans"/>
                <a:cs typeface="Gill Sans"/>
                <a:sym typeface="Gill Sans"/>
              </a:rPr>
              <a:t>InSpec for Azure</a:t>
            </a:r>
            <a:endParaRPr lang="en-US" sz="4320" kern="0" dirty="0">
              <a:solidFill>
                <a:srgbClr val="43546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Shape 443" descr="Image result for windows">
            <a:extLst>
              <a:ext uri="{FF2B5EF4-FFF2-40B4-BE49-F238E27FC236}">
                <a16:creationId xmlns:a16="http://schemas.microsoft.com/office/drawing/2014/main" id="{AB7520E4-87D1-3947-9A4C-1653E8D27E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5744" y="4964451"/>
            <a:ext cx="917503" cy="91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29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09600" y="1950723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97B5"/>
              </a:buClr>
            </a:pPr>
            <a:r>
              <a:rPr lang="en-US" dirty="0">
                <a:solidFill>
                  <a:srgbClr val="4197B5"/>
                </a:solidFill>
              </a:rPr>
              <a:t>One Language</a:t>
            </a:r>
          </a:p>
        </p:txBody>
      </p:sp>
      <p:sp>
        <p:nvSpPr>
          <p:cNvPr id="1368" name="Shape 1368"/>
          <p:cNvSpPr txBox="1">
            <a:spLocks noGrp="1"/>
          </p:cNvSpPr>
          <p:nvPr>
            <p:ph type="title"/>
          </p:nvPr>
        </p:nvSpPr>
        <p:spPr>
          <a:xfrm>
            <a:off x="609603" y="548640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lIns="109630" tIns="109630" rIns="109630" bIns="109630" anchor="t" anchorCtr="0">
            <a:noAutofit/>
          </a:bodyPr>
          <a:lstStyle/>
          <a:p>
            <a:pPr>
              <a:buClr>
                <a:schemeClr val="accent1"/>
              </a:buClr>
              <a:buSzPct val="25000"/>
            </a:pPr>
            <a:r>
              <a:rPr lang="en-US" dirty="0"/>
              <a:t>InSpec is cross platform</a:t>
            </a:r>
          </a:p>
        </p:txBody>
      </p:sp>
      <p:pic>
        <p:nvPicPr>
          <p:cNvPr id="1369" name="Shape 1369" descr="Image result for linu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3" y="2619920"/>
            <a:ext cx="2006600" cy="11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Shape 1370" descr="Image result for window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1" y="3947782"/>
            <a:ext cx="2626758" cy="5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Shape 1371" descr="Image result for bs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4931602"/>
            <a:ext cx="2272320" cy="81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Shape 13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6002603"/>
            <a:ext cx="2195239" cy="3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Shape 1373" descr="Image result for aix logo"/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420000"/>
            <a:ext cx="909280" cy="90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Shape 1374"/>
          <p:cNvSpPr txBox="1">
            <a:spLocks noGrp="1"/>
          </p:cNvSpPr>
          <p:nvPr>
            <p:ph type="body" idx="1"/>
          </p:nvPr>
        </p:nvSpPr>
        <p:spPr>
          <a:xfrm>
            <a:off x="5131960" y="1950723"/>
            <a:ext cx="4599360" cy="66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97B5"/>
              </a:buClr>
            </a:pPr>
            <a:r>
              <a:rPr lang="en-US" dirty="0">
                <a:solidFill>
                  <a:srgbClr val="4197B5"/>
                </a:solidFill>
              </a:rPr>
              <a:t>InSpec for Windows</a:t>
            </a:r>
          </a:p>
        </p:txBody>
      </p:sp>
      <p:sp>
        <p:nvSpPr>
          <p:cNvPr id="1375" name="Shape 1375"/>
          <p:cNvSpPr/>
          <p:nvPr/>
        </p:nvSpPr>
        <p:spPr>
          <a:xfrm>
            <a:off x="5132042" y="2766800"/>
            <a:ext cx="8456561" cy="4107840"/>
          </a:xfrm>
          <a:prstGeom prst="roundRect">
            <a:avLst>
              <a:gd name="adj" fmla="val 2132"/>
            </a:avLst>
          </a:prstGeom>
          <a:solidFill>
            <a:srgbClr val="3E4346"/>
          </a:solidFill>
          <a:ln>
            <a:noFill/>
          </a:ln>
        </p:spPr>
        <p:txBody>
          <a:bodyPr lIns="146265" tIns="146265" rIns="146265" bIns="146265" anchor="t" anchorCtr="0">
            <a:noAutofit/>
          </a:bodyPr>
          <a:lstStyle/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'windows-base-201'</a:t>
            </a:r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impact </a:t>
            </a:r>
            <a:r>
              <a:rPr lang="en-US" sz="1600" b="1" kern="0" dirty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</a:p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title 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'Strong Windows NTLMv2 Authentication Enabled; Weak LM Disabled'</a:t>
            </a:r>
          </a:p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'@link: http://</a:t>
            </a:r>
            <a:r>
              <a:rPr lang="en-US" sz="1600" b="1" kern="0" dirty="0" err="1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support.microsoft.com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1" kern="0" dirty="0" err="1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-us/kb/823659'</a:t>
            </a:r>
          </a:p>
          <a:p>
            <a:pPr defTabSz="1462962"/>
            <a:endParaRPr sz="1600" b="1" kern="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describe </a:t>
            </a:r>
            <a:r>
              <a:rPr lang="en-US" sz="16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registry_key</a:t>
            </a:r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'HKLM\System\</a:t>
            </a:r>
            <a:r>
              <a:rPr lang="en-US" sz="1600" b="1" kern="0" dirty="0" err="1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CurrentControlSet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\Control\</a:t>
            </a:r>
            <a:r>
              <a:rPr lang="en-US" sz="1600" b="1" kern="0" dirty="0" err="1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Lsa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</a:p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 { should exist }</a:t>
            </a:r>
          </a:p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its(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600" b="1" kern="0" dirty="0" err="1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LmCompatibilityLevel</a:t>
            </a:r>
            <a:r>
              <a:rPr lang="en-US" sz="1600" b="1" kern="0" dirty="0">
                <a:solidFill>
                  <a:srgbClr val="5AB7B2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 should </a:t>
            </a:r>
            <a:r>
              <a:rPr lang="en-US" sz="1600" b="1" kern="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eq</a:t>
            </a:r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kern="0" dirty="0">
                <a:solidFill>
                  <a:srgbClr val="6BB2E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defTabSz="1462962"/>
            <a:r>
              <a:rPr lang="en-US" sz="1600" b="1" kern="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 end</a:t>
            </a:r>
          </a:p>
          <a:p>
            <a:pPr defTabSz="1462962"/>
            <a:r>
              <a:rPr lang="en-US" sz="1600" b="1" kern="0" dirty="0">
                <a:solidFill>
                  <a:srgbClr val="FDB714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1376" name="Shape 1376"/>
          <p:cNvSpPr/>
          <p:nvPr/>
        </p:nvSpPr>
        <p:spPr>
          <a:xfrm>
            <a:off x="5131963" y="2498002"/>
            <a:ext cx="8456640" cy="3604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4E6E7"/>
          </a:solidFill>
          <a:ln>
            <a:noFill/>
          </a:ln>
        </p:spPr>
        <p:txBody>
          <a:bodyPr lIns="146265" tIns="146265" rIns="146265" bIns="146265" anchor="ctr" anchorCtr="0">
            <a:noAutofit/>
          </a:bodyPr>
          <a:lstStyle/>
          <a:p>
            <a:pPr defTabSz="1462962">
              <a:lnSpc>
                <a:spcPct val="150000"/>
              </a:lnSpc>
            </a:pPr>
            <a:endParaRPr sz="333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/>
          <p:nvPr/>
        </p:nvSpPr>
        <p:spPr>
          <a:xfrm>
            <a:off x="5256662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5" tIns="146265" rIns="146265" bIns="146265" anchor="t" anchorCtr="0">
            <a:noAutofit/>
          </a:bodyPr>
          <a:lstStyle/>
          <a:p>
            <a:pPr defTabSz="1462962">
              <a:lnSpc>
                <a:spcPct val="150000"/>
              </a:lnSpc>
            </a:pPr>
            <a:endParaRPr sz="333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Shape 1378"/>
          <p:cNvSpPr/>
          <p:nvPr/>
        </p:nvSpPr>
        <p:spPr>
          <a:xfrm>
            <a:off x="5532023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5" tIns="146265" rIns="146265" bIns="146265" anchor="t" anchorCtr="0">
            <a:noAutofit/>
          </a:bodyPr>
          <a:lstStyle/>
          <a:p>
            <a:pPr defTabSz="1462962">
              <a:lnSpc>
                <a:spcPct val="150000"/>
              </a:lnSpc>
            </a:pPr>
            <a:endParaRPr sz="333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5807382" y="2589655"/>
            <a:ext cx="177120" cy="1771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lIns="146265" tIns="146265" rIns="146265" bIns="146265" anchor="t" anchorCtr="0">
            <a:noAutofit/>
          </a:bodyPr>
          <a:lstStyle/>
          <a:p>
            <a:pPr defTabSz="1462962">
              <a:lnSpc>
                <a:spcPct val="150000"/>
              </a:lnSpc>
            </a:pPr>
            <a:endParaRPr sz="333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16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/>
              </a:rPr>
              <a:t>InSpec is Agentless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157AD-083D-624F-8A45-24BDCD44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6100"/>
            <a:ext cx="13408800" cy="5189980"/>
          </a:xfrm>
        </p:spPr>
        <p:txBody>
          <a:bodyPr/>
          <a:lstStyle/>
          <a:p>
            <a:pPr lvl="0"/>
            <a:r>
              <a:rPr lang="en-US" dirty="0"/>
              <a:t>InSpec was born out of </a:t>
            </a:r>
            <a:r>
              <a:rPr lang="en-US" dirty="0" err="1"/>
              <a:t>Rspec</a:t>
            </a:r>
            <a:r>
              <a:rPr lang="en-US" dirty="0"/>
              <a:t> and </a:t>
            </a:r>
            <a:r>
              <a:rPr lang="en-US" dirty="0" err="1"/>
              <a:t>ServerSpec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No agent needs installed on the target node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Requires </a:t>
            </a:r>
          </a:p>
          <a:p>
            <a:pPr lvl="1"/>
            <a:r>
              <a:rPr lang="en-US" dirty="0"/>
              <a:t>SSH access for Linux nodes</a:t>
            </a:r>
          </a:p>
          <a:p>
            <a:pPr lvl="1"/>
            <a:r>
              <a:rPr lang="en-US" dirty="0" err="1"/>
              <a:t>WinRM</a:t>
            </a:r>
            <a:r>
              <a:rPr lang="en-US" dirty="0"/>
              <a:t> access for Windows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0DCB8-FD3A-2347-81B8-C381B1824FF8}"/>
              </a:ext>
            </a:extLst>
          </p:cNvPr>
          <p:cNvGrpSpPr/>
          <p:nvPr/>
        </p:nvGrpSpPr>
        <p:grpSpPr>
          <a:xfrm>
            <a:off x="609603" y="5098999"/>
            <a:ext cx="6609456" cy="350865"/>
            <a:chOff x="474075" y="3143277"/>
            <a:chExt cx="6609456" cy="350865"/>
          </a:xfrm>
        </p:grpSpPr>
        <p:sp>
          <p:nvSpPr>
            <p:cNvPr id="10" name="TextBox 9"/>
            <p:cNvSpPr txBox="1"/>
            <p:nvPr/>
          </p:nvSpPr>
          <p:spPr>
            <a:xfrm>
              <a:off x="474075" y="3143277"/>
              <a:ext cx="384111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9424" y="3143277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10965-ADAE-D142-90AC-D8352404DD5C}"/>
              </a:ext>
            </a:extLst>
          </p:cNvPr>
          <p:cNvGrpSpPr/>
          <p:nvPr/>
        </p:nvGrpSpPr>
        <p:grpSpPr>
          <a:xfrm>
            <a:off x="609603" y="4470372"/>
            <a:ext cx="6609456" cy="350865"/>
            <a:chOff x="474075" y="2633523"/>
            <a:chExt cx="6609456" cy="350865"/>
          </a:xfrm>
        </p:grpSpPr>
        <p:sp>
          <p:nvSpPr>
            <p:cNvPr id="9" name="TextBox 8"/>
            <p:cNvSpPr txBox="1"/>
            <p:nvPr/>
          </p:nvSpPr>
          <p:spPr>
            <a:xfrm>
              <a:off x="474075" y="2633523"/>
              <a:ext cx="1816523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exists?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9424" y="2633523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2A59A5-6A4B-034F-AC16-7D1C5080D3A3}"/>
              </a:ext>
            </a:extLst>
          </p:cNvPr>
          <p:cNvGrpSpPr/>
          <p:nvPr/>
        </p:nvGrpSpPr>
        <p:grpSpPr>
          <a:xfrm>
            <a:off x="609603" y="1205397"/>
            <a:ext cx="6609456" cy="350865"/>
            <a:chOff x="474075" y="1482496"/>
            <a:chExt cx="6609456" cy="350865"/>
          </a:xfrm>
        </p:grpSpPr>
        <p:sp>
          <p:nvSpPr>
            <p:cNvPr id="4" name="TextBox 3"/>
            <p:cNvSpPr txBox="1"/>
            <p:nvPr/>
          </p:nvSpPr>
          <p:spPr>
            <a:xfrm>
              <a:off x="474075" y="1482496"/>
              <a:ext cx="338265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listening on </a:t>
              </a:r>
              <a:r>
                <a:rPr lang="en-US" sz="1680" dirty="0" err="1"/>
                <a:t>tcp</a:t>
              </a:r>
              <a:r>
                <a:rPr lang="en-US" sz="1680" dirty="0"/>
                <a:t>/80?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9424" y="1482496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055F57-024C-0F4D-86CB-71ECC7BC8E01}"/>
              </a:ext>
            </a:extLst>
          </p:cNvPr>
          <p:cNvGrpSpPr/>
          <p:nvPr/>
        </p:nvGrpSpPr>
        <p:grpSpPr>
          <a:xfrm>
            <a:off x="609603" y="1858392"/>
            <a:ext cx="6609457" cy="350865"/>
            <a:chOff x="474074" y="2058010"/>
            <a:chExt cx="6609457" cy="350865"/>
          </a:xfrm>
        </p:grpSpPr>
        <p:sp>
          <p:nvSpPr>
            <p:cNvPr id="5" name="TextBox 4"/>
            <p:cNvSpPr txBox="1"/>
            <p:nvPr/>
          </p:nvSpPr>
          <p:spPr>
            <a:xfrm>
              <a:off x="474074" y="2058010"/>
              <a:ext cx="4413388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delivering the correct content?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424" y="2058010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5FB3FB-A7FE-F34E-BFFE-475E26352CFC}"/>
              </a:ext>
            </a:extLst>
          </p:cNvPr>
          <p:cNvGrpSpPr/>
          <p:nvPr/>
        </p:nvGrpSpPr>
        <p:grpSpPr>
          <a:xfrm>
            <a:off x="609602" y="2511387"/>
            <a:ext cx="8413442" cy="1003860"/>
            <a:chOff x="474074" y="4906247"/>
            <a:chExt cx="8413442" cy="1003860"/>
          </a:xfrm>
        </p:grpSpPr>
        <p:sp>
          <p:nvSpPr>
            <p:cNvPr id="6" name="TextBox 5"/>
            <p:cNvSpPr txBox="1"/>
            <p:nvPr/>
          </p:nvSpPr>
          <p:spPr>
            <a:xfrm>
              <a:off x="474074" y="4906247"/>
              <a:ext cx="202741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Using TLS or SSL?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9424" y="490624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B856E-D0E7-6F41-8F5E-03F92E79FC4B}"/>
                </a:ext>
              </a:extLst>
            </p:cNvPr>
            <p:cNvSpPr txBox="1"/>
            <p:nvPr/>
          </p:nvSpPr>
          <p:spPr>
            <a:xfrm>
              <a:off x="6935250" y="5559242"/>
              <a:ext cx="195226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 / Compliance Test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0EDA3-A2C2-404C-8D05-F9348B945DF0}"/>
              </a:ext>
            </a:extLst>
          </p:cNvPr>
          <p:cNvGrpSpPr/>
          <p:nvPr/>
        </p:nvGrpSpPr>
        <p:grpSpPr>
          <a:xfrm>
            <a:off x="627419" y="3164382"/>
            <a:ext cx="6609456" cy="350865"/>
            <a:chOff x="474075" y="5481763"/>
            <a:chExt cx="6609456" cy="350865"/>
          </a:xfrm>
        </p:grpSpPr>
        <p:sp>
          <p:nvSpPr>
            <p:cNvPr id="7" name="TextBox 6"/>
            <p:cNvSpPr txBox="1"/>
            <p:nvPr/>
          </p:nvSpPr>
          <p:spPr>
            <a:xfrm>
              <a:off x="474075" y="5481763"/>
              <a:ext cx="215155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SSH v2 Configured?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9424" y="5481763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8EF9E6-AEB5-CF48-A1B6-24AB8DBD30C3}"/>
              </a:ext>
            </a:extLst>
          </p:cNvPr>
          <p:cNvGrpSpPr/>
          <p:nvPr/>
        </p:nvGrpSpPr>
        <p:grpSpPr>
          <a:xfrm>
            <a:off x="609603" y="5776362"/>
            <a:ext cx="6729681" cy="350865"/>
            <a:chOff x="474075" y="6138851"/>
            <a:chExt cx="6729681" cy="350865"/>
          </a:xfrm>
        </p:grpSpPr>
        <p:sp>
          <p:nvSpPr>
            <p:cNvPr id="17" name="TextBox 16"/>
            <p:cNvSpPr txBox="1"/>
            <p:nvPr/>
          </p:nvSpPr>
          <p:spPr>
            <a:xfrm>
              <a:off x="474075" y="6138851"/>
              <a:ext cx="3877985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</a:t>
              </a:r>
              <a:r>
                <a:rPr lang="en-US" sz="1680" dirty="0" err="1"/>
                <a:t>sudo</a:t>
              </a:r>
              <a:r>
                <a:rPr lang="en-US" sz="1680" dirty="0"/>
                <a:t> access?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29424" y="6138851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25DCFF-67D5-5E4C-896A-ABDB9A68A1C5}"/>
              </a:ext>
            </a:extLst>
          </p:cNvPr>
          <p:cNvGrpSpPr/>
          <p:nvPr/>
        </p:nvGrpSpPr>
        <p:grpSpPr>
          <a:xfrm>
            <a:off x="609603" y="6429358"/>
            <a:ext cx="6729681" cy="350865"/>
            <a:chOff x="474075" y="6706457"/>
            <a:chExt cx="6729681" cy="350865"/>
          </a:xfrm>
        </p:grpSpPr>
        <p:sp>
          <p:nvSpPr>
            <p:cNvPr id="18" name="TextBox 17"/>
            <p:cNvSpPr txBox="1"/>
            <p:nvPr/>
          </p:nvSpPr>
          <p:spPr>
            <a:xfrm>
              <a:off x="474075" y="6706457"/>
              <a:ext cx="448712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read access to /</a:t>
              </a:r>
              <a:r>
                <a:rPr lang="en-US" sz="1680" dirty="0" err="1"/>
                <a:t>etc</a:t>
              </a:r>
              <a:r>
                <a:rPr lang="en-US" sz="1680" dirty="0"/>
                <a:t>?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9424" y="670645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BCE83F-8FE9-9B4D-825E-2D7446022641}"/>
              </a:ext>
            </a:extLst>
          </p:cNvPr>
          <p:cNvGrpSpPr/>
          <p:nvPr/>
        </p:nvGrpSpPr>
        <p:grpSpPr>
          <a:xfrm>
            <a:off x="609603" y="3817377"/>
            <a:ext cx="6729681" cy="350865"/>
            <a:chOff x="474075" y="3772384"/>
            <a:chExt cx="6729681" cy="3508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039948-D7E0-C34C-9372-B99C24047F19}"/>
                </a:ext>
              </a:extLst>
            </p:cNvPr>
            <p:cNvSpPr txBox="1"/>
            <p:nvPr/>
          </p:nvSpPr>
          <p:spPr>
            <a:xfrm>
              <a:off x="474075" y="3772384"/>
              <a:ext cx="465544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no write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8985D2-A431-B84B-A42E-789D7847995D}"/>
                </a:ext>
              </a:extLst>
            </p:cNvPr>
            <p:cNvSpPr txBox="1"/>
            <p:nvPr/>
          </p:nvSpPr>
          <p:spPr>
            <a:xfrm>
              <a:off x="5429424" y="3772384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3FBE76B4-E438-B542-9440-8B895321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Integration (functional) vs Compliance (security) Tests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7FDFAB-43AE-7A48-A524-32E240657A0C}"/>
              </a:ext>
            </a:extLst>
          </p:cNvPr>
          <p:cNvGrpSpPr/>
          <p:nvPr/>
        </p:nvGrpSpPr>
        <p:grpSpPr>
          <a:xfrm>
            <a:off x="609603" y="7080243"/>
            <a:ext cx="6729681" cy="350865"/>
            <a:chOff x="474075" y="6706457"/>
            <a:chExt cx="6729681" cy="3508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B9E7D0-1A02-0943-9341-80BCAC6A1CCC}"/>
                </a:ext>
              </a:extLst>
            </p:cNvPr>
            <p:cNvSpPr txBox="1"/>
            <p:nvPr/>
          </p:nvSpPr>
          <p:spPr>
            <a:xfrm>
              <a:off x="474075" y="6706457"/>
              <a:ext cx="215155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SSH v1 Configured?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AF33A7-4C7B-1746-AC80-CC53DE23D33E}"/>
                </a:ext>
              </a:extLst>
            </p:cNvPr>
            <p:cNvSpPr txBox="1"/>
            <p:nvPr/>
          </p:nvSpPr>
          <p:spPr>
            <a:xfrm>
              <a:off x="5429424" y="670645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86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3694CC-D45A-C34E-929F-C263E050DECF}"/>
              </a:ext>
            </a:extLst>
          </p:cNvPr>
          <p:cNvGrpSpPr/>
          <p:nvPr/>
        </p:nvGrpSpPr>
        <p:grpSpPr>
          <a:xfrm>
            <a:off x="609603" y="3793483"/>
            <a:ext cx="8413441" cy="350866"/>
            <a:chOff x="609603" y="5400465"/>
            <a:chExt cx="8413441" cy="350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00EDA3-A2C2-404C-8D05-F9348B945DF0}"/>
                </a:ext>
              </a:extLst>
            </p:cNvPr>
            <p:cNvGrpSpPr/>
            <p:nvPr/>
          </p:nvGrpSpPr>
          <p:grpSpPr>
            <a:xfrm>
              <a:off x="609603" y="5400466"/>
              <a:ext cx="6609456" cy="350865"/>
              <a:chOff x="474075" y="5481763"/>
              <a:chExt cx="6609456" cy="3508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74075" y="5481763"/>
                <a:ext cx="2151551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80" dirty="0"/>
                  <a:t>SSH v2 Configured?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29424" y="5481763"/>
                <a:ext cx="165410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80" dirty="0">
                    <a:solidFill>
                      <a:srgbClr val="0070C0"/>
                    </a:solidFill>
                  </a:rPr>
                  <a:t>Integration Test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F1774C-219C-8B48-BBA5-4C675F1370E3}"/>
                </a:ext>
              </a:extLst>
            </p:cNvPr>
            <p:cNvSpPr txBox="1"/>
            <p:nvPr/>
          </p:nvSpPr>
          <p:spPr>
            <a:xfrm>
              <a:off x="7070778" y="5400465"/>
              <a:ext cx="195226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 / Compliance 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0DCB8-FD3A-2347-81B8-C381B1824FF8}"/>
              </a:ext>
            </a:extLst>
          </p:cNvPr>
          <p:cNvGrpSpPr/>
          <p:nvPr/>
        </p:nvGrpSpPr>
        <p:grpSpPr>
          <a:xfrm>
            <a:off x="609603" y="3136671"/>
            <a:ext cx="6609456" cy="350865"/>
            <a:chOff x="474075" y="3143277"/>
            <a:chExt cx="6609456" cy="350865"/>
          </a:xfrm>
        </p:grpSpPr>
        <p:sp>
          <p:nvSpPr>
            <p:cNvPr id="10" name="TextBox 9"/>
            <p:cNvSpPr txBox="1"/>
            <p:nvPr/>
          </p:nvSpPr>
          <p:spPr>
            <a:xfrm>
              <a:off x="474075" y="3143277"/>
              <a:ext cx="384111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9424" y="3143277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10965-ADAE-D142-90AC-D8352404DD5C}"/>
              </a:ext>
            </a:extLst>
          </p:cNvPr>
          <p:cNvGrpSpPr/>
          <p:nvPr/>
        </p:nvGrpSpPr>
        <p:grpSpPr>
          <a:xfrm>
            <a:off x="609603" y="2483676"/>
            <a:ext cx="6609456" cy="350865"/>
            <a:chOff x="474075" y="2633523"/>
            <a:chExt cx="6609456" cy="350865"/>
          </a:xfrm>
        </p:grpSpPr>
        <p:sp>
          <p:nvSpPr>
            <p:cNvPr id="9" name="TextBox 8"/>
            <p:cNvSpPr txBox="1"/>
            <p:nvPr/>
          </p:nvSpPr>
          <p:spPr>
            <a:xfrm>
              <a:off x="474075" y="2633523"/>
              <a:ext cx="1816523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exists?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9424" y="2633523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2A59A5-6A4B-034F-AC16-7D1C5080D3A3}"/>
              </a:ext>
            </a:extLst>
          </p:cNvPr>
          <p:cNvGrpSpPr/>
          <p:nvPr/>
        </p:nvGrpSpPr>
        <p:grpSpPr>
          <a:xfrm>
            <a:off x="609603" y="1177686"/>
            <a:ext cx="6609456" cy="350865"/>
            <a:chOff x="474075" y="1482496"/>
            <a:chExt cx="6609456" cy="350865"/>
          </a:xfrm>
        </p:grpSpPr>
        <p:sp>
          <p:nvSpPr>
            <p:cNvPr id="4" name="TextBox 3"/>
            <p:cNvSpPr txBox="1"/>
            <p:nvPr/>
          </p:nvSpPr>
          <p:spPr>
            <a:xfrm>
              <a:off x="474075" y="1482496"/>
              <a:ext cx="338265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listening on </a:t>
              </a:r>
              <a:r>
                <a:rPr lang="en-US" sz="1680" dirty="0" err="1"/>
                <a:t>tcp</a:t>
              </a:r>
              <a:r>
                <a:rPr lang="en-US" sz="1680" dirty="0"/>
                <a:t>/80?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9424" y="1482496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055F57-024C-0F4D-86CB-71ECC7BC8E01}"/>
              </a:ext>
            </a:extLst>
          </p:cNvPr>
          <p:cNvGrpSpPr/>
          <p:nvPr/>
        </p:nvGrpSpPr>
        <p:grpSpPr>
          <a:xfrm>
            <a:off x="609603" y="1830681"/>
            <a:ext cx="6609457" cy="350865"/>
            <a:chOff x="474074" y="2058010"/>
            <a:chExt cx="6609457" cy="350865"/>
          </a:xfrm>
        </p:grpSpPr>
        <p:sp>
          <p:nvSpPr>
            <p:cNvPr id="5" name="TextBox 4"/>
            <p:cNvSpPr txBox="1"/>
            <p:nvPr/>
          </p:nvSpPr>
          <p:spPr>
            <a:xfrm>
              <a:off x="474074" y="2058010"/>
              <a:ext cx="4413388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delivering the correct content?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424" y="2058010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5FB3FB-A7FE-F34E-BFFE-475E26352CFC}"/>
              </a:ext>
            </a:extLst>
          </p:cNvPr>
          <p:cNvGrpSpPr/>
          <p:nvPr/>
        </p:nvGrpSpPr>
        <p:grpSpPr>
          <a:xfrm>
            <a:off x="609602" y="4442661"/>
            <a:ext cx="6729682" cy="350865"/>
            <a:chOff x="474074" y="4906247"/>
            <a:chExt cx="6729682" cy="350865"/>
          </a:xfrm>
        </p:grpSpPr>
        <p:sp>
          <p:nvSpPr>
            <p:cNvPr id="6" name="TextBox 5"/>
            <p:cNvSpPr txBox="1"/>
            <p:nvPr/>
          </p:nvSpPr>
          <p:spPr>
            <a:xfrm>
              <a:off x="474074" y="4906247"/>
              <a:ext cx="202741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Using TLS or SSL?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9424" y="490624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8EF9E6-AEB5-CF48-A1B6-24AB8DBD30C3}"/>
              </a:ext>
            </a:extLst>
          </p:cNvPr>
          <p:cNvGrpSpPr/>
          <p:nvPr/>
        </p:nvGrpSpPr>
        <p:grpSpPr>
          <a:xfrm>
            <a:off x="609603" y="5748651"/>
            <a:ext cx="6729681" cy="350865"/>
            <a:chOff x="474075" y="6138851"/>
            <a:chExt cx="6729681" cy="350865"/>
          </a:xfrm>
        </p:grpSpPr>
        <p:sp>
          <p:nvSpPr>
            <p:cNvPr id="17" name="TextBox 16"/>
            <p:cNvSpPr txBox="1"/>
            <p:nvPr/>
          </p:nvSpPr>
          <p:spPr>
            <a:xfrm>
              <a:off x="474075" y="6138851"/>
              <a:ext cx="3877985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</a:t>
              </a:r>
              <a:r>
                <a:rPr lang="en-US" sz="1680" dirty="0" err="1"/>
                <a:t>sudo</a:t>
              </a:r>
              <a:r>
                <a:rPr lang="en-US" sz="1680" dirty="0"/>
                <a:t> access?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29424" y="6138851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25DCFF-67D5-5E4C-896A-ABDB9A68A1C5}"/>
              </a:ext>
            </a:extLst>
          </p:cNvPr>
          <p:cNvGrpSpPr/>
          <p:nvPr/>
        </p:nvGrpSpPr>
        <p:grpSpPr>
          <a:xfrm>
            <a:off x="609603" y="6401647"/>
            <a:ext cx="6729681" cy="350865"/>
            <a:chOff x="474075" y="6706457"/>
            <a:chExt cx="6729681" cy="350865"/>
          </a:xfrm>
        </p:grpSpPr>
        <p:sp>
          <p:nvSpPr>
            <p:cNvPr id="18" name="TextBox 17"/>
            <p:cNvSpPr txBox="1"/>
            <p:nvPr/>
          </p:nvSpPr>
          <p:spPr>
            <a:xfrm>
              <a:off x="474075" y="6706457"/>
              <a:ext cx="448712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read access to /</a:t>
              </a:r>
              <a:r>
                <a:rPr lang="en-US" sz="1680" dirty="0" err="1"/>
                <a:t>etc</a:t>
              </a:r>
              <a:r>
                <a:rPr lang="en-US" sz="1680" dirty="0"/>
                <a:t>?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9424" y="670645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6DBFDB02-99E1-9341-9F16-FD569DBD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Integration (functional) vs Compliance (security) Tests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4380A6-D16E-F14A-AA63-68E5C9AD033E}"/>
              </a:ext>
            </a:extLst>
          </p:cNvPr>
          <p:cNvGrpSpPr/>
          <p:nvPr/>
        </p:nvGrpSpPr>
        <p:grpSpPr>
          <a:xfrm>
            <a:off x="609603" y="7052532"/>
            <a:ext cx="6729681" cy="350865"/>
            <a:chOff x="474075" y="6706457"/>
            <a:chExt cx="6729681" cy="3508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43DC8A-2490-0642-993C-C27246439334}"/>
                </a:ext>
              </a:extLst>
            </p:cNvPr>
            <p:cNvSpPr txBox="1"/>
            <p:nvPr/>
          </p:nvSpPr>
          <p:spPr>
            <a:xfrm>
              <a:off x="474075" y="6706457"/>
              <a:ext cx="215155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SSH v1 Configured?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9C5A96-F7DB-DB47-A946-0DA202E59786}"/>
                </a:ext>
              </a:extLst>
            </p:cNvPr>
            <p:cNvSpPr txBox="1"/>
            <p:nvPr/>
          </p:nvSpPr>
          <p:spPr>
            <a:xfrm>
              <a:off x="5429424" y="670645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A9235D-5A8C-E040-A463-B55B6C62793D}"/>
              </a:ext>
            </a:extLst>
          </p:cNvPr>
          <p:cNvGrpSpPr/>
          <p:nvPr/>
        </p:nvGrpSpPr>
        <p:grpSpPr>
          <a:xfrm>
            <a:off x="609603" y="5095655"/>
            <a:ext cx="6729681" cy="350865"/>
            <a:chOff x="474075" y="3772384"/>
            <a:chExt cx="6729681" cy="3508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B2C29E-A2DD-9A4E-9AE9-954558653BEE}"/>
                </a:ext>
              </a:extLst>
            </p:cNvPr>
            <p:cNvSpPr txBox="1"/>
            <p:nvPr/>
          </p:nvSpPr>
          <p:spPr>
            <a:xfrm>
              <a:off x="474075" y="3772384"/>
              <a:ext cx="465544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no write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7660E7-B6CB-FA4A-97D5-A0900C500749}"/>
                </a:ext>
              </a:extLst>
            </p:cNvPr>
            <p:cNvSpPr txBox="1"/>
            <p:nvPr/>
          </p:nvSpPr>
          <p:spPr>
            <a:xfrm>
              <a:off x="5429424" y="3772384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38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09601" y="3680136"/>
            <a:ext cx="8534399" cy="3681696"/>
          </a:xfrm>
          <a:prstGeom prst="rect">
            <a:avLst/>
          </a:prstGeom>
          <a:solidFill>
            <a:srgbClr val="FF6A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31" name="Rectangle 30"/>
          <p:cNvSpPr/>
          <p:nvPr/>
        </p:nvSpPr>
        <p:spPr>
          <a:xfrm>
            <a:off x="609602" y="1136119"/>
            <a:ext cx="8534398" cy="2962843"/>
          </a:xfrm>
          <a:prstGeom prst="rect">
            <a:avLst/>
          </a:prstGeom>
          <a:solidFill>
            <a:srgbClr val="3F5364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16" name="Right Brace 15"/>
          <p:cNvSpPr/>
          <p:nvPr/>
        </p:nvSpPr>
        <p:spPr>
          <a:xfrm>
            <a:off x="9222330" y="1136120"/>
            <a:ext cx="1170432" cy="2962841"/>
          </a:xfrm>
          <a:prstGeom prst="rightBrace">
            <a:avLst/>
          </a:prstGeom>
          <a:ln>
            <a:solidFill>
              <a:srgbClr val="4197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27" name="Right Brace 26"/>
          <p:cNvSpPr/>
          <p:nvPr/>
        </p:nvSpPr>
        <p:spPr>
          <a:xfrm>
            <a:off x="9222330" y="3680136"/>
            <a:ext cx="1170432" cy="3638313"/>
          </a:xfrm>
          <a:prstGeom prst="rightBrace">
            <a:avLst/>
          </a:prstGeom>
          <a:ln>
            <a:solidFill>
              <a:srgbClr val="FF6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20"/>
          </a:p>
        </p:txBody>
      </p:sp>
      <p:sp>
        <p:nvSpPr>
          <p:cNvPr id="28" name="TextBox 27"/>
          <p:cNvSpPr txBox="1"/>
          <p:nvPr/>
        </p:nvSpPr>
        <p:spPr>
          <a:xfrm>
            <a:off x="10439599" y="1922857"/>
            <a:ext cx="405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Integration Tests</a:t>
            </a:r>
          </a:p>
          <a:p>
            <a:r>
              <a:rPr lang="en-US" sz="1600" dirty="0"/>
              <a:t>(Does the thing work?)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Tests usually maintained within a cookbook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Invoked by Test Kitchen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39599" y="4612056"/>
            <a:ext cx="405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Compliance Scan</a:t>
            </a:r>
          </a:p>
          <a:p>
            <a:r>
              <a:rPr lang="en-US" sz="1600" dirty="0"/>
              <a:t>(Is the thing secure?)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Tests collated in InSpec profiles and maintained externally, e.g. GitHub, Compliance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Invoked by `</a:t>
            </a:r>
            <a:r>
              <a:rPr lang="en-US" sz="1600" dirty="0" err="1"/>
              <a:t>inspec</a:t>
            </a:r>
            <a:r>
              <a:rPr lang="en-US" sz="1600" dirty="0"/>
              <a:t>` cli or from Chef Automate Compliance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E06EC120-4E99-6847-9627-15608C35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Integration (functional) vs Compliance (security) Tests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F2EC50-E1AF-0E4D-B1D5-1F077AFF794D}"/>
              </a:ext>
            </a:extLst>
          </p:cNvPr>
          <p:cNvGrpSpPr/>
          <p:nvPr/>
        </p:nvGrpSpPr>
        <p:grpSpPr>
          <a:xfrm>
            <a:off x="609603" y="3751918"/>
            <a:ext cx="8413441" cy="350866"/>
            <a:chOff x="609603" y="5400465"/>
            <a:chExt cx="8413441" cy="35086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16B6A6-C44E-9642-952F-E5E23E056164}"/>
                </a:ext>
              </a:extLst>
            </p:cNvPr>
            <p:cNvGrpSpPr/>
            <p:nvPr/>
          </p:nvGrpSpPr>
          <p:grpSpPr>
            <a:xfrm>
              <a:off x="609603" y="5400466"/>
              <a:ext cx="6609456" cy="350865"/>
              <a:chOff x="474075" y="5481763"/>
              <a:chExt cx="6609456" cy="35086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00E4EB3-DB01-D744-BE18-EC41C7BE4156}"/>
                  </a:ext>
                </a:extLst>
              </p:cNvPr>
              <p:cNvSpPr txBox="1"/>
              <p:nvPr/>
            </p:nvSpPr>
            <p:spPr>
              <a:xfrm>
                <a:off x="474075" y="5481763"/>
                <a:ext cx="2151551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80" dirty="0"/>
                  <a:t>SSH v2 Configured?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9ED93A-D38E-2044-9D07-6208A6161191}"/>
                  </a:ext>
                </a:extLst>
              </p:cNvPr>
              <p:cNvSpPr txBox="1"/>
              <p:nvPr/>
            </p:nvSpPr>
            <p:spPr>
              <a:xfrm>
                <a:off x="5429424" y="5481763"/>
                <a:ext cx="165410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80" dirty="0">
                    <a:solidFill>
                      <a:srgbClr val="0070C0"/>
                    </a:solidFill>
                  </a:rPr>
                  <a:t>Integration Test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D88C2-EDD1-CD4F-BE95-1CE53E166C61}"/>
                </a:ext>
              </a:extLst>
            </p:cNvPr>
            <p:cNvSpPr txBox="1"/>
            <p:nvPr/>
          </p:nvSpPr>
          <p:spPr>
            <a:xfrm>
              <a:off x="7070778" y="5400465"/>
              <a:ext cx="195226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 / Compliance Test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2D276B-5D3A-6447-856A-6E1E9876F375}"/>
              </a:ext>
            </a:extLst>
          </p:cNvPr>
          <p:cNvGrpSpPr/>
          <p:nvPr/>
        </p:nvGrpSpPr>
        <p:grpSpPr>
          <a:xfrm>
            <a:off x="609603" y="3095106"/>
            <a:ext cx="6609456" cy="350865"/>
            <a:chOff x="474075" y="3143277"/>
            <a:chExt cx="6609456" cy="3508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381825-FEE5-E648-9909-10EE9C485576}"/>
                </a:ext>
              </a:extLst>
            </p:cNvPr>
            <p:cNvSpPr txBox="1"/>
            <p:nvPr/>
          </p:nvSpPr>
          <p:spPr>
            <a:xfrm>
              <a:off x="474075" y="3143277"/>
              <a:ext cx="384111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233212-7C80-6645-BE61-AA14DC02FCA3}"/>
                </a:ext>
              </a:extLst>
            </p:cNvPr>
            <p:cNvSpPr txBox="1"/>
            <p:nvPr/>
          </p:nvSpPr>
          <p:spPr>
            <a:xfrm>
              <a:off x="5429424" y="3143277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9D85C8F-52A6-B848-B161-F05A5D8D3585}"/>
              </a:ext>
            </a:extLst>
          </p:cNvPr>
          <p:cNvGrpSpPr/>
          <p:nvPr/>
        </p:nvGrpSpPr>
        <p:grpSpPr>
          <a:xfrm>
            <a:off x="609603" y="2442111"/>
            <a:ext cx="6609456" cy="350865"/>
            <a:chOff x="474075" y="2633523"/>
            <a:chExt cx="6609456" cy="35086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E21A63-CA1A-3E4B-BD08-72D7FF5A0177}"/>
                </a:ext>
              </a:extLst>
            </p:cNvPr>
            <p:cNvSpPr txBox="1"/>
            <p:nvPr/>
          </p:nvSpPr>
          <p:spPr>
            <a:xfrm>
              <a:off x="474075" y="2633523"/>
              <a:ext cx="1816523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exists?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00343F-98FB-5548-9B0C-0EF15DDDB46D}"/>
                </a:ext>
              </a:extLst>
            </p:cNvPr>
            <p:cNvSpPr txBox="1"/>
            <p:nvPr/>
          </p:nvSpPr>
          <p:spPr>
            <a:xfrm>
              <a:off x="5429424" y="2633523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E33045-D68D-4942-BDD9-6B9B6A8BBA10}"/>
              </a:ext>
            </a:extLst>
          </p:cNvPr>
          <p:cNvGrpSpPr/>
          <p:nvPr/>
        </p:nvGrpSpPr>
        <p:grpSpPr>
          <a:xfrm>
            <a:off x="609603" y="1136121"/>
            <a:ext cx="6609456" cy="350865"/>
            <a:chOff x="474075" y="1482496"/>
            <a:chExt cx="6609456" cy="3508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932936-6E30-CD4E-952D-96B5F452E7DB}"/>
                </a:ext>
              </a:extLst>
            </p:cNvPr>
            <p:cNvSpPr txBox="1"/>
            <p:nvPr/>
          </p:nvSpPr>
          <p:spPr>
            <a:xfrm>
              <a:off x="474075" y="1482496"/>
              <a:ext cx="338265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listening on </a:t>
              </a:r>
              <a:r>
                <a:rPr lang="en-US" sz="1680" dirty="0" err="1"/>
                <a:t>tcp</a:t>
              </a:r>
              <a:r>
                <a:rPr lang="en-US" sz="1680" dirty="0"/>
                <a:t>/80?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E5E14-4502-1340-8FA4-C29FB059BDEF}"/>
                </a:ext>
              </a:extLst>
            </p:cNvPr>
            <p:cNvSpPr txBox="1"/>
            <p:nvPr/>
          </p:nvSpPr>
          <p:spPr>
            <a:xfrm>
              <a:off x="5429424" y="1482496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927BE50-63AA-4B46-A48E-EA71968774C4}"/>
              </a:ext>
            </a:extLst>
          </p:cNvPr>
          <p:cNvGrpSpPr/>
          <p:nvPr/>
        </p:nvGrpSpPr>
        <p:grpSpPr>
          <a:xfrm>
            <a:off x="609603" y="1789116"/>
            <a:ext cx="6609457" cy="350865"/>
            <a:chOff x="474074" y="2058010"/>
            <a:chExt cx="6609457" cy="3508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8F43E1-35A4-F840-8974-FD716D2FCD34}"/>
                </a:ext>
              </a:extLst>
            </p:cNvPr>
            <p:cNvSpPr txBox="1"/>
            <p:nvPr/>
          </p:nvSpPr>
          <p:spPr>
            <a:xfrm>
              <a:off x="474074" y="2058010"/>
              <a:ext cx="4413388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delivering the correct content?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92CF07-7E8F-DC41-8A62-047292C03312}"/>
                </a:ext>
              </a:extLst>
            </p:cNvPr>
            <p:cNvSpPr txBox="1"/>
            <p:nvPr/>
          </p:nvSpPr>
          <p:spPr>
            <a:xfrm>
              <a:off x="5429424" y="2058010"/>
              <a:ext cx="165410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0070C0"/>
                  </a:solidFill>
                </a:rPr>
                <a:t>Integration Test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345EC6-42F6-C645-8747-3C15074C376F}"/>
              </a:ext>
            </a:extLst>
          </p:cNvPr>
          <p:cNvGrpSpPr/>
          <p:nvPr/>
        </p:nvGrpSpPr>
        <p:grpSpPr>
          <a:xfrm>
            <a:off x="609602" y="4401096"/>
            <a:ext cx="6729682" cy="350865"/>
            <a:chOff x="474074" y="4906247"/>
            <a:chExt cx="6729682" cy="3508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A5EA14-ECF0-EB4D-8909-63E6B3E3954F}"/>
                </a:ext>
              </a:extLst>
            </p:cNvPr>
            <p:cNvSpPr txBox="1"/>
            <p:nvPr/>
          </p:nvSpPr>
          <p:spPr>
            <a:xfrm>
              <a:off x="474074" y="4906247"/>
              <a:ext cx="202741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Using TLS or SSL?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91B116-6E7D-FF4E-A898-6AE329255E65}"/>
                </a:ext>
              </a:extLst>
            </p:cNvPr>
            <p:cNvSpPr txBox="1"/>
            <p:nvPr/>
          </p:nvSpPr>
          <p:spPr>
            <a:xfrm>
              <a:off x="5429424" y="490624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F9671-F19C-A14B-A30F-A02AA5B9DA3C}"/>
              </a:ext>
            </a:extLst>
          </p:cNvPr>
          <p:cNvGrpSpPr/>
          <p:nvPr/>
        </p:nvGrpSpPr>
        <p:grpSpPr>
          <a:xfrm>
            <a:off x="609603" y="5707086"/>
            <a:ext cx="6729681" cy="350865"/>
            <a:chOff x="474075" y="6138851"/>
            <a:chExt cx="6729681" cy="3508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07D3B6-9F21-F647-9447-F0BAFCDB0796}"/>
                </a:ext>
              </a:extLst>
            </p:cNvPr>
            <p:cNvSpPr txBox="1"/>
            <p:nvPr/>
          </p:nvSpPr>
          <p:spPr>
            <a:xfrm>
              <a:off x="474075" y="6138851"/>
              <a:ext cx="3877985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</a:t>
              </a:r>
              <a:r>
                <a:rPr lang="en-US" sz="1680" dirty="0" err="1"/>
                <a:t>sudo</a:t>
              </a:r>
              <a:r>
                <a:rPr lang="en-US" sz="1680" dirty="0"/>
                <a:t> access?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3AAA34-6B3B-E74C-9C37-DCE46CD5DA5E}"/>
                </a:ext>
              </a:extLst>
            </p:cNvPr>
            <p:cNvSpPr txBox="1"/>
            <p:nvPr/>
          </p:nvSpPr>
          <p:spPr>
            <a:xfrm>
              <a:off x="5429424" y="6138851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A796FA-C752-7B4A-8286-B15670B78D6D}"/>
              </a:ext>
            </a:extLst>
          </p:cNvPr>
          <p:cNvGrpSpPr/>
          <p:nvPr/>
        </p:nvGrpSpPr>
        <p:grpSpPr>
          <a:xfrm>
            <a:off x="609603" y="6360082"/>
            <a:ext cx="6729681" cy="350865"/>
            <a:chOff x="474075" y="6706457"/>
            <a:chExt cx="6729681" cy="3508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C3F08E-9AEB-664D-8E13-2E0C64073DAE}"/>
                </a:ext>
              </a:extLst>
            </p:cNvPr>
            <p:cNvSpPr txBox="1"/>
            <p:nvPr/>
          </p:nvSpPr>
          <p:spPr>
            <a:xfrm>
              <a:off x="474075" y="6706457"/>
              <a:ext cx="448712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read access to /</a:t>
              </a:r>
              <a:r>
                <a:rPr lang="en-US" sz="1680" dirty="0" err="1"/>
                <a:t>etc</a:t>
              </a:r>
              <a:r>
                <a:rPr lang="en-US" sz="1680" dirty="0"/>
                <a:t>?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41BDE25-17A1-024A-9186-5D35C525E256}"/>
                </a:ext>
              </a:extLst>
            </p:cNvPr>
            <p:cNvSpPr txBox="1"/>
            <p:nvPr/>
          </p:nvSpPr>
          <p:spPr>
            <a:xfrm>
              <a:off x="5429424" y="670645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41B097C-D4F7-1747-8B6F-229D4352CAA6}"/>
              </a:ext>
            </a:extLst>
          </p:cNvPr>
          <p:cNvGrpSpPr/>
          <p:nvPr/>
        </p:nvGrpSpPr>
        <p:grpSpPr>
          <a:xfrm>
            <a:off x="609603" y="7010967"/>
            <a:ext cx="6729681" cy="350865"/>
            <a:chOff x="474075" y="6706457"/>
            <a:chExt cx="6729681" cy="3508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C181FE-7FD1-A84A-9056-E240AB0BCC2D}"/>
                </a:ext>
              </a:extLst>
            </p:cNvPr>
            <p:cNvSpPr txBox="1"/>
            <p:nvPr/>
          </p:nvSpPr>
          <p:spPr>
            <a:xfrm>
              <a:off x="474075" y="6706457"/>
              <a:ext cx="215155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SSH v1 Configured?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CBE8A7-2378-C34E-A667-C973C6D1E2CD}"/>
                </a:ext>
              </a:extLst>
            </p:cNvPr>
            <p:cNvSpPr txBox="1"/>
            <p:nvPr/>
          </p:nvSpPr>
          <p:spPr>
            <a:xfrm>
              <a:off x="5429424" y="6706457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F57F198-DA37-8F42-9409-2DE3EA8EBA4F}"/>
              </a:ext>
            </a:extLst>
          </p:cNvPr>
          <p:cNvGrpSpPr/>
          <p:nvPr/>
        </p:nvGrpSpPr>
        <p:grpSpPr>
          <a:xfrm>
            <a:off x="609603" y="5054090"/>
            <a:ext cx="6729681" cy="350865"/>
            <a:chOff x="474075" y="3772384"/>
            <a:chExt cx="6729681" cy="3508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6972A4-6207-B741-9C3B-7734CDDE156E}"/>
                </a:ext>
              </a:extLst>
            </p:cNvPr>
            <p:cNvSpPr txBox="1"/>
            <p:nvPr/>
          </p:nvSpPr>
          <p:spPr>
            <a:xfrm>
              <a:off x="474075" y="3772384"/>
              <a:ext cx="465544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no write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6110E1-3787-C040-8F14-E569866FE26B}"/>
                </a:ext>
              </a:extLst>
            </p:cNvPr>
            <p:cNvSpPr txBox="1"/>
            <p:nvPr/>
          </p:nvSpPr>
          <p:spPr>
            <a:xfrm>
              <a:off x="5429424" y="3772384"/>
              <a:ext cx="177433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>
                  <a:solidFill>
                    <a:srgbClr val="FF6A00"/>
                  </a:solidFill>
                </a:rPr>
                <a:t>Compliance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25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CBEC7-61A8-474E-9288-1BD511B1EF43}"/>
              </a:ext>
            </a:extLst>
          </p:cNvPr>
          <p:cNvSpPr/>
          <p:nvPr/>
        </p:nvSpPr>
        <p:spPr>
          <a:xfrm>
            <a:off x="609602" y="1197018"/>
            <a:ext cx="13855700" cy="6285064"/>
          </a:xfrm>
          <a:prstGeom prst="rect">
            <a:avLst/>
          </a:prstGeom>
          <a:solidFill>
            <a:srgbClr val="4197B5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E06EC120-4E99-6847-9627-15608C35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58142"/>
            <a:ext cx="13855700" cy="609120"/>
          </a:xfrm>
        </p:spPr>
        <p:txBody>
          <a:bodyPr/>
          <a:lstStyle/>
          <a:p>
            <a:r>
              <a:rPr lang="en-US" sz="3600" dirty="0"/>
              <a:t>Integration AND Compliance Tests – Two Separate Use Cases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716A0C-7243-354C-B7F7-C8438423BC97}"/>
              </a:ext>
            </a:extLst>
          </p:cNvPr>
          <p:cNvGrpSpPr/>
          <p:nvPr/>
        </p:nvGrpSpPr>
        <p:grpSpPr>
          <a:xfrm>
            <a:off x="930032" y="1498978"/>
            <a:ext cx="13214840" cy="5874845"/>
            <a:chOff x="470647" y="1833361"/>
            <a:chExt cx="13214840" cy="58748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F69CD0-EB1C-BE45-AECC-3CB8B8AC3133}"/>
                </a:ext>
              </a:extLst>
            </p:cNvPr>
            <p:cNvSpPr/>
            <p:nvPr/>
          </p:nvSpPr>
          <p:spPr>
            <a:xfrm>
              <a:off x="470647" y="1833361"/>
              <a:ext cx="7745506" cy="5874845"/>
            </a:xfrm>
            <a:prstGeom prst="ellipse">
              <a:avLst/>
            </a:prstGeom>
            <a:solidFill>
              <a:srgbClr val="3F5364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CEA3B85-D858-5246-A096-CD9CDB431DE8}"/>
                </a:ext>
              </a:extLst>
            </p:cNvPr>
            <p:cNvSpPr/>
            <p:nvPr/>
          </p:nvSpPr>
          <p:spPr>
            <a:xfrm>
              <a:off x="5939981" y="1833361"/>
              <a:ext cx="7745506" cy="5874845"/>
            </a:xfrm>
            <a:prstGeom prst="ellipse">
              <a:avLst/>
            </a:prstGeom>
            <a:solidFill>
              <a:srgbClr val="FF6A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0E4EB3-DB01-D744-BE18-EC41C7BE4156}"/>
                </a:ext>
              </a:extLst>
            </p:cNvPr>
            <p:cNvSpPr txBox="1"/>
            <p:nvPr/>
          </p:nvSpPr>
          <p:spPr>
            <a:xfrm>
              <a:off x="6000770" y="4474804"/>
              <a:ext cx="215155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SSH v2 Configured?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381825-FEE5-E648-9909-10EE9C485576}"/>
                </a:ext>
              </a:extLst>
            </p:cNvPr>
            <p:cNvSpPr txBox="1"/>
            <p:nvPr/>
          </p:nvSpPr>
          <p:spPr>
            <a:xfrm>
              <a:off x="1549765" y="5674405"/>
              <a:ext cx="384111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E21A63-CA1A-3E4B-BD08-72D7FF5A0177}"/>
                </a:ext>
              </a:extLst>
            </p:cNvPr>
            <p:cNvSpPr txBox="1"/>
            <p:nvPr/>
          </p:nvSpPr>
          <p:spPr>
            <a:xfrm>
              <a:off x="1549765" y="5068330"/>
              <a:ext cx="1816523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exists?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932936-6E30-CD4E-952D-96B5F452E7DB}"/>
                </a:ext>
              </a:extLst>
            </p:cNvPr>
            <p:cNvSpPr txBox="1"/>
            <p:nvPr/>
          </p:nvSpPr>
          <p:spPr>
            <a:xfrm>
              <a:off x="1549765" y="3856181"/>
              <a:ext cx="338265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listening on </a:t>
              </a:r>
              <a:r>
                <a:rPr lang="en-US" sz="1680" dirty="0" err="1"/>
                <a:t>tcp</a:t>
              </a:r>
              <a:r>
                <a:rPr lang="en-US" sz="1680" dirty="0"/>
                <a:t>/80?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E5E14-4502-1340-8FA4-C29FB059BDEF}"/>
                </a:ext>
              </a:extLst>
            </p:cNvPr>
            <p:cNvSpPr txBox="1"/>
            <p:nvPr/>
          </p:nvSpPr>
          <p:spPr>
            <a:xfrm>
              <a:off x="3000981" y="2390099"/>
              <a:ext cx="2684839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b="1" dirty="0">
                  <a:solidFill>
                    <a:srgbClr val="0070C0"/>
                  </a:solidFill>
                </a:rPr>
                <a:t>Use Case 1</a:t>
              </a:r>
            </a:p>
            <a:p>
              <a:pPr algn="ctr"/>
              <a:r>
                <a:rPr lang="en-US" sz="1680" dirty="0">
                  <a:solidFill>
                    <a:srgbClr val="0070C0"/>
                  </a:solidFill>
                </a:rPr>
                <a:t>Cookbook Integration Test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8F43E1-35A4-F840-8974-FD716D2FCD34}"/>
                </a:ext>
              </a:extLst>
            </p:cNvPr>
            <p:cNvSpPr txBox="1"/>
            <p:nvPr/>
          </p:nvSpPr>
          <p:spPr>
            <a:xfrm>
              <a:off x="1549765" y="4462255"/>
              <a:ext cx="4413388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Is web server delivering the correct content?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A5EA14-ECF0-EB4D-8909-63E6B3E3954F}"/>
                </a:ext>
              </a:extLst>
            </p:cNvPr>
            <p:cNvSpPr txBox="1"/>
            <p:nvPr/>
          </p:nvSpPr>
          <p:spPr>
            <a:xfrm>
              <a:off x="8591182" y="3863991"/>
              <a:ext cx="202741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Using TLS or SSL?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07D3B6-9F21-F647-9447-F0BAFCDB0796}"/>
                </a:ext>
              </a:extLst>
            </p:cNvPr>
            <p:cNvSpPr txBox="1"/>
            <p:nvPr/>
          </p:nvSpPr>
          <p:spPr>
            <a:xfrm>
              <a:off x="8591183" y="5085617"/>
              <a:ext cx="3877985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</a:t>
              </a:r>
              <a:r>
                <a:rPr lang="en-US" sz="1680" dirty="0" err="1"/>
                <a:t>sudo</a:t>
              </a:r>
              <a:r>
                <a:rPr lang="en-US" sz="1680" dirty="0"/>
                <a:t> access?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C3F08E-9AEB-664D-8E13-2E0C64073DAE}"/>
                </a:ext>
              </a:extLst>
            </p:cNvPr>
            <p:cNvSpPr txBox="1"/>
            <p:nvPr/>
          </p:nvSpPr>
          <p:spPr>
            <a:xfrm>
              <a:off x="8591183" y="5696430"/>
              <a:ext cx="4487126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does not have read access to /</a:t>
              </a:r>
              <a:r>
                <a:rPr lang="en-US" sz="1680" dirty="0" err="1"/>
                <a:t>etc</a:t>
              </a:r>
              <a:r>
                <a:rPr lang="en-US" sz="1680" dirty="0"/>
                <a:t>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C181FE-7FD1-A84A-9056-E240AB0BCC2D}"/>
                </a:ext>
              </a:extLst>
            </p:cNvPr>
            <p:cNvSpPr txBox="1"/>
            <p:nvPr/>
          </p:nvSpPr>
          <p:spPr>
            <a:xfrm>
              <a:off x="8591183" y="6307243"/>
              <a:ext cx="2151551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SSH v1 Configured?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CBE8A7-2378-C34E-A667-C973C6D1E2CD}"/>
                </a:ext>
              </a:extLst>
            </p:cNvPr>
            <p:cNvSpPr txBox="1"/>
            <p:nvPr/>
          </p:nvSpPr>
          <p:spPr>
            <a:xfrm>
              <a:off x="8531525" y="2378139"/>
              <a:ext cx="2571538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80" b="1" dirty="0">
                  <a:solidFill>
                    <a:srgbClr val="FF6A00"/>
                  </a:solidFill>
                </a:rPr>
                <a:t>Use Case 2</a:t>
              </a:r>
            </a:p>
            <a:p>
              <a:r>
                <a:rPr lang="en-US" sz="1680" dirty="0">
                  <a:solidFill>
                    <a:srgbClr val="FF6A00"/>
                  </a:solidFill>
                </a:rPr>
                <a:t>Server Compliance Scan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6972A4-6207-B741-9C3B-7734CDDE156E}"/>
                </a:ext>
              </a:extLst>
            </p:cNvPr>
            <p:cNvSpPr txBox="1"/>
            <p:nvPr/>
          </p:nvSpPr>
          <p:spPr>
            <a:xfrm>
              <a:off x="8591183" y="4474804"/>
              <a:ext cx="4655442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80" dirty="0"/>
                <a:t>User ‘foo’ has read no write access to /</a:t>
              </a:r>
              <a:r>
                <a:rPr lang="en-US" sz="1680" dirty="0" err="1"/>
                <a:t>myapp</a:t>
              </a:r>
              <a:r>
                <a:rPr lang="en-US" sz="1680" dirty="0"/>
                <a:t>?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08E44A0-C61C-CF48-B736-CC7DB165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38" y="1387959"/>
            <a:ext cx="21971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C02300-E6B2-A246-9EF2-CA1C961280E7}"/>
              </a:ext>
            </a:extLst>
          </p:cNvPr>
          <p:cNvSpPr txBox="1"/>
          <p:nvPr/>
        </p:nvSpPr>
        <p:spPr>
          <a:xfrm>
            <a:off x="3147409" y="6897307"/>
            <a:ext cx="3331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97B5"/>
                </a:solidFill>
              </a:rPr>
              <a:t>We'll look at this use case briefly initially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393A-D3E3-2E48-BB62-D1852D936282}"/>
              </a:ext>
            </a:extLst>
          </p:cNvPr>
          <p:cNvSpPr txBox="1"/>
          <p:nvPr/>
        </p:nvSpPr>
        <p:spPr>
          <a:xfrm>
            <a:off x="8733345" y="6897307"/>
            <a:ext cx="361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197B5"/>
                </a:solidFill>
              </a:rPr>
              <a:t>We'll spend most of the workshop looking at this use case</a:t>
            </a:r>
          </a:p>
        </p:txBody>
      </p:sp>
    </p:spTree>
    <p:extLst>
      <p:ext uri="{BB962C8B-B14F-4D97-AF65-F5344CB8AC3E}">
        <p14:creationId xmlns:p14="http://schemas.microsoft.com/office/powerpoint/2010/main" val="423697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InSpec</a:t>
            </a:r>
            <a:r>
              <a:rPr lang="en-GB" dirty="0"/>
              <a:t> for Integration vs Compliance Testing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0045FA-E287-3442-A9B0-D54BAB3683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880" y="2069592"/>
          <a:ext cx="13563600" cy="446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360">
                  <a:extLst>
                    <a:ext uri="{9D8B030D-6E8A-4147-A177-3AD203B41FA5}">
                      <a16:colId xmlns:a16="http://schemas.microsoft.com/office/drawing/2014/main" val="4084814626"/>
                    </a:ext>
                  </a:extLst>
                </a:gridCol>
                <a:gridCol w="4602480">
                  <a:extLst>
                    <a:ext uri="{9D8B030D-6E8A-4147-A177-3AD203B41FA5}">
                      <a16:colId xmlns:a16="http://schemas.microsoft.com/office/drawing/2014/main" val="962009379"/>
                    </a:ext>
                  </a:extLst>
                </a:gridCol>
                <a:gridCol w="6207760">
                  <a:extLst>
                    <a:ext uri="{9D8B030D-6E8A-4147-A177-3AD203B41FA5}">
                      <a16:colId xmlns:a16="http://schemas.microsoft.com/office/drawing/2014/main" val="961728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InSpec Rules</a:t>
                      </a:r>
                    </a:p>
                  </a:txBody>
                  <a:tcPr>
                    <a:solidFill>
                      <a:srgbClr val="4197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Integration tests</a:t>
                      </a:r>
                    </a:p>
                  </a:txBody>
                  <a:tcPr>
                    <a:solidFill>
                      <a:srgbClr val="4197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Compliance scan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4197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72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Types of Rules</a:t>
                      </a:r>
                    </a:p>
                  </a:txBody>
                  <a:tcPr>
                    <a:solidFill>
                      <a:srgbClr val="4197B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dirty="0"/>
                        <a:t>Governed by the </a:t>
                      </a:r>
                      <a:r>
                        <a:rPr lang="en-GB" dirty="0"/>
                        <a:t>application (cookbook) requirements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rgbClr val="4197B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>
                        <a:tabLst/>
                      </a:pPr>
                      <a:r>
                        <a:rPr lang="en-GB" dirty="0"/>
                        <a:t>Generic rules defined by industry security requirements (not governed by the application requirements)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4197B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4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Location of Rules</a:t>
                      </a:r>
                    </a:p>
                  </a:txBody>
                  <a:tcPr>
                    <a:solidFill>
                      <a:srgbClr val="4197B5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dirty="0"/>
                        <a:t>Shipped with a cookbook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4197B5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" indent="0">
                        <a:tabLst/>
                      </a:pPr>
                      <a:r>
                        <a:rPr lang="en-US" dirty="0"/>
                        <a:t>Stored centrally (Compliance server, GitHub)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4197B5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Invocation</a:t>
                      </a:r>
                    </a:p>
                  </a:txBody>
                  <a:tcPr>
                    <a:solidFill>
                      <a:srgbClr val="4197B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Test Kitchen to provision a sandbox environment to perform functional tests of the cookbook</a:t>
                      </a:r>
                    </a:p>
                  </a:txBody>
                  <a:tcPr>
                    <a:solidFill>
                      <a:srgbClr val="4197B5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 InSpec CLI or Chef Automate Compliance to perform compliance tests during development, or in production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4197B5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50340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E449603-7A1A-6540-B97B-25251D652425}"/>
              </a:ext>
            </a:extLst>
          </p:cNvPr>
          <p:cNvSpPr txBox="1">
            <a:spLocks/>
          </p:cNvSpPr>
          <p:nvPr/>
        </p:nvSpPr>
        <p:spPr>
          <a:xfrm>
            <a:off x="609600" y="1126234"/>
            <a:ext cx="134112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4800" b="1" i="0" u="none" strike="noStrike" cap="none" baseline="0">
                <a:solidFill>
                  <a:srgbClr val="4197B5"/>
                </a:solidFill>
                <a:latin typeface="+mj-lt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defTabSz="914400"/>
            <a:r>
              <a:rPr lang="en-GB" sz="2800" dirty="0"/>
              <a:t>Same language - two Distinct Use Cases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76820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Timeline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71378" y="2677969"/>
            <a:ext cx="3068175" cy="1519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3" tIns="54862" rIns="109723" bIns="54862" numCol="1" rtlCol="0" anchor="ctr" anchorCtr="0" compatLnSpc="1">
            <a:prstTxWarp prst="textNoShape">
              <a:avLst/>
            </a:prstTxWarp>
          </a:bodyPr>
          <a:lstStyle/>
          <a:p>
            <a:pPr algn="ctr" defTabSz="1096919"/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 bwMode="white">
          <a:xfrm>
            <a:off x="212039" y="3127000"/>
            <a:ext cx="3207026" cy="618912"/>
          </a:xfrm>
          <a:prstGeom prst="rect">
            <a:avLst/>
          </a:prstGeom>
        </p:spPr>
        <p:txBody>
          <a:bodyPr vert="horz" wrap="none" lIns="109728" tIns="109728" rIns="109728" bIns="109728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Static Code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1BA49-9199-F649-BE1D-C104E763B893}"/>
              </a:ext>
            </a:extLst>
          </p:cNvPr>
          <p:cNvSpPr/>
          <p:nvPr/>
        </p:nvSpPr>
        <p:spPr bwMode="auto">
          <a:xfrm>
            <a:off x="3496074" y="2677969"/>
            <a:ext cx="3068175" cy="1519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3" tIns="54862" rIns="109723" bIns="54862" numCol="1" rtlCol="0" anchor="ctr" anchorCtr="0" compatLnSpc="1">
            <a:prstTxWarp prst="textNoShape">
              <a:avLst/>
            </a:prstTxWarp>
          </a:bodyPr>
          <a:lstStyle/>
          <a:p>
            <a:pPr algn="ctr" defTabSz="1096919"/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5F676-8AC9-6346-9807-A2604AE198BE}"/>
              </a:ext>
            </a:extLst>
          </p:cNvPr>
          <p:cNvSpPr txBox="1"/>
          <p:nvPr/>
        </p:nvSpPr>
        <p:spPr bwMode="white">
          <a:xfrm>
            <a:off x="3436735" y="3127000"/>
            <a:ext cx="3207026" cy="618912"/>
          </a:xfrm>
          <a:prstGeom prst="rect">
            <a:avLst/>
          </a:prstGeom>
        </p:spPr>
        <p:txBody>
          <a:bodyPr vert="horz" wrap="none" lIns="109728" tIns="109728" rIns="109728" bIns="109728" rtlCol="0">
            <a:noAutofit/>
          </a:bodyPr>
          <a:lstStyle/>
          <a:p>
            <a:pPr algn="ctr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Unit Testing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B9E28-0BC2-AF4B-BE1B-5EEB27763AC0}"/>
              </a:ext>
            </a:extLst>
          </p:cNvPr>
          <p:cNvGrpSpPr/>
          <p:nvPr/>
        </p:nvGrpSpPr>
        <p:grpSpPr>
          <a:xfrm>
            <a:off x="219991" y="4405169"/>
            <a:ext cx="3207026" cy="1519127"/>
            <a:chOff x="7474231" y="3765089"/>
            <a:chExt cx="3207026" cy="15191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E499B7-E3A9-7642-932A-537AC68E90D6}"/>
                </a:ext>
              </a:extLst>
            </p:cNvPr>
            <p:cNvSpPr/>
            <p:nvPr/>
          </p:nvSpPr>
          <p:spPr bwMode="auto">
            <a:xfrm>
              <a:off x="7533570" y="3765089"/>
              <a:ext cx="3068175" cy="1519127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109723" tIns="54862" rIns="109723" bIns="548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/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6B67E3-91C1-DB48-A0D0-83897B0839F5}"/>
                </a:ext>
              </a:extLst>
            </p:cNvPr>
            <p:cNvSpPr txBox="1"/>
            <p:nvPr/>
          </p:nvSpPr>
          <p:spPr bwMode="white">
            <a:xfrm>
              <a:off x="7474231" y="4214120"/>
              <a:ext cx="3207026" cy="618912"/>
            </a:xfrm>
            <a:prstGeom prst="rect">
              <a:avLst/>
            </a:prstGeom>
          </p:spPr>
          <p:txBody>
            <a:bodyPr vert="horz" wrap="none" lIns="109728" tIns="109728" rIns="109728" bIns="109728" rtlCol="0">
              <a:noAutofit/>
            </a:bodyPr>
            <a:lstStyle/>
            <a:p>
              <a:pPr algn="ctr" defTabSz="1096919"/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Integration Testing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B58C5FA-301E-5D45-AD3A-925B7BF2C8BD}"/>
              </a:ext>
            </a:extLst>
          </p:cNvPr>
          <p:cNvGrpSpPr/>
          <p:nvPr/>
        </p:nvGrpSpPr>
        <p:grpSpPr>
          <a:xfrm>
            <a:off x="3444686" y="4395009"/>
            <a:ext cx="3207026" cy="1519127"/>
            <a:chOff x="11105326" y="3765089"/>
            <a:chExt cx="3207026" cy="15191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42367E-9920-7E44-9147-8F5DEC5A5895}"/>
                </a:ext>
              </a:extLst>
            </p:cNvPr>
            <p:cNvSpPr/>
            <p:nvPr/>
          </p:nvSpPr>
          <p:spPr bwMode="auto">
            <a:xfrm>
              <a:off x="11164665" y="3765089"/>
              <a:ext cx="3068175" cy="1519127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109723" tIns="54862" rIns="109723" bIns="548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/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646B00-7784-1945-93D4-43D3D5965E4C}"/>
                </a:ext>
              </a:extLst>
            </p:cNvPr>
            <p:cNvSpPr txBox="1"/>
            <p:nvPr/>
          </p:nvSpPr>
          <p:spPr bwMode="white">
            <a:xfrm>
              <a:off x="11105326" y="4214120"/>
              <a:ext cx="3207026" cy="618912"/>
            </a:xfrm>
            <a:prstGeom prst="rect">
              <a:avLst/>
            </a:prstGeom>
          </p:spPr>
          <p:txBody>
            <a:bodyPr vert="horz" wrap="none" lIns="109728" tIns="109728" rIns="109728" bIns="109728" rtlCol="0">
              <a:noAutofit/>
            </a:bodyPr>
            <a:lstStyle/>
            <a:p>
              <a:pPr algn="ctr" defTabSz="1096919"/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Compliance Testing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E3F91-EF7C-F643-9EEA-9587EEC12584}"/>
              </a:ext>
            </a:extLst>
          </p:cNvPr>
          <p:cNvGrpSpPr/>
          <p:nvPr/>
        </p:nvGrpSpPr>
        <p:grpSpPr>
          <a:xfrm>
            <a:off x="11064686" y="3511089"/>
            <a:ext cx="3207026" cy="1519127"/>
            <a:chOff x="11105326" y="3765089"/>
            <a:chExt cx="3207026" cy="15191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D73B15-94D5-FB4E-A385-B2DEF28E132B}"/>
                </a:ext>
              </a:extLst>
            </p:cNvPr>
            <p:cNvSpPr/>
            <p:nvPr/>
          </p:nvSpPr>
          <p:spPr bwMode="auto">
            <a:xfrm>
              <a:off x="11164665" y="3765089"/>
              <a:ext cx="3068175" cy="1519127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109723" tIns="54862" rIns="109723" bIns="548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/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37C0CC-F16A-104A-9C44-F2ECCB1E07CC}"/>
                </a:ext>
              </a:extLst>
            </p:cNvPr>
            <p:cNvSpPr txBox="1"/>
            <p:nvPr/>
          </p:nvSpPr>
          <p:spPr bwMode="white">
            <a:xfrm>
              <a:off x="11105326" y="4214120"/>
              <a:ext cx="3207026" cy="618912"/>
            </a:xfrm>
            <a:prstGeom prst="rect">
              <a:avLst/>
            </a:prstGeom>
          </p:spPr>
          <p:txBody>
            <a:bodyPr vert="horz" wrap="none" lIns="109728" tIns="109728" rIns="109728" bIns="109728" rtlCol="0">
              <a:noAutofit/>
            </a:bodyPr>
            <a:lstStyle/>
            <a:p>
              <a:pPr algn="ctr" defTabSz="1096919"/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Compliance Scanning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5918D8B-CDE7-F740-A878-7E436CB94617}"/>
              </a:ext>
            </a:extLst>
          </p:cNvPr>
          <p:cNvSpPr/>
          <p:nvPr/>
        </p:nvSpPr>
        <p:spPr>
          <a:xfrm>
            <a:off x="355600" y="6695440"/>
            <a:ext cx="13787120" cy="711200"/>
          </a:xfrm>
          <a:prstGeom prst="rightArrow">
            <a:avLst/>
          </a:prstGeom>
          <a:solidFill>
            <a:srgbClr val="41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E1AB0D-706C-9041-A913-3891624C9732}"/>
              </a:ext>
            </a:extLst>
          </p:cNvPr>
          <p:cNvSpPr txBox="1"/>
          <p:nvPr/>
        </p:nvSpPr>
        <p:spPr bwMode="white">
          <a:xfrm>
            <a:off x="284479" y="6347720"/>
            <a:ext cx="2316481" cy="498598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/>
          <a:p>
            <a:pPr algn="ctr"/>
            <a:r>
              <a:rPr lang="en-US" sz="1800" dirty="0">
                <a:solidFill>
                  <a:srgbClr val="4197B5"/>
                </a:solidFill>
              </a:rPr>
              <a:t>Development Phase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AB5627-9EC7-9549-ABB5-8CFE3C403D0A}"/>
              </a:ext>
            </a:extLst>
          </p:cNvPr>
          <p:cNvSpPr txBox="1"/>
          <p:nvPr/>
        </p:nvSpPr>
        <p:spPr bwMode="white">
          <a:xfrm>
            <a:off x="11836399" y="6347720"/>
            <a:ext cx="2316481" cy="498598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/>
          <a:p>
            <a:pPr algn="ctr"/>
            <a:r>
              <a:rPr lang="en-US" sz="1800" dirty="0">
                <a:solidFill>
                  <a:srgbClr val="4197B5"/>
                </a:solidFill>
              </a:rPr>
              <a:t>Production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846DF3-7984-FD41-92A7-4A512049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37" y="4698757"/>
            <a:ext cx="1059255" cy="2632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1227D7-5917-E546-A686-67AF0102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484" y="3603963"/>
            <a:ext cx="1059255" cy="263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F3BE0B-C1CE-8047-85BF-1EB0375F8633}"/>
              </a:ext>
            </a:extLst>
          </p:cNvPr>
          <p:cNvSpPr txBox="1"/>
          <p:nvPr/>
        </p:nvSpPr>
        <p:spPr>
          <a:xfrm>
            <a:off x="6926893" y="1695233"/>
            <a:ext cx="33274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Note: </a:t>
            </a:r>
            <a:r>
              <a:rPr lang="en-US" dirty="0"/>
              <a:t>Two separate use cases for InSpec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E807C-FA9B-D448-A1CB-090E13A80B4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00960" y="2587785"/>
            <a:ext cx="5989656" cy="225625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C7289F-0466-8D4B-96C3-39691A513A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590616" y="2587785"/>
            <a:ext cx="2883225" cy="115812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664F862-DB64-2743-84C3-9610233B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24" y="4698757"/>
            <a:ext cx="1059255" cy="2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2303C-3D6E-7C43-94C3-7BFD40638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BF5C5A-BA95-C744-BDAE-178BDD41B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Integration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309537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93C-669B-834B-BAB7-BC0BF534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638"/>
            <a:ext cx="13411200" cy="250430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3A9E-0E7B-DD41-A691-0825C91C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57469"/>
            <a:ext cx="13411200" cy="1955526"/>
          </a:xfrm>
        </p:spPr>
        <p:txBody>
          <a:bodyPr/>
          <a:lstStyle/>
          <a:p>
            <a:r>
              <a:rPr lang="en-US" dirty="0"/>
              <a:t>InSpec has two separate very different use cases</a:t>
            </a:r>
          </a:p>
          <a:p>
            <a:pPr marL="660400" lvl="2" indent="-457200">
              <a:buFont typeface="+mj-lt"/>
              <a:buAutoNum type="arabicPeriod"/>
            </a:pPr>
            <a:r>
              <a:rPr lang="en-US" dirty="0"/>
              <a:t>Integration testing of Chef cookbooks within the Test Kitchen framework, and</a:t>
            </a:r>
          </a:p>
          <a:p>
            <a:pPr marL="660400" lvl="2" indent="-457200">
              <a:buFont typeface="+mj-lt"/>
              <a:buAutoNum type="arabicPeriod"/>
            </a:pPr>
            <a:r>
              <a:rPr lang="en-US" dirty="0"/>
              <a:t>Scanning your server estate for compliance reasons</a:t>
            </a:r>
          </a:p>
          <a:p>
            <a:r>
              <a:rPr lang="en-US" dirty="0"/>
              <a:t>InSpec is agentless</a:t>
            </a:r>
          </a:p>
        </p:txBody>
      </p:sp>
    </p:spTree>
    <p:extLst>
      <p:ext uri="{BB962C8B-B14F-4D97-AF65-F5344CB8AC3E}">
        <p14:creationId xmlns:p14="http://schemas.microsoft.com/office/powerpoint/2010/main" val="262903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1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Further 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Where to go for additional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Community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300" b="1"/>
              <a:t>InSpec</a:t>
            </a:r>
            <a:r>
              <a:rPr lang="en-US" sz="2300"/>
              <a:t> Website, includes tutorials and docs - </a:t>
            </a:r>
            <a:r>
              <a:rPr lang="en-US" sz="2300">
                <a:hlinkClick r:id="rId2"/>
              </a:rPr>
              <a:t>http://inspec.io/</a:t>
            </a:r>
            <a:endParaRPr lang="en-US" sz="2300"/>
          </a:p>
          <a:p>
            <a:pPr marL="342900" indent="-342900">
              <a:buFont typeface="Arial" charset="0"/>
              <a:buChar char="•"/>
            </a:pPr>
            <a:r>
              <a:rPr lang="en-US" sz="2300" b="1"/>
              <a:t>#inspec </a:t>
            </a:r>
            <a:r>
              <a:rPr lang="en-US" sz="2300"/>
              <a:t>channel of the </a:t>
            </a:r>
            <a:r>
              <a:rPr lang="en-US" sz="2300" b="1"/>
              <a:t>Chef Community Slack </a:t>
            </a:r>
            <a:r>
              <a:rPr lang="en-US" sz="2300"/>
              <a:t>- </a:t>
            </a:r>
            <a:r>
              <a:rPr lang="en-US" sz="2300">
                <a:hlinkClick r:id="rId3"/>
              </a:rPr>
              <a:t>http://community-slack.chef.io/</a:t>
            </a:r>
            <a:endParaRPr lang="en-US" sz="2300"/>
          </a:p>
          <a:p>
            <a:pPr marL="342900" indent="-342900">
              <a:buFont typeface="Arial" charset="0"/>
              <a:buChar char="•"/>
            </a:pPr>
            <a:r>
              <a:rPr lang="en-US" sz="2300"/>
              <a:t>InSpec category of the Chef Mailing List - </a:t>
            </a:r>
            <a:r>
              <a:rPr lang="en-US" sz="2300">
                <a:hlinkClick r:id="rId4"/>
              </a:rPr>
              <a:t>https://discourse.chef.io/c/inspec</a:t>
            </a:r>
            <a:r>
              <a:rPr lang="en-US" sz="230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300"/>
              <a:t>Compliance Profiles on the Supermarket - </a:t>
            </a:r>
            <a:r>
              <a:rPr lang="en-US" sz="2300">
                <a:hlinkClick r:id="rId5"/>
              </a:rPr>
              <a:t>https://supermarket.chef.io/tools?type=compliance_profile</a:t>
            </a:r>
            <a:r>
              <a:rPr lang="en-US" sz="230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300"/>
              <a:t>Open Source Project - </a:t>
            </a:r>
            <a:r>
              <a:rPr lang="en-US" sz="2300">
                <a:hlinkClick r:id="rId6"/>
              </a:rPr>
              <a:t>https://github.com/chef/inspec</a:t>
            </a:r>
            <a:r>
              <a:rPr lang="en-US" sz="2300"/>
              <a:t>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2751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56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E0EB-624E-634D-9091-2B6E06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A169-FE64-6145-9B9A-ED91E9E8C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completing this lesson you will be able to</a:t>
            </a:r>
          </a:p>
          <a:p>
            <a:pPr lvl="1"/>
            <a:r>
              <a:rPr lang="en-US" dirty="0"/>
              <a:t>Discuss the types of testing that are prevalent in our industry</a:t>
            </a:r>
          </a:p>
          <a:p>
            <a:pPr lvl="1"/>
            <a:r>
              <a:rPr lang="en-US" dirty="0"/>
              <a:t>Explain why automated testing is important</a:t>
            </a:r>
          </a:p>
          <a:p>
            <a:pPr lvl="1"/>
            <a:r>
              <a:rPr lang="en-US" dirty="0"/>
              <a:t>Explain when each type of test gets run, and why</a:t>
            </a:r>
          </a:p>
          <a:p>
            <a:pPr lvl="1"/>
            <a:r>
              <a:rPr lang="en-US" dirty="0"/>
              <a:t>Appreciate the distinction, and similarity, between integration tests and compliance tests</a:t>
            </a:r>
          </a:p>
          <a:p>
            <a:pPr lvl="1"/>
            <a:r>
              <a:rPr lang="en-US" dirty="0"/>
              <a:t>Explain what InSpec is</a:t>
            </a:r>
          </a:p>
        </p:txBody>
      </p:sp>
    </p:spTree>
    <p:extLst>
      <p:ext uri="{BB962C8B-B14F-4D97-AF65-F5344CB8AC3E}">
        <p14:creationId xmlns:p14="http://schemas.microsoft.com/office/powerpoint/2010/main" val="214214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B2E823-B81A-7F43-9BD9-4ED068A13417}"/>
              </a:ext>
            </a:extLst>
          </p:cNvPr>
          <p:cNvSpPr/>
          <p:nvPr/>
        </p:nvSpPr>
        <p:spPr>
          <a:xfrm>
            <a:off x="7169426" y="3669792"/>
            <a:ext cx="7301948" cy="3062312"/>
          </a:xfrm>
          <a:prstGeom prst="rect">
            <a:avLst/>
          </a:prstGeom>
          <a:solidFill>
            <a:srgbClr val="41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Testing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34827-6061-EA45-92D0-B91447DA96B4}"/>
              </a:ext>
            </a:extLst>
          </p:cNvPr>
          <p:cNvGrpSpPr/>
          <p:nvPr/>
        </p:nvGrpSpPr>
        <p:grpSpPr>
          <a:xfrm>
            <a:off x="212039" y="3765089"/>
            <a:ext cx="3207026" cy="2253877"/>
            <a:chOff x="530087" y="3765089"/>
            <a:chExt cx="3207026" cy="2253877"/>
          </a:xfrm>
        </p:grpSpPr>
        <p:sp>
          <p:nvSpPr>
            <p:cNvPr id="44" name="Rectangle 43"/>
            <p:cNvSpPr/>
            <p:nvPr/>
          </p:nvSpPr>
          <p:spPr bwMode="auto">
            <a:xfrm>
              <a:off x="589426" y="3765089"/>
              <a:ext cx="3068175" cy="1519127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>
              <a:reflection stA="50000" endPos="75000" dist="127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109723" tIns="54862" rIns="109723" bIns="548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/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2295" y="5372635"/>
              <a:ext cx="30926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05740" indent="-205740">
                <a:buFont typeface="Arial"/>
                <a:buChar char="•"/>
              </a:pPr>
              <a:r>
                <a:rPr lang="en-US" sz="1760" dirty="0" err="1"/>
                <a:t>Foodcritic</a:t>
              </a:r>
              <a:endParaRPr lang="en-US" sz="1760" dirty="0"/>
            </a:p>
            <a:p>
              <a:pPr marL="205740" indent="-205740">
                <a:buFont typeface="Arial"/>
                <a:buChar char="•"/>
              </a:pPr>
              <a:r>
                <a:rPr lang="en-US" sz="1760" dirty="0" err="1"/>
                <a:t>CookStyle</a:t>
              </a:r>
              <a:r>
                <a:rPr lang="en-US" sz="1760" dirty="0"/>
                <a:t> (</a:t>
              </a:r>
              <a:r>
                <a:rPr lang="en-US" sz="1760" dirty="0" err="1"/>
                <a:t>Rubocop</a:t>
              </a:r>
              <a:r>
                <a:rPr lang="en-US" sz="1760" dirty="0"/>
                <a:t>)</a:t>
              </a:r>
            </a:p>
          </p:txBody>
        </p:sp>
        <p:sp>
          <p:nvSpPr>
            <p:cNvPr id="3" name="TextBox 2"/>
            <p:cNvSpPr txBox="1"/>
            <p:nvPr/>
          </p:nvSpPr>
          <p:spPr bwMode="white">
            <a:xfrm>
              <a:off x="530087" y="4214120"/>
              <a:ext cx="3207026" cy="618912"/>
            </a:xfrm>
            <a:prstGeom prst="rect">
              <a:avLst/>
            </a:prstGeom>
          </p:spPr>
          <p:txBody>
            <a:bodyPr vert="horz" wrap="none" lIns="109728" tIns="109728" rIns="109728" bIns="109728" rtlCol="0">
              <a:noAutofit/>
            </a:bodyPr>
            <a:lstStyle/>
            <a:p>
              <a:pPr algn="ctr"/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Code Correctness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D9FEB9-3078-1D44-971B-98D1EDFB3569}"/>
              </a:ext>
            </a:extLst>
          </p:cNvPr>
          <p:cNvGrpSpPr/>
          <p:nvPr/>
        </p:nvGrpSpPr>
        <p:grpSpPr>
          <a:xfrm>
            <a:off x="3843135" y="3765089"/>
            <a:ext cx="3207026" cy="1976878"/>
            <a:chOff x="4214191" y="3765089"/>
            <a:chExt cx="3207026" cy="19768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C1BA49-9199-F649-BE1D-C104E763B893}"/>
                </a:ext>
              </a:extLst>
            </p:cNvPr>
            <p:cNvSpPr/>
            <p:nvPr/>
          </p:nvSpPr>
          <p:spPr bwMode="auto">
            <a:xfrm>
              <a:off x="4273530" y="3765089"/>
              <a:ext cx="3068175" cy="1519127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>
              <a:reflection stA="50000" endPos="75000" dist="127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109723" tIns="54862" rIns="109723" bIns="548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/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B190A4-B9F3-C840-B407-EFF8102041C1}"/>
                </a:ext>
              </a:extLst>
            </p:cNvPr>
            <p:cNvSpPr/>
            <p:nvPr/>
          </p:nvSpPr>
          <p:spPr>
            <a:xfrm>
              <a:off x="4266399" y="5372635"/>
              <a:ext cx="30926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05740" indent="-205740">
                <a:buFont typeface="Arial"/>
                <a:buChar char="•"/>
              </a:pPr>
              <a:r>
                <a:rPr lang="en-US" sz="1760" dirty="0" err="1"/>
                <a:t>ChefSpec</a:t>
              </a:r>
              <a:endParaRPr lang="en-US" sz="176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05F676-8AC9-6346-9807-A2604AE198BE}"/>
                </a:ext>
              </a:extLst>
            </p:cNvPr>
            <p:cNvSpPr txBox="1"/>
            <p:nvPr/>
          </p:nvSpPr>
          <p:spPr bwMode="white">
            <a:xfrm>
              <a:off x="4214191" y="4214120"/>
              <a:ext cx="3207026" cy="618912"/>
            </a:xfrm>
            <a:prstGeom prst="rect">
              <a:avLst/>
            </a:prstGeom>
          </p:spPr>
          <p:txBody>
            <a:bodyPr vert="horz" wrap="none" lIns="109728" tIns="109728" rIns="109728" bIns="109728" rtlCol="0">
              <a:noAutofit/>
            </a:bodyPr>
            <a:lstStyle/>
            <a:p>
              <a:pPr algn="ctr"/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Unit Testing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05AC16-DD78-2C43-894E-6DBAF9C7EDB5}"/>
              </a:ext>
            </a:extLst>
          </p:cNvPr>
          <p:cNvGrpSpPr/>
          <p:nvPr/>
        </p:nvGrpSpPr>
        <p:grpSpPr>
          <a:xfrm>
            <a:off x="7474231" y="3765089"/>
            <a:ext cx="3207026" cy="2253877"/>
            <a:chOff x="7832035" y="3765089"/>
            <a:chExt cx="3207026" cy="22538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E499B7-E3A9-7642-932A-537AC68E90D6}"/>
                </a:ext>
              </a:extLst>
            </p:cNvPr>
            <p:cNvSpPr/>
            <p:nvPr/>
          </p:nvSpPr>
          <p:spPr bwMode="auto">
            <a:xfrm>
              <a:off x="7891374" y="3765089"/>
              <a:ext cx="3068175" cy="1519127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>
              <a:reflection stA="50000" endPos="75000" dist="127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109723" tIns="54862" rIns="109723" bIns="548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/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565B4-3FB3-D84A-B589-66CAA757BDE9}"/>
                </a:ext>
              </a:extLst>
            </p:cNvPr>
            <p:cNvSpPr/>
            <p:nvPr/>
          </p:nvSpPr>
          <p:spPr>
            <a:xfrm>
              <a:off x="7884243" y="5372635"/>
              <a:ext cx="30926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05740" indent="-205740">
                <a:buFont typeface="Arial"/>
                <a:buChar char="•"/>
              </a:pPr>
              <a:r>
                <a:rPr lang="en-US" sz="1760" dirty="0"/>
                <a:t>Test Kitchen</a:t>
              </a:r>
            </a:p>
            <a:p>
              <a:pPr marL="205740" indent="-205740">
                <a:buFont typeface="Arial"/>
                <a:buChar char="•"/>
              </a:pPr>
              <a:r>
                <a:rPr lang="en-US" sz="1760" dirty="0"/>
                <a:t>InSpec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6B67E3-91C1-DB48-A0D0-83897B0839F5}"/>
                </a:ext>
              </a:extLst>
            </p:cNvPr>
            <p:cNvSpPr txBox="1"/>
            <p:nvPr/>
          </p:nvSpPr>
          <p:spPr bwMode="white">
            <a:xfrm>
              <a:off x="7832035" y="4214120"/>
              <a:ext cx="3207026" cy="618912"/>
            </a:xfrm>
            <a:prstGeom prst="rect">
              <a:avLst/>
            </a:prstGeom>
          </p:spPr>
          <p:txBody>
            <a:bodyPr vert="horz" wrap="none" lIns="109728" tIns="109728" rIns="109728" bIns="109728" rtlCol="0">
              <a:noAutofit/>
            </a:bodyPr>
            <a:lstStyle/>
            <a:p>
              <a:pPr algn="ctr" defTabSz="1096919"/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Integration Testing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3F62DC-358B-3246-A20D-C3FDBFEB2C67}"/>
              </a:ext>
            </a:extLst>
          </p:cNvPr>
          <p:cNvGrpSpPr/>
          <p:nvPr/>
        </p:nvGrpSpPr>
        <p:grpSpPr>
          <a:xfrm>
            <a:off x="11105326" y="3765089"/>
            <a:ext cx="3326296" cy="2253877"/>
            <a:chOff x="11423374" y="3765089"/>
            <a:chExt cx="3326296" cy="22538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42367E-9920-7E44-9147-8F5DEC5A5895}"/>
                </a:ext>
              </a:extLst>
            </p:cNvPr>
            <p:cNvSpPr/>
            <p:nvPr/>
          </p:nvSpPr>
          <p:spPr bwMode="auto">
            <a:xfrm>
              <a:off x="11482713" y="3765089"/>
              <a:ext cx="3068175" cy="1519127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>
              <a:reflection stA="50000" endPos="75000" dist="12700" dir="5400000" sy="-100000" algn="bl" rotWithShape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109723" tIns="54862" rIns="109723" bIns="5486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6919"/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1286F-300A-4943-B2E1-3F9BDF165FA6}"/>
                </a:ext>
              </a:extLst>
            </p:cNvPr>
            <p:cNvSpPr/>
            <p:nvPr/>
          </p:nvSpPr>
          <p:spPr>
            <a:xfrm>
              <a:off x="11475582" y="5372635"/>
              <a:ext cx="32740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05740" indent="-205740">
                <a:buFont typeface="Arial"/>
                <a:buChar char="•"/>
              </a:pPr>
              <a:r>
                <a:rPr lang="en-US" sz="1760" dirty="0"/>
                <a:t>Chef Automate Compliance </a:t>
              </a:r>
            </a:p>
            <a:p>
              <a:pPr marL="205740" indent="-205740">
                <a:buFont typeface="Arial"/>
                <a:buChar char="•"/>
              </a:pPr>
              <a:r>
                <a:rPr lang="en-US" sz="1760" dirty="0"/>
                <a:t>InSpec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646B00-7784-1945-93D4-43D3D5965E4C}"/>
                </a:ext>
              </a:extLst>
            </p:cNvPr>
            <p:cNvSpPr txBox="1"/>
            <p:nvPr/>
          </p:nvSpPr>
          <p:spPr bwMode="white">
            <a:xfrm>
              <a:off x="11423374" y="4214120"/>
              <a:ext cx="3207026" cy="618912"/>
            </a:xfrm>
            <a:prstGeom prst="rect">
              <a:avLst/>
            </a:prstGeom>
          </p:spPr>
          <p:txBody>
            <a:bodyPr vert="horz" wrap="none" lIns="109728" tIns="109728" rIns="109728" bIns="109728" rtlCol="0">
              <a:noAutofit/>
            </a:bodyPr>
            <a:lstStyle/>
            <a:p>
              <a:pPr algn="ctr" defTabSz="1096919"/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Compliance Scanning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4E63E4-F5DE-A744-A0CC-29C3308394B3}"/>
              </a:ext>
            </a:extLst>
          </p:cNvPr>
          <p:cNvSpPr txBox="1"/>
          <p:nvPr/>
        </p:nvSpPr>
        <p:spPr bwMode="white">
          <a:xfrm>
            <a:off x="180107" y="2832746"/>
            <a:ext cx="3297382" cy="714042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/>
          <a:p>
            <a:pPr algn="ctr"/>
            <a:r>
              <a:rPr lang="en-US" sz="1600" dirty="0">
                <a:solidFill>
                  <a:srgbClr val="4197B5"/>
                </a:solidFill>
              </a:rPr>
              <a:t>Is the code syntactically correct &amp; follow style guidelines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8A841E-E4FF-9A40-AE64-989E05B0784B}"/>
              </a:ext>
            </a:extLst>
          </p:cNvPr>
          <p:cNvSpPr txBox="1"/>
          <p:nvPr/>
        </p:nvSpPr>
        <p:spPr bwMode="white">
          <a:xfrm>
            <a:off x="3823854" y="2832746"/>
            <a:ext cx="3311236" cy="714042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4197B5"/>
                </a:solidFill>
              </a:defRPr>
            </a:lvl1pPr>
          </a:lstStyle>
          <a:p>
            <a:r>
              <a:rPr lang="en-US" sz="1600" dirty="0"/>
              <a:t>Do individual pieces of code do what they're supposed to do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B89F3-D7DC-A74D-9C3A-59B579C34B25}"/>
              </a:ext>
            </a:extLst>
          </p:cNvPr>
          <p:cNvSpPr txBox="1"/>
          <p:nvPr/>
        </p:nvSpPr>
        <p:spPr bwMode="white">
          <a:xfrm>
            <a:off x="7533570" y="2832746"/>
            <a:ext cx="3068175" cy="714042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/>
          <a:p>
            <a:pPr algn="ctr"/>
            <a:r>
              <a:rPr lang="en-US" sz="1600" dirty="0">
                <a:solidFill>
                  <a:srgbClr val="4197B5"/>
                </a:solidFill>
              </a:rPr>
              <a:t>Does the full application work end to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564F5F-FC01-C642-852A-8E085FE926BA}"/>
              </a:ext>
            </a:extLst>
          </p:cNvPr>
          <p:cNvSpPr txBox="1"/>
          <p:nvPr/>
        </p:nvSpPr>
        <p:spPr bwMode="white">
          <a:xfrm>
            <a:off x="11157534" y="2586525"/>
            <a:ext cx="3075306" cy="960263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/>
          <a:p>
            <a:pPr algn="ctr"/>
            <a:r>
              <a:rPr lang="en-US" sz="1600" dirty="0">
                <a:solidFill>
                  <a:srgbClr val="4197B5"/>
                </a:solidFill>
              </a:rPr>
              <a:t>Is the application (&amp; infrastructure it runs on) secure and meet regulations</a:t>
            </a:r>
          </a:p>
        </p:txBody>
      </p:sp>
    </p:spTree>
    <p:extLst>
      <p:ext uri="{BB962C8B-B14F-4D97-AF65-F5344CB8AC3E}">
        <p14:creationId xmlns:p14="http://schemas.microsoft.com/office/powerpoint/2010/main" val="416187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Timeline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71378" y="2677969"/>
            <a:ext cx="3068175" cy="1519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3" tIns="54862" rIns="109723" bIns="54862" numCol="1" rtlCol="0" anchor="ctr" anchorCtr="0" compatLnSpc="1">
            <a:prstTxWarp prst="textNoShape">
              <a:avLst/>
            </a:prstTxWarp>
          </a:bodyPr>
          <a:lstStyle/>
          <a:p>
            <a:pPr algn="ctr" defTabSz="1096919"/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 bwMode="white">
          <a:xfrm>
            <a:off x="212039" y="2654692"/>
            <a:ext cx="3207026" cy="1542404"/>
          </a:xfrm>
          <a:prstGeom prst="rect">
            <a:avLst/>
          </a:prstGeom>
        </p:spPr>
        <p:txBody>
          <a:bodyPr vert="horz" wrap="square" lIns="109728" tIns="109728" rIns="109728" bIns="109728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Static Code Analysis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1BA49-9199-F649-BE1D-C104E763B893}"/>
              </a:ext>
            </a:extLst>
          </p:cNvPr>
          <p:cNvSpPr/>
          <p:nvPr/>
        </p:nvSpPr>
        <p:spPr bwMode="auto">
          <a:xfrm>
            <a:off x="3496074" y="2677969"/>
            <a:ext cx="3068175" cy="151912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3" tIns="54862" rIns="109723" bIns="54862" numCol="1" rtlCol="0" anchor="ctr" anchorCtr="0" compatLnSpc="1">
            <a:prstTxWarp prst="textNoShape">
              <a:avLst/>
            </a:prstTxWarp>
          </a:bodyPr>
          <a:lstStyle/>
          <a:p>
            <a:pPr algn="ctr" defTabSz="1096919"/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5F676-8AC9-6346-9807-A2604AE198BE}"/>
              </a:ext>
            </a:extLst>
          </p:cNvPr>
          <p:cNvSpPr txBox="1"/>
          <p:nvPr/>
        </p:nvSpPr>
        <p:spPr bwMode="white">
          <a:xfrm>
            <a:off x="3436735" y="2654692"/>
            <a:ext cx="3207026" cy="1542404"/>
          </a:xfrm>
          <a:prstGeom prst="rect">
            <a:avLst/>
          </a:prstGeom>
        </p:spPr>
        <p:txBody>
          <a:bodyPr vert="horz" wrap="square" lIns="109728" tIns="109728" rIns="109728" bIns="109728" rtlCol="0" anchor="ctr" anchorCtr="0">
            <a:noAutofit/>
          </a:bodyPr>
          <a:lstStyle/>
          <a:p>
            <a:pPr algn="ctr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Unit Testing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499B7-E3A9-7642-932A-537AC68E90D6}"/>
              </a:ext>
            </a:extLst>
          </p:cNvPr>
          <p:cNvSpPr/>
          <p:nvPr/>
        </p:nvSpPr>
        <p:spPr bwMode="auto">
          <a:xfrm>
            <a:off x="279330" y="4405169"/>
            <a:ext cx="3068175" cy="151912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3" tIns="54862" rIns="109723" bIns="54862" numCol="1" rtlCol="0" anchor="ctr" anchorCtr="0" compatLnSpc="1">
            <a:prstTxWarp prst="textNoShape">
              <a:avLst/>
            </a:prstTxWarp>
          </a:bodyPr>
          <a:lstStyle/>
          <a:p>
            <a:pPr algn="ctr" defTabSz="1096919"/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B67E3-91C1-DB48-A0D0-83897B0839F5}"/>
              </a:ext>
            </a:extLst>
          </p:cNvPr>
          <p:cNvSpPr txBox="1"/>
          <p:nvPr/>
        </p:nvSpPr>
        <p:spPr bwMode="white">
          <a:xfrm>
            <a:off x="219991" y="4381892"/>
            <a:ext cx="3207026" cy="1520000"/>
          </a:xfrm>
          <a:prstGeom prst="rect">
            <a:avLst/>
          </a:prstGeom>
        </p:spPr>
        <p:txBody>
          <a:bodyPr vert="horz" wrap="square" lIns="109728" tIns="109728" rIns="109728" bIns="109728" rtlCol="0" anchor="ctr" anchorCtr="0">
            <a:noAutofit/>
          </a:bodyPr>
          <a:lstStyle/>
          <a:p>
            <a:pPr algn="ctr" defTabSz="1096919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Integration Testing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42367E-9920-7E44-9147-8F5DEC5A5895}"/>
              </a:ext>
            </a:extLst>
          </p:cNvPr>
          <p:cNvSpPr/>
          <p:nvPr/>
        </p:nvSpPr>
        <p:spPr bwMode="auto">
          <a:xfrm>
            <a:off x="3504025" y="4395009"/>
            <a:ext cx="3068175" cy="151912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3" tIns="54862" rIns="109723" bIns="54862" numCol="1" rtlCol="0" anchor="ctr" anchorCtr="0" compatLnSpc="1">
            <a:prstTxWarp prst="textNoShape">
              <a:avLst/>
            </a:prstTxWarp>
          </a:bodyPr>
          <a:lstStyle/>
          <a:p>
            <a:pPr algn="ctr" defTabSz="1096919"/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73B15-94D5-FB4E-A385-B2DEF28E132B}"/>
              </a:ext>
            </a:extLst>
          </p:cNvPr>
          <p:cNvSpPr/>
          <p:nvPr/>
        </p:nvSpPr>
        <p:spPr bwMode="auto">
          <a:xfrm>
            <a:off x="11124025" y="3511089"/>
            <a:ext cx="3068175" cy="151912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09723" tIns="54862" rIns="109723" bIns="54862" numCol="1" rtlCol="0" anchor="ctr" anchorCtr="0" compatLnSpc="1">
            <a:prstTxWarp prst="textNoShape">
              <a:avLst/>
            </a:prstTxWarp>
          </a:bodyPr>
          <a:lstStyle/>
          <a:p>
            <a:pPr algn="ctr" defTabSz="1096919"/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7C0CC-F16A-104A-9C44-F2ECCB1E07CC}"/>
              </a:ext>
            </a:extLst>
          </p:cNvPr>
          <p:cNvSpPr txBox="1"/>
          <p:nvPr/>
        </p:nvSpPr>
        <p:spPr bwMode="white">
          <a:xfrm>
            <a:off x="11064686" y="3511088"/>
            <a:ext cx="3207026" cy="1519127"/>
          </a:xfrm>
          <a:prstGeom prst="rect">
            <a:avLst/>
          </a:prstGeom>
        </p:spPr>
        <p:txBody>
          <a:bodyPr vert="horz" wrap="square" lIns="109728" tIns="109728" rIns="109728" bIns="109728" rtlCol="0" anchor="ctr" anchorCtr="0">
            <a:noAutofit/>
          </a:bodyPr>
          <a:lstStyle/>
          <a:p>
            <a:pPr algn="ctr" defTabSz="1096919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Compliance Scanning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5918D8B-CDE7-F740-A878-7E436CB94617}"/>
              </a:ext>
            </a:extLst>
          </p:cNvPr>
          <p:cNvSpPr/>
          <p:nvPr/>
        </p:nvSpPr>
        <p:spPr>
          <a:xfrm>
            <a:off x="355600" y="6695440"/>
            <a:ext cx="13787120" cy="711200"/>
          </a:xfrm>
          <a:prstGeom prst="rightArrow">
            <a:avLst/>
          </a:prstGeom>
          <a:solidFill>
            <a:srgbClr val="419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E1AB0D-706C-9041-A913-3891624C9732}"/>
              </a:ext>
            </a:extLst>
          </p:cNvPr>
          <p:cNvSpPr txBox="1"/>
          <p:nvPr/>
        </p:nvSpPr>
        <p:spPr bwMode="white">
          <a:xfrm>
            <a:off x="284479" y="6347720"/>
            <a:ext cx="2316481" cy="498598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/>
          <a:p>
            <a:pPr algn="ctr"/>
            <a:r>
              <a:rPr lang="en-US" sz="1800" dirty="0">
                <a:solidFill>
                  <a:srgbClr val="4197B5"/>
                </a:solidFill>
              </a:rPr>
              <a:t>Development Phase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AB5627-9EC7-9549-ABB5-8CFE3C403D0A}"/>
              </a:ext>
            </a:extLst>
          </p:cNvPr>
          <p:cNvSpPr txBox="1"/>
          <p:nvPr/>
        </p:nvSpPr>
        <p:spPr bwMode="white">
          <a:xfrm>
            <a:off x="11836399" y="6347720"/>
            <a:ext cx="2316481" cy="498598"/>
          </a:xfrm>
          <a:prstGeom prst="rect">
            <a:avLst/>
          </a:prstGeom>
        </p:spPr>
        <p:txBody>
          <a:bodyPr vert="horz" wrap="square" lIns="109728" tIns="109728" rIns="109728" bIns="109728" rtlCol="0">
            <a:spAutoFit/>
          </a:bodyPr>
          <a:lstStyle/>
          <a:p>
            <a:pPr algn="ctr"/>
            <a:r>
              <a:rPr lang="en-US" sz="1800" dirty="0">
                <a:solidFill>
                  <a:srgbClr val="4197B5"/>
                </a:solidFill>
              </a:rPr>
              <a:t>Production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0FC5F1-BE1D-7C49-B3D2-AB095AA20219}"/>
              </a:ext>
            </a:extLst>
          </p:cNvPr>
          <p:cNvSpPr txBox="1"/>
          <p:nvPr/>
        </p:nvSpPr>
        <p:spPr bwMode="white">
          <a:xfrm>
            <a:off x="3442862" y="4405169"/>
            <a:ext cx="3207026" cy="1519127"/>
          </a:xfrm>
          <a:prstGeom prst="rect">
            <a:avLst/>
          </a:prstGeom>
        </p:spPr>
        <p:txBody>
          <a:bodyPr vert="horz" wrap="square" lIns="109728" tIns="109728" rIns="109728" bIns="109728" rtlCol="0" anchor="ctr" anchorCtr="0">
            <a:noAutofit/>
          </a:bodyPr>
          <a:lstStyle/>
          <a:p>
            <a:pPr algn="ctr" defTabSz="1096919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Compliance Scanning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9603" y="4932739"/>
            <a:ext cx="38411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has read access to /</a:t>
            </a:r>
            <a:r>
              <a:rPr lang="en-US" sz="1680" dirty="0" err="1"/>
              <a:t>myapp</a:t>
            </a:r>
            <a:r>
              <a:rPr lang="en-US" sz="168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3" y="4373386"/>
            <a:ext cx="181652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exists?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3" y="1482496"/>
            <a:ext cx="338265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Is web server listening on </a:t>
            </a:r>
            <a:r>
              <a:rPr lang="en-US" sz="1680" dirty="0" err="1"/>
              <a:t>tcp</a:t>
            </a:r>
            <a:r>
              <a:rPr lang="en-US" sz="1680" dirty="0"/>
              <a:t>/80?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3" y="2066216"/>
            <a:ext cx="441338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Is web server delivering the correct content?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2" y="2719211"/>
            <a:ext cx="202741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Using TLS or SSL?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419" y="3275221"/>
            <a:ext cx="21515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SSH v2 Configured?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3" y="5610102"/>
            <a:ext cx="387798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does not have </a:t>
            </a:r>
            <a:r>
              <a:rPr lang="en-US" sz="1680" dirty="0" err="1"/>
              <a:t>sudo</a:t>
            </a:r>
            <a:r>
              <a:rPr lang="en-US" sz="1680" dirty="0"/>
              <a:t> access?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3" y="6263098"/>
            <a:ext cx="44871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does not have read access to /</a:t>
            </a:r>
            <a:r>
              <a:rPr lang="en-US" sz="1680" dirty="0" err="1"/>
              <a:t>etc</a:t>
            </a:r>
            <a:r>
              <a:rPr lang="en-US" sz="1680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39948-D7E0-C34C-9372-B99C24047F19}"/>
              </a:ext>
            </a:extLst>
          </p:cNvPr>
          <p:cNvSpPr txBox="1"/>
          <p:nvPr/>
        </p:nvSpPr>
        <p:spPr>
          <a:xfrm>
            <a:off x="609603" y="3803521"/>
            <a:ext cx="465544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has read no write access to /</a:t>
            </a:r>
            <a:r>
              <a:rPr lang="en-US" sz="1680" dirty="0" err="1"/>
              <a:t>myapp</a:t>
            </a:r>
            <a:r>
              <a:rPr lang="en-US" sz="1680" dirty="0"/>
              <a:t>?</a:t>
            </a:r>
          </a:p>
        </p:txBody>
      </p:sp>
      <p:sp>
        <p:nvSpPr>
          <p:cNvPr id="62" name="Title 61">
            <a:extLst>
              <a:ext uri="{FF2B5EF4-FFF2-40B4-BE49-F238E27FC236}">
                <a16:creationId xmlns:a16="http://schemas.microsoft.com/office/drawing/2014/main" id="{1958CB3E-666F-5149-B02D-607994CB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types of test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7C314E-1815-2A47-B9EA-7600D0F8EF85}"/>
              </a:ext>
            </a:extLst>
          </p:cNvPr>
          <p:cNvSpPr txBox="1"/>
          <p:nvPr/>
        </p:nvSpPr>
        <p:spPr>
          <a:xfrm>
            <a:off x="609603" y="6886272"/>
            <a:ext cx="21515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80"/>
            </a:lvl1pPr>
          </a:lstStyle>
          <a:p>
            <a:r>
              <a:rPr lang="en-US" dirty="0"/>
              <a:t>SSH v1 Configured?</a:t>
            </a:r>
          </a:p>
        </p:txBody>
      </p:sp>
    </p:spTree>
    <p:extLst>
      <p:ext uri="{BB962C8B-B14F-4D97-AF65-F5344CB8AC3E}">
        <p14:creationId xmlns:p14="http://schemas.microsoft.com/office/powerpoint/2010/main" val="318696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>
            <a:extLst>
              <a:ext uri="{FF2B5EF4-FFF2-40B4-BE49-F238E27FC236}">
                <a16:creationId xmlns:a16="http://schemas.microsoft.com/office/drawing/2014/main" id="{1958CB3E-666F-5149-B02D-607994CB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types of test</a:t>
            </a:r>
            <a:endParaRPr lang="en-US" dirty="0"/>
          </a:p>
        </p:txBody>
      </p:sp>
      <p:sp>
        <p:nvSpPr>
          <p:cNvPr id="13" name="Shape 414">
            <a:extLst>
              <a:ext uri="{FF2B5EF4-FFF2-40B4-BE49-F238E27FC236}">
                <a16:creationId xmlns:a16="http://schemas.microsoft.com/office/drawing/2014/main" id="{7DF5B06E-64A4-ED4C-B000-314B635A1695}"/>
              </a:ext>
            </a:extLst>
          </p:cNvPr>
          <p:cNvSpPr/>
          <p:nvPr/>
        </p:nvSpPr>
        <p:spPr>
          <a:xfrm>
            <a:off x="7512304" y="1834871"/>
            <a:ext cx="6824260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457200" lvl="0" indent="35195" algn="l" defTabSz="457200">
              <a:defRPr sz="1800"/>
            </a:pPr>
            <a:r>
              <a:rPr lang="en-GB" sz="2800" dirty="0">
                <a:solidFill>
                  <a:srgbClr val="4F5558"/>
                </a:solidFill>
                <a:latin typeface="+mj-lt"/>
                <a:ea typeface="+mj-ea"/>
                <a:cs typeface="+mj-cs"/>
                <a:sym typeface="Arial"/>
              </a:rPr>
              <a:t>There is zero consistency when testing infrastructure</a:t>
            </a:r>
          </a:p>
          <a:p>
            <a:pPr marL="457200" lvl="0" indent="35195" algn="l" defTabSz="457200">
              <a:defRPr sz="1800"/>
            </a:pPr>
            <a:endParaRPr lang="en-GB" sz="2800" dirty="0">
              <a:solidFill>
                <a:srgbClr val="4F5558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914400" lvl="0" indent="-457200" algn="l" defTabSz="457200">
              <a:buFont typeface="Arial" panose="020B0604020202020204" pitchFamily="34" charset="0"/>
              <a:buChar char="•"/>
              <a:defRPr sz="1800"/>
            </a:pPr>
            <a:r>
              <a:rPr lang="en-GB" sz="2800" dirty="0">
                <a:solidFill>
                  <a:srgbClr val="4F5558"/>
                </a:solidFill>
                <a:latin typeface="+mj-lt"/>
                <a:ea typeface="+mj-ea"/>
                <a:cs typeface="+mj-cs"/>
                <a:sym typeface="Arial"/>
              </a:rPr>
              <a:t>All configuration files are proprietary</a:t>
            </a:r>
          </a:p>
          <a:p>
            <a:pPr marL="457200" lvl="0" algn="l" defTabSz="457200">
              <a:defRPr sz="1800"/>
            </a:pPr>
            <a:endParaRPr sz="2800" dirty="0">
              <a:solidFill>
                <a:srgbClr val="4F5558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914400" lvl="0" indent="-457200" algn="l" defTabSz="457200">
              <a:buFont typeface="Arial" panose="020B0604020202020204" pitchFamily="34" charset="0"/>
              <a:buChar char="•"/>
              <a:defRPr sz="1800"/>
            </a:pPr>
            <a:r>
              <a:rPr lang="en-US" sz="2800" dirty="0">
                <a:solidFill>
                  <a:srgbClr val="4F5558"/>
                </a:solidFill>
                <a:latin typeface="+mj-lt"/>
                <a:ea typeface="+mj-ea"/>
                <a:cs typeface="+mj-cs"/>
                <a:sym typeface="Arial"/>
              </a:rPr>
              <a:t>All commands h</a:t>
            </a:r>
            <a:r>
              <a:rPr sz="2800" dirty="0">
                <a:solidFill>
                  <a:srgbClr val="4F5558"/>
                </a:solidFill>
                <a:latin typeface="+mj-lt"/>
                <a:ea typeface="+mj-ea"/>
                <a:cs typeface="+mj-cs"/>
                <a:sym typeface="Arial"/>
              </a:rPr>
              <a:t>ave different syntaxes</a:t>
            </a:r>
            <a:r>
              <a:rPr lang="en-GB" sz="2800" dirty="0">
                <a:solidFill>
                  <a:srgbClr val="4F5558"/>
                </a:solidFill>
                <a:latin typeface="+mj-lt"/>
                <a:ea typeface="+mj-ea"/>
                <a:cs typeface="+mj-cs"/>
                <a:sym typeface="Arial"/>
              </a:rPr>
              <a:t> &amp; command line switches</a:t>
            </a:r>
          </a:p>
          <a:p>
            <a:pPr marL="914400" lvl="0" indent="-457200" algn="l" defTabSz="457200">
              <a:buFont typeface="Arial" panose="020B0604020202020204" pitchFamily="34" charset="0"/>
              <a:buChar char="•"/>
              <a:defRPr sz="1800"/>
            </a:pPr>
            <a:endParaRPr sz="2800" dirty="0">
              <a:solidFill>
                <a:srgbClr val="4F5558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914400" lvl="0" indent="-457200" algn="l" defTabSz="457200">
              <a:buFont typeface="Arial" panose="020B0604020202020204" pitchFamily="34" charset="0"/>
              <a:buChar char="•"/>
              <a:defRPr sz="1800"/>
            </a:pPr>
            <a:r>
              <a:rPr sz="2800" dirty="0">
                <a:solidFill>
                  <a:srgbClr val="4F5558"/>
                </a:solidFill>
                <a:latin typeface="+mj-lt"/>
                <a:ea typeface="+mj-ea"/>
                <a:cs typeface="+mj-cs"/>
                <a:sym typeface="Arial"/>
              </a:rPr>
              <a:t>They're platform specific (RHEL, Debian, Windows, …)</a:t>
            </a:r>
          </a:p>
        </p:txBody>
      </p:sp>
      <p:pic>
        <p:nvPicPr>
          <p:cNvPr id="14" name="pasted-image.pdf">
            <a:extLst>
              <a:ext uri="{FF2B5EF4-FFF2-40B4-BE49-F238E27FC236}">
                <a16:creationId xmlns:a16="http://schemas.microsoft.com/office/drawing/2014/main" id="{887329C1-0940-1949-AD6C-2DCDBF7BB836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1197" y="1482496"/>
            <a:ext cx="1062162" cy="594354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B52070-B4DC-8447-B32E-96750E3D9AF7}"/>
              </a:ext>
            </a:extLst>
          </p:cNvPr>
          <p:cNvSpPr txBox="1"/>
          <p:nvPr/>
        </p:nvSpPr>
        <p:spPr>
          <a:xfrm>
            <a:off x="609603" y="4932739"/>
            <a:ext cx="38411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has read access to /</a:t>
            </a:r>
            <a:r>
              <a:rPr lang="en-US" sz="1680" dirty="0" err="1"/>
              <a:t>myapp</a:t>
            </a:r>
            <a:r>
              <a:rPr lang="en-US" sz="1680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78453-777D-8D4C-8C76-F1C175132F1D}"/>
              </a:ext>
            </a:extLst>
          </p:cNvPr>
          <p:cNvSpPr txBox="1"/>
          <p:nvPr/>
        </p:nvSpPr>
        <p:spPr>
          <a:xfrm>
            <a:off x="609603" y="4373386"/>
            <a:ext cx="181652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exists?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7A6DB-7C87-9148-9A4E-9F1673EEB8BC}"/>
              </a:ext>
            </a:extLst>
          </p:cNvPr>
          <p:cNvSpPr txBox="1"/>
          <p:nvPr/>
        </p:nvSpPr>
        <p:spPr>
          <a:xfrm>
            <a:off x="609603" y="1482496"/>
            <a:ext cx="338265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Is web server listening on </a:t>
            </a:r>
            <a:r>
              <a:rPr lang="en-US" sz="1680" dirty="0" err="1"/>
              <a:t>tcp</a:t>
            </a:r>
            <a:r>
              <a:rPr lang="en-US" sz="1680" dirty="0"/>
              <a:t>/80?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610AD-523C-1E44-B676-0F45C20DED4A}"/>
              </a:ext>
            </a:extLst>
          </p:cNvPr>
          <p:cNvSpPr txBox="1"/>
          <p:nvPr/>
        </p:nvSpPr>
        <p:spPr>
          <a:xfrm>
            <a:off x="609603" y="2066216"/>
            <a:ext cx="441338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Is web server delivering the correct content?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06A53-4405-4D40-8383-A5ED0917AC12}"/>
              </a:ext>
            </a:extLst>
          </p:cNvPr>
          <p:cNvSpPr txBox="1"/>
          <p:nvPr/>
        </p:nvSpPr>
        <p:spPr>
          <a:xfrm>
            <a:off x="609602" y="2719211"/>
            <a:ext cx="202741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Using TLS or SSL?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7BD923-0D62-8847-A436-68CFAFD1582F}"/>
              </a:ext>
            </a:extLst>
          </p:cNvPr>
          <p:cNvSpPr txBox="1"/>
          <p:nvPr/>
        </p:nvSpPr>
        <p:spPr>
          <a:xfrm>
            <a:off x="627419" y="3275221"/>
            <a:ext cx="21515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SSH v2 Configured?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BC034F-9478-B045-B522-7AB1A2FABC47}"/>
              </a:ext>
            </a:extLst>
          </p:cNvPr>
          <p:cNvSpPr txBox="1"/>
          <p:nvPr/>
        </p:nvSpPr>
        <p:spPr>
          <a:xfrm>
            <a:off x="609603" y="5610102"/>
            <a:ext cx="387798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does not have </a:t>
            </a:r>
            <a:r>
              <a:rPr lang="en-US" sz="1680" dirty="0" err="1"/>
              <a:t>sudo</a:t>
            </a:r>
            <a:r>
              <a:rPr lang="en-US" sz="1680" dirty="0"/>
              <a:t> access?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88106-11DC-1D46-B8B8-C4155535BBA5}"/>
              </a:ext>
            </a:extLst>
          </p:cNvPr>
          <p:cNvSpPr txBox="1"/>
          <p:nvPr/>
        </p:nvSpPr>
        <p:spPr>
          <a:xfrm>
            <a:off x="609603" y="6263098"/>
            <a:ext cx="44871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does not have read access to /</a:t>
            </a:r>
            <a:r>
              <a:rPr lang="en-US" sz="1680" dirty="0" err="1"/>
              <a:t>etc</a:t>
            </a:r>
            <a:r>
              <a:rPr lang="en-US" sz="1680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CF55F-0C17-B645-8BCA-8A19B9E4B441}"/>
              </a:ext>
            </a:extLst>
          </p:cNvPr>
          <p:cNvSpPr txBox="1"/>
          <p:nvPr/>
        </p:nvSpPr>
        <p:spPr>
          <a:xfrm>
            <a:off x="609603" y="3803521"/>
            <a:ext cx="465544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User ‘foo’ has read no write access to /</a:t>
            </a:r>
            <a:r>
              <a:rPr lang="en-US" sz="1680" dirty="0" err="1"/>
              <a:t>myapp</a:t>
            </a:r>
            <a:r>
              <a:rPr lang="en-US" sz="1680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9245C-9CBF-7D48-8217-0F95E51C9379}"/>
              </a:ext>
            </a:extLst>
          </p:cNvPr>
          <p:cNvSpPr txBox="1"/>
          <p:nvPr/>
        </p:nvSpPr>
        <p:spPr>
          <a:xfrm>
            <a:off x="609603" y="6886272"/>
            <a:ext cx="21515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80"/>
            </a:lvl1pPr>
          </a:lstStyle>
          <a:p>
            <a:r>
              <a:rPr lang="en-US" dirty="0"/>
              <a:t>SSH v1 Configured?</a:t>
            </a:r>
          </a:p>
        </p:txBody>
      </p:sp>
    </p:spTree>
    <p:extLst>
      <p:ext uri="{BB962C8B-B14F-4D97-AF65-F5344CB8AC3E}">
        <p14:creationId xmlns:p14="http://schemas.microsoft.com/office/powerpoint/2010/main" val="9994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462B89-114D-CD4E-9350-B296DDB6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Introducing...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603B8-4B54-7746-BA07-5ACC5A3A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92" y="2769326"/>
            <a:ext cx="8715416" cy="21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Gill Sans"/>
              </a:rPr>
              <a:t>What is InSpec?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157AD-083D-624F-8A45-24BDCD44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6100"/>
            <a:ext cx="13408800" cy="5189980"/>
          </a:xfrm>
        </p:spPr>
        <p:txBody>
          <a:bodyPr/>
          <a:lstStyle/>
          <a:p>
            <a:pPr lvl="0"/>
            <a:r>
              <a:rPr lang="en-US" dirty="0"/>
              <a:t>InSpec provides </a:t>
            </a:r>
            <a:r>
              <a:rPr lang="en-US" b="1" dirty="0"/>
              <a:t>consistent</a:t>
            </a:r>
            <a:r>
              <a:rPr lang="en-US" dirty="0"/>
              <a:t> DSL that is </a:t>
            </a:r>
            <a:r>
              <a:rPr lang="en-US" b="1" dirty="0"/>
              <a:t>platform agnostic </a:t>
            </a:r>
            <a:r>
              <a:rPr lang="en-US" dirty="0"/>
              <a:t>to check status of </a:t>
            </a:r>
            <a:r>
              <a:rPr lang="en-US" b="1" dirty="0"/>
              <a:t>any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AWS IAM users</a:t>
            </a:r>
          </a:p>
          <a:p>
            <a:pPr lvl="1"/>
            <a:r>
              <a:rPr lang="en-US" dirty="0"/>
              <a:t>AWS S3 Buckets</a:t>
            </a:r>
          </a:p>
          <a:p>
            <a:pPr lvl="1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Complex implementation code abstracted out</a:t>
            </a:r>
          </a:p>
          <a:p>
            <a:r>
              <a:rPr lang="en-US" dirty="0"/>
              <a:t>May InSpec profiles exist in the community, and Chef provide key profiles matching industry specific compliance regulations</a:t>
            </a:r>
          </a:p>
        </p:txBody>
      </p:sp>
    </p:spTree>
    <p:extLst>
      <p:ext uri="{BB962C8B-B14F-4D97-AF65-F5344CB8AC3E}">
        <p14:creationId xmlns:p14="http://schemas.microsoft.com/office/powerpoint/2010/main" val="2434351118"/>
      </p:ext>
    </p:extLst>
  </p:cSld>
  <p:clrMapOvr>
    <a:masterClrMapping/>
  </p:clrMapOvr>
</p:sld>
</file>

<file path=ppt/theme/theme1.xml><?xml version="1.0" encoding="utf-8"?>
<a:theme xmlns:a="http://schemas.openxmlformats.org/drawingml/2006/main" name="Chef template 2017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67482</TotalTime>
  <Words>1687</Words>
  <Application>Microsoft Macintosh PowerPoint</Application>
  <PresentationFormat>Custom</PresentationFormat>
  <Paragraphs>309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ＭＳ Ｐゴシック</vt:lpstr>
      <vt:lpstr>Arial</vt:lpstr>
      <vt:lpstr>Arial Hebrew</vt:lpstr>
      <vt:lpstr>Cabin</vt:lpstr>
      <vt:lpstr>Calibri</vt:lpstr>
      <vt:lpstr>Consolas</vt:lpstr>
      <vt:lpstr>Courier</vt:lpstr>
      <vt:lpstr>Courier New</vt:lpstr>
      <vt:lpstr>Gill Sans</vt:lpstr>
      <vt:lpstr>Noto Sans Symbols</vt:lpstr>
      <vt:lpstr>Raleway</vt:lpstr>
      <vt:lpstr>Wingdings</vt:lpstr>
      <vt:lpstr>Chef template 2017</vt:lpstr>
      <vt:lpstr>InSpec Jumpstart </vt:lpstr>
      <vt:lpstr>Automated Testing</vt:lpstr>
      <vt:lpstr>Objectives</vt:lpstr>
      <vt:lpstr>Types of Testing</vt:lpstr>
      <vt:lpstr>Historical Timeline</vt:lpstr>
      <vt:lpstr>Many types of test</vt:lpstr>
      <vt:lpstr>Many types of test</vt:lpstr>
      <vt:lpstr>Introducing...</vt:lpstr>
      <vt:lpstr>What is InSpec?</vt:lpstr>
      <vt:lpstr>Bash vs InSpec for testing</vt:lpstr>
      <vt:lpstr>InSpec for AWS</vt:lpstr>
      <vt:lpstr>InSpec is cross platform</vt:lpstr>
      <vt:lpstr>InSpec is Agentless</vt:lpstr>
      <vt:lpstr>Integration (functional) vs Compliance (security) Tests</vt:lpstr>
      <vt:lpstr>Integration (functional) vs Compliance (security) Tests</vt:lpstr>
      <vt:lpstr>Integration (functional) vs Compliance (security) Tests</vt:lpstr>
      <vt:lpstr>Integration AND Compliance Tests – Two Separate Use Cases</vt:lpstr>
      <vt:lpstr>InSpec for Integration vs Compliance Testing</vt:lpstr>
      <vt:lpstr>Historical Timeline</vt:lpstr>
      <vt:lpstr>Key Takeaways</vt:lpstr>
      <vt:lpstr>PowerPoint Presentation</vt:lpstr>
      <vt:lpstr>Further Resources</vt:lpstr>
      <vt:lpstr>Community Resources</vt:lpstr>
      <vt:lpstr>PowerPoint Presentation</vt:lpstr>
    </vt:vector>
  </TitlesOfParts>
  <Company>Chef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Anthony Rees</cp:lastModifiedBy>
  <cp:revision>1644</cp:revision>
  <cp:lastPrinted>2017-04-06T18:40:23Z</cp:lastPrinted>
  <dcterms:created xsi:type="dcterms:W3CDTF">2015-04-20T20:56:17Z</dcterms:created>
  <dcterms:modified xsi:type="dcterms:W3CDTF">2018-06-22T05:00:49Z</dcterms:modified>
</cp:coreProperties>
</file>