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56" r:id="rId4"/>
    <p:sldId id="279" r:id="rId5"/>
    <p:sldId id="289" r:id="rId6"/>
    <p:sldId id="290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8" r:id="rId17"/>
    <p:sldId id="277" r:id="rId18"/>
    <p:sldId id="281" r:id="rId19"/>
    <p:sldId id="286" r:id="rId20"/>
    <p:sldId id="282" r:id="rId21"/>
    <p:sldId id="287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8A85-2830-4BCE-8C90-4422035B0BE5}" v="49" dt="2022-07-27T02:02:02.350"/>
    <p1510:client id="{E0E72E34-4B23-4A30-A2D6-E84AB16C5127}" v="3" dt="2022-09-22T14:44:2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5077" autoAdjust="0"/>
  </p:normalViewPr>
  <p:slideViewPr>
    <p:cSldViewPr snapToGrid="0" snapToObjects="1">
      <p:cViewPr varScale="1">
        <p:scale>
          <a:sx n="185" d="100"/>
          <a:sy n="185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0E72E34-4B23-4A30-A2D6-E84AB16C5127}"/>
    <pc:docChg chg="modSld">
      <pc:chgData name="Joseph Su" userId="547037e20b00b288" providerId="Windows Live" clId="Web-{E0E72E34-4B23-4A30-A2D6-E84AB16C5127}" dt="2022-09-22T14:44:20.948" v="2" actId="20577"/>
      <pc:docMkLst>
        <pc:docMk/>
      </pc:docMkLst>
      <pc:sldChg chg="modSp">
        <pc:chgData name="Joseph Su" userId="547037e20b00b288" providerId="Windows Live" clId="Web-{E0E72E34-4B23-4A30-A2D6-E84AB16C5127}" dt="2022-09-22T14:44:20.948" v="2" actId="20577"/>
        <pc:sldMkLst>
          <pc:docMk/>
          <pc:sldMk cId="3388190109" sldId="279"/>
        </pc:sldMkLst>
        <pc:spChg chg="mod">
          <ac:chgData name="Joseph Su" userId="547037e20b00b288" providerId="Windows Live" clId="Web-{E0E72E34-4B23-4A30-A2D6-E84AB16C5127}" dt="2022-09-22T14:44:20.948" v="2" actId="20577"/>
          <ac:spMkLst>
            <pc:docMk/>
            <pc:sldMk cId="3388190109" sldId="279"/>
            <ac:spMk id="16" creationId="{34C77894-B475-4748-8D78-3A4658AF2433}"/>
          </ac:spMkLst>
        </pc:spChg>
      </pc:sldChg>
    </pc:docChg>
  </pc:docChgLst>
  <pc:docChgLst>
    <pc:chgData name="Joseph Su" userId="547037e20b00b288" providerId="Windows Live" clId="Web-{74B18A85-2830-4BCE-8C90-4422035B0BE5}"/>
    <pc:docChg chg="addSld delSld modSld sldOrd addMainMaster modMainMaster">
      <pc:chgData name="Joseph Su" userId="547037e20b00b288" providerId="Windows Live" clId="Web-{74B18A85-2830-4BCE-8C90-4422035B0BE5}" dt="2022-07-27T02:02:01.100" v="35" actId="20577"/>
      <pc:docMkLst>
        <pc:docMk/>
      </pc:docMkLst>
      <pc:sldChg chg="del">
        <pc:chgData name="Joseph Su" userId="547037e20b00b288" providerId="Windows Live" clId="Web-{74B18A85-2830-4BCE-8C90-4422035B0BE5}" dt="2022-07-27T02:01:48.303" v="31"/>
        <pc:sldMkLst>
          <pc:docMk/>
          <pc:sldMk cId="1622018756" sldId="260"/>
        </pc:sldMkLst>
      </pc:sldChg>
      <pc:sldChg chg="del">
        <pc:chgData name="Joseph Su" userId="547037e20b00b288" providerId="Windows Live" clId="Web-{74B18A85-2830-4BCE-8C90-4422035B0BE5}" dt="2022-07-27T02:01:26.208" v="24"/>
        <pc:sldMkLst>
          <pc:docMk/>
          <pc:sldMk cId="781884789" sldId="280"/>
        </pc:sldMkLst>
      </pc:sldChg>
      <pc:sldChg chg="modSp add del">
        <pc:chgData name="Joseph Su" userId="547037e20b00b288" providerId="Windows Live" clId="Web-{74B18A85-2830-4BCE-8C90-4422035B0BE5}" dt="2022-07-27T02:01:24.318" v="23"/>
        <pc:sldMkLst>
          <pc:docMk/>
          <pc:sldMk cId="3561489912" sldId="288"/>
        </pc:sldMkLst>
        <pc:spChg chg="mod">
          <ac:chgData name="Joseph Su" userId="547037e20b00b288" providerId="Windows Live" clId="Web-{74B18A85-2830-4BCE-8C90-4422035B0BE5}" dt="2022-07-27T02:01:07.833" v="15" actId="20577"/>
          <ac:spMkLst>
            <pc:docMk/>
            <pc:sldMk cId="3561489912" sldId="288"/>
            <ac:spMk id="4" creationId="{00000000-0000-0000-0000-000000000000}"/>
          </ac:spMkLst>
        </pc:spChg>
      </pc:sldChg>
      <pc:sldChg chg="modSp add ord">
        <pc:chgData name="Joseph Su" userId="547037e20b00b288" providerId="Windows Live" clId="Web-{74B18A85-2830-4BCE-8C90-4422035B0BE5}" dt="2022-07-27T02:02:01.100" v="35" actId="20577"/>
        <pc:sldMkLst>
          <pc:docMk/>
          <pc:sldMk cId="662350024" sldId="289"/>
        </pc:sldMkLst>
        <pc:spChg chg="mod">
          <ac:chgData name="Joseph Su" userId="547037e20b00b288" providerId="Windows Live" clId="Web-{74B18A85-2830-4BCE-8C90-4422035B0BE5}" dt="2022-07-27T02:02:01.100" v="35" actId="20577"/>
          <ac:spMkLst>
            <pc:docMk/>
            <pc:sldMk cId="662350024" sldId="289"/>
            <ac:spMk id="4" creationId="{00000000-0000-0000-0000-000000000000}"/>
          </ac:spMkLst>
        </pc:spChg>
      </pc:sldChg>
      <pc:sldChg chg="modSp add">
        <pc:chgData name="Joseph Su" userId="547037e20b00b288" providerId="Windows Live" clId="Web-{74B18A85-2830-4BCE-8C90-4422035B0BE5}" dt="2022-07-27T02:01:53.694" v="32" actId="1076"/>
        <pc:sldMkLst>
          <pc:docMk/>
          <pc:sldMk cId="25483441" sldId="290"/>
        </pc:sldMkLst>
        <pc:spChg chg="mod">
          <ac:chgData name="Joseph Su" userId="547037e20b00b288" providerId="Windows Live" clId="Web-{74B18A85-2830-4BCE-8C90-4422035B0BE5}" dt="2022-07-27T02:01:53.694" v="32" actId="1076"/>
          <ac:spMkLst>
            <pc:docMk/>
            <pc:sldMk cId="25483441" sldId="290"/>
            <ac:spMk id="4" creationId="{00000000-0000-0000-0000-000000000000}"/>
          </ac:spMkLst>
        </pc:spChg>
      </pc:sldChg>
      <pc:sldMasterChg chg="modSldLayout">
        <pc:chgData name="Joseph Su" userId="547037e20b00b288" providerId="Windows Live" clId="Web-{74B18A85-2830-4BCE-8C90-4422035B0BE5}" dt="2022-07-27T01:58:36.311" v="0"/>
        <pc:sldMasterMkLst>
          <pc:docMk/>
          <pc:sldMasterMk cId="3909595300" sldId="2147483660"/>
        </pc:sldMasterMkLst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421352523" sldId="2147483684"/>
          </pc:sldLayoutMkLst>
        </pc:sldLayoutChg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1074964310" sldId="2147483685"/>
          </pc:sldLayoutMkLst>
        </pc:sldLayoutChg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671036669" sldId="2147483686"/>
          </pc:sldLayoutMkLst>
        </pc:sldLayoutChg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3066712575" sldId="2147483687"/>
          </pc:sldLayoutMkLst>
        </pc:sldLayoutChg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3752436851" sldId="2147483688"/>
          </pc:sldLayoutMkLst>
        </pc:sldLayoutChg>
        <pc:sldLayoutChg chg="replId">
          <pc:chgData name="Joseph Su" userId="547037e20b00b288" providerId="Windows Live" clId="Web-{74B18A85-2830-4BCE-8C90-4422035B0BE5}" dt="2022-07-27T01:58:36.311" v="0"/>
          <pc:sldLayoutMkLst>
            <pc:docMk/>
            <pc:sldMasterMk cId="3909595300" sldId="2147483660"/>
            <pc:sldLayoutMk cId="1378993462" sldId="2147483689"/>
          </pc:sldLayoutMkLst>
        </pc:sldLayoutChg>
      </pc:sldMasterChg>
      <pc:sldMasterChg chg="add addSldLayout">
        <pc:chgData name="Joseph Su" userId="547037e20b00b288" providerId="Windows Live" clId="Web-{74B18A85-2830-4BCE-8C90-4422035B0BE5}" dt="2022-07-27T01:58:36.311" v="0"/>
        <pc:sldMasterMkLst>
          <pc:docMk/>
          <pc:sldMasterMk cId="3580814561" sldId="2147483672"/>
        </pc:sldMasterMkLst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833147704" sldId="2147483673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623351629" sldId="2147483674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779653274" sldId="2147483675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3760116194" sldId="2147483676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592883526" sldId="2147483677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1659241991" sldId="2147483678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977328240" sldId="2147483679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1099480321" sldId="2147483680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1478644385" sldId="2147483681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3977364784" sldId="2147483682"/>
          </pc:sldLayoutMkLst>
        </pc:sldLayoutChg>
        <pc:sldLayoutChg chg="add">
          <pc:chgData name="Joseph Su" userId="547037e20b00b288" providerId="Windows Live" clId="Web-{74B18A85-2830-4BCE-8C90-4422035B0BE5}" dt="2022-07-27T01:58:36.311" v="0"/>
          <pc:sldLayoutMkLst>
            <pc:docMk/>
            <pc:sldMasterMk cId="3580814561" sldId="2147483672"/>
            <pc:sldLayoutMk cId="2141196327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39E6D-BBCF-2841-9BCB-F89BB10A451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84B8-6BAE-AF44-8556-22231BC24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B420C-A319-AA44-93FF-8B9F1BEB6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B420C-A319-AA44-93FF-8B9F1BEB6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F7EF-E66B-F844-839E-6CD00CFAE309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232-BA01-7549-B88A-A6BC7654FD3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939-06E8-7C48-B565-DF839CD9D5C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1463-592F-994B-A22B-383B7150EED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87A1-56B5-F748-A51B-299E7B8B75C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341-4126-5A40-8390-19FC9AFACBB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7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C10B-D232-5545-BD98-4857ED76BDD9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3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970A-D3D0-2445-90CA-92E0391E0678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F11C-F0E8-0B45-B618-1CB83E7E71D6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9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A35-9407-EC49-B598-800B017B9197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1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0A3-B094-D34D-A338-B4E25E17D9BD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36A8-AFCF-4F4B-9D13-07128F1B017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4BE941D6-8021-BB4F-9F64-A8876B2AC0E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47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90CD-CB05-2549-830A-E03D8626838C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20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FCEE-B0D7-D54C-9F74-F2894006ACC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3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2076-2E52-8B4E-B5A3-91A06F7E6E37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22ED-ABF6-014C-99F2-7B9E6CB3ED1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ACF3-806B-8942-82FE-2AFEBD7E2796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36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D393-406D-644B-99D8-F7417E4542E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3EA62-D550-2945-894F-C3495584C0B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6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BBBE-0AC6-DC46-91B1-6CF2FB6F7C5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3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3A8-D1B0-6B4E-82E6-DD8EA33FA9C6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1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3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16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83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1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28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03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4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4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295E-7E40-654F-AD50-14875ECF06F3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5017-3E79-1846-97DB-54B242126EB4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D139-9FB0-1B49-94CA-08E1040A3E4E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AFEA-F342-954E-BB88-ED54B955F1C4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75C-FD4D-4A48-8779-021B240AF6C8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A517-BFF6-8448-ABB9-3BC4AE0D2179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014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E385-2F58-0F46-9ED1-7FBBB74DDD4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FDBAF4-0E5B-5A46-8CF6-8AD9A5F27789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CIS 014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4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s://www.tutorialspoint.com/cplusplus/cpp_null_pointers.htm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www.cplusplus.com/files/tutorial.pdf" TargetMode="External"/><Relationship Id="rId4" Type="http://schemas.openxmlformats.org/officeDocument/2006/relationships/hyperlink" Target="http://www.cplusplus.com/reference/cstdlib/ran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Consider the following code: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char* p = new char[3];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 code declares a pointer variable,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/>
              <a:t>, that points to a char array of 3 elements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 char array of 3 elements is dynamically allocated at run time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  <a:latin typeface="Courier"/>
                <a:cs typeface="Courier"/>
              </a:rPr>
              <a:t>new</a:t>
            </a:r>
            <a:r>
              <a:rPr lang="en-US" sz="2400" dirty="0"/>
              <a:t> operator returns a pointer to the </a:t>
            </a:r>
            <a:r>
              <a:rPr lang="en-US" sz="2400" b="1" dirty="0">
                <a:solidFill>
                  <a:srgbClr val="FFFF00"/>
                </a:solidFill>
              </a:rPr>
              <a:t>first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element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the char array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/>
              <a:t> points to the address of the </a:t>
            </a:r>
            <a:r>
              <a:rPr lang="en-US" sz="2400" b="1" dirty="0">
                <a:solidFill>
                  <a:srgbClr val="FFFF00"/>
                </a:solidFill>
              </a:rPr>
              <a:t>first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element of the char array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lvl="3"/>
            <a:endParaRPr lang="en-US" sz="2400" dirty="0">
              <a:solidFill>
                <a:srgbClr val="FF0000"/>
              </a:solidFill>
            </a:endParaRPr>
          </a:p>
          <a:p>
            <a:pPr lvl="3"/>
            <a:r>
              <a:rPr lang="en-US" sz="2400" dirty="0">
                <a:solidFill>
                  <a:srgbClr val="FFFF00"/>
                </a:solidFill>
              </a:rPr>
              <a:t>	   P								char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7256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ALLOCATION: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0433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3351" y="4480373"/>
            <a:ext cx="2556006" cy="759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0433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3350" y="5239645"/>
            <a:ext cx="2556007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F231</a:t>
            </a:r>
          </a:p>
        </p:txBody>
      </p:sp>
      <p:cxnSp>
        <p:nvCxnSpPr>
          <p:cNvPr id="12" name="Elbow Connector 11"/>
          <p:cNvCxnSpPr>
            <a:stCxn id="15" idx="3"/>
          </p:cNvCxnSpPr>
          <p:nvPr/>
        </p:nvCxnSpPr>
        <p:spPr>
          <a:xfrm>
            <a:off x="3454400" y="4794770"/>
            <a:ext cx="1998133" cy="80781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458" y="4585406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7" y="5378313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4637336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6800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6800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3167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p[2]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33167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Dynamically allocated: array size can be determined at </a:t>
            </a:r>
            <a:r>
              <a:rPr lang="en-US" sz="2400" dirty="0">
                <a:solidFill>
                  <a:srgbClr val="FFFF00"/>
                </a:solidFill>
              </a:rPr>
              <a:t>run</a:t>
            </a:r>
            <a:r>
              <a:rPr lang="en-US" sz="2400" dirty="0"/>
              <a:t> time: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size = 3;</a:t>
            </a:r>
          </a:p>
          <a:p>
            <a:r>
              <a:rPr lang="en-US" sz="2000" dirty="0">
                <a:latin typeface="Courier New"/>
                <a:cs typeface="Courier New"/>
              </a:rPr>
              <a:t>char* p = new char[size];		// will compile and run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Statically allocated: array size has to be a constant and known before the program runs, at </a:t>
            </a:r>
            <a:r>
              <a:rPr lang="en-US" sz="2400" dirty="0">
                <a:solidFill>
                  <a:srgbClr val="FFFF00"/>
                </a:solidFill>
              </a:rPr>
              <a:t>design</a:t>
            </a:r>
            <a:r>
              <a:rPr lang="en-US" sz="2400" dirty="0"/>
              <a:t> time: </a:t>
            </a:r>
          </a:p>
          <a:p>
            <a:endParaRPr lang="en-US" sz="2400" dirty="0"/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size = 3;</a:t>
            </a:r>
          </a:p>
          <a:p>
            <a:r>
              <a:rPr lang="en-US" sz="2000" dirty="0">
                <a:latin typeface="Courier New"/>
                <a:cs typeface="Courier New"/>
              </a:rPr>
              <a:t>char p[size];	// this gives compiler warnings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b="1" dirty="0">
                <a:solidFill>
                  <a:srgbClr val="FFFF00"/>
                </a:solidFill>
              </a:rPr>
              <a:t>CORRECTION</a:t>
            </a:r>
            <a:r>
              <a:rPr lang="en-US" sz="2400" dirty="0"/>
              <a:t>: </a:t>
            </a:r>
            <a:r>
              <a:rPr lang="en-US" sz="2400" dirty="0">
                <a:latin typeface="Courier New"/>
                <a:cs typeface="Courier New"/>
              </a:rPr>
              <a:t>size</a:t>
            </a:r>
            <a:r>
              <a:rPr lang="en-US" sz="2400" dirty="0"/>
              <a:t> needs to be a constant</a:t>
            </a:r>
          </a:p>
          <a:p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const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size = 3;</a:t>
            </a:r>
          </a:p>
          <a:p>
            <a:r>
              <a:rPr lang="en-US" sz="2000" dirty="0">
                <a:latin typeface="Courier New"/>
                <a:cs typeface="Courier New"/>
              </a:rPr>
              <a:t>char p[size];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543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vs. STATIC ALLOCATION: SYNTAX</a:t>
            </a:r>
          </a:p>
        </p:txBody>
      </p:sp>
    </p:spTree>
    <p:extLst>
      <p:ext uri="{BB962C8B-B14F-4D97-AF65-F5344CB8AC3E}">
        <p14:creationId xmlns:p14="http://schemas.microsoft.com/office/powerpoint/2010/main" val="208650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char* p = new char[3];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To get the first element of the char array: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*p			// dereferencing p to get to the first element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p[0]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To get the 2</a:t>
            </a:r>
            <a:r>
              <a:rPr lang="en-US" sz="2400" baseline="30000" dirty="0"/>
              <a:t>nd</a:t>
            </a:r>
            <a:r>
              <a:rPr lang="en-US" sz="2400" dirty="0"/>
              <a:t> element of the char array: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*(p+1)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p[1]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			p							   char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540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DYNAMIC ALLOCATION: POINTER OPS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160433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3824" y="4325245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0433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3824" y="5239645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F231</a:t>
            </a:r>
          </a:p>
        </p:txBody>
      </p:sp>
      <p:cxnSp>
        <p:nvCxnSpPr>
          <p:cNvPr id="12" name="Elbow Connector 11"/>
          <p:cNvCxnSpPr>
            <a:stCxn id="15" idx="3"/>
          </p:cNvCxnSpPr>
          <p:nvPr/>
        </p:nvCxnSpPr>
        <p:spPr>
          <a:xfrm>
            <a:off x="3454400" y="4794770"/>
            <a:ext cx="1998133" cy="80781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458" y="4585406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7" y="5378313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4637336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6800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6800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3167" y="4325245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p[2]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33167" y="5239645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arr</a:t>
            </a:r>
            <a:r>
              <a:rPr lang="en-US" sz="2000" dirty="0">
                <a:latin typeface="Courier New"/>
                <a:cs typeface="Courier New"/>
              </a:rPr>
              <a:t>[10];	 	// 4 bytes for each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slot of 10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 err="1"/>
              <a:t>arr</a:t>
            </a:r>
            <a:r>
              <a:rPr lang="en-US" sz="2400" dirty="0"/>
              <a:t> is a pointer pointing to the first element of the array, </a:t>
            </a:r>
            <a:r>
              <a:rPr lang="en-US" sz="2400" dirty="0" err="1"/>
              <a:t>arr</a:t>
            </a:r>
            <a:r>
              <a:rPr lang="en-US" sz="2400" dirty="0"/>
              <a:t>[0]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type does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have where 0 &lt; </a:t>
            </a:r>
            <a:r>
              <a:rPr lang="en-US" sz="2400" dirty="0" err="1"/>
              <a:t>i</a:t>
            </a:r>
            <a:r>
              <a:rPr lang="en-US" sz="2400" dirty="0"/>
              <a:t> &lt; 10?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 pointer is an address in memory</a:t>
            </a:r>
          </a:p>
          <a:p>
            <a:pPr marL="342900" indent="-342900">
              <a:buFontTx/>
              <a:buChar char="•"/>
            </a:pPr>
            <a:r>
              <a:rPr lang="en-US" sz="2400" dirty="0" err="1"/>
              <a:t>arr</a:t>
            </a:r>
            <a:r>
              <a:rPr lang="en-US" sz="2400" dirty="0"/>
              <a:t>, or </a:t>
            </a:r>
            <a:r>
              <a:rPr lang="en-US" sz="2400" dirty="0" err="1"/>
              <a:t>arr</a:t>
            </a:r>
            <a:r>
              <a:rPr lang="en-US" sz="2400" dirty="0"/>
              <a:t>[0], has the address of F10</a:t>
            </a:r>
          </a:p>
          <a:p>
            <a:pPr marL="342900" indent="-342900">
              <a:buFontTx/>
              <a:buChar char="•"/>
            </a:pPr>
            <a:r>
              <a:rPr lang="en-US" sz="2400" dirty="0" err="1"/>
              <a:t>arr</a:t>
            </a:r>
            <a:r>
              <a:rPr lang="en-US" sz="2400" dirty="0"/>
              <a:t> + 1 points to the </a:t>
            </a:r>
            <a:r>
              <a:rPr lang="en-US" sz="2400" dirty="0">
                <a:solidFill>
                  <a:srgbClr val="FFFF00"/>
                </a:solidFill>
              </a:rPr>
              <a:t>next memory slot, the one occupies by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[1]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8289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ARITHMETIC: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766" y="4806669"/>
            <a:ext cx="986367" cy="80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766" y="5612179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1133" y="4806669"/>
            <a:ext cx="986367" cy="80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[1]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1133" y="5612179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500" y="4806669"/>
            <a:ext cx="986367" cy="805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[2]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7500" y="5612179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ourier New"/>
              <a:cs typeface="Courier New"/>
            </a:endParaRPr>
          </a:p>
          <a:p>
            <a:pPr algn="ctr"/>
            <a:r>
              <a:rPr lang="en-US" sz="2000" dirty="0">
                <a:latin typeface="Courier New"/>
                <a:cs typeface="Courier New"/>
              </a:rPr>
              <a:t>int </a:t>
            </a:r>
            <a:r>
              <a:rPr lang="en-US" sz="2000" dirty="0" err="1">
                <a:latin typeface="Courier New"/>
                <a:cs typeface="Courier New"/>
              </a:rPr>
              <a:t>arr</a:t>
            </a:r>
            <a:r>
              <a:rPr lang="en-US" sz="2000" dirty="0">
                <a:latin typeface="Courier New"/>
                <a:cs typeface="Courier New"/>
              </a:rPr>
              <a:t>[10];	 	// 4 bytes for each int slot of 10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If </a:t>
            </a:r>
            <a:r>
              <a:rPr lang="en-US" sz="2400" dirty="0" err="1"/>
              <a:t>arr</a:t>
            </a:r>
            <a:r>
              <a:rPr lang="en-US" sz="2400" dirty="0"/>
              <a:t>[0] occupies F10, the next 4 bytes over is </a:t>
            </a:r>
            <a:r>
              <a:rPr lang="en-US" sz="2400" dirty="0" err="1"/>
              <a:t>arr</a:t>
            </a:r>
            <a:r>
              <a:rPr lang="en-US" sz="2400" dirty="0"/>
              <a:t>[1] which occupies F14, etc.</a:t>
            </a:r>
          </a:p>
          <a:p>
            <a:pPr marL="342900" indent="-342900">
              <a:buFontTx/>
              <a:buChar char="•"/>
            </a:pPr>
            <a:r>
              <a:rPr lang="en-US" sz="2400" dirty="0" err="1"/>
              <a:t>arr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 occupies the memory slot of the </a:t>
            </a:r>
            <a:r>
              <a:rPr lang="en-US" sz="2400" dirty="0" err="1"/>
              <a:t>i-th</a:t>
            </a:r>
            <a:r>
              <a:rPr lang="en-US" sz="2400" dirty="0"/>
              <a:t> element in the array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If </a:t>
            </a:r>
            <a:r>
              <a:rPr lang="en-US" sz="2400" dirty="0" err="1"/>
              <a:t>arr</a:t>
            </a:r>
            <a:r>
              <a:rPr lang="en-US" sz="2400" dirty="0"/>
              <a:t> is the pointer to </a:t>
            </a:r>
            <a:r>
              <a:rPr lang="en-US" sz="2400" dirty="0" err="1"/>
              <a:t>arr</a:t>
            </a:r>
            <a:r>
              <a:rPr lang="en-US" sz="2400" dirty="0"/>
              <a:t>[0], then (</a:t>
            </a:r>
            <a:r>
              <a:rPr lang="en-US" sz="2400" dirty="0" err="1"/>
              <a:t>arr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is the pointer to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Therefore the value/content of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*(</a:t>
            </a:r>
            <a:r>
              <a:rPr lang="en-US" sz="2400" dirty="0" err="1"/>
              <a:t>arr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For example: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[2] = *(arr+2);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8289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ARITHMETIC: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502" y="4916263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[0]</a:t>
            </a:r>
          </a:p>
        </p:txBody>
      </p:sp>
      <p:sp>
        <p:nvSpPr>
          <p:cNvPr id="9" name="Rectangle 8"/>
          <p:cNvSpPr/>
          <p:nvPr/>
        </p:nvSpPr>
        <p:spPr>
          <a:xfrm>
            <a:off x="949502" y="5830663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5869" y="4916263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[1]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35869" y="5830663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2236" y="4916263"/>
            <a:ext cx="98636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[2]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22236" y="5830663"/>
            <a:ext cx="986367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8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3667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Pointer can be assigned to another pointer: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int* p = </a:t>
            </a:r>
            <a:r>
              <a:rPr lang="en-US" sz="2400" dirty="0" err="1"/>
              <a:t>nullptr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* q = </a:t>
            </a:r>
            <a:r>
              <a:rPr lang="en-US" sz="2400" dirty="0" err="1"/>
              <a:t>nullptr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endParaRPr lang="en-US" sz="2400" dirty="0"/>
          </a:p>
          <a:p>
            <a:r>
              <a:rPr lang="en-US" sz="2400" dirty="0">
                <a:latin typeface="Courier"/>
                <a:cs typeface="Courier"/>
              </a:rPr>
              <a:t>p = new int;</a:t>
            </a:r>
            <a:r>
              <a:rPr lang="en-US" sz="2400" dirty="0"/>
              <a:t>	// p points to allocated space for an int</a:t>
            </a:r>
          </a:p>
          <a:p>
            <a:r>
              <a:rPr lang="en-US" sz="2400" dirty="0">
                <a:latin typeface="Courier"/>
                <a:cs typeface="Courier"/>
              </a:rPr>
              <a:t>*p = 20;</a:t>
            </a:r>
            <a:r>
              <a:rPr lang="en-US" sz="2400" dirty="0"/>
              <a:t>		// dereference p to set this </a:t>
            </a:r>
            <a:r>
              <a:rPr lang="en-US" sz="2400" dirty="0" err="1"/>
              <a:t>int’s</a:t>
            </a:r>
            <a:r>
              <a:rPr lang="en-US" sz="2400" dirty="0"/>
              <a:t> value to 20</a:t>
            </a:r>
          </a:p>
          <a:p>
            <a:endParaRPr lang="en-US" sz="2400" dirty="0"/>
          </a:p>
          <a:p>
            <a:r>
              <a:rPr lang="en-US" sz="2400" dirty="0">
                <a:latin typeface="Courier"/>
                <a:cs typeface="Courier"/>
              </a:rPr>
              <a:t>*q = 10;</a:t>
            </a:r>
            <a:r>
              <a:rPr lang="en-US" sz="2400" dirty="0"/>
              <a:t> 		// </a:t>
            </a:r>
            <a:r>
              <a:rPr lang="en-US" sz="2400" dirty="0">
                <a:solidFill>
                  <a:srgbClr val="FFFF00"/>
                </a:solidFill>
              </a:rPr>
              <a:t>wrong! </a:t>
            </a:r>
            <a:r>
              <a:rPr lang="en-US" sz="2400" dirty="0"/>
              <a:t>q doesn’t point to allocated space</a:t>
            </a:r>
          </a:p>
          <a:p>
            <a:endParaRPr lang="en-US" sz="2400" dirty="0"/>
          </a:p>
          <a:p>
            <a:r>
              <a:rPr lang="en-US" sz="2400" dirty="0">
                <a:latin typeface="Courier"/>
                <a:cs typeface="Courier"/>
              </a:rPr>
              <a:t>q = p;</a:t>
            </a:r>
            <a:r>
              <a:rPr lang="en-US" sz="2400" dirty="0"/>
              <a:t> 			// assigning p to q so both points to this </a:t>
            </a:r>
            <a:r>
              <a:rPr lang="en-US" sz="2400" dirty="0" err="1"/>
              <a:t>int</a:t>
            </a:r>
            <a:endParaRPr lang="en-US" sz="2400" dirty="0"/>
          </a:p>
          <a:p>
            <a:r>
              <a:rPr lang="en-US" sz="2400" dirty="0">
                <a:latin typeface="Courier"/>
                <a:cs typeface="Courier"/>
              </a:rPr>
              <a:t>*q = 10;</a:t>
            </a:r>
            <a:r>
              <a:rPr lang="en-US" sz="2400" dirty="0"/>
              <a:t>		// deference q to set this </a:t>
            </a:r>
            <a:r>
              <a:rPr lang="en-US" sz="2400" dirty="0" err="1"/>
              <a:t>int’s</a:t>
            </a:r>
            <a:r>
              <a:rPr lang="en-US" sz="2400" dirty="0"/>
              <a:t> value to 10</a:t>
            </a:r>
          </a:p>
          <a:p>
            <a:endParaRPr lang="en-US" sz="2400" dirty="0"/>
          </a:p>
          <a:p>
            <a:r>
              <a:rPr lang="en-US" sz="2400" dirty="0">
                <a:latin typeface="Courier"/>
                <a:cs typeface="Courier"/>
              </a:rPr>
              <a:t>delete p;</a:t>
            </a:r>
            <a:r>
              <a:rPr lang="en-US" sz="2400" dirty="0"/>
              <a:t>		// de-allocates memory</a:t>
            </a:r>
          </a:p>
          <a:p>
            <a:r>
              <a:rPr lang="en-US" sz="2400" dirty="0">
                <a:latin typeface="Courier"/>
                <a:cs typeface="Courier"/>
              </a:rPr>
              <a:t>p = </a:t>
            </a:r>
            <a:r>
              <a:rPr lang="en-US" sz="2400" dirty="0" err="1"/>
              <a:t>nullptr</a:t>
            </a:r>
            <a:r>
              <a:rPr lang="en-US" sz="2400" dirty="0">
                <a:latin typeface="Courier"/>
                <a:cs typeface="Courier"/>
              </a:rPr>
              <a:t>;		</a:t>
            </a:r>
            <a:r>
              <a:rPr lang="en-US" sz="2400" dirty="0"/>
              <a:t>// always a good practice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5929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ASSIGNMENT: EXAMPLE</a:t>
            </a:r>
          </a:p>
        </p:txBody>
      </p:sp>
    </p:spTree>
    <p:extLst>
      <p:ext uri="{BB962C8B-B14F-4D97-AF65-F5344CB8AC3E}">
        <p14:creationId xmlns:p14="http://schemas.microsoft.com/office/powerpoint/2010/main" val="418808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94" y="736678"/>
            <a:ext cx="83016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"/>
              </a:rPr>
              <a:t>Get a number squared using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Courier"/>
              </a:rPr>
              <a:t>pointer</a:t>
            </a:r>
            <a:r>
              <a:rPr lang="en-US" sz="2400" dirty="0">
                <a:latin typeface="+mj-lt"/>
                <a:cs typeface="Courier"/>
              </a:rPr>
              <a:t>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main() {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k = 5;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cout</a:t>
            </a:r>
            <a:r>
              <a:rPr lang="en-US" sz="2000" dirty="0">
                <a:latin typeface="Courier New"/>
                <a:cs typeface="Courier New"/>
              </a:rPr>
              <a:t> &lt;&lt; </a:t>
            </a:r>
            <a:r>
              <a:rPr lang="en-US" sz="2000" dirty="0" err="1">
                <a:latin typeface="Courier New"/>
                <a:cs typeface="Courier New"/>
              </a:rPr>
              <a:t>getNumSquare</a:t>
            </a:r>
            <a:r>
              <a:rPr lang="en-US" sz="2000" dirty="0">
                <a:latin typeface="Courier New"/>
                <a:cs typeface="Courier New"/>
              </a:rPr>
              <a:t>(&amp;k);		// 25</a:t>
            </a:r>
          </a:p>
          <a:p>
            <a:r>
              <a:rPr lang="en-US" sz="2000" dirty="0">
                <a:latin typeface="Courier New"/>
                <a:cs typeface="Courier New"/>
              </a:rPr>
              <a:t>	return 0;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HOW WOULD YOU DEFINE </a:t>
            </a:r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getNumSquare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(…)?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204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EXAMPLE (CALL-BY-POINTER)</a:t>
            </a:r>
          </a:p>
        </p:txBody>
      </p:sp>
    </p:spTree>
    <p:extLst>
      <p:ext uri="{BB962C8B-B14F-4D97-AF65-F5344CB8AC3E}">
        <p14:creationId xmlns:p14="http://schemas.microsoft.com/office/powerpoint/2010/main" val="132996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94" y="736678"/>
            <a:ext cx="830160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"/>
              </a:rPr>
              <a:t>Get a number squared using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Courier"/>
              </a:rPr>
              <a:t>pointer</a:t>
            </a:r>
            <a:r>
              <a:rPr lang="en-US" sz="2400" dirty="0">
                <a:latin typeface="+mj-lt"/>
                <a:cs typeface="Courier"/>
              </a:rPr>
              <a:t>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main() {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k = 5;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cout</a:t>
            </a:r>
            <a:r>
              <a:rPr lang="en-US" sz="2000" dirty="0">
                <a:latin typeface="Courier New"/>
                <a:cs typeface="Courier New"/>
              </a:rPr>
              <a:t> &lt;&lt; </a:t>
            </a:r>
            <a:r>
              <a:rPr lang="en-US" sz="2000" dirty="0" err="1">
                <a:latin typeface="Courier New"/>
                <a:cs typeface="Courier New"/>
              </a:rPr>
              <a:t>getNumSquare</a:t>
            </a:r>
            <a:r>
              <a:rPr lang="en-US" sz="2000" dirty="0">
                <a:latin typeface="Courier New"/>
                <a:cs typeface="Courier New"/>
              </a:rPr>
              <a:t>(&amp;k);		// 25</a:t>
            </a:r>
          </a:p>
          <a:p>
            <a:r>
              <a:rPr lang="en-US" sz="2000" dirty="0">
                <a:latin typeface="Courier New"/>
                <a:cs typeface="Courier New"/>
              </a:rPr>
              <a:t>	return 0;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getNumSquare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int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*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return *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* *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num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0204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EXAMPLE (CALL-BY-POINTER)</a:t>
            </a:r>
          </a:p>
        </p:txBody>
      </p:sp>
    </p:spTree>
    <p:extLst>
      <p:ext uri="{BB962C8B-B14F-4D97-AF65-F5344CB8AC3E}">
        <p14:creationId xmlns:p14="http://schemas.microsoft.com/office/powerpoint/2010/main" val="45131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94" y="736678"/>
            <a:ext cx="83016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"/>
              </a:rPr>
              <a:t>Get a number squared using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Courier"/>
              </a:rPr>
              <a:t>reference</a:t>
            </a:r>
            <a:r>
              <a:rPr lang="en-US" sz="2400" dirty="0">
                <a:latin typeface="+mj-lt"/>
                <a:cs typeface="Courier"/>
              </a:rPr>
              <a:t>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5;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getNumSquare</a:t>
            </a:r>
            <a:r>
              <a:rPr lang="en-US" dirty="0">
                <a:latin typeface="Courier"/>
                <a:cs typeface="Courier"/>
              </a:rPr>
              <a:t>(k);		// 25</a:t>
            </a:r>
          </a:p>
          <a:p>
            <a:r>
              <a:rPr lang="en-US" dirty="0">
                <a:latin typeface="Courier"/>
                <a:cs typeface="Courier"/>
              </a:rPr>
              <a:t>	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HOW WOULD YOU DEFINE </a:t>
            </a:r>
            <a:r>
              <a:rPr lang="en-US" b="1" dirty="0" err="1">
                <a:solidFill>
                  <a:srgbClr val="FFFF00"/>
                </a:solidFill>
                <a:latin typeface="Courier New"/>
                <a:cs typeface="Courier New"/>
              </a:rPr>
              <a:t>getNumSquare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(…)?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5147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EXAMPLE (CALL-BY-REFERENCE)</a:t>
            </a:r>
          </a:p>
        </p:txBody>
      </p:sp>
    </p:spTree>
    <p:extLst>
      <p:ext uri="{BB962C8B-B14F-4D97-AF65-F5344CB8AC3E}">
        <p14:creationId xmlns:p14="http://schemas.microsoft.com/office/powerpoint/2010/main" val="109054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94" y="736678"/>
            <a:ext cx="83016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"/>
              </a:rPr>
              <a:t>Get a number squared using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Courier"/>
              </a:rPr>
              <a:t>reference</a:t>
            </a:r>
            <a:r>
              <a:rPr lang="en-US" sz="2400" dirty="0">
                <a:latin typeface="+mj-lt"/>
                <a:cs typeface="Courier"/>
              </a:rPr>
              <a:t>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5;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</a:t>
            </a:r>
            <a:r>
              <a:rPr lang="en-US" dirty="0" err="1">
                <a:latin typeface="Courier"/>
                <a:cs typeface="Courier"/>
              </a:rPr>
              <a:t>getNumSquare</a:t>
            </a:r>
            <a:r>
              <a:rPr lang="en-US" dirty="0">
                <a:latin typeface="Courier"/>
                <a:cs typeface="Courier"/>
              </a:rPr>
              <a:t>(k);		// 25</a:t>
            </a:r>
          </a:p>
          <a:p>
            <a:r>
              <a:rPr lang="en-US" dirty="0">
                <a:latin typeface="Courier"/>
                <a:cs typeface="Courier"/>
              </a:rPr>
              <a:t>	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getNumSquare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&amp;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num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num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*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num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5147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EXAMPLE (CALL-BY-REFERENCE)</a:t>
            </a:r>
          </a:p>
        </p:txBody>
      </p:sp>
    </p:spTree>
    <p:extLst>
      <p:ext uri="{BB962C8B-B14F-4D97-AF65-F5344CB8AC3E}">
        <p14:creationId xmlns:p14="http://schemas.microsoft.com/office/powerpoint/2010/main" val="116137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35556-93B8-6346-A91C-D35BA36FC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23B3A-793F-494B-83BC-F39047530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59523-5BDD-BF48-AFB4-E6458B56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3C875-A361-DE4C-9E0C-C56517806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424C2-9FAD-8A4F-BDF5-97EDA02C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42EC752E-DBF2-644E-8D2B-6C36A08C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22DDE-34B9-E146-99D9-99D6C015A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CE214-87A0-A34A-AF7D-881A2E339708}"/>
              </a:ext>
            </a:extLst>
          </p:cNvPr>
          <p:cNvSpPr txBox="1"/>
          <p:nvPr/>
        </p:nvSpPr>
        <p:spPr>
          <a:xfrm>
            <a:off x="350041" y="586855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77894-B475-4748-8D78-3A4658AF2433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38819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"/>
              </a:rPr>
              <a:t>What do we get from the following code?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p = </a:t>
            </a:r>
            <a:r>
              <a:rPr lang="en-US" dirty="0" err="1">
                <a:latin typeface="Courier"/>
                <a:cs typeface="Courier"/>
              </a:rPr>
              <a:t>getRandNumPtr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*p;</a:t>
            </a:r>
          </a:p>
          <a:p>
            <a:r>
              <a:rPr lang="en-US" dirty="0">
                <a:latin typeface="Courier"/>
                <a:cs typeface="Courier"/>
              </a:rPr>
              <a:t>	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getRandNumPtr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= rand();</a:t>
            </a:r>
          </a:p>
          <a:p>
            <a:r>
              <a:rPr lang="en-US" dirty="0">
                <a:latin typeface="Courier"/>
                <a:cs typeface="Courier"/>
              </a:rPr>
              <a:t>	return &amp;n;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4880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MORE EXAMPLE</a:t>
            </a:r>
          </a:p>
        </p:txBody>
      </p:sp>
    </p:spTree>
    <p:extLst>
      <p:ext uri="{BB962C8B-B14F-4D97-AF65-F5344CB8AC3E}">
        <p14:creationId xmlns:p14="http://schemas.microsoft.com/office/powerpoint/2010/main" val="80628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 err="1">
                <a:latin typeface="+mj-lt"/>
                <a:cs typeface="Courier"/>
              </a:rPr>
              <a:t>int</a:t>
            </a:r>
            <a:r>
              <a:rPr lang="en-US" sz="2400" dirty="0">
                <a:latin typeface="+mj-lt"/>
                <a:cs typeface="Courier"/>
              </a:rPr>
              <a:t> n is allocated on stack and assigned a random value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+mj-lt"/>
                <a:cs typeface="Courier"/>
              </a:rPr>
              <a:t>n will be automatically released/out of scope when the </a:t>
            </a:r>
            <a:r>
              <a:rPr lang="en-US" sz="2400" dirty="0" err="1">
                <a:latin typeface="+mj-lt"/>
                <a:cs typeface="Courier"/>
              </a:rPr>
              <a:t>getRandNumPtr</a:t>
            </a:r>
            <a:r>
              <a:rPr lang="en-US" sz="2400" dirty="0">
                <a:latin typeface="+mj-lt"/>
                <a:cs typeface="Courier"/>
              </a:rPr>
              <a:t>() function returns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+mj-lt"/>
                <a:cs typeface="Courier"/>
              </a:rPr>
              <a:t>n might still contain value but it is </a:t>
            </a:r>
            <a:r>
              <a:rPr lang="en-US" sz="2400" dirty="0">
                <a:solidFill>
                  <a:srgbClr val="FFFF00"/>
                </a:solidFill>
                <a:latin typeface="+mj-lt"/>
                <a:cs typeface="Courier"/>
              </a:rPr>
              <a:t>undefined</a:t>
            </a:r>
            <a:r>
              <a:rPr lang="en-US" sz="2400" dirty="0">
                <a:latin typeface="+mj-lt"/>
                <a:cs typeface="Courier"/>
              </a:rPr>
              <a:t> once it is out of scope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p = </a:t>
            </a:r>
            <a:r>
              <a:rPr lang="en-US" dirty="0" err="1">
                <a:latin typeface="Courier"/>
                <a:cs typeface="Courier"/>
              </a:rPr>
              <a:t>getRandNumPtr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*p;</a:t>
            </a:r>
          </a:p>
          <a:p>
            <a:r>
              <a:rPr lang="en-US" dirty="0">
                <a:latin typeface="Courier"/>
                <a:cs typeface="Courier"/>
              </a:rPr>
              <a:t>	return 0;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</a:t>
            </a:r>
            <a:r>
              <a:rPr lang="en-US" dirty="0" err="1">
                <a:latin typeface="Courier"/>
                <a:cs typeface="Courier"/>
              </a:rPr>
              <a:t>getRandNumPtr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 = rand();</a:t>
            </a:r>
          </a:p>
          <a:p>
            <a:r>
              <a:rPr lang="en-US" dirty="0">
                <a:latin typeface="Courier"/>
                <a:cs typeface="Courier"/>
              </a:rPr>
              <a:t>	return &amp;n;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4880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MORE EXAMPLE</a:t>
            </a:r>
          </a:p>
        </p:txBody>
      </p:sp>
    </p:spTree>
    <p:extLst>
      <p:ext uri="{BB962C8B-B14F-4D97-AF65-F5344CB8AC3E}">
        <p14:creationId xmlns:p14="http://schemas.microsoft.com/office/powerpoint/2010/main" val="268640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7" y="736678"/>
            <a:ext cx="8301603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latin typeface="Courier"/>
                <a:cs typeface="Courier"/>
              </a:rPr>
              <a:t>void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DoIt(int</a:t>
            </a:r>
            <a:r>
              <a:rPr lang="fi-FI" dirty="0">
                <a:latin typeface="Courier"/>
                <a:cs typeface="Courier"/>
              </a:rPr>
              <a:t> &amp;</a:t>
            </a:r>
            <a:r>
              <a:rPr lang="fi-FI" dirty="0" err="1">
                <a:latin typeface="Courier"/>
                <a:cs typeface="Courier"/>
              </a:rPr>
              <a:t>foo</a:t>
            </a:r>
            <a:r>
              <a:rPr lang="fi-FI" dirty="0">
                <a:latin typeface="Courier"/>
                <a:cs typeface="Courier"/>
              </a:rPr>
              <a:t>, </a:t>
            </a:r>
            <a:r>
              <a:rPr lang="fi-FI" dirty="0" err="1">
                <a:latin typeface="Courier"/>
                <a:cs typeface="Courier"/>
              </a:rPr>
              <a:t>int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goo</a:t>
            </a:r>
            <a:r>
              <a:rPr lang="fi-FI" dirty="0">
                <a:latin typeface="Courier"/>
                <a:cs typeface="Courier"/>
              </a:rPr>
              <a:t>);</a:t>
            </a:r>
          </a:p>
          <a:p>
            <a:endParaRPr lang="fr-FR" dirty="0">
              <a:latin typeface="Courier"/>
              <a:cs typeface="Courier"/>
            </a:endParaRPr>
          </a:p>
          <a:p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main() {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int 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,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 foo = new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1;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 goo = new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= 3;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+ 3;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= 5;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+ 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DoIt</a:t>
            </a:r>
            <a:r>
              <a:rPr lang="nl-NL" dirty="0">
                <a:latin typeface="Courier"/>
                <a:cs typeface="Courier"/>
              </a:rPr>
              <a:t>(*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, *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cout</a:t>
            </a:r>
            <a:r>
              <a:rPr lang="en-US" dirty="0">
                <a:latin typeface="Courier"/>
                <a:cs typeface="Courier"/>
              </a:rPr>
              <a:t> &lt;&lt; *foo &lt;&lt; </a:t>
            </a:r>
            <a:r>
              <a:rPr lang="en-US" dirty="0" err="1">
                <a:latin typeface="Courier"/>
                <a:cs typeface="Courier"/>
              </a:rPr>
              <a:t>endl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fi-FI" dirty="0" err="1">
                <a:latin typeface="Courier"/>
                <a:cs typeface="Courier"/>
              </a:rPr>
              <a:t>void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DoIt(int</a:t>
            </a:r>
            <a:r>
              <a:rPr lang="fi-FI" dirty="0">
                <a:latin typeface="Courier"/>
                <a:cs typeface="Courier"/>
              </a:rPr>
              <a:t> &amp;</a:t>
            </a:r>
            <a:r>
              <a:rPr lang="fi-FI" dirty="0" err="1">
                <a:latin typeface="Courier"/>
                <a:cs typeface="Courier"/>
              </a:rPr>
              <a:t>foo</a:t>
            </a:r>
            <a:r>
              <a:rPr lang="fi-FI" dirty="0">
                <a:latin typeface="Courier"/>
                <a:cs typeface="Courier"/>
              </a:rPr>
              <a:t>, </a:t>
            </a:r>
            <a:r>
              <a:rPr lang="fi-FI" dirty="0" err="1">
                <a:latin typeface="Courier"/>
                <a:cs typeface="Courier"/>
              </a:rPr>
              <a:t>int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goo</a:t>
            </a:r>
            <a:r>
              <a:rPr lang="fi-FI" dirty="0">
                <a:latin typeface="Courier"/>
                <a:cs typeface="Courier"/>
              </a:rPr>
              <a:t>) {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+ 3;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+ 4;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+ 3;</a:t>
            </a:r>
          </a:p>
          <a:p>
            <a:pPr lvl="1"/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goo</a:t>
            </a:r>
            <a:r>
              <a:rPr lang="nl-NL" dirty="0">
                <a:latin typeface="Courier"/>
                <a:cs typeface="Courier"/>
              </a:rPr>
              <a:t> = </a:t>
            </a:r>
            <a:r>
              <a:rPr lang="nl-NL" dirty="0" err="1">
                <a:latin typeface="Courier"/>
                <a:cs typeface="Courier"/>
              </a:rPr>
              <a:t>foo</a:t>
            </a:r>
            <a:r>
              <a:rPr lang="nl-NL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4880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POINTERS: MORE EXAMPLE</a:t>
            </a:r>
          </a:p>
        </p:txBody>
      </p:sp>
    </p:spTree>
    <p:extLst>
      <p:ext uri="{BB962C8B-B14F-4D97-AF65-F5344CB8AC3E}">
        <p14:creationId xmlns:p14="http://schemas.microsoft.com/office/powerpoint/2010/main" val="238212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599573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b="1" dirty="0">
              <a:cs typeface="Calibri"/>
            </a:endParaRPr>
          </a:p>
          <a:p>
            <a:r>
              <a:rPr lang="fr-FR" b="1" dirty="0">
                <a:ea typeface="+mn-lt"/>
                <a:cs typeface="+mn-lt"/>
              </a:rPr>
              <a:t>ONLINE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fr-FR" dirty="0">
                <a:cs typeface="Calibri"/>
                <a:hlinkClick r:id="rId2"/>
              </a:rPr>
              <a:t>C++ Null Pointers</a:t>
            </a:r>
            <a:endParaRPr lang="fr-FR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fr-FR" dirty="0">
              <a:ea typeface="+mn-lt"/>
              <a:cs typeface="+mn-lt"/>
            </a:endParaRPr>
          </a:p>
          <a:p>
            <a:endParaRPr lang="fr-FR" b="1" dirty="0">
              <a:ea typeface="+mn-lt"/>
              <a:cs typeface="+mn-lt"/>
            </a:endParaRPr>
          </a:p>
          <a:p>
            <a:r>
              <a:rPr lang="fr-FR" b="1" dirty="0"/>
              <a:t>REFERENCES</a:t>
            </a:r>
            <a:endParaRPr lang="fr-FR" b="1" dirty="0">
              <a:cs typeface="Calibri"/>
            </a:endParaRPr>
          </a:p>
          <a:p>
            <a:endParaRPr lang="fr-FR" b="1" dirty="0">
              <a:cs typeface="Calibri"/>
            </a:endParaRPr>
          </a:p>
          <a:p>
            <a:r>
              <a:rPr lang="fr-FR" b="1" dirty="0"/>
              <a:t>ASCII </a:t>
            </a:r>
            <a:r>
              <a:rPr lang="fr-FR" dirty="0">
                <a:hlinkClick r:id="rId3"/>
              </a:rPr>
              <a:t>http://www.cplusplus.com/doc/ascii/</a:t>
            </a:r>
          </a:p>
          <a:p>
            <a:r>
              <a:rPr lang="fr-FR" b="1" dirty="0"/>
              <a:t>BOOLEAN </a:t>
            </a:r>
            <a:r>
              <a:rPr lang="fr-FR" dirty="0">
                <a:hlinkClick r:id="" action="ppaction://noaction"/>
              </a:rPr>
              <a:t>http://www.cplusplus.com/doc/boolean/</a:t>
            </a:r>
          </a:p>
          <a:p>
            <a:pPr marL="0" lvl="1"/>
            <a:r>
              <a:rPr lang="fr-FR" b="1" dirty="0"/>
              <a:t>RAND(): </a:t>
            </a:r>
            <a:r>
              <a:rPr lang="fr-FR" dirty="0">
                <a:hlinkClick r:id="rId4"/>
              </a:rPr>
              <a:t>http://www.cplusplus.com/reference/cstdlib/rand/</a:t>
            </a:r>
            <a:endParaRPr lang="fr-FR" dirty="0">
              <a:hlinkClick r:id="rId3"/>
            </a:endParaRPr>
          </a:p>
          <a:p>
            <a:endParaRPr lang="fr-FR" dirty="0">
              <a:hlinkClick r:id="" action="ppaction://noaction"/>
            </a:endParaRPr>
          </a:p>
          <a:p>
            <a:r>
              <a:rPr lang="fr-FR" dirty="0">
                <a:hlinkClick r:id="" action="ppaction://noaction"/>
              </a:rPr>
              <a:t>http://www.cplusplus.com/doc/tutorial/</a:t>
            </a:r>
            <a:endParaRPr lang="fr-FR" dirty="0"/>
          </a:p>
          <a:p>
            <a:r>
              <a:rPr lang="fr-FR" dirty="0">
                <a:hlinkClick r:id="rId5"/>
              </a:rPr>
              <a:t>http://www.cplusplus.com/files/tutorial.pdf</a:t>
            </a:r>
            <a:r>
              <a:rPr lang="fr-FR" dirty="0"/>
              <a:t> (pages 1-76)</a:t>
            </a:r>
          </a:p>
          <a:p>
            <a:pPr marL="342900" indent="-342900">
              <a:buFontTx/>
              <a:buChar char="•"/>
            </a:pPr>
            <a:r>
              <a:rPr lang="fr-FR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dirty="0">
                <a:sym typeface="Zapf Dingbats"/>
              </a:rPr>
              <a:t>Compound Data Types</a:t>
            </a:r>
            <a:endParaRPr lang="fr-FR" dirty="0"/>
          </a:p>
          <a:p>
            <a:pPr marL="800100" lvl="1" indent="-342900">
              <a:buFontTx/>
              <a:buChar char="•"/>
            </a:pPr>
            <a:r>
              <a:rPr lang="fr-FR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dirty="0"/>
              <a:t>Pointers</a:t>
            </a:r>
          </a:p>
          <a:p>
            <a:pPr marL="800100" lvl="1" indent="-342900">
              <a:buFontTx/>
              <a:buChar char="•"/>
            </a:pPr>
            <a:r>
              <a:rPr lang="fr-FR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dirty="0">
                <a:sym typeface="Zapf Dingbats"/>
              </a:rPr>
              <a:t>Dynamic Memory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46" y="855982"/>
            <a:ext cx="811068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REVIEW: 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Pointer </a:t>
            </a:r>
            <a:r>
              <a:rPr lang="fr-FR" sz="2400" dirty="0" err="1">
                <a:ea typeface="+mn-lt"/>
                <a:cs typeface="+mn-lt"/>
              </a:rPr>
              <a:t>Operators</a:t>
            </a:r>
          </a:p>
          <a:p>
            <a:pPr marL="1257300" lvl="2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NULL (</a:t>
            </a:r>
            <a:r>
              <a:rPr lang="fr-FR" sz="2400" dirty="0" err="1">
                <a:ea typeface="+mn-lt"/>
                <a:cs typeface="+mn-lt"/>
              </a:rPr>
              <a:t>nullptr</a:t>
            </a:r>
            <a:r>
              <a:rPr lang="fr-FR" sz="2400" dirty="0">
                <a:ea typeface="+mn-lt"/>
                <a:cs typeface="+mn-lt"/>
              </a:rPr>
              <a:t>) pointers</a:t>
            </a:r>
            <a:endParaRPr lang="en-US" sz="2400" dirty="0">
              <a:ea typeface="+mn-lt"/>
              <a:cs typeface="+mn-lt"/>
            </a:endParaRPr>
          </a:p>
          <a:p>
            <a:pPr marL="1257300" lvl="2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Dereference</a:t>
            </a:r>
          </a:p>
          <a:p>
            <a:pPr marL="1257300" lvl="2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Dynamic memory allocation</a:t>
            </a:r>
            <a:endParaRPr lang="en-US" sz="2400" dirty="0">
              <a:ea typeface="+mn-lt"/>
              <a:cs typeface="+mn-lt"/>
            </a:endParaRPr>
          </a:p>
          <a:p>
            <a:pPr marL="1714500" lvl="3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Arrays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Dynamic vs </a:t>
            </a:r>
            <a:r>
              <a:rPr lang="fr-FR" sz="2400" dirty="0" err="1">
                <a:ea typeface="+mn-lt"/>
                <a:cs typeface="+mn-lt"/>
              </a:rPr>
              <a:t>Static</a:t>
            </a:r>
            <a:r>
              <a:rPr lang="fr-FR" sz="2400" dirty="0">
                <a:ea typeface="+mn-lt"/>
                <a:cs typeface="+mn-lt"/>
              </a:rPr>
              <a:t> Allocation: </a:t>
            </a:r>
            <a:r>
              <a:rPr lang="fr-FR" sz="2400" dirty="0" err="1">
                <a:ea typeface="+mn-lt"/>
                <a:cs typeface="+mn-lt"/>
              </a:rPr>
              <a:t>Syntax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Dynamic Allocation: Pointer Operations</a:t>
            </a:r>
            <a:endParaRPr lang="en-US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Pointer </a:t>
            </a:r>
            <a:r>
              <a:rPr lang="fr-FR" sz="2400" dirty="0" err="1">
                <a:ea typeface="+mn-lt"/>
                <a:cs typeface="+mn-lt"/>
              </a:rPr>
              <a:t>Assignment</a:t>
            </a:r>
          </a:p>
          <a:p>
            <a:pPr marL="1257300" lvl="2" indent="-342900">
              <a:buFont typeface="Arial"/>
              <a:buChar char="•"/>
            </a:pPr>
            <a:r>
              <a:rPr lang="fr-FR" sz="2400" dirty="0" err="1">
                <a:ea typeface="+mn-lt"/>
                <a:cs typeface="+mn-lt"/>
              </a:rPr>
              <a:t>Examples</a:t>
            </a:r>
          </a:p>
          <a:p>
            <a:pPr marL="342900" indent="-342900">
              <a:buFontTx/>
              <a:buChar char="•"/>
            </a:pP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TODAY</a:t>
            </a:r>
            <a:endParaRPr lang="en-US" sz="32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A50-8711-E647-9383-24B06D88D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Consider this code: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char* p =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cout</a:t>
            </a:r>
            <a:r>
              <a:rPr lang="en-US" sz="2400" dirty="0">
                <a:solidFill>
                  <a:srgbClr val="FFFF00"/>
                </a:solidFill>
              </a:rPr>
              <a:t> &lt;&lt; p &lt;&lt; end;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cout</a:t>
            </a:r>
            <a:r>
              <a:rPr lang="en-US" sz="2400" dirty="0">
                <a:solidFill>
                  <a:srgbClr val="FFFF00"/>
                </a:solidFill>
              </a:rPr>
              <a:t> &lt;&lt; *p &lt;&lt; end;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</a:rPr>
              <a:t>cout</a:t>
            </a:r>
            <a:r>
              <a:rPr lang="en-US" sz="2400" dirty="0">
                <a:solidFill>
                  <a:srgbClr val="FFFF00"/>
                </a:solidFill>
              </a:rPr>
              <a:t> &lt;&lt; &amp;p &lt;&lt; end;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			  				     </a:t>
            </a:r>
            <a:r>
              <a:rPr lang="en-US" sz="2400" b="1" dirty="0">
                <a:solidFill>
                  <a:srgbClr val="FFFF00"/>
                </a:solidFill>
              </a:rPr>
              <a:t>char* p = </a:t>
            </a:r>
            <a:r>
              <a:rPr lang="en-US" sz="2400" b="1" dirty="0" err="1">
                <a:solidFill>
                  <a:srgbClr val="FFFF00"/>
                </a:solidFill>
              </a:rPr>
              <a:t>nullptr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Use your IDE debugger at run time to see the pointer variable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p’s address is F120; p’s value is 0, not an address. p is a </a:t>
            </a:r>
            <a:r>
              <a:rPr lang="en-US" sz="2400" dirty="0" err="1"/>
              <a:t>nullptr</a:t>
            </a:r>
            <a:r>
              <a:rPr lang="en-US" sz="2400" dirty="0"/>
              <a:t> pointer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You cannot perform operations on a </a:t>
            </a:r>
            <a:r>
              <a:rPr lang="en-US" sz="2400" dirty="0" err="1"/>
              <a:t>nullptr</a:t>
            </a:r>
            <a:r>
              <a:rPr lang="en-US" sz="2400" dirty="0"/>
              <a:t> pointer at run time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*p is invalid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But &amp;p is valid!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801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NULL (</a:t>
            </a:r>
            <a:r>
              <a:rPr lang="en-US" sz="3200" b="1" dirty="0" err="1"/>
              <a:t>nullptr</a:t>
            </a:r>
            <a:r>
              <a:rPr lang="en-US" sz="3200" b="1" dirty="0"/>
              <a:t>) POINTER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1795" y="1395399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‘\0’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1795" y="2309799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F120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7329" y="1723998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796" y="244686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9838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We CAN ONLY deference a pointer after it is pointing to some allocated memory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Consider this code: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char* p = </a:t>
            </a:r>
            <a:r>
              <a:rPr lang="en-US" sz="2400" dirty="0" err="1">
                <a:solidFill>
                  <a:srgbClr val="FFFF00"/>
                </a:solidFill>
              </a:rPr>
              <a:t>nullptr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*p = 20;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										</a:t>
            </a:r>
            <a:r>
              <a:rPr lang="en-US" sz="2400" b="1" dirty="0">
                <a:solidFill>
                  <a:srgbClr val="FFFF00"/>
                </a:solidFill>
              </a:rPr>
              <a:t>char* p</a:t>
            </a:r>
          </a:p>
          <a:p>
            <a:endParaRPr lang="en-US" sz="2400" b="1" dirty="0"/>
          </a:p>
          <a:p>
            <a:pPr marL="342900" indent="-342900">
              <a:buFontTx/>
              <a:buChar char="•"/>
            </a:pPr>
            <a:r>
              <a:rPr lang="en-US" sz="2400" dirty="0"/>
              <a:t>The pointer’s address is NULL; we have a </a:t>
            </a:r>
            <a:r>
              <a:rPr lang="en-US" sz="2400" dirty="0" err="1"/>
              <a:t>nullptr</a:t>
            </a:r>
            <a:r>
              <a:rPr lang="en-US" sz="2400" dirty="0"/>
              <a:t> pointer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We are storing an integer value of 20 into a space not yet allocated</a:t>
            </a:r>
          </a:p>
          <a:p>
            <a:pPr marL="342900" indent="-342900">
              <a:buFontTx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The above program will crash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801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NULL (</a:t>
            </a:r>
            <a:r>
              <a:rPr lang="en-US" sz="3200" b="1" dirty="0" err="1"/>
              <a:t>nullptr</a:t>
            </a:r>
            <a:r>
              <a:rPr lang="en-US" sz="3200" b="1" dirty="0"/>
              <a:t>) POINTER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0528" y="2106599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0528" y="3020999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F120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3486662" y="2597666"/>
            <a:ext cx="1557867" cy="795866"/>
          </a:xfrm>
          <a:prstGeom prst="bent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76062" y="2435198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84529" y="3158065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85261" y="2435198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788" y="3158065"/>
            <a:ext cx="4100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					20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(not allocated in memory)</a:t>
            </a:r>
          </a:p>
        </p:txBody>
      </p:sp>
    </p:spTree>
    <p:extLst>
      <p:ext uri="{BB962C8B-B14F-4D97-AF65-F5344CB8AC3E}">
        <p14:creationId xmlns:p14="http://schemas.microsoft.com/office/powerpoint/2010/main" val="26011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Variable</a:t>
            </a:r>
            <a:r>
              <a:rPr lang="en-US" sz="2400" dirty="0"/>
              <a:t>		</a:t>
            </a:r>
            <a:r>
              <a:rPr lang="en-US" sz="2400" b="1" dirty="0"/>
              <a:t>Memory Address 			Memory Data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				      F70					     	   ‘\0’	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				      F89					     	   F70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	     k (char literal)			     p (pointer)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char k = ‘\0’;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char* p = &amp;k;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79944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POINTER ASSIGNMENT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1665" y="2819400"/>
            <a:ext cx="258233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‘\0’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2819400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F70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1665" y="3733800"/>
            <a:ext cx="2582335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3733800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F89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3572934" y="3310467"/>
            <a:ext cx="1557867" cy="795866"/>
          </a:xfrm>
          <a:prstGeom prst="bent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733" y="2998801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832" y="3914803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1533" y="3147999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7" y="736678"/>
            <a:ext cx="84024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</a:t>
            </a:r>
            <a:r>
              <a:rPr lang="en-US" sz="2400" dirty="0"/>
              <a:t>		</a:t>
            </a:r>
            <a:r>
              <a:rPr lang="en-US" sz="2400" b="1" dirty="0"/>
              <a:t>Memory Address 			Memory Data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				    F70							  ‘Z’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/>
              <a:t>				    F89							  F70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	  </a:t>
            </a:r>
            <a:r>
              <a:rPr lang="en-US" sz="2400" b="1" dirty="0">
                <a:solidFill>
                  <a:srgbClr val="FFFF00"/>
                </a:solidFill>
              </a:rPr>
              <a:t>k (char literal)</a:t>
            </a:r>
            <a:r>
              <a:rPr lang="en-US" sz="2400" dirty="0">
                <a:solidFill>
                  <a:srgbClr val="FFFF00"/>
                </a:solidFill>
              </a:rPr>
              <a:t>					</a:t>
            </a:r>
            <a:r>
              <a:rPr lang="en-US" sz="2400" b="1" dirty="0">
                <a:solidFill>
                  <a:srgbClr val="FFFF00"/>
                </a:solidFill>
              </a:rPr>
              <a:t>p (pointer)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	  	  </a:t>
            </a:r>
            <a:r>
              <a:rPr lang="en-US" sz="2400" dirty="0">
                <a:solidFill>
                  <a:srgbClr val="FFFF00"/>
                </a:solidFill>
              </a:rPr>
              <a:t>char k = ‘\0’;</a:t>
            </a:r>
            <a:r>
              <a:rPr lang="en-US" sz="2400" b="1" dirty="0">
                <a:solidFill>
                  <a:srgbClr val="FFFF00"/>
                </a:solidFill>
              </a:rPr>
              <a:t>					</a:t>
            </a:r>
            <a:r>
              <a:rPr lang="en-US" sz="2400" dirty="0">
                <a:solidFill>
                  <a:srgbClr val="FFFF00"/>
                </a:solidFill>
              </a:rPr>
              <a:t>char* p = &amp;k;</a:t>
            </a:r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/>
              <a:t>How do you change variable </a:t>
            </a:r>
            <a:r>
              <a:rPr lang="en-US" sz="2400" b="1" dirty="0">
                <a:solidFill>
                  <a:srgbClr val="FFFF00"/>
                </a:solidFill>
              </a:rPr>
              <a:t>k</a:t>
            </a:r>
            <a:r>
              <a:rPr lang="en-US" sz="2400" b="1" dirty="0"/>
              <a:t>’s value (data)? </a:t>
            </a:r>
          </a:p>
          <a:p>
            <a:endParaRPr lang="en-US" sz="2400" b="1" dirty="0"/>
          </a:p>
          <a:p>
            <a:r>
              <a:rPr lang="en-US" sz="2400" dirty="0"/>
              <a:t>Solution #1: </a:t>
            </a:r>
          </a:p>
          <a:p>
            <a:r>
              <a:rPr lang="en-US" sz="2400" b="1" dirty="0"/>
              <a:t>	</a:t>
            </a:r>
            <a:r>
              <a:rPr lang="en-US" sz="2400" dirty="0"/>
              <a:t>?</a:t>
            </a:r>
          </a:p>
          <a:p>
            <a:r>
              <a:rPr lang="en-US" sz="2400" dirty="0"/>
              <a:t>Solution #2:</a:t>
            </a:r>
          </a:p>
          <a:p>
            <a:r>
              <a:rPr lang="en-US" sz="2400" b="1" dirty="0"/>
              <a:t>	</a:t>
            </a:r>
            <a:r>
              <a:rPr lang="en-US" sz="24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4724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DEREFERENCE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0655" y="2106599"/>
            <a:ext cx="267707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FF00"/>
                </a:solidFill>
              </a:rPr>
              <a:t>‘\0’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‘Z’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0528" y="2106599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F70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1617" y="3020999"/>
            <a:ext cx="2686112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0528" y="3020999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F89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3486662" y="2597666"/>
            <a:ext cx="1557867" cy="795866"/>
          </a:xfrm>
          <a:prstGeom prst="bent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461" y="2286000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560" y="3223169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85261" y="2435198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561" y="736678"/>
            <a:ext cx="851107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</a:t>
            </a:r>
            <a:r>
              <a:rPr lang="en-US" sz="2400" dirty="0"/>
              <a:t>		</a:t>
            </a:r>
            <a:r>
              <a:rPr lang="en-US" sz="2400" b="1" dirty="0"/>
              <a:t>Memory Address 			Memory Data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				  F70							  ‘Z’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>
                <a:solidFill>
                  <a:srgbClr val="FFFF00"/>
                </a:solidFill>
              </a:rPr>
              <a:t>p</a:t>
            </a:r>
            <a:r>
              <a:rPr lang="en-US" sz="2400" dirty="0"/>
              <a:t>				  F89							  F70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	</a:t>
            </a:r>
            <a:r>
              <a:rPr lang="en-US" sz="2400" b="1" dirty="0">
                <a:solidFill>
                  <a:srgbClr val="FFFF00"/>
                </a:solidFill>
              </a:rPr>
              <a:t>k (char literal)</a:t>
            </a:r>
            <a:r>
              <a:rPr lang="en-US" sz="2400" dirty="0">
                <a:solidFill>
                  <a:srgbClr val="FFFF00"/>
                </a:solidFill>
              </a:rPr>
              <a:t>					</a:t>
            </a:r>
            <a:r>
              <a:rPr lang="en-US" sz="2400" b="1" dirty="0">
                <a:solidFill>
                  <a:srgbClr val="FFFF00"/>
                </a:solidFill>
              </a:rPr>
              <a:t>p (pointer)</a:t>
            </a:r>
          </a:p>
          <a:p>
            <a:endParaRPr lang="en-US" sz="2400" b="1" dirty="0"/>
          </a:p>
          <a:p>
            <a:r>
              <a:rPr lang="en-US" sz="2400" b="1" dirty="0"/>
              <a:t>How do you change variable </a:t>
            </a:r>
            <a:r>
              <a:rPr lang="en-US" sz="2400" b="1" dirty="0">
                <a:solidFill>
                  <a:srgbClr val="FFFF00"/>
                </a:solidFill>
              </a:rPr>
              <a:t>k’s</a:t>
            </a:r>
            <a:r>
              <a:rPr lang="en-US" sz="2400" b="1" dirty="0"/>
              <a:t> value (data)? </a:t>
            </a:r>
          </a:p>
          <a:p>
            <a:endParaRPr lang="en-US" sz="2400" b="1" dirty="0"/>
          </a:p>
          <a:p>
            <a:r>
              <a:rPr lang="en-US" sz="2400" dirty="0"/>
              <a:t>Solution #1: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char k = ‘Z’;</a:t>
            </a:r>
          </a:p>
          <a:p>
            <a:r>
              <a:rPr lang="en-US" sz="2400" dirty="0"/>
              <a:t>Solution #2: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p = &amp;k; *p = ‘Z’;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51902"/>
            <a:ext cx="64724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POINTER OPERATORS: DEREFERENCE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0655" y="2106599"/>
            <a:ext cx="267707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rgbClr val="FFFF00"/>
                </a:solidFill>
              </a:rPr>
              <a:t>‘\0’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‘Z’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0528" y="2106599"/>
            <a:ext cx="278553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F70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1617" y="3020999"/>
            <a:ext cx="2686112" cy="6773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F70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0528" y="3020999"/>
            <a:ext cx="2785534" cy="67733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F89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3486662" y="2597666"/>
            <a:ext cx="1557867" cy="795866"/>
          </a:xfrm>
          <a:prstGeom prst="bentConnector3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461" y="2286000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560" y="3223169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85261" y="2435198"/>
            <a:ext cx="330200" cy="31486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189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30957</TotalTime>
  <Words>1918</Words>
  <Application>Microsoft Office PowerPoint</Application>
  <PresentationFormat>On-screen Show (4:3)</PresentationFormat>
  <Paragraphs>356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Mesh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1299</cp:revision>
  <cp:lastPrinted>2017-05-13T15:52:57Z</cp:lastPrinted>
  <dcterms:created xsi:type="dcterms:W3CDTF">2014-05-27T23:33:29Z</dcterms:created>
  <dcterms:modified xsi:type="dcterms:W3CDTF">2022-09-22T14:44:24Z</dcterms:modified>
</cp:coreProperties>
</file>