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Ubuntu"/>
      <p:regular r:id="rId56"/>
      <p:bold r:id="rId57"/>
      <p:italic r:id="rId58"/>
      <p:boldItalic r:id="rId59"/>
    </p:embeddedFont>
    <p:embeddedFont>
      <p:font typeface="Ubuntu Light"/>
      <p:regular r:id="rId60"/>
      <p:bold r:id="rId61"/>
      <p:italic r:id="rId62"/>
      <p:boldItalic r:id="rId63"/>
    </p:embeddedFont>
    <p:embeddedFont>
      <p:font typeface="Arvo"/>
      <p:regular r:id="rId64"/>
      <p:bold r:id="rId65"/>
      <p:italic r:id="rId66"/>
      <p:boldItalic r:id="rId67"/>
    </p:embeddedFont>
    <p:embeddedFont>
      <p:font typeface="Bodoni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Bodoni-boldItalic.fntdata"/><Relationship Id="rId70" Type="http://schemas.openxmlformats.org/officeDocument/2006/relationships/font" Target="fonts/Bodoni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Light-italic.fntdata"/><Relationship Id="rId61" Type="http://schemas.openxmlformats.org/officeDocument/2006/relationships/font" Target="fonts/UbuntuLight-bold.fntdata"/><Relationship Id="rId20" Type="http://schemas.openxmlformats.org/officeDocument/2006/relationships/slide" Target="slides/slide15.xml"/><Relationship Id="rId64" Type="http://schemas.openxmlformats.org/officeDocument/2006/relationships/font" Target="fonts/Arvo-regular.fntdata"/><Relationship Id="rId63" Type="http://schemas.openxmlformats.org/officeDocument/2006/relationships/font" Target="fonts/Ubuntu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Arvo-italic.fntdata"/><Relationship Id="rId21" Type="http://schemas.openxmlformats.org/officeDocument/2006/relationships/slide" Target="slides/slide16.xml"/><Relationship Id="rId65" Type="http://schemas.openxmlformats.org/officeDocument/2006/relationships/font" Target="fonts/Arvo-bold.fntdata"/><Relationship Id="rId24" Type="http://schemas.openxmlformats.org/officeDocument/2006/relationships/slide" Target="slides/slide19.xml"/><Relationship Id="rId68" Type="http://schemas.openxmlformats.org/officeDocument/2006/relationships/font" Target="fonts/Bodoni-regular.fntdata"/><Relationship Id="rId23" Type="http://schemas.openxmlformats.org/officeDocument/2006/relationships/slide" Target="slides/slide18.xml"/><Relationship Id="rId67" Type="http://schemas.openxmlformats.org/officeDocument/2006/relationships/font" Target="fonts/Arvo-boldItalic.fntdata"/><Relationship Id="rId60" Type="http://schemas.openxmlformats.org/officeDocument/2006/relationships/font" Target="fonts/Ubuntu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Bodoni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Ubuntu-bold.fntdata"/><Relationship Id="rId12" Type="http://schemas.openxmlformats.org/officeDocument/2006/relationships/slide" Target="slides/slide7.xml"/><Relationship Id="rId56" Type="http://schemas.openxmlformats.org/officeDocument/2006/relationships/font" Target="fonts/Ubuntu-regular.fntdata"/><Relationship Id="rId15" Type="http://schemas.openxmlformats.org/officeDocument/2006/relationships/slide" Target="slides/slide10.xml"/><Relationship Id="rId59" Type="http://schemas.openxmlformats.org/officeDocument/2006/relationships/font" Target="fonts/Ubuntu-boldItalic.fntdata"/><Relationship Id="rId14" Type="http://schemas.openxmlformats.org/officeDocument/2006/relationships/slide" Target="slides/slide9.xml"/><Relationship Id="rId58" Type="http://schemas.openxmlformats.org/officeDocument/2006/relationships/font" Target="fonts/Ubuntu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ab3b60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ab3b60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ab3b600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ab3b600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ab3b600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ab3b600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dab3b60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dab3b60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ab3b60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dab3b60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dab3b600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dab3b600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ab3b600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ab3b600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dab3b600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dab3b600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dab3b60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dab3b60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dab3b600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dab3b600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dab3b600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dab3b600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dab3b60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dab3b60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c56d1b46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c56d1b46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c56d1b46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c56d1b46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c56d1b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c56d1b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56d1b4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56d1b4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c56d1b4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c56d1b4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56d1b4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c56d1b4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56d1b4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c56d1b4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c56d1b4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c56d1b4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ab3b60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dab3b60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c56d1b4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c56d1b4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c56d1b4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c56d1b4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c56d1b4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c56d1b4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c56d1b4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c56d1b4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c56d1b46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c56d1b46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c56d1b46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c56d1b46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c56d1b46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c56d1b46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c56d1b4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c56d1b4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c56d1b46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c56d1b46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c56d1b4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c56d1b4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ab3b6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ab3b6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56d1b46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56d1b46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c56d1b46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c56d1b46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c56d1b46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c56d1b46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c56d1b46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c56d1b46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c56d1b46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c56d1b46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c56d1b46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c56d1b46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c56d1b46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c56d1b46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c56d1b46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c56d1b46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c56d1b46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c56d1b46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56d1b4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c56d1b4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42eb61d9d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42eb61d9d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dab3b60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dab3b60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ab3b60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ab3b60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dab3b60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dab3b60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dab3b600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dab3b600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4" name="Google Shape;94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6" name="Google Shape;96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 2">
  <p:cSld name="BIG_NUMBER_2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some text slide 1">
  <p:cSld name="BIG_NUMBER_1"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frame">
  <p:cSld name="BLANK_1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quare with title and text">
  <p:cSld name="CUSTOM_1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7" name="Google Shape;147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" type="secHead">
  <p:cSld name="SECTION_HEADER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2" name="Google Shape;22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with cyan frame">
  <p:cSld name="CUSTOM_1_1_1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3" name="Google Shape;153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frame 1">
  <p:cSld name="CUSTOM_1_1_1_1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 1">
  <p:cSld name="CUSTOM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">
  <p:cSld name="CUSTOM_7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frame ">
  <p:cSld name="BLANK_1_1_1">
    <p:bg>
      <p:bgPr>
        <a:solidFill>
          <a:srgbClr val="81ECE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9" name="Google Shape;179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frame  1">
  <p:cSld name="BLANK_1_1_1_1">
    <p:bg>
      <p:bgPr>
        <a:solidFill>
          <a:srgbClr val="81ECE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2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 1 1">
  <p:cSld name="SECTION_HEADER_2_1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1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6" name="Google Shape;56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_AND_BODY_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AND_BODY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7" name="Google Shape;67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allthingsdistributed.com/2006/03/a_word_on_scalabilit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Engineering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Module 1</a:t>
            </a:r>
            <a:endParaRPr sz="18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 Theorem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618900" y="1874875"/>
            <a:ext cx="46551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CP - consistency and partition tolerance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Used for reading up-to-date data or timeout (when data is stale)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Good for strict reads and writes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50" y="1810800"/>
            <a:ext cx="2844125" cy="24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 Theorem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618900" y="1874875"/>
            <a:ext cx="46551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 - availability and partition tolerance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Return the most recent data (could be stale)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Process writes later when partition is resolved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Good for system needs to continue working despite external errors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50" y="1810800"/>
            <a:ext cx="2844125" cy="24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Consistency Patterns</a:t>
            </a:r>
            <a:endParaRPr/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943438" y="1758000"/>
            <a:ext cx="120600" cy="162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43400" y="1667625"/>
            <a:ext cx="20493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Weak Consistency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After a write, reads may not see it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Works well in real time use cases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3556175" y="1667625"/>
            <a:ext cx="23307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Eventual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Consistency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After a write, reads will eventually see it.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Works well in highly available systems.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6489575" y="1667625"/>
            <a:ext cx="21297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Strong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Consistency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After a write, reads will see it.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Works well in systems that need transactions.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6127925" y="1758000"/>
            <a:ext cx="120600" cy="162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</a:t>
            </a:r>
            <a:r>
              <a:rPr lang="es"/>
              <a:t>Patterns</a:t>
            </a:r>
            <a:endParaRPr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Fail-Over / Active-Active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5" y="2192546"/>
            <a:ext cx="4449150" cy="19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5141475" y="2121475"/>
            <a:ext cx="32751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Two servers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concurrently working and processing data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Ensure availability and data safety.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Reduce server load (load balancer)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Fail-Over / Active-Passive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141475" y="2067450"/>
            <a:ext cx="32751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Two servers: one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active, 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one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passive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When the active server is down, the passive one will replace main server.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Although cannot improve performance, it ensures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availability.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75" y="2135525"/>
            <a:ext cx="4378299" cy="19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Fail-Over / Disadvantages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1476750" y="2067450"/>
            <a:ext cx="69399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Adding more hardware and complexity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Potential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loss of data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 if writes take place when the active system fails during replicating data to the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passive.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20" name="Google Shape;320;p4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1" name="Google Shape;321;p43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Replication</a:t>
            </a: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/ Master-Slave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5141475" y="1938050"/>
            <a:ext cx="32751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Master server reads and writes,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replicating writes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 to slaves, which serves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only reads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Slaves can replicate to new slaves in a tree-like fashion.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If master goes offline, system can continue in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read-only mode.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50" y="1915650"/>
            <a:ext cx="3685126" cy="24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0" name="Google Shape;330;p44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Replication/ Master-Master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5141475" y="1938050"/>
            <a:ext cx="32751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Both servers serve reads and writes and synchronize with each other on writes.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If either master goes offline, system can continue in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with both reads and writes.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50" y="1938052"/>
            <a:ext cx="4106287" cy="24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9" name="Google Shape;339;p45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Replication/ Master-Master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5141475" y="1938050"/>
            <a:ext cx="32751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Both servers serve reads and writes and synchronize with each other on writes.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If either master goes offline, system can continue in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with both reads and writes.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Loosely consistent due to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synchronization latency.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50" y="1938052"/>
            <a:ext cx="4106287" cy="24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p46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Replication </a:t>
            </a: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/ Disadvantages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1476750" y="2067450"/>
            <a:ext cx="69399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Too many writes will needs replicating to slaves which will block reads.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The more slaves, the more replication which increases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replication lag.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On some systems, multiple threads are supported to write in parallel, whereas read replicas only support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writing sequentially with single thread.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7" name="Google Shape;197;p29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Terminologies &amp; Patterns</a:t>
            </a:r>
            <a:endParaRPr/>
          </a:p>
        </p:txBody>
      </p:sp>
      <p:sp>
        <p:nvSpPr>
          <p:cNvPr id="198" name="Google Shape;198;p29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Differentiate between SQL &amp; NoSQL</a:t>
            </a:r>
            <a:endParaRPr/>
          </a:p>
        </p:txBody>
      </p:sp>
      <p:sp>
        <p:nvSpPr>
          <p:cNvPr id="199" name="Google Shape;199;p29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Basics understanding of many concepts and theories</a:t>
            </a:r>
            <a:endParaRPr/>
          </a:p>
        </p:txBody>
      </p:sp>
      <p:sp>
        <p:nvSpPr>
          <p:cNvPr id="201" name="Google Shape;201;p29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Abstraction, Advantages, Drawbacks and Types</a:t>
            </a:r>
            <a:endParaRPr/>
          </a:p>
        </p:txBody>
      </p:sp>
      <p:sp>
        <p:nvSpPr>
          <p:cNvPr id="202" name="Google Shape;202;p29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</a:t>
            </a:r>
            <a:endParaRPr/>
          </a:p>
        </p:txBody>
      </p:sp>
      <p:sp>
        <p:nvSpPr>
          <p:cNvPr id="203" name="Google Shape;203;p29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29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29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In numbers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63" y="1932325"/>
            <a:ext cx="34194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4" name="Google Shape;364;p48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In Sequence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 rotWithShape="1">
          <a:blip r:embed="rId3">
            <a:alphaModFix/>
          </a:blip>
          <a:srcRect b="0" l="0" r="25138" t="0"/>
          <a:stretch/>
        </p:blipFill>
        <p:spPr>
          <a:xfrm>
            <a:off x="1623525" y="1902175"/>
            <a:ext cx="58969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 txBox="1"/>
          <p:nvPr/>
        </p:nvSpPr>
        <p:spPr>
          <a:xfrm>
            <a:off x="974450" y="2704050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In Parallel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63" y="3328025"/>
            <a:ext cx="72294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Stability</a:t>
            </a:r>
            <a:r>
              <a:rPr lang="es"/>
              <a:t> Patterns</a:t>
            </a:r>
            <a:endParaRPr/>
          </a:p>
        </p:txBody>
      </p:sp>
      <p:sp>
        <p:nvSpPr>
          <p:cNvPr id="373" name="Google Shape;373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4" name="Google Shape;374;p49"/>
          <p:cNvSpPr txBox="1"/>
          <p:nvPr/>
        </p:nvSpPr>
        <p:spPr>
          <a:xfrm>
            <a:off x="2484000" y="1959400"/>
            <a:ext cx="41760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Timeout patterns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Pooling pattern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Asynchronous pattern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 Patterns</a:t>
            </a:r>
            <a:endParaRPr/>
          </a:p>
        </p:txBody>
      </p:sp>
      <p:sp>
        <p:nvSpPr>
          <p:cNvPr id="380" name="Google Shape;380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974450" y="1386325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In Sequence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2" name="Google Shape;382;p50"/>
          <p:cNvPicPr preferRelativeResize="0"/>
          <p:nvPr/>
        </p:nvPicPr>
        <p:blipFill rotWithShape="1">
          <a:blip r:embed="rId3">
            <a:alphaModFix/>
          </a:blip>
          <a:srcRect b="0" l="0" r="25138" t="0"/>
          <a:stretch/>
        </p:blipFill>
        <p:spPr>
          <a:xfrm>
            <a:off x="1623525" y="1902175"/>
            <a:ext cx="58969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0"/>
          <p:cNvSpPr txBox="1"/>
          <p:nvPr/>
        </p:nvSpPr>
        <p:spPr>
          <a:xfrm>
            <a:off x="974450" y="2704050"/>
            <a:ext cx="32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In Parallel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63" y="3328025"/>
            <a:ext cx="72294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DNS</a:t>
            </a:r>
            <a:endParaRPr/>
          </a:p>
        </p:txBody>
      </p:sp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1480200" y="1800600"/>
            <a:ext cx="61836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Used for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translating domain name to an IP address.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DNS results can also be cached by your browser or OS for a certain period of time, determined by the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time to live (TTL).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1" name="Google Shape;391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DNS</a:t>
            </a:r>
            <a:endParaRPr/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1480200" y="1503450"/>
            <a:ext cx="61836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Methods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Weighted round-robin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Latency-based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Geolocation-based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Slight delay, although 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Complex, managed by government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Vulnerable to DDoS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Load balancer</a:t>
            </a:r>
            <a:endParaRPr/>
          </a:p>
        </p:txBody>
      </p:sp>
      <p:sp>
        <p:nvSpPr>
          <p:cNvPr id="404" name="Google Shape;404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" y="1704600"/>
            <a:ext cx="3859101" cy="2579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3"/>
          <p:cNvSpPr txBox="1"/>
          <p:nvPr/>
        </p:nvSpPr>
        <p:spPr>
          <a:xfrm>
            <a:off x="4689450" y="1972325"/>
            <a:ext cx="38592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Distribute incoming requests to computing resources (servers/databases)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To prevent failures,  it's common to set up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multiple load balancers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, either in active-passive or active-active mode.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Load balancer</a:t>
            </a:r>
            <a:endParaRPr/>
          </a:p>
        </p:txBody>
      </p:sp>
      <p:sp>
        <p:nvSpPr>
          <p:cNvPr id="412" name="Google Shape;412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3" name="Google Shape;413;p54"/>
          <p:cNvSpPr txBox="1"/>
          <p:nvPr/>
        </p:nvSpPr>
        <p:spPr>
          <a:xfrm>
            <a:off x="1741950" y="1288225"/>
            <a:ext cx="56601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Prevent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Requests going to unhealthy servers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Overloading resources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Avoid single point of failure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Offer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SSL Termination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Session Persistence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Light"/>
              <a:buChar char="-"/>
            </a:pPr>
            <a:r>
              <a:rPr lang="es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Can be bottleneck if it doesn’t have enough resources/not configured properly</a:t>
            </a:r>
            <a:endParaRPr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Load balancer</a:t>
            </a:r>
            <a:endParaRPr/>
          </a:p>
        </p:txBody>
      </p:sp>
      <p:sp>
        <p:nvSpPr>
          <p:cNvPr id="419" name="Google Shape;419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0" name="Google Shape;420;p55"/>
          <p:cNvSpPr txBox="1"/>
          <p:nvPr/>
        </p:nvSpPr>
        <p:spPr>
          <a:xfrm>
            <a:off x="1741950" y="1472175"/>
            <a:ext cx="58212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Methods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Random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Least loaded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Sessions/Cookies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(Weighted) Round robin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Layer 4 - Involves src, dest IP address and ports, not the contents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Layer 7 - Involves header, messages and cookies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Microservices</a:t>
            </a:r>
            <a:endParaRPr/>
          </a:p>
        </p:txBody>
      </p:sp>
      <p:sp>
        <p:nvSpPr>
          <p:cNvPr id="426" name="Google Shape;426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50" y="1450375"/>
            <a:ext cx="4792299" cy="27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0" y="860100"/>
            <a:ext cx="9144000" cy="34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Patterns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Microservices</a:t>
            </a:r>
            <a:endParaRPr/>
          </a:p>
        </p:txBody>
      </p:sp>
      <p:sp>
        <p:nvSpPr>
          <p:cNvPr id="433" name="Google Shape;433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34" name="Google Shape;4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200" y="1244400"/>
            <a:ext cx="5448776" cy="33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0" name="Google Shape;440;p58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Relational database management system (RDBMS)</a:t>
            </a:r>
            <a:endParaRPr/>
          </a:p>
        </p:txBody>
      </p:sp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1633500" y="1490550"/>
            <a:ext cx="58770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collection of data items organized in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tables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ACID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Atomicity</a:t>
            </a:r>
            <a:r>
              <a:rPr lang="es">
                <a:solidFill>
                  <a:schemeClr val="dk1"/>
                </a:solidFill>
              </a:rPr>
              <a:t>: Guarantees that all operations in a transaction are treated as a single “unit”, which either succeeds completely or fails completely.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Consistency</a:t>
            </a:r>
            <a:r>
              <a:rPr lang="es">
                <a:solidFill>
                  <a:schemeClr val="dk1"/>
                </a:solidFill>
              </a:rPr>
              <a:t>: Ensures that any changes to a database must be consistent across the whole.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Isolation</a:t>
            </a:r>
            <a:r>
              <a:rPr lang="es">
                <a:solidFill>
                  <a:schemeClr val="dk1"/>
                </a:solidFill>
              </a:rPr>
              <a:t>: Determines whether or not a change is immediately visible to the rest of the database and related code or queries.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Durability</a:t>
            </a:r>
            <a:r>
              <a:rPr lang="es">
                <a:solidFill>
                  <a:schemeClr val="dk1"/>
                </a:solidFill>
              </a:rPr>
              <a:t>: Ensure when a change is made to the database, it will survive.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Relational database management system (RDBMS)</a:t>
            </a:r>
            <a:endParaRPr/>
          </a:p>
        </p:txBody>
      </p:sp>
      <p:sp>
        <p:nvSpPr>
          <p:cNvPr id="453" name="Google Shape;453;p60"/>
          <p:cNvSpPr txBox="1"/>
          <p:nvPr>
            <p:ph idx="1" type="body"/>
          </p:nvPr>
        </p:nvSpPr>
        <p:spPr>
          <a:xfrm>
            <a:off x="1633500" y="1830150"/>
            <a:ext cx="58770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Techniques for scaling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Federation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Sharding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Denormalization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SQL Tuning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Relational database management system (RDBMS)</a:t>
            </a:r>
            <a:endParaRPr/>
          </a:p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4542125" y="1980425"/>
            <a:ext cx="36477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Federation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Instead of a single, monolithic database, we split up databases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by function.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50" y="1365550"/>
            <a:ext cx="2408750" cy="31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Relational database management system (RDBMS)</a:t>
            </a:r>
            <a:endParaRPr/>
          </a:p>
        </p:txBody>
      </p: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4542125" y="1980425"/>
            <a:ext cx="36477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Sharding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Distributes data across different databases such that each database can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only manage a subset of the data.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9" name="Google Shape;469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70" name="Google Shape;47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75" y="1336375"/>
            <a:ext cx="2797875" cy="31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NoSQL</a:t>
            </a:r>
            <a:endParaRPr/>
          </a:p>
        </p:txBody>
      </p:sp>
      <p:sp>
        <p:nvSpPr>
          <p:cNvPr id="476" name="Google Shape;476;p63"/>
          <p:cNvSpPr txBox="1"/>
          <p:nvPr>
            <p:ph idx="1" type="body"/>
          </p:nvPr>
        </p:nvSpPr>
        <p:spPr>
          <a:xfrm>
            <a:off x="1633500" y="1490550"/>
            <a:ext cx="58770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collection of data items represented in a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key-value store, document store, wide column store, or a graph database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BASE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Basically available: </a:t>
            </a:r>
            <a:r>
              <a:rPr lang="es">
                <a:solidFill>
                  <a:schemeClr val="dk1"/>
                </a:solidFill>
              </a:rPr>
              <a:t>Guarantees the availability of the data. There will be a response to any request (can be a failure too).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Soft state: </a:t>
            </a:r>
            <a:r>
              <a:rPr lang="es">
                <a:solidFill>
                  <a:schemeClr val="dk1"/>
                </a:solidFill>
              </a:rPr>
              <a:t>The state of the system could change over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Eventual consistency:</a:t>
            </a:r>
            <a:r>
              <a:rPr lang="es">
                <a:solidFill>
                  <a:schemeClr val="dk1"/>
                </a:solidFill>
              </a:rPr>
              <a:t> The system will eventually become consistent once it stops receiving input.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NoSQL</a:t>
            </a:r>
            <a:endParaRPr/>
          </a:p>
        </p:txBody>
      </p:sp>
      <p:sp>
        <p:nvSpPr>
          <p:cNvPr id="483" name="Google Shape;483;p64"/>
          <p:cNvSpPr txBox="1"/>
          <p:nvPr>
            <p:ph idx="1" type="body"/>
          </p:nvPr>
        </p:nvSpPr>
        <p:spPr>
          <a:xfrm>
            <a:off x="4754375" y="1690925"/>
            <a:ext cx="36450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Key-Value store / Hash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Provides high performance and often used for simple data models or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rapidly-changing data (in-memory cache)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Allow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O(1)</a:t>
            </a:r>
            <a:r>
              <a:rPr lang="es">
                <a:solidFill>
                  <a:schemeClr val="dk1"/>
                </a:solidFill>
              </a:rPr>
              <a:t> reads and writes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storing metadata with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5" name="Google Shape;4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25" y="1784725"/>
            <a:ext cx="28575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NoSQL</a:t>
            </a:r>
            <a:endParaRPr/>
          </a:p>
        </p:txBody>
      </p:sp>
      <p:sp>
        <p:nvSpPr>
          <p:cNvPr id="491" name="Google Shape;491;p65"/>
          <p:cNvSpPr txBox="1"/>
          <p:nvPr>
            <p:ph idx="1" type="body"/>
          </p:nvPr>
        </p:nvSpPr>
        <p:spPr>
          <a:xfrm>
            <a:off x="4598725" y="1506975"/>
            <a:ext cx="38133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Document store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Key-value store with documents stored as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Used for occasionally changing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High flexibility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Platforms: </a:t>
            </a:r>
            <a:r>
              <a:rPr lang="es">
                <a:solidFill>
                  <a:schemeClr val="dk1"/>
                </a:solidFill>
              </a:rPr>
              <a:t>CouchDB, MongoDB, DynamoDB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93" name="Google Shape;4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050" y="1376400"/>
            <a:ext cx="2701396" cy="29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NoSQL</a:t>
            </a:r>
            <a:endParaRPr/>
          </a:p>
        </p:txBody>
      </p:sp>
      <p:sp>
        <p:nvSpPr>
          <p:cNvPr id="499" name="Google Shape;499;p66"/>
          <p:cNvSpPr txBox="1"/>
          <p:nvPr>
            <p:ph idx="1" type="body"/>
          </p:nvPr>
        </p:nvSpPr>
        <p:spPr>
          <a:xfrm>
            <a:off x="4754375" y="1690925"/>
            <a:ext cx="36450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Wide column store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Stores basic unit of data is a column (name/value pair).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A column can be grouped into column families.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We can access each column independently with a row key, and columns with the same row key form a row.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High availability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High scalability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Platforms</a:t>
            </a:r>
            <a:r>
              <a:rPr lang="es">
                <a:solidFill>
                  <a:schemeClr val="dk1"/>
                </a:solidFill>
              </a:rPr>
              <a:t>: Bigtable, Cassandra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6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01" name="Google Shape;5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2" y="2176422"/>
            <a:ext cx="4123825" cy="1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ctrTitle"/>
          </p:nvPr>
        </p:nvSpPr>
        <p:spPr>
          <a:xfrm>
            <a:off x="1079178" y="9268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Performance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1113225" y="1655025"/>
            <a:ext cx="31014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The amount of useful work accomplished by a system within a given time interval.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If you have a performance problem, your system is </a:t>
            </a:r>
            <a:r>
              <a:rPr b="1" lang="es" sz="15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slow </a:t>
            </a:r>
            <a:r>
              <a:rPr lang="es" sz="1500">
                <a:solidFill>
                  <a:srgbClr val="000000"/>
                </a:solidFill>
              </a:rPr>
              <a:t>for</a:t>
            </a:r>
            <a:r>
              <a:rPr b="1" lang="es" sz="15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 single user.</a:t>
            </a:r>
            <a:endParaRPr b="1" sz="15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31"/>
          <p:cNvSpPr txBox="1"/>
          <p:nvPr>
            <p:ph idx="2" type="ctrTitle"/>
          </p:nvPr>
        </p:nvSpPr>
        <p:spPr>
          <a:xfrm>
            <a:off x="4818378" y="9268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Scalability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9" name="Google Shape;219;p31"/>
          <p:cNvSpPr txBox="1"/>
          <p:nvPr>
            <p:ph idx="3" type="subTitle"/>
          </p:nvPr>
        </p:nvSpPr>
        <p:spPr>
          <a:xfrm>
            <a:off x="4852425" y="1655025"/>
            <a:ext cx="31014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T</a:t>
            </a:r>
            <a:r>
              <a:rPr lang="es" sz="1500">
                <a:solidFill>
                  <a:srgbClr val="000000"/>
                </a:solidFill>
              </a:rPr>
              <a:t>he ability of a system to handle a growing amount of work.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If you have a scalability problem, your system is </a:t>
            </a:r>
            <a:r>
              <a:rPr b="1" lang="es" sz="15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fast for a single user</a:t>
            </a:r>
            <a:r>
              <a:rPr lang="es" sz="1500">
                <a:solidFill>
                  <a:srgbClr val="000000"/>
                </a:solidFill>
              </a:rPr>
              <a:t> but </a:t>
            </a:r>
            <a:r>
              <a:rPr b="1" lang="es" sz="15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slow under heavy load.</a:t>
            </a:r>
            <a:endParaRPr b="1" sz="15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NoSQL</a:t>
            </a:r>
            <a:endParaRPr/>
          </a:p>
        </p:txBody>
      </p:sp>
      <p:sp>
        <p:nvSpPr>
          <p:cNvPr id="507" name="Google Shape;507;p67"/>
          <p:cNvSpPr txBox="1"/>
          <p:nvPr>
            <p:ph idx="1" type="body"/>
          </p:nvPr>
        </p:nvSpPr>
        <p:spPr>
          <a:xfrm>
            <a:off x="4754375" y="1690925"/>
            <a:ext cx="36450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Graph database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Each node is a record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-"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Each arc is a relationship between two nodes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Used to represent complex relationships with many foreign keys or many-to-many relationships.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High performance for data models with complex relationships (social network).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Platforms</a:t>
            </a:r>
            <a:r>
              <a:rPr lang="es">
                <a:solidFill>
                  <a:schemeClr val="dk1"/>
                </a:solidFill>
              </a:rPr>
              <a:t>: Bigtable, Cassandra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8" name="Google Shape;508;p6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09" name="Google Shape;5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00" y="1566025"/>
            <a:ext cx="4028900" cy="2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5" name="Google Shape;515;p68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21" name="Google Shape;521;p69"/>
          <p:cNvSpPr txBox="1"/>
          <p:nvPr>
            <p:ph idx="1" type="body"/>
          </p:nvPr>
        </p:nvSpPr>
        <p:spPr>
          <a:xfrm>
            <a:off x="4754375" y="1690925"/>
            <a:ext cx="36450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The dispatcher will </a:t>
            </a: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lookup if the request has been made before and try to return the previous result</a:t>
            </a:r>
            <a:r>
              <a:rPr lang="es">
                <a:solidFill>
                  <a:schemeClr val="dk1"/>
                </a:solidFill>
              </a:rPr>
              <a:t> (if yes), in order to save the actual execution.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Advantages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Improve page load time, reduce load on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Need to maintain consistency between caches and databases (caches invalidation)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p6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23" name="Google Shape;52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75" y="1778749"/>
            <a:ext cx="3908625" cy="2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29" name="Google Shape;529;p70"/>
          <p:cNvSpPr txBox="1"/>
          <p:nvPr>
            <p:ph idx="1" type="body"/>
          </p:nvPr>
        </p:nvSpPr>
        <p:spPr>
          <a:xfrm>
            <a:off x="1766850" y="1460950"/>
            <a:ext cx="56103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Types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Client 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CDN 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Web-server 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Database 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Application 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Caching database query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Caching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7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36" name="Google Shape;536;p71"/>
          <p:cNvSpPr txBox="1"/>
          <p:nvPr>
            <p:ph idx="1" type="body"/>
          </p:nvPr>
        </p:nvSpPr>
        <p:spPr>
          <a:xfrm>
            <a:off x="1766850" y="1722725"/>
            <a:ext cx="5610300" cy="23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Methods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Cache-aside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Write-through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Write-behind (write-back)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Refresh-ahead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7" name="Google Shape;537;p7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43" name="Google Shape;543;p7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4" name="Google Shape;54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2143975"/>
            <a:ext cx="4000600" cy="15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2"/>
          <p:cNvSpPr txBox="1"/>
          <p:nvPr/>
        </p:nvSpPr>
        <p:spPr>
          <a:xfrm>
            <a:off x="4994925" y="1512751"/>
            <a:ext cx="33252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Cache-aside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Steps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Look for entry in cache, resulting in a cache miss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Load entry from database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Add entry to cache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Return entry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Fast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Lazy loading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Delay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Data can be stale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51" name="Google Shape;551;p7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2" name="Google Shape;552;p73"/>
          <p:cNvSpPr txBox="1"/>
          <p:nvPr/>
        </p:nvSpPr>
        <p:spPr>
          <a:xfrm>
            <a:off x="4987850" y="1308175"/>
            <a:ext cx="33252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Write-through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Application uses cache as main data store, reading/writing data to it.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Cache is responsible for reading/writing to database.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Reads of just written data are fast.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Data in cache is not stale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Slow operation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Most data written might not be read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53" name="Google Shape;5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75" y="1130025"/>
            <a:ext cx="2401675" cy="3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59" name="Google Shape;559;p7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0" name="Google Shape;560;p74"/>
          <p:cNvSpPr txBox="1"/>
          <p:nvPr/>
        </p:nvSpPr>
        <p:spPr>
          <a:xfrm>
            <a:off x="4987850" y="1308175"/>
            <a:ext cx="33252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Write-behind (write-back)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Add/update entry in cache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Asynchronously write entry to data store, improving write performance.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Low latency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High throughput for write-intensive applications.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Data loss when cache cannot write to data store.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More complex to implement than previous methods.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61" name="Google Shape;5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25" y="1410010"/>
            <a:ext cx="3325201" cy="307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Caches</a:t>
            </a:r>
            <a:endParaRPr/>
          </a:p>
        </p:txBody>
      </p:sp>
      <p:sp>
        <p:nvSpPr>
          <p:cNvPr id="567" name="Google Shape;567;p7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8" name="Google Shape;568;p75"/>
          <p:cNvSpPr txBox="1"/>
          <p:nvPr/>
        </p:nvSpPr>
        <p:spPr>
          <a:xfrm>
            <a:off x="4987850" y="1485050"/>
            <a:ext cx="33252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Write-behind (write-back)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Configure the cache to automatically refresh any recently accessed cache entry before expiration.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Reduce in latency vs read-through if cache accurately predict which items will be needed in future.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Light"/>
              <a:buChar char="-"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Reduce in performance when predicting incorrectly.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69" name="Google Shape;5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0" y="2231425"/>
            <a:ext cx="4283574" cy="9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6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6"/>
          <p:cNvSpPr txBox="1"/>
          <p:nvPr>
            <p:ph idx="4294967295" type="body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</a:rPr>
              <a:t>Does anyone have any questions?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</a:rPr>
              <a:t>hungnp5@vng.com.vn </a:t>
            </a:r>
            <a:endParaRPr sz="1200">
              <a:solidFill>
                <a:srgbClr val="434343"/>
              </a:solidFill>
            </a:endParaRPr>
          </a:p>
        </p:txBody>
      </p:sp>
      <p:cxnSp>
        <p:nvCxnSpPr>
          <p:cNvPr id="577" name="Google Shape;577;p76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79" name="Google Shape;579;p76"/>
          <p:cNvSpPr txBox="1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/>
              <a:t>hanks</a:t>
            </a:r>
            <a:r>
              <a:rPr lang="e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ctrTitle"/>
          </p:nvPr>
        </p:nvSpPr>
        <p:spPr>
          <a:xfrm>
            <a:off x="1079178" y="9268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Vertical Scaling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1113225" y="2348375"/>
            <a:ext cx="3101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Scaling up a single server on more expensive hardware.</a:t>
            </a:r>
            <a:endParaRPr b="1" sz="15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32"/>
          <p:cNvSpPr txBox="1"/>
          <p:nvPr>
            <p:ph idx="2" type="ctrTitle"/>
          </p:nvPr>
        </p:nvSpPr>
        <p:spPr>
          <a:xfrm>
            <a:off x="4818375" y="926850"/>
            <a:ext cx="328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Horizontal Scaling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>
            <a:off x="4852425" y="2348375"/>
            <a:ext cx="31014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Scaling out using commodity machines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7"/>
          <p:cNvSpPr txBox="1"/>
          <p:nvPr>
            <p:ph type="title"/>
          </p:nvPr>
        </p:nvSpPr>
        <p:spPr>
          <a:xfrm>
            <a:off x="2789300" y="596000"/>
            <a:ext cx="34986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Credits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85" name="Google Shape;585;p77"/>
          <p:cNvSpPr txBox="1"/>
          <p:nvPr>
            <p:ph idx="1" type="body"/>
          </p:nvPr>
        </p:nvSpPr>
        <p:spPr>
          <a:xfrm>
            <a:off x="803100" y="1290375"/>
            <a:ext cx="75378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s">
                <a:solidFill>
                  <a:srgbClr val="999999"/>
                </a:solidFill>
              </a:rPr>
              <a:t>Donnemartin, donnermartin. “Donnemartin/System-Design-Primer.” Github.com, 2020, github.com/donnemartin/system-design-primer.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s">
                <a:solidFill>
                  <a:srgbClr val="999999"/>
                </a:solidFill>
              </a:rPr>
              <a:t>Vogels, Werner. “All Things Distributed.” A Word on Scalability - All Things Distributed, 2006, </a:t>
            </a:r>
            <a:r>
              <a:rPr lang="es" u="sng">
                <a:solidFill>
                  <a:schemeClr val="hlink"/>
                </a:solidFill>
                <a:hlinkClick r:id="rId3"/>
              </a:rPr>
              <a:t>www.allthingsdistributed.com/2006/03/a_word_on_scalability.html</a:t>
            </a:r>
            <a:r>
              <a:rPr lang="es">
                <a:solidFill>
                  <a:srgbClr val="999999"/>
                </a:solidFill>
              </a:rPr>
              <a:t>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s">
                <a:solidFill>
                  <a:srgbClr val="999999"/>
                </a:solidFill>
              </a:rPr>
              <a:t>Greiner, Robert. “CAP Theorem: Revisited.” Robert Greiner, 23 Sept. 2019, robertgreiner.com/cap-theorem-revisited/.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s">
                <a:solidFill>
                  <a:srgbClr val="999999"/>
                </a:solidFill>
              </a:rPr>
              <a:t>Wodehouse, Carey. “SQL vs. NoSQL Databases: What's the Difference?: Upwork.” RSS, 2019, www.upwork.com/resources/sql-vs-nosql-databases-whats-the-difference.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86" name="Google Shape;586;p7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Is achieving scalability possible?</a:t>
            </a:r>
            <a:endParaRPr sz="2800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1196550" y="1954500"/>
            <a:ext cx="6750900" cy="21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We take scalability into account when architecting systems.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We carefully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 sz="1800">
                <a:solidFill>
                  <a:srgbClr val="000000"/>
                </a:solidFill>
              </a:rPr>
              <a:t>Inspect which axis system grows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 sz="1800">
                <a:solidFill>
                  <a:srgbClr val="000000"/>
                </a:solidFill>
              </a:rPr>
              <a:t>Handle heterogeneity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 sz="1800">
                <a:solidFill>
                  <a:srgbClr val="000000"/>
                </a:solidFill>
              </a:rPr>
              <a:t>Be aware of knowing and using suitable tools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813700" y="1408800"/>
            <a:ext cx="26421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Possible when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ctrTitle"/>
          </p:nvPr>
        </p:nvSpPr>
        <p:spPr>
          <a:xfrm>
            <a:off x="1079178" y="9268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Latency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3" name="Google Shape;243;p34"/>
          <p:cNvSpPr txBox="1"/>
          <p:nvPr>
            <p:ph idx="1" type="subTitle"/>
          </p:nvPr>
        </p:nvSpPr>
        <p:spPr>
          <a:xfrm>
            <a:off x="1113225" y="1790925"/>
            <a:ext cx="31014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Time to perform actions / product results</a:t>
            </a:r>
            <a:endParaRPr b="1"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Measured in units of time (hours/minutes/seconds…)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44" name="Google Shape;244;p34"/>
          <p:cNvSpPr txBox="1"/>
          <p:nvPr>
            <p:ph idx="2" type="ctrTitle"/>
          </p:nvPr>
        </p:nvSpPr>
        <p:spPr>
          <a:xfrm>
            <a:off x="4818378" y="9268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Throughput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5" name="Google Shape;245;p34"/>
          <p:cNvSpPr txBox="1"/>
          <p:nvPr>
            <p:ph idx="3" type="subTitle"/>
          </p:nvPr>
        </p:nvSpPr>
        <p:spPr>
          <a:xfrm>
            <a:off x="4852425" y="1790925"/>
            <a:ext cx="31014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Number of actions per unit of time</a:t>
            </a:r>
            <a:endParaRPr b="1"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Measured in whatever is being produced per unit of time.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 Theorem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4460400" y="1503257"/>
            <a:ext cx="40284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Consistency</a:t>
            </a:r>
            <a:r>
              <a:rPr lang="es" sz="1600">
                <a:solidFill>
                  <a:schemeClr val="dk1"/>
                </a:solidFill>
              </a:rPr>
              <a:t>: Reads are always up-to-date.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Availability</a:t>
            </a:r>
            <a:r>
              <a:rPr lang="es" sz="1600">
                <a:solidFill>
                  <a:schemeClr val="dk1"/>
                </a:solidFill>
              </a:rPr>
              <a:t>: Reads always receive a response (when valid).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Partition Tolerance</a:t>
            </a:r>
            <a:r>
              <a:rPr lang="es" sz="1600">
                <a:solidFill>
                  <a:schemeClr val="dk1"/>
                </a:solidFill>
              </a:rPr>
              <a:t>: Network fault doesn’t prevent message transferring between nodes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75" y="1372775"/>
            <a:ext cx="3267175" cy="2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 Theorem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1000650" y="1489950"/>
            <a:ext cx="71427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In reality, networks aren’t reliable, so you’ll need to support </a:t>
            </a: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Partition Tolerance</a:t>
            </a:r>
            <a:r>
              <a:rPr lang="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Then, you must trade-off between: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Consistency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 sz="1800">
                <a:solidFill>
                  <a:schemeClr val="dk1"/>
                </a:solidFill>
              </a:rPr>
              <a:t>Availability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