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388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slides/slide221.xml" ContentType="application/vnd.openxmlformats-officedocument.presentationml.slide+xml"/>
  <Override PartName="/ppt/slides/slide319.xml" ContentType="application/vnd.openxmlformats-officedocument.presentationml.slide+xml"/>
  <Override PartName="/ppt/slides/slide366.xml" ContentType="application/vnd.openxmlformats-officedocument.presentationml.slide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391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00.xml" ContentType="application/vnd.openxmlformats-officedocument.presentationml.slide+xml"/>
  <Override PartName="/ppt/slides/slide31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ppt/slides/slide396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327.xml" ContentType="application/vnd.openxmlformats-officedocument.presentationml.slide+xml"/>
  <Override PartName="/ppt/slides/slide338.xml" ContentType="application/vnd.openxmlformats-officedocument.presentationml.slide+xml"/>
  <Override PartName="/ppt/slides/slide374.xml" ContentType="application/vnd.openxmlformats-officedocument.presentationml.slide+xml"/>
  <Override PartName="/ppt/slides/slide385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slides/slide36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341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Override PartName="/ppt/slides/slide292.xml" ContentType="application/vnd.openxmlformats-officedocument.presentationml.slide+xml"/>
  <Override PartName="/ppt/slides/slide379.xml" ContentType="application/vnd.openxmlformats-officedocument.presentationml.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57.xml" ContentType="application/vnd.openxmlformats-officedocument.presentationml.slide+xml"/>
  <Override PartName="/ppt/slides/slide368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335.xml" ContentType="application/vnd.openxmlformats-officedocument.presentationml.slide+xml"/>
  <Override PartName="/ppt/slides/slide382.xml" ContentType="application/vnd.openxmlformats-officedocument.presentationml.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297.xml" ContentType="application/vnd.openxmlformats-officedocument.presentationml.slide+xml"/>
  <Override PartName="/ppt/slides/slide302.xml" ContentType="application/vnd.openxmlformats-officedocument.presentationml.slide+xml"/>
  <Override PartName="/ppt/slides/slide313.xml" ContentType="application/vnd.openxmlformats-officedocument.presentationml.slide+xml"/>
  <Override PartName="/ppt/slides/slide36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s/slide329.xml" ContentType="application/vnd.openxmlformats-officedocument.presentationml.slide+xml"/>
  <Override PartName="/ppt/slides/slide376.xml" ContentType="application/vnd.openxmlformats-officedocument.presentationml.slide+xml"/>
  <Override PartName="/ppt/slides/slide38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307.xml" ContentType="application/vnd.openxmlformats-officedocument.presentationml.slide+xml"/>
  <Override PartName="/ppt/slides/slide354.xml" ContentType="application/vnd.openxmlformats-officedocument.presentationml.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32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31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29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48.xml" ContentType="application/vnd.openxmlformats-officedocument.presentationml.slide+xml"/>
  <Override PartName="/ppt/slides/slide359.xml" ContentType="application/vnd.openxmlformats-officedocument.presentationml.slide+xml"/>
  <Override PartName="/ppt/slides/slide395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326.xml" ContentType="application/vnd.openxmlformats-officedocument.presentationml.slide+xml"/>
  <Override PartName="/ppt/slides/slide373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299.xml" ContentType="application/vnd.openxmlformats-officedocument.presentationml.slide+xml"/>
  <Override PartName="/ppt/slides/slide304.xml" ContentType="application/vnd.openxmlformats-officedocument.presentationml.slide+xml"/>
  <Override PartName="/ppt/slides/slide315.xml" ContentType="application/vnd.openxmlformats-officedocument.presentationml.slide+xml"/>
  <Override PartName="/ppt/slides/slide351.xml" ContentType="application/vnd.openxmlformats-officedocument.presentationml.slide+xml"/>
  <Override PartName="/ppt/slides/slide362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s/slide378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367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392.xml" ContentType="application/vnd.openxmlformats-officedocument.presentationml.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334.xml" ContentType="application/vnd.openxmlformats-officedocument.presentationml.slide+xml"/>
  <Override PartName="/ppt/slides/slide370.xml" ContentType="application/vnd.openxmlformats-officedocument.presentationml.slide+xml"/>
  <Override PartName="/ppt/slides/slide381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slides/slide312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s/slide30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theme/theme3.xml" ContentType="application/vnd.openxmlformats-officedocument.them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339.xml" ContentType="application/vnd.openxmlformats-officedocument.presentationml.slide+xml"/>
  <Override PartName="/ppt/slides/slide386.xml" ContentType="application/vnd.openxmlformats-officedocument.presentationml.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17.xml" ContentType="application/vnd.openxmlformats-officedocument.presentationml.slide+xml"/>
  <Override PartName="/ppt/slides/slide353.xml" ContentType="application/vnd.openxmlformats-officedocument.presentationml.slide+xml"/>
  <Override PartName="/ppt/slides/slide364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34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s/slide369.xml" ContentType="application/vnd.openxmlformats-officedocument.presentationml.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s/slide358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394.xml" ContentType="application/vnd.openxmlformats-officedocument.presentationml.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slides/slide372.xml" ContentType="application/vnd.openxmlformats-officedocument.presentationml.slide+xml"/>
  <Override PartName="/ppt/slides/slide383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361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333.xml" ContentType="application/vnd.openxmlformats-officedocument.presentationml.slide+xml"/>
  <Override PartName="/ppt/slides/slide38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98"/>
  </p:notesMasterIdLst>
  <p:handoutMasterIdLst>
    <p:handoutMasterId r:id="rId399"/>
  </p:handoutMasterIdLst>
  <p:sldIdLst>
    <p:sldId id="257" r:id="rId2"/>
    <p:sldId id="691" r:id="rId3"/>
    <p:sldId id="260" r:id="rId4"/>
    <p:sldId id="261" r:id="rId5"/>
    <p:sldId id="26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40" r:id="rId19"/>
    <p:sldId id="311" r:id="rId20"/>
    <p:sldId id="312" r:id="rId21"/>
    <p:sldId id="314" r:id="rId22"/>
    <p:sldId id="315" r:id="rId23"/>
    <p:sldId id="316" r:id="rId24"/>
    <p:sldId id="343" r:id="rId25"/>
    <p:sldId id="317" r:id="rId26"/>
    <p:sldId id="344" r:id="rId27"/>
    <p:sldId id="318" r:id="rId28"/>
    <p:sldId id="319" r:id="rId29"/>
    <p:sldId id="342" r:id="rId30"/>
    <p:sldId id="320" r:id="rId31"/>
    <p:sldId id="345" r:id="rId32"/>
    <p:sldId id="321" r:id="rId33"/>
    <p:sldId id="322" r:id="rId34"/>
    <p:sldId id="323" r:id="rId35"/>
    <p:sldId id="324" r:id="rId36"/>
    <p:sldId id="325" r:id="rId37"/>
    <p:sldId id="341" r:id="rId38"/>
    <p:sldId id="326" r:id="rId39"/>
    <p:sldId id="327" r:id="rId40"/>
    <p:sldId id="346" r:id="rId41"/>
    <p:sldId id="328" r:id="rId42"/>
    <p:sldId id="347" r:id="rId43"/>
    <p:sldId id="329" r:id="rId44"/>
    <p:sldId id="330" r:id="rId45"/>
    <p:sldId id="331" r:id="rId46"/>
    <p:sldId id="332" r:id="rId47"/>
    <p:sldId id="348" r:id="rId48"/>
    <p:sldId id="333" r:id="rId49"/>
    <p:sldId id="334" r:id="rId50"/>
    <p:sldId id="349" r:id="rId51"/>
    <p:sldId id="335" r:id="rId52"/>
    <p:sldId id="336" r:id="rId53"/>
    <p:sldId id="337" r:id="rId54"/>
    <p:sldId id="338" r:id="rId55"/>
    <p:sldId id="350" r:id="rId56"/>
    <p:sldId id="351" r:id="rId57"/>
    <p:sldId id="352" r:id="rId58"/>
    <p:sldId id="339" r:id="rId59"/>
    <p:sldId id="354" r:id="rId60"/>
    <p:sldId id="358" r:id="rId61"/>
    <p:sldId id="355" r:id="rId62"/>
    <p:sldId id="356" r:id="rId63"/>
    <p:sldId id="357" r:id="rId64"/>
    <p:sldId id="692" r:id="rId65"/>
    <p:sldId id="264" r:id="rId66"/>
    <p:sldId id="361" r:id="rId67"/>
    <p:sldId id="363" r:id="rId68"/>
    <p:sldId id="364" r:id="rId69"/>
    <p:sldId id="365" r:id="rId70"/>
    <p:sldId id="366" r:id="rId71"/>
    <p:sldId id="367" r:id="rId72"/>
    <p:sldId id="384" r:id="rId73"/>
    <p:sldId id="368" r:id="rId74"/>
    <p:sldId id="369" r:id="rId75"/>
    <p:sldId id="370" r:id="rId76"/>
    <p:sldId id="371" r:id="rId77"/>
    <p:sldId id="372" r:id="rId78"/>
    <p:sldId id="381" r:id="rId79"/>
    <p:sldId id="374" r:id="rId80"/>
    <p:sldId id="375" r:id="rId81"/>
    <p:sldId id="376" r:id="rId82"/>
    <p:sldId id="382" r:id="rId83"/>
    <p:sldId id="379" r:id="rId84"/>
    <p:sldId id="380" r:id="rId85"/>
    <p:sldId id="383" r:id="rId86"/>
    <p:sldId id="385" r:id="rId87"/>
    <p:sldId id="386" r:id="rId88"/>
    <p:sldId id="387" r:id="rId89"/>
    <p:sldId id="388" r:id="rId90"/>
    <p:sldId id="265" r:id="rId91"/>
    <p:sldId id="389" r:id="rId92"/>
    <p:sldId id="266" r:id="rId93"/>
    <p:sldId id="267" r:id="rId94"/>
    <p:sldId id="392" r:id="rId95"/>
    <p:sldId id="393" r:id="rId96"/>
    <p:sldId id="394" r:id="rId97"/>
    <p:sldId id="395" r:id="rId98"/>
    <p:sldId id="396" r:id="rId99"/>
    <p:sldId id="397" r:id="rId100"/>
    <p:sldId id="400" r:id="rId101"/>
    <p:sldId id="398" r:id="rId102"/>
    <p:sldId id="399" r:id="rId103"/>
    <p:sldId id="402" r:id="rId104"/>
    <p:sldId id="403" r:id="rId105"/>
    <p:sldId id="411" r:id="rId106"/>
    <p:sldId id="404" r:id="rId107"/>
    <p:sldId id="405" r:id="rId108"/>
    <p:sldId id="406" r:id="rId109"/>
    <p:sldId id="407" r:id="rId110"/>
    <p:sldId id="442" r:id="rId111"/>
    <p:sldId id="408" r:id="rId112"/>
    <p:sldId id="409" r:id="rId113"/>
    <p:sldId id="412" r:id="rId114"/>
    <p:sldId id="413" r:id="rId115"/>
    <p:sldId id="414" r:id="rId116"/>
    <p:sldId id="415" r:id="rId117"/>
    <p:sldId id="416" r:id="rId118"/>
    <p:sldId id="417" r:id="rId119"/>
    <p:sldId id="418" r:id="rId120"/>
    <p:sldId id="419" r:id="rId121"/>
    <p:sldId id="420" r:id="rId122"/>
    <p:sldId id="421" r:id="rId123"/>
    <p:sldId id="422" r:id="rId124"/>
    <p:sldId id="423" r:id="rId125"/>
    <p:sldId id="424" r:id="rId126"/>
    <p:sldId id="425" r:id="rId127"/>
    <p:sldId id="426" r:id="rId128"/>
    <p:sldId id="427" r:id="rId129"/>
    <p:sldId id="428" r:id="rId130"/>
    <p:sldId id="429" r:id="rId131"/>
    <p:sldId id="430" r:id="rId132"/>
    <p:sldId id="431" r:id="rId133"/>
    <p:sldId id="432" r:id="rId134"/>
    <p:sldId id="433" r:id="rId135"/>
    <p:sldId id="434" r:id="rId136"/>
    <p:sldId id="435" r:id="rId137"/>
    <p:sldId id="436" r:id="rId138"/>
    <p:sldId id="437" r:id="rId139"/>
    <p:sldId id="438" r:id="rId140"/>
    <p:sldId id="439" r:id="rId141"/>
    <p:sldId id="440" r:id="rId142"/>
    <p:sldId id="441" r:id="rId143"/>
    <p:sldId id="268" r:id="rId144"/>
    <p:sldId id="443" r:id="rId145"/>
    <p:sldId id="269" r:id="rId146"/>
    <p:sldId id="693" r:id="rId147"/>
    <p:sldId id="447" r:id="rId148"/>
    <p:sldId id="446" r:id="rId149"/>
    <p:sldId id="448" r:id="rId150"/>
    <p:sldId id="270" r:id="rId151"/>
    <p:sldId id="451" r:id="rId152"/>
    <p:sldId id="453" r:id="rId153"/>
    <p:sldId id="454" r:id="rId154"/>
    <p:sldId id="455" r:id="rId155"/>
    <p:sldId id="456" r:id="rId156"/>
    <p:sldId id="457" r:id="rId157"/>
    <p:sldId id="458" r:id="rId158"/>
    <p:sldId id="459" r:id="rId159"/>
    <p:sldId id="460" r:id="rId160"/>
    <p:sldId id="462" r:id="rId161"/>
    <p:sldId id="463" r:id="rId162"/>
    <p:sldId id="464" r:id="rId163"/>
    <p:sldId id="465" r:id="rId164"/>
    <p:sldId id="466" r:id="rId165"/>
    <p:sldId id="467" r:id="rId166"/>
    <p:sldId id="468" r:id="rId167"/>
    <p:sldId id="469" r:id="rId168"/>
    <p:sldId id="470" r:id="rId169"/>
    <p:sldId id="704" r:id="rId170"/>
    <p:sldId id="705" r:id="rId171"/>
    <p:sldId id="471" r:id="rId172"/>
    <p:sldId id="474" r:id="rId173"/>
    <p:sldId id="475" r:id="rId174"/>
    <p:sldId id="706" r:id="rId175"/>
    <p:sldId id="707" r:id="rId176"/>
    <p:sldId id="708" r:id="rId177"/>
    <p:sldId id="709" r:id="rId178"/>
    <p:sldId id="710" r:id="rId179"/>
    <p:sldId id="711" r:id="rId180"/>
    <p:sldId id="712" r:id="rId181"/>
    <p:sldId id="713" r:id="rId182"/>
    <p:sldId id="714" r:id="rId183"/>
    <p:sldId id="715" r:id="rId184"/>
    <p:sldId id="716" r:id="rId185"/>
    <p:sldId id="717" r:id="rId186"/>
    <p:sldId id="718" r:id="rId187"/>
    <p:sldId id="719" r:id="rId188"/>
    <p:sldId id="720" r:id="rId189"/>
    <p:sldId id="721" r:id="rId190"/>
    <p:sldId id="722" r:id="rId191"/>
    <p:sldId id="723" r:id="rId192"/>
    <p:sldId id="724" r:id="rId193"/>
    <p:sldId id="725" r:id="rId194"/>
    <p:sldId id="726" r:id="rId195"/>
    <p:sldId id="486" r:id="rId196"/>
    <p:sldId id="487" r:id="rId197"/>
    <p:sldId id="488" r:id="rId198"/>
    <p:sldId id="489" r:id="rId199"/>
    <p:sldId id="490" r:id="rId200"/>
    <p:sldId id="491" r:id="rId201"/>
    <p:sldId id="492" r:id="rId202"/>
    <p:sldId id="493" r:id="rId203"/>
    <p:sldId id="494" r:id="rId204"/>
    <p:sldId id="495" r:id="rId205"/>
    <p:sldId id="496" r:id="rId206"/>
    <p:sldId id="497" r:id="rId207"/>
    <p:sldId id="498" r:id="rId208"/>
    <p:sldId id="499" r:id="rId209"/>
    <p:sldId id="500" r:id="rId210"/>
    <p:sldId id="501" r:id="rId211"/>
    <p:sldId id="502" r:id="rId212"/>
    <p:sldId id="503" r:id="rId213"/>
    <p:sldId id="504" r:id="rId214"/>
    <p:sldId id="505" r:id="rId215"/>
    <p:sldId id="506" r:id="rId216"/>
    <p:sldId id="507" r:id="rId217"/>
    <p:sldId id="508" r:id="rId218"/>
    <p:sldId id="509" r:id="rId219"/>
    <p:sldId id="510" r:id="rId220"/>
    <p:sldId id="511" r:id="rId221"/>
    <p:sldId id="512" r:id="rId222"/>
    <p:sldId id="513" r:id="rId223"/>
    <p:sldId id="514" r:id="rId224"/>
    <p:sldId id="515" r:id="rId225"/>
    <p:sldId id="516" r:id="rId226"/>
    <p:sldId id="517" r:id="rId227"/>
    <p:sldId id="518" r:id="rId228"/>
    <p:sldId id="694" r:id="rId229"/>
    <p:sldId id="271" r:id="rId230"/>
    <p:sldId id="519" r:id="rId231"/>
    <p:sldId id="520" r:id="rId232"/>
    <p:sldId id="272" r:id="rId233"/>
    <p:sldId id="273" r:id="rId234"/>
    <p:sldId id="274" r:id="rId235"/>
    <p:sldId id="524" r:id="rId236"/>
    <p:sldId id="275" r:id="rId237"/>
    <p:sldId id="526" r:id="rId238"/>
    <p:sldId id="529" r:id="rId239"/>
    <p:sldId id="530" r:id="rId240"/>
    <p:sldId id="531" r:id="rId241"/>
    <p:sldId id="532" r:id="rId242"/>
    <p:sldId id="533" r:id="rId243"/>
    <p:sldId id="534" r:id="rId244"/>
    <p:sldId id="535" r:id="rId245"/>
    <p:sldId id="536" r:id="rId246"/>
    <p:sldId id="539" r:id="rId247"/>
    <p:sldId id="537" r:id="rId248"/>
    <p:sldId id="540" r:id="rId249"/>
    <p:sldId id="541" r:id="rId250"/>
    <p:sldId id="542" r:id="rId251"/>
    <p:sldId id="543" r:id="rId252"/>
    <p:sldId id="544" r:id="rId253"/>
    <p:sldId id="276" r:id="rId254"/>
    <p:sldId id="547" r:id="rId255"/>
    <p:sldId id="549" r:id="rId256"/>
    <p:sldId id="550" r:id="rId257"/>
    <p:sldId id="551" r:id="rId258"/>
    <p:sldId id="552" r:id="rId259"/>
    <p:sldId id="553" r:id="rId260"/>
    <p:sldId id="554" r:id="rId261"/>
    <p:sldId id="555" r:id="rId262"/>
    <p:sldId id="556" r:id="rId263"/>
    <p:sldId id="557" r:id="rId264"/>
    <p:sldId id="558" r:id="rId265"/>
    <p:sldId id="559" r:id="rId266"/>
    <p:sldId id="560" r:id="rId267"/>
    <p:sldId id="561" r:id="rId268"/>
    <p:sldId id="562" r:id="rId269"/>
    <p:sldId id="563" r:id="rId270"/>
    <p:sldId id="564" r:id="rId271"/>
    <p:sldId id="565" r:id="rId272"/>
    <p:sldId id="566" r:id="rId273"/>
    <p:sldId id="567" r:id="rId274"/>
    <p:sldId id="568" r:id="rId275"/>
    <p:sldId id="569" r:id="rId276"/>
    <p:sldId id="570" r:id="rId277"/>
    <p:sldId id="571" r:id="rId278"/>
    <p:sldId id="572" r:id="rId279"/>
    <p:sldId id="573" r:id="rId280"/>
    <p:sldId id="574" r:id="rId281"/>
    <p:sldId id="575" r:id="rId282"/>
    <p:sldId id="576" r:id="rId283"/>
    <p:sldId id="577" r:id="rId284"/>
    <p:sldId id="578" r:id="rId285"/>
    <p:sldId id="617" r:id="rId286"/>
    <p:sldId id="579" r:id="rId287"/>
    <p:sldId id="580" r:id="rId288"/>
    <p:sldId id="581" r:id="rId289"/>
    <p:sldId id="582" r:id="rId290"/>
    <p:sldId id="583" r:id="rId291"/>
    <p:sldId id="584" r:id="rId292"/>
    <p:sldId id="585" r:id="rId293"/>
    <p:sldId id="586" r:id="rId294"/>
    <p:sldId id="587" r:id="rId295"/>
    <p:sldId id="588" r:id="rId296"/>
    <p:sldId id="589" r:id="rId297"/>
    <p:sldId id="590" r:id="rId298"/>
    <p:sldId id="591" r:id="rId299"/>
    <p:sldId id="592" r:id="rId300"/>
    <p:sldId id="593" r:id="rId301"/>
    <p:sldId id="594" r:id="rId302"/>
    <p:sldId id="595" r:id="rId303"/>
    <p:sldId id="596" r:id="rId304"/>
    <p:sldId id="597" r:id="rId305"/>
    <p:sldId id="598" r:id="rId306"/>
    <p:sldId id="599" r:id="rId307"/>
    <p:sldId id="600" r:id="rId308"/>
    <p:sldId id="601" r:id="rId309"/>
    <p:sldId id="602" r:id="rId310"/>
    <p:sldId id="603" r:id="rId311"/>
    <p:sldId id="604" r:id="rId312"/>
    <p:sldId id="605" r:id="rId313"/>
    <p:sldId id="606" r:id="rId314"/>
    <p:sldId id="607" r:id="rId315"/>
    <p:sldId id="608" r:id="rId316"/>
    <p:sldId id="609" r:id="rId317"/>
    <p:sldId id="610" r:id="rId318"/>
    <p:sldId id="611" r:id="rId319"/>
    <p:sldId id="612" r:id="rId320"/>
    <p:sldId id="613" r:id="rId321"/>
    <p:sldId id="614" r:id="rId322"/>
    <p:sldId id="615" r:id="rId323"/>
    <p:sldId id="616" r:id="rId324"/>
    <p:sldId id="618" r:id="rId325"/>
    <p:sldId id="277" r:id="rId326"/>
    <p:sldId id="695" r:id="rId327"/>
    <p:sldId id="696" r:id="rId328"/>
    <p:sldId id="620" r:id="rId329"/>
    <p:sldId id="278" r:id="rId330"/>
    <p:sldId id="623" r:id="rId331"/>
    <p:sldId id="624" r:id="rId332"/>
    <p:sldId id="698" r:id="rId333"/>
    <p:sldId id="626" r:id="rId334"/>
    <p:sldId id="625" r:id="rId335"/>
    <p:sldId id="627" r:id="rId336"/>
    <p:sldId id="628" r:id="rId337"/>
    <p:sldId id="629" r:id="rId338"/>
    <p:sldId id="640" r:id="rId339"/>
    <p:sldId id="630" r:id="rId340"/>
    <p:sldId id="631" r:id="rId341"/>
    <p:sldId id="639" r:id="rId342"/>
    <p:sldId id="632" r:id="rId343"/>
    <p:sldId id="633" r:id="rId344"/>
    <p:sldId id="634" r:id="rId345"/>
    <p:sldId id="635" r:id="rId346"/>
    <p:sldId id="636" r:id="rId347"/>
    <p:sldId id="637" r:id="rId348"/>
    <p:sldId id="641" r:id="rId349"/>
    <p:sldId id="642" r:id="rId350"/>
    <p:sldId id="643" r:id="rId351"/>
    <p:sldId id="644" r:id="rId352"/>
    <p:sldId id="645" r:id="rId353"/>
    <p:sldId id="646" r:id="rId354"/>
    <p:sldId id="647" r:id="rId355"/>
    <p:sldId id="650" r:id="rId356"/>
    <p:sldId id="651" r:id="rId357"/>
    <p:sldId id="671" r:id="rId358"/>
    <p:sldId id="672" r:id="rId359"/>
    <p:sldId id="652" r:id="rId360"/>
    <p:sldId id="653" r:id="rId361"/>
    <p:sldId id="655" r:id="rId362"/>
    <p:sldId id="656" r:id="rId363"/>
    <p:sldId id="657" r:id="rId364"/>
    <p:sldId id="658" r:id="rId365"/>
    <p:sldId id="659" r:id="rId366"/>
    <p:sldId id="660" r:id="rId367"/>
    <p:sldId id="661" r:id="rId368"/>
    <p:sldId id="662" r:id="rId369"/>
    <p:sldId id="663" r:id="rId370"/>
    <p:sldId id="666" r:id="rId371"/>
    <p:sldId id="664" r:id="rId372"/>
    <p:sldId id="667" r:id="rId373"/>
    <p:sldId id="668" r:id="rId374"/>
    <p:sldId id="669" r:id="rId375"/>
    <p:sldId id="670" r:id="rId376"/>
    <p:sldId id="649" r:id="rId377"/>
    <p:sldId id="673" r:id="rId378"/>
    <p:sldId id="284" r:id="rId379"/>
    <p:sldId id="675" r:id="rId380"/>
    <p:sldId id="676" r:id="rId381"/>
    <p:sldId id="677" r:id="rId382"/>
    <p:sldId id="678" r:id="rId383"/>
    <p:sldId id="679" r:id="rId384"/>
    <p:sldId id="680" r:id="rId385"/>
    <p:sldId id="681" r:id="rId386"/>
    <p:sldId id="682" r:id="rId387"/>
    <p:sldId id="281" r:id="rId388"/>
    <p:sldId id="282" r:id="rId389"/>
    <p:sldId id="687" r:id="rId390"/>
    <p:sldId id="688" r:id="rId391"/>
    <p:sldId id="699" r:id="rId392"/>
    <p:sldId id="689" r:id="rId393"/>
    <p:sldId id="285" r:id="rId394"/>
    <p:sldId id="700" r:id="rId395"/>
    <p:sldId id="701" r:id="rId396"/>
    <p:sldId id="259" r:id="rId3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3C3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1" autoAdjust="0"/>
    <p:restoredTop sz="94660"/>
  </p:normalViewPr>
  <p:slideViewPr>
    <p:cSldViewPr>
      <p:cViewPr>
        <p:scale>
          <a:sx n="74" d="100"/>
          <a:sy n="74" d="100"/>
        </p:scale>
        <p:origin x="-75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heme" Target="theme/theme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handoutMaster" Target="handoutMasters/handoutMaster1.xml"/><Relationship Id="rId403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viewProps" Target="view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9605FC-AEA8-4E74-B822-10B0FF09CBBE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D1B0B26-4A50-447A-A735-C8BA8B3E8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0FF2D7-0F80-41E4-A312-5316706DF9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6FAF04-A83E-424D-A182-24C8128C7C8B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A38782A-77C9-48C0-850E-839ED7380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10: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FD35-3090-47B4-BA93-625880902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10: Sorting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882E7-F0ED-4144-91C1-E6FBC3DEB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02EA9-027E-473B-8FC9-E5E0CD073E45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3B4AB-3975-4E33-8E79-FFBCD2D961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B2E4-C905-4F72-93D2-A48B7BB3FB35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DE150E-56E1-4AFA-A6CB-3730B7032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3D45BC-CB64-4D80-A8AA-7E247B9B3328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4AE8A1-8E86-4D62-A2D1-525BBD65B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481E5C9-0293-4D24-A7B9-7E6E42DD2862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F3E1163-7009-42FC-9D0E-B60F4E25A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AA61F-7C91-4AB0-A331-24A2A918B596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67BB8-528F-4E47-9191-56C424437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10: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5B734D-81BF-4015-9C9D-7B296BDCF1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10: 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B73F07-1999-4EBF-AC40-69281B7069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C9B3EEB-31DC-4910-A23F-3354A7296B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10: Sorting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547BA9-EFC2-4483-95AD-3ED2D3BD96C0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31B975-BC43-49AB-BADD-121725550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9" r:id="rId4"/>
    <p:sldLayoutId id="2147483720" r:id="rId5"/>
    <p:sldLayoutId id="2147483716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Objectives</a:t>
            </a:r>
            <a:endParaRPr lang="en-US" b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To learn how to use the standard sorting methods in the Java API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To learn how to implement the following sorting algorithms: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selection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Shell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merge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heapsort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quicksort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To understand the differences in performance of these algorithms, and which to use for small, medium, and  large arrays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1748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763" name="Group 12"/>
          <p:cNvGrpSpPr>
            <a:grpSpLocks/>
          </p:cNvGrpSpPr>
          <p:nvPr/>
        </p:nvGrpSpPr>
        <p:grpSpPr bwMode="auto">
          <a:xfrm>
            <a:off x="17081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775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1764" name="Group 13"/>
          <p:cNvGrpSpPr>
            <a:grpSpLocks/>
          </p:cNvGrpSpPr>
          <p:nvPr/>
        </p:nvGrpSpPr>
        <p:grpSpPr bwMode="auto">
          <a:xfrm>
            <a:off x="3079750" y="3975100"/>
            <a:ext cx="976313" cy="688975"/>
            <a:chOff x="1264276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773" name="TextBox 15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1765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176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176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176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177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177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064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800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8016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8017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801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801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802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802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8022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8013" name="Group 1"/>
          <p:cNvGrpSpPr>
            <a:grpSpLocks/>
          </p:cNvGrpSpPr>
          <p:nvPr/>
        </p:nvGrpSpPr>
        <p:grpSpPr bwMode="auto">
          <a:xfrm>
            <a:off x="2644775" y="4703763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8015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9028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9040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29041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9042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9043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9044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9045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9046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9037" name="Group 1"/>
          <p:cNvGrpSpPr>
            <a:grpSpLocks/>
          </p:cNvGrpSpPr>
          <p:nvPr/>
        </p:nvGrpSpPr>
        <p:grpSpPr bwMode="auto">
          <a:xfrm>
            <a:off x="2644775" y="4703763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9039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0052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3006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3006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006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006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006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006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006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Refinement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107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107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107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107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108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108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108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108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2116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2117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211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211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212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212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2122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1835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2113" name="Group 3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115" name="TextBox 2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314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314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314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314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314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314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314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3136" name="Group 1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314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7656" y="2445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3138" name="Group 3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140" name="TextBox 2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414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416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416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416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417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417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417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417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4160" name="Group 1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4166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8450" y="2982913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4162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416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517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519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519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519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519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519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519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519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184" name="Group 1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190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8450" y="3540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5186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518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619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621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621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621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621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621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622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622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6208" name="Group 1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6214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7656" y="40870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6210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621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722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723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724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724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724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724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724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724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7232" name="Group 1"/>
          <p:cNvGrpSpPr>
            <a:grpSpLocks/>
          </p:cNvGrpSpPr>
          <p:nvPr/>
        </p:nvGrpSpPr>
        <p:grpSpPr bwMode="auto">
          <a:xfrm>
            <a:off x="2290763" y="2860675"/>
            <a:ext cx="1357312" cy="306388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7238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8450" y="4683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7234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723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2772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787" name="Group 12"/>
          <p:cNvGrpSpPr>
            <a:grpSpLocks/>
          </p:cNvGrpSpPr>
          <p:nvPr/>
        </p:nvGrpSpPr>
        <p:grpSpPr bwMode="auto">
          <a:xfrm>
            <a:off x="17081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2798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 rot="10800000">
            <a:off x="2546350" y="3975100"/>
            <a:ext cx="214313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89" name="TextBox 15"/>
          <p:cNvSpPr txBox="1">
            <a:spLocks noChangeArrowheads="1"/>
          </p:cNvSpPr>
          <p:nvPr/>
        </p:nvSpPr>
        <p:spPr bwMode="auto">
          <a:xfrm>
            <a:off x="2165350" y="4540250"/>
            <a:ext cx="976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ourier New" pitchFamily="49" charset="0"/>
                <a:cs typeface="Courier New" pitchFamily="49" charset="0"/>
              </a:rPr>
              <a:t>posMin</a:t>
            </a:r>
          </a:p>
        </p:txBody>
      </p:sp>
      <p:grpSp>
        <p:nvGrpSpPr>
          <p:cNvPr id="32790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2792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2793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2794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2795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2796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216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824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826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826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826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826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826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826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826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256" name="Group 1"/>
          <p:cNvGrpSpPr>
            <a:grpSpLocks/>
          </p:cNvGrpSpPr>
          <p:nvPr/>
        </p:nvGrpSpPr>
        <p:grpSpPr bwMode="auto">
          <a:xfrm>
            <a:off x="2290763" y="2860675"/>
            <a:ext cx="1357312" cy="306388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26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7656" y="354885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8258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826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926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3928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3928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3928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3929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3929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3929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3929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9280" name="Group 1"/>
          <p:cNvGrpSpPr>
            <a:grpSpLocks/>
          </p:cNvGrpSpPr>
          <p:nvPr/>
        </p:nvGrpSpPr>
        <p:grpSpPr bwMode="auto">
          <a:xfrm>
            <a:off x="2290763" y="2860675"/>
            <a:ext cx="1357312" cy="306388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286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107656" y="50014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9282" name="Group 27"/>
          <p:cNvGrpSpPr>
            <a:grpSpLocks/>
          </p:cNvGrpSpPr>
          <p:nvPr/>
        </p:nvGrpSpPr>
        <p:grpSpPr bwMode="auto">
          <a:xfrm>
            <a:off x="125413" y="3333750"/>
            <a:ext cx="1262062" cy="277813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3"/>
              <a:ext cx="90223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928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029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0308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0309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031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031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031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031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0314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1835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0305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0307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131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133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133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133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133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133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134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134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445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1329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133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1330" name="Group 25"/>
          <p:cNvGrpSpPr>
            <a:grpSpLocks/>
          </p:cNvGrpSpPr>
          <p:nvPr/>
        </p:nvGrpSpPr>
        <p:grpSpPr bwMode="auto">
          <a:xfrm>
            <a:off x="2290763" y="375920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133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234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235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236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236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236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236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236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236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97735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2353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235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2354" name="Group 25"/>
          <p:cNvGrpSpPr>
            <a:grpSpLocks/>
          </p:cNvGrpSpPr>
          <p:nvPr/>
        </p:nvGrpSpPr>
        <p:grpSpPr bwMode="auto">
          <a:xfrm>
            <a:off x="2290763" y="375920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2356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336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338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338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338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338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338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338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338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3540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3377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338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3378" name="Group 25"/>
          <p:cNvGrpSpPr>
            <a:grpSpLocks/>
          </p:cNvGrpSpPr>
          <p:nvPr/>
        </p:nvGrpSpPr>
        <p:grpSpPr bwMode="auto">
          <a:xfrm>
            <a:off x="2290763" y="375920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338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438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440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440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440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441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441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441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441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40870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4401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440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4402" name="Group 25"/>
          <p:cNvGrpSpPr>
            <a:grpSpLocks/>
          </p:cNvGrpSpPr>
          <p:nvPr/>
        </p:nvGrpSpPr>
        <p:grpSpPr bwMode="auto">
          <a:xfrm>
            <a:off x="2290763" y="375920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440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541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543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543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543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543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543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543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543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4683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5425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543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5426" name="Group 25"/>
          <p:cNvGrpSpPr>
            <a:grpSpLocks/>
          </p:cNvGrpSpPr>
          <p:nvPr/>
        </p:nvGrpSpPr>
        <p:grpSpPr bwMode="auto">
          <a:xfrm>
            <a:off x="2290763" y="33353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5428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643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645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645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645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645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645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646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646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35536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6449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645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6450" name="Group 25"/>
          <p:cNvGrpSpPr>
            <a:grpSpLocks/>
          </p:cNvGrpSpPr>
          <p:nvPr/>
        </p:nvGrpSpPr>
        <p:grpSpPr bwMode="auto">
          <a:xfrm>
            <a:off x="2290763" y="33353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645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746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747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748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748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748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748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748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748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410606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7473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747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7474" name="Group 25"/>
          <p:cNvGrpSpPr>
            <a:grpSpLocks/>
          </p:cNvGrpSpPr>
          <p:nvPr/>
        </p:nvGrpSpPr>
        <p:grpSpPr bwMode="auto">
          <a:xfrm>
            <a:off x="2290763" y="33353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476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3796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811" name="Group 12"/>
          <p:cNvGrpSpPr>
            <a:grpSpLocks/>
          </p:cNvGrpSpPr>
          <p:nvPr/>
        </p:nvGrpSpPr>
        <p:grpSpPr bwMode="auto">
          <a:xfrm>
            <a:off x="17081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822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 rot="10800000">
            <a:off x="2546350" y="3975100"/>
            <a:ext cx="214313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13" name="TextBox 15"/>
          <p:cNvSpPr txBox="1">
            <a:spLocks noChangeArrowheads="1"/>
          </p:cNvSpPr>
          <p:nvPr/>
        </p:nvSpPr>
        <p:spPr bwMode="auto">
          <a:xfrm>
            <a:off x="2165350" y="4540250"/>
            <a:ext cx="976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ourier New" pitchFamily="49" charset="0"/>
                <a:cs typeface="Courier New" pitchFamily="49" charset="0"/>
              </a:rPr>
              <a:t>posMin</a:t>
            </a:r>
          </a:p>
        </p:txBody>
      </p:sp>
      <p:grpSp>
        <p:nvGrpSpPr>
          <p:cNvPr id="33814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3816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3817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3818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3819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3820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498056" y="27503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848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850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850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850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850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850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850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850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4683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8497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50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8498" name="Group 25"/>
          <p:cNvGrpSpPr>
            <a:grpSpLocks/>
          </p:cNvGrpSpPr>
          <p:nvPr/>
        </p:nvGrpSpPr>
        <p:grpSpPr bwMode="auto">
          <a:xfrm>
            <a:off x="2290763" y="288131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850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950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4952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4952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4952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4953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4953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4953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4953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35647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9521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952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49522" name="Group 25"/>
          <p:cNvGrpSpPr>
            <a:grpSpLocks/>
          </p:cNvGrpSpPr>
          <p:nvPr/>
        </p:nvGrpSpPr>
        <p:grpSpPr bwMode="auto">
          <a:xfrm>
            <a:off x="2290763" y="288131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952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053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055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055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055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055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055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055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055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50014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0545" name="Group 27"/>
          <p:cNvGrpSpPr>
            <a:grpSpLocks/>
          </p:cNvGrpSpPr>
          <p:nvPr/>
        </p:nvGrpSpPr>
        <p:grpSpPr bwMode="auto">
          <a:xfrm>
            <a:off x="125413" y="3759200"/>
            <a:ext cx="1262062" cy="276225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484" y="3371850"/>
              <a:ext cx="90741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55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0546" name="Group 25"/>
          <p:cNvGrpSpPr>
            <a:grpSpLocks/>
          </p:cNvGrpSpPr>
          <p:nvPr/>
        </p:nvGrpSpPr>
        <p:grpSpPr bwMode="auto">
          <a:xfrm>
            <a:off x="2290763" y="288131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0548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155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157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157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157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157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157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158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158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1866900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1569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157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1570" name="Group 25"/>
          <p:cNvGrpSpPr>
            <a:grpSpLocks/>
          </p:cNvGrpSpPr>
          <p:nvPr/>
        </p:nvGrpSpPr>
        <p:grpSpPr bwMode="auto">
          <a:xfrm>
            <a:off x="2290763" y="288131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157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258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259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260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260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260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260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260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260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445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2593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59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2594" name="Group 25"/>
          <p:cNvGrpSpPr>
            <a:grpSpLocks/>
          </p:cNvGrpSpPr>
          <p:nvPr/>
        </p:nvGrpSpPr>
        <p:grpSpPr bwMode="auto">
          <a:xfrm>
            <a:off x="2290763" y="42322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2596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360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362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362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362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362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362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362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362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97735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3617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362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3618" name="Group 25"/>
          <p:cNvGrpSpPr>
            <a:grpSpLocks/>
          </p:cNvGrpSpPr>
          <p:nvPr/>
        </p:nvGrpSpPr>
        <p:grpSpPr bwMode="auto">
          <a:xfrm>
            <a:off x="2290763" y="42322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362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462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464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464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464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465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465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465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465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3540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4641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464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4642" name="Group 25"/>
          <p:cNvGrpSpPr>
            <a:grpSpLocks/>
          </p:cNvGrpSpPr>
          <p:nvPr/>
        </p:nvGrpSpPr>
        <p:grpSpPr bwMode="auto">
          <a:xfrm>
            <a:off x="2290763" y="42322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464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565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567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567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567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567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567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567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567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411718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5665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567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5666" name="Group 25"/>
          <p:cNvGrpSpPr>
            <a:grpSpLocks/>
          </p:cNvGrpSpPr>
          <p:nvPr/>
        </p:nvGrpSpPr>
        <p:grpSpPr bwMode="auto">
          <a:xfrm>
            <a:off x="2290763" y="42322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5668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667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669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669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669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669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669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670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670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4683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6689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669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6690" name="Group 25"/>
          <p:cNvGrpSpPr>
            <a:grpSpLocks/>
          </p:cNvGrpSpPr>
          <p:nvPr/>
        </p:nvGrpSpPr>
        <p:grpSpPr bwMode="auto">
          <a:xfrm>
            <a:off x="2290763" y="380365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669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770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771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772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772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772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772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772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772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35647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7713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71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7714" name="Group 25"/>
          <p:cNvGrpSpPr>
            <a:grpSpLocks/>
          </p:cNvGrpSpPr>
          <p:nvPr/>
        </p:nvGrpSpPr>
        <p:grpSpPr bwMode="auto">
          <a:xfrm>
            <a:off x="2290763" y="380365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7716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 rot="10800000">
            <a:off x="2546350" y="3975100"/>
            <a:ext cx="214313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836" name="Group 12"/>
          <p:cNvGrpSpPr>
            <a:grpSpLocks/>
          </p:cNvGrpSpPr>
          <p:nvPr/>
        </p:nvGrpSpPr>
        <p:grpSpPr bwMode="auto">
          <a:xfrm>
            <a:off x="21653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846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34837" name="TextBox 15"/>
          <p:cNvSpPr txBox="1">
            <a:spLocks noChangeArrowheads="1"/>
          </p:cNvSpPr>
          <p:nvPr/>
        </p:nvSpPr>
        <p:spPr bwMode="auto">
          <a:xfrm>
            <a:off x="2165350" y="4540250"/>
            <a:ext cx="976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ourier New" pitchFamily="49" charset="0"/>
                <a:cs typeface="Courier New" pitchFamily="49" charset="0"/>
              </a:rPr>
              <a:t>posMin</a:t>
            </a:r>
          </a:p>
        </p:txBody>
      </p:sp>
      <p:grpSp>
        <p:nvGrpSpPr>
          <p:cNvPr id="34838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4840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4841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4842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4843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4844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064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872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874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874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874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874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874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874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874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410130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8737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874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8738" name="Group 25"/>
          <p:cNvGrpSpPr>
            <a:grpSpLocks/>
          </p:cNvGrpSpPr>
          <p:nvPr/>
        </p:nvGrpSpPr>
        <p:grpSpPr bwMode="auto">
          <a:xfrm>
            <a:off x="2290763" y="3803650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874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974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5976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5976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5976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5977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5977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5977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5977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4683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9761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76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59762" name="Group 25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976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077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079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079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079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079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079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079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079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3537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0785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79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0786" name="Group 25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0788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179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181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181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181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181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181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182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182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501570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1809" name="Group 27"/>
          <p:cNvGrpSpPr>
            <a:grpSpLocks/>
          </p:cNvGrpSpPr>
          <p:nvPr/>
        </p:nvGrpSpPr>
        <p:grpSpPr bwMode="auto">
          <a:xfrm>
            <a:off x="125413" y="42465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81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1810" name="Group 25"/>
          <p:cNvGrpSpPr>
            <a:grpSpLocks/>
          </p:cNvGrpSpPr>
          <p:nvPr/>
        </p:nvGrpSpPr>
        <p:grpSpPr bwMode="auto">
          <a:xfrm>
            <a:off x="2290763" y="3332163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181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282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2836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2837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283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283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284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284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2842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1835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2833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835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384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386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386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386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386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386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386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386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445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3857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386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3858" name="Group 25"/>
          <p:cNvGrpSpPr>
            <a:grpSpLocks/>
          </p:cNvGrpSpPr>
          <p:nvPr/>
        </p:nvGrpSpPr>
        <p:grpSpPr bwMode="auto">
          <a:xfrm>
            <a:off x="2290763" y="46894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386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486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488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488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488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489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489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489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489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2977357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4881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488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4882" name="Group 25"/>
          <p:cNvGrpSpPr>
            <a:grpSpLocks/>
          </p:cNvGrpSpPr>
          <p:nvPr/>
        </p:nvGrpSpPr>
        <p:grpSpPr bwMode="auto">
          <a:xfrm>
            <a:off x="2290763" y="46894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488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589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5911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65912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591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591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591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591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5917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3540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5905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5910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5906" name="Group 25"/>
          <p:cNvGrpSpPr>
            <a:grpSpLocks/>
          </p:cNvGrpSpPr>
          <p:nvPr/>
        </p:nvGrpSpPr>
        <p:grpSpPr bwMode="auto">
          <a:xfrm>
            <a:off x="2290763" y="46894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5908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6916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693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6693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693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693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693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694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694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4090988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6929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6934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6930" name="Group 25"/>
          <p:cNvGrpSpPr>
            <a:grpSpLocks/>
          </p:cNvGrpSpPr>
          <p:nvPr/>
        </p:nvGrpSpPr>
        <p:grpSpPr bwMode="auto">
          <a:xfrm>
            <a:off x="2290763" y="4689475"/>
            <a:ext cx="1357312" cy="306388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6932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7940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7959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67960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796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796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796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796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7965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46966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7953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7958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7954" name="Group 25"/>
          <p:cNvGrpSpPr>
            <a:grpSpLocks/>
          </p:cNvGrpSpPr>
          <p:nvPr/>
        </p:nvGrpSpPr>
        <p:grpSpPr bwMode="auto">
          <a:xfrm>
            <a:off x="2290763" y="42370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7956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5844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859" name="Group 12"/>
          <p:cNvGrpSpPr>
            <a:grpSpLocks/>
          </p:cNvGrpSpPr>
          <p:nvPr/>
        </p:nvGrpSpPr>
        <p:grpSpPr bwMode="auto">
          <a:xfrm>
            <a:off x="21653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871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5860" name="Group 13"/>
          <p:cNvGrpSpPr>
            <a:grpSpLocks/>
          </p:cNvGrpSpPr>
          <p:nvPr/>
        </p:nvGrpSpPr>
        <p:grpSpPr bwMode="auto">
          <a:xfrm>
            <a:off x="3076575" y="3975100"/>
            <a:ext cx="976313" cy="688975"/>
            <a:chOff x="2161504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2545811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869" name="TextBox 15"/>
            <p:cNvSpPr txBox="1">
              <a:spLocks noChangeArrowheads="1"/>
            </p:cNvSpPr>
            <p:nvPr/>
          </p:nvSpPr>
          <p:spPr bwMode="auto">
            <a:xfrm>
              <a:off x="2161504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5861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586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586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586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586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586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216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8964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68983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68984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68985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68986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68987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68988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68989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8450" y="3540125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8977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8982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68978" name="Group 25"/>
          <p:cNvGrpSpPr>
            <a:grpSpLocks/>
          </p:cNvGrpSpPr>
          <p:nvPr/>
        </p:nvGrpSpPr>
        <p:grpSpPr bwMode="auto">
          <a:xfrm>
            <a:off x="2290763" y="42370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8980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9988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70007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70008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7000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7001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7001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7001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70013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Isosceles Triangle 24"/>
          <p:cNvSpPr/>
          <p:nvPr/>
        </p:nvSpPr>
        <p:spPr>
          <a:xfrm rot="5400000">
            <a:off x="4107656" y="50014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70001" name="Group 27"/>
          <p:cNvGrpSpPr>
            <a:grpSpLocks/>
          </p:cNvGrpSpPr>
          <p:nvPr/>
        </p:nvGrpSpPr>
        <p:grpSpPr bwMode="auto">
          <a:xfrm>
            <a:off x="125413" y="4703763"/>
            <a:ext cx="1262062" cy="277812"/>
            <a:chOff x="125031" y="3334124"/>
            <a:chExt cx="1262130" cy="276999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1227743" y="3372564"/>
              <a:ext cx="90222" cy="22861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0006" name="TextBox 29"/>
            <p:cNvSpPr txBox="1">
              <a:spLocks noChangeArrowheads="1"/>
            </p:cNvSpPr>
            <p:nvPr/>
          </p:nvSpPr>
          <p:spPr bwMode="auto">
            <a:xfrm>
              <a:off x="125031" y="3334124"/>
              <a:ext cx="11859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loop position</a:t>
              </a:r>
            </a:p>
          </p:txBody>
        </p:sp>
      </p:grpSp>
      <p:grpSp>
        <p:nvGrpSpPr>
          <p:cNvPr id="170002" name="Group 25"/>
          <p:cNvGrpSpPr>
            <a:grpSpLocks/>
          </p:cNvGrpSpPr>
          <p:nvPr/>
        </p:nvGrpSpPr>
        <p:grpSpPr bwMode="auto">
          <a:xfrm>
            <a:off x="2290763" y="4237038"/>
            <a:ext cx="1357312" cy="307975"/>
            <a:chOff x="3368362" y="4394499"/>
            <a:chExt cx="1357648" cy="307777"/>
          </a:xfrm>
        </p:grpSpPr>
        <p:sp>
          <p:nvSpPr>
            <p:cNvPr id="27" name="Down Arrow 26"/>
            <p:cNvSpPr/>
            <p:nvPr/>
          </p:nvSpPr>
          <p:spPr>
            <a:xfrm rot="5400000">
              <a:off x="3451029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0004" name="TextBox 30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Insertion Sort Refinement </a:t>
            </a:r>
            <a:r>
              <a:rPr lang="en-US" dirty="0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71012" name="Group 10"/>
          <p:cNvGrpSpPr>
            <a:grpSpLocks/>
          </p:cNvGrpSpPr>
          <p:nvPr/>
        </p:nvGrpSpPr>
        <p:grpSpPr bwMode="auto">
          <a:xfrm>
            <a:off x="1273175" y="2784475"/>
            <a:ext cx="1017588" cy="2286000"/>
            <a:chOff x="1295400" y="3514375"/>
            <a:chExt cx="1017431" cy="2286000"/>
          </a:xfrm>
        </p:grpSpPr>
        <p:grpSp>
          <p:nvGrpSpPr>
            <p:cNvPr id="171024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5" y="38996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5" y="43568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5" y="48140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5" y="52712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5" y="5728415"/>
                <a:ext cx="457129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171025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7102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7102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7102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7102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71030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nextVal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Insertion Sort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insertion step is performed </a:t>
            </a:r>
            <a:r>
              <a:rPr lang="en-US" i="1" dirty="0" smtClean="0"/>
              <a:t>n</a:t>
            </a:r>
            <a:r>
              <a:rPr lang="en-US" dirty="0" smtClean="0"/>
              <a:t> – 1 times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 the worst case, all elements in the sorted subarray are compared to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dirty="0" smtClean="0"/>
              <a:t> for each insertion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maximum number of comparisons then will be: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1 + 2 + 3 + ... + (</a:t>
            </a:r>
            <a:r>
              <a:rPr lang="en-US" i="1" dirty="0" smtClean="0"/>
              <a:t>n</a:t>
            </a:r>
            <a:r>
              <a:rPr lang="en-US" dirty="0" smtClean="0"/>
              <a:t> – 2) + (</a:t>
            </a:r>
            <a:r>
              <a:rPr lang="en-US" i="1" dirty="0" smtClean="0"/>
              <a:t>n</a:t>
            </a:r>
            <a:r>
              <a:rPr lang="en-US" dirty="0" smtClean="0"/>
              <a:t> – 1)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which is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Insertion Sort </a:t>
            </a:r>
            <a:r>
              <a:rPr lang="en-US" smtClean="0"/>
              <a:t>(cont.)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 the best case (when the array is sorted already), only one comparison is required for each insertion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 the best case, the number of comparisons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number of shifts performed during an insertion is one less than the number of comparisons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Or, when the new value is the smallest so far, it is the same as the number of comparisons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shift in an insertion sort requires movement of only 1 item, while an exchange in a bubble or selection sort involves a temporary item and the movement of three items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item moved may be a primitive or an object reference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objects themselves do not change their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Comparison of Quadratic Sorts</a:t>
            </a:r>
          </a:p>
        </p:txBody>
      </p:sp>
      <p:pic>
        <p:nvPicPr>
          <p:cNvPr id="176131" name="Picture 2" descr="C:\Documents and Settings\Administrator\My Documents\Koffman\PPTs\Koffman_Digital Request 150 DPI JPEG\Ch08\Table 8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470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Comparison of Quadratic Sorts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177155" name="Rectangle 5"/>
          <p:cNvSpPr>
            <a:spLocks noChangeArrowheads="1"/>
          </p:cNvSpPr>
          <p:nvPr/>
        </p:nvSpPr>
        <p:spPr bwMode="auto">
          <a:xfrm>
            <a:off x="762000" y="1676400"/>
            <a:ext cx="560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800"/>
              <a:t>Comparison of growth rates </a:t>
            </a:r>
          </a:p>
        </p:txBody>
      </p:sp>
      <p:pic>
        <p:nvPicPr>
          <p:cNvPr id="177156" name="Picture 2" descr="C:\Documents and Settings\Administrator\My Documents\Koffman\PPTs\Koffman_Digital Request 150 DPI JPEG\Ch08\Table 8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0198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Comparison of Quadratic Sorts </a:t>
            </a:r>
            <a:r>
              <a:rPr lang="en-US" dirty="0" smtClean="0"/>
              <a:t>(cont.)</a:t>
            </a:r>
          </a:p>
        </p:txBody>
      </p:sp>
      <p:sp>
        <p:nvSpPr>
          <p:cNvPr id="178179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smtClean="0"/>
              <a:t>Insertion sort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gives the best performance for most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takes advantage of any partial sorting in the array and uses less costly shifts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Bubble sort generally gives the worst performance—unless the array is nearly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Big-O analysis ignores constants and overhead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None of the quadratic search algorithms are particularly good for large arrays (</a:t>
            </a:r>
            <a:r>
              <a:rPr lang="en-US" sz="2700" i="1" smtClean="0"/>
              <a:t>n</a:t>
            </a:r>
            <a:r>
              <a:rPr lang="en-US" sz="2700" smtClean="0"/>
              <a:t> &gt; 1000)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The best sorting algorithms provide </a:t>
            </a:r>
            <a:r>
              <a:rPr lang="en-US" sz="2700" i="1" smtClean="0"/>
              <a:t>n </a:t>
            </a:r>
            <a:r>
              <a:rPr lang="en-US" sz="2700" smtClean="0"/>
              <a:t>log </a:t>
            </a:r>
            <a:r>
              <a:rPr lang="en-US" sz="2700" i="1" smtClean="0"/>
              <a:t>n</a:t>
            </a:r>
            <a:r>
              <a:rPr lang="en-US" sz="2700" smtClean="0"/>
              <a:t> average case performance</a:t>
            </a:r>
          </a:p>
          <a:p>
            <a:pPr eaLnBrk="1" hangingPunct="1">
              <a:lnSpc>
                <a:spcPct val="90000"/>
              </a:lnSpc>
            </a:pPr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Comparison of Quadratic Sorts </a:t>
            </a:r>
            <a:r>
              <a:rPr lang="en-US" dirty="0" smtClean="0"/>
              <a:t>(cont.)</a:t>
            </a:r>
          </a:p>
        </p:txBody>
      </p:sp>
      <p:sp>
        <p:nvSpPr>
          <p:cNvPr id="179203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All quadratic sorts require storage for the array being sorted</a:t>
            </a:r>
          </a:p>
          <a:p>
            <a:pPr eaLnBrk="1" hangingPunct="1"/>
            <a:r>
              <a:rPr lang="en-US" smtClean="0"/>
              <a:t>However, the array is sorted in place</a:t>
            </a:r>
          </a:p>
          <a:p>
            <a:pPr eaLnBrk="1" hangingPunct="1"/>
            <a:r>
              <a:rPr lang="en-US" smtClean="0"/>
              <a:t>While there are also storage requirements for variables, for large </a:t>
            </a:r>
            <a:r>
              <a:rPr lang="en-US" i="1" smtClean="0"/>
              <a:t>n</a:t>
            </a:r>
            <a:r>
              <a:rPr lang="en-US" smtClean="0"/>
              <a:t>, the size of the array dominates and extra space usage is O(1)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Comparisons versus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 Java, an exchange requires a switch of two object references using a third object reference as an intermediary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comparison requires an execution of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800" dirty="0" smtClean="0"/>
              <a:t> </a:t>
            </a:r>
            <a:r>
              <a:rPr lang="en-US" dirty="0" smtClean="0"/>
              <a:t>method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cost of a comparison depends on its complexity, but is generally more costly than an exchange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For some other languages, an exchange may involve physically moving information rather than swapping object references.  In these cases, an exchange may be more costly than a comparison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6868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883" name="Group 12"/>
          <p:cNvGrpSpPr>
            <a:grpSpLocks/>
          </p:cNvGrpSpPr>
          <p:nvPr/>
        </p:nvGrpSpPr>
        <p:grpSpPr bwMode="auto">
          <a:xfrm>
            <a:off x="21653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6895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6884" name="Group 13"/>
          <p:cNvGrpSpPr>
            <a:grpSpLocks/>
          </p:cNvGrpSpPr>
          <p:nvPr/>
        </p:nvGrpSpPr>
        <p:grpSpPr bwMode="auto">
          <a:xfrm>
            <a:off x="3076575" y="3975100"/>
            <a:ext cx="976313" cy="688975"/>
            <a:chOff x="2161504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2545811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6893" name="TextBox 15"/>
            <p:cNvSpPr txBox="1">
              <a:spLocks noChangeArrowheads="1"/>
            </p:cNvSpPr>
            <p:nvPr/>
          </p:nvSpPr>
          <p:spPr bwMode="auto">
            <a:xfrm>
              <a:off x="2161504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6885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688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688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688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689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689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498056" y="26741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Shell Sort: A Better Insertion Sort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 Shell sort is a type of insertion sort, but with O(</a:t>
            </a:r>
            <a:r>
              <a:rPr lang="en-US" i="1" smtClean="0"/>
              <a:t>n</a:t>
            </a:r>
            <a:r>
              <a:rPr lang="en-US" baseline="30000" smtClean="0"/>
              <a:t>3/2</a:t>
            </a:r>
            <a:r>
              <a:rPr lang="en-US" smtClean="0"/>
              <a:t>) or better performance than the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 sorts</a:t>
            </a:r>
          </a:p>
          <a:p>
            <a:pPr eaLnBrk="1" hangingPunct="1"/>
            <a:r>
              <a:rPr lang="en-US" smtClean="0"/>
              <a:t>It is named after its discoverer, Donald Shell</a:t>
            </a:r>
          </a:p>
          <a:p>
            <a:pPr eaLnBrk="1" hangingPunct="1"/>
            <a:r>
              <a:rPr lang="en-US" smtClean="0"/>
              <a:t>A Shell sort can be thought of as a divide-and-conquer approach to insertion sort</a:t>
            </a:r>
          </a:p>
          <a:p>
            <a:pPr eaLnBrk="1" hangingPunct="1"/>
            <a:r>
              <a:rPr lang="en-US" smtClean="0"/>
              <a:t>Instead of sorting the entire array, Shell sort sorts many smaller subarrays using insertion sort before sorting the entire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</a:t>
            </a:r>
          </a:p>
        </p:txBody>
      </p:sp>
      <p:grpSp>
        <p:nvGrpSpPr>
          <p:cNvPr id="18329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330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333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333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333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333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333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333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330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332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332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332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332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332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332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331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331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331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331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331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332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432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433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436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436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436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436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436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436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433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435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435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435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435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435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435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434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434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434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434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434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435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4332" name="Group 77"/>
          <p:cNvGrpSpPr>
            <a:grpSpLocks/>
          </p:cNvGrpSpPr>
          <p:nvPr/>
        </p:nvGrpSpPr>
        <p:grpSpPr bwMode="auto">
          <a:xfrm>
            <a:off x="1169988" y="3675063"/>
            <a:ext cx="6334125" cy="1082675"/>
            <a:chOff x="1169361" y="3675632"/>
            <a:chExt cx="6334260" cy="108252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16936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31728" y="3675632"/>
              <a:ext cx="0" cy="74443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50362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69361" y="4191496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337" name="TextBox 76"/>
            <p:cNvSpPr txBox="1">
              <a:spLocks noChangeArrowheads="1"/>
            </p:cNvSpPr>
            <p:nvPr/>
          </p:nvSpPr>
          <p:spPr bwMode="auto">
            <a:xfrm>
              <a:off x="3754419" y="4419600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534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536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538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538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538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539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539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539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536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537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537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537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537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538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538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536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537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537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537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537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537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5356" name="Group 77"/>
          <p:cNvGrpSpPr>
            <a:grpSpLocks/>
          </p:cNvGrpSpPr>
          <p:nvPr/>
        </p:nvGrpSpPr>
        <p:grpSpPr bwMode="auto">
          <a:xfrm>
            <a:off x="1606550" y="3675063"/>
            <a:ext cx="6334125" cy="1082675"/>
            <a:chOff x="1169361" y="3675632"/>
            <a:chExt cx="6334260" cy="108252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16936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31728" y="3675632"/>
              <a:ext cx="0" cy="74443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50362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69361" y="4191496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361" name="TextBox 76"/>
            <p:cNvSpPr txBox="1">
              <a:spLocks noChangeArrowheads="1"/>
            </p:cNvSpPr>
            <p:nvPr/>
          </p:nvSpPr>
          <p:spPr bwMode="auto">
            <a:xfrm>
              <a:off x="3754419" y="4419600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637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638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641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641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641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641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641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641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638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640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640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640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640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640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640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639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639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639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639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639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639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6380" name="Group 15"/>
          <p:cNvGrpSpPr>
            <a:grpSpLocks/>
          </p:cNvGrpSpPr>
          <p:nvPr/>
        </p:nvGrpSpPr>
        <p:grpSpPr bwMode="auto">
          <a:xfrm>
            <a:off x="2070100" y="3675063"/>
            <a:ext cx="3162300" cy="1042987"/>
            <a:chOff x="2069809" y="3675632"/>
            <a:chExt cx="3162300" cy="1042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384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3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739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741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743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743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743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743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743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744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741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742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742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742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742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742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742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741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741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741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742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742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742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404" name="Group 2"/>
          <p:cNvGrpSpPr>
            <a:grpSpLocks/>
          </p:cNvGrpSpPr>
          <p:nvPr/>
        </p:nvGrpSpPr>
        <p:grpSpPr bwMode="auto">
          <a:xfrm>
            <a:off x="2527300" y="3675063"/>
            <a:ext cx="3162300" cy="1042987"/>
            <a:chOff x="2069809" y="3675632"/>
            <a:chExt cx="3162300" cy="1042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408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4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841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843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845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846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846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846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846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846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843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844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844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845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845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845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845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844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844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844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844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844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844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8428" name="Group 2"/>
          <p:cNvGrpSpPr>
            <a:grpSpLocks/>
          </p:cNvGrpSpPr>
          <p:nvPr/>
        </p:nvGrpSpPr>
        <p:grpSpPr bwMode="auto">
          <a:xfrm>
            <a:off x="2979738" y="3648075"/>
            <a:ext cx="3162300" cy="1042988"/>
            <a:chOff x="2069809" y="3675632"/>
            <a:chExt cx="3162300" cy="1042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0698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2321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69809" y="4191245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432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5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650959" y="4172207"/>
              <a:ext cx="0" cy="207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8944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8945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948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8948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8948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8948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8948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8948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8945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8947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8947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8947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8947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8947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8947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8946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8946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8946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8946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8946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947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9452" name="Group 2"/>
          <p:cNvGrpSpPr>
            <a:grpSpLocks/>
          </p:cNvGrpSpPr>
          <p:nvPr/>
        </p:nvGrpSpPr>
        <p:grpSpPr bwMode="auto">
          <a:xfrm>
            <a:off x="3427413" y="3675063"/>
            <a:ext cx="3162300" cy="1042987"/>
            <a:chOff x="2069809" y="3675632"/>
            <a:chExt cx="3162300" cy="1042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45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6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046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048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050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050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050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051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051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051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048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049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049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049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049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050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050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9048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049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049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049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049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049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0476" name="Group 2"/>
          <p:cNvGrpSpPr>
            <a:grpSpLocks/>
          </p:cNvGrpSpPr>
          <p:nvPr/>
        </p:nvGrpSpPr>
        <p:grpSpPr bwMode="auto">
          <a:xfrm>
            <a:off x="3875088" y="3675063"/>
            <a:ext cx="3162300" cy="1042987"/>
            <a:chOff x="2069809" y="3675632"/>
            <a:chExt cx="3162300" cy="1042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480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7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149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1507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1532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1533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1534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1535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1536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1537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1508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1521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1522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1523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1524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1525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1526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91514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1515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1516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1517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1518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1520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1500" name="Group 77"/>
          <p:cNvGrpSpPr>
            <a:grpSpLocks/>
          </p:cNvGrpSpPr>
          <p:nvPr/>
        </p:nvGrpSpPr>
        <p:grpSpPr bwMode="auto">
          <a:xfrm>
            <a:off x="1169988" y="3675063"/>
            <a:ext cx="3167062" cy="1042987"/>
            <a:chOff x="1169361" y="3675632"/>
            <a:chExt cx="6334260" cy="1043306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169361" y="3675632"/>
              <a:ext cx="0" cy="51609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503621" y="3675632"/>
              <a:ext cx="0" cy="51609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69361" y="4191727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506" name="TextBox 76"/>
            <p:cNvSpPr txBox="1">
              <a:spLocks noChangeArrowheads="1"/>
            </p:cNvSpPr>
            <p:nvPr/>
          </p:nvSpPr>
          <p:spPr bwMode="auto">
            <a:xfrm>
              <a:off x="2969622" y="4380384"/>
              <a:ext cx="2722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1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2728913" y="4171950"/>
            <a:ext cx="0" cy="207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7892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7907" name="Group 12"/>
          <p:cNvGrpSpPr>
            <a:grpSpLocks/>
          </p:cNvGrpSpPr>
          <p:nvPr/>
        </p:nvGrpSpPr>
        <p:grpSpPr bwMode="auto">
          <a:xfrm>
            <a:off x="26225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919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7908" name="Group 13"/>
          <p:cNvGrpSpPr>
            <a:grpSpLocks/>
          </p:cNvGrpSpPr>
          <p:nvPr/>
        </p:nvGrpSpPr>
        <p:grpSpPr bwMode="auto">
          <a:xfrm>
            <a:off x="3076575" y="3975100"/>
            <a:ext cx="976313" cy="688975"/>
            <a:chOff x="2161504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2545811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917" name="TextBox 15"/>
            <p:cNvSpPr txBox="1">
              <a:spLocks noChangeArrowheads="1"/>
            </p:cNvSpPr>
            <p:nvPr/>
          </p:nvSpPr>
          <p:spPr bwMode="auto">
            <a:xfrm>
              <a:off x="2161504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 posMin</a:t>
              </a:r>
            </a:p>
          </p:txBody>
        </p:sp>
      </p:grpSp>
      <p:grpSp>
        <p:nvGrpSpPr>
          <p:cNvPr id="37909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791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791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791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91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791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064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251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2531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2556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2557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2558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2559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2560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2561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2532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2545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2546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2547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2548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2549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2550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2538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2539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2540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2541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2542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2544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2524" name="Group 77"/>
          <p:cNvGrpSpPr>
            <a:grpSpLocks/>
          </p:cNvGrpSpPr>
          <p:nvPr/>
        </p:nvGrpSpPr>
        <p:grpSpPr bwMode="auto">
          <a:xfrm>
            <a:off x="1606550" y="3675063"/>
            <a:ext cx="3182938" cy="1082675"/>
            <a:chOff x="1169361" y="3675632"/>
            <a:chExt cx="6334260" cy="1082473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169361" y="3675632"/>
              <a:ext cx="0" cy="515841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503621" y="3675632"/>
              <a:ext cx="0" cy="515841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69361" y="4191473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530" name="TextBox 76"/>
            <p:cNvSpPr txBox="1">
              <a:spLocks noChangeArrowheads="1"/>
            </p:cNvSpPr>
            <p:nvPr/>
          </p:nvSpPr>
          <p:spPr bwMode="auto">
            <a:xfrm>
              <a:off x="3467867" y="4419599"/>
              <a:ext cx="2345786" cy="338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2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3259138" y="4191000"/>
            <a:ext cx="0" cy="207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353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355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358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358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358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358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358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358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355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356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357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357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357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357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357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356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356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356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356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356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356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3</a:t>
            </a:r>
          </a:p>
        </p:txBody>
      </p:sp>
      <p:grpSp>
        <p:nvGrpSpPr>
          <p:cNvPr id="193549" name="Group 49"/>
          <p:cNvGrpSpPr>
            <a:grpSpLocks/>
          </p:cNvGrpSpPr>
          <p:nvPr/>
        </p:nvGrpSpPr>
        <p:grpSpPr bwMode="auto">
          <a:xfrm>
            <a:off x="2070100" y="3675063"/>
            <a:ext cx="3162300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553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3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456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4579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4604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4605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4606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4607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4608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4609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4580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4593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4594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4595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4596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4597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4598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4586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4587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4588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4589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4590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4592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4</a:t>
            </a:r>
          </a:p>
        </p:txBody>
      </p:sp>
      <p:grpSp>
        <p:nvGrpSpPr>
          <p:cNvPr id="194573" name="Group 49"/>
          <p:cNvGrpSpPr>
            <a:grpSpLocks/>
          </p:cNvGrpSpPr>
          <p:nvPr/>
        </p:nvGrpSpPr>
        <p:grpSpPr bwMode="auto">
          <a:xfrm>
            <a:off x="2522538" y="3670300"/>
            <a:ext cx="3162300" cy="1041400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0441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577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4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 flipV="1">
              <a:off x="3650959" y="4171374"/>
              <a:ext cx="0" cy="2081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558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5603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5628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195629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5630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5631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5632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5633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5604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5617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5618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5619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5620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5621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5622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5610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5611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5612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5613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5614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5616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5</a:t>
            </a:r>
          </a:p>
        </p:txBody>
      </p:sp>
      <p:grpSp>
        <p:nvGrpSpPr>
          <p:cNvPr id="195597" name="Group 49"/>
          <p:cNvGrpSpPr>
            <a:grpSpLocks/>
          </p:cNvGrpSpPr>
          <p:nvPr/>
        </p:nvGrpSpPr>
        <p:grpSpPr bwMode="auto">
          <a:xfrm>
            <a:off x="2984500" y="3675063"/>
            <a:ext cx="3162300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601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5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661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6627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6652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196653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6654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6655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6656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6657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6628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6641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6642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6643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6644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6645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6646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6634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6635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6636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6637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6638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6640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5</a:t>
            </a:r>
          </a:p>
        </p:txBody>
      </p:sp>
      <p:grpSp>
        <p:nvGrpSpPr>
          <p:cNvPr id="196621" name="Group 49"/>
          <p:cNvGrpSpPr>
            <a:grpSpLocks/>
          </p:cNvGrpSpPr>
          <p:nvPr/>
        </p:nvGrpSpPr>
        <p:grpSpPr bwMode="auto">
          <a:xfrm>
            <a:off x="2984500" y="3675063"/>
            <a:ext cx="3162300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625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5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763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7651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7676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197677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7678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7679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7680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7681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7652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7665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7666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7667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7668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7669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7670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7658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7659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7660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7661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7662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7664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6</a:t>
            </a:r>
          </a:p>
        </p:txBody>
      </p:sp>
      <p:grpSp>
        <p:nvGrpSpPr>
          <p:cNvPr id="197645" name="Group 49"/>
          <p:cNvGrpSpPr>
            <a:grpSpLocks/>
          </p:cNvGrpSpPr>
          <p:nvPr/>
        </p:nvGrpSpPr>
        <p:grpSpPr bwMode="auto">
          <a:xfrm>
            <a:off x="3411538" y="3668713"/>
            <a:ext cx="3162300" cy="1041400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0441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649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6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1374"/>
              <a:ext cx="0" cy="208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865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867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870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19870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870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870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870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870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867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868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869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869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869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869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869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868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868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868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868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868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868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6</a:t>
            </a:r>
          </a:p>
        </p:txBody>
      </p:sp>
      <p:grpSp>
        <p:nvGrpSpPr>
          <p:cNvPr id="198669" name="Group 49"/>
          <p:cNvGrpSpPr>
            <a:grpSpLocks/>
          </p:cNvGrpSpPr>
          <p:nvPr/>
        </p:nvGrpSpPr>
        <p:grpSpPr bwMode="auto">
          <a:xfrm>
            <a:off x="3411538" y="3668713"/>
            <a:ext cx="3162300" cy="1041400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480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0441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673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6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1374"/>
              <a:ext cx="0" cy="208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19968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199699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9724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199725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99726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99727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99728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99729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199700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9713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199714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199715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199716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199717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199718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99706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99707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99708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99709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99710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9712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7</a:t>
            </a:r>
          </a:p>
        </p:txBody>
      </p:sp>
      <p:grpSp>
        <p:nvGrpSpPr>
          <p:cNvPr id="199693" name="Group 49"/>
          <p:cNvGrpSpPr>
            <a:grpSpLocks/>
          </p:cNvGrpSpPr>
          <p:nvPr/>
        </p:nvGrpSpPr>
        <p:grpSpPr bwMode="auto">
          <a:xfrm>
            <a:off x="3875088" y="3662363"/>
            <a:ext cx="3162300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697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7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070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00723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0748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200749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00750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00751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00752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00753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00724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0737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0738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00739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00740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00741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00742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0730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00731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00732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00733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00734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200736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7</a:t>
            </a:r>
          </a:p>
        </p:txBody>
      </p:sp>
      <p:grpSp>
        <p:nvGrpSpPr>
          <p:cNvPr id="200717" name="Group 49"/>
          <p:cNvGrpSpPr>
            <a:grpSpLocks/>
          </p:cNvGrpSpPr>
          <p:nvPr/>
        </p:nvGrpSpPr>
        <p:grpSpPr bwMode="auto">
          <a:xfrm>
            <a:off x="3875088" y="3662363"/>
            <a:ext cx="3162300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721" name="TextBox 70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1544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subarray 7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173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0174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177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20177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0177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0177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0177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0177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0174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176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176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0176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0176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0176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0176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175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0175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0175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0175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0175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20176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01741" name="Group 49"/>
          <p:cNvGrpSpPr>
            <a:grpSpLocks/>
          </p:cNvGrpSpPr>
          <p:nvPr/>
        </p:nvGrpSpPr>
        <p:grpSpPr bwMode="auto">
          <a:xfrm>
            <a:off x="1169988" y="3662363"/>
            <a:ext cx="6332537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746" name="TextBox 70"/>
            <p:cNvSpPr txBox="1">
              <a:spLocks noChangeArrowheads="1"/>
            </p:cNvSpPr>
            <p:nvPr/>
          </p:nvSpPr>
          <p:spPr bwMode="auto">
            <a:xfrm>
              <a:off x="3393674" y="4379408"/>
              <a:ext cx="5967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subarray 1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1355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 bwMode="auto">
          <a:xfrm>
            <a:off x="4341813" y="3675063"/>
            <a:ext cx="0" cy="74453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8916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931" name="Group 12"/>
          <p:cNvGrpSpPr>
            <a:grpSpLocks/>
          </p:cNvGrpSpPr>
          <p:nvPr/>
        </p:nvGrpSpPr>
        <p:grpSpPr bwMode="auto">
          <a:xfrm>
            <a:off x="26225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8943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8932" name="Group 13"/>
          <p:cNvGrpSpPr>
            <a:grpSpLocks/>
          </p:cNvGrpSpPr>
          <p:nvPr/>
        </p:nvGrpSpPr>
        <p:grpSpPr bwMode="auto">
          <a:xfrm>
            <a:off x="2728913" y="3975100"/>
            <a:ext cx="976312" cy="996950"/>
            <a:chOff x="2161504" y="3975815"/>
            <a:chExt cx="976648" cy="996554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2545811" y="3975815"/>
              <a:ext cx="214386" cy="38084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8941" name="TextBox 15"/>
            <p:cNvSpPr txBox="1">
              <a:spLocks noChangeArrowheads="1"/>
            </p:cNvSpPr>
            <p:nvPr/>
          </p:nvSpPr>
          <p:spPr bwMode="auto">
            <a:xfrm>
              <a:off x="2161504" y="4664592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8933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893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893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893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893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893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498056" y="2216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275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0277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279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20279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0279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0280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0280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0280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0277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278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278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0278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0278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0279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0279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277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0278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0278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0278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0278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20278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02765" name="Group 49"/>
          <p:cNvGrpSpPr>
            <a:grpSpLocks/>
          </p:cNvGrpSpPr>
          <p:nvPr/>
        </p:nvGrpSpPr>
        <p:grpSpPr bwMode="auto">
          <a:xfrm>
            <a:off x="1606550" y="3662363"/>
            <a:ext cx="6334125" cy="1042987"/>
            <a:chOff x="2069809" y="3675632"/>
            <a:chExt cx="3162300" cy="104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770" name="TextBox 70"/>
            <p:cNvSpPr txBox="1">
              <a:spLocks noChangeArrowheads="1"/>
            </p:cNvSpPr>
            <p:nvPr/>
          </p:nvSpPr>
          <p:spPr bwMode="auto">
            <a:xfrm>
              <a:off x="3393674" y="4379408"/>
              <a:ext cx="5967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subarray 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 bwMode="auto">
          <a:xfrm>
            <a:off x="4773613" y="3675063"/>
            <a:ext cx="0" cy="74453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377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03789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3814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203815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03816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03817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03818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03819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03790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3803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3804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03805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03806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03807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03808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3796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03797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03798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03799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03800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203802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smaller gap value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480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04813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4838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</p:grpSp>
          <p:sp>
            <p:nvSpPr>
              <p:cNvPr id="204839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04840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04841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04842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04843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04814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4827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4828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04829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04830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04831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04832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4820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04821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04822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04823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04824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204826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smaller gap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5827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05868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</p:grpSp>
        <p:sp>
          <p:nvSpPr>
            <p:cNvPr id="205869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05870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05871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05872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05873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05828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05857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05858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05859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05860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05861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05862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05834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05835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05836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05837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05838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05840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subarray 1</a:t>
            </a:r>
          </a:p>
        </p:txBody>
      </p:sp>
      <p:grpSp>
        <p:nvGrpSpPr>
          <p:cNvPr id="205850" name="Group 1"/>
          <p:cNvGrpSpPr>
            <a:grpSpLocks/>
          </p:cNvGrpSpPr>
          <p:nvPr/>
        </p:nvGrpSpPr>
        <p:grpSpPr bwMode="auto">
          <a:xfrm>
            <a:off x="1169988" y="3676650"/>
            <a:ext cx="1379537" cy="987425"/>
            <a:chOff x="1169988" y="3676650"/>
            <a:chExt cx="1379231" cy="987341"/>
          </a:xfrm>
        </p:grpSpPr>
        <p:sp>
          <p:nvSpPr>
            <p:cNvPr id="205851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1</a:t>
              </a:r>
            </a:p>
          </p:txBody>
        </p:sp>
        <p:grpSp>
          <p:nvGrpSpPr>
            <p:cNvPr id="205852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8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9"/>
                <a:ext cx="6785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4554" y="3646655"/>
                <a:ext cx="0" cy="54264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 bwMode="auto">
            <a:xfrm flipV="1">
              <a:off x="1795324" y="4125875"/>
              <a:ext cx="0" cy="173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6851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06892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</p:grpSp>
        <p:sp>
          <p:nvSpPr>
            <p:cNvPr id="206893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06894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06895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06896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06897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06852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06881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06882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06883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06884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06885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06886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06858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06859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06860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06861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06862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06864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06874" name="Group 1"/>
          <p:cNvGrpSpPr>
            <a:grpSpLocks/>
          </p:cNvGrpSpPr>
          <p:nvPr/>
        </p:nvGrpSpPr>
        <p:grpSpPr bwMode="auto">
          <a:xfrm>
            <a:off x="1604963" y="3671888"/>
            <a:ext cx="1379537" cy="987425"/>
            <a:chOff x="1169988" y="3676650"/>
            <a:chExt cx="1379231" cy="987341"/>
          </a:xfrm>
        </p:grpSpPr>
        <p:sp>
          <p:nvSpPr>
            <p:cNvPr id="206875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2</a:t>
              </a:r>
            </a:p>
          </p:txBody>
        </p:sp>
        <p:grpSp>
          <p:nvGrpSpPr>
            <p:cNvPr id="206876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5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4554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 bwMode="auto">
            <a:xfrm flipV="1">
              <a:off x="1795324" y="4125874"/>
              <a:ext cx="0" cy="173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7875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07916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07917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07918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07919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07920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07921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07876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07905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07906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07907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07908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07909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07910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07882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07883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07884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07885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07886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07888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07898" name="Group 1"/>
          <p:cNvGrpSpPr>
            <a:grpSpLocks/>
          </p:cNvGrpSpPr>
          <p:nvPr/>
        </p:nvGrpSpPr>
        <p:grpSpPr bwMode="auto">
          <a:xfrm>
            <a:off x="1604963" y="3671888"/>
            <a:ext cx="1379537" cy="987425"/>
            <a:chOff x="1169988" y="3676650"/>
            <a:chExt cx="1379231" cy="987341"/>
          </a:xfrm>
        </p:grpSpPr>
        <p:sp>
          <p:nvSpPr>
            <p:cNvPr id="207899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2</a:t>
              </a:r>
            </a:p>
          </p:txBody>
        </p:sp>
        <p:grpSp>
          <p:nvGrpSpPr>
            <p:cNvPr id="207900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5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4554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 bwMode="auto">
            <a:xfrm flipV="1">
              <a:off x="1795324" y="4125874"/>
              <a:ext cx="0" cy="173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8899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08940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08941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08942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08943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08944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08945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08900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08929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08930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08931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08932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08933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08934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08906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08907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08908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08909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08910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08912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08922" name="Group 1"/>
          <p:cNvGrpSpPr>
            <a:grpSpLocks/>
          </p:cNvGrpSpPr>
          <p:nvPr/>
        </p:nvGrpSpPr>
        <p:grpSpPr bwMode="auto">
          <a:xfrm>
            <a:off x="2111375" y="3671888"/>
            <a:ext cx="1379538" cy="987425"/>
            <a:chOff x="1169988" y="3676650"/>
            <a:chExt cx="1379231" cy="987341"/>
          </a:xfrm>
        </p:grpSpPr>
        <p:sp>
          <p:nvSpPr>
            <p:cNvPr id="20892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3</a:t>
              </a:r>
            </a:p>
          </p:txBody>
        </p:sp>
        <p:grpSp>
          <p:nvGrpSpPr>
            <p:cNvPr id="20892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5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4554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 bwMode="auto">
            <a:xfrm flipV="1">
              <a:off x="1795324" y="4125874"/>
              <a:ext cx="0" cy="173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09923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09964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09965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09966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09967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09968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09969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09924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09953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09954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09955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09956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09957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09958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09930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09931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09932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09933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09934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09936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09946" name="Group 1"/>
          <p:cNvGrpSpPr>
            <a:grpSpLocks/>
          </p:cNvGrpSpPr>
          <p:nvPr/>
        </p:nvGrpSpPr>
        <p:grpSpPr bwMode="auto">
          <a:xfrm>
            <a:off x="2111375" y="3671888"/>
            <a:ext cx="1379538" cy="987425"/>
            <a:chOff x="1169988" y="3676650"/>
            <a:chExt cx="1379231" cy="987341"/>
          </a:xfrm>
        </p:grpSpPr>
        <p:sp>
          <p:nvSpPr>
            <p:cNvPr id="209947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3</a:t>
              </a:r>
            </a:p>
          </p:txBody>
        </p:sp>
        <p:grpSp>
          <p:nvGrpSpPr>
            <p:cNvPr id="209948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5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4554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 bwMode="auto">
            <a:xfrm flipV="1">
              <a:off x="1795324" y="4125874"/>
              <a:ext cx="0" cy="173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0947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0988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0989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0990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0991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0992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0993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0948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0977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0978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0979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0980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0981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0982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0954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0955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0956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0957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0958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0960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10970" name="Group 1"/>
          <p:cNvGrpSpPr>
            <a:grpSpLocks/>
          </p:cNvGrpSpPr>
          <p:nvPr/>
        </p:nvGrpSpPr>
        <p:grpSpPr bwMode="auto">
          <a:xfrm>
            <a:off x="1169988" y="3675063"/>
            <a:ext cx="2732087" cy="987425"/>
            <a:chOff x="1169988" y="3676650"/>
            <a:chExt cx="1379231" cy="987341"/>
          </a:xfrm>
        </p:grpSpPr>
        <p:sp>
          <p:nvSpPr>
            <p:cNvPr id="210972" name="TextBox 68"/>
            <p:cNvSpPr txBox="1">
              <a:spLocks noChangeArrowheads="1"/>
            </p:cNvSpPr>
            <p:nvPr/>
          </p:nvSpPr>
          <p:spPr bwMode="auto">
            <a:xfrm>
              <a:off x="1532160" y="4325437"/>
              <a:ext cx="1017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1</a:t>
              </a:r>
            </a:p>
          </p:txBody>
        </p:sp>
        <p:grpSp>
          <p:nvGrpSpPr>
            <p:cNvPr id="210973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8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7465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/>
          <p:nvPr/>
        </p:nvCxnSpPr>
        <p:spPr bwMode="auto">
          <a:xfrm>
            <a:off x="2527300" y="3697288"/>
            <a:ext cx="0" cy="627062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1971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2012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2013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2014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2015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2016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2017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1972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2001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2002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2003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2004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2005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2006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1978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1979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1980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1981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1982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1984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11994" name="Group 1"/>
          <p:cNvGrpSpPr>
            <a:grpSpLocks/>
          </p:cNvGrpSpPr>
          <p:nvPr/>
        </p:nvGrpSpPr>
        <p:grpSpPr bwMode="auto">
          <a:xfrm>
            <a:off x="1169988" y="3675063"/>
            <a:ext cx="2732087" cy="987425"/>
            <a:chOff x="1169988" y="3676650"/>
            <a:chExt cx="1379231" cy="987341"/>
          </a:xfrm>
        </p:grpSpPr>
        <p:sp>
          <p:nvSpPr>
            <p:cNvPr id="211996" name="TextBox 68"/>
            <p:cNvSpPr txBox="1">
              <a:spLocks noChangeArrowheads="1"/>
            </p:cNvSpPr>
            <p:nvPr/>
          </p:nvSpPr>
          <p:spPr bwMode="auto">
            <a:xfrm>
              <a:off x="1532160" y="4325437"/>
              <a:ext cx="1017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1</a:t>
              </a:r>
            </a:p>
          </p:txBody>
        </p:sp>
        <p:grpSp>
          <p:nvGrpSpPr>
            <p:cNvPr id="211997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8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7465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/>
          <p:nvPr/>
        </p:nvCxnSpPr>
        <p:spPr bwMode="auto">
          <a:xfrm>
            <a:off x="2527300" y="3697288"/>
            <a:ext cx="0" cy="627062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955" name="Group 12"/>
          <p:cNvGrpSpPr>
            <a:grpSpLocks/>
          </p:cNvGrpSpPr>
          <p:nvPr/>
        </p:nvGrpSpPr>
        <p:grpSpPr bwMode="auto">
          <a:xfrm>
            <a:off x="2622550" y="3975100"/>
            <a:ext cx="976313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967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9956" name="Group 13"/>
          <p:cNvGrpSpPr>
            <a:grpSpLocks/>
          </p:cNvGrpSpPr>
          <p:nvPr/>
        </p:nvGrpSpPr>
        <p:grpSpPr bwMode="auto">
          <a:xfrm>
            <a:off x="2728913" y="3975100"/>
            <a:ext cx="976312" cy="996950"/>
            <a:chOff x="2161504" y="3975815"/>
            <a:chExt cx="976648" cy="996554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2545811" y="3975815"/>
              <a:ext cx="214386" cy="38084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965" name="TextBox 15"/>
            <p:cNvSpPr txBox="1">
              <a:spLocks noChangeArrowheads="1"/>
            </p:cNvSpPr>
            <p:nvPr/>
          </p:nvSpPr>
          <p:spPr bwMode="auto">
            <a:xfrm>
              <a:off x="2161504" y="4664592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9957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995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996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996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996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996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6741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2995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3036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3037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3038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3039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3040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3041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2996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3025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3026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3027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3028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3029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3030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3002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3003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3004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3005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3006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3008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13018" name="Group 1"/>
          <p:cNvGrpSpPr>
            <a:grpSpLocks/>
          </p:cNvGrpSpPr>
          <p:nvPr/>
        </p:nvGrpSpPr>
        <p:grpSpPr bwMode="auto">
          <a:xfrm>
            <a:off x="1670050" y="3675063"/>
            <a:ext cx="2732088" cy="987425"/>
            <a:chOff x="1169988" y="3676650"/>
            <a:chExt cx="1379231" cy="987341"/>
          </a:xfrm>
        </p:grpSpPr>
        <p:sp>
          <p:nvSpPr>
            <p:cNvPr id="213020" name="TextBox 68"/>
            <p:cNvSpPr txBox="1">
              <a:spLocks noChangeArrowheads="1"/>
            </p:cNvSpPr>
            <p:nvPr/>
          </p:nvSpPr>
          <p:spPr bwMode="auto">
            <a:xfrm>
              <a:off x="1532160" y="4325437"/>
              <a:ext cx="1017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subarray 2</a:t>
              </a:r>
            </a:p>
          </p:txBody>
        </p:sp>
        <p:grpSp>
          <p:nvGrpSpPr>
            <p:cNvPr id="213021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1169361" y="3675416"/>
                <a:ext cx="0" cy="513881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9361" y="4189298"/>
                <a:ext cx="67881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957462" y="3646655"/>
                <a:ext cx="0" cy="542643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/>
          <p:nvPr/>
        </p:nvCxnSpPr>
        <p:spPr bwMode="auto">
          <a:xfrm>
            <a:off x="2984500" y="3656013"/>
            <a:ext cx="0" cy="627062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4019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4061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4062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4063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4064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4065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4066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4020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4050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4051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4052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4053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4054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4055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4026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4027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4028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4029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4030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4032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14042" name="Group 3"/>
          <p:cNvGrpSpPr>
            <a:grpSpLocks/>
          </p:cNvGrpSpPr>
          <p:nvPr/>
        </p:nvGrpSpPr>
        <p:grpSpPr bwMode="auto">
          <a:xfrm>
            <a:off x="2070100" y="3656013"/>
            <a:ext cx="2733675" cy="1006475"/>
            <a:chOff x="1669283" y="3655511"/>
            <a:chExt cx="2732919" cy="1006893"/>
          </a:xfrm>
        </p:grpSpPr>
        <p:grpSp>
          <p:nvGrpSpPr>
            <p:cNvPr id="214043" name="Group 1"/>
            <p:cNvGrpSpPr>
              <a:grpSpLocks/>
            </p:cNvGrpSpPr>
            <p:nvPr/>
          </p:nvGrpSpPr>
          <p:grpSpPr bwMode="auto">
            <a:xfrm>
              <a:off x="1669283" y="3675063"/>
              <a:ext cx="2732919" cy="987341"/>
              <a:chOff x="1169988" y="3676650"/>
              <a:chExt cx="1379231" cy="987341"/>
            </a:xfrm>
          </p:grpSpPr>
          <p:sp>
            <p:nvSpPr>
              <p:cNvPr id="214045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subarray 3</a:t>
                </a:r>
              </a:p>
            </p:txBody>
          </p:sp>
          <p:grpSp>
            <p:nvGrpSpPr>
              <p:cNvPr id="214046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69361" y="3674834"/>
                  <a:ext cx="0" cy="514138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169361" y="4188972"/>
                  <a:ext cx="678816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7957527" y="3646058"/>
                  <a:ext cx="0" cy="5429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2984957" y="3655511"/>
              <a:ext cx="0" cy="62732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5043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5085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5086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5087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5088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5089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5090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5044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5074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5075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5076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5077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5078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5079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5050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5051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5052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5053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5054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5056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15066" name="Group 3"/>
          <p:cNvGrpSpPr>
            <a:grpSpLocks/>
          </p:cNvGrpSpPr>
          <p:nvPr/>
        </p:nvGrpSpPr>
        <p:grpSpPr bwMode="auto">
          <a:xfrm>
            <a:off x="2070100" y="3656013"/>
            <a:ext cx="2733675" cy="1006475"/>
            <a:chOff x="1669283" y="3655511"/>
            <a:chExt cx="2732919" cy="1006893"/>
          </a:xfrm>
        </p:grpSpPr>
        <p:grpSp>
          <p:nvGrpSpPr>
            <p:cNvPr id="215067" name="Group 1"/>
            <p:cNvGrpSpPr>
              <a:grpSpLocks/>
            </p:cNvGrpSpPr>
            <p:nvPr/>
          </p:nvGrpSpPr>
          <p:grpSpPr bwMode="auto">
            <a:xfrm>
              <a:off x="1669283" y="3675063"/>
              <a:ext cx="2732919" cy="987341"/>
              <a:chOff x="1169988" y="3676650"/>
              <a:chExt cx="1379231" cy="987341"/>
            </a:xfrm>
          </p:grpSpPr>
          <p:sp>
            <p:nvSpPr>
              <p:cNvPr id="215069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subarray 3</a:t>
                </a:r>
              </a:p>
            </p:txBody>
          </p:sp>
          <p:grpSp>
            <p:nvGrpSpPr>
              <p:cNvPr id="215070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69361" y="3674834"/>
                  <a:ext cx="0" cy="514138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169361" y="4188972"/>
                  <a:ext cx="678816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7957527" y="3646058"/>
                  <a:ext cx="0" cy="5429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2984957" y="3655511"/>
              <a:ext cx="0" cy="62732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6067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6112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6113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6114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6115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6116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6117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6068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6101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6102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6103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6104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6105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6106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6074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6075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6076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6077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6078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6080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16090" name="Group 14"/>
          <p:cNvGrpSpPr>
            <a:grpSpLocks/>
          </p:cNvGrpSpPr>
          <p:nvPr/>
        </p:nvGrpSpPr>
        <p:grpSpPr bwMode="auto">
          <a:xfrm>
            <a:off x="1169988" y="3675063"/>
            <a:ext cx="4094162" cy="996950"/>
            <a:chOff x="1169796" y="3675063"/>
            <a:chExt cx="4093903" cy="996363"/>
          </a:xfrm>
        </p:grpSpPr>
        <p:grpSp>
          <p:nvGrpSpPr>
            <p:cNvPr id="216091" name="Group 3"/>
            <p:cNvGrpSpPr>
              <a:grpSpLocks/>
            </p:cNvGrpSpPr>
            <p:nvPr/>
          </p:nvGrpSpPr>
          <p:grpSpPr bwMode="auto">
            <a:xfrm>
              <a:off x="1169796" y="3675063"/>
              <a:ext cx="4093903" cy="996363"/>
              <a:chOff x="1669283" y="3666041"/>
              <a:chExt cx="2689487" cy="996363"/>
            </a:xfrm>
          </p:grpSpPr>
          <p:grpSp>
            <p:nvGrpSpPr>
              <p:cNvPr id="216094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16096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31892" y="4325437"/>
                  <a:ext cx="76713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1</a:t>
                  </a:r>
                </a:p>
              </p:txBody>
            </p:sp>
            <p:grpSp>
              <p:nvGrpSpPr>
                <p:cNvPr id="216097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8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3"/>
                    <a:ext cx="0" cy="513622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5"/>
                    <a:ext cx="678669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59" y="3647256"/>
                    <a:ext cx="0" cy="54236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>
                <a:stCxn id="8" idx="2"/>
              </p:cNvCxnSpPr>
              <p:nvPr/>
            </p:nvCxnSpPr>
            <p:spPr bwMode="auto">
              <a:xfrm flipH="1">
                <a:off x="2560912" y="3666041"/>
                <a:ext cx="0" cy="45851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3892186" y="3684582"/>
              <a:ext cx="0" cy="448997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57220" y="4133580"/>
              <a:ext cx="0" cy="19990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7091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7136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7137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7138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7139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7140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7141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7092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7125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7126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7127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7128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7129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7130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7098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7099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7100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7101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7102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7104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17114" name="Group 14"/>
          <p:cNvGrpSpPr>
            <a:grpSpLocks/>
          </p:cNvGrpSpPr>
          <p:nvPr/>
        </p:nvGrpSpPr>
        <p:grpSpPr bwMode="auto">
          <a:xfrm>
            <a:off x="1595438" y="3668713"/>
            <a:ext cx="4092575" cy="996950"/>
            <a:chOff x="1169796" y="3675063"/>
            <a:chExt cx="4093903" cy="996363"/>
          </a:xfrm>
        </p:grpSpPr>
        <p:grpSp>
          <p:nvGrpSpPr>
            <p:cNvPr id="217115" name="Group 3"/>
            <p:cNvGrpSpPr>
              <a:grpSpLocks/>
            </p:cNvGrpSpPr>
            <p:nvPr/>
          </p:nvGrpSpPr>
          <p:grpSpPr bwMode="auto">
            <a:xfrm>
              <a:off x="1169796" y="3675063"/>
              <a:ext cx="4093903" cy="996363"/>
              <a:chOff x="1669283" y="3666041"/>
              <a:chExt cx="2689487" cy="996363"/>
            </a:xfrm>
          </p:grpSpPr>
          <p:grpSp>
            <p:nvGrpSpPr>
              <p:cNvPr id="217118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17120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31892" y="4325437"/>
                  <a:ext cx="76713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2</a:t>
                  </a:r>
                </a:p>
              </p:txBody>
            </p:sp>
            <p:grpSp>
              <p:nvGrpSpPr>
                <p:cNvPr id="217121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8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3"/>
                    <a:ext cx="0" cy="513622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5"/>
                    <a:ext cx="678669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59" y="3647256"/>
                    <a:ext cx="0" cy="54236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>
                <a:stCxn id="8" idx="2"/>
              </p:cNvCxnSpPr>
              <p:nvPr/>
            </p:nvCxnSpPr>
            <p:spPr bwMode="auto">
              <a:xfrm flipH="1">
                <a:off x="2561258" y="3666041"/>
                <a:ext cx="0" cy="45851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3891654" y="3684582"/>
              <a:ext cx="0" cy="448997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56402" y="4133580"/>
              <a:ext cx="0" cy="19990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8115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8160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8161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8162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8163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8164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8165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8116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8149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8150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8151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8152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8153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8154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8122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8123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8124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8125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8126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8128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18138" name="Group 14"/>
          <p:cNvGrpSpPr>
            <a:grpSpLocks/>
          </p:cNvGrpSpPr>
          <p:nvPr/>
        </p:nvGrpSpPr>
        <p:grpSpPr bwMode="auto">
          <a:xfrm>
            <a:off x="2057400" y="3668713"/>
            <a:ext cx="4092575" cy="996950"/>
            <a:chOff x="1169796" y="3675063"/>
            <a:chExt cx="4093903" cy="996363"/>
          </a:xfrm>
        </p:grpSpPr>
        <p:grpSp>
          <p:nvGrpSpPr>
            <p:cNvPr id="218139" name="Group 3"/>
            <p:cNvGrpSpPr>
              <a:grpSpLocks/>
            </p:cNvGrpSpPr>
            <p:nvPr/>
          </p:nvGrpSpPr>
          <p:grpSpPr bwMode="auto">
            <a:xfrm>
              <a:off x="1169796" y="3675063"/>
              <a:ext cx="4093903" cy="996363"/>
              <a:chOff x="1669283" y="3666041"/>
              <a:chExt cx="2689487" cy="996363"/>
            </a:xfrm>
          </p:grpSpPr>
          <p:grpSp>
            <p:nvGrpSpPr>
              <p:cNvPr id="218142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18144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31892" y="4325437"/>
                  <a:ext cx="76713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3</a:t>
                  </a:r>
                </a:p>
              </p:txBody>
            </p:sp>
            <p:grpSp>
              <p:nvGrpSpPr>
                <p:cNvPr id="218145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8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3"/>
                    <a:ext cx="0" cy="513622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5"/>
                    <a:ext cx="678669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59" y="3647256"/>
                    <a:ext cx="0" cy="54236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>
                <a:stCxn id="8" idx="2"/>
              </p:cNvCxnSpPr>
              <p:nvPr/>
            </p:nvCxnSpPr>
            <p:spPr bwMode="auto">
              <a:xfrm flipH="1">
                <a:off x="2561258" y="3666041"/>
                <a:ext cx="0" cy="45851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3891654" y="3684582"/>
              <a:ext cx="0" cy="448997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56403" y="4133580"/>
              <a:ext cx="0" cy="19990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19139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19184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19185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19186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19187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19188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19189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19140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19173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19174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19175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19176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19177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19178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19146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19147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19148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19149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19150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19152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19162" name="Group 14"/>
          <p:cNvGrpSpPr>
            <a:grpSpLocks/>
          </p:cNvGrpSpPr>
          <p:nvPr/>
        </p:nvGrpSpPr>
        <p:grpSpPr bwMode="auto">
          <a:xfrm>
            <a:off x="2057400" y="3668713"/>
            <a:ext cx="4092575" cy="996950"/>
            <a:chOff x="1169796" y="3675063"/>
            <a:chExt cx="4093903" cy="996363"/>
          </a:xfrm>
        </p:grpSpPr>
        <p:grpSp>
          <p:nvGrpSpPr>
            <p:cNvPr id="219163" name="Group 3"/>
            <p:cNvGrpSpPr>
              <a:grpSpLocks/>
            </p:cNvGrpSpPr>
            <p:nvPr/>
          </p:nvGrpSpPr>
          <p:grpSpPr bwMode="auto">
            <a:xfrm>
              <a:off x="1169796" y="3675063"/>
              <a:ext cx="4093903" cy="996363"/>
              <a:chOff x="1669283" y="3666041"/>
              <a:chExt cx="2689487" cy="996363"/>
            </a:xfrm>
          </p:grpSpPr>
          <p:grpSp>
            <p:nvGrpSpPr>
              <p:cNvPr id="219166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19168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31892" y="4325437"/>
                  <a:ext cx="76713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3</a:t>
                  </a:r>
                </a:p>
              </p:txBody>
            </p:sp>
            <p:grpSp>
              <p:nvGrpSpPr>
                <p:cNvPr id="219169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8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3"/>
                    <a:ext cx="0" cy="513622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5"/>
                    <a:ext cx="678669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59" y="3647256"/>
                    <a:ext cx="0" cy="54236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>
                <a:stCxn id="8" idx="2"/>
              </p:cNvCxnSpPr>
              <p:nvPr/>
            </p:nvCxnSpPr>
            <p:spPr bwMode="auto">
              <a:xfrm flipH="1">
                <a:off x="2561258" y="3666041"/>
                <a:ext cx="0" cy="45851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3891654" y="3684582"/>
              <a:ext cx="0" cy="448997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56403" y="4133580"/>
              <a:ext cx="0" cy="19990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0163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0209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0210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0211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0212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0213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0214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0164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0198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  <a:solidFill>
                <a:srgbClr val="C3C3C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0199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0200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0201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0202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0203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20170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0171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0172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0173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0174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0176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20186" name="Group 14"/>
          <p:cNvGrpSpPr>
            <a:grpSpLocks/>
          </p:cNvGrpSpPr>
          <p:nvPr/>
        </p:nvGrpSpPr>
        <p:grpSpPr bwMode="auto">
          <a:xfrm>
            <a:off x="1169988" y="3668713"/>
            <a:ext cx="5419725" cy="996950"/>
            <a:chOff x="1169796" y="3675061"/>
            <a:chExt cx="4093903" cy="996365"/>
          </a:xfrm>
        </p:grpSpPr>
        <p:grpSp>
          <p:nvGrpSpPr>
            <p:cNvPr id="220188" name="Group 3"/>
            <p:cNvGrpSpPr>
              <a:grpSpLocks/>
            </p:cNvGrpSpPr>
            <p:nvPr/>
          </p:nvGrpSpPr>
          <p:grpSpPr bwMode="auto">
            <a:xfrm>
              <a:off x="1169796" y="3675061"/>
              <a:ext cx="4093903" cy="996365"/>
              <a:chOff x="1669283" y="3666039"/>
              <a:chExt cx="2689487" cy="996365"/>
            </a:xfrm>
          </p:grpSpPr>
          <p:grpSp>
            <p:nvGrpSpPr>
              <p:cNvPr id="220191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20193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81764" y="4325437"/>
                  <a:ext cx="71726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1</a:t>
                  </a:r>
                </a:p>
              </p:txBody>
            </p:sp>
            <p:grpSp>
              <p:nvGrpSpPr>
                <p:cNvPr id="220194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9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1"/>
                    <a:ext cx="0" cy="513623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4"/>
                    <a:ext cx="6786699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60" y="3647254"/>
                    <a:ext cx="0" cy="542370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011663" y="3666039"/>
                <a:ext cx="0" cy="45851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4244420" y="3675061"/>
              <a:ext cx="0" cy="44899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211951" y="4133579"/>
              <a:ext cx="0" cy="19990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 bwMode="auto">
          <a:xfrm flipH="1">
            <a:off x="2527300" y="3641725"/>
            <a:ext cx="0" cy="458788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1187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1233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1234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1235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1236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1237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1238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1188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1222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1223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1224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1225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1226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1227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21194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1195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1196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1197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1198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1200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21210" name="Group 14"/>
          <p:cNvGrpSpPr>
            <a:grpSpLocks/>
          </p:cNvGrpSpPr>
          <p:nvPr/>
        </p:nvGrpSpPr>
        <p:grpSpPr bwMode="auto">
          <a:xfrm>
            <a:off x="1644650" y="3668713"/>
            <a:ext cx="5418138" cy="996950"/>
            <a:chOff x="1169796" y="3675061"/>
            <a:chExt cx="4093903" cy="996365"/>
          </a:xfrm>
        </p:grpSpPr>
        <p:grpSp>
          <p:nvGrpSpPr>
            <p:cNvPr id="221212" name="Group 3"/>
            <p:cNvGrpSpPr>
              <a:grpSpLocks/>
            </p:cNvGrpSpPr>
            <p:nvPr/>
          </p:nvGrpSpPr>
          <p:grpSpPr bwMode="auto">
            <a:xfrm>
              <a:off x="1169796" y="3675061"/>
              <a:ext cx="4093903" cy="996365"/>
              <a:chOff x="1669283" y="3666039"/>
              <a:chExt cx="2689487" cy="996365"/>
            </a:xfrm>
          </p:grpSpPr>
          <p:grpSp>
            <p:nvGrpSpPr>
              <p:cNvPr id="221215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21217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81764" y="4325437"/>
                  <a:ext cx="71726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2</a:t>
                  </a:r>
                </a:p>
              </p:txBody>
            </p:sp>
            <p:grpSp>
              <p:nvGrpSpPr>
                <p:cNvPr id="221218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9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1"/>
                    <a:ext cx="0" cy="513623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4"/>
                    <a:ext cx="6786699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60" y="3647254"/>
                    <a:ext cx="0" cy="542370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011269" y="3666039"/>
                <a:ext cx="0" cy="45851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4244122" y="3675061"/>
              <a:ext cx="0" cy="44899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212549" y="4133579"/>
              <a:ext cx="0" cy="19990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 bwMode="auto">
          <a:xfrm flipH="1">
            <a:off x="2984500" y="3662363"/>
            <a:ext cx="0" cy="45878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2211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2257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2258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2259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2260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2261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2262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2212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2246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2247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2248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2249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2250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2251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  <a:solidFill>
            <a:srgbClr val="C3C3C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222218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2219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2220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2221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2222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2224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grpSp>
        <p:nvGrpSpPr>
          <p:cNvPr id="222234" name="Group 14"/>
          <p:cNvGrpSpPr>
            <a:grpSpLocks/>
          </p:cNvGrpSpPr>
          <p:nvPr/>
        </p:nvGrpSpPr>
        <p:grpSpPr bwMode="auto">
          <a:xfrm>
            <a:off x="1644650" y="3668713"/>
            <a:ext cx="5418138" cy="996950"/>
            <a:chOff x="1169796" y="3675061"/>
            <a:chExt cx="4093903" cy="996365"/>
          </a:xfrm>
        </p:grpSpPr>
        <p:grpSp>
          <p:nvGrpSpPr>
            <p:cNvPr id="222236" name="Group 3"/>
            <p:cNvGrpSpPr>
              <a:grpSpLocks/>
            </p:cNvGrpSpPr>
            <p:nvPr/>
          </p:nvGrpSpPr>
          <p:grpSpPr bwMode="auto">
            <a:xfrm>
              <a:off x="1169796" y="3675061"/>
              <a:ext cx="4093903" cy="996365"/>
              <a:chOff x="1669283" y="3666039"/>
              <a:chExt cx="2689487" cy="996365"/>
            </a:xfrm>
          </p:grpSpPr>
          <p:grpSp>
            <p:nvGrpSpPr>
              <p:cNvPr id="222239" name="Group 1"/>
              <p:cNvGrpSpPr>
                <a:grpSpLocks/>
              </p:cNvGrpSpPr>
              <p:nvPr/>
            </p:nvGrpSpPr>
            <p:grpSpPr bwMode="auto">
              <a:xfrm>
                <a:off x="1669283" y="3675063"/>
                <a:ext cx="2689487" cy="987341"/>
                <a:chOff x="1169988" y="3676650"/>
                <a:chExt cx="1357312" cy="987341"/>
              </a:xfrm>
            </p:grpSpPr>
            <p:sp>
              <p:nvSpPr>
                <p:cNvPr id="222241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1681764" y="4325437"/>
                  <a:ext cx="71726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00000"/>
                      </a:solidFill>
                    </a:rPr>
                    <a:t>subarray 2</a:t>
                  </a:r>
                </a:p>
              </p:txBody>
            </p:sp>
            <p:grpSp>
              <p:nvGrpSpPr>
                <p:cNvPr id="222242" name="Group 15"/>
                <p:cNvGrpSpPr>
                  <a:grpSpLocks/>
                </p:cNvGrpSpPr>
                <p:nvPr/>
              </p:nvGrpSpPr>
              <p:grpSpPr bwMode="auto">
                <a:xfrm>
                  <a:off x="1169988" y="3676650"/>
                  <a:ext cx="1357312" cy="449697"/>
                  <a:chOff x="1169361" y="3646655"/>
                  <a:chExt cx="6786699" cy="54321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169361" y="3676001"/>
                    <a:ext cx="0" cy="513623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169361" y="4189624"/>
                    <a:ext cx="6786699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>
                    <a:off x="7956060" y="3647254"/>
                    <a:ext cx="0" cy="542370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011269" y="3666039"/>
                <a:ext cx="0" cy="45851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 bwMode="auto">
            <a:xfrm>
              <a:off x="4244122" y="3675061"/>
              <a:ext cx="0" cy="44899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212549" y="4133579"/>
              <a:ext cx="0" cy="19990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 bwMode="auto">
          <a:xfrm flipH="1">
            <a:off x="2984500" y="3662363"/>
            <a:ext cx="0" cy="45878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979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40980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0981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0982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0983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0984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3235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3282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3283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3284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3285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3286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3287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3236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3271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3272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3273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3274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3275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3276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242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3243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3244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3245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3246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3248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23258" name="Group 9"/>
          <p:cNvGrpSpPr>
            <a:grpSpLocks/>
          </p:cNvGrpSpPr>
          <p:nvPr/>
        </p:nvGrpSpPr>
        <p:grpSpPr bwMode="auto">
          <a:xfrm>
            <a:off x="2085975" y="3662363"/>
            <a:ext cx="5419725" cy="1003300"/>
            <a:chOff x="1644024" y="3662529"/>
            <a:chExt cx="5419166" cy="1002614"/>
          </a:xfrm>
        </p:grpSpPr>
        <p:grpSp>
          <p:nvGrpSpPr>
            <p:cNvPr id="223259" name="Group 14"/>
            <p:cNvGrpSpPr>
              <a:grpSpLocks/>
            </p:cNvGrpSpPr>
            <p:nvPr/>
          </p:nvGrpSpPr>
          <p:grpSpPr bwMode="auto">
            <a:xfrm>
              <a:off x="1644024" y="3668778"/>
              <a:ext cx="5419166" cy="996365"/>
              <a:chOff x="1169796" y="3675061"/>
              <a:chExt cx="4093903" cy="996365"/>
            </a:xfrm>
          </p:grpSpPr>
          <p:grpSp>
            <p:nvGrpSpPr>
              <p:cNvPr id="223261" name="Group 3"/>
              <p:cNvGrpSpPr>
                <a:grpSpLocks/>
              </p:cNvGrpSpPr>
              <p:nvPr/>
            </p:nvGrpSpPr>
            <p:grpSpPr bwMode="auto">
              <a:xfrm>
                <a:off x="1169796" y="3675061"/>
                <a:ext cx="4093903" cy="996365"/>
                <a:chOff x="1669283" y="3666039"/>
                <a:chExt cx="2689487" cy="996365"/>
              </a:xfrm>
            </p:grpSpPr>
            <p:grpSp>
              <p:nvGrpSpPr>
                <p:cNvPr id="223264" name="Group 1"/>
                <p:cNvGrpSpPr>
                  <a:grpSpLocks/>
                </p:cNvGrpSpPr>
                <p:nvPr/>
              </p:nvGrpSpPr>
              <p:grpSpPr bwMode="auto">
                <a:xfrm>
                  <a:off x="1669283" y="3675063"/>
                  <a:ext cx="2689487" cy="987341"/>
                  <a:chOff x="1169988" y="3676650"/>
                  <a:chExt cx="1357312" cy="987341"/>
                </a:xfrm>
              </p:grpSpPr>
              <p:sp>
                <p:nvSpPr>
                  <p:cNvPr id="223266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1764" y="4325437"/>
                    <a:ext cx="71726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>
                        <a:solidFill>
                          <a:srgbClr val="000000"/>
                        </a:solidFill>
                      </a:rPr>
                      <a:t>subarray 3</a:t>
                    </a:r>
                  </a:p>
                </p:txBody>
              </p:sp>
              <p:grpSp>
                <p:nvGrpSpPr>
                  <p:cNvPr id="22326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9" cy="54321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1169361" y="3676114"/>
                      <a:ext cx="0" cy="513573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169361" y="4189687"/>
                      <a:ext cx="6786699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H="1">
                      <a:off x="7956060" y="3647370"/>
                      <a:ext cx="0" cy="542317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3011663" y="3666136"/>
                  <a:ext cx="0" cy="458473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244420" y="3675158"/>
                <a:ext cx="0" cy="448955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3211951" y="4133631"/>
                <a:ext cx="0" cy="199888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 bwMode="auto">
            <a:xfrm flipH="1">
              <a:off x="2983736" y="3662529"/>
              <a:ext cx="0" cy="45847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4259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4306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4307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4308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4309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4310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4311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4260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4295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4296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4297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4298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4299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4300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266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4267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4268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4269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4270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4272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3</a:t>
            </a:r>
            <a:endParaRPr lang="en-US" dirty="0"/>
          </a:p>
        </p:txBody>
      </p:sp>
      <p:grpSp>
        <p:nvGrpSpPr>
          <p:cNvPr id="224282" name="Group 9"/>
          <p:cNvGrpSpPr>
            <a:grpSpLocks/>
          </p:cNvGrpSpPr>
          <p:nvPr/>
        </p:nvGrpSpPr>
        <p:grpSpPr bwMode="auto">
          <a:xfrm>
            <a:off x="2085975" y="3662363"/>
            <a:ext cx="5419725" cy="1003300"/>
            <a:chOff x="1644024" y="3662529"/>
            <a:chExt cx="5419166" cy="1002614"/>
          </a:xfrm>
        </p:grpSpPr>
        <p:grpSp>
          <p:nvGrpSpPr>
            <p:cNvPr id="224283" name="Group 14"/>
            <p:cNvGrpSpPr>
              <a:grpSpLocks/>
            </p:cNvGrpSpPr>
            <p:nvPr/>
          </p:nvGrpSpPr>
          <p:grpSpPr bwMode="auto">
            <a:xfrm>
              <a:off x="1644024" y="3668778"/>
              <a:ext cx="5419166" cy="996365"/>
              <a:chOff x="1169796" y="3675061"/>
              <a:chExt cx="4093903" cy="996365"/>
            </a:xfrm>
          </p:grpSpPr>
          <p:grpSp>
            <p:nvGrpSpPr>
              <p:cNvPr id="224285" name="Group 3"/>
              <p:cNvGrpSpPr>
                <a:grpSpLocks/>
              </p:cNvGrpSpPr>
              <p:nvPr/>
            </p:nvGrpSpPr>
            <p:grpSpPr bwMode="auto">
              <a:xfrm>
                <a:off x="1169796" y="3675061"/>
                <a:ext cx="4093903" cy="996365"/>
                <a:chOff x="1669283" y="3666039"/>
                <a:chExt cx="2689487" cy="996365"/>
              </a:xfrm>
            </p:grpSpPr>
            <p:grpSp>
              <p:nvGrpSpPr>
                <p:cNvPr id="224288" name="Group 1"/>
                <p:cNvGrpSpPr>
                  <a:grpSpLocks/>
                </p:cNvGrpSpPr>
                <p:nvPr/>
              </p:nvGrpSpPr>
              <p:grpSpPr bwMode="auto">
                <a:xfrm>
                  <a:off x="1669283" y="3675063"/>
                  <a:ext cx="2689487" cy="987341"/>
                  <a:chOff x="1169988" y="3676650"/>
                  <a:chExt cx="1357312" cy="987341"/>
                </a:xfrm>
              </p:grpSpPr>
              <p:sp>
                <p:nvSpPr>
                  <p:cNvPr id="224290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1764" y="4325437"/>
                    <a:ext cx="71726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>
                        <a:solidFill>
                          <a:srgbClr val="000000"/>
                        </a:solidFill>
                      </a:rPr>
                      <a:t>subarray 3</a:t>
                    </a:r>
                  </a:p>
                </p:txBody>
              </p:sp>
              <p:grpSp>
                <p:nvGrpSpPr>
                  <p:cNvPr id="22429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9" cy="54321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1169361" y="3676114"/>
                      <a:ext cx="0" cy="513573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169361" y="4189687"/>
                      <a:ext cx="6786699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H="1">
                      <a:off x="7956060" y="3647370"/>
                      <a:ext cx="0" cy="542317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3011663" y="3666136"/>
                  <a:ext cx="0" cy="458473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244420" y="3675158"/>
                <a:ext cx="0" cy="448955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3211951" y="4133631"/>
                <a:ext cx="0" cy="199888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 bwMode="auto">
            <a:xfrm flipH="1">
              <a:off x="2983736" y="3662529"/>
              <a:ext cx="0" cy="45847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5283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5331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5332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5333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5334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5335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5336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5284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5320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sp>
          <p:nvSpPr>
            <p:cNvPr id="225321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5322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5323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5324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5325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290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5291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5292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5293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5294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</p:txBody>
      </p:sp>
      <p:sp>
        <p:nvSpPr>
          <p:cNvPr id="225296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25306" name="Group 9"/>
          <p:cNvGrpSpPr>
            <a:grpSpLocks/>
          </p:cNvGrpSpPr>
          <p:nvPr/>
        </p:nvGrpSpPr>
        <p:grpSpPr bwMode="auto">
          <a:xfrm>
            <a:off x="1169988" y="3662363"/>
            <a:ext cx="6784975" cy="996950"/>
            <a:chOff x="1644024" y="3668778"/>
            <a:chExt cx="5419166" cy="996365"/>
          </a:xfrm>
        </p:grpSpPr>
        <p:grpSp>
          <p:nvGrpSpPr>
            <p:cNvPr id="225308" name="Group 14"/>
            <p:cNvGrpSpPr>
              <a:grpSpLocks/>
            </p:cNvGrpSpPr>
            <p:nvPr/>
          </p:nvGrpSpPr>
          <p:grpSpPr bwMode="auto">
            <a:xfrm>
              <a:off x="1644024" y="3668778"/>
              <a:ext cx="5419166" cy="996365"/>
              <a:chOff x="1169796" y="3675061"/>
              <a:chExt cx="4093903" cy="996365"/>
            </a:xfrm>
          </p:grpSpPr>
          <p:grpSp>
            <p:nvGrpSpPr>
              <p:cNvPr id="225310" name="Group 3"/>
              <p:cNvGrpSpPr>
                <a:grpSpLocks/>
              </p:cNvGrpSpPr>
              <p:nvPr/>
            </p:nvGrpSpPr>
            <p:grpSpPr bwMode="auto">
              <a:xfrm>
                <a:off x="1169796" y="3684085"/>
                <a:ext cx="4093903" cy="987341"/>
                <a:chOff x="1669283" y="3675063"/>
                <a:chExt cx="2689487" cy="987341"/>
              </a:xfrm>
            </p:grpSpPr>
            <p:grpSp>
              <p:nvGrpSpPr>
                <p:cNvPr id="225313" name="Group 1"/>
                <p:cNvGrpSpPr>
                  <a:grpSpLocks/>
                </p:cNvGrpSpPr>
                <p:nvPr/>
              </p:nvGrpSpPr>
              <p:grpSpPr bwMode="auto">
                <a:xfrm>
                  <a:off x="1669283" y="3675063"/>
                  <a:ext cx="2689487" cy="987341"/>
                  <a:chOff x="1169988" y="3676650"/>
                  <a:chExt cx="1357312" cy="987341"/>
                </a:xfrm>
              </p:grpSpPr>
              <p:sp>
                <p:nvSpPr>
                  <p:cNvPr id="225315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524" y="4325437"/>
                    <a:ext cx="65150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>
                        <a:solidFill>
                          <a:srgbClr val="000000"/>
                        </a:solidFill>
                      </a:rPr>
                      <a:t>subarray 1</a:t>
                    </a:r>
                  </a:p>
                </p:txBody>
              </p:sp>
              <p:grpSp>
                <p:nvGrpSpPr>
                  <p:cNvPr id="22531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9" cy="54321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1169361" y="3676001"/>
                      <a:ext cx="0" cy="513623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169361" y="4189624"/>
                      <a:ext cx="6786699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H="1">
                      <a:off x="7956060" y="3647254"/>
                      <a:ext cx="0" cy="542370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3280835" y="3678732"/>
                  <a:ext cx="0" cy="458518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438979" y="3675061"/>
                <a:ext cx="0" cy="44899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3211958" y="4133579"/>
                <a:ext cx="0" cy="199908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 bwMode="auto">
            <a:xfrm flipH="1">
              <a:off x="2728110" y="3687817"/>
              <a:ext cx="0" cy="45851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 bwMode="auto">
          <a:xfrm flipH="1">
            <a:off x="3875088" y="3665538"/>
            <a:ext cx="0" cy="45878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6307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6355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6356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6357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6358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6359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6360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6308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6344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26345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6346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6347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6348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6349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6314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6315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6316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6317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6318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6320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26330" name="Group 9"/>
          <p:cNvGrpSpPr>
            <a:grpSpLocks/>
          </p:cNvGrpSpPr>
          <p:nvPr/>
        </p:nvGrpSpPr>
        <p:grpSpPr bwMode="auto">
          <a:xfrm>
            <a:off x="1169988" y="3662363"/>
            <a:ext cx="6784975" cy="996950"/>
            <a:chOff x="1644024" y="3668778"/>
            <a:chExt cx="5419166" cy="996365"/>
          </a:xfrm>
        </p:grpSpPr>
        <p:grpSp>
          <p:nvGrpSpPr>
            <p:cNvPr id="226332" name="Group 14"/>
            <p:cNvGrpSpPr>
              <a:grpSpLocks/>
            </p:cNvGrpSpPr>
            <p:nvPr/>
          </p:nvGrpSpPr>
          <p:grpSpPr bwMode="auto">
            <a:xfrm>
              <a:off x="1644024" y="3668778"/>
              <a:ext cx="5419166" cy="996365"/>
              <a:chOff x="1169796" y="3675061"/>
              <a:chExt cx="4093903" cy="996365"/>
            </a:xfrm>
          </p:grpSpPr>
          <p:grpSp>
            <p:nvGrpSpPr>
              <p:cNvPr id="226334" name="Group 3"/>
              <p:cNvGrpSpPr>
                <a:grpSpLocks/>
              </p:cNvGrpSpPr>
              <p:nvPr/>
            </p:nvGrpSpPr>
            <p:grpSpPr bwMode="auto">
              <a:xfrm>
                <a:off x="1169796" y="3684085"/>
                <a:ext cx="4093903" cy="987341"/>
                <a:chOff x="1669283" y="3675063"/>
                <a:chExt cx="2689487" cy="987341"/>
              </a:xfrm>
            </p:grpSpPr>
            <p:grpSp>
              <p:nvGrpSpPr>
                <p:cNvPr id="226337" name="Group 1"/>
                <p:cNvGrpSpPr>
                  <a:grpSpLocks/>
                </p:cNvGrpSpPr>
                <p:nvPr/>
              </p:nvGrpSpPr>
              <p:grpSpPr bwMode="auto">
                <a:xfrm>
                  <a:off x="1669283" y="3675063"/>
                  <a:ext cx="2689487" cy="987341"/>
                  <a:chOff x="1169988" y="3676650"/>
                  <a:chExt cx="1357312" cy="987341"/>
                </a:xfrm>
              </p:grpSpPr>
              <p:sp>
                <p:nvSpPr>
                  <p:cNvPr id="226339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524" y="4325437"/>
                    <a:ext cx="65150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>
                        <a:solidFill>
                          <a:srgbClr val="000000"/>
                        </a:solidFill>
                      </a:rPr>
                      <a:t>subarray 1</a:t>
                    </a:r>
                  </a:p>
                </p:txBody>
              </p:sp>
              <p:grpSp>
                <p:nvGrpSpPr>
                  <p:cNvPr id="22634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9" cy="54321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1169361" y="3676001"/>
                      <a:ext cx="0" cy="513623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169361" y="4189624"/>
                      <a:ext cx="6786699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H="1">
                      <a:off x="7956060" y="3647254"/>
                      <a:ext cx="0" cy="542370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3280835" y="3678732"/>
                  <a:ext cx="0" cy="458518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438979" y="3675061"/>
                <a:ext cx="0" cy="44899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3211958" y="4133579"/>
                <a:ext cx="0" cy="199908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 bwMode="auto">
            <a:xfrm flipH="1">
              <a:off x="2728110" y="3687817"/>
              <a:ext cx="0" cy="45851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 bwMode="auto">
          <a:xfrm flipH="1">
            <a:off x="3875088" y="3665538"/>
            <a:ext cx="0" cy="45878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7331" name="Group 36"/>
          <p:cNvGrpSpPr>
            <a:grpSpLocks/>
          </p:cNvGrpSpPr>
          <p:nvPr/>
        </p:nvGrpSpPr>
        <p:grpSpPr bwMode="auto">
          <a:xfrm>
            <a:off x="895350" y="2943225"/>
            <a:ext cx="2363788" cy="731838"/>
            <a:chOff x="1050433" y="2942776"/>
            <a:chExt cx="2363810" cy="732856"/>
          </a:xfrm>
        </p:grpSpPr>
        <p:grpSp>
          <p:nvGrpSpPr>
            <p:cNvPr id="227379" name="Group 3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15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7073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4277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1482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38686" y="3504564"/>
                <a:ext cx="457204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</a:p>
            </p:txBody>
          </p:sp>
        </p:grpSp>
        <p:sp>
          <p:nvSpPr>
            <p:cNvPr id="227380" name="TextBox 10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227381" name="TextBox 21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227382" name="TextBox 22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227383" name="TextBox 23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  <p:sp>
          <p:nvSpPr>
            <p:cNvPr id="227384" name="TextBox 24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[4]</a:t>
              </a:r>
            </a:p>
          </p:txBody>
        </p:sp>
      </p:grpSp>
      <p:grpSp>
        <p:nvGrpSpPr>
          <p:cNvPr id="227332" name="Group 37"/>
          <p:cNvGrpSpPr>
            <a:grpSpLocks/>
          </p:cNvGrpSpPr>
          <p:nvPr/>
        </p:nvGrpSpPr>
        <p:grpSpPr bwMode="auto">
          <a:xfrm>
            <a:off x="3157538" y="2943225"/>
            <a:ext cx="2362200" cy="731838"/>
            <a:chOff x="1050433" y="2942776"/>
            <a:chExt cx="2363810" cy="732856"/>
          </a:xfrm>
        </p:grpSpPr>
        <p:grpSp>
          <p:nvGrpSpPr>
            <p:cNvPr id="227368" name="Group 38"/>
            <p:cNvGrpSpPr>
              <a:grpSpLocks/>
            </p:cNvGrpSpPr>
            <p:nvPr/>
          </p:nvGrpSpPr>
          <p:grpSpPr bwMode="auto">
            <a:xfrm>
              <a:off x="1096314" y="3218432"/>
              <a:ext cx="2272048" cy="457200"/>
              <a:chOff x="1524000" y="3505200"/>
              <a:chExt cx="22720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187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67402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424914" y="3504564"/>
                <a:ext cx="455923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80836" y="3504564"/>
                <a:ext cx="457512" cy="4578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38348" y="3504564"/>
                <a:ext cx="455924" cy="4578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27369" name="TextBox 39"/>
            <p:cNvSpPr txBox="1">
              <a:spLocks noChangeArrowheads="1"/>
            </p:cNvSpPr>
            <p:nvPr/>
          </p:nvSpPr>
          <p:spPr bwMode="auto">
            <a:xfrm>
              <a:off x="1050433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[5]</a:t>
              </a:r>
            </a:p>
          </p:txBody>
        </p:sp>
        <p:sp>
          <p:nvSpPr>
            <p:cNvPr id="227370" name="TextBox 40"/>
            <p:cNvSpPr txBox="1">
              <a:spLocks noChangeArrowheads="1"/>
            </p:cNvSpPr>
            <p:nvPr/>
          </p:nvSpPr>
          <p:spPr bwMode="auto">
            <a:xfrm>
              <a:off x="14936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</a:p>
          </p:txBody>
        </p:sp>
        <p:sp>
          <p:nvSpPr>
            <p:cNvPr id="227371" name="TextBox 41"/>
            <p:cNvSpPr txBox="1">
              <a:spLocks noChangeArrowheads="1"/>
            </p:cNvSpPr>
            <p:nvPr/>
          </p:nvSpPr>
          <p:spPr bwMode="auto">
            <a:xfrm>
              <a:off x="19508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[7]</a:t>
              </a:r>
            </a:p>
          </p:txBody>
        </p:sp>
        <p:sp>
          <p:nvSpPr>
            <p:cNvPr id="227372" name="TextBox 42"/>
            <p:cNvSpPr txBox="1">
              <a:spLocks noChangeArrowheads="1"/>
            </p:cNvSpPr>
            <p:nvPr/>
          </p:nvSpPr>
          <p:spPr bwMode="auto">
            <a:xfrm>
              <a:off x="24080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[8]</a:t>
              </a:r>
            </a:p>
          </p:txBody>
        </p:sp>
        <p:sp>
          <p:nvSpPr>
            <p:cNvPr id="227373" name="TextBox 43"/>
            <p:cNvSpPr txBox="1">
              <a:spLocks noChangeArrowheads="1"/>
            </p:cNvSpPr>
            <p:nvPr/>
          </p:nvSpPr>
          <p:spPr bwMode="auto">
            <a:xfrm>
              <a:off x="2865281" y="2942776"/>
              <a:ext cx="5489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[9]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54594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903913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75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61113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18313" y="3217863"/>
            <a:ext cx="45561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273925" y="321786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7338" name="TextBox 51"/>
          <p:cNvSpPr txBox="1">
            <a:spLocks noChangeArrowheads="1"/>
          </p:cNvSpPr>
          <p:nvPr/>
        </p:nvSpPr>
        <p:spPr bwMode="auto">
          <a:xfrm>
            <a:off x="5329238" y="2943225"/>
            <a:ext cx="717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[10]</a:t>
            </a:r>
          </a:p>
        </p:txBody>
      </p:sp>
      <p:sp>
        <p:nvSpPr>
          <p:cNvPr id="227339" name="TextBox 52"/>
          <p:cNvSpPr txBox="1">
            <a:spLocks noChangeArrowheads="1"/>
          </p:cNvSpPr>
          <p:nvPr/>
        </p:nvSpPr>
        <p:spPr bwMode="auto">
          <a:xfrm>
            <a:off x="57658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[11]</a:t>
            </a:r>
          </a:p>
        </p:txBody>
      </p:sp>
      <p:sp>
        <p:nvSpPr>
          <p:cNvPr id="227340" name="TextBox 53"/>
          <p:cNvSpPr txBox="1">
            <a:spLocks noChangeArrowheads="1"/>
          </p:cNvSpPr>
          <p:nvPr/>
        </p:nvSpPr>
        <p:spPr bwMode="auto">
          <a:xfrm>
            <a:off x="62230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[12]</a:t>
            </a:r>
          </a:p>
        </p:txBody>
      </p:sp>
      <p:sp>
        <p:nvSpPr>
          <p:cNvPr id="227341" name="TextBox 54"/>
          <p:cNvSpPr txBox="1">
            <a:spLocks noChangeArrowheads="1"/>
          </p:cNvSpPr>
          <p:nvPr/>
        </p:nvSpPr>
        <p:spPr bwMode="auto">
          <a:xfrm>
            <a:off x="6680200" y="2943225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[13]</a:t>
            </a:r>
          </a:p>
        </p:txBody>
      </p:sp>
      <p:sp>
        <p:nvSpPr>
          <p:cNvPr id="227342" name="TextBox 55"/>
          <p:cNvSpPr txBox="1">
            <a:spLocks noChangeArrowheads="1"/>
          </p:cNvSpPr>
          <p:nvPr/>
        </p:nvSpPr>
        <p:spPr bwMode="auto">
          <a:xfrm>
            <a:off x="7194550" y="2943225"/>
            <a:ext cx="617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[14]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712075" y="3217863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7344" name="TextBox 62"/>
          <p:cNvSpPr txBox="1">
            <a:spLocks noChangeArrowheads="1"/>
          </p:cNvSpPr>
          <p:nvPr/>
        </p:nvSpPr>
        <p:spPr bwMode="auto">
          <a:xfrm>
            <a:off x="7632700" y="2943225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grpSp>
        <p:nvGrpSpPr>
          <p:cNvPr id="227354" name="Group 9"/>
          <p:cNvGrpSpPr>
            <a:grpSpLocks/>
          </p:cNvGrpSpPr>
          <p:nvPr/>
        </p:nvGrpSpPr>
        <p:grpSpPr bwMode="auto">
          <a:xfrm>
            <a:off x="1169988" y="3662363"/>
            <a:ext cx="6784975" cy="996950"/>
            <a:chOff x="1644024" y="3668778"/>
            <a:chExt cx="5419166" cy="996365"/>
          </a:xfrm>
        </p:grpSpPr>
        <p:grpSp>
          <p:nvGrpSpPr>
            <p:cNvPr id="227356" name="Group 14"/>
            <p:cNvGrpSpPr>
              <a:grpSpLocks/>
            </p:cNvGrpSpPr>
            <p:nvPr/>
          </p:nvGrpSpPr>
          <p:grpSpPr bwMode="auto">
            <a:xfrm>
              <a:off x="1644024" y="3668778"/>
              <a:ext cx="5419166" cy="996365"/>
              <a:chOff x="1169796" y="3675061"/>
              <a:chExt cx="4093903" cy="996365"/>
            </a:xfrm>
          </p:grpSpPr>
          <p:grpSp>
            <p:nvGrpSpPr>
              <p:cNvPr id="227358" name="Group 3"/>
              <p:cNvGrpSpPr>
                <a:grpSpLocks/>
              </p:cNvGrpSpPr>
              <p:nvPr/>
            </p:nvGrpSpPr>
            <p:grpSpPr bwMode="auto">
              <a:xfrm>
                <a:off x="1169796" y="3684085"/>
                <a:ext cx="4093903" cy="987341"/>
                <a:chOff x="1669283" y="3675063"/>
                <a:chExt cx="2689487" cy="987341"/>
              </a:xfrm>
            </p:grpSpPr>
            <p:grpSp>
              <p:nvGrpSpPr>
                <p:cNvPr id="227361" name="Group 1"/>
                <p:cNvGrpSpPr>
                  <a:grpSpLocks/>
                </p:cNvGrpSpPr>
                <p:nvPr/>
              </p:nvGrpSpPr>
              <p:grpSpPr bwMode="auto">
                <a:xfrm>
                  <a:off x="1669283" y="3675063"/>
                  <a:ext cx="2689487" cy="987341"/>
                  <a:chOff x="1169988" y="3676650"/>
                  <a:chExt cx="1357312" cy="987341"/>
                </a:xfrm>
              </p:grpSpPr>
              <p:sp>
                <p:nvSpPr>
                  <p:cNvPr id="227363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524" y="4325437"/>
                    <a:ext cx="65150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>
                        <a:solidFill>
                          <a:srgbClr val="000000"/>
                        </a:solidFill>
                      </a:rPr>
                      <a:t>subarray 1</a:t>
                    </a:r>
                  </a:p>
                </p:txBody>
              </p:sp>
              <p:grpSp>
                <p:nvGrpSpPr>
                  <p:cNvPr id="22736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9" cy="54321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1169361" y="3676001"/>
                      <a:ext cx="0" cy="513623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169361" y="4189624"/>
                      <a:ext cx="6786699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H="1">
                      <a:off x="7956060" y="3647254"/>
                      <a:ext cx="0" cy="542370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3280835" y="3678732"/>
                  <a:ext cx="0" cy="458518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438979" y="3675061"/>
                <a:ext cx="0" cy="448998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3211958" y="4133579"/>
                <a:ext cx="0" cy="199908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 bwMode="auto">
            <a:xfrm flipH="1">
              <a:off x="2728110" y="3687817"/>
              <a:ext cx="0" cy="458518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 bwMode="auto">
          <a:xfrm flipH="1">
            <a:off x="3875088" y="3665538"/>
            <a:ext cx="0" cy="458787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2835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2836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2839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2839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2839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2839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2839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2839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2836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2837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2838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2838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838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2838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2838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837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2837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2837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2837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2837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2837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040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041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043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044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044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044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044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044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041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042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042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043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043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043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043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042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042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042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042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042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042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1495425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142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143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146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146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146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146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146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146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143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145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145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145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145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145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145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144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144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144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144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144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145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1495425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245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246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248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248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248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249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249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249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246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247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247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247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247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248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248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246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247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247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247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247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247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1962150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Sorting entails arranging data in order</a:t>
            </a:r>
          </a:p>
          <a:p>
            <a:pPr eaLnBrk="1" hangingPunct="1"/>
            <a:r>
              <a:rPr lang="en-US" smtClean="0"/>
              <a:t>Familiarity with sorting algorithms is an important programming skill</a:t>
            </a:r>
          </a:p>
          <a:p>
            <a:pPr eaLnBrk="1" hangingPunct="1"/>
            <a:r>
              <a:rPr lang="en-US" smtClean="0"/>
              <a:t>The study of sorting algorithms provides insight into</a:t>
            </a:r>
          </a:p>
          <a:p>
            <a:pPr lvl="1" eaLnBrk="1" hangingPunct="1"/>
            <a:r>
              <a:rPr lang="en-US" smtClean="0"/>
              <a:t>problem solving techniques such as </a:t>
            </a:r>
            <a:r>
              <a:rPr lang="en-US" i="1" smtClean="0"/>
              <a:t>divide and conquer</a:t>
            </a:r>
          </a:p>
          <a:p>
            <a:pPr lvl="1" eaLnBrk="1" hangingPunct="1"/>
            <a:r>
              <a:rPr lang="en-US" smtClean="0"/>
              <a:t>the analysis and comparison of algorithms which perform the same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Refinement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00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200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200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200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201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201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347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348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351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351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351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351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351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351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348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350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350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350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350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350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350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49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349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349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349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349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349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1962150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449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451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453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453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453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453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453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454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451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452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452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452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452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452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452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51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451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451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452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452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452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2419350" y="3690938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552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553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555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556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556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556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556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556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553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554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554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555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555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555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555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54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554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554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554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554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554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2419350" y="3690938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654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655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658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</p:grpSp>
          <p:sp>
            <p:nvSpPr>
              <p:cNvPr id="23658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658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658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658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658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655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657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657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657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657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657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657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656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656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656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656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656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657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2876550" y="3695700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757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758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760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</p:grpSp>
          <p:sp>
            <p:nvSpPr>
              <p:cNvPr id="23760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760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761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761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761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758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759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759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759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759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760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760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758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759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759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759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759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759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2876550" y="3695700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859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860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863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</p:grpSp>
          <p:sp>
            <p:nvSpPr>
              <p:cNvPr id="23863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863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863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863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863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860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862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862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862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862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862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862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861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861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861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861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861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861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3324225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3961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3963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965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3965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3965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3965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3965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3966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3963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3964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3964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3964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964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964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3964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63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3963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3963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3964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3964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3964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3324225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064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065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067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068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068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068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068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068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065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066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066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067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067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067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067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66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066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066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066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066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066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37671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166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167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170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170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170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170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170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170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167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169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169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169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169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169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169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168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168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168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168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168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169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37671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269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270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272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272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272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273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273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273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270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271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271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271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271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272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272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270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271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271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271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271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271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42243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301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03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303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303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303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303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303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3031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03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4107656" y="188039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371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372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375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375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375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375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375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375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372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374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374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374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374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374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374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373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373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373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373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373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373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42243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473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475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477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477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477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477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477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478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475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476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476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476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476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476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476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475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475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475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476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476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476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46815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576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577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579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580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580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580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580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580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577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578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578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579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579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579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579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578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578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578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578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578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578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46815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678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679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682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682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682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682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682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682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679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681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681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681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681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681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681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680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680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680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680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680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681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51387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781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782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784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784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784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785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785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785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782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783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783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783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783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784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784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782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783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783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783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783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783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5138738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883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884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887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887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887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887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887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887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884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886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</p:grpSp>
          <p:sp>
            <p:nvSpPr>
              <p:cNvPr id="24886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886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886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886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886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885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885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885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885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885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885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5581650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4985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4987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989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4989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4989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4989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4989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4990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4987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4988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4988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4988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4988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988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988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987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4987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4987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4988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4988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4988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5581650" y="3675063"/>
            <a:ext cx="21431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088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089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091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092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092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092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092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092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089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090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090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091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091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091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091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90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090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090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090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090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090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0245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190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191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194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194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194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194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194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194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191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193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193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193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193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193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193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92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192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192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192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192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193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0245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293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294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296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296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296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297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297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297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294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295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295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295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295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296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296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294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295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295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295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295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295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4817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05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4062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4063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4064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4065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4066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4055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06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4056" name="Group 25"/>
          <p:cNvGrpSpPr>
            <a:grpSpLocks/>
          </p:cNvGrpSpPr>
          <p:nvPr/>
        </p:nvGrpSpPr>
        <p:grpSpPr bwMode="auto">
          <a:xfrm>
            <a:off x="13636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059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4107656" y="2140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395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396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399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399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399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399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399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399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396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398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398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398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398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398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398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397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397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397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397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397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397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4817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497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4990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5015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5016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5017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5018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5019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5020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4991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5004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5005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5006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5007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5008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5009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4997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4998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4999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5000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5001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5003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9389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6003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6014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6039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6040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6041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6042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6043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6044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6015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6028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6029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6030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6031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6032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6033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6021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6022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6023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6024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6025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6027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69389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7027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7038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7063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7064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7065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7066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7067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7068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7039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7052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7053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7054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7055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7056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7057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7045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7046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7047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7048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7049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7051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73961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8051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8062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8087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8088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8089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8090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8091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8092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8063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8076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8077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8078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8079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8080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8081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8069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8070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8071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8072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8073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8075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7396163" y="3675063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5907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5908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911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5911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5911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5911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5911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5911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5908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5910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910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5910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5910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5910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910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909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5909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5909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5909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5909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5909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sp>
        <p:nvSpPr>
          <p:cNvPr id="50" name="Down Arrow 49"/>
          <p:cNvSpPr/>
          <p:nvPr/>
        </p:nvSpPr>
        <p:spPr>
          <a:xfrm rot="10800000">
            <a:off x="7834313" y="3678238"/>
            <a:ext cx="21431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Shell Sort </a:t>
            </a:r>
            <a:r>
              <a:rPr lang="en-US" smtClean="0"/>
              <a:t>(cont.)</a:t>
            </a:r>
          </a:p>
        </p:txBody>
      </p:sp>
      <p:grpSp>
        <p:nvGrpSpPr>
          <p:cNvPr id="260099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260109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60134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</p:grpSp>
          <p:sp>
            <p:nvSpPr>
              <p:cNvPr id="260135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260136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260137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260138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260139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260110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60123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37944" y="3504563"/>
                  <a:ext cx="455671" cy="45783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</p:grpSp>
          <p:sp>
            <p:nvSpPr>
              <p:cNvPr id="260124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60125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60126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60127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60128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60116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260117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260118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260119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260120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260122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Shell Sort Algorithm</a:t>
            </a:r>
          </a:p>
        </p:txBody>
      </p:sp>
      <p:sp>
        <p:nvSpPr>
          <p:cNvPr id="261123" name="Rectangle 5"/>
          <p:cNvSpPr>
            <a:spLocks noChangeArrowheads="1"/>
          </p:cNvSpPr>
          <p:nvPr/>
        </p:nvSpPr>
        <p:spPr bwMode="auto">
          <a:xfrm>
            <a:off x="304800" y="2286000"/>
            <a:ext cx="838200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406F8D"/>
                </a:solidFill>
              </a:rPr>
              <a:t>Shell Sort Algorithm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1.     </a:t>
            </a:r>
            <a:r>
              <a:rPr lang="en-US" b="1"/>
              <a:t>Set the initial value of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b="1"/>
              <a:t> to n / 2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2.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while gap &gt; 0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3.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/>
              <a:t> each array element from position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b="1"/>
              <a:t> to the last element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 	          </a:t>
            </a:r>
            <a:r>
              <a:rPr lang="en-US" b="1"/>
              <a:t>Insert this element where it belongs in its subarray.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5.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 gap </a:t>
            </a:r>
            <a:r>
              <a:rPr lang="en-US" b="1"/>
              <a:t>is 2, set it to 1</a:t>
            </a:r>
          </a:p>
          <a:p>
            <a:endParaRPr lang="da-DK" sz="1400" b="1">
              <a:solidFill>
                <a:schemeClr val="accent2"/>
              </a:solidFill>
            </a:endParaRPr>
          </a:p>
          <a:p>
            <a:r>
              <a:rPr lang="da-DK" sz="1400" b="1">
                <a:solidFill>
                  <a:schemeClr val="accent2"/>
                </a:solidFill>
              </a:rPr>
              <a:t>6. 	</a:t>
            </a:r>
            <a:r>
              <a:rPr lang="da-DK" b="1">
                <a:latin typeface="Courier New" pitchFamily="49" charset="0"/>
                <a:cs typeface="Courier New" pitchFamily="49" charset="0"/>
              </a:rPr>
              <a:t>else gap = gap </a:t>
            </a:r>
            <a:r>
              <a:rPr lang="da-DK" b="1"/>
              <a:t>/ 2.2. </a:t>
            </a:r>
            <a:r>
              <a:rPr lang="da-DK" b="1" i="1"/>
              <a:t>// chosen by experimentation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Shell Sort Algorithm </a:t>
            </a:r>
            <a:r>
              <a:rPr lang="en-US" smtClean="0"/>
              <a:t>(cont.)</a:t>
            </a:r>
          </a:p>
        </p:txBody>
      </p:sp>
      <p:sp>
        <p:nvSpPr>
          <p:cNvPr id="262147" name="Rectangle 4"/>
          <p:cNvSpPr>
            <a:spLocks noChangeArrowheads="1"/>
          </p:cNvSpPr>
          <p:nvPr/>
        </p:nvSpPr>
        <p:spPr bwMode="auto">
          <a:xfrm>
            <a:off x="838200" y="2133600"/>
            <a:ext cx="792480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Refinement of Step 4, the Insertion Step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4.1</a:t>
            </a:r>
            <a:r>
              <a:rPr lang="en-US" b="1"/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b="1"/>
              <a:t> is the position of the element to insert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4.2</a:t>
            </a:r>
            <a:r>
              <a:rPr lang="en-US" b="1"/>
              <a:t>    Save the value of the element to insert in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nextVal</a:t>
            </a:r>
            <a:endParaRPr lang="en-US" b="1"/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4.3</a:t>
            </a:r>
            <a:r>
              <a:rPr lang="en-US" b="1"/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while nextPos &gt; gap </a:t>
            </a:r>
            <a:r>
              <a:rPr lang="en-US" b="1"/>
              <a:t>and the element at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 – gap &gt; nextVal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4.4</a:t>
            </a:r>
            <a:r>
              <a:rPr lang="en-US" b="1"/>
              <a:t> 	Shift the element at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 – gap </a:t>
            </a:r>
            <a:r>
              <a:rPr lang="en-US" b="1"/>
              <a:t>to position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</a:t>
            </a:r>
            <a:endParaRPr lang="en-US" b="1"/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4.5</a:t>
            </a:r>
            <a:r>
              <a:rPr lang="en-US" b="1"/>
              <a:t> 	Decrement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b="1"/>
              <a:t> by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gap</a:t>
            </a:r>
            <a:endParaRPr lang="en-US" b="1"/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4.6</a:t>
            </a:r>
            <a:r>
              <a:rPr lang="en-US" b="1"/>
              <a:t>    Insert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b="1"/>
              <a:t> at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b="1"/>
              <a:t>  </a:t>
            </a:r>
            <a:endParaRPr lang="en-US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Shell Sort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Because the behavior of insertion sort is closer to O(</a:t>
            </a:r>
            <a:r>
              <a:rPr lang="en-US" i="1" smtClean="0"/>
              <a:t>n</a:t>
            </a:r>
            <a:r>
              <a:rPr lang="en-US" smtClean="0"/>
              <a:t>) than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 when an array is nearly sorted, presorting speeds up later sorting</a:t>
            </a:r>
          </a:p>
          <a:p>
            <a:pPr eaLnBrk="1" hangingPunct="1"/>
            <a:r>
              <a:rPr lang="en-US" smtClean="0"/>
              <a:t>This is critical when sorting large arrays where the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 performance becomes significant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506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07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508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509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509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509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509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5079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08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5080" name="Group 25"/>
          <p:cNvGrpSpPr>
            <a:grpSpLocks/>
          </p:cNvGrpSpPr>
          <p:nvPr/>
        </p:nvGrpSpPr>
        <p:grpSpPr bwMode="auto">
          <a:xfrm>
            <a:off x="13636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08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45081" name="Group 28"/>
          <p:cNvGrpSpPr>
            <a:grpSpLocks/>
          </p:cNvGrpSpPr>
          <p:nvPr/>
        </p:nvGrpSpPr>
        <p:grpSpPr bwMode="auto">
          <a:xfrm>
            <a:off x="17065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08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Shell Sort </a:t>
            </a:r>
            <a:r>
              <a:rPr lang="en-US" smtClean="0"/>
              <a:t>(cont.)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general analysis of Shell sort is an open research problem in computer science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Performance depends on how the decreasing sequence of values for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 smtClean="0"/>
              <a:t> is chosen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successive powers of 2 are used for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 smtClean="0"/>
              <a:t>, performance is 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successive values for 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 smtClean="0"/>
              <a:t> are based on </a:t>
            </a:r>
            <a:r>
              <a:rPr lang="en-US" i="1" dirty="0" smtClean="0"/>
              <a:t>Hibbard's sequence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baseline="30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 1  </a:t>
            </a:r>
            <a:r>
              <a:rPr lang="en-US" dirty="0" smtClean="0"/>
              <a:t>(i.e. 31, 15, 7, 3, 1)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it can be proven that the performance is O(</a:t>
            </a:r>
            <a:r>
              <a:rPr lang="en-US" i="1" dirty="0" smtClean="0"/>
              <a:t>n</a:t>
            </a:r>
            <a:r>
              <a:rPr lang="en-US" baseline="30000" dirty="0" smtClean="0"/>
              <a:t>3/2</a:t>
            </a:r>
            <a:r>
              <a:rPr lang="en-US" dirty="0" smtClean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Other sequences give similar or better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Shell Sort </a:t>
            </a:r>
            <a:r>
              <a:rPr lang="en-US" smtClean="0"/>
              <a:t>(cont.)</a:t>
            </a:r>
          </a:p>
        </p:txBody>
      </p:sp>
      <p:sp>
        <p:nvSpPr>
          <p:cNvPr id="1741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1">
            <a:blip r:embed="rId2" cstate="print"/>
            <a:stretch>
              <a:fillRect l="-1630" t="-1625" r="-1407"/>
            </a:stretch>
          </a:blipFill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Merge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</a:t>
            </a:r>
            <a:r>
              <a:rPr lang="en-US" i="1" dirty="0" smtClean="0"/>
              <a:t>merge</a:t>
            </a:r>
            <a:r>
              <a:rPr lang="en-US" dirty="0" smtClean="0"/>
              <a:t> is a common data processing operation performed on two sequences of data with the following characteristics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Both sequences contain items with a common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 smtClean="0"/>
              <a:t> method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objects in both sequences are ordered in accordance with this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 smtClean="0"/>
              <a:t> method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The result is a third sequence containing all the data from the first two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Merge Algorithm</a:t>
            </a:r>
          </a:p>
        </p:txBody>
      </p:sp>
      <p:pic>
        <p:nvPicPr>
          <p:cNvPr id="269315" name="Picture 2" descr="C:\Documents and Settings\Administrator\My Documents\Koffman\PPTs\JPEGS\JWCL233_Koffman JPG files\ch08\w0196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740275"/>
            <a:ext cx="47244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1524000"/>
            <a:ext cx="83058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Merge Algorithm</a:t>
            </a:r>
          </a:p>
          <a:p>
            <a:pPr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1.     </a:t>
            </a:r>
            <a:r>
              <a:rPr lang="en-US" b="1" dirty="0"/>
              <a:t>Access the first item from both sequences.</a:t>
            </a:r>
          </a:p>
          <a:p>
            <a:pPr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2.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/>
              <a:t> not finished with either sequence</a:t>
            </a:r>
          </a:p>
          <a:p>
            <a:pPr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3. 	</a:t>
            </a:r>
            <a:r>
              <a:rPr lang="en-US" b="1" dirty="0"/>
              <a:t>Compare the current items from the two sequences, copy the smaller</a:t>
            </a:r>
          </a:p>
          <a:p>
            <a:pPr>
              <a:defRPr/>
            </a:pPr>
            <a:r>
              <a:rPr lang="en-US" b="1" dirty="0"/>
              <a:t>	current item to the output sequence, and access the next item from the</a:t>
            </a:r>
          </a:p>
          <a:p>
            <a:pPr>
              <a:defRPr/>
            </a:pPr>
            <a:r>
              <a:rPr lang="en-US" b="1" dirty="0"/>
              <a:t>	input sequence whose item was copied.</a:t>
            </a:r>
          </a:p>
          <a:p>
            <a:pPr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4.     </a:t>
            </a:r>
            <a:r>
              <a:rPr lang="en-US" b="1" dirty="0"/>
              <a:t>Copy any remaining items from the first sequence to the output sequence.</a:t>
            </a:r>
          </a:p>
          <a:p>
            <a:pPr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5.     </a:t>
            </a:r>
            <a:r>
              <a:rPr lang="en-US" b="1" dirty="0"/>
              <a:t>Copy any remaining items from the second sequence to the output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Merge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For two input sequences each containing </a:t>
            </a:r>
            <a:r>
              <a:rPr lang="en-US" i="1" smtClean="0"/>
              <a:t>n</a:t>
            </a:r>
            <a:r>
              <a:rPr lang="en-US" smtClean="0"/>
              <a:t> elements, each element needs to move from its input sequence to the output sequence</a:t>
            </a:r>
          </a:p>
          <a:p>
            <a:pPr eaLnBrk="1" hangingPunct="1"/>
            <a:r>
              <a:rPr lang="en-US" smtClean="0"/>
              <a:t>Merge time is O(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Space requirements</a:t>
            </a:r>
          </a:p>
          <a:p>
            <a:pPr lvl="1" eaLnBrk="1" hangingPunct="1"/>
            <a:r>
              <a:rPr lang="en-US" smtClean="0"/>
              <a:t>The array cannot be merged in place</a:t>
            </a:r>
          </a:p>
          <a:p>
            <a:pPr lvl="1" eaLnBrk="1" hangingPunct="1"/>
            <a:r>
              <a:rPr lang="en-US" smtClean="0"/>
              <a:t>Additional space usage is O(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Merge Sort</a:t>
            </a:r>
          </a:p>
        </p:txBody>
      </p:sp>
      <p:sp>
        <p:nvSpPr>
          <p:cNvPr id="272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We can modify merging to sort a single, unsorted array</a:t>
            </a:r>
          </a:p>
          <a:p>
            <a:pPr marL="914400" lvl="1" indent="-514350" eaLnBrk="1" hangingPunct="1">
              <a:buFont typeface="Tw Cen MT" pitchFamily="34" charset="0"/>
              <a:buAutoNum type="arabicPeriod"/>
            </a:pPr>
            <a:r>
              <a:rPr lang="en-US" smtClean="0"/>
              <a:t>Split the array into two halves</a:t>
            </a:r>
          </a:p>
          <a:p>
            <a:pPr marL="914400" lvl="1" indent="-514350" eaLnBrk="1" hangingPunct="1">
              <a:buFont typeface="Tw Cen MT" pitchFamily="34" charset="0"/>
              <a:buAutoNum type="arabicPeriod"/>
            </a:pPr>
            <a:r>
              <a:rPr lang="en-US" smtClean="0"/>
              <a:t>Sort the left half</a:t>
            </a:r>
          </a:p>
          <a:p>
            <a:pPr marL="914400" lvl="1" indent="-514350" eaLnBrk="1" hangingPunct="1">
              <a:buFont typeface="Tw Cen MT" pitchFamily="34" charset="0"/>
              <a:buAutoNum type="arabicPeriod"/>
            </a:pPr>
            <a:r>
              <a:rPr lang="en-US" smtClean="0"/>
              <a:t>Sort the right half</a:t>
            </a:r>
          </a:p>
          <a:p>
            <a:pPr marL="914400" lvl="1" indent="-514350" eaLnBrk="1" hangingPunct="1">
              <a:buFont typeface="Tw Cen MT" pitchFamily="34" charset="0"/>
              <a:buAutoNum type="arabicPeriod"/>
            </a:pPr>
            <a:r>
              <a:rPr lang="en-US" smtClean="0"/>
              <a:t>Merge the two</a:t>
            </a:r>
          </a:p>
          <a:p>
            <a:pPr marL="914400" lvl="1" indent="-514350" eaLnBrk="1" hangingPunct="1">
              <a:buFont typeface="Tw Cen MT" pitchFamily="34" charset="0"/>
              <a:buAutoNum type="arabicPeriod"/>
            </a:pPr>
            <a:endParaRPr lang="en-US" smtClean="0"/>
          </a:p>
          <a:p>
            <a:pPr eaLnBrk="1" hangingPunct="1"/>
            <a:r>
              <a:rPr lang="en-US" smtClean="0"/>
              <a:t>This algorithm can be written with a recursive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(recursive) Algorithm for Merge Sort</a:t>
            </a:r>
          </a:p>
        </p:txBody>
      </p:sp>
      <p:pic>
        <p:nvPicPr>
          <p:cNvPr id="2734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676400"/>
            <a:ext cx="723423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</a:t>
            </a:r>
            <a:endParaRPr lang="en-US" smtClean="0"/>
          </a:p>
        </p:txBody>
      </p:sp>
      <p:grpSp>
        <p:nvGrpSpPr>
          <p:cNvPr id="274435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4464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4465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91" name="Rectangle 90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87" name="Rectangle 86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25" dur="20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27" dur="2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29" dur="20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31" dur="20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33413" y="3679825"/>
            <a:ext cx="900112" cy="457200"/>
            <a:chOff x="62610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626103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9180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5460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548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548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5461" name="Group 82"/>
          <p:cNvGrpSpPr>
            <a:grpSpLocks/>
          </p:cNvGrpSpPr>
          <p:nvPr/>
        </p:nvGrpSpPr>
        <p:grpSpPr bwMode="auto">
          <a:xfrm>
            <a:off x="1685925" y="2790825"/>
            <a:ext cx="5803900" cy="457200"/>
            <a:chOff x="1700547" y="2895600"/>
            <a:chExt cx="5803274" cy="457200"/>
          </a:xfrm>
        </p:grpSpPr>
        <p:grpSp>
          <p:nvGrpSpPr>
            <p:cNvPr id="275475" name="Group 53"/>
            <p:cNvGrpSpPr>
              <a:grpSpLocks/>
            </p:cNvGrpSpPr>
            <p:nvPr/>
          </p:nvGrpSpPr>
          <p:grpSpPr bwMode="auto">
            <a:xfrm>
              <a:off x="1700547" y="2895600"/>
              <a:ext cx="1814848" cy="457200"/>
              <a:chOff x="1333500" y="3124200"/>
              <a:chExt cx="1814848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33500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6365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3351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9066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275476" name="Group 54"/>
            <p:cNvGrpSpPr>
              <a:grpSpLocks/>
            </p:cNvGrpSpPr>
            <p:nvPr/>
          </p:nvGrpSpPr>
          <p:grpSpPr bwMode="auto">
            <a:xfrm>
              <a:off x="5688973" y="2895600"/>
              <a:ext cx="1814848" cy="457200"/>
              <a:chOff x="1333500" y="3124200"/>
              <a:chExt cx="1814848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4032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689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3404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9119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29" name="Rectangle 2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684588" y="3679825"/>
            <a:ext cx="901700" cy="457200"/>
            <a:chOff x="626103" y="3680496"/>
            <a:chExt cx="900448" cy="457200"/>
          </a:xfrm>
        </p:grpSpPr>
        <p:sp>
          <p:nvSpPr>
            <p:cNvPr id="48" name="Rectangle 47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597025" y="2851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39938" y="2851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497138" y="2851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954338" y="2851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2812E-6 L -0.05052 0.00671 C -0.06041 0.00717 -0.07239 0.01573 -0.08264 0.02706 C -0.09496 0.04047 -0.1026 0.05435 -0.10555 0.06776 L -0.11788 0.1309 " pathEditMode="relative" rAng="3040605" ptsTypes="FffFF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4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21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8 0.12882 L 0.10503 0.071 C 0.10347 0.06082 0.09496 0.04741 0.08611 0.03608 C 0.07534 0.02174 0.06527 0.01226 0.05694 0.0081 L 0.01649 -0.00532 " pathEditMode="relative" rAng="8072292" ptsTypes="FffFF">
                                      <p:cBhvr>
                                        <p:cTn id="23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2" grpId="0"/>
      <p:bldP spid="43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76483" name="Group 43"/>
          <p:cNvGrpSpPr>
            <a:grpSpLocks/>
          </p:cNvGrpSpPr>
          <p:nvPr/>
        </p:nvGrpSpPr>
        <p:grpSpPr bwMode="auto">
          <a:xfrm>
            <a:off x="633413" y="3679825"/>
            <a:ext cx="900112" cy="457200"/>
            <a:chOff x="62610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626103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9180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648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6511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6512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6485" name="Group 82"/>
          <p:cNvGrpSpPr>
            <a:grpSpLocks/>
          </p:cNvGrpSpPr>
          <p:nvPr/>
        </p:nvGrpSpPr>
        <p:grpSpPr bwMode="auto">
          <a:xfrm>
            <a:off x="1685925" y="2790825"/>
            <a:ext cx="5803900" cy="457200"/>
            <a:chOff x="1700547" y="2895600"/>
            <a:chExt cx="5803274" cy="457200"/>
          </a:xfrm>
        </p:grpSpPr>
        <p:grpSp>
          <p:nvGrpSpPr>
            <p:cNvPr id="276501" name="Group 53"/>
            <p:cNvGrpSpPr>
              <a:grpSpLocks/>
            </p:cNvGrpSpPr>
            <p:nvPr/>
          </p:nvGrpSpPr>
          <p:grpSpPr bwMode="auto">
            <a:xfrm>
              <a:off x="1700547" y="2895600"/>
              <a:ext cx="1814848" cy="457200"/>
              <a:chOff x="1333500" y="3124200"/>
              <a:chExt cx="1814848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33500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6365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3351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9066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276502" name="Group 54"/>
            <p:cNvGrpSpPr>
              <a:grpSpLocks/>
            </p:cNvGrpSpPr>
            <p:nvPr/>
          </p:nvGrpSpPr>
          <p:grpSpPr bwMode="auto">
            <a:xfrm>
              <a:off x="5688973" y="2895600"/>
              <a:ext cx="1814848" cy="457200"/>
              <a:chOff x="1333500" y="3124200"/>
              <a:chExt cx="1814848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4032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689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3404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9119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6486" name="Group 3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29" name="Rectangle 2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76487" name="Group 46"/>
          <p:cNvGrpSpPr>
            <a:grpSpLocks/>
          </p:cNvGrpSpPr>
          <p:nvPr/>
        </p:nvGrpSpPr>
        <p:grpSpPr bwMode="auto">
          <a:xfrm>
            <a:off x="3684588" y="3679825"/>
            <a:ext cx="901700" cy="457200"/>
            <a:chOff x="626103" y="3680496"/>
            <a:chExt cx="900448" cy="457200"/>
          </a:xfrm>
        </p:grpSpPr>
        <p:sp>
          <p:nvSpPr>
            <p:cNvPr id="48" name="Rectangle 47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6488" name="Group 2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6575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981075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3515E-7 L -0.01007 0.1410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03515E-7 L 0.04132 0.1410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/>
      <p:bldP spid="64" grpId="0" animBg="1"/>
      <p:bldP spid="65" grpId="0" animBg="1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608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10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611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611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611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611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611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6103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11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6104" name="Group 25"/>
          <p:cNvGrpSpPr>
            <a:grpSpLocks/>
          </p:cNvGrpSpPr>
          <p:nvPr/>
        </p:nvGrpSpPr>
        <p:grpSpPr bwMode="auto">
          <a:xfrm>
            <a:off x="13636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11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46105" name="Group 28"/>
          <p:cNvGrpSpPr>
            <a:grpSpLocks/>
          </p:cNvGrpSpPr>
          <p:nvPr/>
        </p:nvGrpSpPr>
        <p:grpSpPr bwMode="auto">
          <a:xfrm>
            <a:off x="17065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10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750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77508" name="Group 43"/>
          <p:cNvGrpSpPr>
            <a:grpSpLocks/>
          </p:cNvGrpSpPr>
          <p:nvPr/>
        </p:nvGrpSpPr>
        <p:grpSpPr bwMode="auto">
          <a:xfrm>
            <a:off x="633413" y="3679825"/>
            <a:ext cx="900112" cy="457200"/>
            <a:chOff x="62610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626103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9180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7509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7534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7535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7510" name="Group 82"/>
          <p:cNvGrpSpPr>
            <a:grpSpLocks/>
          </p:cNvGrpSpPr>
          <p:nvPr/>
        </p:nvGrpSpPr>
        <p:grpSpPr bwMode="auto">
          <a:xfrm>
            <a:off x="1685925" y="2790825"/>
            <a:ext cx="5803900" cy="457200"/>
            <a:chOff x="1700547" y="2895600"/>
            <a:chExt cx="5803274" cy="457200"/>
          </a:xfrm>
        </p:grpSpPr>
        <p:grpSp>
          <p:nvGrpSpPr>
            <p:cNvPr id="277524" name="Group 53"/>
            <p:cNvGrpSpPr>
              <a:grpSpLocks/>
            </p:cNvGrpSpPr>
            <p:nvPr/>
          </p:nvGrpSpPr>
          <p:grpSpPr bwMode="auto">
            <a:xfrm>
              <a:off x="1700547" y="2895600"/>
              <a:ext cx="1814848" cy="457200"/>
              <a:chOff x="1333500" y="3124200"/>
              <a:chExt cx="1814848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33500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6365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3351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9066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277525" name="Group 54"/>
            <p:cNvGrpSpPr>
              <a:grpSpLocks/>
            </p:cNvGrpSpPr>
            <p:nvPr/>
          </p:nvGrpSpPr>
          <p:grpSpPr bwMode="auto">
            <a:xfrm>
              <a:off x="5688973" y="2895600"/>
              <a:ext cx="1814848" cy="457200"/>
              <a:chOff x="1333500" y="3124200"/>
              <a:chExt cx="1814848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4032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689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3404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9119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7511" name="Group 3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29" name="Rectangle 2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77512" name="Group 46"/>
          <p:cNvGrpSpPr>
            <a:grpSpLocks/>
          </p:cNvGrpSpPr>
          <p:nvPr/>
        </p:nvGrpSpPr>
        <p:grpSpPr bwMode="auto">
          <a:xfrm>
            <a:off x="3684588" y="3679825"/>
            <a:ext cx="901700" cy="457200"/>
            <a:chOff x="626103" y="3680496"/>
            <a:chExt cx="900448" cy="457200"/>
          </a:xfrm>
        </p:grpSpPr>
        <p:sp>
          <p:nvSpPr>
            <p:cNvPr id="48" name="Rectangle 47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7513" name="Group 2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6575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981075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3515E-7 L -0.01007 0.1410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324 L 0.04098 0.13784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63" grpId="0"/>
      <p:bldP spid="67" grpId="0"/>
      <p:bldP spid="60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78531" name="Group 43"/>
          <p:cNvGrpSpPr>
            <a:grpSpLocks/>
          </p:cNvGrpSpPr>
          <p:nvPr/>
        </p:nvGrpSpPr>
        <p:grpSpPr bwMode="auto">
          <a:xfrm>
            <a:off x="633413" y="3679825"/>
            <a:ext cx="900112" cy="457200"/>
            <a:chOff x="62610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626103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9180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8532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8559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8560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8533" name="Group 82"/>
          <p:cNvGrpSpPr>
            <a:grpSpLocks/>
          </p:cNvGrpSpPr>
          <p:nvPr/>
        </p:nvGrpSpPr>
        <p:grpSpPr bwMode="auto">
          <a:xfrm>
            <a:off x="1685925" y="2790825"/>
            <a:ext cx="5803900" cy="457200"/>
            <a:chOff x="1700547" y="2895600"/>
            <a:chExt cx="5803274" cy="457200"/>
          </a:xfrm>
        </p:grpSpPr>
        <p:grpSp>
          <p:nvGrpSpPr>
            <p:cNvPr id="278549" name="Group 53"/>
            <p:cNvGrpSpPr>
              <a:grpSpLocks/>
            </p:cNvGrpSpPr>
            <p:nvPr/>
          </p:nvGrpSpPr>
          <p:grpSpPr bwMode="auto">
            <a:xfrm>
              <a:off x="1700547" y="2895600"/>
              <a:ext cx="1814848" cy="457200"/>
              <a:chOff x="1333500" y="3124200"/>
              <a:chExt cx="1814848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33500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6365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3351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9066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278550" name="Group 54"/>
            <p:cNvGrpSpPr>
              <a:grpSpLocks/>
            </p:cNvGrpSpPr>
            <p:nvPr/>
          </p:nvGrpSpPr>
          <p:grpSpPr bwMode="auto">
            <a:xfrm>
              <a:off x="5688973" y="2895600"/>
              <a:ext cx="1814848" cy="457200"/>
              <a:chOff x="1333500" y="3124200"/>
              <a:chExt cx="1814848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4032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689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3404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9119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8534" name="Group 3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29" name="Rectangle 2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78535" name="Group 46"/>
          <p:cNvGrpSpPr>
            <a:grpSpLocks/>
          </p:cNvGrpSpPr>
          <p:nvPr/>
        </p:nvGrpSpPr>
        <p:grpSpPr bwMode="auto">
          <a:xfrm>
            <a:off x="3684588" y="3679825"/>
            <a:ext cx="901700" cy="457200"/>
            <a:chOff x="626103" y="3680496"/>
            <a:chExt cx="900448" cy="457200"/>
          </a:xfrm>
        </p:grpSpPr>
        <p:sp>
          <p:nvSpPr>
            <p:cNvPr id="48" name="Rectangle 47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8536" name="Group 2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589338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46538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3515E-7 L -0.01007 0.1410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03515E-7 L 0.04132 0.1410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70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/>
      <p:bldP spid="64" grpId="0" animBg="1"/>
      <p:bldP spid="65" grpId="0" animBg="1"/>
      <p:bldP spid="67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955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79556" name="Group 43"/>
          <p:cNvGrpSpPr>
            <a:grpSpLocks/>
          </p:cNvGrpSpPr>
          <p:nvPr/>
        </p:nvGrpSpPr>
        <p:grpSpPr bwMode="auto">
          <a:xfrm>
            <a:off x="633413" y="3679825"/>
            <a:ext cx="900112" cy="457200"/>
            <a:chOff x="62610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626103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9180" y="3680496"/>
              <a:ext cx="4573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9557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79584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79585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9558" name="Group 82"/>
          <p:cNvGrpSpPr>
            <a:grpSpLocks/>
          </p:cNvGrpSpPr>
          <p:nvPr/>
        </p:nvGrpSpPr>
        <p:grpSpPr bwMode="auto">
          <a:xfrm>
            <a:off x="1685925" y="2790825"/>
            <a:ext cx="5803900" cy="457200"/>
            <a:chOff x="1700547" y="2895600"/>
            <a:chExt cx="5803274" cy="457200"/>
          </a:xfrm>
        </p:grpSpPr>
        <p:grpSp>
          <p:nvGrpSpPr>
            <p:cNvPr id="279574" name="Group 53"/>
            <p:cNvGrpSpPr>
              <a:grpSpLocks/>
            </p:cNvGrpSpPr>
            <p:nvPr/>
          </p:nvGrpSpPr>
          <p:grpSpPr bwMode="auto">
            <a:xfrm>
              <a:off x="1700547" y="2895600"/>
              <a:ext cx="1814848" cy="457200"/>
              <a:chOff x="1333500" y="3124200"/>
              <a:chExt cx="1814848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33500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6365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3351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9066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279575" name="Group 54"/>
            <p:cNvGrpSpPr>
              <a:grpSpLocks/>
            </p:cNvGrpSpPr>
            <p:nvPr/>
          </p:nvGrpSpPr>
          <p:grpSpPr bwMode="auto">
            <a:xfrm>
              <a:off x="5688973" y="2895600"/>
              <a:ext cx="1814848" cy="457200"/>
              <a:chOff x="1333500" y="3124200"/>
              <a:chExt cx="1814848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4032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6896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3404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91197" y="3124200"/>
                <a:ext cx="457151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79559" name="Group 3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29" name="Rectangle 2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79560" name="Group 46"/>
          <p:cNvGrpSpPr>
            <a:grpSpLocks/>
          </p:cNvGrpSpPr>
          <p:nvPr/>
        </p:nvGrpSpPr>
        <p:grpSpPr bwMode="auto">
          <a:xfrm>
            <a:off x="3684588" y="3679825"/>
            <a:ext cx="901700" cy="457200"/>
            <a:chOff x="626103" y="3680496"/>
            <a:chExt cx="900448" cy="457200"/>
          </a:xfrm>
        </p:grpSpPr>
        <p:sp>
          <p:nvSpPr>
            <p:cNvPr id="48" name="Rectangle 47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9561" name="Group 2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360680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589338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46538" y="3740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35438" y="3679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671888" y="3679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93 0.00786 L 0.04774 0.14107 " pathEditMode="relative" rAng="0" ptsTypes="AA">
                                      <p:cBhvr>
                                        <p:cTn id="6" dur="1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66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786 L -0.00226 0.14107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66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3" grpId="0" animBg="1"/>
      <p:bldP spid="62" grpId="0" animBg="1"/>
      <p:bldP spid="63" grpId="0"/>
      <p:bldP spid="67" grpId="0"/>
      <p:bldP spid="60" grpId="0" animBg="1"/>
      <p:bldP spid="6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0579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0612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0613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0580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0581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25475" y="3679825"/>
            <a:ext cx="4056063" cy="457200"/>
            <a:chOff x="626103" y="3680496"/>
            <a:chExt cx="4055301" cy="457200"/>
          </a:xfrm>
        </p:grpSpPr>
        <p:grpSp>
          <p:nvGrpSpPr>
            <p:cNvPr id="280588" name="Group 43"/>
            <p:cNvGrpSpPr>
              <a:grpSpLocks/>
            </p:cNvGrpSpPr>
            <p:nvPr/>
          </p:nvGrpSpPr>
          <p:grpSpPr bwMode="auto">
            <a:xfrm>
              <a:off x="633079" y="3680496"/>
              <a:ext cx="900448" cy="457200"/>
              <a:chOff x="626103" y="3680496"/>
              <a:chExt cx="9004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476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69893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0589" name="Group 3"/>
            <p:cNvGrpSpPr>
              <a:grpSpLocks/>
            </p:cNvGrpSpPr>
            <p:nvPr/>
          </p:nvGrpSpPr>
          <p:grpSpPr bwMode="auto">
            <a:xfrm>
              <a:off x="626103" y="3680496"/>
              <a:ext cx="900448" cy="457200"/>
              <a:chOff x="626103" y="3680496"/>
              <a:chExt cx="900448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6103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68933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</p:grpSp>
        <p:grpSp>
          <p:nvGrpSpPr>
            <p:cNvPr id="280590" name="Group 46"/>
            <p:cNvGrpSpPr>
              <a:grpSpLocks/>
            </p:cNvGrpSpPr>
            <p:nvPr/>
          </p:nvGrpSpPr>
          <p:grpSpPr bwMode="auto">
            <a:xfrm>
              <a:off x="3685237" y="3680496"/>
              <a:ext cx="900448" cy="457200"/>
              <a:chOff x="626103" y="3680496"/>
              <a:chExt cx="900448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25507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69924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0591" name="Group 2"/>
            <p:cNvGrpSpPr>
              <a:grpSpLocks/>
            </p:cNvGrpSpPr>
            <p:nvPr/>
          </p:nvGrpSpPr>
          <p:grpSpPr bwMode="auto">
            <a:xfrm>
              <a:off x="3678261" y="3680496"/>
              <a:ext cx="914400" cy="457200"/>
              <a:chOff x="2485490" y="3680496"/>
              <a:chExt cx="9144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485521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42635" y="3680496"/>
                <a:ext cx="457114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</p:grpSp>
        <p:sp>
          <p:nvSpPr>
            <p:cNvPr id="280592" name="TextBox 62"/>
            <p:cNvSpPr txBox="1">
              <a:spLocks noChangeArrowheads="1"/>
            </p:cNvSpPr>
            <p:nvPr/>
          </p:nvSpPr>
          <p:spPr bwMode="auto">
            <a:xfrm>
              <a:off x="3589517" y="3739819"/>
              <a:ext cx="6346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280593" name="TextBox 66"/>
            <p:cNvSpPr txBox="1">
              <a:spLocks noChangeArrowheads="1"/>
            </p:cNvSpPr>
            <p:nvPr/>
          </p:nvSpPr>
          <p:spPr bwMode="auto">
            <a:xfrm>
              <a:off x="4046717" y="3739819"/>
              <a:ext cx="6346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35407" y="3680496"/>
              <a:ext cx="45711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71944" y="3680496"/>
              <a:ext cx="45711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1603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162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162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1604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1605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1606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2627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2651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2652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2628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2629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2630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82631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282632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8974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7563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3651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3678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3679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3652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3653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3654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83655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283656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8974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7563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4" name="Rectangle 43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4675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4699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4700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4676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4677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4678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84679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  <p:grpSp>
        <p:nvGrpSpPr>
          <p:cNvPr id="284680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7389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37475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5699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5726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5727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5700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5701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5702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285703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  <p:grpSp>
        <p:nvGrpSpPr>
          <p:cNvPr id="285704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7389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37475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054850" y="3679825"/>
            <a:ext cx="900113" cy="457200"/>
            <a:chOff x="5194883" y="3680496"/>
            <a:chExt cx="900448" cy="457200"/>
          </a:xfrm>
        </p:grpSpPr>
        <p:sp>
          <p:nvSpPr>
            <p:cNvPr id="44" name="Rectangle 43"/>
            <p:cNvSpPr/>
            <p:nvPr/>
          </p:nvSpPr>
          <p:spPr>
            <a:xfrm>
              <a:off x="5194883" y="3680496"/>
              <a:ext cx="45737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7961" y="3680496"/>
              <a:ext cx="45737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6723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6750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6751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86724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286725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286726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62" name="Rectangle 61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72" name="Rectangle 71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47" name="Rectangle 46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710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12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713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713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713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714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714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7127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13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7128" name="Group 25"/>
          <p:cNvGrpSpPr>
            <a:grpSpLocks/>
          </p:cNvGrpSpPr>
          <p:nvPr/>
        </p:nvGrpSpPr>
        <p:grpSpPr bwMode="auto">
          <a:xfrm>
            <a:off x="13636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13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47129" name="Group 28"/>
          <p:cNvGrpSpPr>
            <a:grpSpLocks/>
          </p:cNvGrpSpPr>
          <p:nvPr/>
        </p:nvGrpSpPr>
        <p:grpSpPr bwMode="auto">
          <a:xfrm>
            <a:off x="2155825" y="437673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13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Merge Sort </a:t>
            </a:r>
            <a:r>
              <a:rPr lang="en-US" smtClean="0"/>
              <a:t>(cont.)</a:t>
            </a:r>
          </a:p>
        </p:txBody>
      </p:sp>
      <p:grpSp>
        <p:nvGrpSpPr>
          <p:cNvPr id="287747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7779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287780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49" name="Rectangle 4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56" name="Rectangle 55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679575" y="2790825"/>
            <a:ext cx="1814513" cy="457200"/>
            <a:chOff x="1333500" y="3124200"/>
            <a:chExt cx="1814848" cy="457200"/>
          </a:xfrm>
        </p:grpSpPr>
        <p:sp>
          <p:nvSpPr>
            <p:cNvPr id="65" name="Rectangle 64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47" name="Rectangle 46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287753" name="Group 42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</p:grpSp>
        <p:grpSp>
          <p:nvGrpSpPr>
            <p:cNvPr id="287754" name="Group 43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Merge Sort</a:t>
            </a:r>
          </a:p>
        </p:txBody>
      </p:sp>
      <p:sp>
        <p:nvSpPr>
          <p:cNvPr id="2887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Each backward step requires a movement of </a:t>
            </a:r>
            <a:r>
              <a:rPr lang="en-US" i="1" smtClean="0"/>
              <a:t>n</a:t>
            </a:r>
            <a:r>
              <a:rPr lang="en-US" smtClean="0"/>
              <a:t> elements from smaller-size arrays to larger arrays; the effort is O(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The number of steps which require merging is log </a:t>
            </a:r>
            <a:r>
              <a:rPr lang="en-US" i="1" smtClean="0"/>
              <a:t>n </a:t>
            </a:r>
            <a:r>
              <a:rPr lang="en-US" smtClean="0"/>
              <a:t>because each recursive call splits the array in half</a:t>
            </a:r>
          </a:p>
          <a:p>
            <a:pPr eaLnBrk="1" hangingPunct="1"/>
            <a:r>
              <a:rPr lang="en-US" smtClean="0"/>
              <a:t>The total effort to reconstruct the sorted array through merging is O(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Merge Sort </a:t>
            </a:r>
            <a:r>
              <a:rPr lang="en-US" smtClean="0"/>
              <a:t>(cont.)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1">
            <a:blip r:embed="rId2" cstate="print"/>
            <a:stretch>
              <a:fillRect l="-1481" t="-1500" r="-148" b="-8750"/>
            </a:stretch>
          </a:blipFill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Heapsort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Merge sort time is O(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 but still requires, temporarily, </a:t>
            </a:r>
            <a:r>
              <a:rPr lang="en-US" i="1" smtClean="0"/>
              <a:t>n</a:t>
            </a:r>
            <a:r>
              <a:rPr lang="en-US" smtClean="0"/>
              <a:t> extra storage locations</a:t>
            </a:r>
          </a:p>
          <a:p>
            <a:pPr eaLnBrk="1" hangingPunct="1"/>
            <a:r>
              <a:rPr lang="en-US" i="1" smtClean="0"/>
              <a:t>Heapsort</a:t>
            </a:r>
            <a:r>
              <a:rPr lang="en-US" smtClean="0"/>
              <a:t> does not require any additional storage</a:t>
            </a:r>
          </a:p>
          <a:p>
            <a:pPr eaLnBrk="1" hangingPunct="1"/>
            <a:r>
              <a:rPr lang="en-US" smtClean="0"/>
              <a:t>As its name implies, heapsort uses a heap to store the array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First Version of a Heapsort Algorithm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When used as a priority queue, a </a:t>
            </a:r>
            <a:r>
              <a:rPr lang="en-US" dirty="0"/>
              <a:t>heap maintains </a:t>
            </a:r>
            <a:r>
              <a:rPr lang="en-US" dirty="0" smtClean="0"/>
              <a:t>a </a:t>
            </a:r>
            <a:r>
              <a:rPr lang="en-US" dirty="0"/>
              <a:t>smallest value at the </a:t>
            </a:r>
            <a:r>
              <a:rPr lang="en-US" dirty="0" smtClean="0"/>
              <a:t>top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following algorithm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places an array's data into a heap,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then removes each heap item (O(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)) and moves it back into the array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This version of the algorithm requires </a:t>
            </a:r>
            <a:r>
              <a:rPr lang="en-US" i="1" dirty="0" smtClean="0"/>
              <a:t>n</a:t>
            </a:r>
            <a:r>
              <a:rPr lang="en-US" dirty="0" smtClean="0"/>
              <a:t> extra storage locations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406F8D"/>
                </a:solidFill>
              </a:rPr>
              <a:t>Heapsort Algorithm: First Version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sz="1400" b="1">
                <a:solidFill>
                  <a:srgbClr val="406F8D"/>
                </a:solidFill>
              </a:rPr>
              <a:t>1.     </a:t>
            </a:r>
            <a:r>
              <a:rPr lang="en-US" b="1"/>
              <a:t>Insert each value from the array to be sorted into a priority queue (heap).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sz="1400" b="1">
                <a:solidFill>
                  <a:srgbClr val="406F8D"/>
                </a:solidFill>
              </a:rPr>
              <a:t>2.     </a:t>
            </a:r>
            <a:r>
              <a:rPr lang="en-US" b="1"/>
              <a:t>Set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/>
              <a:t> to 0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sz="1400" b="1">
                <a:solidFill>
                  <a:srgbClr val="406F8D"/>
                </a:solidFill>
              </a:rPr>
              <a:t>3.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/>
              <a:t> the priority queue is not empty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sz="1400" b="1">
                <a:solidFill>
                  <a:srgbClr val="406F8D"/>
                </a:solidFill>
              </a:rPr>
              <a:t>4. </a:t>
            </a:r>
            <a:r>
              <a:rPr lang="en-US" b="1"/>
              <a:t>	Remove an item from the queue and insert it back into the array at position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  <a:endParaRPr lang="en-US" b="1"/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sz="1400" b="1">
                <a:solidFill>
                  <a:srgbClr val="406F8D"/>
                </a:solidFill>
              </a:rPr>
              <a:t>5. </a:t>
            </a:r>
            <a:r>
              <a:rPr lang="en-US" b="1"/>
              <a:t>	Increment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Revising the Heapsort Algorithm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 heaps we've used so far, each parent node value was not greater than the values of its children</a:t>
            </a:r>
          </a:p>
          <a:p>
            <a:pPr eaLnBrk="1" hangingPunct="1"/>
            <a:r>
              <a:rPr lang="en-US" smtClean="0"/>
              <a:t>We can build a heap so that each parent node value is </a:t>
            </a:r>
            <a:r>
              <a:rPr lang="en-US" i="1" smtClean="0"/>
              <a:t>not less</a:t>
            </a:r>
            <a:r>
              <a:rPr lang="en-US" smtClean="0"/>
              <a:t> than its children </a:t>
            </a:r>
          </a:p>
          <a:p>
            <a:pPr eaLnBrk="1" hangingPunct="1"/>
            <a:r>
              <a:rPr lang="en-US" smtClean="0"/>
              <a:t>Then,</a:t>
            </a:r>
          </a:p>
          <a:p>
            <a:pPr lvl="1" eaLnBrk="1" hangingPunct="1"/>
            <a:r>
              <a:rPr lang="en-US" smtClean="0"/>
              <a:t>move the top item to the bottom of the heap</a:t>
            </a:r>
          </a:p>
          <a:p>
            <a:pPr lvl="1" eaLnBrk="1" hangingPunct="1"/>
            <a:r>
              <a:rPr lang="en-US" smtClean="0"/>
              <a:t>reheap, ignoring the item moved to the bottom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</a:t>
            </a:r>
          </a:p>
        </p:txBody>
      </p:sp>
      <p:grpSp>
        <p:nvGrpSpPr>
          <p:cNvPr id="29593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89</a:t>
              </a:r>
            </a:p>
          </p:txBody>
        </p:sp>
        <p:grpSp>
          <p:nvGrpSpPr>
            <p:cNvPr id="29594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29594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29596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29594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29595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29595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29595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29696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89</a:t>
              </a:r>
            </a:p>
          </p:txBody>
        </p:sp>
        <p:grpSp>
          <p:nvGrpSpPr>
            <p:cNvPr id="29696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29696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29698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29696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29698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29698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29698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29798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89</a:t>
              </a:r>
            </a:p>
          </p:txBody>
        </p:sp>
        <p:grpSp>
          <p:nvGrpSpPr>
            <p:cNvPr id="29798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29799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29801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29799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29800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29800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29800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29901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29901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29901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29903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29901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29902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29902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29903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813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15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816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816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816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816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816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8151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816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8152" name="Group 25"/>
          <p:cNvGrpSpPr>
            <a:grpSpLocks/>
          </p:cNvGrpSpPr>
          <p:nvPr/>
        </p:nvGrpSpPr>
        <p:grpSpPr bwMode="auto">
          <a:xfrm>
            <a:off x="13636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815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48153" name="Group 28"/>
          <p:cNvGrpSpPr>
            <a:grpSpLocks/>
          </p:cNvGrpSpPr>
          <p:nvPr/>
        </p:nvGrpSpPr>
        <p:grpSpPr bwMode="auto">
          <a:xfrm>
            <a:off x="2155825" y="437673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815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003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003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003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006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003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005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30005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005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105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106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106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108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106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107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</p:grpSp>
          <p:grpSp>
            <p:nvGrpSpPr>
              <p:cNvPr id="30107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107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208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208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208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210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208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210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210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210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310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310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311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313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311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312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312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312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413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413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413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415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413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414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414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415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515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76</a:t>
              </a:r>
            </a:p>
          </p:txBody>
        </p:sp>
        <p:grpSp>
          <p:nvGrpSpPr>
            <p:cNvPr id="30515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515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518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515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517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517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517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29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617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0618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74</a:t>
                </a:r>
              </a:p>
            </p:txBody>
          </p:sp>
        </p:grpSp>
        <p:grpSp>
          <p:nvGrpSpPr>
            <p:cNvPr id="30618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620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618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619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619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619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720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74</a:t>
              </a:r>
            </a:p>
          </p:txBody>
        </p:sp>
        <p:grpSp>
          <p:nvGrpSpPr>
            <p:cNvPr id="30720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0720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722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720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722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722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722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822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74</a:t>
              </a:r>
            </a:p>
          </p:txBody>
        </p:sp>
        <p:grpSp>
          <p:nvGrpSpPr>
            <p:cNvPr id="30822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823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825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0823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824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824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824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0925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74</a:t>
              </a:r>
            </a:p>
          </p:txBody>
        </p:sp>
        <p:grpSp>
          <p:nvGrpSpPr>
            <p:cNvPr id="30925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0925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0927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0925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0926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0926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0927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915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17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4918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918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4918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918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918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9175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18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49176" name="Group 25"/>
          <p:cNvGrpSpPr>
            <a:grpSpLocks/>
          </p:cNvGrpSpPr>
          <p:nvPr/>
        </p:nvGrpSpPr>
        <p:grpSpPr bwMode="auto">
          <a:xfrm>
            <a:off x="2263775" y="43767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18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49177" name="Group 28"/>
          <p:cNvGrpSpPr>
            <a:grpSpLocks/>
          </p:cNvGrpSpPr>
          <p:nvPr/>
        </p:nvGrpSpPr>
        <p:grpSpPr bwMode="auto">
          <a:xfrm>
            <a:off x="2155825" y="437673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18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3359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027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74</a:t>
              </a:r>
            </a:p>
          </p:txBody>
        </p:sp>
        <p:grpSp>
          <p:nvGrpSpPr>
            <p:cNvPr id="31027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1027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030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027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029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029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1029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129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74</a:t>
              </a:r>
            </a:p>
          </p:txBody>
        </p:sp>
        <p:grpSp>
          <p:nvGrpSpPr>
            <p:cNvPr id="31130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1130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132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130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131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131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grpSp>
            <p:nvGrpSpPr>
              <p:cNvPr id="31131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232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28</a:t>
              </a:r>
            </a:p>
          </p:txBody>
        </p:sp>
        <p:grpSp>
          <p:nvGrpSpPr>
            <p:cNvPr id="31232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  <p:grpSp>
          <p:nvGrpSpPr>
            <p:cNvPr id="31232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234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232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234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234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234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334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grpSp>
          <p:nvGrpSpPr>
            <p:cNvPr id="31334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1335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337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335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336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336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336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437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grpSp>
          <p:nvGrpSpPr>
            <p:cNvPr id="31437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</p:grpSp>
        <p:grpSp>
          <p:nvGrpSpPr>
            <p:cNvPr id="31437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439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437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438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438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439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539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grpSp>
          <p:nvGrpSpPr>
            <p:cNvPr id="31539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</p:grpSp>
        <p:grpSp>
          <p:nvGrpSpPr>
            <p:cNvPr id="31539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542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539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541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541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541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641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grpSp>
          <p:nvGrpSpPr>
            <p:cNvPr id="31642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</p:grpSp>
        <p:grpSp>
          <p:nvGrpSpPr>
            <p:cNvPr id="31642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644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642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643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643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643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744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grpSp>
          <p:nvGrpSpPr>
            <p:cNvPr id="31744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</p:grpSp>
        <p:grpSp>
          <p:nvGrpSpPr>
            <p:cNvPr id="31744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746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744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746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746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18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746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846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1846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39</a:t>
                </a:r>
              </a:p>
            </p:txBody>
          </p:sp>
        </p:grpSp>
        <p:grpSp>
          <p:nvGrpSpPr>
            <p:cNvPr id="31847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849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847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848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848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848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1949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39</a:t>
              </a:r>
            </a:p>
          </p:txBody>
        </p:sp>
        <p:grpSp>
          <p:nvGrpSpPr>
            <p:cNvPr id="31949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1949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1951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1949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1950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1950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1951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018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19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020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0199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20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0200" name="Group 25"/>
          <p:cNvGrpSpPr>
            <a:grpSpLocks/>
          </p:cNvGrpSpPr>
          <p:nvPr/>
        </p:nvGrpSpPr>
        <p:grpSpPr bwMode="auto">
          <a:xfrm>
            <a:off x="21637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20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0201" name="Group 28"/>
          <p:cNvGrpSpPr>
            <a:grpSpLocks/>
          </p:cNvGrpSpPr>
          <p:nvPr/>
        </p:nvGrpSpPr>
        <p:grpSpPr bwMode="auto">
          <a:xfrm>
            <a:off x="2613025" y="437673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20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051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39</a:t>
              </a:r>
            </a:p>
          </p:txBody>
        </p:sp>
        <p:grpSp>
          <p:nvGrpSpPr>
            <p:cNvPr id="32051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051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054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051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053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2053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053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153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39</a:t>
              </a:r>
            </a:p>
          </p:txBody>
        </p:sp>
        <p:grpSp>
          <p:nvGrpSpPr>
            <p:cNvPr id="32154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154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156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154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155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2155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155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256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39</a:t>
              </a:r>
            </a:p>
          </p:txBody>
        </p:sp>
        <p:grpSp>
          <p:nvGrpSpPr>
            <p:cNvPr id="32256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256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258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256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258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2258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258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358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39</a:t>
              </a:r>
            </a:p>
          </p:txBody>
        </p:sp>
        <p:grpSp>
          <p:nvGrpSpPr>
            <p:cNvPr id="32358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359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361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359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360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32360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360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461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32461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461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463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461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462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462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463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563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37</a:t>
              </a:r>
            </a:p>
          </p:txBody>
        </p:sp>
        <p:grpSp>
          <p:nvGrpSpPr>
            <p:cNvPr id="32563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563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566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32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563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565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565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565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665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37</a:t>
              </a:r>
            </a:p>
          </p:txBody>
        </p:sp>
        <p:grpSp>
          <p:nvGrpSpPr>
            <p:cNvPr id="32666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666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668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666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667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667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667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768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37</a:t>
              </a:r>
            </a:p>
          </p:txBody>
        </p:sp>
        <p:grpSp>
          <p:nvGrpSpPr>
            <p:cNvPr id="32768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768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770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768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770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770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770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870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37</a:t>
              </a:r>
            </a:p>
          </p:txBody>
        </p:sp>
        <p:grpSp>
          <p:nvGrpSpPr>
            <p:cNvPr id="32870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871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873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871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872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872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872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2973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37</a:t>
              </a:r>
            </a:p>
          </p:txBody>
        </p:sp>
        <p:grpSp>
          <p:nvGrpSpPr>
            <p:cNvPr id="32973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2973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2975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2973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2974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2974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2975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22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123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123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123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123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123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1223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23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1224" name="Group 25"/>
          <p:cNvGrpSpPr>
            <a:grpSpLocks/>
          </p:cNvGrpSpPr>
          <p:nvPr/>
        </p:nvGrpSpPr>
        <p:grpSpPr bwMode="auto">
          <a:xfrm>
            <a:off x="21637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23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1225" name="Group 28"/>
          <p:cNvGrpSpPr>
            <a:grpSpLocks/>
          </p:cNvGrpSpPr>
          <p:nvPr/>
        </p:nvGrpSpPr>
        <p:grpSpPr bwMode="auto">
          <a:xfrm>
            <a:off x="2613025" y="437673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2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075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grpSp>
          <p:nvGrpSpPr>
            <p:cNvPr id="33075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075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078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075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077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077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077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177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32</a:t>
              </a:r>
            </a:p>
          </p:txBody>
        </p:sp>
        <p:grpSp>
          <p:nvGrpSpPr>
            <p:cNvPr id="33178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178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180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178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179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179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179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280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32</a:t>
              </a:r>
            </a:p>
          </p:txBody>
        </p:sp>
        <p:grpSp>
          <p:nvGrpSpPr>
            <p:cNvPr id="33280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280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282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280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282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282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282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382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32</a:t>
              </a:r>
            </a:p>
          </p:txBody>
        </p:sp>
        <p:grpSp>
          <p:nvGrpSpPr>
            <p:cNvPr id="33382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383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385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383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384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384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384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485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32</a:t>
              </a:r>
            </a:p>
          </p:txBody>
        </p:sp>
        <p:grpSp>
          <p:nvGrpSpPr>
            <p:cNvPr id="33485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485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487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485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486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486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487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587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32</a:t>
              </a:r>
            </a:p>
          </p:txBody>
        </p:sp>
        <p:grpSp>
          <p:nvGrpSpPr>
            <p:cNvPr id="33587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587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590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587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589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589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589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689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3690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</p:grpSp>
        <p:grpSp>
          <p:nvGrpSpPr>
            <p:cNvPr id="33690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692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3690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691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691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691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792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3792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3792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794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3792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794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794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794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894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3894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3895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897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3895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896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896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896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3997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3997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3997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3999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3997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3998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3998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3999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Using Java Sorting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The Java API provides a class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2800" smtClean="0"/>
              <a:t> </a:t>
            </a:r>
            <a:r>
              <a:rPr lang="en-US" smtClean="0"/>
              <a:t>with several overloaded sort methods for different array types</a:t>
            </a:r>
          </a:p>
          <a:p>
            <a:pPr eaLnBrk="1" hangingPunct="1"/>
            <a:r>
              <a:rPr lang="en-US" smtClean="0"/>
              <a:t>The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smtClean="0"/>
              <a:t> class provides similar sorting methods for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Lists</a:t>
            </a:r>
          </a:p>
          <a:p>
            <a:pPr eaLnBrk="1" hangingPunct="1"/>
            <a:r>
              <a:rPr lang="en-US" smtClean="0"/>
              <a:t>Sorting methods for arrays of primitive types are based on the quicksort algorithm</a:t>
            </a:r>
          </a:p>
          <a:p>
            <a:pPr eaLnBrk="1" hangingPunct="1"/>
            <a:r>
              <a:rPr lang="en-US" smtClean="0"/>
              <a:t>Sorting methods for arrays of objects and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Lists</a:t>
            </a:r>
            <a:r>
              <a:rPr lang="en-US" smtClean="0"/>
              <a:t> are based on the merge sort algorithm</a:t>
            </a:r>
          </a:p>
          <a:p>
            <a:pPr eaLnBrk="1" hangingPunct="1"/>
            <a:r>
              <a:rPr lang="en-US" smtClean="0"/>
              <a:t>Both algorithms are O(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24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225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5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2247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25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2248" name="Group 25"/>
          <p:cNvGrpSpPr>
            <a:grpSpLocks/>
          </p:cNvGrpSpPr>
          <p:nvPr/>
        </p:nvGrpSpPr>
        <p:grpSpPr bwMode="auto">
          <a:xfrm>
            <a:off x="21637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25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2249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25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099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4099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4099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102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099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101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101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101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201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29</a:t>
              </a:r>
            </a:p>
          </p:txBody>
        </p:sp>
        <p:grpSp>
          <p:nvGrpSpPr>
            <p:cNvPr id="34202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4202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204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202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203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203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203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304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4304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34304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306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304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306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306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306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406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28</a:t>
              </a:r>
            </a:p>
          </p:txBody>
        </p:sp>
        <p:grpSp>
          <p:nvGrpSpPr>
            <p:cNvPr id="34406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407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409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407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408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408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408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509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28</a:t>
              </a:r>
            </a:p>
          </p:txBody>
        </p:sp>
        <p:grpSp>
          <p:nvGrpSpPr>
            <p:cNvPr id="34509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509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511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509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510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510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511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611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28</a:t>
              </a:r>
            </a:p>
          </p:txBody>
        </p:sp>
        <p:grpSp>
          <p:nvGrpSpPr>
            <p:cNvPr id="34611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611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614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611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613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613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613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713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28</a:t>
              </a:r>
            </a:p>
          </p:txBody>
        </p:sp>
        <p:grpSp>
          <p:nvGrpSpPr>
            <p:cNvPr id="34714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714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716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714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715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715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715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816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34816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816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818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816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818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818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818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4918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26</a:t>
              </a:r>
            </a:p>
          </p:txBody>
        </p:sp>
        <p:grpSp>
          <p:nvGrpSpPr>
            <p:cNvPr id="34918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4919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4921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4919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4920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4920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4920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021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26</a:t>
              </a:r>
            </a:p>
          </p:txBody>
        </p:sp>
        <p:grpSp>
          <p:nvGrpSpPr>
            <p:cNvPr id="35021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021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023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021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022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022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023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325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27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328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328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328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328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328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3271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28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3272" name="Group 25"/>
          <p:cNvGrpSpPr>
            <a:grpSpLocks/>
          </p:cNvGrpSpPr>
          <p:nvPr/>
        </p:nvGrpSpPr>
        <p:grpSpPr bwMode="auto">
          <a:xfrm>
            <a:off x="2163763" y="4376738"/>
            <a:ext cx="976312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27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3273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27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123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26</a:t>
              </a:r>
            </a:p>
          </p:txBody>
        </p:sp>
        <p:grpSp>
          <p:nvGrpSpPr>
            <p:cNvPr id="35123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123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126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123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125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125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125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225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26</a:t>
              </a:r>
            </a:p>
          </p:txBody>
        </p:sp>
        <p:grpSp>
          <p:nvGrpSpPr>
            <p:cNvPr id="35226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226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228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226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227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227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227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328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26</a:t>
              </a:r>
            </a:p>
          </p:txBody>
        </p:sp>
        <p:grpSp>
          <p:nvGrpSpPr>
            <p:cNvPr id="35328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328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330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328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330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330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330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430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35430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431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433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431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432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432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432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533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grpSp>
          <p:nvGrpSpPr>
            <p:cNvPr id="35533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533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535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533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534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534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535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635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grpSp>
          <p:nvGrpSpPr>
            <p:cNvPr id="35635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635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638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635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637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637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637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737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grpSp>
          <p:nvGrpSpPr>
            <p:cNvPr id="35738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738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740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738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739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739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739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840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grpSp>
          <p:nvGrpSpPr>
            <p:cNvPr id="35840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</p:grpSp>
        <p:grpSp>
          <p:nvGrpSpPr>
            <p:cNvPr id="35840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842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840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842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842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842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5942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5942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5943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5945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5943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5944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5944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5944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60451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60453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60454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60477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60455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60468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60469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60470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427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29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430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430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430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430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430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4295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30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4296" name="Group 25"/>
          <p:cNvGrpSpPr>
            <a:grpSpLocks/>
          </p:cNvGrpSpPr>
          <p:nvPr/>
        </p:nvGrpSpPr>
        <p:grpSpPr bwMode="auto">
          <a:xfrm>
            <a:off x="3184525" y="43767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30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4297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30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3359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61475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61477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61478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61501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61479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61492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61493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61494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62499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18</a:t>
              </a:r>
            </a:p>
          </p:txBody>
        </p:sp>
        <p:grpSp>
          <p:nvGrpSpPr>
            <p:cNvPr id="362501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62502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62525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62503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62516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62517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62518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63523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363525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63526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63549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63527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63540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63541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63542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Heapsort </a:t>
            </a:r>
            <a:r>
              <a:rPr lang="en-US" smtClean="0"/>
              <a:t>(cont.)</a:t>
            </a:r>
          </a:p>
        </p:txBody>
      </p:sp>
      <p:grpSp>
        <p:nvGrpSpPr>
          <p:cNvPr id="364547" name="Group 43"/>
          <p:cNvGrpSpPr>
            <a:grpSpLocks/>
          </p:cNvGrpSpPr>
          <p:nvPr/>
        </p:nvGrpSpPr>
        <p:grpSpPr bwMode="auto">
          <a:xfrm>
            <a:off x="685800" y="1954213"/>
            <a:ext cx="7581900" cy="3394075"/>
            <a:chOff x="685799" y="2133600"/>
            <a:chExt cx="7581793" cy="3393584"/>
          </a:xfrm>
        </p:grpSpPr>
        <p:sp>
          <p:nvSpPr>
            <p:cNvPr id="4" name="Oval 3"/>
            <p:cNvSpPr/>
            <p:nvPr/>
          </p:nvSpPr>
          <p:spPr>
            <a:xfrm>
              <a:off x="4416371" y="2133600"/>
              <a:ext cx="609591" cy="6095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grpSp>
          <p:nvGrpSpPr>
            <p:cNvPr id="364549" name="Group 24"/>
            <p:cNvGrpSpPr>
              <a:grpSpLocks/>
            </p:cNvGrpSpPr>
            <p:nvPr/>
          </p:nvGrpSpPr>
          <p:grpSpPr bwMode="auto">
            <a:xfrm>
              <a:off x="2283262" y="2960710"/>
              <a:ext cx="4875298" cy="690093"/>
              <a:chOff x="2294263" y="3124200"/>
              <a:chExt cx="4875298" cy="690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93802" y="3205008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18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59355" y="3124057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</p:grpSp>
        <p:grpSp>
          <p:nvGrpSpPr>
            <p:cNvPr id="364550" name="Group 23551"/>
            <p:cNvGrpSpPr>
              <a:grpSpLocks/>
            </p:cNvGrpSpPr>
            <p:nvPr/>
          </p:nvGrpSpPr>
          <p:grpSpPr bwMode="auto">
            <a:xfrm>
              <a:off x="1174230" y="3868313"/>
              <a:ext cx="7093362" cy="609600"/>
              <a:chOff x="1174231" y="3886200"/>
              <a:chExt cx="7093362" cy="609600"/>
            </a:xfrm>
          </p:grpSpPr>
          <p:grpSp>
            <p:nvGrpSpPr>
              <p:cNvPr id="364573" name="Group 23"/>
              <p:cNvGrpSpPr>
                <a:grpSpLocks/>
              </p:cNvGrpSpPr>
              <p:nvPr/>
            </p:nvGrpSpPr>
            <p:grpSpPr bwMode="auto">
              <a:xfrm>
                <a:off x="1174231" y="3886200"/>
                <a:ext cx="2895600" cy="609600"/>
                <a:chOff x="1174231" y="3886200"/>
                <a:chExt cx="2895600" cy="609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74743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26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60711" y="3886373"/>
                  <a:ext cx="609591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28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5372034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29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58002" y="3886373"/>
                <a:ext cx="609591" cy="60951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364551" name="Group 23552"/>
            <p:cNvGrpSpPr>
              <a:grpSpLocks/>
            </p:cNvGrpSpPr>
            <p:nvPr/>
          </p:nvGrpSpPr>
          <p:grpSpPr bwMode="auto">
            <a:xfrm>
              <a:off x="685799" y="4917584"/>
              <a:ext cx="5784225" cy="609600"/>
              <a:chOff x="685799" y="4695423"/>
              <a:chExt cx="5784225" cy="609600"/>
            </a:xfrm>
          </p:grpSpPr>
          <p:grpSp>
            <p:nvGrpSpPr>
              <p:cNvPr id="364564" name="Group 22"/>
              <p:cNvGrpSpPr>
                <a:grpSpLocks/>
              </p:cNvGrpSpPr>
              <p:nvPr/>
            </p:nvGrpSpPr>
            <p:grpSpPr bwMode="auto">
              <a:xfrm>
                <a:off x="685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356360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37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32659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39</a:t>
                  </a:r>
                </a:p>
              </p:txBody>
            </p:sp>
          </p:grpSp>
          <p:grpSp>
            <p:nvGrpSpPr>
              <p:cNvPr id="364565" name="Group 25"/>
              <p:cNvGrpSpPr>
                <a:grpSpLocks/>
              </p:cNvGrpSpPr>
              <p:nvPr/>
            </p:nvGrpSpPr>
            <p:grpSpPr bwMode="auto">
              <a:xfrm>
                <a:off x="2971799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356328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34214" y="4724488"/>
                  <a:ext cx="611180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74</a:t>
                  </a:r>
                </a:p>
              </p:txBody>
            </p:sp>
          </p:grpSp>
          <p:grpSp>
            <p:nvGrpSpPr>
              <p:cNvPr id="364566" name="Group 31"/>
              <p:cNvGrpSpPr>
                <a:grpSpLocks/>
              </p:cNvGrpSpPr>
              <p:nvPr/>
            </p:nvGrpSpPr>
            <p:grpSpPr bwMode="auto">
              <a:xfrm>
                <a:off x="4883561" y="4695423"/>
                <a:ext cx="1586463" cy="609600"/>
                <a:chOff x="1356360" y="4724400"/>
                <a:chExt cx="1586463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359063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76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333774" y="4724488"/>
                  <a:ext cx="609592" cy="609512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latin typeface="Courier New" pitchFamily="49" charset="0"/>
                      <a:cs typeface="Courier New" pitchFamily="49" charset="0"/>
                    </a:rPr>
                    <a:t>89</a:t>
                  </a:r>
                </a:p>
              </p:txBody>
            </p:sp>
          </p:grpSp>
        </p:grpSp>
        <p:cxnSp>
          <p:nvCxnSpPr>
            <p:cNvPr id="23555" name="Straight Connector 23554"/>
            <p:cNvCxnSpPr>
              <a:stCxn id="4" idx="3"/>
              <a:endCxn id="8" idx="7"/>
            </p:cNvCxnSpPr>
            <p:nvPr/>
          </p:nvCxnSpPr>
          <p:spPr>
            <a:xfrm flipH="1">
              <a:off x="2803494" y="2654225"/>
              <a:ext cx="1701776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9" name="Straight Connector 23558"/>
            <p:cNvCxnSpPr>
              <a:stCxn id="4" idx="5"/>
              <a:endCxn id="9" idx="1"/>
            </p:cNvCxnSpPr>
            <p:nvPr/>
          </p:nvCxnSpPr>
          <p:spPr>
            <a:xfrm>
              <a:off x="4937064" y="2654225"/>
              <a:ext cx="1701776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3" name="Straight Connector 23562"/>
            <p:cNvCxnSpPr>
              <a:stCxn id="8" idx="3"/>
              <a:endCxn id="10" idx="7"/>
            </p:cNvCxnSpPr>
            <p:nvPr/>
          </p:nvCxnSpPr>
          <p:spPr>
            <a:xfrm flipH="1">
              <a:off x="1693848" y="3562143"/>
              <a:ext cx="679440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5" name="Straight Connector 23564"/>
            <p:cNvCxnSpPr>
              <a:stCxn id="8" idx="5"/>
              <a:endCxn id="13" idx="1"/>
            </p:cNvCxnSpPr>
            <p:nvPr/>
          </p:nvCxnSpPr>
          <p:spPr>
            <a:xfrm>
              <a:off x="2803494" y="3562143"/>
              <a:ext cx="746114" cy="39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7" name="Straight Connector 23566"/>
            <p:cNvCxnSpPr>
              <a:stCxn id="9" idx="3"/>
              <a:endCxn id="35" idx="7"/>
            </p:cNvCxnSpPr>
            <p:nvPr/>
          </p:nvCxnSpPr>
          <p:spPr>
            <a:xfrm flipH="1">
              <a:off x="5892726" y="3481192"/>
              <a:ext cx="746114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9" name="Straight Connector 23568"/>
            <p:cNvCxnSpPr>
              <a:stCxn id="9" idx="5"/>
              <a:endCxn id="36" idx="1"/>
            </p:cNvCxnSpPr>
            <p:nvPr/>
          </p:nvCxnSpPr>
          <p:spPr>
            <a:xfrm>
              <a:off x="7069047" y="3481192"/>
              <a:ext cx="677852" cy="4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1" name="Straight Connector 23570"/>
            <p:cNvCxnSpPr>
              <a:stCxn id="10" idx="3"/>
              <a:endCxn id="11" idx="0"/>
            </p:cNvCxnSpPr>
            <p:nvPr/>
          </p:nvCxnSpPr>
          <p:spPr>
            <a:xfrm flipH="1">
              <a:off x="99059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3" name="Straight Connector 23572"/>
            <p:cNvCxnSpPr>
              <a:stCxn id="10" idx="5"/>
              <a:endCxn id="12" idx="0"/>
            </p:cNvCxnSpPr>
            <p:nvPr/>
          </p:nvCxnSpPr>
          <p:spPr>
            <a:xfrm>
              <a:off x="1693848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5" name="Straight Connector 23574"/>
            <p:cNvCxnSpPr>
              <a:stCxn id="13" idx="3"/>
              <a:endCxn id="27" idx="0"/>
            </p:cNvCxnSpPr>
            <p:nvPr/>
          </p:nvCxnSpPr>
          <p:spPr>
            <a:xfrm flipH="1">
              <a:off x="3276562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7" name="Straight Connector 23576"/>
            <p:cNvCxnSpPr>
              <a:stCxn id="13" idx="5"/>
              <a:endCxn id="28" idx="0"/>
            </p:cNvCxnSpPr>
            <p:nvPr/>
          </p:nvCxnSpPr>
          <p:spPr>
            <a:xfrm>
              <a:off x="397981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9" name="Straight Connector 23578"/>
            <p:cNvCxnSpPr>
              <a:stCxn id="35" idx="3"/>
              <a:endCxn id="33" idx="0"/>
            </p:cNvCxnSpPr>
            <p:nvPr/>
          </p:nvCxnSpPr>
          <p:spPr>
            <a:xfrm flipH="1">
              <a:off x="5187885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1" name="Straight Connector 23580"/>
            <p:cNvCxnSpPr>
              <a:stCxn id="35" idx="5"/>
              <a:endCxn id="34" idx="0"/>
            </p:cNvCxnSpPr>
            <p:nvPr/>
          </p:nvCxnSpPr>
          <p:spPr>
            <a:xfrm>
              <a:off x="5892726" y="4389111"/>
              <a:ext cx="273046" cy="52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Revising the  Heapsort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we implement the heap as an array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each element removed will be placed at the end of the array, and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heap part of the array decreases by one element</a:t>
            </a:r>
          </a:p>
        </p:txBody>
      </p:sp>
      <p:pic>
        <p:nvPicPr>
          <p:cNvPr id="365572" name="Picture 2" descr="C:\Documents and Settings\Administrator\My Documents\Koffman\PPTs\JPEGS\JWCL233_Koffman JPG files\ch08\w0203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8700" y="2362200"/>
            <a:ext cx="5575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3" name="Picture 3" descr="C:\Documents and Settings\Administrator\My Documents\Koffman\PPTs\JPEGS\JWCL233_Koffman JPG files\ch08\w0204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523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for In-Place Heapsort</a:t>
            </a:r>
          </a:p>
        </p:txBody>
      </p:sp>
      <p:sp>
        <p:nvSpPr>
          <p:cNvPr id="366595" name="Rectangle 4"/>
          <p:cNvSpPr>
            <a:spLocks noChangeArrowheads="1"/>
          </p:cNvSpPr>
          <p:nvPr/>
        </p:nvSpPr>
        <p:spPr bwMode="auto">
          <a:xfrm>
            <a:off x="457200" y="2209800"/>
            <a:ext cx="83058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406F8D"/>
                </a:solidFill>
              </a:rPr>
              <a:t>Algorithm for In-Place Heapsort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b="1">
                <a:solidFill>
                  <a:srgbClr val="406F8D"/>
                </a:solidFill>
              </a:rPr>
              <a:t>1.     </a:t>
            </a:r>
            <a:r>
              <a:rPr lang="en-US" sz="2000" b="1"/>
              <a:t>Build a heap by rearranging the elements in an unsorted array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b="1">
                <a:solidFill>
                  <a:srgbClr val="406F8D"/>
                </a:solidFill>
              </a:rPr>
              <a:t>2. 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/>
              <a:t> the heap is not empty</a:t>
            </a:r>
          </a:p>
          <a:p>
            <a:endParaRPr lang="en-US" sz="1400" b="1">
              <a:solidFill>
                <a:srgbClr val="406F8D"/>
              </a:solidFill>
            </a:endParaRPr>
          </a:p>
          <a:p>
            <a:r>
              <a:rPr lang="en-US" b="1">
                <a:solidFill>
                  <a:srgbClr val="406F8D"/>
                </a:solidFill>
              </a:rPr>
              <a:t>3. </a:t>
            </a:r>
            <a:r>
              <a:rPr lang="en-US" sz="1400" b="1">
                <a:solidFill>
                  <a:srgbClr val="406F8D"/>
                </a:solidFill>
              </a:rPr>
              <a:t>	</a:t>
            </a:r>
            <a:r>
              <a:rPr lang="en-US" sz="2000" b="1"/>
              <a:t>Remove the first item from the heap by swapping it with the 	last item in the heap and restoring the heap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to Build a Heap</a:t>
            </a:r>
          </a:p>
        </p:txBody>
      </p:sp>
      <p:sp>
        <p:nvSpPr>
          <p:cNvPr id="3676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Start with an array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mtClean="0"/>
              <a:t> of length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table.length</a:t>
            </a:r>
          </a:p>
          <a:p>
            <a:pPr eaLnBrk="1" hangingPunct="1"/>
            <a:r>
              <a:rPr lang="en-US" smtClean="0"/>
              <a:t>Consider the first item to be a heap of one item</a:t>
            </a:r>
          </a:p>
          <a:p>
            <a:pPr eaLnBrk="1" hangingPunct="1"/>
            <a:r>
              <a:rPr lang="en-US" smtClean="0"/>
              <a:t>Next, consider the general case where the items in array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mtClean="0"/>
              <a:t> from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mtClean="0"/>
              <a:t> through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mtClean="0"/>
              <a:t> form a heap and the items from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through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table.length – 1 </a:t>
            </a:r>
            <a:r>
              <a:rPr lang="en-US" smtClean="0"/>
              <a:t>are not in the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to Build a Heap </a:t>
            </a:r>
            <a:r>
              <a:rPr lang="en-US" smtClean="0"/>
              <a:t>(cont.)</a:t>
            </a:r>
          </a:p>
        </p:txBody>
      </p:sp>
      <p:sp>
        <p:nvSpPr>
          <p:cNvPr id="368643" name="Rectangle 4"/>
          <p:cNvSpPr>
            <a:spLocks noChangeArrowheads="1"/>
          </p:cNvSpPr>
          <p:nvPr/>
        </p:nvSpPr>
        <p:spPr bwMode="auto">
          <a:xfrm>
            <a:off x="457200" y="2209800"/>
            <a:ext cx="80010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Refinement of Step 1 for In-Place Heapsort</a:t>
            </a:r>
          </a:p>
          <a:p>
            <a:endParaRPr lang="en-US" b="1">
              <a:solidFill>
                <a:schemeClr val="accent2"/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1.1 </a:t>
            </a:r>
            <a:r>
              <a:rPr lang="en-US" sz="2000" b="1"/>
              <a:t>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/>
              <a:t> n is less than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table.length</a:t>
            </a:r>
          </a:p>
          <a:p>
            <a:endParaRPr lang="en-US" b="1">
              <a:solidFill>
                <a:schemeClr val="accent2"/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1.2 </a:t>
            </a:r>
            <a:r>
              <a:rPr lang="en-US" sz="2000" b="1"/>
              <a:t>	Increment n by 1. This inserts a new item into the heap</a:t>
            </a:r>
          </a:p>
          <a:p>
            <a:endParaRPr lang="en-US" b="1">
              <a:solidFill>
                <a:schemeClr val="accent2"/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1.3 </a:t>
            </a:r>
            <a:r>
              <a:rPr lang="en-US" sz="2000" b="1"/>
              <a:t>	Restore the heap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Heapsort</a:t>
            </a:r>
          </a:p>
        </p:txBody>
      </p:sp>
      <p:sp>
        <p:nvSpPr>
          <p:cNvPr id="3696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Because a heap is a complete binary tree, it has log </a:t>
            </a:r>
            <a:r>
              <a:rPr lang="en-US" i="1" smtClean="0"/>
              <a:t>n </a:t>
            </a:r>
            <a:r>
              <a:rPr lang="en-US" smtClean="0"/>
              <a:t>levels</a:t>
            </a:r>
          </a:p>
          <a:p>
            <a:pPr eaLnBrk="1" hangingPunct="1"/>
            <a:r>
              <a:rPr lang="en-US" smtClean="0"/>
              <a:t>Building a heap of size </a:t>
            </a:r>
            <a:r>
              <a:rPr lang="en-US" i="1" smtClean="0"/>
              <a:t>n</a:t>
            </a:r>
            <a:r>
              <a:rPr lang="en-US" smtClean="0"/>
              <a:t> requires finding the correct location for an item in a heap with log </a:t>
            </a:r>
            <a:r>
              <a:rPr lang="en-US" i="1" smtClean="0"/>
              <a:t>n</a:t>
            </a:r>
            <a:r>
              <a:rPr lang="en-US" smtClean="0"/>
              <a:t> levels</a:t>
            </a:r>
          </a:p>
          <a:p>
            <a:pPr eaLnBrk="1" hangingPunct="1"/>
            <a:r>
              <a:rPr lang="en-US" smtClean="0"/>
              <a:t>Each insert (or remove) is O(log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With </a:t>
            </a:r>
            <a:r>
              <a:rPr lang="en-US" i="1" smtClean="0"/>
              <a:t>n</a:t>
            </a:r>
            <a:r>
              <a:rPr lang="en-US" smtClean="0"/>
              <a:t> items, building a heap is O(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No extra storage is needed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Quicksort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Developed in 1962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Quicksort selects a specific value called a pivot and rearranges the array into two parts (called </a:t>
            </a:r>
            <a:r>
              <a:rPr lang="en-US" i="1" dirty="0" smtClean="0"/>
              <a:t>partioning</a:t>
            </a:r>
            <a:r>
              <a:rPr lang="en-US" dirty="0" smtClean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all the elements in the left subarray are less than or equal to the pivot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all the elements in the right subarray are larger than the pivot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pivot is placed between the two subarrays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process is repeated until the array is sorted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530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531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532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533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533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533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533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5319" name="Group 22"/>
          <p:cNvGrpSpPr>
            <a:grpSpLocks/>
          </p:cNvGrpSpPr>
          <p:nvPr/>
        </p:nvGrpSpPr>
        <p:grpSpPr bwMode="auto">
          <a:xfrm>
            <a:off x="1255713" y="4370388"/>
            <a:ext cx="976312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32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5320" name="Group 25"/>
          <p:cNvGrpSpPr>
            <a:grpSpLocks/>
          </p:cNvGrpSpPr>
          <p:nvPr/>
        </p:nvGrpSpPr>
        <p:grpSpPr bwMode="auto">
          <a:xfrm>
            <a:off x="3184525" y="43767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32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5321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32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36790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</a:t>
            </a:r>
          </a:p>
        </p:txBody>
      </p:sp>
      <p:grpSp>
        <p:nvGrpSpPr>
          <p:cNvPr id="373763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3764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373765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74787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4789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374790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4" name="Line Callout 1 3"/>
          <p:cNvSpPr/>
          <p:nvPr/>
        </p:nvSpPr>
        <p:spPr>
          <a:xfrm>
            <a:off x="1447800" y="4191000"/>
            <a:ext cx="2000250" cy="1066800"/>
          </a:xfrm>
          <a:prstGeom prst="borderCallout1">
            <a:avLst>
              <a:gd name="adj1" fmla="val -9419"/>
              <a:gd name="adj2" fmla="val 44484"/>
              <a:gd name="adj3" fmla="val -84683"/>
              <a:gd name="adj4" fmla="val 59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Arbitrarily select the first element as the pivot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75811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5813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75814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16" name="Line Callout 1 15"/>
          <p:cNvSpPr/>
          <p:nvPr/>
        </p:nvSpPr>
        <p:spPr>
          <a:xfrm>
            <a:off x="3433763" y="4208463"/>
            <a:ext cx="2586037" cy="1582737"/>
          </a:xfrm>
          <a:prstGeom prst="borderCallout1">
            <a:avLst>
              <a:gd name="adj1" fmla="val -9419"/>
              <a:gd name="adj2" fmla="val 44484"/>
              <a:gd name="adj3" fmla="val -52147"/>
              <a:gd name="adj4" fmla="val 4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Swap the pivot with the element  in the middle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76835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6837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76838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16" name="Line Callout 1 15"/>
          <p:cNvSpPr/>
          <p:nvPr/>
        </p:nvSpPr>
        <p:spPr>
          <a:xfrm>
            <a:off x="3433763" y="4208463"/>
            <a:ext cx="2586037" cy="1582737"/>
          </a:xfrm>
          <a:prstGeom prst="borderCallout1">
            <a:avLst>
              <a:gd name="adj1" fmla="val -9419"/>
              <a:gd name="adj2" fmla="val 44484"/>
              <a:gd name="adj3" fmla="val -52147"/>
              <a:gd name="adj4" fmla="val 4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Partition the elements so that all values less than or equal to the pivot are to the left, and all values greater than the pivot are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77859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7861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7786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4" name="Line Callout 1 3"/>
          <p:cNvSpPr/>
          <p:nvPr/>
        </p:nvSpPr>
        <p:spPr>
          <a:xfrm>
            <a:off x="3433763" y="4208463"/>
            <a:ext cx="2586037" cy="1582737"/>
          </a:xfrm>
          <a:prstGeom prst="borderCallout1">
            <a:avLst>
              <a:gd name="adj1" fmla="val -9419"/>
              <a:gd name="adj2" fmla="val 44484"/>
              <a:gd name="adj3" fmla="val -52147"/>
              <a:gd name="adj4" fmla="val 4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Partition the elements so that all values less than or equal to the pivot are to the left, and all values greater than the pivot are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Quicksort  Example</a:t>
            </a:r>
            <a:r>
              <a:rPr lang="en-US" smtClean="0"/>
              <a:t>(cont.)</a:t>
            </a:r>
          </a:p>
        </p:txBody>
      </p:sp>
      <p:grpSp>
        <p:nvGrpSpPr>
          <p:cNvPr id="378883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888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7888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4" name="Line Callout 1 3"/>
          <p:cNvSpPr/>
          <p:nvPr/>
        </p:nvSpPr>
        <p:spPr>
          <a:xfrm>
            <a:off x="3889375" y="1665288"/>
            <a:ext cx="2263775" cy="544512"/>
          </a:xfrm>
          <a:prstGeom prst="borderCallout1">
            <a:avLst>
              <a:gd name="adj1" fmla="val 113610"/>
              <a:gd name="adj2" fmla="val 45622"/>
              <a:gd name="adj3" fmla="val 186813"/>
              <a:gd name="adj4" fmla="val 32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44 is now in its correct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79907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79910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79911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4" name="Line Callout 1 3"/>
          <p:cNvSpPr/>
          <p:nvPr/>
        </p:nvSpPr>
        <p:spPr>
          <a:xfrm>
            <a:off x="3444875" y="4259263"/>
            <a:ext cx="2263775" cy="914400"/>
          </a:xfrm>
          <a:prstGeom prst="borderCallout1">
            <a:avLst>
              <a:gd name="adj1" fmla="val -13360"/>
              <a:gd name="adj2" fmla="val 45623"/>
              <a:gd name="adj3" fmla="val -96752"/>
              <a:gd name="adj4" fmla="val 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Now apply quicksort recursively to the two subarrays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3352800"/>
            <a:ext cx="742950" cy="76200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0931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0933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0934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1955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1957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1958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2979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2981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298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32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34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635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635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635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635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635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6343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35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6344" name="Group 25"/>
          <p:cNvGrpSpPr>
            <a:grpSpLocks/>
          </p:cNvGrpSpPr>
          <p:nvPr/>
        </p:nvGrpSpPr>
        <p:grpSpPr bwMode="auto">
          <a:xfrm>
            <a:off x="3184525" y="43767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35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6345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34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7500" y="1866900"/>
            <a:ext cx="889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4003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400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400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5027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5029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5030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6051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605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605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33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825750" y="4343400"/>
            <a:ext cx="2263775" cy="1066800"/>
          </a:xfrm>
          <a:prstGeom prst="borderCallout1">
            <a:avLst>
              <a:gd name="adj1" fmla="val -13360"/>
              <a:gd name="adj2" fmla="val 45623"/>
              <a:gd name="adj3" fmla="val -95344"/>
              <a:gd name="adj4" fmla="val 19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Left and right subarrays have single values; they are sorted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57638" y="3436938"/>
            <a:ext cx="161925" cy="76200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7075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7079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7080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4300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33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825750" y="4343400"/>
            <a:ext cx="2263775" cy="1066800"/>
          </a:xfrm>
          <a:prstGeom prst="borderCallout1">
            <a:avLst>
              <a:gd name="adj1" fmla="val -13360"/>
              <a:gd name="adj2" fmla="val 45623"/>
              <a:gd name="adj3" fmla="val -95344"/>
              <a:gd name="adj4" fmla="val 19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Left and right subarrays have single values; they are sorted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57638" y="3436938"/>
            <a:ext cx="161925" cy="76200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88099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8101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810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92455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455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64</a:t>
            </a:r>
          </a:p>
        </p:txBody>
      </p:sp>
      <p:grpSp>
        <p:nvGrpSpPr>
          <p:cNvPr id="389124" name="Group 15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89125" name="Group 16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89126" name="Group 17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90147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90149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90150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92455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91171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91173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91174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92455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92195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92197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92198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924550" y="1524000"/>
            <a:ext cx="206216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Pivot value = 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93219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93221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9322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</p:grpSp>
      </p:grpSp>
      <p:sp>
        <p:nvSpPr>
          <p:cNvPr id="16" name="Line Callout 1 15"/>
          <p:cNvSpPr/>
          <p:nvPr/>
        </p:nvSpPr>
        <p:spPr>
          <a:xfrm>
            <a:off x="5021263" y="4268788"/>
            <a:ext cx="1935162" cy="1066800"/>
          </a:xfrm>
          <a:prstGeom prst="borderCallout1">
            <a:avLst>
              <a:gd name="adj1" fmla="val -13360"/>
              <a:gd name="adj2" fmla="val 45623"/>
              <a:gd name="adj3" fmla="val -90515"/>
              <a:gd name="adj4" fmla="val 45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Left subarray has single value; it is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734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36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737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737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737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738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738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7367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37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7368" name="Group 25"/>
          <p:cNvGrpSpPr>
            <a:grpSpLocks/>
          </p:cNvGrpSpPr>
          <p:nvPr/>
        </p:nvGrpSpPr>
        <p:grpSpPr bwMode="auto">
          <a:xfrm>
            <a:off x="1806575" y="4356100"/>
            <a:ext cx="976313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37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7369" name="Group 28"/>
          <p:cNvGrpSpPr>
            <a:grpSpLocks/>
          </p:cNvGrpSpPr>
          <p:nvPr/>
        </p:nvGrpSpPr>
        <p:grpSpPr bwMode="auto">
          <a:xfrm>
            <a:off x="30781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37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140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Quicksort </a:t>
            </a:r>
            <a:r>
              <a:rPr lang="en-US" smtClean="0"/>
              <a:t>(cont.)</a:t>
            </a:r>
          </a:p>
        </p:txBody>
      </p:sp>
      <p:grpSp>
        <p:nvGrpSpPr>
          <p:cNvPr id="394243" name="Group 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394244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394245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for Quicksort</a:t>
            </a:r>
          </a:p>
        </p:txBody>
      </p:sp>
      <p:sp>
        <p:nvSpPr>
          <p:cNvPr id="395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smtClean="0"/>
              <a:t>We describe how to do the partitioning later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The indexes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700" smtClean="0"/>
              <a:t> and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sz="2700" smtClean="0"/>
              <a:t> are the end points of the array being sorted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The index of the pivot after partitioning is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pivIndex</a:t>
            </a:r>
          </a:p>
          <a:p>
            <a:pPr eaLnBrk="1" hangingPunct="1">
              <a:lnSpc>
                <a:spcPct val="90000"/>
              </a:lnSpc>
            </a:pPr>
            <a:endParaRPr lang="en-US" sz="2700" smtClean="0"/>
          </a:p>
        </p:txBody>
      </p:sp>
      <p:sp>
        <p:nvSpPr>
          <p:cNvPr id="395268" name="Rectangle 5"/>
          <p:cNvSpPr>
            <a:spLocks noChangeArrowheads="1"/>
          </p:cNvSpPr>
          <p:nvPr/>
        </p:nvSpPr>
        <p:spPr bwMode="auto">
          <a:xfrm>
            <a:off x="228600" y="3810000"/>
            <a:ext cx="8763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Algorithm for Quicksort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1.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 first &lt; last </a:t>
            </a:r>
            <a:r>
              <a:rPr lang="en-US" b="1"/>
              <a:t>then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2. </a:t>
            </a:r>
            <a:r>
              <a:rPr lang="en-US" b="1"/>
              <a:t>	Partition the elements in the subarray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first . . . last </a:t>
            </a:r>
            <a:r>
              <a:rPr lang="en-US" b="1"/>
              <a:t>so that the pivot 	value is in its correct place (subscript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pivIndex</a:t>
            </a:r>
            <a:r>
              <a:rPr lang="en-US" b="1"/>
              <a:t>)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3. </a:t>
            </a:r>
            <a:r>
              <a:rPr lang="en-US" b="1"/>
              <a:t>	Recursively apply quicksort to the subarray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first . . . pivIndex - 1</a:t>
            </a:r>
          </a:p>
          <a:p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 b="1">
                <a:solidFill>
                  <a:schemeClr val="accent2"/>
                </a:solidFill>
              </a:rPr>
              <a:t>4. </a:t>
            </a:r>
            <a:r>
              <a:rPr lang="en-US" b="1"/>
              <a:t>	Recursively apply quicksort to the subarray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pivIndex + 1 . . . 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the pivot value is a random value selected from the current subarray,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then statistically half of the items in the subarray will be less than the pivot and half will be greater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both subarrays have the same number of elements (best case), there will be log </a:t>
            </a:r>
            <a:r>
              <a:rPr lang="en-US" i="1" dirty="0" smtClean="0"/>
              <a:t>n</a:t>
            </a:r>
            <a:r>
              <a:rPr lang="en-US" dirty="0" smtClean="0"/>
              <a:t> levels of recursion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At each recursion level, the partitioning process involves moving every element to its correct position—</a:t>
            </a:r>
            <a:r>
              <a:rPr lang="en-US" i="1" dirty="0" smtClean="0"/>
              <a:t>n</a:t>
            </a:r>
            <a:r>
              <a:rPr lang="en-US" dirty="0" smtClean="0"/>
              <a:t> moves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Quicksort is 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), just like 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Quicksort </a:t>
            </a:r>
            <a:r>
              <a:rPr lang="en-US" smtClean="0"/>
              <a:t>(cont.)</a:t>
            </a:r>
          </a:p>
        </p:txBody>
      </p:sp>
      <p:sp>
        <p:nvSpPr>
          <p:cNvPr id="397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The array split may not be the best case, i.e. 50-50</a:t>
            </a:r>
          </a:p>
          <a:p>
            <a:pPr eaLnBrk="1" hangingPunct="1"/>
            <a:r>
              <a:rPr lang="en-US" smtClean="0"/>
              <a:t>An exact analysis is difficult (and beyond the scope of this class), but, the running time will be bounded by a constant x 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Quicksort </a:t>
            </a:r>
            <a:r>
              <a:rPr lang="en-US" smtClean="0"/>
              <a:t>(cont.)</a:t>
            </a:r>
          </a:p>
        </p:txBody>
      </p:sp>
      <p:sp>
        <p:nvSpPr>
          <p:cNvPr id="398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quicksort will give very poor behavior if, each time the array is partitioned, a subarray is empty.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that case, the sort will be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Under these circumstances, the overhead of recursive calls and the extra run-time stack storage required by these calls makes this version of quicksort a poor performer relative to the quadratic sorts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We’ll discuss a solution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for Partitioning</a:t>
            </a:r>
          </a:p>
        </p:txBody>
      </p:sp>
      <p:grpSp>
        <p:nvGrpSpPr>
          <p:cNvPr id="400387" name="Group 4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0389" name="Group 5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0390" name="Group 6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If the array is randomly ordered, it does not matter which element is the pivot.</a:t>
            </a:r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r>
              <a:rPr lang="en-US" sz="1800" dirty="0"/>
              <a:t>For simplicity we pick the element with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grpSp>
        <p:nvGrpSpPr>
          <p:cNvPr id="401411" name="Group 4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1413" name="Group 5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1414" name="Group 6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If the array is randomly ordered, it does not matter which element is the pivot.</a:t>
            </a:r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r>
              <a:rPr lang="en-US" sz="1800" dirty="0"/>
              <a:t>For simplicity we pick the element with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grpSp>
        <p:nvGrpSpPr>
          <p:cNvPr id="402435" name="Group 4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2437" name="Group 5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2438" name="Group 6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cs typeface="Arial" charset="0"/>
              </a:rPr>
              <a:t>For visualization purposes, items less than or equal to the pivot will be colored blue; items greater than the pivot will be colored light purple</a:t>
            </a:r>
            <a:endParaRPr lang="en-US" sz="180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grpSp>
        <p:nvGrpSpPr>
          <p:cNvPr id="403459" name="Group 4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3461" name="Group 5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3462" name="Group 6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cs typeface="Arial" charset="0"/>
              </a:rPr>
              <a:t>For visualization purposes, items less than or equal to the pivot will be colored blue; items greater than the pivot will be colored light purple</a:t>
            </a:r>
            <a:endParaRPr lang="en-US" sz="180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Search for the first value at the left end of the array that is greater than the pivot value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04484" name="Group 16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4485" name="Group 17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448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837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39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840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840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840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840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840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8391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40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8392" name="Group 25"/>
          <p:cNvGrpSpPr>
            <a:grpSpLocks/>
          </p:cNvGrpSpPr>
          <p:nvPr/>
        </p:nvGrpSpPr>
        <p:grpSpPr bwMode="auto">
          <a:xfrm>
            <a:off x="1806575" y="4356100"/>
            <a:ext cx="976313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39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8393" name="Group 28"/>
          <p:cNvGrpSpPr>
            <a:grpSpLocks/>
          </p:cNvGrpSpPr>
          <p:nvPr/>
        </p:nvGrpSpPr>
        <p:grpSpPr bwMode="auto">
          <a:xfrm>
            <a:off x="21637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39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Search for the first value at the left end of the array that is greater than the pivot value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24200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5509" name="TextBox 2"/>
          <p:cNvSpPr txBox="1">
            <a:spLocks noChangeArrowheads="1"/>
          </p:cNvSpPr>
          <p:nvPr/>
        </p:nvSpPr>
        <p:spPr bwMode="auto">
          <a:xfrm>
            <a:off x="2860675" y="2027238"/>
            <a:ext cx="75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grpSp>
        <p:nvGrpSpPr>
          <p:cNvPr id="405510" name="Group 1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5511" name="Group 1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551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24200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Then search for the first value at the right end of the array that is less than or equal to the pivot value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6533" name="TextBox 17"/>
          <p:cNvSpPr txBox="1">
            <a:spLocks noChangeArrowheads="1"/>
          </p:cNvSpPr>
          <p:nvPr/>
        </p:nvSpPr>
        <p:spPr bwMode="auto">
          <a:xfrm>
            <a:off x="2860675" y="2027238"/>
            <a:ext cx="75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grpSp>
        <p:nvGrpSpPr>
          <p:cNvPr id="406534" name="Group 18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6535" name="Group 1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6536" name="Group 20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24200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Then search for the first value at the right end of the array that is less than or equal to the pivot value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2674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7558" name="TextBox 18"/>
          <p:cNvSpPr txBox="1">
            <a:spLocks noChangeArrowheads="1"/>
          </p:cNvSpPr>
          <p:nvPr/>
        </p:nvSpPr>
        <p:spPr bwMode="auto">
          <a:xfrm>
            <a:off x="2860675" y="2027238"/>
            <a:ext cx="75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07559" name="TextBox 19"/>
          <p:cNvSpPr txBox="1">
            <a:spLocks noChangeArrowheads="1"/>
          </p:cNvSpPr>
          <p:nvPr/>
        </p:nvSpPr>
        <p:spPr bwMode="auto">
          <a:xfrm>
            <a:off x="6003925" y="2027238"/>
            <a:ext cx="755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07560" name="Group 20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7561" name="Group 21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7562" name="Group 22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24200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these values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2674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8582" name="TextBox 18"/>
          <p:cNvSpPr txBox="1">
            <a:spLocks noChangeArrowheads="1"/>
          </p:cNvSpPr>
          <p:nvPr/>
        </p:nvSpPr>
        <p:spPr bwMode="auto">
          <a:xfrm>
            <a:off x="2860675" y="2027238"/>
            <a:ext cx="75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08583" name="TextBox 19"/>
          <p:cNvSpPr txBox="1">
            <a:spLocks noChangeArrowheads="1"/>
          </p:cNvSpPr>
          <p:nvPr/>
        </p:nvSpPr>
        <p:spPr bwMode="auto">
          <a:xfrm>
            <a:off x="6003925" y="2027238"/>
            <a:ext cx="755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08584" name="Group 20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8585" name="Group 21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8586" name="Group 22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these values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09604" name="Group 20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09605" name="Group 21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09606" name="Group 22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Repeat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10628" name="Group 18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0629" name="Group 1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10630" name="Group 20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Find first value at left end greater than pivot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1653" name="TextBox 18"/>
          <p:cNvSpPr txBox="1">
            <a:spLocks noChangeArrowheads="1"/>
          </p:cNvSpPr>
          <p:nvPr/>
        </p:nvSpPr>
        <p:spPr bwMode="auto">
          <a:xfrm>
            <a:off x="4200525" y="2041525"/>
            <a:ext cx="754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grpSp>
        <p:nvGrpSpPr>
          <p:cNvPr id="411654" name="Group 20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1655" name="Group 21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11656" name="Group 22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Find first value at right end less than or equal to pivot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910138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2678" name="TextBox 18"/>
          <p:cNvSpPr txBox="1">
            <a:spLocks noChangeArrowheads="1"/>
          </p:cNvSpPr>
          <p:nvPr/>
        </p:nvSpPr>
        <p:spPr bwMode="auto">
          <a:xfrm>
            <a:off x="4200525" y="2041525"/>
            <a:ext cx="754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12679" name="TextBox 19"/>
          <p:cNvSpPr txBox="1">
            <a:spLocks noChangeArrowheads="1"/>
          </p:cNvSpPr>
          <p:nvPr/>
        </p:nvSpPr>
        <p:spPr bwMode="auto">
          <a:xfrm>
            <a:off x="4646613" y="2041525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12680" name="Group 20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2681" name="Group 21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12682" name="Group 22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13700" name="Group 22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3701" name="Group 23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3702" name="Group 24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Repeat</a:t>
            </a:r>
          </a:p>
        </p:txBody>
      </p:sp>
      <p:grpSp>
        <p:nvGrpSpPr>
          <p:cNvPr id="414724" name="Group 19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4725" name="Group 22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4726" name="Group 23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939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41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5942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942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942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942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942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59415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42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59416" name="Group 25"/>
          <p:cNvGrpSpPr>
            <a:grpSpLocks/>
          </p:cNvGrpSpPr>
          <p:nvPr/>
        </p:nvGrpSpPr>
        <p:grpSpPr bwMode="auto">
          <a:xfrm>
            <a:off x="1806575" y="4356100"/>
            <a:ext cx="976313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42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59417" name="Group 28"/>
          <p:cNvGrpSpPr>
            <a:grpSpLocks/>
          </p:cNvGrpSpPr>
          <p:nvPr/>
        </p:nvGrpSpPr>
        <p:grpSpPr bwMode="auto">
          <a:xfrm>
            <a:off x="21637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42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910138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Find first element at left end greater than pivot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5749" name="TextBox 20"/>
          <p:cNvSpPr txBox="1">
            <a:spLocks noChangeArrowheads="1"/>
          </p:cNvSpPr>
          <p:nvPr/>
        </p:nvSpPr>
        <p:spPr bwMode="auto">
          <a:xfrm>
            <a:off x="4646613" y="2041525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grpSp>
        <p:nvGrpSpPr>
          <p:cNvPr id="415750" name="Group 1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5751" name="Group 1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5752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910138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Find first element at right end less than or equal to pivot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6774" name="TextBox 20"/>
          <p:cNvSpPr txBox="1">
            <a:spLocks noChangeArrowheads="1"/>
          </p:cNvSpPr>
          <p:nvPr/>
        </p:nvSpPr>
        <p:spPr bwMode="auto">
          <a:xfrm>
            <a:off x="4646613" y="2041525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16775" name="TextBox 21"/>
          <p:cNvSpPr txBox="1">
            <a:spLocks noChangeArrowheads="1"/>
          </p:cNvSpPr>
          <p:nvPr/>
        </p:nvSpPr>
        <p:spPr bwMode="auto">
          <a:xfrm>
            <a:off x="4200525" y="2035175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16776" name="Group 19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6777" name="Group 22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6778" name="Group 23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910138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Since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800" dirty="0"/>
              <a:t> has "passed"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1800" dirty="0"/>
              <a:t>, do not exchange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7798" name="TextBox 20"/>
          <p:cNvSpPr txBox="1">
            <a:spLocks noChangeArrowheads="1"/>
          </p:cNvSpPr>
          <p:nvPr/>
        </p:nvSpPr>
        <p:spPr bwMode="auto">
          <a:xfrm>
            <a:off x="4646613" y="2041525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17799" name="TextBox 21"/>
          <p:cNvSpPr txBox="1">
            <a:spLocks noChangeArrowheads="1"/>
          </p:cNvSpPr>
          <p:nvPr/>
        </p:nvSpPr>
        <p:spPr bwMode="auto">
          <a:xfrm>
            <a:off x="4200525" y="2035175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17800" name="Group 19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7801" name="Group 22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7802" name="Group 23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4910138" y="2379663"/>
            <a:ext cx="228600" cy="38100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the pivot value with the value at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8822" name="TextBox 20"/>
          <p:cNvSpPr txBox="1">
            <a:spLocks noChangeArrowheads="1"/>
          </p:cNvSpPr>
          <p:nvPr/>
        </p:nvSpPr>
        <p:spPr bwMode="auto">
          <a:xfrm>
            <a:off x="4646613" y="2041525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418823" name="TextBox 21"/>
          <p:cNvSpPr txBox="1">
            <a:spLocks noChangeArrowheads="1"/>
          </p:cNvSpPr>
          <p:nvPr/>
        </p:nvSpPr>
        <p:spPr bwMode="auto">
          <a:xfrm>
            <a:off x="4200525" y="2035175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18824" name="Group 19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8825" name="Group 22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418826" name="Group 23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the pivot value with the value at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9845" name="TextBox 22"/>
          <p:cNvSpPr txBox="1">
            <a:spLocks noChangeArrowheads="1"/>
          </p:cNvSpPr>
          <p:nvPr/>
        </p:nvSpPr>
        <p:spPr bwMode="auto">
          <a:xfrm>
            <a:off x="4200525" y="2035175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19846" name="Group 23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19847" name="Group 24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419848" name="Group 25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Partitioning </a:t>
            </a:r>
            <a:r>
              <a:rPr lang="en-US" smtClean="0"/>
              <a:t>(cont.)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325" y="4038600"/>
            <a:ext cx="3500438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The pivot value is in the correct position; return the value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800" dirty="0"/>
              <a:t> and assign it to the pivot index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pivIndex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0869" name="TextBox 18"/>
          <p:cNvSpPr txBox="1">
            <a:spLocks noChangeArrowheads="1"/>
          </p:cNvSpPr>
          <p:nvPr/>
        </p:nvSpPr>
        <p:spPr bwMode="auto">
          <a:xfrm>
            <a:off x="4200525" y="2035175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grpSp>
        <p:nvGrpSpPr>
          <p:cNvPr id="420870" name="Group 19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20871" name="Group 2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420872" name="Group 21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 for Partitioning</a:t>
            </a:r>
          </a:p>
        </p:txBody>
      </p:sp>
      <p:pic>
        <p:nvPicPr>
          <p:cNvPr id="42189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1828800"/>
            <a:ext cx="6372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b="1" smtClean="0"/>
              <a:t>Code for </a:t>
            </a:r>
            <a:r>
              <a:rPr lang="en-US" sz="3600" b="1" smtClean="0">
                <a:latin typeface="Courier New" pitchFamily="49" charset="0"/>
                <a:cs typeface="Courier New" pitchFamily="49" charset="0"/>
              </a:rPr>
              <a:t>partition </a:t>
            </a:r>
            <a:r>
              <a:rPr lang="en-US" sz="3600" b="1" smtClean="0"/>
              <a:t>when</a:t>
            </a:r>
            <a:r>
              <a:rPr lang="en-US" sz="3600" b="1" smtClean="0">
                <a:latin typeface="Courier New" pitchFamily="49" charset="0"/>
                <a:cs typeface="Courier New" pitchFamily="49" charset="0"/>
              </a:rPr>
              <a:t> Pivot </a:t>
            </a:r>
            <a:r>
              <a:rPr lang="en-US" sz="3600" b="1" smtClean="0"/>
              <a:t>is the largest or smallest value</a:t>
            </a:r>
          </a:p>
        </p:txBody>
      </p:sp>
      <p:pic>
        <p:nvPicPr>
          <p:cNvPr id="422915" name="Picture 2" descr="C:\Documents and Settings\Administrator\My Documents\Koffman\PPTs\JPEGS\JWCL233_Koffman JPG files\ch08\w0216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38862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6" name="Picture 3" descr="C:\Documents and Settings\Administrator\My Documents\Koffman\PPTs\JPEGS\JWCL233_Koffman JPG files\ch08\w0217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55963"/>
            <a:ext cx="3886200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Revised Partition Algorithm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Quicksort is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 when each split yields one empty subarray, which is the case when the array is presorted</a:t>
            </a:r>
          </a:p>
          <a:p>
            <a:pPr eaLnBrk="1" hangingPunct="1"/>
            <a:r>
              <a:rPr lang="en-US" smtClean="0"/>
              <a:t>A better solution is to pick the pivot value in a way that is less likely to lead to a bad split</a:t>
            </a:r>
          </a:p>
          <a:p>
            <a:pPr lvl="1" eaLnBrk="1" hangingPunct="1"/>
            <a:r>
              <a:rPr lang="en-US" smtClean="0"/>
              <a:t>Use three references: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first, middle, last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mtClean="0"/>
              <a:t>Select the median of the these items as the pivot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Revised Partitioning</a:t>
            </a:r>
          </a:p>
        </p:txBody>
      </p:sp>
      <p:grpSp>
        <p:nvGrpSpPr>
          <p:cNvPr id="425987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25988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25989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042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043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044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045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045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045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045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0439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44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0440" name="Group 25"/>
          <p:cNvGrpSpPr>
            <a:grpSpLocks/>
          </p:cNvGrpSpPr>
          <p:nvPr/>
        </p:nvGrpSpPr>
        <p:grpSpPr bwMode="auto">
          <a:xfrm>
            <a:off x="2270125" y="43767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44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0441" name="Group 28"/>
          <p:cNvGrpSpPr>
            <a:grpSpLocks/>
          </p:cNvGrpSpPr>
          <p:nvPr/>
        </p:nvGrpSpPr>
        <p:grpSpPr bwMode="auto">
          <a:xfrm>
            <a:off x="2163763" y="4376738"/>
            <a:ext cx="976312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44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3359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27011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27018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27019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21" name="Down Arrow 20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7013" name="TextBox 21"/>
          <p:cNvSpPr txBox="1">
            <a:spLocks noChangeArrowheads="1"/>
          </p:cNvSpPr>
          <p:nvPr/>
        </p:nvSpPr>
        <p:spPr bwMode="auto">
          <a:xfrm>
            <a:off x="4044950" y="2020888"/>
            <a:ext cx="1063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middle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6479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7015" name="TextBox 23"/>
          <p:cNvSpPr txBox="1">
            <a:spLocks noChangeArrowheads="1"/>
          </p:cNvSpPr>
          <p:nvPr/>
        </p:nvSpPr>
        <p:spPr bwMode="auto">
          <a:xfrm>
            <a:off x="2352675" y="2035175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first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67450" y="2363788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7017" name="TextBox 25"/>
          <p:cNvSpPr txBox="1">
            <a:spLocks noChangeArrowheads="1"/>
          </p:cNvSpPr>
          <p:nvPr/>
        </p:nvSpPr>
        <p:spPr bwMode="auto">
          <a:xfrm>
            <a:off x="6003925" y="2019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28035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28043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428044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4324350" y="4038600"/>
            <a:ext cx="1828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Sort these values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8038" name="TextBox 21"/>
          <p:cNvSpPr txBox="1">
            <a:spLocks noChangeArrowheads="1"/>
          </p:cNvSpPr>
          <p:nvPr/>
        </p:nvSpPr>
        <p:spPr bwMode="auto">
          <a:xfrm>
            <a:off x="4044950" y="2020888"/>
            <a:ext cx="1063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middle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6479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8040" name="TextBox 23"/>
          <p:cNvSpPr txBox="1">
            <a:spLocks noChangeArrowheads="1"/>
          </p:cNvSpPr>
          <p:nvPr/>
        </p:nvSpPr>
        <p:spPr bwMode="auto">
          <a:xfrm>
            <a:off x="2352675" y="2035175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first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67450" y="2363788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8042" name="TextBox 25"/>
          <p:cNvSpPr txBox="1">
            <a:spLocks noChangeArrowheads="1"/>
          </p:cNvSpPr>
          <p:nvPr/>
        </p:nvSpPr>
        <p:spPr bwMode="auto">
          <a:xfrm>
            <a:off x="6003925" y="2019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29059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29067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429068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4324350" y="4038600"/>
            <a:ext cx="1828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Sort these values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9062" name="TextBox 21"/>
          <p:cNvSpPr txBox="1">
            <a:spLocks noChangeArrowheads="1"/>
          </p:cNvSpPr>
          <p:nvPr/>
        </p:nvSpPr>
        <p:spPr bwMode="auto">
          <a:xfrm>
            <a:off x="4044950" y="2020888"/>
            <a:ext cx="1063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middle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6479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9064" name="TextBox 23"/>
          <p:cNvSpPr txBox="1">
            <a:spLocks noChangeArrowheads="1"/>
          </p:cNvSpPr>
          <p:nvPr/>
        </p:nvSpPr>
        <p:spPr bwMode="auto">
          <a:xfrm>
            <a:off x="2352675" y="2035175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first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67450" y="2363788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9066" name="TextBox 25"/>
          <p:cNvSpPr txBox="1">
            <a:spLocks noChangeArrowheads="1"/>
          </p:cNvSpPr>
          <p:nvPr/>
        </p:nvSpPr>
        <p:spPr bwMode="auto">
          <a:xfrm>
            <a:off x="6003925" y="2019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30083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30091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</p:grpSp>
        <p:grpSp>
          <p:nvGrpSpPr>
            <p:cNvPr id="430092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4324350" y="4038600"/>
            <a:ext cx="1828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middle with first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0086" name="TextBox 21"/>
          <p:cNvSpPr txBox="1">
            <a:spLocks noChangeArrowheads="1"/>
          </p:cNvSpPr>
          <p:nvPr/>
        </p:nvSpPr>
        <p:spPr bwMode="auto">
          <a:xfrm>
            <a:off x="4044950" y="2020888"/>
            <a:ext cx="1063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middle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6479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0088" name="TextBox 23"/>
          <p:cNvSpPr txBox="1">
            <a:spLocks noChangeArrowheads="1"/>
          </p:cNvSpPr>
          <p:nvPr/>
        </p:nvSpPr>
        <p:spPr bwMode="auto">
          <a:xfrm>
            <a:off x="2352675" y="2035175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first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67450" y="2363788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0090" name="TextBox 25"/>
          <p:cNvSpPr txBox="1">
            <a:spLocks noChangeArrowheads="1"/>
          </p:cNvSpPr>
          <p:nvPr/>
        </p:nvSpPr>
        <p:spPr bwMode="auto">
          <a:xfrm>
            <a:off x="6003925" y="2019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31107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31115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  <p:grpSp>
          <p:nvGrpSpPr>
            <p:cNvPr id="431116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4324350" y="4038600"/>
            <a:ext cx="1828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Exchange middle with first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462463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1110" name="TextBox 21"/>
          <p:cNvSpPr txBox="1">
            <a:spLocks noChangeArrowheads="1"/>
          </p:cNvSpPr>
          <p:nvPr/>
        </p:nvSpPr>
        <p:spPr bwMode="auto">
          <a:xfrm>
            <a:off x="4044950" y="2020888"/>
            <a:ext cx="1063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middle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647950" y="2379663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1112" name="TextBox 23"/>
          <p:cNvSpPr txBox="1">
            <a:spLocks noChangeArrowheads="1"/>
          </p:cNvSpPr>
          <p:nvPr/>
        </p:nvSpPr>
        <p:spPr bwMode="auto">
          <a:xfrm>
            <a:off x="2352675" y="2035175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first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67450" y="2363788"/>
            <a:ext cx="228600" cy="3810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1114" name="TextBox 25"/>
          <p:cNvSpPr txBox="1">
            <a:spLocks noChangeArrowheads="1"/>
          </p:cNvSpPr>
          <p:nvPr/>
        </p:nvSpPr>
        <p:spPr bwMode="auto">
          <a:xfrm>
            <a:off x="6003925" y="2019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Revised Partitioning </a:t>
            </a:r>
            <a:r>
              <a:rPr lang="en-US" dirty="0" smtClean="0"/>
              <a:t>(cont.)</a:t>
            </a:r>
          </a:p>
        </p:txBody>
      </p:sp>
      <p:grpSp>
        <p:nvGrpSpPr>
          <p:cNvPr id="432131" name="Group 7"/>
          <p:cNvGrpSpPr>
            <a:grpSpLocks/>
          </p:cNvGrpSpPr>
          <p:nvPr/>
        </p:nvGrpSpPr>
        <p:grpSpPr bwMode="auto">
          <a:xfrm>
            <a:off x="2533650" y="2760663"/>
            <a:ext cx="4076700" cy="457200"/>
            <a:chOff x="940761" y="3218432"/>
            <a:chExt cx="4076700" cy="457200"/>
          </a:xfrm>
        </p:grpSpPr>
        <p:grpSp>
          <p:nvGrpSpPr>
            <p:cNvPr id="432133" name="Group 8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  <p:grpSp>
          <p:nvGrpSpPr>
            <p:cNvPr id="432134" name="Group 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3890963" y="4038600"/>
            <a:ext cx="2262187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Run the partition algorithm using the first element as the pivot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Algorithm for Revised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4000" b="1" dirty="0" smtClean="0"/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33155" name="Rectangle 4"/>
          <p:cNvSpPr>
            <a:spLocks noChangeArrowheads="1"/>
          </p:cNvSpPr>
          <p:nvPr/>
        </p:nvSpPr>
        <p:spPr bwMode="auto">
          <a:xfrm>
            <a:off x="152400" y="1600200"/>
            <a:ext cx="8763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</a:rPr>
              <a:t>Algorithm for Revised partition Method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1.     </a:t>
            </a:r>
            <a:r>
              <a:rPr lang="en-US" sz="1200" b="1"/>
              <a:t>Sort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table[first], table[middle], </a:t>
            </a:r>
            <a:r>
              <a:rPr lang="en-US" sz="1200" b="1"/>
              <a:t>and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table[last]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2.     </a:t>
            </a:r>
            <a:r>
              <a:rPr lang="en-US" sz="1200" b="1"/>
              <a:t>Move the median value to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table[first] </a:t>
            </a:r>
            <a:r>
              <a:rPr lang="en-US" sz="1200" b="1"/>
              <a:t>(the pivot value) by exchanging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table[first] </a:t>
            </a:r>
            <a:r>
              <a:rPr lang="en-US" sz="1200" b="1"/>
              <a:t>and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table[middle].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3.     </a:t>
            </a:r>
            <a:r>
              <a:rPr lang="en-US" sz="1200" b="1"/>
              <a:t>Initialize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1200" b="1"/>
              <a:t> to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200" b="1"/>
              <a:t> and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200" b="1"/>
              <a:t> to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last</a:t>
            </a:r>
            <a:endParaRPr lang="en-US" sz="1200" b="1"/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4. 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5. 	</a:t>
            </a:r>
            <a:r>
              <a:rPr lang="en-US" sz="1200" b="1"/>
              <a:t>Increment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1200" b="1"/>
              <a:t> until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1200" b="1"/>
              <a:t> selects the first element greater than the pivot value or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1200" b="1"/>
              <a:t> has reached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last</a:t>
            </a:r>
            <a:endParaRPr lang="en-US" sz="1200" b="1"/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6. 	</a:t>
            </a:r>
            <a:r>
              <a:rPr lang="en-US" sz="1200" b="1"/>
              <a:t>Decrement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200" b="1"/>
              <a:t> until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200" b="1"/>
              <a:t> selects the first element less than or equal to the pivot value or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200" b="1"/>
              <a:t> has 	reached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first</a:t>
            </a:r>
            <a:endParaRPr lang="en-US" sz="1200" b="1"/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7. 	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if up &lt; down </a:t>
            </a:r>
            <a:r>
              <a:rPr lang="en-US" sz="1200" b="1"/>
              <a:t>then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8.     	          </a:t>
            </a:r>
            <a:r>
              <a:rPr lang="en-US" sz="1200" b="1"/>
              <a:t>Exchange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table[up] </a:t>
            </a:r>
            <a:r>
              <a:rPr lang="en-US" sz="1200" b="1"/>
              <a:t>and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table[down]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9. 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while up </a:t>
            </a:r>
            <a:r>
              <a:rPr lang="en-US" sz="1200" b="1"/>
              <a:t>is to the left of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endParaRPr lang="en-US" sz="1200" b="1"/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10.   </a:t>
            </a:r>
            <a:r>
              <a:rPr lang="en-US" sz="1200" b="1"/>
              <a:t>Exchange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table[first] </a:t>
            </a:r>
            <a:r>
              <a:rPr lang="en-US" sz="1200" b="1"/>
              <a:t>and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table[down]</a:t>
            </a:r>
          </a:p>
          <a:p>
            <a:endParaRPr lang="en-US" sz="1200" b="1">
              <a:solidFill>
                <a:schemeClr val="accent2"/>
              </a:solidFill>
            </a:endParaRPr>
          </a:p>
          <a:p>
            <a:r>
              <a:rPr lang="en-US" sz="1200" b="1">
                <a:solidFill>
                  <a:schemeClr val="accent2"/>
                </a:solidFill>
              </a:rPr>
              <a:t>11.   </a:t>
            </a:r>
            <a:r>
              <a:rPr lang="en-US" sz="1200" b="1"/>
              <a:t>Return the value of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z="1200" b="1"/>
              <a:t> to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pivIndex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Testing the Sort Algorithms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Use a variety of test cases</a:t>
            </a:r>
          </a:p>
          <a:p>
            <a:pPr lvl="1" eaLnBrk="1" hangingPunct="1"/>
            <a:r>
              <a:rPr lang="en-US" smtClean="0"/>
              <a:t>small and large arrays</a:t>
            </a:r>
          </a:p>
          <a:p>
            <a:pPr lvl="1" eaLnBrk="1" hangingPunct="1"/>
            <a:r>
              <a:rPr lang="en-US" smtClean="0"/>
              <a:t>arrays in random order</a:t>
            </a:r>
          </a:p>
          <a:p>
            <a:pPr lvl="1" eaLnBrk="1" hangingPunct="1"/>
            <a:r>
              <a:rPr lang="en-US" smtClean="0"/>
              <a:t>arrays that are already sorted</a:t>
            </a:r>
          </a:p>
          <a:p>
            <a:pPr lvl="1" eaLnBrk="1" hangingPunct="1"/>
            <a:r>
              <a:rPr lang="en-US" smtClean="0"/>
              <a:t>arrays with duplicate values</a:t>
            </a:r>
          </a:p>
          <a:p>
            <a:pPr eaLnBrk="1" hangingPunct="1"/>
            <a:r>
              <a:rPr lang="en-US" smtClean="0"/>
              <a:t>Compare performance on each type of array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The Dutch National Flag Problem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 variety of partitioning algorithms for quicksort have been published</a:t>
            </a:r>
          </a:p>
          <a:p>
            <a:pPr eaLnBrk="1" hangingPunct="1"/>
            <a:r>
              <a:rPr lang="en-US" smtClean="0"/>
              <a:t>A popular variation uses a single left-to-right scan of the array</a:t>
            </a:r>
          </a:p>
          <a:p>
            <a:pPr eaLnBrk="1" hangingPunct="1"/>
            <a:r>
              <a:rPr lang="en-US" smtClean="0"/>
              <a:t>Edsger W. Dijkstra developed a partitioning algorithm using both techniques to partition an array into three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Problem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smtClean="0"/>
              <a:t>Partition a disordered three-color flag into the appropriate three segments by writing software for an unscrambling machine</a:t>
            </a:r>
          </a:p>
          <a:p>
            <a:pPr eaLnBrk="1" hangingPunct="1"/>
            <a:endParaRPr lang="en-US" smtClean="0"/>
          </a:p>
        </p:txBody>
      </p:sp>
      <p:pic>
        <p:nvPicPr>
          <p:cNvPr id="440324" name="Picture 2" descr="C:\Documents and Settings\Administrator\My Documents\Koffman\PPTs\JPEGS\JWCL233_Koffman JPG files\ch08\w0219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31511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5" name="Picture 3" descr="C:\Documents and Settings\Administrator\My Documents\Koffman\PPTs\JPEGS\JWCL233_Koffman JPG files\ch08\w0220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52800"/>
            <a:ext cx="31511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144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46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147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147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147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147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147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1463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47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1464" name="Group 25"/>
          <p:cNvGrpSpPr>
            <a:grpSpLocks/>
          </p:cNvGrpSpPr>
          <p:nvPr/>
        </p:nvGrpSpPr>
        <p:grpSpPr bwMode="auto">
          <a:xfrm>
            <a:off x="2163763" y="4362450"/>
            <a:ext cx="976312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47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1465" name="Group 28"/>
          <p:cNvGrpSpPr>
            <a:grpSpLocks/>
          </p:cNvGrpSpPr>
          <p:nvPr/>
        </p:nvGrpSpPr>
        <p:grpSpPr bwMode="auto">
          <a:xfrm>
            <a:off x="2613025" y="4394200"/>
            <a:ext cx="976313" cy="687388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17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46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</a:t>
            </a:r>
          </a:p>
        </p:txBody>
      </p:sp>
      <p:sp>
        <p:nvSpPr>
          <p:cNvPr id="44134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The unscrambling machine can </a:t>
            </a:r>
          </a:p>
          <a:p>
            <a:pPr lvl="1" eaLnBrk="1" hangingPunct="1"/>
            <a:r>
              <a:rPr lang="en-US" smtClean="0"/>
              <a:t>look at one thread in the flag and determine its color</a:t>
            </a:r>
          </a:p>
          <a:p>
            <a:pPr lvl="1" eaLnBrk="1" hangingPunct="1"/>
            <a:r>
              <a:rPr lang="en-US" smtClean="0"/>
              <a:t>swap the position of two threads in the flag</a:t>
            </a:r>
          </a:p>
          <a:p>
            <a:pPr lvl="1" eaLnBrk="1" hangingPunct="1"/>
            <a:r>
              <a:rPr lang="en-US" smtClean="0"/>
              <a:t>execute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/>
              <a:t> loops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Design – Loop Invariant</a:t>
            </a:r>
          </a:p>
        </p:txBody>
      </p:sp>
      <p:sp>
        <p:nvSpPr>
          <p:cNvPr id="4423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As with quicksort, values between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mtClean="0"/>
              <a:t> are less than or equal to the pivot</a:t>
            </a:r>
          </a:p>
          <a:p>
            <a:pPr eaLnBrk="1" hangingPunct="1"/>
            <a:r>
              <a:rPr lang="en-US" smtClean="0"/>
              <a:t>Values between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smtClean="0"/>
              <a:t> are greater than the pivot</a:t>
            </a:r>
          </a:p>
          <a:p>
            <a:pPr eaLnBrk="1" hangingPunct="1"/>
            <a:r>
              <a:rPr lang="en-US" smtClean="0"/>
              <a:t>Values between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smtClean="0"/>
              <a:t> are unknown</a:t>
            </a:r>
          </a:p>
          <a:p>
            <a:pPr eaLnBrk="1" hangingPunct="1"/>
            <a:r>
              <a:rPr lang="en-US" smtClean="0"/>
              <a:t>Initially,</a:t>
            </a:r>
          </a:p>
          <a:p>
            <a:pPr lvl="1" eaLnBrk="1" hangingPunct="1"/>
            <a:r>
              <a:rPr lang="en-US" smtClean="0"/>
              <a:t>The unknown region is the entire array (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first == up</a:t>
            </a:r>
            <a:r>
              <a:rPr lang="en-US" smtClean="0"/>
              <a:t> and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down == last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Design</a:t>
            </a:r>
          </a:p>
        </p:txBody>
      </p:sp>
      <p:sp>
        <p:nvSpPr>
          <p:cNvPr id="4433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/>
              <a:t>Have four regions: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Red (light gray)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unknown (dark gray)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Flag is complete: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0 &lt;= i &lt; red </a:t>
            </a:r>
            <a:r>
              <a:rPr lang="en-US" sz="2400" smtClean="0"/>
              <a:t>then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threads[i] </a:t>
            </a:r>
            <a:r>
              <a:rPr lang="en-US" sz="2400" smtClean="0"/>
              <a:t>is 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white &lt; i &lt;= blue </a:t>
            </a:r>
            <a:r>
              <a:rPr lang="en-US" sz="2400" smtClean="0"/>
              <a:t>then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threads[i] </a:t>
            </a:r>
            <a:r>
              <a:rPr lang="en-US" sz="2400" smtClean="0"/>
              <a:t>is white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blue &lt; i &lt; HEIGHT </a:t>
            </a:r>
            <a:r>
              <a:rPr lang="en-US" sz="2400" smtClean="0"/>
              <a:t>then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threads[i] </a:t>
            </a:r>
            <a:r>
              <a:rPr lang="en-US" sz="2400" smtClean="0"/>
              <a:t>is blue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red &lt;= i &lt;= white </a:t>
            </a:r>
            <a:r>
              <a:rPr lang="en-US" sz="2700" smtClean="0"/>
              <a:t>then the flag is not complete and the color is unknown</a:t>
            </a:r>
          </a:p>
        </p:txBody>
      </p:sp>
      <p:pic>
        <p:nvPicPr>
          <p:cNvPr id="443396" name="Picture 2" descr="C:\Documents and Settings\Administrator\My Documents\Koffman\PPTs\JPEGS\JWCL233_Koffman JPG files\ch08\w022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00200"/>
            <a:ext cx="414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Algorithm</a:t>
            </a:r>
          </a:p>
        </p:txBody>
      </p:sp>
      <p:pic>
        <p:nvPicPr>
          <p:cNvPr id="4444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4485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Preserving the Loop Invariant</a:t>
            </a:r>
          </a:p>
        </p:txBody>
      </p:sp>
      <p:sp>
        <p:nvSpPr>
          <p:cNvPr id="4454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Assume we know the value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threads[white]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either leave it where it is (in the white region if it is white) or 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place it in the region where it belongs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sz="320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Preserving the Loop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Three cases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The color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threads[white]</a:t>
            </a:r>
            <a:r>
              <a:rPr lang="en-US" dirty="0" smtClean="0"/>
              <a:t> is white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>
                <a:cs typeface="Courier New" pitchFamily="49" charset="0"/>
              </a:rPr>
              <a:t>Decrement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dirty="0" smtClean="0">
                <a:cs typeface="Courier New" pitchFamily="49" charset="0"/>
              </a:rPr>
              <a:t>, increasing the size of the white region by one thread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The color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threads[white]</a:t>
            </a:r>
            <a:r>
              <a:rPr lang="en-US" dirty="0" smtClean="0"/>
              <a:t> is red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The color of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threads[red]</a:t>
            </a:r>
            <a:r>
              <a:rPr lang="en-US" sz="2500" dirty="0" smtClean="0"/>
              <a:t> </a:t>
            </a:r>
            <a:r>
              <a:rPr lang="en-US" dirty="0" smtClean="0"/>
              <a:t>is unknown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Swap the thread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threads[red]</a:t>
            </a:r>
            <a:r>
              <a:rPr lang="en-US" sz="2500" dirty="0" smtClean="0"/>
              <a:t> </a:t>
            </a:r>
            <a:r>
              <a:rPr lang="en-US" dirty="0" smtClean="0"/>
              <a:t>with the thread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threads[white]</a:t>
            </a:r>
            <a:r>
              <a:rPr lang="en-US" sz="2500" dirty="0" smtClean="0"/>
              <a:t>,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adding the thread to the end of the red region and reducing the size of the unknown region by one thread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The color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threads[white]</a:t>
            </a:r>
            <a:r>
              <a:rPr lang="en-US" dirty="0" smtClean="0"/>
              <a:t> is blue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The color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threads[blue]</a:t>
            </a:r>
            <a:r>
              <a:rPr lang="en-US" sz="2500" dirty="0" smtClean="0"/>
              <a:t> </a:t>
            </a:r>
            <a:r>
              <a:rPr lang="en-US" dirty="0" smtClean="0"/>
              <a:t>is white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Swap the thread at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threads[white]</a:t>
            </a:r>
            <a:r>
              <a:rPr lang="en-US" sz="2500" dirty="0" smtClean="0"/>
              <a:t> </a:t>
            </a:r>
            <a:r>
              <a:rPr lang="en-US" dirty="0" smtClean="0"/>
              <a:t>with the thread at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threads[blue]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Decrement both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/>
              <a:t> and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sz="2500" dirty="0" smtClean="0"/>
              <a:t>,</a:t>
            </a:r>
            <a:r>
              <a:rPr lang="en-US" dirty="0" smtClean="0"/>
              <a:t> inserting the thread at the beginning of the blue region and reducing the size of the unknown region by one thread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1314450" lvl="2" indent="-514350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Sort Review</a:t>
            </a:r>
          </a:p>
        </p:txBody>
      </p:sp>
      <p:pic>
        <p:nvPicPr>
          <p:cNvPr id="449539" name="Picture 2" descr="C:\Documents and Settings\Administrator\My Documents\Koffman\PPTs\Koffman_Digital Request 150 DPI JPEG\Ch08\Table 8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3517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Using Java Sorting Methods </a:t>
            </a:r>
            <a:r>
              <a:rPr lang="en-US" dirty="0" smtClean="0"/>
              <a:t>(cont.)</a:t>
            </a:r>
          </a:p>
        </p:txBody>
      </p:sp>
      <p:pic>
        <p:nvPicPr>
          <p:cNvPr id="15363" name="Picture 2" descr="C:\Documents and Settings\Administrator\My Documents\Koffman\PPTs\Koffman_Digital Request 150 DPI JPEG\Ch08\Table 8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5246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246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248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249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249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249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250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250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2487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49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2488" name="Group 25"/>
          <p:cNvGrpSpPr>
            <a:grpSpLocks/>
          </p:cNvGrpSpPr>
          <p:nvPr/>
        </p:nvGrpSpPr>
        <p:grpSpPr bwMode="auto">
          <a:xfrm>
            <a:off x="2163763" y="4362450"/>
            <a:ext cx="976312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49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2489" name="Group 28"/>
          <p:cNvGrpSpPr>
            <a:grpSpLocks/>
          </p:cNvGrpSpPr>
          <p:nvPr/>
        </p:nvGrpSpPr>
        <p:grpSpPr bwMode="auto">
          <a:xfrm>
            <a:off x="2613025" y="4394200"/>
            <a:ext cx="976313" cy="687388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17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49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349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351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352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352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352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352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352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3511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52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3512" name="Group 25"/>
          <p:cNvGrpSpPr>
            <a:grpSpLocks/>
          </p:cNvGrpSpPr>
          <p:nvPr/>
        </p:nvGrpSpPr>
        <p:grpSpPr bwMode="auto">
          <a:xfrm>
            <a:off x="2163763" y="4362450"/>
            <a:ext cx="976312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51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3513" name="Group 28"/>
          <p:cNvGrpSpPr>
            <a:grpSpLocks/>
          </p:cNvGrpSpPr>
          <p:nvPr/>
        </p:nvGrpSpPr>
        <p:grpSpPr bwMode="auto">
          <a:xfrm>
            <a:off x="3070225" y="436245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51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451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53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454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454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454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454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454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4535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54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4536" name="Group 25"/>
          <p:cNvGrpSpPr>
            <a:grpSpLocks/>
          </p:cNvGrpSpPr>
          <p:nvPr/>
        </p:nvGrpSpPr>
        <p:grpSpPr bwMode="auto">
          <a:xfrm>
            <a:off x="2163763" y="4362450"/>
            <a:ext cx="976312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54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4537" name="Group 28"/>
          <p:cNvGrpSpPr>
            <a:grpSpLocks/>
          </p:cNvGrpSpPr>
          <p:nvPr/>
        </p:nvGrpSpPr>
        <p:grpSpPr bwMode="auto">
          <a:xfrm>
            <a:off x="3070225" y="436245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54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15594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555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556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557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557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557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557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5559" name="Group 22"/>
          <p:cNvGrpSpPr>
            <a:grpSpLocks/>
          </p:cNvGrpSpPr>
          <p:nvPr/>
        </p:nvGrpSpPr>
        <p:grpSpPr bwMode="auto">
          <a:xfrm>
            <a:off x="16986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56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5560" name="Group 25"/>
          <p:cNvGrpSpPr>
            <a:grpSpLocks/>
          </p:cNvGrpSpPr>
          <p:nvPr/>
        </p:nvGrpSpPr>
        <p:grpSpPr bwMode="auto">
          <a:xfrm>
            <a:off x="2163763" y="4362450"/>
            <a:ext cx="976312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56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5561" name="Group 28"/>
          <p:cNvGrpSpPr>
            <a:grpSpLocks/>
          </p:cNvGrpSpPr>
          <p:nvPr/>
        </p:nvGrpSpPr>
        <p:grpSpPr bwMode="auto">
          <a:xfrm>
            <a:off x="3070225" y="436245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56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093369" y="36790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656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58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659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659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659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659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659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6583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59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6584" name="Group 25"/>
          <p:cNvGrpSpPr>
            <a:grpSpLocks/>
          </p:cNvGrpSpPr>
          <p:nvPr/>
        </p:nvGrpSpPr>
        <p:grpSpPr bwMode="auto">
          <a:xfrm>
            <a:off x="2263775" y="4351338"/>
            <a:ext cx="976313" cy="965200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151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59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6585" name="Group 28"/>
          <p:cNvGrpSpPr>
            <a:grpSpLocks/>
          </p:cNvGrpSpPr>
          <p:nvPr/>
        </p:nvGrpSpPr>
        <p:grpSpPr bwMode="auto">
          <a:xfrm>
            <a:off x="3070225" y="436245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58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1835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758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60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761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761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761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762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762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7607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61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7608" name="Group 25"/>
          <p:cNvGrpSpPr>
            <a:grpSpLocks/>
          </p:cNvGrpSpPr>
          <p:nvPr/>
        </p:nvGrpSpPr>
        <p:grpSpPr bwMode="auto">
          <a:xfrm>
            <a:off x="2263775" y="4351338"/>
            <a:ext cx="976313" cy="965200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151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61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7609" name="Group 28"/>
          <p:cNvGrpSpPr>
            <a:grpSpLocks/>
          </p:cNvGrpSpPr>
          <p:nvPr/>
        </p:nvGrpSpPr>
        <p:grpSpPr bwMode="auto">
          <a:xfrm>
            <a:off x="3070225" y="436245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61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6069" y="2140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861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863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864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64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864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864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864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8631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64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8632" name="Group 25"/>
          <p:cNvGrpSpPr>
            <a:grpSpLocks/>
          </p:cNvGrpSpPr>
          <p:nvPr/>
        </p:nvGrpSpPr>
        <p:grpSpPr bwMode="auto">
          <a:xfrm>
            <a:off x="2263775" y="4351338"/>
            <a:ext cx="976313" cy="965200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151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63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8633" name="Group 28"/>
          <p:cNvGrpSpPr>
            <a:grpSpLocks/>
          </p:cNvGrpSpPr>
          <p:nvPr/>
        </p:nvGrpSpPr>
        <p:grpSpPr bwMode="auto">
          <a:xfrm>
            <a:off x="2613025" y="435610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63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963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965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6966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966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66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966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966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69655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66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69656" name="Group 25"/>
          <p:cNvGrpSpPr>
            <a:grpSpLocks/>
          </p:cNvGrpSpPr>
          <p:nvPr/>
        </p:nvGrpSpPr>
        <p:grpSpPr bwMode="auto">
          <a:xfrm>
            <a:off x="2263775" y="4351338"/>
            <a:ext cx="976313" cy="965200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151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66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69657" name="Group 28"/>
          <p:cNvGrpSpPr>
            <a:grpSpLocks/>
          </p:cNvGrpSpPr>
          <p:nvPr/>
        </p:nvGrpSpPr>
        <p:grpSpPr bwMode="auto">
          <a:xfrm>
            <a:off x="2613025" y="435610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66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066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067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068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069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069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69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069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0679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68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0680" name="Group 25"/>
          <p:cNvGrpSpPr>
            <a:grpSpLocks/>
          </p:cNvGrpSpPr>
          <p:nvPr/>
        </p:nvGrpSpPr>
        <p:grpSpPr bwMode="auto">
          <a:xfrm>
            <a:off x="2751138" y="4356100"/>
            <a:ext cx="977900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4788" y="3975815"/>
              <a:ext cx="215624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68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0681" name="Group 28"/>
          <p:cNvGrpSpPr>
            <a:grpSpLocks/>
          </p:cNvGrpSpPr>
          <p:nvPr/>
        </p:nvGrpSpPr>
        <p:grpSpPr bwMode="auto">
          <a:xfrm>
            <a:off x="2613025" y="4356100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68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3359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168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70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171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1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171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71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1703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71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1704" name="Group 25"/>
          <p:cNvGrpSpPr>
            <a:grpSpLocks/>
          </p:cNvGrpSpPr>
          <p:nvPr/>
        </p:nvGrpSpPr>
        <p:grpSpPr bwMode="auto">
          <a:xfrm>
            <a:off x="2613025" y="43640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71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1705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70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Selection Sort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Selection sort is relatively easy to understand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It sorts an array by making several passes through the array, selecting a next smallest item in the array each time and placing it where it belongs in the array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While the sort algorithms are not limited to arrays, throughout this chapter we will sort arrays for simplicity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All items to be sorted must be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 smtClean="0"/>
              <a:t> objects, so, for example, any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values must be wrapped in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 objects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270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272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273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273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273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274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274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2727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73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2728" name="Group 25"/>
          <p:cNvGrpSpPr>
            <a:grpSpLocks/>
          </p:cNvGrpSpPr>
          <p:nvPr/>
        </p:nvGrpSpPr>
        <p:grpSpPr bwMode="auto">
          <a:xfrm>
            <a:off x="2613025" y="436403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73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2729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73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8265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373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75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376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376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376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376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376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3751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76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3752" name="Group 25"/>
          <p:cNvGrpSpPr>
            <a:grpSpLocks/>
          </p:cNvGrpSpPr>
          <p:nvPr/>
        </p:nvGrpSpPr>
        <p:grpSpPr bwMode="auto">
          <a:xfrm>
            <a:off x="3208338" y="4349750"/>
            <a:ext cx="977900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4788" y="3975815"/>
              <a:ext cx="215624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75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3753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75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15594" y="3359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475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77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478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478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478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478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478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4775" name="Group 22"/>
          <p:cNvGrpSpPr>
            <a:grpSpLocks/>
          </p:cNvGrpSpPr>
          <p:nvPr/>
        </p:nvGrpSpPr>
        <p:grpSpPr bwMode="auto">
          <a:xfrm>
            <a:off x="2155825" y="4356100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78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4776" name="Group 25"/>
          <p:cNvGrpSpPr>
            <a:grpSpLocks/>
          </p:cNvGrpSpPr>
          <p:nvPr/>
        </p:nvGrpSpPr>
        <p:grpSpPr bwMode="auto">
          <a:xfrm>
            <a:off x="3208338" y="4349750"/>
            <a:ext cx="977900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4788" y="3975815"/>
              <a:ext cx="215624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78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4777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78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36790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578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79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580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581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581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581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581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5799" name="Group 22"/>
          <p:cNvGrpSpPr>
            <a:grpSpLocks/>
          </p:cNvGrpSpPr>
          <p:nvPr/>
        </p:nvGrpSpPr>
        <p:grpSpPr bwMode="auto">
          <a:xfrm>
            <a:off x="2613025" y="4357688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808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5800" name="Group 25"/>
          <p:cNvGrpSpPr>
            <a:grpSpLocks/>
          </p:cNvGrpSpPr>
          <p:nvPr/>
        </p:nvGrpSpPr>
        <p:grpSpPr bwMode="auto">
          <a:xfrm>
            <a:off x="3208338" y="4349750"/>
            <a:ext cx="977900" cy="966788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4788" y="3975815"/>
              <a:ext cx="215624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806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5801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804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1835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6804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6822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683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683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683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683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683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6823" name="Group 22"/>
          <p:cNvGrpSpPr>
            <a:grpSpLocks/>
          </p:cNvGrpSpPr>
          <p:nvPr/>
        </p:nvGrpSpPr>
        <p:grpSpPr bwMode="auto">
          <a:xfrm>
            <a:off x="2613025" y="4357688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832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6824" name="Group 25"/>
          <p:cNvGrpSpPr>
            <a:grpSpLocks/>
          </p:cNvGrpSpPr>
          <p:nvPr/>
        </p:nvGrpSpPr>
        <p:grpSpPr bwMode="auto">
          <a:xfrm>
            <a:off x="2720975" y="435768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830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6825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8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26706" y="2140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7828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7846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7857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7858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7859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7860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7861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7847" name="Group 22"/>
          <p:cNvGrpSpPr>
            <a:grpSpLocks/>
          </p:cNvGrpSpPr>
          <p:nvPr/>
        </p:nvGrpSpPr>
        <p:grpSpPr bwMode="auto">
          <a:xfrm>
            <a:off x="2613025" y="4357688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856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7848" name="Group 25"/>
          <p:cNvGrpSpPr>
            <a:grpSpLocks/>
          </p:cNvGrpSpPr>
          <p:nvPr/>
        </p:nvGrpSpPr>
        <p:grpSpPr bwMode="auto">
          <a:xfrm>
            <a:off x="2720975" y="435768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854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7849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852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15594" y="25217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8852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870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8881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8882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8883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8884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8885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8871" name="Group 22"/>
          <p:cNvGrpSpPr>
            <a:grpSpLocks/>
          </p:cNvGrpSpPr>
          <p:nvPr/>
        </p:nvGrpSpPr>
        <p:grpSpPr bwMode="auto">
          <a:xfrm>
            <a:off x="2613025" y="4357688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880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8872" name="Group 25"/>
          <p:cNvGrpSpPr>
            <a:grpSpLocks/>
          </p:cNvGrpSpPr>
          <p:nvPr/>
        </p:nvGrpSpPr>
        <p:grpSpPr bwMode="auto">
          <a:xfrm>
            <a:off x="2720975" y="435768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878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8873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876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107656" y="279479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9876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9894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79905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9906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9907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9908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9909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79895" name="Group 22"/>
          <p:cNvGrpSpPr>
            <a:grpSpLocks/>
          </p:cNvGrpSpPr>
          <p:nvPr/>
        </p:nvGrpSpPr>
        <p:grpSpPr bwMode="auto">
          <a:xfrm>
            <a:off x="2613025" y="4357688"/>
            <a:ext cx="976313" cy="688975"/>
            <a:chOff x="1264276" y="3975815"/>
            <a:chExt cx="976648" cy="688777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904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79896" name="Group 25"/>
          <p:cNvGrpSpPr>
            <a:grpSpLocks/>
          </p:cNvGrpSpPr>
          <p:nvPr/>
        </p:nvGrpSpPr>
        <p:grpSpPr bwMode="auto">
          <a:xfrm>
            <a:off x="2720975" y="4357688"/>
            <a:ext cx="976313" cy="966787"/>
            <a:chOff x="1264276" y="3975815"/>
            <a:chExt cx="976648" cy="966503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7" cy="38088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902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79897" name="Group 28"/>
          <p:cNvGrpSpPr>
            <a:grpSpLocks/>
          </p:cNvGrpSpPr>
          <p:nvPr/>
        </p:nvGrpSpPr>
        <p:grpSpPr bwMode="auto">
          <a:xfrm>
            <a:off x="3070225" y="4357688"/>
            <a:ext cx="976313" cy="688975"/>
            <a:chOff x="1264276" y="3975815"/>
            <a:chExt cx="976648" cy="688777"/>
          </a:xfrm>
        </p:grpSpPr>
        <p:sp>
          <p:nvSpPr>
            <p:cNvPr id="30" name="Down Arrow 29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900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  <p:sp>
        <p:nvSpPr>
          <p:cNvPr id="32" name="Isosceles Triangle 31"/>
          <p:cNvSpPr/>
          <p:nvPr/>
        </p:nvSpPr>
        <p:spPr>
          <a:xfrm rot="5400000">
            <a:off x="4067969" y="3679032"/>
            <a:ext cx="90487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Trace of Selection Sort Refinement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0900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0918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8091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092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092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092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8092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295400" y="2573338"/>
            <a:ext cx="1905000" cy="855662"/>
          </a:xfrm>
          <a:prstGeom prst="borderCallout1">
            <a:avLst>
              <a:gd name="adj1" fmla="val 46919"/>
              <a:gd name="adj2" fmla="val 107672"/>
              <a:gd name="adj3" fmla="val 7711"/>
              <a:gd name="adj4" fmla="val 1614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loop is performed n-1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</a:t>
            </a:r>
            <a:r>
              <a:rPr lang="en-US" dirty="0">
                <a:latin typeface="+mn-lt"/>
              </a:rPr>
              <a:t>smallest 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27652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667" name="Group 17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27668" name="TextBox 12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7669" name="TextBox 13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7670" name="TextBox 14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671" name="TextBox 15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7672" name="TextBox 16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295400" y="3190875"/>
            <a:ext cx="1905000" cy="855663"/>
          </a:xfrm>
          <a:prstGeom prst="borderCallout1">
            <a:avLst>
              <a:gd name="adj1" fmla="val 46919"/>
              <a:gd name="adj2" fmla="val 107672"/>
              <a:gd name="adj3" fmla="val 72454"/>
              <a:gd name="adj4" fmla="val 1566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There are n-1 exchanges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609600" y="2438400"/>
            <a:ext cx="2895600" cy="1600200"/>
          </a:xfrm>
          <a:prstGeom prst="borderCallout1">
            <a:avLst>
              <a:gd name="adj1" fmla="val 46919"/>
              <a:gd name="adj2" fmla="val 107672"/>
              <a:gd name="adj3" fmla="val 31125"/>
              <a:gd name="adj4" fmla="val 1263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comparison is performed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– 1 - </a:t>
            </a:r>
            <a:r>
              <a:rPr lang="en-US" i="1" dirty="0"/>
              <a:t>fill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times for each value of </a:t>
            </a:r>
            <a:r>
              <a:rPr lang="en-US" i="1" dirty="0"/>
              <a:t>fill </a:t>
            </a:r>
            <a:r>
              <a:rPr lang="en-US" dirty="0"/>
              <a:t>and can  be represented by the following series: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 + (</a:t>
            </a:r>
            <a:r>
              <a:rPr lang="en-US" i="1" dirty="0"/>
              <a:t>n</a:t>
            </a:r>
            <a:r>
              <a:rPr lang="en-US" dirty="0"/>
              <a:t>-2) + ... + 3 + 2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ine Callout 1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2438400"/>
            <a:ext cx="2895600" cy="1905000"/>
          </a:xfrm>
          <a:prstGeom prst="borderCallout1">
            <a:avLst>
              <a:gd name="adj1" fmla="val 46919"/>
              <a:gd name="adj2" fmla="val 107672"/>
              <a:gd name="adj3" fmla="val 31125"/>
              <a:gd name="adj4" fmla="val 126368"/>
            </a:avLst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/>
              <a:t>do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Initialize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dirty="0"/>
              <a:t>to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/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/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609600" y="2438400"/>
            <a:ext cx="2895600" cy="2139950"/>
          </a:xfrm>
          <a:prstGeom prst="borderCallout1">
            <a:avLst>
              <a:gd name="adj1" fmla="val 46919"/>
              <a:gd name="adj2" fmla="val 107672"/>
              <a:gd name="adj3" fmla="val 47350"/>
              <a:gd name="adj4" fmla="val 108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For very large </a:t>
            </a:r>
            <a:r>
              <a:rPr lang="en-US" i="1" dirty="0"/>
              <a:t>n</a:t>
            </a:r>
            <a:r>
              <a:rPr lang="en-US" dirty="0"/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r>
              <a:rPr lang="en-US" dirty="0"/>
              <a:t>comparisons is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r>
              <a:rPr lang="en-US" dirty="0"/>
              <a:t>exchanges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An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sort is called a </a:t>
            </a:r>
            <a:r>
              <a:rPr lang="en-US" i="1" dirty="0"/>
              <a:t>quadratic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31242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Making Sort Methods Generic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To avoid a warning message about an unchecked call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>
                <a:cs typeface="Courier New" pitchFamily="49" charset="0"/>
              </a:rPr>
              <a:t>, change the method heading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static &lt;T extends Comparable&lt;T&gt;&gt; void sort(T[] table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Courier New" pitchFamily="49" charset="0"/>
              </a:rPr>
              <a:t>	and change the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mtClean="0">
                <a:cs typeface="Courier New" pitchFamily="49" charset="0"/>
              </a:rPr>
              <a:t> from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mtClean="0">
                <a:cs typeface="Courier New" pitchFamily="49" charset="0"/>
              </a:rPr>
              <a:t> to type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Courier New" pitchFamily="49" charset="0"/>
              </a:rPr>
              <a:t>	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 temp = table[fill];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Bubble Sort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Also a quadratic sort</a:t>
            </a:r>
          </a:p>
          <a:p>
            <a:pPr eaLnBrk="1" hangingPunct="1"/>
            <a:r>
              <a:rPr lang="en-US" smtClean="0"/>
              <a:t>Compares adjacent array elements and exchanges their values if they are out of order</a:t>
            </a:r>
          </a:p>
          <a:p>
            <a:pPr eaLnBrk="1" hangingPunct="1"/>
            <a:r>
              <a:rPr lang="en-US" smtClean="0"/>
              <a:t>Smaller values </a:t>
            </a:r>
            <a:r>
              <a:rPr lang="en-US" i="1" smtClean="0"/>
              <a:t>bubble</a:t>
            </a:r>
            <a:r>
              <a:rPr lang="en-US" smtClean="0"/>
              <a:t> up to the top of the array and larger values sink to the bottom; hence the name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1140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1141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1142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1143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114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114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114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114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216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2177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2178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2179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218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218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218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218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>
            <a:stCxn id="6" idx="3"/>
            <a:endCxn id="7" idx="3"/>
          </p:cNvCxnSpPr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3188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3201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3202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3203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320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320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320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320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>
            <a:stCxn id="6" idx="3"/>
            <a:endCxn id="7" idx="3"/>
          </p:cNvCxnSpPr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4212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422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422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422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422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422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423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423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35250" y="3455988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</a:t>
            </a:r>
            <a:r>
              <a:rPr lang="en-US" dirty="0">
                <a:latin typeface="+mn-lt"/>
              </a:rPr>
              <a:t>smallest 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691" name="Group 12"/>
          <p:cNvGrpSpPr>
            <a:grpSpLocks/>
          </p:cNvGrpSpPr>
          <p:nvPr/>
        </p:nvGrpSpPr>
        <p:grpSpPr bwMode="auto">
          <a:xfrm>
            <a:off x="1263650" y="3975100"/>
            <a:ext cx="977900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4788" y="3975815"/>
              <a:ext cx="215624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700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28692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2869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869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869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869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69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19883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5236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5249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5250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5251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5252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5253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5254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5255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4775" y="3913188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6260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6273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96274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6275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627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627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627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627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6363" y="4368800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728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7297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97298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7299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730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730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730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730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6363" y="4368800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8308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8321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98322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8323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832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832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832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832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48200" y="3927475"/>
            <a:ext cx="3352800" cy="163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 the end of pass 1, the last item (index [4]) is guaranteed to be in its correct position. There is no need to test it again in the next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9332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9934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9934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9934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9934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934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9935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9935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3188" y="3013075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0356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0369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0370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0371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0372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0373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0374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0375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3188" y="3470275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1380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1393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1394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1395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139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139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139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139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4775" y="39274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240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2417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2418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2419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242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242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242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242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4775" y="39274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428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3440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3441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3442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3443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3444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3445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3446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4452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446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446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446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446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446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447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447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3188" y="2971800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</a:t>
            </a:r>
            <a:r>
              <a:rPr lang="en-US" dirty="0">
                <a:latin typeface="+mn-lt"/>
              </a:rPr>
              <a:t>smallest 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29700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715" name="Group 12"/>
          <p:cNvGrpSpPr>
            <a:grpSpLocks/>
          </p:cNvGrpSpPr>
          <p:nvPr/>
        </p:nvGrpSpPr>
        <p:grpSpPr bwMode="auto">
          <a:xfrm>
            <a:off x="1263650" y="3975100"/>
            <a:ext cx="977900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4788" y="3975815"/>
              <a:ext cx="215624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727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29716" name="Group 13"/>
          <p:cNvGrpSpPr>
            <a:grpSpLocks/>
          </p:cNvGrpSpPr>
          <p:nvPr/>
        </p:nvGrpSpPr>
        <p:grpSpPr bwMode="auto">
          <a:xfrm>
            <a:off x="3079750" y="3975100"/>
            <a:ext cx="976313" cy="688975"/>
            <a:chOff x="1264276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725" name="TextBox 15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29717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29719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9720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9721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722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9723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574256" y="22169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5476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5489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5490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5491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5492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5493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5494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5495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3188" y="3490913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6500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6513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6514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6515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651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651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651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651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3188" y="3490913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752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7536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7537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7538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7539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7540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7541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7542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8548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8561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8562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8563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856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856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856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856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0013" y="3013075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9572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0958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0958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0958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0958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0958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959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0959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cxnSp>
        <p:nvCxnSpPr>
          <p:cNvPr id="5" name="Elbow Connector 4"/>
          <p:cNvCxnSpPr/>
          <p:nvPr/>
        </p:nvCxnSpPr>
        <p:spPr>
          <a:xfrm>
            <a:off x="2640013" y="3013075"/>
            <a:ext cx="1587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0596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10608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10609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10610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10611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10612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10613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0614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1620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11633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11634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11635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1163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1163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1163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163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length of the array, after the completion of </a:t>
            </a:r>
            <a:r>
              <a:rPr lang="en-US" i="1" dirty="0"/>
              <a:t>n</a:t>
            </a:r>
            <a:r>
              <a:rPr lang="en-US" dirty="0"/>
              <a:t> – 1 passes (4, in this example) the array is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264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12657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12658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12659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1266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1266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1266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266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Sometimes an array will be sorted before 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 – 1 passes.  This can be detected if there are no exchanges made during a pass through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n-lt"/>
                <a:cs typeface="Courier New" pitchFamily="49" charset="0"/>
              </a:rPr>
              <a:t> the </a:t>
            </a:r>
            <a:r>
              <a:rPr lang="en-US" dirty="0">
                <a:latin typeface="+mn-lt"/>
                <a:cs typeface="Courier New" pitchFamily="49" charset="0"/>
              </a:rPr>
              <a:t>array is not </a:t>
            </a:r>
            <a:r>
              <a:rPr lang="en-US" dirty="0">
                <a:latin typeface="+mn-lt"/>
                <a:cs typeface="Courier New" pitchFamily="49" charset="0"/>
              </a:rPr>
              <a:t>sorted</a:t>
            </a:r>
            <a:endParaRPr lang="en-US" dirty="0"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3668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13681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13682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13683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1368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1368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1368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368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algorithm can be modified to detect exchanges (next)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Bubble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Initialize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exchanges </a:t>
            </a:r>
            <a:r>
              <a:rPr lang="en-US" dirty="0">
                <a:latin typeface="+mn-lt"/>
                <a:cs typeface="Courier New" pitchFamily="49" charset="0"/>
              </a:rPr>
              <a:t>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Exchange the values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exchanges</a:t>
            </a:r>
            <a:r>
              <a:rPr lang="en-US" dirty="0">
                <a:latin typeface="+mn-lt"/>
                <a:cs typeface="Courier New" pitchFamily="49" charset="0"/>
              </a:rPr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4692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1470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</p:grpSp>
        <p:grpSp>
          <p:nvGrpSpPr>
            <p:cNvPr id="11470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1470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1470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1470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147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47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algorithm can be modified to detect exchanges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Selection Sort </a:t>
            </a:r>
            <a:r>
              <a:rPr lang="en-US" smtClean="0"/>
              <a:t>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5105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= number of elements in the array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dirty="0">
                <a:latin typeface="+mn-lt"/>
              </a:rPr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dirty="0">
                <a:latin typeface="+mn-lt"/>
              </a:rPr>
              <a:t>do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to the subscript of </a:t>
            </a:r>
            <a:r>
              <a:rPr lang="en-US" dirty="0">
                <a:latin typeface="+mn-lt"/>
              </a:rPr>
              <a:t>a smallest </a:t>
            </a:r>
            <a:r>
              <a:rPr lang="en-US" dirty="0">
                <a:latin typeface="+mn-lt"/>
              </a:rPr>
              <a:t>item in the subarray starting at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</a:p>
          <a:p>
            <a:pPr marL="631825" indent="-631825">
              <a:buFontTx/>
              <a:buAutoNum type="arabicPeriod"/>
              <a:defRPr/>
            </a:pPr>
            <a:r>
              <a:rPr lang="en-US" dirty="0">
                <a:latin typeface="+mn-lt"/>
              </a:rPr>
              <a:t>Exchange the item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dirty="0">
                <a:latin typeface="+mn-lt"/>
              </a:rPr>
              <a:t> with the one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grpSp>
        <p:nvGrpSpPr>
          <p:cNvPr id="30724" name="Group 9"/>
          <p:cNvGrpSpPr>
            <a:grpSpLocks/>
          </p:cNvGrpSpPr>
          <p:nvPr/>
        </p:nvGrpSpPr>
        <p:grpSpPr bwMode="auto">
          <a:xfrm>
            <a:off x="1524000" y="3505200"/>
            <a:ext cx="2271713" cy="457200"/>
            <a:chOff x="1524000" y="3505200"/>
            <a:chExt cx="2272048" cy="457200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6978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46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1513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781" y="3505200"/>
              <a:ext cx="457267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43600" y="3406775"/>
          <a:ext cx="1652587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739" name="Group 12"/>
          <p:cNvGrpSpPr>
            <a:grpSpLocks/>
          </p:cNvGrpSpPr>
          <p:nvPr/>
        </p:nvGrpSpPr>
        <p:grpSpPr bwMode="auto">
          <a:xfrm>
            <a:off x="1263650" y="3975100"/>
            <a:ext cx="977900" cy="688975"/>
            <a:chOff x="1264276" y="3975815"/>
            <a:chExt cx="976648" cy="688777"/>
          </a:xfrm>
        </p:grpSpPr>
        <p:sp>
          <p:nvSpPr>
            <p:cNvPr id="3" name="Down Arrow 2"/>
            <p:cNvSpPr/>
            <p:nvPr/>
          </p:nvSpPr>
          <p:spPr>
            <a:xfrm rot="10800000">
              <a:off x="1644788" y="3975815"/>
              <a:ext cx="215624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751" name="TextBox 1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grpSp>
        <p:nvGrpSpPr>
          <p:cNvPr id="30740" name="Group 13"/>
          <p:cNvGrpSpPr>
            <a:grpSpLocks/>
          </p:cNvGrpSpPr>
          <p:nvPr/>
        </p:nvGrpSpPr>
        <p:grpSpPr bwMode="auto">
          <a:xfrm>
            <a:off x="3079750" y="3975100"/>
            <a:ext cx="976313" cy="688975"/>
            <a:chOff x="1264276" y="3975815"/>
            <a:chExt cx="976648" cy="688777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1645407" y="3975815"/>
              <a:ext cx="214387" cy="38089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749" name="TextBox 15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  <a:cs typeface="Courier New" pitchFamily="49" charset="0"/>
                </a:rPr>
                <a:t>posMin</a:t>
              </a:r>
            </a:p>
          </p:txBody>
        </p:sp>
      </p:grpSp>
      <p:grpSp>
        <p:nvGrpSpPr>
          <p:cNvPr id="30741" name="Group 16"/>
          <p:cNvGrpSpPr>
            <a:grpSpLocks/>
          </p:cNvGrpSpPr>
          <p:nvPr/>
        </p:nvGrpSpPr>
        <p:grpSpPr bwMode="auto">
          <a:xfrm>
            <a:off x="1524000" y="3228975"/>
            <a:ext cx="2271713" cy="339725"/>
            <a:chOff x="1524000" y="3166646"/>
            <a:chExt cx="2272048" cy="338554"/>
          </a:xfrm>
        </p:grpSpPr>
        <p:sp>
          <p:nvSpPr>
            <p:cNvPr id="30743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0744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0745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0746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0747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 rot="5400000">
            <a:off x="3498056" y="275034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Bubble Sort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The number of comparisons and exchanges is represented by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smtClean="0"/>
              <a:t>(</a:t>
            </a:r>
            <a:r>
              <a:rPr lang="en-US" sz="2500" i="1" smtClean="0"/>
              <a:t>n</a:t>
            </a:r>
            <a:r>
              <a:rPr lang="en-US" sz="2500" smtClean="0"/>
              <a:t> – 1) + (</a:t>
            </a:r>
            <a:r>
              <a:rPr lang="en-US" sz="2500" i="1" smtClean="0"/>
              <a:t>n</a:t>
            </a:r>
            <a:r>
              <a:rPr lang="en-US" sz="2500" smtClean="0"/>
              <a:t> – 2) + ... + 3 + 2 + 1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Worst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number of comparisons is O(</a:t>
            </a:r>
            <a:r>
              <a:rPr lang="en-US" sz="2200" i="1" smtClean="0"/>
              <a:t>n</a:t>
            </a:r>
            <a:r>
              <a:rPr lang="en-US" sz="2200" baseline="30000" smtClean="0"/>
              <a:t>2</a:t>
            </a:r>
            <a:r>
              <a:rPr lang="en-US" sz="22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number of exchanges is O(</a:t>
            </a:r>
            <a:r>
              <a:rPr lang="en-US" sz="2200" i="1" smtClean="0"/>
              <a:t>n</a:t>
            </a:r>
            <a:r>
              <a:rPr lang="en-US" sz="2200" baseline="30000" smtClean="0"/>
              <a:t>2</a:t>
            </a:r>
            <a:r>
              <a:rPr lang="en-US" sz="22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Compared to selection sort with its O(</a:t>
            </a:r>
            <a:r>
              <a:rPr lang="en-US" sz="2500" i="1" smtClean="0"/>
              <a:t>n</a:t>
            </a:r>
            <a:r>
              <a:rPr lang="en-US" sz="2500" baseline="30000" smtClean="0"/>
              <a:t>2</a:t>
            </a:r>
            <a:r>
              <a:rPr lang="en-US" sz="2500" smtClean="0"/>
              <a:t>) comparisons and O(</a:t>
            </a:r>
            <a:r>
              <a:rPr lang="en-US" sz="2500" i="1" smtClean="0"/>
              <a:t>n</a:t>
            </a:r>
            <a:r>
              <a:rPr lang="en-US" sz="2500" smtClean="0"/>
              <a:t>) exchanges, bubble sort usually performs worse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If the array is sorted early, the later comparisons and exchanges are not performed and performance is improved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Analysis of Bubble Sort </a:t>
            </a:r>
            <a:r>
              <a:rPr lang="en-US" smtClean="0"/>
              <a:t>(cont.)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best case occurs when the array is sorted already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one pass is required (O(</a:t>
            </a:r>
            <a:r>
              <a:rPr lang="en-US" i="1" dirty="0" smtClean="0"/>
              <a:t>n</a:t>
            </a:r>
            <a:r>
              <a:rPr lang="en-US" dirty="0" smtClean="0"/>
              <a:t>) comparisons)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no exchanges are required (O(1) exchanges)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Bubble sort works best on arrays nearly sorted and worst on </a:t>
            </a:r>
            <a:r>
              <a:rPr lang="en-US" i="1" dirty="0" smtClean="0"/>
              <a:t>inverted</a:t>
            </a:r>
            <a:r>
              <a:rPr lang="en-US" dirty="0" smtClean="0"/>
              <a:t> arrays (elements are in reverse sorted order)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Insertion Sort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Another quadratic sort, </a:t>
            </a:r>
            <a:r>
              <a:rPr lang="en-US" i="1" dirty="0" smtClean="0"/>
              <a:t>insertion </a:t>
            </a:r>
            <a:r>
              <a:rPr lang="en-US" dirty="0" smtClean="0"/>
              <a:t>sort, is based on the technique used by card players to arrange a hand of cards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player keeps the cards that have been picked up so far in sorted order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When the player picks up a new card, the player makes room for the new card and then inserts it in its proper place</a:t>
            </a:r>
          </a:p>
        </p:txBody>
      </p:sp>
      <p:pic>
        <p:nvPicPr>
          <p:cNvPr id="119812" name="Picture 6"/>
          <p:cNvPicPr>
            <a:picLocks noChangeAspect="1" noChangeArrowheads="1"/>
          </p:cNvPicPr>
          <p:nvPr/>
        </p:nvPicPr>
        <p:blipFill>
          <a:blip r:embed="rId2" cstate="print"/>
          <a:srcRect l="20763"/>
          <a:stretch>
            <a:fillRect/>
          </a:stretch>
        </p:blipFill>
        <p:spPr bwMode="auto">
          <a:xfrm>
            <a:off x="1828800" y="4876800"/>
            <a:ext cx="5472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0836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0838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0839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084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084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084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084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0844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419600" y="3698875"/>
            <a:ext cx="3505200" cy="155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cs typeface="Arial" charset="0"/>
              </a:rPr>
              <a:t>To adapt the insertion algorithm to an array that is filled with data, we start with a sorted subarray consisting of only the first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1860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1872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1873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187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187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187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187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1878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1869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1871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288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2896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2897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289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289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290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290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2902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2893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2895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3908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3920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3921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3922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3923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3924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3925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3926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3917" name="Group 1"/>
          <p:cNvGrpSpPr>
            <a:grpSpLocks/>
          </p:cNvGrpSpPr>
          <p:nvPr/>
        </p:nvGrpSpPr>
        <p:grpSpPr bwMode="auto">
          <a:xfrm>
            <a:off x="2644775" y="3789363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3919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4932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4944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4945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4946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4947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4948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4949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4950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4941" name="Group 1"/>
          <p:cNvGrpSpPr>
            <a:grpSpLocks/>
          </p:cNvGrpSpPr>
          <p:nvPr/>
        </p:nvGrpSpPr>
        <p:grpSpPr bwMode="auto">
          <a:xfrm>
            <a:off x="2644775" y="3789363"/>
            <a:ext cx="1357313" cy="307975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028" y="4357840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4943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5956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5968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5969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5970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5971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5972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5973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5974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5965" name="Group 1"/>
          <p:cNvGrpSpPr>
            <a:grpSpLocks/>
          </p:cNvGrpSpPr>
          <p:nvPr/>
        </p:nvGrpSpPr>
        <p:grpSpPr bwMode="auto">
          <a:xfrm>
            <a:off x="2644775" y="4232275"/>
            <a:ext cx="1357313" cy="306388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5967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Trace of Insertion Sort </a:t>
            </a:r>
            <a:r>
              <a:rPr lang="en-US" smtClean="0"/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808163"/>
            <a:ext cx="43434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6980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126992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126993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126994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126995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126996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26997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26998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1524000"/>
          <a:ext cx="268827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6989" name="Group 1"/>
          <p:cNvGrpSpPr>
            <a:grpSpLocks/>
          </p:cNvGrpSpPr>
          <p:nvPr/>
        </p:nvGrpSpPr>
        <p:grpSpPr bwMode="auto">
          <a:xfrm>
            <a:off x="2644775" y="4232275"/>
            <a:ext cx="1357313" cy="306388"/>
            <a:chOff x="3368362" y="4394499"/>
            <a:chExt cx="1357648" cy="307777"/>
          </a:xfrm>
        </p:grpSpPr>
        <p:sp>
          <p:nvSpPr>
            <p:cNvPr id="26" name="Down Arrow 25"/>
            <p:cNvSpPr/>
            <p:nvPr/>
          </p:nvSpPr>
          <p:spPr>
            <a:xfrm rot="5400000">
              <a:off x="3451267" y="4357840"/>
              <a:ext cx="215284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6991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3819</TotalTime>
  <Words>22189</Words>
  <Application>Microsoft Office PowerPoint</Application>
  <PresentationFormat>On-screen Show (4:3)</PresentationFormat>
  <Paragraphs>8026</Paragraphs>
  <Slides>396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396</vt:i4>
      </vt:variant>
    </vt:vector>
  </HeadingPairs>
  <TitlesOfParts>
    <vt:vector size="403" baseType="lpstr">
      <vt:lpstr>Arial</vt:lpstr>
      <vt:lpstr>Tw Cen MT</vt:lpstr>
      <vt:lpstr>Wingdings</vt:lpstr>
      <vt:lpstr>Wingdings 2</vt:lpstr>
      <vt:lpstr>Courier New</vt:lpstr>
      <vt:lpstr>Calibri</vt:lpstr>
      <vt:lpstr>Median</vt:lpstr>
      <vt:lpstr>Objectives</vt:lpstr>
      <vt:lpstr>Introduction</vt:lpstr>
      <vt:lpstr>Using Java Sorting Methods</vt:lpstr>
      <vt:lpstr>Using Java Sorting Methods (cont.)</vt:lpstr>
      <vt:lpstr>Selection Sort</vt:lpstr>
      <vt:lpstr>Trace of Selection Sort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(cont.)</vt:lpstr>
      <vt:lpstr>Trace of Selection Sort Refinement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Trace of Selection Sort Refinement (cont.)</vt:lpstr>
      <vt:lpstr>Analysis of Selection Sort</vt:lpstr>
      <vt:lpstr>Analysis of Selection Sort (cont.)</vt:lpstr>
      <vt:lpstr>Analysis of Selection Sort (cont.)</vt:lpstr>
      <vt:lpstr>Analysis of Selection Sort (cont.)</vt:lpstr>
      <vt:lpstr>Analysis of Selection Sort (cont.)</vt:lpstr>
      <vt:lpstr>Making Sort Methods Generic</vt:lpstr>
      <vt:lpstr>Bubble Sort</vt:lpstr>
      <vt:lpstr>Trace of Bubble Sort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Trace of Bubble Sort (cont.)</vt:lpstr>
      <vt:lpstr>Analysis of Bubble Sort</vt:lpstr>
      <vt:lpstr>Analysis of Bubble Sort (cont.)</vt:lpstr>
      <vt:lpstr>Insertion Sort</vt:lpstr>
      <vt:lpstr>Trace of Insertion Sort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(cont.)</vt:lpstr>
      <vt:lpstr>Trace of Insertion Sort Refinement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Trace of Insertion Sort Refinement (cont.)</vt:lpstr>
      <vt:lpstr>Analysis of Insertion Sort</vt:lpstr>
      <vt:lpstr>Analysis of Insertion Sort (cont.)</vt:lpstr>
      <vt:lpstr>Comparison of Quadratic Sorts</vt:lpstr>
      <vt:lpstr>Comparison of Quadratic Sorts (cont.)</vt:lpstr>
      <vt:lpstr>Comparison of Quadratic Sorts (cont.)</vt:lpstr>
      <vt:lpstr>Comparison of Quadratic Sorts (cont.)</vt:lpstr>
      <vt:lpstr>Comparisons versus Exchanges</vt:lpstr>
      <vt:lpstr>Shell Sort: A Better Insertion Sort</vt:lpstr>
      <vt:lpstr>Trace of Shell Sort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Trace of Shell Sort (cont.)</vt:lpstr>
      <vt:lpstr>Shell Sort Algorithm</vt:lpstr>
      <vt:lpstr>Shell Sort Algorithm (cont.)</vt:lpstr>
      <vt:lpstr>Analysis of Shell Sort</vt:lpstr>
      <vt:lpstr>Analysis of Shell Sort (cont.)</vt:lpstr>
      <vt:lpstr>Analysis of Shell Sort (cont.)</vt:lpstr>
      <vt:lpstr>Merge</vt:lpstr>
      <vt:lpstr>Merge Algorithm</vt:lpstr>
      <vt:lpstr>Analysis of Merge</vt:lpstr>
      <vt:lpstr>Merge Sort</vt:lpstr>
      <vt:lpstr>(recursive) Algorithm for Merge Sort</vt:lpstr>
      <vt:lpstr>Trace of Merge Sort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Trace of Merge Sort (cont.)</vt:lpstr>
      <vt:lpstr>Analysis of Merge Sort</vt:lpstr>
      <vt:lpstr>Analysis of Merge Sort (cont.)</vt:lpstr>
      <vt:lpstr>Heapsort</vt:lpstr>
      <vt:lpstr>First Version of a Heapsort Algorithm</vt:lpstr>
      <vt:lpstr>Revising the Heapsort Algorithm</vt:lpstr>
      <vt:lpstr>Trace of Heapsort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Trace of Heapsort (cont.)</vt:lpstr>
      <vt:lpstr>Revising the  Heapsort Algorithm</vt:lpstr>
      <vt:lpstr>Algorithm for In-Place Heapsort</vt:lpstr>
      <vt:lpstr>Algorithm to Build a Heap</vt:lpstr>
      <vt:lpstr>Algorithm to Build a Heap (cont.)</vt:lpstr>
      <vt:lpstr>Analysis of Heapsort</vt:lpstr>
      <vt:lpstr>Quicksort</vt:lpstr>
      <vt:lpstr>Trace of Quicksort</vt:lpstr>
      <vt:lpstr>Trace of Quicksort (cont.)</vt:lpstr>
      <vt:lpstr>Trace of Quicksort (cont.)</vt:lpstr>
      <vt:lpstr>Trace of Quicksort (cont.)</vt:lpstr>
      <vt:lpstr>Trace of Quicksort (cont.)</vt:lpstr>
      <vt:lpstr>Quicksort  Example(cont.)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Trace of Quicksort (cont.)</vt:lpstr>
      <vt:lpstr>Algorithm for Quicksort</vt:lpstr>
      <vt:lpstr>Analysis of Quicksort</vt:lpstr>
      <vt:lpstr>Analysis of Quicksort (cont.)</vt:lpstr>
      <vt:lpstr>Analysis of Quicksort (cont.)</vt:lpstr>
      <vt:lpstr>Algorithm for Partitioning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Trace of Partitioning (cont.)</vt:lpstr>
      <vt:lpstr>Algorithm for Partitioning</vt:lpstr>
      <vt:lpstr>Code for partition when Pivot is the largest or smallest value</vt:lpstr>
      <vt:lpstr>Revised Partition Algorithm</vt:lpstr>
      <vt:lpstr>Trace of Revised Partitioning</vt:lpstr>
      <vt:lpstr>Trace of Revised Partitioning (cont.)</vt:lpstr>
      <vt:lpstr>Trace of Revised Partitioning (cont.)</vt:lpstr>
      <vt:lpstr>Trace of Revised Partitioning (cont.)</vt:lpstr>
      <vt:lpstr>Trace of Revised Partitioning (cont.)</vt:lpstr>
      <vt:lpstr>Trace of Revised Partitioning (cont.)</vt:lpstr>
      <vt:lpstr>Trace of Revised Partitioning (cont.)</vt:lpstr>
      <vt:lpstr>Algorithm for Revised partition Method</vt:lpstr>
      <vt:lpstr>Testing the Sort Algorithms</vt:lpstr>
      <vt:lpstr>The Dutch National Flag Problem</vt:lpstr>
      <vt:lpstr>Problem</vt:lpstr>
      <vt:lpstr>Analysis</vt:lpstr>
      <vt:lpstr>Design – Loop Invariant</vt:lpstr>
      <vt:lpstr>Design</vt:lpstr>
      <vt:lpstr>Algorithm</vt:lpstr>
      <vt:lpstr>Preserving the Loop Invariant</vt:lpstr>
      <vt:lpstr>Preserving the Loop Invariant</vt:lpstr>
      <vt:lpstr>Sort Review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Philip King</dc:creator>
  <cp:lastModifiedBy>Martha</cp:lastModifiedBy>
  <cp:revision>197</cp:revision>
  <dcterms:created xsi:type="dcterms:W3CDTF">2004-06-18T19:36:09Z</dcterms:created>
  <dcterms:modified xsi:type="dcterms:W3CDTF">2013-12-06T04:56:54Z</dcterms:modified>
</cp:coreProperties>
</file>