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ABE8FC-6F06-4964-B986-8772FED76918}">
          <p14:sldIdLst>
            <p14:sldId id="256"/>
            <p14:sldId id="257"/>
            <p14:sldId id="258"/>
            <p14:sldId id="259"/>
            <p14:sldId id="260"/>
            <p14:sldId id="264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6A45-C62A-4BA0-B028-65F5A3DACD1F}" type="datetimeFigureOut">
              <a:rPr lang="en-US" smtClean="0"/>
              <a:t>10/2/2013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BEEB-A3FB-4957-9FA6-364A473761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6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6A45-C62A-4BA0-B028-65F5A3DACD1F}" type="datetimeFigureOut">
              <a:rPr lang="en-US" smtClean="0"/>
              <a:t>10/2/2013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BEEB-A3FB-4957-9FA6-364A473761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9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6A45-C62A-4BA0-B028-65F5A3DACD1F}" type="datetimeFigureOut">
              <a:rPr lang="en-US" smtClean="0"/>
              <a:t>10/2/2013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BEEB-A3FB-4957-9FA6-364A473761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84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6A45-C62A-4BA0-B028-65F5A3DACD1F}" type="datetimeFigureOut">
              <a:rPr lang="en-US" smtClean="0"/>
              <a:t>10/2/2013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BEEB-A3FB-4957-9FA6-364A473761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6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6A45-C62A-4BA0-B028-65F5A3DACD1F}" type="datetimeFigureOut">
              <a:rPr lang="en-US" smtClean="0"/>
              <a:t>10/2/2013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BEEB-A3FB-4957-9FA6-364A473761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22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6A45-C62A-4BA0-B028-65F5A3DACD1F}" type="datetimeFigureOut">
              <a:rPr lang="en-US" smtClean="0"/>
              <a:t>10/2/2013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BEEB-A3FB-4957-9FA6-364A473761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6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6A45-C62A-4BA0-B028-65F5A3DACD1F}" type="datetimeFigureOut">
              <a:rPr lang="en-US" smtClean="0"/>
              <a:t>10/2/2013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BEEB-A3FB-4957-9FA6-364A473761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6A45-C62A-4BA0-B028-65F5A3DACD1F}" type="datetimeFigureOut">
              <a:rPr lang="en-US" smtClean="0"/>
              <a:t>10/2/2013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BEEB-A3FB-4957-9FA6-364A473761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3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6A45-C62A-4BA0-B028-65F5A3DACD1F}" type="datetimeFigureOut">
              <a:rPr lang="en-US" smtClean="0"/>
              <a:t>10/2/2013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BEEB-A3FB-4957-9FA6-364A473761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4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6A45-C62A-4BA0-B028-65F5A3DACD1F}" type="datetimeFigureOut">
              <a:rPr lang="en-US" smtClean="0"/>
              <a:t>10/2/2013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BEEB-A3FB-4957-9FA6-364A473761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86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6A45-C62A-4BA0-B028-65F5A3DACD1F}" type="datetimeFigureOut">
              <a:rPr lang="en-US" smtClean="0"/>
              <a:t>10/2/2013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BEEB-A3FB-4957-9FA6-364A473761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64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B6A45-C62A-4BA0-B028-65F5A3DACD1F}" type="datetimeFigureOut">
              <a:rPr lang="en-US" smtClean="0"/>
              <a:t>10/2/2013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CBEEB-A3FB-4957-9FA6-364A473761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05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8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Java: Throwing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Exception is a (special) object, so construct it like any other object</a:t>
            </a:r>
          </a:p>
          <a:p>
            <a:r>
              <a:rPr lang="en-US" dirty="0" smtClean="0"/>
              <a:t>Use </a:t>
            </a:r>
            <a:r>
              <a:rPr lang="en-US" sz="22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throw</a:t>
            </a:r>
            <a:r>
              <a:rPr lang="en-US" dirty="0" smtClean="0"/>
              <a:t> (like </a:t>
            </a:r>
            <a:r>
              <a:rPr lang="en-US" sz="22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/>
              <a:t>) </a:t>
            </a:r>
            <a:r>
              <a:rPr lang="en-US" dirty="0" smtClean="0"/>
              <a:t>to throw </a:t>
            </a:r>
            <a:r>
              <a:rPr lang="en-US" dirty="0" smtClean="0"/>
              <a:t>the object out </a:t>
            </a:r>
            <a:r>
              <a:rPr lang="en-US" dirty="0" smtClean="0"/>
              <a:t>of the </a:t>
            </a:r>
            <a:r>
              <a:rPr lang="en-US" dirty="0" smtClean="0"/>
              <a:t>current method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foo()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IllegalStateException err =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IllegalStateException();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throw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err;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 smtClean="0"/>
              <a:t>Or much common in one line: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foo() {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throw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IllegalStateException();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8735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Java: Throwing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99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Optionally, you can explicitly document it in the method signature.</a:t>
            </a:r>
          </a:p>
          <a:p>
            <a:r>
              <a:rPr lang="en-US" dirty="0" smtClean="0"/>
              <a:t>Can also add an message that prints when the exception is thrown</a:t>
            </a:r>
          </a:p>
          <a:p>
            <a:pPr lvl="1"/>
            <a:r>
              <a:rPr lang="en-US" dirty="0" smtClean="0"/>
              <a:t>Example for Assignment 05 </a:t>
            </a:r>
            <a:r>
              <a:rPr lang="en-US" dirty="0" err="1" smtClean="0"/>
              <a:t>CircularDoubleIterator</a:t>
            </a:r>
            <a:r>
              <a:rPr lang="en-US" b="1" dirty="0" smtClean="0"/>
              <a:t> </a:t>
            </a:r>
            <a:r>
              <a:rPr lang="en-US" dirty="0" smtClean="0"/>
              <a:t>remove </a:t>
            </a:r>
            <a:r>
              <a:rPr lang="en-US" dirty="0" smtClean="0"/>
              <a:t>method: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remove()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IllegalStateException {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if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lastReturned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throw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IllegalStateException(</a:t>
            </a:r>
            <a:r>
              <a:rPr lang="en-US" sz="16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"There is no item to remove!"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Additional messages you could print retrieved </a:t>
            </a:r>
            <a:r>
              <a:rPr lang="en-US" dirty="0" smtClean="0">
                <a:solidFill>
                  <a:srgbClr val="000000"/>
                </a:solidFill>
              </a:rPr>
              <a:t>from: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sz="1500" dirty="0" smtClean="0"/>
              <a:t> </a:t>
            </a:r>
            <a:r>
              <a:rPr lang="en-US" sz="1500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"Neither next() nor previous() have been called.”</a:t>
            </a:r>
          </a:p>
          <a:p>
            <a:pPr lvl="1"/>
            <a:r>
              <a:rPr lang="en-US" sz="1500" dirty="0" smtClean="0">
                <a:solidFill>
                  <a:srgbClr val="000000"/>
                </a:solidFill>
                <a:highlight>
                  <a:srgbClr val="E8F2FE"/>
                </a:highlight>
              </a:rPr>
              <a:t> </a:t>
            </a:r>
            <a:r>
              <a:rPr lang="en-US" sz="1500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"remove() has already been called since the last call to next() or previous</a:t>
            </a:r>
            <a:r>
              <a:rPr lang="en-US" sz="1500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().”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500" dirty="0" smtClean="0"/>
              <a:t> </a:t>
            </a:r>
            <a:r>
              <a:rPr lang="en-US" sz="1500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"add() has already been called since the last call to next() or previous</a:t>
            </a:r>
            <a:r>
              <a:rPr lang="en-US" sz="1500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().”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Revisit our revised Stack code</a:t>
            </a:r>
            <a:endParaRPr lang="en-US" dirty="0" smtClean="0">
              <a:solidFill>
                <a:srgbClr val="2A00FF"/>
              </a:solidFill>
              <a:highlight>
                <a:srgbClr val="E8F2FE"/>
              </a:highlight>
            </a:endParaRPr>
          </a:p>
          <a:p>
            <a:endParaRPr lang="en-US" sz="1900" dirty="0" smtClean="0">
              <a:solidFill>
                <a:srgbClr val="2A00FF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endParaRPr lang="en-US" sz="262000" dirty="0" smtClean="0">
              <a:solidFill>
                <a:srgbClr val="2A00FF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28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4301"/>
            <a:ext cx="12192000" cy="6717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Stack {</a:t>
            </a:r>
          </a:p>
          <a:p>
            <a:endParaRPr lang="en-US" sz="1050" b="1" dirty="0" smtClean="0">
              <a:latin typeface="Consolas" panose="020B0609020204030204" pitchFamily="49" charset="0"/>
            </a:endParaRPr>
          </a:p>
          <a:p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private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SIZE = 5;</a:t>
            </a:r>
          </a:p>
          <a:p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private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String[] items; </a:t>
            </a:r>
            <a:r>
              <a:rPr lang="en-US" sz="105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//holds contents</a:t>
            </a:r>
          </a:p>
          <a:p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private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top; </a:t>
            </a:r>
            <a:r>
              <a:rPr lang="en-US" sz="105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//index of current top element</a:t>
            </a:r>
          </a:p>
          <a:p>
            <a:endParaRPr lang="en-US" sz="1050" b="1" dirty="0" smtClean="0">
              <a:latin typeface="Consolas" panose="020B0609020204030204" pitchFamily="49" charset="0"/>
            </a:endParaRPr>
          </a:p>
          <a:p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public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Stack() {</a:t>
            </a:r>
          </a:p>
          <a:p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this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.items = </a:t>
            </a:r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String[SIZE];</a:t>
            </a:r>
          </a:p>
          <a:p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this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.top = -1;</a:t>
            </a:r>
          </a:p>
          <a:p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endParaRPr lang="en-US" sz="1050" b="1" dirty="0" smtClean="0">
              <a:latin typeface="Consolas" panose="020B0609020204030204" pitchFamily="49" charset="0"/>
            </a:endParaRPr>
          </a:p>
          <a:p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public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push(String item) {</a:t>
            </a:r>
          </a:p>
          <a:p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this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.top++;</a:t>
            </a:r>
          </a:p>
          <a:p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sz="105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if(this.top == items.length) {</a:t>
            </a:r>
          </a:p>
          <a:p>
            <a:r>
              <a:rPr lang="en-US" sz="105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          //array is full, so replace with a copy that is double its current size by reusing (!) an implemented method</a:t>
            </a:r>
          </a:p>
          <a:p>
            <a:r>
              <a:rPr lang="en-US" sz="105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          this.items = java.util.Arrays.copyOf(this.items, this.items.length * 2);</a:t>
            </a:r>
          </a:p>
          <a:p>
            <a:r>
              <a:rPr lang="en-US" sz="105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this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.items[</a:t>
            </a:r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.top] = item; </a:t>
            </a:r>
          </a:p>
          <a:p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endParaRPr lang="en-US" sz="1050" b="1" dirty="0" smtClean="0">
              <a:latin typeface="Consolas" panose="020B0609020204030204" pitchFamily="49" charset="0"/>
            </a:endParaRPr>
          </a:p>
          <a:p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public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 peek() </a:t>
            </a:r>
            <a:r>
              <a:rPr lang="en-US" sz="105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throws IllegalStateException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sz="105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if(this.top &lt; 0) {</a:t>
            </a:r>
          </a:p>
          <a:p>
            <a:r>
              <a:rPr lang="en-US" sz="105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          throw new IllegalStateException("Can't peek() into an empty stack!");</a:t>
            </a:r>
          </a:p>
          <a:p>
            <a:r>
              <a:rPr lang="en-US" sz="105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this.items[</a:t>
            </a:r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.top];</a:t>
            </a:r>
          </a:p>
          <a:p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endParaRPr lang="en-US" sz="1050" b="1" dirty="0" smtClean="0">
              <a:latin typeface="Consolas" panose="020B0609020204030204" pitchFamily="49" charset="0"/>
            </a:endParaRPr>
          </a:p>
          <a:p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public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 pop() </a:t>
            </a:r>
            <a:r>
              <a:rPr lang="en-US" sz="105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throws IllegalStateException 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sz="105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if(this.top &lt; 0) {</a:t>
            </a:r>
          </a:p>
          <a:p>
            <a:r>
              <a:rPr lang="en-US" sz="105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          throw new IllegalStateException("Can't pop() from an empty stack!");</a:t>
            </a:r>
          </a:p>
          <a:p>
            <a:r>
              <a:rPr lang="en-US" sz="105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String item = </a:t>
            </a:r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.items[</a:t>
            </a:r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.top]; </a:t>
            </a:r>
          </a:p>
          <a:p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this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.top--;</a:t>
            </a:r>
          </a:p>
          <a:p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item;</a:t>
            </a:r>
          </a:p>
          <a:p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endParaRPr lang="en-US" sz="1050" b="1" dirty="0" smtClean="0">
              <a:latin typeface="Consolas" panose="020B0609020204030204" pitchFamily="49" charset="0"/>
            </a:endParaRPr>
          </a:p>
          <a:p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public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size() {</a:t>
            </a:r>
          </a:p>
          <a:p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.top + 1;</a:t>
            </a:r>
          </a:p>
          <a:p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endParaRPr lang="en-US" sz="1050" b="1" dirty="0" smtClean="0">
              <a:latin typeface="Consolas" panose="020B0609020204030204" pitchFamily="49" charset="0"/>
            </a:endParaRPr>
          </a:p>
          <a:p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18256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based Stack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Basic idea of a stack using an array implementation</a:t>
            </a:r>
          </a:p>
          <a:p>
            <a:r>
              <a:rPr lang="en-US" dirty="0" smtClean="0"/>
              <a:t>What we’ve learned:</a:t>
            </a:r>
          </a:p>
          <a:p>
            <a:pPr lvl="1"/>
            <a:r>
              <a:rPr lang="en-US" dirty="0" smtClean="0"/>
              <a:t>Big-O’s:</a:t>
            </a:r>
          </a:p>
          <a:p>
            <a:pPr lvl="2"/>
            <a:r>
              <a:rPr lang="en-US" dirty="0" smtClean="0"/>
              <a:t>push() = O(1), but O(n) when array copy required</a:t>
            </a:r>
          </a:p>
          <a:p>
            <a:pPr lvl="2"/>
            <a:r>
              <a:rPr lang="en-US" dirty="0" smtClean="0"/>
              <a:t>peek() = O(1);</a:t>
            </a:r>
          </a:p>
          <a:p>
            <a:pPr lvl="2"/>
            <a:r>
              <a:rPr lang="en-US" dirty="0" smtClean="0"/>
              <a:t>pop() = O(1);</a:t>
            </a:r>
          </a:p>
          <a:p>
            <a:pPr lvl="2"/>
            <a:r>
              <a:rPr lang="en-US" dirty="0" smtClean="0"/>
              <a:t>size() = O(1);</a:t>
            </a:r>
          </a:p>
          <a:p>
            <a:r>
              <a:rPr lang="en-US" dirty="0" smtClean="0"/>
              <a:t>Primary advantage</a:t>
            </a:r>
          </a:p>
          <a:p>
            <a:pPr lvl="1"/>
            <a:r>
              <a:rPr lang="en-US" dirty="0" smtClean="0"/>
              <a:t>Fast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Limited space</a:t>
            </a:r>
          </a:p>
          <a:p>
            <a:pPr lvl="2"/>
            <a:r>
              <a:rPr lang="en-US" dirty="0" smtClean="0"/>
              <a:t>Can be overcome by copying over an array into a new one, but requires O(n) operation and you double the space you need in memory because of the array copy method</a:t>
            </a:r>
          </a:p>
          <a:p>
            <a:pPr lvl="2"/>
            <a:r>
              <a:rPr lang="en-US" dirty="0" smtClean="0"/>
              <a:t>Wasted space of those unused array cells in memory</a:t>
            </a:r>
          </a:p>
          <a:p>
            <a:r>
              <a:rPr lang="en-US" dirty="0" smtClean="0"/>
              <a:t>Implement Stack using Nodes to overcome array’s disadvantages</a:t>
            </a:r>
          </a:p>
        </p:txBody>
      </p:sp>
    </p:spTree>
    <p:extLst>
      <p:ext uri="{BB962C8B-B14F-4D97-AF65-F5344CB8AC3E}">
        <p14:creationId xmlns:p14="http://schemas.microsoft.com/office/powerpoint/2010/main" val="167734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024694"/>
            <a:ext cx="12192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Node {</a:t>
            </a:r>
          </a:p>
          <a:p>
            <a:endParaRPr lang="en-US" sz="1200" dirty="0">
              <a:latin typeface="Consolas"/>
            </a:endParaRPr>
          </a:p>
          <a:p>
            <a:pPr lvl="1"/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    private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1200" b="1" dirty="0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    private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Node </a:t>
            </a:r>
            <a:r>
              <a:rPr lang="en-US" sz="1200" b="1" dirty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endParaRPr lang="en-US" sz="1200" dirty="0">
              <a:latin typeface="Consolas"/>
            </a:endParaRPr>
          </a:p>
          <a:p>
            <a:pPr lvl="1"/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Node(String data, Node next) {</a:t>
            </a:r>
          </a:p>
          <a:p>
            <a:pPr lvl="1"/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     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b="1" dirty="0" err="1" smtClean="0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= data;</a:t>
            </a:r>
          </a:p>
          <a:p>
            <a:pPr lvl="1"/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     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b="1" dirty="0" err="1" smtClean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= next;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lvl="1"/>
            <a:endParaRPr lang="en-US" sz="1200" dirty="0">
              <a:latin typeface="Consolas"/>
            </a:endParaRPr>
          </a:p>
          <a:p>
            <a:pPr lvl="1"/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Node(String data) {</a:t>
            </a:r>
          </a:p>
          <a:p>
            <a:pPr lvl="1"/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      this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(data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lvl="1"/>
            <a:endParaRPr lang="en-US" sz="1200" dirty="0">
              <a:latin typeface="Consolas"/>
            </a:endParaRPr>
          </a:p>
          <a:p>
            <a:pPr lvl="1"/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getData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lvl="1"/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      return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b="1" dirty="0" err="1" smtClean="0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200" b="1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lvl="1"/>
            <a:endParaRPr lang="en-US" sz="1200" dirty="0">
              <a:latin typeface="Consolas"/>
            </a:endParaRPr>
          </a:p>
          <a:p>
            <a:pPr lvl="1"/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setData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(String data) {</a:t>
            </a:r>
          </a:p>
          <a:p>
            <a:pPr lvl="1"/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     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b="1" dirty="0" err="1" smtClean="0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= data;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lvl="1"/>
            <a:endParaRPr lang="en-US" sz="1200" dirty="0">
              <a:latin typeface="Consolas"/>
            </a:endParaRPr>
          </a:p>
          <a:p>
            <a:pPr lvl="1"/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Node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getNext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lvl="1"/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      return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b="1" dirty="0" err="1" smtClean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lvl="1"/>
            <a:endParaRPr lang="en-US" sz="1200" dirty="0">
              <a:latin typeface="Consolas"/>
            </a:endParaRPr>
          </a:p>
          <a:p>
            <a:pPr lvl="1"/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setNext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(Node next) {</a:t>
            </a:r>
          </a:p>
          <a:p>
            <a:pPr lvl="1"/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     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b="1" dirty="0" err="1" smtClean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= next;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endParaRPr lang="en-US" sz="1200" dirty="0">
              <a:latin typeface="Consolas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642" y="86694"/>
            <a:ext cx="11854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Node based class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303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based stack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smtClean="0"/>
              <a:t>Instance variables:</a:t>
            </a:r>
          </a:p>
          <a:p>
            <a:pPr marL="457200" lvl="1" indent="0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Node </a:t>
            </a:r>
            <a:r>
              <a:rPr lang="en-US" sz="1600" b="1" dirty="0">
                <a:solidFill>
                  <a:srgbClr val="0000C0"/>
                </a:solidFill>
                <a:latin typeface="Consolas"/>
              </a:rPr>
              <a:t>top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endParaRPr lang="en-US" sz="1600" dirty="0" smtClean="0">
              <a:latin typeface="Consolas"/>
            </a:endParaRPr>
          </a:p>
          <a:p>
            <a:r>
              <a:rPr lang="en-US" dirty="0" smtClean="0"/>
              <a:t>Constructor</a:t>
            </a:r>
            <a:r>
              <a:rPr lang="en-US" sz="2000" dirty="0" smtClean="0">
                <a:latin typeface="Consolas"/>
              </a:rPr>
              <a:t>:</a:t>
            </a:r>
            <a:endParaRPr lang="en-US" sz="2000" dirty="0">
              <a:latin typeface="Consolas"/>
            </a:endParaRPr>
          </a:p>
          <a:p>
            <a:pPr marL="457200" lvl="1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Stack() {</a:t>
            </a:r>
          </a:p>
          <a:p>
            <a:pPr marL="457200" lvl="1" indent="0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6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.top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124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based stack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47107"/>
            <a:ext cx="12042321" cy="533944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2000" dirty="0" smtClean="0">
                <a:solidFill>
                  <a:srgbClr val="000000"/>
                </a:solidFill>
              </a:rPr>
              <a:t>Methods: Big-O?</a:t>
            </a:r>
            <a:endParaRPr lang="en-US" sz="2000" dirty="0" smtClean="0">
              <a:solidFill>
                <a:srgbClr val="7F0055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000" b="1" dirty="0" smtClean="0">
              <a:solidFill>
                <a:srgbClr val="7F0055"/>
              </a:solidFill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push(String item) 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      </a:t>
            </a:r>
            <a:r>
              <a:rPr lang="en-US" sz="10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0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000" b="1" dirty="0" err="1" smtClean="0">
                <a:solidFill>
                  <a:srgbClr val="0000C0"/>
                </a:solidFill>
                <a:latin typeface="Consolas"/>
              </a:rPr>
              <a:t>top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0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Node(item, </a:t>
            </a:r>
            <a:r>
              <a:rPr lang="en-US" sz="1000" b="1" dirty="0">
                <a:solidFill>
                  <a:srgbClr val="0000C0"/>
                </a:solidFill>
                <a:latin typeface="Consolas"/>
              </a:rPr>
              <a:t>top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sz="1000" b="1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en-US" sz="1000" b="1" dirty="0"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String peek() 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      if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0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000" b="1" dirty="0" err="1" smtClean="0">
                <a:solidFill>
                  <a:srgbClr val="0000C0"/>
                </a:solidFill>
                <a:latin typeface="Consolas"/>
              </a:rPr>
              <a:t>top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== </a:t>
            </a:r>
            <a:r>
              <a:rPr lang="en-US" sz="10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        throw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IllegalStateException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b="1" dirty="0">
                <a:solidFill>
                  <a:srgbClr val="2A00FF"/>
                </a:solidFill>
                <a:latin typeface="Consolas"/>
              </a:rPr>
              <a:t>"Can't peek() into an empty stack."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     }</a:t>
            </a:r>
            <a:endParaRPr lang="en-US" sz="10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      return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000" b="1" dirty="0" err="1">
                <a:solidFill>
                  <a:srgbClr val="0000C0"/>
                </a:solidFill>
                <a:latin typeface="Consolas"/>
              </a:rPr>
              <a:t>top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.getData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   }  </a:t>
            </a:r>
            <a:endParaRPr lang="en-US" sz="1000" b="1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en-US" sz="1000" b="1" dirty="0"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String pop() 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      if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0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000" b="1" dirty="0" err="1" smtClean="0">
                <a:solidFill>
                  <a:srgbClr val="0000C0"/>
                </a:solidFill>
                <a:latin typeface="Consolas"/>
              </a:rPr>
              <a:t>top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== </a:t>
            </a:r>
            <a:r>
              <a:rPr lang="en-US" sz="10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        throw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IllegalStateException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b="1" dirty="0">
                <a:solidFill>
                  <a:srgbClr val="2A00FF"/>
                </a:solidFill>
                <a:latin typeface="Consolas"/>
              </a:rPr>
              <a:t>"Can't pop() from an empty stack."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     }</a:t>
            </a:r>
            <a:endParaRPr lang="en-US" sz="10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     String 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data = </a:t>
            </a:r>
            <a:r>
              <a:rPr lang="en-US" sz="10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000" b="1" dirty="0" err="1">
                <a:solidFill>
                  <a:srgbClr val="0000C0"/>
                </a:solidFill>
                <a:latin typeface="Consolas"/>
              </a:rPr>
              <a:t>top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.getData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      </a:t>
            </a:r>
            <a:r>
              <a:rPr lang="en-US" sz="10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0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000" b="1" dirty="0" err="1" smtClean="0">
                <a:solidFill>
                  <a:srgbClr val="0000C0"/>
                </a:solidFill>
                <a:latin typeface="Consolas"/>
              </a:rPr>
              <a:t>top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0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000" b="1" dirty="0" err="1">
                <a:solidFill>
                  <a:srgbClr val="0000C0"/>
                </a:solidFill>
                <a:latin typeface="Consolas"/>
              </a:rPr>
              <a:t>top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.getNext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      return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data;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sz="1000" b="1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en-US" sz="1000" b="1" dirty="0"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size() 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      </a:t>
            </a:r>
            <a:r>
              <a:rPr lang="en-US" sz="10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size = 0;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     Node 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current = </a:t>
            </a:r>
            <a:r>
              <a:rPr lang="en-US" sz="10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000" b="1" dirty="0" err="1">
                <a:solidFill>
                  <a:srgbClr val="0000C0"/>
                </a:solidFill>
                <a:latin typeface="Consolas"/>
              </a:rPr>
              <a:t>top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      while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(current 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!= </a:t>
            </a:r>
            <a:r>
              <a:rPr lang="en-US" sz="10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       size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++;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       current 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current.getNext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     }</a:t>
            </a:r>
            <a:endParaRPr lang="en-US" sz="10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      return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size;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18323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23964" cy="1325563"/>
          </a:xfrm>
        </p:spPr>
        <p:txBody>
          <a:bodyPr/>
          <a:lstStyle/>
          <a:p>
            <a:r>
              <a:rPr lang="en-US" dirty="0" smtClean="0"/>
              <a:t>	Complete node based stack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83821"/>
            <a:ext cx="12192000" cy="5584371"/>
          </a:xfrm>
        </p:spPr>
        <p:txBody>
          <a:bodyPr>
            <a:no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Stack {</a:t>
            </a:r>
          </a:p>
          <a:p>
            <a:pPr>
              <a:spcBef>
                <a:spcPts val="100"/>
              </a:spcBef>
            </a:pPr>
            <a:endParaRPr lang="en-US" sz="1000" dirty="0">
              <a:latin typeface="Consolas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      private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Node </a:t>
            </a:r>
            <a:r>
              <a:rPr lang="en-US" sz="1000" b="1" dirty="0">
                <a:solidFill>
                  <a:srgbClr val="0000C0"/>
                </a:solidFill>
                <a:latin typeface="Consolas"/>
              </a:rPr>
              <a:t>top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      </a:t>
            </a:r>
            <a:r>
              <a:rPr lang="en-US" sz="1000" b="1" dirty="0" smtClean="0">
                <a:solidFill>
                  <a:schemeClr val="accent6"/>
                </a:solidFill>
                <a:latin typeface="Consolas"/>
              </a:rPr>
              <a:t>private </a:t>
            </a:r>
            <a:r>
              <a:rPr lang="en-US" sz="1000" b="1" dirty="0" err="1">
                <a:solidFill>
                  <a:schemeClr val="accent6"/>
                </a:solidFill>
                <a:latin typeface="Consolas"/>
              </a:rPr>
              <a:t>int</a:t>
            </a:r>
            <a:r>
              <a:rPr lang="en-US" sz="1000" b="1" dirty="0">
                <a:solidFill>
                  <a:schemeClr val="accent6"/>
                </a:solidFill>
                <a:latin typeface="Consolas"/>
              </a:rPr>
              <a:t> size</a:t>
            </a:r>
            <a:r>
              <a:rPr lang="en-US" sz="1000" b="1" dirty="0" smtClean="0">
                <a:solidFill>
                  <a:schemeClr val="accent6"/>
                </a:solidFill>
                <a:latin typeface="Consolas"/>
              </a:rPr>
              <a:t>; //Now with efficient size tracking so all operations O(1)</a:t>
            </a:r>
            <a:endParaRPr lang="en-US" sz="1000" b="1" dirty="0">
              <a:solidFill>
                <a:schemeClr val="accent6"/>
              </a:solidFill>
              <a:latin typeface="Consolas"/>
            </a:endParaRPr>
          </a:p>
          <a:p>
            <a:pPr>
              <a:spcBef>
                <a:spcPts val="100"/>
              </a:spcBef>
            </a:pPr>
            <a:endParaRPr lang="en-US" sz="1000" dirty="0">
              <a:latin typeface="Consolas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      public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Stack()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        </a:t>
            </a:r>
            <a:r>
              <a:rPr lang="en-US" sz="10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000" b="1" dirty="0" err="1" smtClean="0">
                <a:solidFill>
                  <a:srgbClr val="000000"/>
                </a:solidFill>
                <a:latin typeface="Consolas"/>
              </a:rPr>
              <a:t>.top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0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        </a:t>
            </a:r>
            <a:r>
              <a:rPr lang="en-US" sz="1000" b="1" dirty="0" err="1" smtClean="0">
                <a:solidFill>
                  <a:schemeClr val="accent6"/>
                </a:solidFill>
                <a:latin typeface="Consolas"/>
              </a:rPr>
              <a:t>this.size</a:t>
            </a:r>
            <a:r>
              <a:rPr lang="en-US" sz="1000" b="1" dirty="0" smtClean="0">
                <a:solidFill>
                  <a:schemeClr val="accent6"/>
                </a:solidFill>
                <a:latin typeface="Consolas"/>
              </a:rPr>
              <a:t> </a:t>
            </a:r>
            <a:r>
              <a:rPr lang="en-US" sz="1000" b="1" dirty="0">
                <a:solidFill>
                  <a:schemeClr val="accent6"/>
                </a:solidFill>
                <a:latin typeface="Consolas"/>
              </a:rPr>
              <a:t>= 0;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     }</a:t>
            </a:r>
            <a:endParaRPr lang="en-US" sz="1000" dirty="0">
              <a:solidFill>
                <a:srgbClr val="000000"/>
              </a:solidFill>
              <a:latin typeface="Consolas"/>
            </a:endParaRPr>
          </a:p>
          <a:p>
            <a:pPr>
              <a:spcBef>
                <a:spcPts val="100"/>
              </a:spcBef>
            </a:pPr>
            <a:endParaRPr lang="en-US" sz="1000" dirty="0">
              <a:latin typeface="Consolas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      public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push(String item)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        </a:t>
            </a:r>
            <a:r>
              <a:rPr lang="en-US" sz="10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0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000" b="1" dirty="0" err="1" smtClean="0">
                <a:solidFill>
                  <a:srgbClr val="0000C0"/>
                </a:solidFill>
                <a:latin typeface="Consolas"/>
              </a:rPr>
              <a:t>top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0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Node(item, </a:t>
            </a:r>
            <a:r>
              <a:rPr lang="en-US" sz="1000" b="1" dirty="0">
                <a:solidFill>
                  <a:srgbClr val="0000C0"/>
                </a:solidFill>
                <a:latin typeface="Consolas"/>
              </a:rPr>
              <a:t>top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        </a:t>
            </a:r>
            <a:r>
              <a:rPr lang="en-US" sz="10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0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000" b="1" dirty="0" err="1" smtClean="0">
                <a:solidFill>
                  <a:srgbClr val="0000C0"/>
                </a:solidFill>
                <a:latin typeface="Consolas"/>
              </a:rPr>
              <a:t>size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++;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     }</a:t>
            </a:r>
            <a:endParaRPr lang="en-US" sz="1000" dirty="0">
              <a:solidFill>
                <a:srgbClr val="000000"/>
              </a:solidFill>
              <a:latin typeface="Consolas"/>
            </a:endParaRPr>
          </a:p>
          <a:p>
            <a:pPr>
              <a:spcBef>
                <a:spcPts val="100"/>
              </a:spcBef>
            </a:pPr>
            <a:endParaRPr lang="en-US" sz="1000" dirty="0">
              <a:latin typeface="Consolas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      public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String peek()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        if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0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000" b="1" dirty="0" err="1" smtClean="0">
                <a:solidFill>
                  <a:srgbClr val="0000C0"/>
                </a:solidFill>
                <a:latin typeface="Consolas"/>
              </a:rPr>
              <a:t>top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== </a:t>
            </a:r>
            <a:r>
              <a:rPr lang="en-US" sz="10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          throw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IllegalStateException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b="1" dirty="0">
                <a:solidFill>
                  <a:srgbClr val="2A00FF"/>
                </a:solidFill>
                <a:latin typeface="Consolas"/>
              </a:rPr>
              <a:t>"Can't peek() into an empty stack."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       }</a:t>
            </a:r>
            <a:endParaRPr lang="en-US" sz="10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000" b="1" dirty="0" err="1">
                <a:solidFill>
                  <a:srgbClr val="0000C0"/>
                </a:solidFill>
                <a:latin typeface="Consolas"/>
              </a:rPr>
              <a:t>top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.getData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     }</a:t>
            </a:r>
            <a:endParaRPr lang="en-US" sz="1000" dirty="0">
              <a:solidFill>
                <a:srgbClr val="000000"/>
              </a:solidFill>
              <a:latin typeface="Consolas"/>
            </a:endParaRPr>
          </a:p>
          <a:p>
            <a:pPr>
              <a:spcBef>
                <a:spcPts val="100"/>
              </a:spcBef>
            </a:pPr>
            <a:endParaRPr lang="en-US" sz="1000" dirty="0">
              <a:latin typeface="Consolas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      public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String pop()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        if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0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000" b="1" dirty="0" err="1" smtClean="0">
                <a:solidFill>
                  <a:srgbClr val="0000C0"/>
                </a:solidFill>
                <a:latin typeface="Consolas"/>
              </a:rPr>
              <a:t>top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== </a:t>
            </a:r>
            <a:r>
              <a:rPr lang="en-US" sz="10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          throw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IllegalStateException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b="1" dirty="0">
                <a:solidFill>
                  <a:srgbClr val="2A00FF"/>
                </a:solidFill>
                <a:latin typeface="Consolas"/>
              </a:rPr>
              <a:t>"Can't pop() from an empty stack."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       }</a:t>
            </a:r>
            <a:endParaRPr lang="en-US" sz="10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data = </a:t>
            </a:r>
            <a:r>
              <a:rPr lang="en-US" sz="10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000" b="1" dirty="0" err="1">
                <a:solidFill>
                  <a:srgbClr val="0000C0"/>
                </a:solidFill>
                <a:latin typeface="Consolas"/>
              </a:rPr>
              <a:t>top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.getData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        </a:t>
            </a:r>
            <a:r>
              <a:rPr lang="en-US" sz="10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0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000" b="1" dirty="0" err="1" smtClean="0">
                <a:solidFill>
                  <a:srgbClr val="0000C0"/>
                </a:solidFill>
                <a:latin typeface="Consolas"/>
              </a:rPr>
              <a:t>top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0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000" b="1" dirty="0" err="1">
                <a:solidFill>
                  <a:srgbClr val="0000C0"/>
                </a:solidFill>
                <a:latin typeface="Consolas"/>
              </a:rPr>
              <a:t>top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.getNext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        </a:t>
            </a:r>
            <a:r>
              <a:rPr lang="en-US" sz="1000" b="1" dirty="0" err="1" smtClean="0">
                <a:solidFill>
                  <a:schemeClr val="accent6"/>
                </a:solidFill>
                <a:latin typeface="Consolas"/>
              </a:rPr>
              <a:t>this.size</a:t>
            </a:r>
            <a:r>
              <a:rPr lang="en-US" sz="1000" b="1" dirty="0" smtClean="0">
                <a:solidFill>
                  <a:schemeClr val="accent6"/>
                </a:solidFill>
                <a:latin typeface="Consolas"/>
              </a:rPr>
              <a:t>-</a:t>
            </a:r>
            <a:r>
              <a:rPr lang="en-US" sz="1000" b="1" dirty="0">
                <a:solidFill>
                  <a:schemeClr val="accent6"/>
                </a:solidFill>
                <a:latin typeface="Consolas"/>
              </a:rPr>
              <a:t>-;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data;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     }</a:t>
            </a:r>
            <a:endParaRPr lang="en-US" sz="1000" dirty="0">
              <a:solidFill>
                <a:srgbClr val="000000"/>
              </a:solidFill>
              <a:latin typeface="Consolas"/>
            </a:endParaRPr>
          </a:p>
          <a:p>
            <a:pPr>
              <a:spcBef>
                <a:spcPts val="100"/>
              </a:spcBef>
            </a:pPr>
            <a:endParaRPr lang="en-US" sz="1000" dirty="0">
              <a:latin typeface="Consolas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      public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size()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        </a:t>
            </a:r>
            <a:r>
              <a:rPr lang="en-US" sz="1000" b="1" dirty="0" smtClean="0">
                <a:solidFill>
                  <a:schemeClr val="accent6"/>
                </a:solidFill>
                <a:latin typeface="Consolas"/>
              </a:rPr>
              <a:t>return </a:t>
            </a:r>
            <a:r>
              <a:rPr lang="en-US" sz="1000" b="1" dirty="0" err="1">
                <a:solidFill>
                  <a:schemeClr val="accent6"/>
                </a:solidFill>
                <a:latin typeface="Consolas"/>
              </a:rPr>
              <a:t>this.size</a:t>
            </a:r>
            <a:r>
              <a:rPr lang="en-US" sz="1000" b="1" dirty="0">
                <a:solidFill>
                  <a:schemeClr val="accent6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     } </a:t>
            </a:r>
            <a:endParaRPr lang="en-US" sz="1000" dirty="0">
              <a:solidFill>
                <a:srgbClr val="000000"/>
              </a:solidFill>
              <a:latin typeface="Consolas"/>
            </a:endParaRPr>
          </a:p>
          <a:p>
            <a:pPr>
              <a:spcBef>
                <a:spcPts val="100"/>
              </a:spcBef>
            </a:pPr>
            <a:endParaRPr lang="en-US" sz="1000" dirty="0">
              <a:latin typeface="Consolas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65780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Classes we just created only works with String</a:t>
            </a:r>
          </a:p>
          <a:p>
            <a:pPr lvl="1"/>
            <a:r>
              <a:rPr lang="en-US" dirty="0" smtClean="0"/>
              <a:t>What if we want to have a stack of </a:t>
            </a:r>
            <a:r>
              <a:rPr lang="en-US" dirty="0" err="1" smtClean="0"/>
              <a:t>ints</a:t>
            </a:r>
            <a:r>
              <a:rPr lang="en-US" dirty="0" smtClean="0"/>
              <a:t>, doubles, </a:t>
            </a:r>
            <a:r>
              <a:rPr lang="en-US" dirty="0" err="1" smtClean="0"/>
              <a:t>ArrayLists</a:t>
            </a:r>
            <a:r>
              <a:rPr lang="en-US" dirty="0" smtClean="0"/>
              <a:t>, Files, </a:t>
            </a:r>
            <a:r>
              <a:rPr lang="en-US" dirty="0" err="1" smtClean="0"/>
              <a:t>etc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Don’t want to write a separate Node and Stack class for each data type</a:t>
            </a:r>
          </a:p>
          <a:p>
            <a:pPr lvl="2"/>
            <a:r>
              <a:rPr lang="en-US" dirty="0" smtClean="0"/>
              <a:t>Just write one and reuse (!) for other data types</a:t>
            </a:r>
          </a:p>
          <a:p>
            <a:r>
              <a:rPr lang="en-US" dirty="0" smtClean="0"/>
              <a:t>Best option: Specify the data type as a parameter.. using Generics</a:t>
            </a:r>
          </a:p>
        </p:txBody>
      </p:sp>
    </p:spTree>
    <p:extLst>
      <p:ext uri="{BB962C8B-B14F-4D97-AF65-F5344CB8AC3E}">
        <p14:creationId xmlns:p14="http://schemas.microsoft.com/office/powerpoint/2010/main" val="192033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using 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Revisit earlier example with Stacks, now with Generics</a:t>
            </a:r>
          </a:p>
          <a:p>
            <a:pPr marL="0" lv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Stack&lt;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Stack&lt;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//0</a:t>
            </a:r>
          </a:p>
          <a:p>
            <a:pPr marL="0" lv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s.push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"Alice"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s.push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"Bob"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s.push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"Carol"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//3</a:t>
            </a:r>
          </a:p>
          <a:p>
            <a:pPr marL="0" lv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s.peek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//Carol</a:t>
            </a:r>
          </a:p>
          <a:p>
            <a:pPr marL="0" lv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s.pop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//Carol</a:t>
            </a:r>
          </a:p>
          <a:p>
            <a:pPr marL="0" lv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s.pop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lv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s.peek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//Alice</a:t>
            </a:r>
          </a:p>
          <a:p>
            <a:pPr marL="0" lv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//1</a:t>
            </a:r>
            <a:endParaRPr lang="en-US" sz="14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5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ADT (Abstract Data Type): Just a pile</a:t>
            </a:r>
          </a:p>
          <a:p>
            <a:r>
              <a:rPr lang="en-US" dirty="0" smtClean="0"/>
              <a:t>Behaviors (LIFO = Last In, First Out):</a:t>
            </a:r>
          </a:p>
          <a:p>
            <a:pPr lvl="1"/>
            <a:r>
              <a:rPr lang="en-US" dirty="0" smtClean="0"/>
              <a:t>create() = new stack is empty</a:t>
            </a:r>
          </a:p>
          <a:p>
            <a:pPr lvl="1"/>
            <a:r>
              <a:rPr lang="en-US" dirty="0" smtClean="0"/>
              <a:t>add(item) = puts item on top of the stack, all items below still in same order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emove() = removes and returns the item from the top of the stack</a:t>
            </a:r>
          </a:p>
          <a:p>
            <a:pPr lvl="1"/>
            <a:r>
              <a:rPr lang="en-US" dirty="0" smtClean="0"/>
              <a:t>get() = gets, but does not remove, the item currently on top of the stack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ize() = returns the number of items currently in the stack</a:t>
            </a:r>
          </a:p>
          <a:p>
            <a:pPr lvl="1"/>
            <a:r>
              <a:rPr lang="en-US" dirty="0" smtClean="0"/>
              <a:t>isEmpty() = false if there is at least one item in the stack (optional)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77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using 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now we can do this:</a:t>
            </a:r>
          </a:p>
          <a:p>
            <a:pPr marL="0" lv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Stack&lt;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Integer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Stack&lt;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Integer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/>
              </a:rPr>
              <a:t>s.push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(3);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/>
              </a:rPr>
              <a:t>s.push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(12);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s.pop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()); 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//12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ADT’s often have specific names for the behaviors they provide:</a:t>
            </a:r>
          </a:p>
          <a:p>
            <a:pPr lvl="1"/>
            <a:r>
              <a:rPr lang="en-US" dirty="0" smtClean="0"/>
              <a:t>create() = new stack is empty  //constructor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ush(item) = puts item on top of stack, items below still in same order //add</a:t>
            </a:r>
          </a:p>
          <a:p>
            <a:pPr lvl="1"/>
            <a:r>
              <a:rPr lang="en-US" dirty="0" smtClean="0"/>
              <a:t>pop() = removes and returns the item from top of the stack //remove</a:t>
            </a:r>
          </a:p>
          <a:p>
            <a:pPr lvl="1"/>
            <a:r>
              <a:rPr lang="en-US" dirty="0" smtClean="0"/>
              <a:t>peek() = gets, but does not remove, the item on top of the stack //get</a:t>
            </a:r>
          </a:p>
          <a:p>
            <a:pPr lvl="1"/>
            <a:r>
              <a:rPr lang="en-US" dirty="0" smtClean="0"/>
              <a:t>size() = returns the number of items currently in the stack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9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Implement the Stack as Java code using String: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Stack {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Stack() { ... }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push(String item) { ... }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 pop() { ... }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 peek() { ... }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size() { ... }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16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our Stack class: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Stack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Stack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System.out.println(s.size()); </a:t>
            </a: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s.push(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"Alice"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s.push(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"Bob"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s.push(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"Carol"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System.out.println(s.size()); </a:t>
            </a: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//3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System.out.println(s.peek()); </a:t>
            </a: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//Carol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System.out.println(s.pop()); </a:t>
            </a: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//Carol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s.pop();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System.out.println(s.peek()); </a:t>
            </a: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//Alice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System.out.println(s.size()); </a:t>
            </a: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94756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write a Stack class, we need implementation details.</a:t>
            </a:r>
          </a:p>
          <a:p>
            <a:r>
              <a:rPr lang="en-US" dirty="0" smtClean="0"/>
              <a:t>Need to use data structures, how about an array?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5374" y="644239"/>
            <a:ext cx="1135174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Stack {</a:t>
            </a:r>
          </a:p>
          <a:p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SIZE = 5; 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String[] items; </a:t>
            </a:r>
            <a:r>
              <a:rPr lang="en-US" sz="12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//holds contents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top; </a:t>
            </a:r>
            <a:r>
              <a:rPr lang="en-US" sz="12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//index of current top element</a:t>
            </a:r>
            <a:endParaRPr lang="en-US" sz="1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Stack() {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this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.items = 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String[SIZE];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this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.top = -1; </a:t>
            </a:r>
            <a:r>
              <a:rPr lang="en-US" sz="12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//set to -1 to help throw Exceptions later</a:t>
            </a:r>
            <a:endParaRPr lang="en-US" sz="1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push(String item) {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this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.top++;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this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.items[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.top] = item; </a:t>
            </a:r>
            <a:r>
              <a:rPr lang="en-US" sz="12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//PROBLEM: What if the array is full?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 peek() {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return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this.items[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.top]; </a:t>
            </a:r>
            <a:r>
              <a:rPr lang="en-US" sz="12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//PROBLEM: What if the stack is empty and top == -1?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 pop()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item = 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.items[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.top]; </a:t>
            </a:r>
            <a:r>
              <a:rPr lang="en-US" sz="12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//PROBLEM: What if the stack is empty?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this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.top--;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return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item;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size() {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return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.top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+ 1; </a:t>
            </a:r>
            <a:r>
              <a:rPr lang="en-US" sz="12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//because top was set to -1 in the constructor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5219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fix the </a:t>
            </a:r>
            <a:r>
              <a:rPr lang="en-US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PROBLEM </a:t>
            </a:r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our </a:t>
            </a:r>
            <a:r>
              <a:rPr lang="en-US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//PROBLEM</a:t>
            </a:r>
            <a:r>
              <a:rPr lang="en-US" dirty="0"/>
              <a:t> </a:t>
            </a:r>
            <a:r>
              <a:rPr lang="en-US" dirty="0" smtClean="0"/>
              <a:t>will throw an ArrayIndexOutOfBoundException</a:t>
            </a:r>
          </a:p>
          <a:p>
            <a:pPr lvl="1"/>
            <a:r>
              <a:rPr lang="en-US" dirty="0" smtClean="0"/>
              <a:t>Bad</a:t>
            </a:r>
          </a:p>
          <a:p>
            <a:pPr lvl="2"/>
            <a:r>
              <a:rPr lang="en-US" dirty="0" smtClean="0"/>
              <a:t>Means our stack is a source of a crash</a:t>
            </a:r>
          </a:p>
          <a:p>
            <a:pPr lvl="2"/>
            <a:r>
              <a:rPr lang="en-US" dirty="0" smtClean="0"/>
              <a:t>Reveals our carefully hidden implementation details (we’re using an array)</a:t>
            </a:r>
            <a:endParaRPr lang="en-US" dirty="0"/>
          </a:p>
          <a:p>
            <a:r>
              <a:rPr lang="en-US" dirty="0" smtClean="0"/>
              <a:t>Alternative: return </a:t>
            </a:r>
            <a:r>
              <a:rPr lang="en-US" sz="22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null</a:t>
            </a:r>
            <a:r>
              <a:rPr lang="en-US" dirty="0" smtClean="0"/>
              <a:t> instead</a:t>
            </a:r>
          </a:p>
          <a:p>
            <a:pPr lvl="1"/>
            <a:r>
              <a:rPr lang="en-US" dirty="0" smtClean="0"/>
              <a:t>Bad</a:t>
            </a:r>
          </a:p>
          <a:p>
            <a:pPr lvl="2"/>
            <a:r>
              <a:rPr lang="en-US" dirty="0" smtClean="0"/>
              <a:t>null will cause problems later</a:t>
            </a:r>
          </a:p>
          <a:p>
            <a:pPr lvl="1"/>
            <a:r>
              <a:rPr lang="en-US" dirty="0" smtClean="0"/>
              <a:t>Better way to fail fast and in a well documented way</a:t>
            </a:r>
            <a:endParaRPr lang="en-US" dirty="0"/>
          </a:p>
          <a:p>
            <a:r>
              <a:rPr lang="en-US" dirty="0" smtClean="0"/>
              <a:t>Alternative: Throw an exception</a:t>
            </a: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0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Java: Throwing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create your own exception from a method you are writing?</a:t>
            </a:r>
          </a:p>
          <a:p>
            <a:r>
              <a:rPr lang="en-US" dirty="0" smtClean="0"/>
              <a:t>We’ll reuse (!) exceptions already in java.lang, such as:</a:t>
            </a:r>
          </a:p>
          <a:p>
            <a:pPr lvl="1"/>
            <a:r>
              <a:rPr lang="en-US" dirty="0" smtClean="0"/>
              <a:t>IllegalArgumentException or IllegalStateException</a:t>
            </a:r>
          </a:p>
          <a:p>
            <a:r>
              <a:rPr lang="en-US" dirty="0" smtClean="0"/>
              <a:t>For Stack, IllegalStateException makes sense: the stack is empty, so don’t try to get elements out of it.</a:t>
            </a:r>
          </a:p>
          <a:p>
            <a:r>
              <a:rPr lang="en-US" dirty="0" smtClean="0"/>
              <a:t>Note: throwing IllegalStateException and NoSuchElementException will be needed in Assignment 05!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8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1721</Words>
  <Application>Microsoft Office PowerPoint</Application>
  <PresentationFormat>Custom</PresentationFormat>
  <Paragraphs>316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Stack ADT</vt:lpstr>
      <vt:lpstr>Stack ADT </vt:lpstr>
      <vt:lpstr>Stack ADT</vt:lpstr>
      <vt:lpstr>Stack ADT</vt:lpstr>
      <vt:lpstr>Stack ADT</vt:lpstr>
      <vt:lpstr>Stack ADT</vt:lpstr>
      <vt:lpstr>PowerPoint Presentation</vt:lpstr>
      <vt:lpstr>How to fix the //PROBLEM ?</vt:lpstr>
      <vt:lpstr>Java: Throwing Exceptions</vt:lpstr>
      <vt:lpstr>Java: Throwing Exceptions</vt:lpstr>
      <vt:lpstr>Java: Throwing Exceptions</vt:lpstr>
      <vt:lpstr>PowerPoint Presentation</vt:lpstr>
      <vt:lpstr>Array based Stack implementation</vt:lpstr>
      <vt:lpstr>PowerPoint Presentation</vt:lpstr>
      <vt:lpstr>Node based stack implementation</vt:lpstr>
      <vt:lpstr>Node based stack implementation</vt:lpstr>
      <vt:lpstr> Complete node based stack implementation</vt:lpstr>
      <vt:lpstr>Generics</vt:lpstr>
      <vt:lpstr>Stack using Generics</vt:lpstr>
      <vt:lpstr>Stack using Generics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ADT</dc:title>
  <dc:creator>Alan G. Ho</dc:creator>
  <cp:lastModifiedBy>Alan</cp:lastModifiedBy>
  <cp:revision>50</cp:revision>
  <dcterms:created xsi:type="dcterms:W3CDTF">2013-10-03T04:15:26Z</dcterms:created>
  <dcterms:modified xsi:type="dcterms:W3CDTF">2013-10-03T09:54:21Z</dcterms:modified>
</cp:coreProperties>
</file>