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8" r:id="rId2"/>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5BF"/>
    <a:srgbClr val="00872B"/>
    <a:srgbClr val="4C4C4C"/>
    <a:srgbClr val="DF9660"/>
    <a:srgbClr val="C78758"/>
    <a:srgbClr val="F5A468"/>
    <a:srgbClr val="499FB8"/>
    <a:srgbClr val="8BC34A"/>
    <a:srgbClr val="C8D6C2"/>
    <a:srgbClr val="008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273"/>
    <p:restoredTop sz="95859"/>
  </p:normalViewPr>
  <p:slideViewPr>
    <p:cSldViewPr snapToGrid="0" snapToObjects="1">
      <p:cViewPr>
        <p:scale>
          <a:sx n="126" d="100"/>
          <a:sy n="126" d="100"/>
        </p:scale>
        <p:origin x="216" y="-3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a:ea typeface="Avenir"/>
        <a:cs typeface="Avenir"/>
        <a:sym typeface="Avenir Roman"/>
      </a:defRPr>
    </a:lvl1pPr>
    <a:lvl2pPr indent="228600" defTabSz="457200" latinLnBrk="0">
      <a:lnSpc>
        <a:spcPct val="125000"/>
      </a:lnSpc>
      <a:defRPr sz="2600">
        <a:latin typeface="Avenir"/>
        <a:ea typeface="Avenir"/>
        <a:cs typeface="Avenir"/>
        <a:sym typeface="Avenir Roman"/>
      </a:defRPr>
    </a:lvl2pPr>
    <a:lvl3pPr indent="457200" defTabSz="457200" latinLnBrk="0">
      <a:lnSpc>
        <a:spcPct val="125000"/>
      </a:lnSpc>
      <a:defRPr sz="2600">
        <a:latin typeface="Avenir"/>
        <a:ea typeface="Avenir"/>
        <a:cs typeface="Avenir"/>
        <a:sym typeface="Avenir Roman"/>
      </a:defRPr>
    </a:lvl3pPr>
    <a:lvl4pPr indent="685800" defTabSz="457200" latinLnBrk="0">
      <a:lnSpc>
        <a:spcPct val="125000"/>
      </a:lnSpc>
      <a:defRPr sz="2600">
        <a:latin typeface="Avenir"/>
        <a:ea typeface="Avenir"/>
        <a:cs typeface="Avenir"/>
        <a:sym typeface="Avenir Roman"/>
      </a:defRPr>
    </a:lvl4pPr>
    <a:lvl5pPr indent="914400" defTabSz="457200" latinLnBrk="0">
      <a:lnSpc>
        <a:spcPct val="125000"/>
      </a:lnSpc>
      <a:defRPr sz="2600">
        <a:latin typeface="Avenir"/>
        <a:ea typeface="Avenir"/>
        <a:cs typeface="Avenir"/>
        <a:sym typeface="Avenir Roman"/>
      </a:defRPr>
    </a:lvl5pPr>
    <a:lvl6pPr indent="1143000" defTabSz="457200" latinLnBrk="0">
      <a:lnSpc>
        <a:spcPct val="125000"/>
      </a:lnSpc>
      <a:defRPr sz="2600">
        <a:latin typeface="Avenir"/>
        <a:ea typeface="Avenir"/>
        <a:cs typeface="Avenir"/>
        <a:sym typeface="Avenir Roman"/>
      </a:defRPr>
    </a:lvl6pPr>
    <a:lvl7pPr indent="1371600" defTabSz="457200" latinLnBrk="0">
      <a:lnSpc>
        <a:spcPct val="125000"/>
      </a:lnSpc>
      <a:defRPr sz="2600">
        <a:latin typeface="Avenir"/>
        <a:ea typeface="Avenir"/>
        <a:cs typeface="Avenir"/>
        <a:sym typeface="Avenir Roman"/>
      </a:defRPr>
    </a:lvl7pPr>
    <a:lvl8pPr indent="1600200" defTabSz="457200" latinLnBrk="0">
      <a:lnSpc>
        <a:spcPct val="125000"/>
      </a:lnSpc>
      <a:defRPr sz="2600">
        <a:latin typeface="Avenir"/>
        <a:ea typeface="Avenir"/>
        <a:cs typeface="Avenir"/>
        <a:sym typeface="Avenir Roman"/>
      </a:defRPr>
    </a:lvl8pPr>
    <a:lvl9pPr indent="1828800" defTabSz="457200" latinLnBrk="0">
      <a:lnSpc>
        <a:spcPct val="125000"/>
      </a:lnSpc>
      <a:defRPr sz="26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6545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2" name="Image" descr="Image"/>
          <p:cNvPicPr>
            <a:picLocks noChangeAspect="1"/>
          </p:cNvPicPr>
          <p:nvPr/>
        </p:nvPicPr>
        <p:blipFill>
          <a:blip r:embed="rId3"/>
          <a:stretch>
            <a:fillRect/>
          </a:stretch>
        </p:blipFill>
        <p:spPr>
          <a:xfrm>
            <a:off x="8867009" y="-681823"/>
            <a:ext cx="5121226" cy="2990088"/>
          </a:xfrm>
          <a:prstGeom prst="rect">
            <a:avLst/>
          </a:prstGeom>
          <a:ln w="12700">
            <a:miter lim="400000"/>
          </a:ln>
        </p:spPr>
      </p:pic>
      <p:sp>
        <p:nvSpPr>
          <p:cNvPr id="312" name="Line"/>
          <p:cNvSpPr/>
          <p:nvPr/>
        </p:nvSpPr>
        <p:spPr>
          <a:xfrm flipV="1">
            <a:off x="213255" y="10296246"/>
            <a:ext cx="13462982" cy="39499"/>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13" name="YOUR LOGO…"/>
          <p:cNvSpPr/>
          <p:nvPr/>
        </p:nvSpPr>
        <p:spPr>
          <a:xfrm>
            <a:off x="170343" y="10207710"/>
            <a:ext cx="1757945" cy="528270"/>
          </a:xfrm>
          <a:prstGeom prst="roundRect">
            <a:avLst>
              <a:gd name="adj" fmla="val 36061"/>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algn="ctr">
              <a:lnSpc>
                <a:spcPct val="90000"/>
              </a:lnSpc>
              <a:spcBef>
                <a:spcPts val="0"/>
              </a:spcBef>
              <a:defRPr>
                <a:solidFill>
                  <a:srgbClr val="407AAA"/>
                </a:solidFill>
                <a:latin typeface="Helvetica Neue"/>
                <a:ea typeface="Helvetica Neue"/>
                <a:cs typeface="Helvetica Neue"/>
                <a:sym typeface="Helvetica Neue"/>
              </a:defRPr>
            </a:pPr>
            <a:r>
              <a:rPr lang="en-US" sz="2400" dirty="0"/>
              <a:t>Kaiāulu</a:t>
            </a:r>
            <a:endParaRPr sz="2400" dirty="0"/>
          </a:p>
        </p:txBody>
      </p:sp>
      <p:sp>
        <p:nvSpPr>
          <p:cNvPr id="319" name="Basics"/>
          <p:cNvSpPr txBox="1"/>
          <p:nvPr/>
        </p:nvSpPr>
        <p:spPr>
          <a:xfrm>
            <a:off x="281221" y="4248010"/>
            <a:ext cx="2776401"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en-US" dirty="0"/>
              <a:t>Fake Data Generator</a:t>
            </a:r>
            <a:endParaRPr dirty="0"/>
          </a:p>
        </p:txBody>
      </p:sp>
      <p:sp>
        <p:nvSpPr>
          <p:cNvPr id="326" name="Manipulate Variables"/>
          <p:cNvSpPr txBox="1"/>
          <p:nvPr/>
        </p:nvSpPr>
        <p:spPr>
          <a:xfrm>
            <a:off x="9332812" y="1435608"/>
            <a:ext cx="2839675"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lnSpc>
                <a:spcPct val="80000"/>
              </a:lnSpc>
              <a:spcBef>
                <a:spcPts val="0"/>
              </a:spcBef>
              <a:defRPr sz="2500" b="0">
                <a:solidFill>
                  <a:srgbClr val="628DB5"/>
                </a:solidFill>
              </a:defRPr>
            </a:pPr>
            <a:r>
              <a:rPr lang="en-US" dirty="0"/>
              <a:t>Unit Testing</a:t>
            </a:r>
          </a:p>
        </p:txBody>
      </p:sp>
      <p:sp>
        <p:nvSpPr>
          <p:cNvPr id="330" name="Line"/>
          <p:cNvSpPr/>
          <p:nvPr/>
        </p:nvSpPr>
        <p:spPr>
          <a:xfrm flipV="1">
            <a:off x="275722" y="4144757"/>
            <a:ext cx="3871128" cy="8185"/>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334" name="Three Column Layout: : CHEAT SHEET"/>
          <p:cNvSpPr txBox="1">
            <a:spLocks noGrp="1"/>
          </p:cNvSpPr>
          <p:nvPr>
            <p:ph type="title"/>
          </p:nvPr>
        </p:nvSpPr>
        <p:spPr>
          <a:xfrm>
            <a:off x="275721" y="361177"/>
            <a:ext cx="10898129" cy="803346"/>
          </a:xfrm>
          <a:prstGeom prst="rect">
            <a:avLst/>
          </a:prstGeom>
        </p:spPr>
        <p:txBody>
          <a:bodyPr lIns="0" tIns="0" rIns="0" bIns="0" anchor="t"/>
          <a:lstStyle/>
          <a:p>
            <a:r>
              <a:rPr lang="en-US" dirty="0"/>
              <a:t>Fake Data Generator </a:t>
            </a:r>
            <a:r>
              <a:rPr dirty="0"/>
              <a:t>: : </a:t>
            </a:r>
            <a:r>
              <a:rPr sz="3300" dirty="0">
                <a:latin typeface="Source Sans Pro Semibold"/>
                <a:ea typeface="Source Sans Pro Semibold"/>
                <a:cs typeface="Source Sans Pro Semibold"/>
                <a:sym typeface="Source Sans Pro Semibold"/>
              </a:rPr>
              <a:t>CHEAT SHEET</a:t>
            </a:r>
            <a:r>
              <a:rPr dirty="0"/>
              <a:t> </a:t>
            </a:r>
          </a:p>
        </p:txBody>
      </p:sp>
      <p:sp>
        <p:nvSpPr>
          <p:cNvPr id="341" name="Use headers, colors, and/or backgrounds to separate or group together sections."/>
          <p:cNvSpPr txBox="1"/>
          <p:nvPr/>
        </p:nvSpPr>
        <p:spPr>
          <a:xfrm>
            <a:off x="197696" y="1894414"/>
            <a:ext cx="3949153" cy="941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a:spAutoFit/>
          </a:bodyPr>
          <a:lstStyle/>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lang="en-US" dirty="0">
                <a:latin typeface="Source Sans Pro" panose="020B0503030403020204" pitchFamily="34" charset="0"/>
                <a:ea typeface="Source Sans Pro" panose="020B0503030403020204" pitchFamily="34" charset="0"/>
              </a:rPr>
              <a:t>The fake data generators provide API to create minimal reproducible examples (MRE) capturing unusual project data to unit test </a:t>
            </a:r>
            <a:r>
              <a:rPr lang="en-US" dirty="0" err="1">
                <a:latin typeface="Source Sans Pro" panose="020B0503030403020204" pitchFamily="34" charset="0"/>
                <a:ea typeface="Source Sans Pro" panose="020B0503030403020204" pitchFamily="34" charset="0"/>
              </a:rPr>
              <a:t>Kaiaulu</a:t>
            </a:r>
            <a:r>
              <a:rPr lang="en-US" dirty="0">
                <a:latin typeface="Source Sans Pro" panose="020B0503030403020204" pitchFamily="34" charset="0"/>
                <a:ea typeface="Source Sans Pro" panose="020B0503030403020204" pitchFamily="34" charset="0"/>
              </a:rPr>
              <a:t> data parsers. They can also be used to compare equivalent analyses to other tools, and different versions of the same tool.</a:t>
            </a:r>
            <a:endParaRPr lang="en-US" dirty="0">
              <a:latin typeface="Source Sans Pro" panose="020B0503030403020204" pitchFamily="34" charset="0"/>
              <a:ea typeface="Source Sans Pro" panose="020B0503030403020204" pitchFamily="34" charset="0"/>
              <a:sym typeface="Source Sans Pro"/>
            </a:endParaRPr>
          </a:p>
        </p:txBody>
      </p:sp>
      <p:sp>
        <p:nvSpPr>
          <p:cNvPr id="382" name="Logistics"/>
          <p:cNvSpPr txBox="1"/>
          <p:nvPr/>
        </p:nvSpPr>
        <p:spPr>
          <a:xfrm>
            <a:off x="4463999" y="1435608"/>
            <a:ext cx="2019784"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en-US" dirty="0"/>
              <a:t>Fake Examples</a:t>
            </a:r>
          </a:p>
        </p:txBody>
      </p:sp>
      <p:sp>
        <p:nvSpPr>
          <p:cNvPr id="384" name="Layout Suggestions"/>
          <p:cNvSpPr txBox="1"/>
          <p:nvPr/>
        </p:nvSpPr>
        <p:spPr>
          <a:xfrm>
            <a:off x="246888" y="1435608"/>
            <a:ext cx="1349729"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lnSpc>
                <a:spcPct val="80000"/>
              </a:lnSpc>
              <a:spcBef>
                <a:spcPts val="0"/>
              </a:spcBef>
              <a:defRPr sz="2500" b="0">
                <a:solidFill>
                  <a:srgbClr val="628DB5"/>
                </a:solidFill>
              </a:defRPr>
            </a:pPr>
            <a:r>
              <a:rPr lang="en-US" dirty="0"/>
              <a:t>About</a:t>
            </a:r>
          </a:p>
        </p:txBody>
      </p:sp>
      <p:sp>
        <p:nvSpPr>
          <p:cNvPr id="10" name="TextBox 9">
            <a:extLst>
              <a:ext uri="{FF2B5EF4-FFF2-40B4-BE49-F238E27FC236}">
                <a16:creationId xmlns:a16="http://schemas.microsoft.com/office/drawing/2014/main" id="{E7EAC971-C236-EDFF-C1C3-FDDF6D79F5F8}"/>
              </a:ext>
            </a:extLst>
          </p:cNvPr>
          <p:cNvSpPr txBox="1"/>
          <p:nvPr/>
        </p:nvSpPr>
        <p:spPr>
          <a:xfrm>
            <a:off x="213255" y="2784071"/>
            <a:ext cx="4312662" cy="12182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spcBef>
                <a:spcPts val="0"/>
              </a:spcBef>
            </a:pPr>
            <a:r>
              <a:rPr lang="en-US" dirty="0">
                <a:solidFill>
                  <a:schemeClr val="accent2"/>
                </a:solidFill>
                <a:latin typeface="Source Sans Pro" panose="020B0503030403020204" pitchFamily="34" charset="0"/>
                <a:ea typeface="Source Sans Pro" panose="020B0503030403020204" pitchFamily="34" charset="0"/>
              </a:rPr>
              <a:t>Fake Data Generator (</a:t>
            </a:r>
            <a:r>
              <a:rPr lang="en-US" dirty="0" err="1">
                <a:solidFill>
                  <a:schemeClr val="accent2"/>
                </a:solidFill>
                <a:latin typeface="Source Sans Pro" panose="020B0503030403020204" pitchFamily="34" charset="0"/>
                <a:ea typeface="Source Sans Pro" panose="020B0503030403020204" pitchFamily="34" charset="0"/>
              </a:rPr>
              <a:t>git.R</a:t>
            </a:r>
            <a:r>
              <a:rPr lang="en-US" dirty="0">
                <a:solidFill>
                  <a:schemeClr val="accent2"/>
                </a:solidFill>
                <a:latin typeface="Source Sans Pro" panose="020B0503030403020204" pitchFamily="34" charset="0"/>
                <a:ea typeface="Source Sans Pro" panose="020B0503030403020204" pitchFamily="34" charset="0"/>
              </a:rPr>
              <a:t>, mail.R, </a:t>
            </a:r>
            <a:r>
              <a:rPr lang="en-US" dirty="0" err="1">
                <a:solidFill>
                  <a:schemeClr val="accent2"/>
                </a:solidFill>
                <a:latin typeface="Source Sans Pro" panose="020B0503030403020204" pitchFamily="34" charset="0"/>
                <a:ea typeface="Source Sans Pro" panose="020B0503030403020204" pitchFamily="34" charset="0"/>
              </a:rPr>
              <a:t>jira.R</a:t>
            </a:r>
            <a:r>
              <a:rPr lang="en-US" dirty="0">
                <a:solidFill>
                  <a:schemeClr val="accent2"/>
                </a:solidFill>
                <a:latin typeface="Source Sans Pro" panose="020B0503030403020204" pitchFamily="34" charset="0"/>
                <a:ea typeface="Source Sans Pro" panose="020B0503030403020204" pitchFamily="34" charset="0"/>
              </a:rPr>
              <a:t>): </a:t>
            </a:r>
            <a:r>
              <a:rPr lang="en-US" dirty="0">
                <a:solidFill>
                  <a:schemeClr val="tx1"/>
                </a:solidFill>
                <a:latin typeface="Source Sans Pro" panose="020B0503030403020204" pitchFamily="34" charset="0"/>
                <a:ea typeface="Source Sans Pro" panose="020B0503030403020204" pitchFamily="34" charset="0"/>
              </a:rPr>
              <a:t>APIs for Git, Mailing list, and Jira formats</a:t>
            </a:r>
          </a:p>
          <a:p>
            <a:pPr>
              <a:spcBef>
                <a:spcPts val="0"/>
              </a:spcBef>
            </a:pPr>
            <a:r>
              <a:rPr lang="en-US" dirty="0">
                <a:solidFill>
                  <a:schemeClr val="accent1"/>
                </a:solidFill>
                <a:latin typeface="Source Sans Pro" panose="020B0503030403020204" pitchFamily="34" charset="0"/>
                <a:ea typeface="Source Sans Pro" panose="020B0503030403020204" pitchFamily="34" charset="0"/>
              </a:rPr>
              <a:t>Fake Examples (</a:t>
            </a:r>
            <a:r>
              <a:rPr lang="en-US" dirty="0" err="1">
                <a:solidFill>
                  <a:schemeClr val="accent1"/>
                </a:solidFill>
                <a:latin typeface="Source Sans Pro" panose="020B0503030403020204" pitchFamily="34" charset="0"/>
                <a:ea typeface="Source Sans Pro" panose="020B0503030403020204" pitchFamily="34" charset="0"/>
              </a:rPr>
              <a:t>example.R</a:t>
            </a:r>
            <a:r>
              <a:rPr lang="en-US" dirty="0">
                <a:solidFill>
                  <a:schemeClr val="accent1"/>
                </a:solidFill>
                <a:latin typeface="Source Sans Pro" panose="020B0503030403020204" pitchFamily="34" charset="0"/>
                <a:ea typeface="Source Sans Pro" panose="020B0503030403020204" pitchFamily="34" charset="0"/>
              </a:rPr>
              <a:t>)</a:t>
            </a:r>
            <a:r>
              <a:rPr lang="en-US" dirty="0">
                <a:solidFill>
                  <a:schemeClr val="tx1"/>
                </a:solidFill>
                <a:latin typeface="Source Sans Pro" panose="020B0503030403020204" pitchFamily="34" charset="0"/>
                <a:ea typeface="Source Sans Pro" panose="020B0503030403020204" pitchFamily="34" charset="0"/>
              </a:rPr>
              <a:t>: Minimal reproducible examples (MRE) generated on the fly building on Fake Generators</a:t>
            </a:r>
          </a:p>
          <a:p>
            <a:pPr>
              <a:spcBef>
                <a:spcPts val="0"/>
              </a:spcBef>
            </a:pPr>
            <a:r>
              <a:rPr lang="en-US" dirty="0">
                <a:solidFill>
                  <a:srgbClr val="DF9660"/>
                </a:solidFill>
                <a:latin typeface="Source Sans Pro" panose="020B0503030403020204" pitchFamily="34" charset="0"/>
                <a:ea typeface="Source Sans Pro" panose="020B0503030403020204" pitchFamily="34" charset="0"/>
                <a:sym typeface="Source Sans Pro"/>
              </a:rPr>
              <a:t>Unit Tests (test-*.R): </a:t>
            </a:r>
            <a:r>
              <a:rPr lang="en-US" dirty="0">
                <a:latin typeface="Source Sans Pro" panose="020B0503030403020204" pitchFamily="34" charset="0"/>
                <a:ea typeface="Source Sans Pro" panose="020B0503030403020204" pitchFamily="34" charset="0"/>
                <a:sym typeface="Source Sans Pro"/>
              </a:rPr>
              <a:t>Tests use MREs to test the behavior of functions </a:t>
            </a:r>
            <a:endParaRPr lang="en-US" dirty="0">
              <a:solidFill>
                <a:schemeClr val="tx1"/>
              </a:solidFill>
              <a:latin typeface="Source Sans Pro" panose="020B0503030403020204" pitchFamily="34" charset="0"/>
              <a:ea typeface="Source Sans Pro" panose="020B0503030403020204" pitchFamily="34" charset="0"/>
              <a:sym typeface="Source Sans Pro"/>
            </a:endParaRPr>
          </a:p>
        </p:txBody>
      </p:sp>
      <p:pic>
        <p:nvPicPr>
          <p:cNvPr id="8" name="Picture 7" descr="A picture containing text&#10;&#10;Description automatically generated">
            <a:extLst>
              <a:ext uri="{FF2B5EF4-FFF2-40B4-BE49-F238E27FC236}">
                <a16:creationId xmlns:a16="http://schemas.microsoft.com/office/drawing/2014/main" id="{1C9AB6D2-F69D-1DEC-41BE-05335D7DBE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14310" y="122459"/>
            <a:ext cx="1443262" cy="1676046"/>
          </a:xfrm>
          <a:prstGeom prst="rect">
            <a:avLst/>
          </a:prstGeom>
        </p:spPr>
      </p:pic>
      <p:sp>
        <p:nvSpPr>
          <p:cNvPr id="466" name="FONTS">
            <a:extLst>
              <a:ext uri="{FF2B5EF4-FFF2-40B4-BE49-F238E27FC236}">
                <a16:creationId xmlns:a16="http://schemas.microsoft.com/office/drawing/2014/main" id="{4CC6AE8D-F591-23A5-3E59-BF0A45A7F13F}"/>
              </a:ext>
            </a:extLst>
          </p:cNvPr>
          <p:cNvSpPr txBox="1"/>
          <p:nvPr/>
        </p:nvSpPr>
        <p:spPr>
          <a:xfrm>
            <a:off x="9332812" y="1944273"/>
            <a:ext cx="3019532"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r>
              <a:rPr lang="en-US" sz="1400" dirty="0"/>
              <a:t>Unit Testing Fake Examples</a:t>
            </a:r>
            <a:endParaRPr sz="1400" dirty="0"/>
          </a:p>
        </p:txBody>
      </p:sp>
      <p:sp>
        <p:nvSpPr>
          <p:cNvPr id="491" name="Line">
            <a:extLst>
              <a:ext uri="{FF2B5EF4-FFF2-40B4-BE49-F238E27FC236}">
                <a16:creationId xmlns:a16="http://schemas.microsoft.com/office/drawing/2014/main" id="{2BA3C98E-2327-F30C-1525-D2BBBBBBCBAF}"/>
              </a:ext>
            </a:extLst>
          </p:cNvPr>
          <p:cNvSpPr/>
          <p:nvPr/>
        </p:nvSpPr>
        <p:spPr>
          <a:xfrm flipV="1">
            <a:off x="330164" y="1819904"/>
            <a:ext cx="3656656" cy="26720"/>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9" name="FONTS">
            <a:extLst>
              <a:ext uri="{FF2B5EF4-FFF2-40B4-BE49-F238E27FC236}">
                <a16:creationId xmlns:a16="http://schemas.microsoft.com/office/drawing/2014/main" id="{7C630419-3049-B39A-16AE-8FCBA09E5749}"/>
              </a:ext>
            </a:extLst>
          </p:cNvPr>
          <p:cNvSpPr txBox="1"/>
          <p:nvPr/>
        </p:nvSpPr>
        <p:spPr>
          <a:xfrm>
            <a:off x="4469765" y="1919080"/>
            <a:ext cx="3977403"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r>
              <a:rPr lang="en-US" sz="1400" dirty="0"/>
              <a:t>Writing Fake Examples</a:t>
            </a:r>
            <a:endParaRPr sz="1400" dirty="0"/>
          </a:p>
        </p:txBody>
      </p:sp>
      <p:sp>
        <p:nvSpPr>
          <p:cNvPr id="469" name="TextBox 468">
            <a:extLst>
              <a:ext uri="{FF2B5EF4-FFF2-40B4-BE49-F238E27FC236}">
                <a16:creationId xmlns:a16="http://schemas.microsoft.com/office/drawing/2014/main" id="{8C369A51-726F-46BD-2ABC-D8630DC42466}"/>
              </a:ext>
            </a:extLst>
          </p:cNvPr>
          <p:cNvSpPr txBox="1"/>
          <p:nvPr/>
        </p:nvSpPr>
        <p:spPr>
          <a:xfrm>
            <a:off x="4450675" y="2156776"/>
            <a:ext cx="4015585" cy="41882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i="0" u="none" strike="noStrike" cap="none" spc="0" normalizeH="0" baseline="0" dirty="0" err="1">
                <a:ln>
                  <a:noFill/>
                </a:ln>
                <a:solidFill>
                  <a:srgbClr val="0265BF"/>
                </a:solidFill>
                <a:effectLst/>
                <a:uFillTx/>
                <a:latin typeface="Source Sans Pro"/>
                <a:ea typeface="Source Sans Pro"/>
                <a:cs typeface="Source Sans Pro"/>
                <a:sym typeface="Source Sans Pro"/>
              </a:rPr>
              <a:t>example_dif_branches</a:t>
            </a:r>
            <a:r>
              <a:rPr kumimoji="0" lang="en-US" sz="1200" i="0" u="none" strike="noStrike" cap="none" spc="0" normalizeH="0" baseline="0" dirty="0">
                <a:ln>
                  <a:noFill/>
                </a:ln>
                <a:solidFill>
                  <a:srgbClr val="0265BF"/>
                </a:solidFill>
                <a:effectLst/>
                <a:uFillTx/>
                <a:latin typeface="Source Sans Pro"/>
                <a:ea typeface="Source Sans Pro"/>
                <a:cs typeface="Source Sans Pro"/>
                <a:sym typeface="Source Sans Pro"/>
              </a:rPr>
              <a:t> &lt;- function(…){</a:t>
            </a:r>
          </a:p>
          <a:p>
            <a:pPr marL="0" marR="0" indent="0" algn="l" defTabSz="584200" rtl="0" fontAlgn="auto" latinLnBrk="0" hangingPunct="0">
              <a:lnSpc>
                <a:spcPct val="100000"/>
              </a:lnSpc>
              <a:spcBef>
                <a:spcPts val="200"/>
              </a:spcBef>
              <a:spcAft>
                <a:spcPts val="0"/>
              </a:spcAft>
              <a:buClrTx/>
              <a:buSzTx/>
              <a:buFontTx/>
              <a:buNone/>
              <a:tabLst/>
            </a:pPr>
            <a:r>
              <a:rPr lang="en-US" dirty="0">
                <a:solidFill>
                  <a:srgbClr val="0265BF"/>
                </a:solidFill>
              </a:rPr>
              <a:t>      </a:t>
            </a:r>
          </a:p>
          <a:p>
            <a:pPr marL="0" marR="0" indent="0" algn="l" defTabSz="584200" rtl="0" fontAlgn="auto" latinLnBrk="0" hangingPunct="0">
              <a:lnSpc>
                <a:spcPct val="100000"/>
              </a:lnSpc>
              <a:spcBef>
                <a:spcPts val="200"/>
              </a:spcBef>
              <a:spcAft>
                <a:spcPts val="0"/>
              </a:spcAft>
              <a:buClrTx/>
              <a:buSzTx/>
              <a:buFontTx/>
              <a:buNone/>
              <a:tabLst/>
            </a:pPr>
            <a:r>
              <a:rPr lang="en-US" dirty="0"/>
              <a:t>   </a:t>
            </a:r>
            <a:r>
              <a:rPr lang="en-US" dirty="0" err="1"/>
              <a:t>file_path</a:t>
            </a:r>
            <a:r>
              <a:rPr lang="en-US" dirty="0"/>
              <a:t> &lt;-</a:t>
            </a:r>
            <a:r>
              <a:rPr lang="en-US" dirty="0">
                <a:solidFill>
                  <a:srgbClr val="0265BF"/>
                </a:solidFill>
              </a:rPr>
              <a:t> </a:t>
            </a:r>
            <a:r>
              <a:rPr lang="en-US" dirty="0" err="1"/>
              <a:t>io_make_file</a:t>
            </a:r>
            <a:r>
              <a:rPr lang="en-US" dirty="0"/>
              <a:t>(…,body=“print(’Hello!’)”)</a:t>
            </a:r>
          </a:p>
          <a:p>
            <a:pPr marL="0" marR="0" indent="0" algn="l" defTabSz="584200" rtl="0" fontAlgn="auto" latinLnBrk="0" hangingPunct="0">
              <a:lnSpc>
                <a:spcPct val="100000"/>
              </a:lnSpc>
              <a:spcBef>
                <a:spcPts val="200"/>
              </a:spcBef>
              <a:spcAft>
                <a:spcPts val="0"/>
              </a:spcAft>
              <a:buClrTx/>
              <a:buSzTx/>
              <a:buFontTx/>
              <a:buNone/>
              <a:tabLst/>
            </a:pPr>
            <a:r>
              <a:rPr lang="en-US" dirty="0">
                <a:solidFill>
                  <a:srgbClr val="00872B"/>
                </a:solidFill>
              </a:rPr>
              <a:t>   </a:t>
            </a:r>
            <a:r>
              <a:rPr lang="en-US" dirty="0" err="1">
                <a:solidFill>
                  <a:srgbClr val="00872B"/>
                </a:solidFill>
              </a:rPr>
              <a:t>git_init</a:t>
            </a:r>
            <a:r>
              <a:rPr lang="en-US" dirty="0">
                <a:solidFill>
                  <a:srgbClr val="00872B"/>
                </a:solidFill>
              </a:rPr>
              <a:t>(…)</a:t>
            </a:r>
          </a:p>
          <a:p>
            <a:pPr marL="0" marR="0" indent="0" algn="l" defTabSz="584200" rtl="0" fontAlgn="auto" latinLnBrk="0" hangingPunct="0">
              <a:lnSpc>
                <a:spcPct val="100000"/>
              </a:lnSpc>
              <a:spcBef>
                <a:spcPts val="200"/>
              </a:spcBef>
              <a:spcAft>
                <a:spcPts val="0"/>
              </a:spcAft>
              <a:buClrTx/>
              <a:buSzTx/>
              <a:buFontTx/>
              <a:buNone/>
              <a:tabLst/>
            </a:pPr>
            <a:r>
              <a:rPr lang="en-US" dirty="0">
                <a:solidFill>
                  <a:srgbClr val="00872B"/>
                </a:solidFill>
              </a:rPr>
              <a:t>   </a:t>
            </a:r>
            <a:r>
              <a:rPr lang="en-US" dirty="0" err="1">
                <a:solidFill>
                  <a:srgbClr val="00872B"/>
                </a:solidFill>
              </a:rPr>
              <a:t>git_add</a:t>
            </a:r>
            <a:r>
              <a:rPr lang="en-US" dirty="0">
                <a:solidFill>
                  <a:srgbClr val="00872B"/>
                </a:solidFill>
              </a:rPr>
              <a:t>(</a:t>
            </a:r>
            <a:r>
              <a:rPr lang="en-US" dirty="0" err="1">
                <a:solidFill>
                  <a:srgbClr val="00872B"/>
                </a:solidFill>
              </a:rPr>
              <a:t>file_path</a:t>
            </a:r>
            <a:r>
              <a:rPr lang="en-US" dirty="0">
                <a:solidFill>
                  <a:srgbClr val="00872B"/>
                </a:solidFill>
              </a:rPr>
              <a:t>,…)</a:t>
            </a:r>
          </a:p>
          <a:p>
            <a:pPr marL="0" marR="0" indent="0" algn="l" defTabSz="584200" rtl="0" fontAlgn="auto" latinLnBrk="0" hangingPunct="0">
              <a:lnSpc>
                <a:spcPct val="100000"/>
              </a:lnSpc>
              <a:spcBef>
                <a:spcPts val="200"/>
              </a:spcBef>
              <a:spcAft>
                <a:spcPts val="0"/>
              </a:spcAft>
              <a:buClrTx/>
              <a:buSzTx/>
              <a:buFontTx/>
              <a:buNone/>
              <a:tabLst/>
            </a:pPr>
            <a:r>
              <a:rPr lang="en-US" dirty="0">
                <a:solidFill>
                  <a:srgbClr val="00872B"/>
                </a:solidFill>
              </a:rPr>
              <a:t>   </a:t>
            </a:r>
            <a:r>
              <a:rPr lang="en-US" dirty="0" err="1">
                <a:solidFill>
                  <a:srgbClr val="00872B"/>
                </a:solidFill>
              </a:rPr>
              <a:t>git_commit</a:t>
            </a:r>
            <a:r>
              <a:rPr lang="en-US" dirty="0">
                <a:solidFill>
                  <a:srgbClr val="00872B"/>
                </a:solidFill>
              </a:rPr>
              <a:t>(…)</a:t>
            </a:r>
            <a:r>
              <a:rPr lang="en-US" dirty="0">
                <a:solidFill>
                  <a:srgbClr val="0265BF"/>
                </a:solidFill>
              </a:rPr>
              <a:t>     </a:t>
            </a:r>
          </a:p>
          <a:p>
            <a:pPr marL="0" marR="0" indent="0" algn="l" defTabSz="584200" rtl="0" fontAlgn="auto" latinLnBrk="0" hangingPunct="0">
              <a:lnSpc>
                <a:spcPct val="100000"/>
              </a:lnSpc>
              <a:spcBef>
                <a:spcPts val="200"/>
              </a:spcBef>
              <a:spcAft>
                <a:spcPts val="0"/>
              </a:spcAft>
              <a:buClrTx/>
              <a:buSzTx/>
              <a:buFontTx/>
              <a:buNone/>
              <a:tabLst/>
            </a:pPr>
            <a:r>
              <a:rPr lang="en-US" dirty="0">
                <a:solidFill>
                  <a:srgbClr val="0265BF"/>
                </a:solidFill>
              </a:rPr>
              <a:t>   …</a:t>
            </a:r>
          </a:p>
          <a:p>
            <a:pPr marL="0" marR="0" indent="0" algn="l" defTabSz="584200" rtl="0" fontAlgn="auto" latinLnBrk="0" hangingPunct="0">
              <a:lnSpc>
                <a:spcPct val="100000"/>
              </a:lnSpc>
              <a:spcBef>
                <a:spcPts val="200"/>
              </a:spcBef>
              <a:spcAft>
                <a:spcPts val="0"/>
              </a:spcAft>
              <a:buClrTx/>
              <a:buSzTx/>
              <a:buFontTx/>
              <a:buNone/>
              <a:tabLst/>
            </a:pPr>
            <a:r>
              <a:rPr kumimoji="0" lang="en-US" sz="1200" i="0" u="none" strike="noStrike" cap="none" spc="0" normalizeH="0" baseline="0" dirty="0">
                <a:ln>
                  <a:noFill/>
                </a:ln>
                <a:solidFill>
                  <a:srgbClr val="0265BF"/>
                </a:solidFill>
                <a:effectLst/>
                <a:uFillTx/>
                <a:latin typeface="Source Sans Pro"/>
                <a:ea typeface="Source Sans Pro"/>
                <a:cs typeface="Source Sans Pro"/>
                <a:sym typeface="Source Sans Pro"/>
              </a:rPr>
              <a:t>  return(</a:t>
            </a:r>
            <a:r>
              <a:rPr kumimoji="0" lang="en-US" sz="1200" i="0" u="none" strike="noStrike" cap="none" spc="0" normalizeH="0" baseline="0" dirty="0" err="1">
                <a:ln>
                  <a:noFill/>
                </a:ln>
                <a:solidFill>
                  <a:srgbClr val="0265BF"/>
                </a:solidFill>
                <a:effectLst/>
                <a:uFillTx/>
                <a:latin typeface="Source Sans Pro"/>
                <a:ea typeface="Source Sans Pro"/>
                <a:cs typeface="Source Sans Pro"/>
                <a:sym typeface="Source Sans Pro"/>
              </a:rPr>
              <a:t>example_path</a:t>
            </a:r>
            <a:r>
              <a:rPr kumimoji="0" lang="en-US" sz="1200" i="0" u="none" strike="noStrike" cap="none" spc="0" normalizeH="0" baseline="0" dirty="0">
                <a:ln>
                  <a:noFill/>
                </a:ln>
                <a:solidFill>
                  <a:srgbClr val="0265BF"/>
                </a:solidFill>
                <a:effectLst/>
                <a:uFillTx/>
                <a:latin typeface="Source Sans Pro"/>
                <a:ea typeface="Source Sans Pro"/>
                <a:cs typeface="Source Sans Pro"/>
                <a:sym typeface="Source Sans Pro"/>
              </a:rPr>
              <a:t>)</a:t>
            </a:r>
            <a:endParaRPr lang="en-US" dirty="0">
              <a:solidFill>
                <a:srgbClr val="0265BF"/>
              </a:solidFill>
            </a:endParaRPr>
          </a:p>
          <a:p>
            <a:pPr marL="0" marR="0" indent="0" algn="l" defTabSz="584200" rtl="0" fontAlgn="auto" latinLnBrk="0" hangingPunct="0">
              <a:lnSpc>
                <a:spcPct val="100000"/>
              </a:lnSpc>
              <a:spcBef>
                <a:spcPts val="200"/>
              </a:spcBef>
              <a:spcAft>
                <a:spcPts val="0"/>
              </a:spcAft>
              <a:buClrTx/>
              <a:buSzTx/>
              <a:buFontTx/>
              <a:buNone/>
              <a:tabLst/>
            </a:pPr>
            <a:r>
              <a:rPr kumimoji="0" lang="en-US" sz="1200" i="0" u="none" strike="noStrike" cap="none" spc="0" normalizeH="0" baseline="0" dirty="0">
                <a:ln>
                  <a:noFill/>
                </a:ln>
                <a:solidFill>
                  <a:srgbClr val="0265BF"/>
                </a:solidFill>
                <a:effectLst/>
                <a:uFillTx/>
                <a:latin typeface="Source Sans Pro"/>
                <a:ea typeface="Source Sans Pro"/>
                <a:cs typeface="Source Sans Pro"/>
                <a:sym typeface="Source Sans Pro"/>
              </a:rPr>
              <a:t>}</a:t>
            </a:r>
          </a:p>
          <a:p>
            <a:pPr marL="0" marR="0" indent="0" algn="l" defTabSz="584200" rtl="0" fontAlgn="auto" latinLnBrk="0" hangingPunct="0">
              <a:lnSpc>
                <a:spcPct val="100000"/>
              </a:lnSpc>
              <a:spcBef>
                <a:spcPts val="200"/>
              </a:spcBef>
              <a:spcAft>
                <a:spcPts val="0"/>
              </a:spcAft>
              <a:buClrTx/>
              <a:buSzTx/>
              <a:buFontTx/>
              <a:buNone/>
              <a:tabLst/>
            </a:pPr>
            <a:endParaRPr lang="en-US" b="0" dirty="0">
              <a:solidFill>
                <a:schemeClr val="accent3">
                  <a:lumMod val="10000"/>
                </a:schemeClr>
              </a:solidFill>
            </a:endParaRPr>
          </a:p>
          <a:p>
            <a:pPr marL="0" marR="0" indent="0" algn="l" defTabSz="584200" rtl="0" fontAlgn="auto" latinLnBrk="0" hangingPunct="0">
              <a:lnSpc>
                <a:spcPct val="100000"/>
              </a:lnSpc>
              <a:spcBef>
                <a:spcPts val="200"/>
              </a:spcBef>
              <a:spcAft>
                <a:spcPts val="0"/>
              </a:spcAft>
              <a:buClrTx/>
              <a:buSzTx/>
              <a:buFontTx/>
              <a:buNone/>
              <a:tabLst/>
            </a:pPr>
            <a:r>
              <a:rPr lang="en-US" b="0" dirty="0">
                <a:solidFill>
                  <a:schemeClr val="accent3">
                    <a:lumMod val="10000"/>
                  </a:schemeClr>
                </a:solidFill>
              </a:rPr>
              <a:t>Fake examples use the Fake Data Generator API to annotate (and version) specific details in datasets that may be overlooked in analysis. They can then be passed to other functions in </a:t>
            </a:r>
            <a:r>
              <a:rPr lang="en-US" b="0" dirty="0" err="1">
                <a:solidFill>
                  <a:schemeClr val="accent3">
                    <a:lumMod val="10000"/>
                  </a:schemeClr>
                </a:solidFill>
              </a:rPr>
              <a:t>Kaiaulu</a:t>
            </a:r>
            <a:r>
              <a:rPr lang="en-US" b="0" dirty="0">
                <a:solidFill>
                  <a:schemeClr val="accent3">
                    <a:lumMod val="10000"/>
                  </a:schemeClr>
                </a:solidFill>
              </a:rPr>
              <a:t>: </a:t>
            </a:r>
          </a:p>
          <a:p>
            <a:pPr marL="0" marR="0" indent="0" algn="l" defTabSz="584200" rtl="0" fontAlgn="auto" latinLnBrk="0" hangingPunct="0">
              <a:lnSpc>
                <a:spcPct val="100000"/>
              </a:lnSpc>
              <a:spcBef>
                <a:spcPts val="200"/>
              </a:spcBef>
              <a:spcAft>
                <a:spcPts val="0"/>
              </a:spcAft>
              <a:buClrTx/>
              <a:buSzTx/>
              <a:buFontTx/>
              <a:buNone/>
              <a:tabLst/>
            </a:pPr>
            <a:endParaRPr lang="en-US" b="0" dirty="0">
              <a:solidFill>
                <a:schemeClr val="accent3">
                  <a:lumMod val="10000"/>
                </a:schemeClr>
              </a:solidFill>
            </a:endParaRPr>
          </a:p>
          <a:p>
            <a:pPr marL="0" marR="0" indent="0" algn="l" defTabSz="584200" rtl="0" fontAlgn="auto" latinLnBrk="0" hangingPunct="0">
              <a:lnSpc>
                <a:spcPct val="100000"/>
              </a:lnSpc>
              <a:spcBef>
                <a:spcPts val="200"/>
              </a:spcBef>
              <a:spcAft>
                <a:spcPts val="0"/>
              </a:spcAft>
              <a:buClrTx/>
              <a:buSzTx/>
              <a:buFontTx/>
              <a:buNone/>
              <a:tabLst/>
            </a:pPr>
            <a:r>
              <a:rPr kumimoji="0" lang="en-US" sz="1200" i="0" u="none" strike="noStrike" cap="none" spc="0" normalizeH="0" baseline="0" dirty="0" err="1">
                <a:ln>
                  <a:noFill/>
                </a:ln>
                <a:effectLst/>
                <a:uFillTx/>
                <a:latin typeface="Source Sans Pro"/>
                <a:ea typeface="Source Sans Pro"/>
                <a:cs typeface="Source Sans Pro"/>
                <a:sym typeface="Source Sans Pro"/>
              </a:rPr>
              <a:t>parse_gitlog</a:t>
            </a:r>
            <a:r>
              <a:rPr kumimoji="0" lang="en-US" sz="1200" i="0" u="none" strike="noStrike" cap="none" spc="0" normalizeH="0" baseline="0" dirty="0">
                <a:ln>
                  <a:noFill/>
                </a:ln>
                <a:effectLst/>
                <a:uFillTx/>
                <a:latin typeface="Source Sans Pro"/>
                <a:ea typeface="Source Sans Pro"/>
                <a:cs typeface="Source Sans Pro"/>
                <a:sym typeface="Source Sans Pro"/>
              </a:rPr>
              <a:t>(path=</a:t>
            </a:r>
            <a:r>
              <a:rPr kumimoji="0" lang="en-US" sz="1200" i="0" u="none" strike="noStrike" cap="none" spc="0" normalizeH="0" baseline="0" dirty="0" err="1">
                <a:ln>
                  <a:noFill/>
                </a:ln>
                <a:solidFill>
                  <a:schemeClr val="accent1"/>
                </a:solidFill>
                <a:effectLst/>
                <a:uFillTx/>
                <a:latin typeface="Source Sans Pro"/>
                <a:ea typeface="Source Sans Pro"/>
                <a:cs typeface="Source Sans Pro"/>
                <a:sym typeface="Source Sans Pro"/>
              </a:rPr>
              <a:t>example_dif_branches</a:t>
            </a:r>
            <a:r>
              <a:rPr kumimoji="0" lang="en-US" sz="1200" i="0" u="none" strike="noStrike" cap="none" spc="0" normalizeH="0" baseline="0" dirty="0">
                <a:ln>
                  <a:noFill/>
                </a:ln>
                <a:solidFill>
                  <a:schemeClr val="accent1"/>
                </a:solidFill>
                <a:effectLst/>
                <a:uFillTx/>
                <a:latin typeface="Source Sans Pro"/>
                <a:ea typeface="Source Sans Pro"/>
                <a:cs typeface="Source Sans Pro"/>
                <a:sym typeface="Source Sans Pro"/>
              </a:rPr>
              <a:t>()</a:t>
            </a:r>
            <a:r>
              <a:rPr kumimoji="0" lang="en-US" sz="1200" i="0" u="none" strike="noStrike" cap="none" spc="0" normalizeH="0" baseline="0" dirty="0">
                <a:ln>
                  <a:noFill/>
                </a:ln>
                <a:effectLst/>
                <a:uFillTx/>
                <a:latin typeface="Source Sans Pro"/>
                <a:ea typeface="Source Sans Pro"/>
                <a:cs typeface="Source Sans Pro"/>
                <a:sym typeface="Source Sans Pro"/>
              </a:rPr>
              <a:t>, tool=“Perceval”)</a:t>
            </a:r>
          </a:p>
          <a:p>
            <a:r>
              <a:rPr kumimoji="0" lang="en-US" sz="1200" i="0" u="none" strike="noStrike" cap="none" spc="0" normalizeH="0" baseline="0" dirty="0" err="1">
                <a:ln>
                  <a:noFill/>
                </a:ln>
                <a:effectLst/>
                <a:uFillTx/>
                <a:latin typeface="Source Sans Pro"/>
                <a:ea typeface="Source Sans Pro"/>
                <a:cs typeface="Source Sans Pro"/>
                <a:sym typeface="Source Sans Pro"/>
              </a:rPr>
              <a:t>parse_gitlog</a:t>
            </a:r>
            <a:r>
              <a:rPr kumimoji="0" lang="en-US" sz="1200" i="0" u="none" strike="noStrike" cap="none" spc="0" normalizeH="0" baseline="0" dirty="0">
                <a:ln>
                  <a:noFill/>
                </a:ln>
                <a:effectLst/>
                <a:uFillTx/>
                <a:latin typeface="Source Sans Pro"/>
                <a:ea typeface="Source Sans Pro"/>
                <a:cs typeface="Source Sans Pro"/>
                <a:sym typeface="Source Sans Pro"/>
              </a:rPr>
              <a:t>(path=</a:t>
            </a:r>
            <a:r>
              <a:rPr kumimoji="0" lang="en-US" sz="1200" i="0" u="none" strike="noStrike" cap="none" spc="0" normalizeH="0" baseline="0" dirty="0">
                <a:ln>
                  <a:noFill/>
                </a:ln>
                <a:solidFill>
                  <a:schemeClr val="accent1"/>
                </a:solidFill>
                <a:effectLst/>
                <a:uFillTx/>
                <a:latin typeface="Source Sans Pro"/>
                <a:ea typeface="Source Sans Pro"/>
                <a:cs typeface="Source Sans Pro"/>
                <a:sym typeface="Source Sans Pro"/>
              </a:rPr>
              <a:t> </a:t>
            </a:r>
            <a:r>
              <a:rPr kumimoji="0" lang="en-US" sz="1200" i="0" u="none" strike="noStrike" cap="none" spc="0" normalizeH="0" baseline="0" dirty="0" err="1">
                <a:ln>
                  <a:noFill/>
                </a:ln>
                <a:solidFill>
                  <a:schemeClr val="accent1"/>
                </a:solidFill>
                <a:effectLst/>
                <a:uFillTx/>
                <a:latin typeface="Source Sans Pro"/>
                <a:ea typeface="Source Sans Pro"/>
                <a:cs typeface="Source Sans Pro"/>
                <a:sym typeface="Source Sans Pro"/>
              </a:rPr>
              <a:t>example_file_rename</a:t>
            </a:r>
            <a:r>
              <a:rPr kumimoji="0" lang="en-US" sz="1200" i="0" u="none" strike="noStrike" cap="none" spc="0" normalizeH="0" baseline="0" dirty="0">
                <a:ln>
                  <a:noFill/>
                </a:ln>
                <a:solidFill>
                  <a:schemeClr val="accent1"/>
                </a:solidFill>
                <a:effectLst/>
                <a:uFillTx/>
                <a:latin typeface="Source Sans Pro"/>
                <a:ea typeface="Source Sans Pro"/>
                <a:cs typeface="Source Sans Pro"/>
                <a:sym typeface="Source Sans Pro"/>
              </a:rPr>
              <a:t>()</a:t>
            </a:r>
            <a:r>
              <a:rPr kumimoji="0" lang="en-US" sz="1200" i="0" u="none" strike="noStrike" cap="none" spc="0" normalizeH="0" baseline="0" dirty="0">
                <a:ln>
                  <a:noFill/>
                </a:ln>
                <a:effectLst/>
                <a:uFillTx/>
                <a:latin typeface="Source Sans Pro"/>
                <a:ea typeface="Source Sans Pro"/>
                <a:cs typeface="Source Sans Pro"/>
                <a:sym typeface="Source Sans Pro"/>
              </a:rPr>
              <a:t>, tool=“Perceval”)</a:t>
            </a:r>
          </a:p>
          <a:p>
            <a:pPr marL="0" marR="0" indent="0" algn="l" defTabSz="584200" rtl="0" fontAlgn="auto" latinLnBrk="0" hangingPunct="0">
              <a:lnSpc>
                <a:spcPct val="100000"/>
              </a:lnSpc>
              <a:spcBef>
                <a:spcPts val="200"/>
              </a:spcBef>
              <a:spcAft>
                <a:spcPts val="0"/>
              </a:spcAft>
              <a:buClrTx/>
              <a:buSzTx/>
              <a:buFontTx/>
              <a:buNone/>
              <a:tabLst/>
            </a:pPr>
            <a:endParaRPr lang="en-US" b="0" dirty="0">
              <a:solidFill>
                <a:schemeClr val="accent3">
                  <a:lumMod val="10000"/>
                </a:schemeClr>
              </a:solidFill>
            </a:endParaRPr>
          </a:p>
        </p:txBody>
      </p:sp>
      <p:sp>
        <p:nvSpPr>
          <p:cNvPr id="474" name="TextBox 473">
            <a:extLst>
              <a:ext uri="{FF2B5EF4-FFF2-40B4-BE49-F238E27FC236}">
                <a16:creationId xmlns:a16="http://schemas.microsoft.com/office/drawing/2014/main" id="{E20C61C5-A583-1F55-8F93-08DC65A1B7D2}"/>
              </a:ext>
            </a:extLst>
          </p:cNvPr>
          <p:cNvSpPr txBox="1"/>
          <p:nvPr/>
        </p:nvSpPr>
        <p:spPr>
          <a:xfrm>
            <a:off x="4475990" y="8465648"/>
            <a:ext cx="4015585" cy="1295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b="0" dirty="0">
                <a:solidFill>
                  <a:schemeClr val="accent3">
                    <a:lumMod val="10000"/>
                  </a:schemeClr>
                </a:solidFill>
              </a:rPr>
              <a:t>Fake Data Examples can also be used to compare </a:t>
            </a:r>
            <a:r>
              <a:rPr lang="en-US" b="0" dirty="0" err="1">
                <a:solidFill>
                  <a:schemeClr val="accent3">
                    <a:lumMod val="10000"/>
                  </a:schemeClr>
                </a:solidFill>
              </a:rPr>
              <a:t>Kaiaulu</a:t>
            </a:r>
            <a:r>
              <a:rPr lang="en-US" b="0" dirty="0">
                <a:solidFill>
                  <a:schemeClr val="accent3">
                    <a:lumMod val="10000"/>
                  </a:schemeClr>
                </a:solidFill>
              </a:rPr>
              <a:t> output to other tools and papers. </a:t>
            </a:r>
          </a:p>
          <a:p>
            <a:pPr marL="0" marR="0" indent="0" algn="l" defTabSz="584200" rtl="0" fontAlgn="auto" latinLnBrk="0" hangingPunct="0">
              <a:lnSpc>
                <a:spcPct val="100000"/>
              </a:lnSpc>
              <a:spcBef>
                <a:spcPts val="200"/>
              </a:spcBef>
              <a:spcAft>
                <a:spcPts val="0"/>
              </a:spcAft>
              <a:buClrTx/>
              <a:buSzTx/>
              <a:buFontTx/>
              <a:buNone/>
              <a:tabLst/>
            </a:pPr>
            <a:endParaRPr lang="en-US" b="0" dirty="0">
              <a:solidFill>
                <a:schemeClr val="accent3">
                  <a:lumMod val="10000"/>
                </a:schemeClr>
              </a:solidFill>
            </a:endParaRPr>
          </a:p>
          <a:p>
            <a:pPr marL="0" marR="0" indent="0" algn="l" defTabSz="584200" rtl="0" fontAlgn="auto" latinLnBrk="0" hangingPunct="0">
              <a:lnSpc>
                <a:spcPct val="100000"/>
              </a:lnSpc>
              <a:spcBef>
                <a:spcPts val="200"/>
              </a:spcBef>
              <a:spcAft>
                <a:spcPts val="0"/>
              </a:spcAft>
              <a:buClrTx/>
              <a:buSzTx/>
              <a:buFontTx/>
              <a:buNone/>
              <a:tabLst/>
            </a:pPr>
            <a:r>
              <a:rPr lang="en-US" b="0" dirty="0">
                <a:solidFill>
                  <a:schemeClr val="accent3">
                    <a:lumMod val="10000"/>
                  </a:schemeClr>
                </a:solidFill>
              </a:rPr>
              <a:t>Often, research publications will also include examples to illustrate a method. These can be expressed in </a:t>
            </a:r>
            <a:r>
              <a:rPr lang="en-US" b="0" dirty="0" err="1">
                <a:solidFill>
                  <a:schemeClr val="accent3">
                    <a:lumMod val="10000"/>
                  </a:schemeClr>
                </a:solidFill>
              </a:rPr>
              <a:t>Kaiaulu</a:t>
            </a:r>
            <a:r>
              <a:rPr lang="en-US" b="0" dirty="0">
                <a:solidFill>
                  <a:schemeClr val="accent3">
                    <a:lumMod val="10000"/>
                  </a:schemeClr>
                </a:solidFill>
              </a:rPr>
              <a:t> as example functions</a:t>
            </a:r>
            <a:r>
              <a:rPr lang="en-US" b="0">
                <a:solidFill>
                  <a:schemeClr val="accent3">
                    <a:lumMod val="10000"/>
                  </a:schemeClr>
                </a:solidFill>
              </a:rPr>
              <a:t>. </a:t>
            </a:r>
            <a:endParaRPr lang="en-US" b="0" dirty="0">
              <a:solidFill>
                <a:schemeClr val="accent3">
                  <a:lumMod val="10000"/>
                </a:schemeClr>
              </a:solidFill>
            </a:endParaRPr>
          </a:p>
        </p:txBody>
      </p:sp>
      <p:sp>
        <p:nvSpPr>
          <p:cNvPr id="480" name="FONTS">
            <a:extLst>
              <a:ext uri="{FF2B5EF4-FFF2-40B4-BE49-F238E27FC236}">
                <a16:creationId xmlns:a16="http://schemas.microsoft.com/office/drawing/2014/main" id="{9A621741-5A98-D109-55B0-7BC7661F30C8}"/>
              </a:ext>
            </a:extLst>
          </p:cNvPr>
          <p:cNvSpPr txBox="1"/>
          <p:nvPr/>
        </p:nvSpPr>
        <p:spPr>
          <a:xfrm>
            <a:off x="4511181" y="6522896"/>
            <a:ext cx="3977403"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r>
              <a:rPr lang="en-US" sz="1400" dirty="0"/>
              <a:t>Comparing Tools Outputs</a:t>
            </a:r>
            <a:endParaRPr sz="1400" dirty="0"/>
          </a:p>
        </p:txBody>
      </p:sp>
      <p:sp>
        <p:nvSpPr>
          <p:cNvPr id="494" name="TextBox 493">
            <a:extLst>
              <a:ext uri="{FF2B5EF4-FFF2-40B4-BE49-F238E27FC236}">
                <a16:creationId xmlns:a16="http://schemas.microsoft.com/office/drawing/2014/main" id="{70FF09FD-67E0-D09F-392D-44DD0F2F24CA}"/>
              </a:ext>
            </a:extLst>
          </p:cNvPr>
          <p:cNvSpPr txBox="1"/>
          <p:nvPr/>
        </p:nvSpPr>
        <p:spPr>
          <a:xfrm>
            <a:off x="2158492" y="4838700"/>
            <a:ext cx="722553"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err="1">
                <a:ln>
                  <a:noFill/>
                </a:ln>
                <a:solidFill>
                  <a:schemeClr val="accent2"/>
                </a:solidFill>
                <a:effectLst/>
                <a:uFillTx/>
                <a:latin typeface="Source Sans Pro"/>
                <a:ea typeface="Source Sans Pro"/>
                <a:cs typeface="Source Sans Pro"/>
                <a:sym typeface="Source Sans Pro"/>
              </a:rPr>
              <a:t>git_init</a:t>
            </a:r>
            <a:r>
              <a:rPr kumimoji="0" lang="en-US" sz="1200" b="1" i="0" u="none" strike="noStrike" cap="none" spc="0" normalizeH="0" baseline="0" dirty="0">
                <a:ln>
                  <a:noFill/>
                </a:ln>
                <a:solidFill>
                  <a:schemeClr val="accent2"/>
                </a:solidFill>
                <a:effectLst/>
                <a:uFillTx/>
                <a:latin typeface="Source Sans Pro"/>
                <a:ea typeface="Source Sans Pro"/>
                <a:cs typeface="Source Sans Pro"/>
                <a:sym typeface="Source Sans Pro"/>
              </a:rPr>
              <a:t>()</a:t>
            </a:r>
          </a:p>
        </p:txBody>
      </p:sp>
      <p:sp>
        <p:nvSpPr>
          <p:cNvPr id="495" name="TextBox 494">
            <a:extLst>
              <a:ext uri="{FF2B5EF4-FFF2-40B4-BE49-F238E27FC236}">
                <a16:creationId xmlns:a16="http://schemas.microsoft.com/office/drawing/2014/main" id="{7A8765DC-8B02-2B6A-CE5B-8251D28E9421}"/>
              </a:ext>
            </a:extLst>
          </p:cNvPr>
          <p:cNvSpPr txBox="1"/>
          <p:nvPr/>
        </p:nvSpPr>
        <p:spPr>
          <a:xfrm>
            <a:off x="2162889" y="5085588"/>
            <a:ext cx="1012697"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err="1">
                <a:ln>
                  <a:noFill/>
                </a:ln>
                <a:solidFill>
                  <a:schemeClr val="accent2"/>
                </a:solidFill>
                <a:effectLst/>
                <a:uFillTx/>
                <a:latin typeface="Source Sans Pro"/>
                <a:ea typeface="Source Sans Pro"/>
                <a:cs typeface="Source Sans Pro"/>
                <a:sym typeface="Source Sans Pro"/>
              </a:rPr>
              <a:t>git_commit</a:t>
            </a:r>
            <a:r>
              <a:rPr kumimoji="0" lang="en-US" sz="1200" b="1" i="0" u="none" strike="noStrike" cap="none" spc="0" normalizeH="0" baseline="0" dirty="0">
                <a:ln>
                  <a:noFill/>
                </a:ln>
                <a:solidFill>
                  <a:schemeClr val="accent2"/>
                </a:solidFill>
                <a:effectLst/>
                <a:uFillTx/>
                <a:latin typeface="Source Sans Pro"/>
                <a:ea typeface="Source Sans Pro"/>
                <a:cs typeface="Source Sans Pro"/>
                <a:sym typeface="Source Sans Pro"/>
              </a:rPr>
              <a:t>()</a:t>
            </a:r>
          </a:p>
        </p:txBody>
      </p:sp>
      <p:sp>
        <p:nvSpPr>
          <p:cNvPr id="496" name="TextBox 495">
            <a:extLst>
              <a:ext uri="{FF2B5EF4-FFF2-40B4-BE49-F238E27FC236}">
                <a16:creationId xmlns:a16="http://schemas.microsoft.com/office/drawing/2014/main" id="{A50D2F7C-ED96-B35E-FF23-A4BCDC53439B}"/>
              </a:ext>
            </a:extLst>
          </p:cNvPr>
          <p:cNvSpPr txBox="1"/>
          <p:nvPr/>
        </p:nvSpPr>
        <p:spPr>
          <a:xfrm>
            <a:off x="2822380" y="4838700"/>
            <a:ext cx="749804"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err="1">
                <a:ln>
                  <a:noFill/>
                </a:ln>
                <a:solidFill>
                  <a:schemeClr val="accent2"/>
                </a:solidFill>
                <a:effectLst/>
                <a:uFillTx/>
                <a:latin typeface="Source Sans Pro"/>
                <a:ea typeface="Source Sans Pro"/>
                <a:cs typeface="Source Sans Pro"/>
                <a:sym typeface="Source Sans Pro"/>
              </a:rPr>
              <a:t>git_add</a:t>
            </a:r>
            <a:r>
              <a:rPr kumimoji="0" lang="en-US" sz="1200" b="1" i="0" u="none" strike="noStrike" cap="none" spc="0" normalizeH="0" baseline="0" dirty="0">
                <a:ln>
                  <a:noFill/>
                </a:ln>
                <a:solidFill>
                  <a:schemeClr val="accent2"/>
                </a:solidFill>
                <a:effectLst/>
                <a:uFillTx/>
                <a:latin typeface="Source Sans Pro"/>
                <a:ea typeface="Source Sans Pro"/>
                <a:cs typeface="Source Sans Pro"/>
                <a:sym typeface="Source Sans Pro"/>
              </a:rPr>
              <a:t>()</a:t>
            </a:r>
          </a:p>
        </p:txBody>
      </p:sp>
      <p:sp>
        <p:nvSpPr>
          <p:cNvPr id="500" name="TextBox 499">
            <a:extLst>
              <a:ext uri="{FF2B5EF4-FFF2-40B4-BE49-F238E27FC236}">
                <a16:creationId xmlns:a16="http://schemas.microsoft.com/office/drawing/2014/main" id="{D3558C27-9CB3-7AA2-FDEB-119438BAAA9B}"/>
              </a:ext>
            </a:extLst>
          </p:cNvPr>
          <p:cNvSpPr txBox="1"/>
          <p:nvPr/>
        </p:nvSpPr>
        <p:spPr>
          <a:xfrm>
            <a:off x="2078484" y="6630280"/>
            <a:ext cx="1483980"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err="1">
                <a:ln>
                  <a:noFill/>
                </a:ln>
                <a:solidFill>
                  <a:schemeClr val="accent2"/>
                </a:solidFill>
                <a:effectLst/>
                <a:uFillTx/>
                <a:latin typeface="Source Sans Pro"/>
                <a:ea typeface="Source Sans Pro"/>
                <a:cs typeface="Source Sans Pro"/>
                <a:sym typeface="Source Sans Pro"/>
              </a:rPr>
              <a:t>make_mbox_reply</a:t>
            </a:r>
            <a:r>
              <a:rPr kumimoji="0" lang="en-US" sz="1200" b="1" i="0" u="none" strike="noStrike" cap="none" spc="0" normalizeH="0" baseline="0" dirty="0">
                <a:ln>
                  <a:noFill/>
                </a:ln>
                <a:solidFill>
                  <a:schemeClr val="accent2"/>
                </a:solidFill>
                <a:effectLst/>
                <a:uFillTx/>
                <a:latin typeface="Source Sans Pro"/>
                <a:ea typeface="Source Sans Pro"/>
                <a:cs typeface="Source Sans Pro"/>
                <a:sym typeface="Source Sans Pro"/>
              </a:rPr>
              <a:t>()</a:t>
            </a:r>
          </a:p>
        </p:txBody>
      </p:sp>
      <p:sp>
        <p:nvSpPr>
          <p:cNvPr id="501" name="TextBox 500">
            <a:extLst>
              <a:ext uri="{FF2B5EF4-FFF2-40B4-BE49-F238E27FC236}">
                <a16:creationId xmlns:a16="http://schemas.microsoft.com/office/drawing/2014/main" id="{457779B3-9563-B0C6-92EC-77A4716C13AD}"/>
              </a:ext>
            </a:extLst>
          </p:cNvPr>
          <p:cNvSpPr txBox="1"/>
          <p:nvPr/>
        </p:nvSpPr>
        <p:spPr>
          <a:xfrm>
            <a:off x="2078484" y="6870937"/>
            <a:ext cx="1916791"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err="1">
                <a:ln>
                  <a:noFill/>
                </a:ln>
                <a:solidFill>
                  <a:schemeClr val="accent2"/>
                </a:solidFill>
                <a:effectLst/>
                <a:uFillTx/>
                <a:latin typeface="Source Sans Pro"/>
                <a:ea typeface="Source Sans Pro"/>
                <a:cs typeface="Source Sans Pro"/>
                <a:sym typeface="Source Sans Pro"/>
              </a:rPr>
              <a:t>make_mbox_mailing_list</a:t>
            </a:r>
            <a:r>
              <a:rPr kumimoji="0" lang="en-US" sz="1200" b="1" i="0" u="none" strike="noStrike" cap="none" spc="0" normalizeH="0" baseline="0" dirty="0">
                <a:ln>
                  <a:noFill/>
                </a:ln>
                <a:solidFill>
                  <a:schemeClr val="accent2"/>
                </a:solidFill>
                <a:effectLst/>
                <a:uFillTx/>
                <a:latin typeface="Source Sans Pro"/>
                <a:ea typeface="Source Sans Pro"/>
                <a:cs typeface="Source Sans Pro"/>
                <a:sym typeface="Source Sans Pro"/>
              </a:rPr>
              <a:t>()</a:t>
            </a:r>
          </a:p>
        </p:txBody>
      </p:sp>
      <p:sp>
        <p:nvSpPr>
          <p:cNvPr id="502" name="TextBox 501">
            <a:extLst>
              <a:ext uri="{FF2B5EF4-FFF2-40B4-BE49-F238E27FC236}">
                <a16:creationId xmlns:a16="http://schemas.microsoft.com/office/drawing/2014/main" id="{E21DF7FB-367D-FEAF-BFFE-BAC9C553000E}"/>
              </a:ext>
            </a:extLst>
          </p:cNvPr>
          <p:cNvSpPr txBox="1"/>
          <p:nvPr/>
        </p:nvSpPr>
        <p:spPr>
          <a:xfrm>
            <a:off x="2219205" y="8203023"/>
            <a:ext cx="1323680"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err="1">
                <a:ln>
                  <a:noFill/>
                </a:ln>
                <a:solidFill>
                  <a:schemeClr val="accent2"/>
                </a:solidFill>
                <a:effectLst/>
                <a:uFillTx/>
                <a:latin typeface="Source Sans Pro"/>
                <a:ea typeface="Source Sans Pro"/>
                <a:cs typeface="Source Sans Pro"/>
                <a:sym typeface="Source Sans Pro"/>
              </a:rPr>
              <a:t>make_jira_issue</a:t>
            </a:r>
            <a:r>
              <a:rPr kumimoji="0" lang="en-US" sz="1200" b="1" i="0" u="none" strike="noStrike" cap="none" spc="0" normalizeH="0" baseline="0" dirty="0">
                <a:ln>
                  <a:noFill/>
                </a:ln>
                <a:solidFill>
                  <a:schemeClr val="accent2"/>
                </a:solidFill>
                <a:effectLst/>
                <a:uFillTx/>
                <a:latin typeface="Source Sans Pro"/>
                <a:ea typeface="Source Sans Pro"/>
                <a:cs typeface="Source Sans Pro"/>
                <a:sym typeface="Source Sans Pro"/>
              </a:rPr>
              <a:t>()</a:t>
            </a:r>
          </a:p>
        </p:txBody>
      </p:sp>
      <p:sp>
        <p:nvSpPr>
          <p:cNvPr id="505" name="TextBox 504">
            <a:extLst>
              <a:ext uri="{FF2B5EF4-FFF2-40B4-BE49-F238E27FC236}">
                <a16:creationId xmlns:a16="http://schemas.microsoft.com/office/drawing/2014/main" id="{B5391272-C575-E021-B146-367D5C10A738}"/>
              </a:ext>
            </a:extLst>
          </p:cNvPr>
          <p:cNvSpPr txBox="1"/>
          <p:nvPr/>
        </p:nvSpPr>
        <p:spPr>
          <a:xfrm>
            <a:off x="2212228" y="8524225"/>
            <a:ext cx="1900761"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err="1">
                <a:ln>
                  <a:noFill/>
                </a:ln>
                <a:solidFill>
                  <a:schemeClr val="accent2"/>
                </a:solidFill>
                <a:effectLst/>
                <a:uFillTx/>
                <a:latin typeface="Source Sans Pro"/>
                <a:ea typeface="Source Sans Pro"/>
                <a:cs typeface="Source Sans Pro"/>
                <a:sym typeface="Source Sans Pro"/>
              </a:rPr>
              <a:t>make_jira_issue</a:t>
            </a:r>
            <a:r>
              <a:rPr lang="en-US" dirty="0" err="1">
                <a:solidFill>
                  <a:schemeClr val="accent2"/>
                </a:solidFill>
              </a:rPr>
              <a:t>_tracker</a:t>
            </a:r>
            <a:r>
              <a:rPr kumimoji="0" lang="en-US" sz="1200" b="1" i="0" u="none" strike="noStrike" cap="none" spc="0" normalizeH="0" baseline="0" dirty="0">
                <a:ln>
                  <a:noFill/>
                </a:ln>
                <a:solidFill>
                  <a:schemeClr val="accent2"/>
                </a:solidFill>
                <a:effectLst/>
                <a:uFillTx/>
                <a:latin typeface="Source Sans Pro"/>
                <a:ea typeface="Source Sans Pro"/>
                <a:cs typeface="Source Sans Pro"/>
                <a:sym typeface="Source Sans Pro"/>
              </a:rPr>
              <a:t>()</a:t>
            </a:r>
          </a:p>
        </p:txBody>
      </p:sp>
      <p:cxnSp>
        <p:nvCxnSpPr>
          <p:cNvPr id="12" name="Elbow Connector 11">
            <a:extLst>
              <a:ext uri="{FF2B5EF4-FFF2-40B4-BE49-F238E27FC236}">
                <a16:creationId xmlns:a16="http://schemas.microsoft.com/office/drawing/2014/main" id="{6000715D-1CB1-9CF2-A799-9A9B647666FB}"/>
              </a:ext>
            </a:extLst>
          </p:cNvPr>
          <p:cNvCxnSpPr>
            <a:cxnSpLocks/>
            <a:stCxn id="495" idx="2"/>
            <a:endCxn id="461" idx="0"/>
          </p:cNvCxnSpPr>
          <p:nvPr/>
        </p:nvCxnSpPr>
        <p:spPr>
          <a:xfrm rot="5400000">
            <a:off x="1968216" y="5089464"/>
            <a:ext cx="384378" cy="1017666"/>
          </a:xfrm>
          <a:prstGeom prst="bentConnector3">
            <a:avLst>
              <a:gd name="adj1" fmla="val 50000"/>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grpSp>
        <p:nvGrpSpPr>
          <p:cNvPr id="42" name="Group 41">
            <a:extLst>
              <a:ext uri="{FF2B5EF4-FFF2-40B4-BE49-F238E27FC236}">
                <a16:creationId xmlns:a16="http://schemas.microsoft.com/office/drawing/2014/main" id="{C28270F5-85BC-F5B5-5606-C47B3B410F35}"/>
              </a:ext>
            </a:extLst>
          </p:cNvPr>
          <p:cNvGrpSpPr/>
          <p:nvPr/>
        </p:nvGrpSpPr>
        <p:grpSpPr>
          <a:xfrm>
            <a:off x="260696" y="4838700"/>
            <a:ext cx="1290195" cy="568721"/>
            <a:chOff x="781396" y="4572000"/>
            <a:chExt cx="1290195" cy="568721"/>
          </a:xfrm>
        </p:grpSpPr>
        <p:sp>
          <p:nvSpPr>
            <p:cNvPr id="3" name="TextBox 2">
              <a:extLst>
                <a:ext uri="{FF2B5EF4-FFF2-40B4-BE49-F238E27FC236}">
                  <a16:creationId xmlns:a16="http://schemas.microsoft.com/office/drawing/2014/main" id="{B5502D5A-D905-3F86-10F5-C556DF486F59}"/>
                </a:ext>
              </a:extLst>
            </p:cNvPr>
            <p:cNvSpPr txBox="1"/>
            <p:nvPr/>
          </p:nvSpPr>
          <p:spPr>
            <a:xfrm>
              <a:off x="781396" y="4820201"/>
              <a:ext cx="1092847"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err="1">
                  <a:ln>
                    <a:noFill/>
                  </a:ln>
                  <a:solidFill>
                    <a:srgbClr val="4C4C4C"/>
                  </a:solidFill>
                  <a:effectLst/>
                  <a:uFillTx/>
                  <a:latin typeface="Source Sans Pro"/>
                  <a:ea typeface="Source Sans Pro"/>
                  <a:cs typeface="Source Sans Pro"/>
                  <a:sym typeface="Source Sans Pro"/>
                </a:rPr>
                <a:t>io_make_file</a:t>
              </a:r>
              <a:r>
                <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rPr>
                <a:t>()</a:t>
              </a:r>
            </a:p>
          </p:txBody>
        </p:sp>
        <p:sp>
          <p:nvSpPr>
            <p:cNvPr id="25" name="TextBox 24">
              <a:extLst>
                <a:ext uri="{FF2B5EF4-FFF2-40B4-BE49-F238E27FC236}">
                  <a16:creationId xmlns:a16="http://schemas.microsoft.com/office/drawing/2014/main" id="{61D94336-34F8-50FC-C711-7FF8D2442DF1}"/>
                </a:ext>
              </a:extLst>
            </p:cNvPr>
            <p:cNvSpPr txBox="1"/>
            <p:nvPr/>
          </p:nvSpPr>
          <p:spPr>
            <a:xfrm>
              <a:off x="786384" y="4572000"/>
              <a:ext cx="1285207"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err="1">
                  <a:ln>
                    <a:noFill/>
                  </a:ln>
                  <a:solidFill>
                    <a:srgbClr val="4C4C4C"/>
                  </a:solidFill>
                  <a:effectLst/>
                  <a:uFillTx/>
                  <a:latin typeface="Source Sans Pro"/>
                  <a:ea typeface="Source Sans Pro"/>
                  <a:cs typeface="Source Sans Pro"/>
                  <a:sym typeface="Source Sans Pro"/>
                </a:rPr>
                <a:t>io_</a:t>
              </a:r>
              <a:r>
                <a:rPr lang="en-US" dirty="0" err="1"/>
                <a:t>make</a:t>
              </a:r>
              <a:r>
                <a:rPr kumimoji="0" lang="en-US" sz="1200" b="1" i="0" u="none" strike="noStrike" cap="none" spc="0" normalizeH="0" baseline="0" dirty="0" err="1">
                  <a:ln>
                    <a:noFill/>
                  </a:ln>
                  <a:solidFill>
                    <a:srgbClr val="4C4C4C"/>
                  </a:solidFill>
                  <a:effectLst/>
                  <a:uFillTx/>
                  <a:latin typeface="Source Sans Pro"/>
                  <a:ea typeface="Source Sans Pro"/>
                  <a:cs typeface="Source Sans Pro"/>
                  <a:sym typeface="Source Sans Pro"/>
                </a:rPr>
                <a:t>_folder</a:t>
              </a:r>
              <a:r>
                <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rPr>
                <a:t>()</a:t>
              </a:r>
            </a:p>
          </p:txBody>
        </p:sp>
      </p:grpSp>
      <p:cxnSp>
        <p:nvCxnSpPr>
          <p:cNvPr id="39" name="Elbow Connector 38">
            <a:extLst>
              <a:ext uri="{FF2B5EF4-FFF2-40B4-BE49-F238E27FC236}">
                <a16:creationId xmlns:a16="http://schemas.microsoft.com/office/drawing/2014/main" id="{10B42456-2F4F-647A-86F0-B3DCF5EA8338}"/>
              </a:ext>
            </a:extLst>
          </p:cNvPr>
          <p:cNvCxnSpPr>
            <a:cxnSpLocks/>
            <a:stCxn id="3" idx="2"/>
            <a:endCxn id="461" idx="0"/>
          </p:cNvCxnSpPr>
          <p:nvPr/>
        </p:nvCxnSpPr>
        <p:spPr>
          <a:xfrm rot="16200000" flipH="1">
            <a:off x="1037814" y="5176727"/>
            <a:ext cx="383065" cy="844452"/>
          </a:xfrm>
          <a:prstGeom prst="bentConnector3">
            <a:avLst>
              <a:gd name="adj1" fmla="val 50000"/>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grpSp>
        <p:nvGrpSpPr>
          <p:cNvPr id="43" name="Group 42">
            <a:extLst>
              <a:ext uri="{FF2B5EF4-FFF2-40B4-BE49-F238E27FC236}">
                <a16:creationId xmlns:a16="http://schemas.microsoft.com/office/drawing/2014/main" id="{E2065677-B976-050D-D51B-3F7EC54201FA}"/>
              </a:ext>
            </a:extLst>
          </p:cNvPr>
          <p:cNvGrpSpPr/>
          <p:nvPr/>
        </p:nvGrpSpPr>
        <p:grpSpPr>
          <a:xfrm>
            <a:off x="55342" y="6631481"/>
            <a:ext cx="1290195" cy="568721"/>
            <a:chOff x="781396" y="4572000"/>
            <a:chExt cx="1290195" cy="568721"/>
          </a:xfrm>
        </p:grpSpPr>
        <p:sp>
          <p:nvSpPr>
            <p:cNvPr id="44" name="TextBox 43">
              <a:extLst>
                <a:ext uri="{FF2B5EF4-FFF2-40B4-BE49-F238E27FC236}">
                  <a16:creationId xmlns:a16="http://schemas.microsoft.com/office/drawing/2014/main" id="{2903E51B-5E35-AFDF-0B24-1B7CAE7F25EA}"/>
                </a:ext>
              </a:extLst>
            </p:cNvPr>
            <p:cNvSpPr txBox="1"/>
            <p:nvPr/>
          </p:nvSpPr>
          <p:spPr>
            <a:xfrm>
              <a:off x="781396" y="4820201"/>
              <a:ext cx="1092847"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err="1">
                  <a:ln>
                    <a:noFill/>
                  </a:ln>
                  <a:solidFill>
                    <a:srgbClr val="4C4C4C"/>
                  </a:solidFill>
                  <a:effectLst/>
                  <a:uFillTx/>
                  <a:latin typeface="Source Sans Pro"/>
                  <a:ea typeface="Source Sans Pro"/>
                  <a:cs typeface="Source Sans Pro"/>
                  <a:sym typeface="Source Sans Pro"/>
                </a:rPr>
                <a:t>io_make_file</a:t>
              </a:r>
              <a:r>
                <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rPr>
                <a:t>()</a:t>
              </a:r>
            </a:p>
          </p:txBody>
        </p:sp>
        <p:sp>
          <p:nvSpPr>
            <p:cNvPr id="45" name="TextBox 44">
              <a:extLst>
                <a:ext uri="{FF2B5EF4-FFF2-40B4-BE49-F238E27FC236}">
                  <a16:creationId xmlns:a16="http://schemas.microsoft.com/office/drawing/2014/main" id="{9590937D-A22F-F652-A1A3-4A85EC02FBD0}"/>
                </a:ext>
              </a:extLst>
            </p:cNvPr>
            <p:cNvSpPr txBox="1"/>
            <p:nvPr/>
          </p:nvSpPr>
          <p:spPr>
            <a:xfrm>
              <a:off x="786384" y="4572000"/>
              <a:ext cx="1285207"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err="1">
                  <a:ln>
                    <a:noFill/>
                  </a:ln>
                  <a:solidFill>
                    <a:srgbClr val="4C4C4C"/>
                  </a:solidFill>
                  <a:effectLst/>
                  <a:uFillTx/>
                  <a:latin typeface="Source Sans Pro"/>
                  <a:ea typeface="Source Sans Pro"/>
                  <a:cs typeface="Source Sans Pro"/>
                  <a:sym typeface="Source Sans Pro"/>
                </a:rPr>
                <a:t>io_</a:t>
              </a:r>
              <a:r>
                <a:rPr lang="en-US" dirty="0" err="1"/>
                <a:t>make</a:t>
              </a:r>
              <a:r>
                <a:rPr kumimoji="0" lang="en-US" sz="1200" b="1" i="0" u="none" strike="noStrike" cap="none" spc="0" normalizeH="0" baseline="0" dirty="0" err="1">
                  <a:ln>
                    <a:noFill/>
                  </a:ln>
                  <a:solidFill>
                    <a:srgbClr val="4C4C4C"/>
                  </a:solidFill>
                  <a:effectLst/>
                  <a:uFillTx/>
                  <a:latin typeface="Source Sans Pro"/>
                  <a:ea typeface="Source Sans Pro"/>
                  <a:cs typeface="Source Sans Pro"/>
                  <a:sym typeface="Source Sans Pro"/>
                </a:rPr>
                <a:t>_folder</a:t>
              </a:r>
              <a:r>
                <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rPr>
                <a:t>()</a:t>
              </a:r>
            </a:p>
          </p:txBody>
        </p:sp>
      </p:grpSp>
      <p:cxnSp>
        <p:nvCxnSpPr>
          <p:cNvPr id="46" name="Elbow Connector 45">
            <a:extLst>
              <a:ext uri="{FF2B5EF4-FFF2-40B4-BE49-F238E27FC236}">
                <a16:creationId xmlns:a16="http://schemas.microsoft.com/office/drawing/2014/main" id="{54D5B9AF-9358-544B-32B6-DB842D215331}"/>
              </a:ext>
            </a:extLst>
          </p:cNvPr>
          <p:cNvCxnSpPr>
            <a:cxnSpLocks/>
            <a:stCxn id="44" idx="2"/>
            <a:endCxn id="456" idx="0"/>
          </p:cNvCxnSpPr>
          <p:nvPr/>
        </p:nvCxnSpPr>
        <p:spPr>
          <a:xfrm rot="16200000" flipH="1">
            <a:off x="965652" y="6836315"/>
            <a:ext cx="381404" cy="1109177"/>
          </a:xfrm>
          <a:prstGeom prst="bentConnector3">
            <a:avLst>
              <a:gd name="adj1" fmla="val 50000"/>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3" name="Elbow Connector 52">
            <a:extLst>
              <a:ext uri="{FF2B5EF4-FFF2-40B4-BE49-F238E27FC236}">
                <a16:creationId xmlns:a16="http://schemas.microsoft.com/office/drawing/2014/main" id="{4D3BC33A-FBBE-0555-A2D9-2FAAEE4AC858}"/>
              </a:ext>
            </a:extLst>
          </p:cNvPr>
          <p:cNvCxnSpPr>
            <a:cxnSpLocks/>
            <a:stCxn id="501" idx="2"/>
            <a:endCxn id="456" idx="0"/>
          </p:cNvCxnSpPr>
          <p:nvPr/>
        </p:nvCxnSpPr>
        <p:spPr>
          <a:xfrm rot="5400000">
            <a:off x="2178838" y="6723563"/>
            <a:ext cx="390149" cy="1325937"/>
          </a:xfrm>
          <a:prstGeom prst="bentConnector3">
            <a:avLst>
              <a:gd name="adj1" fmla="val 50000"/>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grpSp>
        <p:nvGrpSpPr>
          <p:cNvPr id="56" name="Group 55">
            <a:extLst>
              <a:ext uri="{FF2B5EF4-FFF2-40B4-BE49-F238E27FC236}">
                <a16:creationId xmlns:a16="http://schemas.microsoft.com/office/drawing/2014/main" id="{22D10E75-9DD4-5444-CEA0-B8AF5B30C114}"/>
              </a:ext>
            </a:extLst>
          </p:cNvPr>
          <p:cNvGrpSpPr/>
          <p:nvPr/>
        </p:nvGrpSpPr>
        <p:grpSpPr>
          <a:xfrm>
            <a:off x="207797" y="8272742"/>
            <a:ext cx="1290195" cy="568721"/>
            <a:chOff x="781396" y="4572000"/>
            <a:chExt cx="1290195" cy="568721"/>
          </a:xfrm>
        </p:grpSpPr>
        <p:sp>
          <p:nvSpPr>
            <p:cNvPr id="57" name="TextBox 56">
              <a:extLst>
                <a:ext uri="{FF2B5EF4-FFF2-40B4-BE49-F238E27FC236}">
                  <a16:creationId xmlns:a16="http://schemas.microsoft.com/office/drawing/2014/main" id="{FF3CCA91-DB92-8C24-10A1-CE31B7E0AE12}"/>
                </a:ext>
              </a:extLst>
            </p:cNvPr>
            <p:cNvSpPr txBox="1"/>
            <p:nvPr/>
          </p:nvSpPr>
          <p:spPr>
            <a:xfrm>
              <a:off x="781396" y="4820201"/>
              <a:ext cx="1092847"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err="1">
                  <a:ln>
                    <a:noFill/>
                  </a:ln>
                  <a:solidFill>
                    <a:srgbClr val="4C4C4C"/>
                  </a:solidFill>
                  <a:effectLst/>
                  <a:uFillTx/>
                  <a:latin typeface="Source Sans Pro"/>
                  <a:ea typeface="Source Sans Pro"/>
                  <a:cs typeface="Source Sans Pro"/>
                  <a:sym typeface="Source Sans Pro"/>
                </a:rPr>
                <a:t>io_make_file</a:t>
              </a:r>
              <a:r>
                <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rPr>
                <a:t>()</a:t>
              </a:r>
            </a:p>
          </p:txBody>
        </p:sp>
        <p:sp>
          <p:nvSpPr>
            <p:cNvPr id="58" name="TextBox 57">
              <a:extLst>
                <a:ext uri="{FF2B5EF4-FFF2-40B4-BE49-F238E27FC236}">
                  <a16:creationId xmlns:a16="http://schemas.microsoft.com/office/drawing/2014/main" id="{0BC01EAA-D5B4-2B34-9A4F-BEE06F44CA19}"/>
                </a:ext>
              </a:extLst>
            </p:cNvPr>
            <p:cNvSpPr txBox="1"/>
            <p:nvPr/>
          </p:nvSpPr>
          <p:spPr>
            <a:xfrm>
              <a:off x="786384" y="4572000"/>
              <a:ext cx="1285207"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err="1">
                  <a:ln>
                    <a:noFill/>
                  </a:ln>
                  <a:solidFill>
                    <a:srgbClr val="4C4C4C"/>
                  </a:solidFill>
                  <a:effectLst/>
                  <a:uFillTx/>
                  <a:latin typeface="Source Sans Pro"/>
                  <a:ea typeface="Source Sans Pro"/>
                  <a:cs typeface="Source Sans Pro"/>
                  <a:sym typeface="Source Sans Pro"/>
                </a:rPr>
                <a:t>io_</a:t>
              </a:r>
              <a:r>
                <a:rPr lang="en-US" dirty="0" err="1"/>
                <a:t>make</a:t>
              </a:r>
              <a:r>
                <a:rPr kumimoji="0" lang="en-US" sz="1200" b="1" i="0" u="none" strike="noStrike" cap="none" spc="0" normalizeH="0" baseline="0" dirty="0" err="1">
                  <a:ln>
                    <a:noFill/>
                  </a:ln>
                  <a:solidFill>
                    <a:srgbClr val="4C4C4C"/>
                  </a:solidFill>
                  <a:effectLst/>
                  <a:uFillTx/>
                  <a:latin typeface="Source Sans Pro"/>
                  <a:ea typeface="Source Sans Pro"/>
                  <a:cs typeface="Source Sans Pro"/>
                  <a:sym typeface="Source Sans Pro"/>
                </a:rPr>
                <a:t>_folder</a:t>
              </a:r>
              <a:r>
                <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rPr>
                <a:t>()</a:t>
              </a:r>
            </a:p>
          </p:txBody>
        </p:sp>
      </p:grpSp>
      <p:cxnSp>
        <p:nvCxnSpPr>
          <p:cNvPr id="59" name="Elbow Connector 58">
            <a:extLst>
              <a:ext uri="{FF2B5EF4-FFF2-40B4-BE49-F238E27FC236}">
                <a16:creationId xmlns:a16="http://schemas.microsoft.com/office/drawing/2014/main" id="{BA215FEC-F38D-4021-71D0-74CD8FC77126}"/>
              </a:ext>
            </a:extLst>
          </p:cNvPr>
          <p:cNvCxnSpPr>
            <a:cxnSpLocks/>
            <a:stCxn id="57" idx="2"/>
            <a:endCxn id="450" idx="0"/>
          </p:cNvCxnSpPr>
          <p:nvPr/>
        </p:nvCxnSpPr>
        <p:spPr>
          <a:xfrm rot="16200000" flipH="1">
            <a:off x="897074" y="8698609"/>
            <a:ext cx="671016" cy="956723"/>
          </a:xfrm>
          <a:prstGeom prst="bentConnector3">
            <a:avLst>
              <a:gd name="adj1" fmla="val 50000"/>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2" name="Elbow Connector 61">
            <a:extLst>
              <a:ext uri="{FF2B5EF4-FFF2-40B4-BE49-F238E27FC236}">
                <a16:creationId xmlns:a16="http://schemas.microsoft.com/office/drawing/2014/main" id="{1F6AEECD-C045-4C76-AABC-B7F82ACD19FC}"/>
              </a:ext>
            </a:extLst>
          </p:cNvPr>
          <p:cNvCxnSpPr>
            <a:cxnSpLocks/>
            <a:stCxn id="505" idx="2"/>
            <a:endCxn id="450" idx="0"/>
          </p:cNvCxnSpPr>
          <p:nvPr/>
        </p:nvCxnSpPr>
        <p:spPr>
          <a:xfrm rot="5400000">
            <a:off x="2102910" y="8452780"/>
            <a:ext cx="667734" cy="1451665"/>
          </a:xfrm>
          <a:prstGeom prst="bentConnector3">
            <a:avLst>
              <a:gd name="adj1" fmla="val 50000"/>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50" name="Rectangle 449">
            <a:extLst>
              <a:ext uri="{FF2B5EF4-FFF2-40B4-BE49-F238E27FC236}">
                <a16:creationId xmlns:a16="http://schemas.microsoft.com/office/drawing/2014/main" id="{B5EB662E-1AD0-1596-57C3-0024B0656E2F}"/>
              </a:ext>
            </a:extLst>
          </p:cNvPr>
          <p:cNvSpPr/>
          <p:nvPr/>
        </p:nvSpPr>
        <p:spPr>
          <a:xfrm>
            <a:off x="952501" y="9512479"/>
            <a:ext cx="1516885" cy="331805"/>
          </a:xfrm>
          <a:prstGeom prst="rect">
            <a:avLst/>
          </a:prstGeom>
          <a:solidFill>
            <a:srgbClr val="C8D6C2"/>
          </a:solid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lgn="ctr">
              <a:lnSpc>
                <a:spcPct val="80000"/>
              </a:lnSpc>
              <a:spcBef>
                <a:spcPts val="0"/>
              </a:spcBef>
            </a:pPr>
            <a:r>
              <a:rPr kumimoji="0" lang="en-US" sz="1800" b="0" i="0" u="none" strike="noStrike" cap="none" spc="0" normalizeH="0" baseline="0" dirty="0">
                <a:ln>
                  <a:noFill/>
                </a:ln>
                <a:solidFill>
                  <a:srgbClr val="000000"/>
                </a:solidFill>
                <a:effectLst/>
                <a:uFillTx/>
                <a:latin typeface="Source Sans Pro"/>
                <a:ea typeface="Source Sans Pro"/>
                <a:cs typeface="Source Sans Pro"/>
                <a:sym typeface="Source Sans Pro"/>
              </a:rPr>
              <a:t>Jira Fake Data</a:t>
            </a:r>
          </a:p>
        </p:txBody>
      </p:sp>
      <p:sp>
        <p:nvSpPr>
          <p:cNvPr id="456" name="Rectangle 455">
            <a:extLst>
              <a:ext uri="{FF2B5EF4-FFF2-40B4-BE49-F238E27FC236}">
                <a16:creationId xmlns:a16="http://schemas.microsoft.com/office/drawing/2014/main" id="{1266CB42-1E84-9FCB-45B9-5F987085BA32}"/>
              </a:ext>
            </a:extLst>
          </p:cNvPr>
          <p:cNvSpPr/>
          <p:nvPr/>
        </p:nvSpPr>
        <p:spPr>
          <a:xfrm>
            <a:off x="831970" y="7581606"/>
            <a:ext cx="1757945" cy="331805"/>
          </a:xfrm>
          <a:prstGeom prst="rect">
            <a:avLst/>
          </a:prstGeom>
          <a:solidFill>
            <a:srgbClr val="C8D6C2"/>
          </a:solid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lgn="ctr">
              <a:lnSpc>
                <a:spcPct val="80000"/>
              </a:lnSpc>
              <a:spcBef>
                <a:spcPts val="0"/>
              </a:spcBef>
            </a:pPr>
            <a:r>
              <a:rPr kumimoji="0" lang="en-US" sz="1800" b="0" i="0" u="none" strike="noStrike" cap="none" spc="0" normalizeH="0" baseline="0" dirty="0" err="1">
                <a:ln>
                  <a:noFill/>
                </a:ln>
                <a:solidFill>
                  <a:srgbClr val="000000"/>
                </a:solidFill>
                <a:effectLst/>
                <a:uFillTx/>
                <a:latin typeface="Source Sans Pro"/>
                <a:ea typeface="Source Sans Pro"/>
                <a:cs typeface="Source Sans Pro"/>
                <a:sym typeface="Source Sans Pro"/>
              </a:rPr>
              <a:t>Mbox</a:t>
            </a:r>
            <a:r>
              <a:rPr kumimoji="0" lang="en-US" sz="1800" b="0" i="0" u="none" strike="noStrike" cap="none" spc="0" normalizeH="0" baseline="0" dirty="0">
                <a:ln>
                  <a:noFill/>
                </a:ln>
                <a:solidFill>
                  <a:srgbClr val="000000"/>
                </a:solidFill>
                <a:effectLst/>
                <a:uFillTx/>
                <a:latin typeface="Source Sans Pro"/>
                <a:ea typeface="Source Sans Pro"/>
                <a:cs typeface="Source Sans Pro"/>
                <a:sym typeface="Source Sans Pro"/>
              </a:rPr>
              <a:t> Fake Data</a:t>
            </a:r>
          </a:p>
        </p:txBody>
      </p:sp>
      <p:sp>
        <p:nvSpPr>
          <p:cNvPr id="461" name="Rectangle 460">
            <a:extLst>
              <a:ext uri="{FF2B5EF4-FFF2-40B4-BE49-F238E27FC236}">
                <a16:creationId xmlns:a16="http://schemas.microsoft.com/office/drawing/2014/main" id="{A7C94933-B4BE-CF8A-837F-14CA575ABBD9}"/>
              </a:ext>
            </a:extLst>
          </p:cNvPr>
          <p:cNvSpPr/>
          <p:nvPr/>
        </p:nvSpPr>
        <p:spPr>
          <a:xfrm>
            <a:off x="772599" y="5790486"/>
            <a:ext cx="1757945" cy="331805"/>
          </a:xfrm>
          <a:prstGeom prst="rect">
            <a:avLst/>
          </a:prstGeom>
          <a:solidFill>
            <a:srgbClr val="C8D6C2"/>
          </a:solid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lgn="ctr">
              <a:lnSpc>
                <a:spcPct val="80000"/>
              </a:lnSpc>
              <a:spcBef>
                <a:spcPts val="0"/>
              </a:spcBef>
            </a:pPr>
            <a:r>
              <a:rPr kumimoji="0" lang="en-US" sz="1800" b="0" i="0" u="none" strike="noStrike" cap="none" spc="0" normalizeH="0" baseline="0" dirty="0">
                <a:ln>
                  <a:noFill/>
                </a:ln>
                <a:solidFill>
                  <a:srgbClr val="000000"/>
                </a:solidFill>
                <a:effectLst/>
                <a:uFillTx/>
                <a:latin typeface="Source Sans Pro"/>
                <a:ea typeface="Source Sans Pro"/>
                <a:cs typeface="Source Sans Pro"/>
                <a:sym typeface="Source Sans Pro"/>
              </a:rPr>
              <a:t>Git Fake Data</a:t>
            </a:r>
          </a:p>
        </p:txBody>
      </p:sp>
      <p:sp>
        <p:nvSpPr>
          <p:cNvPr id="487" name="TextBox 486">
            <a:extLst>
              <a:ext uri="{FF2B5EF4-FFF2-40B4-BE49-F238E27FC236}">
                <a16:creationId xmlns:a16="http://schemas.microsoft.com/office/drawing/2014/main" id="{FC76D0C6-8E0E-0F88-CCF7-EC8CE7BBCAB0}"/>
              </a:ext>
            </a:extLst>
          </p:cNvPr>
          <p:cNvSpPr txBox="1"/>
          <p:nvPr/>
        </p:nvSpPr>
        <p:spPr>
          <a:xfrm>
            <a:off x="9332812" y="2183341"/>
            <a:ext cx="4450897" cy="1556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i="0" u="none" strike="noStrike" cap="none" spc="0" normalizeH="0" baseline="0" dirty="0" err="1">
                <a:ln>
                  <a:noFill/>
                </a:ln>
                <a:solidFill>
                  <a:srgbClr val="C78758"/>
                </a:solidFill>
                <a:effectLst/>
                <a:uFillTx/>
                <a:latin typeface="Source Sans Pro"/>
                <a:ea typeface="Source Sans Pro"/>
                <a:cs typeface="Source Sans Pro"/>
                <a:sym typeface="Source Sans Pro"/>
              </a:rPr>
              <a:t>test_that</a:t>
            </a:r>
            <a:r>
              <a:rPr kumimoji="0" lang="en-US" sz="1200" i="0" u="none" strike="noStrike" cap="none" spc="0" normalizeH="0" baseline="0" dirty="0">
                <a:ln>
                  <a:noFill/>
                </a:ln>
                <a:solidFill>
                  <a:srgbClr val="C78758"/>
                </a:solidFill>
                <a:effectLst/>
                <a:uFillTx/>
                <a:latin typeface="Source Sans Pro"/>
                <a:ea typeface="Source Sans Pro"/>
                <a:cs typeface="Source Sans Pro"/>
                <a:sym typeface="Source Sans Pro"/>
              </a:rPr>
              <a:t>(“Only Master Branch Commits are parsed”,{</a:t>
            </a:r>
          </a:p>
          <a:p>
            <a:pPr marL="0" marR="0" indent="0" algn="l" defTabSz="584200" rtl="0" fontAlgn="auto" latinLnBrk="0" hangingPunct="0">
              <a:lnSpc>
                <a:spcPct val="100000"/>
              </a:lnSpc>
              <a:spcBef>
                <a:spcPts val="200"/>
              </a:spcBef>
              <a:spcAft>
                <a:spcPts val="0"/>
              </a:spcAft>
              <a:buClrTx/>
              <a:buSzTx/>
              <a:buFontTx/>
              <a:buNone/>
              <a:tabLst/>
            </a:pPr>
            <a:r>
              <a:rPr lang="en-US" dirty="0">
                <a:solidFill>
                  <a:srgbClr val="0265BF"/>
                </a:solidFill>
              </a:rPr>
              <a:t>     </a:t>
            </a:r>
            <a:r>
              <a:rPr lang="en-US" dirty="0" err="1">
                <a:solidFill>
                  <a:srgbClr val="0265BF"/>
                </a:solidFill>
              </a:rPr>
              <a:t>git_repo_path</a:t>
            </a:r>
            <a:r>
              <a:rPr lang="en-US" dirty="0">
                <a:solidFill>
                  <a:srgbClr val="DF9660"/>
                </a:solidFill>
              </a:rPr>
              <a:t> </a:t>
            </a:r>
            <a:r>
              <a:rPr lang="en-US" dirty="0"/>
              <a:t>&lt;- </a:t>
            </a:r>
            <a:r>
              <a:rPr lang="en-US" dirty="0" err="1">
                <a:solidFill>
                  <a:srgbClr val="0265BF"/>
                </a:solidFill>
              </a:rPr>
              <a:t>example_dif_branches</a:t>
            </a:r>
            <a:r>
              <a:rPr lang="en-US" dirty="0"/>
              <a:t>(…)</a:t>
            </a:r>
          </a:p>
          <a:p>
            <a:pPr marL="0" marR="0" indent="0" algn="l" defTabSz="584200" rtl="0" fontAlgn="auto" latinLnBrk="0" hangingPunct="0">
              <a:lnSpc>
                <a:spcPct val="100000"/>
              </a:lnSpc>
              <a:spcBef>
                <a:spcPts val="200"/>
              </a:spcBef>
              <a:spcAft>
                <a:spcPts val="0"/>
              </a:spcAft>
              <a:buClrTx/>
              <a:buSzTx/>
              <a:buFontTx/>
              <a:buNone/>
              <a:tabLst/>
            </a:pPr>
            <a:r>
              <a:rPr lang="en-US" dirty="0">
                <a:solidFill>
                  <a:srgbClr val="DF9660"/>
                </a:solidFill>
              </a:rPr>
              <a:t>     </a:t>
            </a:r>
            <a:r>
              <a:rPr lang="en-US" dirty="0" err="1">
                <a:solidFill>
                  <a:srgbClr val="DF9660"/>
                </a:solidFill>
              </a:rPr>
              <a:t>expect_equal</a:t>
            </a:r>
            <a:r>
              <a:rPr lang="en-US" dirty="0">
                <a:solidFill>
                  <a:srgbClr val="DF9660"/>
                </a:solidFill>
              </a:rPr>
              <a:t>(</a:t>
            </a:r>
            <a:r>
              <a:rPr lang="en-US" dirty="0" err="1"/>
              <a:t>parse_gitlog</a:t>
            </a:r>
            <a:r>
              <a:rPr lang="en-US" dirty="0"/>
              <a:t>(</a:t>
            </a:r>
            <a:r>
              <a:rPr lang="en-US" dirty="0" err="1">
                <a:solidFill>
                  <a:srgbClr val="0265BF"/>
                </a:solidFill>
              </a:rPr>
              <a:t>git_repo_path</a:t>
            </a:r>
            <a:r>
              <a:rPr lang="en-US" dirty="0"/>
              <a:t>),</a:t>
            </a:r>
            <a:r>
              <a:rPr lang="en-US" dirty="0">
                <a:solidFill>
                  <a:srgbClr val="DF9660"/>
                </a:solidFill>
              </a:rPr>
              <a:t>2)</a:t>
            </a:r>
          </a:p>
          <a:p>
            <a:pPr marL="0" marR="0" indent="0" algn="l" defTabSz="584200" rtl="0" fontAlgn="auto" latinLnBrk="0" hangingPunct="0">
              <a:lnSpc>
                <a:spcPct val="100000"/>
              </a:lnSpc>
              <a:spcBef>
                <a:spcPts val="200"/>
              </a:spcBef>
              <a:spcAft>
                <a:spcPts val="0"/>
              </a:spcAft>
              <a:buClrTx/>
              <a:buSzTx/>
              <a:buFontTx/>
              <a:buNone/>
              <a:tabLst/>
            </a:pPr>
            <a:r>
              <a:rPr kumimoji="0" lang="en-US" sz="1200" i="0" u="none" strike="noStrike" cap="none" spc="0" normalizeH="0" baseline="0" dirty="0">
                <a:ln>
                  <a:noFill/>
                </a:ln>
                <a:effectLst/>
                <a:uFillTx/>
                <a:latin typeface="Source Sans Pro"/>
                <a:ea typeface="Source Sans Pro"/>
                <a:cs typeface="Source Sans Pro"/>
                <a:sym typeface="Source Sans Pro"/>
              </a:rPr>
              <a:t>}</a:t>
            </a:r>
          </a:p>
          <a:p>
            <a:pPr marL="0" marR="0" indent="0" algn="l" defTabSz="584200" rtl="0" fontAlgn="auto" latinLnBrk="0" hangingPunct="0">
              <a:lnSpc>
                <a:spcPct val="100000"/>
              </a:lnSpc>
              <a:spcBef>
                <a:spcPts val="200"/>
              </a:spcBef>
              <a:spcAft>
                <a:spcPts val="0"/>
              </a:spcAft>
              <a:buClrTx/>
              <a:buSzTx/>
              <a:buFontTx/>
              <a:buNone/>
              <a:tabLst/>
            </a:pPr>
            <a:endParaRPr lang="en-US" dirty="0"/>
          </a:p>
          <a:p>
            <a:pPr marL="0" marR="0" indent="0" algn="l" defTabSz="584200" rtl="0" fontAlgn="auto" latinLnBrk="0" hangingPunct="0">
              <a:lnSpc>
                <a:spcPct val="100000"/>
              </a:lnSpc>
              <a:spcBef>
                <a:spcPts val="200"/>
              </a:spcBef>
              <a:spcAft>
                <a:spcPts val="0"/>
              </a:spcAft>
              <a:buClrTx/>
              <a:buSzTx/>
              <a:buFontTx/>
              <a:buNone/>
              <a:tabLst/>
            </a:pPr>
            <a:r>
              <a:rPr kumimoji="0" lang="en-US" sz="1200" b="0" i="0" u="none" strike="noStrike" cap="none" spc="0" normalizeH="0" baseline="0" dirty="0">
                <a:ln>
                  <a:noFill/>
                </a:ln>
                <a:solidFill>
                  <a:schemeClr val="bg2">
                    <a:lumMod val="10000"/>
                  </a:schemeClr>
                </a:solidFill>
                <a:effectLst/>
                <a:uFillTx/>
                <a:latin typeface="Source Sans Pro" panose="020B0503030403020204" pitchFamily="34" charset="0"/>
                <a:ea typeface="Source Sans Pro" panose="020B0503030403020204" pitchFamily="34" charset="0"/>
                <a:cs typeface="Source Sans Pro"/>
              </a:rPr>
              <a:t>Unit tests can be combined with fake examples to evaluate parser functions, which require data to be evaluated. </a:t>
            </a:r>
            <a:endParaRPr kumimoji="0" lang="en-US" sz="1200" b="0" i="0" u="none" strike="noStrike" cap="none" spc="0" normalizeH="0" baseline="0" dirty="0">
              <a:ln>
                <a:noFill/>
              </a:ln>
              <a:solidFill>
                <a:schemeClr val="bg2">
                  <a:lumMod val="10000"/>
                </a:schemeClr>
              </a:solidFill>
              <a:effectLst/>
              <a:uFillTx/>
              <a:latin typeface="Source Sans Pro"/>
              <a:ea typeface="Source Sans Pro"/>
              <a:cs typeface="Source Sans Pro"/>
              <a:sym typeface="Source Sans Pro"/>
            </a:endParaRPr>
          </a:p>
        </p:txBody>
      </p:sp>
      <p:pic>
        <p:nvPicPr>
          <p:cNvPr id="488" name="Graphic 487" descr="Paper outline">
            <a:extLst>
              <a:ext uri="{FF2B5EF4-FFF2-40B4-BE49-F238E27FC236}">
                <a16:creationId xmlns:a16="http://schemas.microsoft.com/office/drawing/2014/main" id="{0BA4B7ED-F393-EAA4-4BC4-0EC001B6B0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86617" y="7273203"/>
            <a:ext cx="1068962" cy="1008006"/>
          </a:xfrm>
          <a:prstGeom prst="rect">
            <a:avLst/>
          </a:prstGeom>
        </p:spPr>
      </p:pic>
      <p:sp>
        <p:nvSpPr>
          <p:cNvPr id="489" name="TextBox 488">
            <a:extLst>
              <a:ext uri="{FF2B5EF4-FFF2-40B4-BE49-F238E27FC236}">
                <a16:creationId xmlns:a16="http://schemas.microsoft.com/office/drawing/2014/main" id="{97EB681E-30B5-F09B-A8C4-E1D5BCECECD3}"/>
              </a:ext>
            </a:extLst>
          </p:cNvPr>
          <p:cNvSpPr txBox="1"/>
          <p:nvPr/>
        </p:nvSpPr>
        <p:spPr>
          <a:xfrm>
            <a:off x="9331130" y="8948229"/>
            <a:ext cx="4287650" cy="8745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b="0" dirty="0">
                <a:solidFill>
                  <a:schemeClr val="accent3">
                    <a:lumMod val="10000"/>
                  </a:schemeClr>
                </a:solidFill>
              </a:rPr>
              <a:t>When combined, Fake Data Generators can be used to simulate a moment of interest in a project ecosystem. Analyses that utilize multiple sources can be sanity-checked alongside their code behavior.</a:t>
            </a:r>
          </a:p>
        </p:txBody>
      </p:sp>
      <p:sp>
        <p:nvSpPr>
          <p:cNvPr id="492" name="FONTS">
            <a:extLst>
              <a:ext uri="{FF2B5EF4-FFF2-40B4-BE49-F238E27FC236}">
                <a16:creationId xmlns:a16="http://schemas.microsoft.com/office/drawing/2014/main" id="{051593A8-60D4-9ECE-3108-88008F989D35}"/>
              </a:ext>
            </a:extLst>
          </p:cNvPr>
          <p:cNvSpPr txBox="1"/>
          <p:nvPr/>
        </p:nvSpPr>
        <p:spPr>
          <a:xfrm>
            <a:off x="9370994" y="6517784"/>
            <a:ext cx="3977403"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r>
              <a:rPr lang="en-US" sz="1400" dirty="0"/>
              <a:t>Fake Ecosystems and Integration Testing</a:t>
            </a:r>
            <a:endParaRPr sz="1400" dirty="0"/>
          </a:p>
        </p:txBody>
      </p:sp>
      <p:sp>
        <p:nvSpPr>
          <p:cNvPr id="493" name="TextBox 492">
            <a:extLst>
              <a:ext uri="{FF2B5EF4-FFF2-40B4-BE49-F238E27FC236}">
                <a16:creationId xmlns:a16="http://schemas.microsoft.com/office/drawing/2014/main" id="{442BF9B5-B966-B031-C596-DD7C91B81CB4}"/>
              </a:ext>
            </a:extLst>
          </p:cNvPr>
          <p:cNvSpPr txBox="1"/>
          <p:nvPr/>
        </p:nvSpPr>
        <p:spPr>
          <a:xfrm>
            <a:off x="11053586" y="7559244"/>
            <a:ext cx="718824" cy="5051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nchorCtr="1">
            <a:spAutoFit/>
          </a:bodyPr>
          <a:lstStyle/>
          <a:p>
            <a:pPr marL="0" marR="0" indent="0" algn="ctr" defTabSz="584200" rtl="0" fontAlgn="auto" latinLnBrk="0" hangingPunct="0">
              <a:lnSpc>
                <a:spcPct val="100000"/>
              </a:lnSpc>
              <a:spcBef>
                <a:spcPts val="200"/>
              </a:spcBef>
              <a:spcAft>
                <a:spcPts val="0"/>
              </a:spcAft>
              <a:buClrTx/>
              <a:buSzTx/>
              <a:buFontTx/>
              <a:buNone/>
              <a:tabLst/>
            </a:pPr>
            <a:r>
              <a:rPr kumimoji="0" lang="en-US" b="0" i="0" u="none" strike="noStrike" cap="none" spc="0" normalizeH="0" baseline="0" dirty="0">
                <a:ln>
                  <a:noFill/>
                </a:ln>
                <a:solidFill>
                  <a:schemeClr val="bg2">
                    <a:lumMod val="10000"/>
                  </a:schemeClr>
                </a:solidFill>
                <a:effectLst/>
                <a:uFillTx/>
                <a:latin typeface="Source Sans Pro"/>
                <a:ea typeface="Source Sans Pro"/>
                <a:cs typeface="Source Sans Pro"/>
                <a:sym typeface="Source Sans Pro"/>
              </a:rPr>
              <a:t>Example Project</a:t>
            </a:r>
          </a:p>
        </p:txBody>
      </p:sp>
      <p:cxnSp>
        <p:nvCxnSpPr>
          <p:cNvPr id="497" name="Elbow Connector 496">
            <a:extLst>
              <a:ext uri="{FF2B5EF4-FFF2-40B4-BE49-F238E27FC236}">
                <a16:creationId xmlns:a16="http://schemas.microsoft.com/office/drawing/2014/main" id="{D337506F-531A-8EE7-D2DF-636F9E39EE77}"/>
              </a:ext>
            </a:extLst>
          </p:cNvPr>
          <p:cNvCxnSpPr>
            <a:cxnSpLocks/>
            <a:stCxn id="506" idx="3"/>
            <a:endCxn id="493" idx="1"/>
          </p:cNvCxnSpPr>
          <p:nvPr/>
        </p:nvCxnSpPr>
        <p:spPr>
          <a:xfrm flipV="1">
            <a:off x="10323418" y="7811837"/>
            <a:ext cx="730168" cy="2436"/>
          </a:xfrm>
          <a:prstGeom prst="bentConnector3">
            <a:avLst>
              <a:gd name="adj1" fmla="val 50000"/>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03" name="TextBox 502">
            <a:extLst>
              <a:ext uri="{FF2B5EF4-FFF2-40B4-BE49-F238E27FC236}">
                <a16:creationId xmlns:a16="http://schemas.microsoft.com/office/drawing/2014/main" id="{2FBDDE59-4AF1-44D7-D657-2AA3E4B2B643}"/>
              </a:ext>
            </a:extLst>
          </p:cNvPr>
          <p:cNvSpPr txBox="1"/>
          <p:nvPr/>
        </p:nvSpPr>
        <p:spPr>
          <a:xfrm>
            <a:off x="9743100" y="7259471"/>
            <a:ext cx="191959" cy="4128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800" i="0" u="none" strike="noStrike" cap="none" spc="0" normalizeH="0" baseline="0" dirty="0">
                <a:ln>
                  <a:noFill/>
                </a:ln>
                <a:solidFill>
                  <a:srgbClr val="4C4C4C"/>
                </a:solidFill>
                <a:effectLst/>
                <a:uFillTx/>
                <a:latin typeface="Source Sans Pro"/>
                <a:ea typeface="Source Sans Pro"/>
                <a:cs typeface="Source Sans Pro"/>
                <a:sym typeface="Source Sans Pro"/>
              </a:rPr>
              <a:t>+</a:t>
            </a:r>
            <a:endParaRPr kumimoji="0" lang="en-US" sz="1200"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cxnSp>
        <p:nvCxnSpPr>
          <p:cNvPr id="504" name="Straight Arrow Connector 503">
            <a:extLst>
              <a:ext uri="{FF2B5EF4-FFF2-40B4-BE49-F238E27FC236}">
                <a16:creationId xmlns:a16="http://schemas.microsoft.com/office/drawing/2014/main" id="{E2B71A71-09BF-8092-371D-21AF3C3AFD24}"/>
              </a:ext>
            </a:extLst>
          </p:cNvPr>
          <p:cNvCxnSpPr>
            <a:cxnSpLocks/>
            <a:stCxn id="493" idx="3"/>
            <a:endCxn id="510" idx="1"/>
          </p:cNvCxnSpPr>
          <p:nvPr/>
        </p:nvCxnSpPr>
        <p:spPr>
          <a:xfrm flipV="1">
            <a:off x="11772410" y="7809389"/>
            <a:ext cx="537421" cy="244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06" name="Rectangle 505">
            <a:extLst>
              <a:ext uri="{FF2B5EF4-FFF2-40B4-BE49-F238E27FC236}">
                <a16:creationId xmlns:a16="http://schemas.microsoft.com/office/drawing/2014/main" id="{C32264D6-09C0-34F3-3C3C-15C38D1367AE}"/>
              </a:ext>
            </a:extLst>
          </p:cNvPr>
          <p:cNvSpPr/>
          <p:nvPr/>
        </p:nvSpPr>
        <p:spPr>
          <a:xfrm>
            <a:off x="9421425" y="7611437"/>
            <a:ext cx="901993" cy="405671"/>
          </a:xfrm>
          <a:prstGeom prst="rect">
            <a:avLst/>
          </a:prstGeom>
          <a:solidFill>
            <a:srgbClr val="C8D6C2"/>
          </a:solid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lgn="ctr">
              <a:lnSpc>
                <a:spcPct val="80000"/>
              </a:lnSpc>
              <a:spcBef>
                <a:spcPts val="0"/>
              </a:spcBef>
            </a:pPr>
            <a:r>
              <a:rPr kumimoji="0" lang="en-US" b="0" i="0" u="none" strike="noStrike" cap="none" spc="0" normalizeH="0" baseline="0" dirty="0" err="1">
                <a:ln>
                  <a:noFill/>
                </a:ln>
                <a:solidFill>
                  <a:srgbClr val="000000"/>
                </a:solidFill>
                <a:effectLst/>
                <a:uFillTx/>
                <a:latin typeface="Source Sans Pro"/>
                <a:ea typeface="Source Sans Pro"/>
                <a:cs typeface="Source Sans Pro"/>
                <a:sym typeface="Source Sans Pro"/>
              </a:rPr>
              <a:t>Mbox</a:t>
            </a:r>
            <a:r>
              <a:rPr kumimoji="0" lang="en-US" b="0" i="0" u="none" strike="noStrike" cap="none" spc="0" normalizeH="0" baseline="0" dirty="0">
                <a:ln>
                  <a:noFill/>
                </a:ln>
                <a:solidFill>
                  <a:srgbClr val="000000"/>
                </a:solidFill>
                <a:effectLst/>
                <a:uFillTx/>
                <a:latin typeface="Source Sans Pro"/>
                <a:ea typeface="Source Sans Pro"/>
                <a:cs typeface="Source Sans Pro"/>
                <a:sym typeface="Source Sans Pro"/>
              </a:rPr>
              <a:t> Fake API</a:t>
            </a:r>
          </a:p>
        </p:txBody>
      </p:sp>
      <p:sp>
        <p:nvSpPr>
          <p:cNvPr id="507" name="Rectangle 506">
            <a:extLst>
              <a:ext uri="{FF2B5EF4-FFF2-40B4-BE49-F238E27FC236}">
                <a16:creationId xmlns:a16="http://schemas.microsoft.com/office/drawing/2014/main" id="{3FF01CD5-4FDD-22D3-E9EE-31F6B249F581}"/>
              </a:ext>
            </a:extLst>
          </p:cNvPr>
          <p:cNvSpPr/>
          <p:nvPr/>
        </p:nvSpPr>
        <p:spPr>
          <a:xfrm>
            <a:off x="9407039" y="7079698"/>
            <a:ext cx="901993" cy="257939"/>
          </a:xfrm>
          <a:prstGeom prst="rect">
            <a:avLst/>
          </a:prstGeom>
          <a:solidFill>
            <a:srgbClr val="C8D6C2"/>
          </a:solid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lgn="ctr">
              <a:lnSpc>
                <a:spcPct val="80000"/>
              </a:lnSpc>
              <a:spcBef>
                <a:spcPts val="0"/>
              </a:spcBef>
            </a:pPr>
            <a:r>
              <a:rPr kumimoji="0" lang="en-US" b="0" i="0" u="none" strike="noStrike" cap="none" spc="0" normalizeH="0" baseline="0" dirty="0">
                <a:ln>
                  <a:noFill/>
                </a:ln>
                <a:solidFill>
                  <a:srgbClr val="000000"/>
                </a:solidFill>
                <a:effectLst/>
                <a:uFillTx/>
                <a:latin typeface="Source Sans Pro"/>
                <a:ea typeface="Source Sans Pro"/>
                <a:cs typeface="Source Sans Pro"/>
                <a:sym typeface="Source Sans Pro"/>
              </a:rPr>
              <a:t>Git Fake API</a:t>
            </a:r>
          </a:p>
        </p:txBody>
      </p:sp>
      <p:sp>
        <p:nvSpPr>
          <p:cNvPr id="508" name="Rectangle 507">
            <a:extLst>
              <a:ext uri="{FF2B5EF4-FFF2-40B4-BE49-F238E27FC236}">
                <a16:creationId xmlns:a16="http://schemas.microsoft.com/office/drawing/2014/main" id="{30C2BFCE-6C4D-C0C2-3746-4BB1C8D55BAE}"/>
              </a:ext>
            </a:extLst>
          </p:cNvPr>
          <p:cNvSpPr/>
          <p:nvPr/>
        </p:nvSpPr>
        <p:spPr>
          <a:xfrm>
            <a:off x="9407039" y="8240700"/>
            <a:ext cx="901993" cy="405671"/>
          </a:xfrm>
          <a:prstGeom prst="rect">
            <a:avLst/>
          </a:prstGeom>
          <a:solidFill>
            <a:srgbClr val="C8D6C2"/>
          </a:solid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lgn="ctr">
              <a:lnSpc>
                <a:spcPct val="80000"/>
              </a:lnSpc>
              <a:spcBef>
                <a:spcPts val="0"/>
              </a:spcBef>
            </a:pPr>
            <a:r>
              <a:rPr lang="en-US" b="0" dirty="0">
                <a:solidFill>
                  <a:srgbClr val="000000"/>
                </a:solidFill>
              </a:rPr>
              <a:t>Jira</a:t>
            </a:r>
            <a:r>
              <a:rPr kumimoji="0" lang="en-US" b="0" i="0" u="none" strike="noStrike" cap="none" spc="0" normalizeH="0" baseline="0" dirty="0">
                <a:ln>
                  <a:noFill/>
                </a:ln>
                <a:solidFill>
                  <a:srgbClr val="000000"/>
                </a:solidFill>
                <a:effectLst/>
                <a:uFillTx/>
                <a:latin typeface="Source Sans Pro"/>
                <a:ea typeface="Source Sans Pro"/>
                <a:cs typeface="Source Sans Pro"/>
                <a:sym typeface="Source Sans Pro"/>
              </a:rPr>
              <a:t> Fake API</a:t>
            </a:r>
          </a:p>
        </p:txBody>
      </p:sp>
      <p:sp>
        <p:nvSpPr>
          <p:cNvPr id="509" name="TextBox 508">
            <a:extLst>
              <a:ext uri="{FF2B5EF4-FFF2-40B4-BE49-F238E27FC236}">
                <a16:creationId xmlns:a16="http://schemas.microsoft.com/office/drawing/2014/main" id="{ED1CAFD6-103C-790B-2DEC-CE9DB4B7411A}"/>
              </a:ext>
            </a:extLst>
          </p:cNvPr>
          <p:cNvSpPr txBox="1"/>
          <p:nvPr/>
        </p:nvSpPr>
        <p:spPr>
          <a:xfrm>
            <a:off x="9743100" y="7957100"/>
            <a:ext cx="191959" cy="4128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800" i="0" u="none" strike="noStrike" cap="none" spc="0" normalizeH="0" baseline="0" dirty="0">
                <a:ln>
                  <a:noFill/>
                </a:ln>
                <a:solidFill>
                  <a:srgbClr val="4C4C4C"/>
                </a:solidFill>
                <a:effectLst/>
                <a:uFillTx/>
                <a:latin typeface="Source Sans Pro"/>
                <a:ea typeface="Source Sans Pro"/>
                <a:cs typeface="Source Sans Pro"/>
                <a:sym typeface="Source Sans Pro"/>
              </a:rPr>
              <a:t>+</a:t>
            </a:r>
            <a:endParaRPr kumimoji="0" lang="en-US" sz="1200"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sp>
        <p:nvSpPr>
          <p:cNvPr id="510" name="Rectangle 509">
            <a:extLst>
              <a:ext uri="{FF2B5EF4-FFF2-40B4-BE49-F238E27FC236}">
                <a16:creationId xmlns:a16="http://schemas.microsoft.com/office/drawing/2014/main" id="{1B8A5235-1DFC-8CEB-2046-4E22657CCF68}"/>
              </a:ext>
            </a:extLst>
          </p:cNvPr>
          <p:cNvSpPr/>
          <p:nvPr/>
        </p:nvSpPr>
        <p:spPr>
          <a:xfrm>
            <a:off x="12309831" y="7532687"/>
            <a:ext cx="901993" cy="553404"/>
          </a:xfrm>
          <a:prstGeom prst="rect">
            <a:avLst/>
          </a:prstGeom>
          <a:solidFill>
            <a:srgbClr val="F5A468"/>
          </a:solid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rPr>
              <a:t>Unit Test Parser Functions</a:t>
            </a:r>
          </a:p>
        </p:txBody>
      </p:sp>
      <p:sp>
        <p:nvSpPr>
          <p:cNvPr id="511" name="TextBox 510">
            <a:extLst>
              <a:ext uri="{FF2B5EF4-FFF2-40B4-BE49-F238E27FC236}">
                <a16:creationId xmlns:a16="http://schemas.microsoft.com/office/drawing/2014/main" id="{B0250654-1775-038D-FC1C-60F444784F3A}"/>
              </a:ext>
            </a:extLst>
          </p:cNvPr>
          <p:cNvSpPr txBox="1"/>
          <p:nvPr/>
        </p:nvSpPr>
        <p:spPr>
          <a:xfrm>
            <a:off x="9332812" y="4803521"/>
            <a:ext cx="4015585" cy="14798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b="0" dirty="0">
                <a:solidFill>
                  <a:schemeClr val="accent3">
                    <a:lumMod val="10000"/>
                  </a:schemeClr>
                </a:solidFill>
              </a:rPr>
              <a:t>Some of </a:t>
            </a:r>
            <a:r>
              <a:rPr lang="en-US" b="0" dirty="0" err="1">
                <a:solidFill>
                  <a:schemeClr val="accent3">
                    <a:lumMod val="10000"/>
                  </a:schemeClr>
                </a:solidFill>
              </a:rPr>
              <a:t>Kaiaulu’s</a:t>
            </a:r>
            <a:r>
              <a:rPr lang="en-US" b="0" dirty="0">
                <a:solidFill>
                  <a:schemeClr val="accent3">
                    <a:lumMod val="10000"/>
                  </a:schemeClr>
                </a:solidFill>
              </a:rPr>
              <a:t> functionality is borrowed from other tools. While new releases may introduce a change in analysis behavior, examples can be used to ensure output of interest remains consistent across versions.</a:t>
            </a:r>
          </a:p>
          <a:p>
            <a:pPr marL="0" marR="0" indent="0" algn="l" defTabSz="584200" rtl="0" fontAlgn="auto" latinLnBrk="0" hangingPunct="0">
              <a:lnSpc>
                <a:spcPct val="100000"/>
              </a:lnSpc>
              <a:spcBef>
                <a:spcPts val="200"/>
              </a:spcBef>
              <a:spcAft>
                <a:spcPts val="0"/>
              </a:spcAft>
              <a:buClrTx/>
              <a:buSzTx/>
              <a:buFontTx/>
              <a:buNone/>
              <a:tabLst/>
            </a:pPr>
            <a:endParaRPr lang="en-US" b="0" dirty="0">
              <a:solidFill>
                <a:schemeClr val="accent3">
                  <a:lumMod val="10000"/>
                </a:schemeClr>
              </a:solidFill>
            </a:endParaRPr>
          </a:p>
          <a:p>
            <a:r>
              <a:rPr lang="en-US" b="0" dirty="0">
                <a:solidFill>
                  <a:schemeClr val="accent3">
                    <a:lumMod val="10000"/>
                  </a:schemeClr>
                </a:solidFill>
              </a:rPr>
              <a:t>Example datasets can also be used to compare different tools output. </a:t>
            </a:r>
          </a:p>
        </p:txBody>
      </p:sp>
      <p:sp>
        <p:nvSpPr>
          <p:cNvPr id="256" name="TextBox 255">
            <a:extLst>
              <a:ext uri="{FF2B5EF4-FFF2-40B4-BE49-F238E27FC236}">
                <a16:creationId xmlns:a16="http://schemas.microsoft.com/office/drawing/2014/main" id="{D67485FE-C1BF-83DF-0D30-F7D6A11BBA44}"/>
              </a:ext>
            </a:extLst>
          </p:cNvPr>
          <p:cNvSpPr txBox="1"/>
          <p:nvPr/>
        </p:nvSpPr>
        <p:spPr>
          <a:xfrm>
            <a:off x="9380369" y="4278486"/>
            <a:ext cx="4145491" cy="5308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i="0" u="none" strike="noStrike" cap="none" spc="0" normalizeH="0" baseline="0" dirty="0" err="1">
                <a:ln>
                  <a:noFill/>
                </a:ln>
                <a:effectLst/>
                <a:uFillTx/>
                <a:latin typeface="Source Sans Pro"/>
                <a:ea typeface="Source Sans Pro"/>
                <a:cs typeface="Source Sans Pro"/>
                <a:sym typeface="Source Sans Pro"/>
              </a:rPr>
              <a:t>parse_gitlog</a:t>
            </a:r>
            <a:r>
              <a:rPr kumimoji="0" lang="en-US" sz="1200" i="0" u="none" strike="noStrike" cap="none" spc="0" normalizeH="0" baseline="0" dirty="0">
                <a:ln>
                  <a:noFill/>
                </a:ln>
                <a:effectLst/>
                <a:uFillTx/>
                <a:latin typeface="Source Sans Pro"/>
                <a:ea typeface="Source Sans Pro"/>
                <a:cs typeface="Source Sans Pro"/>
                <a:sym typeface="Source Sans Pro"/>
              </a:rPr>
              <a:t>(</a:t>
            </a:r>
            <a:r>
              <a:rPr kumimoji="0" lang="en-US" sz="1200" i="0" u="none" strike="noStrike" cap="none" spc="0" normalizeH="0" baseline="0" dirty="0">
                <a:ln>
                  <a:noFill/>
                </a:ln>
                <a:solidFill>
                  <a:schemeClr val="accent1"/>
                </a:solidFill>
                <a:effectLst/>
                <a:uFillTx/>
                <a:latin typeface="Source Sans Pro"/>
                <a:ea typeface="Source Sans Pro"/>
                <a:cs typeface="Source Sans Pro"/>
                <a:sym typeface="Source Sans Pro"/>
              </a:rPr>
              <a:t>example_two_branches,</a:t>
            </a:r>
            <a:r>
              <a:rPr kumimoji="0" lang="en-US" sz="1200" i="0" u="none" strike="noStrike" cap="none" spc="0" normalizeH="0" baseline="0" dirty="0">
                <a:ln>
                  <a:noFill/>
                </a:ln>
                <a:effectLst/>
                <a:uFillTx/>
                <a:latin typeface="Source Sans Pro"/>
                <a:ea typeface="Source Sans Pro"/>
                <a:cs typeface="Source Sans Pro"/>
                <a:sym typeface="Source Sans Pro"/>
              </a:rPr>
              <a:t> tool=“Perceval 1.0”)</a:t>
            </a:r>
          </a:p>
          <a:p>
            <a:pPr marL="0" marR="0" indent="0" algn="l" defTabSz="584200" rtl="0" fontAlgn="auto" latinLnBrk="0" hangingPunct="0">
              <a:lnSpc>
                <a:spcPct val="100000"/>
              </a:lnSpc>
              <a:spcBef>
                <a:spcPts val="200"/>
              </a:spcBef>
              <a:spcAft>
                <a:spcPts val="0"/>
              </a:spcAft>
              <a:buClrTx/>
              <a:buSzTx/>
              <a:buFontTx/>
              <a:buNone/>
              <a:tabLst/>
            </a:pPr>
            <a:r>
              <a:rPr kumimoji="0" lang="en-US" sz="1200" i="0" u="none" strike="noStrike" cap="none" spc="0" normalizeH="0" baseline="0" dirty="0" err="1">
                <a:ln>
                  <a:noFill/>
                </a:ln>
                <a:effectLst/>
                <a:uFillTx/>
                <a:latin typeface="Source Sans Pro"/>
                <a:ea typeface="Source Sans Pro"/>
                <a:cs typeface="Source Sans Pro"/>
                <a:sym typeface="Source Sans Pro"/>
              </a:rPr>
              <a:t>parse_gitlog</a:t>
            </a:r>
            <a:r>
              <a:rPr kumimoji="0" lang="en-US" sz="1200" i="0" u="none" strike="noStrike" cap="none" spc="0" normalizeH="0" baseline="0" dirty="0">
                <a:ln>
                  <a:noFill/>
                </a:ln>
                <a:effectLst/>
                <a:uFillTx/>
                <a:latin typeface="Source Sans Pro"/>
                <a:ea typeface="Source Sans Pro"/>
                <a:cs typeface="Source Sans Pro"/>
                <a:sym typeface="Source Sans Pro"/>
              </a:rPr>
              <a:t>(</a:t>
            </a:r>
            <a:r>
              <a:rPr kumimoji="0" lang="en-US" sz="1200" i="0" u="none" strike="noStrike" cap="none" spc="0" normalizeH="0" baseline="0" dirty="0">
                <a:ln>
                  <a:noFill/>
                </a:ln>
                <a:solidFill>
                  <a:schemeClr val="accent1"/>
                </a:solidFill>
                <a:effectLst/>
                <a:uFillTx/>
                <a:latin typeface="Source Sans Pro"/>
                <a:ea typeface="Source Sans Pro"/>
                <a:cs typeface="Source Sans Pro"/>
                <a:sym typeface="Source Sans Pro"/>
              </a:rPr>
              <a:t>example_two_branches</a:t>
            </a:r>
            <a:r>
              <a:rPr kumimoji="0" lang="en-US" sz="1200" i="0" u="none" strike="noStrike" cap="none" spc="0" normalizeH="0" baseline="0" dirty="0">
                <a:ln>
                  <a:noFill/>
                </a:ln>
                <a:effectLst/>
                <a:uFillTx/>
                <a:latin typeface="Source Sans Pro"/>
                <a:ea typeface="Source Sans Pro"/>
                <a:cs typeface="Source Sans Pro"/>
                <a:sym typeface="Source Sans Pro"/>
              </a:rPr>
              <a:t>, tool=“Perceval</a:t>
            </a:r>
            <a:r>
              <a:rPr kumimoji="0" lang="en-US" sz="1200" i="0" u="none" strike="noStrike" cap="none" spc="0" normalizeH="0" baseline="0" dirty="0">
                <a:ln>
                  <a:noFill/>
                </a:ln>
                <a:solidFill>
                  <a:schemeClr val="accent1"/>
                </a:solidFill>
                <a:effectLst/>
                <a:uFillTx/>
                <a:latin typeface="Source Sans Pro"/>
                <a:ea typeface="Source Sans Pro"/>
                <a:cs typeface="Source Sans Pro"/>
                <a:sym typeface="Source Sans Pro"/>
              </a:rPr>
              <a:t> </a:t>
            </a:r>
            <a:r>
              <a:rPr kumimoji="0" lang="en-US" sz="1200" i="0" u="none" strike="noStrike" cap="none" spc="0" normalizeH="0" baseline="0" dirty="0">
                <a:ln>
                  <a:noFill/>
                </a:ln>
                <a:solidFill>
                  <a:srgbClr val="FF0000"/>
                </a:solidFill>
                <a:effectLst/>
                <a:uFillTx/>
                <a:latin typeface="Source Sans Pro"/>
                <a:ea typeface="Source Sans Pro"/>
                <a:cs typeface="Source Sans Pro"/>
                <a:sym typeface="Source Sans Pro"/>
              </a:rPr>
              <a:t>2.0</a:t>
            </a:r>
            <a:r>
              <a:rPr kumimoji="0" lang="en-US" sz="1200" i="0" u="none" strike="noStrike" cap="none" spc="0" normalizeH="0" baseline="0" dirty="0">
                <a:ln>
                  <a:noFill/>
                </a:ln>
                <a:effectLst/>
                <a:uFillTx/>
                <a:latin typeface="Source Sans Pro"/>
                <a:ea typeface="Source Sans Pro"/>
                <a:cs typeface="Source Sans Pro"/>
                <a:sym typeface="Source Sans Pro"/>
              </a:rPr>
              <a:t>”</a:t>
            </a:r>
            <a:r>
              <a:rPr lang="en-US" dirty="0"/>
              <a:t>)</a:t>
            </a:r>
            <a:endParaRPr kumimoji="0" lang="en-US" sz="1200" i="0" u="none" strike="noStrike" cap="none" spc="0" normalizeH="0" baseline="0" dirty="0">
              <a:ln>
                <a:noFill/>
              </a:ln>
              <a:effectLst/>
              <a:uFillTx/>
              <a:latin typeface="Source Sans Pro"/>
              <a:ea typeface="Source Sans Pro"/>
              <a:cs typeface="Source Sans Pro"/>
              <a:sym typeface="Source Sans Pro"/>
            </a:endParaRPr>
          </a:p>
        </p:txBody>
      </p:sp>
      <p:sp>
        <p:nvSpPr>
          <p:cNvPr id="257" name="FONTS">
            <a:extLst>
              <a:ext uri="{FF2B5EF4-FFF2-40B4-BE49-F238E27FC236}">
                <a16:creationId xmlns:a16="http://schemas.microsoft.com/office/drawing/2014/main" id="{AD428C8E-DCC0-4975-B9FC-BE86D0292F26}"/>
              </a:ext>
            </a:extLst>
          </p:cNvPr>
          <p:cNvSpPr txBox="1"/>
          <p:nvPr/>
        </p:nvSpPr>
        <p:spPr>
          <a:xfrm>
            <a:off x="9377113" y="3968537"/>
            <a:ext cx="3977403"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r>
              <a:rPr lang="en-US" sz="1400" dirty="0"/>
              <a:t>Third-Party Tool Behavior “Contract”</a:t>
            </a:r>
            <a:endParaRPr sz="1400" dirty="0"/>
          </a:p>
        </p:txBody>
      </p:sp>
      <p:pic>
        <p:nvPicPr>
          <p:cNvPr id="259" name="Graphic 258" descr="Paper outline">
            <a:extLst>
              <a:ext uri="{FF2B5EF4-FFF2-40B4-BE49-F238E27FC236}">
                <a16:creationId xmlns:a16="http://schemas.microsoft.com/office/drawing/2014/main" id="{B8FA375F-B436-6A4B-7BE0-D50F70089A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87841" y="7009102"/>
            <a:ext cx="1068962" cy="1008006"/>
          </a:xfrm>
          <a:prstGeom prst="rect">
            <a:avLst/>
          </a:prstGeom>
        </p:spPr>
      </p:pic>
      <p:sp>
        <p:nvSpPr>
          <p:cNvPr id="261" name="TextBox 260">
            <a:extLst>
              <a:ext uri="{FF2B5EF4-FFF2-40B4-BE49-F238E27FC236}">
                <a16:creationId xmlns:a16="http://schemas.microsoft.com/office/drawing/2014/main" id="{506DE976-BD46-05D1-53A5-20B1F96E959A}"/>
              </a:ext>
            </a:extLst>
          </p:cNvPr>
          <p:cNvSpPr txBox="1"/>
          <p:nvPr/>
        </p:nvSpPr>
        <p:spPr>
          <a:xfrm>
            <a:off x="4554810" y="7295143"/>
            <a:ext cx="718824" cy="5051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nchorCtr="1">
            <a:spAutoFit/>
          </a:bodyPr>
          <a:lstStyle/>
          <a:p>
            <a:pPr marL="0" marR="0" indent="0" algn="ctr" defTabSz="584200" rtl="0" fontAlgn="auto" latinLnBrk="0" hangingPunct="0">
              <a:lnSpc>
                <a:spcPct val="100000"/>
              </a:lnSpc>
              <a:spcBef>
                <a:spcPts val="200"/>
              </a:spcBef>
              <a:spcAft>
                <a:spcPts val="0"/>
              </a:spcAft>
              <a:buClrTx/>
              <a:buSzTx/>
              <a:buFontTx/>
              <a:buNone/>
              <a:tabLst/>
            </a:pPr>
            <a:r>
              <a:rPr kumimoji="0" lang="en-US" b="0" i="0" u="none" strike="noStrike" cap="none" spc="0" normalizeH="0" baseline="0" dirty="0">
                <a:ln>
                  <a:noFill/>
                </a:ln>
                <a:solidFill>
                  <a:schemeClr val="bg2">
                    <a:lumMod val="10000"/>
                  </a:schemeClr>
                </a:solidFill>
                <a:effectLst/>
                <a:uFillTx/>
                <a:latin typeface="Source Sans Pro"/>
                <a:ea typeface="Source Sans Pro"/>
                <a:cs typeface="Source Sans Pro"/>
                <a:sym typeface="Source Sans Pro"/>
              </a:rPr>
              <a:t>Example Data</a:t>
            </a:r>
          </a:p>
        </p:txBody>
      </p:sp>
      <p:sp>
        <p:nvSpPr>
          <p:cNvPr id="262" name="Rectangle 261">
            <a:extLst>
              <a:ext uri="{FF2B5EF4-FFF2-40B4-BE49-F238E27FC236}">
                <a16:creationId xmlns:a16="http://schemas.microsoft.com/office/drawing/2014/main" id="{34812F76-0C4A-E18D-E1F3-4C9C44C493C4}"/>
              </a:ext>
            </a:extLst>
          </p:cNvPr>
          <p:cNvSpPr/>
          <p:nvPr/>
        </p:nvSpPr>
        <p:spPr>
          <a:xfrm>
            <a:off x="5957364" y="7119337"/>
            <a:ext cx="901993" cy="257939"/>
          </a:xfrm>
          <a:prstGeom prst="rect">
            <a:avLst/>
          </a:prstGeom>
          <a:solidFill>
            <a:srgbClr val="C8D6C2"/>
          </a:solid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lgn="ctr">
              <a:lnSpc>
                <a:spcPct val="80000"/>
              </a:lnSpc>
              <a:spcBef>
                <a:spcPts val="0"/>
              </a:spcBef>
            </a:pPr>
            <a:r>
              <a:rPr kumimoji="0" lang="en-US" b="0" i="0" u="none" strike="noStrike" cap="none" spc="0" normalizeH="0" baseline="0" dirty="0" err="1">
                <a:ln>
                  <a:noFill/>
                </a:ln>
                <a:solidFill>
                  <a:srgbClr val="000000"/>
                </a:solidFill>
                <a:effectLst/>
                <a:uFillTx/>
                <a:latin typeface="Source Sans Pro"/>
                <a:ea typeface="Source Sans Pro"/>
                <a:cs typeface="Source Sans Pro"/>
                <a:sym typeface="Source Sans Pro"/>
              </a:rPr>
              <a:t>Kaiaulu</a:t>
            </a:r>
            <a:endParaRPr kumimoji="0" lang="en-US"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63" name="Rectangle 262">
            <a:extLst>
              <a:ext uri="{FF2B5EF4-FFF2-40B4-BE49-F238E27FC236}">
                <a16:creationId xmlns:a16="http://schemas.microsoft.com/office/drawing/2014/main" id="{5C6BD1A6-EE23-B24C-D8F8-BA4C1BDAA451}"/>
              </a:ext>
            </a:extLst>
          </p:cNvPr>
          <p:cNvSpPr/>
          <p:nvPr/>
        </p:nvSpPr>
        <p:spPr>
          <a:xfrm>
            <a:off x="5948605" y="7643536"/>
            <a:ext cx="901993" cy="257939"/>
          </a:xfrm>
          <a:prstGeom prst="rect">
            <a:avLst/>
          </a:prstGeom>
          <a:solidFill>
            <a:srgbClr val="C8D6C2"/>
          </a:solid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lgn="ctr">
              <a:lnSpc>
                <a:spcPct val="80000"/>
              </a:lnSpc>
              <a:spcBef>
                <a:spcPts val="0"/>
              </a:spcBef>
            </a:pPr>
            <a:r>
              <a:rPr lang="en-US" b="0" dirty="0">
                <a:solidFill>
                  <a:srgbClr val="000000"/>
                </a:solidFill>
              </a:rPr>
              <a:t>Other Tool</a:t>
            </a:r>
            <a:endParaRPr kumimoji="0" lang="en-US"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65" name="Rectangle 264">
            <a:extLst>
              <a:ext uri="{FF2B5EF4-FFF2-40B4-BE49-F238E27FC236}">
                <a16:creationId xmlns:a16="http://schemas.microsoft.com/office/drawing/2014/main" id="{6DB1EC00-0AD4-6BA0-FEC2-4F881E2702D8}"/>
              </a:ext>
            </a:extLst>
          </p:cNvPr>
          <p:cNvSpPr/>
          <p:nvPr/>
        </p:nvSpPr>
        <p:spPr>
          <a:xfrm>
            <a:off x="7337066" y="7742579"/>
            <a:ext cx="901993" cy="553404"/>
          </a:xfrm>
          <a:prstGeom prst="rect">
            <a:avLst/>
          </a:prstGeom>
          <a:solidFill>
            <a:srgbClr val="0265BF"/>
          </a:solid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lgn="ctr">
              <a:lnSpc>
                <a:spcPct val="80000"/>
              </a:lnSpc>
              <a:spcBef>
                <a:spcPts val="0"/>
              </a:spcBef>
            </a:pPr>
            <a:r>
              <a:rPr lang="en-US" b="0" dirty="0">
                <a:solidFill>
                  <a:schemeClr val="bg1"/>
                </a:solidFill>
              </a:rPr>
              <a:t>Parsed Example Data</a:t>
            </a:r>
            <a:endParaRPr kumimoji="0" lang="en-US" b="0" i="0" u="none" strike="noStrike" cap="none" spc="0" normalizeH="0" baseline="0" dirty="0">
              <a:ln>
                <a:noFill/>
              </a:ln>
              <a:solidFill>
                <a:schemeClr val="bg1"/>
              </a:solidFill>
              <a:effectLst/>
              <a:uFillTx/>
              <a:latin typeface="Source Sans Pro"/>
              <a:ea typeface="Source Sans Pro"/>
              <a:cs typeface="Source Sans Pro"/>
              <a:sym typeface="Source Sans Pro"/>
            </a:endParaRPr>
          </a:p>
        </p:txBody>
      </p:sp>
      <p:sp>
        <p:nvSpPr>
          <p:cNvPr id="270" name="Rectangle 269">
            <a:extLst>
              <a:ext uri="{FF2B5EF4-FFF2-40B4-BE49-F238E27FC236}">
                <a16:creationId xmlns:a16="http://schemas.microsoft.com/office/drawing/2014/main" id="{CA647B49-D254-10B4-6439-B31BAAE0C6F7}"/>
              </a:ext>
            </a:extLst>
          </p:cNvPr>
          <p:cNvSpPr/>
          <p:nvPr/>
        </p:nvSpPr>
        <p:spPr>
          <a:xfrm>
            <a:off x="7311888" y="6833127"/>
            <a:ext cx="901993" cy="553404"/>
          </a:xfrm>
          <a:prstGeom prst="rect">
            <a:avLst/>
          </a:prstGeom>
          <a:solidFill>
            <a:srgbClr val="0265BF"/>
          </a:solid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lgn="ctr">
              <a:lnSpc>
                <a:spcPct val="80000"/>
              </a:lnSpc>
              <a:spcBef>
                <a:spcPts val="0"/>
              </a:spcBef>
            </a:pPr>
            <a:r>
              <a:rPr lang="en-US" b="0" dirty="0">
                <a:solidFill>
                  <a:schemeClr val="bg1"/>
                </a:solidFill>
              </a:rPr>
              <a:t>Parsed Example Data</a:t>
            </a:r>
            <a:endParaRPr kumimoji="0" lang="en-US" b="0" i="0" u="none" strike="noStrike" cap="none" spc="0" normalizeH="0" baseline="0" dirty="0">
              <a:ln>
                <a:noFill/>
              </a:ln>
              <a:solidFill>
                <a:schemeClr val="bg1"/>
              </a:solidFill>
              <a:effectLst/>
              <a:uFillTx/>
              <a:latin typeface="Source Sans Pro"/>
              <a:ea typeface="Source Sans Pro"/>
              <a:cs typeface="Source Sans Pro"/>
              <a:sym typeface="Source Sans Pro"/>
            </a:endParaRPr>
          </a:p>
        </p:txBody>
      </p:sp>
      <p:cxnSp>
        <p:nvCxnSpPr>
          <p:cNvPr id="271" name="Elbow Connector 270">
            <a:extLst>
              <a:ext uri="{FF2B5EF4-FFF2-40B4-BE49-F238E27FC236}">
                <a16:creationId xmlns:a16="http://schemas.microsoft.com/office/drawing/2014/main" id="{A38014F6-9F2D-8AF6-7311-5DB2B7CDBED0}"/>
              </a:ext>
            </a:extLst>
          </p:cNvPr>
          <p:cNvCxnSpPr>
            <a:cxnSpLocks/>
            <a:stCxn id="262" idx="3"/>
            <a:endCxn id="270" idx="1"/>
          </p:cNvCxnSpPr>
          <p:nvPr/>
        </p:nvCxnSpPr>
        <p:spPr>
          <a:xfrm flipV="1">
            <a:off x="6859357" y="7109829"/>
            <a:ext cx="452531" cy="138478"/>
          </a:xfrm>
          <a:prstGeom prst="bentConnector3">
            <a:avLst>
              <a:gd name="adj1" fmla="val 50000"/>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75" name="Elbow Connector 274">
            <a:extLst>
              <a:ext uri="{FF2B5EF4-FFF2-40B4-BE49-F238E27FC236}">
                <a16:creationId xmlns:a16="http://schemas.microsoft.com/office/drawing/2014/main" id="{BE7A587E-D965-B14F-2207-B796CA59F414}"/>
              </a:ext>
            </a:extLst>
          </p:cNvPr>
          <p:cNvCxnSpPr>
            <a:cxnSpLocks/>
            <a:stCxn id="263" idx="3"/>
            <a:endCxn id="265" idx="1"/>
          </p:cNvCxnSpPr>
          <p:nvPr/>
        </p:nvCxnSpPr>
        <p:spPr>
          <a:xfrm>
            <a:off x="6850598" y="7772506"/>
            <a:ext cx="486468" cy="246775"/>
          </a:xfrm>
          <a:prstGeom prst="bentConnector3">
            <a:avLst>
              <a:gd name="adj1" fmla="val 50000"/>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1" name="Elbow Connector 280">
            <a:extLst>
              <a:ext uri="{FF2B5EF4-FFF2-40B4-BE49-F238E27FC236}">
                <a16:creationId xmlns:a16="http://schemas.microsoft.com/office/drawing/2014/main" id="{3F607773-D1BB-EAAB-CA7B-BE56242F4D1D}"/>
              </a:ext>
            </a:extLst>
          </p:cNvPr>
          <p:cNvCxnSpPr>
            <a:cxnSpLocks/>
            <a:stCxn id="261" idx="3"/>
            <a:endCxn id="263" idx="1"/>
          </p:cNvCxnSpPr>
          <p:nvPr/>
        </p:nvCxnSpPr>
        <p:spPr>
          <a:xfrm>
            <a:off x="5273634" y="7547736"/>
            <a:ext cx="674971" cy="224770"/>
          </a:xfrm>
          <a:prstGeom prst="bentConnector3">
            <a:avLst>
              <a:gd name="adj1" fmla="val 50000"/>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5" name="Elbow Connector 284">
            <a:extLst>
              <a:ext uri="{FF2B5EF4-FFF2-40B4-BE49-F238E27FC236}">
                <a16:creationId xmlns:a16="http://schemas.microsoft.com/office/drawing/2014/main" id="{3774D96C-B9FD-56CF-B759-0BE4F58D75CB}"/>
              </a:ext>
            </a:extLst>
          </p:cNvPr>
          <p:cNvCxnSpPr>
            <a:cxnSpLocks/>
            <a:endCxn id="262" idx="1"/>
          </p:cNvCxnSpPr>
          <p:nvPr/>
        </p:nvCxnSpPr>
        <p:spPr>
          <a:xfrm flipV="1">
            <a:off x="5295560" y="7248307"/>
            <a:ext cx="661804" cy="310937"/>
          </a:xfrm>
          <a:prstGeom prst="bentConnector3">
            <a:avLst>
              <a:gd name="adj1" fmla="val 46162"/>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 name="TextBox 3">
            <a:extLst>
              <a:ext uri="{FF2B5EF4-FFF2-40B4-BE49-F238E27FC236}">
                <a16:creationId xmlns:a16="http://schemas.microsoft.com/office/drawing/2014/main" id="{D7BBA40F-67A2-5AE4-E29A-9CF097690556}"/>
              </a:ext>
            </a:extLst>
          </p:cNvPr>
          <p:cNvSpPr txBox="1"/>
          <p:nvPr/>
        </p:nvSpPr>
        <p:spPr>
          <a:xfrm>
            <a:off x="4838467" y="10304849"/>
            <a:ext cx="9809266" cy="5000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000" b="0" i="0" u="none" strike="noStrike" cap="none" spc="0" normalizeH="0" baseline="0" dirty="0">
                <a:ln>
                  <a:noFill/>
                </a:ln>
                <a:solidFill>
                  <a:schemeClr val="tx1"/>
                </a:solidFill>
                <a:effectLst/>
                <a:uFillTx/>
                <a:latin typeface="Source Sans Pro"/>
                <a:ea typeface="Source Sans Pro"/>
                <a:cs typeface="Source Sans Pro"/>
                <a:sym typeface="Source Sans Pro"/>
                <a:hlinkClick r:id="rId7">
                  <a:extLst>
                    <a:ext uri="{A12FA001-AC4F-418D-AE19-62706E023703}">
                      <ahyp:hlinkClr xmlns:ahyp="http://schemas.microsoft.com/office/drawing/2018/hyperlinkcolor" val="tx"/>
                    </a:ext>
                  </a:extLst>
                </a:hlinkClick>
              </a:rPr>
              <a:t>CC BY SA  </a:t>
            </a:r>
            <a:r>
              <a:rPr kumimoji="0" lang="en-US" sz="1000" b="0" i="0" u="none" strike="noStrike" cap="none" spc="0" normalizeH="0" baseline="0" dirty="0">
                <a:ln>
                  <a:noFill/>
                </a:ln>
                <a:solidFill>
                  <a:schemeClr val="tx1"/>
                </a:solidFill>
                <a:effectLst/>
                <a:uFillTx/>
                <a:latin typeface="Source Sans Pro"/>
                <a:ea typeface="Source Sans Pro"/>
                <a:cs typeface="Source Sans Pro"/>
                <a:sym typeface="Source Sans Pro"/>
              </a:rPr>
              <a:t> Ruben </a:t>
            </a:r>
            <a:r>
              <a:rPr kumimoji="0" lang="en-US" sz="1000" b="0" i="0" u="none" strike="noStrike" cap="none" spc="0" normalizeH="0" baseline="0" dirty="0" err="1">
                <a:ln>
                  <a:noFill/>
                </a:ln>
                <a:solidFill>
                  <a:schemeClr val="tx1"/>
                </a:solidFill>
                <a:effectLst/>
                <a:uFillTx/>
                <a:latin typeface="Source Sans Pro"/>
                <a:ea typeface="Source Sans Pro"/>
                <a:cs typeface="Source Sans Pro"/>
                <a:sym typeface="Source Sans Pro"/>
              </a:rPr>
              <a:t>Jacobo</a:t>
            </a:r>
            <a:r>
              <a:rPr kumimoji="0" lang="en-US" sz="1000" b="0" i="0" u="none" strike="noStrike" cap="none" spc="0" normalizeH="0" baseline="0" dirty="0">
                <a:ln>
                  <a:noFill/>
                </a:ln>
                <a:solidFill>
                  <a:schemeClr val="tx1"/>
                </a:solidFill>
                <a:effectLst/>
                <a:uFillTx/>
                <a:latin typeface="Source Sans Pro"/>
                <a:ea typeface="Source Sans Pro"/>
                <a:cs typeface="Source Sans Pro"/>
                <a:sym typeface="Source Sans Pro"/>
              </a:rPr>
              <a:t>, Waylon Ho, Carlos Paradis • </a:t>
            </a:r>
            <a:r>
              <a:rPr kumimoji="0" lang="en-US" sz="1000" b="0" i="0" u="none" strike="noStrike" cap="none" spc="0" normalizeH="0" baseline="0" dirty="0" err="1">
                <a:ln>
                  <a:noFill/>
                </a:ln>
                <a:solidFill>
                  <a:schemeClr val="tx1"/>
                </a:solidFill>
                <a:effectLst/>
                <a:uFillTx/>
                <a:latin typeface="Source Sans Pro"/>
                <a:ea typeface="Source Sans Pro"/>
                <a:cs typeface="Source Sans Pro"/>
                <a:sym typeface="Source Sans Pro"/>
              </a:rPr>
              <a:t>Kaiaulu</a:t>
            </a:r>
            <a:r>
              <a:rPr kumimoji="0" lang="en-US" sz="1000" b="0" i="0" u="none" strike="noStrike" cap="none" spc="0" normalizeH="0" baseline="0" dirty="0">
                <a:ln>
                  <a:noFill/>
                </a:ln>
                <a:solidFill>
                  <a:schemeClr val="tx1"/>
                </a:solidFill>
                <a:effectLst/>
                <a:uFillTx/>
                <a:latin typeface="Source Sans Pro"/>
                <a:ea typeface="Source Sans Pro"/>
                <a:cs typeface="Source Sans Pro"/>
                <a:sym typeface="Source Sans Pro"/>
              </a:rPr>
              <a:t> package version 0.0.0.9600 (in development) •  Updated: 2023-12</a:t>
            </a:r>
          </a:p>
          <a:p>
            <a:pPr marL="0" marR="0" indent="0" algn="l" defTabSz="584200" rtl="0" fontAlgn="auto" latinLnBrk="0" hangingPunct="0">
              <a:lnSpc>
                <a:spcPct val="100000"/>
              </a:lnSpc>
              <a:spcBef>
                <a:spcPts val="200"/>
              </a:spcBef>
              <a:spcAft>
                <a:spcPts val="0"/>
              </a:spcAft>
              <a:buClrTx/>
              <a:buSzTx/>
              <a:buFontTx/>
              <a:buNone/>
              <a:tabLst/>
            </a:pPr>
            <a:endPar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spTree>
    <p:extLst>
      <p:ext uri="{BB962C8B-B14F-4D97-AF65-F5344CB8AC3E}">
        <p14:creationId xmlns:p14="http://schemas.microsoft.com/office/powerpoint/2010/main" val="1308751145"/>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8901</TotalTime>
  <Words>618</Words>
  <Application>Microsoft Macintosh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Avenir</vt:lpstr>
      <vt:lpstr>Helvetica Light</vt:lpstr>
      <vt:lpstr>Helvetica Neue</vt:lpstr>
      <vt:lpstr>Source Sans Pro</vt:lpstr>
      <vt:lpstr>Source Sans Pro Light</vt:lpstr>
      <vt:lpstr>Source Sans Pro Semibold</vt:lpstr>
      <vt:lpstr>White</vt:lpstr>
      <vt:lpstr>Fake Data Generator : : CHEAT SHEET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Column Layout : : CHEAT SHEET</dc:title>
  <dc:creator>Nico</dc:creator>
  <cp:lastModifiedBy>Ruben Jacobo</cp:lastModifiedBy>
  <cp:revision>190</cp:revision>
  <dcterms:modified xsi:type="dcterms:W3CDTF">2023-12-02T06:22:02Z</dcterms:modified>
</cp:coreProperties>
</file>