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32918400" cx="43891200"/>
  <p:notesSz cx="6858000" cy="9144000"/>
  <p:embeddedFontLst>
    <p:embeddedFont>
      <p:font typeface="Gill Sans"/>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GillSans-regular.fntdata"/><Relationship Id="rId8" Type="http://schemas.openxmlformats.org/officeDocument/2006/relationships/font" Target="fonts/Gill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12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12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12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12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12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12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12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12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12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3291840" y="5387342"/>
            <a:ext cx="37307520"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5486400" y="17289782"/>
            <a:ext cx="32918400"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18" name="Google Shape;18;p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11502389" y="278131"/>
            <a:ext cx="20886422"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5" name="Google Shape;75;p11"/>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22193251" y="10968991"/>
            <a:ext cx="27896822"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2990851" y="1779271"/>
            <a:ext cx="27896822"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81" name="Google Shape;81;p1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4" name="Google Shape;24;p3"/>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2994662" y="22029429"/>
            <a:ext cx="3785616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30" name="Google Shape;30;p4"/>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30175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6" name="Google Shape;36;p5"/>
          <p:cNvSpPr txBox="1"/>
          <p:nvPr>
            <p:ph idx="2" type="body"/>
          </p:nvPr>
        </p:nvSpPr>
        <p:spPr>
          <a:xfrm>
            <a:off x="222199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7" name="Google Shape;37;p5"/>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3" name="Google Shape;43;p6"/>
          <p:cNvSpPr txBox="1"/>
          <p:nvPr>
            <p:ph idx="2" type="body"/>
          </p:nvPr>
        </p:nvSpPr>
        <p:spPr>
          <a:xfrm>
            <a:off x="3023242" y="12024360"/>
            <a:ext cx="18568032"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4" name="Google Shape;44;p6"/>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5" name="Google Shape;45;p6"/>
          <p:cNvSpPr txBox="1"/>
          <p:nvPr>
            <p:ph idx="4" type="body"/>
          </p:nvPr>
        </p:nvSpPr>
        <p:spPr>
          <a:xfrm>
            <a:off x="22219922" y="12024360"/>
            <a:ext cx="18659477"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6" name="Google Shape;46;p6"/>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normAutofit/>
          </a:bodyPr>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61" name="Google Shape;61;p9"/>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2" name="Google Shape;62;p9"/>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8659477" y="4739647"/>
            <a:ext cx="22219920" cy="23393400"/>
          </a:xfrm>
          <a:prstGeom prst="rect">
            <a:avLst/>
          </a:prstGeom>
          <a:noFill/>
          <a:ln>
            <a:noFill/>
          </a:ln>
        </p:spPr>
      </p:sp>
      <p:sp>
        <p:nvSpPr>
          <p:cNvPr id="68" name="Google Shape;68;p10"/>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9" name="Google Shape;69;p10"/>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jpg"/><Relationship Id="rId8"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E2F3"/>
        </a:solidFill>
      </p:bgPr>
    </p:bg>
    <p:spTree>
      <p:nvGrpSpPr>
        <p:cNvPr id="88" name="Shape 88"/>
        <p:cNvGrpSpPr/>
        <p:nvPr/>
      </p:nvGrpSpPr>
      <p:grpSpPr>
        <a:xfrm>
          <a:off x="0" y="0"/>
          <a:ext cx="0" cy="0"/>
          <a:chOff x="0" y="0"/>
          <a:chExt cx="0" cy="0"/>
        </a:xfrm>
      </p:grpSpPr>
      <p:pic>
        <p:nvPicPr>
          <p:cNvPr id="89" name="Google Shape;89;p13"/>
          <p:cNvPicPr preferRelativeResize="0"/>
          <p:nvPr/>
        </p:nvPicPr>
        <p:blipFill rotWithShape="1">
          <a:blip r:embed="rId3">
            <a:alphaModFix amt="85000"/>
          </a:blip>
          <a:srcRect b="0" l="0" r="0" t="0"/>
          <a:stretch/>
        </p:blipFill>
        <p:spPr>
          <a:xfrm>
            <a:off x="0" y="25051001"/>
            <a:ext cx="43891200" cy="7802882"/>
          </a:xfrm>
          <a:prstGeom prst="rect">
            <a:avLst/>
          </a:prstGeom>
          <a:noFill/>
          <a:ln>
            <a:noFill/>
          </a:ln>
        </p:spPr>
      </p:pic>
      <p:sp>
        <p:nvSpPr>
          <p:cNvPr id="90" name="Google Shape;90;p13"/>
          <p:cNvSpPr txBox="1"/>
          <p:nvPr>
            <p:ph type="ctrTitle"/>
          </p:nvPr>
        </p:nvSpPr>
        <p:spPr>
          <a:xfrm>
            <a:off x="1547448" y="440021"/>
            <a:ext cx="33352153" cy="2339599"/>
          </a:xfrm>
          <a:prstGeom prst="rect">
            <a:avLst/>
          </a:prstGeom>
          <a:noFill/>
          <a:ln>
            <a:noFill/>
          </a:ln>
        </p:spPr>
        <p:txBody>
          <a:bodyPr anchorCtr="0" anchor="b" bIns="45700" lIns="0" spcFirstLastPara="1" rIns="91425" wrap="square" tIns="45700">
            <a:normAutofit fontScale="90000"/>
          </a:bodyPr>
          <a:lstStyle/>
          <a:p>
            <a:pPr indent="0" lvl="0" marL="0" rtl="0" algn="l">
              <a:lnSpc>
                <a:spcPct val="90000"/>
              </a:lnSpc>
              <a:spcBef>
                <a:spcPts val="0"/>
              </a:spcBef>
              <a:spcAft>
                <a:spcPts val="0"/>
              </a:spcAft>
              <a:buClr>
                <a:srgbClr val="222A35"/>
              </a:buClr>
              <a:buSzPct val="100000"/>
              <a:buFont typeface="Gill Sans"/>
              <a:buNone/>
            </a:pPr>
            <a:r>
              <a:rPr lang="en-US" sz="14770">
                <a:solidFill>
                  <a:srgbClr val="222A35"/>
                </a:solidFill>
                <a:latin typeface="Gill Sans"/>
                <a:ea typeface="Gill Sans"/>
                <a:cs typeface="Gill Sans"/>
                <a:sym typeface="Gill Sans"/>
              </a:rPr>
              <a:t>So</a:t>
            </a:r>
            <a:r>
              <a:rPr lang="en-US" sz="14770">
                <a:solidFill>
                  <a:srgbClr val="222A35"/>
                </a:solidFill>
                <a:latin typeface="Gill Sans"/>
                <a:ea typeface="Gill Sans"/>
                <a:cs typeface="Gill Sans"/>
                <a:sym typeface="Gill Sans"/>
              </a:rPr>
              <a:t>cio-Architectural Analysis in Kaiaulu</a:t>
            </a:r>
            <a:endParaRPr/>
          </a:p>
        </p:txBody>
      </p:sp>
      <p:sp>
        <p:nvSpPr>
          <p:cNvPr id="91" name="Google Shape;91;p13"/>
          <p:cNvSpPr txBox="1"/>
          <p:nvPr/>
        </p:nvSpPr>
        <p:spPr>
          <a:xfrm>
            <a:off x="1547448" y="2680197"/>
            <a:ext cx="37086000" cy="3601800"/>
          </a:xfrm>
          <a:prstGeom prst="rect">
            <a:avLst/>
          </a:prstGeom>
          <a:noFill/>
          <a:ln>
            <a:noFill/>
          </a:ln>
          <a:effectLst>
            <a:outerShdw blurRad="50800" rotWithShape="0" algn="tl" dir="2700000" dist="38100">
              <a:srgbClr val="56633C">
                <a:alpha val="42745"/>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chemeClr val="dk1"/>
                </a:solidFill>
                <a:latin typeface="Gill Sans"/>
                <a:ea typeface="Gill Sans"/>
                <a:cs typeface="Gill Sans"/>
                <a:sym typeface="Gill Sans"/>
              </a:rPr>
              <a:t>Leilani Reich, Nicholas Lee, Malia Liu</a:t>
            </a:r>
            <a:endParaRPr sz="800"/>
          </a:p>
          <a:p>
            <a:pPr indent="0" lvl="0" marL="0" marR="0" rtl="0" algn="l">
              <a:spcBef>
                <a:spcPts val="0"/>
              </a:spcBef>
              <a:spcAft>
                <a:spcPts val="0"/>
              </a:spcAft>
              <a:buNone/>
            </a:pPr>
            <a:r>
              <a:rPr b="0" i="0" lang="en-US" sz="5400" u="none" cap="none" strike="noStrike">
                <a:solidFill>
                  <a:schemeClr val="dk1"/>
                </a:solidFill>
                <a:latin typeface="Gill Sans"/>
                <a:ea typeface="Gill Sans"/>
                <a:cs typeface="Gill Sans"/>
                <a:sym typeface="Gill Sans"/>
              </a:rPr>
              <a:t>Sponsor: </a:t>
            </a:r>
            <a:r>
              <a:rPr lang="en-US" sz="5400">
                <a:solidFill>
                  <a:schemeClr val="dk1"/>
                </a:solidFill>
                <a:latin typeface="Gill Sans"/>
                <a:ea typeface="Gill Sans"/>
                <a:cs typeface="Gill Sans"/>
                <a:sym typeface="Gill Sans"/>
              </a:rPr>
              <a:t>Rick Kazman</a:t>
            </a:r>
            <a:r>
              <a:rPr b="0" i="0" lang="en-US" sz="5400" u="none" cap="none" strike="noStrike">
                <a:solidFill>
                  <a:schemeClr val="dk1"/>
                </a:solidFill>
                <a:latin typeface="Gill Sans"/>
                <a:ea typeface="Gill Sans"/>
                <a:cs typeface="Gill Sans"/>
                <a:sym typeface="Gill Sans"/>
              </a:rPr>
              <a:t>, </a:t>
            </a:r>
            <a:r>
              <a:rPr lang="en-US" sz="5400">
                <a:solidFill>
                  <a:schemeClr val="dk1"/>
                </a:solidFill>
                <a:latin typeface="Gill Sans"/>
                <a:ea typeface="Gill Sans"/>
                <a:cs typeface="Gill Sans"/>
                <a:sym typeface="Gill Sans"/>
              </a:rPr>
              <a:t>Shidler College of </a:t>
            </a:r>
            <a:r>
              <a:rPr lang="en-US" sz="5400">
                <a:solidFill>
                  <a:schemeClr val="dk1"/>
                </a:solidFill>
                <a:latin typeface="Gill Sans"/>
                <a:ea typeface="Gill Sans"/>
                <a:cs typeface="Gill Sans"/>
                <a:sym typeface="Gill Sans"/>
              </a:rPr>
              <a:t>Business</a:t>
            </a:r>
            <a:endParaRPr sz="5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5400">
                <a:solidFill>
                  <a:schemeClr val="dk1"/>
                </a:solidFill>
                <a:latin typeface="Gill Sans"/>
                <a:ea typeface="Gill Sans"/>
                <a:cs typeface="Gill Sans"/>
                <a:sym typeface="Gill Sans"/>
              </a:rPr>
              <a:t>Stakeholder/Mentor: Carlos Paradis, Ph.D. in Computer Science</a:t>
            </a:r>
            <a:endParaRPr sz="5400">
              <a:solidFill>
                <a:schemeClr val="dk1"/>
              </a:solidFill>
              <a:latin typeface="Gill Sans"/>
              <a:ea typeface="Gill Sans"/>
              <a:cs typeface="Gill Sans"/>
              <a:sym typeface="Gill Sans"/>
            </a:endParaRPr>
          </a:p>
          <a:p>
            <a:pPr indent="0" lvl="0" marL="0" marR="0" rtl="0" algn="l">
              <a:spcBef>
                <a:spcPts val="0"/>
              </a:spcBef>
              <a:spcAft>
                <a:spcPts val="0"/>
              </a:spcAft>
              <a:buNone/>
            </a:pPr>
            <a:r>
              <a:rPr b="0" i="0" lang="en-US" sz="5400" u="none" cap="none" strike="noStrike">
                <a:solidFill>
                  <a:schemeClr val="dk1"/>
                </a:solidFill>
                <a:latin typeface="Gill Sans"/>
                <a:ea typeface="Gill Sans"/>
                <a:cs typeface="Gill Sans"/>
                <a:sym typeface="Gill Sans"/>
              </a:rPr>
              <a:t>ICS 496 Capstone Project – Spring 2023</a:t>
            </a:r>
            <a:endParaRPr sz="800"/>
          </a:p>
        </p:txBody>
      </p:sp>
      <p:sp>
        <p:nvSpPr>
          <p:cNvPr id="92" name="Google Shape;92;p13"/>
          <p:cNvSpPr txBox="1"/>
          <p:nvPr/>
        </p:nvSpPr>
        <p:spPr>
          <a:xfrm>
            <a:off x="1547425" y="23952775"/>
            <a:ext cx="11203200" cy="7044000"/>
          </a:xfrm>
          <a:prstGeom prst="rect">
            <a:avLst/>
          </a:prstGeom>
          <a:solidFill>
            <a:srgbClr val="E1E1E1">
              <a:alpha val="80000"/>
            </a:srgbClr>
          </a:solidFill>
          <a:ln cap="flat" cmpd="sng" w="9525">
            <a:solidFill>
              <a:schemeClr val="dk1"/>
            </a:solidFill>
            <a:prstDash val="solid"/>
            <a:round/>
            <a:headEnd len="sm" w="sm" type="none"/>
            <a:tailEnd len="sm" w="sm" type="none"/>
          </a:ln>
        </p:spPr>
        <p:txBody>
          <a:bodyPr anchorCtr="0" anchor="t" bIns="217025" lIns="434075" spcFirstLastPara="1" rIns="434075" wrap="square" tIns="217025">
            <a:noAutofit/>
          </a:bodyPr>
          <a:lstStyle/>
          <a:p>
            <a:pPr indent="0" lvl="0" marL="0" rtl="0" algn="l">
              <a:spcBef>
                <a:spcPts val="0"/>
              </a:spcBef>
              <a:spcAft>
                <a:spcPts val="0"/>
              </a:spcAft>
              <a:buSzPts val="1100"/>
              <a:buNone/>
            </a:pPr>
            <a:r>
              <a:rPr b="1" lang="en-US" sz="4939">
                <a:solidFill>
                  <a:schemeClr val="dk1"/>
                </a:solidFill>
                <a:latin typeface="Gill Sans"/>
                <a:ea typeface="Gill Sans"/>
                <a:cs typeface="Gill Sans"/>
                <a:sym typeface="Gill Sans"/>
              </a:rPr>
              <a:t>Technologies Utilized</a:t>
            </a:r>
            <a:endParaRPr b="1" sz="4939">
              <a:solidFill>
                <a:schemeClr val="dk1"/>
              </a:solidFill>
              <a:latin typeface="Gill Sans"/>
              <a:ea typeface="Gill Sans"/>
              <a:cs typeface="Gill Sans"/>
              <a:sym typeface="Gill Sans"/>
            </a:endParaRPr>
          </a:p>
          <a:p>
            <a:pPr indent="-444500" lvl="0" marL="457200" rtl="0" algn="l">
              <a:spcBef>
                <a:spcPts val="1000"/>
              </a:spcBef>
              <a:spcAft>
                <a:spcPts val="0"/>
              </a:spcAft>
              <a:buClr>
                <a:schemeClr val="dk1"/>
              </a:buClr>
              <a:buSzPts val="3400"/>
              <a:buFont typeface="Gill Sans"/>
              <a:buChar char="●"/>
            </a:pPr>
            <a:r>
              <a:rPr b="1" lang="en-US" sz="3400" u="sng">
                <a:solidFill>
                  <a:schemeClr val="dk1"/>
                </a:solidFill>
                <a:latin typeface="Gill Sans"/>
                <a:ea typeface="Gill Sans"/>
                <a:cs typeface="Gill Sans"/>
                <a:sym typeface="Gill Sans"/>
              </a:rPr>
              <a:t>R Packages</a:t>
            </a:r>
            <a:endParaRPr b="1" sz="4939" u="sng">
              <a:solidFill>
                <a:schemeClr val="dk1"/>
              </a:solidFill>
              <a:latin typeface="Gill Sans"/>
              <a:ea typeface="Gill Sans"/>
              <a:cs typeface="Gill Sans"/>
              <a:sym typeface="Gill Sans"/>
            </a:endParaRPr>
          </a:p>
          <a:p>
            <a:pPr indent="-444500" lvl="1" marL="914400" rtl="0" algn="l">
              <a:spcBef>
                <a:spcPts val="0"/>
              </a:spcBef>
              <a:spcAft>
                <a:spcPts val="0"/>
              </a:spcAft>
              <a:buClr>
                <a:schemeClr val="dk1"/>
              </a:buClr>
              <a:buSzPts val="3400"/>
              <a:buFont typeface="Gill Sans"/>
              <a:buChar char="○"/>
            </a:pPr>
            <a:r>
              <a:rPr b="1" i="1" lang="en-US" sz="3400">
                <a:solidFill>
                  <a:schemeClr val="dk1"/>
                </a:solidFill>
                <a:latin typeface="Gill Sans"/>
                <a:ea typeface="Gill Sans"/>
                <a:cs typeface="Gill Sans"/>
                <a:sym typeface="Gill Sans"/>
              </a:rPr>
              <a:t>jsonlite, data.table, httr</a:t>
            </a:r>
            <a:endParaRPr b="1" i="1" sz="3400">
              <a:solidFill>
                <a:schemeClr val="dk1"/>
              </a:solidFill>
              <a:latin typeface="Gill Sans"/>
              <a:ea typeface="Gill Sans"/>
              <a:cs typeface="Gill Sans"/>
              <a:sym typeface="Gill Sans"/>
            </a:endParaRPr>
          </a:p>
          <a:p>
            <a:pPr indent="-444500" lvl="2" marL="1371600" rtl="0" algn="l">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Retrieve, load, and read project data</a:t>
            </a:r>
            <a:endParaRPr sz="3400">
              <a:solidFill>
                <a:schemeClr val="dk1"/>
              </a:solidFill>
              <a:latin typeface="Gill Sans"/>
              <a:ea typeface="Gill Sans"/>
              <a:cs typeface="Gill Sans"/>
              <a:sym typeface="Gill Sans"/>
            </a:endParaRPr>
          </a:p>
          <a:p>
            <a:pPr indent="-444500" lvl="1" marL="914400" rtl="0" algn="l">
              <a:spcBef>
                <a:spcPts val="0"/>
              </a:spcBef>
              <a:spcAft>
                <a:spcPts val="0"/>
              </a:spcAft>
              <a:buClr>
                <a:schemeClr val="dk1"/>
              </a:buClr>
              <a:buSzPts val="3400"/>
              <a:buFont typeface="Gill Sans"/>
              <a:buChar char="○"/>
            </a:pPr>
            <a:r>
              <a:rPr b="1" i="1" lang="en-US" sz="3400">
                <a:solidFill>
                  <a:schemeClr val="dk1"/>
                </a:solidFill>
                <a:latin typeface="Gill Sans"/>
                <a:ea typeface="Gill Sans"/>
                <a:cs typeface="Gill Sans"/>
                <a:sym typeface="Gill Sans"/>
              </a:rPr>
              <a:t>testthat</a:t>
            </a:r>
            <a:endParaRPr b="1" i="1" sz="3400">
              <a:solidFill>
                <a:schemeClr val="dk1"/>
              </a:solidFill>
              <a:latin typeface="Gill Sans"/>
              <a:ea typeface="Gill Sans"/>
              <a:cs typeface="Gill Sans"/>
              <a:sym typeface="Gill Sans"/>
            </a:endParaRPr>
          </a:p>
          <a:p>
            <a:pPr indent="-444500" lvl="2" marL="1371600" rtl="0" algn="l">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Unit testing</a:t>
            </a:r>
            <a:endParaRPr sz="3400">
              <a:solidFill>
                <a:schemeClr val="dk1"/>
              </a:solidFill>
              <a:latin typeface="Gill Sans"/>
              <a:ea typeface="Gill Sans"/>
              <a:cs typeface="Gill Sans"/>
              <a:sym typeface="Gill Sans"/>
            </a:endParaRPr>
          </a:p>
          <a:p>
            <a:pPr indent="0" lvl="0" marL="0" rtl="0" algn="l">
              <a:spcBef>
                <a:spcPts val="554"/>
              </a:spcBef>
              <a:spcAft>
                <a:spcPts val="0"/>
              </a:spcAft>
              <a:buNone/>
            </a:pPr>
            <a:r>
              <a:t/>
            </a:r>
            <a:endParaRPr sz="3400">
              <a:solidFill>
                <a:schemeClr val="dk1"/>
              </a:solidFill>
              <a:latin typeface="Gill Sans"/>
              <a:ea typeface="Gill Sans"/>
              <a:cs typeface="Gill Sans"/>
              <a:sym typeface="Gill Sans"/>
            </a:endParaRPr>
          </a:p>
          <a:p>
            <a:pPr indent="-444500" lvl="0" marL="457200" rtl="0" algn="l">
              <a:spcBef>
                <a:spcPts val="554"/>
              </a:spcBef>
              <a:spcAft>
                <a:spcPts val="0"/>
              </a:spcAft>
              <a:buClr>
                <a:schemeClr val="dk1"/>
              </a:buClr>
              <a:buSzPts val="3400"/>
              <a:buFont typeface="Gill Sans"/>
              <a:buChar char="●"/>
            </a:pPr>
            <a:r>
              <a:rPr b="1" lang="en-US" sz="3400" u="sng">
                <a:solidFill>
                  <a:schemeClr val="dk1"/>
                </a:solidFill>
                <a:latin typeface="Gill Sans"/>
                <a:ea typeface="Gill Sans"/>
                <a:cs typeface="Gill Sans"/>
                <a:sym typeface="Gill Sans"/>
              </a:rPr>
              <a:t>Third Party Tools</a:t>
            </a:r>
            <a:endParaRPr b="1" sz="4939" u="sng">
              <a:solidFill>
                <a:schemeClr val="dk1"/>
              </a:solidFill>
              <a:latin typeface="Gill Sans"/>
              <a:ea typeface="Gill Sans"/>
              <a:cs typeface="Gill Sans"/>
              <a:sym typeface="Gill Sans"/>
            </a:endParaRPr>
          </a:p>
          <a:p>
            <a:pPr indent="-444500" lvl="1" marL="914400" rtl="0" algn="l">
              <a:spcBef>
                <a:spcPts val="0"/>
              </a:spcBef>
              <a:spcAft>
                <a:spcPts val="0"/>
              </a:spcAft>
              <a:buClr>
                <a:schemeClr val="dk1"/>
              </a:buClr>
              <a:buSzPts val="3400"/>
              <a:buFont typeface="Gill Sans"/>
              <a:buChar char="○"/>
            </a:pPr>
            <a:r>
              <a:rPr b="1" i="1" lang="en-US" sz="3400">
                <a:solidFill>
                  <a:schemeClr val="dk1"/>
                </a:solidFill>
                <a:latin typeface="Gill Sans"/>
                <a:ea typeface="Gill Sans"/>
                <a:cs typeface="Gill Sans"/>
                <a:sym typeface="Gill Sans"/>
              </a:rPr>
              <a:t>Perceval</a:t>
            </a:r>
            <a:endParaRPr b="1" i="1" sz="3400">
              <a:solidFill>
                <a:schemeClr val="dk1"/>
              </a:solidFill>
              <a:latin typeface="Gill Sans"/>
              <a:ea typeface="Gill Sans"/>
              <a:cs typeface="Gill Sans"/>
              <a:sym typeface="Gill Sans"/>
            </a:endParaRPr>
          </a:p>
          <a:p>
            <a:pPr indent="-444500" lvl="2" marL="1371600" rtl="0" algn="l">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Retrieve project data from Bugzilla sites</a:t>
            </a:r>
            <a:endParaRPr sz="3400">
              <a:solidFill>
                <a:schemeClr val="dk1"/>
              </a:solidFill>
              <a:latin typeface="Gill Sans"/>
              <a:ea typeface="Gill Sans"/>
              <a:cs typeface="Gill Sans"/>
              <a:sym typeface="Gill Sans"/>
            </a:endParaRPr>
          </a:p>
          <a:p>
            <a:pPr indent="-444500" lvl="1" marL="914400" rtl="0" algn="l">
              <a:spcBef>
                <a:spcPts val="0"/>
              </a:spcBef>
              <a:spcAft>
                <a:spcPts val="0"/>
              </a:spcAft>
              <a:buClr>
                <a:schemeClr val="dk1"/>
              </a:buClr>
              <a:buSzPts val="3400"/>
              <a:buFont typeface="Gill Sans"/>
              <a:buChar char="○"/>
            </a:pPr>
            <a:r>
              <a:rPr b="1" i="1" lang="en-US" sz="3400">
                <a:solidFill>
                  <a:schemeClr val="dk1"/>
                </a:solidFill>
                <a:latin typeface="Gill Sans"/>
                <a:ea typeface="Gill Sans"/>
                <a:cs typeface="Gill Sans"/>
                <a:sym typeface="Gill Sans"/>
              </a:rPr>
              <a:t>DV8</a:t>
            </a:r>
            <a:endParaRPr b="1" i="1" sz="3400">
              <a:solidFill>
                <a:schemeClr val="dk1"/>
              </a:solidFill>
              <a:latin typeface="Gill Sans"/>
              <a:ea typeface="Gill Sans"/>
              <a:cs typeface="Gill Sans"/>
              <a:sym typeface="Gill Sans"/>
            </a:endParaRPr>
          </a:p>
          <a:p>
            <a:pPr indent="-444500" lvl="2" marL="1371600" rtl="0" algn="l">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Convert project data to design structure matrices</a:t>
            </a:r>
            <a:endParaRPr sz="3400">
              <a:solidFill>
                <a:schemeClr val="dk1"/>
              </a:solidFill>
              <a:latin typeface="Gill Sans"/>
              <a:ea typeface="Gill Sans"/>
              <a:cs typeface="Gill Sans"/>
              <a:sym typeface="Gill Sans"/>
            </a:endParaRPr>
          </a:p>
          <a:p>
            <a:pPr indent="0" lvl="0" marL="0" rtl="0" algn="l">
              <a:spcBef>
                <a:spcPts val="0"/>
              </a:spcBef>
              <a:spcAft>
                <a:spcPts val="1000"/>
              </a:spcAft>
              <a:buNone/>
            </a:pPr>
            <a:r>
              <a:t/>
            </a:r>
            <a:endParaRPr b="0" i="0" sz="2754" u="none" cap="none" strike="noStrike">
              <a:solidFill>
                <a:schemeClr val="dk1"/>
              </a:solidFill>
              <a:latin typeface="Gill Sans"/>
              <a:ea typeface="Gill Sans"/>
              <a:cs typeface="Gill Sans"/>
              <a:sym typeface="Gill Sans"/>
            </a:endParaRPr>
          </a:p>
        </p:txBody>
      </p:sp>
      <p:sp>
        <p:nvSpPr>
          <p:cNvPr id="93" name="Google Shape;93;p13"/>
          <p:cNvSpPr txBox="1"/>
          <p:nvPr/>
        </p:nvSpPr>
        <p:spPr>
          <a:xfrm>
            <a:off x="1547450" y="6563575"/>
            <a:ext cx="11203200" cy="3733800"/>
          </a:xfrm>
          <a:prstGeom prst="rect">
            <a:avLst/>
          </a:prstGeom>
          <a:solidFill>
            <a:srgbClr val="E1E1E1">
              <a:alpha val="80000"/>
            </a:srgbClr>
          </a:solidFill>
          <a:ln cap="flat" cmpd="sng" w="9525">
            <a:solidFill>
              <a:srgbClr val="000000"/>
            </a:solidFill>
            <a:prstDash val="solid"/>
            <a:round/>
            <a:headEnd len="sm" w="sm" type="none"/>
            <a:tailEnd len="sm" w="sm" type="none"/>
          </a:ln>
        </p:spPr>
        <p:txBody>
          <a:bodyPr anchorCtr="0" anchor="t" bIns="217025" lIns="434075" spcFirstLastPara="1" rIns="434075" wrap="square" tIns="217025">
            <a:noAutofit/>
          </a:bodyPr>
          <a:lstStyle/>
          <a:p>
            <a:pPr indent="0" lvl="0" marL="0" marR="0" rtl="0" algn="l">
              <a:spcBef>
                <a:spcPts val="0"/>
              </a:spcBef>
              <a:spcAft>
                <a:spcPts val="0"/>
              </a:spcAft>
              <a:buNone/>
            </a:pPr>
            <a:r>
              <a:rPr b="1" lang="en-US" sz="5492">
                <a:solidFill>
                  <a:schemeClr val="dk1"/>
                </a:solidFill>
                <a:latin typeface="Gill Sans"/>
                <a:ea typeface="Gill Sans"/>
                <a:cs typeface="Gill Sans"/>
                <a:sym typeface="Gill Sans"/>
              </a:rPr>
              <a:t>What is </a:t>
            </a:r>
            <a:r>
              <a:rPr b="1" lang="en-US" sz="5492">
                <a:solidFill>
                  <a:schemeClr val="dk1"/>
                </a:solidFill>
                <a:latin typeface="Gill Sans"/>
                <a:ea typeface="Gill Sans"/>
                <a:cs typeface="Gill Sans"/>
                <a:sym typeface="Gill Sans"/>
              </a:rPr>
              <a:t>Kaiaulu</a:t>
            </a:r>
            <a:r>
              <a:rPr b="1" lang="en-US" sz="5492">
                <a:solidFill>
                  <a:schemeClr val="dk1"/>
                </a:solidFill>
                <a:latin typeface="Gill Sans"/>
                <a:ea typeface="Gill Sans"/>
                <a:cs typeface="Gill Sans"/>
                <a:sym typeface="Gill Sans"/>
              </a:rPr>
              <a:t>?</a:t>
            </a:r>
            <a:endParaRPr sz="800"/>
          </a:p>
          <a:p>
            <a:pPr indent="0" lvl="0" marL="0" marR="0" rtl="0" algn="l">
              <a:spcBef>
                <a:spcPts val="554"/>
              </a:spcBef>
              <a:spcAft>
                <a:spcPts val="0"/>
              </a:spcAft>
              <a:buNone/>
            </a:pPr>
            <a:r>
              <a:rPr lang="en-US" sz="3400">
                <a:solidFill>
                  <a:schemeClr val="dk1"/>
                </a:solidFill>
                <a:latin typeface="Gill Sans"/>
                <a:ea typeface="Gill Sans"/>
                <a:cs typeface="Gill Sans"/>
                <a:sym typeface="Gill Sans"/>
              </a:rPr>
              <a:t>Kaiaulu is an R package that helps with </a:t>
            </a:r>
            <a:r>
              <a:rPr lang="en-US" sz="3400">
                <a:solidFill>
                  <a:schemeClr val="dk1"/>
                </a:solidFill>
                <a:latin typeface="Gill Sans"/>
                <a:ea typeface="Gill Sans"/>
                <a:cs typeface="Gill Sans"/>
                <a:sym typeface="Gill Sans"/>
              </a:rPr>
              <a:t>understanding</a:t>
            </a:r>
            <a:r>
              <a:rPr lang="en-US" sz="3400">
                <a:solidFill>
                  <a:schemeClr val="dk1"/>
                </a:solidFill>
                <a:latin typeface="Gill Sans"/>
                <a:ea typeface="Gill Sans"/>
                <a:cs typeface="Gill Sans"/>
                <a:sym typeface="Gill Sans"/>
              </a:rPr>
              <a:t> evolving software development communities, and the artifacts (gitlog, mailing list, files, etc.) which developers collaborate and communicate with. </a:t>
            </a:r>
            <a:endParaRPr sz="3400">
              <a:solidFill>
                <a:schemeClr val="dk1"/>
              </a:solidFill>
              <a:latin typeface="Gill Sans"/>
              <a:ea typeface="Gill Sans"/>
              <a:cs typeface="Gill Sans"/>
              <a:sym typeface="Gill Sans"/>
            </a:endParaRPr>
          </a:p>
          <a:p>
            <a:pPr indent="0" lvl="0" marL="0" marR="0" rtl="0" algn="l">
              <a:spcBef>
                <a:spcPts val="554"/>
              </a:spcBef>
              <a:spcAft>
                <a:spcPts val="0"/>
              </a:spcAft>
              <a:buNone/>
            </a:pPr>
            <a:r>
              <a:t/>
            </a:r>
            <a:endParaRPr sz="3800">
              <a:solidFill>
                <a:schemeClr val="dk1"/>
              </a:solidFill>
              <a:latin typeface="Gill Sans"/>
              <a:ea typeface="Gill Sans"/>
              <a:cs typeface="Gill Sans"/>
              <a:sym typeface="Gill Sans"/>
            </a:endParaRPr>
          </a:p>
          <a:p>
            <a:pPr indent="0" lvl="0" marL="0" rtl="0" algn="l">
              <a:spcBef>
                <a:spcPts val="554"/>
              </a:spcBef>
              <a:spcAft>
                <a:spcPts val="0"/>
              </a:spcAft>
              <a:buClr>
                <a:schemeClr val="dk1"/>
              </a:buClr>
              <a:buFont typeface="Arial"/>
              <a:buNone/>
            </a:pPr>
            <a:r>
              <a:t/>
            </a:r>
            <a:endParaRPr b="1" sz="5892">
              <a:solidFill>
                <a:schemeClr val="dk1"/>
              </a:solidFill>
              <a:latin typeface="Gill Sans"/>
              <a:ea typeface="Gill Sans"/>
              <a:cs typeface="Gill Sans"/>
              <a:sym typeface="Gill Sans"/>
            </a:endParaRPr>
          </a:p>
        </p:txBody>
      </p:sp>
      <p:pic>
        <p:nvPicPr>
          <p:cNvPr descr="Icon&#10;&#10;Description automatically generated" id="94" name="Google Shape;94;p13"/>
          <p:cNvPicPr preferRelativeResize="0"/>
          <p:nvPr/>
        </p:nvPicPr>
        <p:blipFill rotWithShape="1">
          <a:blip r:embed="rId4">
            <a:alphaModFix/>
          </a:blip>
          <a:srcRect b="0" l="0" r="0" t="0"/>
          <a:stretch/>
        </p:blipFill>
        <p:spPr>
          <a:xfrm>
            <a:off x="34899601" y="1350768"/>
            <a:ext cx="3733800" cy="3733800"/>
          </a:xfrm>
          <a:prstGeom prst="rect">
            <a:avLst/>
          </a:prstGeom>
          <a:noFill/>
          <a:ln>
            <a:noFill/>
          </a:ln>
        </p:spPr>
      </p:pic>
      <p:pic>
        <p:nvPicPr>
          <p:cNvPr descr="Logo&#10;&#10;Description automatically generated" id="95" name="Google Shape;95;p13"/>
          <p:cNvPicPr preferRelativeResize="0"/>
          <p:nvPr/>
        </p:nvPicPr>
        <p:blipFill rotWithShape="1">
          <a:blip r:embed="rId5">
            <a:alphaModFix/>
          </a:blip>
          <a:srcRect b="0" l="0" r="0" t="0"/>
          <a:stretch/>
        </p:blipFill>
        <p:spPr>
          <a:xfrm>
            <a:off x="38977997" y="1359239"/>
            <a:ext cx="3723513" cy="3733799"/>
          </a:xfrm>
          <a:prstGeom prst="rect">
            <a:avLst/>
          </a:prstGeom>
          <a:noFill/>
          <a:ln>
            <a:noFill/>
          </a:ln>
        </p:spPr>
      </p:pic>
      <p:sp>
        <p:nvSpPr>
          <p:cNvPr id="96" name="Google Shape;96;p13"/>
          <p:cNvSpPr txBox="1"/>
          <p:nvPr/>
        </p:nvSpPr>
        <p:spPr>
          <a:xfrm>
            <a:off x="28918225" y="26018925"/>
            <a:ext cx="13783200" cy="4949400"/>
          </a:xfrm>
          <a:prstGeom prst="rect">
            <a:avLst/>
          </a:prstGeom>
          <a:solidFill>
            <a:srgbClr val="E1E1E1">
              <a:alpha val="80000"/>
            </a:srgbClr>
          </a:solidFill>
          <a:ln cap="flat" cmpd="sng" w="9525">
            <a:solidFill>
              <a:schemeClr val="dk1"/>
            </a:solidFill>
            <a:prstDash val="solid"/>
            <a:round/>
            <a:headEnd len="sm" w="sm" type="none"/>
            <a:tailEnd len="sm" w="sm" type="none"/>
          </a:ln>
        </p:spPr>
        <p:txBody>
          <a:bodyPr anchorCtr="0" anchor="t" bIns="217025" lIns="434075" spcFirstLastPara="1" rIns="434075" wrap="square" tIns="217025">
            <a:noAutofit/>
          </a:bodyPr>
          <a:lstStyle/>
          <a:p>
            <a:pPr indent="0" lvl="0" marL="0" marR="0" rtl="0" algn="l">
              <a:spcBef>
                <a:spcPts val="0"/>
              </a:spcBef>
              <a:spcAft>
                <a:spcPts val="0"/>
              </a:spcAft>
              <a:buNone/>
            </a:pPr>
            <a:r>
              <a:rPr b="1" lang="en-US" sz="5492">
                <a:solidFill>
                  <a:schemeClr val="dk1"/>
                </a:solidFill>
                <a:latin typeface="Gill Sans"/>
                <a:ea typeface="Gill Sans"/>
                <a:cs typeface="Gill Sans"/>
                <a:sym typeface="Gill Sans"/>
              </a:rPr>
              <a:t>Conclusion</a:t>
            </a:r>
            <a:endParaRPr sz="800"/>
          </a:p>
          <a:p>
            <a:pPr indent="0" lvl="0" marL="0" marR="0" rtl="0" algn="l">
              <a:spcBef>
                <a:spcPts val="554"/>
              </a:spcBef>
              <a:spcAft>
                <a:spcPts val="0"/>
              </a:spcAft>
              <a:buNone/>
            </a:pPr>
            <a:r>
              <a:rPr lang="en-US" sz="3400">
                <a:solidFill>
                  <a:schemeClr val="dk1"/>
                </a:solidFill>
                <a:latin typeface="Gill Sans"/>
                <a:ea typeface="Gill Sans"/>
                <a:cs typeface="Gill Sans"/>
                <a:sym typeface="Gill Sans"/>
              </a:rPr>
              <a:t>Performing project analysis on </a:t>
            </a:r>
            <a:r>
              <a:rPr lang="en-US" sz="3400">
                <a:solidFill>
                  <a:schemeClr val="dk1"/>
                </a:solidFill>
                <a:latin typeface="Gill Sans"/>
                <a:ea typeface="Gill Sans"/>
                <a:cs typeface="Gill Sans"/>
                <a:sym typeface="Gill Sans"/>
              </a:rPr>
              <a:t>repositories and issue trackers like Bugzilla </a:t>
            </a:r>
            <a:r>
              <a:rPr lang="en-US" sz="3400">
                <a:solidFill>
                  <a:schemeClr val="dk1"/>
                </a:solidFill>
                <a:latin typeface="Gill Sans"/>
                <a:ea typeface="Gill Sans"/>
                <a:cs typeface="Gill Sans"/>
                <a:sym typeface="Gill Sans"/>
              </a:rPr>
              <a:t>can aid in tracking project dynamics, while analysis through DV8 can reveal architectural flaws and potential code relation problems. By analyzing data and identifying patterns, project managers can make informed decisions, mitigate risks, and ultimately improve project performance. Therefore, these newly integrated analysis capabilities are a valuable</a:t>
            </a:r>
            <a:r>
              <a:rPr lang="en-US" sz="3400">
                <a:solidFill>
                  <a:schemeClr val="dk1"/>
                </a:solidFill>
                <a:latin typeface="Gill Sans"/>
                <a:ea typeface="Gill Sans"/>
                <a:cs typeface="Gill Sans"/>
                <a:sym typeface="Gill Sans"/>
              </a:rPr>
              <a:t> </a:t>
            </a:r>
            <a:r>
              <a:rPr lang="en-US" sz="3400">
                <a:solidFill>
                  <a:schemeClr val="dk1"/>
                </a:solidFill>
                <a:latin typeface="Gill Sans"/>
                <a:ea typeface="Gill Sans"/>
                <a:cs typeface="Gill Sans"/>
                <a:sym typeface="Gill Sans"/>
              </a:rPr>
              <a:t>addition to Kaiaulu.</a:t>
            </a:r>
            <a:endParaRPr sz="800"/>
          </a:p>
        </p:txBody>
      </p:sp>
      <p:sp>
        <p:nvSpPr>
          <p:cNvPr id="97" name="Google Shape;97;p13"/>
          <p:cNvSpPr txBox="1"/>
          <p:nvPr/>
        </p:nvSpPr>
        <p:spPr>
          <a:xfrm>
            <a:off x="7238350" y="10668138"/>
            <a:ext cx="5512200" cy="7088100"/>
          </a:xfrm>
          <a:prstGeom prst="rect">
            <a:avLst/>
          </a:prstGeom>
          <a:solidFill>
            <a:srgbClr val="E1E1E1">
              <a:alpha val="80000"/>
            </a:srgbClr>
          </a:solidFill>
          <a:ln cap="flat" cmpd="sng" w="9525">
            <a:solidFill>
              <a:srgbClr val="000000"/>
            </a:solidFill>
            <a:prstDash val="solid"/>
            <a:round/>
            <a:headEnd len="sm" w="sm" type="none"/>
            <a:tailEnd len="sm" w="sm" type="none"/>
          </a:ln>
        </p:spPr>
        <p:txBody>
          <a:bodyPr anchorCtr="0" anchor="t" bIns="217025" lIns="434075" spcFirstLastPara="1" rIns="434075" wrap="square" tIns="217025">
            <a:noAutofit/>
          </a:bodyPr>
          <a:lstStyle/>
          <a:p>
            <a:pPr indent="0" lvl="0" marL="0" marR="0" rtl="0" algn="l">
              <a:spcBef>
                <a:spcPts val="0"/>
              </a:spcBef>
              <a:spcAft>
                <a:spcPts val="0"/>
              </a:spcAft>
              <a:buNone/>
            </a:pPr>
            <a:r>
              <a:rPr b="1" lang="en-US" sz="5492">
                <a:solidFill>
                  <a:schemeClr val="dk1"/>
                </a:solidFill>
                <a:latin typeface="Gill Sans"/>
                <a:ea typeface="Gill Sans"/>
                <a:cs typeface="Gill Sans"/>
                <a:sym typeface="Gill Sans"/>
              </a:rPr>
              <a:t>Objectives</a:t>
            </a:r>
            <a:endParaRPr b="1" sz="5492">
              <a:solidFill>
                <a:schemeClr val="dk1"/>
              </a:solidFill>
              <a:latin typeface="Gill Sans"/>
              <a:ea typeface="Gill Sans"/>
              <a:cs typeface="Gill Sans"/>
              <a:sym typeface="Gill Sans"/>
            </a:endParaRPr>
          </a:p>
          <a:p>
            <a:pPr indent="-444500" lvl="0" marL="457200" rtl="0" algn="l">
              <a:spcBef>
                <a:spcPts val="554"/>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Improve Kaiaulu usability via cheatsheets</a:t>
            </a:r>
            <a:endParaRPr sz="3400">
              <a:solidFill>
                <a:schemeClr val="dk1"/>
              </a:solidFill>
              <a:latin typeface="Gill Sans"/>
              <a:ea typeface="Gill Sans"/>
              <a:cs typeface="Gill Sans"/>
              <a:sym typeface="Gill Sans"/>
            </a:endParaRPr>
          </a:p>
          <a:p>
            <a:pPr indent="-444500" lvl="0" marL="457200" rtl="0" algn="l">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B</a:t>
            </a:r>
            <a:r>
              <a:rPr lang="en-US" sz="3400">
                <a:solidFill>
                  <a:schemeClr val="dk1"/>
                </a:solidFill>
                <a:latin typeface="Gill Sans"/>
                <a:ea typeface="Gill Sans"/>
                <a:cs typeface="Gill Sans"/>
                <a:sym typeface="Gill Sans"/>
              </a:rPr>
              <a:t>etter represent project communication network in mailing lists with inclusion of issue trackers like Bugzilla</a:t>
            </a:r>
            <a:endParaRPr sz="3400">
              <a:solidFill>
                <a:schemeClr val="dk1"/>
              </a:solidFill>
              <a:latin typeface="Gill Sans"/>
              <a:ea typeface="Gill Sans"/>
              <a:cs typeface="Gill Sans"/>
              <a:sym typeface="Gill Sans"/>
            </a:endParaRPr>
          </a:p>
          <a:p>
            <a:pPr indent="-444500" lvl="0" marL="457200" rtl="0" algn="l">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Define an API for DV8 to enable reproducible pipelines, notebooks, and visualizations</a:t>
            </a:r>
            <a:endParaRPr b="1" sz="5492">
              <a:solidFill>
                <a:schemeClr val="dk1"/>
              </a:solidFill>
              <a:latin typeface="Gill Sans"/>
              <a:ea typeface="Gill Sans"/>
              <a:cs typeface="Gill Sans"/>
              <a:sym typeface="Gill Sans"/>
            </a:endParaRPr>
          </a:p>
        </p:txBody>
      </p:sp>
      <p:sp>
        <p:nvSpPr>
          <p:cNvPr id="98" name="Google Shape;98;p13"/>
          <p:cNvSpPr txBox="1"/>
          <p:nvPr/>
        </p:nvSpPr>
        <p:spPr>
          <a:xfrm>
            <a:off x="28918225" y="6563575"/>
            <a:ext cx="13783200" cy="13401300"/>
          </a:xfrm>
          <a:prstGeom prst="rect">
            <a:avLst/>
          </a:prstGeom>
          <a:solidFill>
            <a:srgbClr val="E1E1E1">
              <a:alpha val="80000"/>
            </a:srgbClr>
          </a:solidFill>
          <a:ln cap="flat" cmpd="sng" w="9525">
            <a:solidFill>
              <a:schemeClr val="dk1"/>
            </a:solidFill>
            <a:prstDash val="solid"/>
            <a:round/>
            <a:headEnd len="sm" w="sm" type="none"/>
            <a:tailEnd len="sm" w="sm" type="none"/>
          </a:ln>
        </p:spPr>
        <p:txBody>
          <a:bodyPr anchorCtr="0" anchor="t" bIns="217025" lIns="434075" spcFirstLastPara="1" rIns="434075" wrap="square" tIns="217025">
            <a:noAutofit/>
          </a:bodyPr>
          <a:lstStyle/>
          <a:p>
            <a:pPr indent="0" lvl="0" marL="0" marR="0" rtl="0" algn="l">
              <a:lnSpc>
                <a:spcPct val="115000"/>
              </a:lnSpc>
              <a:spcBef>
                <a:spcPts val="0"/>
              </a:spcBef>
              <a:spcAft>
                <a:spcPts val="0"/>
              </a:spcAft>
              <a:buNone/>
            </a:pPr>
            <a:r>
              <a:rPr b="1" lang="en-US" sz="5492">
                <a:solidFill>
                  <a:schemeClr val="dk1"/>
                </a:solidFill>
                <a:latin typeface="Gill Sans"/>
                <a:ea typeface="Gill Sans"/>
                <a:cs typeface="Gill Sans"/>
                <a:sym typeface="Gill Sans"/>
              </a:rPr>
              <a:t>Tasks Accomplished</a:t>
            </a:r>
            <a:endParaRPr b="1" sz="5492">
              <a:solidFill>
                <a:schemeClr val="dk1"/>
              </a:solidFill>
              <a:latin typeface="Gill Sans"/>
              <a:ea typeface="Gill Sans"/>
              <a:cs typeface="Gill Sans"/>
              <a:sym typeface="Gill Sans"/>
            </a:endParaRPr>
          </a:p>
          <a:p>
            <a:pPr indent="-444500" lvl="0" marL="457200" rtl="0" algn="just">
              <a:lnSpc>
                <a:spcPct val="100000"/>
              </a:lnSpc>
              <a:spcBef>
                <a:spcPts val="0"/>
              </a:spcBef>
              <a:spcAft>
                <a:spcPts val="0"/>
              </a:spcAft>
              <a:buClr>
                <a:schemeClr val="dk1"/>
              </a:buClr>
              <a:buSzPts val="3400"/>
              <a:buFont typeface="Gill Sans"/>
              <a:buChar char="❏"/>
            </a:pPr>
            <a:r>
              <a:rPr b="1" lang="en-US" sz="3400" u="sng">
                <a:solidFill>
                  <a:schemeClr val="dk1"/>
                </a:solidFill>
                <a:latin typeface="Gill Sans"/>
                <a:ea typeface="Gill Sans"/>
                <a:cs typeface="Gill Sans"/>
                <a:sym typeface="Gill Sans"/>
              </a:rPr>
              <a:t>Documentation/Unit Testing</a:t>
            </a:r>
            <a:endParaRPr b="1" sz="3400" u="sng">
              <a:solidFill>
                <a:schemeClr val="dk1"/>
              </a:solidFill>
              <a:latin typeface="Gill Sans"/>
              <a:ea typeface="Gill Sans"/>
              <a:cs typeface="Gill Sans"/>
              <a:sym typeface="Gill Sans"/>
            </a:endParaRPr>
          </a:p>
          <a:p>
            <a:pPr indent="-444500" lvl="0" marL="457200" rtl="0" algn="just">
              <a:lnSpc>
                <a:spcPct val="100000"/>
              </a:lnSpc>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Improvements to the Kaiaulu documentation (social smells notebook, function documentation, and wiki)</a:t>
            </a:r>
            <a:endParaRPr sz="3400">
              <a:solidFill>
                <a:schemeClr val="dk1"/>
              </a:solidFill>
              <a:latin typeface="Gill Sans"/>
              <a:ea typeface="Gill Sans"/>
              <a:cs typeface="Gill Sans"/>
              <a:sym typeface="Gill Sans"/>
            </a:endParaRPr>
          </a:p>
          <a:p>
            <a:pPr indent="-444500" lvl="0" marL="457200" rtl="0" algn="just">
              <a:lnSpc>
                <a:spcPct val="100000"/>
              </a:lnSpc>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Created Kaiaulu cheatsheet</a:t>
            </a:r>
            <a:endParaRPr sz="3400">
              <a:solidFill>
                <a:schemeClr val="dk1"/>
              </a:solidFill>
              <a:latin typeface="Gill Sans"/>
              <a:ea typeface="Gill Sans"/>
              <a:cs typeface="Gill Sans"/>
              <a:sym typeface="Gill Sans"/>
            </a:endParaRPr>
          </a:p>
          <a:p>
            <a:pPr indent="-444500" lvl="0" marL="457200" rtl="0" algn="just">
              <a:lnSpc>
                <a:spcPct val="100000"/>
              </a:lnSpc>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Added u</a:t>
            </a:r>
            <a:r>
              <a:rPr lang="en-US" sz="3400">
                <a:solidFill>
                  <a:schemeClr val="dk1"/>
                </a:solidFill>
                <a:latin typeface="Gill Sans"/>
                <a:ea typeface="Gill Sans"/>
                <a:cs typeface="Gill Sans"/>
                <a:sym typeface="Gill Sans"/>
              </a:rPr>
              <a:t>nit tests (integrated into GitHub actions) to </a:t>
            </a:r>
            <a:r>
              <a:rPr lang="en-US" sz="3400">
                <a:solidFill>
                  <a:schemeClr val="dk1"/>
                </a:solidFill>
                <a:latin typeface="Gill Sans"/>
                <a:ea typeface="Gill Sans"/>
                <a:cs typeface="Gill Sans"/>
                <a:sym typeface="Gill Sans"/>
              </a:rPr>
              <a:t>various </a:t>
            </a:r>
            <a:r>
              <a:rPr lang="en-US" sz="3400">
                <a:solidFill>
                  <a:schemeClr val="dk1"/>
                </a:solidFill>
                <a:latin typeface="Gill Sans"/>
                <a:ea typeface="Gill Sans"/>
                <a:cs typeface="Gill Sans"/>
                <a:sym typeface="Gill Sans"/>
              </a:rPr>
              <a:t>Kaiaulu modules</a:t>
            </a:r>
            <a:endParaRPr sz="3400">
              <a:solidFill>
                <a:schemeClr val="dk1"/>
              </a:solidFill>
              <a:latin typeface="Gill Sans"/>
              <a:ea typeface="Gill Sans"/>
              <a:cs typeface="Gill Sans"/>
              <a:sym typeface="Gill Sans"/>
            </a:endParaRPr>
          </a:p>
          <a:p>
            <a:pPr indent="0" lvl="0" marL="457200" rtl="0" algn="just">
              <a:lnSpc>
                <a:spcPct val="100000"/>
              </a:lnSpc>
              <a:spcBef>
                <a:spcPts val="0"/>
              </a:spcBef>
              <a:spcAft>
                <a:spcPts val="0"/>
              </a:spcAft>
              <a:buNone/>
            </a:pPr>
            <a:r>
              <a:t/>
            </a:r>
            <a:endParaRPr sz="3400">
              <a:solidFill>
                <a:schemeClr val="dk1"/>
              </a:solidFill>
              <a:latin typeface="Gill Sans"/>
              <a:ea typeface="Gill Sans"/>
              <a:cs typeface="Gill Sans"/>
              <a:sym typeface="Gill Sans"/>
            </a:endParaRPr>
          </a:p>
          <a:p>
            <a:pPr indent="-444500" lvl="0" marL="457200" rtl="0" algn="just">
              <a:lnSpc>
                <a:spcPct val="100000"/>
              </a:lnSpc>
              <a:spcBef>
                <a:spcPts val="0"/>
              </a:spcBef>
              <a:spcAft>
                <a:spcPts val="0"/>
              </a:spcAft>
              <a:buClr>
                <a:schemeClr val="dk1"/>
              </a:buClr>
              <a:buSzPts val="3400"/>
              <a:buFont typeface="Gill Sans"/>
              <a:buChar char="❏"/>
            </a:pPr>
            <a:r>
              <a:rPr b="1" lang="en-US" sz="3400" u="sng">
                <a:solidFill>
                  <a:schemeClr val="dk1"/>
                </a:solidFill>
                <a:latin typeface="Gill Sans"/>
                <a:ea typeface="Gill Sans"/>
                <a:cs typeface="Gill Sans"/>
                <a:sym typeface="Gill Sans"/>
              </a:rPr>
              <a:t>Bugzilla Wrapper/Crawler</a:t>
            </a:r>
            <a:endParaRPr b="1" sz="3400" u="sng">
              <a:solidFill>
                <a:schemeClr val="dk1"/>
              </a:solidFill>
              <a:latin typeface="Gill Sans"/>
              <a:ea typeface="Gill Sans"/>
              <a:cs typeface="Gill Sans"/>
              <a:sym typeface="Gill Sans"/>
            </a:endParaRPr>
          </a:p>
          <a:p>
            <a:pPr indent="-444500" lvl="0" marL="457200" rtl="0" algn="just">
              <a:lnSpc>
                <a:spcPct val="100000"/>
              </a:lnSpc>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Bugzilla Wrapper (Perceval traditional &amp; REST API backends)</a:t>
            </a:r>
            <a:endParaRPr sz="3400">
              <a:solidFill>
                <a:schemeClr val="dk1"/>
              </a:solidFill>
              <a:latin typeface="Gill Sans"/>
              <a:ea typeface="Gill Sans"/>
              <a:cs typeface="Gill Sans"/>
              <a:sym typeface="Gill Sans"/>
            </a:endParaRPr>
          </a:p>
          <a:p>
            <a:pPr indent="-444500" lvl="1" marL="914400" rtl="0" algn="just">
              <a:lnSpc>
                <a:spcPct val="100000"/>
              </a:lnSpc>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Created downloader functions to call Perceval commands</a:t>
            </a:r>
            <a:endParaRPr sz="3400">
              <a:solidFill>
                <a:schemeClr val="dk1"/>
              </a:solidFill>
              <a:latin typeface="Gill Sans"/>
              <a:ea typeface="Gill Sans"/>
              <a:cs typeface="Gill Sans"/>
              <a:sym typeface="Gill Sans"/>
            </a:endParaRPr>
          </a:p>
          <a:p>
            <a:pPr indent="-444500" lvl="1" marL="914400" rtl="0" algn="just">
              <a:lnSpc>
                <a:spcPct val="100000"/>
              </a:lnSpc>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Created parser functions to parse Bugzilla data</a:t>
            </a:r>
            <a:endParaRPr sz="3400">
              <a:solidFill>
                <a:schemeClr val="dk1"/>
              </a:solidFill>
              <a:latin typeface="Gill Sans"/>
              <a:ea typeface="Gill Sans"/>
              <a:cs typeface="Gill Sans"/>
              <a:sym typeface="Gill Sans"/>
            </a:endParaRPr>
          </a:p>
          <a:p>
            <a:pPr indent="-444500" lvl="0" marL="457200" rtl="0" algn="just">
              <a:lnSpc>
                <a:spcPct val="100000"/>
              </a:lnSpc>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Bugzilla Crawler (REST API)</a:t>
            </a:r>
            <a:endParaRPr sz="3400">
              <a:solidFill>
                <a:schemeClr val="dk1"/>
              </a:solidFill>
              <a:latin typeface="Gill Sans"/>
              <a:ea typeface="Gill Sans"/>
              <a:cs typeface="Gill Sans"/>
              <a:sym typeface="Gill Sans"/>
            </a:endParaRPr>
          </a:p>
          <a:p>
            <a:pPr indent="-444500" lvl="1" marL="914400" rtl="0" algn="just">
              <a:lnSpc>
                <a:spcPct val="100000"/>
              </a:lnSpc>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Created downloader functions to extract Bugzilla data directly from the REST API</a:t>
            </a:r>
            <a:endParaRPr sz="3400">
              <a:solidFill>
                <a:schemeClr val="dk1"/>
              </a:solidFill>
              <a:latin typeface="Gill Sans"/>
              <a:ea typeface="Gill Sans"/>
              <a:cs typeface="Gill Sans"/>
              <a:sym typeface="Gill Sans"/>
            </a:endParaRPr>
          </a:p>
          <a:p>
            <a:pPr indent="-444500" lvl="1" marL="914400" rtl="0" algn="just">
              <a:lnSpc>
                <a:spcPct val="100000"/>
              </a:lnSpc>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Created parser functions to parse Bugzilla issues and comments data</a:t>
            </a:r>
            <a:endParaRPr sz="3400">
              <a:solidFill>
                <a:schemeClr val="dk1"/>
              </a:solidFill>
              <a:latin typeface="Gill Sans"/>
              <a:ea typeface="Gill Sans"/>
              <a:cs typeface="Gill Sans"/>
              <a:sym typeface="Gill Sans"/>
            </a:endParaRPr>
          </a:p>
          <a:p>
            <a:pPr indent="0" lvl="0" marL="914400" rtl="0" algn="just">
              <a:lnSpc>
                <a:spcPct val="100000"/>
              </a:lnSpc>
              <a:spcBef>
                <a:spcPts val="0"/>
              </a:spcBef>
              <a:spcAft>
                <a:spcPts val="0"/>
              </a:spcAft>
              <a:buNone/>
            </a:pPr>
            <a:r>
              <a:t/>
            </a:r>
            <a:endParaRPr sz="3400">
              <a:solidFill>
                <a:schemeClr val="dk1"/>
              </a:solidFill>
              <a:latin typeface="Gill Sans"/>
              <a:ea typeface="Gill Sans"/>
              <a:cs typeface="Gill Sans"/>
              <a:sym typeface="Gill Sans"/>
            </a:endParaRPr>
          </a:p>
          <a:p>
            <a:pPr indent="-444500" lvl="0" marL="457200" rtl="0" algn="just">
              <a:lnSpc>
                <a:spcPct val="100000"/>
              </a:lnSpc>
              <a:spcBef>
                <a:spcPts val="0"/>
              </a:spcBef>
              <a:spcAft>
                <a:spcPts val="0"/>
              </a:spcAft>
              <a:buClr>
                <a:schemeClr val="dk1"/>
              </a:buClr>
              <a:buSzPts val="3400"/>
              <a:buFont typeface="Gill Sans"/>
              <a:buChar char="❏"/>
            </a:pPr>
            <a:r>
              <a:rPr b="1" lang="en-US" sz="3400" u="sng">
                <a:solidFill>
                  <a:schemeClr val="dk1"/>
                </a:solidFill>
                <a:latin typeface="Gill Sans"/>
                <a:ea typeface="Gill Sans"/>
                <a:cs typeface="Gill Sans"/>
                <a:sym typeface="Gill Sans"/>
              </a:rPr>
              <a:t>DV8 Integration</a:t>
            </a:r>
            <a:endParaRPr b="1" sz="3400" u="sng">
              <a:solidFill>
                <a:schemeClr val="dk1"/>
              </a:solidFill>
              <a:latin typeface="Gill Sans"/>
              <a:ea typeface="Gill Sans"/>
              <a:cs typeface="Gill Sans"/>
              <a:sym typeface="Gill Sans"/>
            </a:endParaRPr>
          </a:p>
          <a:p>
            <a:pPr indent="-444500" lvl="0" marL="457200" rtl="0" algn="just">
              <a:lnSpc>
                <a:spcPct val="100000"/>
              </a:lnSpc>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Created wrapper functions to call DV8 commands</a:t>
            </a:r>
            <a:endParaRPr sz="3400">
              <a:solidFill>
                <a:schemeClr val="dk1"/>
              </a:solidFill>
              <a:latin typeface="Gill Sans"/>
              <a:ea typeface="Gill Sans"/>
              <a:cs typeface="Gill Sans"/>
              <a:sym typeface="Gill Sans"/>
            </a:endParaRPr>
          </a:p>
          <a:p>
            <a:pPr indent="-444500" lvl="0" marL="457200" rtl="0" algn="just">
              <a:lnSpc>
                <a:spcPct val="100000"/>
              </a:lnSpc>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Created parser functions </a:t>
            </a:r>
            <a:r>
              <a:rPr lang="en-US" sz="3400">
                <a:solidFill>
                  <a:schemeClr val="dk1"/>
                </a:solidFill>
                <a:latin typeface="Gill Sans"/>
                <a:ea typeface="Gill Sans"/>
                <a:cs typeface="Gill Sans"/>
                <a:sym typeface="Gill Sans"/>
              </a:rPr>
              <a:t>and new data representations not available in DV8 for new analysis</a:t>
            </a:r>
            <a:endParaRPr sz="3400">
              <a:solidFill>
                <a:schemeClr val="dk1"/>
              </a:solidFill>
              <a:latin typeface="Gill Sans"/>
              <a:ea typeface="Gill Sans"/>
              <a:cs typeface="Gill Sans"/>
              <a:sym typeface="Gill Sans"/>
            </a:endParaRPr>
          </a:p>
          <a:p>
            <a:pPr indent="-444500" lvl="0" marL="457200" rtl="0" algn="just">
              <a:lnSpc>
                <a:spcPct val="100000"/>
              </a:lnSpc>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Defined functionality to export any type of Kaiaulu graph to JSON for interoperability with tools like DV8</a:t>
            </a:r>
            <a:endParaRPr sz="3400">
              <a:solidFill>
                <a:schemeClr val="dk1"/>
              </a:solidFill>
              <a:latin typeface="Gill Sans"/>
              <a:ea typeface="Gill Sans"/>
              <a:cs typeface="Gill Sans"/>
              <a:sym typeface="Gill Sans"/>
            </a:endParaRPr>
          </a:p>
        </p:txBody>
      </p:sp>
      <p:sp>
        <p:nvSpPr>
          <p:cNvPr id="99" name="Google Shape;99;p13"/>
          <p:cNvSpPr txBox="1"/>
          <p:nvPr/>
        </p:nvSpPr>
        <p:spPr>
          <a:xfrm>
            <a:off x="1547425" y="18127000"/>
            <a:ext cx="11203200" cy="5479200"/>
          </a:xfrm>
          <a:prstGeom prst="rect">
            <a:avLst/>
          </a:prstGeom>
          <a:solidFill>
            <a:srgbClr val="E1E1E1">
              <a:alpha val="80000"/>
            </a:srgbClr>
          </a:solidFill>
          <a:ln cap="flat" cmpd="sng" w="9525">
            <a:solidFill>
              <a:srgbClr val="000000"/>
            </a:solidFill>
            <a:prstDash val="solid"/>
            <a:round/>
            <a:headEnd len="sm" w="sm" type="none"/>
            <a:tailEnd len="sm" w="sm" type="none"/>
          </a:ln>
        </p:spPr>
        <p:txBody>
          <a:bodyPr anchorCtr="0" anchor="t" bIns="217025" lIns="434075" spcFirstLastPara="1" rIns="434075" wrap="square" tIns="217025">
            <a:noAutofit/>
          </a:bodyPr>
          <a:lstStyle/>
          <a:p>
            <a:pPr indent="0" lvl="0" marL="0" marR="0" rtl="0" algn="l">
              <a:spcBef>
                <a:spcPts val="0"/>
              </a:spcBef>
              <a:spcAft>
                <a:spcPts val="0"/>
              </a:spcAft>
              <a:buNone/>
            </a:pPr>
            <a:r>
              <a:rPr b="1" lang="en-US" sz="5492">
                <a:solidFill>
                  <a:schemeClr val="dk1"/>
                </a:solidFill>
                <a:latin typeface="Gill Sans"/>
                <a:ea typeface="Gill Sans"/>
                <a:cs typeface="Gill Sans"/>
                <a:sym typeface="Gill Sans"/>
              </a:rPr>
              <a:t>Methodology</a:t>
            </a:r>
            <a:endParaRPr b="1" sz="5492">
              <a:solidFill>
                <a:schemeClr val="dk1"/>
              </a:solidFill>
              <a:latin typeface="Gill Sans"/>
              <a:ea typeface="Gill Sans"/>
              <a:cs typeface="Gill Sans"/>
              <a:sym typeface="Gill Sans"/>
            </a:endParaRPr>
          </a:p>
          <a:p>
            <a:pPr indent="-444500" lvl="0" marL="457200" rtl="0" algn="l">
              <a:spcBef>
                <a:spcPts val="554"/>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Project Management</a:t>
            </a:r>
            <a:endParaRPr sz="3400">
              <a:solidFill>
                <a:schemeClr val="dk1"/>
              </a:solidFill>
              <a:latin typeface="Gill Sans"/>
              <a:ea typeface="Gill Sans"/>
              <a:cs typeface="Gill Sans"/>
              <a:sym typeface="Gill Sans"/>
            </a:endParaRPr>
          </a:p>
          <a:p>
            <a:pPr indent="-444500" lvl="1" marL="914400" rtl="0" algn="l">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Agile process</a:t>
            </a:r>
            <a:endParaRPr sz="3400">
              <a:solidFill>
                <a:schemeClr val="dk1"/>
              </a:solidFill>
              <a:latin typeface="Gill Sans"/>
              <a:ea typeface="Gill Sans"/>
              <a:cs typeface="Gill Sans"/>
              <a:sym typeface="Gill Sans"/>
            </a:endParaRPr>
          </a:p>
          <a:p>
            <a:pPr indent="-444500" lvl="1" marL="914400" rtl="0" algn="l">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Github issues/pull requests/project board</a:t>
            </a:r>
            <a:endParaRPr sz="3400">
              <a:solidFill>
                <a:schemeClr val="dk1"/>
              </a:solidFill>
              <a:latin typeface="Gill Sans"/>
              <a:ea typeface="Gill Sans"/>
              <a:cs typeface="Gill Sans"/>
              <a:sym typeface="Gill Sans"/>
            </a:endParaRPr>
          </a:p>
          <a:p>
            <a:pPr indent="-444500" lvl="0" marL="457200" rtl="0" algn="l">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Roles</a:t>
            </a:r>
            <a:endParaRPr sz="3400">
              <a:solidFill>
                <a:schemeClr val="dk1"/>
              </a:solidFill>
              <a:latin typeface="Gill Sans"/>
              <a:ea typeface="Gill Sans"/>
              <a:cs typeface="Gill Sans"/>
              <a:sym typeface="Gill Sans"/>
            </a:endParaRPr>
          </a:p>
          <a:p>
            <a:pPr indent="-444500" lvl="1" marL="914400" rtl="0" algn="l">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Malia - Technical/Documentation</a:t>
            </a:r>
            <a:endParaRPr sz="3400">
              <a:solidFill>
                <a:schemeClr val="dk1"/>
              </a:solidFill>
              <a:latin typeface="Gill Sans"/>
              <a:ea typeface="Gill Sans"/>
              <a:cs typeface="Gill Sans"/>
              <a:sym typeface="Gill Sans"/>
            </a:endParaRPr>
          </a:p>
          <a:p>
            <a:pPr indent="-444500" lvl="1" marL="914400" rtl="0" algn="l">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Nico - Technical/Testing</a:t>
            </a:r>
            <a:endParaRPr sz="3400">
              <a:solidFill>
                <a:schemeClr val="dk1"/>
              </a:solidFill>
              <a:latin typeface="Gill Sans"/>
              <a:ea typeface="Gill Sans"/>
              <a:cs typeface="Gill Sans"/>
              <a:sym typeface="Gill Sans"/>
            </a:endParaRPr>
          </a:p>
          <a:p>
            <a:pPr indent="-444500" lvl="1" marL="914400" rtl="0" algn="l">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Leilani - Technical/Communications/Meeting Scribe</a:t>
            </a:r>
            <a:r>
              <a:rPr lang="en-US" sz="3400">
                <a:solidFill>
                  <a:schemeClr val="dk1"/>
                </a:solidFill>
                <a:latin typeface="Gill Sans"/>
                <a:ea typeface="Gill Sans"/>
                <a:cs typeface="Gill Sans"/>
                <a:sym typeface="Gill Sans"/>
              </a:rPr>
              <a:t>/</a:t>
            </a:r>
            <a:endParaRPr sz="3400">
              <a:solidFill>
                <a:schemeClr val="dk1"/>
              </a:solidFill>
              <a:latin typeface="Gill Sans"/>
              <a:ea typeface="Gill Sans"/>
              <a:cs typeface="Gill Sans"/>
              <a:sym typeface="Gill Sans"/>
            </a:endParaRPr>
          </a:p>
          <a:p>
            <a:pPr indent="0" lvl="0" marL="914400" rtl="0" algn="l">
              <a:spcBef>
                <a:spcPts val="0"/>
              </a:spcBef>
              <a:spcAft>
                <a:spcPts val="0"/>
              </a:spcAft>
              <a:buNone/>
            </a:pPr>
            <a:r>
              <a:rPr lang="en-US" sz="3400">
                <a:solidFill>
                  <a:schemeClr val="dk1"/>
                </a:solidFill>
                <a:latin typeface="Gill Sans"/>
                <a:ea typeface="Gill Sans"/>
                <a:cs typeface="Gill Sans"/>
                <a:sym typeface="Gill Sans"/>
              </a:rPr>
              <a:t>Requirements</a:t>
            </a:r>
            <a:endParaRPr sz="3400">
              <a:solidFill>
                <a:schemeClr val="dk1"/>
              </a:solidFill>
              <a:latin typeface="Gill Sans"/>
              <a:ea typeface="Gill Sans"/>
              <a:cs typeface="Gill Sans"/>
              <a:sym typeface="Gill Sans"/>
            </a:endParaRPr>
          </a:p>
        </p:txBody>
      </p:sp>
      <p:sp>
        <p:nvSpPr>
          <p:cNvPr id="100" name="Google Shape;100;p13"/>
          <p:cNvSpPr txBox="1"/>
          <p:nvPr/>
        </p:nvSpPr>
        <p:spPr>
          <a:xfrm>
            <a:off x="35899225" y="20316650"/>
            <a:ext cx="6802200" cy="5386500"/>
          </a:xfrm>
          <a:prstGeom prst="rect">
            <a:avLst/>
          </a:prstGeom>
          <a:solidFill>
            <a:srgbClr val="E1E1E1">
              <a:alpha val="80000"/>
            </a:srgbClr>
          </a:solidFill>
          <a:ln cap="flat" cmpd="sng" w="9525">
            <a:solidFill>
              <a:srgbClr val="000000"/>
            </a:solidFill>
            <a:prstDash val="solid"/>
            <a:round/>
            <a:headEnd len="sm" w="sm" type="none"/>
            <a:tailEnd len="sm" w="sm" type="none"/>
          </a:ln>
        </p:spPr>
        <p:txBody>
          <a:bodyPr anchorCtr="0" anchor="t" bIns="217025" lIns="434075" spcFirstLastPara="1" rIns="434075" wrap="square" tIns="217025">
            <a:noAutofit/>
          </a:bodyPr>
          <a:lstStyle/>
          <a:p>
            <a:pPr indent="0" lvl="0" marL="0" marR="0" rtl="0" algn="l">
              <a:spcBef>
                <a:spcPts val="0"/>
              </a:spcBef>
              <a:spcAft>
                <a:spcPts val="0"/>
              </a:spcAft>
              <a:buNone/>
            </a:pPr>
            <a:r>
              <a:rPr b="1" lang="en-US" sz="5492">
                <a:solidFill>
                  <a:schemeClr val="dk1"/>
                </a:solidFill>
                <a:latin typeface="Gill Sans"/>
                <a:ea typeface="Gill Sans"/>
                <a:cs typeface="Gill Sans"/>
                <a:sym typeface="Gill Sans"/>
              </a:rPr>
              <a:t>Learnings</a:t>
            </a:r>
            <a:endParaRPr b="1" sz="5492">
              <a:solidFill>
                <a:schemeClr val="dk1"/>
              </a:solidFill>
              <a:latin typeface="Gill Sans"/>
              <a:ea typeface="Gill Sans"/>
              <a:cs typeface="Gill Sans"/>
              <a:sym typeface="Gill Sans"/>
            </a:endParaRPr>
          </a:p>
          <a:p>
            <a:pPr indent="-438150" lvl="0" marL="457200" rtl="0" algn="l">
              <a:spcBef>
                <a:spcPts val="554"/>
              </a:spcBef>
              <a:spcAft>
                <a:spcPts val="0"/>
              </a:spcAft>
              <a:buClr>
                <a:schemeClr val="dk1"/>
              </a:buClr>
              <a:buSzPts val="3300"/>
              <a:buFont typeface="Gill Sans"/>
              <a:buChar char="●"/>
            </a:pPr>
            <a:r>
              <a:rPr lang="en-US" sz="3300">
                <a:solidFill>
                  <a:schemeClr val="dk1"/>
                </a:solidFill>
                <a:latin typeface="Gill Sans"/>
                <a:ea typeface="Gill Sans"/>
                <a:cs typeface="Gill Sans"/>
                <a:sym typeface="Gill Sans"/>
              </a:rPr>
              <a:t>Becoming adaptable between different OS</a:t>
            </a:r>
            <a:endParaRPr sz="3300">
              <a:solidFill>
                <a:schemeClr val="dk1"/>
              </a:solidFill>
              <a:latin typeface="Gill Sans"/>
              <a:ea typeface="Gill Sans"/>
              <a:cs typeface="Gill Sans"/>
              <a:sym typeface="Gill Sans"/>
            </a:endParaRPr>
          </a:p>
          <a:p>
            <a:pPr indent="-438150" lvl="0" marL="457200" rtl="0" algn="l">
              <a:spcBef>
                <a:spcPts val="0"/>
              </a:spcBef>
              <a:spcAft>
                <a:spcPts val="0"/>
              </a:spcAft>
              <a:buClr>
                <a:schemeClr val="dk1"/>
              </a:buClr>
              <a:buSzPts val="3300"/>
              <a:buFont typeface="Gill Sans"/>
              <a:buChar char="●"/>
            </a:pPr>
            <a:r>
              <a:rPr lang="en-US" sz="3300">
                <a:solidFill>
                  <a:schemeClr val="dk1"/>
                </a:solidFill>
                <a:latin typeface="Gill Sans"/>
                <a:ea typeface="Gill Sans"/>
                <a:cs typeface="Gill Sans"/>
                <a:sym typeface="Gill Sans"/>
              </a:rPr>
              <a:t>How to be productive with the RStudio IDE</a:t>
            </a:r>
            <a:endParaRPr sz="3300">
              <a:solidFill>
                <a:schemeClr val="dk1"/>
              </a:solidFill>
              <a:latin typeface="Gill Sans"/>
              <a:ea typeface="Gill Sans"/>
              <a:cs typeface="Gill Sans"/>
              <a:sym typeface="Gill Sans"/>
            </a:endParaRPr>
          </a:p>
          <a:p>
            <a:pPr indent="-438150" lvl="0" marL="457200" rtl="0" algn="l">
              <a:spcBef>
                <a:spcPts val="0"/>
              </a:spcBef>
              <a:spcAft>
                <a:spcPts val="0"/>
              </a:spcAft>
              <a:buClr>
                <a:schemeClr val="dk1"/>
              </a:buClr>
              <a:buSzPts val="3300"/>
              <a:buFont typeface="Gill Sans"/>
              <a:buChar char="●"/>
            </a:pPr>
            <a:r>
              <a:rPr lang="en-US" sz="3300">
                <a:solidFill>
                  <a:schemeClr val="dk1"/>
                </a:solidFill>
                <a:latin typeface="Gill Sans"/>
                <a:ea typeface="Gill Sans"/>
                <a:cs typeface="Gill Sans"/>
                <a:sym typeface="Gill Sans"/>
              </a:rPr>
              <a:t>Professional version control management with Git</a:t>
            </a:r>
            <a:endParaRPr sz="3300">
              <a:solidFill>
                <a:schemeClr val="dk1"/>
              </a:solidFill>
              <a:latin typeface="Gill Sans"/>
              <a:ea typeface="Gill Sans"/>
              <a:cs typeface="Gill Sans"/>
              <a:sym typeface="Gill Sans"/>
            </a:endParaRPr>
          </a:p>
          <a:p>
            <a:pPr indent="-438150" lvl="0" marL="457200" rtl="0" algn="l">
              <a:spcBef>
                <a:spcPts val="0"/>
              </a:spcBef>
              <a:spcAft>
                <a:spcPts val="0"/>
              </a:spcAft>
              <a:buClr>
                <a:schemeClr val="dk1"/>
              </a:buClr>
              <a:buSzPts val="3300"/>
              <a:buFont typeface="Gill Sans"/>
              <a:buChar char="●"/>
            </a:pPr>
            <a:r>
              <a:rPr lang="en-US" sz="3300">
                <a:solidFill>
                  <a:schemeClr val="dk1"/>
                </a:solidFill>
                <a:latin typeface="Gill Sans"/>
                <a:ea typeface="Gill Sans"/>
                <a:cs typeface="Gill Sans"/>
                <a:sym typeface="Gill Sans"/>
              </a:rPr>
              <a:t>Software design analysis and flaws</a:t>
            </a:r>
            <a:endParaRPr sz="3300">
              <a:solidFill>
                <a:schemeClr val="dk1"/>
              </a:solidFill>
              <a:latin typeface="Gill Sans"/>
              <a:ea typeface="Gill Sans"/>
              <a:cs typeface="Gill Sans"/>
              <a:sym typeface="Gill Sans"/>
            </a:endParaRPr>
          </a:p>
        </p:txBody>
      </p:sp>
      <p:sp>
        <p:nvSpPr>
          <p:cNvPr id="101" name="Google Shape;101;p13"/>
          <p:cNvSpPr txBox="1"/>
          <p:nvPr/>
        </p:nvSpPr>
        <p:spPr>
          <a:xfrm>
            <a:off x="28938300" y="20316550"/>
            <a:ext cx="6638100" cy="5386500"/>
          </a:xfrm>
          <a:prstGeom prst="rect">
            <a:avLst/>
          </a:prstGeom>
          <a:solidFill>
            <a:srgbClr val="E1E1E1">
              <a:alpha val="80000"/>
            </a:srgbClr>
          </a:solidFill>
          <a:ln cap="flat" cmpd="sng" w="9525">
            <a:solidFill>
              <a:srgbClr val="000000"/>
            </a:solidFill>
            <a:prstDash val="solid"/>
            <a:round/>
            <a:headEnd len="sm" w="sm" type="none"/>
            <a:tailEnd len="sm" w="sm" type="none"/>
          </a:ln>
        </p:spPr>
        <p:txBody>
          <a:bodyPr anchorCtr="0" anchor="t" bIns="217025" lIns="434075" spcFirstLastPara="1" rIns="434075" wrap="square" tIns="217025">
            <a:noAutofit/>
          </a:bodyPr>
          <a:lstStyle/>
          <a:p>
            <a:pPr indent="0" lvl="0" marL="0" marR="0" rtl="0" algn="l">
              <a:spcBef>
                <a:spcPts val="0"/>
              </a:spcBef>
              <a:spcAft>
                <a:spcPts val="0"/>
              </a:spcAft>
              <a:buNone/>
            </a:pPr>
            <a:r>
              <a:rPr b="1" lang="en-US" sz="5492">
                <a:solidFill>
                  <a:schemeClr val="dk1"/>
                </a:solidFill>
                <a:latin typeface="Gill Sans"/>
                <a:ea typeface="Gill Sans"/>
                <a:cs typeface="Gill Sans"/>
                <a:sym typeface="Gill Sans"/>
              </a:rPr>
              <a:t>Challenges</a:t>
            </a:r>
            <a:endParaRPr sz="800"/>
          </a:p>
          <a:p>
            <a:pPr indent="-438150" lvl="0" marL="457200" marR="0" rtl="0" algn="l">
              <a:spcBef>
                <a:spcPts val="554"/>
              </a:spcBef>
              <a:spcAft>
                <a:spcPts val="0"/>
              </a:spcAft>
              <a:buClr>
                <a:schemeClr val="dk1"/>
              </a:buClr>
              <a:buSzPts val="3300"/>
              <a:buFont typeface="Gill Sans"/>
              <a:buChar char="●"/>
            </a:pPr>
            <a:r>
              <a:rPr lang="en-US" sz="3300">
                <a:solidFill>
                  <a:schemeClr val="dk1"/>
                </a:solidFill>
                <a:latin typeface="Gill Sans"/>
                <a:ea typeface="Gill Sans"/>
                <a:cs typeface="Gill Sans"/>
                <a:sym typeface="Gill Sans"/>
              </a:rPr>
              <a:t>Getting familiar with the project’s functions and documentation</a:t>
            </a:r>
            <a:endParaRPr sz="3300">
              <a:solidFill>
                <a:schemeClr val="dk1"/>
              </a:solidFill>
              <a:latin typeface="Gill Sans"/>
              <a:ea typeface="Gill Sans"/>
              <a:cs typeface="Gill Sans"/>
              <a:sym typeface="Gill Sans"/>
            </a:endParaRPr>
          </a:p>
          <a:p>
            <a:pPr indent="-438150" lvl="0" marL="457200" marR="0" rtl="0" algn="l">
              <a:spcBef>
                <a:spcPts val="0"/>
              </a:spcBef>
              <a:spcAft>
                <a:spcPts val="0"/>
              </a:spcAft>
              <a:buClr>
                <a:schemeClr val="dk1"/>
              </a:buClr>
              <a:buSzPts val="3300"/>
              <a:buFont typeface="Gill Sans"/>
              <a:buChar char="●"/>
            </a:pPr>
            <a:r>
              <a:rPr lang="en-US" sz="3300">
                <a:solidFill>
                  <a:schemeClr val="dk1"/>
                </a:solidFill>
                <a:latin typeface="Gill Sans"/>
                <a:ea typeface="Gill Sans"/>
                <a:cs typeface="Gill Sans"/>
                <a:sym typeface="Gill Sans"/>
              </a:rPr>
              <a:t>All team members relatively unfamiliar with the R language</a:t>
            </a:r>
            <a:endParaRPr sz="3300">
              <a:solidFill>
                <a:schemeClr val="dk1"/>
              </a:solidFill>
              <a:latin typeface="Gill Sans"/>
              <a:ea typeface="Gill Sans"/>
              <a:cs typeface="Gill Sans"/>
              <a:sym typeface="Gill Sans"/>
            </a:endParaRPr>
          </a:p>
          <a:p>
            <a:pPr indent="-438150" lvl="0" marL="457200" marR="0" rtl="0" algn="l">
              <a:spcBef>
                <a:spcPts val="0"/>
              </a:spcBef>
              <a:spcAft>
                <a:spcPts val="0"/>
              </a:spcAft>
              <a:buClr>
                <a:schemeClr val="dk1"/>
              </a:buClr>
              <a:buSzPts val="3300"/>
              <a:buFont typeface="Gill Sans"/>
              <a:buChar char="●"/>
            </a:pPr>
            <a:r>
              <a:rPr lang="en-US" sz="3300">
                <a:solidFill>
                  <a:schemeClr val="dk1"/>
                </a:solidFill>
                <a:latin typeface="Gill Sans"/>
                <a:ea typeface="Gill Sans"/>
                <a:cs typeface="Gill Sans"/>
                <a:sym typeface="Gill Sans"/>
              </a:rPr>
              <a:t>Moving away from Windows to Linux/OSX</a:t>
            </a:r>
            <a:endParaRPr sz="3300">
              <a:solidFill>
                <a:schemeClr val="dk1"/>
              </a:solidFill>
              <a:latin typeface="Gill Sans"/>
              <a:ea typeface="Gill Sans"/>
              <a:cs typeface="Gill Sans"/>
              <a:sym typeface="Gill Sans"/>
            </a:endParaRPr>
          </a:p>
          <a:p>
            <a:pPr indent="0" lvl="0" marL="0" rtl="0" algn="l">
              <a:spcBef>
                <a:spcPts val="554"/>
              </a:spcBef>
              <a:spcAft>
                <a:spcPts val="0"/>
              </a:spcAft>
              <a:buNone/>
            </a:pPr>
            <a:r>
              <a:t/>
            </a:r>
            <a:endParaRPr b="1" sz="5892">
              <a:solidFill>
                <a:schemeClr val="dk1"/>
              </a:solidFill>
              <a:latin typeface="Gill Sans"/>
              <a:ea typeface="Gill Sans"/>
              <a:cs typeface="Gill Sans"/>
              <a:sym typeface="Gill Sans"/>
            </a:endParaRPr>
          </a:p>
        </p:txBody>
      </p:sp>
      <p:pic>
        <p:nvPicPr>
          <p:cNvPr id="102" name="Google Shape;102;p13"/>
          <p:cNvPicPr preferRelativeResize="0"/>
          <p:nvPr/>
        </p:nvPicPr>
        <p:blipFill>
          <a:blip r:embed="rId6">
            <a:alphaModFix/>
          </a:blip>
          <a:stretch>
            <a:fillRect/>
          </a:stretch>
        </p:blipFill>
        <p:spPr>
          <a:xfrm>
            <a:off x="31160081" y="1350775"/>
            <a:ext cx="3394919" cy="3932325"/>
          </a:xfrm>
          <a:prstGeom prst="rect">
            <a:avLst/>
          </a:prstGeom>
          <a:noFill/>
          <a:ln>
            <a:noFill/>
          </a:ln>
        </p:spPr>
      </p:pic>
      <p:sp>
        <p:nvSpPr>
          <p:cNvPr id="103" name="Google Shape;103;p13"/>
          <p:cNvSpPr txBox="1"/>
          <p:nvPr/>
        </p:nvSpPr>
        <p:spPr>
          <a:xfrm>
            <a:off x="1547525" y="10668138"/>
            <a:ext cx="5388000" cy="7088100"/>
          </a:xfrm>
          <a:prstGeom prst="rect">
            <a:avLst/>
          </a:prstGeom>
          <a:solidFill>
            <a:srgbClr val="E1E1E1">
              <a:alpha val="80000"/>
            </a:srgbClr>
          </a:solidFill>
          <a:ln cap="flat" cmpd="sng" w="9525">
            <a:solidFill>
              <a:srgbClr val="000000"/>
            </a:solidFill>
            <a:prstDash val="solid"/>
            <a:round/>
            <a:headEnd len="sm" w="sm" type="none"/>
            <a:tailEnd len="sm" w="sm" type="none"/>
          </a:ln>
        </p:spPr>
        <p:txBody>
          <a:bodyPr anchorCtr="0" anchor="t" bIns="217025" lIns="434075" spcFirstLastPara="1" rIns="434075" wrap="square" tIns="217025">
            <a:noAutofit/>
          </a:bodyPr>
          <a:lstStyle/>
          <a:p>
            <a:pPr indent="0" lvl="0" marL="0" marR="0" rtl="0" algn="l">
              <a:spcBef>
                <a:spcPts val="0"/>
              </a:spcBef>
              <a:spcAft>
                <a:spcPts val="0"/>
              </a:spcAft>
              <a:buNone/>
            </a:pPr>
            <a:r>
              <a:rPr b="1" lang="en-US" sz="5492">
                <a:solidFill>
                  <a:schemeClr val="dk1"/>
                </a:solidFill>
                <a:latin typeface="Gill Sans"/>
                <a:ea typeface="Gill Sans"/>
                <a:cs typeface="Gill Sans"/>
                <a:sym typeface="Gill Sans"/>
              </a:rPr>
              <a:t>Problem</a:t>
            </a:r>
            <a:endParaRPr b="1" sz="5492">
              <a:solidFill>
                <a:schemeClr val="dk1"/>
              </a:solidFill>
              <a:latin typeface="Gill Sans"/>
              <a:ea typeface="Gill Sans"/>
              <a:cs typeface="Gill Sans"/>
              <a:sym typeface="Gill Sans"/>
            </a:endParaRPr>
          </a:p>
          <a:p>
            <a:pPr indent="-444500" lvl="0" marL="457200" rtl="0" algn="l">
              <a:spcBef>
                <a:spcPts val="554"/>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Create reproducible mining software repositories pipeline</a:t>
            </a:r>
            <a:endParaRPr sz="3400">
              <a:solidFill>
                <a:schemeClr val="dk1"/>
              </a:solidFill>
              <a:latin typeface="Gill Sans"/>
              <a:ea typeface="Gill Sans"/>
              <a:cs typeface="Gill Sans"/>
              <a:sym typeface="Gill Sans"/>
            </a:endParaRPr>
          </a:p>
          <a:p>
            <a:pPr indent="-444500" lvl="0" marL="457200" rtl="0" algn="l">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Expose assumptions to mitigate threats to validity in experimental design</a:t>
            </a:r>
            <a:endParaRPr sz="3400">
              <a:solidFill>
                <a:schemeClr val="dk1"/>
              </a:solidFill>
              <a:latin typeface="Gill Sans"/>
              <a:ea typeface="Gill Sans"/>
              <a:cs typeface="Gill Sans"/>
              <a:sym typeface="Gill Sans"/>
            </a:endParaRPr>
          </a:p>
          <a:p>
            <a:pPr indent="-444500" lvl="0" marL="457200" rtl="0" algn="l">
              <a:spcBef>
                <a:spcPts val="0"/>
              </a:spcBef>
              <a:spcAft>
                <a:spcPts val="0"/>
              </a:spcAft>
              <a:buClr>
                <a:schemeClr val="dk1"/>
              </a:buClr>
              <a:buSzPts val="3400"/>
              <a:buFont typeface="Gill Sans"/>
              <a:buChar char="●"/>
            </a:pPr>
            <a:r>
              <a:rPr lang="en-US" sz="3400">
                <a:solidFill>
                  <a:schemeClr val="dk1"/>
                </a:solidFill>
                <a:latin typeface="Gill Sans"/>
                <a:ea typeface="Gill Sans"/>
                <a:cs typeface="Gill Sans"/>
                <a:sym typeface="Gill Sans"/>
              </a:rPr>
              <a:t>Minimal path to data</a:t>
            </a:r>
            <a:endParaRPr sz="3400">
              <a:solidFill>
                <a:schemeClr val="dk1"/>
              </a:solidFill>
              <a:latin typeface="Gill Sans"/>
              <a:ea typeface="Gill Sans"/>
              <a:cs typeface="Gill Sans"/>
              <a:sym typeface="Gill Sans"/>
            </a:endParaRPr>
          </a:p>
        </p:txBody>
      </p:sp>
      <p:sp>
        <p:nvSpPr>
          <p:cNvPr id="104" name="Google Shape;104;p13"/>
          <p:cNvSpPr txBox="1"/>
          <p:nvPr/>
        </p:nvSpPr>
        <p:spPr>
          <a:xfrm>
            <a:off x="30123750" y="5403100"/>
            <a:ext cx="6282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700" u="sng">
                <a:latin typeface="Gill Sans"/>
                <a:ea typeface="Gill Sans"/>
                <a:cs typeface="Gill Sans"/>
                <a:sym typeface="Gill Sans"/>
              </a:rPr>
              <a:t>https://github.com/sailuh/kaiaulu</a:t>
            </a:r>
            <a:endParaRPr sz="4000" u="sng">
              <a:latin typeface="Gill Sans"/>
              <a:ea typeface="Gill Sans"/>
              <a:cs typeface="Gill Sans"/>
              <a:sym typeface="Gill Sans"/>
            </a:endParaRPr>
          </a:p>
        </p:txBody>
      </p:sp>
      <p:pic>
        <p:nvPicPr>
          <p:cNvPr id="105" name="Google Shape;105;p13"/>
          <p:cNvPicPr preferRelativeResize="0"/>
          <p:nvPr/>
        </p:nvPicPr>
        <p:blipFill>
          <a:blip r:embed="rId7">
            <a:alphaModFix/>
          </a:blip>
          <a:stretch>
            <a:fillRect/>
          </a:stretch>
        </p:blipFill>
        <p:spPr>
          <a:xfrm>
            <a:off x="13053375" y="6563575"/>
            <a:ext cx="15562100" cy="12021722"/>
          </a:xfrm>
          <a:prstGeom prst="rect">
            <a:avLst/>
          </a:prstGeom>
          <a:noFill/>
          <a:ln cap="flat" cmpd="sng" w="9525">
            <a:solidFill>
              <a:schemeClr val="dk1"/>
            </a:solidFill>
            <a:prstDash val="solid"/>
            <a:round/>
            <a:headEnd len="sm" w="sm" type="none"/>
            <a:tailEnd len="sm" w="sm" type="none"/>
          </a:ln>
        </p:spPr>
      </p:pic>
      <p:pic>
        <p:nvPicPr>
          <p:cNvPr id="106" name="Google Shape;106;p13"/>
          <p:cNvPicPr preferRelativeResize="0"/>
          <p:nvPr/>
        </p:nvPicPr>
        <p:blipFill>
          <a:blip r:embed="rId8">
            <a:alphaModFix/>
          </a:blip>
          <a:stretch>
            <a:fillRect/>
          </a:stretch>
        </p:blipFill>
        <p:spPr>
          <a:xfrm>
            <a:off x="13036525" y="18943902"/>
            <a:ext cx="15562100" cy="12021722"/>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