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Slab"/>
      <p:regular r:id="rId21"/>
      <p:bold r:id="rId22"/>
    </p:embeddedFont>
    <p:embeddedFont>
      <p:font typeface="Roboto"/>
      <p:regular r:id="rId23"/>
      <p:bold r:id="rId24"/>
      <p:italic r:id="rId25"/>
      <p:boldItalic r:id="rId26"/>
    </p:embeddedFon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C559B23-9264-44B2-A6B0-DD151381ED50}">
  <a:tblStyle styleId="{AC559B23-9264-44B2-A6B0-DD151381ED5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Nuni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archdia.net/DV8ExplorerUserGuide40.html#_topic_Clique" TargetMode="External"/><Relationship Id="rId3" Type="http://schemas.openxmlformats.org/officeDocument/2006/relationships/hyperlink" Target="https://docs.archdia.net/DV8ExplorerUserGuide40.html#_topic_PackageCycle" TargetMode="External"/><Relationship Id="rId4" Type="http://schemas.openxmlformats.org/officeDocument/2006/relationships/hyperlink" Target="https://docs.archdia.net/DV8ExplorerUserGuide40.html#_topic_ImproperInheritance" TargetMode="External"/><Relationship Id="rId5" Type="http://schemas.openxmlformats.org/officeDocument/2006/relationships/hyperlink" Target="https://docs.archdia.net/DV8ExplorerUserGuide40.html#_topic_UnstableInterface" TargetMode="External"/><Relationship Id="rId6" Type="http://schemas.openxmlformats.org/officeDocument/2006/relationships/hyperlink" Target="https://docs.archdia.net/DV8ExplorerUserGuide40.html#_topic_Crossing" TargetMode="External"/><Relationship Id="rId7" Type="http://schemas.openxmlformats.org/officeDocument/2006/relationships/hyperlink" Target="https://docs.archdia.net/DV8ExplorerUserGuide40.html#_topic_ModularityViolation"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73eff221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73eff221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 as you've seen, we contribute to our project via GitHub Pull Request and use it as an issue tracker system to manage our tasks and timeline. We've created milestones and checkboxes on our issues, and our stakeholders provide guidance by putting comments on our pull requests and GitHub issues. Plus, we have meetings every Tuesday from 9:30 to 10:30 am </a:t>
            </a:r>
            <a:r>
              <a:rPr lang="en">
                <a:solidFill>
                  <a:schemeClr val="dk1"/>
                </a:solidFill>
              </a:rPr>
              <a:t>with sponsor and stakeholder</a:t>
            </a:r>
            <a:r>
              <a:rPr lang="en">
                <a:solidFill>
                  <a:schemeClr val="dk1"/>
                </a:solidFill>
              </a:rPr>
              <a:t> and every Thursday from 10:30 to 11:45 am as our team meeting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373eff221b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373eff221b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373eff221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373eff221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39830e391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39830e391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9830e391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9830e391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373eff22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373eff22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373eff221b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373eff221b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1200"/>
              </a:spcBef>
              <a:spcAft>
                <a:spcPts val="0"/>
              </a:spcAft>
              <a:buClr>
                <a:schemeClr val="dk1"/>
              </a:buClr>
              <a:buSzPts val="1000"/>
              <a:buChar char="●"/>
            </a:pPr>
            <a:r>
              <a:rPr lang="en" sz="1000" u="sng">
                <a:solidFill>
                  <a:srgbClr val="DCA10D"/>
                </a:solidFill>
                <a:hlinkClick r:id="rId2">
                  <a:extLst>
                    <a:ext uri="{A12FA001-AC4F-418D-AE19-62706E023703}">
                      <ahyp:hlinkClr val="tx"/>
                    </a:ext>
                  </a:extLst>
                </a:hlinkClick>
              </a:rPr>
              <a:t>Clique:</a:t>
            </a:r>
            <a:r>
              <a:rPr i="1" lang="en" sz="1000">
                <a:solidFill>
                  <a:schemeClr val="dk1"/>
                </a:solidFill>
              </a:rPr>
              <a:t> </a:t>
            </a:r>
            <a:r>
              <a:rPr lang="en" sz="1000">
                <a:solidFill>
                  <a:schemeClr val="dk1"/>
                </a:solidFill>
              </a:rPr>
              <a:t>a group of related files, forming a strongly connected "component".</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u="sng">
                <a:solidFill>
                  <a:srgbClr val="DCA10D"/>
                </a:solidFill>
                <a:hlinkClick r:id="rId3">
                  <a:extLst>
                    <a:ext uri="{A12FA001-AC4F-418D-AE19-62706E023703}">
                      <ahyp:hlinkClr val="tx"/>
                    </a:ext>
                  </a:extLst>
                </a:hlinkClick>
              </a:rPr>
              <a:t>Package Cycle</a:t>
            </a:r>
            <a:r>
              <a:rPr lang="en" sz="1000">
                <a:solidFill>
                  <a:schemeClr val="dk1"/>
                </a:solidFill>
              </a:rPr>
              <a:t>: a group of packages that depend on each other in a cyclic relation.</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u="sng">
                <a:solidFill>
                  <a:srgbClr val="DCA10D"/>
                </a:solidFill>
                <a:hlinkClick r:id="rId4">
                  <a:extLst>
                    <a:ext uri="{A12FA001-AC4F-418D-AE19-62706E023703}">
                      <ahyp:hlinkClr val="tx"/>
                    </a:ext>
                  </a:extLst>
                </a:hlinkClick>
              </a:rPr>
              <a:t>Improper Inheritance</a:t>
            </a:r>
            <a:r>
              <a:rPr lang="en" sz="1000">
                <a:solidFill>
                  <a:schemeClr val="dk1"/>
                </a:solidFill>
              </a:rPr>
              <a:t>: an inheritance hierarchy that violates the Liskov Substitution Principle. Another design flaw is unhealthy inheritance. File b is inheriting from a, but a depends on b. Parent depending on its child.</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rPr>
              <a:t>The following three anti-patterns can only be detected using both structural relation and co-change information: </a:t>
            </a:r>
            <a:endParaRPr sz="1000">
              <a:solidFill>
                <a:schemeClr val="dk1"/>
              </a:solidFill>
            </a:endParaRPr>
          </a:p>
          <a:p>
            <a:pPr indent="-292100" lvl="0" marL="457200" rtl="0" algn="l">
              <a:lnSpc>
                <a:spcPct val="115000"/>
              </a:lnSpc>
              <a:spcBef>
                <a:spcPts val="1200"/>
              </a:spcBef>
              <a:spcAft>
                <a:spcPts val="0"/>
              </a:spcAft>
              <a:buClr>
                <a:schemeClr val="dk1"/>
              </a:buClr>
              <a:buSzPts val="1000"/>
              <a:buChar char="●"/>
            </a:pPr>
            <a:r>
              <a:rPr lang="en" sz="1000" u="sng">
                <a:solidFill>
                  <a:srgbClr val="DCA10D"/>
                </a:solidFill>
                <a:hlinkClick r:id="rId5">
                  <a:extLst>
                    <a:ext uri="{A12FA001-AC4F-418D-AE19-62706E023703}">
                      <ahyp:hlinkClr val="tx"/>
                    </a:ext>
                  </a:extLst>
                </a:hlinkClick>
              </a:rPr>
              <a:t>Unstable Interface:</a:t>
            </a:r>
            <a:r>
              <a:rPr lang="en" sz="1000">
                <a:solidFill>
                  <a:schemeClr val="dk1"/>
                </a:solidFill>
              </a:rPr>
              <a:t> file(s) that have many dependents and frequently change with these dependents. </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u="sng">
                <a:solidFill>
                  <a:srgbClr val="DCA10D"/>
                </a:solidFill>
                <a:hlinkClick r:id="rId6">
                  <a:extLst>
                    <a:ext uri="{A12FA001-AC4F-418D-AE19-62706E023703}">
                      <ahyp:hlinkClr val="tx"/>
                    </a:ext>
                  </a:extLst>
                </a:hlinkClick>
              </a:rPr>
              <a:t>Crossing</a:t>
            </a:r>
            <a:r>
              <a:rPr lang="en" sz="1000">
                <a:solidFill>
                  <a:schemeClr val="dk1"/>
                </a:solidFill>
              </a:rPr>
              <a:t>: a file with both high fan-in and high fan-out and frequently changes with all of its relationships—the set of files that it depends on and the set of files that depend on it. </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u="sng">
                <a:solidFill>
                  <a:srgbClr val="DCA10D"/>
                </a:solidFill>
                <a:hlinkClick r:id="rId7">
                  <a:extLst>
                    <a:ext uri="{A12FA001-AC4F-418D-AE19-62706E023703}">
                      <ahyp:hlinkClr val="tx"/>
                    </a:ext>
                  </a:extLst>
                </a:hlinkClick>
              </a:rPr>
              <a:t>Modularity Violation</a:t>
            </a:r>
            <a:r>
              <a:rPr lang="en" sz="1000">
                <a:solidFill>
                  <a:schemeClr val="dk1"/>
                </a:solidFill>
              </a:rPr>
              <a:t>: a group of files that do not have structural relationships but frequently change together.</a:t>
            </a:r>
            <a:endParaRPr sz="10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73eff22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73eff22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at the end of this semester, we're basically wrapping up the tasks that we've broken down into these three milestones.  For milestone 1, we've improved the documentation and added unit testing to Kaiaulu.  In milestone 2, we were working on tasks such as adding a Bugzilla wrapper and a crawler function to download and parse project data.  And finally, for milestone 3, we've integrated DV8 which was mentioned in the last slide, into Kaiaulu.</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73eff221b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73eff221b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break the bugzilla into two section, one is bugzilla wrapper, another is bugzilla </a:t>
            </a:r>
            <a:r>
              <a:rPr lang="en"/>
              <a:t>crawler</a:t>
            </a:r>
            <a:r>
              <a:rPr lang="en"/>
              <a:t>. In bugzilla wrapper we created wrapper function to call perceval command to get project data from two backend; traditional and REST API backends. And created a parser function to shown these project data as data table. In bugzilla crawler, we created function to send GET request (which use httr package) to bugzilla site to get project data, and parse the project data to data table</a:t>
            </a:r>
            <a:endParaRPr/>
          </a:p>
          <a:p>
            <a:pPr indent="0" lvl="0" marL="0" rtl="0" algn="l">
              <a:spcBef>
                <a:spcPts val="0"/>
              </a:spcBef>
              <a:spcAft>
                <a:spcPts val="0"/>
              </a:spcAft>
              <a:buNone/>
            </a:pPr>
            <a:r>
              <a:rPr lang="en"/>
              <a:t>For DV8, we also created wrapper function to call DV8 command and parser function and new data representation that are not available in DV8 for new analysis. Most importantly, defined functionality to export any </a:t>
            </a:r>
            <a:r>
              <a:rPr lang="en"/>
              <a:t>type of Kaiaulu graph to JSON for [inter-oper-ability] with tools like DV8</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73eff221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73eff221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73eff221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73eff221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73eff221b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73eff221b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a:solidFill>
                  <a:schemeClr val="dk1"/>
                </a:solidFill>
                <a:latin typeface="Roboto"/>
                <a:ea typeface="Roboto"/>
                <a:cs typeface="Roboto"/>
                <a:sym typeface="Roboto"/>
              </a:rPr>
              <a:t>The graphs, created with the help of the DV8 tool we integrated into Kaiaulu, are showing our contributions over milestone 3 on the left and overall on the right. The black dots are contributors and the other colored nodes are files we were involved in.</a:t>
            </a:r>
            <a:endParaRPr>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rPr lang="en">
                <a:solidFill>
                  <a:schemeClr val="dk1"/>
                </a:solidFill>
                <a:latin typeface="Roboto"/>
                <a:ea typeface="Roboto"/>
                <a:cs typeface="Roboto"/>
                <a:sym typeface="Roboto"/>
              </a:rPr>
              <a:t>Feedback:</a:t>
            </a:r>
            <a:endParaRPr>
              <a:solidFill>
                <a:schemeClr val="dk1"/>
              </a:solidFill>
              <a:latin typeface="Roboto"/>
              <a:ea typeface="Roboto"/>
              <a:cs typeface="Roboto"/>
              <a:sym typeface="Roboto"/>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The group succeeded, as the image shows, through the 3 milestones, to go in such a short time frame from users to effective contributors of Kaiaulu. The group's success extends beyond deliverables: The team was able to parallelize three milestones across, at times, tight schedules and multi-task effectively, leading to high-quality deliverables and strong communication. I am happy to see the UH ICS program's soon-to-be alumni hold high standards for their development practices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73eff221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73eff221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Kaiaulu</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Leilani, Nicholas, Malia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Management and Delivery</a:t>
            </a:r>
            <a:endParaRPr/>
          </a:p>
        </p:txBody>
      </p:sp>
      <p:sp>
        <p:nvSpPr>
          <p:cNvPr id="124" name="Google Shape;124;p22"/>
          <p:cNvSpPr txBox="1"/>
          <p:nvPr/>
        </p:nvSpPr>
        <p:spPr>
          <a:xfrm>
            <a:off x="463475" y="1521500"/>
            <a:ext cx="7759500" cy="32766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Nunito"/>
              <a:buChar char="●"/>
            </a:pPr>
            <a:r>
              <a:rPr lang="en" sz="1500">
                <a:solidFill>
                  <a:schemeClr val="dk1"/>
                </a:solidFill>
                <a:latin typeface="Nunito"/>
                <a:ea typeface="Nunito"/>
                <a:cs typeface="Nunito"/>
                <a:sym typeface="Nunito"/>
              </a:rPr>
              <a:t>Contributions:</a:t>
            </a:r>
            <a:endParaRPr sz="1500">
              <a:solidFill>
                <a:schemeClr val="dk1"/>
              </a:solidFill>
              <a:latin typeface="Nunito"/>
              <a:ea typeface="Nunito"/>
              <a:cs typeface="Nunito"/>
              <a:sym typeface="Nunito"/>
            </a:endParaRPr>
          </a:p>
          <a:p>
            <a:pPr indent="-311150" lvl="1" marL="914400" rtl="0" algn="l">
              <a:lnSpc>
                <a:spcPct val="115000"/>
              </a:lnSpc>
              <a:spcBef>
                <a:spcPts val="0"/>
              </a:spcBef>
              <a:spcAft>
                <a:spcPts val="0"/>
              </a:spcAft>
              <a:buClr>
                <a:schemeClr val="dk1"/>
              </a:buClr>
              <a:buSzPts val="1300"/>
              <a:buFont typeface="Nunito"/>
              <a:buChar char="○"/>
            </a:pPr>
            <a:r>
              <a:rPr lang="en" sz="1300">
                <a:solidFill>
                  <a:schemeClr val="dk1"/>
                </a:solidFill>
                <a:latin typeface="Nunito"/>
                <a:ea typeface="Nunito"/>
                <a:cs typeface="Nunito"/>
                <a:sym typeface="Nunito"/>
              </a:rPr>
              <a:t>Made publicly via GitHub Pull Request/Issue Tracker system</a:t>
            </a:r>
            <a:endParaRPr sz="1300">
              <a:solidFill>
                <a:schemeClr val="dk1"/>
              </a:solidFill>
              <a:latin typeface="Nunito"/>
              <a:ea typeface="Nunito"/>
              <a:cs typeface="Nunito"/>
              <a:sym typeface="Nunito"/>
            </a:endParaRPr>
          </a:p>
          <a:p>
            <a:pPr indent="-311150" lvl="1" marL="914400" rtl="0" algn="l">
              <a:lnSpc>
                <a:spcPct val="115000"/>
              </a:lnSpc>
              <a:spcBef>
                <a:spcPts val="0"/>
              </a:spcBef>
              <a:spcAft>
                <a:spcPts val="0"/>
              </a:spcAft>
              <a:buClr>
                <a:schemeClr val="dk1"/>
              </a:buClr>
              <a:buSzPts val="1300"/>
              <a:buFont typeface="Nunito"/>
              <a:buChar char="○"/>
            </a:pPr>
            <a:r>
              <a:rPr lang="en" sz="1300">
                <a:solidFill>
                  <a:schemeClr val="dk1"/>
                </a:solidFill>
                <a:latin typeface="Nunito"/>
                <a:ea typeface="Nunito"/>
                <a:cs typeface="Nunito"/>
                <a:sym typeface="Nunito"/>
              </a:rPr>
              <a:t>Unit tested on every commit/pull request</a:t>
            </a:r>
            <a:endParaRPr sz="1300">
              <a:solidFill>
                <a:schemeClr val="dk1"/>
              </a:solidFill>
              <a:latin typeface="Nunito"/>
              <a:ea typeface="Nunito"/>
              <a:cs typeface="Nunito"/>
              <a:sym typeface="Nunito"/>
            </a:endParaRPr>
          </a:p>
          <a:p>
            <a:pPr indent="-323850" lvl="0" marL="457200" rtl="0" algn="l">
              <a:lnSpc>
                <a:spcPct val="115000"/>
              </a:lnSpc>
              <a:spcBef>
                <a:spcPts val="0"/>
              </a:spcBef>
              <a:spcAft>
                <a:spcPts val="0"/>
              </a:spcAft>
              <a:buClr>
                <a:schemeClr val="dk1"/>
              </a:buClr>
              <a:buSzPts val="1500"/>
              <a:buFont typeface="Nunito"/>
              <a:buChar char="●"/>
            </a:pPr>
            <a:r>
              <a:rPr lang="en" sz="1500">
                <a:solidFill>
                  <a:schemeClr val="dk1"/>
                </a:solidFill>
                <a:latin typeface="Nunito"/>
                <a:ea typeface="Nunito"/>
                <a:cs typeface="Nunito"/>
                <a:sym typeface="Nunito"/>
              </a:rPr>
              <a:t>Task Management</a:t>
            </a:r>
            <a:r>
              <a:rPr lang="en" sz="1500">
                <a:solidFill>
                  <a:schemeClr val="dk1"/>
                </a:solidFill>
                <a:latin typeface="Nunito"/>
                <a:ea typeface="Nunito"/>
                <a:cs typeface="Nunito"/>
                <a:sym typeface="Nunito"/>
              </a:rPr>
              <a:t>:</a:t>
            </a:r>
            <a:endParaRPr sz="1500">
              <a:solidFill>
                <a:schemeClr val="dk1"/>
              </a:solidFill>
              <a:latin typeface="Nunito"/>
              <a:ea typeface="Nunito"/>
              <a:cs typeface="Nunito"/>
              <a:sym typeface="Nunito"/>
            </a:endParaRPr>
          </a:p>
          <a:p>
            <a:pPr indent="-311150" lvl="1" marL="914400" rtl="0" algn="l">
              <a:lnSpc>
                <a:spcPct val="115000"/>
              </a:lnSpc>
              <a:spcBef>
                <a:spcPts val="0"/>
              </a:spcBef>
              <a:spcAft>
                <a:spcPts val="0"/>
              </a:spcAft>
              <a:buClr>
                <a:schemeClr val="dk1"/>
              </a:buClr>
              <a:buSzPts val="1300"/>
              <a:buFont typeface="Nunito"/>
              <a:buChar char="○"/>
            </a:pPr>
            <a:r>
              <a:rPr lang="en" sz="1300">
                <a:solidFill>
                  <a:schemeClr val="dk1"/>
                </a:solidFill>
                <a:latin typeface="Nunito"/>
                <a:ea typeface="Nunito"/>
                <a:cs typeface="Nunito"/>
                <a:sym typeface="Nunito"/>
              </a:rPr>
              <a:t>Github project board</a:t>
            </a:r>
            <a:endParaRPr sz="1300">
              <a:solidFill>
                <a:schemeClr val="dk1"/>
              </a:solidFill>
              <a:latin typeface="Nunito"/>
              <a:ea typeface="Nunito"/>
              <a:cs typeface="Nunito"/>
              <a:sym typeface="Nunito"/>
            </a:endParaRPr>
          </a:p>
          <a:p>
            <a:pPr indent="-311150" lvl="1" marL="914400" rtl="0" algn="l">
              <a:lnSpc>
                <a:spcPct val="115000"/>
              </a:lnSpc>
              <a:spcBef>
                <a:spcPts val="0"/>
              </a:spcBef>
              <a:spcAft>
                <a:spcPts val="0"/>
              </a:spcAft>
              <a:buClr>
                <a:schemeClr val="dk1"/>
              </a:buClr>
              <a:buSzPts val="1300"/>
              <a:buFont typeface="Nunito"/>
              <a:buChar char="○"/>
            </a:pPr>
            <a:r>
              <a:rPr lang="en" sz="1300">
                <a:solidFill>
                  <a:schemeClr val="dk1"/>
                </a:solidFill>
                <a:latin typeface="Nunito"/>
                <a:ea typeface="Nunito"/>
                <a:cs typeface="Nunito"/>
                <a:sym typeface="Nunito"/>
              </a:rPr>
              <a:t>Member task list under each issue</a:t>
            </a:r>
            <a:endParaRPr sz="1300">
              <a:solidFill>
                <a:schemeClr val="dk1"/>
              </a:solidFill>
              <a:latin typeface="Nunito"/>
              <a:ea typeface="Nunito"/>
              <a:cs typeface="Nunito"/>
              <a:sym typeface="Nunito"/>
            </a:endParaRPr>
          </a:p>
          <a:p>
            <a:pPr indent="-311150" lvl="1" marL="914400" rtl="0" algn="l">
              <a:lnSpc>
                <a:spcPct val="115000"/>
              </a:lnSpc>
              <a:spcBef>
                <a:spcPts val="0"/>
              </a:spcBef>
              <a:spcAft>
                <a:spcPts val="0"/>
              </a:spcAft>
              <a:buClr>
                <a:schemeClr val="dk1"/>
              </a:buClr>
              <a:buSzPts val="1300"/>
              <a:buFont typeface="Nunito"/>
              <a:buChar char="○"/>
            </a:pPr>
            <a:r>
              <a:rPr lang="en" sz="1300">
                <a:solidFill>
                  <a:schemeClr val="dk1"/>
                </a:solidFill>
                <a:latin typeface="Nunito"/>
                <a:ea typeface="Nunito"/>
                <a:cs typeface="Nunito"/>
                <a:sym typeface="Nunito"/>
              </a:rPr>
              <a:t>Milestone timeline</a:t>
            </a:r>
            <a:endParaRPr sz="1300">
              <a:solidFill>
                <a:schemeClr val="dk1"/>
              </a:solidFill>
              <a:latin typeface="Nunito"/>
              <a:ea typeface="Nunito"/>
              <a:cs typeface="Nunito"/>
              <a:sym typeface="Nunito"/>
            </a:endParaRPr>
          </a:p>
          <a:p>
            <a:pPr indent="-311150" lvl="0" marL="457200" rtl="0" algn="l">
              <a:lnSpc>
                <a:spcPct val="115000"/>
              </a:lnSpc>
              <a:spcBef>
                <a:spcPts val="0"/>
              </a:spcBef>
              <a:spcAft>
                <a:spcPts val="0"/>
              </a:spcAft>
              <a:buClr>
                <a:schemeClr val="dk1"/>
              </a:buClr>
              <a:buSzPts val="1300"/>
              <a:buFont typeface="Nunito"/>
              <a:buChar char="●"/>
            </a:pPr>
            <a:r>
              <a:rPr lang="en" sz="1300">
                <a:solidFill>
                  <a:schemeClr val="dk1"/>
                </a:solidFill>
                <a:latin typeface="Nunito"/>
                <a:ea typeface="Nunito"/>
                <a:cs typeface="Nunito"/>
                <a:sym typeface="Nunito"/>
              </a:rPr>
              <a:t>Communication:</a:t>
            </a:r>
            <a:endParaRPr sz="1300">
              <a:solidFill>
                <a:schemeClr val="dk1"/>
              </a:solidFill>
              <a:latin typeface="Nunito"/>
              <a:ea typeface="Nunito"/>
              <a:cs typeface="Nunito"/>
              <a:sym typeface="Nunito"/>
            </a:endParaRPr>
          </a:p>
          <a:p>
            <a:pPr indent="-311150" lvl="1" marL="914400" rtl="0" algn="l">
              <a:lnSpc>
                <a:spcPct val="115000"/>
              </a:lnSpc>
              <a:spcBef>
                <a:spcPts val="0"/>
              </a:spcBef>
              <a:spcAft>
                <a:spcPts val="0"/>
              </a:spcAft>
              <a:buClr>
                <a:schemeClr val="dk1"/>
              </a:buClr>
              <a:buSzPts val="1300"/>
              <a:buFont typeface="Nunito"/>
              <a:buChar char="○"/>
            </a:pPr>
            <a:r>
              <a:rPr lang="en" sz="1300">
                <a:solidFill>
                  <a:schemeClr val="dk1"/>
                </a:solidFill>
                <a:latin typeface="Nunito"/>
                <a:ea typeface="Nunito"/>
                <a:cs typeface="Nunito"/>
                <a:sym typeface="Nunito"/>
              </a:rPr>
              <a:t>Github Issues</a:t>
            </a:r>
            <a:endParaRPr sz="1300">
              <a:solidFill>
                <a:schemeClr val="dk1"/>
              </a:solidFill>
              <a:latin typeface="Nunito"/>
              <a:ea typeface="Nunito"/>
              <a:cs typeface="Nunito"/>
              <a:sym typeface="Nunito"/>
            </a:endParaRPr>
          </a:p>
          <a:p>
            <a:pPr indent="-311150" lvl="1" marL="914400" rtl="0" algn="l">
              <a:lnSpc>
                <a:spcPct val="115000"/>
              </a:lnSpc>
              <a:spcBef>
                <a:spcPts val="0"/>
              </a:spcBef>
              <a:spcAft>
                <a:spcPts val="0"/>
              </a:spcAft>
              <a:buClr>
                <a:schemeClr val="dk1"/>
              </a:buClr>
              <a:buSzPts val="1300"/>
              <a:buFont typeface="Nunito"/>
              <a:buChar char="○"/>
            </a:pPr>
            <a:r>
              <a:rPr lang="en" sz="1300">
                <a:solidFill>
                  <a:schemeClr val="dk1"/>
                </a:solidFill>
                <a:latin typeface="Nunito"/>
                <a:ea typeface="Nunito"/>
                <a:cs typeface="Nunito"/>
                <a:sym typeface="Nunito"/>
              </a:rPr>
              <a:t>Github pull requests</a:t>
            </a:r>
            <a:endParaRPr sz="1300">
              <a:solidFill>
                <a:schemeClr val="dk1"/>
              </a:solidFill>
              <a:latin typeface="Nunito"/>
              <a:ea typeface="Nunito"/>
              <a:cs typeface="Nunito"/>
              <a:sym typeface="Nunito"/>
            </a:endParaRPr>
          </a:p>
          <a:p>
            <a:pPr indent="-311150" lvl="1" marL="914400" rtl="0" algn="l">
              <a:lnSpc>
                <a:spcPct val="115000"/>
              </a:lnSpc>
              <a:spcBef>
                <a:spcPts val="0"/>
              </a:spcBef>
              <a:spcAft>
                <a:spcPts val="0"/>
              </a:spcAft>
              <a:buClr>
                <a:schemeClr val="dk1"/>
              </a:buClr>
              <a:buSzPts val="1300"/>
              <a:buFont typeface="Nunito"/>
              <a:buChar char="○"/>
            </a:pPr>
            <a:r>
              <a:rPr lang="en" sz="1300">
                <a:solidFill>
                  <a:schemeClr val="dk1"/>
                </a:solidFill>
                <a:latin typeface="Nunito"/>
                <a:ea typeface="Nunito"/>
                <a:cs typeface="Nunito"/>
                <a:sym typeface="Nunito"/>
              </a:rPr>
              <a:t>Weekly meetings</a:t>
            </a:r>
            <a:endParaRPr sz="1300">
              <a:solidFill>
                <a:schemeClr val="dk1"/>
              </a:solidFill>
              <a:latin typeface="Nunito"/>
              <a:ea typeface="Nunito"/>
              <a:cs typeface="Nunito"/>
              <a:sym typeface="Nunito"/>
            </a:endParaRPr>
          </a:p>
          <a:p>
            <a:pPr indent="-311150" lvl="2" marL="1371600" rtl="0" algn="l">
              <a:lnSpc>
                <a:spcPct val="115000"/>
              </a:lnSpc>
              <a:spcBef>
                <a:spcPts val="0"/>
              </a:spcBef>
              <a:spcAft>
                <a:spcPts val="0"/>
              </a:spcAft>
              <a:buClr>
                <a:schemeClr val="dk1"/>
              </a:buClr>
              <a:buSzPts val="1300"/>
              <a:buFont typeface="Nunito"/>
              <a:buChar char="■"/>
            </a:pPr>
            <a:r>
              <a:rPr lang="en" sz="1300">
                <a:solidFill>
                  <a:schemeClr val="dk1"/>
                </a:solidFill>
                <a:latin typeface="Nunito"/>
                <a:ea typeface="Nunito"/>
                <a:cs typeface="Nunito"/>
                <a:sym typeface="Nunito"/>
              </a:rPr>
              <a:t>Tuesdays: 9:30-10:30am</a:t>
            </a:r>
            <a:endParaRPr sz="1300">
              <a:solidFill>
                <a:schemeClr val="dk1"/>
              </a:solidFill>
              <a:latin typeface="Nunito"/>
              <a:ea typeface="Nunito"/>
              <a:cs typeface="Nunito"/>
              <a:sym typeface="Nunito"/>
            </a:endParaRPr>
          </a:p>
          <a:p>
            <a:pPr indent="-311150" lvl="2" marL="1371600" rtl="0" algn="l">
              <a:lnSpc>
                <a:spcPct val="115000"/>
              </a:lnSpc>
              <a:spcBef>
                <a:spcPts val="0"/>
              </a:spcBef>
              <a:spcAft>
                <a:spcPts val="0"/>
              </a:spcAft>
              <a:buClr>
                <a:schemeClr val="dk1"/>
              </a:buClr>
              <a:buSzPts val="1300"/>
              <a:buFont typeface="Nunito"/>
              <a:buChar char="■"/>
            </a:pPr>
            <a:r>
              <a:rPr lang="en" sz="1300">
                <a:solidFill>
                  <a:schemeClr val="dk1"/>
                </a:solidFill>
                <a:latin typeface="Nunito"/>
                <a:ea typeface="Nunito"/>
                <a:cs typeface="Nunito"/>
                <a:sym typeface="Nunito"/>
              </a:rPr>
              <a:t>Thursdays: 10:30-11:45am</a:t>
            </a:r>
            <a:endParaRPr sz="1300">
              <a:solidFill>
                <a:schemeClr val="dk1"/>
              </a:solidFill>
              <a:latin typeface="Nunito"/>
              <a:ea typeface="Nunito"/>
              <a:cs typeface="Nunito"/>
              <a:sym typeface="Nunito"/>
            </a:endParaRPr>
          </a:p>
        </p:txBody>
      </p:sp>
      <p:pic>
        <p:nvPicPr>
          <p:cNvPr id="125" name="Google Shape;125;p22"/>
          <p:cNvPicPr preferRelativeResize="0"/>
          <p:nvPr/>
        </p:nvPicPr>
        <p:blipFill rotWithShape="1">
          <a:blip r:embed="rId3">
            <a:alphaModFix/>
          </a:blip>
          <a:srcRect b="17507" l="8301" r="6206" t="15080"/>
          <a:stretch/>
        </p:blipFill>
        <p:spPr>
          <a:xfrm>
            <a:off x="6206525" y="1373175"/>
            <a:ext cx="2443050" cy="1078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3"/>
          <p:cNvPicPr preferRelativeResize="0"/>
          <p:nvPr/>
        </p:nvPicPr>
        <p:blipFill>
          <a:blip r:embed="rId3">
            <a:alphaModFix/>
          </a:blip>
          <a:stretch>
            <a:fillRect/>
          </a:stretch>
        </p:blipFill>
        <p:spPr>
          <a:xfrm>
            <a:off x="152400" y="238013"/>
            <a:ext cx="8839199" cy="4667476"/>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Reflections</a:t>
            </a:r>
            <a:endParaRPr/>
          </a:p>
        </p:txBody>
      </p:sp>
      <p:sp>
        <p:nvSpPr>
          <p:cNvPr id="136" name="Google Shape;136;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47500" lnSpcReduction="10000"/>
          </a:bodyPr>
          <a:lstStyle/>
          <a:p>
            <a:pPr indent="-297542" lvl="0" marL="457200" rtl="0" algn="l">
              <a:spcBef>
                <a:spcPts val="0"/>
              </a:spcBef>
              <a:spcAft>
                <a:spcPts val="0"/>
              </a:spcAft>
              <a:buSzPct val="100000"/>
              <a:buChar char="●"/>
            </a:pPr>
            <a:r>
              <a:rPr lang="en" sz="2285"/>
              <a:t>What went right?</a:t>
            </a:r>
            <a:endParaRPr sz="2285"/>
          </a:p>
          <a:p>
            <a:pPr indent="-297542" lvl="1" marL="914400" rtl="0" algn="l">
              <a:spcBef>
                <a:spcPts val="0"/>
              </a:spcBef>
              <a:spcAft>
                <a:spcPts val="0"/>
              </a:spcAft>
              <a:buSzPct val="100000"/>
              <a:buChar char="○"/>
            </a:pPr>
            <a:r>
              <a:rPr lang="en" sz="2285"/>
              <a:t>Successfully created deliverables for each milestone</a:t>
            </a:r>
            <a:endParaRPr sz="2285"/>
          </a:p>
          <a:p>
            <a:pPr indent="-297542" lvl="0" marL="457200" rtl="0" algn="l">
              <a:spcBef>
                <a:spcPts val="0"/>
              </a:spcBef>
              <a:spcAft>
                <a:spcPts val="0"/>
              </a:spcAft>
              <a:buSzPct val="100000"/>
              <a:buChar char="●"/>
            </a:pPr>
            <a:r>
              <a:rPr lang="en" sz="2285"/>
              <a:t>What went wrong?</a:t>
            </a:r>
            <a:endParaRPr sz="2285"/>
          </a:p>
          <a:p>
            <a:pPr indent="-297542" lvl="1" marL="914400" rtl="0" algn="l">
              <a:spcBef>
                <a:spcPts val="0"/>
              </a:spcBef>
              <a:spcAft>
                <a:spcPts val="0"/>
              </a:spcAft>
              <a:buSzPct val="100000"/>
              <a:buChar char="○"/>
            </a:pPr>
            <a:r>
              <a:rPr lang="en" sz="2285"/>
              <a:t>Missing messages on GitHub issues/pull requests</a:t>
            </a:r>
            <a:endParaRPr sz="2285"/>
          </a:p>
          <a:p>
            <a:pPr indent="-297542" lvl="0" marL="457200" rtl="0" algn="l">
              <a:spcBef>
                <a:spcPts val="0"/>
              </a:spcBef>
              <a:spcAft>
                <a:spcPts val="0"/>
              </a:spcAft>
              <a:buSzPct val="100000"/>
              <a:buChar char="●"/>
            </a:pPr>
            <a:r>
              <a:rPr lang="en" sz="2285"/>
              <a:t>What could have been done differently?</a:t>
            </a:r>
            <a:endParaRPr sz="2285"/>
          </a:p>
          <a:p>
            <a:pPr indent="-297542" lvl="1" marL="914400" rtl="0" algn="l">
              <a:spcBef>
                <a:spcPts val="0"/>
              </a:spcBef>
              <a:spcAft>
                <a:spcPts val="0"/>
              </a:spcAft>
              <a:buSzPct val="100000"/>
              <a:buChar char="○"/>
            </a:pPr>
            <a:r>
              <a:rPr lang="en" sz="2285"/>
              <a:t>Should switch from Windows to Linux earlier</a:t>
            </a:r>
            <a:endParaRPr sz="2285"/>
          </a:p>
          <a:p>
            <a:pPr indent="-297542" lvl="1" marL="914400" rtl="0" algn="l">
              <a:spcBef>
                <a:spcPts val="0"/>
              </a:spcBef>
              <a:spcAft>
                <a:spcPts val="0"/>
              </a:spcAft>
              <a:buSzPct val="100000"/>
              <a:buChar char="○"/>
            </a:pPr>
            <a:r>
              <a:rPr lang="en" sz="2285"/>
              <a:t>Falling behind on task/milestone due dates</a:t>
            </a:r>
            <a:endParaRPr sz="2285"/>
          </a:p>
          <a:p>
            <a:pPr indent="-297542" lvl="1" marL="914400" rtl="0" algn="l">
              <a:spcBef>
                <a:spcPts val="0"/>
              </a:spcBef>
              <a:spcAft>
                <a:spcPts val="0"/>
              </a:spcAft>
              <a:buSzPct val="100000"/>
              <a:buChar char="○"/>
            </a:pPr>
            <a:r>
              <a:rPr lang="en" sz="2285"/>
              <a:t>More planning on task distribution</a:t>
            </a:r>
            <a:endParaRPr sz="2285"/>
          </a:p>
          <a:p>
            <a:pPr indent="-297542" lvl="0" marL="457200" rtl="0" algn="l">
              <a:spcBef>
                <a:spcPts val="0"/>
              </a:spcBef>
              <a:spcAft>
                <a:spcPts val="0"/>
              </a:spcAft>
              <a:buSzPct val="100000"/>
              <a:buChar char="●"/>
            </a:pPr>
            <a:r>
              <a:rPr lang="en" sz="2285"/>
              <a:t>Technical/soft skills </a:t>
            </a:r>
            <a:endParaRPr sz="2285"/>
          </a:p>
          <a:p>
            <a:pPr indent="-297542" lvl="1" marL="914400" rtl="0" algn="l">
              <a:spcBef>
                <a:spcPts val="0"/>
              </a:spcBef>
              <a:spcAft>
                <a:spcPts val="0"/>
              </a:spcAft>
              <a:buSzPct val="100000"/>
              <a:buChar char="○"/>
            </a:pPr>
            <a:r>
              <a:rPr lang="en" sz="2285"/>
              <a:t>Learning Git (instead of GitHub Desktop)</a:t>
            </a:r>
            <a:endParaRPr sz="2285"/>
          </a:p>
          <a:p>
            <a:pPr indent="-297542" lvl="1" marL="914400" rtl="0" algn="l">
              <a:spcBef>
                <a:spcPts val="0"/>
              </a:spcBef>
              <a:spcAft>
                <a:spcPts val="0"/>
              </a:spcAft>
              <a:buSzPct val="100000"/>
              <a:buChar char="○"/>
            </a:pPr>
            <a:r>
              <a:rPr lang="en" sz="2285"/>
              <a:t>Learning R &amp; RStudio</a:t>
            </a:r>
            <a:endParaRPr sz="2285"/>
          </a:p>
          <a:p>
            <a:pPr indent="-297542" lvl="1" marL="914400" rtl="0" algn="l">
              <a:spcBef>
                <a:spcPts val="0"/>
              </a:spcBef>
              <a:spcAft>
                <a:spcPts val="0"/>
              </a:spcAft>
              <a:buSzPct val="100000"/>
              <a:buChar char="○"/>
            </a:pPr>
            <a:r>
              <a:rPr lang="en" sz="2285"/>
              <a:t>Using GitHub pull requests</a:t>
            </a:r>
            <a:endParaRPr sz="2285"/>
          </a:p>
          <a:p>
            <a:pPr indent="-297542" lvl="1" marL="914400" rtl="0" algn="l">
              <a:spcBef>
                <a:spcPts val="0"/>
              </a:spcBef>
              <a:spcAft>
                <a:spcPts val="0"/>
              </a:spcAft>
              <a:buSzPct val="100000"/>
              <a:buChar char="○"/>
            </a:pPr>
            <a:r>
              <a:rPr lang="en" sz="2285"/>
              <a:t>Communication with clients</a:t>
            </a:r>
            <a:endParaRPr sz="2285"/>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37" name="Google Shape;137;p24"/>
          <p:cNvPicPr preferRelativeResize="0"/>
          <p:nvPr/>
        </p:nvPicPr>
        <p:blipFill>
          <a:blip r:embed="rId3">
            <a:alphaModFix/>
          </a:blip>
          <a:stretch>
            <a:fillRect/>
          </a:stretch>
        </p:blipFill>
        <p:spPr>
          <a:xfrm>
            <a:off x="5241450" y="717176"/>
            <a:ext cx="3457873" cy="1445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Next Steps</a:t>
            </a:r>
            <a:endParaRPr/>
          </a:p>
        </p:txBody>
      </p:sp>
      <p:sp>
        <p:nvSpPr>
          <p:cNvPr id="143" name="Google Shape;143;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Our Next Steps</a:t>
            </a:r>
            <a:endParaRPr sz="2100"/>
          </a:p>
          <a:p>
            <a:pPr indent="-336550" lvl="1" marL="914400" rtl="0" algn="l">
              <a:spcBef>
                <a:spcPts val="0"/>
              </a:spcBef>
              <a:spcAft>
                <a:spcPts val="0"/>
              </a:spcAft>
              <a:buSzPts val="1700"/>
              <a:buChar char="○"/>
            </a:pPr>
            <a:r>
              <a:rPr lang="en" sz="1700"/>
              <a:t>Finishing up DV8 functions </a:t>
            </a:r>
            <a:endParaRPr sz="1700"/>
          </a:p>
          <a:p>
            <a:pPr indent="-336550" lvl="1" marL="914400" rtl="0" algn="l">
              <a:spcBef>
                <a:spcPts val="0"/>
              </a:spcBef>
              <a:spcAft>
                <a:spcPts val="0"/>
              </a:spcAft>
              <a:buSzPts val="1700"/>
              <a:buChar char="○"/>
            </a:pPr>
            <a:r>
              <a:rPr lang="en" sz="1700"/>
              <a:t>Finishing up Bugzilla functions, notebook, and unit testing</a:t>
            </a:r>
            <a:endParaRPr sz="1700"/>
          </a:p>
          <a:p>
            <a:pPr indent="-361950" lvl="0" marL="457200" rtl="0" algn="l">
              <a:spcBef>
                <a:spcPts val="0"/>
              </a:spcBef>
              <a:spcAft>
                <a:spcPts val="0"/>
              </a:spcAft>
              <a:buSzPts val="2100"/>
              <a:buChar char="●"/>
            </a:pPr>
            <a:r>
              <a:rPr lang="en" sz="2100"/>
              <a:t>Client Next Steps</a:t>
            </a:r>
            <a:endParaRPr sz="2100"/>
          </a:p>
          <a:p>
            <a:pPr indent="-336550" lvl="1" marL="914400" rtl="0" algn="l">
              <a:spcBef>
                <a:spcPts val="0"/>
              </a:spcBef>
              <a:spcAft>
                <a:spcPts val="0"/>
              </a:spcAft>
              <a:buSzPts val="1700"/>
              <a:buChar char="○"/>
            </a:pPr>
            <a:r>
              <a:rPr lang="en" sz="1700"/>
              <a:t>Adding new functionality</a:t>
            </a:r>
            <a:endParaRPr sz="1700"/>
          </a:p>
          <a:p>
            <a:pPr indent="-336550" lvl="2" marL="1371600" rtl="0" algn="l">
              <a:spcBef>
                <a:spcPts val="0"/>
              </a:spcBef>
              <a:spcAft>
                <a:spcPts val="0"/>
              </a:spcAft>
              <a:buSzPts val="1700"/>
              <a:buChar char="■"/>
            </a:pPr>
            <a:r>
              <a:rPr lang="en" sz="1700"/>
              <a:t>e.g. NLP to extract concepts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Acknowledgements</a:t>
            </a:r>
            <a:endParaRPr/>
          </a:p>
        </p:txBody>
      </p:sp>
      <p:sp>
        <p:nvSpPr>
          <p:cNvPr id="149" name="Google Shape;149;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Rick Kazman: Sponsor, Shidler College of Business</a:t>
            </a:r>
            <a:endParaRPr/>
          </a:p>
          <a:p>
            <a:pPr indent="0" lvl="0" marL="0" rtl="0" algn="l">
              <a:spcBef>
                <a:spcPts val="1200"/>
              </a:spcBef>
              <a:spcAft>
                <a:spcPts val="1200"/>
              </a:spcAft>
              <a:buNone/>
            </a:pPr>
            <a:r>
              <a:rPr lang="en"/>
              <a:t>Carlos Paradis: Stakeholder/Mentor, Ph.D. in Computer Science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None/>
            </a:pPr>
            <a:r>
              <a:rPr lang="en" sz="2500"/>
              <a:t>Problem Statement</a:t>
            </a:r>
            <a:endParaRPr sz="2500"/>
          </a:p>
        </p:txBody>
      </p:sp>
      <p:graphicFrame>
        <p:nvGraphicFramePr>
          <p:cNvPr id="70" name="Google Shape;70;p14"/>
          <p:cNvGraphicFramePr/>
          <p:nvPr/>
        </p:nvGraphicFramePr>
        <p:xfrm>
          <a:off x="647200" y="1409030"/>
          <a:ext cx="3000000" cy="3000000"/>
        </p:xfrm>
        <a:graphic>
          <a:graphicData uri="http://schemas.openxmlformats.org/drawingml/2006/table">
            <a:tbl>
              <a:tblPr>
                <a:noFill/>
                <a:tableStyleId>{AC559B23-9264-44B2-A6B0-DD151381ED50}</a:tableStyleId>
              </a:tblPr>
              <a:tblGrid>
                <a:gridCol w="7166575"/>
              </a:tblGrid>
              <a:tr h="3574575">
                <a:tc>
                  <a:txBody>
                    <a:bodyPr/>
                    <a:lstStyle/>
                    <a:p>
                      <a:pPr indent="0" lvl="0" marL="0" rtl="0" algn="l">
                        <a:lnSpc>
                          <a:spcPct val="115000"/>
                        </a:lnSpc>
                        <a:spcBef>
                          <a:spcPts val="0"/>
                        </a:spcBef>
                        <a:spcAft>
                          <a:spcPts val="0"/>
                        </a:spcAft>
                        <a:buNone/>
                      </a:pPr>
                      <a:r>
                        <a:rPr b="1" lang="en" sz="1600">
                          <a:solidFill>
                            <a:schemeClr val="dk1"/>
                          </a:solidFill>
                          <a:latin typeface="Nunito"/>
                          <a:ea typeface="Nunito"/>
                          <a:cs typeface="Nunito"/>
                          <a:sym typeface="Nunito"/>
                        </a:rPr>
                        <a:t>What is Kaiaulu?</a:t>
                      </a:r>
                      <a:endParaRPr b="1" sz="1600">
                        <a:solidFill>
                          <a:schemeClr val="dk1"/>
                        </a:solidFill>
                        <a:latin typeface="Nunito"/>
                        <a:ea typeface="Nunito"/>
                        <a:cs typeface="Nunito"/>
                        <a:sym typeface="Nunito"/>
                      </a:endParaRPr>
                    </a:p>
                    <a:p>
                      <a:pPr indent="-298450" lvl="0" marL="457200" rtl="0" algn="l">
                        <a:lnSpc>
                          <a:spcPct val="115000"/>
                        </a:lnSpc>
                        <a:spcBef>
                          <a:spcPts val="1200"/>
                        </a:spcBef>
                        <a:spcAft>
                          <a:spcPts val="0"/>
                        </a:spcAft>
                        <a:buClr>
                          <a:schemeClr val="dk1"/>
                        </a:buClr>
                        <a:buSzPts val="1100"/>
                        <a:buFont typeface="Nunito"/>
                        <a:buChar char="-"/>
                      </a:pPr>
                      <a:r>
                        <a:rPr lang="en" sz="1100">
                          <a:solidFill>
                            <a:schemeClr val="dk1"/>
                          </a:solidFill>
                          <a:latin typeface="Nunito"/>
                          <a:ea typeface="Nunito"/>
                          <a:cs typeface="Nunito"/>
                          <a:sym typeface="Nunito"/>
                        </a:rPr>
                        <a:t>Open source tool to mine software repositories to analyze their characteristics</a:t>
                      </a:r>
                      <a:endParaRPr sz="1100">
                        <a:solidFill>
                          <a:schemeClr val="dk1"/>
                        </a:solidFill>
                        <a:latin typeface="Nunito"/>
                        <a:ea typeface="Nunito"/>
                        <a:cs typeface="Nunito"/>
                        <a:sym typeface="Nunito"/>
                      </a:endParaRPr>
                    </a:p>
                    <a:p>
                      <a:pPr indent="-298450" lvl="0" marL="457200" rtl="0" algn="l">
                        <a:lnSpc>
                          <a:spcPct val="115000"/>
                        </a:lnSpc>
                        <a:spcBef>
                          <a:spcPts val="0"/>
                        </a:spcBef>
                        <a:spcAft>
                          <a:spcPts val="0"/>
                        </a:spcAft>
                        <a:buClr>
                          <a:schemeClr val="dk1"/>
                        </a:buClr>
                        <a:buSzPts val="1100"/>
                        <a:buFont typeface="Nunito"/>
                        <a:buChar char="-"/>
                      </a:pPr>
                      <a:r>
                        <a:rPr lang="en" sz="1100">
                          <a:solidFill>
                            <a:schemeClr val="dk1"/>
                          </a:solidFill>
                          <a:latin typeface="Nunito"/>
                          <a:ea typeface="Nunito"/>
                          <a:cs typeface="Nunito"/>
                          <a:sym typeface="Nunito"/>
                        </a:rPr>
                        <a:t>Composed of functions, notebooks, </a:t>
                      </a:r>
                      <a:r>
                        <a:rPr lang="en" sz="1100">
                          <a:solidFill>
                            <a:schemeClr val="dk1"/>
                          </a:solidFill>
                          <a:latin typeface="Nunito"/>
                          <a:ea typeface="Nunito"/>
                          <a:cs typeface="Nunito"/>
                          <a:sym typeface="Nunito"/>
                        </a:rPr>
                        <a:t>conf</a:t>
                      </a:r>
                      <a:r>
                        <a:rPr lang="en" sz="1100">
                          <a:solidFill>
                            <a:schemeClr val="dk1"/>
                          </a:solidFill>
                          <a:latin typeface="Nunito"/>
                          <a:ea typeface="Nunito"/>
                          <a:cs typeface="Nunito"/>
                          <a:sym typeface="Nunito"/>
                        </a:rPr>
                        <a:t>ig files for notebooks</a:t>
                      </a:r>
                      <a:endParaRPr sz="1100">
                        <a:solidFill>
                          <a:schemeClr val="dk1"/>
                        </a:solidFill>
                        <a:latin typeface="Nunito"/>
                        <a:ea typeface="Nunito"/>
                        <a:cs typeface="Nunito"/>
                        <a:sym typeface="Nunito"/>
                      </a:endParaRPr>
                    </a:p>
                    <a:p>
                      <a:pPr indent="-298450" lvl="0" marL="457200" rtl="0" algn="l">
                        <a:lnSpc>
                          <a:spcPct val="115000"/>
                        </a:lnSpc>
                        <a:spcBef>
                          <a:spcPts val="0"/>
                        </a:spcBef>
                        <a:spcAft>
                          <a:spcPts val="0"/>
                        </a:spcAft>
                        <a:buClr>
                          <a:schemeClr val="dk1"/>
                        </a:buClr>
                        <a:buSzPts val="1100"/>
                        <a:buFont typeface="Nunito"/>
                        <a:buChar char="-"/>
                      </a:pPr>
                      <a:r>
                        <a:rPr i="1" lang="en" sz="1100">
                          <a:solidFill>
                            <a:schemeClr val="dk1"/>
                          </a:solidFill>
                          <a:latin typeface="Nunito"/>
                          <a:ea typeface="Nunito"/>
                          <a:cs typeface="Nunito"/>
                          <a:sym typeface="Nunito"/>
                        </a:rPr>
                        <a:t>Fun fact: Kaiaulu was created and currently maintained by PhD alumni in UH ICS dept</a:t>
                      </a:r>
                      <a:endParaRPr i="1" sz="1100">
                        <a:solidFill>
                          <a:schemeClr val="dk1"/>
                        </a:solidFill>
                        <a:latin typeface="Nunito"/>
                        <a:ea typeface="Nunito"/>
                        <a:cs typeface="Nunito"/>
                        <a:sym typeface="Nunito"/>
                      </a:endParaRPr>
                    </a:p>
                    <a:p>
                      <a:pPr indent="0" lvl="0" marL="0" rtl="0" algn="l">
                        <a:lnSpc>
                          <a:spcPct val="115000"/>
                        </a:lnSpc>
                        <a:spcBef>
                          <a:spcPts val="1200"/>
                        </a:spcBef>
                        <a:spcAft>
                          <a:spcPts val="0"/>
                        </a:spcAft>
                        <a:buNone/>
                      </a:pPr>
                      <a:r>
                        <a:rPr b="1" lang="en" sz="1600">
                          <a:solidFill>
                            <a:schemeClr val="dk1"/>
                          </a:solidFill>
                          <a:latin typeface="Nunito"/>
                          <a:ea typeface="Nunito"/>
                          <a:cs typeface="Nunito"/>
                          <a:sym typeface="Nunito"/>
                        </a:rPr>
                        <a:t>Our Goal</a:t>
                      </a:r>
                      <a:endParaRPr b="1" sz="1600">
                        <a:solidFill>
                          <a:schemeClr val="dk1"/>
                        </a:solidFill>
                        <a:latin typeface="Nunito"/>
                        <a:ea typeface="Nunito"/>
                        <a:cs typeface="Nunito"/>
                        <a:sym typeface="Nunito"/>
                      </a:endParaRPr>
                    </a:p>
                    <a:p>
                      <a:pPr indent="0" lvl="0" marL="457200" rtl="0" algn="l">
                        <a:lnSpc>
                          <a:spcPct val="115000"/>
                        </a:lnSpc>
                        <a:spcBef>
                          <a:spcPts val="1200"/>
                        </a:spcBef>
                        <a:spcAft>
                          <a:spcPts val="0"/>
                        </a:spcAft>
                        <a:buNone/>
                      </a:pPr>
                      <a:r>
                        <a:rPr lang="en" sz="1100">
                          <a:solidFill>
                            <a:schemeClr val="dk1"/>
                          </a:solidFill>
                          <a:latin typeface="Nunito"/>
                          <a:ea typeface="Nunito"/>
                          <a:cs typeface="Nunito"/>
                          <a:sym typeface="Nunito"/>
                        </a:rPr>
                        <a:t>Extending capabilities of Kaiaulu</a:t>
                      </a:r>
                      <a:r>
                        <a:rPr lang="en" sz="1100">
                          <a:solidFill>
                            <a:schemeClr val="dk1"/>
                          </a:solidFill>
                          <a:latin typeface="Nunito"/>
                          <a:ea typeface="Nunito"/>
                          <a:cs typeface="Nunito"/>
                          <a:sym typeface="Nunito"/>
                        </a:rPr>
                        <a:t> to include design flaw detection</a:t>
                      </a:r>
                      <a:endParaRPr sz="1100">
                        <a:solidFill>
                          <a:schemeClr val="dk1"/>
                        </a:solidFill>
                        <a:latin typeface="Nunito"/>
                        <a:ea typeface="Nunito"/>
                        <a:cs typeface="Nunito"/>
                        <a:sym typeface="Nunito"/>
                      </a:endParaRPr>
                    </a:p>
                    <a:p>
                      <a:pPr indent="0" lvl="0" marL="0" rtl="0" algn="l">
                        <a:lnSpc>
                          <a:spcPct val="115000"/>
                        </a:lnSpc>
                        <a:spcBef>
                          <a:spcPts val="1200"/>
                        </a:spcBef>
                        <a:spcAft>
                          <a:spcPts val="0"/>
                        </a:spcAft>
                        <a:buNone/>
                      </a:pPr>
                      <a:r>
                        <a:rPr b="1" lang="en" sz="1600">
                          <a:solidFill>
                            <a:schemeClr val="dk1"/>
                          </a:solidFill>
                          <a:latin typeface="Nunito"/>
                          <a:ea typeface="Nunito"/>
                          <a:cs typeface="Nunito"/>
                          <a:sym typeface="Nunito"/>
                        </a:rPr>
                        <a:t>Why?</a:t>
                      </a:r>
                      <a:endParaRPr b="1" sz="1600">
                        <a:solidFill>
                          <a:schemeClr val="dk1"/>
                        </a:solidFill>
                        <a:latin typeface="Nunito"/>
                        <a:ea typeface="Nunito"/>
                        <a:cs typeface="Nunito"/>
                        <a:sym typeface="Nunito"/>
                      </a:endParaRPr>
                    </a:p>
                    <a:p>
                      <a:pPr indent="-298450" lvl="0" marL="457200" rtl="0" algn="l">
                        <a:lnSpc>
                          <a:spcPct val="115000"/>
                        </a:lnSpc>
                        <a:spcBef>
                          <a:spcPts val="1200"/>
                        </a:spcBef>
                        <a:spcAft>
                          <a:spcPts val="0"/>
                        </a:spcAft>
                        <a:buClr>
                          <a:schemeClr val="dk1"/>
                        </a:buClr>
                        <a:buSzPts val="1100"/>
                        <a:buFont typeface="Nunito"/>
                        <a:buChar char="-"/>
                      </a:pPr>
                      <a:r>
                        <a:rPr lang="en" sz="1100">
                          <a:solidFill>
                            <a:schemeClr val="dk1"/>
                          </a:solidFill>
                          <a:latin typeface="Nunito"/>
                          <a:ea typeface="Nunito"/>
                          <a:cs typeface="Nunito"/>
                          <a:sym typeface="Nunito"/>
                        </a:rPr>
                        <a:t>Software design analysis is hard</a:t>
                      </a:r>
                      <a:endParaRPr sz="1100">
                        <a:solidFill>
                          <a:schemeClr val="dk1"/>
                        </a:solidFill>
                        <a:latin typeface="Nunito"/>
                        <a:ea typeface="Nunito"/>
                        <a:cs typeface="Nunito"/>
                        <a:sym typeface="Nunito"/>
                      </a:endParaRPr>
                    </a:p>
                    <a:p>
                      <a:pPr indent="-298450" lvl="0" marL="457200" rtl="0" algn="l">
                        <a:lnSpc>
                          <a:spcPct val="115000"/>
                        </a:lnSpc>
                        <a:spcBef>
                          <a:spcPts val="0"/>
                        </a:spcBef>
                        <a:spcAft>
                          <a:spcPts val="0"/>
                        </a:spcAft>
                        <a:buClr>
                          <a:schemeClr val="dk1"/>
                        </a:buClr>
                        <a:buSzPts val="1100"/>
                        <a:buFont typeface="Nunito"/>
                        <a:buChar char="-"/>
                      </a:pPr>
                      <a:r>
                        <a:rPr lang="en" sz="1100">
                          <a:solidFill>
                            <a:schemeClr val="dk1"/>
                          </a:solidFill>
                          <a:latin typeface="Nunito"/>
                          <a:ea typeface="Nunito"/>
                          <a:cs typeface="Nunito"/>
                          <a:sym typeface="Nunito"/>
                        </a:rPr>
                        <a:t>Few tools available</a:t>
                      </a:r>
                      <a:r>
                        <a:rPr lang="en" sz="1100">
                          <a:solidFill>
                            <a:schemeClr val="dk1"/>
                          </a:solidFill>
                          <a:latin typeface="Nunito"/>
                          <a:ea typeface="Nunito"/>
                          <a:cs typeface="Nunito"/>
                          <a:sym typeface="Nunito"/>
                        </a:rPr>
                        <a:t>; they are standalone</a:t>
                      </a:r>
                      <a:endParaRPr sz="1100">
                        <a:solidFill>
                          <a:schemeClr val="dk1"/>
                        </a:solidFill>
                        <a:latin typeface="Nunito"/>
                        <a:ea typeface="Nunito"/>
                        <a:cs typeface="Nunito"/>
                        <a:sym typeface="Nunito"/>
                      </a:endParaRPr>
                    </a:p>
                    <a:p>
                      <a:pPr indent="-298450" lvl="0" marL="457200" rtl="0" algn="l">
                        <a:lnSpc>
                          <a:spcPct val="115000"/>
                        </a:lnSpc>
                        <a:spcBef>
                          <a:spcPts val="0"/>
                        </a:spcBef>
                        <a:spcAft>
                          <a:spcPts val="0"/>
                        </a:spcAft>
                        <a:buClr>
                          <a:schemeClr val="dk1"/>
                        </a:buClr>
                        <a:buSzPts val="1100"/>
                        <a:buFont typeface="Nunito"/>
                        <a:buChar char="-"/>
                      </a:pPr>
                      <a:r>
                        <a:rPr lang="en" sz="1100">
                          <a:solidFill>
                            <a:schemeClr val="dk1"/>
                          </a:solidFill>
                          <a:latin typeface="Nunito"/>
                          <a:ea typeface="Nunito"/>
                          <a:cs typeface="Nunito"/>
                          <a:sym typeface="Nunito"/>
                        </a:rPr>
                        <a:t>Help developers find social smell and architecture flaws and improve project efficiency</a:t>
                      </a:r>
                      <a:endParaRPr sz="1100">
                        <a:solidFill>
                          <a:schemeClr val="dk1"/>
                        </a:solidFill>
                        <a:latin typeface="Nunito"/>
                        <a:ea typeface="Nunito"/>
                        <a:cs typeface="Nunito"/>
                        <a:sym typeface="Nunito"/>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pic>
        <p:nvPicPr>
          <p:cNvPr id="71" name="Google Shape;71;p14"/>
          <p:cNvPicPr preferRelativeResize="0"/>
          <p:nvPr/>
        </p:nvPicPr>
        <p:blipFill>
          <a:blip r:embed="rId3">
            <a:alphaModFix/>
          </a:blip>
          <a:stretch>
            <a:fillRect/>
          </a:stretch>
        </p:blipFill>
        <p:spPr>
          <a:xfrm>
            <a:off x="7551475" y="148800"/>
            <a:ext cx="1304900" cy="1512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DV8?</a:t>
            </a:r>
            <a:endParaRPr/>
          </a:p>
        </p:txBody>
      </p:sp>
      <p:sp>
        <p:nvSpPr>
          <p:cNvPr id="77" name="Google Shape;77;p15"/>
          <p:cNvSpPr txBox="1"/>
          <p:nvPr>
            <p:ph idx="1" type="body"/>
          </p:nvPr>
        </p:nvSpPr>
        <p:spPr>
          <a:xfrm>
            <a:off x="387900" y="1489825"/>
            <a:ext cx="5493000" cy="3078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a:t>
            </a:r>
            <a:r>
              <a:rPr lang="en" sz="1500"/>
              <a:t>ool by ArchDia for detecting design flaws</a:t>
            </a:r>
            <a:endParaRPr sz="1500"/>
          </a:p>
          <a:p>
            <a:pPr indent="-323850" lvl="0" marL="457200" rtl="0" algn="l">
              <a:spcBef>
                <a:spcPts val="0"/>
              </a:spcBef>
              <a:spcAft>
                <a:spcPts val="0"/>
              </a:spcAft>
              <a:buSzPts val="1500"/>
              <a:buChar char="●"/>
            </a:pPr>
            <a:r>
              <a:rPr lang="en" sz="1500"/>
              <a:t>Measures codebase quality/design</a:t>
            </a:r>
            <a:endParaRPr sz="1500"/>
          </a:p>
          <a:p>
            <a:pPr indent="-323850" lvl="0" marL="457200" rtl="0" algn="l">
              <a:spcBef>
                <a:spcPts val="0"/>
              </a:spcBef>
              <a:spcAft>
                <a:spcPts val="0"/>
              </a:spcAft>
              <a:buSzPts val="1500"/>
              <a:buChar char="●"/>
            </a:pPr>
            <a:r>
              <a:rPr lang="en" sz="1500"/>
              <a:t>Facilitates project improvement</a:t>
            </a:r>
            <a:endParaRPr sz="1500"/>
          </a:p>
          <a:p>
            <a:pPr indent="-323850" lvl="0" marL="457200" rtl="0" algn="l">
              <a:spcBef>
                <a:spcPts val="0"/>
              </a:spcBef>
              <a:spcAft>
                <a:spcPts val="0"/>
              </a:spcAft>
              <a:buSzPts val="1500"/>
              <a:buChar char="●"/>
            </a:pPr>
            <a:r>
              <a:rPr lang="en" sz="1500"/>
              <a:t>Types of flaws:</a:t>
            </a:r>
            <a:endParaRPr sz="1500"/>
          </a:p>
          <a:p>
            <a:pPr indent="-298450" lvl="1" marL="914400" rtl="0" algn="l">
              <a:spcBef>
                <a:spcPts val="0"/>
              </a:spcBef>
              <a:spcAft>
                <a:spcPts val="0"/>
              </a:spcAft>
              <a:buSzPts val="1100"/>
              <a:buChar char="○"/>
            </a:pPr>
            <a:r>
              <a:rPr lang="en" sz="1100"/>
              <a:t>Clique</a:t>
            </a:r>
            <a:endParaRPr sz="1100"/>
          </a:p>
          <a:p>
            <a:pPr indent="-298450" lvl="1" marL="914400" rtl="0" algn="l">
              <a:spcBef>
                <a:spcPts val="0"/>
              </a:spcBef>
              <a:spcAft>
                <a:spcPts val="0"/>
              </a:spcAft>
              <a:buSzPts val="1100"/>
              <a:buChar char="○"/>
            </a:pPr>
            <a:r>
              <a:rPr lang="en" sz="1100"/>
              <a:t>Modularity Violation</a:t>
            </a:r>
            <a:endParaRPr sz="1100"/>
          </a:p>
          <a:p>
            <a:pPr indent="-298450" lvl="1" marL="914400" rtl="0" algn="l">
              <a:spcBef>
                <a:spcPts val="0"/>
              </a:spcBef>
              <a:spcAft>
                <a:spcPts val="0"/>
              </a:spcAft>
              <a:buSzPts val="1100"/>
              <a:buChar char="○"/>
            </a:pPr>
            <a:r>
              <a:rPr lang="en" sz="1100"/>
              <a:t>Package Cycle</a:t>
            </a:r>
            <a:endParaRPr sz="1100"/>
          </a:p>
          <a:p>
            <a:pPr indent="-298450" lvl="1" marL="914400" rtl="0" algn="l">
              <a:spcBef>
                <a:spcPts val="0"/>
              </a:spcBef>
              <a:spcAft>
                <a:spcPts val="0"/>
              </a:spcAft>
              <a:buSzPts val="1100"/>
              <a:buChar char="○"/>
            </a:pPr>
            <a:r>
              <a:rPr lang="en" sz="1100"/>
              <a:t>Unhealthy Inheritance</a:t>
            </a:r>
            <a:endParaRPr sz="1100"/>
          </a:p>
          <a:p>
            <a:pPr indent="-298450" lvl="1" marL="914400" rtl="0" algn="l">
              <a:spcBef>
                <a:spcPts val="0"/>
              </a:spcBef>
              <a:spcAft>
                <a:spcPts val="0"/>
              </a:spcAft>
              <a:buSzPts val="1100"/>
              <a:buChar char="○"/>
            </a:pPr>
            <a:r>
              <a:rPr lang="en" sz="1100"/>
              <a:t>Crossing</a:t>
            </a:r>
            <a:endParaRPr sz="1100"/>
          </a:p>
          <a:p>
            <a:pPr indent="-298450" lvl="1" marL="914400" rtl="0" algn="l">
              <a:spcBef>
                <a:spcPts val="0"/>
              </a:spcBef>
              <a:spcAft>
                <a:spcPts val="0"/>
              </a:spcAft>
              <a:buSzPts val="1100"/>
              <a:buChar char="○"/>
            </a:pPr>
            <a:r>
              <a:rPr lang="en" sz="1100"/>
              <a:t>Unstable Interface</a:t>
            </a:r>
            <a:endParaRPr sz="1100"/>
          </a:p>
        </p:txBody>
      </p:sp>
      <p:pic>
        <p:nvPicPr>
          <p:cNvPr descr="ArchDia" id="78" name="Google Shape;78;p15"/>
          <p:cNvPicPr preferRelativeResize="0"/>
          <p:nvPr/>
        </p:nvPicPr>
        <p:blipFill>
          <a:blip r:embed="rId3">
            <a:alphaModFix/>
          </a:blip>
          <a:stretch>
            <a:fillRect/>
          </a:stretch>
        </p:blipFill>
        <p:spPr>
          <a:xfrm>
            <a:off x="6301450" y="145025"/>
            <a:ext cx="2381250" cy="1228725"/>
          </a:xfrm>
          <a:prstGeom prst="rect">
            <a:avLst/>
          </a:prstGeom>
          <a:noFill/>
          <a:ln>
            <a:noFill/>
          </a:ln>
        </p:spPr>
      </p:pic>
      <p:pic>
        <p:nvPicPr>
          <p:cNvPr id="79" name="Google Shape;79;p15"/>
          <p:cNvPicPr preferRelativeResize="0"/>
          <p:nvPr/>
        </p:nvPicPr>
        <p:blipFill>
          <a:blip r:embed="rId4">
            <a:alphaModFix/>
          </a:blip>
          <a:stretch>
            <a:fillRect/>
          </a:stretch>
        </p:blipFill>
        <p:spPr>
          <a:xfrm>
            <a:off x="4572000" y="2203282"/>
            <a:ext cx="4110700" cy="26470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Technical Solution Overview</a:t>
            </a:r>
            <a:endParaRPr/>
          </a:p>
        </p:txBody>
      </p:sp>
      <p:sp>
        <p:nvSpPr>
          <p:cNvPr id="85" name="Google Shape;85;p16"/>
          <p:cNvSpPr txBox="1"/>
          <p:nvPr>
            <p:ph idx="1" type="body"/>
          </p:nvPr>
        </p:nvSpPr>
        <p:spPr>
          <a:xfrm>
            <a:off x="387900" y="1598275"/>
            <a:ext cx="3512100" cy="10449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latin typeface="Nunito"/>
                <a:ea typeface="Nunito"/>
                <a:cs typeface="Nunito"/>
                <a:sym typeface="Nunito"/>
              </a:rPr>
              <a:t>Milestone 1: </a:t>
            </a:r>
            <a:endParaRPr>
              <a:latin typeface="Nunito"/>
              <a:ea typeface="Nunito"/>
              <a:cs typeface="Nunito"/>
              <a:sym typeface="Nunito"/>
            </a:endParaRPr>
          </a:p>
          <a:p>
            <a:pPr indent="0" lvl="0" marL="0" rtl="0" algn="l">
              <a:lnSpc>
                <a:spcPct val="100000"/>
              </a:lnSpc>
              <a:spcBef>
                <a:spcPts val="0"/>
              </a:spcBef>
              <a:spcAft>
                <a:spcPts val="0"/>
              </a:spcAft>
              <a:buNone/>
            </a:pPr>
            <a:r>
              <a:rPr lang="en" sz="1400">
                <a:latin typeface="Nunito"/>
                <a:ea typeface="Nunito"/>
                <a:cs typeface="Nunito"/>
                <a:sym typeface="Nunito"/>
              </a:rPr>
              <a:t>Documentation/Unit Testing</a:t>
            </a:r>
            <a:endParaRPr sz="1400">
              <a:latin typeface="Nunito"/>
              <a:ea typeface="Nunito"/>
              <a:cs typeface="Nunito"/>
              <a:sym typeface="Nunito"/>
            </a:endParaRPr>
          </a:p>
          <a:p>
            <a:pPr indent="-317500" lvl="0" marL="457200" rtl="0" algn="l">
              <a:lnSpc>
                <a:spcPct val="100000"/>
              </a:lnSpc>
              <a:spcBef>
                <a:spcPts val="0"/>
              </a:spcBef>
              <a:spcAft>
                <a:spcPts val="0"/>
              </a:spcAft>
              <a:buClr>
                <a:schemeClr val="dk1"/>
              </a:buClr>
              <a:buSzPts val="1400"/>
              <a:buFont typeface="Nunito"/>
              <a:buChar char="-"/>
            </a:pPr>
            <a:r>
              <a:rPr lang="en" sz="1400">
                <a:latin typeface="Nunito"/>
                <a:ea typeface="Nunito"/>
                <a:cs typeface="Nunito"/>
                <a:sym typeface="Nunito"/>
              </a:rPr>
              <a:t>Surrounds Social Smells notebook</a:t>
            </a:r>
            <a:endParaRPr/>
          </a:p>
        </p:txBody>
      </p:sp>
      <p:sp>
        <p:nvSpPr>
          <p:cNvPr id="86" name="Google Shape;86;p16"/>
          <p:cNvSpPr txBox="1"/>
          <p:nvPr>
            <p:ph idx="1" type="body"/>
          </p:nvPr>
        </p:nvSpPr>
        <p:spPr>
          <a:xfrm>
            <a:off x="4696800" y="1598325"/>
            <a:ext cx="3512100" cy="1044900"/>
          </a:xfrm>
          <a:prstGeom prst="rect">
            <a:avLst/>
          </a:prstGeom>
          <a:solidFill>
            <a:srgbClr val="B45F06"/>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a:latin typeface="Nunito"/>
                <a:ea typeface="Nunito"/>
                <a:cs typeface="Nunito"/>
                <a:sym typeface="Nunito"/>
              </a:rPr>
              <a:t>Milestone 3:</a:t>
            </a:r>
            <a:r>
              <a:rPr lang="en" sz="1400">
                <a:latin typeface="Nunito"/>
                <a:ea typeface="Nunito"/>
                <a:cs typeface="Nunito"/>
                <a:sym typeface="Nunito"/>
              </a:rPr>
              <a:t> </a:t>
            </a:r>
            <a:endParaRPr sz="1400">
              <a:latin typeface="Nunito"/>
              <a:ea typeface="Nunito"/>
              <a:cs typeface="Nunito"/>
              <a:sym typeface="Nunito"/>
            </a:endParaRPr>
          </a:p>
          <a:p>
            <a:pPr indent="0" lvl="0" marL="0" rtl="0" algn="l">
              <a:lnSpc>
                <a:spcPct val="100000"/>
              </a:lnSpc>
              <a:spcBef>
                <a:spcPts val="0"/>
              </a:spcBef>
              <a:spcAft>
                <a:spcPts val="0"/>
              </a:spcAft>
              <a:buNone/>
            </a:pPr>
            <a:r>
              <a:rPr lang="en" sz="1400">
                <a:latin typeface="Nunito"/>
                <a:ea typeface="Nunito"/>
                <a:cs typeface="Nunito"/>
                <a:sym typeface="Nunito"/>
              </a:rPr>
              <a:t>DV8 Integration</a:t>
            </a:r>
            <a:endParaRPr sz="1400">
              <a:latin typeface="Nunito"/>
              <a:ea typeface="Nunito"/>
              <a:cs typeface="Nunito"/>
              <a:sym typeface="Nunito"/>
            </a:endParaRPr>
          </a:p>
          <a:p>
            <a:pPr indent="-317500" lvl="0" marL="457200" rtl="0" algn="l">
              <a:lnSpc>
                <a:spcPct val="100000"/>
              </a:lnSpc>
              <a:spcBef>
                <a:spcPts val="0"/>
              </a:spcBef>
              <a:spcAft>
                <a:spcPts val="0"/>
              </a:spcAft>
              <a:buClr>
                <a:schemeClr val="dk1"/>
              </a:buClr>
              <a:buSzPts val="1400"/>
              <a:buFont typeface="Nunito"/>
              <a:buChar char="-"/>
            </a:pPr>
            <a:r>
              <a:rPr lang="en" sz="1400">
                <a:latin typeface="Nunito"/>
                <a:ea typeface="Nunito"/>
                <a:cs typeface="Nunito"/>
                <a:sym typeface="Nunito"/>
              </a:rPr>
              <a:t>Adding DV8 capabilities as Kaiaulu functions</a:t>
            </a:r>
            <a:endParaRPr sz="2000"/>
          </a:p>
        </p:txBody>
      </p:sp>
      <p:sp>
        <p:nvSpPr>
          <p:cNvPr id="87" name="Google Shape;87;p16"/>
          <p:cNvSpPr txBox="1"/>
          <p:nvPr/>
        </p:nvSpPr>
        <p:spPr>
          <a:xfrm>
            <a:off x="387900" y="3270700"/>
            <a:ext cx="3550500" cy="892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Nunito"/>
                <a:ea typeface="Nunito"/>
                <a:cs typeface="Nunito"/>
                <a:sym typeface="Nunito"/>
              </a:rPr>
              <a:t>Milestone 2: </a:t>
            </a:r>
            <a:endParaRPr sz="1800">
              <a:solidFill>
                <a:schemeClr val="dk1"/>
              </a:solidFill>
              <a:latin typeface="Nunito"/>
              <a:ea typeface="Nunito"/>
              <a:cs typeface="Nunito"/>
              <a:sym typeface="Nunito"/>
            </a:endParaRPr>
          </a:p>
          <a:p>
            <a:pPr indent="0" lvl="0" marL="0" rtl="0" algn="l">
              <a:spcBef>
                <a:spcPts val="0"/>
              </a:spcBef>
              <a:spcAft>
                <a:spcPts val="0"/>
              </a:spcAft>
              <a:buNone/>
            </a:pPr>
            <a:r>
              <a:rPr lang="en">
                <a:solidFill>
                  <a:schemeClr val="dk1"/>
                </a:solidFill>
                <a:latin typeface="Nunito"/>
                <a:ea typeface="Nunito"/>
                <a:cs typeface="Nunito"/>
                <a:sym typeface="Nunito"/>
              </a:rPr>
              <a:t>Bugzilla Wrapper/Crawler</a:t>
            </a:r>
            <a:endParaRPr>
              <a:solidFill>
                <a:schemeClr val="dk1"/>
              </a:solidFill>
              <a:latin typeface="Nunito"/>
              <a:ea typeface="Nunito"/>
              <a:cs typeface="Nunito"/>
              <a:sym typeface="Nunito"/>
            </a:endParaRPr>
          </a:p>
          <a:p>
            <a:pPr indent="-317500" lvl="0" marL="457200" rtl="0" algn="l">
              <a:spcBef>
                <a:spcPts val="0"/>
              </a:spcBef>
              <a:spcAft>
                <a:spcPts val="0"/>
              </a:spcAft>
              <a:buClr>
                <a:schemeClr val="dk1"/>
              </a:buClr>
              <a:buSzPts val="1400"/>
              <a:buFont typeface="Nunito"/>
              <a:buChar char="-"/>
            </a:pPr>
            <a:r>
              <a:rPr lang="en">
                <a:solidFill>
                  <a:schemeClr val="dk1"/>
                </a:solidFill>
                <a:latin typeface="Nunito"/>
                <a:ea typeface="Nunito"/>
                <a:cs typeface="Nunito"/>
                <a:sym typeface="Nunito"/>
              </a:rPr>
              <a:t>To download &amp; parse bugzilla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Technical</a:t>
            </a:r>
            <a:r>
              <a:rPr lang="en"/>
              <a:t> Implementation</a:t>
            </a:r>
            <a:endParaRPr/>
          </a:p>
        </p:txBody>
      </p:sp>
      <p:sp>
        <p:nvSpPr>
          <p:cNvPr id="93" name="Google Shape;93;p17"/>
          <p:cNvSpPr txBox="1"/>
          <p:nvPr>
            <p:ph idx="1" type="body"/>
          </p:nvPr>
        </p:nvSpPr>
        <p:spPr>
          <a:xfrm>
            <a:off x="387900" y="1261224"/>
            <a:ext cx="8368200" cy="30789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Bugzilla</a:t>
            </a:r>
            <a:endParaRPr sz="1100"/>
          </a:p>
          <a:p>
            <a:pPr indent="-298450" lvl="1" marL="914400" rtl="0" algn="l">
              <a:spcBef>
                <a:spcPts val="0"/>
              </a:spcBef>
              <a:spcAft>
                <a:spcPts val="0"/>
              </a:spcAft>
              <a:buSzPts val="1100"/>
              <a:buChar char="○"/>
            </a:pPr>
            <a:r>
              <a:rPr lang="en" sz="1100"/>
              <a:t>Bugzilla wrapper (Perceval traditional &amp; REST API backends)</a:t>
            </a:r>
            <a:endParaRPr sz="1100"/>
          </a:p>
          <a:p>
            <a:pPr indent="-298450" lvl="2" marL="1371600" rtl="0" algn="l">
              <a:spcBef>
                <a:spcPts val="0"/>
              </a:spcBef>
              <a:spcAft>
                <a:spcPts val="0"/>
              </a:spcAft>
              <a:buSzPts val="1100"/>
              <a:buChar char="■"/>
            </a:pPr>
            <a:r>
              <a:rPr lang="en" sz="1100"/>
              <a:t>Created wrapper functions to call Perceval commands with system2() function</a:t>
            </a:r>
            <a:endParaRPr sz="1100"/>
          </a:p>
          <a:p>
            <a:pPr indent="-298450" lvl="2" marL="1371600" rtl="0" algn="l">
              <a:spcBef>
                <a:spcPts val="0"/>
              </a:spcBef>
              <a:spcAft>
                <a:spcPts val="0"/>
              </a:spcAft>
              <a:buSzPts val="1100"/>
              <a:buChar char="■"/>
            </a:pPr>
            <a:r>
              <a:rPr lang="en" sz="1100"/>
              <a:t>Created parser functions to parse bugzilla data</a:t>
            </a:r>
            <a:endParaRPr sz="1100"/>
          </a:p>
          <a:p>
            <a:pPr indent="-298450" lvl="1" marL="914400" rtl="0" algn="l">
              <a:spcBef>
                <a:spcPts val="0"/>
              </a:spcBef>
              <a:spcAft>
                <a:spcPts val="0"/>
              </a:spcAft>
              <a:buSzPts val="1100"/>
              <a:buChar char="○"/>
            </a:pPr>
            <a:r>
              <a:rPr lang="en" sz="1100"/>
              <a:t>Bugzilla crawler (REST API)</a:t>
            </a:r>
            <a:endParaRPr sz="1100"/>
          </a:p>
          <a:p>
            <a:pPr indent="-298450" lvl="2" marL="1371600" rtl="0" algn="l">
              <a:spcBef>
                <a:spcPts val="0"/>
              </a:spcBef>
              <a:spcAft>
                <a:spcPts val="0"/>
              </a:spcAft>
              <a:buSzPts val="1100"/>
              <a:buChar char="■"/>
            </a:pPr>
            <a:r>
              <a:rPr lang="en" sz="1100"/>
              <a:t>Created downloader function to download bugzilla data</a:t>
            </a:r>
            <a:endParaRPr sz="1100"/>
          </a:p>
          <a:p>
            <a:pPr indent="-298450" lvl="3" marL="1828800" rtl="0" algn="l">
              <a:spcBef>
                <a:spcPts val="0"/>
              </a:spcBef>
              <a:spcAft>
                <a:spcPts val="0"/>
              </a:spcAft>
              <a:buSzPts val="1100"/>
              <a:buChar char="●"/>
            </a:pPr>
            <a:r>
              <a:rPr lang="en" sz="1100"/>
              <a:t>Use httr package to create get request</a:t>
            </a:r>
            <a:endParaRPr sz="1100"/>
          </a:p>
          <a:p>
            <a:pPr indent="-298450" lvl="3" marL="1828800" rtl="0" algn="l">
              <a:spcBef>
                <a:spcPts val="0"/>
              </a:spcBef>
              <a:spcAft>
                <a:spcPts val="0"/>
              </a:spcAft>
              <a:buSzPts val="1100"/>
              <a:buChar char="●"/>
            </a:pPr>
            <a:r>
              <a:rPr lang="en" sz="1100"/>
              <a:t>Use jsonlite package to write the bugs to a file</a:t>
            </a:r>
            <a:endParaRPr sz="1100"/>
          </a:p>
          <a:p>
            <a:pPr indent="-298450" lvl="2" marL="1371600" rtl="0" algn="l">
              <a:spcBef>
                <a:spcPts val="0"/>
              </a:spcBef>
              <a:spcAft>
                <a:spcPts val="0"/>
              </a:spcAft>
              <a:buSzPts val="1100"/>
              <a:buChar char="■"/>
            </a:pPr>
            <a:r>
              <a:rPr lang="en" sz="1100"/>
              <a:t>Created two parser functions to parse bugzilla issue data and comment data</a:t>
            </a:r>
            <a:endParaRPr sz="1100"/>
          </a:p>
          <a:p>
            <a:pPr indent="-298450" lvl="3" marL="1828800" rtl="0" algn="l">
              <a:spcBef>
                <a:spcPts val="0"/>
              </a:spcBef>
              <a:spcAft>
                <a:spcPts val="0"/>
              </a:spcAft>
              <a:buSzPts val="1100"/>
              <a:buChar char="●"/>
            </a:pPr>
            <a:r>
              <a:rPr lang="en" sz="1100"/>
              <a:t>Loop over the given folder and use jsonlite package to get bugzilla data</a:t>
            </a:r>
            <a:endParaRPr sz="1100"/>
          </a:p>
          <a:p>
            <a:pPr indent="-298450" lvl="3" marL="1828800" rtl="0" algn="l">
              <a:spcBef>
                <a:spcPts val="0"/>
              </a:spcBef>
              <a:spcAft>
                <a:spcPts val="0"/>
              </a:spcAft>
              <a:buSzPts val="1100"/>
              <a:buChar char="●"/>
            </a:pPr>
            <a:r>
              <a:rPr lang="en" sz="1100"/>
              <a:t>Look for desired data and create data table</a:t>
            </a:r>
            <a:endParaRPr sz="1100"/>
          </a:p>
          <a:p>
            <a:pPr indent="-298450" lvl="0" marL="457200" rtl="0" algn="l">
              <a:spcBef>
                <a:spcPts val="0"/>
              </a:spcBef>
              <a:spcAft>
                <a:spcPts val="0"/>
              </a:spcAft>
              <a:buSzPts val="1100"/>
              <a:buChar char="●"/>
            </a:pPr>
            <a:r>
              <a:rPr lang="en" sz="1100"/>
              <a:t>DV8</a:t>
            </a:r>
            <a:endParaRPr sz="1100"/>
          </a:p>
          <a:p>
            <a:pPr indent="-298450" lvl="1" marL="914400" rtl="0" algn="l">
              <a:spcBef>
                <a:spcPts val="0"/>
              </a:spcBef>
              <a:spcAft>
                <a:spcPts val="0"/>
              </a:spcAft>
              <a:buSzPts val="1100"/>
              <a:buChar char="○"/>
            </a:pPr>
            <a:r>
              <a:rPr lang="en" sz="1100"/>
              <a:t>Created wrapper functions to call dv8 command with system2() function</a:t>
            </a:r>
            <a:endParaRPr sz="1100"/>
          </a:p>
          <a:p>
            <a:pPr indent="-298450" lvl="1" marL="914400" rtl="0" algn="l">
              <a:spcBef>
                <a:spcPts val="0"/>
              </a:spcBef>
              <a:spcAft>
                <a:spcPts val="0"/>
              </a:spcAft>
              <a:buSzPts val="1100"/>
              <a:buChar char="○"/>
            </a:pPr>
            <a:r>
              <a:rPr lang="en" sz="1100"/>
              <a:t>Created parser functions and new data representations not available in DV8 for new analysis</a:t>
            </a:r>
            <a:endParaRPr sz="1100"/>
          </a:p>
          <a:p>
            <a:pPr indent="-298450" lvl="1" marL="914400" rtl="0" algn="l">
              <a:spcBef>
                <a:spcPts val="0"/>
              </a:spcBef>
              <a:spcAft>
                <a:spcPts val="0"/>
              </a:spcAft>
              <a:buSzPts val="1100"/>
              <a:buChar char="○"/>
            </a:pPr>
            <a:r>
              <a:rPr lang="en" sz="1100"/>
              <a:t>Defined functionality to export any type of Kaiaulu graph to JSON for interoperability with tools like DV8</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Major Accomplishments</a:t>
            </a:r>
            <a:endParaRPr/>
          </a:p>
        </p:txBody>
      </p:sp>
      <p:sp>
        <p:nvSpPr>
          <p:cNvPr id="99" name="Google Shape;99;p18"/>
          <p:cNvSpPr txBox="1"/>
          <p:nvPr>
            <p:ph idx="1" type="body"/>
          </p:nvPr>
        </p:nvSpPr>
        <p:spPr>
          <a:xfrm>
            <a:off x="387900" y="1342850"/>
            <a:ext cx="4668600" cy="3368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Char char="●"/>
            </a:pPr>
            <a:r>
              <a:rPr lang="en" sz="1200"/>
              <a:t>Milestone 3: Fine-grained DV8 Integration with Kaiaulu</a:t>
            </a:r>
            <a:endParaRPr sz="1200"/>
          </a:p>
          <a:p>
            <a:pPr indent="-304800" lvl="1" marL="914400" rtl="0" algn="l">
              <a:spcBef>
                <a:spcPts val="0"/>
              </a:spcBef>
              <a:spcAft>
                <a:spcPts val="0"/>
              </a:spcAft>
              <a:buSzPts val="1200"/>
              <a:buChar char="○"/>
            </a:pPr>
            <a:r>
              <a:rPr lang="en" sz="1200"/>
              <a:t>Wrapper functions around DV8 commands</a:t>
            </a:r>
            <a:endParaRPr sz="1200"/>
          </a:p>
          <a:p>
            <a:pPr indent="-304800" lvl="1" marL="914400" rtl="0" algn="l">
              <a:spcBef>
                <a:spcPts val="0"/>
              </a:spcBef>
              <a:spcAft>
                <a:spcPts val="0"/>
              </a:spcAft>
              <a:buSzPts val="1200"/>
              <a:buChar char="○"/>
            </a:pPr>
            <a:r>
              <a:rPr lang="en" sz="1200"/>
              <a:t>Functions providing interoperability with Kaiaulu</a:t>
            </a:r>
            <a:endParaRPr sz="1200"/>
          </a:p>
          <a:p>
            <a:pPr indent="0" lvl="0" marL="0" rtl="0" algn="l">
              <a:spcBef>
                <a:spcPts val="0"/>
              </a:spcBef>
              <a:spcAft>
                <a:spcPts val="0"/>
              </a:spcAft>
              <a:buNone/>
            </a:pPr>
            <a:r>
              <a:t/>
            </a:r>
            <a:endParaRPr sz="1200"/>
          </a:p>
          <a:p>
            <a:pPr indent="-304800" lvl="0" marL="457200" rtl="0" algn="l">
              <a:spcBef>
                <a:spcPts val="0"/>
              </a:spcBef>
              <a:spcAft>
                <a:spcPts val="0"/>
              </a:spcAft>
              <a:buClr>
                <a:schemeClr val="dk1"/>
              </a:buClr>
              <a:buSzPts val="1200"/>
              <a:buChar char="●"/>
            </a:pPr>
            <a:r>
              <a:rPr lang="en" sz="1200"/>
              <a:t>Revisiting Milestone 1 &amp; 2:</a:t>
            </a:r>
            <a:endParaRPr sz="1200"/>
          </a:p>
          <a:p>
            <a:pPr indent="-304800" lvl="1" marL="914400" rtl="0" algn="l">
              <a:spcBef>
                <a:spcPts val="0"/>
              </a:spcBef>
              <a:spcAft>
                <a:spcPts val="0"/>
              </a:spcAft>
              <a:buSzPts val="1200"/>
              <a:buChar char="○"/>
            </a:pPr>
            <a:r>
              <a:rPr lang="en" sz="1200"/>
              <a:t>Unit test revisions for parser, git, interval modules</a:t>
            </a:r>
            <a:endParaRPr sz="1200"/>
          </a:p>
          <a:p>
            <a:pPr indent="-304800" lvl="1" marL="914400" rtl="0" algn="l">
              <a:spcBef>
                <a:spcPts val="0"/>
              </a:spcBef>
              <a:spcAft>
                <a:spcPts val="0"/>
              </a:spcAft>
              <a:buSzPts val="1200"/>
              <a:buChar char="○"/>
            </a:pPr>
            <a:r>
              <a:rPr lang="en" sz="1200"/>
              <a:t>Bugzilla wrapper &amp; crawler revisions</a:t>
            </a:r>
            <a:endParaRPr sz="1200"/>
          </a:p>
          <a:p>
            <a:pPr indent="-304800" lvl="1" marL="914400" rtl="0" algn="l">
              <a:spcBef>
                <a:spcPts val="0"/>
              </a:spcBef>
              <a:spcAft>
                <a:spcPts val="0"/>
              </a:spcAft>
              <a:buSzPts val="1200"/>
              <a:buChar char="○"/>
            </a:pPr>
            <a:r>
              <a:rPr lang="en" sz="1200"/>
              <a:t>Bugzilla showcase notebook</a:t>
            </a:r>
            <a:endParaRPr sz="1200"/>
          </a:p>
          <a:p>
            <a:pPr indent="0" lvl="0" marL="0" rtl="0" algn="l">
              <a:spcBef>
                <a:spcPts val="0"/>
              </a:spcBef>
              <a:spcAft>
                <a:spcPts val="0"/>
              </a:spcAft>
              <a:buNone/>
            </a:pPr>
            <a:r>
              <a:t/>
            </a:r>
            <a:endParaRPr sz="1200">
              <a:solidFill>
                <a:schemeClr val="dk1"/>
              </a:solidFill>
            </a:endParaRPr>
          </a:p>
          <a:p>
            <a:pPr indent="-304800" lvl="0" marL="457200" rtl="0" algn="l">
              <a:spcBef>
                <a:spcPts val="0"/>
              </a:spcBef>
              <a:spcAft>
                <a:spcPts val="0"/>
              </a:spcAft>
              <a:buSzPts val="1200"/>
              <a:buChar char="●"/>
            </a:pPr>
            <a:r>
              <a:rPr lang="en" sz="1200"/>
              <a:t>Partially/Not</a:t>
            </a:r>
            <a:r>
              <a:rPr lang="en" sz="1200"/>
              <a:t> Implemented (for now):</a:t>
            </a:r>
            <a:endParaRPr sz="1200"/>
          </a:p>
          <a:p>
            <a:pPr indent="-304800" lvl="1" marL="914400" rtl="0" algn="l">
              <a:spcBef>
                <a:spcPts val="0"/>
              </a:spcBef>
              <a:spcAft>
                <a:spcPts val="0"/>
              </a:spcAft>
              <a:buSzPts val="1200"/>
              <a:buChar char="○"/>
            </a:pPr>
            <a:r>
              <a:rPr lang="en" sz="1200"/>
              <a:t>DV8 milestone 3.4 functions</a:t>
            </a:r>
            <a:endParaRPr sz="1200"/>
          </a:p>
          <a:p>
            <a:pPr indent="-304800" lvl="1" marL="914400" rtl="0" algn="l">
              <a:spcBef>
                <a:spcPts val="0"/>
              </a:spcBef>
              <a:spcAft>
                <a:spcPts val="0"/>
              </a:spcAft>
              <a:buSzPts val="1200"/>
              <a:buChar char="○"/>
            </a:pPr>
            <a:r>
              <a:rPr lang="en" sz="1200"/>
              <a:t>Bugzilla wrapper &amp; crawler unit tests</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9"/>
          <p:cNvPicPr preferRelativeResize="0"/>
          <p:nvPr/>
        </p:nvPicPr>
        <p:blipFill>
          <a:blip r:embed="rId3">
            <a:alphaModFix/>
          </a:blip>
          <a:stretch>
            <a:fillRect/>
          </a:stretch>
        </p:blipFill>
        <p:spPr>
          <a:xfrm>
            <a:off x="867050" y="169750"/>
            <a:ext cx="7409900" cy="4804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Client Feedback</a:t>
            </a:r>
            <a:endParaRPr/>
          </a:p>
        </p:txBody>
      </p:sp>
      <p:pic>
        <p:nvPicPr>
          <p:cNvPr id="110" name="Google Shape;110;p20"/>
          <p:cNvPicPr preferRelativeResize="0"/>
          <p:nvPr/>
        </p:nvPicPr>
        <p:blipFill>
          <a:blip r:embed="rId3">
            <a:alphaModFix/>
          </a:blip>
          <a:stretch>
            <a:fillRect/>
          </a:stretch>
        </p:blipFill>
        <p:spPr>
          <a:xfrm>
            <a:off x="387900" y="1584575"/>
            <a:ext cx="4043800" cy="2667424"/>
          </a:xfrm>
          <a:prstGeom prst="rect">
            <a:avLst/>
          </a:prstGeom>
          <a:noFill/>
          <a:ln cap="flat" cmpd="sng" w="38100">
            <a:solidFill>
              <a:schemeClr val="accent1"/>
            </a:solidFill>
            <a:prstDash val="solid"/>
            <a:round/>
            <a:headEnd len="sm" w="sm" type="none"/>
            <a:tailEnd len="sm" w="sm" type="none"/>
          </a:ln>
        </p:spPr>
      </p:pic>
      <p:pic>
        <p:nvPicPr>
          <p:cNvPr id="111" name="Google Shape;111;p20"/>
          <p:cNvPicPr preferRelativeResize="0"/>
          <p:nvPr/>
        </p:nvPicPr>
        <p:blipFill rotWithShape="1">
          <a:blip r:embed="rId4">
            <a:alphaModFix/>
          </a:blip>
          <a:srcRect b="0" l="2296" r="0" t="0"/>
          <a:stretch/>
        </p:blipFill>
        <p:spPr>
          <a:xfrm>
            <a:off x="4572000" y="1584575"/>
            <a:ext cx="4180275" cy="2667425"/>
          </a:xfrm>
          <a:prstGeom prst="rect">
            <a:avLst/>
          </a:prstGeom>
          <a:noFill/>
          <a:ln cap="flat" cmpd="sng" w="38100">
            <a:solidFill>
              <a:schemeClr val="accent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Quality Assurance</a:t>
            </a:r>
            <a:endParaRPr/>
          </a:p>
        </p:txBody>
      </p:sp>
      <p:sp>
        <p:nvSpPr>
          <p:cNvPr id="117" name="Google Shape;117;p21"/>
          <p:cNvSpPr txBox="1"/>
          <p:nvPr/>
        </p:nvSpPr>
        <p:spPr>
          <a:xfrm>
            <a:off x="387900" y="1585725"/>
            <a:ext cx="7030500" cy="2961900"/>
          </a:xfrm>
          <a:prstGeom prst="rect">
            <a:avLst/>
          </a:prstGeom>
          <a:noFill/>
          <a:ln>
            <a:noFill/>
          </a:ln>
        </p:spPr>
        <p:txBody>
          <a:bodyPr anchorCtr="0" anchor="t" bIns="91425" lIns="91425" spcFirstLastPara="1" rIns="91425" wrap="square" tIns="91425">
            <a:noAutofit/>
          </a:bodyPr>
          <a:lstStyle/>
          <a:p>
            <a:pPr indent="-329406" lvl="0" marL="457200" rtl="0" algn="l">
              <a:lnSpc>
                <a:spcPct val="95000"/>
              </a:lnSpc>
              <a:spcBef>
                <a:spcPts val="0"/>
              </a:spcBef>
              <a:spcAft>
                <a:spcPts val="0"/>
              </a:spcAft>
              <a:buClr>
                <a:schemeClr val="dk1"/>
              </a:buClr>
              <a:buSzPts val="1588"/>
              <a:buFont typeface="Nunito"/>
              <a:buChar char="●"/>
            </a:pPr>
            <a:r>
              <a:rPr lang="en" sz="1587">
                <a:solidFill>
                  <a:schemeClr val="dk1"/>
                </a:solidFill>
                <a:latin typeface="Nunito"/>
                <a:ea typeface="Nunito"/>
                <a:cs typeface="Nunito"/>
                <a:sym typeface="Nunito"/>
              </a:rPr>
              <a:t>Unit testing</a:t>
            </a:r>
            <a:endParaRPr sz="1587">
              <a:solidFill>
                <a:schemeClr val="dk1"/>
              </a:solidFill>
              <a:latin typeface="Nunito"/>
              <a:ea typeface="Nunito"/>
              <a:cs typeface="Nunito"/>
              <a:sym typeface="Nunito"/>
            </a:endParaRPr>
          </a:p>
          <a:p>
            <a:pPr indent="-317658" lvl="1" marL="914400" rtl="0" algn="l">
              <a:lnSpc>
                <a:spcPct val="95000"/>
              </a:lnSpc>
              <a:spcBef>
                <a:spcPts val="0"/>
              </a:spcBef>
              <a:spcAft>
                <a:spcPts val="0"/>
              </a:spcAft>
              <a:buClr>
                <a:schemeClr val="dk1"/>
              </a:buClr>
              <a:buSzPts val="1403"/>
              <a:buFont typeface="Nunito"/>
              <a:buChar char="○"/>
            </a:pPr>
            <a:r>
              <a:rPr lang="en" sz="1402">
                <a:solidFill>
                  <a:schemeClr val="dk1"/>
                </a:solidFill>
                <a:latin typeface="Nunito"/>
                <a:ea typeface="Nunito"/>
                <a:cs typeface="Nunito"/>
                <a:sym typeface="Nunito"/>
              </a:rPr>
              <a:t>Testthat R package</a:t>
            </a:r>
            <a:endParaRPr sz="1402">
              <a:solidFill>
                <a:schemeClr val="dk1"/>
              </a:solidFill>
              <a:latin typeface="Nunito"/>
              <a:ea typeface="Nunito"/>
              <a:cs typeface="Nunito"/>
              <a:sym typeface="Nunito"/>
            </a:endParaRPr>
          </a:p>
          <a:p>
            <a:pPr indent="-317658" lvl="1" marL="914400" rtl="0" algn="l">
              <a:lnSpc>
                <a:spcPct val="95000"/>
              </a:lnSpc>
              <a:spcBef>
                <a:spcPts val="0"/>
              </a:spcBef>
              <a:spcAft>
                <a:spcPts val="0"/>
              </a:spcAft>
              <a:buClr>
                <a:schemeClr val="dk1"/>
              </a:buClr>
              <a:buSzPts val="1403"/>
              <a:buFont typeface="Nunito"/>
              <a:buChar char="○"/>
            </a:pPr>
            <a:r>
              <a:rPr lang="en" sz="1402">
                <a:solidFill>
                  <a:schemeClr val="dk1"/>
                </a:solidFill>
                <a:latin typeface="Nunito"/>
                <a:ea typeface="Nunito"/>
                <a:cs typeface="Nunito"/>
                <a:sym typeface="Nunito"/>
              </a:rPr>
              <a:t>Test inputs &amp; outputs of functions</a:t>
            </a:r>
            <a:endParaRPr sz="1402">
              <a:solidFill>
                <a:schemeClr val="dk1"/>
              </a:solidFill>
              <a:latin typeface="Nunito"/>
              <a:ea typeface="Nunito"/>
              <a:cs typeface="Nunito"/>
              <a:sym typeface="Nunito"/>
            </a:endParaRPr>
          </a:p>
          <a:p>
            <a:pPr indent="-317658" lvl="1" marL="914400" rtl="0" algn="l">
              <a:lnSpc>
                <a:spcPct val="95000"/>
              </a:lnSpc>
              <a:spcBef>
                <a:spcPts val="0"/>
              </a:spcBef>
              <a:spcAft>
                <a:spcPts val="0"/>
              </a:spcAft>
              <a:buClr>
                <a:schemeClr val="dk1"/>
              </a:buClr>
              <a:buSzPts val="1403"/>
              <a:buFont typeface="Nunito"/>
              <a:buChar char="○"/>
            </a:pPr>
            <a:r>
              <a:rPr lang="en" sz="1402">
                <a:solidFill>
                  <a:schemeClr val="dk1"/>
                </a:solidFill>
                <a:latin typeface="Nunito"/>
                <a:ea typeface="Nunito"/>
                <a:cs typeface="Nunito"/>
                <a:sym typeface="Nunito"/>
              </a:rPr>
              <a:t>Enables users to figure out issues in their setup beforehand</a:t>
            </a:r>
            <a:endParaRPr sz="1402">
              <a:solidFill>
                <a:schemeClr val="dk1"/>
              </a:solidFill>
              <a:latin typeface="Nunito"/>
              <a:ea typeface="Nunito"/>
              <a:cs typeface="Nunito"/>
              <a:sym typeface="Nunito"/>
            </a:endParaRPr>
          </a:p>
          <a:p>
            <a:pPr indent="-317658" lvl="2" marL="1371600" rtl="0" algn="l">
              <a:lnSpc>
                <a:spcPct val="95000"/>
              </a:lnSpc>
              <a:spcBef>
                <a:spcPts val="0"/>
              </a:spcBef>
              <a:spcAft>
                <a:spcPts val="0"/>
              </a:spcAft>
              <a:buClr>
                <a:schemeClr val="dk1"/>
              </a:buClr>
              <a:buSzPts val="1403"/>
              <a:buFont typeface="Nunito"/>
              <a:buChar char="■"/>
            </a:pPr>
            <a:r>
              <a:rPr lang="en" sz="1402">
                <a:solidFill>
                  <a:schemeClr val="dk1"/>
                </a:solidFill>
                <a:latin typeface="Nunito"/>
                <a:ea typeface="Nunito"/>
                <a:cs typeface="Nunito"/>
                <a:sym typeface="Nunito"/>
              </a:rPr>
              <a:t>Incorrect config file parameters</a:t>
            </a:r>
            <a:endParaRPr sz="1402">
              <a:solidFill>
                <a:schemeClr val="dk1"/>
              </a:solidFill>
              <a:latin typeface="Nunito"/>
              <a:ea typeface="Nunito"/>
              <a:cs typeface="Nunito"/>
              <a:sym typeface="Nunito"/>
            </a:endParaRPr>
          </a:p>
          <a:p>
            <a:pPr indent="-317658" lvl="2" marL="1371600" rtl="0" algn="l">
              <a:lnSpc>
                <a:spcPct val="95000"/>
              </a:lnSpc>
              <a:spcBef>
                <a:spcPts val="0"/>
              </a:spcBef>
              <a:spcAft>
                <a:spcPts val="0"/>
              </a:spcAft>
              <a:buClr>
                <a:schemeClr val="dk1"/>
              </a:buClr>
              <a:buSzPts val="1403"/>
              <a:buFont typeface="Nunito"/>
              <a:buChar char="■"/>
            </a:pPr>
            <a:r>
              <a:rPr lang="en" sz="1402">
                <a:solidFill>
                  <a:schemeClr val="dk1"/>
                </a:solidFill>
                <a:latin typeface="Nunito"/>
                <a:ea typeface="Nunito"/>
                <a:cs typeface="Nunito"/>
                <a:sym typeface="Nunito"/>
              </a:rPr>
              <a:t>Wrong or missing package version</a:t>
            </a:r>
            <a:endParaRPr sz="1402">
              <a:solidFill>
                <a:schemeClr val="dk1"/>
              </a:solidFill>
              <a:latin typeface="Nunito"/>
              <a:ea typeface="Nunito"/>
              <a:cs typeface="Nunito"/>
              <a:sym typeface="Nunito"/>
            </a:endParaRPr>
          </a:p>
          <a:p>
            <a:pPr indent="-317658" lvl="1" marL="914400" rtl="0" algn="l">
              <a:lnSpc>
                <a:spcPct val="100000"/>
              </a:lnSpc>
              <a:spcBef>
                <a:spcPts val="0"/>
              </a:spcBef>
              <a:spcAft>
                <a:spcPts val="0"/>
              </a:spcAft>
              <a:buClr>
                <a:schemeClr val="dk1"/>
              </a:buClr>
              <a:buSzPts val="1403"/>
              <a:buFont typeface="Nunito"/>
              <a:buChar char="○"/>
            </a:pPr>
            <a:r>
              <a:rPr lang="en" sz="1402">
                <a:solidFill>
                  <a:schemeClr val="dk1"/>
                </a:solidFill>
                <a:latin typeface="Nunito"/>
                <a:ea typeface="Nunito"/>
                <a:cs typeface="Nunito"/>
                <a:sym typeface="Nunito"/>
              </a:rPr>
              <a:t>Enables contributors to not break code that already exists</a:t>
            </a:r>
            <a:endParaRPr sz="1402">
              <a:solidFill>
                <a:schemeClr val="dk1"/>
              </a:solidFill>
              <a:latin typeface="Nunito"/>
              <a:ea typeface="Nunito"/>
              <a:cs typeface="Nunito"/>
              <a:sym typeface="Nunito"/>
            </a:endParaRPr>
          </a:p>
          <a:p>
            <a:pPr indent="0" lvl="0" marL="0" rtl="0" algn="l">
              <a:lnSpc>
                <a:spcPct val="100000"/>
              </a:lnSpc>
              <a:spcBef>
                <a:spcPts val="0"/>
              </a:spcBef>
              <a:spcAft>
                <a:spcPts val="0"/>
              </a:spcAft>
              <a:buNone/>
            </a:pPr>
            <a:r>
              <a:t/>
            </a:r>
            <a:endParaRPr sz="1402">
              <a:solidFill>
                <a:schemeClr val="dk1"/>
              </a:solidFill>
              <a:latin typeface="Nunito"/>
              <a:ea typeface="Nunito"/>
              <a:cs typeface="Nunito"/>
              <a:sym typeface="Nunito"/>
            </a:endParaRPr>
          </a:p>
          <a:p>
            <a:pPr indent="-317658" lvl="0" marL="457200" rtl="0" algn="l">
              <a:lnSpc>
                <a:spcPct val="95000"/>
              </a:lnSpc>
              <a:spcBef>
                <a:spcPts val="0"/>
              </a:spcBef>
              <a:spcAft>
                <a:spcPts val="0"/>
              </a:spcAft>
              <a:buClr>
                <a:schemeClr val="dk1"/>
              </a:buClr>
              <a:buSzPts val="1403"/>
              <a:buFont typeface="Nunito"/>
              <a:buChar char="●"/>
            </a:pPr>
            <a:r>
              <a:rPr lang="en" sz="1402">
                <a:solidFill>
                  <a:schemeClr val="dk1"/>
                </a:solidFill>
                <a:latin typeface="Nunito"/>
                <a:ea typeface="Nunito"/>
                <a:cs typeface="Nunito"/>
                <a:sym typeface="Nunito"/>
              </a:rPr>
              <a:t>End-To-End testing</a:t>
            </a:r>
            <a:endParaRPr sz="1402">
              <a:solidFill>
                <a:schemeClr val="dk1"/>
              </a:solidFill>
              <a:latin typeface="Nunito"/>
              <a:ea typeface="Nunito"/>
              <a:cs typeface="Nunito"/>
              <a:sym typeface="Nunito"/>
            </a:endParaRPr>
          </a:p>
          <a:p>
            <a:pPr indent="-317658" lvl="1" marL="914400" rtl="0" algn="l">
              <a:lnSpc>
                <a:spcPct val="95000"/>
              </a:lnSpc>
              <a:spcBef>
                <a:spcPts val="0"/>
              </a:spcBef>
              <a:spcAft>
                <a:spcPts val="0"/>
              </a:spcAft>
              <a:buClr>
                <a:schemeClr val="dk1"/>
              </a:buClr>
              <a:buSzPts val="1403"/>
              <a:buFont typeface="Nunito"/>
              <a:buChar char="○"/>
            </a:pPr>
            <a:r>
              <a:rPr lang="en" sz="1402">
                <a:solidFill>
                  <a:schemeClr val="dk1"/>
                </a:solidFill>
                <a:latin typeface="Nunito"/>
                <a:ea typeface="Nunito"/>
                <a:cs typeface="Nunito"/>
                <a:sym typeface="Nunito"/>
              </a:rPr>
              <a:t>Bugzilla Showcase Notebook</a:t>
            </a:r>
            <a:endParaRPr sz="1402">
              <a:solidFill>
                <a:schemeClr val="dk1"/>
              </a:solidFill>
              <a:latin typeface="Nunito"/>
              <a:ea typeface="Nunito"/>
              <a:cs typeface="Nunito"/>
              <a:sym typeface="Nunito"/>
            </a:endParaRPr>
          </a:p>
          <a:p>
            <a:pPr indent="-317658" lvl="1" marL="914400" rtl="0" algn="l">
              <a:lnSpc>
                <a:spcPct val="95000"/>
              </a:lnSpc>
              <a:spcBef>
                <a:spcPts val="0"/>
              </a:spcBef>
              <a:spcAft>
                <a:spcPts val="0"/>
              </a:spcAft>
              <a:buClr>
                <a:schemeClr val="dk1"/>
              </a:buClr>
              <a:buSzPts val="1403"/>
              <a:buFont typeface="Nunito"/>
              <a:buChar char="○"/>
            </a:pPr>
            <a:r>
              <a:rPr lang="en" sz="1402">
                <a:solidFill>
                  <a:schemeClr val="dk1"/>
                </a:solidFill>
                <a:latin typeface="Nunito"/>
                <a:ea typeface="Nunito"/>
                <a:cs typeface="Nunito"/>
                <a:sym typeface="Nunito"/>
              </a:rPr>
              <a:t>DV8 Showcase Notebook</a:t>
            </a:r>
            <a:endParaRPr sz="1402">
              <a:solidFill>
                <a:schemeClr val="dk1"/>
              </a:solidFill>
              <a:latin typeface="Nunito"/>
              <a:ea typeface="Nunito"/>
              <a:cs typeface="Nunito"/>
              <a:sym typeface="Nunito"/>
            </a:endParaRPr>
          </a:p>
          <a:p>
            <a:pPr indent="-317658" lvl="1" marL="914400" rtl="0" algn="l">
              <a:lnSpc>
                <a:spcPct val="95000"/>
              </a:lnSpc>
              <a:spcBef>
                <a:spcPts val="0"/>
              </a:spcBef>
              <a:spcAft>
                <a:spcPts val="0"/>
              </a:spcAft>
              <a:buClr>
                <a:schemeClr val="dk1"/>
              </a:buClr>
              <a:buSzPts val="1403"/>
              <a:buFont typeface="Nunito"/>
              <a:buChar char="○"/>
            </a:pPr>
            <a:r>
              <a:rPr lang="en" sz="1402">
                <a:solidFill>
                  <a:schemeClr val="dk1"/>
                </a:solidFill>
                <a:latin typeface="Nunito"/>
                <a:ea typeface="Nunito"/>
                <a:cs typeface="Nunito"/>
                <a:sym typeface="Nunito"/>
              </a:rPr>
              <a:t>Testing chained use of functions</a:t>
            </a:r>
            <a:endParaRPr sz="1402">
              <a:solidFill>
                <a:schemeClr val="dk1"/>
              </a:solidFill>
              <a:latin typeface="Nunito"/>
              <a:ea typeface="Nunito"/>
              <a:cs typeface="Nunito"/>
              <a:sym typeface="Nunito"/>
            </a:endParaRPr>
          </a:p>
        </p:txBody>
      </p:sp>
      <p:pic>
        <p:nvPicPr>
          <p:cNvPr id="118" name="Google Shape;118;p21"/>
          <p:cNvPicPr preferRelativeResize="0"/>
          <p:nvPr/>
        </p:nvPicPr>
        <p:blipFill>
          <a:blip r:embed="rId3">
            <a:alphaModFix/>
          </a:blip>
          <a:stretch>
            <a:fillRect/>
          </a:stretch>
        </p:blipFill>
        <p:spPr>
          <a:xfrm>
            <a:off x="6396660" y="976300"/>
            <a:ext cx="1326540" cy="1536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