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0" r:id="rId10"/>
    <p:sldId id="265" r:id="rId11"/>
    <p:sldId id="266" r:id="rId12"/>
    <p:sldId id="267" r:id="rId13"/>
    <p:sldId id="269" r:id="rId14"/>
    <p:sldId id="270" r:id="rId15"/>
    <p:sldId id="271" r:id="rId16"/>
    <p:sldId id="268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139" autoAdjust="0"/>
  </p:normalViewPr>
  <p:slideViewPr>
    <p:cSldViewPr snapToGrid="0">
      <p:cViewPr varScale="1">
        <p:scale>
          <a:sx n="102" d="100"/>
          <a:sy n="102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F8F1A-E318-45C5-BD3F-AA95DB3B098E}" type="datetimeFigureOut">
              <a:rPr lang="en-SG" smtClean="0"/>
              <a:t>29/3/2025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87D20-9F6A-41BB-9F92-5D653A3CAB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9796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sg/dataset/annual-motor-vehicle-inspection-passing-rate-of-motor-vehicles-on-first-inspectio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raitstimes.com/singapore/transport/coes-extended-for-record-number-of-vehicle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data.gov.sg/dataset/monthly-motor-vehicle-population-by-type</a:t>
            </a:r>
          </a:p>
          <a:p>
            <a:r>
              <a:rPr lang="en-SG" dirty="0">
                <a:hlinkClick r:id="rId3"/>
              </a:rPr>
              <a:t>https://data.gov.sg/dataset/annual-motor-vehicle-inspection-passing-rate-of-motor-vehicles-on-first-inspection</a:t>
            </a:r>
            <a:endParaRPr lang="en-SG" dirty="0"/>
          </a:p>
          <a:p>
            <a:r>
              <a:rPr lang="en-SG" dirty="0"/>
              <a:t>data.gov.sg/dataset/annual-revalidation-of-</a:t>
            </a:r>
            <a:r>
              <a:rPr lang="en-SG" dirty="0" err="1"/>
              <a:t>coe</a:t>
            </a:r>
            <a:r>
              <a:rPr lang="en-SG" dirty="0"/>
              <a:t>-of-existing-vehicles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87D20-9F6A-41BB-9F92-5D653A3CAB89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0652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87D20-9F6A-41BB-9F92-5D653A3CAB89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1090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3"/>
              </a:rPr>
              <a:t>https://www.straitstimes.com/singapore/transport/coes-extended-for-record-number-of-vehicles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87D20-9F6A-41BB-9F92-5D653A3CAB89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2911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87D20-9F6A-41BB-9F92-5D653A3CAB89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6819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87D20-9F6A-41BB-9F92-5D653A3CAB89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424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87D20-9F6A-41BB-9F92-5D653A3CAB89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8861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87D20-9F6A-41BB-9F92-5D653A3CAB89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5865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87D20-9F6A-41BB-9F92-5D653A3CAB89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804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2B94-1C85-46B3-BF23-B1EBE0B95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2D38A-4FD9-41B2-B6ED-6D919BE37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97A6B-1B14-4AEE-A3AD-6D76101F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B8AA-6EA3-43B4-997E-CC09F59AA342}" type="datetimeFigureOut">
              <a:rPr lang="en-SG" smtClean="0"/>
              <a:t>29/3/2025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E727F-A358-48D1-867F-40BEEEED4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BD46E-CFA9-4ADB-847B-E8EB5266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CE48-C918-4D90-AF7C-150F038613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122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756A-EEF7-48D5-97DB-A415880A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80FDE-0FC4-4CC5-B893-D2AFDA2A1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C713A-779D-48CD-A800-720AD437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B8AA-6EA3-43B4-997E-CC09F59AA342}" type="datetimeFigureOut">
              <a:rPr lang="en-SG" smtClean="0"/>
              <a:t>29/3/2025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90378-5A7D-4446-9A4E-21A03B6E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D71F0-EDF7-4C9F-86A4-6DA11984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CE48-C918-4D90-AF7C-150F038613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963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28A90-962B-46A6-9181-82008E789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42CBB-DA59-4328-9370-AD83679CA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9E71C-9B34-46AE-8795-B9DAB641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B8AA-6EA3-43B4-997E-CC09F59AA342}" type="datetimeFigureOut">
              <a:rPr lang="en-SG" smtClean="0"/>
              <a:t>29/3/2025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C33C4-0A74-465E-9F5C-87ED37C35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94816-2BBC-4D59-9582-A69D47B0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CE48-C918-4D90-AF7C-150F038613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062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822C-C7C3-4AF2-A94A-9930CAB6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22324-40C9-4A39-9B1A-A35CD2654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21B75-483B-4897-99C4-7242A195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B8AA-6EA3-43B4-997E-CC09F59AA342}" type="datetimeFigureOut">
              <a:rPr lang="en-SG" smtClean="0"/>
              <a:t>29/3/2025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BCE54-6F3F-4546-B133-BEDA109E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41A68-BD55-4A2A-82A9-7383FB92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CE48-C918-4D90-AF7C-150F038613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632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B9CEB-8374-4890-A121-922B05859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AA897-3AC7-4E86-A20C-4BCE0F4C8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A05E8-0C08-4556-A8BA-D6DD5DDFC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B8AA-6EA3-43B4-997E-CC09F59AA342}" type="datetimeFigureOut">
              <a:rPr lang="en-SG" smtClean="0"/>
              <a:t>29/3/2025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86BB8-4943-428E-A2A3-EF9F485C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A7E4A-EA11-4F71-8F0C-A08AD0E9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CE48-C918-4D90-AF7C-150F038613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274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1700-4321-44B3-B333-A841B85AC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57FA3-55DB-45CB-B388-FE0E8182F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BBC19-84AF-4008-BD3F-B680DDD0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4C534-388D-4CC4-834F-3192D75A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B8AA-6EA3-43B4-997E-CC09F59AA342}" type="datetimeFigureOut">
              <a:rPr lang="en-SG" smtClean="0"/>
              <a:t>29/3/2025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8A999-22DB-49F2-A495-91A78A393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5D82D-EE6C-49F3-8A67-D0331D65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CE48-C918-4D90-AF7C-150F038613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98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5338-2345-4050-91DC-1F9027DE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03616-2618-451E-B222-2FD100B9A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5F9FF-F0D6-44B4-B886-E1D0843D3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3E3D2-D366-4E96-A667-94A2536BE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7E6920-488B-4AC3-A687-415DE8F53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26F9C8-ED47-4E22-9183-D60CA7C1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B8AA-6EA3-43B4-997E-CC09F59AA342}" type="datetimeFigureOut">
              <a:rPr lang="en-SG" smtClean="0"/>
              <a:t>29/3/2025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48DF3-E0A1-4FA7-9693-B8A93AFA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03C4DB-47C7-48B6-B15D-D52CDFEB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CE48-C918-4D90-AF7C-150F038613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910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91ED-787A-489D-AEC1-4221AD6E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E1AAC-9E89-470B-A874-DB4441F1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B8AA-6EA3-43B4-997E-CC09F59AA342}" type="datetimeFigureOut">
              <a:rPr lang="en-SG" smtClean="0"/>
              <a:t>29/3/2025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70E9C-AA94-4768-9B3A-82FC5C97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29031-91CB-4498-B380-C314445B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CE48-C918-4D90-AF7C-150F038613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06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2796F1-5BFA-452F-862A-0C816785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B8AA-6EA3-43B4-997E-CC09F59AA342}" type="datetimeFigureOut">
              <a:rPr lang="en-SG" smtClean="0"/>
              <a:t>29/3/2025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9AA669-FDE2-4A0D-AF6B-8BC5CD0C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D5F91-74B4-4BD8-AD55-D2FE8224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CE48-C918-4D90-AF7C-150F038613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644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6566-084B-4040-841E-236484ADC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7861D-85F4-44A6-91A6-41FD9653C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560B0-46B7-4A83-B5E4-FDB86A0D4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26994-4FD1-43CF-885F-44FBD7452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B8AA-6EA3-43B4-997E-CC09F59AA342}" type="datetimeFigureOut">
              <a:rPr lang="en-SG" smtClean="0"/>
              <a:t>29/3/2025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B6C4E-C8FD-4DC1-BB1C-24DA74878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177A9-0757-4935-9803-767CEF95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CE48-C918-4D90-AF7C-150F038613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734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4369-FA2D-4AE0-B324-6FAB022A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1B8E4-6678-4CBA-AA57-B5026577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FF266-12AF-4D4E-B929-DAAC3FE38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268F4-7628-41D5-9083-5B225CF6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B8AA-6EA3-43B4-997E-CC09F59AA342}" type="datetimeFigureOut">
              <a:rPr lang="en-SG" smtClean="0"/>
              <a:t>29/3/2025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46598-484F-49EE-9BD3-A68E93ED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A674F-6731-4A7D-AC50-56D0C0F3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CE48-C918-4D90-AF7C-150F038613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627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C784-F0A7-45F4-9673-B9540448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3180C-D4CE-4C07-873F-A89B918AB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F7F63-9D60-456B-B585-914DDB1B4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EB8AA-6EA3-43B4-997E-CC09F59AA342}" type="datetimeFigureOut">
              <a:rPr lang="en-SG" smtClean="0"/>
              <a:t>29/3/2025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C7817-6E6C-4AF6-BD9F-EEDA40C11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D83C6-B89E-458B-83B2-44BF4553F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ACE48-C918-4D90-AF7C-150F038613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338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55D9-864A-44D8-A946-4AD5AF6B3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Autofit/>
          </a:bodyPr>
          <a:lstStyle/>
          <a:p>
            <a:r>
              <a:rPr lang="en-SG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Programming for Data Science CA1</a:t>
            </a:r>
            <a:br>
              <a:rPr lang="en-SG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(Analysis on Motor Vehicles)</a:t>
            </a:r>
            <a:endParaRPr lang="en-SG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A9211-C8CA-42AB-8884-7AC4A7FCD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Anthony Koh Hong Ji</a:t>
            </a:r>
          </a:p>
        </p:txBody>
      </p:sp>
    </p:spTree>
    <p:extLst>
      <p:ext uri="{BB962C8B-B14F-4D97-AF65-F5344CB8AC3E}">
        <p14:creationId xmlns:p14="http://schemas.microsoft.com/office/powerpoint/2010/main" val="3095046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5738-523E-4971-A6AE-DF12D7DB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Annual Revalidation of COE of Existing Vehicles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A4AC5D-7111-4732-A1EA-717A755D415B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400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5-Year COEs</a:t>
            </a:r>
          </a:p>
          <a:p>
            <a:r>
              <a:rPr lang="en-SG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 upwards trend across all categories</a:t>
            </a:r>
          </a:p>
          <a:p>
            <a:r>
              <a:rPr lang="en-SG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Sharp increase in Category C COEs in 2012 before dipping and increasing again in 2017</a:t>
            </a:r>
          </a:p>
          <a:p>
            <a:r>
              <a:rPr lang="en-SG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Sharp increase in Category A COEs in 2014</a:t>
            </a:r>
          </a:p>
          <a:p>
            <a:endParaRPr lang="en-SG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EEB9AD-FE53-4387-A837-C7DEE85A4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072" y="3866357"/>
            <a:ext cx="9173855" cy="299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5738-523E-4971-A6AE-DF12D7DB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Annual Revalidation of COE of Existing Vehicles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A4AC5D-7111-4732-A1EA-717A755D415B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400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10-Year COEs</a:t>
            </a:r>
          </a:p>
          <a:p>
            <a:r>
              <a:rPr lang="en-SG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Sharp increase in 2006 before a steep dip in 2007 for Category C COEs</a:t>
            </a:r>
          </a:p>
          <a:p>
            <a:r>
              <a:rPr lang="en-SG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Category D vehicles have the highest revalidations of COE on average across the years</a:t>
            </a:r>
          </a:p>
          <a:p>
            <a:r>
              <a:rPr lang="en-SG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Generally a low trend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154F9-533B-4FC1-9F9B-6A6E05CAD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88" y="3780996"/>
            <a:ext cx="9669224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28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4D838C9-768D-4F12-9001-6C51A05B6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54" y="261546"/>
            <a:ext cx="8467292" cy="585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CD6105B5-9892-42A0-9EB7-831401D4E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484399"/>
              </p:ext>
            </p:extLst>
          </p:nvPr>
        </p:nvGraphicFramePr>
        <p:xfrm>
          <a:off x="4095750" y="738579"/>
          <a:ext cx="2552700" cy="770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4668">
                  <a:extLst>
                    <a:ext uri="{9D8B030D-6E8A-4147-A177-3AD203B41FA5}">
                      <a16:colId xmlns:a16="http://schemas.microsoft.com/office/drawing/2014/main" val="1926734826"/>
                    </a:ext>
                  </a:extLst>
                </a:gridCol>
                <a:gridCol w="1898032">
                  <a:extLst>
                    <a:ext uri="{9D8B030D-6E8A-4147-A177-3AD203B41FA5}">
                      <a16:colId xmlns:a16="http://schemas.microsoft.com/office/drawing/2014/main" val="1420040470"/>
                    </a:ext>
                  </a:extLst>
                </a:gridCol>
              </a:tblGrid>
              <a:tr h="163036">
                <a:tc>
                  <a:txBody>
                    <a:bodyPr/>
                    <a:lstStyle/>
                    <a:p>
                      <a:r>
                        <a:rPr lang="en-SG" sz="900" dirty="0"/>
                        <a:t>Category A</a:t>
                      </a:r>
                    </a:p>
                  </a:txBody>
                  <a:tcPr marL="44053" marR="44053" marT="22027" marB="22027"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Car up to 1,600cc &amp; 97kW (130bhp)</a:t>
                      </a:r>
                    </a:p>
                  </a:txBody>
                  <a:tcPr marL="44053" marR="44053" marT="22027" marB="22027"/>
                </a:tc>
                <a:extLst>
                  <a:ext uri="{0D108BD9-81ED-4DB2-BD59-A6C34878D82A}">
                    <a16:rowId xmlns:a16="http://schemas.microsoft.com/office/drawing/2014/main" val="1909275566"/>
                  </a:ext>
                </a:extLst>
              </a:tr>
              <a:tr h="226855">
                <a:tc>
                  <a:txBody>
                    <a:bodyPr/>
                    <a:lstStyle/>
                    <a:p>
                      <a:r>
                        <a:rPr lang="en-SG" sz="900" dirty="0"/>
                        <a:t>Category B</a:t>
                      </a:r>
                    </a:p>
                  </a:txBody>
                  <a:tcPr marL="44053" marR="44053" marT="22027" marB="22027"/>
                </a:tc>
                <a:tc>
                  <a:txBody>
                    <a:bodyPr/>
                    <a:lstStyle/>
                    <a:p>
                      <a:r>
                        <a:rPr lang="en-SG" sz="900" kern="1200" dirty="0">
                          <a:effectLst/>
                        </a:rPr>
                        <a:t>Car above 1,600cc or 97kW (130bhp)  </a:t>
                      </a:r>
                      <a:endParaRPr lang="en-SG" sz="900" dirty="0"/>
                    </a:p>
                  </a:txBody>
                  <a:tcPr marL="44053" marR="44053" marT="22027" marB="22027"/>
                </a:tc>
                <a:extLst>
                  <a:ext uri="{0D108BD9-81ED-4DB2-BD59-A6C34878D82A}">
                    <a16:rowId xmlns:a16="http://schemas.microsoft.com/office/drawing/2014/main" val="367802224"/>
                  </a:ext>
                </a:extLst>
              </a:tr>
              <a:tr h="163036">
                <a:tc>
                  <a:txBody>
                    <a:bodyPr/>
                    <a:lstStyle/>
                    <a:p>
                      <a:r>
                        <a:rPr lang="en-SG" sz="900" dirty="0"/>
                        <a:t>Category C</a:t>
                      </a:r>
                    </a:p>
                  </a:txBody>
                  <a:tcPr marL="44053" marR="44053" marT="22027" marB="22027"/>
                </a:tc>
                <a:tc>
                  <a:txBody>
                    <a:bodyPr/>
                    <a:lstStyle/>
                    <a:p>
                      <a:r>
                        <a:rPr lang="en-SG" sz="900" kern="1200" dirty="0">
                          <a:effectLst/>
                        </a:rPr>
                        <a:t>Goods vehicle and bus</a:t>
                      </a:r>
                      <a:endParaRPr lang="en-SG" sz="900" dirty="0"/>
                    </a:p>
                  </a:txBody>
                  <a:tcPr marL="44053" marR="44053" marT="22027" marB="22027"/>
                </a:tc>
                <a:extLst>
                  <a:ext uri="{0D108BD9-81ED-4DB2-BD59-A6C34878D82A}">
                    <a16:rowId xmlns:a16="http://schemas.microsoft.com/office/drawing/2014/main" val="1228058491"/>
                  </a:ext>
                </a:extLst>
              </a:tr>
              <a:tr h="163036">
                <a:tc>
                  <a:txBody>
                    <a:bodyPr/>
                    <a:lstStyle/>
                    <a:p>
                      <a:r>
                        <a:rPr lang="en-SG" sz="900" dirty="0"/>
                        <a:t>Category D</a:t>
                      </a:r>
                    </a:p>
                  </a:txBody>
                  <a:tcPr marL="44053" marR="44053" marT="22027" marB="22027"/>
                </a:tc>
                <a:tc>
                  <a:txBody>
                    <a:bodyPr/>
                    <a:lstStyle/>
                    <a:p>
                      <a:r>
                        <a:rPr lang="en-SG" sz="900" kern="1200" dirty="0">
                          <a:effectLst/>
                        </a:rPr>
                        <a:t>Motorcycle</a:t>
                      </a:r>
                      <a:endParaRPr lang="en-SG" sz="900" dirty="0"/>
                    </a:p>
                  </a:txBody>
                  <a:tcPr marL="44053" marR="44053" marT="22027" marB="22027"/>
                </a:tc>
                <a:extLst>
                  <a:ext uri="{0D108BD9-81ED-4DB2-BD59-A6C34878D82A}">
                    <a16:rowId xmlns:a16="http://schemas.microsoft.com/office/drawing/2014/main" val="629541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775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5738-523E-4971-A6AE-DF12D7DB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Annual Revalidation of COE of Existing Vehicles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F8D66-15D7-4B94-8F47-57258D312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Category D has the best median across all categories</a:t>
            </a:r>
          </a:p>
          <a:p>
            <a:r>
              <a:rPr lang="en-SG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Category B has the lowest IQR while Category C has the highest IQR</a:t>
            </a:r>
          </a:p>
          <a:p>
            <a:r>
              <a:rPr lang="en-SG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Category B COEs has the least revalidations</a:t>
            </a:r>
          </a:p>
          <a:p>
            <a:pPr marL="0" indent="0">
              <a:buNone/>
            </a:pPr>
            <a:endParaRPr lang="en-SG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A4AC5D-7111-4732-A1EA-717A755D415B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E4AC25-6228-4690-B12A-C9517FAC2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260" y="3190805"/>
            <a:ext cx="5415479" cy="343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2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5738-523E-4971-A6AE-DF12D7DB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Annual Motor Vehicle Inspection – Passing Rate of Motor Vehicles on First Inspection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BFA68-22F2-4621-8614-C3AA63BAC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Passing rates of motor vehicles on first inspection</a:t>
            </a:r>
          </a:p>
          <a:p>
            <a:pPr marL="0" indent="0">
              <a:buNone/>
            </a:pPr>
            <a:endParaRPr lang="en-SG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SG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 columns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[Datetime (Year) “YYYY”]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[Text (General)] – vehicle 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 [Text (General)] - 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number_reported</a:t>
            </a:r>
            <a:r>
              <a:rPr lang="en-SG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(Numeric (General)] – reported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number_passed</a:t>
            </a:r>
            <a:r>
              <a:rPr lang="en-SG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(Numeric (General)] – passed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passing_rate</a:t>
            </a:r>
            <a:r>
              <a:rPr lang="en-SG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(Numeric (Percentage)]</a:t>
            </a:r>
          </a:p>
          <a:p>
            <a:pPr marL="457200" lvl="1" indent="0">
              <a:buNone/>
            </a:pPr>
            <a:endParaRPr lang="en-SG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5420E7-9786-484D-98B0-CFF33D370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720" y="756841"/>
            <a:ext cx="6372559" cy="534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6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5738-523E-4971-A6AE-DF12D7DB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Annual Motor Vehicle Inspection – Passing Rate of Motor Vehicles on First Inspection</a:t>
            </a:r>
            <a:endParaRPr lang="en-SG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BFA68-22F2-4621-8614-C3AA63BAC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find out the relationship between inspection reports versus inspections passed</a:t>
            </a:r>
          </a:p>
          <a:p>
            <a:r>
              <a:rPr lang="en-S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Used </a:t>
            </a:r>
            <a:r>
              <a:rPr lang="en-SG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 indexing </a:t>
            </a:r>
            <a:r>
              <a:rPr lang="en-S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attain data</a:t>
            </a:r>
          </a:p>
          <a:p>
            <a:r>
              <a:rPr lang="en-S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Used </a:t>
            </a:r>
            <a:r>
              <a:rPr lang="en-SG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plt.scatter</a:t>
            </a:r>
            <a:endParaRPr lang="en-SG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SG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endParaRPr lang="en-SG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7B475-F50C-4FA4-A6B3-5E996D77B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72744"/>
            <a:ext cx="2534004" cy="428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5BA2C4-6797-453B-AAD2-81F3E9CB5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36366"/>
            <a:ext cx="2686425" cy="4001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130913-0F3B-496A-8FC0-22AC50A2B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65486"/>
            <a:ext cx="2934109" cy="390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E2735F-924E-4C01-B2A6-EB59FA54E8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4422" y="3520685"/>
            <a:ext cx="6649378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75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CD2AD5-772D-4577-8233-0545E32A6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4" y="1152207"/>
            <a:ext cx="5382376" cy="45535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FFE544-1A55-4268-9A47-C9EE195C0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781" y="1109338"/>
            <a:ext cx="5687219" cy="463932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F2837DE-42C8-4E91-AA05-9758961BB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809624"/>
            <a:ext cx="763905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69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5738-523E-4971-A6AE-DF12D7DB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Annual Motor Vehicle Inspection – Passing Rate of Motor Vehicles on First Inspection</a:t>
            </a:r>
            <a:endParaRPr lang="en-SG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BFA68-22F2-4621-8614-C3AA63BAC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Positive linear correlation between the two axis</a:t>
            </a:r>
          </a:p>
          <a:p>
            <a:r>
              <a:rPr lang="en-SG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the number of reports increase, the number of passes also increases – high passing rate</a:t>
            </a:r>
          </a:p>
          <a:p>
            <a:pPr marL="0" indent="0">
              <a:buNone/>
            </a:pPr>
            <a:endParaRPr lang="en-SG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SG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endParaRPr lang="en-SG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43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77E25B38-F529-4F32-92E1-06005CE32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258" y="500062"/>
            <a:ext cx="8339484" cy="585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037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5738-523E-4971-A6AE-DF12D7DB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Annual Motor Vehicle Inspection – Passing Rate of Motor Vehicles on First Inspection</a:t>
            </a:r>
            <a:endParaRPr lang="en-SG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BFA68-22F2-4621-8614-C3AA63BAC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of the passing rates are in the 90% - 100% range</a:t>
            </a:r>
          </a:p>
          <a:p>
            <a:r>
              <a:rPr lang="en-SG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Generally motor vehicle owners in Singapore follow the rules as inferred from the passing rates</a:t>
            </a:r>
          </a:p>
          <a:p>
            <a:pPr marL="0" indent="0">
              <a:buNone/>
            </a:pPr>
            <a:endParaRPr lang="en-SG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SG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endParaRPr lang="en-SG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64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B813-8EA8-4592-8C1B-512F4E85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F0014-35B1-4EFA-866F-0CFDE08EB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Monthly Motor Vehicle Population by Vehicle Type</a:t>
            </a:r>
          </a:p>
          <a:p>
            <a:pPr marL="457200" lvl="1" indent="0">
              <a:buNone/>
            </a:pPr>
            <a:r>
              <a:rPr lang="en-SG" sz="1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data.gov.sg/dataset/monthly-motor-vehicle-population-by-type</a:t>
            </a:r>
          </a:p>
          <a:p>
            <a:pPr marL="514350" indent="-514350">
              <a:buAutoNum type="arabicPeriod"/>
            </a:pPr>
            <a:endParaRPr lang="en-S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AutoNum type="arabicPeriod"/>
            </a:pP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Annual Revalidation of Certificates of Entitlement of Existing Vehicles</a:t>
            </a:r>
          </a:p>
          <a:p>
            <a:pPr marL="457200" lvl="1" indent="0">
              <a:buNone/>
            </a:pPr>
            <a:r>
              <a:rPr lang="en-SG" sz="1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data.gov.sg/dataset/annual-revalidation-of-</a:t>
            </a:r>
            <a:r>
              <a:rPr lang="en-SG" sz="1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coe</a:t>
            </a:r>
            <a:r>
              <a:rPr lang="en-SG" sz="1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-of-existing-vehicles</a:t>
            </a:r>
          </a:p>
          <a:p>
            <a:pPr marL="971550" lvl="1" indent="-514350">
              <a:buAutoNum type="arabicPeriod"/>
            </a:pPr>
            <a:endParaRPr lang="en-S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Annual Motor Vehicle Inspection – Passing Rate of Motor Vehicles on First Inspection</a:t>
            </a:r>
          </a:p>
          <a:p>
            <a:pPr marL="457200" lvl="1" indent="0">
              <a:buNone/>
            </a:pPr>
            <a:r>
              <a:rPr lang="en-SG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data.gov.sg/dataset/annual-motor-vehicle-inspection-passing-rate-of-motor-vehicles-on-first-inspection</a:t>
            </a:r>
          </a:p>
          <a:p>
            <a:pPr marL="971550" lvl="1" indent="-514350">
              <a:buFont typeface="+mj-lt"/>
              <a:buAutoNum type="arabicPeriod"/>
            </a:pPr>
            <a:endParaRPr lang="en-S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794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7CB9-E6FD-4407-9A3A-F55D67060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6855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5738-523E-4971-A6AE-DF12D7DB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Monthly Motor Vehicle Population by Vehicle Type</a:t>
            </a:r>
            <a:endParaRPr lang="en-SG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BFA68-22F2-4621-8614-C3AA63BAC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 of motor vehicles categorised by vehicle types (cars, taxi, buses, etc.)</a:t>
            </a:r>
          </a:p>
          <a:p>
            <a:endParaRPr lang="en-SG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SG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Figures include vehicles exempted from Vehicle Quota System and tax</a:t>
            </a:r>
          </a:p>
          <a:p>
            <a:endParaRPr lang="en-SG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SG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 columns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month [Datetime (Month) “YYYY-MM”]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vehicle_type</a:t>
            </a:r>
            <a:r>
              <a:rPr lang="en-SG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[Text (General)]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 (Numeric (General)]</a:t>
            </a:r>
          </a:p>
          <a:p>
            <a:pPr marL="457200" lvl="1" indent="0">
              <a:buNone/>
            </a:pPr>
            <a:endParaRPr lang="en-SG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6B0594-AD6A-4754-9D44-06D2BF938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131" y="917280"/>
            <a:ext cx="3245738" cy="502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0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5738-523E-4971-A6AE-DF12D7DB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Monthly Motor Vehicle Population by Vehicle Type</a:t>
            </a:r>
            <a:endParaRPr lang="en-SG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BFA68-22F2-4621-8614-C3AA63BAC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find out which vehicle type had the highest population</a:t>
            </a:r>
          </a:p>
          <a:p>
            <a:r>
              <a:rPr lang="en-SG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Used </a:t>
            </a:r>
            <a:r>
              <a:rPr lang="en-SG" sz="2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numpy.mean</a:t>
            </a:r>
            <a:r>
              <a:rPr lang="en-SG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SG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find the average population of each vehicle type</a:t>
            </a:r>
          </a:p>
          <a:p>
            <a:r>
              <a:rPr lang="en-SG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Used </a:t>
            </a:r>
            <a:r>
              <a:rPr lang="en-SG" sz="2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plt.bar</a:t>
            </a:r>
            <a:r>
              <a:rPr lang="en-SG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SG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transform the data into a bar chart</a:t>
            </a:r>
          </a:p>
          <a:p>
            <a:endParaRPr lang="en-SG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endParaRPr lang="en-SG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C4F30-BD2E-49E4-BE5F-DFFDBAF43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19787"/>
            <a:ext cx="10191750" cy="360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1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A71100A-BA29-4F4F-9C69-36739D826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90512"/>
            <a:ext cx="10287000" cy="627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99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5738-523E-4971-A6AE-DF12D7DB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Monthly Motor Vehicle Population by Vehicle Type</a:t>
            </a:r>
            <a:endParaRPr lang="en-SG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BFA68-22F2-4621-8614-C3AA63BAC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 vehicle types with highest population: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Goods &amp; Other Vehicles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Motorcycles</a:t>
            </a:r>
          </a:p>
          <a:p>
            <a:pPr marL="457200" lvl="1" indent="0">
              <a:buNone/>
            </a:pPr>
            <a:endParaRPr lang="en-SG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SG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3 vehicle types with the lowest population: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Rental Cars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Taxi</a:t>
            </a:r>
          </a:p>
          <a:p>
            <a:endParaRPr lang="en-SG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endParaRPr lang="en-SG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962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5738-523E-4971-A6AE-DF12D7DB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Annual Revalidation of COE of Existing Vehicles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BFA68-22F2-4621-8614-C3AA63BAC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Revalidation of COES in different categories for 5-year &amp; 10-year</a:t>
            </a:r>
          </a:p>
          <a:p>
            <a:pPr marL="0" indent="0">
              <a:buNone/>
            </a:pPr>
            <a:endParaRPr lang="en-SG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SG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5-year COEs (except for Category C 5-year COEs that are expiring on or after 25 Feb 2013) cannot be further renewed</a:t>
            </a:r>
          </a:p>
          <a:p>
            <a:pPr marL="0" indent="0">
              <a:buNone/>
            </a:pPr>
            <a:endParaRPr lang="en-SG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SG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 columns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[Datetime (Year) “YYYY”]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[Text (General)]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category [Text (General)]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 (Numeric (General)] - revalidations</a:t>
            </a:r>
          </a:p>
          <a:p>
            <a:pPr marL="457200" lvl="1" indent="0">
              <a:buNone/>
            </a:pPr>
            <a:endParaRPr lang="en-SG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5DC1E7-E214-46E3-AA83-FB8110038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205" y="494937"/>
            <a:ext cx="3119589" cy="586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5738-523E-4971-A6AE-DF12D7DB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Annual Revalidation of COE of Existing Vehicles</a:t>
            </a:r>
            <a:endParaRPr lang="en-SG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BFA68-22F2-4621-8614-C3AA63BAC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Used </a:t>
            </a:r>
            <a:r>
              <a:rPr lang="en-SG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 indexing </a:t>
            </a:r>
            <a:r>
              <a:rPr lang="en-SG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attain data</a:t>
            </a:r>
          </a:p>
          <a:p>
            <a:r>
              <a:rPr lang="en-SG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Used </a:t>
            </a:r>
            <a:r>
              <a:rPr lang="en-SG" sz="2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plt.subplot</a:t>
            </a:r>
            <a:r>
              <a:rPr lang="en-SG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SG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visualise 5-year COE chart and 10-year COE chart at the same time</a:t>
            </a:r>
          </a:p>
          <a:p>
            <a:r>
              <a:rPr lang="en-SG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Used </a:t>
            </a:r>
            <a:r>
              <a:rPr lang="en-SG" sz="2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plt.plot</a:t>
            </a:r>
            <a:r>
              <a:rPr lang="en-SG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SG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get a line chart</a:t>
            </a:r>
          </a:p>
          <a:p>
            <a:r>
              <a:rPr lang="en-SG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Used </a:t>
            </a:r>
            <a:r>
              <a:rPr lang="en-SG" sz="2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plt.legend</a:t>
            </a:r>
            <a:endParaRPr lang="en-SG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SG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Used </a:t>
            </a:r>
            <a:r>
              <a:rPr lang="en-SG" sz="2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plt.boxplot</a:t>
            </a:r>
            <a:endParaRPr lang="en-SG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SG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buNone/>
            </a:pPr>
            <a:endParaRPr lang="en-SG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2D895-D56D-40FF-8364-AE2552FB7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75" y="1075996"/>
            <a:ext cx="11107700" cy="47060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B1E70A-2EA5-40EA-A1F7-939637C4E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87" y="1566600"/>
            <a:ext cx="10393225" cy="37247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0F8EBC-6E26-4012-8A63-61A15E2E2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665" y="2609734"/>
            <a:ext cx="10355120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4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A7638BAD-FD00-436E-9E00-785677F56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1" y="538162"/>
            <a:ext cx="7572375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E3CB55A5-884B-498C-A22C-533E7D6CD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2" y="3624263"/>
            <a:ext cx="7572375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0A1498D-CABB-4DF2-8631-FCCEB5704A99}"/>
              </a:ext>
            </a:extLst>
          </p:cNvPr>
          <p:cNvGrpSpPr/>
          <p:nvPr/>
        </p:nvGrpSpPr>
        <p:grpSpPr>
          <a:xfrm>
            <a:off x="384797" y="3028894"/>
            <a:ext cx="6906589" cy="898529"/>
            <a:chOff x="384797" y="3028894"/>
            <a:chExt cx="6906589" cy="89852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8373C33-1741-4EEE-9A1D-E5B65ABF1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797" y="3028894"/>
              <a:ext cx="6906589" cy="800212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80965AD-8196-46D5-BE06-9517FC1F21DA}"/>
                </a:ext>
              </a:extLst>
            </p:cNvPr>
            <p:cNvCxnSpPr/>
            <p:nvPr/>
          </p:nvCxnSpPr>
          <p:spPr>
            <a:xfrm>
              <a:off x="3372787" y="3927423"/>
              <a:ext cx="32978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69C188B-25DB-42E7-8134-856F422D7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510136"/>
              </p:ext>
            </p:extLst>
          </p:nvPr>
        </p:nvGraphicFramePr>
        <p:xfrm>
          <a:off x="9404998" y="2986546"/>
          <a:ext cx="2552700" cy="770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4668">
                  <a:extLst>
                    <a:ext uri="{9D8B030D-6E8A-4147-A177-3AD203B41FA5}">
                      <a16:colId xmlns:a16="http://schemas.microsoft.com/office/drawing/2014/main" val="1926734826"/>
                    </a:ext>
                  </a:extLst>
                </a:gridCol>
                <a:gridCol w="1898032">
                  <a:extLst>
                    <a:ext uri="{9D8B030D-6E8A-4147-A177-3AD203B41FA5}">
                      <a16:colId xmlns:a16="http://schemas.microsoft.com/office/drawing/2014/main" val="1420040470"/>
                    </a:ext>
                  </a:extLst>
                </a:gridCol>
              </a:tblGrid>
              <a:tr h="163036">
                <a:tc>
                  <a:txBody>
                    <a:bodyPr/>
                    <a:lstStyle/>
                    <a:p>
                      <a:r>
                        <a:rPr lang="en-SG" sz="900" dirty="0"/>
                        <a:t>Category A</a:t>
                      </a:r>
                    </a:p>
                  </a:txBody>
                  <a:tcPr marL="44053" marR="44053" marT="22027" marB="22027"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Car up to 1,600cc &amp; 97kW (130bhp)</a:t>
                      </a:r>
                    </a:p>
                  </a:txBody>
                  <a:tcPr marL="44053" marR="44053" marT="22027" marB="22027"/>
                </a:tc>
                <a:extLst>
                  <a:ext uri="{0D108BD9-81ED-4DB2-BD59-A6C34878D82A}">
                    <a16:rowId xmlns:a16="http://schemas.microsoft.com/office/drawing/2014/main" val="1909275566"/>
                  </a:ext>
                </a:extLst>
              </a:tr>
              <a:tr h="226855">
                <a:tc>
                  <a:txBody>
                    <a:bodyPr/>
                    <a:lstStyle/>
                    <a:p>
                      <a:r>
                        <a:rPr lang="en-SG" sz="900" dirty="0"/>
                        <a:t>Category B</a:t>
                      </a:r>
                    </a:p>
                  </a:txBody>
                  <a:tcPr marL="44053" marR="44053" marT="22027" marB="22027"/>
                </a:tc>
                <a:tc>
                  <a:txBody>
                    <a:bodyPr/>
                    <a:lstStyle/>
                    <a:p>
                      <a:r>
                        <a:rPr lang="en-SG" sz="900" kern="1200" dirty="0">
                          <a:effectLst/>
                        </a:rPr>
                        <a:t>Car above 1,600cc or 97kW (130bhp)  </a:t>
                      </a:r>
                      <a:endParaRPr lang="en-SG" sz="900" dirty="0"/>
                    </a:p>
                  </a:txBody>
                  <a:tcPr marL="44053" marR="44053" marT="22027" marB="22027"/>
                </a:tc>
                <a:extLst>
                  <a:ext uri="{0D108BD9-81ED-4DB2-BD59-A6C34878D82A}">
                    <a16:rowId xmlns:a16="http://schemas.microsoft.com/office/drawing/2014/main" val="367802224"/>
                  </a:ext>
                </a:extLst>
              </a:tr>
              <a:tr h="163036">
                <a:tc>
                  <a:txBody>
                    <a:bodyPr/>
                    <a:lstStyle/>
                    <a:p>
                      <a:r>
                        <a:rPr lang="en-SG" sz="900" dirty="0"/>
                        <a:t>Category C</a:t>
                      </a:r>
                    </a:p>
                  </a:txBody>
                  <a:tcPr marL="44053" marR="44053" marT="22027" marB="22027"/>
                </a:tc>
                <a:tc>
                  <a:txBody>
                    <a:bodyPr/>
                    <a:lstStyle/>
                    <a:p>
                      <a:r>
                        <a:rPr lang="en-SG" sz="900" kern="1200" dirty="0">
                          <a:effectLst/>
                        </a:rPr>
                        <a:t>Goods vehicle and bus</a:t>
                      </a:r>
                      <a:endParaRPr lang="en-SG" sz="900" dirty="0"/>
                    </a:p>
                  </a:txBody>
                  <a:tcPr marL="44053" marR="44053" marT="22027" marB="22027"/>
                </a:tc>
                <a:extLst>
                  <a:ext uri="{0D108BD9-81ED-4DB2-BD59-A6C34878D82A}">
                    <a16:rowId xmlns:a16="http://schemas.microsoft.com/office/drawing/2014/main" val="1228058491"/>
                  </a:ext>
                </a:extLst>
              </a:tr>
              <a:tr h="163036">
                <a:tc>
                  <a:txBody>
                    <a:bodyPr/>
                    <a:lstStyle/>
                    <a:p>
                      <a:r>
                        <a:rPr lang="en-SG" sz="900" dirty="0"/>
                        <a:t>Category D</a:t>
                      </a:r>
                    </a:p>
                  </a:txBody>
                  <a:tcPr marL="44053" marR="44053" marT="22027" marB="22027"/>
                </a:tc>
                <a:tc>
                  <a:txBody>
                    <a:bodyPr/>
                    <a:lstStyle/>
                    <a:p>
                      <a:r>
                        <a:rPr lang="en-SG" sz="900" kern="1200" dirty="0">
                          <a:effectLst/>
                        </a:rPr>
                        <a:t>Motorcycle</a:t>
                      </a:r>
                      <a:endParaRPr lang="en-SG" sz="900" dirty="0"/>
                    </a:p>
                  </a:txBody>
                  <a:tcPr marL="44053" marR="44053" marT="22027" marB="22027"/>
                </a:tc>
                <a:extLst>
                  <a:ext uri="{0D108BD9-81ED-4DB2-BD59-A6C34878D82A}">
                    <a16:rowId xmlns:a16="http://schemas.microsoft.com/office/drawing/2014/main" val="629541407"/>
                  </a:ext>
                </a:extLst>
              </a:tr>
            </a:tbl>
          </a:graphicData>
        </a:graphic>
      </p:graphicFrame>
      <p:sp>
        <p:nvSpPr>
          <p:cNvPr id="11" name="AutoShape 2">
            <a:extLst>
              <a:ext uri="{FF2B5EF4-FFF2-40B4-BE49-F238E27FC236}">
                <a16:creationId xmlns:a16="http://schemas.microsoft.com/office/drawing/2014/main" id="{0E2B42DF-2CD9-4EDF-8043-A8E475CA09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2EAF683-BE45-45E2-9FEF-C22643C3B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649" y="556474"/>
            <a:ext cx="3724275" cy="242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E1FC855B-129D-4291-AA86-A5CE2CB4E385}"/>
              </a:ext>
            </a:extLst>
          </p:cNvPr>
          <p:cNvSpPr/>
          <p:nvPr/>
        </p:nvSpPr>
        <p:spPr>
          <a:xfrm>
            <a:off x="7455838" y="691767"/>
            <a:ext cx="2521598" cy="2281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338A49-08D2-4E17-B7CD-BE8BEF23C15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360338" y="1832635"/>
            <a:ext cx="2095500" cy="63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52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772</TotalTime>
  <Words>741</Words>
  <Application>Microsoft Office PowerPoint</Application>
  <PresentationFormat>Widescreen</PresentationFormat>
  <Paragraphs>115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Open Sans</vt:lpstr>
      <vt:lpstr>Office Theme</vt:lpstr>
      <vt:lpstr>Programming for Data Science CA1 (Analysis on Motor Vehicles)</vt:lpstr>
      <vt:lpstr>URLs</vt:lpstr>
      <vt:lpstr>Monthly Motor Vehicle Population by Vehicle Type</vt:lpstr>
      <vt:lpstr>Monthly Motor Vehicle Population by Vehicle Type</vt:lpstr>
      <vt:lpstr>PowerPoint Presentation</vt:lpstr>
      <vt:lpstr>Monthly Motor Vehicle Population by Vehicle Type</vt:lpstr>
      <vt:lpstr>Annual Revalidation of COE of Existing Vehicles</vt:lpstr>
      <vt:lpstr>Annual Revalidation of COE of Existing Vehicles</vt:lpstr>
      <vt:lpstr>PowerPoint Presentation</vt:lpstr>
      <vt:lpstr>Annual Revalidation of COE of Existing Vehicles</vt:lpstr>
      <vt:lpstr>Annual Revalidation of COE of Existing Vehicles</vt:lpstr>
      <vt:lpstr>PowerPoint Presentation</vt:lpstr>
      <vt:lpstr>Annual Revalidation of COE of Existing Vehicles</vt:lpstr>
      <vt:lpstr>Annual Motor Vehicle Inspection – Passing Rate of Motor Vehicles on First Inspection</vt:lpstr>
      <vt:lpstr>Annual Motor Vehicle Inspection – Passing Rate of Motor Vehicles on First Inspection</vt:lpstr>
      <vt:lpstr>PowerPoint Presentation</vt:lpstr>
      <vt:lpstr>Annual Motor Vehicle Inspection – Passing Rate of Motor Vehicles on First Inspection</vt:lpstr>
      <vt:lpstr>PowerPoint Presentation</vt:lpstr>
      <vt:lpstr>Annual Motor Vehicle Inspection – Passing Rate of Motor Vehicles on First Inspection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Data Science CA1 (Analysis on Motor Vehicles)</dc:title>
  <dc:creator>KOH HONG JI</dc:creator>
  <cp:lastModifiedBy>#ANTHONY KOH HONG JI#</cp:lastModifiedBy>
  <cp:revision>19</cp:revision>
  <dcterms:created xsi:type="dcterms:W3CDTF">2019-11-24T14:27:10Z</dcterms:created>
  <dcterms:modified xsi:type="dcterms:W3CDTF">2025-03-29T11:43:09Z</dcterms:modified>
</cp:coreProperties>
</file>