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58" r:id="rId5"/>
    <p:sldId id="260" r:id="rId6"/>
    <p:sldId id="264" r:id="rId7"/>
    <p:sldId id="265" r:id="rId8"/>
    <p:sldId id="266" r:id="rId9"/>
    <p:sldId id="267" r:id="rId10"/>
    <p:sldId id="268" r:id="rId11"/>
    <p:sldId id="269" r:id="rId12"/>
    <p:sldId id="270" r:id="rId13"/>
    <p:sldId id="271" r:id="rId14"/>
    <p:sldId id="262" r:id="rId15"/>
    <p:sldId id="273" r:id="rId16"/>
    <p:sldId id="276" r:id="rId17"/>
    <p:sldId id="277" r:id="rId18"/>
    <p:sldId id="272" r:id="rId19"/>
    <p:sldId id="282" r:id="rId20"/>
    <p:sldId id="274" r:id="rId21"/>
    <p:sldId id="278" r:id="rId22"/>
    <p:sldId id="279" r:id="rId23"/>
    <p:sldId id="280" r:id="rId24"/>
    <p:sldId id="275" r:id="rId25"/>
    <p:sldId id="281"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181" autoAdjust="0"/>
  </p:normalViewPr>
  <p:slideViewPr>
    <p:cSldViewPr snapToGrid="0">
      <p:cViewPr varScale="1">
        <p:scale>
          <a:sx n="92" d="100"/>
          <a:sy n="92" d="100"/>
        </p:scale>
        <p:origin x="13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7A8C1-FF88-43D3-8D58-5F6A0A5B1EEB}" type="datetimeFigureOut">
              <a:rPr lang="en-SG" smtClean="0"/>
              <a:t>29/3/2025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0F6CE-7B5B-48AA-AED9-081863F60C88}" type="slidenum">
              <a:rPr lang="en-SG" smtClean="0"/>
              <a:t>‹#›</a:t>
            </a:fld>
            <a:endParaRPr lang="en-SG"/>
          </a:p>
        </p:txBody>
      </p:sp>
    </p:spTree>
    <p:extLst>
      <p:ext uri="{BB962C8B-B14F-4D97-AF65-F5344CB8AC3E}">
        <p14:creationId xmlns:p14="http://schemas.microsoft.com/office/powerpoint/2010/main" val="1188553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 family of four is looking to shift houses and would like to look for HDB flats that is in the West of Singapore because of the proximity of the parents’ workplaces and the children’ schools. </a:t>
            </a:r>
          </a:p>
          <a:p>
            <a:endParaRPr lang="en-SG" dirty="0"/>
          </a:p>
        </p:txBody>
      </p:sp>
      <p:sp>
        <p:nvSpPr>
          <p:cNvPr id="4" name="Slide Number Placeholder 3"/>
          <p:cNvSpPr>
            <a:spLocks noGrp="1"/>
          </p:cNvSpPr>
          <p:nvPr>
            <p:ph type="sldNum" sz="quarter" idx="5"/>
          </p:nvPr>
        </p:nvSpPr>
        <p:spPr/>
        <p:txBody>
          <a:bodyPr/>
          <a:lstStyle/>
          <a:p>
            <a:fld id="{3F20F6CE-7B5B-48AA-AED9-081863F60C88}" type="slidenum">
              <a:rPr lang="en-SG" smtClean="0"/>
              <a:t>3</a:t>
            </a:fld>
            <a:endParaRPr lang="en-SG"/>
          </a:p>
        </p:txBody>
      </p:sp>
    </p:spTree>
    <p:extLst>
      <p:ext uri="{BB962C8B-B14F-4D97-AF65-F5344CB8AC3E}">
        <p14:creationId xmlns:p14="http://schemas.microsoft.com/office/powerpoint/2010/main" val="2793059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4576B-0AC2-4071-910D-8753F4E6ACAD}"/>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SG" dirty="0"/>
          </a:p>
        </p:txBody>
      </p:sp>
      <p:sp>
        <p:nvSpPr>
          <p:cNvPr id="3" name="Subtitle 2">
            <a:extLst>
              <a:ext uri="{FF2B5EF4-FFF2-40B4-BE49-F238E27FC236}">
                <a16:creationId xmlns:a16="http://schemas.microsoft.com/office/drawing/2014/main" id="{1EC6462C-C1B7-4A73-9019-79CD9643C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960FE03-8163-432E-9CE8-F1092F4262A4}"/>
              </a:ext>
            </a:extLst>
          </p:cNvPr>
          <p:cNvSpPr>
            <a:spLocks noGrp="1"/>
          </p:cNvSpPr>
          <p:nvPr>
            <p:ph type="dt" sz="half" idx="10"/>
          </p:nvPr>
        </p:nvSpPr>
        <p:spPr/>
        <p:txBody>
          <a:bodyPr/>
          <a:lstStyle/>
          <a:p>
            <a:fld id="{B4D296C2-6CFB-4C75-B245-34E0EBBFA576}" type="datetimeFigureOut">
              <a:rPr lang="en-SG" smtClean="0"/>
              <a:t>29/3/2025</a:t>
            </a:fld>
            <a:endParaRPr lang="en-SG"/>
          </a:p>
        </p:txBody>
      </p:sp>
      <p:sp>
        <p:nvSpPr>
          <p:cNvPr id="5" name="Footer Placeholder 4">
            <a:extLst>
              <a:ext uri="{FF2B5EF4-FFF2-40B4-BE49-F238E27FC236}">
                <a16:creationId xmlns:a16="http://schemas.microsoft.com/office/drawing/2014/main" id="{A6DCB27E-29FD-482C-A7C5-64FA6291587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C499A28-6EB9-4F81-B24D-9ADBA784FE0E}"/>
              </a:ext>
            </a:extLst>
          </p:cNvPr>
          <p:cNvSpPr>
            <a:spLocks noGrp="1"/>
          </p:cNvSpPr>
          <p:nvPr>
            <p:ph type="sldNum" sz="quarter" idx="12"/>
          </p:nvPr>
        </p:nvSpPr>
        <p:spPr/>
        <p:txBody>
          <a:bodyPr/>
          <a:lstStyle/>
          <a:p>
            <a:fld id="{1AD3162B-F99D-4D51-B8D2-39865A988546}" type="slidenum">
              <a:rPr lang="en-SG" smtClean="0"/>
              <a:t>‹#›</a:t>
            </a:fld>
            <a:endParaRPr lang="en-SG"/>
          </a:p>
        </p:txBody>
      </p:sp>
    </p:spTree>
    <p:extLst>
      <p:ext uri="{BB962C8B-B14F-4D97-AF65-F5344CB8AC3E}">
        <p14:creationId xmlns:p14="http://schemas.microsoft.com/office/powerpoint/2010/main" val="1777288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72CC5-C80F-4684-89D5-87E62D962545}"/>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B34A3A3-76C7-4272-B7AE-1BD515109E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8E9F73B-5815-4165-99A9-E71F66B00B12}"/>
              </a:ext>
            </a:extLst>
          </p:cNvPr>
          <p:cNvSpPr>
            <a:spLocks noGrp="1"/>
          </p:cNvSpPr>
          <p:nvPr>
            <p:ph type="dt" sz="half" idx="10"/>
          </p:nvPr>
        </p:nvSpPr>
        <p:spPr/>
        <p:txBody>
          <a:bodyPr/>
          <a:lstStyle/>
          <a:p>
            <a:fld id="{B4D296C2-6CFB-4C75-B245-34E0EBBFA576}" type="datetimeFigureOut">
              <a:rPr lang="en-SG" smtClean="0"/>
              <a:t>29/3/2025</a:t>
            </a:fld>
            <a:endParaRPr lang="en-SG"/>
          </a:p>
        </p:txBody>
      </p:sp>
      <p:sp>
        <p:nvSpPr>
          <p:cNvPr id="5" name="Footer Placeholder 4">
            <a:extLst>
              <a:ext uri="{FF2B5EF4-FFF2-40B4-BE49-F238E27FC236}">
                <a16:creationId xmlns:a16="http://schemas.microsoft.com/office/drawing/2014/main" id="{5A2C9D07-693F-4BCB-AA2A-D33B442C159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8BC438-B6F3-4A58-8A85-03ABA2441A5B}"/>
              </a:ext>
            </a:extLst>
          </p:cNvPr>
          <p:cNvSpPr>
            <a:spLocks noGrp="1"/>
          </p:cNvSpPr>
          <p:nvPr>
            <p:ph type="sldNum" sz="quarter" idx="12"/>
          </p:nvPr>
        </p:nvSpPr>
        <p:spPr/>
        <p:txBody>
          <a:bodyPr/>
          <a:lstStyle/>
          <a:p>
            <a:fld id="{1AD3162B-F99D-4D51-B8D2-39865A988546}" type="slidenum">
              <a:rPr lang="en-SG" smtClean="0"/>
              <a:t>‹#›</a:t>
            </a:fld>
            <a:endParaRPr lang="en-SG"/>
          </a:p>
        </p:txBody>
      </p:sp>
    </p:spTree>
    <p:extLst>
      <p:ext uri="{BB962C8B-B14F-4D97-AF65-F5344CB8AC3E}">
        <p14:creationId xmlns:p14="http://schemas.microsoft.com/office/powerpoint/2010/main" val="3409459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047304-244F-43B1-BC14-D089A47C81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7032E67-875A-44C3-96A3-18A7D8961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6394304-C6BE-4AE5-9DCB-664EC40989F8}"/>
              </a:ext>
            </a:extLst>
          </p:cNvPr>
          <p:cNvSpPr>
            <a:spLocks noGrp="1"/>
          </p:cNvSpPr>
          <p:nvPr>
            <p:ph type="dt" sz="half" idx="10"/>
          </p:nvPr>
        </p:nvSpPr>
        <p:spPr/>
        <p:txBody>
          <a:bodyPr/>
          <a:lstStyle/>
          <a:p>
            <a:fld id="{B4D296C2-6CFB-4C75-B245-34E0EBBFA576}" type="datetimeFigureOut">
              <a:rPr lang="en-SG" smtClean="0"/>
              <a:t>29/3/2025</a:t>
            </a:fld>
            <a:endParaRPr lang="en-SG"/>
          </a:p>
        </p:txBody>
      </p:sp>
      <p:sp>
        <p:nvSpPr>
          <p:cNvPr id="5" name="Footer Placeholder 4">
            <a:extLst>
              <a:ext uri="{FF2B5EF4-FFF2-40B4-BE49-F238E27FC236}">
                <a16:creationId xmlns:a16="http://schemas.microsoft.com/office/drawing/2014/main" id="{5715DE53-1EA8-477D-B128-94A3260B3B3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E0BBF7A-F544-4673-A149-9DFFA5F9CF30}"/>
              </a:ext>
            </a:extLst>
          </p:cNvPr>
          <p:cNvSpPr>
            <a:spLocks noGrp="1"/>
          </p:cNvSpPr>
          <p:nvPr>
            <p:ph type="sldNum" sz="quarter" idx="12"/>
          </p:nvPr>
        </p:nvSpPr>
        <p:spPr/>
        <p:txBody>
          <a:bodyPr/>
          <a:lstStyle/>
          <a:p>
            <a:fld id="{1AD3162B-F99D-4D51-B8D2-39865A988546}" type="slidenum">
              <a:rPr lang="en-SG" smtClean="0"/>
              <a:t>‹#›</a:t>
            </a:fld>
            <a:endParaRPr lang="en-SG"/>
          </a:p>
        </p:txBody>
      </p:sp>
    </p:spTree>
    <p:extLst>
      <p:ext uri="{BB962C8B-B14F-4D97-AF65-F5344CB8AC3E}">
        <p14:creationId xmlns:p14="http://schemas.microsoft.com/office/powerpoint/2010/main" val="238976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FAAD-7F8B-4E9F-9EC9-0FBD9EE3130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28D5CE4-0186-4205-AF37-E1FBEB647427}"/>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528DC3F6-7DDE-4C06-8115-AB4EB05D0577}"/>
              </a:ext>
            </a:extLst>
          </p:cNvPr>
          <p:cNvSpPr>
            <a:spLocks noGrp="1"/>
          </p:cNvSpPr>
          <p:nvPr>
            <p:ph type="dt" sz="half" idx="10"/>
          </p:nvPr>
        </p:nvSpPr>
        <p:spPr/>
        <p:txBody>
          <a:bodyPr/>
          <a:lstStyle/>
          <a:p>
            <a:fld id="{B4D296C2-6CFB-4C75-B245-34E0EBBFA576}" type="datetimeFigureOut">
              <a:rPr lang="en-SG" smtClean="0"/>
              <a:t>29/3/2025</a:t>
            </a:fld>
            <a:endParaRPr lang="en-SG"/>
          </a:p>
        </p:txBody>
      </p:sp>
      <p:sp>
        <p:nvSpPr>
          <p:cNvPr id="5" name="Footer Placeholder 4">
            <a:extLst>
              <a:ext uri="{FF2B5EF4-FFF2-40B4-BE49-F238E27FC236}">
                <a16:creationId xmlns:a16="http://schemas.microsoft.com/office/drawing/2014/main" id="{8E0BB941-F72D-48E4-BB83-BC113A41BF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829BDD-AFFC-440C-9C07-1EEEFFCAA192}"/>
              </a:ext>
            </a:extLst>
          </p:cNvPr>
          <p:cNvSpPr>
            <a:spLocks noGrp="1"/>
          </p:cNvSpPr>
          <p:nvPr>
            <p:ph type="sldNum" sz="quarter" idx="12"/>
          </p:nvPr>
        </p:nvSpPr>
        <p:spPr/>
        <p:txBody>
          <a:bodyPr/>
          <a:lstStyle/>
          <a:p>
            <a:fld id="{1AD3162B-F99D-4D51-B8D2-39865A988546}" type="slidenum">
              <a:rPr lang="en-SG" smtClean="0"/>
              <a:t>‹#›</a:t>
            </a:fld>
            <a:endParaRPr lang="en-SG"/>
          </a:p>
        </p:txBody>
      </p:sp>
    </p:spTree>
    <p:extLst>
      <p:ext uri="{BB962C8B-B14F-4D97-AF65-F5344CB8AC3E}">
        <p14:creationId xmlns:p14="http://schemas.microsoft.com/office/powerpoint/2010/main" val="54703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3F938-711D-4BD3-BDF9-C3E61478B6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75E5888B-91E7-4E3E-AFED-33EF3E0B1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9B134F-8608-43C3-B230-CD84FB3DFC6D}"/>
              </a:ext>
            </a:extLst>
          </p:cNvPr>
          <p:cNvSpPr>
            <a:spLocks noGrp="1"/>
          </p:cNvSpPr>
          <p:nvPr>
            <p:ph type="dt" sz="half" idx="10"/>
          </p:nvPr>
        </p:nvSpPr>
        <p:spPr/>
        <p:txBody>
          <a:bodyPr/>
          <a:lstStyle/>
          <a:p>
            <a:fld id="{B4D296C2-6CFB-4C75-B245-34E0EBBFA576}" type="datetimeFigureOut">
              <a:rPr lang="en-SG" smtClean="0"/>
              <a:t>29/3/2025</a:t>
            </a:fld>
            <a:endParaRPr lang="en-SG"/>
          </a:p>
        </p:txBody>
      </p:sp>
      <p:sp>
        <p:nvSpPr>
          <p:cNvPr id="5" name="Footer Placeholder 4">
            <a:extLst>
              <a:ext uri="{FF2B5EF4-FFF2-40B4-BE49-F238E27FC236}">
                <a16:creationId xmlns:a16="http://schemas.microsoft.com/office/drawing/2014/main" id="{84F6BFC4-7980-426E-AE02-EAB4CBA50AE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D94CAFF-121F-4711-B9E1-AE25743ADB0E}"/>
              </a:ext>
            </a:extLst>
          </p:cNvPr>
          <p:cNvSpPr>
            <a:spLocks noGrp="1"/>
          </p:cNvSpPr>
          <p:nvPr>
            <p:ph type="sldNum" sz="quarter" idx="12"/>
          </p:nvPr>
        </p:nvSpPr>
        <p:spPr/>
        <p:txBody>
          <a:bodyPr/>
          <a:lstStyle/>
          <a:p>
            <a:fld id="{1AD3162B-F99D-4D51-B8D2-39865A988546}" type="slidenum">
              <a:rPr lang="en-SG" smtClean="0"/>
              <a:t>‹#›</a:t>
            </a:fld>
            <a:endParaRPr lang="en-SG"/>
          </a:p>
        </p:txBody>
      </p:sp>
    </p:spTree>
    <p:extLst>
      <p:ext uri="{BB962C8B-B14F-4D97-AF65-F5344CB8AC3E}">
        <p14:creationId xmlns:p14="http://schemas.microsoft.com/office/powerpoint/2010/main" val="263576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0410-B333-4E56-A1B3-0BD2BAC2402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BEEE61D-3BDA-4415-B0B2-17ADAE99DB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574B7FC-9AEC-46AB-8DA7-043AA7D735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FF4D459F-7193-4957-84D3-2FF887D13743}"/>
              </a:ext>
            </a:extLst>
          </p:cNvPr>
          <p:cNvSpPr>
            <a:spLocks noGrp="1"/>
          </p:cNvSpPr>
          <p:nvPr>
            <p:ph type="dt" sz="half" idx="10"/>
          </p:nvPr>
        </p:nvSpPr>
        <p:spPr/>
        <p:txBody>
          <a:bodyPr/>
          <a:lstStyle/>
          <a:p>
            <a:fld id="{B4D296C2-6CFB-4C75-B245-34E0EBBFA576}" type="datetimeFigureOut">
              <a:rPr lang="en-SG" smtClean="0"/>
              <a:t>29/3/2025</a:t>
            </a:fld>
            <a:endParaRPr lang="en-SG"/>
          </a:p>
        </p:txBody>
      </p:sp>
      <p:sp>
        <p:nvSpPr>
          <p:cNvPr id="6" name="Footer Placeholder 5">
            <a:extLst>
              <a:ext uri="{FF2B5EF4-FFF2-40B4-BE49-F238E27FC236}">
                <a16:creationId xmlns:a16="http://schemas.microsoft.com/office/drawing/2014/main" id="{B870825F-0AAD-4AFB-A367-D6BC7D247A9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DE8B229-A3B0-4E2B-AE68-07B050BD4710}"/>
              </a:ext>
            </a:extLst>
          </p:cNvPr>
          <p:cNvSpPr>
            <a:spLocks noGrp="1"/>
          </p:cNvSpPr>
          <p:nvPr>
            <p:ph type="sldNum" sz="quarter" idx="12"/>
          </p:nvPr>
        </p:nvSpPr>
        <p:spPr/>
        <p:txBody>
          <a:bodyPr/>
          <a:lstStyle/>
          <a:p>
            <a:fld id="{1AD3162B-F99D-4D51-B8D2-39865A988546}" type="slidenum">
              <a:rPr lang="en-SG" smtClean="0"/>
              <a:t>‹#›</a:t>
            </a:fld>
            <a:endParaRPr lang="en-SG"/>
          </a:p>
        </p:txBody>
      </p:sp>
    </p:spTree>
    <p:extLst>
      <p:ext uri="{BB962C8B-B14F-4D97-AF65-F5344CB8AC3E}">
        <p14:creationId xmlns:p14="http://schemas.microsoft.com/office/powerpoint/2010/main" val="505971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603F-3D1D-4F0B-B298-BFB630CEA4D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F6A38D13-85E4-483C-80EE-7435F3C83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377F96-CC03-4112-8DEF-5C67B3C10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C642400-35F4-4016-8549-E4C6402D1B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4F0099-42A0-4F70-A575-DF23B74586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27B1CC7-A0BC-4AEB-B857-7979CF168F3C}"/>
              </a:ext>
            </a:extLst>
          </p:cNvPr>
          <p:cNvSpPr>
            <a:spLocks noGrp="1"/>
          </p:cNvSpPr>
          <p:nvPr>
            <p:ph type="dt" sz="half" idx="10"/>
          </p:nvPr>
        </p:nvSpPr>
        <p:spPr/>
        <p:txBody>
          <a:bodyPr/>
          <a:lstStyle/>
          <a:p>
            <a:fld id="{B4D296C2-6CFB-4C75-B245-34E0EBBFA576}" type="datetimeFigureOut">
              <a:rPr lang="en-SG" smtClean="0"/>
              <a:t>29/3/2025</a:t>
            </a:fld>
            <a:endParaRPr lang="en-SG"/>
          </a:p>
        </p:txBody>
      </p:sp>
      <p:sp>
        <p:nvSpPr>
          <p:cNvPr id="8" name="Footer Placeholder 7">
            <a:extLst>
              <a:ext uri="{FF2B5EF4-FFF2-40B4-BE49-F238E27FC236}">
                <a16:creationId xmlns:a16="http://schemas.microsoft.com/office/drawing/2014/main" id="{58527210-FAFF-4AF4-BD9A-2D6E3028552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F32BC15-2A79-4A89-847A-B9C65787C3B1}"/>
              </a:ext>
            </a:extLst>
          </p:cNvPr>
          <p:cNvSpPr>
            <a:spLocks noGrp="1"/>
          </p:cNvSpPr>
          <p:nvPr>
            <p:ph type="sldNum" sz="quarter" idx="12"/>
          </p:nvPr>
        </p:nvSpPr>
        <p:spPr/>
        <p:txBody>
          <a:bodyPr/>
          <a:lstStyle/>
          <a:p>
            <a:fld id="{1AD3162B-F99D-4D51-B8D2-39865A988546}" type="slidenum">
              <a:rPr lang="en-SG" smtClean="0"/>
              <a:t>‹#›</a:t>
            </a:fld>
            <a:endParaRPr lang="en-SG"/>
          </a:p>
        </p:txBody>
      </p:sp>
    </p:spTree>
    <p:extLst>
      <p:ext uri="{BB962C8B-B14F-4D97-AF65-F5344CB8AC3E}">
        <p14:creationId xmlns:p14="http://schemas.microsoft.com/office/powerpoint/2010/main" val="2725837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6BE17-53F3-48E5-94FE-08D412B686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131418E-3572-4202-AB78-FF4C2DD271FB}"/>
              </a:ext>
            </a:extLst>
          </p:cNvPr>
          <p:cNvSpPr>
            <a:spLocks noGrp="1"/>
          </p:cNvSpPr>
          <p:nvPr>
            <p:ph type="dt" sz="half" idx="10"/>
          </p:nvPr>
        </p:nvSpPr>
        <p:spPr/>
        <p:txBody>
          <a:bodyPr/>
          <a:lstStyle/>
          <a:p>
            <a:fld id="{B4D296C2-6CFB-4C75-B245-34E0EBBFA576}" type="datetimeFigureOut">
              <a:rPr lang="en-SG" smtClean="0"/>
              <a:t>29/3/2025</a:t>
            </a:fld>
            <a:endParaRPr lang="en-SG"/>
          </a:p>
        </p:txBody>
      </p:sp>
      <p:sp>
        <p:nvSpPr>
          <p:cNvPr id="4" name="Footer Placeholder 3">
            <a:extLst>
              <a:ext uri="{FF2B5EF4-FFF2-40B4-BE49-F238E27FC236}">
                <a16:creationId xmlns:a16="http://schemas.microsoft.com/office/drawing/2014/main" id="{3B09B2EA-799C-47DB-BD19-9059A3B8323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DC6B18F4-6C3E-419D-A990-64DA34586C2C}"/>
              </a:ext>
            </a:extLst>
          </p:cNvPr>
          <p:cNvSpPr>
            <a:spLocks noGrp="1"/>
          </p:cNvSpPr>
          <p:nvPr>
            <p:ph type="sldNum" sz="quarter" idx="12"/>
          </p:nvPr>
        </p:nvSpPr>
        <p:spPr/>
        <p:txBody>
          <a:bodyPr/>
          <a:lstStyle/>
          <a:p>
            <a:fld id="{1AD3162B-F99D-4D51-B8D2-39865A988546}" type="slidenum">
              <a:rPr lang="en-SG" smtClean="0"/>
              <a:t>‹#›</a:t>
            </a:fld>
            <a:endParaRPr lang="en-SG"/>
          </a:p>
        </p:txBody>
      </p:sp>
    </p:spTree>
    <p:extLst>
      <p:ext uri="{BB962C8B-B14F-4D97-AF65-F5344CB8AC3E}">
        <p14:creationId xmlns:p14="http://schemas.microsoft.com/office/powerpoint/2010/main" val="1180847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8FAAA1-3B4E-4E7A-BE2B-4F7B33CD7E34}"/>
              </a:ext>
            </a:extLst>
          </p:cNvPr>
          <p:cNvSpPr>
            <a:spLocks noGrp="1"/>
          </p:cNvSpPr>
          <p:nvPr>
            <p:ph type="dt" sz="half" idx="10"/>
          </p:nvPr>
        </p:nvSpPr>
        <p:spPr/>
        <p:txBody>
          <a:bodyPr/>
          <a:lstStyle/>
          <a:p>
            <a:fld id="{B4D296C2-6CFB-4C75-B245-34E0EBBFA576}" type="datetimeFigureOut">
              <a:rPr lang="en-SG" smtClean="0"/>
              <a:t>29/3/2025</a:t>
            </a:fld>
            <a:endParaRPr lang="en-SG"/>
          </a:p>
        </p:txBody>
      </p:sp>
      <p:sp>
        <p:nvSpPr>
          <p:cNvPr id="3" name="Footer Placeholder 2">
            <a:extLst>
              <a:ext uri="{FF2B5EF4-FFF2-40B4-BE49-F238E27FC236}">
                <a16:creationId xmlns:a16="http://schemas.microsoft.com/office/drawing/2014/main" id="{9CF0404C-8695-47BC-B89F-7F739E9F361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70267B47-0E9B-4FE5-9546-7F15E4CCA352}"/>
              </a:ext>
            </a:extLst>
          </p:cNvPr>
          <p:cNvSpPr>
            <a:spLocks noGrp="1"/>
          </p:cNvSpPr>
          <p:nvPr>
            <p:ph type="sldNum" sz="quarter" idx="12"/>
          </p:nvPr>
        </p:nvSpPr>
        <p:spPr/>
        <p:txBody>
          <a:bodyPr/>
          <a:lstStyle/>
          <a:p>
            <a:fld id="{1AD3162B-F99D-4D51-B8D2-39865A988546}" type="slidenum">
              <a:rPr lang="en-SG" smtClean="0"/>
              <a:t>‹#›</a:t>
            </a:fld>
            <a:endParaRPr lang="en-SG"/>
          </a:p>
        </p:txBody>
      </p:sp>
    </p:spTree>
    <p:extLst>
      <p:ext uri="{BB962C8B-B14F-4D97-AF65-F5344CB8AC3E}">
        <p14:creationId xmlns:p14="http://schemas.microsoft.com/office/powerpoint/2010/main" val="4065575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4846-24B6-4DD2-BA5F-F2CF14E20C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01BFF60F-8F85-4F31-8CFD-7617031232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D084721D-CBB3-4907-A0B1-4C1E5295F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0FB85-1DF3-40FD-A403-DC6595EE86ED}"/>
              </a:ext>
            </a:extLst>
          </p:cNvPr>
          <p:cNvSpPr>
            <a:spLocks noGrp="1"/>
          </p:cNvSpPr>
          <p:nvPr>
            <p:ph type="dt" sz="half" idx="10"/>
          </p:nvPr>
        </p:nvSpPr>
        <p:spPr/>
        <p:txBody>
          <a:bodyPr/>
          <a:lstStyle/>
          <a:p>
            <a:fld id="{B4D296C2-6CFB-4C75-B245-34E0EBBFA576}" type="datetimeFigureOut">
              <a:rPr lang="en-SG" smtClean="0"/>
              <a:t>29/3/2025</a:t>
            </a:fld>
            <a:endParaRPr lang="en-SG"/>
          </a:p>
        </p:txBody>
      </p:sp>
      <p:sp>
        <p:nvSpPr>
          <p:cNvPr id="6" name="Footer Placeholder 5">
            <a:extLst>
              <a:ext uri="{FF2B5EF4-FFF2-40B4-BE49-F238E27FC236}">
                <a16:creationId xmlns:a16="http://schemas.microsoft.com/office/drawing/2014/main" id="{EC92E4AC-5DF8-4D2B-A975-6543B4D1405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B386932-EFF6-4FCE-A808-03D380452675}"/>
              </a:ext>
            </a:extLst>
          </p:cNvPr>
          <p:cNvSpPr>
            <a:spLocks noGrp="1"/>
          </p:cNvSpPr>
          <p:nvPr>
            <p:ph type="sldNum" sz="quarter" idx="12"/>
          </p:nvPr>
        </p:nvSpPr>
        <p:spPr/>
        <p:txBody>
          <a:bodyPr/>
          <a:lstStyle/>
          <a:p>
            <a:fld id="{1AD3162B-F99D-4D51-B8D2-39865A988546}" type="slidenum">
              <a:rPr lang="en-SG" smtClean="0"/>
              <a:t>‹#›</a:t>
            </a:fld>
            <a:endParaRPr lang="en-SG"/>
          </a:p>
        </p:txBody>
      </p:sp>
    </p:spTree>
    <p:extLst>
      <p:ext uri="{BB962C8B-B14F-4D97-AF65-F5344CB8AC3E}">
        <p14:creationId xmlns:p14="http://schemas.microsoft.com/office/powerpoint/2010/main" val="235081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0F32-8FDA-48B2-B2F4-9FF3329AD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513FEDA-0A01-46B1-902B-3665A1C154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BC5E8F9-7CA0-49F5-87EF-8D20DBD361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55FD7F-D6A2-4822-BDFC-9A2963325E8B}"/>
              </a:ext>
            </a:extLst>
          </p:cNvPr>
          <p:cNvSpPr>
            <a:spLocks noGrp="1"/>
          </p:cNvSpPr>
          <p:nvPr>
            <p:ph type="dt" sz="half" idx="10"/>
          </p:nvPr>
        </p:nvSpPr>
        <p:spPr/>
        <p:txBody>
          <a:bodyPr/>
          <a:lstStyle/>
          <a:p>
            <a:fld id="{B4D296C2-6CFB-4C75-B245-34E0EBBFA576}" type="datetimeFigureOut">
              <a:rPr lang="en-SG" smtClean="0"/>
              <a:t>29/3/2025</a:t>
            </a:fld>
            <a:endParaRPr lang="en-SG"/>
          </a:p>
        </p:txBody>
      </p:sp>
      <p:sp>
        <p:nvSpPr>
          <p:cNvPr id="6" name="Footer Placeholder 5">
            <a:extLst>
              <a:ext uri="{FF2B5EF4-FFF2-40B4-BE49-F238E27FC236}">
                <a16:creationId xmlns:a16="http://schemas.microsoft.com/office/drawing/2014/main" id="{1C3D7CD4-38AE-4FA4-9A50-4F21D766482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BCA87BD-1DAC-4FC6-AEF1-2AD6656E83C3}"/>
              </a:ext>
            </a:extLst>
          </p:cNvPr>
          <p:cNvSpPr>
            <a:spLocks noGrp="1"/>
          </p:cNvSpPr>
          <p:nvPr>
            <p:ph type="sldNum" sz="quarter" idx="12"/>
          </p:nvPr>
        </p:nvSpPr>
        <p:spPr/>
        <p:txBody>
          <a:bodyPr/>
          <a:lstStyle/>
          <a:p>
            <a:fld id="{1AD3162B-F99D-4D51-B8D2-39865A988546}" type="slidenum">
              <a:rPr lang="en-SG" smtClean="0"/>
              <a:t>‹#›</a:t>
            </a:fld>
            <a:endParaRPr lang="en-SG"/>
          </a:p>
        </p:txBody>
      </p:sp>
    </p:spTree>
    <p:extLst>
      <p:ext uri="{BB962C8B-B14F-4D97-AF65-F5344CB8AC3E}">
        <p14:creationId xmlns:p14="http://schemas.microsoft.com/office/powerpoint/2010/main" val="192468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568A8A-3B0A-4460-A249-2E5C0DBA0C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B83ECD0-9B68-4B73-B73F-2A6A8FCFD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C070F37-0882-4307-BBBA-53B1FFE09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296C2-6CFB-4C75-B245-34E0EBBFA576}" type="datetimeFigureOut">
              <a:rPr lang="en-SG" smtClean="0"/>
              <a:t>29/3/2025</a:t>
            </a:fld>
            <a:endParaRPr lang="en-SG"/>
          </a:p>
        </p:txBody>
      </p:sp>
      <p:sp>
        <p:nvSpPr>
          <p:cNvPr id="5" name="Footer Placeholder 4">
            <a:extLst>
              <a:ext uri="{FF2B5EF4-FFF2-40B4-BE49-F238E27FC236}">
                <a16:creationId xmlns:a16="http://schemas.microsoft.com/office/drawing/2014/main" id="{4C8BAB4A-288B-47AF-BB64-30705CB1C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7EFED380-B721-45EE-AF1A-98945AAFE1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D3162B-F99D-4D51-B8D2-39865A988546}" type="slidenum">
              <a:rPr lang="en-SG" smtClean="0"/>
              <a:t>‹#›</a:t>
            </a:fld>
            <a:endParaRPr lang="en-SG"/>
          </a:p>
        </p:txBody>
      </p:sp>
    </p:spTree>
    <p:extLst>
      <p:ext uri="{BB962C8B-B14F-4D97-AF65-F5344CB8AC3E}">
        <p14:creationId xmlns:p14="http://schemas.microsoft.com/office/powerpoint/2010/main" val="2190821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gov.sg/dataset/median-rent-by-town-and-flat-type" TargetMode="External"/><Relationship Id="rId2" Type="http://schemas.openxmlformats.org/officeDocument/2006/relationships/hyperlink" Target="https://data.gov.sg/dataset/number-of-applications-registered-for-resale-flats" TargetMode="External"/><Relationship Id="rId1" Type="http://schemas.openxmlformats.org/officeDocument/2006/relationships/slideLayout" Target="../slideLayouts/slideLayout2.xml"/><Relationship Id="rId4" Type="http://schemas.openxmlformats.org/officeDocument/2006/relationships/hyperlink" Target="https://data.gov.sg/dataset/median-resale-prices-for-registered-applications-by-town-and-flat-typ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2A82C-26B1-4DC5-A3DB-D6A09F9355BB}"/>
              </a:ext>
            </a:extLst>
          </p:cNvPr>
          <p:cNvSpPr>
            <a:spLocks noGrp="1"/>
          </p:cNvSpPr>
          <p:nvPr>
            <p:ph type="ctrTitle"/>
          </p:nvPr>
        </p:nvSpPr>
        <p:spPr>
          <a:xfrm>
            <a:off x="1524000" y="2796209"/>
            <a:ext cx="9144000" cy="541476"/>
          </a:xfrm>
        </p:spPr>
        <p:txBody>
          <a:bodyPr>
            <a:normAutofit/>
          </a:bodyPr>
          <a:lstStyle/>
          <a:p>
            <a:r>
              <a:rPr lang="en-SG" sz="2800" b="1" dirty="0">
                <a:latin typeface="Courier New" panose="02070309020205020404" pitchFamily="49" charset="0"/>
                <a:cs typeface="Courier New" panose="02070309020205020404" pitchFamily="49" charset="0"/>
              </a:rPr>
              <a:t>RENT VS RESALE FLATS IN SINGAPORE</a:t>
            </a:r>
          </a:p>
        </p:txBody>
      </p:sp>
      <p:sp>
        <p:nvSpPr>
          <p:cNvPr id="3" name="Subtitle 2">
            <a:extLst>
              <a:ext uri="{FF2B5EF4-FFF2-40B4-BE49-F238E27FC236}">
                <a16:creationId xmlns:a16="http://schemas.microsoft.com/office/drawing/2014/main" id="{4E6E9D7E-21E4-4A3F-9DED-27A54197C365}"/>
              </a:ext>
            </a:extLst>
          </p:cNvPr>
          <p:cNvSpPr>
            <a:spLocks noGrp="1"/>
          </p:cNvSpPr>
          <p:nvPr>
            <p:ph type="subTitle" idx="1"/>
          </p:nvPr>
        </p:nvSpPr>
        <p:spPr>
          <a:xfrm>
            <a:off x="1524000" y="3256722"/>
            <a:ext cx="9144000" cy="1655762"/>
          </a:xfrm>
        </p:spPr>
        <p:txBody>
          <a:bodyPr>
            <a:normAutofit/>
          </a:bodyPr>
          <a:lstStyle/>
          <a:p>
            <a:r>
              <a:rPr lang="en-SG" dirty="0">
                <a:latin typeface="Courier New" panose="02070309020205020404" pitchFamily="49" charset="0"/>
                <a:cs typeface="Courier New" panose="02070309020205020404" pitchFamily="49" charset="0"/>
              </a:rPr>
              <a:t>ST0248: Programming For Data Science</a:t>
            </a:r>
            <a:br>
              <a:rPr lang="en-SG" dirty="0">
                <a:latin typeface="Courier New" panose="02070309020205020404" pitchFamily="49" charset="0"/>
                <a:cs typeface="Courier New" panose="02070309020205020404" pitchFamily="49" charset="0"/>
              </a:rPr>
            </a:br>
            <a:r>
              <a:rPr lang="en-SG" b="1" dirty="0">
                <a:latin typeface="Courier New" panose="02070309020205020404" pitchFamily="49" charset="0"/>
                <a:cs typeface="Courier New" panose="02070309020205020404" pitchFamily="49" charset="0"/>
              </a:rPr>
              <a:t>CA2</a:t>
            </a:r>
            <a:br>
              <a:rPr lang="en-SG" b="1" dirty="0">
                <a:latin typeface="Courier New" panose="02070309020205020404" pitchFamily="49" charset="0"/>
                <a:cs typeface="Courier New" panose="02070309020205020404" pitchFamily="49" charset="0"/>
              </a:rPr>
            </a:br>
            <a:r>
              <a:rPr lang="en-SG" dirty="0">
                <a:latin typeface="Courier New" panose="02070309020205020404" pitchFamily="49" charset="0"/>
                <a:cs typeface="Courier New" panose="02070309020205020404" pitchFamily="49" charset="0"/>
              </a:rPr>
              <a:t>Anthony Koh Hong Ji</a:t>
            </a:r>
          </a:p>
        </p:txBody>
      </p:sp>
    </p:spTree>
    <p:extLst>
      <p:ext uri="{BB962C8B-B14F-4D97-AF65-F5344CB8AC3E}">
        <p14:creationId xmlns:p14="http://schemas.microsoft.com/office/powerpoint/2010/main" val="3194817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F07D-F34B-4CB5-83E9-5D5FCFC3041E}"/>
              </a:ext>
            </a:extLst>
          </p:cNvPr>
          <p:cNvSpPr>
            <a:spLocks noGrp="1"/>
          </p:cNvSpPr>
          <p:nvPr>
            <p:ph type="title"/>
          </p:nvPr>
        </p:nvSpPr>
        <p:spPr/>
        <p:txBody>
          <a:bodyPr>
            <a:normAutofit/>
          </a:bodyPr>
          <a:lstStyle/>
          <a:p>
            <a:r>
              <a:rPr lang="en-SG" sz="3200" dirty="0"/>
              <a:t>Data Manipulation – 4-RM, 5-RM, &amp; EXEC</a:t>
            </a:r>
          </a:p>
        </p:txBody>
      </p:sp>
      <p:sp>
        <p:nvSpPr>
          <p:cNvPr id="3" name="Content Placeholder 2">
            <a:extLst>
              <a:ext uri="{FF2B5EF4-FFF2-40B4-BE49-F238E27FC236}">
                <a16:creationId xmlns:a16="http://schemas.microsoft.com/office/drawing/2014/main" id="{03F8E384-2985-4614-BDE2-74163D3DF290}"/>
              </a:ext>
            </a:extLst>
          </p:cNvPr>
          <p:cNvSpPr>
            <a:spLocks noGrp="1"/>
          </p:cNvSpPr>
          <p:nvPr>
            <p:ph idx="1"/>
          </p:nvPr>
        </p:nvSpPr>
        <p:spPr/>
        <p:txBody>
          <a:bodyPr>
            <a:normAutofit/>
          </a:bodyPr>
          <a:lstStyle/>
          <a:p>
            <a:pPr marL="0" indent="0">
              <a:buNone/>
            </a:pPr>
            <a:r>
              <a:rPr lang="en-SG" sz="1800" dirty="0">
                <a:latin typeface="Courier New" panose="02070309020205020404" pitchFamily="49" charset="0"/>
                <a:cs typeface="Courier New" panose="02070309020205020404" pitchFamily="49" charset="0"/>
              </a:rPr>
              <a:t>flats = ("4-RM", "5-RM", "EXEC")</a:t>
            </a:r>
          </a:p>
          <a:p>
            <a:pPr marL="0" indent="0">
              <a:buNone/>
            </a:pPr>
            <a:endParaRPr lang="en-SG" sz="1800" b="1" dirty="0">
              <a:latin typeface="Courier New" panose="02070309020205020404" pitchFamily="49" charset="0"/>
              <a:cs typeface="Courier New" panose="02070309020205020404" pitchFamily="49" charset="0"/>
            </a:endParaRPr>
          </a:p>
          <a:p>
            <a:pPr marL="0" indent="0">
              <a:buNone/>
            </a:pPr>
            <a:r>
              <a:rPr lang="en-SG" sz="1800" b="1" dirty="0">
                <a:latin typeface="Courier New" panose="02070309020205020404" pitchFamily="49" charset="0"/>
                <a:cs typeface="Courier New" panose="02070309020205020404" pitchFamily="49" charset="0"/>
              </a:rPr>
              <a:t>RENT</a:t>
            </a:r>
          </a:p>
          <a:p>
            <a:pPr marL="0" indent="0">
              <a:buNone/>
            </a:pPr>
            <a:r>
              <a:rPr lang="en-SG" sz="1800" dirty="0" err="1">
                <a:latin typeface="Courier New" panose="02070309020205020404" pitchFamily="49" charset="0"/>
                <a:cs typeface="Courier New" panose="02070309020205020404" pitchFamily="49" charset="0"/>
              </a:rPr>
              <a:t>yearswestflatsrent</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yearswestrent</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yearswestrent.flat_type.isin</a:t>
            </a:r>
            <a:r>
              <a:rPr lang="en-SG" sz="1800" dirty="0">
                <a:latin typeface="Courier New" panose="02070309020205020404" pitchFamily="49" charset="0"/>
                <a:cs typeface="Courier New" panose="02070309020205020404" pitchFamily="49" charset="0"/>
              </a:rPr>
              <a:t>(flats)]</a:t>
            </a:r>
          </a:p>
          <a:p>
            <a:pPr marL="0" indent="0">
              <a:buNone/>
            </a:pPr>
            <a:endParaRPr lang="en-SG" sz="1800" b="1" dirty="0">
              <a:latin typeface="Courier New" panose="02070309020205020404" pitchFamily="49" charset="0"/>
              <a:cs typeface="Courier New" panose="02070309020205020404" pitchFamily="49" charset="0"/>
            </a:endParaRPr>
          </a:p>
          <a:p>
            <a:pPr marL="0" indent="0">
              <a:buNone/>
            </a:pPr>
            <a:r>
              <a:rPr lang="en-SG" sz="1800" b="1" dirty="0">
                <a:latin typeface="Courier New" panose="02070309020205020404" pitchFamily="49" charset="0"/>
                <a:cs typeface="Courier New" panose="02070309020205020404" pitchFamily="49" charset="0"/>
              </a:rPr>
              <a:t>RESALE</a:t>
            </a:r>
          </a:p>
          <a:p>
            <a:pPr marL="0" indent="0">
              <a:buNone/>
            </a:pPr>
            <a:r>
              <a:rPr lang="en-SG" sz="1800" dirty="0">
                <a:latin typeface="Courier New" panose="02070309020205020404" pitchFamily="49" charset="0"/>
                <a:cs typeface="Courier New" panose="02070309020205020404" pitchFamily="49" charset="0"/>
              </a:rPr>
              <a:t>yearswestresale1 = </a:t>
            </a:r>
            <a:r>
              <a:rPr lang="en-SG" sz="1800" dirty="0" err="1">
                <a:latin typeface="Courier New" panose="02070309020205020404" pitchFamily="49" charset="0"/>
                <a:cs typeface="Courier New" panose="02070309020205020404" pitchFamily="49" charset="0"/>
              </a:rPr>
              <a:t>yearswestresale.replace</a:t>
            </a:r>
            <a:r>
              <a:rPr lang="en-SG" sz="1800" dirty="0">
                <a:latin typeface="Courier New" panose="02070309020205020404" pitchFamily="49" charset="0"/>
                <a:cs typeface="Courier New" panose="02070309020205020404" pitchFamily="49" charset="0"/>
              </a:rPr>
              <a:t>({'4-room': '4-RM', '5-room': '5-RM', 'Executive': 'EXEC’})</a:t>
            </a:r>
          </a:p>
          <a:p>
            <a:pPr marL="0" indent="0">
              <a:buNone/>
            </a:pPr>
            <a:r>
              <a:rPr lang="en-SG" sz="1800" dirty="0" err="1">
                <a:latin typeface="Courier New" panose="02070309020205020404" pitchFamily="49" charset="0"/>
                <a:cs typeface="Courier New" panose="02070309020205020404" pitchFamily="49" charset="0"/>
              </a:rPr>
              <a:t>yearswestflatsresale</a:t>
            </a:r>
            <a:r>
              <a:rPr lang="en-SG" sz="1800" dirty="0">
                <a:latin typeface="Courier New" panose="02070309020205020404" pitchFamily="49" charset="0"/>
                <a:cs typeface="Courier New" panose="02070309020205020404" pitchFamily="49" charset="0"/>
              </a:rPr>
              <a:t> = yearswestresale1[yearswestresale1.flat_type.isin(flats)]</a:t>
            </a:r>
          </a:p>
        </p:txBody>
      </p:sp>
    </p:spTree>
    <p:extLst>
      <p:ext uri="{BB962C8B-B14F-4D97-AF65-F5344CB8AC3E}">
        <p14:creationId xmlns:p14="http://schemas.microsoft.com/office/powerpoint/2010/main" val="2039331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F07D-F34B-4CB5-83E9-5D5FCFC3041E}"/>
              </a:ext>
            </a:extLst>
          </p:cNvPr>
          <p:cNvSpPr>
            <a:spLocks noGrp="1"/>
          </p:cNvSpPr>
          <p:nvPr>
            <p:ph type="title"/>
          </p:nvPr>
        </p:nvSpPr>
        <p:spPr/>
        <p:txBody>
          <a:bodyPr>
            <a:normAutofit/>
          </a:bodyPr>
          <a:lstStyle/>
          <a:p>
            <a:r>
              <a:rPr lang="en-SG" sz="3200" dirty="0"/>
              <a:t>Data Manipulation – Combining 2 </a:t>
            </a:r>
            <a:r>
              <a:rPr lang="en-SG" sz="3200" dirty="0" err="1"/>
              <a:t>dataframes</a:t>
            </a:r>
            <a:endParaRPr lang="en-SG" sz="3200" dirty="0"/>
          </a:p>
        </p:txBody>
      </p:sp>
      <p:sp>
        <p:nvSpPr>
          <p:cNvPr id="3" name="Content Placeholder 2">
            <a:extLst>
              <a:ext uri="{FF2B5EF4-FFF2-40B4-BE49-F238E27FC236}">
                <a16:creationId xmlns:a16="http://schemas.microsoft.com/office/drawing/2014/main" id="{03F8E384-2985-4614-BDE2-74163D3DF290}"/>
              </a:ext>
            </a:extLst>
          </p:cNvPr>
          <p:cNvSpPr>
            <a:spLocks noGrp="1"/>
          </p:cNvSpPr>
          <p:nvPr>
            <p:ph idx="1"/>
          </p:nvPr>
        </p:nvSpPr>
        <p:spPr/>
        <p:txBody>
          <a:bodyPr>
            <a:normAutofit/>
          </a:bodyPr>
          <a:lstStyle/>
          <a:p>
            <a:pPr marL="0" indent="0">
              <a:buNone/>
            </a:pPr>
            <a:r>
              <a:rPr lang="en-SG" sz="1800" dirty="0">
                <a:latin typeface="Courier New" panose="02070309020205020404" pitchFamily="49" charset="0"/>
                <a:cs typeface="Courier New" panose="02070309020205020404" pitchFamily="49" charset="0"/>
              </a:rPr>
              <a:t>rent = </a:t>
            </a:r>
            <a:r>
              <a:rPr lang="en-SG" sz="1800" dirty="0" err="1">
                <a:latin typeface="Courier New" panose="02070309020205020404" pitchFamily="49" charset="0"/>
                <a:cs typeface="Courier New" panose="02070309020205020404" pitchFamily="49" charset="0"/>
              </a:rPr>
              <a:t>yearswestflatsrent.set_index</a:t>
            </a:r>
            <a:r>
              <a:rPr lang="en-SG" sz="1800" dirty="0">
                <a:latin typeface="Courier New" panose="02070309020205020404" pitchFamily="49" charset="0"/>
                <a:cs typeface="Courier New" panose="02070309020205020404" pitchFamily="49" charset="0"/>
              </a:rPr>
              <a:t>(['quarter', 'town', '</a:t>
            </a:r>
            <a:r>
              <a:rPr lang="en-SG" sz="1800" dirty="0" err="1">
                <a:latin typeface="Courier New" panose="02070309020205020404" pitchFamily="49" charset="0"/>
                <a:cs typeface="Courier New" panose="02070309020205020404" pitchFamily="49" charset="0"/>
              </a:rPr>
              <a:t>flat_type</a:t>
            </a:r>
            <a:r>
              <a:rPr lang="en-SG" sz="1800" dirty="0">
                <a:latin typeface="Courier New" panose="02070309020205020404" pitchFamily="49" charset="0"/>
                <a:cs typeface="Courier New" panose="02070309020205020404" pitchFamily="49" charset="0"/>
              </a:rPr>
              <a:t>'])</a:t>
            </a:r>
          </a:p>
          <a:p>
            <a:pPr marL="0" indent="0">
              <a:buNone/>
            </a:pPr>
            <a:r>
              <a:rPr lang="en-SG" sz="1800" dirty="0">
                <a:latin typeface="Courier New" panose="02070309020205020404" pitchFamily="49" charset="0"/>
                <a:cs typeface="Courier New" panose="02070309020205020404" pitchFamily="49" charset="0"/>
              </a:rPr>
              <a:t>resale = </a:t>
            </a:r>
            <a:r>
              <a:rPr lang="en-SG" sz="1800" dirty="0" err="1">
                <a:latin typeface="Courier New" panose="02070309020205020404" pitchFamily="49" charset="0"/>
                <a:cs typeface="Courier New" panose="02070309020205020404" pitchFamily="49" charset="0"/>
              </a:rPr>
              <a:t>yearswestflatsresale.set_index</a:t>
            </a:r>
            <a:r>
              <a:rPr lang="en-SG" sz="1800" dirty="0">
                <a:latin typeface="Courier New" panose="02070309020205020404" pitchFamily="49" charset="0"/>
                <a:cs typeface="Courier New" panose="02070309020205020404" pitchFamily="49" charset="0"/>
              </a:rPr>
              <a:t>(['quarter', 'town', '</a:t>
            </a:r>
            <a:r>
              <a:rPr lang="en-SG" sz="1800" dirty="0" err="1">
                <a:latin typeface="Courier New" panose="02070309020205020404" pitchFamily="49" charset="0"/>
                <a:cs typeface="Courier New" panose="02070309020205020404" pitchFamily="49" charset="0"/>
              </a:rPr>
              <a:t>flat_type</a:t>
            </a:r>
            <a:r>
              <a:rPr lang="en-SG" sz="1800" dirty="0">
                <a:latin typeface="Courier New" panose="02070309020205020404" pitchFamily="49" charset="0"/>
                <a:cs typeface="Courier New" panose="02070309020205020404" pitchFamily="49" charset="0"/>
              </a:rPr>
              <a:t>’])</a:t>
            </a:r>
          </a:p>
          <a:p>
            <a:pPr marL="0" indent="0">
              <a:buNone/>
            </a:pPr>
            <a:r>
              <a:rPr lang="en-SG" sz="1800" dirty="0">
                <a:latin typeface="Courier New" panose="02070309020205020404" pitchFamily="49" charset="0"/>
                <a:cs typeface="Courier New" panose="02070309020205020404" pitchFamily="49" charset="0"/>
              </a:rPr>
              <a:t>result = </a:t>
            </a:r>
            <a:r>
              <a:rPr lang="en-SG" sz="1800" dirty="0" err="1">
                <a:latin typeface="Courier New" panose="02070309020205020404" pitchFamily="49" charset="0"/>
                <a:cs typeface="Courier New" panose="02070309020205020404" pitchFamily="49" charset="0"/>
              </a:rPr>
              <a:t>pd.concat</a:t>
            </a:r>
            <a:r>
              <a:rPr lang="en-SG" sz="1800" dirty="0">
                <a:latin typeface="Courier New" panose="02070309020205020404" pitchFamily="49" charset="0"/>
                <a:cs typeface="Courier New" panose="02070309020205020404" pitchFamily="49" charset="0"/>
              </a:rPr>
              <a:t>([rent, resale], axis = 1)</a:t>
            </a:r>
          </a:p>
          <a:p>
            <a:pPr marL="0" indent="0">
              <a:buNone/>
            </a:pPr>
            <a:endParaRPr lang="en-SG"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661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F07D-F34B-4CB5-83E9-5D5FCFC3041E}"/>
              </a:ext>
            </a:extLst>
          </p:cNvPr>
          <p:cNvSpPr>
            <a:spLocks noGrp="1"/>
          </p:cNvSpPr>
          <p:nvPr>
            <p:ph type="title"/>
          </p:nvPr>
        </p:nvSpPr>
        <p:spPr/>
        <p:txBody>
          <a:bodyPr>
            <a:normAutofit/>
          </a:bodyPr>
          <a:lstStyle/>
          <a:p>
            <a:r>
              <a:rPr lang="en-SG" sz="3200" dirty="0"/>
              <a:t>Data Manipulation – Dropping N.A</a:t>
            </a:r>
          </a:p>
        </p:txBody>
      </p:sp>
      <p:sp>
        <p:nvSpPr>
          <p:cNvPr id="3" name="Content Placeholder 2">
            <a:extLst>
              <a:ext uri="{FF2B5EF4-FFF2-40B4-BE49-F238E27FC236}">
                <a16:creationId xmlns:a16="http://schemas.microsoft.com/office/drawing/2014/main" id="{03F8E384-2985-4614-BDE2-74163D3DF290}"/>
              </a:ext>
            </a:extLst>
          </p:cNvPr>
          <p:cNvSpPr>
            <a:spLocks noGrp="1"/>
          </p:cNvSpPr>
          <p:nvPr>
            <p:ph idx="1"/>
          </p:nvPr>
        </p:nvSpPr>
        <p:spPr/>
        <p:txBody>
          <a:bodyPr>
            <a:normAutofit/>
          </a:bodyPr>
          <a:lstStyle/>
          <a:p>
            <a:pPr marL="0" indent="0">
              <a:buNone/>
            </a:pPr>
            <a:r>
              <a:rPr lang="en-SG" sz="1800" dirty="0">
                <a:latin typeface="Courier New" panose="02070309020205020404" pitchFamily="49" charset="0"/>
                <a:cs typeface="Courier New" panose="02070309020205020404" pitchFamily="49" charset="0"/>
              </a:rPr>
              <a:t>result = </a:t>
            </a:r>
            <a:r>
              <a:rPr lang="en-SG" sz="1800" dirty="0" err="1">
                <a:latin typeface="Courier New" panose="02070309020205020404" pitchFamily="49" charset="0"/>
                <a:cs typeface="Courier New" panose="02070309020205020404" pitchFamily="49" charset="0"/>
              </a:rPr>
              <a:t>result.replace</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na</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np.NaN</a:t>
            </a:r>
            <a:r>
              <a:rPr lang="en-SG" sz="1800" dirty="0">
                <a:latin typeface="Courier New" panose="02070309020205020404" pitchFamily="49" charset="0"/>
                <a:cs typeface="Courier New" panose="02070309020205020404" pitchFamily="49" charset="0"/>
              </a:rPr>
              <a:t>)</a:t>
            </a:r>
          </a:p>
          <a:p>
            <a:pPr marL="0" indent="0">
              <a:buNone/>
            </a:pPr>
            <a:r>
              <a:rPr lang="en-SG" sz="1800" dirty="0">
                <a:latin typeface="Courier New" panose="02070309020205020404" pitchFamily="49" charset="0"/>
                <a:cs typeface="Courier New" panose="02070309020205020404" pitchFamily="49" charset="0"/>
              </a:rPr>
              <a:t>result = </a:t>
            </a:r>
            <a:r>
              <a:rPr lang="en-SG" sz="1800" dirty="0" err="1">
                <a:latin typeface="Courier New" panose="02070309020205020404" pitchFamily="49" charset="0"/>
                <a:cs typeface="Courier New" panose="02070309020205020404" pitchFamily="49" charset="0"/>
              </a:rPr>
              <a:t>result.dropna</a:t>
            </a:r>
            <a:r>
              <a:rPr lang="en-SG" sz="1800" dirty="0">
                <a:latin typeface="Courier New" panose="02070309020205020404" pitchFamily="49" charset="0"/>
                <a:cs typeface="Courier New" panose="02070309020205020404" pitchFamily="49" charset="0"/>
              </a:rPr>
              <a:t>()</a:t>
            </a:r>
          </a:p>
          <a:p>
            <a:pPr marL="0" indent="0">
              <a:buNone/>
            </a:pPr>
            <a:endParaRPr lang="en-SG"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765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F07D-F34B-4CB5-83E9-5D5FCFC3041E}"/>
              </a:ext>
            </a:extLst>
          </p:cNvPr>
          <p:cNvSpPr>
            <a:spLocks noGrp="1"/>
          </p:cNvSpPr>
          <p:nvPr>
            <p:ph type="title"/>
          </p:nvPr>
        </p:nvSpPr>
        <p:spPr/>
        <p:txBody>
          <a:bodyPr>
            <a:normAutofit/>
          </a:bodyPr>
          <a:lstStyle/>
          <a:p>
            <a:r>
              <a:rPr lang="en-SG" sz="3200" dirty="0"/>
              <a:t>Data Manipulation – Changing </a:t>
            </a:r>
            <a:r>
              <a:rPr lang="en-SG" sz="3200" dirty="0" err="1"/>
              <a:t>dtypes</a:t>
            </a:r>
            <a:endParaRPr lang="en-SG" sz="3200" dirty="0"/>
          </a:p>
        </p:txBody>
      </p:sp>
      <p:sp>
        <p:nvSpPr>
          <p:cNvPr id="3" name="Content Placeholder 2">
            <a:extLst>
              <a:ext uri="{FF2B5EF4-FFF2-40B4-BE49-F238E27FC236}">
                <a16:creationId xmlns:a16="http://schemas.microsoft.com/office/drawing/2014/main" id="{03F8E384-2985-4614-BDE2-74163D3DF290}"/>
              </a:ext>
            </a:extLst>
          </p:cNvPr>
          <p:cNvSpPr>
            <a:spLocks noGrp="1"/>
          </p:cNvSpPr>
          <p:nvPr>
            <p:ph idx="1"/>
          </p:nvPr>
        </p:nvSpPr>
        <p:spPr/>
        <p:txBody>
          <a:bodyPr>
            <a:normAutofit/>
          </a:bodyPr>
          <a:lstStyle/>
          <a:p>
            <a:pPr marL="0" indent="0">
              <a:buNone/>
            </a:pPr>
            <a:r>
              <a:rPr lang="en-SG" sz="1800" dirty="0">
                <a:latin typeface="Courier New" panose="02070309020205020404" pitchFamily="49" charset="0"/>
                <a:cs typeface="Courier New" panose="02070309020205020404" pitchFamily="49" charset="0"/>
              </a:rPr>
              <a:t>result2['</a:t>
            </a:r>
            <a:r>
              <a:rPr lang="en-SG" sz="1800" dirty="0" err="1">
                <a:latin typeface="Courier New" panose="02070309020205020404" pitchFamily="49" charset="0"/>
                <a:cs typeface="Courier New" panose="02070309020205020404" pitchFamily="49" charset="0"/>
              </a:rPr>
              <a:t>median_rent</a:t>
            </a:r>
            <a:r>
              <a:rPr lang="en-SG" sz="1800" dirty="0">
                <a:latin typeface="Courier New" panose="02070309020205020404" pitchFamily="49" charset="0"/>
                <a:cs typeface="Courier New" panose="02070309020205020404" pitchFamily="49" charset="0"/>
              </a:rPr>
              <a:t>'] = result2['</a:t>
            </a:r>
            <a:r>
              <a:rPr lang="en-SG" sz="1800" dirty="0" err="1">
                <a:latin typeface="Courier New" panose="02070309020205020404" pitchFamily="49" charset="0"/>
                <a:cs typeface="Courier New" panose="02070309020205020404" pitchFamily="49" charset="0"/>
              </a:rPr>
              <a:t>median_rent</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astype</a:t>
            </a:r>
            <a:r>
              <a:rPr lang="en-SG" sz="1800" dirty="0">
                <a:latin typeface="Courier New" panose="02070309020205020404" pitchFamily="49" charset="0"/>
                <a:cs typeface="Courier New" panose="02070309020205020404" pitchFamily="49" charset="0"/>
              </a:rPr>
              <a:t>(int)</a:t>
            </a:r>
          </a:p>
          <a:p>
            <a:pPr marL="0" indent="0">
              <a:buNone/>
            </a:pPr>
            <a:r>
              <a:rPr lang="en-SG" sz="1800" dirty="0">
                <a:latin typeface="Courier New" panose="02070309020205020404" pitchFamily="49" charset="0"/>
                <a:cs typeface="Courier New" panose="02070309020205020404" pitchFamily="49" charset="0"/>
              </a:rPr>
              <a:t>result2['price'] = result2['price'].</a:t>
            </a:r>
            <a:r>
              <a:rPr lang="en-SG" sz="1800" dirty="0" err="1">
                <a:latin typeface="Courier New" panose="02070309020205020404" pitchFamily="49" charset="0"/>
                <a:cs typeface="Courier New" panose="02070309020205020404" pitchFamily="49" charset="0"/>
              </a:rPr>
              <a:t>astype</a:t>
            </a:r>
            <a:r>
              <a:rPr lang="en-SG" sz="1800" dirty="0">
                <a:latin typeface="Courier New" panose="02070309020205020404" pitchFamily="49" charset="0"/>
                <a:cs typeface="Courier New" panose="02070309020205020404" pitchFamily="49" charset="0"/>
              </a:rPr>
              <a:t>(int)</a:t>
            </a:r>
          </a:p>
        </p:txBody>
      </p:sp>
    </p:spTree>
    <p:extLst>
      <p:ext uri="{BB962C8B-B14F-4D97-AF65-F5344CB8AC3E}">
        <p14:creationId xmlns:p14="http://schemas.microsoft.com/office/powerpoint/2010/main" val="2436364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7C5B462D-F952-41B0-A709-18CB1EBD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3" y="359682"/>
            <a:ext cx="7515225" cy="523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FD05CD-9BB6-4716-B739-268491FB02D6}"/>
              </a:ext>
            </a:extLst>
          </p:cNvPr>
          <p:cNvSpPr txBox="1"/>
          <p:nvPr/>
        </p:nvSpPr>
        <p:spPr>
          <a:xfrm>
            <a:off x="775610" y="5759654"/>
            <a:ext cx="6865257" cy="738664"/>
          </a:xfrm>
          <a:prstGeom prst="rect">
            <a:avLst/>
          </a:prstGeom>
          <a:noFill/>
        </p:spPr>
        <p:txBody>
          <a:bodyPr wrap="square" rtlCol="0">
            <a:spAutoFit/>
          </a:bodyPr>
          <a:lstStyle/>
          <a:p>
            <a:r>
              <a:rPr lang="en-SG" sz="1400" dirty="0" err="1">
                <a:latin typeface="+mj-lt"/>
              </a:rPr>
              <a:t>sns.regplot</a:t>
            </a:r>
            <a:r>
              <a:rPr lang="en-SG" sz="1400" dirty="0">
                <a:latin typeface="+mj-lt"/>
              </a:rPr>
              <a:t>(x="</a:t>
            </a:r>
            <a:r>
              <a:rPr lang="en-SG" sz="1400" dirty="0" err="1">
                <a:latin typeface="+mj-lt"/>
              </a:rPr>
              <a:t>median_rent</a:t>
            </a:r>
            <a:r>
              <a:rPr lang="en-SG" sz="1400" dirty="0">
                <a:latin typeface="+mj-lt"/>
              </a:rPr>
              <a:t>", y="price", marker="D", </a:t>
            </a:r>
            <a:r>
              <a:rPr lang="en-SG" sz="1400" dirty="0" err="1">
                <a:latin typeface="+mj-lt"/>
              </a:rPr>
              <a:t>scatter_kws</a:t>
            </a:r>
            <a:r>
              <a:rPr lang="en-SG" sz="1400" dirty="0">
                <a:latin typeface="+mj-lt"/>
              </a:rPr>
              <a:t>={"</a:t>
            </a:r>
            <a:r>
              <a:rPr lang="en-SG" sz="1400" dirty="0" err="1">
                <a:latin typeface="+mj-lt"/>
              </a:rPr>
              <a:t>color</a:t>
            </a:r>
            <a:r>
              <a:rPr lang="en-SG" sz="1400" dirty="0">
                <a:latin typeface="+mj-lt"/>
              </a:rPr>
              <a:t>":"#6EBAA3"}, </a:t>
            </a:r>
            <a:r>
              <a:rPr lang="en-SG" sz="1400" dirty="0" err="1">
                <a:latin typeface="+mj-lt"/>
              </a:rPr>
              <a:t>line_kws</a:t>
            </a:r>
            <a:r>
              <a:rPr lang="en-SG" sz="1400" dirty="0">
                <a:latin typeface="+mj-lt"/>
              </a:rPr>
              <a:t>={"</a:t>
            </a:r>
            <a:r>
              <a:rPr lang="en-SG" sz="1400" dirty="0" err="1">
                <a:latin typeface="+mj-lt"/>
              </a:rPr>
              <a:t>color</a:t>
            </a:r>
            <a:r>
              <a:rPr lang="en-SG" sz="1400" dirty="0">
                <a:latin typeface="+mj-lt"/>
              </a:rPr>
              <a:t>":"#E99771"}, data=result2)</a:t>
            </a:r>
          </a:p>
        </p:txBody>
      </p:sp>
      <p:sp>
        <p:nvSpPr>
          <p:cNvPr id="2" name="TextBox 1">
            <a:extLst>
              <a:ext uri="{FF2B5EF4-FFF2-40B4-BE49-F238E27FC236}">
                <a16:creationId xmlns:a16="http://schemas.microsoft.com/office/drawing/2014/main" id="{008AF712-096A-4109-8B92-683B7B7196D1}"/>
              </a:ext>
            </a:extLst>
          </p:cNvPr>
          <p:cNvSpPr txBox="1"/>
          <p:nvPr/>
        </p:nvSpPr>
        <p:spPr>
          <a:xfrm>
            <a:off x="8097398" y="539827"/>
            <a:ext cx="3580482" cy="3631763"/>
          </a:xfrm>
          <a:prstGeom prst="rect">
            <a:avLst/>
          </a:prstGeom>
          <a:noFill/>
        </p:spPr>
        <p:txBody>
          <a:bodyPr wrap="square" rtlCol="0">
            <a:spAutoFit/>
          </a:bodyPr>
          <a:lstStyle/>
          <a:p>
            <a:r>
              <a:rPr lang="en-US" dirty="0">
                <a:highlight>
                  <a:srgbClr val="FFFF00"/>
                </a:highlight>
              </a:rPr>
              <a:t>Objective</a:t>
            </a:r>
          </a:p>
          <a:p>
            <a:pPr algn="just"/>
            <a:r>
              <a:rPr lang="en-US" sz="1600" dirty="0"/>
              <a:t>To find out the relationship between the rental prices and resale prices of flats in Singapore</a:t>
            </a:r>
          </a:p>
          <a:p>
            <a:pPr algn="just"/>
            <a:endParaRPr lang="en-US" sz="1600" dirty="0"/>
          </a:p>
          <a:p>
            <a:pPr algn="just"/>
            <a:endParaRPr lang="en-US" sz="1600" dirty="0"/>
          </a:p>
          <a:p>
            <a:pPr algn="just"/>
            <a:r>
              <a:rPr lang="en-US" dirty="0">
                <a:highlight>
                  <a:srgbClr val="FFFF00"/>
                </a:highlight>
              </a:rPr>
              <a:t>Insights</a:t>
            </a:r>
            <a:endParaRPr lang="en-US" sz="2000" dirty="0">
              <a:highlight>
                <a:srgbClr val="FFFF00"/>
              </a:highlight>
            </a:endParaRPr>
          </a:p>
          <a:p>
            <a:pPr algn="just"/>
            <a:r>
              <a:rPr lang="en-US" sz="1600" dirty="0"/>
              <a:t>Positive linear correlation between rental prices and resale prices of flats</a:t>
            </a:r>
          </a:p>
          <a:p>
            <a:pPr algn="just"/>
            <a:endParaRPr lang="en-US" sz="1600" dirty="0"/>
          </a:p>
          <a:p>
            <a:pPr algn="just"/>
            <a:r>
              <a:rPr lang="en-US" sz="1600" dirty="0"/>
              <a:t>The higher the resale price of flats, the higher the rent for flats in Singapore</a:t>
            </a:r>
          </a:p>
        </p:txBody>
      </p:sp>
    </p:spTree>
    <p:extLst>
      <p:ext uri="{BB962C8B-B14F-4D97-AF65-F5344CB8AC3E}">
        <p14:creationId xmlns:p14="http://schemas.microsoft.com/office/powerpoint/2010/main" val="191393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FD05CD-9BB6-4716-B739-268491FB02D6}"/>
              </a:ext>
            </a:extLst>
          </p:cNvPr>
          <p:cNvSpPr txBox="1"/>
          <p:nvPr/>
        </p:nvSpPr>
        <p:spPr>
          <a:xfrm>
            <a:off x="7702423" y="2090172"/>
            <a:ext cx="4220684" cy="2677656"/>
          </a:xfrm>
          <a:prstGeom prst="rect">
            <a:avLst/>
          </a:prstGeom>
          <a:noFill/>
        </p:spPr>
        <p:txBody>
          <a:bodyPr wrap="square" rtlCol="0">
            <a:spAutoFit/>
          </a:bodyPr>
          <a:lstStyle/>
          <a:p>
            <a:r>
              <a:rPr lang="en-SG" sz="1400" dirty="0">
                <a:latin typeface="+mj-lt"/>
              </a:rPr>
              <a:t>b = result[result['quarter'].</a:t>
            </a:r>
            <a:r>
              <a:rPr lang="en-SG" sz="1400" dirty="0" err="1">
                <a:latin typeface="+mj-lt"/>
              </a:rPr>
              <a:t>str.contains</a:t>
            </a:r>
            <a:r>
              <a:rPr lang="en-SG" sz="1400" dirty="0">
                <a:latin typeface="+mj-lt"/>
              </a:rPr>
              <a:t>('Q4’)]</a:t>
            </a:r>
          </a:p>
          <a:p>
            <a:endParaRPr lang="en-SG" sz="1400" dirty="0">
              <a:latin typeface="+mj-lt"/>
            </a:endParaRPr>
          </a:p>
          <a:p>
            <a:r>
              <a:rPr lang="en-SG" sz="1400" dirty="0" err="1">
                <a:latin typeface="+mj-lt"/>
              </a:rPr>
              <a:t>sns.</a:t>
            </a:r>
            <a:r>
              <a:rPr lang="en-SG" sz="1400" b="1" dirty="0" err="1">
                <a:latin typeface="+mj-lt"/>
              </a:rPr>
              <a:t>lineplot</a:t>
            </a:r>
            <a:r>
              <a:rPr lang="en-SG" sz="1400" dirty="0">
                <a:latin typeface="+mj-lt"/>
              </a:rPr>
              <a:t>(x=</a:t>
            </a:r>
            <a:r>
              <a:rPr lang="en-SG" sz="1400" dirty="0" err="1">
                <a:latin typeface="+mj-lt"/>
              </a:rPr>
              <a:t>b.quarter</a:t>
            </a:r>
            <a:r>
              <a:rPr lang="en-SG" sz="1400" dirty="0">
                <a:latin typeface="+mj-lt"/>
              </a:rPr>
              <a:t>, y="</a:t>
            </a:r>
            <a:r>
              <a:rPr lang="en-SG" sz="1400" dirty="0" err="1">
                <a:latin typeface="+mj-lt"/>
              </a:rPr>
              <a:t>median_rent</a:t>
            </a:r>
            <a:r>
              <a:rPr lang="en-SG" sz="1400" dirty="0">
                <a:latin typeface="+mj-lt"/>
              </a:rPr>
              <a:t>", hue="town", palette="Set2", data=result)</a:t>
            </a:r>
          </a:p>
          <a:p>
            <a:endParaRPr lang="en-SG" sz="1400" dirty="0">
              <a:latin typeface="+mj-lt"/>
            </a:endParaRPr>
          </a:p>
          <a:p>
            <a:r>
              <a:rPr lang="en-SG" sz="1400" dirty="0" err="1">
                <a:latin typeface="+mj-lt"/>
              </a:rPr>
              <a:t>sns.</a:t>
            </a:r>
            <a:r>
              <a:rPr lang="en-SG" sz="1400" b="1" dirty="0" err="1">
                <a:latin typeface="+mj-lt"/>
              </a:rPr>
              <a:t>lineplot</a:t>
            </a:r>
            <a:r>
              <a:rPr lang="en-SG" sz="1400" dirty="0">
                <a:latin typeface="+mj-lt"/>
              </a:rPr>
              <a:t>(x=</a:t>
            </a:r>
            <a:r>
              <a:rPr lang="en-SG" sz="1400" dirty="0" err="1">
                <a:latin typeface="+mj-lt"/>
              </a:rPr>
              <a:t>b.quarter</a:t>
            </a:r>
            <a:r>
              <a:rPr lang="en-SG" sz="1400" dirty="0">
                <a:latin typeface="+mj-lt"/>
              </a:rPr>
              <a:t>, y="price", hue="town", palette="Set2", data=result).set(</a:t>
            </a:r>
            <a:r>
              <a:rPr lang="en-SG" sz="1400" dirty="0" err="1">
                <a:latin typeface="+mj-lt"/>
              </a:rPr>
              <a:t>xlabel</a:t>
            </a:r>
            <a:r>
              <a:rPr lang="en-SG" sz="1400" dirty="0">
                <a:latin typeface="+mj-lt"/>
              </a:rPr>
              <a:t>="Quarter", </a:t>
            </a:r>
            <a:r>
              <a:rPr lang="en-SG" sz="1400" dirty="0" err="1">
                <a:latin typeface="+mj-lt"/>
              </a:rPr>
              <a:t>ylabel</a:t>
            </a:r>
            <a:r>
              <a:rPr lang="en-SG" sz="1400" dirty="0">
                <a:latin typeface="+mj-lt"/>
              </a:rPr>
              <a:t>="Resale price ($)")</a:t>
            </a:r>
            <a:endParaRPr lang="en-SG" sz="1400" dirty="0">
              <a:highlight>
                <a:srgbClr val="FF0000"/>
              </a:highlight>
              <a:latin typeface="+mj-lt"/>
            </a:endParaRPr>
          </a:p>
        </p:txBody>
      </p:sp>
      <p:pic>
        <p:nvPicPr>
          <p:cNvPr id="5122" name="Picture 2">
            <a:extLst>
              <a:ext uri="{FF2B5EF4-FFF2-40B4-BE49-F238E27FC236}">
                <a16:creationId xmlns:a16="http://schemas.microsoft.com/office/drawing/2014/main" id="{4DC9CE33-6320-437C-9290-587430E2C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34" y="0"/>
            <a:ext cx="7161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938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DC9CE33-6320-437C-9290-587430E2C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34" y="0"/>
            <a:ext cx="7161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9D5719-DEC7-489D-8ED2-78DCD8B54C04}"/>
              </a:ext>
            </a:extLst>
          </p:cNvPr>
          <p:cNvSpPr txBox="1"/>
          <p:nvPr/>
        </p:nvSpPr>
        <p:spPr>
          <a:xfrm>
            <a:off x="7514468" y="194277"/>
            <a:ext cx="4220683" cy="1908215"/>
          </a:xfrm>
          <a:prstGeom prst="rect">
            <a:avLst/>
          </a:prstGeom>
          <a:noFill/>
        </p:spPr>
        <p:txBody>
          <a:bodyPr wrap="square" rtlCol="0">
            <a:spAutoFit/>
          </a:bodyPr>
          <a:lstStyle/>
          <a:p>
            <a:r>
              <a:rPr lang="en-US" dirty="0">
                <a:highlight>
                  <a:srgbClr val="FFFF00"/>
                </a:highlight>
              </a:rPr>
              <a:t>Objective</a:t>
            </a:r>
          </a:p>
          <a:p>
            <a:pPr algn="just"/>
            <a:r>
              <a:rPr lang="en-US" sz="1600" dirty="0"/>
              <a:t>To find out the most affordable town to either rent/buy a resale flat from in the West area and to understand the price trend of the flats</a:t>
            </a:r>
          </a:p>
          <a:p>
            <a:pPr algn="just"/>
            <a:endParaRPr lang="en-US" sz="1600" dirty="0"/>
          </a:p>
          <a:p>
            <a:pPr algn="just"/>
            <a:r>
              <a:rPr lang="en-US" dirty="0">
                <a:highlight>
                  <a:srgbClr val="FFFF00"/>
                </a:highlight>
              </a:rPr>
              <a:t>Insights</a:t>
            </a:r>
            <a:endParaRPr lang="en-US" sz="2000" dirty="0">
              <a:highlight>
                <a:srgbClr val="FFFF00"/>
              </a:highlight>
            </a:endParaRPr>
          </a:p>
        </p:txBody>
      </p:sp>
      <p:graphicFrame>
        <p:nvGraphicFramePr>
          <p:cNvPr id="2" name="Table 2">
            <a:extLst>
              <a:ext uri="{FF2B5EF4-FFF2-40B4-BE49-F238E27FC236}">
                <a16:creationId xmlns:a16="http://schemas.microsoft.com/office/drawing/2014/main" id="{B66AD8C8-F523-4916-B88C-518DC81FECA2}"/>
              </a:ext>
            </a:extLst>
          </p:cNvPr>
          <p:cNvGraphicFramePr>
            <a:graphicFrameLocks noGrp="1"/>
          </p:cNvGraphicFramePr>
          <p:nvPr>
            <p:extLst>
              <p:ext uri="{D42A27DB-BD31-4B8C-83A1-F6EECF244321}">
                <p14:modId xmlns:p14="http://schemas.microsoft.com/office/powerpoint/2010/main" val="1348198230"/>
              </p:ext>
            </p:extLst>
          </p:nvPr>
        </p:nvGraphicFramePr>
        <p:xfrm>
          <a:off x="8154231" y="2102492"/>
          <a:ext cx="2941153" cy="2291080"/>
        </p:xfrm>
        <a:graphic>
          <a:graphicData uri="http://schemas.openxmlformats.org/drawingml/2006/table">
            <a:tbl>
              <a:tblPr firstRow="1" bandRow="1">
                <a:tableStyleId>{5940675A-B579-460E-94D1-54222C63F5DA}</a:tableStyleId>
              </a:tblPr>
              <a:tblGrid>
                <a:gridCol w="469391">
                  <a:extLst>
                    <a:ext uri="{9D8B030D-6E8A-4147-A177-3AD203B41FA5}">
                      <a16:colId xmlns:a16="http://schemas.microsoft.com/office/drawing/2014/main" val="2196941730"/>
                    </a:ext>
                  </a:extLst>
                </a:gridCol>
                <a:gridCol w="2471762">
                  <a:extLst>
                    <a:ext uri="{9D8B030D-6E8A-4147-A177-3AD203B41FA5}">
                      <a16:colId xmlns:a16="http://schemas.microsoft.com/office/drawing/2014/main" val="3561123204"/>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t>Rent </a:t>
                      </a:r>
                      <a:r>
                        <a:rPr lang="en-SG" sz="1200" dirty="0"/>
                        <a:t>(most exp. to least exp.)*</a:t>
                      </a:r>
                    </a:p>
                  </a:txBody>
                  <a:tcPr/>
                </a:tc>
                <a:tc hMerge="1">
                  <a:txBody>
                    <a:bodyPr/>
                    <a:lstStyle/>
                    <a:p>
                      <a:endParaRPr lang="en-SG" b="1" dirty="0"/>
                    </a:p>
                  </a:txBody>
                  <a:tcPr/>
                </a:tc>
                <a:extLst>
                  <a:ext uri="{0D108BD9-81ED-4DB2-BD59-A6C34878D82A}">
                    <a16:rowId xmlns:a16="http://schemas.microsoft.com/office/drawing/2014/main" val="1360643240"/>
                  </a:ext>
                </a:extLst>
              </a:tr>
              <a:tr h="253249">
                <a:tc>
                  <a:txBody>
                    <a:bodyPr/>
                    <a:lstStyle/>
                    <a:p>
                      <a:r>
                        <a:rPr lang="en-SG" sz="1200" dirty="0"/>
                        <a:t>No.</a:t>
                      </a:r>
                    </a:p>
                  </a:txBody>
                  <a:tcPr/>
                </a:tc>
                <a:tc>
                  <a:txBody>
                    <a:bodyPr/>
                    <a:lstStyle/>
                    <a:p>
                      <a:r>
                        <a:rPr lang="en-SG" sz="1200" dirty="0"/>
                        <a:t>Towns</a:t>
                      </a:r>
                    </a:p>
                  </a:txBody>
                  <a:tcPr/>
                </a:tc>
                <a:extLst>
                  <a:ext uri="{0D108BD9-81ED-4DB2-BD59-A6C34878D82A}">
                    <a16:rowId xmlns:a16="http://schemas.microsoft.com/office/drawing/2014/main" val="4026539887"/>
                  </a:ext>
                </a:extLst>
              </a:tr>
              <a:tr h="232316">
                <a:tc>
                  <a:txBody>
                    <a:bodyPr/>
                    <a:lstStyle/>
                    <a:p>
                      <a:r>
                        <a:rPr lang="en-SG" sz="1200" dirty="0"/>
                        <a:t>1</a:t>
                      </a:r>
                    </a:p>
                  </a:txBody>
                  <a:tcPr/>
                </a:tc>
                <a:tc>
                  <a:txBody>
                    <a:bodyPr/>
                    <a:lstStyle/>
                    <a:p>
                      <a:r>
                        <a:rPr lang="en-SG" sz="1200" dirty="0"/>
                        <a:t>Clementi</a:t>
                      </a:r>
                    </a:p>
                  </a:txBody>
                  <a:tcPr/>
                </a:tc>
                <a:extLst>
                  <a:ext uri="{0D108BD9-81ED-4DB2-BD59-A6C34878D82A}">
                    <a16:rowId xmlns:a16="http://schemas.microsoft.com/office/drawing/2014/main" val="1434071660"/>
                  </a:ext>
                </a:extLst>
              </a:tr>
              <a:tr h="232316">
                <a:tc>
                  <a:txBody>
                    <a:bodyPr/>
                    <a:lstStyle/>
                    <a:p>
                      <a:r>
                        <a:rPr lang="en-SG" sz="1200" dirty="0"/>
                        <a:t>2</a:t>
                      </a:r>
                    </a:p>
                  </a:txBody>
                  <a:tcPr/>
                </a:tc>
                <a:tc>
                  <a:txBody>
                    <a:bodyPr/>
                    <a:lstStyle/>
                    <a:p>
                      <a:r>
                        <a:rPr lang="en-SG" sz="1200" dirty="0"/>
                        <a:t>Jurong West</a:t>
                      </a:r>
                    </a:p>
                  </a:txBody>
                  <a:tcPr/>
                </a:tc>
                <a:extLst>
                  <a:ext uri="{0D108BD9-81ED-4DB2-BD59-A6C34878D82A}">
                    <a16:rowId xmlns:a16="http://schemas.microsoft.com/office/drawing/2014/main" val="3595081143"/>
                  </a:ext>
                </a:extLst>
              </a:tr>
              <a:tr h="232316">
                <a:tc>
                  <a:txBody>
                    <a:bodyPr/>
                    <a:lstStyle/>
                    <a:p>
                      <a:r>
                        <a:rPr lang="en-SG" sz="1200" dirty="0"/>
                        <a:t>3</a:t>
                      </a:r>
                    </a:p>
                  </a:txBody>
                  <a:tcPr/>
                </a:tc>
                <a:tc>
                  <a:txBody>
                    <a:bodyPr/>
                    <a:lstStyle/>
                    <a:p>
                      <a:r>
                        <a:rPr lang="en-SG" sz="1200" dirty="0"/>
                        <a:t>Jurong East</a:t>
                      </a:r>
                    </a:p>
                  </a:txBody>
                  <a:tcPr/>
                </a:tc>
                <a:extLst>
                  <a:ext uri="{0D108BD9-81ED-4DB2-BD59-A6C34878D82A}">
                    <a16:rowId xmlns:a16="http://schemas.microsoft.com/office/drawing/2014/main" val="1963590814"/>
                  </a:ext>
                </a:extLst>
              </a:tr>
              <a:tr h="232316">
                <a:tc>
                  <a:txBody>
                    <a:bodyPr/>
                    <a:lstStyle/>
                    <a:p>
                      <a:r>
                        <a:rPr lang="en-SG" sz="1200" dirty="0"/>
                        <a:t>4</a:t>
                      </a:r>
                    </a:p>
                  </a:txBody>
                  <a:tcPr/>
                </a:tc>
                <a:tc>
                  <a:txBody>
                    <a:bodyPr/>
                    <a:lstStyle/>
                    <a:p>
                      <a:r>
                        <a:rPr lang="en-SG" sz="1200" dirty="0"/>
                        <a:t>Bukit </a:t>
                      </a:r>
                      <a:r>
                        <a:rPr lang="en-SG" sz="1200" dirty="0" err="1"/>
                        <a:t>Batok</a:t>
                      </a:r>
                      <a:endParaRPr lang="en-SG" sz="1200" dirty="0"/>
                    </a:p>
                  </a:txBody>
                  <a:tcPr/>
                </a:tc>
                <a:extLst>
                  <a:ext uri="{0D108BD9-81ED-4DB2-BD59-A6C34878D82A}">
                    <a16:rowId xmlns:a16="http://schemas.microsoft.com/office/drawing/2014/main" val="418051282"/>
                  </a:ext>
                </a:extLst>
              </a:tr>
              <a:tr h="232316">
                <a:tc>
                  <a:txBody>
                    <a:bodyPr/>
                    <a:lstStyle/>
                    <a:p>
                      <a:r>
                        <a:rPr lang="en-SG" sz="1200" dirty="0"/>
                        <a:t>5</a:t>
                      </a:r>
                    </a:p>
                  </a:txBody>
                  <a:tcPr/>
                </a:tc>
                <a:tc>
                  <a:txBody>
                    <a:bodyPr/>
                    <a:lstStyle/>
                    <a:p>
                      <a:r>
                        <a:rPr lang="en-SG" sz="1200" dirty="0" err="1"/>
                        <a:t>Choa</a:t>
                      </a:r>
                      <a:r>
                        <a:rPr lang="en-SG" sz="1200" dirty="0"/>
                        <a:t> Chu Kang</a:t>
                      </a:r>
                    </a:p>
                  </a:txBody>
                  <a:tcPr/>
                </a:tc>
                <a:extLst>
                  <a:ext uri="{0D108BD9-81ED-4DB2-BD59-A6C34878D82A}">
                    <a16:rowId xmlns:a16="http://schemas.microsoft.com/office/drawing/2014/main" val="1508378712"/>
                  </a:ext>
                </a:extLst>
              </a:tr>
              <a:tr h="232316">
                <a:tc>
                  <a:txBody>
                    <a:bodyPr/>
                    <a:lstStyle/>
                    <a:p>
                      <a:r>
                        <a:rPr lang="en-SG" sz="1200" dirty="0"/>
                        <a:t>6</a:t>
                      </a:r>
                    </a:p>
                  </a:txBody>
                  <a:tcPr/>
                </a:tc>
                <a:tc>
                  <a:txBody>
                    <a:bodyPr/>
                    <a:lstStyle/>
                    <a:p>
                      <a:r>
                        <a:rPr lang="en-SG" sz="1200" dirty="0"/>
                        <a:t>Bukit Panjang</a:t>
                      </a:r>
                    </a:p>
                  </a:txBody>
                  <a:tcPr/>
                </a:tc>
                <a:extLst>
                  <a:ext uri="{0D108BD9-81ED-4DB2-BD59-A6C34878D82A}">
                    <a16:rowId xmlns:a16="http://schemas.microsoft.com/office/drawing/2014/main" val="3527047593"/>
                  </a:ext>
                </a:extLst>
              </a:tr>
            </a:tbl>
          </a:graphicData>
        </a:graphic>
      </p:graphicFrame>
      <p:graphicFrame>
        <p:nvGraphicFramePr>
          <p:cNvPr id="7" name="Table 2">
            <a:extLst>
              <a:ext uri="{FF2B5EF4-FFF2-40B4-BE49-F238E27FC236}">
                <a16:creationId xmlns:a16="http://schemas.microsoft.com/office/drawing/2014/main" id="{764F4399-9817-4864-810B-15412AD67CB7}"/>
              </a:ext>
            </a:extLst>
          </p:cNvPr>
          <p:cNvGraphicFramePr>
            <a:graphicFrameLocks noGrp="1"/>
          </p:cNvGraphicFramePr>
          <p:nvPr>
            <p:extLst>
              <p:ext uri="{D42A27DB-BD31-4B8C-83A1-F6EECF244321}">
                <p14:modId xmlns:p14="http://schemas.microsoft.com/office/powerpoint/2010/main" val="1535703417"/>
              </p:ext>
            </p:extLst>
          </p:nvPr>
        </p:nvGraphicFramePr>
        <p:xfrm>
          <a:off x="8154231" y="4393572"/>
          <a:ext cx="2941153" cy="2291080"/>
        </p:xfrm>
        <a:graphic>
          <a:graphicData uri="http://schemas.openxmlformats.org/drawingml/2006/table">
            <a:tbl>
              <a:tblPr firstRow="1" bandRow="1">
                <a:tableStyleId>{5940675A-B579-460E-94D1-54222C63F5DA}</a:tableStyleId>
              </a:tblPr>
              <a:tblGrid>
                <a:gridCol w="469391">
                  <a:extLst>
                    <a:ext uri="{9D8B030D-6E8A-4147-A177-3AD203B41FA5}">
                      <a16:colId xmlns:a16="http://schemas.microsoft.com/office/drawing/2014/main" val="2196941730"/>
                    </a:ext>
                  </a:extLst>
                </a:gridCol>
                <a:gridCol w="2471762">
                  <a:extLst>
                    <a:ext uri="{9D8B030D-6E8A-4147-A177-3AD203B41FA5}">
                      <a16:colId xmlns:a16="http://schemas.microsoft.com/office/drawing/2014/main" val="3561123204"/>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t>Resale </a:t>
                      </a:r>
                      <a:r>
                        <a:rPr lang="en-SG" sz="1200" dirty="0"/>
                        <a:t>(most exp. to least exp.)*</a:t>
                      </a:r>
                    </a:p>
                  </a:txBody>
                  <a:tcPr/>
                </a:tc>
                <a:tc hMerge="1">
                  <a:txBody>
                    <a:bodyPr/>
                    <a:lstStyle/>
                    <a:p>
                      <a:endParaRPr lang="en-SG" b="1" dirty="0"/>
                    </a:p>
                  </a:txBody>
                  <a:tcPr/>
                </a:tc>
                <a:extLst>
                  <a:ext uri="{0D108BD9-81ED-4DB2-BD59-A6C34878D82A}">
                    <a16:rowId xmlns:a16="http://schemas.microsoft.com/office/drawing/2014/main" val="1360643240"/>
                  </a:ext>
                </a:extLst>
              </a:tr>
              <a:tr h="253249">
                <a:tc>
                  <a:txBody>
                    <a:bodyPr/>
                    <a:lstStyle/>
                    <a:p>
                      <a:r>
                        <a:rPr lang="en-SG" sz="1200" dirty="0"/>
                        <a:t>No.</a:t>
                      </a:r>
                    </a:p>
                  </a:txBody>
                  <a:tcPr/>
                </a:tc>
                <a:tc>
                  <a:txBody>
                    <a:bodyPr/>
                    <a:lstStyle/>
                    <a:p>
                      <a:r>
                        <a:rPr lang="en-SG" sz="1200" dirty="0"/>
                        <a:t>Towns</a:t>
                      </a:r>
                    </a:p>
                  </a:txBody>
                  <a:tcPr/>
                </a:tc>
                <a:extLst>
                  <a:ext uri="{0D108BD9-81ED-4DB2-BD59-A6C34878D82A}">
                    <a16:rowId xmlns:a16="http://schemas.microsoft.com/office/drawing/2014/main" val="4026539887"/>
                  </a:ext>
                </a:extLst>
              </a:tr>
              <a:tr h="232316">
                <a:tc>
                  <a:txBody>
                    <a:bodyPr/>
                    <a:lstStyle/>
                    <a:p>
                      <a:r>
                        <a:rPr lang="en-SG" sz="1200" dirty="0"/>
                        <a:t>1</a:t>
                      </a:r>
                    </a:p>
                  </a:txBody>
                  <a:tcPr/>
                </a:tc>
                <a:tc>
                  <a:txBody>
                    <a:bodyPr/>
                    <a:lstStyle/>
                    <a:p>
                      <a:r>
                        <a:rPr lang="en-SG" sz="1200" dirty="0"/>
                        <a:t>Clementi</a:t>
                      </a:r>
                    </a:p>
                  </a:txBody>
                  <a:tcPr/>
                </a:tc>
                <a:extLst>
                  <a:ext uri="{0D108BD9-81ED-4DB2-BD59-A6C34878D82A}">
                    <a16:rowId xmlns:a16="http://schemas.microsoft.com/office/drawing/2014/main" val="1434071660"/>
                  </a:ext>
                </a:extLst>
              </a:tr>
              <a:tr h="232316">
                <a:tc>
                  <a:txBody>
                    <a:bodyPr/>
                    <a:lstStyle/>
                    <a:p>
                      <a:r>
                        <a:rPr lang="en-SG" sz="1200" dirty="0"/>
                        <a:t>2</a:t>
                      </a:r>
                    </a:p>
                  </a:txBody>
                  <a:tcPr/>
                </a:tc>
                <a:tc>
                  <a:txBody>
                    <a:bodyPr/>
                    <a:lstStyle/>
                    <a:p>
                      <a:r>
                        <a:rPr lang="en-SG" sz="1200" dirty="0"/>
                        <a:t>Bukit Panjang</a:t>
                      </a:r>
                    </a:p>
                  </a:txBody>
                  <a:tcPr/>
                </a:tc>
                <a:extLst>
                  <a:ext uri="{0D108BD9-81ED-4DB2-BD59-A6C34878D82A}">
                    <a16:rowId xmlns:a16="http://schemas.microsoft.com/office/drawing/2014/main" val="3595081143"/>
                  </a:ext>
                </a:extLst>
              </a:tr>
              <a:tr h="232316">
                <a:tc>
                  <a:txBody>
                    <a:bodyPr/>
                    <a:lstStyle/>
                    <a:p>
                      <a:r>
                        <a:rPr lang="en-SG" sz="1200" dirty="0"/>
                        <a:t>3</a:t>
                      </a:r>
                    </a:p>
                  </a:txBody>
                  <a:tcPr/>
                </a:tc>
                <a:tc>
                  <a:txBody>
                    <a:bodyPr/>
                    <a:lstStyle/>
                    <a:p>
                      <a:r>
                        <a:rPr lang="en-SG" sz="1200" dirty="0"/>
                        <a:t>Jurong East</a:t>
                      </a:r>
                    </a:p>
                  </a:txBody>
                  <a:tcPr/>
                </a:tc>
                <a:extLst>
                  <a:ext uri="{0D108BD9-81ED-4DB2-BD59-A6C34878D82A}">
                    <a16:rowId xmlns:a16="http://schemas.microsoft.com/office/drawing/2014/main" val="1963590814"/>
                  </a:ext>
                </a:extLst>
              </a:tr>
              <a:tr h="232316">
                <a:tc>
                  <a:txBody>
                    <a:bodyPr/>
                    <a:lstStyle/>
                    <a:p>
                      <a:r>
                        <a:rPr lang="en-SG" sz="1200" dirty="0"/>
                        <a:t>4</a:t>
                      </a:r>
                    </a:p>
                  </a:txBody>
                  <a:tcPr/>
                </a:tc>
                <a:tc>
                  <a:txBody>
                    <a:bodyPr/>
                    <a:lstStyle/>
                    <a:p>
                      <a:r>
                        <a:rPr lang="en-SG" sz="1200" dirty="0"/>
                        <a:t>Bukit </a:t>
                      </a:r>
                      <a:r>
                        <a:rPr lang="en-SG" sz="1200" dirty="0" err="1"/>
                        <a:t>Batok</a:t>
                      </a:r>
                      <a:endParaRPr lang="en-SG" sz="1200" dirty="0"/>
                    </a:p>
                  </a:txBody>
                  <a:tcPr/>
                </a:tc>
                <a:extLst>
                  <a:ext uri="{0D108BD9-81ED-4DB2-BD59-A6C34878D82A}">
                    <a16:rowId xmlns:a16="http://schemas.microsoft.com/office/drawing/2014/main" val="418051282"/>
                  </a:ext>
                </a:extLst>
              </a:tr>
              <a:tr h="232316">
                <a:tc>
                  <a:txBody>
                    <a:bodyPr/>
                    <a:lstStyle/>
                    <a:p>
                      <a:r>
                        <a:rPr lang="en-SG" sz="1200" dirty="0"/>
                        <a:t>5</a:t>
                      </a:r>
                    </a:p>
                  </a:txBody>
                  <a:tcPr/>
                </a:tc>
                <a:tc>
                  <a:txBody>
                    <a:bodyPr/>
                    <a:lstStyle/>
                    <a:p>
                      <a:r>
                        <a:rPr lang="en-SG" sz="1200" dirty="0"/>
                        <a:t>Jurong West</a:t>
                      </a:r>
                    </a:p>
                  </a:txBody>
                  <a:tcPr/>
                </a:tc>
                <a:extLst>
                  <a:ext uri="{0D108BD9-81ED-4DB2-BD59-A6C34878D82A}">
                    <a16:rowId xmlns:a16="http://schemas.microsoft.com/office/drawing/2014/main" val="1508378712"/>
                  </a:ext>
                </a:extLst>
              </a:tr>
              <a:tr h="135751">
                <a:tc>
                  <a:txBody>
                    <a:bodyPr/>
                    <a:lstStyle/>
                    <a:p>
                      <a:r>
                        <a:rPr lang="en-SG" sz="1200" dirty="0"/>
                        <a:t>6</a:t>
                      </a:r>
                    </a:p>
                  </a:txBody>
                  <a:tcPr/>
                </a:tc>
                <a:tc>
                  <a:txBody>
                    <a:bodyPr/>
                    <a:lstStyle/>
                    <a:p>
                      <a:r>
                        <a:rPr lang="en-SG" sz="1200" dirty="0" err="1"/>
                        <a:t>Choa</a:t>
                      </a:r>
                      <a:r>
                        <a:rPr lang="en-SG" sz="1200" dirty="0"/>
                        <a:t> Chu Kang</a:t>
                      </a:r>
                    </a:p>
                  </a:txBody>
                  <a:tcPr/>
                </a:tc>
                <a:extLst>
                  <a:ext uri="{0D108BD9-81ED-4DB2-BD59-A6C34878D82A}">
                    <a16:rowId xmlns:a16="http://schemas.microsoft.com/office/drawing/2014/main" val="3527047593"/>
                  </a:ext>
                </a:extLst>
              </a:tr>
            </a:tbl>
          </a:graphicData>
        </a:graphic>
      </p:graphicFrame>
      <p:sp>
        <p:nvSpPr>
          <p:cNvPr id="6" name="TextBox 5">
            <a:extLst>
              <a:ext uri="{FF2B5EF4-FFF2-40B4-BE49-F238E27FC236}">
                <a16:creationId xmlns:a16="http://schemas.microsoft.com/office/drawing/2014/main" id="{D14A8E09-B9A8-4516-9073-498D27D3D269}"/>
              </a:ext>
            </a:extLst>
          </p:cNvPr>
          <p:cNvSpPr txBox="1"/>
          <p:nvPr/>
        </p:nvSpPr>
        <p:spPr>
          <a:xfrm>
            <a:off x="11226188" y="6376875"/>
            <a:ext cx="718280" cy="307777"/>
          </a:xfrm>
          <a:prstGeom prst="rect">
            <a:avLst/>
          </a:prstGeom>
          <a:noFill/>
        </p:spPr>
        <p:txBody>
          <a:bodyPr wrap="square" rtlCol="0">
            <a:spAutoFit/>
          </a:bodyPr>
          <a:lstStyle/>
          <a:p>
            <a:pPr algn="ctr"/>
            <a:r>
              <a:rPr lang="en-SG" sz="700" dirty="0"/>
              <a:t>*at the end of 2018 Q4</a:t>
            </a:r>
          </a:p>
        </p:txBody>
      </p:sp>
    </p:spTree>
    <p:extLst>
      <p:ext uri="{BB962C8B-B14F-4D97-AF65-F5344CB8AC3E}">
        <p14:creationId xmlns:p14="http://schemas.microsoft.com/office/powerpoint/2010/main" val="456036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4DC9CE33-6320-437C-9290-587430E2C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34" y="0"/>
            <a:ext cx="7161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9D5719-DEC7-489D-8ED2-78DCD8B54C04}"/>
              </a:ext>
            </a:extLst>
          </p:cNvPr>
          <p:cNvSpPr txBox="1"/>
          <p:nvPr/>
        </p:nvSpPr>
        <p:spPr>
          <a:xfrm>
            <a:off x="7514468" y="194277"/>
            <a:ext cx="4220683" cy="1446550"/>
          </a:xfrm>
          <a:prstGeom prst="rect">
            <a:avLst/>
          </a:prstGeom>
          <a:noFill/>
        </p:spPr>
        <p:txBody>
          <a:bodyPr wrap="square" rtlCol="0">
            <a:spAutoFit/>
          </a:bodyPr>
          <a:lstStyle/>
          <a:p>
            <a:r>
              <a:rPr lang="en-US" dirty="0">
                <a:highlight>
                  <a:srgbClr val="FFFF00"/>
                </a:highlight>
              </a:rPr>
              <a:t>Analysis</a:t>
            </a:r>
          </a:p>
          <a:p>
            <a:endParaRPr lang="en-US" dirty="0">
              <a:highlight>
                <a:srgbClr val="FFFF00"/>
              </a:highlight>
            </a:endParaRPr>
          </a:p>
          <a:p>
            <a:r>
              <a:rPr lang="en-US" sz="1600" dirty="0"/>
              <a:t>What makes Clementi so expensive?</a:t>
            </a:r>
          </a:p>
          <a:p>
            <a:pPr algn="just"/>
            <a:endParaRPr lang="en-US" sz="1600" dirty="0"/>
          </a:p>
          <a:p>
            <a:pPr algn="just"/>
            <a:endParaRPr lang="en-US" sz="2000" dirty="0">
              <a:highlight>
                <a:srgbClr val="FFFF00"/>
              </a:highlight>
            </a:endParaRPr>
          </a:p>
        </p:txBody>
      </p:sp>
      <p:pic>
        <p:nvPicPr>
          <p:cNvPr id="3" name="Picture 2">
            <a:extLst>
              <a:ext uri="{FF2B5EF4-FFF2-40B4-BE49-F238E27FC236}">
                <a16:creationId xmlns:a16="http://schemas.microsoft.com/office/drawing/2014/main" id="{2E921557-BF8E-41F8-997C-81901D2376B2}"/>
              </a:ext>
            </a:extLst>
          </p:cNvPr>
          <p:cNvPicPr>
            <a:picLocks noChangeAspect="1"/>
          </p:cNvPicPr>
          <p:nvPr/>
        </p:nvPicPr>
        <p:blipFill>
          <a:blip r:embed="rId3"/>
          <a:stretch>
            <a:fillRect/>
          </a:stretch>
        </p:blipFill>
        <p:spPr>
          <a:xfrm>
            <a:off x="7536640" y="1238792"/>
            <a:ext cx="4407828" cy="1183921"/>
          </a:xfrm>
          <a:prstGeom prst="rect">
            <a:avLst/>
          </a:prstGeom>
        </p:spPr>
      </p:pic>
      <p:pic>
        <p:nvPicPr>
          <p:cNvPr id="4" name="Picture 3">
            <a:extLst>
              <a:ext uri="{FF2B5EF4-FFF2-40B4-BE49-F238E27FC236}">
                <a16:creationId xmlns:a16="http://schemas.microsoft.com/office/drawing/2014/main" id="{37A9CB36-1402-415A-8451-28F3767BE6CF}"/>
              </a:ext>
            </a:extLst>
          </p:cNvPr>
          <p:cNvPicPr>
            <a:picLocks noChangeAspect="1"/>
          </p:cNvPicPr>
          <p:nvPr/>
        </p:nvPicPr>
        <p:blipFill>
          <a:blip r:embed="rId4"/>
          <a:stretch>
            <a:fillRect/>
          </a:stretch>
        </p:blipFill>
        <p:spPr>
          <a:xfrm>
            <a:off x="7541960" y="2685342"/>
            <a:ext cx="4402508" cy="2085028"/>
          </a:xfrm>
          <a:prstGeom prst="rect">
            <a:avLst/>
          </a:prstGeom>
        </p:spPr>
      </p:pic>
      <p:sp>
        <p:nvSpPr>
          <p:cNvPr id="9" name="TextBox 8">
            <a:extLst>
              <a:ext uri="{FF2B5EF4-FFF2-40B4-BE49-F238E27FC236}">
                <a16:creationId xmlns:a16="http://schemas.microsoft.com/office/drawing/2014/main" id="{60DB7699-E5A1-4CC6-AB40-0FC009FA9607}"/>
              </a:ext>
            </a:extLst>
          </p:cNvPr>
          <p:cNvSpPr txBox="1"/>
          <p:nvPr/>
        </p:nvSpPr>
        <p:spPr>
          <a:xfrm>
            <a:off x="7514468" y="4988931"/>
            <a:ext cx="4220683" cy="2123658"/>
          </a:xfrm>
          <a:prstGeom prst="rect">
            <a:avLst/>
          </a:prstGeom>
          <a:noFill/>
        </p:spPr>
        <p:txBody>
          <a:bodyPr wrap="square" rtlCol="0">
            <a:spAutoFit/>
          </a:bodyPr>
          <a:lstStyle/>
          <a:p>
            <a:r>
              <a:rPr lang="en-SG" sz="1600" dirty="0"/>
              <a:t>Schools near Clementi:</a:t>
            </a:r>
          </a:p>
          <a:p>
            <a:pPr marL="285750" indent="-285750">
              <a:buFont typeface="Arial" panose="020B0604020202020204" pitchFamily="34" charset="0"/>
              <a:buChar char="•"/>
            </a:pPr>
            <a:r>
              <a:rPr lang="en-SG" sz="1200" dirty="0"/>
              <a:t>National University of Singapore (NUS)</a:t>
            </a:r>
          </a:p>
          <a:p>
            <a:pPr marL="285750" indent="-285750">
              <a:buFont typeface="Arial" panose="020B0604020202020204" pitchFamily="34" charset="0"/>
              <a:buChar char="•"/>
            </a:pPr>
            <a:r>
              <a:rPr lang="en-SG" sz="1200" dirty="0"/>
              <a:t>Singapore University of Social Sciences (SUSS)</a:t>
            </a:r>
          </a:p>
          <a:p>
            <a:pPr marL="285750" indent="-285750">
              <a:buFont typeface="Arial" panose="020B0604020202020204" pitchFamily="34" charset="0"/>
              <a:buChar char="•"/>
            </a:pPr>
            <a:r>
              <a:rPr lang="en-SG" sz="1200" dirty="0"/>
              <a:t>Singapore Polytechnic (SP)</a:t>
            </a:r>
          </a:p>
          <a:p>
            <a:pPr marL="285750" indent="-285750">
              <a:buFont typeface="Arial" panose="020B0604020202020204" pitchFamily="34" charset="0"/>
              <a:buChar char="•"/>
            </a:pPr>
            <a:r>
              <a:rPr lang="en-SG" sz="1200" dirty="0"/>
              <a:t>Ngee Ann Polytechnic (NP)</a:t>
            </a:r>
          </a:p>
          <a:p>
            <a:pPr marL="285750" indent="-285750">
              <a:buFont typeface="Arial" panose="020B0604020202020204" pitchFamily="34" charset="0"/>
              <a:buChar char="•"/>
            </a:pPr>
            <a:r>
              <a:rPr lang="en-SG" sz="1200" dirty="0"/>
              <a:t>NUS High School of Math and Science</a:t>
            </a:r>
          </a:p>
          <a:p>
            <a:pPr marL="285750" indent="-285750">
              <a:buFont typeface="Arial" panose="020B0604020202020204" pitchFamily="34" charset="0"/>
              <a:buChar char="•"/>
            </a:pPr>
            <a:r>
              <a:rPr lang="en-SG" sz="1200" dirty="0"/>
              <a:t>Nan Hua High School</a:t>
            </a:r>
          </a:p>
          <a:p>
            <a:pPr marL="285750" indent="-285750">
              <a:buFont typeface="Arial" panose="020B0604020202020204" pitchFamily="34" charset="0"/>
              <a:buChar char="•"/>
            </a:pPr>
            <a:r>
              <a:rPr lang="en-SG" sz="1200" dirty="0"/>
              <a:t>Nan Hua Primary School</a:t>
            </a:r>
          </a:p>
          <a:p>
            <a:pPr marL="285750" indent="-285750">
              <a:buFont typeface="Arial" panose="020B0604020202020204" pitchFamily="34" charset="0"/>
              <a:buChar char="•"/>
            </a:pPr>
            <a:endParaRPr lang="en-SG" sz="1600" dirty="0"/>
          </a:p>
          <a:p>
            <a:endParaRPr lang="en-SG" sz="1600" dirty="0"/>
          </a:p>
        </p:txBody>
      </p:sp>
    </p:spTree>
    <p:extLst>
      <p:ext uri="{BB962C8B-B14F-4D97-AF65-F5344CB8AC3E}">
        <p14:creationId xmlns:p14="http://schemas.microsoft.com/office/powerpoint/2010/main" val="863916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822ECFD-5006-4381-B7EB-71A9F015B0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2" y="197922"/>
            <a:ext cx="7515225" cy="523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FD05CD-9BB6-4716-B739-268491FB02D6}"/>
              </a:ext>
            </a:extLst>
          </p:cNvPr>
          <p:cNvSpPr txBox="1"/>
          <p:nvPr/>
        </p:nvSpPr>
        <p:spPr>
          <a:xfrm>
            <a:off x="984930" y="5473005"/>
            <a:ext cx="6865257" cy="1384995"/>
          </a:xfrm>
          <a:prstGeom prst="rect">
            <a:avLst/>
          </a:prstGeom>
          <a:noFill/>
        </p:spPr>
        <p:txBody>
          <a:bodyPr wrap="square" rtlCol="0">
            <a:spAutoFit/>
          </a:bodyPr>
          <a:lstStyle/>
          <a:p>
            <a:r>
              <a:rPr lang="en-SG" sz="1400" dirty="0">
                <a:latin typeface="+mj-lt"/>
              </a:rPr>
              <a:t>a = result[result['quarter'].</a:t>
            </a:r>
            <a:r>
              <a:rPr lang="en-SG" sz="1400" dirty="0" err="1">
                <a:latin typeface="+mj-lt"/>
              </a:rPr>
              <a:t>str.contains</a:t>
            </a:r>
            <a:r>
              <a:rPr lang="en-SG" sz="1400" dirty="0">
                <a:latin typeface="+mj-lt"/>
              </a:rPr>
              <a:t>('2018’)]</a:t>
            </a:r>
          </a:p>
          <a:p>
            <a:r>
              <a:rPr lang="en-SG" sz="1400" dirty="0" err="1">
                <a:latin typeface="+mj-lt"/>
              </a:rPr>
              <a:t>sns.</a:t>
            </a:r>
            <a:r>
              <a:rPr lang="en-SG" sz="1400" b="1" dirty="0" err="1">
                <a:latin typeface="+mj-lt"/>
              </a:rPr>
              <a:t>boxplot</a:t>
            </a:r>
            <a:r>
              <a:rPr lang="en-SG" sz="1400" dirty="0">
                <a:latin typeface="+mj-lt"/>
              </a:rPr>
              <a:t>(x=</a:t>
            </a:r>
            <a:r>
              <a:rPr lang="en-SG" sz="1400" dirty="0" err="1">
                <a:latin typeface="+mj-lt"/>
              </a:rPr>
              <a:t>a.flat_type</a:t>
            </a:r>
            <a:r>
              <a:rPr lang="en-SG" sz="1400" dirty="0">
                <a:latin typeface="+mj-lt"/>
              </a:rPr>
              <a:t>, y="</a:t>
            </a:r>
            <a:r>
              <a:rPr lang="en-SG" sz="1400" dirty="0" err="1">
                <a:latin typeface="+mj-lt"/>
              </a:rPr>
              <a:t>median_rent</a:t>
            </a:r>
            <a:r>
              <a:rPr lang="en-SG" sz="1400" dirty="0">
                <a:latin typeface="+mj-lt"/>
              </a:rPr>
              <a:t>", palette="Set2", data=a).set(</a:t>
            </a:r>
            <a:r>
              <a:rPr lang="en-SG" sz="1400" dirty="0" err="1">
                <a:latin typeface="+mj-lt"/>
              </a:rPr>
              <a:t>xlabel</a:t>
            </a:r>
            <a:r>
              <a:rPr lang="en-SG" sz="1400" dirty="0">
                <a:latin typeface="+mj-lt"/>
              </a:rPr>
              <a:t>="Flat Type", </a:t>
            </a:r>
            <a:r>
              <a:rPr lang="en-SG" sz="1400" dirty="0" err="1">
                <a:latin typeface="+mj-lt"/>
              </a:rPr>
              <a:t>ylabel</a:t>
            </a:r>
            <a:r>
              <a:rPr lang="en-SG" sz="1400" dirty="0">
                <a:latin typeface="+mj-lt"/>
              </a:rPr>
              <a:t>="Rental price ($)")</a:t>
            </a:r>
          </a:p>
          <a:p>
            <a:r>
              <a:rPr lang="en-SG" sz="1400" dirty="0" err="1">
                <a:latin typeface="+mj-lt"/>
              </a:rPr>
              <a:t>sns.</a:t>
            </a:r>
            <a:r>
              <a:rPr lang="en-SG" sz="1400" b="1" dirty="0" err="1">
                <a:latin typeface="+mj-lt"/>
              </a:rPr>
              <a:t>boxplot</a:t>
            </a:r>
            <a:r>
              <a:rPr lang="en-SG" sz="1400" dirty="0">
                <a:latin typeface="+mj-lt"/>
              </a:rPr>
              <a:t>(x=</a:t>
            </a:r>
            <a:r>
              <a:rPr lang="en-SG" sz="1400" dirty="0" err="1">
                <a:latin typeface="+mj-lt"/>
              </a:rPr>
              <a:t>a.flat_type</a:t>
            </a:r>
            <a:r>
              <a:rPr lang="en-SG" sz="1400" dirty="0">
                <a:latin typeface="+mj-lt"/>
              </a:rPr>
              <a:t>, y="price", palette="Set2", data=a).set(</a:t>
            </a:r>
            <a:r>
              <a:rPr lang="en-SG" sz="1400" dirty="0" err="1">
                <a:latin typeface="+mj-lt"/>
              </a:rPr>
              <a:t>xlabel</a:t>
            </a:r>
            <a:r>
              <a:rPr lang="en-SG" sz="1400" dirty="0">
                <a:latin typeface="+mj-lt"/>
              </a:rPr>
              <a:t>="Flat Type", </a:t>
            </a:r>
            <a:r>
              <a:rPr lang="en-SG" sz="1400" dirty="0" err="1">
                <a:latin typeface="+mj-lt"/>
              </a:rPr>
              <a:t>ylabel</a:t>
            </a:r>
            <a:r>
              <a:rPr lang="en-SG" sz="1400" dirty="0">
                <a:latin typeface="+mj-lt"/>
              </a:rPr>
              <a:t>="Resale price ($)")</a:t>
            </a:r>
          </a:p>
          <a:p>
            <a:endParaRPr lang="en-SG" sz="1400" dirty="0">
              <a:highlight>
                <a:srgbClr val="FF0000"/>
              </a:highlight>
              <a:latin typeface="+mj-lt"/>
            </a:endParaRPr>
          </a:p>
        </p:txBody>
      </p:sp>
      <p:sp>
        <p:nvSpPr>
          <p:cNvPr id="10" name="TextBox 9">
            <a:extLst>
              <a:ext uri="{FF2B5EF4-FFF2-40B4-BE49-F238E27FC236}">
                <a16:creationId xmlns:a16="http://schemas.microsoft.com/office/drawing/2014/main" id="{3FCE18AA-DEE2-4C51-9775-859EB25870A6}"/>
              </a:ext>
            </a:extLst>
          </p:cNvPr>
          <p:cNvSpPr txBox="1"/>
          <p:nvPr/>
        </p:nvSpPr>
        <p:spPr>
          <a:xfrm>
            <a:off x="7850187" y="467220"/>
            <a:ext cx="4220683" cy="1908215"/>
          </a:xfrm>
          <a:prstGeom prst="rect">
            <a:avLst/>
          </a:prstGeom>
          <a:noFill/>
        </p:spPr>
        <p:txBody>
          <a:bodyPr wrap="square" rtlCol="0">
            <a:spAutoFit/>
          </a:bodyPr>
          <a:lstStyle/>
          <a:p>
            <a:r>
              <a:rPr lang="en-US" dirty="0">
                <a:highlight>
                  <a:srgbClr val="FFFF00"/>
                </a:highlight>
              </a:rPr>
              <a:t>Objective</a:t>
            </a:r>
          </a:p>
          <a:p>
            <a:pPr algn="just"/>
            <a:r>
              <a:rPr lang="en-US" sz="1600" dirty="0"/>
              <a:t>To find out the difference in price for a 4-room flat vs a 5-room flat vs an executive flat for both rented and resale flats</a:t>
            </a:r>
          </a:p>
          <a:p>
            <a:pPr algn="just"/>
            <a:endParaRPr lang="en-US" sz="1600" dirty="0"/>
          </a:p>
          <a:p>
            <a:pPr algn="just"/>
            <a:endParaRPr lang="en-US" sz="1600" dirty="0"/>
          </a:p>
          <a:p>
            <a:pPr algn="just"/>
            <a:r>
              <a:rPr lang="en-US" dirty="0">
                <a:highlight>
                  <a:srgbClr val="FFFF00"/>
                </a:highlight>
              </a:rPr>
              <a:t>Insights</a:t>
            </a:r>
            <a:endParaRPr lang="en-US" sz="2000" dirty="0">
              <a:highlight>
                <a:srgbClr val="FFFF00"/>
              </a:highlight>
            </a:endParaRPr>
          </a:p>
        </p:txBody>
      </p:sp>
      <p:graphicFrame>
        <p:nvGraphicFramePr>
          <p:cNvPr id="11" name="Table 2">
            <a:extLst>
              <a:ext uri="{FF2B5EF4-FFF2-40B4-BE49-F238E27FC236}">
                <a16:creationId xmlns:a16="http://schemas.microsoft.com/office/drawing/2014/main" id="{E40C946C-993F-44F0-9DBF-4B0EE3166854}"/>
              </a:ext>
            </a:extLst>
          </p:cNvPr>
          <p:cNvGraphicFramePr>
            <a:graphicFrameLocks noGrp="1"/>
          </p:cNvGraphicFramePr>
          <p:nvPr>
            <p:extLst>
              <p:ext uri="{D42A27DB-BD31-4B8C-83A1-F6EECF244321}">
                <p14:modId xmlns:p14="http://schemas.microsoft.com/office/powerpoint/2010/main" val="377043456"/>
              </p:ext>
            </p:extLst>
          </p:nvPr>
        </p:nvGraphicFramePr>
        <p:xfrm>
          <a:off x="8363552" y="2466049"/>
          <a:ext cx="2941153" cy="1468120"/>
        </p:xfrm>
        <a:graphic>
          <a:graphicData uri="http://schemas.openxmlformats.org/drawingml/2006/table">
            <a:tbl>
              <a:tblPr firstRow="1" bandRow="1">
                <a:tableStyleId>{5940675A-B579-460E-94D1-54222C63F5DA}</a:tableStyleId>
              </a:tblPr>
              <a:tblGrid>
                <a:gridCol w="1287224">
                  <a:extLst>
                    <a:ext uri="{9D8B030D-6E8A-4147-A177-3AD203B41FA5}">
                      <a16:colId xmlns:a16="http://schemas.microsoft.com/office/drawing/2014/main" val="2196941730"/>
                    </a:ext>
                  </a:extLst>
                </a:gridCol>
                <a:gridCol w="1653929">
                  <a:extLst>
                    <a:ext uri="{9D8B030D-6E8A-4147-A177-3AD203B41FA5}">
                      <a16:colId xmlns:a16="http://schemas.microsoft.com/office/drawing/2014/main" val="3561123204"/>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t>Rent (2018)</a:t>
                      </a:r>
                      <a:endParaRPr lang="en-SG" sz="1200" dirty="0"/>
                    </a:p>
                  </a:txBody>
                  <a:tcPr/>
                </a:tc>
                <a:tc hMerge="1">
                  <a:txBody>
                    <a:bodyPr/>
                    <a:lstStyle/>
                    <a:p>
                      <a:endParaRPr lang="en-SG" b="1" dirty="0"/>
                    </a:p>
                  </a:txBody>
                  <a:tcPr/>
                </a:tc>
                <a:extLst>
                  <a:ext uri="{0D108BD9-81ED-4DB2-BD59-A6C34878D82A}">
                    <a16:rowId xmlns:a16="http://schemas.microsoft.com/office/drawing/2014/main" val="1360643240"/>
                  </a:ext>
                </a:extLst>
              </a:tr>
              <a:tr h="253249">
                <a:tc>
                  <a:txBody>
                    <a:bodyPr/>
                    <a:lstStyle/>
                    <a:p>
                      <a:r>
                        <a:rPr lang="en-SG" sz="1200" dirty="0"/>
                        <a:t>Flat Type</a:t>
                      </a:r>
                    </a:p>
                  </a:txBody>
                  <a:tcPr/>
                </a:tc>
                <a:tc>
                  <a:txBody>
                    <a:bodyPr/>
                    <a:lstStyle/>
                    <a:p>
                      <a:r>
                        <a:rPr lang="en-SG" sz="1200" dirty="0"/>
                        <a:t>Median price ($)</a:t>
                      </a:r>
                    </a:p>
                  </a:txBody>
                  <a:tcPr/>
                </a:tc>
                <a:extLst>
                  <a:ext uri="{0D108BD9-81ED-4DB2-BD59-A6C34878D82A}">
                    <a16:rowId xmlns:a16="http://schemas.microsoft.com/office/drawing/2014/main" val="4026539887"/>
                  </a:ext>
                </a:extLst>
              </a:tr>
              <a:tr h="232316">
                <a:tc>
                  <a:txBody>
                    <a:bodyPr/>
                    <a:lstStyle/>
                    <a:p>
                      <a:r>
                        <a:rPr lang="en-SG" sz="1200" dirty="0"/>
                        <a:t>4-RM</a:t>
                      </a:r>
                    </a:p>
                  </a:txBody>
                  <a:tcPr/>
                </a:tc>
                <a:tc>
                  <a:txBody>
                    <a:bodyPr/>
                    <a:lstStyle/>
                    <a:p>
                      <a:r>
                        <a:rPr lang="en-SG" sz="1200" dirty="0"/>
                        <a:t>1950</a:t>
                      </a:r>
                    </a:p>
                  </a:txBody>
                  <a:tcPr/>
                </a:tc>
                <a:extLst>
                  <a:ext uri="{0D108BD9-81ED-4DB2-BD59-A6C34878D82A}">
                    <a16:rowId xmlns:a16="http://schemas.microsoft.com/office/drawing/2014/main" val="1434071660"/>
                  </a:ext>
                </a:extLst>
              </a:tr>
              <a:tr h="232316">
                <a:tc>
                  <a:txBody>
                    <a:bodyPr/>
                    <a:lstStyle/>
                    <a:p>
                      <a:r>
                        <a:rPr lang="en-SG" sz="1200" dirty="0"/>
                        <a:t>5-RM</a:t>
                      </a:r>
                    </a:p>
                  </a:txBody>
                  <a:tcPr/>
                </a:tc>
                <a:tc>
                  <a:txBody>
                    <a:bodyPr/>
                    <a:lstStyle/>
                    <a:p>
                      <a:r>
                        <a:rPr lang="en-SG" sz="1200" dirty="0"/>
                        <a:t>2100</a:t>
                      </a:r>
                    </a:p>
                  </a:txBody>
                  <a:tcPr/>
                </a:tc>
                <a:extLst>
                  <a:ext uri="{0D108BD9-81ED-4DB2-BD59-A6C34878D82A}">
                    <a16:rowId xmlns:a16="http://schemas.microsoft.com/office/drawing/2014/main" val="3595081143"/>
                  </a:ext>
                </a:extLst>
              </a:tr>
              <a:tr h="232316">
                <a:tc>
                  <a:txBody>
                    <a:bodyPr/>
                    <a:lstStyle/>
                    <a:p>
                      <a:r>
                        <a:rPr lang="en-SG" sz="1200" dirty="0"/>
                        <a:t>EXEC</a:t>
                      </a:r>
                    </a:p>
                  </a:txBody>
                  <a:tcPr/>
                </a:tc>
                <a:tc>
                  <a:txBody>
                    <a:bodyPr/>
                    <a:lstStyle/>
                    <a:p>
                      <a:r>
                        <a:rPr lang="en-SG" sz="1200" dirty="0"/>
                        <a:t>2100</a:t>
                      </a:r>
                    </a:p>
                  </a:txBody>
                  <a:tcPr/>
                </a:tc>
                <a:extLst>
                  <a:ext uri="{0D108BD9-81ED-4DB2-BD59-A6C34878D82A}">
                    <a16:rowId xmlns:a16="http://schemas.microsoft.com/office/drawing/2014/main" val="1963590814"/>
                  </a:ext>
                </a:extLst>
              </a:tr>
            </a:tbl>
          </a:graphicData>
        </a:graphic>
      </p:graphicFrame>
      <p:graphicFrame>
        <p:nvGraphicFramePr>
          <p:cNvPr id="12" name="Table 2">
            <a:extLst>
              <a:ext uri="{FF2B5EF4-FFF2-40B4-BE49-F238E27FC236}">
                <a16:creationId xmlns:a16="http://schemas.microsoft.com/office/drawing/2014/main" id="{4B5192A4-64F9-41BC-B87F-7E7AA94C52E7}"/>
              </a:ext>
            </a:extLst>
          </p:cNvPr>
          <p:cNvGraphicFramePr>
            <a:graphicFrameLocks noGrp="1"/>
          </p:cNvGraphicFramePr>
          <p:nvPr>
            <p:extLst>
              <p:ext uri="{D42A27DB-BD31-4B8C-83A1-F6EECF244321}">
                <p14:modId xmlns:p14="http://schemas.microsoft.com/office/powerpoint/2010/main" val="706188320"/>
              </p:ext>
            </p:extLst>
          </p:nvPr>
        </p:nvGraphicFramePr>
        <p:xfrm>
          <a:off x="8363551" y="4024783"/>
          <a:ext cx="2941153" cy="1468120"/>
        </p:xfrm>
        <a:graphic>
          <a:graphicData uri="http://schemas.openxmlformats.org/drawingml/2006/table">
            <a:tbl>
              <a:tblPr firstRow="1" bandRow="1">
                <a:tableStyleId>{5940675A-B579-460E-94D1-54222C63F5DA}</a:tableStyleId>
              </a:tblPr>
              <a:tblGrid>
                <a:gridCol w="1287224">
                  <a:extLst>
                    <a:ext uri="{9D8B030D-6E8A-4147-A177-3AD203B41FA5}">
                      <a16:colId xmlns:a16="http://schemas.microsoft.com/office/drawing/2014/main" val="2196941730"/>
                    </a:ext>
                  </a:extLst>
                </a:gridCol>
                <a:gridCol w="1653929">
                  <a:extLst>
                    <a:ext uri="{9D8B030D-6E8A-4147-A177-3AD203B41FA5}">
                      <a16:colId xmlns:a16="http://schemas.microsoft.com/office/drawing/2014/main" val="3561123204"/>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t>Resale (2018)</a:t>
                      </a:r>
                      <a:endParaRPr lang="en-SG" sz="1200" dirty="0"/>
                    </a:p>
                  </a:txBody>
                  <a:tcPr/>
                </a:tc>
                <a:tc hMerge="1">
                  <a:txBody>
                    <a:bodyPr/>
                    <a:lstStyle/>
                    <a:p>
                      <a:endParaRPr lang="en-SG" b="1" dirty="0"/>
                    </a:p>
                  </a:txBody>
                  <a:tcPr/>
                </a:tc>
                <a:extLst>
                  <a:ext uri="{0D108BD9-81ED-4DB2-BD59-A6C34878D82A}">
                    <a16:rowId xmlns:a16="http://schemas.microsoft.com/office/drawing/2014/main" val="1360643240"/>
                  </a:ext>
                </a:extLst>
              </a:tr>
              <a:tr h="253249">
                <a:tc>
                  <a:txBody>
                    <a:bodyPr/>
                    <a:lstStyle/>
                    <a:p>
                      <a:r>
                        <a:rPr lang="en-SG" sz="1200" dirty="0"/>
                        <a:t>Flat Type</a:t>
                      </a:r>
                    </a:p>
                  </a:txBody>
                  <a:tcPr/>
                </a:tc>
                <a:tc>
                  <a:txBody>
                    <a:bodyPr/>
                    <a:lstStyle/>
                    <a:p>
                      <a:r>
                        <a:rPr lang="en-SG" sz="1200" dirty="0"/>
                        <a:t>Median price ($)</a:t>
                      </a:r>
                    </a:p>
                  </a:txBody>
                  <a:tcPr/>
                </a:tc>
                <a:extLst>
                  <a:ext uri="{0D108BD9-81ED-4DB2-BD59-A6C34878D82A}">
                    <a16:rowId xmlns:a16="http://schemas.microsoft.com/office/drawing/2014/main" val="4026539887"/>
                  </a:ext>
                </a:extLst>
              </a:tr>
              <a:tr h="232316">
                <a:tc>
                  <a:txBody>
                    <a:bodyPr/>
                    <a:lstStyle/>
                    <a:p>
                      <a:r>
                        <a:rPr lang="en-SG" sz="1200" dirty="0"/>
                        <a:t>4-RM</a:t>
                      </a:r>
                    </a:p>
                  </a:txBody>
                  <a:tcPr/>
                </a:tc>
                <a:tc>
                  <a:txBody>
                    <a:bodyPr/>
                    <a:lstStyle/>
                    <a:p>
                      <a:r>
                        <a:rPr lang="en-SG" sz="1200" dirty="0"/>
                        <a:t>370,000</a:t>
                      </a:r>
                    </a:p>
                  </a:txBody>
                  <a:tcPr/>
                </a:tc>
                <a:extLst>
                  <a:ext uri="{0D108BD9-81ED-4DB2-BD59-A6C34878D82A}">
                    <a16:rowId xmlns:a16="http://schemas.microsoft.com/office/drawing/2014/main" val="1434071660"/>
                  </a:ext>
                </a:extLst>
              </a:tr>
              <a:tr h="232316">
                <a:tc>
                  <a:txBody>
                    <a:bodyPr/>
                    <a:lstStyle/>
                    <a:p>
                      <a:r>
                        <a:rPr lang="en-SG" sz="1200" dirty="0"/>
                        <a:t>5-RM</a:t>
                      </a:r>
                    </a:p>
                  </a:txBody>
                  <a:tcPr/>
                </a:tc>
                <a:tc>
                  <a:txBody>
                    <a:bodyPr/>
                    <a:lstStyle/>
                    <a:p>
                      <a:r>
                        <a:rPr lang="en-SG" sz="1200" dirty="0"/>
                        <a:t>470,000</a:t>
                      </a:r>
                    </a:p>
                  </a:txBody>
                  <a:tcPr/>
                </a:tc>
                <a:extLst>
                  <a:ext uri="{0D108BD9-81ED-4DB2-BD59-A6C34878D82A}">
                    <a16:rowId xmlns:a16="http://schemas.microsoft.com/office/drawing/2014/main" val="3595081143"/>
                  </a:ext>
                </a:extLst>
              </a:tr>
              <a:tr h="232316">
                <a:tc>
                  <a:txBody>
                    <a:bodyPr/>
                    <a:lstStyle/>
                    <a:p>
                      <a:r>
                        <a:rPr lang="en-SG" sz="1200" dirty="0"/>
                        <a:t>EXEC</a:t>
                      </a:r>
                    </a:p>
                  </a:txBody>
                  <a:tcPr/>
                </a:tc>
                <a:tc>
                  <a:txBody>
                    <a:bodyPr/>
                    <a:lstStyle/>
                    <a:p>
                      <a:r>
                        <a:rPr lang="en-SG" sz="1200" dirty="0"/>
                        <a:t>540,000</a:t>
                      </a:r>
                    </a:p>
                  </a:txBody>
                  <a:tcPr/>
                </a:tc>
                <a:extLst>
                  <a:ext uri="{0D108BD9-81ED-4DB2-BD59-A6C34878D82A}">
                    <a16:rowId xmlns:a16="http://schemas.microsoft.com/office/drawing/2014/main" val="1963590814"/>
                  </a:ext>
                </a:extLst>
              </a:tr>
            </a:tbl>
          </a:graphicData>
        </a:graphic>
      </p:graphicFrame>
    </p:spTree>
    <p:extLst>
      <p:ext uri="{BB962C8B-B14F-4D97-AF65-F5344CB8AC3E}">
        <p14:creationId xmlns:p14="http://schemas.microsoft.com/office/powerpoint/2010/main" val="1093945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455DEC-9FEB-4449-ACE5-B705C58A53A9}"/>
              </a:ext>
            </a:extLst>
          </p:cNvPr>
          <p:cNvPicPr>
            <a:picLocks noChangeAspect="1"/>
          </p:cNvPicPr>
          <p:nvPr/>
        </p:nvPicPr>
        <p:blipFill>
          <a:blip r:embed="rId2"/>
          <a:stretch>
            <a:fillRect/>
          </a:stretch>
        </p:blipFill>
        <p:spPr>
          <a:xfrm>
            <a:off x="1456677" y="785443"/>
            <a:ext cx="9278645" cy="5287113"/>
          </a:xfrm>
          <a:prstGeom prst="rect">
            <a:avLst/>
          </a:prstGeom>
        </p:spPr>
      </p:pic>
    </p:spTree>
    <p:extLst>
      <p:ext uri="{BB962C8B-B14F-4D97-AF65-F5344CB8AC3E}">
        <p14:creationId xmlns:p14="http://schemas.microsoft.com/office/powerpoint/2010/main" val="141526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3A636-FC69-48D5-9556-D243D16440AC}"/>
              </a:ext>
            </a:extLst>
          </p:cNvPr>
          <p:cNvSpPr>
            <a:spLocks noGrp="1"/>
          </p:cNvSpPr>
          <p:nvPr>
            <p:ph type="title"/>
          </p:nvPr>
        </p:nvSpPr>
        <p:spPr/>
        <p:txBody>
          <a:bodyPr/>
          <a:lstStyle/>
          <a:p>
            <a:r>
              <a:rPr lang="en-SG" dirty="0">
                <a:latin typeface="Courier New" panose="02070309020205020404" pitchFamily="49" charset="0"/>
                <a:cs typeface="Courier New" panose="02070309020205020404" pitchFamily="49" charset="0"/>
              </a:rPr>
              <a:t>Datasets</a:t>
            </a:r>
          </a:p>
        </p:txBody>
      </p:sp>
      <p:sp>
        <p:nvSpPr>
          <p:cNvPr id="3" name="Content Placeholder 2">
            <a:extLst>
              <a:ext uri="{FF2B5EF4-FFF2-40B4-BE49-F238E27FC236}">
                <a16:creationId xmlns:a16="http://schemas.microsoft.com/office/drawing/2014/main" id="{6B471F43-01DD-484B-A060-9F4D77BB59F9}"/>
              </a:ext>
            </a:extLst>
          </p:cNvPr>
          <p:cNvSpPr>
            <a:spLocks noGrp="1"/>
          </p:cNvSpPr>
          <p:nvPr>
            <p:ph idx="1"/>
          </p:nvPr>
        </p:nvSpPr>
        <p:spPr/>
        <p:txBody>
          <a:bodyPr/>
          <a:lstStyle/>
          <a:p>
            <a:pPr marL="514350" indent="-514350">
              <a:buFont typeface="+mj-lt"/>
              <a:buAutoNum type="arabicPeriod"/>
            </a:pPr>
            <a:r>
              <a:rPr lang="en-SG" dirty="0">
                <a:latin typeface="Courier New" panose="02070309020205020404" pitchFamily="49" charset="0"/>
                <a:cs typeface="Courier New" panose="02070309020205020404" pitchFamily="49" charset="0"/>
              </a:rPr>
              <a:t>Number of Applications Registered for Resale and Rental Flats</a:t>
            </a:r>
            <a:br>
              <a:rPr lang="en-SG" dirty="0">
                <a:latin typeface="Courier New" panose="02070309020205020404" pitchFamily="49" charset="0"/>
                <a:cs typeface="Courier New" panose="02070309020205020404" pitchFamily="49" charset="0"/>
              </a:rPr>
            </a:br>
            <a:r>
              <a:rPr lang="en-SG" sz="1800" dirty="0">
                <a:hlinkClick r:id="rId2"/>
              </a:rPr>
              <a:t>https://data.gov.sg/dataset/number-of-applications-registered-for-resale-flats</a:t>
            </a:r>
            <a:endParaRPr lang="en-SG" sz="1800" dirty="0"/>
          </a:p>
          <a:p>
            <a:pPr marL="514350" indent="-514350">
              <a:buFont typeface="+mj-lt"/>
              <a:buAutoNum type="arabicPeriod"/>
            </a:pPr>
            <a:r>
              <a:rPr lang="en-SG" dirty="0">
                <a:latin typeface="Courier New" panose="02070309020205020404" pitchFamily="49" charset="0"/>
                <a:cs typeface="Courier New" panose="02070309020205020404" pitchFamily="49" charset="0"/>
              </a:rPr>
              <a:t>Median Rent by Town and Flat Type</a:t>
            </a:r>
            <a:br>
              <a:rPr lang="en-SG" dirty="0">
                <a:latin typeface="Courier New" panose="02070309020205020404" pitchFamily="49" charset="0"/>
                <a:cs typeface="Courier New" panose="02070309020205020404" pitchFamily="49" charset="0"/>
              </a:rPr>
            </a:br>
            <a:r>
              <a:rPr lang="en-SG" sz="1800" dirty="0">
                <a:hlinkClick r:id="rId3"/>
              </a:rPr>
              <a:t>https://data.gov.sg/dataset/median-rent-by-town-and-flat-type</a:t>
            </a:r>
            <a:endParaRPr lang="en-SG" sz="1800" dirty="0"/>
          </a:p>
          <a:p>
            <a:pPr marL="514350" indent="-514350">
              <a:buFont typeface="+mj-lt"/>
              <a:buAutoNum type="arabicPeriod"/>
            </a:pPr>
            <a:r>
              <a:rPr lang="en-SG" dirty="0">
                <a:latin typeface="Courier New" panose="02070309020205020404" pitchFamily="49" charset="0"/>
                <a:cs typeface="Courier New" panose="02070309020205020404" pitchFamily="49" charset="0"/>
              </a:rPr>
              <a:t>Median Resale Prices for Registered Applications by Town and Flat Type</a:t>
            </a:r>
            <a:br>
              <a:rPr lang="en-SG" dirty="0">
                <a:latin typeface="Courier New" panose="02070309020205020404" pitchFamily="49" charset="0"/>
                <a:cs typeface="Courier New" panose="02070309020205020404" pitchFamily="49" charset="0"/>
              </a:rPr>
            </a:br>
            <a:r>
              <a:rPr lang="en-SG" sz="1800" dirty="0">
                <a:hlinkClick r:id="rId4"/>
              </a:rPr>
              <a:t>https://data.gov.sg/dataset/median-resale-prices-for-registered-applications-by-town-and-flat-type</a:t>
            </a:r>
            <a:endParaRPr lang="en-SG" sz="1800" dirty="0">
              <a:latin typeface="Courier New" panose="02070309020205020404" pitchFamily="49" charset="0"/>
              <a:cs typeface="Courier New" panose="02070309020205020404" pitchFamily="49" charset="0"/>
            </a:endParaRPr>
          </a:p>
          <a:p>
            <a:pPr marL="514350" indent="-514350">
              <a:buFont typeface="+mj-lt"/>
              <a:buAutoNum type="arabicPeriod"/>
            </a:pPr>
            <a:endParaRPr lang="en-SG" dirty="0">
              <a:latin typeface="Courier New" panose="02070309020205020404" pitchFamily="49" charset="0"/>
              <a:cs typeface="Courier New" panose="02070309020205020404" pitchFamily="49" charset="0"/>
            </a:endParaRPr>
          </a:p>
          <a:p>
            <a:pPr marL="514350" indent="-514350">
              <a:buFont typeface="+mj-lt"/>
              <a:buAutoNum type="arabicPeriod"/>
            </a:pPr>
            <a:endParaRPr lang="en-SG" dirty="0">
              <a:latin typeface="Courier New" panose="02070309020205020404" pitchFamily="49" charset="0"/>
              <a:cs typeface="Courier New" panose="02070309020205020404" pitchFamily="49" charset="0"/>
            </a:endParaRPr>
          </a:p>
          <a:p>
            <a:pPr marL="514350" indent="-514350">
              <a:buFont typeface="+mj-lt"/>
              <a:buAutoNum type="arabicPeriod"/>
            </a:pPr>
            <a:endParaRPr lang="en-SG"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5836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85B90B89-A54D-4D41-8900-0AAD19B9A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49" y="359682"/>
            <a:ext cx="7559944" cy="523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FD05CD-9BB6-4716-B739-268491FB02D6}"/>
              </a:ext>
            </a:extLst>
          </p:cNvPr>
          <p:cNvSpPr txBox="1"/>
          <p:nvPr/>
        </p:nvSpPr>
        <p:spPr>
          <a:xfrm>
            <a:off x="967736" y="5682535"/>
            <a:ext cx="6865257" cy="954107"/>
          </a:xfrm>
          <a:prstGeom prst="rect">
            <a:avLst/>
          </a:prstGeom>
          <a:noFill/>
        </p:spPr>
        <p:txBody>
          <a:bodyPr wrap="square" rtlCol="0">
            <a:spAutoFit/>
          </a:bodyPr>
          <a:lstStyle/>
          <a:p>
            <a:r>
              <a:rPr lang="en-SG" sz="1400" dirty="0">
                <a:latin typeface="+mj-lt"/>
              </a:rPr>
              <a:t>four = result[result["</a:t>
            </a:r>
            <a:r>
              <a:rPr lang="en-SG" sz="1400" dirty="0" err="1">
                <a:latin typeface="+mj-lt"/>
              </a:rPr>
              <a:t>flat_type</a:t>
            </a:r>
            <a:r>
              <a:rPr lang="en-SG" sz="1400" dirty="0">
                <a:latin typeface="+mj-lt"/>
              </a:rPr>
              <a:t>"] == "4-RM"]</a:t>
            </a:r>
            <a:endParaRPr lang="en-SG" sz="1400" dirty="0">
              <a:highlight>
                <a:srgbClr val="FF0000"/>
              </a:highlight>
              <a:latin typeface="+mj-lt"/>
            </a:endParaRPr>
          </a:p>
          <a:p>
            <a:r>
              <a:rPr lang="en-SG" sz="1400" dirty="0" err="1">
                <a:latin typeface="+mj-lt"/>
              </a:rPr>
              <a:t>sns.</a:t>
            </a:r>
            <a:r>
              <a:rPr lang="en-SG" sz="1400" b="1" dirty="0" err="1">
                <a:latin typeface="+mj-lt"/>
              </a:rPr>
              <a:t>lineplot</a:t>
            </a:r>
            <a:r>
              <a:rPr lang="en-SG" sz="1400" dirty="0">
                <a:latin typeface="+mj-lt"/>
              </a:rPr>
              <a:t>(x=</a:t>
            </a:r>
            <a:r>
              <a:rPr lang="en-SG" sz="1400" dirty="0" err="1">
                <a:latin typeface="+mj-lt"/>
              </a:rPr>
              <a:t>b.quarter</a:t>
            </a:r>
            <a:r>
              <a:rPr lang="en-SG" sz="1400" dirty="0">
                <a:latin typeface="+mj-lt"/>
              </a:rPr>
              <a:t>, y="price", hue="town", palette="Set2", data=four).set(</a:t>
            </a:r>
            <a:r>
              <a:rPr lang="en-SG" sz="1400" dirty="0" err="1">
                <a:latin typeface="+mj-lt"/>
              </a:rPr>
              <a:t>xlabel</a:t>
            </a:r>
            <a:r>
              <a:rPr lang="en-SG" sz="1400" dirty="0">
                <a:latin typeface="+mj-lt"/>
              </a:rPr>
              <a:t>="Quarter", </a:t>
            </a:r>
            <a:r>
              <a:rPr lang="en-SG" sz="1400" dirty="0" err="1">
                <a:latin typeface="+mj-lt"/>
              </a:rPr>
              <a:t>ylabel</a:t>
            </a:r>
            <a:r>
              <a:rPr lang="en-SG" sz="1400" dirty="0">
                <a:latin typeface="+mj-lt"/>
              </a:rPr>
              <a:t>="Resale price ($)")</a:t>
            </a:r>
          </a:p>
        </p:txBody>
      </p:sp>
      <p:sp>
        <p:nvSpPr>
          <p:cNvPr id="6" name="TextBox 5">
            <a:extLst>
              <a:ext uri="{FF2B5EF4-FFF2-40B4-BE49-F238E27FC236}">
                <a16:creationId xmlns:a16="http://schemas.microsoft.com/office/drawing/2014/main" id="{F6DDCB88-9BC8-4C48-95F0-B2A51CA686EC}"/>
              </a:ext>
            </a:extLst>
          </p:cNvPr>
          <p:cNvSpPr txBox="1"/>
          <p:nvPr/>
        </p:nvSpPr>
        <p:spPr>
          <a:xfrm>
            <a:off x="7850187" y="467220"/>
            <a:ext cx="4220683" cy="1631216"/>
          </a:xfrm>
          <a:prstGeom prst="rect">
            <a:avLst/>
          </a:prstGeom>
          <a:noFill/>
        </p:spPr>
        <p:txBody>
          <a:bodyPr wrap="square" rtlCol="0">
            <a:spAutoFit/>
          </a:bodyPr>
          <a:lstStyle/>
          <a:p>
            <a:r>
              <a:rPr lang="en-US" dirty="0">
                <a:highlight>
                  <a:srgbClr val="FFFF00"/>
                </a:highlight>
              </a:rPr>
              <a:t>Objective</a:t>
            </a:r>
          </a:p>
          <a:p>
            <a:pPr algn="just"/>
            <a:r>
              <a:rPr lang="en-US" sz="1600" dirty="0"/>
              <a:t>To find out the difference in price for a 4-room for resale flats in the West</a:t>
            </a:r>
          </a:p>
          <a:p>
            <a:pPr algn="just"/>
            <a:endParaRPr lang="en-US" sz="1600" dirty="0"/>
          </a:p>
          <a:p>
            <a:pPr algn="just"/>
            <a:endParaRPr lang="en-US" sz="1600" dirty="0"/>
          </a:p>
          <a:p>
            <a:pPr algn="just"/>
            <a:r>
              <a:rPr lang="en-US" dirty="0">
                <a:highlight>
                  <a:srgbClr val="FFFF00"/>
                </a:highlight>
              </a:rPr>
              <a:t>Insights</a:t>
            </a:r>
          </a:p>
        </p:txBody>
      </p:sp>
      <p:graphicFrame>
        <p:nvGraphicFramePr>
          <p:cNvPr id="7" name="Table 2">
            <a:extLst>
              <a:ext uri="{FF2B5EF4-FFF2-40B4-BE49-F238E27FC236}">
                <a16:creationId xmlns:a16="http://schemas.microsoft.com/office/drawing/2014/main" id="{5E9F71F3-C9E9-4275-860A-1E7FB782FEA5}"/>
              </a:ext>
            </a:extLst>
          </p:cNvPr>
          <p:cNvGraphicFramePr>
            <a:graphicFrameLocks noGrp="1"/>
          </p:cNvGraphicFramePr>
          <p:nvPr>
            <p:extLst>
              <p:ext uri="{D42A27DB-BD31-4B8C-83A1-F6EECF244321}">
                <p14:modId xmlns:p14="http://schemas.microsoft.com/office/powerpoint/2010/main" val="186487146"/>
              </p:ext>
            </p:extLst>
          </p:nvPr>
        </p:nvGraphicFramePr>
        <p:xfrm>
          <a:off x="8489951" y="2440237"/>
          <a:ext cx="2941153" cy="2291080"/>
        </p:xfrm>
        <a:graphic>
          <a:graphicData uri="http://schemas.openxmlformats.org/drawingml/2006/table">
            <a:tbl>
              <a:tblPr firstRow="1" bandRow="1">
                <a:tableStyleId>{5940675A-B579-460E-94D1-54222C63F5DA}</a:tableStyleId>
              </a:tblPr>
              <a:tblGrid>
                <a:gridCol w="469391">
                  <a:extLst>
                    <a:ext uri="{9D8B030D-6E8A-4147-A177-3AD203B41FA5}">
                      <a16:colId xmlns:a16="http://schemas.microsoft.com/office/drawing/2014/main" val="2196941730"/>
                    </a:ext>
                  </a:extLst>
                </a:gridCol>
                <a:gridCol w="2471762">
                  <a:extLst>
                    <a:ext uri="{9D8B030D-6E8A-4147-A177-3AD203B41FA5}">
                      <a16:colId xmlns:a16="http://schemas.microsoft.com/office/drawing/2014/main" val="3561123204"/>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SG" b="1" dirty="0"/>
                        <a:t>Resale </a:t>
                      </a:r>
                      <a:r>
                        <a:rPr lang="en-SG" sz="1200" dirty="0"/>
                        <a:t>(most exp. to least exp.)*</a:t>
                      </a:r>
                    </a:p>
                  </a:txBody>
                  <a:tcPr/>
                </a:tc>
                <a:tc hMerge="1">
                  <a:txBody>
                    <a:bodyPr/>
                    <a:lstStyle/>
                    <a:p>
                      <a:endParaRPr lang="en-SG" b="1" dirty="0"/>
                    </a:p>
                  </a:txBody>
                  <a:tcPr/>
                </a:tc>
                <a:extLst>
                  <a:ext uri="{0D108BD9-81ED-4DB2-BD59-A6C34878D82A}">
                    <a16:rowId xmlns:a16="http://schemas.microsoft.com/office/drawing/2014/main" val="1360643240"/>
                  </a:ext>
                </a:extLst>
              </a:tr>
              <a:tr h="253249">
                <a:tc>
                  <a:txBody>
                    <a:bodyPr/>
                    <a:lstStyle/>
                    <a:p>
                      <a:r>
                        <a:rPr lang="en-SG" sz="1200" dirty="0"/>
                        <a:t>No.</a:t>
                      </a:r>
                    </a:p>
                  </a:txBody>
                  <a:tcPr/>
                </a:tc>
                <a:tc>
                  <a:txBody>
                    <a:bodyPr/>
                    <a:lstStyle/>
                    <a:p>
                      <a:r>
                        <a:rPr lang="en-SG" sz="1200" dirty="0"/>
                        <a:t>Towns</a:t>
                      </a:r>
                    </a:p>
                  </a:txBody>
                  <a:tcPr/>
                </a:tc>
                <a:extLst>
                  <a:ext uri="{0D108BD9-81ED-4DB2-BD59-A6C34878D82A}">
                    <a16:rowId xmlns:a16="http://schemas.microsoft.com/office/drawing/2014/main" val="4026539887"/>
                  </a:ext>
                </a:extLst>
              </a:tr>
              <a:tr h="232316">
                <a:tc>
                  <a:txBody>
                    <a:bodyPr/>
                    <a:lstStyle/>
                    <a:p>
                      <a:r>
                        <a:rPr lang="en-SG" sz="1200" dirty="0"/>
                        <a:t>1</a:t>
                      </a:r>
                    </a:p>
                  </a:txBody>
                  <a:tcPr/>
                </a:tc>
                <a:tc>
                  <a:txBody>
                    <a:bodyPr/>
                    <a:lstStyle/>
                    <a:p>
                      <a:r>
                        <a:rPr lang="en-SG" sz="1200" dirty="0"/>
                        <a:t>Clementi</a:t>
                      </a:r>
                    </a:p>
                  </a:txBody>
                  <a:tcPr/>
                </a:tc>
                <a:extLst>
                  <a:ext uri="{0D108BD9-81ED-4DB2-BD59-A6C34878D82A}">
                    <a16:rowId xmlns:a16="http://schemas.microsoft.com/office/drawing/2014/main" val="1434071660"/>
                  </a:ext>
                </a:extLst>
              </a:tr>
              <a:tr h="232316">
                <a:tc>
                  <a:txBody>
                    <a:bodyPr/>
                    <a:lstStyle/>
                    <a:p>
                      <a:r>
                        <a:rPr lang="en-SG" sz="1200" dirty="0"/>
                        <a:t>2</a:t>
                      </a:r>
                    </a:p>
                  </a:txBody>
                  <a:tcPr/>
                </a:tc>
                <a:tc>
                  <a:txBody>
                    <a:bodyPr/>
                    <a:lstStyle/>
                    <a:p>
                      <a:r>
                        <a:rPr lang="en-SG" sz="1200" dirty="0"/>
                        <a:t>Jurong East</a:t>
                      </a:r>
                    </a:p>
                  </a:txBody>
                  <a:tcPr/>
                </a:tc>
                <a:extLst>
                  <a:ext uri="{0D108BD9-81ED-4DB2-BD59-A6C34878D82A}">
                    <a16:rowId xmlns:a16="http://schemas.microsoft.com/office/drawing/2014/main" val="3595081143"/>
                  </a:ext>
                </a:extLst>
              </a:tr>
              <a:tr h="232316">
                <a:tc>
                  <a:txBody>
                    <a:bodyPr/>
                    <a:lstStyle/>
                    <a:p>
                      <a:r>
                        <a:rPr lang="en-SG" sz="1200" dirty="0"/>
                        <a:t>3</a:t>
                      </a:r>
                    </a:p>
                  </a:txBody>
                  <a:tcPr/>
                </a:tc>
                <a:tc>
                  <a:txBody>
                    <a:bodyPr/>
                    <a:lstStyle/>
                    <a:p>
                      <a:r>
                        <a:rPr lang="en-SG" sz="1200" dirty="0"/>
                        <a:t>Bukit </a:t>
                      </a:r>
                      <a:r>
                        <a:rPr lang="en-SG" sz="1200" dirty="0" err="1"/>
                        <a:t>Batok</a:t>
                      </a:r>
                      <a:endParaRPr lang="en-SG" sz="1200" dirty="0"/>
                    </a:p>
                  </a:txBody>
                  <a:tcPr/>
                </a:tc>
                <a:extLst>
                  <a:ext uri="{0D108BD9-81ED-4DB2-BD59-A6C34878D82A}">
                    <a16:rowId xmlns:a16="http://schemas.microsoft.com/office/drawing/2014/main" val="1963590814"/>
                  </a:ext>
                </a:extLst>
              </a:tr>
              <a:tr h="232316">
                <a:tc>
                  <a:txBody>
                    <a:bodyPr/>
                    <a:lstStyle/>
                    <a:p>
                      <a:r>
                        <a:rPr lang="en-SG" sz="1200" dirty="0"/>
                        <a:t>4</a:t>
                      </a:r>
                    </a:p>
                  </a:txBody>
                  <a:tcPr/>
                </a:tc>
                <a:tc>
                  <a:txBody>
                    <a:bodyPr/>
                    <a:lstStyle/>
                    <a:p>
                      <a:r>
                        <a:rPr lang="en-SG" sz="1200" dirty="0"/>
                        <a:t>Bukit Panjang</a:t>
                      </a:r>
                    </a:p>
                  </a:txBody>
                  <a:tcPr/>
                </a:tc>
                <a:extLst>
                  <a:ext uri="{0D108BD9-81ED-4DB2-BD59-A6C34878D82A}">
                    <a16:rowId xmlns:a16="http://schemas.microsoft.com/office/drawing/2014/main" val="418051282"/>
                  </a:ext>
                </a:extLst>
              </a:tr>
              <a:tr h="232316">
                <a:tc>
                  <a:txBody>
                    <a:bodyPr/>
                    <a:lstStyle/>
                    <a:p>
                      <a:r>
                        <a:rPr lang="en-SG" sz="1200" dirty="0"/>
                        <a:t>5</a:t>
                      </a:r>
                    </a:p>
                  </a:txBody>
                  <a:tcPr/>
                </a:tc>
                <a:tc>
                  <a:txBody>
                    <a:bodyPr/>
                    <a:lstStyle/>
                    <a:p>
                      <a:r>
                        <a:rPr lang="en-SG" sz="1200" dirty="0"/>
                        <a:t>Jurong West</a:t>
                      </a:r>
                    </a:p>
                  </a:txBody>
                  <a:tcPr/>
                </a:tc>
                <a:extLst>
                  <a:ext uri="{0D108BD9-81ED-4DB2-BD59-A6C34878D82A}">
                    <a16:rowId xmlns:a16="http://schemas.microsoft.com/office/drawing/2014/main" val="1508378712"/>
                  </a:ext>
                </a:extLst>
              </a:tr>
              <a:tr h="135751">
                <a:tc>
                  <a:txBody>
                    <a:bodyPr/>
                    <a:lstStyle/>
                    <a:p>
                      <a:r>
                        <a:rPr lang="en-SG" sz="1200" dirty="0"/>
                        <a:t>6</a:t>
                      </a:r>
                    </a:p>
                  </a:txBody>
                  <a:tcPr/>
                </a:tc>
                <a:tc>
                  <a:txBody>
                    <a:bodyPr/>
                    <a:lstStyle/>
                    <a:p>
                      <a:r>
                        <a:rPr lang="en-SG" sz="1200" dirty="0" err="1"/>
                        <a:t>Choa</a:t>
                      </a:r>
                      <a:r>
                        <a:rPr lang="en-SG" sz="1200" dirty="0"/>
                        <a:t> Chu Kang</a:t>
                      </a:r>
                    </a:p>
                  </a:txBody>
                  <a:tcPr/>
                </a:tc>
                <a:extLst>
                  <a:ext uri="{0D108BD9-81ED-4DB2-BD59-A6C34878D82A}">
                    <a16:rowId xmlns:a16="http://schemas.microsoft.com/office/drawing/2014/main" val="3527047593"/>
                  </a:ext>
                </a:extLst>
              </a:tr>
            </a:tbl>
          </a:graphicData>
        </a:graphic>
      </p:graphicFrame>
      <p:sp>
        <p:nvSpPr>
          <p:cNvPr id="8" name="TextBox 7">
            <a:extLst>
              <a:ext uri="{FF2B5EF4-FFF2-40B4-BE49-F238E27FC236}">
                <a16:creationId xmlns:a16="http://schemas.microsoft.com/office/drawing/2014/main" id="{4AA6F645-59D9-453B-B352-DA82ADFDA32B}"/>
              </a:ext>
            </a:extLst>
          </p:cNvPr>
          <p:cNvSpPr txBox="1"/>
          <p:nvPr/>
        </p:nvSpPr>
        <p:spPr>
          <a:xfrm>
            <a:off x="10149094" y="4731317"/>
            <a:ext cx="1282010" cy="200055"/>
          </a:xfrm>
          <a:prstGeom prst="rect">
            <a:avLst/>
          </a:prstGeom>
          <a:noFill/>
        </p:spPr>
        <p:txBody>
          <a:bodyPr wrap="square" rtlCol="0">
            <a:spAutoFit/>
          </a:bodyPr>
          <a:lstStyle/>
          <a:p>
            <a:pPr algn="r"/>
            <a:r>
              <a:rPr lang="en-SG" sz="700" dirty="0"/>
              <a:t>*at the end of 2018 Q4</a:t>
            </a:r>
          </a:p>
        </p:txBody>
      </p:sp>
    </p:spTree>
    <p:extLst>
      <p:ext uri="{BB962C8B-B14F-4D97-AF65-F5344CB8AC3E}">
        <p14:creationId xmlns:p14="http://schemas.microsoft.com/office/powerpoint/2010/main" val="181962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a:extLst>
              <a:ext uri="{FF2B5EF4-FFF2-40B4-BE49-F238E27FC236}">
                <a16:creationId xmlns:a16="http://schemas.microsoft.com/office/drawing/2014/main" id="{85B90B89-A54D-4D41-8900-0AAD19B9AE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49" y="359682"/>
            <a:ext cx="7559944" cy="523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FD05CD-9BB6-4716-B739-268491FB02D6}"/>
              </a:ext>
            </a:extLst>
          </p:cNvPr>
          <p:cNvSpPr txBox="1"/>
          <p:nvPr/>
        </p:nvSpPr>
        <p:spPr>
          <a:xfrm>
            <a:off x="967736" y="5682535"/>
            <a:ext cx="6865257" cy="954107"/>
          </a:xfrm>
          <a:prstGeom prst="rect">
            <a:avLst/>
          </a:prstGeom>
          <a:noFill/>
        </p:spPr>
        <p:txBody>
          <a:bodyPr wrap="square" rtlCol="0">
            <a:spAutoFit/>
          </a:bodyPr>
          <a:lstStyle/>
          <a:p>
            <a:r>
              <a:rPr lang="en-SG" sz="1400" dirty="0">
                <a:latin typeface="+mj-lt"/>
              </a:rPr>
              <a:t>four = result[result["</a:t>
            </a:r>
            <a:r>
              <a:rPr lang="en-SG" sz="1400" dirty="0" err="1">
                <a:latin typeface="+mj-lt"/>
              </a:rPr>
              <a:t>flat_type</a:t>
            </a:r>
            <a:r>
              <a:rPr lang="en-SG" sz="1400" dirty="0">
                <a:latin typeface="+mj-lt"/>
              </a:rPr>
              <a:t>"] == "4-RM"]</a:t>
            </a:r>
            <a:endParaRPr lang="en-SG" sz="1400" dirty="0">
              <a:highlight>
                <a:srgbClr val="FF0000"/>
              </a:highlight>
              <a:latin typeface="+mj-lt"/>
            </a:endParaRPr>
          </a:p>
          <a:p>
            <a:r>
              <a:rPr lang="en-SG" sz="1400" dirty="0" err="1">
                <a:latin typeface="+mj-lt"/>
              </a:rPr>
              <a:t>sns.</a:t>
            </a:r>
            <a:r>
              <a:rPr lang="en-SG" sz="1400" b="1" dirty="0" err="1">
                <a:latin typeface="+mj-lt"/>
              </a:rPr>
              <a:t>lineplot</a:t>
            </a:r>
            <a:r>
              <a:rPr lang="en-SG" sz="1400" dirty="0">
                <a:latin typeface="+mj-lt"/>
              </a:rPr>
              <a:t>(x=</a:t>
            </a:r>
            <a:r>
              <a:rPr lang="en-SG" sz="1400" dirty="0" err="1">
                <a:latin typeface="+mj-lt"/>
              </a:rPr>
              <a:t>b.quarter</a:t>
            </a:r>
            <a:r>
              <a:rPr lang="en-SG" sz="1400" dirty="0">
                <a:latin typeface="+mj-lt"/>
              </a:rPr>
              <a:t>, y="price", hue="town", palette="Set2", data=four).set(</a:t>
            </a:r>
            <a:r>
              <a:rPr lang="en-SG" sz="1400" dirty="0" err="1">
                <a:latin typeface="+mj-lt"/>
              </a:rPr>
              <a:t>xlabel</a:t>
            </a:r>
            <a:r>
              <a:rPr lang="en-SG" sz="1400" dirty="0">
                <a:latin typeface="+mj-lt"/>
              </a:rPr>
              <a:t>="Quarter", </a:t>
            </a:r>
            <a:r>
              <a:rPr lang="en-SG" sz="1400" dirty="0" err="1">
                <a:latin typeface="+mj-lt"/>
              </a:rPr>
              <a:t>ylabel</a:t>
            </a:r>
            <a:r>
              <a:rPr lang="en-SG" sz="1400" dirty="0">
                <a:latin typeface="+mj-lt"/>
              </a:rPr>
              <a:t>="Resale price ($)")</a:t>
            </a:r>
          </a:p>
        </p:txBody>
      </p:sp>
      <p:sp>
        <p:nvSpPr>
          <p:cNvPr id="6" name="TextBox 5">
            <a:extLst>
              <a:ext uri="{FF2B5EF4-FFF2-40B4-BE49-F238E27FC236}">
                <a16:creationId xmlns:a16="http://schemas.microsoft.com/office/drawing/2014/main" id="{F6DDCB88-9BC8-4C48-95F0-B2A51CA686EC}"/>
              </a:ext>
            </a:extLst>
          </p:cNvPr>
          <p:cNvSpPr txBox="1"/>
          <p:nvPr/>
        </p:nvSpPr>
        <p:spPr>
          <a:xfrm>
            <a:off x="7850187" y="467220"/>
            <a:ext cx="4220683" cy="861774"/>
          </a:xfrm>
          <a:prstGeom prst="rect">
            <a:avLst/>
          </a:prstGeom>
          <a:noFill/>
        </p:spPr>
        <p:txBody>
          <a:bodyPr wrap="square" rtlCol="0">
            <a:spAutoFit/>
          </a:bodyPr>
          <a:lstStyle/>
          <a:p>
            <a:r>
              <a:rPr lang="en-US" dirty="0">
                <a:highlight>
                  <a:srgbClr val="FFFF00"/>
                </a:highlight>
              </a:rPr>
              <a:t>Analysis</a:t>
            </a:r>
          </a:p>
          <a:p>
            <a:pPr algn="just"/>
            <a:r>
              <a:rPr lang="en-US" sz="1600" dirty="0"/>
              <a:t>What happened to CCK’s resale value? Why is BP on the rise and not CCK?</a:t>
            </a:r>
          </a:p>
        </p:txBody>
      </p:sp>
      <p:pic>
        <p:nvPicPr>
          <p:cNvPr id="2" name="Picture 1">
            <a:extLst>
              <a:ext uri="{FF2B5EF4-FFF2-40B4-BE49-F238E27FC236}">
                <a16:creationId xmlns:a16="http://schemas.microsoft.com/office/drawing/2014/main" id="{0AAC1A22-434C-4E7A-B98E-3D8A886AD258}"/>
              </a:ext>
            </a:extLst>
          </p:cNvPr>
          <p:cNvPicPr>
            <a:picLocks noChangeAspect="1"/>
          </p:cNvPicPr>
          <p:nvPr/>
        </p:nvPicPr>
        <p:blipFill>
          <a:blip r:embed="rId3"/>
          <a:stretch>
            <a:fillRect/>
          </a:stretch>
        </p:blipFill>
        <p:spPr>
          <a:xfrm>
            <a:off x="7926146" y="1422795"/>
            <a:ext cx="4068764" cy="1402025"/>
          </a:xfrm>
          <a:prstGeom prst="rect">
            <a:avLst/>
          </a:prstGeom>
        </p:spPr>
      </p:pic>
      <p:sp>
        <p:nvSpPr>
          <p:cNvPr id="3" name="TextBox 2">
            <a:extLst>
              <a:ext uri="{FF2B5EF4-FFF2-40B4-BE49-F238E27FC236}">
                <a16:creationId xmlns:a16="http://schemas.microsoft.com/office/drawing/2014/main" id="{B58AE9EA-CEA9-46B8-A1FE-CE5F7CB7B467}"/>
              </a:ext>
            </a:extLst>
          </p:cNvPr>
          <p:cNvSpPr txBox="1"/>
          <p:nvPr/>
        </p:nvSpPr>
        <p:spPr>
          <a:xfrm>
            <a:off x="7926146" y="2979057"/>
            <a:ext cx="3806818" cy="1815882"/>
          </a:xfrm>
          <a:prstGeom prst="rect">
            <a:avLst/>
          </a:prstGeom>
          <a:noFill/>
        </p:spPr>
        <p:txBody>
          <a:bodyPr wrap="square" rtlCol="0">
            <a:spAutoFit/>
          </a:bodyPr>
          <a:lstStyle/>
          <a:p>
            <a:pPr algn="just"/>
            <a:r>
              <a:rPr lang="en-SG" sz="1400" dirty="0"/>
              <a:t>Cash Over Valuation (COV) happens when you buy a resale flat above its actual HDB valuation. </a:t>
            </a:r>
          </a:p>
          <a:p>
            <a:pPr algn="just"/>
            <a:endParaRPr lang="en-SG" sz="1400" dirty="0"/>
          </a:p>
          <a:p>
            <a:pPr algn="just"/>
            <a:r>
              <a:rPr lang="en-SG" sz="1400" dirty="0"/>
              <a:t>For example, if a resale flat is valued at $600,000 by HDB, but you agree on a purchase price of $620,000, then the COV is $20,000.</a:t>
            </a:r>
          </a:p>
        </p:txBody>
      </p:sp>
    </p:spTree>
    <p:extLst>
      <p:ext uri="{BB962C8B-B14F-4D97-AF65-F5344CB8AC3E}">
        <p14:creationId xmlns:p14="http://schemas.microsoft.com/office/powerpoint/2010/main" val="1839188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2D04-0439-4343-813B-544056E1B775}"/>
              </a:ext>
            </a:extLst>
          </p:cNvPr>
          <p:cNvSpPr>
            <a:spLocks noGrp="1"/>
          </p:cNvSpPr>
          <p:nvPr>
            <p:ph type="title"/>
          </p:nvPr>
        </p:nvSpPr>
        <p:spPr/>
        <p:txBody>
          <a:bodyPr>
            <a:normAutofit/>
          </a:bodyPr>
          <a:lstStyle/>
          <a:p>
            <a:r>
              <a:rPr lang="en-SG" sz="3200" dirty="0"/>
              <a:t>Jurong Innovation District (JID)</a:t>
            </a:r>
          </a:p>
        </p:txBody>
      </p:sp>
      <p:pic>
        <p:nvPicPr>
          <p:cNvPr id="8194" name="Picture 2">
            <a:extLst>
              <a:ext uri="{FF2B5EF4-FFF2-40B4-BE49-F238E27FC236}">
                <a16:creationId xmlns:a16="http://schemas.microsoft.com/office/drawing/2014/main" id="{E89408FE-D4AF-42DD-AF11-295336744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410" y="1360108"/>
            <a:ext cx="8079179" cy="4710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4973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2D04-0439-4343-813B-544056E1B775}"/>
              </a:ext>
            </a:extLst>
          </p:cNvPr>
          <p:cNvSpPr>
            <a:spLocks noGrp="1"/>
          </p:cNvSpPr>
          <p:nvPr>
            <p:ph type="title"/>
          </p:nvPr>
        </p:nvSpPr>
        <p:spPr/>
        <p:txBody>
          <a:bodyPr>
            <a:normAutofit/>
          </a:bodyPr>
          <a:lstStyle/>
          <a:p>
            <a:r>
              <a:rPr lang="en-SG" sz="3200" dirty="0"/>
              <a:t>Jurong Region Line (JRL)</a:t>
            </a:r>
          </a:p>
        </p:txBody>
      </p:sp>
      <p:pic>
        <p:nvPicPr>
          <p:cNvPr id="12290" name="Picture 2">
            <a:extLst>
              <a:ext uri="{FF2B5EF4-FFF2-40B4-BE49-F238E27FC236}">
                <a16:creationId xmlns:a16="http://schemas.microsoft.com/office/drawing/2014/main" id="{CC4D37B3-AABE-404C-8C7A-0DF274D4F2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277" y="1360108"/>
            <a:ext cx="6861443" cy="519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592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6DB7FF20-A620-4FE6-86E8-EF76C4A00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25" y="359682"/>
            <a:ext cx="7591425" cy="523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FD05CD-9BB6-4716-B739-268491FB02D6}"/>
              </a:ext>
            </a:extLst>
          </p:cNvPr>
          <p:cNvSpPr txBox="1"/>
          <p:nvPr/>
        </p:nvSpPr>
        <p:spPr>
          <a:xfrm>
            <a:off x="1138693" y="5759654"/>
            <a:ext cx="6865257" cy="954107"/>
          </a:xfrm>
          <a:prstGeom prst="rect">
            <a:avLst/>
          </a:prstGeom>
          <a:noFill/>
        </p:spPr>
        <p:txBody>
          <a:bodyPr wrap="square" rtlCol="0">
            <a:spAutoFit/>
          </a:bodyPr>
          <a:lstStyle/>
          <a:p>
            <a:r>
              <a:rPr lang="en-SG" sz="1400" dirty="0" err="1">
                <a:latin typeface="+mj-lt"/>
              </a:rPr>
              <a:t>jw</a:t>
            </a:r>
            <a:r>
              <a:rPr lang="en-SG" sz="1400" dirty="0">
                <a:latin typeface="+mj-lt"/>
              </a:rPr>
              <a:t> = four[</a:t>
            </a:r>
            <a:r>
              <a:rPr lang="en-SG" sz="1400" dirty="0" err="1">
                <a:latin typeface="+mj-lt"/>
              </a:rPr>
              <a:t>four.town</a:t>
            </a:r>
            <a:r>
              <a:rPr lang="en-SG" sz="1400" dirty="0">
                <a:latin typeface="+mj-lt"/>
              </a:rPr>
              <a:t> == "JURONG WEST"]</a:t>
            </a:r>
          </a:p>
          <a:p>
            <a:r>
              <a:rPr lang="en-SG" sz="1400" dirty="0" err="1">
                <a:latin typeface="+mj-lt"/>
              </a:rPr>
              <a:t>sns.</a:t>
            </a:r>
            <a:r>
              <a:rPr lang="en-SG" sz="1400" b="1" dirty="0" err="1">
                <a:latin typeface="+mj-lt"/>
              </a:rPr>
              <a:t>distplot</a:t>
            </a:r>
            <a:r>
              <a:rPr lang="en-SG" sz="1400" dirty="0">
                <a:latin typeface="+mj-lt"/>
              </a:rPr>
              <a:t>(</a:t>
            </a:r>
            <a:r>
              <a:rPr lang="en-SG" sz="1400" dirty="0" err="1">
                <a:latin typeface="+mj-lt"/>
              </a:rPr>
              <a:t>jw.price</a:t>
            </a:r>
            <a:r>
              <a:rPr lang="en-SG" sz="1400" dirty="0">
                <a:latin typeface="+mj-lt"/>
              </a:rPr>
              <a:t>, </a:t>
            </a:r>
            <a:r>
              <a:rPr lang="en-SG" sz="1400" dirty="0" err="1">
                <a:latin typeface="+mj-lt"/>
              </a:rPr>
              <a:t>color</a:t>
            </a:r>
            <a:r>
              <a:rPr lang="en-SG" sz="1400" dirty="0">
                <a:latin typeface="+mj-lt"/>
              </a:rPr>
              <a:t>="yellow", </a:t>
            </a:r>
            <a:r>
              <a:rPr lang="en-SG" sz="1400" dirty="0" err="1">
                <a:latin typeface="+mj-lt"/>
              </a:rPr>
              <a:t>kde_kws</a:t>
            </a:r>
            <a:r>
              <a:rPr lang="en-SG" sz="1400" dirty="0">
                <a:latin typeface="+mj-lt"/>
              </a:rPr>
              <a:t>={"</a:t>
            </a:r>
            <a:r>
              <a:rPr lang="en-SG" sz="1400" dirty="0" err="1">
                <a:latin typeface="+mj-lt"/>
              </a:rPr>
              <a:t>color</a:t>
            </a:r>
            <a:r>
              <a:rPr lang="en-SG" sz="1400" dirty="0">
                <a:latin typeface="+mj-lt"/>
              </a:rPr>
              <a:t>": "</a:t>
            </a:r>
            <a:r>
              <a:rPr lang="en-SG" sz="1400" dirty="0" err="1">
                <a:latin typeface="+mj-lt"/>
              </a:rPr>
              <a:t>gray</a:t>
            </a:r>
            <a:r>
              <a:rPr lang="en-SG" sz="1400" dirty="0">
                <a:latin typeface="+mj-lt"/>
              </a:rPr>
              <a:t>"}).set(</a:t>
            </a:r>
            <a:r>
              <a:rPr lang="en-SG" sz="1400" dirty="0" err="1">
                <a:latin typeface="+mj-lt"/>
              </a:rPr>
              <a:t>xlabel</a:t>
            </a:r>
            <a:r>
              <a:rPr lang="en-SG" sz="1400" dirty="0">
                <a:latin typeface="+mj-lt"/>
              </a:rPr>
              <a:t>="Resale price ($)")</a:t>
            </a:r>
          </a:p>
          <a:p>
            <a:endParaRPr lang="en-SG" sz="1400" dirty="0">
              <a:highlight>
                <a:srgbClr val="FF0000"/>
              </a:highlight>
              <a:latin typeface="+mj-lt"/>
            </a:endParaRPr>
          </a:p>
        </p:txBody>
      </p:sp>
      <p:sp>
        <p:nvSpPr>
          <p:cNvPr id="5" name="TextBox 4">
            <a:extLst>
              <a:ext uri="{FF2B5EF4-FFF2-40B4-BE49-F238E27FC236}">
                <a16:creationId xmlns:a16="http://schemas.microsoft.com/office/drawing/2014/main" id="{61D52E11-882F-4B73-A41C-75AB5375A428}"/>
              </a:ext>
            </a:extLst>
          </p:cNvPr>
          <p:cNvSpPr txBox="1"/>
          <p:nvPr/>
        </p:nvSpPr>
        <p:spPr>
          <a:xfrm>
            <a:off x="8003950" y="467220"/>
            <a:ext cx="4066920" cy="3108543"/>
          </a:xfrm>
          <a:prstGeom prst="rect">
            <a:avLst/>
          </a:prstGeom>
          <a:noFill/>
        </p:spPr>
        <p:txBody>
          <a:bodyPr wrap="square" rtlCol="0">
            <a:spAutoFit/>
          </a:bodyPr>
          <a:lstStyle/>
          <a:p>
            <a:r>
              <a:rPr lang="en-US" dirty="0">
                <a:highlight>
                  <a:srgbClr val="FFFF00"/>
                </a:highlight>
              </a:rPr>
              <a:t>Objective</a:t>
            </a:r>
          </a:p>
          <a:p>
            <a:pPr algn="just"/>
            <a:r>
              <a:rPr lang="en-US" sz="1600" dirty="0"/>
              <a:t>To find out the distribution of the resale price of 4-room flats in Jurong West to get an idea of how much to pay</a:t>
            </a:r>
          </a:p>
          <a:p>
            <a:pPr algn="just"/>
            <a:endParaRPr lang="en-US" sz="1600" dirty="0"/>
          </a:p>
          <a:p>
            <a:pPr algn="just"/>
            <a:endParaRPr lang="en-US" sz="1600" dirty="0"/>
          </a:p>
          <a:p>
            <a:pPr algn="just"/>
            <a:r>
              <a:rPr lang="en-US" dirty="0">
                <a:highlight>
                  <a:srgbClr val="FFFF00"/>
                </a:highlight>
              </a:rPr>
              <a:t>Insights</a:t>
            </a:r>
          </a:p>
          <a:p>
            <a:pPr algn="just"/>
            <a:r>
              <a:rPr lang="en-US" sz="1600" dirty="0"/>
              <a:t>Slightly skewed to the left</a:t>
            </a:r>
          </a:p>
          <a:p>
            <a:pPr algn="just"/>
            <a:endParaRPr lang="en-US" sz="1600" dirty="0"/>
          </a:p>
          <a:p>
            <a:pPr algn="just"/>
            <a:r>
              <a:rPr lang="en-US" sz="1600" dirty="0"/>
              <a:t>Most of the 4-room flats in Jurong West cost from the $350,000 to $420,000 range</a:t>
            </a:r>
          </a:p>
        </p:txBody>
      </p:sp>
    </p:spTree>
    <p:extLst>
      <p:ext uri="{BB962C8B-B14F-4D97-AF65-F5344CB8AC3E}">
        <p14:creationId xmlns:p14="http://schemas.microsoft.com/office/powerpoint/2010/main" val="84940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FBBBF-C21E-4C9C-80DA-83356BF6C6FE}"/>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64AFC85F-8468-4E21-B542-CE6920084CDF}"/>
              </a:ext>
            </a:extLst>
          </p:cNvPr>
          <p:cNvSpPr>
            <a:spLocks noGrp="1"/>
          </p:cNvSpPr>
          <p:nvPr>
            <p:ph idx="1"/>
          </p:nvPr>
        </p:nvSpPr>
        <p:spPr/>
        <p:txBody>
          <a:bodyPr>
            <a:normAutofit/>
          </a:bodyPr>
          <a:lstStyle/>
          <a:p>
            <a:pPr>
              <a:spcBef>
                <a:spcPts val="0"/>
              </a:spcBef>
              <a:spcAft>
                <a:spcPts val="2400"/>
              </a:spcAft>
            </a:pPr>
            <a:r>
              <a:rPr lang="en-SG" sz="2000" dirty="0"/>
              <a:t>Jurong West has the second lowest median resale price at the end of 2018</a:t>
            </a:r>
          </a:p>
          <a:p>
            <a:pPr>
              <a:spcBef>
                <a:spcPts val="0"/>
              </a:spcBef>
              <a:spcAft>
                <a:spcPts val="2400"/>
              </a:spcAft>
            </a:pPr>
            <a:r>
              <a:rPr lang="en-SG" sz="2000" dirty="0"/>
              <a:t>The price range of 4-room flats in Jurong West hovers around the median resale price of 4-room flats in the West</a:t>
            </a:r>
          </a:p>
          <a:p>
            <a:pPr>
              <a:spcBef>
                <a:spcPts val="0"/>
              </a:spcBef>
              <a:spcAft>
                <a:spcPts val="2400"/>
              </a:spcAft>
            </a:pPr>
            <a:r>
              <a:rPr lang="en-SG" sz="2000" dirty="0"/>
              <a:t>JID and JRL coming up – potential increase in resale/rental prices in that area</a:t>
            </a:r>
          </a:p>
        </p:txBody>
      </p:sp>
    </p:spTree>
    <p:extLst>
      <p:ext uri="{BB962C8B-B14F-4D97-AF65-F5344CB8AC3E}">
        <p14:creationId xmlns:p14="http://schemas.microsoft.com/office/powerpoint/2010/main" val="4208886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B2DEEC-D80C-46E9-9467-51EC3B1E3CDB}"/>
              </a:ext>
            </a:extLst>
          </p:cNvPr>
          <p:cNvSpPr>
            <a:spLocks noGrp="1"/>
          </p:cNvSpPr>
          <p:nvPr>
            <p:ph type="title"/>
          </p:nvPr>
        </p:nvSpPr>
        <p:spPr>
          <a:xfrm>
            <a:off x="838200" y="2766218"/>
            <a:ext cx="10515600" cy="1325563"/>
          </a:xfrm>
        </p:spPr>
        <p:txBody>
          <a:bodyPr/>
          <a:lstStyle/>
          <a:p>
            <a:pPr algn="ctr"/>
            <a:r>
              <a:rPr lang="en-SG" dirty="0"/>
              <a:t>END</a:t>
            </a:r>
          </a:p>
        </p:txBody>
      </p:sp>
    </p:spTree>
    <p:extLst>
      <p:ext uri="{BB962C8B-B14F-4D97-AF65-F5344CB8AC3E}">
        <p14:creationId xmlns:p14="http://schemas.microsoft.com/office/powerpoint/2010/main" val="397411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FB0D-8F94-4D55-B356-65EF0411B785}"/>
              </a:ext>
            </a:extLst>
          </p:cNvPr>
          <p:cNvSpPr>
            <a:spLocks noGrp="1"/>
          </p:cNvSpPr>
          <p:nvPr>
            <p:ph type="title"/>
          </p:nvPr>
        </p:nvSpPr>
        <p:spPr>
          <a:xfrm>
            <a:off x="838200" y="2766218"/>
            <a:ext cx="10515600" cy="1325563"/>
          </a:xfrm>
        </p:spPr>
        <p:txBody>
          <a:bodyPr/>
          <a:lstStyle/>
          <a:p>
            <a:pPr algn="ctr"/>
            <a:r>
              <a:rPr lang="en-SG" dirty="0"/>
              <a:t>STORY</a:t>
            </a:r>
          </a:p>
        </p:txBody>
      </p:sp>
    </p:spTree>
    <p:extLst>
      <p:ext uri="{BB962C8B-B14F-4D97-AF65-F5344CB8AC3E}">
        <p14:creationId xmlns:p14="http://schemas.microsoft.com/office/powerpoint/2010/main" val="222192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BE1-521B-45F6-B29F-B6CC17BD206D}"/>
              </a:ext>
            </a:extLst>
          </p:cNvPr>
          <p:cNvSpPr>
            <a:spLocks noGrp="1"/>
          </p:cNvSpPr>
          <p:nvPr>
            <p:ph type="title"/>
          </p:nvPr>
        </p:nvSpPr>
        <p:spPr/>
        <p:txBody>
          <a:bodyPr>
            <a:normAutofit/>
          </a:bodyPr>
          <a:lstStyle/>
          <a:p>
            <a:r>
              <a:rPr lang="en-SG" sz="3200" dirty="0">
                <a:latin typeface="Courier New" panose="02070309020205020404" pitchFamily="49" charset="0"/>
                <a:cs typeface="Courier New" panose="02070309020205020404" pitchFamily="49" charset="0"/>
              </a:rPr>
              <a:t>Number of Applications Registered for Resale and Rental Flats</a:t>
            </a:r>
          </a:p>
        </p:txBody>
      </p:sp>
      <p:sp>
        <p:nvSpPr>
          <p:cNvPr id="3" name="Content Placeholder 2">
            <a:extLst>
              <a:ext uri="{FF2B5EF4-FFF2-40B4-BE49-F238E27FC236}">
                <a16:creationId xmlns:a16="http://schemas.microsoft.com/office/drawing/2014/main" id="{B0F10ADB-CFA9-489A-AE42-731A9E0D8215}"/>
              </a:ext>
            </a:extLst>
          </p:cNvPr>
          <p:cNvSpPr>
            <a:spLocks noGrp="1"/>
          </p:cNvSpPr>
          <p:nvPr>
            <p:ph idx="1"/>
          </p:nvPr>
        </p:nvSpPr>
        <p:spPr>
          <a:xfrm>
            <a:off x="838200" y="1825625"/>
            <a:ext cx="7130143" cy="4351338"/>
          </a:xfrm>
        </p:spPr>
        <p:txBody>
          <a:bodyPr/>
          <a:lstStyle/>
          <a:p>
            <a:pPr marL="457200" lvl="1" indent="0">
              <a:buNone/>
            </a:pPr>
            <a:r>
              <a:rPr lang="en-SG" dirty="0">
                <a:latin typeface="Open Sans" panose="020B0606030504020204" pitchFamily="34" charset="0"/>
                <a:ea typeface="Open Sans" panose="020B0606030504020204" pitchFamily="34" charset="0"/>
                <a:cs typeface="Open Sans" panose="020B0606030504020204" pitchFamily="34" charset="0"/>
              </a:rPr>
              <a:t>2007 - 2018</a:t>
            </a:r>
          </a:p>
          <a:p>
            <a:pPr marL="457200" lvl="1" indent="0">
              <a:buNone/>
            </a:pPr>
            <a:r>
              <a:rPr lang="en-SG" dirty="0">
                <a:latin typeface="Open Sans" panose="020B0606030504020204" pitchFamily="34" charset="0"/>
                <a:ea typeface="Open Sans" panose="020B0606030504020204" pitchFamily="34" charset="0"/>
                <a:cs typeface="Open Sans" panose="020B0606030504020204" pitchFamily="34" charset="0"/>
              </a:rPr>
              <a:t>25 rows of records</a:t>
            </a:r>
          </a:p>
          <a:p>
            <a:pPr marL="457200" lvl="1" indent="0">
              <a:buNone/>
            </a:pPr>
            <a:r>
              <a:rPr lang="en-SG" dirty="0">
                <a:latin typeface="Open Sans" panose="020B0606030504020204" pitchFamily="34" charset="0"/>
                <a:ea typeface="Open Sans" panose="020B0606030504020204" pitchFamily="34" charset="0"/>
                <a:cs typeface="Open Sans" panose="020B0606030504020204" pitchFamily="34" charset="0"/>
              </a:rPr>
              <a:t>3 columns:</a:t>
            </a:r>
          </a:p>
          <a:p>
            <a:pPr marL="1371600" lvl="2" indent="-457200">
              <a:buFont typeface="+mj-lt"/>
              <a:buAutoNum type="arabicPeriod"/>
            </a:pPr>
            <a:r>
              <a:rPr lang="en-SG" dirty="0" err="1">
                <a:latin typeface="Open Sans" panose="020B0606030504020204" pitchFamily="34" charset="0"/>
                <a:ea typeface="Open Sans" panose="020B0606030504020204" pitchFamily="34" charset="0"/>
                <a:cs typeface="Open Sans" panose="020B0606030504020204" pitchFamily="34" charset="0"/>
              </a:rPr>
              <a:t>financial_year</a:t>
            </a:r>
            <a:r>
              <a:rPr lang="en-SG" dirty="0">
                <a:latin typeface="Open Sans" panose="020B0606030504020204" pitchFamily="34" charset="0"/>
                <a:ea typeface="Open Sans" panose="020B0606030504020204" pitchFamily="34" charset="0"/>
                <a:cs typeface="Open Sans" panose="020B0606030504020204" pitchFamily="34" charset="0"/>
              </a:rPr>
              <a:t> [Datetime “YYYY”]</a:t>
            </a:r>
          </a:p>
          <a:p>
            <a:pPr marL="1371600" lvl="2" indent="-457200">
              <a:buFont typeface="+mj-lt"/>
              <a:buAutoNum type="arabicPeriod"/>
            </a:pPr>
            <a:r>
              <a:rPr lang="en-SG" dirty="0">
                <a:latin typeface="Open Sans" panose="020B0606030504020204" pitchFamily="34" charset="0"/>
                <a:ea typeface="Open Sans" panose="020B0606030504020204" pitchFamily="34" charset="0"/>
                <a:cs typeface="Open Sans" panose="020B0606030504020204" pitchFamily="34" charset="0"/>
              </a:rPr>
              <a:t>type [Text (General)]</a:t>
            </a:r>
          </a:p>
          <a:p>
            <a:pPr marL="1371600" lvl="2" indent="-457200">
              <a:buFont typeface="+mj-lt"/>
              <a:buAutoNum type="arabicPeriod"/>
            </a:pPr>
            <a:r>
              <a:rPr lang="en-SG" dirty="0" err="1">
                <a:latin typeface="Open Sans" panose="020B0606030504020204" pitchFamily="34" charset="0"/>
                <a:ea typeface="Open Sans" panose="020B0606030504020204" pitchFamily="34" charset="0"/>
                <a:cs typeface="Open Sans" panose="020B0606030504020204" pitchFamily="34" charset="0"/>
              </a:rPr>
              <a:t>applications_registered</a:t>
            </a:r>
            <a:r>
              <a:rPr lang="en-SG" dirty="0">
                <a:latin typeface="Open Sans" panose="020B0606030504020204" pitchFamily="34" charset="0"/>
                <a:ea typeface="Open Sans" panose="020B0606030504020204" pitchFamily="34" charset="0"/>
                <a:cs typeface="Open Sans" panose="020B0606030504020204" pitchFamily="34" charset="0"/>
              </a:rPr>
              <a:t> [Numeric (General)]</a:t>
            </a:r>
          </a:p>
        </p:txBody>
      </p:sp>
      <p:pic>
        <p:nvPicPr>
          <p:cNvPr id="5" name="Picture 4">
            <a:extLst>
              <a:ext uri="{FF2B5EF4-FFF2-40B4-BE49-F238E27FC236}">
                <a16:creationId xmlns:a16="http://schemas.microsoft.com/office/drawing/2014/main" id="{ABB39EE2-19ED-42E6-8FFE-2632FD112EB1}"/>
              </a:ext>
            </a:extLst>
          </p:cNvPr>
          <p:cNvPicPr>
            <a:picLocks noChangeAspect="1"/>
          </p:cNvPicPr>
          <p:nvPr/>
        </p:nvPicPr>
        <p:blipFill>
          <a:blip r:embed="rId2"/>
          <a:stretch>
            <a:fillRect/>
          </a:stretch>
        </p:blipFill>
        <p:spPr>
          <a:xfrm>
            <a:off x="8461829" y="1824099"/>
            <a:ext cx="2891971" cy="4352863"/>
          </a:xfrm>
          <a:prstGeom prst="rect">
            <a:avLst/>
          </a:prstGeom>
        </p:spPr>
      </p:pic>
    </p:spTree>
    <p:extLst>
      <p:ext uri="{BB962C8B-B14F-4D97-AF65-F5344CB8AC3E}">
        <p14:creationId xmlns:p14="http://schemas.microsoft.com/office/powerpoint/2010/main" val="294291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502614D-C0C2-48B5-A21E-F8A91EF38C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812" y="362275"/>
            <a:ext cx="7572375" cy="52387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4FD05CD-9BB6-4716-B739-268491FB02D6}"/>
              </a:ext>
            </a:extLst>
          </p:cNvPr>
          <p:cNvSpPr txBox="1"/>
          <p:nvPr/>
        </p:nvSpPr>
        <p:spPr>
          <a:xfrm>
            <a:off x="3041339" y="5698007"/>
            <a:ext cx="6660738" cy="523220"/>
          </a:xfrm>
          <a:prstGeom prst="rect">
            <a:avLst/>
          </a:prstGeom>
          <a:noFill/>
        </p:spPr>
        <p:txBody>
          <a:bodyPr wrap="square" rtlCol="0">
            <a:spAutoFit/>
          </a:bodyPr>
          <a:lstStyle/>
          <a:p>
            <a:r>
              <a:rPr lang="en-SG" sz="1400" dirty="0" err="1">
                <a:latin typeface="+mj-lt"/>
              </a:rPr>
              <a:t>sns.barplot</a:t>
            </a:r>
            <a:r>
              <a:rPr lang="en-SG" sz="1400" dirty="0">
                <a:latin typeface="+mj-lt"/>
              </a:rPr>
              <a:t>(x="</a:t>
            </a:r>
            <a:r>
              <a:rPr lang="en-SG" sz="1400" dirty="0" err="1">
                <a:latin typeface="+mj-lt"/>
              </a:rPr>
              <a:t>financial_year</a:t>
            </a:r>
            <a:r>
              <a:rPr lang="en-SG" sz="1400" dirty="0">
                <a:latin typeface="+mj-lt"/>
              </a:rPr>
              <a:t>", y="</a:t>
            </a:r>
            <a:r>
              <a:rPr lang="en-SG" sz="1400" dirty="0" err="1">
                <a:latin typeface="+mj-lt"/>
              </a:rPr>
              <a:t>applications_registered</a:t>
            </a:r>
            <a:r>
              <a:rPr lang="en-SG" sz="1400" dirty="0">
                <a:latin typeface="+mj-lt"/>
              </a:rPr>
              <a:t>", hue="type", palette="Set2",data=df)</a:t>
            </a:r>
          </a:p>
        </p:txBody>
      </p:sp>
    </p:spTree>
    <p:extLst>
      <p:ext uri="{BB962C8B-B14F-4D97-AF65-F5344CB8AC3E}">
        <p14:creationId xmlns:p14="http://schemas.microsoft.com/office/powerpoint/2010/main" val="2981355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BE1-521B-45F6-B29F-B6CC17BD206D}"/>
              </a:ext>
            </a:extLst>
          </p:cNvPr>
          <p:cNvSpPr>
            <a:spLocks noGrp="1"/>
          </p:cNvSpPr>
          <p:nvPr>
            <p:ph type="title"/>
          </p:nvPr>
        </p:nvSpPr>
        <p:spPr/>
        <p:txBody>
          <a:bodyPr>
            <a:normAutofit/>
          </a:bodyPr>
          <a:lstStyle/>
          <a:p>
            <a:r>
              <a:rPr lang="en-SG" sz="3200" dirty="0">
                <a:latin typeface="Courier New" panose="02070309020205020404" pitchFamily="49" charset="0"/>
                <a:cs typeface="Courier New" panose="02070309020205020404" pitchFamily="49" charset="0"/>
              </a:rPr>
              <a:t>Median Rent by Town and Flat Type</a:t>
            </a:r>
          </a:p>
        </p:txBody>
      </p:sp>
      <p:sp>
        <p:nvSpPr>
          <p:cNvPr id="3" name="Content Placeholder 2">
            <a:extLst>
              <a:ext uri="{FF2B5EF4-FFF2-40B4-BE49-F238E27FC236}">
                <a16:creationId xmlns:a16="http://schemas.microsoft.com/office/drawing/2014/main" id="{B0F10ADB-CFA9-489A-AE42-731A9E0D8215}"/>
              </a:ext>
            </a:extLst>
          </p:cNvPr>
          <p:cNvSpPr>
            <a:spLocks noGrp="1"/>
          </p:cNvSpPr>
          <p:nvPr>
            <p:ph idx="1"/>
          </p:nvPr>
        </p:nvSpPr>
        <p:spPr>
          <a:xfrm>
            <a:off x="838200" y="1825625"/>
            <a:ext cx="7130143" cy="4351338"/>
          </a:xfrm>
        </p:spPr>
        <p:txBody>
          <a:bodyPr/>
          <a:lstStyle/>
          <a:p>
            <a:pPr marL="457200" lvl="1" indent="0">
              <a:buNone/>
            </a:pPr>
            <a:r>
              <a:rPr lang="en-SG" dirty="0">
                <a:latin typeface="Open Sans" panose="020B0606030504020204" pitchFamily="34" charset="0"/>
                <a:ea typeface="Open Sans" panose="020B0606030504020204" pitchFamily="34" charset="0"/>
                <a:cs typeface="Open Sans" panose="020B0606030504020204" pitchFamily="34" charset="0"/>
              </a:rPr>
              <a:t>2005 - 2019</a:t>
            </a:r>
          </a:p>
          <a:p>
            <a:pPr marL="457200" lvl="1" indent="0">
              <a:buNone/>
            </a:pPr>
            <a:r>
              <a:rPr lang="en-SG" dirty="0">
                <a:latin typeface="Open Sans" panose="020B0606030504020204" pitchFamily="34" charset="0"/>
                <a:ea typeface="Open Sans" panose="020B0606030504020204" pitchFamily="34" charset="0"/>
                <a:cs typeface="Open Sans" panose="020B0606030504020204" pitchFamily="34" charset="0"/>
              </a:rPr>
              <a:t>9,094 rows of records</a:t>
            </a:r>
          </a:p>
          <a:p>
            <a:pPr marL="457200" lvl="1" indent="0">
              <a:buNone/>
            </a:pPr>
            <a:r>
              <a:rPr lang="en-SG" dirty="0">
                <a:latin typeface="Open Sans" panose="020B0606030504020204" pitchFamily="34" charset="0"/>
                <a:ea typeface="Open Sans" panose="020B0606030504020204" pitchFamily="34" charset="0"/>
                <a:cs typeface="Open Sans" panose="020B0606030504020204" pitchFamily="34" charset="0"/>
              </a:rPr>
              <a:t>4 columns:</a:t>
            </a:r>
          </a:p>
          <a:p>
            <a:pPr marL="1371600" lvl="2" indent="-457200">
              <a:buFont typeface="+mj-lt"/>
              <a:buAutoNum type="arabicPeriod"/>
            </a:pPr>
            <a:r>
              <a:rPr lang="en-SG" dirty="0">
                <a:latin typeface="Open Sans" panose="020B0606030504020204" pitchFamily="34" charset="0"/>
                <a:ea typeface="Open Sans" panose="020B0606030504020204" pitchFamily="34" charset="0"/>
                <a:cs typeface="Open Sans" panose="020B0606030504020204" pitchFamily="34" charset="0"/>
              </a:rPr>
              <a:t>quarter [Datetime (Quarter) “YYYY-[Q]Q”]</a:t>
            </a:r>
          </a:p>
          <a:p>
            <a:pPr marL="1371600" lvl="2" indent="-457200">
              <a:buFont typeface="+mj-lt"/>
              <a:buAutoNum type="arabicPeriod"/>
            </a:pPr>
            <a:r>
              <a:rPr lang="en-SG" dirty="0">
                <a:latin typeface="Open Sans" panose="020B0606030504020204" pitchFamily="34" charset="0"/>
                <a:ea typeface="Open Sans" panose="020B0606030504020204" pitchFamily="34" charset="0"/>
                <a:cs typeface="Open Sans" panose="020B0606030504020204" pitchFamily="34" charset="0"/>
              </a:rPr>
              <a:t>town [Text (General)]</a:t>
            </a:r>
          </a:p>
          <a:p>
            <a:pPr marL="1371600" lvl="2" indent="-457200">
              <a:buFont typeface="+mj-lt"/>
              <a:buAutoNum type="arabicPeriod"/>
            </a:pPr>
            <a:r>
              <a:rPr lang="en-SG" dirty="0" err="1">
                <a:latin typeface="Open Sans" panose="020B0606030504020204" pitchFamily="34" charset="0"/>
                <a:ea typeface="Open Sans" panose="020B0606030504020204" pitchFamily="34" charset="0"/>
                <a:cs typeface="Open Sans" panose="020B0606030504020204" pitchFamily="34" charset="0"/>
              </a:rPr>
              <a:t>flat_type</a:t>
            </a:r>
            <a:r>
              <a:rPr lang="en-SG" dirty="0">
                <a:latin typeface="Open Sans" panose="020B0606030504020204" pitchFamily="34" charset="0"/>
                <a:ea typeface="Open Sans" panose="020B0606030504020204" pitchFamily="34" charset="0"/>
                <a:cs typeface="Open Sans" panose="020B0606030504020204" pitchFamily="34" charset="0"/>
              </a:rPr>
              <a:t> [Text (General)]</a:t>
            </a:r>
          </a:p>
          <a:p>
            <a:pPr marL="1371600" lvl="2" indent="-457200">
              <a:buFont typeface="+mj-lt"/>
              <a:buAutoNum type="arabicPeriod"/>
            </a:pPr>
            <a:r>
              <a:rPr lang="en-SG" dirty="0" err="1">
                <a:latin typeface="Open Sans" panose="020B0606030504020204" pitchFamily="34" charset="0"/>
                <a:ea typeface="Open Sans" panose="020B0606030504020204" pitchFamily="34" charset="0"/>
                <a:cs typeface="Open Sans" panose="020B0606030504020204" pitchFamily="34" charset="0"/>
              </a:rPr>
              <a:t>median_rent</a:t>
            </a:r>
            <a:r>
              <a:rPr lang="en-SG" dirty="0">
                <a:latin typeface="Open Sans" panose="020B0606030504020204" pitchFamily="34" charset="0"/>
                <a:ea typeface="Open Sans" panose="020B0606030504020204" pitchFamily="34" charset="0"/>
                <a:cs typeface="Open Sans" panose="020B0606030504020204" pitchFamily="34" charset="0"/>
              </a:rPr>
              <a:t> [Text (General)]</a:t>
            </a:r>
          </a:p>
          <a:p>
            <a:pPr lvl="3"/>
            <a:r>
              <a:rPr lang="en-SG" dirty="0">
                <a:latin typeface="Open Sans" panose="020B0606030504020204" pitchFamily="34" charset="0"/>
                <a:ea typeface="Open Sans" panose="020B0606030504020204" pitchFamily="34" charset="0"/>
                <a:cs typeface="Open Sans" panose="020B0606030504020204" pitchFamily="34" charset="0"/>
              </a:rPr>
              <a:t>“</a:t>
            </a:r>
            <a:r>
              <a:rPr lang="en-SG" dirty="0" err="1">
                <a:latin typeface="Open Sans" panose="020B0606030504020204" pitchFamily="34" charset="0"/>
                <a:ea typeface="Open Sans" panose="020B0606030504020204" pitchFamily="34" charset="0"/>
                <a:cs typeface="Open Sans" panose="020B0606030504020204" pitchFamily="34" charset="0"/>
              </a:rPr>
              <a:t>na</a:t>
            </a:r>
            <a:r>
              <a:rPr lang="en-SG" dirty="0">
                <a:latin typeface="Open Sans" panose="020B0606030504020204" pitchFamily="34" charset="0"/>
                <a:ea typeface="Open Sans" panose="020B0606030504020204" pitchFamily="34" charset="0"/>
                <a:cs typeface="Open Sans" panose="020B0606030504020204" pitchFamily="34" charset="0"/>
              </a:rPr>
              <a:t>”: Data not available or not applicable</a:t>
            </a:r>
          </a:p>
          <a:p>
            <a:pPr lvl="3"/>
            <a:r>
              <a:rPr lang="en-SG" dirty="0">
                <a:latin typeface="Open Sans" panose="020B0606030504020204" pitchFamily="34" charset="0"/>
                <a:ea typeface="Open Sans" panose="020B0606030504020204" pitchFamily="34" charset="0"/>
                <a:cs typeface="Open Sans" panose="020B0606030504020204" pitchFamily="34" charset="0"/>
              </a:rPr>
              <a:t>“-”: Data is negligible or not significant</a:t>
            </a:r>
          </a:p>
          <a:p>
            <a:pPr marL="1371600" lvl="2" indent="-457200">
              <a:buFont typeface="+mj-lt"/>
              <a:buAutoNum type="arabicPeriod"/>
            </a:pPr>
            <a:endParaRPr lang="en-SG" dirty="0">
              <a:latin typeface="Open Sans" panose="020B0606030504020204" pitchFamily="34" charset="0"/>
              <a:ea typeface="Open Sans" panose="020B0606030504020204" pitchFamily="34" charset="0"/>
              <a:cs typeface="Open Sans" panose="020B0606030504020204" pitchFamily="34" charset="0"/>
            </a:endParaRPr>
          </a:p>
          <a:p>
            <a:pPr marL="1371600" lvl="2" indent="-457200">
              <a:buFont typeface="+mj-lt"/>
              <a:buAutoNum type="arabicPeriod"/>
            </a:pPr>
            <a:endParaRPr lang="en-SG" dirty="0">
              <a:latin typeface="Open Sans" panose="020B0606030504020204" pitchFamily="34" charset="0"/>
              <a:ea typeface="Open Sans" panose="020B0606030504020204" pitchFamily="34" charset="0"/>
              <a:cs typeface="Open Sans" panose="020B0606030504020204" pitchFamily="34" charset="0"/>
            </a:endParaRPr>
          </a:p>
          <a:p>
            <a:pPr marL="914400" lvl="2" indent="0">
              <a:buNone/>
            </a:pPr>
            <a:endParaRPr lang="en-SG"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96771C40-B1F9-4ABE-BE33-0D646476515C}"/>
              </a:ext>
            </a:extLst>
          </p:cNvPr>
          <p:cNvPicPr>
            <a:picLocks noChangeAspect="1"/>
          </p:cNvPicPr>
          <p:nvPr/>
        </p:nvPicPr>
        <p:blipFill>
          <a:blip r:embed="rId2"/>
          <a:stretch>
            <a:fillRect/>
          </a:stretch>
        </p:blipFill>
        <p:spPr>
          <a:xfrm>
            <a:off x="7362268" y="1690688"/>
            <a:ext cx="3991532" cy="4486275"/>
          </a:xfrm>
          <a:prstGeom prst="rect">
            <a:avLst/>
          </a:prstGeom>
        </p:spPr>
      </p:pic>
    </p:spTree>
    <p:extLst>
      <p:ext uri="{BB962C8B-B14F-4D97-AF65-F5344CB8AC3E}">
        <p14:creationId xmlns:p14="http://schemas.microsoft.com/office/powerpoint/2010/main" val="1004760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9BE1-521B-45F6-B29F-B6CC17BD206D}"/>
              </a:ext>
            </a:extLst>
          </p:cNvPr>
          <p:cNvSpPr>
            <a:spLocks noGrp="1"/>
          </p:cNvSpPr>
          <p:nvPr>
            <p:ph type="title"/>
          </p:nvPr>
        </p:nvSpPr>
        <p:spPr/>
        <p:txBody>
          <a:bodyPr>
            <a:normAutofit/>
          </a:bodyPr>
          <a:lstStyle/>
          <a:p>
            <a:r>
              <a:rPr lang="en-SG" sz="3200" dirty="0">
                <a:latin typeface="Courier New" panose="02070309020205020404" pitchFamily="49" charset="0"/>
                <a:cs typeface="Courier New" panose="02070309020205020404" pitchFamily="49" charset="0"/>
              </a:rPr>
              <a:t>Median Resale Prices for Registered Applications by Town and Flat Type</a:t>
            </a:r>
          </a:p>
        </p:txBody>
      </p:sp>
      <p:sp>
        <p:nvSpPr>
          <p:cNvPr id="3" name="Content Placeholder 2">
            <a:extLst>
              <a:ext uri="{FF2B5EF4-FFF2-40B4-BE49-F238E27FC236}">
                <a16:creationId xmlns:a16="http://schemas.microsoft.com/office/drawing/2014/main" id="{B0F10ADB-CFA9-489A-AE42-731A9E0D8215}"/>
              </a:ext>
            </a:extLst>
          </p:cNvPr>
          <p:cNvSpPr>
            <a:spLocks noGrp="1"/>
          </p:cNvSpPr>
          <p:nvPr>
            <p:ph idx="1"/>
          </p:nvPr>
        </p:nvSpPr>
        <p:spPr>
          <a:xfrm>
            <a:off x="838200" y="1825625"/>
            <a:ext cx="7130143" cy="4351338"/>
          </a:xfrm>
        </p:spPr>
        <p:txBody>
          <a:bodyPr/>
          <a:lstStyle/>
          <a:p>
            <a:pPr marL="457200" lvl="1" indent="0">
              <a:buNone/>
            </a:pPr>
            <a:r>
              <a:rPr lang="en-SG" dirty="0">
                <a:latin typeface="Open Sans" panose="020B0606030504020204" pitchFamily="34" charset="0"/>
                <a:ea typeface="Open Sans" panose="020B0606030504020204" pitchFamily="34" charset="0"/>
                <a:cs typeface="Open Sans" panose="020B0606030504020204" pitchFamily="34" charset="0"/>
              </a:rPr>
              <a:t>2007 - 2019</a:t>
            </a:r>
          </a:p>
          <a:p>
            <a:pPr marL="457200" lvl="1" indent="0">
              <a:buNone/>
            </a:pPr>
            <a:r>
              <a:rPr lang="en-SG" dirty="0">
                <a:latin typeface="Open Sans" panose="020B0606030504020204" pitchFamily="34" charset="0"/>
                <a:ea typeface="Open Sans" panose="020B0606030504020204" pitchFamily="34" charset="0"/>
                <a:cs typeface="Open Sans" panose="020B0606030504020204" pitchFamily="34" charset="0"/>
              </a:rPr>
              <a:t>7,801 rows of records</a:t>
            </a:r>
          </a:p>
          <a:p>
            <a:pPr marL="457200" lvl="1" indent="0">
              <a:buNone/>
            </a:pPr>
            <a:r>
              <a:rPr lang="en-SG" dirty="0">
                <a:latin typeface="Open Sans" panose="020B0606030504020204" pitchFamily="34" charset="0"/>
                <a:ea typeface="Open Sans" panose="020B0606030504020204" pitchFamily="34" charset="0"/>
                <a:cs typeface="Open Sans" panose="020B0606030504020204" pitchFamily="34" charset="0"/>
              </a:rPr>
              <a:t>4 columns:</a:t>
            </a:r>
          </a:p>
          <a:p>
            <a:pPr marL="1371600" lvl="2" indent="-457200">
              <a:buFont typeface="+mj-lt"/>
              <a:buAutoNum type="arabicPeriod"/>
            </a:pPr>
            <a:r>
              <a:rPr lang="en-SG" dirty="0">
                <a:latin typeface="Open Sans" panose="020B0606030504020204" pitchFamily="34" charset="0"/>
                <a:ea typeface="Open Sans" panose="020B0606030504020204" pitchFamily="34" charset="0"/>
                <a:cs typeface="Open Sans" panose="020B0606030504020204" pitchFamily="34" charset="0"/>
              </a:rPr>
              <a:t>quarter [Datetime (Quarter) “YYYY-[Q]Q”]</a:t>
            </a:r>
          </a:p>
          <a:p>
            <a:pPr marL="1371600" lvl="2" indent="-457200">
              <a:buFont typeface="+mj-lt"/>
              <a:buAutoNum type="arabicPeriod"/>
            </a:pPr>
            <a:r>
              <a:rPr lang="en-SG" dirty="0">
                <a:latin typeface="Open Sans" panose="020B0606030504020204" pitchFamily="34" charset="0"/>
                <a:ea typeface="Open Sans" panose="020B0606030504020204" pitchFamily="34" charset="0"/>
                <a:cs typeface="Open Sans" panose="020B0606030504020204" pitchFamily="34" charset="0"/>
              </a:rPr>
              <a:t>town [Text (General)]</a:t>
            </a:r>
          </a:p>
          <a:p>
            <a:pPr marL="1371600" lvl="2" indent="-457200">
              <a:buFont typeface="+mj-lt"/>
              <a:buAutoNum type="arabicPeriod"/>
            </a:pPr>
            <a:r>
              <a:rPr lang="en-SG" dirty="0" err="1">
                <a:latin typeface="Open Sans" panose="020B0606030504020204" pitchFamily="34" charset="0"/>
                <a:ea typeface="Open Sans" panose="020B0606030504020204" pitchFamily="34" charset="0"/>
                <a:cs typeface="Open Sans" panose="020B0606030504020204" pitchFamily="34" charset="0"/>
              </a:rPr>
              <a:t>flat_type</a:t>
            </a:r>
            <a:r>
              <a:rPr lang="en-SG" dirty="0">
                <a:latin typeface="Open Sans" panose="020B0606030504020204" pitchFamily="34" charset="0"/>
                <a:ea typeface="Open Sans" panose="020B0606030504020204" pitchFamily="34" charset="0"/>
                <a:cs typeface="Open Sans" panose="020B0606030504020204" pitchFamily="34" charset="0"/>
              </a:rPr>
              <a:t> [Text (General)]</a:t>
            </a:r>
          </a:p>
          <a:p>
            <a:pPr marL="1371600" lvl="2" indent="-457200">
              <a:buFont typeface="+mj-lt"/>
              <a:buAutoNum type="arabicPeriod"/>
            </a:pPr>
            <a:r>
              <a:rPr lang="en-SG" dirty="0">
                <a:latin typeface="Open Sans" panose="020B0606030504020204" pitchFamily="34" charset="0"/>
                <a:ea typeface="Open Sans" panose="020B0606030504020204" pitchFamily="34" charset="0"/>
                <a:cs typeface="Open Sans" panose="020B0606030504020204" pitchFamily="34" charset="0"/>
              </a:rPr>
              <a:t>price [Text (General)]</a:t>
            </a:r>
          </a:p>
          <a:p>
            <a:pPr lvl="3"/>
            <a:r>
              <a:rPr lang="en-SG" dirty="0">
                <a:latin typeface="Open Sans" panose="020B0606030504020204" pitchFamily="34" charset="0"/>
                <a:ea typeface="Open Sans" panose="020B0606030504020204" pitchFamily="34" charset="0"/>
                <a:cs typeface="Open Sans" panose="020B0606030504020204" pitchFamily="34" charset="0"/>
              </a:rPr>
              <a:t>“</a:t>
            </a:r>
            <a:r>
              <a:rPr lang="en-SG" dirty="0" err="1">
                <a:latin typeface="Open Sans" panose="020B0606030504020204" pitchFamily="34" charset="0"/>
                <a:ea typeface="Open Sans" panose="020B0606030504020204" pitchFamily="34" charset="0"/>
                <a:cs typeface="Open Sans" panose="020B0606030504020204" pitchFamily="34" charset="0"/>
              </a:rPr>
              <a:t>na</a:t>
            </a:r>
            <a:r>
              <a:rPr lang="en-SG" dirty="0">
                <a:latin typeface="Open Sans" panose="020B0606030504020204" pitchFamily="34" charset="0"/>
                <a:ea typeface="Open Sans" panose="020B0606030504020204" pitchFamily="34" charset="0"/>
                <a:cs typeface="Open Sans" panose="020B0606030504020204" pitchFamily="34" charset="0"/>
              </a:rPr>
              <a:t>”: Data not available or not applicable</a:t>
            </a:r>
          </a:p>
          <a:p>
            <a:pPr lvl="3"/>
            <a:r>
              <a:rPr lang="en-SG" dirty="0">
                <a:latin typeface="Open Sans" panose="020B0606030504020204" pitchFamily="34" charset="0"/>
                <a:ea typeface="Open Sans" panose="020B0606030504020204" pitchFamily="34" charset="0"/>
                <a:cs typeface="Open Sans" panose="020B0606030504020204" pitchFamily="34" charset="0"/>
              </a:rPr>
              <a:t>“-”: Data is negligible or not significant</a:t>
            </a:r>
          </a:p>
          <a:p>
            <a:pPr marL="1371600" lvl="2" indent="-457200">
              <a:buFont typeface="+mj-lt"/>
              <a:buAutoNum type="arabicPeriod"/>
            </a:pPr>
            <a:endParaRPr lang="en-SG" dirty="0">
              <a:latin typeface="Open Sans" panose="020B0606030504020204" pitchFamily="34" charset="0"/>
              <a:ea typeface="Open Sans" panose="020B0606030504020204" pitchFamily="34" charset="0"/>
              <a:cs typeface="Open Sans" panose="020B0606030504020204" pitchFamily="34" charset="0"/>
            </a:endParaRPr>
          </a:p>
          <a:p>
            <a:pPr marL="1371600" lvl="2" indent="-457200">
              <a:buFont typeface="+mj-lt"/>
              <a:buAutoNum type="arabicPeriod"/>
            </a:pPr>
            <a:endParaRPr lang="en-SG" dirty="0">
              <a:latin typeface="Open Sans" panose="020B0606030504020204" pitchFamily="34" charset="0"/>
              <a:ea typeface="Open Sans" panose="020B0606030504020204" pitchFamily="34" charset="0"/>
              <a:cs typeface="Open Sans" panose="020B0606030504020204" pitchFamily="34" charset="0"/>
            </a:endParaRPr>
          </a:p>
          <a:p>
            <a:pPr marL="914400" lvl="2" indent="0">
              <a:buNone/>
            </a:pPr>
            <a:endParaRPr lang="en-SG"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96771C40-B1F9-4ABE-BE33-0D646476515C}"/>
              </a:ext>
            </a:extLst>
          </p:cNvPr>
          <p:cNvPicPr>
            <a:picLocks noChangeAspect="1"/>
          </p:cNvPicPr>
          <p:nvPr/>
        </p:nvPicPr>
        <p:blipFill>
          <a:blip r:embed="rId2"/>
          <a:stretch>
            <a:fillRect/>
          </a:stretch>
        </p:blipFill>
        <p:spPr>
          <a:xfrm>
            <a:off x="7362268" y="1690688"/>
            <a:ext cx="3991532" cy="4486275"/>
          </a:xfrm>
          <a:prstGeom prst="rect">
            <a:avLst/>
          </a:prstGeom>
        </p:spPr>
      </p:pic>
      <p:pic>
        <p:nvPicPr>
          <p:cNvPr id="5" name="Picture 4">
            <a:extLst>
              <a:ext uri="{FF2B5EF4-FFF2-40B4-BE49-F238E27FC236}">
                <a16:creationId xmlns:a16="http://schemas.microsoft.com/office/drawing/2014/main" id="{097518CA-4576-46F2-ABDF-0F36DD78AEA1}"/>
              </a:ext>
            </a:extLst>
          </p:cNvPr>
          <p:cNvPicPr>
            <a:picLocks noChangeAspect="1"/>
          </p:cNvPicPr>
          <p:nvPr/>
        </p:nvPicPr>
        <p:blipFill>
          <a:blip r:embed="rId3"/>
          <a:stretch>
            <a:fillRect/>
          </a:stretch>
        </p:blipFill>
        <p:spPr>
          <a:xfrm>
            <a:off x="7376956" y="1690687"/>
            <a:ext cx="3976843" cy="4486275"/>
          </a:xfrm>
          <a:prstGeom prst="rect">
            <a:avLst/>
          </a:prstGeom>
        </p:spPr>
      </p:pic>
    </p:spTree>
    <p:extLst>
      <p:ext uri="{BB962C8B-B14F-4D97-AF65-F5344CB8AC3E}">
        <p14:creationId xmlns:p14="http://schemas.microsoft.com/office/powerpoint/2010/main" val="2701039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F07D-F34B-4CB5-83E9-5D5FCFC3041E}"/>
              </a:ext>
            </a:extLst>
          </p:cNvPr>
          <p:cNvSpPr>
            <a:spLocks noGrp="1"/>
          </p:cNvSpPr>
          <p:nvPr>
            <p:ph type="title"/>
          </p:nvPr>
        </p:nvSpPr>
        <p:spPr/>
        <p:txBody>
          <a:bodyPr>
            <a:normAutofit/>
          </a:bodyPr>
          <a:lstStyle/>
          <a:p>
            <a:r>
              <a:rPr lang="en-SG" sz="3200" dirty="0"/>
              <a:t>Data Manipulation - West</a:t>
            </a:r>
          </a:p>
        </p:txBody>
      </p:sp>
      <p:sp>
        <p:nvSpPr>
          <p:cNvPr id="3" name="Content Placeholder 2">
            <a:extLst>
              <a:ext uri="{FF2B5EF4-FFF2-40B4-BE49-F238E27FC236}">
                <a16:creationId xmlns:a16="http://schemas.microsoft.com/office/drawing/2014/main" id="{03F8E384-2985-4614-BDE2-74163D3DF290}"/>
              </a:ext>
            </a:extLst>
          </p:cNvPr>
          <p:cNvSpPr>
            <a:spLocks noGrp="1"/>
          </p:cNvSpPr>
          <p:nvPr>
            <p:ph idx="1"/>
          </p:nvPr>
        </p:nvSpPr>
        <p:spPr/>
        <p:txBody>
          <a:bodyPr>
            <a:normAutofit/>
          </a:bodyPr>
          <a:lstStyle/>
          <a:p>
            <a:pPr marL="0" indent="0">
              <a:buNone/>
            </a:pPr>
            <a:r>
              <a:rPr lang="en-SG" sz="1800" dirty="0">
                <a:latin typeface="Courier New" panose="02070309020205020404" pitchFamily="49" charset="0"/>
                <a:cs typeface="Courier New" panose="02070309020205020404" pitchFamily="49" charset="0"/>
              </a:rPr>
              <a:t>west = ("BUKIT BATOK", "BUKIT PANJANG", "BUKIT TIMAH", "CHOA CHU KANG", "CLEMENTI", "JURONG EAST", "JURONG WEST")</a:t>
            </a:r>
          </a:p>
          <a:p>
            <a:pPr marL="0" indent="0">
              <a:buNone/>
            </a:pPr>
            <a:endParaRPr lang="en-SG" sz="1800" b="1" dirty="0">
              <a:latin typeface="Courier New" panose="02070309020205020404" pitchFamily="49" charset="0"/>
              <a:cs typeface="Courier New" panose="02070309020205020404" pitchFamily="49" charset="0"/>
            </a:endParaRPr>
          </a:p>
          <a:p>
            <a:pPr marL="0" indent="0">
              <a:buNone/>
            </a:pPr>
            <a:r>
              <a:rPr lang="en-SG" sz="1800" b="1" dirty="0">
                <a:latin typeface="Courier New" panose="02070309020205020404" pitchFamily="49" charset="0"/>
                <a:cs typeface="Courier New" panose="02070309020205020404" pitchFamily="49" charset="0"/>
              </a:rPr>
              <a:t>RENT</a:t>
            </a:r>
          </a:p>
          <a:p>
            <a:pPr marL="0" indent="0">
              <a:buNone/>
            </a:pPr>
            <a:r>
              <a:rPr lang="en-SG" sz="1800" dirty="0" err="1">
                <a:latin typeface="Courier New" panose="02070309020205020404" pitchFamily="49" charset="0"/>
                <a:cs typeface="Courier New" panose="02070309020205020404" pitchFamily="49" charset="0"/>
              </a:rPr>
              <a:t>westrent</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rentdf</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rentdf.town.isin</a:t>
            </a:r>
            <a:r>
              <a:rPr lang="en-SG" sz="1800" dirty="0">
                <a:latin typeface="Courier New" panose="02070309020205020404" pitchFamily="49" charset="0"/>
                <a:cs typeface="Courier New" panose="02070309020205020404" pitchFamily="49" charset="0"/>
              </a:rPr>
              <a:t>(west)]</a:t>
            </a:r>
          </a:p>
          <a:p>
            <a:pPr marL="0" indent="0">
              <a:buNone/>
            </a:pPr>
            <a:endParaRPr lang="en-SG" sz="1800" dirty="0">
              <a:latin typeface="Courier New" panose="02070309020205020404" pitchFamily="49" charset="0"/>
              <a:cs typeface="Courier New" panose="02070309020205020404" pitchFamily="49" charset="0"/>
            </a:endParaRPr>
          </a:p>
          <a:p>
            <a:pPr marL="0" indent="0">
              <a:buNone/>
            </a:pPr>
            <a:r>
              <a:rPr lang="en-SG" sz="1800" b="1" dirty="0">
                <a:latin typeface="Courier New" panose="02070309020205020404" pitchFamily="49" charset="0"/>
                <a:cs typeface="Courier New" panose="02070309020205020404" pitchFamily="49" charset="0"/>
              </a:rPr>
              <a:t>RESALE</a:t>
            </a:r>
          </a:p>
          <a:p>
            <a:pPr marL="0" indent="0">
              <a:buNone/>
            </a:pPr>
            <a:r>
              <a:rPr lang="en-SG" sz="1800" dirty="0" err="1">
                <a:latin typeface="Courier New" panose="02070309020205020404" pitchFamily="49" charset="0"/>
                <a:cs typeface="Courier New" panose="02070309020205020404" pitchFamily="49" charset="0"/>
              </a:rPr>
              <a:t>resaledf</a:t>
            </a:r>
            <a:r>
              <a:rPr lang="en-SG" sz="1800" dirty="0">
                <a:latin typeface="Courier New" panose="02070309020205020404" pitchFamily="49" charset="0"/>
                <a:cs typeface="Courier New" panose="02070309020205020404" pitchFamily="49" charset="0"/>
              </a:rPr>
              <a:t>['town'] = </a:t>
            </a:r>
            <a:r>
              <a:rPr lang="en-SG" sz="1800" dirty="0" err="1">
                <a:latin typeface="Courier New" panose="02070309020205020404" pitchFamily="49" charset="0"/>
                <a:cs typeface="Courier New" panose="02070309020205020404" pitchFamily="49" charset="0"/>
              </a:rPr>
              <a:t>resaledf</a:t>
            </a:r>
            <a:r>
              <a:rPr lang="en-SG" sz="1800" dirty="0">
                <a:latin typeface="Courier New" panose="02070309020205020404" pitchFamily="49" charset="0"/>
                <a:cs typeface="Courier New" panose="02070309020205020404" pitchFamily="49" charset="0"/>
              </a:rPr>
              <a:t>['town'].</a:t>
            </a:r>
            <a:r>
              <a:rPr lang="en-SG" sz="1800" dirty="0" err="1">
                <a:latin typeface="Courier New" panose="02070309020205020404" pitchFamily="49" charset="0"/>
                <a:cs typeface="Courier New" panose="02070309020205020404" pitchFamily="49" charset="0"/>
              </a:rPr>
              <a:t>str.upper</a:t>
            </a:r>
            <a:r>
              <a:rPr lang="en-SG" sz="1800" dirty="0">
                <a:latin typeface="Courier New" panose="02070309020205020404" pitchFamily="49" charset="0"/>
                <a:cs typeface="Courier New" panose="02070309020205020404" pitchFamily="49" charset="0"/>
              </a:rPr>
              <a:t>()</a:t>
            </a:r>
          </a:p>
          <a:p>
            <a:pPr marL="0" indent="0">
              <a:buNone/>
            </a:pPr>
            <a:r>
              <a:rPr lang="en-SG" sz="1800" dirty="0" err="1">
                <a:latin typeface="Courier New" panose="02070309020205020404" pitchFamily="49" charset="0"/>
                <a:cs typeface="Courier New" panose="02070309020205020404" pitchFamily="49" charset="0"/>
              </a:rPr>
              <a:t>westresale</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resaledf</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resaledf.town.isin</a:t>
            </a:r>
            <a:r>
              <a:rPr lang="en-SG" sz="1800" dirty="0">
                <a:latin typeface="Courier New" panose="02070309020205020404" pitchFamily="49" charset="0"/>
                <a:cs typeface="Courier New" panose="02070309020205020404" pitchFamily="49" charset="0"/>
              </a:rPr>
              <a:t>(west)]</a:t>
            </a:r>
          </a:p>
        </p:txBody>
      </p:sp>
    </p:spTree>
    <p:extLst>
      <p:ext uri="{BB962C8B-B14F-4D97-AF65-F5344CB8AC3E}">
        <p14:creationId xmlns:p14="http://schemas.microsoft.com/office/powerpoint/2010/main" val="288419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F07D-F34B-4CB5-83E9-5D5FCFC3041E}"/>
              </a:ext>
            </a:extLst>
          </p:cNvPr>
          <p:cNvSpPr>
            <a:spLocks noGrp="1"/>
          </p:cNvSpPr>
          <p:nvPr>
            <p:ph type="title"/>
          </p:nvPr>
        </p:nvSpPr>
        <p:spPr/>
        <p:txBody>
          <a:bodyPr>
            <a:normAutofit/>
          </a:bodyPr>
          <a:lstStyle/>
          <a:p>
            <a:r>
              <a:rPr lang="en-SG" sz="3200" dirty="0"/>
              <a:t>Data Manipulation – 2007 to 2018</a:t>
            </a:r>
          </a:p>
        </p:txBody>
      </p:sp>
      <p:sp>
        <p:nvSpPr>
          <p:cNvPr id="3" name="Content Placeholder 2">
            <a:extLst>
              <a:ext uri="{FF2B5EF4-FFF2-40B4-BE49-F238E27FC236}">
                <a16:creationId xmlns:a16="http://schemas.microsoft.com/office/drawing/2014/main" id="{03F8E384-2985-4614-BDE2-74163D3DF290}"/>
              </a:ext>
            </a:extLst>
          </p:cNvPr>
          <p:cNvSpPr>
            <a:spLocks noGrp="1"/>
          </p:cNvSpPr>
          <p:nvPr>
            <p:ph idx="1"/>
          </p:nvPr>
        </p:nvSpPr>
        <p:spPr/>
        <p:txBody>
          <a:bodyPr>
            <a:normAutofit/>
          </a:bodyPr>
          <a:lstStyle/>
          <a:p>
            <a:pPr marL="0" indent="0">
              <a:buNone/>
            </a:pPr>
            <a:r>
              <a:rPr lang="en-SG" sz="1800" dirty="0">
                <a:latin typeface="Courier New" panose="02070309020205020404" pitchFamily="49" charset="0"/>
                <a:cs typeface="Courier New" panose="02070309020205020404" pitchFamily="49" charset="0"/>
              </a:rPr>
              <a:t>years = "2007|2008|2009|2010|2011|2012|2013|2014|2015|2016|2017|2018“</a:t>
            </a:r>
          </a:p>
          <a:p>
            <a:pPr marL="0" indent="0">
              <a:buNone/>
            </a:pPr>
            <a:endParaRPr lang="en-SG" sz="1800" b="1" dirty="0">
              <a:latin typeface="Courier New" panose="02070309020205020404" pitchFamily="49" charset="0"/>
              <a:cs typeface="Courier New" panose="02070309020205020404" pitchFamily="49" charset="0"/>
            </a:endParaRPr>
          </a:p>
          <a:p>
            <a:pPr marL="0" indent="0">
              <a:buNone/>
            </a:pPr>
            <a:r>
              <a:rPr lang="en-SG" sz="1800" b="1" dirty="0">
                <a:latin typeface="Courier New" panose="02070309020205020404" pitchFamily="49" charset="0"/>
                <a:cs typeface="Courier New" panose="02070309020205020404" pitchFamily="49" charset="0"/>
              </a:rPr>
              <a:t>RENT</a:t>
            </a:r>
          </a:p>
          <a:p>
            <a:pPr marL="0" indent="0">
              <a:buNone/>
            </a:pPr>
            <a:r>
              <a:rPr lang="en-SG" sz="1800" dirty="0" err="1">
                <a:latin typeface="Courier New" panose="02070309020205020404" pitchFamily="49" charset="0"/>
                <a:cs typeface="Courier New" panose="02070309020205020404" pitchFamily="49" charset="0"/>
              </a:rPr>
              <a:t>yearswestrent</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westrent</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westrent</a:t>
            </a:r>
            <a:r>
              <a:rPr lang="en-SG" sz="1800" dirty="0">
                <a:latin typeface="Courier New" panose="02070309020205020404" pitchFamily="49" charset="0"/>
                <a:cs typeface="Courier New" panose="02070309020205020404" pitchFamily="49" charset="0"/>
              </a:rPr>
              <a:t>['quarter'].</a:t>
            </a:r>
            <a:r>
              <a:rPr lang="en-SG" sz="1800" dirty="0" err="1">
                <a:latin typeface="Courier New" panose="02070309020205020404" pitchFamily="49" charset="0"/>
                <a:cs typeface="Courier New" panose="02070309020205020404" pitchFamily="49" charset="0"/>
              </a:rPr>
              <a:t>str.contains</a:t>
            </a:r>
            <a:r>
              <a:rPr lang="en-SG" sz="1800" dirty="0">
                <a:latin typeface="Courier New" panose="02070309020205020404" pitchFamily="49" charset="0"/>
                <a:cs typeface="Courier New" panose="02070309020205020404" pitchFamily="49" charset="0"/>
              </a:rPr>
              <a:t>(years)]</a:t>
            </a:r>
          </a:p>
          <a:p>
            <a:pPr marL="0" indent="0">
              <a:buNone/>
            </a:pPr>
            <a:endParaRPr lang="en-SG" sz="1800" dirty="0">
              <a:latin typeface="Courier New" panose="02070309020205020404" pitchFamily="49" charset="0"/>
              <a:cs typeface="Courier New" panose="02070309020205020404" pitchFamily="49" charset="0"/>
            </a:endParaRPr>
          </a:p>
          <a:p>
            <a:pPr marL="0" indent="0">
              <a:buNone/>
            </a:pPr>
            <a:r>
              <a:rPr lang="en-SG" sz="1800" b="1" dirty="0">
                <a:latin typeface="Courier New" panose="02070309020205020404" pitchFamily="49" charset="0"/>
                <a:cs typeface="Courier New" panose="02070309020205020404" pitchFamily="49" charset="0"/>
              </a:rPr>
              <a:t>RESALE</a:t>
            </a:r>
          </a:p>
          <a:p>
            <a:pPr marL="0" indent="0">
              <a:buNone/>
            </a:pPr>
            <a:r>
              <a:rPr lang="en-SG" sz="1800" dirty="0" err="1">
                <a:latin typeface="Courier New" panose="02070309020205020404" pitchFamily="49" charset="0"/>
                <a:cs typeface="Courier New" panose="02070309020205020404" pitchFamily="49" charset="0"/>
              </a:rPr>
              <a:t>yearswestresale</a:t>
            </a:r>
            <a:r>
              <a:rPr lang="en-SG" sz="1800" dirty="0">
                <a:latin typeface="Courier New" panose="02070309020205020404" pitchFamily="49" charset="0"/>
                <a:cs typeface="Courier New" panose="02070309020205020404" pitchFamily="49" charset="0"/>
              </a:rPr>
              <a:t> = </a:t>
            </a:r>
            <a:r>
              <a:rPr lang="en-SG" sz="1800" dirty="0" err="1">
                <a:latin typeface="Courier New" panose="02070309020205020404" pitchFamily="49" charset="0"/>
                <a:cs typeface="Courier New" panose="02070309020205020404" pitchFamily="49" charset="0"/>
              </a:rPr>
              <a:t>westresale</a:t>
            </a:r>
            <a:r>
              <a:rPr lang="en-SG" sz="1800" dirty="0">
                <a:latin typeface="Courier New" panose="02070309020205020404" pitchFamily="49" charset="0"/>
                <a:cs typeface="Courier New" panose="02070309020205020404" pitchFamily="49" charset="0"/>
              </a:rPr>
              <a:t>[</a:t>
            </a:r>
            <a:r>
              <a:rPr lang="en-SG" sz="1800" dirty="0" err="1">
                <a:latin typeface="Courier New" panose="02070309020205020404" pitchFamily="49" charset="0"/>
                <a:cs typeface="Courier New" panose="02070309020205020404" pitchFamily="49" charset="0"/>
              </a:rPr>
              <a:t>westresale</a:t>
            </a:r>
            <a:r>
              <a:rPr lang="en-SG" sz="1800" dirty="0">
                <a:latin typeface="Courier New" panose="02070309020205020404" pitchFamily="49" charset="0"/>
                <a:cs typeface="Courier New" panose="02070309020205020404" pitchFamily="49" charset="0"/>
              </a:rPr>
              <a:t>['quarter'].</a:t>
            </a:r>
            <a:r>
              <a:rPr lang="en-SG" sz="1800" dirty="0" err="1">
                <a:latin typeface="Courier New" panose="02070309020205020404" pitchFamily="49" charset="0"/>
                <a:cs typeface="Courier New" panose="02070309020205020404" pitchFamily="49" charset="0"/>
              </a:rPr>
              <a:t>str.contains</a:t>
            </a:r>
            <a:r>
              <a:rPr lang="en-SG" sz="1800" dirty="0">
                <a:latin typeface="Courier New" panose="02070309020205020404" pitchFamily="49" charset="0"/>
                <a:cs typeface="Courier New" panose="02070309020205020404" pitchFamily="49" charset="0"/>
              </a:rPr>
              <a:t>(years)]</a:t>
            </a:r>
          </a:p>
        </p:txBody>
      </p:sp>
    </p:spTree>
    <p:extLst>
      <p:ext uri="{BB962C8B-B14F-4D97-AF65-F5344CB8AC3E}">
        <p14:creationId xmlns:p14="http://schemas.microsoft.com/office/powerpoint/2010/main" val="1506059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Courier New"/>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1463</Words>
  <Application>Microsoft Office PowerPoint</Application>
  <PresentationFormat>Widescreen</PresentationFormat>
  <Paragraphs>209</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Open Sans</vt:lpstr>
      <vt:lpstr>Office Theme</vt:lpstr>
      <vt:lpstr>RENT VS RESALE FLATS IN SINGAPORE</vt:lpstr>
      <vt:lpstr>Datasets</vt:lpstr>
      <vt:lpstr>STORY</vt:lpstr>
      <vt:lpstr>Number of Applications Registered for Resale and Rental Flats</vt:lpstr>
      <vt:lpstr>PowerPoint Presentation</vt:lpstr>
      <vt:lpstr>Median Rent by Town and Flat Type</vt:lpstr>
      <vt:lpstr>Median Resale Prices for Registered Applications by Town and Flat Type</vt:lpstr>
      <vt:lpstr>Data Manipulation - West</vt:lpstr>
      <vt:lpstr>Data Manipulation – 2007 to 2018</vt:lpstr>
      <vt:lpstr>Data Manipulation – 4-RM, 5-RM, &amp; EXEC</vt:lpstr>
      <vt:lpstr>Data Manipulation – Combining 2 dataframes</vt:lpstr>
      <vt:lpstr>Data Manipulation – Dropping N.A</vt:lpstr>
      <vt:lpstr>Data Manipulation – Changing dtypes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Jurong Innovation District (JID)</vt:lpstr>
      <vt:lpstr>Jurong Region Line (JRL)</vt:lpstr>
      <vt:lpstr>PowerPoint Presentation</vt:lpstr>
      <vt:lpstr>Recommendations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ST0248: Programming For Data Science CA2</dc:title>
  <dc:creator>KOH HONG JI</dc:creator>
  <cp:lastModifiedBy>#ANTHONY KOH HONG JI#</cp:lastModifiedBy>
  <cp:revision>33</cp:revision>
  <dcterms:created xsi:type="dcterms:W3CDTF">2020-02-16T09:29:10Z</dcterms:created>
  <dcterms:modified xsi:type="dcterms:W3CDTF">2025-03-29T11:58:49Z</dcterms:modified>
</cp:coreProperties>
</file>