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comments/comment2.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3.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6"/>
  </p:notesMasterIdLst>
  <p:handoutMasterIdLst>
    <p:handoutMasterId r:id="rId207"/>
  </p:handoutMasterIdLst>
  <p:sldIdLst>
    <p:sldId id="256" r:id="rId2"/>
    <p:sldId id="258" r:id="rId3"/>
    <p:sldId id="259" r:id="rId4"/>
    <p:sldId id="260" r:id="rId5"/>
    <p:sldId id="261" r:id="rId6"/>
    <p:sldId id="262" r:id="rId7"/>
    <p:sldId id="263" r:id="rId8"/>
    <p:sldId id="264" r:id="rId9"/>
    <p:sldId id="265" r:id="rId10"/>
    <p:sldId id="456" r:id="rId11"/>
    <p:sldId id="457" r:id="rId12"/>
    <p:sldId id="267" r:id="rId13"/>
    <p:sldId id="268" r:id="rId14"/>
    <p:sldId id="269" r:id="rId15"/>
    <p:sldId id="270" r:id="rId16"/>
    <p:sldId id="271" r:id="rId17"/>
    <p:sldId id="45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459" r:id="rId100"/>
    <p:sldId id="355" r:id="rId101"/>
    <p:sldId id="356" r:id="rId102"/>
    <p:sldId id="357" r:id="rId103"/>
    <p:sldId id="358" r:id="rId104"/>
    <p:sldId id="360" r:id="rId105"/>
    <p:sldId id="361" r:id="rId106"/>
    <p:sldId id="359" r:id="rId107"/>
    <p:sldId id="362" r:id="rId108"/>
    <p:sldId id="363" r:id="rId109"/>
    <p:sldId id="364" r:id="rId110"/>
    <p:sldId id="460" r:id="rId111"/>
    <p:sldId id="458" r:id="rId112"/>
    <p:sldId id="462" r:id="rId113"/>
    <p:sldId id="365" r:id="rId114"/>
    <p:sldId id="461" r:id="rId115"/>
    <p:sldId id="366" r:id="rId116"/>
    <p:sldId id="367" r:id="rId117"/>
    <p:sldId id="463"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Langsworth" initials="AL" lastIdx="3" clrIdx="0">
    <p:extLst>
      <p:ext uri="{19B8F6BF-5375-455C-9EA6-DF929625EA0E}">
        <p15:presenceInfo xmlns:p15="http://schemas.microsoft.com/office/powerpoint/2012/main" userId="6bd8bfadc673e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9003" autoAdjust="0"/>
  </p:normalViewPr>
  <p:slideViewPr>
    <p:cSldViewPr>
      <p:cViewPr varScale="1">
        <p:scale>
          <a:sx n="162" d="100"/>
          <a:sy n="162" d="100"/>
        </p:scale>
        <p:origin x="204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7-14T13:31:43.621" idx="3">
    <p:pos x="10" y="10"/>
    <p:text>TODO: Look at OWASP definitions</p:text>
    <p:extLst>
      <p:ext uri="{C676402C-5697-4E1C-873F-D02D1690AC5C}">
        <p15:threadingInfo xmlns:p15="http://schemas.microsoft.com/office/powerpoint/2012/main" timeZoneBias="-6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07-14T13:21:48.569" idx="1">
    <p:pos x="10" y="10"/>
    <p:text>Show wha tother things are stored in memory, particularly return addresses</p:text>
    <p:extLst>
      <p:ext uri="{C676402C-5697-4E1C-873F-D02D1690AC5C}">
        <p15:threadingInfo xmlns:p15="http://schemas.microsoft.com/office/powerpoint/2012/main" timeZoneBias="-6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7-14T13:27:10.712" idx="2">
    <p:pos x="10" y="10"/>
    <p:text>"XSS flaws occur whenever an application takes untrusted data and sends it to a web browser without proper validation and escaping. XSS allows attackers to execute scripts in the victim’s browser which can hijack user sessions, deface web sites, or redirect the user to malicious sites." from Kar Phillips</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5/08/2013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5/08/2013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rmationweek.com/news/security/showArticle.jhtml?articleID=19900022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53DA1890-F5C2-4B87-A6D7-A78D01CF0412}" type="slidenum">
              <a:rPr lang="en-AU" smtClean="0"/>
              <a:pPr/>
              <a:t>1</a:t>
            </a:fld>
            <a:endParaRPr lang="en-AU"/>
          </a:p>
        </p:txBody>
      </p:sp>
      <p:sp>
        <p:nvSpPr>
          <p:cNvPr id="5" name="Footer Placeholder 4"/>
          <p:cNvSpPr>
            <a:spLocks noGrp="1"/>
          </p:cNvSpPr>
          <p:nvPr>
            <p:ph type="ftr" sz="quarter" idx="11"/>
          </p:nvPr>
        </p:nvSpPr>
        <p:spPr/>
        <p:txBody>
          <a:bodyPr/>
          <a:lstStyle/>
          <a:p>
            <a:endParaRPr lang="en-AU"/>
          </a:p>
        </p:txBody>
      </p:sp>
    </p:spTree>
    <p:extLst>
      <p:ext uri="{BB962C8B-B14F-4D97-AF65-F5344CB8AC3E}">
        <p14:creationId xmlns:p14="http://schemas.microsoft.com/office/powerpoint/2010/main" val="216416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Continue</a:t>
            </a:r>
            <a:r>
              <a:rPr lang="en-AU" baseline="0" dirty="0" smtClean="0"/>
              <a:t> car comparison.</a:t>
            </a:r>
          </a:p>
          <a:p>
            <a:pPr lvl="1">
              <a:buFont typeface="Arial" charset="0"/>
              <a:buChar char="•"/>
            </a:pPr>
            <a:r>
              <a:rPr lang="en-AU" baseline="0" dirty="0" smtClean="0"/>
              <a:t>If I buy a car that underperforms, I have a warranty or other legal recourse. Not with software.</a:t>
            </a:r>
          </a:p>
          <a:p>
            <a:pPr lvl="1">
              <a:buFont typeface="Arial" charset="0"/>
              <a:buChar char="•"/>
            </a:pPr>
            <a:r>
              <a:rPr lang="en-AU" baseline="0" dirty="0" smtClean="0"/>
              <a:t>No “ANCAP safety rating” or equivalent.</a:t>
            </a:r>
            <a:endParaRPr lang="en-AU" dirty="0" smtClean="0"/>
          </a:p>
          <a:p>
            <a:pPr>
              <a:buFont typeface="Arial" charset="0"/>
              <a:buChar char="•"/>
            </a:pPr>
            <a:r>
              <a:rPr lang="en-AU" dirty="0" smtClean="0"/>
              <a:t>Examples</a:t>
            </a:r>
            <a:r>
              <a:rPr lang="en-AU" baseline="0" dirty="0" smtClean="0"/>
              <a:t> of “silver bullet” standards are PCI-DSS or CCEV. US standards include FIPS or HIPAA.</a:t>
            </a:r>
            <a:endParaRPr lang="en-AU" dirty="0" smtClean="0"/>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dirty="0"/>
          </a:p>
        </p:txBody>
      </p:sp>
    </p:spTree>
    <p:extLst>
      <p:ext uri="{BB962C8B-B14F-4D97-AF65-F5344CB8AC3E}">
        <p14:creationId xmlns:p14="http://schemas.microsoft.com/office/powerpoint/2010/main" val="282399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a:t>
            </a:r>
            <a:r>
              <a:rPr lang="en-AU" baseline="0" dirty="0" smtClean="0"/>
              <a:t> background section describes the background understanding of application development required to understand how to make application development more secure.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a:t>
            </a:fld>
            <a:endParaRPr lang="en-US"/>
          </a:p>
        </p:txBody>
      </p:sp>
    </p:spTree>
    <p:extLst>
      <p:ext uri="{BB962C8B-B14F-4D97-AF65-F5344CB8AC3E}">
        <p14:creationId xmlns:p14="http://schemas.microsoft.com/office/powerpoint/2010/main" val="159118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This is a simplification but adequate for the exam.</a:t>
            </a:r>
          </a:p>
          <a:p>
            <a:pPr>
              <a:buFont typeface="Arial" charset="0"/>
              <a:buNone/>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20</a:t>
            </a:fld>
            <a:endParaRPr lang="en-US" dirty="0"/>
          </a:p>
        </p:txBody>
      </p:sp>
    </p:spTree>
    <p:extLst>
      <p:ext uri="{BB962C8B-B14F-4D97-AF65-F5344CB8AC3E}">
        <p14:creationId xmlns:p14="http://schemas.microsoft.com/office/powerpoint/2010/main" val="138699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Assembler</a:t>
            </a:r>
            <a:r>
              <a:rPr lang="en-AU" baseline="0" dirty="0" smtClean="0"/>
              <a:t> (red) is in hexadecimal (base 16 ) numbers.</a:t>
            </a:r>
          </a:p>
          <a:p>
            <a:pPr>
              <a:buFont typeface="Arial" charset="0"/>
              <a:buChar char="•"/>
            </a:pPr>
            <a:r>
              <a:rPr lang="en-AU" baseline="0" dirty="0" smtClean="0"/>
              <a:t>Machine Code is barely readable.</a:t>
            </a:r>
          </a:p>
          <a:p>
            <a:pPr>
              <a:buFont typeface="Arial" charset="0"/>
              <a:buChar char="•"/>
            </a:pPr>
            <a:r>
              <a:rPr lang="en-AU" baseline="0" dirty="0" smtClean="0"/>
              <a:t>Higher level languages, C# in this example, are much more concise and easier to read.</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1051022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Object Orientation</a:t>
            </a:r>
            <a:r>
              <a:rPr lang="en-AU" baseline="0" dirty="0" smtClean="0"/>
              <a:t> is covered in many text books but is really not relevant.</a:t>
            </a:r>
            <a:endParaRPr lang="en-AU" dirty="0" smtClean="0"/>
          </a:p>
          <a:p>
            <a:pPr>
              <a:buFont typeface="Arial" charset="0"/>
              <a:buChar char="•"/>
            </a:pPr>
            <a:r>
              <a:rPr lang="en-AU" dirty="0" smtClean="0"/>
              <a:t>COBOL</a:t>
            </a:r>
            <a:r>
              <a:rPr lang="en-AU" baseline="0" dirty="0" smtClean="0"/>
              <a:t> is very much “out of fashion” with younger developers and lacks many newer facilities but is still heavily used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271916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The larger the circle,</a:t>
            </a:r>
            <a:r>
              <a:rPr lang="en-AU" baseline="0" dirty="0" smtClean="0"/>
              <a:t> the more capabilities the environment has. </a:t>
            </a:r>
          </a:p>
          <a:p>
            <a:pPr>
              <a:buFont typeface="Arial" charset="0"/>
              <a:buChar char="•"/>
            </a:pPr>
            <a:r>
              <a:rPr lang="en-AU" baseline="0" dirty="0" smtClean="0"/>
              <a:t>The larger the circle, the greater security risk.</a:t>
            </a:r>
          </a:p>
          <a:p>
            <a:pPr>
              <a:buFont typeface="Arial" charset="0"/>
              <a:buChar char="•"/>
            </a:pPr>
            <a:endParaRPr lang="en-AU" baseline="0" dirty="0" smtClean="0"/>
          </a:p>
          <a:p>
            <a:pPr>
              <a:buFont typeface="Arial" charset="0"/>
              <a:buChar char="•"/>
            </a:pPr>
            <a:r>
              <a:rPr lang="en-AU" baseline="0" dirty="0" err="1" smtClean="0"/>
              <a:t>E.g</a:t>
            </a:r>
            <a:r>
              <a:rPr lang="en-AU" baseline="0" dirty="0" smtClean="0"/>
              <a:t> ActiveX control can access local files on the computer, Java Applets cannot (some exceptions).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38</a:t>
            </a:fld>
            <a:endParaRPr lang="en-US"/>
          </a:p>
        </p:txBody>
      </p:sp>
    </p:spTree>
    <p:extLst>
      <p:ext uri="{BB962C8B-B14F-4D97-AF65-F5344CB8AC3E}">
        <p14:creationId xmlns:p14="http://schemas.microsoft.com/office/powerpoint/2010/main" val="2696413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The larger the circle,</a:t>
            </a:r>
            <a:r>
              <a:rPr lang="en-AU" baseline="0" dirty="0" smtClean="0"/>
              <a:t> the more capabilities the environment has. </a:t>
            </a:r>
          </a:p>
          <a:p>
            <a:pPr>
              <a:buFont typeface="Arial" charset="0"/>
              <a:buChar char="•"/>
            </a:pPr>
            <a:r>
              <a:rPr lang="en-AU" baseline="0" dirty="0" smtClean="0"/>
              <a:t>The larger the circle, the greater security risk.</a:t>
            </a:r>
          </a:p>
          <a:p>
            <a:pPr>
              <a:buFont typeface="Arial" charset="0"/>
              <a:buChar char="•"/>
            </a:pPr>
            <a:endParaRPr lang="en-AU" baseline="0" dirty="0" smtClean="0"/>
          </a:p>
          <a:p>
            <a:pPr>
              <a:buFont typeface="Arial" charset="0"/>
              <a:buChar char="•"/>
            </a:pPr>
            <a:r>
              <a:rPr lang="en-AU" baseline="0" dirty="0" err="1" smtClean="0"/>
              <a:t>E.g</a:t>
            </a:r>
            <a:r>
              <a:rPr lang="en-AU" baseline="0" dirty="0" smtClean="0"/>
              <a:t> ActiveX control can access local files on the computer, Java Applets cannot (some exceptions).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39</a:t>
            </a:fld>
            <a:endParaRPr lang="en-US"/>
          </a:p>
        </p:txBody>
      </p:sp>
    </p:spTree>
    <p:extLst>
      <p:ext uri="{BB962C8B-B14F-4D97-AF65-F5344CB8AC3E}">
        <p14:creationId xmlns:p14="http://schemas.microsoft.com/office/powerpoint/2010/main" val="405054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Note that browsers</a:t>
            </a:r>
            <a:r>
              <a:rPr lang="en-AU" baseline="0" dirty="0" smtClean="0"/>
              <a:t> that support ActiveX controls will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43</a:t>
            </a:fld>
            <a:endParaRPr lang="en-US"/>
          </a:p>
        </p:txBody>
      </p:sp>
    </p:spTree>
    <p:extLst>
      <p:ext uri="{BB962C8B-B14F-4D97-AF65-F5344CB8AC3E}">
        <p14:creationId xmlns:p14="http://schemas.microsoft.com/office/powerpoint/2010/main" val="383321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0" dirty="0" smtClean="0"/>
              <a:t>Vendors that include </a:t>
            </a:r>
            <a:r>
              <a:rPr lang="en-AU" b="0" baseline="0" dirty="0" smtClean="0"/>
              <a:t>open source components still need to support their open source components so there are no gabs in responsibility or liability</a:t>
            </a:r>
            <a:r>
              <a:rPr lang="en-AU" b="1" baseline="0" dirty="0" smtClean="0">
                <a:solidFill>
                  <a:srgbClr val="FF0000"/>
                </a:solidFill>
              </a:rPr>
              <a:t> </a:t>
            </a:r>
            <a:r>
              <a:rPr lang="en-AU" b="0" baseline="0" dirty="0" smtClean="0">
                <a:solidFill>
                  <a:srgbClr val="FF0000"/>
                </a:solidFill>
              </a:rPr>
              <a:t>You don’t realise the importance of an open source </a:t>
            </a:r>
            <a:r>
              <a:rPr lang="en-AU" b="0" baseline="0" dirty="0" err="1" smtClean="0">
                <a:solidFill>
                  <a:srgbClr val="FF0000"/>
                </a:solidFill>
              </a:rPr>
              <a:t>servlet</a:t>
            </a:r>
            <a:r>
              <a:rPr lang="en-AU" b="0" baseline="0" dirty="0" smtClean="0">
                <a:solidFill>
                  <a:srgbClr val="FF0000"/>
                </a:solidFill>
              </a:rPr>
              <a:t> e</a:t>
            </a:r>
            <a:r>
              <a:rPr lang="en-AU" b="0" baseline="0" dirty="0" smtClean="0"/>
              <a:t>ngine (Tomcat), Apache server or JDBC driver until it isn’t working and no-one wants to take ownership.</a:t>
            </a:r>
          </a:p>
          <a:p>
            <a:pPr>
              <a:buFont typeface="Arial" charset="0"/>
              <a:buChar char="•"/>
            </a:pPr>
            <a:r>
              <a:rPr lang="en-AU" b="0" baseline="0" dirty="0" smtClean="0"/>
              <a:t>Application developers may need permission from the legal department to use open source software, whether it be by using a library or copy and pasting code from another source, particularly sample </a:t>
            </a:r>
          </a:p>
          <a:p>
            <a:pPr>
              <a:buFont typeface="Arial" charset="0"/>
              <a:buChar char="•"/>
            </a:pPr>
            <a:endParaRPr lang="en-AU" b="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50</a:t>
            </a:fld>
            <a:endParaRPr lang="en-US"/>
          </a:p>
        </p:txBody>
      </p:sp>
    </p:spTree>
    <p:extLst>
      <p:ext uri="{BB962C8B-B14F-4D97-AF65-F5344CB8AC3E}">
        <p14:creationId xmlns:p14="http://schemas.microsoft.com/office/powerpoint/2010/main" val="1655525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Apologies to Douglas Adams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68456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1522710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61</a:t>
            </a:fld>
            <a:endParaRPr lang="en-US"/>
          </a:p>
        </p:txBody>
      </p:sp>
    </p:spTree>
    <p:extLst>
      <p:ext uri="{BB962C8B-B14F-4D97-AF65-F5344CB8AC3E}">
        <p14:creationId xmlns:p14="http://schemas.microsoft.com/office/powerpoint/2010/main" val="422891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In practise, the database will create keep</a:t>
            </a:r>
            <a:r>
              <a:rPr lang="en-AU" baseline="0" dirty="0" smtClean="0"/>
              <a:t> track of the changes made in a transaction log or journal when a transaction begins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939972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71</a:t>
            </a:fld>
            <a:endParaRPr lang="en-US"/>
          </a:p>
        </p:txBody>
      </p:sp>
    </p:spTree>
    <p:extLst>
      <p:ext uri="{BB962C8B-B14F-4D97-AF65-F5344CB8AC3E}">
        <p14:creationId xmlns:p14="http://schemas.microsoft.com/office/powerpoint/2010/main" val="282250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152110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 defined process is more important</a:t>
            </a:r>
            <a:r>
              <a:rPr lang="en-AU" baseline="0" dirty="0" smtClean="0"/>
              <a:t> as the project size and complexity increases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396475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Often many more steps and these are, in turn, broken down but these are the core processes rarely missed in a non-trivial project.</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79</a:t>
            </a:fld>
            <a:endParaRPr lang="en-US"/>
          </a:p>
        </p:txBody>
      </p:sp>
    </p:spTree>
    <p:extLst>
      <p:ext uri="{BB962C8B-B14F-4D97-AF65-F5344CB8AC3E}">
        <p14:creationId xmlns:p14="http://schemas.microsoft.com/office/powerpoint/2010/main" val="614264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Sometimes broken down into more specific, granular steps</a:t>
            </a:r>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80</a:t>
            </a:fld>
            <a:endParaRPr lang="en-US"/>
          </a:p>
        </p:txBody>
      </p:sp>
    </p:spTree>
    <p:extLst>
      <p:ext uri="{BB962C8B-B14F-4D97-AF65-F5344CB8AC3E}">
        <p14:creationId xmlns:p14="http://schemas.microsoft.com/office/powerpoint/2010/main" val="2887278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Better able to cope</a:t>
            </a:r>
            <a:r>
              <a:rPr lang="en-AU" baseline="0" dirty="0" smtClean="0"/>
              <a:t> with change.</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85</a:t>
            </a:fld>
            <a:endParaRPr lang="en-US"/>
          </a:p>
        </p:txBody>
      </p:sp>
    </p:spTree>
    <p:extLst>
      <p:ext uri="{BB962C8B-B14F-4D97-AF65-F5344CB8AC3E}">
        <p14:creationId xmlns:p14="http://schemas.microsoft.com/office/powerpoint/2010/main" val="333457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Even</a:t>
            </a:r>
            <a:r>
              <a:rPr lang="en-AU" baseline="0" dirty="0" smtClean="0"/>
              <a:t> more </a:t>
            </a:r>
            <a:r>
              <a:rPr lang="en-AU" dirty="0" smtClean="0"/>
              <a:t>able to cope</a:t>
            </a:r>
            <a:r>
              <a:rPr lang="en-AU" baseline="0" dirty="0" smtClean="0"/>
              <a:t> with change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Reducing the iteration period creates sprints from SCRUM/</a:t>
            </a:r>
            <a:r>
              <a:rPr lang="en-AU" baseline="0" dirty="0" err="1" smtClean="0"/>
              <a:t>Agle</a:t>
            </a:r>
            <a:endParaRPr lang="en-AU" baseline="0" dirty="0" smtClean="0"/>
          </a:p>
          <a:p>
            <a:pPr marL="0" marR="0" indent="0" algn="l" defTabSz="914400" rtl="0" eaLnBrk="0" fontAlgn="base" latinLnBrk="0" hangingPunct="0">
              <a:lnSpc>
                <a:spcPct val="100000"/>
              </a:lnSpc>
              <a:spcBef>
                <a:spcPct val="30000"/>
              </a:spcBef>
              <a:spcAft>
                <a:spcPct val="0"/>
              </a:spcAft>
              <a:buClrTx/>
              <a:buSzTx/>
              <a:buFont typeface="Arial" charset="0"/>
              <a:buNone/>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86</a:t>
            </a:fld>
            <a:endParaRPr lang="en-US"/>
          </a:p>
        </p:txBody>
      </p:sp>
    </p:spTree>
    <p:extLst>
      <p:ext uri="{BB962C8B-B14F-4D97-AF65-F5344CB8AC3E}">
        <p14:creationId xmlns:p14="http://schemas.microsoft.com/office/powerpoint/2010/main" val="3355958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More detail on newer methodologies can be found at the end of the slides</a:t>
            </a: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87</a:t>
            </a:fld>
            <a:endParaRPr lang="en-US"/>
          </a:p>
        </p:txBody>
      </p:sp>
    </p:spTree>
    <p:extLst>
      <p:ext uri="{BB962C8B-B14F-4D97-AF65-F5344CB8AC3E}">
        <p14:creationId xmlns:p14="http://schemas.microsoft.com/office/powerpoint/2010/main" val="307718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None/>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dirty="0" smtClean="0"/>
          </a:p>
        </p:txBody>
      </p:sp>
    </p:spTree>
    <p:extLst>
      <p:ext uri="{BB962C8B-B14F-4D97-AF65-F5344CB8AC3E}">
        <p14:creationId xmlns:p14="http://schemas.microsoft.com/office/powerpoint/2010/main" val="437251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Problem: CMM and CMMI are not security related and are concerned with the repeatability</a:t>
            </a:r>
            <a:r>
              <a:rPr lang="en-AU" baseline="0" dirty="0" smtClean="0"/>
              <a:t> and predictability of the process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3192143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Security related</a:t>
            </a:r>
            <a:r>
              <a:rPr lang="en-AU" baseline="0" dirty="0" smtClean="0"/>
              <a:t> content that will be examined.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94</a:t>
            </a:fld>
            <a:endParaRPr lang="en-US"/>
          </a:p>
        </p:txBody>
      </p:sp>
    </p:spTree>
    <p:extLst>
      <p:ext uri="{BB962C8B-B14F-4D97-AF65-F5344CB8AC3E}">
        <p14:creationId xmlns:p14="http://schemas.microsoft.com/office/powerpoint/2010/main" val="163980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53DA1890-F5C2-4B87-A6D7-A78D01CF0412}" type="slidenum">
              <a:rPr lang="en-AU" smtClean="0"/>
              <a:pPr/>
              <a:t>98</a:t>
            </a:fld>
            <a:endParaRPr lang="en-AU"/>
          </a:p>
        </p:txBody>
      </p:sp>
    </p:spTree>
    <p:extLst>
      <p:ext uri="{BB962C8B-B14F-4D97-AF65-F5344CB8AC3E}">
        <p14:creationId xmlns:p14="http://schemas.microsoft.com/office/powerpoint/2010/main" val="259216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err="1" smtClean="0"/>
              <a:t>Banned.h</a:t>
            </a:r>
            <a:r>
              <a:rPr lang="en-AU" baseline="0" dirty="0" smtClean="0"/>
              <a:t> replaces all calls to buffer overflow prone APIs with compilation errors to help developers find them and prevent new use</a:t>
            </a:r>
          </a:p>
          <a:p>
            <a:pPr>
              <a:buFont typeface="Arial" charset="0"/>
              <a:buChar char="•"/>
            </a:pPr>
            <a:r>
              <a:rPr lang="en-AU" baseline="0" dirty="0" smtClean="0"/>
              <a:t>Static analysis tools scan code for potential security issues. Fast and consistent but prone to false positives.</a:t>
            </a:r>
          </a:p>
          <a:p>
            <a:pPr>
              <a:buFont typeface="Arial" charset="0"/>
              <a:buChar char="•"/>
            </a:pPr>
            <a:r>
              <a:rPr lang="en-AU" baseline="0" dirty="0" smtClean="0"/>
              <a:t>Code reviews = manual code inspection by trained personnel. Slow and inconsistent but the best way to find security issues.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100</a:t>
            </a:fld>
            <a:endParaRPr lang="en-US"/>
          </a:p>
        </p:txBody>
      </p:sp>
    </p:spTree>
    <p:extLst>
      <p:ext uri="{BB962C8B-B14F-4D97-AF65-F5344CB8AC3E}">
        <p14:creationId xmlns:p14="http://schemas.microsoft.com/office/powerpoint/2010/main" val="1909611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101</a:t>
            </a:fld>
            <a:endParaRPr lang="en-US"/>
          </a:p>
        </p:txBody>
      </p:sp>
    </p:spTree>
    <p:extLst>
      <p:ext uri="{BB962C8B-B14F-4D97-AF65-F5344CB8AC3E}">
        <p14:creationId xmlns:p14="http://schemas.microsoft.com/office/powerpoint/2010/main" val="1560455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3520549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Do not need to know SQL. Just that it is the main way of using relational databases.</a:t>
            </a:r>
          </a:p>
          <a:p>
            <a:pPr>
              <a:buFont typeface="Arial" charset="0"/>
              <a:buChar char="•"/>
            </a:pPr>
            <a:r>
              <a:rPr lang="en-AU" baseline="0" dirty="0" smtClean="0"/>
              <a:t>This is only a simple example. Much more powerful attacks are possible.</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3364409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Lots of examples other than HTML</a:t>
            </a:r>
            <a:r>
              <a:rPr lang="en-AU" baseline="0" dirty="0" smtClean="0"/>
              <a:t> and SQL, e.g. XML, XSLT, Regular expressions, LDAP queries, URLs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107</a:t>
            </a:fld>
            <a:endParaRPr lang="en-US"/>
          </a:p>
        </p:txBody>
      </p:sp>
    </p:spTree>
    <p:extLst>
      <p:ext uri="{BB962C8B-B14F-4D97-AF65-F5344CB8AC3E}">
        <p14:creationId xmlns:p14="http://schemas.microsoft.com/office/powerpoint/2010/main" val="3333761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109</a:t>
            </a:fld>
            <a:endParaRPr lang="en-US"/>
          </a:p>
        </p:txBody>
      </p:sp>
    </p:spTree>
    <p:extLst>
      <p:ext uri="{BB962C8B-B14F-4D97-AF65-F5344CB8AC3E}">
        <p14:creationId xmlns:p14="http://schemas.microsoft.com/office/powerpoint/2010/main" val="4070137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Persistent cookies = saved to disk rather than file and retained after the browser closes</a:t>
            </a:r>
          </a:p>
          <a:p>
            <a:pPr>
              <a:buFont typeface="Arial" charset="0"/>
              <a:buChar char="•"/>
            </a:pPr>
            <a:r>
              <a:rPr lang="en-AU" baseline="0" dirty="0" smtClean="0"/>
              <a:t>Amazon </a:t>
            </a:r>
            <a:r>
              <a:rPr lang="en-AU" baseline="0" dirty="0" err="1" smtClean="0"/>
              <a:t>reauthenticates</a:t>
            </a:r>
            <a:r>
              <a:rPr lang="en-AU" baseline="0" dirty="0" smtClean="0"/>
              <a:t> for sensitive operations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303851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to presenter: There are many, many slides for the background information and the background sections are in order of decreasing importance. If you are running over time, go through the SDLC section quickly and get on to the content, since that is the focus of the domain.</a:t>
            </a:r>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a:t>
            </a:fld>
            <a:endParaRPr lang="en-US" dirty="0"/>
          </a:p>
        </p:txBody>
      </p:sp>
    </p:spTree>
    <p:extLst>
      <p:ext uri="{BB962C8B-B14F-4D97-AF65-F5344CB8AC3E}">
        <p14:creationId xmlns:p14="http://schemas.microsoft.com/office/powerpoint/2010/main" val="2299043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Temporal = time related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2657890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Unlike other attacks, these are intentionally created.</a:t>
            </a:r>
          </a:p>
          <a:p>
            <a:pPr>
              <a:buFont typeface="Arial" charset="0"/>
              <a:buChar char="•"/>
            </a:pPr>
            <a:r>
              <a:rPr lang="en-AU" dirty="0" smtClean="0"/>
              <a:t>Only</a:t>
            </a:r>
            <a:r>
              <a:rPr lang="en-AU" baseline="0" dirty="0" smtClean="0"/>
              <a:t> examples.</a:t>
            </a:r>
            <a:endParaRPr lang="en-AU" dirty="0" smtClean="0"/>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123</a:t>
            </a:fld>
            <a:endParaRPr lang="en-US"/>
          </a:p>
        </p:txBody>
      </p:sp>
    </p:spTree>
    <p:extLst>
      <p:ext uri="{BB962C8B-B14F-4D97-AF65-F5344CB8AC3E}">
        <p14:creationId xmlns:p14="http://schemas.microsoft.com/office/powerpoint/2010/main" val="1586584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Spear Phishing = targeted Phishing,</a:t>
            </a:r>
            <a:r>
              <a:rPr lang="en-AU" baseline="0" dirty="0" smtClean="0"/>
              <a:t> e.g. E-mail customized with a certain organization’s logo and colour scheme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5414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buffer overflows occur when the buffer is too small for the string (or other data) being copied into the buffer.</a:t>
            </a:r>
          </a:p>
          <a:p>
            <a:pPr marL="228600" indent="-228600">
              <a:buAutoNum type="alphaUcParenR"/>
            </a:pPr>
            <a:r>
              <a:rPr lang="en-AU" dirty="0" smtClean="0"/>
              <a:t>Is</a:t>
            </a:r>
            <a:r>
              <a:rPr lang="en-AU" baseline="0" dirty="0" smtClean="0"/>
              <a:t> incorrect. Although increasing the buffer size will decrease the likelihood of a buffer overflow, it will not prevent a buffer overflow unless the string will always be shorter than the buffer.</a:t>
            </a:r>
          </a:p>
          <a:p>
            <a:pPr marL="228600" indent="-228600">
              <a:buAutoNum type="alphaUcParenR"/>
            </a:pPr>
            <a:r>
              <a:rPr lang="en-AU" baseline="0" dirty="0" smtClean="0"/>
              <a:t>Is incorrect. Although only copying as much of the string that can fit will prevent a buffer over flow, this will not help the user if their data is frequently truncated.</a:t>
            </a:r>
          </a:p>
          <a:p>
            <a:pPr marL="228600" indent="-228600">
              <a:buAutoNum type="alphaUcParenR"/>
            </a:pPr>
            <a:r>
              <a:rPr lang="en-AU" baseline="0" dirty="0" smtClean="0"/>
              <a:t>Is correct. A combination of B and C will solve the problem the best.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127</a:t>
            </a:fld>
            <a:endParaRPr lang="en-US"/>
          </a:p>
        </p:txBody>
      </p:sp>
    </p:spTree>
    <p:extLst>
      <p:ext uri="{BB962C8B-B14F-4D97-AF65-F5344CB8AC3E}">
        <p14:creationId xmlns:p14="http://schemas.microsoft.com/office/powerpoint/2010/main" val="1563441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buffer overflows occur when the buffer is too small for the string (or other data) being copied into the buffer.</a:t>
            </a:r>
          </a:p>
          <a:p>
            <a:pPr marL="228600" indent="-228600">
              <a:buAutoNum type="alphaUcParenR"/>
            </a:pPr>
            <a:r>
              <a:rPr lang="en-AU" dirty="0" smtClean="0"/>
              <a:t>Is</a:t>
            </a:r>
            <a:r>
              <a:rPr lang="en-AU" baseline="0" dirty="0" smtClean="0"/>
              <a:t> incorrect. Although increasing the buffer size will decrease the likelihood of a buffer overflow, it will not prevent a buffer overflow unless the string will always be shorter than the buffer.</a:t>
            </a:r>
          </a:p>
          <a:p>
            <a:pPr marL="228600" indent="-228600">
              <a:buAutoNum type="alphaUcParenR"/>
            </a:pPr>
            <a:r>
              <a:rPr lang="en-AU" baseline="0" dirty="0" smtClean="0"/>
              <a:t>Is incorrect. Although only copying as much of the string that can fit will prevent a buffer over flow, this will not help the user if their data is frequently truncated.</a:t>
            </a:r>
          </a:p>
          <a:p>
            <a:pPr marL="228600" indent="-228600">
              <a:buAutoNum type="alphaUcParenR"/>
            </a:pPr>
            <a:r>
              <a:rPr lang="en-AU" baseline="0" dirty="0" smtClean="0"/>
              <a:t>Is correct. A combination of B and C will solve the problem </a:t>
            </a:r>
            <a:r>
              <a:rPr lang="en-AU" baseline="0" smtClean="0"/>
              <a:t>the best.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4142733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XSS only occurs from one frame or browser window into another.</a:t>
            </a:r>
          </a:p>
          <a:p>
            <a:pPr marL="228600" indent="-228600">
              <a:buAutoNum type="alphaUcParenR"/>
            </a:pPr>
            <a:r>
              <a:rPr lang="en-AU" baseline="0" dirty="0" smtClean="0"/>
              <a:t>Is correct. An apostrophe has special meaning to SQL and is the best answer.</a:t>
            </a:r>
          </a:p>
          <a:p>
            <a:pPr marL="228600" indent="-228600">
              <a:buAutoNum type="alphaUcParenR"/>
            </a:pPr>
            <a:r>
              <a:rPr lang="en-AU" baseline="0" dirty="0" smtClean="0"/>
              <a:t>Is incorrect. Although technically possible, “O’Brian” is not long and should not cause a buffer overflow.</a:t>
            </a:r>
          </a:p>
          <a:p>
            <a:pPr marL="228600" indent="-228600">
              <a:buAutoNum type="alphaUcParenR"/>
            </a:pPr>
            <a:r>
              <a:rPr lang="en-AU" baseline="0" dirty="0" smtClean="0"/>
              <a:t>Is incorrect. The name was entered twice, the second time “carefully”.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130</a:t>
            </a:fld>
            <a:endParaRPr lang="en-US"/>
          </a:p>
        </p:txBody>
      </p:sp>
    </p:spTree>
    <p:extLst>
      <p:ext uri="{BB962C8B-B14F-4D97-AF65-F5344CB8AC3E}">
        <p14:creationId xmlns:p14="http://schemas.microsoft.com/office/powerpoint/2010/main" val="3165209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correct. If the user does not know or trust Acme Incorporated, the user should not download and install the ActiveX control.</a:t>
            </a:r>
          </a:p>
          <a:p>
            <a:pPr marL="228600" indent="-228600">
              <a:buAutoNum type="alphaUcParenR"/>
            </a:pPr>
            <a:r>
              <a:rPr lang="en-AU" baseline="0" dirty="0" smtClean="0"/>
              <a:t>Is incorrect. All ActiveX controls are not safe.</a:t>
            </a:r>
          </a:p>
          <a:p>
            <a:pPr marL="228600" indent="-228600">
              <a:buAutoNum type="alphaUcParenR"/>
            </a:pPr>
            <a:r>
              <a:rPr lang="en-AU" baseline="0" dirty="0" smtClean="0"/>
              <a:t>Is incorrect. ActiveX controls do not run in a sandbox. Java Applets, for example, run in a sandbox.</a:t>
            </a:r>
          </a:p>
          <a:p>
            <a:pPr marL="228600" indent="-228600">
              <a:buAutoNum type="alphaUcParenR"/>
            </a:pPr>
            <a:r>
              <a:rPr lang="en-AU" baseline="0" dirty="0" smtClean="0"/>
              <a:t>Is incorrect. ActiveX controls are only insecure if by design or poor development practices are followed like all applications.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132</a:t>
            </a:fld>
            <a:endParaRPr lang="en-US"/>
          </a:p>
        </p:txBody>
      </p:sp>
    </p:spTree>
    <p:extLst>
      <p:ext uri="{BB962C8B-B14F-4D97-AF65-F5344CB8AC3E}">
        <p14:creationId xmlns:p14="http://schemas.microsoft.com/office/powerpoint/2010/main" val="391898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133</a:t>
            </a:fld>
            <a:endParaRPr lang="en-US"/>
          </a:p>
        </p:txBody>
      </p:sp>
    </p:spTree>
    <p:extLst>
      <p:ext uri="{BB962C8B-B14F-4D97-AF65-F5344CB8AC3E}">
        <p14:creationId xmlns:p14="http://schemas.microsoft.com/office/powerpoint/2010/main" val="1751078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This could have happened but there is a more likely answer.</a:t>
            </a:r>
          </a:p>
          <a:p>
            <a:pPr marL="228600" indent="-228600">
              <a:buAutoNum type="alphaUcParenR"/>
            </a:pPr>
            <a:r>
              <a:rPr lang="en-AU" baseline="0" dirty="0" smtClean="0"/>
              <a:t>Is incorrect. This could have happened, assuming Cathy’s E-mail account is somehow linked to her social networking accounts, but there is a more likely answer.</a:t>
            </a:r>
          </a:p>
          <a:p>
            <a:pPr marL="228600" indent="-228600">
              <a:buAutoNum type="alphaUcParenR"/>
            </a:pPr>
            <a:r>
              <a:rPr lang="en-AU" baseline="0" dirty="0" smtClean="0"/>
              <a:t>Is incorrect. This could have happened but there is a more likely answer. Doing a buffer overflow to authenticate with a website would be substantially more difficult than a CSRF attack.</a:t>
            </a:r>
          </a:p>
          <a:p>
            <a:pPr marL="228600" indent="-228600">
              <a:buAutoNum type="alphaUcParenR"/>
            </a:pPr>
            <a:r>
              <a:rPr lang="en-AU" baseline="0" dirty="0" smtClean="0"/>
              <a:t>Is correct. This has all the hallmarks of a CSRF: existing web page open with user logged in, user clicks on an unknown link which then acts on one of the other pages the user is authenticated with.</a:t>
            </a:r>
          </a:p>
          <a:p>
            <a:pPr marL="0" indent="0">
              <a:buNone/>
            </a:pPr>
            <a:r>
              <a:rPr lang="en-AU" baseline="0" dirty="0" smtClean="0"/>
              <a:t> </a:t>
            </a:r>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134</a:t>
            </a:fld>
            <a:endParaRPr lang="en-US"/>
          </a:p>
        </p:txBody>
      </p:sp>
    </p:spTree>
    <p:extLst>
      <p:ext uri="{BB962C8B-B14F-4D97-AF65-F5344CB8AC3E}">
        <p14:creationId xmlns:p14="http://schemas.microsoft.com/office/powerpoint/2010/main" val="1994965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Although this is possible, there are more probably answers.</a:t>
            </a:r>
          </a:p>
          <a:p>
            <a:pPr marL="228600" indent="-228600">
              <a:buAutoNum type="alphaUcParenR"/>
            </a:pPr>
            <a:r>
              <a:rPr lang="en-AU" baseline="0" dirty="0" smtClean="0"/>
              <a:t>Is incorrect. If Louise used Robert’s account, it would have shown up on the audit log and Robert would have spotted it.</a:t>
            </a:r>
          </a:p>
          <a:p>
            <a:pPr marL="228600" indent="-228600">
              <a:buAutoNum type="alphaUcParenR"/>
            </a:pPr>
            <a:r>
              <a:rPr lang="en-AU" dirty="0" smtClean="0"/>
              <a:t>Is incorrect. Although</a:t>
            </a:r>
            <a:r>
              <a:rPr lang="en-AU" baseline="0" dirty="0" smtClean="0"/>
              <a:t> it was an inference attack, Louise does not have access to the “Teachers” table.</a:t>
            </a:r>
          </a:p>
          <a:p>
            <a:pPr marL="228600" indent="-228600">
              <a:buAutoNum type="alphaUcParenR"/>
            </a:pPr>
            <a:r>
              <a:rPr lang="en-AU" baseline="0" dirty="0" smtClean="0"/>
              <a:t>Is 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142</a:t>
            </a:fld>
            <a:endParaRPr lang="en-US"/>
          </a:p>
        </p:txBody>
      </p:sp>
    </p:spTree>
    <p:extLst>
      <p:ext uri="{BB962C8B-B14F-4D97-AF65-F5344CB8AC3E}">
        <p14:creationId xmlns:p14="http://schemas.microsoft.com/office/powerpoint/2010/main" val="39688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Key</a:t>
            </a:r>
            <a:r>
              <a:rPr lang="en-AU" baseline="0" dirty="0" smtClean="0"/>
              <a:t> point: The vast majority of reported security issues are application issues rather than OS or Browser issues (despite what some may think).</a:t>
            </a:r>
          </a:p>
          <a:p>
            <a:pPr>
              <a:buFont typeface="Arial" charset="0"/>
              <a:buChar char="•"/>
            </a:pPr>
            <a:endParaRPr lang="en-AU" baseline="0" dirty="0" smtClean="0"/>
          </a:p>
          <a:p>
            <a:pPr>
              <a:buFont typeface="Arial" charset="0"/>
              <a:buChar char="•"/>
            </a:pPr>
            <a:r>
              <a:rPr lang="en-AU" baseline="0" dirty="0" smtClean="0"/>
              <a:t>Most people will understand the cost of breaches. If not, see next slide or:</a:t>
            </a:r>
          </a:p>
          <a:p>
            <a:pPr lvl="1">
              <a:buFont typeface="Arial" charset="0"/>
              <a:buChar char="•"/>
            </a:pPr>
            <a:r>
              <a:rPr lang="en-AU" dirty="0" smtClean="0"/>
              <a:t>Organizations</a:t>
            </a:r>
            <a:r>
              <a:rPr lang="en-AU" baseline="0" dirty="0" smtClean="0"/>
              <a:t> are increasing attributing more monetary value to data. Unauthorized data duplication or loss is a monetary loss to the company.</a:t>
            </a:r>
          </a:p>
          <a:p>
            <a:pPr lvl="1"/>
            <a:r>
              <a:rPr lang="en-AU" dirty="0" smtClean="0"/>
              <a:t>	E.g. Monster.com lost 1.3 million CVs. Preventative maintenance cost $US80 million.</a:t>
            </a:r>
          </a:p>
          <a:p>
            <a:pPr lvl="1"/>
            <a:r>
              <a:rPr lang="en-AU" dirty="0" smtClean="0"/>
              <a:t>	E.g. Hannaford Bros. Supermarkets in 2007/8 exposed approx. 200,000 customer records. At $US200 per record, cost = “You’re fired!”</a:t>
            </a:r>
          </a:p>
          <a:p>
            <a:pPr lvl="1">
              <a:buFont typeface="Arial" charset="0"/>
              <a:buChar char="•"/>
            </a:pPr>
            <a:r>
              <a:rPr lang="en-AU" dirty="0" smtClean="0"/>
              <a:t>Cost per breach and Monster.com details from </a:t>
            </a:r>
            <a:r>
              <a:rPr lang="en-AU" dirty="0" smtClean="0">
                <a:hlinkClick r:id="rId3"/>
              </a:rPr>
              <a:t>http://www.informationweek.com/news/security/showArticle.jhtml?articleID=199000222</a:t>
            </a:r>
            <a:endParaRPr lang="en-AU" dirty="0" smtClean="0"/>
          </a:p>
          <a:p>
            <a:pPr lvl="1">
              <a:buFont typeface="Arial" charset="0"/>
              <a:buChar char="•"/>
            </a:pPr>
            <a:r>
              <a:rPr lang="en-AU" dirty="0" smtClean="0"/>
              <a:t>Estimated</a:t>
            </a:r>
            <a:r>
              <a:rPr lang="en-AU" baseline="0" dirty="0" smtClean="0"/>
              <a:t> number of records lost from Hannaford case from “DAS-108 Top 10 Security Breaches” at RSA Conference 2010</a:t>
            </a:r>
            <a:endParaRPr lang="en-AU" dirty="0" smtClean="0"/>
          </a:p>
          <a:p>
            <a:pPr lvl="1"/>
            <a:endParaRPr lang="en-AU" dirty="0" smtClean="0"/>
          </a:p>
          <a:p>
            <a:pPr>
              <a:buFont typeface="Arial" charset="0"/>
              <a:buChar char="•"/>
            </a:pPr>
            <a:endParaRPr lang="en-AU" baseline="0" dirty="0" smtClean="0"/>
          </a:p>
          <a:p>
            <a:pPr>
              <a:buFont typeface="Arial" charset="0"/>
              <a:buNone/>
            </a:pPr>
            <a:endParaRPr lang="en-AU" baseline="0" dirty="0" smtClean="0"/>
          </a:p>
          <a:p>
            <a:pPr>
              <a:buFont typeface="Arial" charset="0"/>
              <a:buNone/>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a:t>
            </a:fld>
            <a:endParaRPr lang="en-US" dirty="0"/>
          </a:p>
        </p:txBody>
      </p:sp>
    </p:spTree>
    <p:extLst>
      <p:ext uri="{BB962C8B-B14F-4D97-AF65-F5344CB8AC3E}">
        <p14:creationId xmlns:p14="http://schemas.microsoft.com/office/powerpoint/2010/main" val="3653454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Although this is possible, there are more probably answers.</a:t>
            </a:r>
          </a:p>
          <a:p>
            <a:pPr marL="228600" indent="-228600">
              <a:buAutoNum type="alphaUcParenR"/>
            </a:pPr>
            <a:r>
              <a:rPr lang="en-AU" baseline="0" dirty="0" smtClean="0"/>
              <a:t>Is incorrect. If Louise used Robert’s account, it would have shown up on the audit log and Robert would have spotted it.</a:t>
            </a:r>
          </a:p>
          <a:p>
            <a:pPr marL="228600" indent="-228600">
              <a:buAutoNum type="alphaUcParenR"/>
            </a:pPr>
            <a:r>
              <a:rPr lang="en-AU" dirty="0" smtClean="0"/>
              <a:t>Is incorrect. Although</a:t>
            </a:r>
            <a:r>
              <a:rPr lang="en-AU" baseline="0" dirty="0" smtClean="0"/>
              <a:t> it was an inference attack, Louise does not have access to the “Teachers” table.</a:t>
            </a:r>
          </a:p>
          <a:p>
            <a:pPr marL="228600" indent="-228600">
              <a:buAutoNum type="alphaUcParenR"/>
            </a:pPr>
            <a:r>
              <a:rPr lang="en-AU" baseline="0" dirty="0" smtClean="0"/>
              <a:t>Is correct. The schema details in the question states that (1) the ”People” table contains both students and teachers and (2) “Students” contains only students. Those records in the People table and not in the Student table must be teachers.</a:t>
            </a:r>
          </a:p>
          <a:p>
            <a:pPr marL="228600" indent="-228600">
              <a:buAutoNum type="alphaUcParenR"/>
            </a:pPr>
            <a:endParaRPr lang="en-AU" baseline="0" dirty="0" smtClean="0"/>
          </a:p>
          <a:p>
            <a:pPr marL="228600" indent="-228600">
              <a:buNone/>
            </a:pPr>
            <a:r>
              <a:rPr lang="en-AU" baseline="0" dirty="0" smtClean="0"/>
              <a:t>This is a great example of why security has to be considered from the beginning.</a:t>
            </a:r>
          </a:p>
          <a:p>
            <a:pPr marL="228600" indent="-228600">
              <a:buNone/>
            </a:pPr>
            <a:endParaRPr lang="en-AU" baseline="0" dirty="0" smtClean="0"/>
          </a:p>
          <a:p>
            <a:pPr marL="228600" indent="-228600">
              <a:buNone/>
            </a:pPr>
            <a:r>
              <a:rPr lang="en-AU" baseline="0" dirty="0" smtClean="0"/>
              <a:t>What should have Robert done? Created a View.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143</a:t>
            </a:fld>
            <a:endParaRPr lang="en-US"/>
          </a:p>
        </p:txBody>
      </p:sp>
    </p:spTree>
    <p:extLst>
      <p:ext uri="{BB962C8B-B14F-4D97-AF65-F5344CB8AC3E}">
        <p14:creationId xmlns:p14="http://schemas.microsoft.com/office/powerpoint/2010/main" val="3751870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a SQL injection could result in a user’s password and encryption key being shown to the user but there is a better answer.</a:t>
            </a:r>
          </a:p>
          <a:p>
            <a:pPr marL="228600" indent="-228600">
              <a:buAutoNum type="alphaUcParenR"/>
            </a:pPr>
            <a:r>
              <a:rPr lang="en-US" baseline="0" dirty="0" smtClean="0"/>
              <a:t>Is incorrect. Yes, a compromised database account could allow the list of passwords to be downloaded but there is a better answer.</a:t>
            </a:r>
          </a:p>
          <a:p>
            <a:pPr marL="228600" indent="-228600">
              <a:buAutoNum type="alphaUcParenR"/>
            </a:pPr>
            <a:r>
              <a:rPr lang="en-US" baseline="0" dirty="0" smtClean="0"/>
              <a:t>Is incorrect. A DBA can still modify the password field. DBAs usually have unrestricted access to the database.</a:t>
            </a:r>
          </a:p>
          <a:p>
            <a:pPr marL="228600" indent="-228600">
              <a:buAutoNum type="alphaUcParenR"/>
            </a:pPr>
            <a:r>
              <a:rPr lang="en-US" baseline="0" dirty="0" smtClean="0"/>
              <a:t>Is correct. Both A and B are threats this countermeasure would mitigate. So saying, there are better solutions to the problem.</a:t>
            </a:r>
          </a:p>
          <a:p>
            <a:pPr marL="228600" indent="-228600">
              <a:buAutoNum type="alphaUcParen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144</a:t>
            </a:fld>
            <a:endParaRPr lang="en-US"/>
          </a:p>
        </p:txBody>
      </p:sp>
    </p:spTree>
    <p:extLst>
      <p:ext uri="{BB962C8B-B14F-4D97-AF65-F5344CB8AC3E}">
        <p14:creationId xmlns:p14="http://schemas.microsoft.com/office/powerpoint/2010/main" val="2053368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a SQL injection could result in a user’s password and encryption key being shown to the user but there is a better answer.</a:t>
            </a:r>
          </a:p>
          <a:p>
            <a:pPr marL="228600" indent="-228600">
              <a:buAutoNum type="alphaUcParenR"/>
            </a:pPr>
            <a:r>
              <a:rPr lang="en-US" baseline="0" dirty="0" smtClean="0"/>
              <a:t>Is incorrect. Yes, a compromised database account could allow the list of passwords to be downloaded but there is a better answer.</a:t>
            </a:r>
          </a:p>
          <a:p>
            <a:pPr marL="228600" indent="-228600">
              <a:buAutoNum type="alphaUcParenR"/>
            </a:pPr>
            <a:r>
              <a:rPr lang="en-US" baseline="0" dirty="0" smtClean="0"/>
              <a:t>Is incorrect. A DBA can still modify the password field. DBAs usually have unrestricted access to the database.</a:t>
            </a:r>
          </a:p>
          <a:p>
            <a:pPr marL="228600" indent="-228600">
              <a:buAutoNum type="alphaUcParenR"/>
            </a:pPr>
            <a:r>
              <a:rPr lang="en-US" baseline="0" dirty="0" smtClean="0"/>
              <a:t>Is correct. Both A and B are threats this countermeasure would mitigate. So saying, there are better solutions to the problem, e.g. using a salted hash or a third party authentication provider using SAML or </a:t>
            </a:r>
            <a:r>
              <a:rPr lang="en-US" baseline="0" dirty="0" err="1" smtClean="0"/>
              <a:t>OpenID</a:t>
            </a:r>
            <a:r>
              <a:rPr lang="en-US" baseline="0" dirty="0" smtClean="0"/>
              <a:t>.</a:t>
            </a:r>
          </a:p>
          <a:p>
            <a:pPr marL="228600" indent="-228600">
              <a:buAutoNum type="alphaUcParen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145</a:t>
            </a:fld>
            <a:endParaRPr lang="en-US"/>
          </a:p>
        </p:txBody>
      </p:sp>
    </p:spTree>
    <p:extLst>
      <p:ext uri="{BB962C8B-B14F-4D97-AF65-F5344CB8AC3E}">
        <p14:creationId xmlns:p14="http://schemas.microsoft.com/office/powerpoint/2010/main" val="2053368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161</a:t>
            </a:fld>
            <a:endParaRPr lang="en-US"/>
          </a:p>
        </p:txBody>
      </p:sp>
    </p:spTree>
    <p:extLst>
      <p:ext uri="{BB962C8B-B14F-4D97-AF65-F5344CB8AC3E}">
        <p14:creationId xmlns:p14="http://schemas.microsoft.com/office/powerpoint/2010/main" val="3661738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OWASP</a:t>
            </a:r>
            <a:r>
              <a:rPr lang="en-AU" baseline="0" dirty="0" smtClean="0"/>
              <a:t> = Online Web Application Security 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162</a:t>
            </a:fld>
            <a:endParaRPr lang="en-US"/>
          </a:p>
        </p:txBody>
      </p:sp>
    </p:spTree>
    <p:extLst>
      <p:ext uri="{BB962C8B-B14F-4D97-AF65-F5344CB8AC3E}">
        <p14:creationId xmlns:p14="http://schemas.microsoft.com/office/powerpoint/2010/main" val="3961401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Security</a:t>
            </a:r>
            <a:r>
              <a:rPr lang="en-AU" baseline="0" dirty="0" smtClean="0"/>
              <a:t> initiatives usually start from one of two problems: Compliance or External Vulnerability reports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168</a:t>
            </a:fld>
            <a:endParaRPr lang="en-US"/>
          </a:p>
        </p:txBody>
      </p:sp>
    </p:spTree>
    <p:extLst>
      <p:ext uri="{BB962C8B-B14F-4D97-AF65-F5344CB8AC3E}">
        <p14:creationId xmlns:p14="http://schemas.microsoft.com/office/powerpoint/2010/main" val="109135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correct. Testing the patch is the first thing customers should do.</a:t>
            </a:r>
          </a:p>
          <a:p>
            <a:r>
              <a:rPr lang="en-AU" dirty="0" smtClean="0"/>
              <a:t>B) Is</a:t>
            </a:r>
            <a:r>
              <a:rPr lang="en-AU" baseline="0" dirty="0" smtClean="0"/>
              <a:t> incorrect. Installing the patch should not be undertaken without testing first.</a:t>
            </a:r>
          </a:p>
          <a:p>
            <a:r>
              <a:rPr lang="en-AU" dirty="0" smtClean="0"/>
              <a:t>C) Is incorrect. Even if a</a:t>
            </a:r>
            <a:r>
              <a:rPr lang="en-AU" baseline="0" dirty="0" smtClean="0"/>
              <a:t> feature is unused, it may still be exploitable.</a:t>
            </a:r>
          </a:p>
          <a:p>
            <a:r>
              <a:rPr lang="en-AU" baseline="0" dirty="0" smtClean="0"/>
              <a:t>D) Is incorrect. The legal ramifications of exploiting a security issue is something that is done if and only if the patch is expensive to install or other extremely rare </a:t>
            </a:r>
            <a:r>
              <a:rPr lang="en-AU" baseline="0" dirty="0" err="1" smtClean="0"/>
              <a:t>occurance</a:t>
            </a:r>
            <a:r>
              <a:rPr lang="en-AU" baseline="0" dirty="0" smtClean="0"/>
              <a: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172</a:t>
            </a:fld>
            <a:endParaRPr lang="en-US"/>
          </a:p>
        </p:txBody>
      </p:sp>
    </p:spTree>
    <p:extLst>
      <p:ext uri="{BB962C8B-B14F-4D97-AF65-F5344CB8AC3E}">
        <p14:creationId xmlns:p14="http://schemas.microsoft.com/office/powerpoint/2010/main" val="21282166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This will reduce security defects like buffer overflows and SQL injection because these types of defects can usually be found using static analysis tools.</a:t>
            </a:r>
          </a:p>
          <a:p>
            <a:pPr marL="228600" indent="-228600">
              <a:buAutoNum type="alphaUcParenR"/>
            </a:pPr>
            <a:r>
              <a:rPr lang="en-AU" baseline="0" dirty="0" smtClean="0"/>
              <a:t>Is incorrect. Code reviews by trained developers are arguably the single most effective way of finding security issues.</a:t>
            </a:r>
          </a:p>
          <a:p>
            <a:pPr marL="228600" indent="-228600">
              <a:buAutoNum type="alphaUcParenR"/>
            </a:pPr>
            <a:r>
              <a:rPr lang="en-AU" dirty="0" smtClean="0"/>
              <a:t>Is</a:t>
            </a:r>
            <a:r>
              <a:rPr lang="en-AU" baseline="0" dirty="0" smtClean="0"/>
              <a:t> correct. Customers often do not understand security issues, particularly technical ones like buffer overflows and SQL injection.</a:t>
            </a:r>
          </a:p>
          <a:p>
            <a:pPr marL="228600" indent="-228600">
              <a:buAutoNum type="alphaUcParenR"/>
            </a:pPr>
            <a:r>
              <a:rPr lang="en-AU" baseline="0" dirty="0" smtClean="0"/>
              <a:t>Is incorrect. External testers can be just as effective at finding security issues, particularly if fixes are needed ASAP.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174</a:t>
            </a:fld>
            <a:endParaRPr lang="en-US"/>
          </a:p>
        </p:txBody>
      </p:sp>
    </p:spTree>
    <p:extLst>
      <p:ext uri="{BB962C8B-B14F-4D97-AF65-F5344CB8AC3E}">
        <p14:creationId xmlns:p14="http://schemas.microsoft.com/office/powerpoint/2010/main" val="41049420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Running</a:t>
            </a:r>
            <a:r>
              <a:rPr lang="en-AU" baseline="0" dirty="0" smtClean="0"/>
              <a:t> as root violates the “Least Privilege” guideline. If attacked over the network, a buffer overflow could allow the attacker to take control of the application and perform any highly privileged operation on the system.</a:t>
            </a:r>
          </a:p>
          <a:p>
            <a:pPr marL="228600" indent="-228600">
              <a:buAutoNum type="alphaUcParenR"/>
            </a:pPr>
            <a:r>
              <a:rPr lang="en-AU" baseline="0" dirty="0" smtClean="0"/>
              <a:t>Is incorrect. Running as a reduced privilege account is better than A) but still means an attacker executing a successful buffer flow could create new users on the system.</a:t>
            </a:r>
          </a:p>
          <a:p>
            <a:pPr marL="228600" indent="-228600">
              <a:buAutoNum type="alphaUcParenR"/>
            </a:pPr>
            <a:r>
              <a:rPr lang="en-AU" dirty="0" smtClean="0"/>
              <a:t>Is</a:t>
            </a:r>
            <a:r>
              <a:rPr lang="en-AU" baseline="0" dirty="0" smtClean="0"/>
              <a:t> correct. Separating out functionality minimizes the code running as a higher privileged account and does not grant the application privileges it does not need.</a:t>
            </a:r>
          </a:p>
          <a:p>
            <a:pPr marL="228600" indent="-228600">
              <a:buAutoNum type="alphaUcParenR"/>
            </a:pPr>
            <a:r>
              <a:rPr lang="en-AU" baseline="0" dirty="0" smtClean="0"/>
              <a:t>Is incorrect. Although it sounds the most secure, the low level account will not be able to create operating system users and so not meet user requirements.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176</a:t>
            </a:fld>
            <a:endParaRPr lang="en-US"/>
          </a:p>
        </p:txBody>
      </p:sp>
    </p:spTree>
    <p:extLst>
      <p:ext uri="{BB962C8B-B14F-4D97-AF65-F5344CB8AC3E}">
        <p14:creationId xmlns:p14="http://schemas.microsoft.com/office/powerpoint/2010/main" val="9403594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Background checks are a good administrative control to product source code.</a:t>
            </a:r>
          </a:p>
          <a:p>
            <a:pPr marL="228600" indent="-228600">
              <a:buAutoNum type="alphaUcParenR"/>
            </a:pPr>
            <a:r>
              <a:rPr lang="en-AU" baseline="0" dirty="0" smtClean="0"/>
              <a:t>Is correct. Segregating environments ensures formal hand-</a:t>
            </a:r>
            <a:r>
              <a:rPr lang="en-AU" baseline="0" dirty="0" err="1" smtClean="0"/>
              <a:t>overs</a:t>
            </a:r>
            <a:r>
              <a:rPr lang="en-AU" baseline="0" dirty="0" smtClean="0"/>
              <a:t> take place and developers cannot directly modify production systems. However, it does not, by itself, protect the source code.</a:t>
            </a:r>
          </a:p>
          <a:p>
            <a:pPr marL="228600" indent="-228600">
              <a:buAutoNum type="alphaUcParenR"/>
            </a:pPr>
            <a:r>
              <a:rPr lang="en-AU" baseline="0" dirty="0" smtClean="0"/>
              <a:t>Is incorrect. Administrative controls, such as an NDA, can be effective in containing IP by ensuring staff understand they cannot distribute it and informing them of the possible consequences.</a:t>
            </a:r>
          </a:p>
          <a:p>
            <a:pPr marL="228600" indent="-228600">
              <a:buAutoNum type="alphaUcParenR"/>
            </a:pPr>
            <a:r>
              <a:rPr lang="en-AU" baseline="0" dirty="0" smtClean="0"/>
              <a:t>Is incorrect. Source control systems protect the source code itself and are very useful. Note that you also need to handle network communications to the development </a:t>
            </a:r>
            <a:r>
              <a:rPr lang="en-AU" baseline="0" dirty="0" err="1" smtClean="0"/>
              <a:t>envronments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178</a:t>
            </a:fld>
            <a:endParaRPr lang="en-US"/>
          </a:p>
        </p:txBody>
      </p:sp>
    </p:spTree>
    <p:extLst>
      <p:ext uri="{BB962C8B-B14F-4D97-AF65-F5344CB8AC3E}">
        <p14:creationId xmlns:p14="http://schemas.microsoft.com/office/powerpoint/2010/main" val="181325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10"/>
          </p:nvPr>
        </p:nvSpPr>
        <p:spPr/>
        <p:txBody>
          <a:bodyPr/>
          <a:lstStyle/>
          <a:p>
            <a:endParaRPr lang="en-AU"/>
          </a:p>
        </p:txBody>
      </p:sp>
      <p:sp>
        <p:nvSpPr>
          <p:cNvPr id="5" name="Slide Number Placeholder 4"/>
          <p:cNvSpPr>
            <a:spLocks noGrp="1"/>
          </p:cNvSpPr>
          <p:nvPr>
            <p:ph type="sldNum" sz="quarter" idx="11"/>
          </p:nvPr>
        </p:nvSpPr>
        <p:spPr/>
        <p:txBody>
          <a:bodyPr/>
          <a:lstStyle/>
          <a:p>
            <a:fld id="{53DA1890-F5C2-4B87-A6D7-A78D01CF0412}" type="slidenum">
              <a:rPr lang="en-AU" smtClean="0"/>
              <a:pPr/>
              <a:t>10</a:t>
            </a:fld>
            <a:endParaRPr lang="en-AU"/>
          </a:p>
        </p:txBody>
      </p:sp>
    </p:spTree>
    <p:extLst>
      <p:ext uri="{BB962C8B-B14F-4D97-AF65-F5344CB8AC3E}">
        <p14:creationId xmlns:p14="http://schemas.microsoft.com/office/powerpoint/2010/main" val="4281776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The question clearly states that Sam is using his test environment. He should also not have access to the production environment, either.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dirty="0" smtClean="0"/>
              <a:t>Is</a:t>
            </a:r>
            <a:r>
              <a:rPr lang="en-AU" baseline="0" dirty="0" smtClean="0"/>
              <a:t> incorrect. The question clearly states that Sam is using his test environment. He should also not have access to the production environment, either.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Although using real work data may not be ideal for finding edge cases, this is not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Using real world customer data may be a violation of privacy laws.</a:t>
            </a:r>
            <a:endParaRPr lang="en-AU" dirty="0" smtClean="0"/>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180</a:t>
            </a:fld>
            <a:endParaRPr lang="en-US"/>
          </a:p>
        </p:txBody>
      </p:sp>
    </p:spTree>
    <p:extLst>
      <p:ext uri="{BB962C8B-B14F-4D97-AF65-F5344CB8AC3E}">
        <p14:creationId xmlns:p14="http://schemas.microsoft.com/office/powerpoint/2010/main" val="2731721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Is</a:t>
            </a:r>
            <a:r>
              <a:rPr lang="en-US" baseline="0" dirty="0" smtClean="0"/>
              <a:t> incorrect. Yes, issues found earlier are cheaper to fix but D) is a better answer. The key point here is “after each feature is completed”.</a:t>
            </a:r>
          </a:p>
          <a:p>
            <a:pPr marL="228600" indent="-228600">
              <a:buAutoNum type="alphaUcParenR"/>
            </a:pPr>
            <a:r>
              <a:rPr lang="en-US" baseline="0" dirty="0" smtClean="0"/>
              <a:t>Is incorrect. Penetration testing should be performed by specialists. At this time, most developers and QA have little security background. Therefore, this is NOT a valid argument</a:t>
            </a:r>
          </a:p>
          <a:p>
            <a:pPr marL="228600" indent="-228600">
              <a:buAutoNum type="alphaUcParenR"/>
            </a:pPr>
            <a:r>
              <a:rPr lang="en-US" baseline="0" dirty="0" smtClean="0"/>
              <a:t>Is incorrect. Yes, penetration testing should be prioritized as indicated but D) is a better answer. In a perfect world, everything would be penetration tested thoroughly.</a:t>
            </a:r>
          </a:p>
          <a:p>
            <a:pPr marL="228600" indent="-228600">
              <a:buAutoNum type="alphaUcParenR"/>
            </a:pPr>
            <a:r>
              <a:rPr lang="en-US" baseline="0" dirty="0" smtClean="0"/>
              <a:t>Is correct.</a:t>
            </a: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182</a:t>
            </a:fld>
            <a:endParaRPr lang="en-US"/>
          </a:p>
        </p:txBody>
      </p:sp>
    </p:spTree>
    <p:extLst>
      <p:ext uri="{BB962C8B-B14F-4D97-AF65-F5344CB8AC3E}">
        <p14:creationId xmlns:p14="http://schemas.microsoft.com/office/powerpoint/2010/main" val="36738519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184</a:t>
            </a:fld>
            <a:endParaRPr lang="en-US"/>
          </a:p>
        </p:txBody>
      </p:sp>
    </p:spTree>
    <p:extLst>
      <p:ext uri="{BB962C8B-B14F-4D97-AF65-F5344CB8AC3E}">
        <p14:creationId xmlns:p14="http://schemas.microsoft.com/office/powerpoint/2010/main" val="2517439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May want to tone down</a:t>
            </a:r>
            <a:r>
              <a:rPr lang="en-AU" baseline="0" dirty="0" smtClean="0"/>
              <a:t> this slide because a lot of this detail is not relevant for security.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187</a:t>
            </a:fld>
            <a:endParaRPr lang="en-US"/>
          </a:p>
        </p:txBody>
      </p:sp>
    </p:spTree>
    <p:extLst>
      <p:ext uri="{BB962C8B-B14F-4D97-AF65-F5344CB8AC3E}">
        <p14:creationId xmlns:p14="http://schemas.microsoft.com/office/powerpoint/2010/main" val="8549810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E.g. Many JIT</a:t>
            </a:r>
            <a:r>
              <a:rPr lang="en-AU" baseline="0" dirty="0" smtClean="0"/>
              <a:t> implementations have</a:t>
            </a:r>
            <a:r>
              <a:rPr lang="en-AU" dirty="0" smtClean="0"/>
              <a:t> two execution modes:</a:t>
            </a:r>
            <a:r>
              <a:rPr lang="en-AU" baseline="0" dirty="0" smtClean="0"/>
              <a:t> client and server. Client mode aims to have the application running as fast as possible to appear responsive  Server modes take longer to do more aggressive optimisations (code rearrangement to make it execute faster) but produces code that executes faster.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189</a:t>
            </a:fld>
            <a:endParaRPr lang="en-US"/>
          </a:p>
        </p:txBody>
      </p:sp>
    </p:spTree>
    <p:extLst>
      <p:ext uri="{BB962C8B-B14F-4D97-AF65-F5344CB8AC3E}">
        <p14:creationId xmlns:p14="http://schemas.microsoft.com/office/powerpoint/2010/main" val="11238671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database</a:t>
            </a:r>
            <a:r>
              <a:rPr lang="en-AU" baseline="0" dirty="0" smtClean="0"/>
              <a:t> on ACID is a good thing!</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192</a:t>
            </a:fld>
            <a:endParaRPr lang="en-US"/>
          </a:p>
        </p:txBody>
      </p:sp>
    </p:spTree>
    <p:extLst>
      <p:ext uri="{BB962C8B-B14F-4D97-AF65-F5344CB8AC3E}">
        <p14:creationId xmlns:p14="http://schemas.microsoft.com/office/powerpoint/2010/main" val="40676444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dirty="0" smtClean="0"/>
              <a:t>“Pigs” and “Chickens” = Looking at a bacon and eggs</a:t>
            </a:r>
            <a:r>
              <a:rPr lang="en-AU" baseline="0" dirty="0" smtClean="0"/>
              <a:t> breakfast, the chicken tried hard but the pig was really committed. Pigs are those directly involved in meetings, such as Dev and QA. Chickens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AU" baseline="0"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196</a:t>
            </a:fld>
            <a:endParaRPr lang="en-US"/>
          </a:p>
        </p:txBody>
      </p:sp>
    </p:spTree>
    <p:extLst>
      <p:ext uri="{BB962C8B-B14F-4D97-AF65-F5344CB8AC3E}">
        <p14:creationId xmlns:p14="http://schemas.microsoft.com/office/powerpoint/2010/main" val="38456069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“User Story”  = Short description of a feature written by the customer in the customer’s language.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197</a:t>
            </a:fld>
            <a:endParaRPr lang="en-US"/>
          </a:p>
        </p:txBody>
      </p:sp>
    </p:spTree>
    <p:extLst>
      <p:ext uri="{BB962C8B-B14F-4D97-AF65-F5344CB8AC3E}">
        <p14:creationId xmlns:p14="http://schemas.microsoft.com/office/powerpoint/2010/main" val="2967740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AU" dirty="0" smtClean="0"/>
              <a:t>No cowboys. Cowboys = Developer</a:t>
            </a:r>
            <a:r>
              <a:rPr lang="en-AU" baseline="0" dirty="0" smtClean="0"/>
              <a:t> writes what he/she thinks is best.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198</a:t>
            </a:fld>
            <a:endParaRPr lang="en-US"/>
          </a:p>
        </p:txBody>
      </p:sp>
    </p:spTree>
    <p:extLst>
      <p:ext uri="{BB962C8B-B14F-4D97-AF65-F5344CB8AC3E}">
        <p14:creationId xmlns:p14="http://schemas.microsoft.com/office/powerpoint/2010/main" val="125853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a:t>
            </a:fld>
            <a:endParaRPr lang="en-US" dirty="0"/>
          </a:p>
        </p:txBody>
      </p:sp>
    </p:spTree>
    <p:extLst>
      <p:ext uri="{BB962C8B-B14F-4D97-AF65-F5344CB8AC3E}">
        <p14:creationId xmlns:p14="http://schemas.microsoft.com/office/powerpoint/2010/main" val="291055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This</a:t>
            </a:r>
            <a:r>
              <a:rPr lang="en-AU" baseline="0" dirty="0" smtClean="0"/>
              <a:t> is not required knowledge for the exam but this context is critically important to think about application security (indeed all security).</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Compare to buying a car.</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Customers don’t ask for a</a:t>
            </a:r>
            <a:r>
              <a:rPr lang="en-AU" baseline="0" dirty="0" smtClean="0"/>
              <a:t> car whose crumple zone crumples x% on a Y Newton collision.</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Without official, well regarded baselines, customers cannot objectively rate security and, therefore, will not pay extra for it (certain users, e.g. Military, not withstanding)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endParaRPr lang="en-AU"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dirty="0"/>
          </a:p>
        </p:txBody>
      </p:sp>
    </p:spTree>
    <p:extLst>
      <p:ext uri="{BB962C8B-B14F-4D97-AF65-F5344CB8AC3E}">
        <p14:creationId xmlns:p14="http://schemas.microsoft.com/office/powerpoint/2010/main" val="49770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Continue</a:t>
            </a:r>
            <a:r>
              <a:rPr lang="en-AU" baseline="0" dirty="0" smtClean="0"/>
              <a:t> car comparison.</a:t>
            </a:r>
          </a:p>
          <a:p>
            <a:pPr lvl="1">
              <a:buFont typeface="Arial" charset="0"/>
              <a:buChar char="•"/>
            </a:pPr>
            <a:r>
              <a:rPr lang="en-AU" baseline="0" dirty="0" smtClean="0"/>
              <a:t>If I buy a car that underperforms, I have a warranty or other legal recourse. Not with software.</a:t>
            </a:r>
          </a:p>
          <a:p>
            <a:pPr lvl="1">
              <a:buFont typeface="Arial" charset="0"/>
              <a:buChar char="•"/>
            </a:pPr>
            <a:r>
              <a:rPr lang="en-AU" baseline="0" dirty="0" smtClean="0"/>
              <a:t>No “ANCAP safety rating” or equivalent.</a:t>
            </a:r>
            <a:endParaRPr lang="en-AU" dirty="0" smtClean="0"/>
          </a:p>
          <a:p>
            <a:pPr>
              <a:buFont typeface="Arial" charset="0"/>
              <a:buChar char="•"/>
            </a:pPr>
            <a:r>
              <a:rPr lang="en-AU" dirty="0" smtClean="0"/>
              <a:t>Examples</a:t>
            </a:r>
            <a:r>
              <a:rPr lang="en-AU" baseline="0" dirty="0" smtClean="0"/>
              <a:t> of “silver bullet” standards are PCI-DSS or CCEV. US standards include FIPS or HIPAA.</a:t>
            </a:r>
            <a:endParaRPr lang="en-AU" dirty="0" smtClean="0"/>
          </a:p>
          <a:p>
            <a:pPr>
              <a:buFont typeface="Arial"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a:t>
            </a:fld>
            <a:endParaRPr lang="en-US" dirty="0"/>
          </a:p>
        </p:txBody>
      </p:sp>
    </p:spTree>
    <p:extLst>
      <p:ext uri="{BB962C8B-B14F-4D97-AF65-F5344CB8AC3E}">
        <p14:creationId xmlns:p14="http://schemas.microsoft.com/office/powerpoint/2010/main" val="151164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38481875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5/08/2013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web.nvd.nist.gov/view/vuln/search" TargetMode="External"/><Relationship Id="rId2" Type="http://schemas.openxmlformats.org/officeDocument/2006/relationships/hyperlink" Target="http://cve.mitre.org"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nthonylangsworth/AISACISSP/blob/master/AISA%20CISSP%20-%20Software%20Development%20Security.pptx?raw=tru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nvd.nist.gov/" TargetMode="External"/><Relationship Id="rId4" Type="http://schemas.openxmlformats.org/officeDocument/2006/relationships/hyperlink" Target="http://go.microsoft.com/?linkid=9693456"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AU" dirty="0">
              <a:solidFill>
                <a:srgbClr val="647DB6"/>
              </a:solidFill>
            </a:endParaRPr>
          </a:p>
        </p:txBody>
      </p:sp>
      <p:sp>
        <p:nvSpPr>
          <p:cNvPr id="3" name="Subtitle 2"/>
          <p:cNvSpPr>
            <a:spLocks noGrp="1"/>
          </p:cNvSpPr>
          <p:nvPr>
            <p:ph type="subTitle" idx="1"/>
          </p:nvPr>
        </p:nvSpPr>
        <p:spPr/>
        <p:txBody>
          <a:bodyPr>
            <a:normAutofit fontScale="47500" lnSpcReduction="20000"/>
          </a:bodyPr>
          <a:lstStyle/>
          <a:p>
            <a:r>
              <a:rPr lang="en-AU" sz="6700" dirty="0" smtClean="0"/>
              <a:t>2013 </a:t>
            </a:r>
            <a:r>
              <a:rPr lang="en-AU" sz="6700" dirty="0"/>
              <a:t>– Software</a:t>
            </a:r>
            <a:br>
              <a:rPr lang="en-AU" sz="6700" dirty="0"/>
            </a:br>
            <a:r>
              <a:rPr lang="en-AU" sz="6700" dirty="0"/>
              <a:t>Development Security</a:t>
            </a:r>
          </a:p>
          <a:p>
            <a:r>
              <a:rPr lang="en-AU" sz="3400" dirty="0"/>
              <a:t>All content © </a:t>
            </a:r>
            <a:r>
              <a:rPr lang="en-AU" sz="3400" dirty="0" smtClean="0"/>
              <a:t>2010-13  </a:t>
            </a:r>
            <a:r>
              <a:rPr lang="en-AU" sz="3400" dirty="0"/>
              <a:t>Australian Information Security Association. </a:t>
            </a:r>
          </a:p>
          <a:p>
            <a:r>
              <a:rPr lang="en-AU" sz="3400" dirty="0"/>
              <a:t>No part of this presentation may be reproduced or distributed without prior permission.</a:t>
            </a:r>
          </a:p>
          <a:p>
            <a:endParaRPr lang="en-AU" dirty="0"/>
          </a:p>
        </p:txBody>
      </p:sp>
    </p:spTree>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I Care</a:t>
            </a:r>
            <a:r>
              <a:rPr lang="en-AU" dirty="0" smtClean="0"/>
              <a:t>? (cont.)</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Easier than ever</a:t>
            </a:r>
          </a:p>
          <a:p>
            <a:pPr lvl="1"/>
            <a:r>
              <a:rPr lang="en-AU" dirty="0" smtClean="0"/>
              <a:t>Better Tools: increasingly </a:t>
            </a:r>
            <a:r>
              <a:rPr lang="en-AU" dirty="0"/>
              <a:t>sophisticated </a:t>
            </a:r>
            <a:r>
              <a:rPr lang="en-AU" dirty="0" smtClean="0"/>
              <a:t>and accessible</a:t>
            </a:r>
          </a:p>
          <a:p>
            <a:pPr lvl="1"/>
            <a:r>
              <a:rPr lang="en-AU" dirty="0" smtClean="0"/>
              <a:t>Better Targets: More data and more valuable data stored online</a:t>
            </a:r>
          </a:p>
          <a:p>
            <a:pPr lvl="1"/>
            <a:r>
              <a:rPr lang="en-US" dirty="0" smtClean="0"/>
              <a:t>Easier monetization: Black market to sell/purchase stolen information and identities</a:t>
            </a:r>
            <a:endParaRPr lang="en-AU" dirty="0"/>
          </a:p>
          <a:p>
            <a:pPr lvl="1"/>
            <a:r>
              <a:rPr lang="en-AU" dirty="0" smtClean="0"/>
              <a:t>Harder to defend</a:t>
            </a:r>
            <a:r>
              <a:rPr lang="en-AU" dirty="0"/>
              <a:t>: Increasing outsourcing (e.g. remote IT, cloud) and interdependence (e.g. </a:t>
            </a:r>
            <a:r>
              <a:rPr lang="en-AU" dirty="0" smtClean="0"/>
              <a:t>B2B). Distributed data on heterogeneous platforms (e.g</a:t>
            </a:r>
            <a:r>
              <a:rPr lang="en-AU" dirty="0"/>
              <a:t>. mobile, BYOD</a:t>
            </a:r>
            <a:r>
              <a:rPr lang="en-AU" dirty="0" smtClean="0"/>
              <a:t>).</a:t>
            </a:r>
          </a:p>
          <a:p>
            <a:pPr lvl="1"/>
            <a:r>
              <a:rPr lang="en-US" dirty="0" smtClean="0"/>
              <a:t>Unclear consequences: Law struggling with changing technology. Unclear jurisdiction. Lengthy and expensive legal proceedings. IT forensics in its infancy.</a:t>
            </a:r>
            <a:endParaRPr lang="en-AU" dirty="0"/>
          </a:p>
          <a:p>
            <a:pPr lvl="1"/>
            <a:r>
              <a:rPr lang="en-US" dirty="0" smtClean="0"/>
              <a:t>Bigger Players: Nation/state activity</a:t>
            </a:r>
            <a:endParaRPr lang="en-AU" dirty="0"/>
          </a:p>
        </p:txBody>
      </p:sp>
    </p:spTree>
    <p:extLst>
      <p:ext uri="{BB962C8B-B14F-4D97-AF65-F5344CB8AC3E}">
        <p14:creationId xmlns:p14="http://schemas.microsoft.com/office/powerpoint/2010/main" val="6190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Buffer Overflow</a:t>
            </a:r>
            <a:br>
              <a:rPr lang="en-AU" dirty="0" smtClean="0"/>
            </a:br>
            <a:r>
              <a:rPr lang="en-AU" dirty="0" smtClean="0"/>
              <a:t>Mitigation</a:t>
            </a:r>
            <a:endParaRPr lang="en-AU" dirty="0"/>
          </a:p>
        </p:txBody>
      </p:sp>
      <p:sp>
        <p:nvSpPr>
          <p:cNvPr id="3" name="Content Placeholder 2"/>
          <p:cNvSpPr>
            <a:spLocks noGrp="1"/>
          </p:cNvSpPr>
          <p:nvPr>
            <p:ph idx="1"/>
          </p:nvPr>
        </p:nvSpPr>
        <p:spPr/>
        <p:txBody>
          <a:bodyPr>
            <a:normAutofit fontScale="92500"/>
          </a:bodyPr>
          <a:lstStyle/>
          <a:p>
            <a:r>
              <a:rPr lang="en-AU" dirty="0"/>
              <a:t>Avoid buffer overflow </a:t>
            </a:r>
            <a:r>
              <a:rPr lang="en-AU" dirty="0" smtClean="0"/>
              <a:t>prone languages like C </a:t>
            </a:r>
            <a:r>
              <a:rPr lang="en-AU" dirty="0"/>
              <a:t>and C++</a:t>
            </a:r>
          </a:p>
          <a:p>
            <a:r>
              <a:rPr lang="en-AU" dirty="0" smtClean="0"/>
              <a:t>Avoid buffer overflow prone APIs. E.g. C language </a:t>
            </a:r>
            <a:r>
              <a:rPr lang="en-AU" dirty="0" err="1" smtClean="0"/>
              <a:t>strcpy</a:t>
            </a:r>
            <a:r>
              <a:rPr lang="en-AU" dirty="0" smtClean="0"/>
              <a:t>(</a:t>
            </a:r>
            <a:r>
              <a:rPr lang="en-AU" dirty="0" err="1" smtClean="0"/>
              <a:t>dest</a:t>
            </a:r>
            <a:r>
              <a:rPr lang="en-AU" dirty="0" smtClean="0"/>
              <a:t>, source) </a:t>
            </a:r>
          </a:p>
          <a:p>
            <a:r>
              <a:rPr lang="en-AU" dirty="0" smtClean="0"/>
              <a:t>Automated detection</a:t>
            </a:r>
          </a:p>
          <a:p>
            <a:pPr lvl="1"/>
            <a:r>
              <a:rPr lang="en-AU" dirty="0" smtClean="0"/>
              <a:t>Static analysis tools e.g. </a:t>
            </a:r>
            <a:r>
              <a:rPr lang="en-AU" dirty="0" err="1" smtClean="0"/>
              <a:t>Coverity</a:t>
            </a:r>
            <a:r>
              <a:rPr lang="en-AU" dirty="0" smtClean="0"/>
              <a:t>, HP Fortify 360</a:t>
            </a:r>
          </a:p>
          <a:p>
            <a:pPr lvl="1"/>
            <a:r>
              <a:rPr lang="en-AU" dirty="0" smtClean="0"/>
              <a:t>Microsoft provides “</a:t>
            </a:r>
            <a:r>
              <a:rPr lang="en-AU" dirty="0" err="1" smtClean="0"/>
              <a:t>banned.h</a:t>
            </a:r>
            <a:r>
              <a:rPr lang="en-AU" dirty="0" smtClean="0"/>
              <a:t>”</a:t>
            </a:r>
          </a:p>
          <a:p>
            <a:r>
              <a:rPr lang="en-AU" dirty="0"/>
              <a:t>Do code reviews (especially of old code</a:t>
            </a:r>
            <a:r>
              <a:rPr lang="en-AU" dirty="0" smtClean="0"/>
              <a:t>)</a:t>
            </a:r>
          </a:p>
          <a:p>
            <a:endParaRPr lang="en-AU" dirty="0"/>
          </a:p>
        </p:txBody>
      </p:sp>
    </p:spTree>
    <p:extLst>
      <p:ext uri="{BB962C8B-B14F-4D97-AF65-F5344CB8AC3E}">
        <p14:creationId xmlns:p14="http://schemas.microsoft.com/office/powerpoint/2010/main" val="20996046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Buffer Overflow</a:t>
            </a:r>
            <a:br>
              <a:rPr lang="en-AU" dirty="0" smtClean="0"/>
            </a:br>
            <a:r>
              <a:rPr lang="en-AU" dirty="0" smtClean="0"/>
              <a:t>Prevention (cont.)</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Padding or guard bytes</a:t>
            </a:r>
          </a:p>
          <a:p>
            <a:r>
              <a:rPr lang="en-AU" dirty="0" smtClean="0"/>
              <a:t>Address Space Layout Randomization (ASLR) = Randomize location of libraries, e.g. Windows ASLR</a:t>
            </a:r>
          </a:p>
          <a:p>
            <a:r>
              <a:rPr lang="en-AU" dirty="0" smtClean="0"/>
              <a:t>Data Execution Prevention (DEP), e.g. Intel x86/x64 page NX bit</a:t>
            </a:r>
          </a:p>
          <a:p>
            <a:r>
              <a:rPr lang="en-AU" dirty="0" smtClean="0"/>
              <a:t>Third party software: watch security announcements, patch regularly, run as least privilege</a:t>
            </a:r>
          </a:p>
          <a:p>
            <a:pPr lvl="1"/>
            <a:endParaRPr lang="en-AU" dirty="0" smtClean="0"/>
          </a:p>
        </p:txBody>
      </p:sp>
    </p:spTree>
    <p:extLst>
      <p:ext uri="{BB962C8B-B14F-4D97-AF65-F5344CB8AC3E}">
        <p14:creationId xmlns:p14="http://schemas.microsoft.com/office/powerpoint/2010/main" val="12119293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34160573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Applications use text as instructions, e.g. HTML for web page, SQL for a database</a:t>
            </a:r>
          </a:p>
          <a:p>
            <a:r>
              <a:rPr lang="en-AU" dirty="0" smtClean="0"/>
              <a:t>Text is constructed during execution using data input by the user, e.g. Show the new user’s name in an HTML web page, add the new user to the database</a:t>
            </a:r>
          </a:p>
          <a:p>
            <a:r>
              <a:rPr lang="en-AU" dirty="0" smtClean="0"/>
              <a:t>Certain characters have special meaning, e.g. ‘&lt;‘ and ‘&gt;’ in HTML, ‘’’ in SQL</a:t>
            </a:r>
          </a:p>
          <a:p>
            <a:r>
              <a:rPr lang="en-AU" dirty="0" smtClean="0"/>
              <a:t>Text is constructed by concatenation</a:t>
            </a:r>
            <a:endParaRPr lang="en-AU" dirty="0"/>
          </a:p>
        </p:txBody>
      </p:sp>
    </p:spTree>
    <p:extLst>
      <p:ext uri="{BB962C8B-B14F-4D97-AF65-F5344CB8AC3E}">
        <p14:creationId xmlns:p14="http://schemas.microsoft.com/office/powerpoint/2010/main" val="25876124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SQL</a:t>
            </a:r>
            <a:r>
              <a:rPr lang="en-AU" dirty="0"/>
              <a:t> </a:t>
            </a:r>
            <a:r>
              <a:rPr lang="en-AU" dirty="0" smtClean="0"/>
              <a:t>Injection</a:t>
            </a:r>
            <a:br>
              <a:rPr lang="en-AU" dirty="0" smtClean="0"/>
            </a:br>
            <a:r>
              <a:rPr lang="en-AU" dirty="0" smtClean="0"/>
              <a:t>Example</a:t>
            </a:r>
            <a:endParaRPr lang="en-AU" dirty="0"/>
          </a:p>
        </p:txBody>
      </p:sp>
      <p:sp>
        <p:nvSpPr>
          <p:cNvPr id="5" name="Content Placeholder 2"/>
          <p:cNvSpPr txBox="1">
            <a:spLocks/>
          </p:cNvSpPr>
          <p:nvPr/>
        </p:nvSpPr>
        <p:spPr>
          <a:xfrm>
            <a:off x="500034" y="3218106"/>
            <a:ext cx="8229600" cy="1714511"/>
          </a:xfrm>
          <a:prstGeom prst="rect">
            <a:avLst/>
          </a:prstGeom>
          <a:solidFill>
            <a:schemeClr val="accent1"/>
          </a:solidFill>
        </p:spPr>
        <p:txBody>
          <a:bodyPr>
            <a:normAutofit lnSpcReduction="10000"/>
          </a:bodyPr>
          <a:lstStyle/>
          <a:p>
            <a:pPr marL="342900" lvl="0" indent="-342900" eaLnBrk="0" hangingPunct="0">
              <a:spcBef>
                <a:spcPct val="20000"/>
              </a:spcBef>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a:t>
            </a:r>
            <a:r>
              <a:rPr lang="en-AU" sz="3200" b="1" kern="0" dirty="0" err="1">
                <a:latin typeface="Courier New" pitchFamily="49" charset="0"/>
                <a:cs typeface="Courier New" pitchFamily="49" charset="0"/>
              </a:rPr>
              <a:t>GivenName</a:t>
            </a:r>
            <a:r>
              <a:rPr lang="en-AU" sz="3200" b="1" kern="0" dirty="0">
                <a:latin typeface="Courier New" pitchFamily="49" charset="0"/>
                <a:cs typeface="Courier New" pitchFamily="49" charset="0"/>
              </a:rPr>
              <a:t>, </a:t>
            </a: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t>
            </a:r>
            <a:r>
              <a:rPr lang="en-AU" sz="3200" b="1" kern="0" dirty="0" smtClean="0">
                <a:latin typeface="Courier New" pitchFamily="49" charset="0"/>
                <a:cs typeface="Courier New" pitchFamily="49" charset="0"/>
              </a:rPr>
              <a:t>‘</a:t>
            </a:r>
            <a:r>
              <a:rPr lang="en-AU" sz="3200" b="1" kern="0" dirty="0" smtClean="0">
                <a:solidFill>
                  <a:schemeClr val="accent2"/>
                </a:solidFill>
                <a:latin typeface="Courier New" pitchFamily="49" charset="0"/>
                <a:cs typeface="Courier New" pitchFamily="49" charset="0"/>
              </a:rPr>
              <a:t>(company name)</a:t>
            </a:r>
            <a:r>
              <a:rPr lang="en-AU" sz="3200" b="1" kern="0" dirty="0" smtClean="0">
                <a:latin typeface="Courier New" pitchFamily="49" charset="0"/>
                <a:cs typeface="Courier New" pitchFamily="49" charset="0"/>
              </a:rPr>
              <a:t>’</a:t>
            </a:r>
            <a:endPar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4" name="Content Placeholder 2"/>
          <p:cNvSpPr txBox="1">
            <a:spLocks/>
          </p:cNvSpPr>
          <p:nvPr/>
        </p:nvSpPr>
        <p:spPr>
          <a:xfrm>
            <a:off x="539552" y="2060848"/>
            <a:ext cx="8229600" cy="1008112"/>
          </a:xfrm>
          <a:prstGeom prst="rect">
            <a:avLst/>
          </a:prstGeom>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Use case: Customers searching for</a:t>
            </a:r>
            <a:r>
              <a:rPr kumimoji="0" lang="en-AU" sz="3200" b="0" i="0" u="none" strike="noStrike" kern="0" cap="none" spc="0" normalizeH="0" noProof="0" dirty="0" smtClean="0">
                <a:ln>
                  <a:noFill/>
                </a:ln>
                <a:solidFill>
                  <a:schemeClr val="tx1"/>
                </a:solidFill>
                <a:effectLst/>
                <a:uLnTx/>
                <a:uFillTx/>
                <a:latin typeface="+mn-lt"/>
                <a:ea typeface="+mn-ea"/>
                <a:cs typeface="+mn-cs"/>
              </a:rPr>
              <a:t> attendees from their company.</a:t>
            </a:r>
            <a:endParaRPr kumimoji="0" lang="en-AU" sz="32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334033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SQL Injection</a:t>
            </a:r>
            <a:br>
              <a:rPr lang="en-AU" dirty="0" smtClean="0"/>
            </a:br>
            <a:r>
              <a:rPr lang="en-AU" dirty="0" smtClean="0"/>
              <a:t>Example</a:t>
            </a:r>
            <a:endParaRPr lang="en-AU" dirty="0"/>
          </a:p>
        </p:txBody>
      </p:sp>
      <p:sp>
        <p:nvSpPr>
          <p:cNvPr id="4" name="Content Placeholder 2"/>
          <p:cNvSpPr txBox="1">
            <a:spLocks/>
          </p:cNvSpPr>
          <p:nvPr/>
        </p:nvSpPr>
        <p:spPr>
          <a:xfrm>
            <a:off x="500034" y="3218106"/>
            <a:ext cx="8229600" cy="1714511"/>
          </a:xfrm>
          <a:prstGeom prst="rect">
            <a:avLst/>
          </a:prstGeom>
          <a:solidFill>
            <a:schemeClr val="accent1"/>
          </a:solidFill>
        </p:spPr>
        <p:txBody>
          <a:bodyPr>
            <a:normAutofit lnSpcReduction="10000"/>
          </a:bodyPr>
          <a:lstStyle/>
          <a:p>
            <a:pPr marL="342900" lvl="0" indent="-342900" eaLnBrk="0" hangingPunct="0">
              <a:spcBef>
                <a:spcPct val="20000"/>
              </a:spcBef>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a:t>
            </a:r>
            <a:r>
              <a:rPr lang="en-AU" sz="3200" b="1" kern="0" dirty="0" err="1">
                <a:latin typeface="Courier New" pitchFamily="49" charset="0"/>
                <a:cs typeface="Courier New" pitchFamily="49" charset="0"/>
              </a:rPr>
              <a:t>GivenName</a:t>
            </a:r>
            <a:r>
              <a:rPr lang="en-AU" sz="3200" b="1" kern="0" dirty="0">
                <a:latin typeface="Courier New" pitchFamily="49" charset="0"/>
                <a:cs typeface="Courier New" pitchFamily="49" charset="0"/>
              </a:rPr>
              <a:t>, </a:t>
            </a: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t>
            </a:r>
            <a:r>
              <a:rPr lang="en-AU" sz="3200" b="1" kern="0" dirty="0" smtClean="0">
                <a:latin typeface="Courier New" pitchFamily="49" charset="0"/>
                <a:cs typeface="Courier New" pitchFamily="49" charset="0"/>
              </a:rPr>
              <a:t>‘</a:t>
            </a:r>
            <a:r>
              <a:rPr lang="en-AU" sz="3200" b="1" kern="0" dirty="0" smtClean="0">
                <a:solidFill>
                  <a:schemeClr val="accent2"/>
                </a:solidFill>
                <a:latin typeface="Courier New" pitchFamily="49" charset="0"/>
                <a:cs typeface="Courier New" pitchFamily="49" charset="0"/>
              </a:rPr>
              <a:t>Foo’ or ‘1’=‘1</a:t>
            </a:r>
            <a:r>
              <a:rPr lang="en-AU" sz="3200" b="1" kern="0" dirty="0" smtClean="0">
                <a:latin typeface="Courier New" pitchFamily="49" charset="0"/>
                <a:cs typeface="Courier New" pitchFamily="49" charset="0"/>
              </a:rPr>
              <a:t>’</a:t>
            </a:r>
            <a:endPar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endParaRPr>
          </a:p>
        </p:txBody>
      </p:sp>
      <p:sp>
        <p:nvSpPr>
          <p:cNvPr id="5" name="Content Placeholder 2"/>
          <p:cNvSpPr txBox="1">
            <a:spLocks/>
          </p:cNvSpPr>
          <p:nvPr/>
        </p:nvSpPr>
        <p:spPr>
          <a:xfrm>
            <a:off x="539552" y="2060848"/>
            <a:ext cx="8229600" cy="1008112"/>
          </a:xfrm>
          <a:prstGeom prst="rect">
            <a:avLst/>
          </a:prstGeom>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What if customer</a:t>
            </a:r>
            <a:r>
              <a:rPr kumimoji="0" lang="en-AU" sz="3200" b="0" i="0" u="none" strike="noStrike" kern="0" cap="none" spc="0" normalizeH="0" noProof="0" dirty="0" smtClean="0">
                <a:ln>
                  <a:noFill/>
                </a:ln>
                <a:solidFill>
                  <a:schemeClr val="tx1"/>
                </a:solidFill>
                <a:effectLst/>
                <a:uLnTx/>
                <a:uFillTx/>
                <a:latin typeface="+mn-lt"/>
                <a:ea typeface="+mn-ea"/>
                <a:cs typeface="+mn-cs"/>
              </a:rPr>
              <a:t> enters </a:t>
            </a:r>
            <a:r>
              <a:rPr kumimoji="0" lang="en-AU" sz="3200" b="0" i="0" u="none" strike="noStrike" kern="0" cap="none" spc="0" normalizeH="0" baseline="0" noProof="0" dirty="0" smtClean="0">
                <a:ln>
                  <a:noFill/>
                </a:ln>
                <a:solidFill>
                  <a:schemeClr val="tx1"/>
                </a:solidFill>
                <a:effectLst/>
                <a:uLnTx/>
                <a:uFillTx/>
                <a:latin typeface="+mn-lt"/>
                <a:ea typeface="+mn-ea"/>
                <a:cs typeface="+mn-cs"/>
              </a:rPr>
              <a:t>“ Foo’ or ‘1’= ‘1 ” for their company?</a:t>
            </a:r>
          </a:p>
        </p:txBody>
      </p:sp>
      <p:sp>
        <p:nvSpPr>
          <p:cNvPr id="7" name="Content Placeholder 2"/>
          <p:cNvSpPr txBox="1">
            <a:spLocks/>
          </p:cNvSpPr>
          <p:nvPr/>
        </p:nvSpPr>
        <p:spPr>
          <a:xfrm>
            <a:off x="539552" y="5378346"/>
            <a:ext cx="8229600" cy="642942"/>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Answer: All names</a:t>
            </a:r>
            <a:r>
              <a:rPr kumimoji="0" lang="en-AU" sz="3200" b="0" i="0" u="none" strike="noStrike" kern="0" cap="none" spc="0" normalizeH="0" noProof="0" dirty="0" smtClean="0">
                <a:ln>
                  <a:noFill/>
                </a:ln>
                <a:solidFill>
                  <a:schemeClr val="tx1"/>
                </a:solidFill>
                <a:effectLst/>
                <a:uLnTx/>
                <a:uFillTx/>
                <a:latin typeface="+mn-lt"/>
                <a:ea typeface="+mn-ea"/>
                <a:cs typeface="+mn-cs"/>
              </a:rPr>
              <a:t> are returned</a:t>
            </a:r>
            <a:endParaRPr kumimoji="0" lang="en-AU" sz="32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004805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Injection Example</a:t>
            </a:r>
            <a:endParaRPr lang="en-AU" dirty="0"/>
          </a:p>
        </p:txBody>
      </p:sp>
      <p:sp>
        <p:nvSpPr>
          <p:cNvPr id="5" name="TextBox 4"/>
          <p:cNvSpPr txBox="1"/>
          <p:nvPr/>
        </p:nvSpPr>
        <p:spPr>
          <a:xfrm>
            <a:off x="2714612" y="5000636"/>
            <a:ext cx="3143272" cy="646331"/>
          </a:xfrm>
          <a:prstGeom prst="rect">
            <a:avLst/>
          </a:prstGeom>
          <a:noFill/>
        </p:spPr>
        <p:txBody>
          <a:bodyPr wrap="square" rtlCol="0">
            <a:spAutoFit/>
          </a:bodyPr>
          <a:lstStyle/>
          <a:p>
            <a:pPr algn="ctr"/>
            <a:r>
              <a:rPr lang="en-AU" dirty="0" smtClean="0"/>
              <a:t>http://www.xkcd.com/327</a:t>
            </a:r>
          </a:p>
          <a:p>
            <a:pPr algn="ctr"/>
            <a:r>
              <a:rPr lang="en-AU" dirty="0" smtClean="0"/>
              <a:t>“Exploits of a Mom”</a:t>
            </a:r>
            <a:endParaRPr lang="en-AU" dirty="0"/>
          </a:p>
        </p:txBody>
      </p:sp>
      <p:pic>
        <p:nvPicPr>
          <p:cNvPr id="3" name="Picture 2" descr="Exploits of a M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8187836"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0811907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Injection Mitigation</a:t>
            </a:r>
            <a:endParaRPr lang="en-AU" dirty="0"/>
          </a:p>
        </p:txBody>
      </p:sp>
      <p:sp>
        <p:nvSpPr>
          <p:cNvPr id="3" name="Content Placeholder 2"/>
          <p:cNvSpPr>
            <a:spLocks noGrp="1"/>
          </p:cNvSpPr>
          <p:nvPr>
            <p:ph idx="1"/>
          </p:nvPr>
        </p:nvSpPr>
        <p:spPr/>
        <p:txBody>
          <a:bodyPr>
            <a:normAutofit lnSpcReduction="10000"/>
          </a:bodyPr>
          <a:lstStyle/>
          <a:p>
            <a:r>
              <a:rPr lang="en-AU" dirty="0" smtClean="0"/>
              <a:t>“Escape” (or encode, sanitize) data for appropriate output type</a:t>
            </a:r>
          </a:p>
          <a:p>
            <a:pPr lvl="1"/>
            <a:r>
              <a:rPr lang="en-AU" dirty="0" smtClean="0"/>
              <a:t>E.g. Replace ‘&lt;’ with ‘&amp;</a:t>
            </a:r>
            <a:r>
              <a:rPr lang="en-AU" dirty="0" err="1" smtClean="0"/>
              <a:t>lt</a:t>
            </a:r>
            <a:r>
              <a:rPr lang="en-AU" dirty="0" smtClean="0"/>
              <a:t>;’ and ‘&gt;’ with ‘&amp;</a:t>
            </a:r>
            <a:r>
              <a:rPr lang="en-AU" dirty="0" err="1" smtClean="0"/>
              <a:t>gt</a:t>
            </a:r>
            <a:r>
              <a:rPr lang="en-AU" dirty="0" smtClean="0"/>
              <a:t>;’ in HTML, replace ‘’’ with ‘’’’ in SQL</a:t>
            </a:r>
          </a:p>
          <a:p>
            <a:pPr lvl="1"/>
            <a:r>
              <a:rPr lang="en-AU" dirty="0" smtClean="0"/>
              <a:t>Each output is different, e.g. XML is NOT the same as HTML</a:t>
            </a:r>
          </a:p>
          <a:p>
            <a:r>
              <a:rPr lang="en-AU" dirty="0" smtClean="0"/>
              <a:t>Use libraries, do not do it yourself!</a:t>
            </a:r>
          </a:p>
          <a:p>
            <a:pPr lvl="1"/>
            <a:r>
              <a:rPr lang="en-AU" dirty="0" smtClean="0"/>
              <a:t>E.g. ‘&lt;’ can also be represented as ‘&amp;#3C;’ in HTML</a:t>
            </a:r>
          </a:p>
        </p:txBody>
      </p:sp>
    </p:spTree>
    <p:extLst>
      <p:ext uri="{BB962C8B-B14F-4D97-AF65-F5344CB8AC3E}">
        <p14:creationId xmlns:p14="http://schemas.microsoft.com/office/powerpoint/2010/main" val="36475050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Site Scripting (XSS)</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8180552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Cross Site Scripting (XSS)</a:t>
            </a:r>
            <a:endParaRPr lang="en-AU" dirty="0"/>
          </a:p>
        </p:txBody>
      </p:sp>
      <p:sp>
        <p:nvSpPr>
          <p:cNvPr id="3" name="Content Placeholder 2"/>
          <p:cNvSpPr>
            <a:spLocks noGrp="1"/>
          </p:cNvSpPr>
          <p:nvPr>
            <p:ph idx="1"/>
          </p:nvPr>
        </p:nvSpPr>
        <p:spPr/>
        <p:txBody>
          <a:bodyPr>
            <a:normAutofit/>
          </a:bodyPr>
          <a:lstStyle/>
          <a:p>
            <a:r>
              <a:rPr lang="en-AU" dirty="0" smtClean="0"/>
              <a:t>Instructions (usually JavaScript) injected into another page</a:t>
            </a:r>
          </a:p>
          <a:p>
            <a:r>
              <a:rPr lang="en-AU" dirty="0" smtClean="0"/>
              <a:t>One site is usually attacking another, hence the name</a:t>
            </a:r>
          </a:p>
          <a:p>
            <a:r>
              <a:rPr lang="en-AU" dirty="0" smtClean="0"/>
              <a:t>Not CSS (“Cascading Style Sheets”) = Web page layout and appearance description that is separate to its structure</a:t>
            </a:r>
          </a:p>
          <a:p>
            <a:endParaRPr lang="en-AU" dirty="0" smtClean="0"/>
          </a:p>
        </p:txBody>
      </p:sp>
    </p:spTree>
    <p:extLst>
      <p:ext uri="{BB962C8B-B14F-4D97-AF65-F5344CB8AC3E}">
        <p14:creationId xmlns:p14="http://schemas.microsoft.com/office/powerpoint/2010/main" val="3411001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Do I Care? (cont.)</a:t>
            </a:r>
          </a:p>
        </p:txBody>
      </p:sp>
      <p:sp>
        <p:nvSpPr>
          <p:cNvPr id="3" name="Content Placeholder 2"/>
          <p:cNvSpPr>
            <a:spLocks noGrp="1"/>
          </p:cNvSpPr>
          <p:nvPr>
            <p:ph idx="1"/>
          </p:nvPr>
        </p:nvSpPr>
        <p:spPr/>
        <p:txBody>
          <a:bodyPr>
            <a:normAutofit fontScale="92500"/>
          </a:bodyPr>
          <a:lstStyle/>
          <a:p>
            <a:r>
              <a:rPr lang="en-AU" dirty="0" smtClean="0"/>
              <a:t>Impact: </a:t>
            </a:r>
            <a:r>
              <a:rPr lang="en-US" dirty="0" smtClean="0"/>
              <a:t>Loss of or reduced business capability</a:t>
            </a:r>
            <a:endParaRPr lang="en-AU" dirty="0" smtClean="0"/>
          </a:p>
          <a:p>
            <a:pPr lvl="1"/>
            <a:r>
              <a:rPr lang="en-AU" dirty="0" smtClean="0"/>
              <a:t>Reputation damage</a:t>
            </a:r>
          </a:p>
          <a:p>
            <a:pPr lvl="1"/>
            <a:r>
              <a:rPr lang="en-US" dirty="0" smtClean="0"/>
              <a:t>Customer satisfaction reduction/Customer loss</a:t>
            </a:r>
          </a:p>
          <a:p>
            <a:pPr lvl="1"/>
            <a:r>
              <a:rPr lang="en-AU" dirty="0" smtClean="0"/>
              <a:t>Contractual consequences of missed SLAs</a:t>
            </a:r>
          </a:p>
          <a:p>
            <a:pPr lvl="1"/>
            <a:r>
              <a:rPr lang="en-AU" dirty="0" smtClean="0"/>
              <a:t>Assessment and remediation redirects resources from important projects</a:t>
            </a:r>
          </a:p>
          <a:p>
            <a:r>
              <a:rPr lang="en-US" dirty="0" smtClean="0"/>
              <a:t>Result: Governance requirements</a:t>
            </a:r>
            <a:endParaRPr lang="en-AU" dirty="0" smtClean="0"/>
          </a:p>
          <a:p>
            <a:pPr lvl="1"/>
            <a:endParaRPr lang="en-AU" dirty="0"/>
          </a:p>
          <a:p>
            <a:endParaRPr lang="en-AU" dirty="0"/>
          </a:p>
        </p:txBody>
      </p:sp>
    </p:spTree>
    <p:extLst>
      <p:ext uri="{BB962C8B-B14F-4D97-AF65-F5344CB8AC3E}">
        <p14:creationId xmlns:p14="http://schemas.microsoft.com/office/powerpoint/2010/main" val="30634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Reflected XSS</a:t>
            </a:r>
            <a:endParaRPr lang="en-AU" dirty="0"/>
          </a:p>
        </p:txBody>
      </p:sp>
      <p:sp>
        <p:nvSpPr>
          <p:cNvPr id="4" name="Rectangle 3"/>
          <p:cNvSpPr/>
          <p:nvPr/>
        </p:nvSpPr>
        <p:spPr>
          <a:xfrm>
            <a:off x="3491880" y="206084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491880" y="458112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6" name="Down Arrow 5"/>
          <p:cNvSpPr/>
          <p:nvPr/>
        </p:nvSpPr>
        <p:spPr>
          <a:xfrm>
            <a:off x="4193957"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7" name="TextBox 6"/>
          <p:cNvSpPr txBox="1"/>
          <p:nvPr/>
        </p:nvSpPr>
        <p:spPr>
          <a:xfrm>
            <a:off x="4517993" y="2875671"/>
            <a:ext cx="1584176" cy="923330"/>
          </a:xfrm>
          <a:prstGeom prst="rect">
            <a:avLst/>
          </a:prstGeom>
          <a:noFill/>
        </p:spPr>
        <p:txBody>
          <a:bodyPr wrap="square" rtlCol="0">
            <a:spAutoFit/>
          </a:bodyPr>
          <a:lstStyle/>
          <a:p>
            <a:pPr algn="ctr"/>
            <a:r>
              <a:rPr lang="en-AU" dirty="0" smtClean="0"/>
              <a:t>Injects code or attaches payload</a:t>
            </a:r>
            <a:endParaRPr lang="en-AU" dirty="0"/>
          </a:p>
        </p:txBody>
      </p:sp>
      <p:sp>
        <p:nvSpPr>
          <p:cNvPr id="8" name="Rectangle 7"/>
          <p:cNvSpPr/>
          <p:nvPr/>
        </p:nvSpPr>
        <p:spPr>
          <a:xfrm>
            <a:off x="5825584" y="3481352"/>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rot="10800000">
            <a:off x="4671439" y="3745882"/>
            <a:ext cx="1008112"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3752909"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12" name="TextBox 11"/>
          <p:cNvSpPr txBox="1"/>
          <p:nvPr/>
        </p:nvSpPr>
        <p:spPr>
          <a:xfrm>
            <a:off x="1894843" y="1979712"/>
            <a:ext cx="1583378" cy="923330"/>
          </a:xfrm>
          <a:prstGeom prst="rect">
            <a:avLst/>
          </a:prstGeom>
          <a:noFill/>
        </p:spPr>
        <p:txBody>
          <a:bodyPr wrap="square" rtlCol="0">
            <a:spAutoFit/>
          </a:bodyPr>
          <a:lstStyle/>
          <a:p>
            <a:pPr algn="r"/>
            <a:r>
              <a:rPr lang="en-AU" dirty="0" smtClean="0"/>
              <a:t>Modifications not persisted on server</a:t>
            </a:r>
            <a:endParaRPr lang="en-AU" dirty="0"/>
          </a:p>
        </p:txBody>
      </p:sp>
      <p:sp>
        <p:nvSpPr>
          <p:cNvPr id="22" name="TextBox 21"/>
          <p:cNvSpPr txBox="1"/>
          <p:nvPr/>
        </p:nvSpPr>
        <p:spPr>
          <a:xfrm>
            <a:off x="5425881" y="4233295"/>
            <a:ext cx="2108538" cy="1200329"/>
          </a:xfrm>
          <a:prstGeom prst="rect">
            <a:avLst/>
          </a:prstGeom>
          <a:noFill/>
        </p:spPr>
        <p:txBody>
          <a:bodyPr wrap="square" rtlCol="0">
            <a:spAutoFit/>
          </a:bodyPr>
          <a:lstStyle/>
          <a:p>
            <a:pPr algn="ctr"/>
            <a:r>
              <a:rPr lang="en-AU" dirty="0" smtClean="0"/>
              <a:t>(Requires traffic or computer access)</a:t>
            </a:r>
            <a:endParaRPr lang="en-AU" dirty="0"/>
          </a:p>
        </p:txBody>
      </p:sp>
    </p:spTree>
    <p:extLst>
      <p:ext uri="{BB962C8B-B14F-4D97-AF65-F5344CB8AC3E}">
        <p14:creationId xmlns:p14="http://schemas.microsoft.com/office/powerpoint/2010/main" val="1063684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Stored XSS</a:t>
            </a:r>
            <a:endParaRPr lang="en-AU" dirty="0"/>
          </a:p>
        </p:txBody>
      </p:sp>
      <p:sp>
        <p:nvSpPr>
          <p:cNvPr id="4" name="Rectangle 3"/>
          <p:cNvSpPr/>
          <p:nvPr/>
        </p:nvSpPr>
        <p:spPr>
          <a:xfrm>
            <a:off x="3851920" y="206084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851920" y="458112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6" name="Down Arrow 5"/>
          <p:cNvSpPr/>
          <p:nvPr/>
        </p:nvSpPr>
        <p:spPr>
          <a:xfrm>
            <a:off x="4553997"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7" name="TextBox 6"/>
          <p:cNvSpPr txBox="1"/>
          <p:nvPr/>
        </p:nvSpPr>
        <p:spPr>
          <a:xfrm>
            <a:off x="6576522" y="2120327"/>
            <a:ext cx="1523869" cy="646331"/>
          </a:xfrm>
          <a:prstGeom prst="rect">
            <a:avLst/>
          </a:prstGeom>
          <a:noFill/>
        </p:spPr>
        <p:txBody>
          <a:bodyPr wrap="square" rtlCol="0">
            <a:spAutoFit/>
          </a:bodyPr>
          <a:lstStyle/>
          <a:p>
            <a:r>
              <a:rPr lang="en-AU" dirty="0" smtClean="0"/>
              <a:t>2. Malicious data stored</a:t>
            </a:r>
            <a:endParaRPr lang="en-AU" dirty="0"/>
          </a:p>
        </p:txBody>
      </p:sp>
      <p:sp>
        <p:nvSpPr>
          <p:cNvPr id="8" name="Rectangle 7"/>
          <p:cNvSpPr/>
          <p:nvPr/>
        </p:nvSpPr>
        <p:spPr>
          <a:xfrm>
            <a:off x="1572229" y="3573016"/>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a:off x="2913377" y="3807136"/>
            <a:ext cx="1141065"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4112949" y="3068960"/>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1" name="Can 20"/>
          <p:cNvSpPr/>
          <p:nvPr/>
        </p:nvSpPr>
        <p:spPr>
          <a:xfrm>
            <a:off x="6131640" y="2161939"/>
            <a:ext cx="432048" cy="50405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22" name="Left-Right Arrow 21"/>
          <p:cNvSpPr/>
          <p:nvPr/>
        </p:nvSpPr>
        <p:spPr>
          <a:xfrm>
            <a:off x="5308719" y="2263031"/>
            <a:ext cx="655969" cy="301873"/>
          </a:xfrm>
          <a:prstGeom prst="lef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23" name="TextBox 22"/>
          <p:cNvSpPr txBox="1"/>
          <p:nvPr/>
        </p:nvSpPr>
        <p:spPr>
          <a:xfrm>
            <a:off x="2646400" y="2915950"/>
            <a:ext cx="1570674" cy="923330"/>
          </a:xfrm>
          <a:prstGeom prst="rect">
            <a:avLst/>
          </a:prstGeom>
          <a:noFill/>
        </p:spPr>
        <p:txBody>
          <a:bodyPr wrap="square" rtlCol="0">
            <a:spAutoFit/>
          </a:bodyPr>
          <a:lstStyle/>
          <a:p>
            <a:pPr algn="ctr"/>
            <a:r>
              <a:rPr lang="en-AU" dirty="0" smtClean="0"/>
              <a:t>1. Injects data into request</a:t>
            </a:r>
            <a:endParaRPr lang="en-AU" dirty="0"/>
          </a:p>
        </p:txBody>
      </p:sp>
      <p:sp>
        <p:nvSpPr>
          <p:cNvPr id="24" name="TextBox 23"/>
          <p:cNvSpPr txBox="1"/>
          <p:nvPr/>
        </p:nvSpPr>
        <p:spPr>
          <a:xfrm>
            <a:off x="4921687" y="3230884"/>
            <a:ext cx="1523869" cy="923330"/>
          </a:xfrm>
          <a:prstGeom prst="rect">
            <a:avLst/>
          </a:prstGeom>
          <a:noFill/>
        </p:spPr>
        <p:txBody>
          <a:bodyPr wrap="square" rtlCol="0">
            <a:spAutoFit/>
          </a:bodyPr>
          <a:lstStyle/>
          <a:p>
            <a:r>
              <a:rPr lang="en-AU" dirty="0" smtClean="0"/>
              <a:t>3. Malicious data sent to users</a:t>
            </a:r>
            <a:endParaRPr lang="en-AU" dirty="0"/>
          </a:p>
        </p:txBody>
      </p:sp>
    </p:spTree>
    <p:extLst>
      <p:ext uri="{BB962C8B-B14F-4D97-AF65-F5344CB8AC3E}">
        <p14:creationId xmlns:p14="http://schemas.microsoft.com/office/powerpoint/2010/main" val="16629112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DOM-Based XSS</a:t>
            </a:r>
            <a:endParaRPr lang="en-AU" dirty="0"/>
          </a:p>
        </p:txBody>
      </p:sp>
      <p:sp>
        <p:nvSpPr>
          <p:cNvPr id="5" name="Rectangle 4"/>
          <p:cNvSpPr/>
          <p:nvPr/>
        </p:nvSpPr>
        <p:spPr>
          <a:xfrm>
            <a:off x="3851920" y="3140968"/>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11" name="Circular Arrow 10"/>
          <p:cNvSpPr/>
          <p:nvPr/>
        </p:nvSpPr>
        <p:spPr>
          <a:xfrm rot="9296417">
            <a:off x="5096907" y="2816932"/>
            <a:ext cx="1224136" cy="1368152"/>
          </a:xfrm>
          <a:prstGeom prst="circularArrow">
            <a:avLst>
              <a:gd name="adj1" fmla="val 13570"/>
              <a:gd name="adj2" fmla="val 1103616"/>
              <a:gd name="adj3" fmla="val 20077574"/>
              <a:gd name="adj4" fmla="val 4086111"/>
              <a:gd name="adj5" fmla="val 142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solidFill>
                <a:schemeClr val="tx1"/>
              </a:solidFill>
            </a:endParaRPr>
          </a:p>
        </p:txBody>
      </p:sp>
      <p:sp>
        <p:nvSpPr>
          <p:cNvPr id="16" name="TextBox 15"/>
          <p:cNvSpPr txBox="1"/>
          <p:nvPr/>
        </p:nvSpPr>
        <p:spPr>
          <a:xfrm>
            <a:off x="6372200" y="2900843"/>
            <a:ext cx="1523869" cy="1200329"/>
          </a:xfrm>
          <a:prstGeom prst="rect">
            <a:avLst/>
          </a:prstGeom>
          <a:noFill/>
        </p:spPr>
        <p:txBody>
          <a:bodyPr wrap="square" rtlCol="0">
            <a:spAutoFit/>
          </a:bodyPr>
          <a:lstStyle/>
          <a:p>
            <a:r>
              <a:rPr lang="en-AU" dirty="0" smtClean="0"/>
              <a:t>Bugs allow unintended modification of page.</a:t>
            </a:r>
            <a:endParaRPr lang="en-AU" dirty="0"/>
          </a:p>
        </p:txBody>
      </p:sp>
    </p:spTree>
    <p:extLst>
      <p:ext uri="{BB962C8B-B14F-4D97-AF65-F5344CB8AC3E}">
        <p14:creationId xmlns:p14="http://schemas.microsoft.com/office/powerpoint/2010/main" val="18744461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Scripting (XSS)</a:t>
            </a:r>
            <a:br>
              <a:rPr lang="en-AU" dirty="0" smtClean="0"/>
            </a:br>
            <a:r>
              <a:rPr lang="en-AU" dirty="0" smtClean="0"/>
              <a:t>Impact</a:t>
            </a:r>
            <a:endParaRPr lang="en-AU" dirty="0"/>
          </a:p>
        </p:txBody>
      </p:sp>
      <p:sp>
        <p:nvSpPr>
          <p:cNvPr id="3" name="Content Placeholder 2"/>
          <p:cNvSpPr>
            <a:spLocks noGrp="1"/>
          </p:cNvSpPr>
          <p:nvPr>
            <p:ph idx="1"/>
          </p:nvPr>
        </p:nvSpPr>
        <p:spPr/>
        <p:txBody>
          <a:bodyPr>
            <a:normAutofit/>
          </a:bodyPr>
          <a:lstStyle/>
          <a:p>
            <a:r>
              <a:rPr lang="en-AU" dirty="0" smtClean="0"/>
              <a:t>Page modification (e.g. political messages)</a:t>
            </a:r>
          </a:p>
          <a:p>
            <a:r>
              <a:rPr lang="en-AU" dirty="0" smtClean="0"/>
              <a:t>Hijack browser (e.g. attack other websites)</a:t>
            </a:r>
          </a:p>
          <a:p>
            <a:r>
              <a:rPr lang="en-AU" dirty="0" smtClean="0"/>
              <a:t>Capture sensitive information</a:t>
            </a:r>
          </a:p>
          <a:p>
            <a:r>
              <a:rPr lang="en-AU" dirty="0" smtClean="0"/>
              <a:t>Delivery of browser based exploits (e.g. download attachment that uses flaw in program to compromise computer)</a:t>
            </a:r>
          </a:p>
        </p:txBody>
      </p:sp>
    </p:spTree>
    <p:extLst>
      <p:ext uri="{BB962C8B-B14F-4D97-AF65-F5344CB8AC3E}">
        <p14:creationId xmlns:p14="http://schemas.microsoft.com/office/powerpoint/2010/main" val="20616985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Scripting (XSS)</a:t>
            </a:r>
            <a:br>
              <a:rPr lang="en-AU" dirty="0" smtClean="0"/>
            </a:br>
            <a:r>
              <a:rPr lang="en-AU" dirty="0" smtClean="0"/>
              <a:t>Mitigation</a:t>
            </a:r>
            <a:endParaRPr lang="en-AU" dirty="0"/>
          </a:p>
        </p:txBody>
      </p:sp>
      <p:sp>
        <p:nvSpPr>
          <p:cNvPr id="3" name="Content Placeholder 2"/>
          <p:cNvSpPr>
            <a:spLocks noGrp="1"/>
          </p:cNvSpPr>
          <p:nvPr>
            <p:ph idx="1"/>
          </p:nvPr>
        </p:nvSpPr>
        <p:spPr/>
        <p:txBody>
          <a:bodyPr>
            <a:normAutofit/>
          </a:bodyPr>
          <a:lstStyle/>
          <a:p>
            <a:r>
              <a:rPr lang="en-AU" dirty="0" smtClean="0"/>
              <a:t>Use SSL/TLS</a:t>
            </a:r>
          </a:p>
          <a:p>
            <a:r>
              <a:rPr lang="en-AU" dirty="0" smtClean="0"/>
              <a:t>Sanitize and whitelist data. Use appropriate escaping mechanism for output.</a:t>
            </a:r>
          </a:p>
          <a:p>
            <a:r>
              <a:rPr lang="en-AU" dirty="0" smtClean="0"/>
              <a:t>Do not rely on client side security checks</a:t>
            </a:r>
          </a:p>
        </p:txBody>
      </p:sp>
    </p:spTree>
    <p:extLst>
      <p:ext uri="{BB962C8B-B14F-4D97-AF65-F5344CB8AC3E}">
        <p14:creationId xmlns:p14="http://schemas.microsoft.com/office/powerpoint/2010/main" val="293129394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Request Forgery (CSRF)</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327658661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Cross Site Request Forgery (CSRF)</a:t>
            </a:r>
            <a:endParaRPr lang="en-AU" dirty="0"/>
          </a:p>
        </p:txBody>
      </p:sp>
      <p:sp>
        <p:nvSpPr>
          <p:cNvPr id="3" name="Content Placeholder 2"/>
          <p:cNvSpPr>
            <a:spLocks noGrp="1"/>
          </p:cNvSpPr>
          <p:nvPr>
            <p:ph idx="1"/>
          </p:nvPr>
        </p:nvSpPr>
        <p:spPr/>
        <p:txBody>
          <a:bodyPr>
            <a:normAutofit/>
          </a:bodyPr>
          <a:lstStyle/>
          <a:p>
            <a:r>
              <a:rPr lang="en-AU" dirty="0" smtClean="0"/>
              <a:t>User forced into undesired actions on server by malicious page or script</a:t>
            </a:r>
          </a:p>
          <a:p>
            <a:r>
              <a:rPr lang="en-AU" dirty="0" smtClean="0"/>
              <a:t>Cookie = Small file uploaded to browser and supplied to web server on request </a:t>
            </a:r>
          </a:p>
          <a:p>
            <a:pPr lvl="1"/>
            <a:r>
              <a:rPr lang="en-AU" dirty="0" smtClean="0"/>
              <a:t>Often contains identification or security details</a:t>
            </a:r>
            <a:endParaRPr lang="en-AU" dirty="0"/>
          </a:p>
        </p:txBody>
      </p:sp>
    </p:spTree>
    <p:extLst>
      <p:ext uri="{BB962C8B-B14F-4D97-AF65-F5344CB8AC3E}">
        <p14:creationId xmlns:p14="http://schemas.microsoft.com/office/powerpoint/2010/main" val="17964314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Cross Site Request Forgery (CSRF)</a:t>
            </a:r>
          </a:p>
        </p:txBody>
      </p:sp>
      <p:sp>
        <p:nvSpPr>
          <p:cNvPr id="4" name="Rectangle 3"/>
          <p:cNvSpPr/>
          <p:nvPr/>
        </p:nvSpPr>
        <p:spPr>
          <a:xfrm>
            <a:off x="3851920" y="234888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Server</a:t>
            </a:r>
            <a:endParaRPr lang="en-AU" dirty="0"/>
          </a:p>
        </p:txBody>
      </p:sp>
      <p:sp>
        <p:nvSpPr>
          <p:cNvPr id="5" name="Rectangle 4"/>
          <p:cNvSpPr/>
          <p:nvPr/>
        </p:nvSpPr>
        <p:spPr>
          <a:xfrm>
            <a:off x="3851920" y="486916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7" name="TextBox 6"/>
          <p:cNvSpPr txBox="1"/>
          <p:nvPr/>
        </p:nvSpPr>
        <p:spPr>
          <a:xfrm>
            <a:off x="2309177" y="2385754"/>
            <a:ext cx="1523869" cy="646331"/>
          </a:xfrm>
          <a:prstGeom prst="rect">
            <a:avLst/>
          </a:prstGeom>
          <a:noFill/>
        </p:spPr>
        <p:txBody>
          <a:bodyPr wrap="square" rtlCol="0">
            <a:spAutoFit/>
          </a:bodyPr>
          <a:lstStyle/>
          <a:p>
            <a:r>
              <a:rPr lang="en-AU" dirty="0" smtClean="0"/>
              <a:t>3. Malicious data stored</a:t>
            </a:r>
            <a:endParaRPr lang="en-AU" dirty="0"/>
          </a:p>
        </p:txBody>
      </p:sp>
      <p:sp>
        <p:nvSpPr>
          <p:cNvPr id="8" name="Rectangle 7"/>
          <p:cNvSpPr/>
          <p:nvPr/>
        </p:nvSpPr>
        <p:spPr>
          <a:xfrm>
            <a:off x="7020272" y="4869160"/>
            <a:ext cx="1224136"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AU" dirty="0" smtClean="0"/>
              <a:t>Attacker</a:t>
            </a:r>
            <a:endParaRPr lang="en-AU" dirty="0"/>
          </a:p>
        </p:txBody>
      </p:sp>
      <p:sp>
        <p:nvSpPr>
          <p:cNvPr id="9" name="Right Arrow 8"/>
          <p:cNvSpPr/>
          <p:nvPr/>
        </p:nvSpPr>
        <p:spPr>
          <a:xfrm rot="10800000">
            <a:off x="5477631" y="5067182"/>
            <a:ext cx="1141065" cy="32403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a:p>
        </p:txBody>
      </p:sp>
      <p:sp>
        <p:nvSpPr>
          <p:cNvPr id="10" name="Down Arrow 9"/>
          <p:cNvSpPr/>
          <p:nvPr/>
        </p:nvSpPr>
        <p:spPr>
          <a:xfrm rot="10800000">
            <a:off x="4301970" y="3356992"/>
            <a:ext cx="324036" cy="129614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a:p>
        </p:txBody>
      </p:sp>
      <p:sp>
        <p:nvSpPr>
          <p:cNvPr id="13" name="TextBox 12"/>
          <p:cNvSpPr txBox="1"/>
          <p:nvPr/>
        </p:nvSpPr>
        <p:spPr>
          <a:xfrm>
            <a:off x="1383514" y="3861048"/>
            <a:ext cx="1570674" cy="923330"/>
          </a:xfrm>
          <a:prstGeom prst="rect">
            <a:avLst/>
          </a:prstGeom>
          <a:noFill/>
        </p:spPr>
        <p:txBody>
          <a:bodyPr wrap="square" rtlCol="0">
            <a:spAutoFit/>
          </a:bodyPr>
          <a:lstStyle/>
          <a:p>
            <a:pPr algn="ctr"/>
            <a:r>
              <a:rPr lang="en-AU" dirty="0" smtClean="0"/>
              <a:t>1. User authenticates with web site</a:t>
            </a:r>
            <a:endParaRPr lang="en-AU" dirty="0"/>
          </a:p>
        </p:txBody>
      </p:sp>
      <p:sp>
        <p:nvSpPr>
          <p:cNvPr id="15" name="Rectangle 14"/>
          <p:cNvSpPr/>
          <p:nvPr/>
        </p:nvSpPr>
        <p:spPr>
          <a:xfrm>
            <a:off x="1556783" y="4869160"/>
            <a:ext cx="1224136"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AU" dirty="0" smtClean="0"/>
              <a:t>Browser</a:t>
            </a:r>
            <a:endParaRPr lang="en-AU" dirty="0"/>
          </a:p>
        </p:txBody>
      </p:sp>
      <p:sp>
        <p:nvSpPr>
          <p:cNvPr id="16" name="TextBox 15"/>
          <p:cNvSpPr txBox="1"/>
          <p:nvPr/>
        </p:nvSpPr>
        <p:spPr>
          <a:xfrm>
            <a:off x="5262827" y="3722548"/>
            <a:ext cx="1570674" cy="1200329"/>
          </a:xfrm>
          <a:prstGeom prst="rect">
            <a:avLst/>
          </a:prstGeom>
          <a:noFill/>
        </p:spPr>
        <p:txBody>
          <a:bodyPr wrap="square" rtlCol="0">
            <a:spAutoFit/>
          </a:bodyPr>
          <a:lstStyle/>
          <a:p>
            <a:pPr algn="ctr"/>
            <a:r>
              <a:rPr lang="en-AU" dirty="0" smtClean="0"/>
              <a:t>2. Trickers user into undesired actions </a:t>
            </a:r>
            <a:endParaRPr lang="en-AU" dirty="0"/>
          </a:p>
        </p:txBody>
      </p:sp>
      <p:cxnSp>
        <p:nvCxnSpPr>
          <p:cNvPr id="18" name="Straight Connector 17"/>
          <p:cNvCxnSpPr/>
          <p:nvPr/>
        </p:nvCxnSpPr>
        <p:spPr>
          <a:xfrm>
            <a:off x="3050068" y="5223849"/>
            <a:ext cx="468639" cy="53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29812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CSRF </a:t>
            </a:r>
            <a:r>
              <a:rPr lang="en-AU" dirty="0" err="1" smtClean="0"/>
              <a:t>Migation</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Same-origin policy in browsers stops most attacks</a:t>
            </a:r>
          </a:p>
          <a:p>
            <a:r>
              <a:rPr lang="en-AU" dirty="0" smtClean="0"/>
              <a:t>Encrypt cookies</a:t>
            </a:r>
          </a:p>
          <a:p>
            <a:r>
              <a:rPr lang="en-AU" dirty="0" smtClean="0"/>
              <a:t>Use “</a:t>
            </a:r>
            <a:r>
              <a:rPr lang="en-AU" dirty="0" err="1" smtClean="0"/>
              <a:t>HTTPOnly</a:t>
            </a:r>
            <a:r>
              <a:rPr lang="en-AU" dirty="0" smtClean="0"/>
              <a:t>” and “Secure” flags</a:t>
            </a:r>
          </a:p>
          <a:p>
            <a:r>
              <a:rPr lang="en-AU" dirty="0" smtClean="0"/>
              <a:t>Prevent cookie reuse</a:t>
            </a:r>
          </a:p>
          <a:p>
            <a:pPr lvl="1"/>
            <a:r>
              <a:rPr lang="en-AU" dirty="0" smtClean="0"/>
              <a:t>Time stamps, nonce or sequence numbers</a:t>
            </a:r>
          </a:p>
          <a:p>
            <a:pPr lvl="1"/>
            <a:r>
              <a:rPr lang="en-AU" dirty="0" smtClean="0"/>
              <a:t>Short validity times</a:t>
            </a:r>
          </a:p>
          <a:p>
            <a:pPr lvl="1"/>
            <a:r>
              <a:rPr lang="en-AU" dirty="0" smtClean="0"/>
              <a:t>Avoid persistent cookies</a:t>
            </a:r>
          </a:p>
          <a:p>
            <a:r>
              <a:rPr lang="en-AU" dirty="0" smtClean="0"/>
              <a:t>Short session timeouts</a:t>
            </a:r>
          </a:p>
          <a:p>
            <a:r>
              <a:rPr lang="en-AU" dirty="0" err="1" smtClean="0"/>
              <a:t>Reauthenticate</a:t>
            </a:r>
            <a:r>
              <a:rPr lang="en-AU" dirty="0" smtClean="0"/>
              <a:t> for sensitive operations</a:t>
            </a:r>
          </a:p>
          <a:p>
            <a:r>
              <a:rPr lang="en-AU" dirty="0" smtClean="0"/>
              <a:t>Educate users to log off or use private browsing modes, particularly on public computers</a:t>
            </a:r>
            <a:endParaRPr lang="en-AU" dirty="0"/>
          </a:p>
        </p:txBody>
      </p:sp>
    </p:spTree>
    <p:extLst>
      <p:ext uri="{BB962C8B-B14F-4D97-AF65-F5344CB8AC3E}">
        <p14:creationId xmlns:p14="http://schemas.microsoft.com/office/powerpoint/2010/main" val="277646080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Temporal Issues</a:t>
            </a:r>
            <a:endParaRPr lang="en-AU" dirty="0"/>
          </a:p>
        </p:txBody>
      </p:sp>
      <p:sp>
        <p:nvSpPr>
          <p:cNvPr id="3" name="Content Placeholder 2"/>
          <p:cNvSpPr>
            <a:spLocks noGrp="1"/>
          </p:cNvSpPr>
          <p:nvPr>
            <p:ph idx="1"/>
          </p:nvPr>
        </p:nvSpPr>
        <p:spPr/>
        <p:txBody>
          <a:bodyPr/>
          <a:lstStyle/>
          <a:p>
            <a:r>
              <a:rPr lang="en-AU" dirty="0" smtClean="0"/>
              <a:t>Race Condition = ?</a:t>
            </a:r>
            <a:br>
              <a:rPr lang="en-AU" dirty="0" smtClean="0"/>
            </a:br>
            <a:endParaRPr lang="en-AU" dirty="0" smtClean="0"/>
          </a:p>
          <a:p>
            <a:pPr lvl="1">
              <a:buNone/>
            </a:pPr>
            <a:r>
              <a:rPr lang="en-AU" dirty="0" smtClean="0"/>
              <a:t/>
            </a:r>
            <a:br>
              <a:rPr lang="en-AU" dirty="0" smtClean="0"/>
            </a:br>
            <a:endParaRPr lang="en-AU" dirty="0" smtClean="0"/>
          </a:p>
          <a:p>
            <a:r>
              <a:rPr lang="en-AU" dirty="0" smtClean="0"/>
              <a:t>TOCTOU = ?</a:t>
            </a:r>
            <a:endParaRPr lang="en-AU" dirty="0"/>
          </a:p>
        </p:txBody>
      </p:sp>
    </p:spTree>
    <p:extLst>
      <p:ext uri="{BB962C8B-B14F-4D97-AF65-F5344CB8AC3E}">
        <p14:creationId xmlns:p14="http://schemas.microsoft.com/office/powerpoint/2010/main" val="3544436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Software Often Insecure?</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305404803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Temporal Issues</a:t>
            </a:r>
            <a:endParaRPr lang="en-AU" dirty="0"/>
          </a:p>
        </p:txBody>
      </p:sp>
      <p:sp>
        <p:nvSpPr>
          <p:cNvPr id="3" name="Content Placeholder 2"/>
          <p:cNvSpPr>
            <a:spLocks noGrp="1"/>
          </p:cNvSpPr>
          <p:nvPr>
            <p:ph idx="1"/>
          </p:nvPr>
        </p:nvSpPr>
        <p:spPr/>
        <p:txBody>
          <a:bodyPr/>
          <a:lstStyle/>
          <a:p>
            <a:r>
              <a:rPr lang="en-AU" dirty="0" smtClean="0"/>
              <a:t>Race Condition = Tasks potentially occurring out of order</a:t>
            </a:r>
          </a:p>
          <a:p>
            <a:pPr lvl="1"/>
            <a:r>
              <a:rPr lang="en-AU" dirty="0" smtClean="0"/>
              <a:t>Often hard to reproduce, e.g. may occur 1 in 1000+ or more executions</a:t>
            </a:r>
          </a:p>
          <a:p>
            <a:r>
              <a:rPr lang="en-AU" dirty="0" smtClean="0"/>
              <a:t>TOCTOU = Time Of Check, Time Of Update</a:t>
            </a:r>
          </a:p>
          <a:p>
            <a:pPr lvl="1"/>
            <a:r>
              <a:rPr lang="en-AU" dirty="0" smtClean="0"/>
              <a:t>Security is correct when checked but changes before modification</a:t>
            </a:r>
            <a:endParaRPr lang="en-AU" dirty="0"/>
          </a:p>
        </p:txBody>
      </p:sp>
    </p:spTree>
    <p:extLst>
      <p:ext uri="{BB962C8B-B14F-4D97-AF65-F5344CB8AC3E}">
        <p14:creationId xmlns:p14="http://schemas.microsoft.com/office/powerpoint/2010/main" val="60078445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Generic Attack Types</a:t>
            </a:r>
            <a:endParaRPr lang="en-AU" dirty="0"/>
          </a:p>
        </p:txBody>
      </p:sp>
      <p:sp>
        <p:nvSpPr>
          <p:cNvPr id="3" name="Content Placeholder 2"/>
          <p:cNvSpPr>
            <a:spLocks noGrp="1"/>
          </p:cNvSpPr>
          <p:nvPr>
            <p:ph idx="1"/>
          </p:nvPr>
        </p:nvSpPr>
        <p:spPr/>
        <p:txBody>
          <a:bodyPr>
            <a:normAutofit fontScale="92500" lnSpcReduction="10000"/>
          </a:bodyPr>
          <a:lstStyle/>
          <a:p>
            <a:r>
              <a:rPr lang="en-AU" sz="2200" dirty="0" smtClean="0"/>
              <a:t>Spoofing = ?</a:t>
            </a:r>
          </a:p>
          <a:p>
            <a:r>
              <a:rPr lang="en-AU" sz="2200" dirty="0" smtClean="0"/>
              <a:t>Tampering = ?</a:t>
            </a:r>
          </a:p>
          <a:p>
            <a:r>
              <a:rPr lang="en-AU" sz="2200" dirty="0" smtClean="0"/>
              <a:t>Repudiation = ?</a:t>
            </a:r>
          </a:p>
          <a:p>
            <a:pPr lvl="1"/>
            <a:endParaRPr lang="en-AU" sz="2200" dirty="0" smtClean="0"/>
          </a:p>
          <a:p>
            <a:r>
              <a:rPr lang="en-AU" sz="2200" dirty="0" smtClean="0"/>
              <a:t>Information Disclosure = ?</a:t>
            </a:r>
            <a:br>
              <a:rPr lang="en-AU" sz="2200" dirty="0" smtClean="0"/>
            </a:br>
            <a:endParaRPr lang="en-AU" sz="2200" dirty="0" smtClean="0"/>
          </a:p>
          <a:p>
            <a:r>
              <a:rPr lang="en-AU" sz="2200" dirty="0" smtClean="0"/>
              <a:t>Denial of Service (</a:t>
            </a:r>
            <a:r>
              <a:rPr lang="en-AU" sz="2200" dirty="0" err="1" smtClean="0"/>
              <a:t>DoS</a:t>
            </a:r>
            <a:r>
              <a:rPr lang="en-AU" sz="2200" dirty="0" smtClean="0"/>
              <a:t>) = ?</a:t>
            </a:r>
          </a:p>
          <a:p>
            <a:r>
              <a:rPr lang="en-AU" sz="2200" dirty="0" smtClean="0"/>
              <a:t>Elevation of Privilege = ?</a:t>
            </a:r>
            <a:br>
              <a:rPr lang="en-AU" sz="2200" dirty="0" smtClean="0"/>
            </a:br>
            <a:endParaRPr lang="en-AU" sz="2200" dirty="0" smtClean="0"/>
          </a:p>
          <a:p>
            <a:endParaRPr lang="en-AU" sz="2200" dirty="0" smtClean="0"/>
          </a:p>
          <a:p>
            <a:pPr marL="0" indent="0">
              <a:buNone/>
            </a:pPr>
            <a:r>
              <a:rPr lang="en-AU" sz="2200" dirty="0" smtClean="0"/>
              <a:t> </a:t>
            </a:r>
          </a:p>
          <a:p>
            <a:pPr marL="0" indent="0">
              <a:buNone/>
            </a:pPr>
            <a:r>
              <a:rPr lang="en-AU" sz="2200" dirty="0" smtClean="0"/>
              <a:t>  </a:t>
            </a:r>
          </a:p>
        </p:txBody>
      </p:sp>
    </p:spTree>
    <p:extLst>
      <p:ext uri="{BB962C8B-B14F-4D97-AF65-F5344CB8AC3E}">
        <p14:creationId xmlns:p14="http://schemas.microsoft.com/office/powerpoint/2010/main" val="429199590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Generic Attack Types</a:t>
            </a:r>
            <a:endParaRPr lang="en-AU" dirty="0"/>
          </a:p>
        </p:txBody>
      </p:sp>
      <p:sp>
        <p:nvSpPr>
          <p:cNvPr id="3" name="Content Placeholder 2"/>
          <p:cNvSpPr>
            <a:spLocks noGrp="1"/>
          </p:cNvSpPr>
          <p:nvPr>
            <p:ph idx="1"/>
          </p:nvPr>
        </p:nvSpPr>
        <p:spPr/>
        <p:txBody>
          <a:bodyPr>
            <a:normAutofit fontScale="70000" lnSpcReduction="20000"/>
          </a:bodyPr>
          <a:lstStyle/>
          <a:p>
            <a:r>
              <a:rPr lang="en-AU" b="1" dirty="0" smtClean="0">
                <a:solidFill>
                  <a:schemeClr val="accent2"/>
                </a:solidFill>
              </a:rPr>
              <a:t>S</a:t>
            </a:r>
            <a:r>
              <a:rPr lang="en-AU" dirty="0" smtClean="0"/>
              <a:t>poofing = Providing fake or false data</a:t>
            </a:r>
          </a:p>
          <a:p>
            <a:r>
              <a:rPr lang="en-AU" b="1" dirty="0" smtClean="0">
                <a:solidFill>
                  <a:schemeClr val="accent2"/>
                </a:solidFill>
              </a:rPr>
              <a:t>T</a:t>
            </a:r>
            <a:r>
              <a:rPr lang="en-AU" dirty="0" smtClean="0"/>
              <a:t>ampering = Modifying stored or transmitted data</a:t>
            </a:r>
          </a:p>
          <a:p>
            <a:r>
              <a:rPr lang="en-AU" b="1" dirty="0" smtClean="0">
                <a:solidFill>
                  <a:schemeClr val="accent2"/>
                </a:solidFill>
              </a:rPr>
              <a:t>R</a:t>
            </a:r>
            <a:r>
              <a:rPr lang="en-AU" dirty="0" smtClean="0"/>
              <a:t>epudiation = Credible denial of responsibility</a:t>
            </a:r>
          </a:p>
          <a:p>
            <a:pPr lvl="1"/>
            <a:r>
              <a:rPr lang="en-AU" dirty="0" smtClean="0"/>
              <a:t>E.g. “I did not make that credit card transaction”</a:t>
            </a:r>
          </a:p>
          <a:p>
            <a:r>
              <a:rPr lang="en-AU" b="1" dirty="0" smtClean="0">
                <a:solidFill>
                  <a:schemeClr val="accent2"/>
                </a:solidFill>
              </a:rPr>
              <a:t>I</a:t>
            </a:r>
            <a:r>
              <a:rPr lang="en-AU" dirty="0" smtClean="0"/>
              <a:t>nformation Disclosure = Showing data to those who should not see it</a:t>
            </a:r>
          </a:p>
          <a:p>
            <a:r>
              <a:rPr lang="en-AU" b="1" dirty="0" smtClean="0">
                <a:solidFill>
                  <a:schemeClr val="accent2"/>
                </a:solidFill>
              </a:rPr>
              <a:t>D</a:t>
            </a:r>
            <a:r>
              <a:rPr lang="en-AU" dirty="0" smtClean="0"/>
              <a:t>enial of Service (</a:t>
            </a:r>
            <a:r>
              <a:rPr lang="en-AU" dirty="0" err="1" smtClean="0"/>
              <a:t>DoS</a:t>
            </a:r>
            <a:r>
              <a:rPr lang="en-AU" dirty="0" smtClean="0"/>
              <a:t>) = Reducing or removing availability</a:t>
            </a:r>
          </a:p>
          <a:p>
            <a:r>
              <a:rPr lang="en-AU" b="1" dirty="0" smtClean="0">
                <a:solidFill>
                  <a:schemeClr val="accent2"/>
                </a:solidFill>
              </a:rPr>
              <a:t>E</a:t>
            </a:r>
            <a:r>
              <a:rPr lang="en-AU" dirty="0" smtClean="0"/>
              <a:t>levation of Privilege = Using a more privileged identity to perform actions otherwise not allowed</a:t>
            </a:r>
          </a:p>
          <a:p>
            <a:endParaRPr lang="en-AU" dirty="0" smtClean="0"/>
          </a:p>
          <a:p>
            <a:r>
              <a:rPr lang="en-AU" dirty="0" smtClean="0"/>
              <a:t>Acronym: STRIDE</a:t>
            </a:r>
          </a:p>
        </p:txBody>
      </p:sp>
    </p:spTree>
    <p:extLst>
      <p:ext uri="{BB962C8B-B14F-4D97-AF65-F5344CB8AC3E}">
        <p14:creationId xmlns:p14="http://schemas.microsoft.com/office/powerpoint/2010/main" val="6372700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Malware Types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Adware = ?</a:t>
            </a:r>
            <a:br>
              <a:rPr lang="en-AU" dirty="0" smtClean="0"/>
            </a:br>
            <a:endParaRPr lang="en-AU" dirty="0" smtClean="0"/>
          </a:p>
          <a:p>
            <a:pPr lvl="1"/>
            <a:endParaRPr lang="en-AU" dirty="0" smtClean="0"/>
          </a:p>
          <a:p>
            <a:r>
              <a:rPr lang="en-AU" dirty="0" smtClean="0"/>
              <a:t>Spyware = ?</a:t>
            </a:r>
            <a:br>
              <a:rPr lang="en-AU" dirty="0" smtClean="0"/>
            </a:br>
            <a:endParaRPr lang="en-AU" dirty="0" smtClean="0"/>
          </a:p>
          <a:p>
            <a:r>
              <a:rPr lang="en-AU" dirty="0" err="1" smtClean="0"/>
              <a:t>Botnet</a:t>
            </a:r>
            <a:r>
              <a:rPr lang="en-AU" dirty="0" smtClean="0"/>
              <a:t> = ?</a:t>
            </a:r>
            <a:br>
              <a:rPr lang="en-AU" dirty="0" smtClean="0"/>
            </a:br>
            <a:endParaRPr lang="en-AU" dirty="0" smtClean="0"/>
          </a:p>
          <a:p>
            <a:pPr lvl="1"/>
            <a:endParaRPr lang="en-AU" dirty="0" smtClean="0"/>
          </a:p>
          <a:p>
            <a:r>
              <a:rPr lang="en-AU" dirty="0" smtClean="0"/>
              <a:t>Trojan = ?</a:t>
            </a:r>
            <a:br>
              <a:rPr lang="en-AU" dirty="0" smtClean="0"/>
            </a:br>
            <a:endParaRPr lang="en-AU" dirty="0" smtClean="0"/>
          </a:p>
          <a:p>
            <a:r>
              <a:rPr lang="en-AU" dirty="0" smtClean="0"/>
              <a:t>Phishing = ?</a:t>
            </a:r>
            <a:br>
              <a:rPr lang="en-AU" dirty="0" smtClean="0"/>
            </a:br>
            <a:endParaRPr lang="en-AU" dirty="0" smtClean="0"/>
          </a:p>
          <a:p>
            <a:endParaRPr lang="en-AU" dirty="0"/>
          </a:p>
        </p:txBody>
      </p:sp>
    </p:spTree>
    <p:extLst>
      <p:ext uri="{BB962C8B-B14F-4D97-AF65-F5344CB8AC3E}">
        <p14:creationId xmlns:p14="http://schemas.microsoft.com/office/powerpoint/2010/main" val="121935693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Malware Types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Adware = Free software that displays advertisements to the user</a:t>
            </a:r>
          </a:p>
          <a:p>
            <a:pPr lvl="1"/>
            <a:r>
              <a:rPr lang="en-AU" dirty="0" smtClean="0"/>
              <a:t>Sometimes when the software is not in use</a:t>
            </a:r>
          </a:p>
          <a:p>
            <a:r>
              <a:rPr lang="en-AU" dirty="0" smtClean="0"/>
              <a:t>Spyware = Software that gathers data on the system without user consent</a:t>
            </a:r>
          </a:p>
          <a:p>
            <a:r>
              <a:rPr lang="en-AU" dirty="0" err="1" smtClean="0"/>
              <a:t>Botnet</a:t>
            </a:r>
            <a:r>
              <a:rPr lang="en-AU" dirty="0" smtClean="0"/>
              <a:t> = Centrally controlled groups of compromised computers.</a:t>
            </a:r>
          </a:p>
          <a:p>
            <a:pPr lvl="1"/>
            <a:r>
              <a:rPr lang="en-AU" dirty="0" smtClean="0"/>
              <a:t>Often rented out for Spam or </a:t>
            </a:r>
            <a:r>
              <a:rPr lang="en-AU" dirty="0" err="1" smtClean="0"/>
              <a:t>DoS</a:t>
            </a:r>
            <a:r>
              <a:rPr lang="en-AU" dirty="0" smtClean="0"/>
              <a:t> attacks</a:t>
            </a:r>
          </a:p>
          <a:p>
            <a:r>
              <a:rPr lang="en-AU" dirty="0" smtClean="0"/>
              <a:t>Trojan = Software that pretends to be legitimate but has a different, malicious purpose</a:t>
            </a:r>
          </a:p>
          <a:p>
            <a:r>
              <a:rPr lang="en-AU" dirty="0" smtClean="0"/>
              <a:t>Phishing = Tricking the user to use or install malicious software, usually to disclose information</a:t>
            </a:r>
            <a:endParaRPr lang="en-AU" dirty="0"/>
          </a:p>
        </p:txBody>
      </p:sp>
    </p:spTree>
    <p:extLst>
      <p:ext uri="{BB962C8B-B14F-4D97-AF65-F5344CB8AC3E}">
        <p14:creationId xmlns:p14="http://schemas.microsoft.com/office/powerpoint/2010/main" val="12332731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Buffer Overflow</a:t>
            </a:r>
          </a:p>
          <a:p>
            <a:r>
              <a:rPr lang="en-AU" dirty="0" smtClean="0"/>
              <a:t>Injection, E.g. HTML, SQL</a:t>
            </a:r>
          </a:p>
          <a:p>
            <a:r>
              <a:rPr lang="en-AU" dirty="0" smtClean="0"/>
              <a:t>Cross Site Scripting (XSS) and Cross Site Request Forgery (CSRF)</a:t>
            </a:r>
          </a:p>
          <a:p>
            <a:r>
              <a:rPr lang="en-AU" dirty="0" smtClean="0"/>
              <a:t>Generic Attack Types: STRIDE</a:t>
            </a:r>
          </a:p>
          <a:p>
            <a:r>
              <a:rPr lang="en-AU" dirty="0" smtClean="0"/>
              <a:t>Malware Types, e.g. Adware, Spyware, </a:t>
            </a:r>
            <a:r>
              <a:rPr lang="en-AU" dirty="0" err="1" smtClean="0"/>
              <a:t>Botnet</a:t>
            </a:r>
            <a:r>
              <a:rPr lang="en-AU" dirty="0" smtClean="0"/>
              <a:t>, Trojan, Phishing</a:t>
            </a:r>
            <a:endParaRPr lang="en-AU" dirty="0"/>
          </a:p>
        </p:txBody>
      </p:sp>
    </p:spTree>
    <p:extLst>
      <p:ext uri="{BB962C8B-B14F-4D97-AF65-F5344CB8AC3E}">
        <p14:creationId xmlns:p14="http://schemas.microsoft.com/office/powerpoint/2010/main" val="32825412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normAutofit fontScale="90000"/>
          </a:bodyPr>
          <a:lstStyle/>
          <a:p>
            <a:r>
              <a:rPr lang="en-AU" dirty="0" smtClean="0"/>
              <a:t>Common Application Security Issues</a:t>
            </a:r>
            <a:br>
              <a:rPr lang="en-AU" dirty="0" smtClean="0"/>
            </a:br>
            <a:r>
              <a:rPr lang="en-AU" dirty="0" smtClean="0"/>
              <a:t>Sample Questions</a:t>
            </a:r>
            <a:endParaRPr lang="en-AU" dirty="0"/>
          </a:p>
        </p:txBody>
      </p:sp>
    </p:spTree>
    <p:extLst>
      <p:ext uri="{BB962C8B-B14F-4D97-AF65-F5344CB8AC3E}">
        <p14:creationId xmlns:p14="http://schemas.microsoft.com/office/powerpoint/2010/main" val="6279523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A developer is using the </a:t>
            </a:r>
            <a:r>
              <a:rPr lang="en-AU" sz="2300" dirty="0" err="1" smtClean="0"/>
              <a:t>strcpy</a:t>
            </a:r>
            <a:r>
              <a:rPr lang="en-AU" sz="2300" dirty="0" smtClean="0"/>
              <a:t>() function in C to copy a string to a buffer.  Another developer looking at the code says this code may be subject to a buffer overflow. What does this mean?</a:t>
            </a:r>
          </a:p>
          <a:p>
            <a:pPr>
              <a:buNone/>
            </a:pPr>
            <a:endParaRPr lang="en-AU" sz="2300" dirty="0" smtClean="0"/>
          </a:p>
          <a:p>
            <a:pPr>
              <a:buNone/>
            </a:pPr>
            <a:r>
              <a:rPr lang="en-AU" sz="2300" dirty="0" smtClean="0"/>
              <a:t>	A) The buffer may be too large and overflow. It should be made smaller.</a:t>
            </a:r>
          </a:p>
          <a:p>
            <a:pPr>
              <a:buNone/>
            </a:pPr>
            <a:r>
              <a:rPr lang="en-AU" sz="2300" dirty="0" smtClean="0"/>
              <a:t>	B) The string may be too long for the buffer. The buffer should be made larger.</a:t>
            </a:r>
          </a:p>
          <a:p>
            <a:pPr>
              <a:buNone/>
            </a:pPr>
            <a:r>
              <a:rPr lang="en-AU" sz="2300" dirty="0" smtClean="0"/>
              <a:t>	C) The string may be too long for the buffer. Only as much of the string that can fit should be copied into the buffer.</a:t>
            </a:r>
          </a:p>
          <a:p>
            <a:pPr>
              <a:buNone/>
            </a:pPr>
            <a:r>
              <a:rPr lang="en-AU" sz="2300" dirty="0" smtClean="0"/>
              <a:t>	D) Both B and C.</a:t>
            </a:r>
          </a:p>
          <a:p>
            <a:pPr>
              <a:buNone/>
            </a:pPr>
            <a:r>
              <a:rPr lang="en-AU" sz="2300" dirty="0" smtClean="0"/>
              <a:t>	</a:t>
            </a:r>
            <a:endParaRPr lang="en-AU" sz="2300" dirty="0"/>
          </a:p>
        </p:txBody>
      </p:sp>
    </p:spTree>
    <p:extLst>
      <p:ext uri="{BB962C8B-B14F-4D97-AF65-F5344CB8AC3E}">
        <p14:creationId xmlns:p14="http://schemas.microsoft.com/office/powerpoint/2010/main" val="13660587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 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A developer is using the </a:t>
            </a:r>
            <a:r>
              <a:rPr lang="en-AU" sz="2300" dirty="0" err="1" smtClean="0"/>
              <a:t>strcpy</a:t>
            </a:r>
            <a:r>
              <a:rPr lang="en-AU" sz="2300" dirty="0" smtClean="0"/>
              <a:t>() function in C to copy a string to a buffer.  Another developer looking at the code says this code may be subject to a buffer overflow. What does this mean?</a:t>
            </a:r>
          </a:p>
          <a:p>
            <a:pPr>
              <a:buNone/>
            </a:pPr>
            <a:endParaRPr lang="en-AU" sz="2300" dirty="0" smtClean="0"/>
          </a:p>
          <a:p>
            <a:pPr>
              <a:buNone/>
            </a:pPr>
            <a:r>
              <a:rPr lang="en-AU" sz="2300" dirty="0" smtClean="0"/>
              <a:t>	A) The buffer may be too large and overflow. It should be made smaller.</a:t>
            </a:r>
          </a:p>
          <a:p>
            <a:pPr>
              <a:buNone/>
            </a:pPr>
            <a:r>
              <a:rPr lang="en-AU" sz="2300" dirty="0" smtClean="0"/>
              <a:t>	B) The string may be too long for the buffer. The buffer should be made larger.</a:t>
            </a:r>
          </a:p>
          <a:p>
            <a:pPr>
              <a:buNone/>
            </a:pPr>
            <a:r>
              <a:rPr lang="en-AU" sz="2300" dirty="0" smtClean="0"/>
              <a:t>	C) The string may be too long for the buffer. Only as much of the string that can fit should be copied into the buffer.</a:t>
            </a:r>
          </a:p>
          <a:p>
            <a:pPr>
              <a:buNone/>
            </a:pPr>
            <a:r>
              <a:rPr lang="en-AU" sz="2300" b="1" dirty="0" smtClean="0">
                <a:solidFill>
                  <a:schemeClr val="accent2"/>
                </a:solidFill>
              </a:rPr>
              <a:t>	D) Both B and C.</a:t>
            </a:r>
          </a:p>
          <a:p>
            <a:pPr>
              <a:buNone/>
            </a:pPr>
            <a:r>
              <a:rPr lang="en-AU" sz="2300" dirty="0" smtClean="0"/>
              <a:t>	</a:t>
            </a:r>
            <a:endParaRPr lang="en-AU" sz="2300" dirty="0"/>
          </a:p>
        </p:txBody>
      </p:sp>
    </p:spTree>
    <p:extLst>
      <p:ext uri="{BB962C8B-B14F-4D97-AF65-F5344CB8AC3E}">
        <p14:creationId xmlns:p14="http://schemas.microsoft.com/office/powerpoint/2010/main" val="33201487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lnSpcReduction="10000"/>
          </a:bodyPr>
          <a:lstStyle/>
          <a:p>
            <a:pPr>
              <a:buNone/>
            </a:pPr>
            <a:r>
              <a:rPr lang="en-AU" sz="1900" dirty="0" smtClean="0"/>
              <a:t>	A user is using a new web based, frameless application to enter information that is stored in a database using SQL. After creating a customer record with a surname of “O’Brian”, the user notices the surname is listed as “O”. The user has no other browser window or tab open. The user carefully re-enters the data but the surname is still incorrect. Looking through the application log, two identical errors are apparent. What were the errors?</a:t>
            </a:r>
          </a:p>
          <a:p>
            <a:pPr>
              <a:buNone/>
            </a:pPr>
            <a:endParaRPr lang="en-AU" sz="1900" dirty="0" smtClean="0"/>
          </a:p>
          <a:p>
            <a:pPr>
              <a:buNone/>
            </a:pPr>
            <a:r>
              <a:rPr lang="en-AU" sz="1900" dirty="0" smtClean="0"/>
              <a:t>	A) A cross site scripting (XSS) attack occurred that interfered with the data entered, producing the error.</a:t>
            </a:r>
          </a:p>
          <a:p>
            <a:pPr>
              <a:buNone/>
            </a:pPr>
            <a:r>
              <a:rPr lang="en-AU" sz="1900" dirty="0" smtClean="0"/>
              <a:t>	B) The apostrophe in the user name was not escaped before the value was inserted into the database, resulting in a SQL error.</a:t>
            </a:r>
          </a:p>
          <a:p>
            <a:pPr>
              <a:buNone/>
            </a:pPr>
            <a:r>
              <a:rPr lang="en-AU" sz="1900" dirty="0" smtClean="0"/>
              <a:t>	C) The name was too long and resulted in a buffer overflow.</a:t>
            </a:r>
          </a:p>
          <a:p>
            <a:pPr>
              <a:buNone/>
            </a:pPr>
            <a:r>
              <a:rPr lang="en-AU" sz="1900" dirty="0" smtClean="0"/>
              <a:t>	D) The user mistyped the surname twice.</a:t>
            </a:r>
            <a:endParaRPr lang="en-AU" sz="1900" dirty="0"/>
          </a:p>
        </p:txBody>
      </p:sp>
    </p:spTree>
    <p:extLst>
      <p:ext uri="{BB962C8B-B14F-4D97-AF65-F5344CB8AC3E}">
        <p14:creationId xmlns:p14="http://schemas.microsoft.com/office/powerpoint/2010/main" val="41976570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Software </a:t>
            </a:r>
            <a:r>
              <a:rPr lang="en-AU" dirty="0"/>
              <a:t>Often </a:t>
            </a:r>
            <a:r>
              <a:rPr lang="en-AU" dirty="0" smtClean="0"/>
              <a:t>Insecure?</a:t>
            </a:r>
            <a:endParaRPr lang="en-AU" dirty="0"/>
          </a:p>
        </p:txBody>
      </p:sp>
      <p:sp>
        <p:nvSpPr>
          <p:cNvPr id="3" name="Content Placeholder 2"/>
          <p:cNvSpPr>
            <a:spLocks noGrp="1"/>
          </p:cNvSpPr>
          <p:nvPr>
            <p:ph idx="1"/>
          </p:nvPr>
        </p:nvSpPr>
        <p:spPr/>
        <p:txBody>
          <a:bodyPr/>
          <a:lstStyle/>
          <a:p>
            <a:r>
              <a:rPr lang="en-AU" dirty="0" smtClean="0"/>
              <a:t>Poor engineer security awareness and knowledge </a:t>
            </a:r>
          </a:p>
          <a:p>
            <a:r>
              <a:rPr lang="en-AU" dirty="0" smtClean="0"/>
              <a:t>Poor organizational security practices and training</a:t>
            </a:r>
          </a:p>
          <a:p>
            <a:r>
              <a:rPr lang="en-AU" dirty="0" smtClean="0"/>
              <a:t>Poor security testing</a:t>
            </a:r>
          </a:p>
          <a:p>
            <a:endParaRPr lang="en-AU" dirty="0" smtClean="0"/>
          </a:p>
          <a:p>
            <a:r>
              <a:rPr lang="en-AU" dirty="0" smtClean="0"/>
              <a:t>This is the wrong question!</a:t>
            </a:r>
            <a:endParaRPr lang="en-AU" sz="4400" dirty="0" smtClean="0"/>
          </a:p>
          <a:p>
            <a:endParaRPr lang="en-AU" dirty="0" smtClean="0"/>
          </a:p>
        </p:txBody>
      </p:sp>
    </p:spTree>
    <p:extLst>
      <p:ext uri="{BB962C8B-B14F-4D97-AF65-F5344CB8AC3E}">
        <p14:creationId xmlns:p14="http://schemas.microsoft.com/office/powerpoint/2010/main" val="358594483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lnSpcReduction="10000"/>
          </a:bodyPr>
          <a:lstStyle/>
          <a:p>
            <a:pPr>
              <a:buNone/>
            </a:pPr>
            <a:r>
              <a:rPr lang="en-AU" sz="1900" dirty="0" smtClean="0"/>
              <a:t>	</a:t>
            </a:r>
            <a:r>
              <a:rPr lang="en-AU" sz="1900" dirty="0"/>
              <a:t>A user is using a new web based, frameless application to enter  </a:t>
            </a:r>
            <a:r>
              <a:rPr lang="en-AU" sz="1900" dirty="0" smtClean="0"/>
              <a:t>information </a:t>
            </a:r>
            <a:r>
              <a:rPr lang="en-AU" sz="1900" dirty="0"/>
              <a:t>that is stored in a database using </a:t>
            </a:r>
            <a:r>
              <a:rPr lang="en-AU" sz="1900" dirty="0" smtClean="0"/>
              <a:t>SQL. </a:t>
            </a:r>
            <a:r>
              <a:rPr lang="en-AU" sz="1900" dirty="0"/>
              <a:t>After creating a customer record with a surname of “O’Brian”, the user notices the surname is listed as “O”. The user has no other browser window or tab open. The user carefully re-enters the data but the surname is still incorrect. Looking through the application log, two identical errors are apparent. What were the errors?</a:t>
            </a:r>
          </a:p>
          <a:p>
            <a:pPr>
              <a:buNone/>
            </a:pPr>
            <a:endParaRPr lang="en-AU" sz="1900" dirty="0"/>
          </a:p>
          <a:p>
            <a:pPr>
              <a:buNone/>
            </a:pPr>
            <a:r>
              <a:rPr lang="en-AU" sz="1900" dirty="0"/>
              <a:t>	A) A cross site scripting (XSS) attack occurred that interfered with the data entered, producing the error.</a:t>
            </a:r>
          </a:p>
          <a:p>
            <a:pPr>
              <a:buNone/>
            </a:pPr>
            <a:r>
              <a:rPr lang="en-AU" sz="1900" b="1" dirty="0"/>
              <a:t>	</a:t>
            </a:r>
            <a:r>
              <a:rPr lang="en-AU" sz="1900" b="1" dirty="0">
                <a:solidFill>
                  <a:schemeClr val="accent6"/>
                </a:solidFill>
              </a:rPr>
              <a:t>B) The apostrophe in the user name was not escaped before the value was inserted into the database, resulting in a SQL error.</a:t>
            </a:r>
          </a:p>
          <a:p>
            <a:pPr>
              <a:buNone/>
            </a:pPr>
            <a:r>
              <a:rPr lang="en-AU" sz="1900" dirty="0"/>
              <a:t>	C) The name was too long and resulted in a buffer overflow.</a:t>
            </a:r>
          </a:p>
          <a:p>
            <a:pPr>
              <a:buNone/>
            </a:pPr>
            <a:r>
              <a:rPr lang="en-AU" sz="1900" dirty="0"/>
              <a:t>	D) The user mistyped the surname twice.</a:t>
            </a:r>
          </a:p>
        </p:txBody>
      </p:sp>
    </p:spTree>
    <p:extLst>
      <p:ext uri="{BB962C8B-B14F-4D97-AF65-F5344CB8AC3E}">
        <p14:creationId xmlns:p14="http://schemas.microsoft.com/office/powerpoint/2010/main" val="4127105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user opens a web browser to a new web site and is prompted to download and install an ActiveX control from Acme Incorporated signed by a certificate issued by a trusted certificate authority. What should the user do?</a:t>
            </a:r>
          </a:p>
          <a:p>
            <a:pPr>
              <a:buNone/>
            </a:pPr>
            <a:endParaRPr lang="en-AU" dirty="0" smtClean="0"/>
          </a:p>
          <a:p>
            <a:pPr>
              <a:buNone/>
            </a:pPr>
            <a:r>
              <a:rPr lang="en-AU" dirty="0" smtClean="0"/>
              <a:t>	A) Download and install the ActiveX control if the user trusts Acme Incorporated.</a:t>
            </a:r>
          </a:p>
          <a:p>
            <a:pPr>
              <a:buNone/>
            </a:pPr>
            <a:r>
              <a:rPr lang="en-AU" dirty="0" smtClean="0"/>
              <a:t>	B) Download and install the ActiveX control. The user wants to go to the site and all ActiveX controls are safe.</a:t>
            </a:r>
          </a:p>
          <a:p>
            <a:pPr>
              <a:buNone/>
            </a:pPr>
            <a:r>
              <a:rPr lang="en-AU" dirty="0" smtClean="0"/>
              <a:t>	C) Download and install the ActiveX control. All ActiveX controls run in a sandbox and so are safe.</a:t>
            </a:r>
          </a:p>
          <a:p>
            <a:pPr>
              <a:buNone/>
            </a:pPr>
            <a:r>
              <a:rPr lang="en-AU" dirty="0" smtClean="0"/>
              <a:t>	D) Cancel the download and the install. All ActiveX controls are insecure.</a:t>
            </a:r>
            <a:endParaRPr lang="en-AU" dirty="0"/>
          </a:p>
        </p:txBody>
      </p:sp>
    </p:spTree>
    <p:extLst>
      <p:ext uri="{BB962C8B-B14F-4D97-AF65-F5344CB8AC3E}">
        <p14:creationId xmlns:p14="http://schemas.microsoft.com/office/powerpoint/2010/main" val="19362372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user opens a web browser to a new web site and is prompted to download and install an ActiveX control from Acme Incorporated signed by </a:t>
            </a:r>
            <a:r>
              <a:rPr lang="en-AU" dirty="0"/>
              <a:t>a certificate issued by a trusted </a:t>
            </a:r>
            <a:r>
              <a:rPr lang="en-AU" dirty="0" smtClean="0"/>
              <a:t>certificate authority. What should the user do?</a:t>
            </a:r>
          </a:p>
          <a:p>
            <a:pPr>
              <a:buNone/>
            </a:pPr>
            <a:endParaRPr lang="en-AU" dirty="0" smtClean="0"/>
          </a:p>
          <a:p>
            <a:pPr>
              <a:buNone/>
            </a:pPr>
            <a:r>
              <a:rPr lang="en-AU" b="1" dirty="0" smtClean="0">
                <a:solidFill>
                  <a:schemeClr val="accent2"/>
                </a:solidFill>
              </a:rPr>
              <a:t>	A) Download and install the ActiveX control if the user trusts Acme Incorporated.</a:t>
            </a:r>
          </a:p>
          <a:p>
            <a:pPr>
              <a:buNone/>
            </a:pPr>
            <a:r>
              <a:rPr lang="en-AU" dirty="0" smtClean="0"/>
              <a:t>	B) Download and install the ActiveX control. The user wants to go to the site and all ActiveX controls are safe.</a:t>
            </a:r>
          </a:p>
          <a:p>
            <a:pPr>
              <a:buNone/>
            </a:pPr>
            <a:r>
              <a:rPr lang="en-AU" dirty="0" smtClean="0"/>
              <a:t>	C) Download and install the ActiveX control. All ActiveX controls run in a sandbox and so are safe.</a:t>
            </a:r>
          </a:p>
          <a:p>
            <a:pPr>
              <a:buNone/>
            </a:pPr>
            <a:r>
              <a:rPr lang="en-AU" dirty="0" smtClean="0"/>
              <a:t>	D) Cancel the download and the install. All ActiveX controls are insecure.</a:t>
            </a:r>
            <a:endParaRPr lang="en-AU" dirty="0"/>
          </a:p>
        </p:txBody>
      </p:sp>
    </p:spTree>
    <p:extLst>
      <p:ext uri="{BB962C8B-B14F-4D97-AF65-F5344CB8AC3E}">
        <p14:creationId xmlns:p14="http://schemas.microsoft.com/office/powerpoint/2010/main" val="23330830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endParaRPr lang="en-AU" dirty="0"/>
          </a:p>
        </p:txBody>
      </p:sp>
      <p:sp>
        <p:nvSpPr>
          <p:cNvPr id="3" name="Content Placeholder 2"/>
          <p:cNvSpPr>
            <a:spLocks noGrp="1"/>
          </p:cNvSpPr>
          <p:nvPr>
            <p:ph idx="1"/>
          </p:nvPr>
        </p:nvSpPr>
        <p:spPr/>
        <p:txBody>
          <a:bodyPr>
            <a:noAutofit/>
          </a:bodyPr>
          <a:lstStyle/>
          <a:p>
            <a:pPr>
              <a:buNone/>
            </a:pPr>
            <a:r>
              <a:rPr lang="en-AU" sz="1600" dirty="0" smtClean="0"/>
              <a:t>	Cathy is a regular </a:t>
            </a:r>
            <a:r>
              <a:rPr lang="en-AU" sz="1600" dirty="0"/>
              <a:t>on </a:t>
            </a:r>
            <a:r>
              <a:rPr lang="en-AU" sz="1600" dirty="0" smtClean="0"/>
              <a:t>web-based E-mail and social </a:t>
            </a:r>
            <a:r>
              <a:rPr lang="en-AU" sz="1600" dirty="0"/>
              <a:t>networking sites and keeps them open in a web browser all day. </a:t>
            </a:r>
            <a:r>
              <a:rPr lang="en-AU" sz="1600" dirty="0" smtClean="0"/>
              <a:t>She receives an E-mail telling her about a cool new website. She clicks on the link, finds the site rather dull and complains about it on several social networking sites. Shortly after, her friends ask about an E-mail Cathy sent to them about the “cool” website she also complained about. Cathy didn’t send them an E-mail but, after checking with her friends, the E-mail is sent from her. How did this happen?</a:t>
            </a:r>
          </a:p>
          <a:p>
            <a:pPr>
              <a:buNone/>
            </a:pPr>
            <a:endParaRPr lang="en-AU" sz="1600" dirty="0" smtClean="0"/>
          </a:p>
          <a:p>
            <a:pPr>
              <a:buNone/>
            </a:pPr>
            <a:r>
              <a:rPr lang="en-AU" sz="1600" dirty="0" smtClean="0"/>
              <a:t>	A) Someone hacked into Cathy’s E-mail account and sent the E-mails from there.</a:t>
            </a:r>
          </a:p>
          <a:p>
            <a:pPr>
              <a:buNone/>
            </a:pPr>
            <a:r>
              <a:rPr lang="en-AU" sz="1600" dirty="0" smtClean="0"/>
              <a:t>	B) Someone hacked into Cathy’s social networking accounts and sent the E-mails from there.</a:t>
            </a:r>
          </a:p>
          <a:p>
            <a:pPr>
              <a:buNone/>
            </a:pPr>
            <a:r>
              <a:rPr lang="en-AU" sz="1600" dirty="0" smtClean="0"/>
              <a:t>	C) The link Cathy clicked caused a buffer overflow in the web browser, causing it to send E-mails from her.</a:t>
            </a:r>
          </a:p>
          <a:p>
            <a:pPr>
              <a:buNone/>
            </a:pPr>
            <a:r>
              <a:rPr lang="en-AU" sz="1600" dirty="0" smtClean="0"/>
              <a:t>	D) The link Cathy clicked on contained a CSRF that used her authentication cookie to connect to her E-mail account and send the E-mails.</a:t>
            </a:r>
          </a:p>
        </p:txBody>
      </p:sp>
    </p:spTree>
    <p:extLst>
      <p:ext uri="{BB962C8B-B14F-4D97-AF65-F5344CB8AC3E}">
        <p14:creationId xmlns:p14="http://schemas.microsoft.com/office/powerpoint/2010/main" val="34115384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Sample Question </a:t>
            </a:r>
            <a:r>
              <a:rPr lang="en-AU" dirty="0" smtClean="0"/>
              <a:t>4</a:t>
            </a:r>
            <a:r>
              <a:rPr lang="en-AU" dirty="0"/>
              <a:t/>
            </a:r>
            <a:br>
              <a:rPr lang="en-AU" dirty="0"/>
            </a:br>
            <a:r>
              <a:rPr lang="en-AU" dirty="0"/>
              <a:t>Answer</a:t>
            </a:r>
          </a:p>
        </p:txBody>
      </p:sp>
      <p:sp>
        <p:nvSpPr>
          <p:cNvPr id="3" name="Content Placeholder 2"/>
          <p:cNvSpPr>
            <a:spLocks noGrp="1"/>
          </p:cNvSpPr>
          <p:nvPr>
            <p:ph idx="1"/>
          </p:nvPr>
        </p:nvSpPr>
        <p:spPr/>
        <p:txBody>
          <a:bodyPr>
            <a:noAutofit/>
          </a:bodyPr>
          <a:lstStyle/>
          <a:p>
            <a:pPr>
              <a:buNone/>
            </a:pPr>
            <a:r>
              <a:rPr lang="en-AU" sz="1600" dirty="0" smtClean="0"/>
              <a:t>	Cathy is a regular </a:t>
            </a:r>
            <a:r>
              <a:rPr lang="en-AU" sz="1600" dirty="0"/>
              <a:t>on </a:t>
            </a:r>
            <a:r>
              <a:rPr lang="en-AU" sz="1600" dirty="0" smtClean="0"/>
              <a:t>web-based E-mail and social networking sites and keeps them open in a web browser all day. She receives an E-mail telling her about a cool new website. She clicks on the link, finds the site rather dull and complains about it on several social networking sites. Shortly after, her friends ask about an E-mail Cathy sent to them about the “cool” website she also complained about. Cathy didn’t send them an E-mail but, after checking with her friends, the E-mail is sent from her. How did this happen?</a:t>
            </a:r>
          </a:p>
          <a:p>
            <a:pPr>
              <a:buNone/>
            </a:pPr>
            <a:endParaRPr lang="en-AU" sz="1600" dirty="0" smtClean="0"/>
          </a:p>
          <a:p>
            <a:pPr>
              <a:buNone/>
            </a:pPr>
            <a:r>
              <a:rPr lang="en-AU" sz="1600" dirty="0" smtClean="0"/>
              <a:t>	A) Someone hacked into Cathy’s E-mail account and sent the E-mails from there.</a:t>
            </a:r>
          </a:p>
          <a:p>
            <a:pPr>
              <a:buNone/>
            </a:pPr>
            <a:r>
              <a:rPr lang="en-AU" sz="1600" dirty="0" smtClean="0"/>
              <a:t>	B) Someone hacked into Cathy’s social networking accounts and sent the E-mails from there.</a:t>
            </a:r>
          </a:p>
          <a:p>
            <a:pPr>
              <a:buNone/>
            </a:pPr>
            <a:r>
              <a:rPr lang="en-AU" sz="1600" dirty="0" smtClean="0"/>
              <a:t>	C) The link Cathy clicked caused a buffer overflow in the web browser, causing it to send E-mails from her.</a:t>
            </a:r>
          </a:p>
          <a:p>
            <a:pPr>
              <a:buNone/>
            </a:pPr>
            <a:r>
              <a:rPr lang="en-AU" sz="1600" dirty="0" smtClean="0"/>
              <a:t>	</a:t>
            </a:r>
            <a:r>
              <a:rPr lang="en-AU" sz="1600" b="1" dirty="0" smtClean="0">
                <a:solidFill>
                  <a:schemeClr val="accent6"/>
                </a:solidFill>
              </a:rPr>
              <a:t>D) The link Cathy clicked on contained a CSRF that used her authentication cookie to connect to her E-mail account and send the E-mails.</a:t>
            </a:r>
          </a:p>
        </p:txBody>
      </p:sp>
    </p:spTree>
    <p:extLst>
      <p:ext uri="{BB962C8B-B14F-4D97-AF65-F5344CB8AC3E}">
        <p14:creationId xmlns:p14="http://schemas.microsoft.com/office/powerpoint/2010/main" val="7388892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Common Data and Database Security Issues</a:t>
            </a:r>
            <a:endParaRPr lang="en-AU" dirty="0"/>
          </a:p>
        </p:txBody>
      </p:sp>
    </p:spTree>
    <p:extLst>
      <p:ext uri="{BB962C8B-B14F-4D97-AF65-F5344CB8AC3E}">
        <p14:creationId xmlns:p14="http://schemas.microsoft.com/office/powerpoint/2010/main" val="38340319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Security Issues</a:t>
            </a:r>
            <a:endParaRPr lang="en-AU" dirty="0"/>
          </a:p>
        </p:txBody>
      </p:sp>
      <p:sp>
        <p:nvSpPr>
          <p:cNvPr id="3" name="Content Placeholder 2"/>
          <p:cNvSpPr>
            <a:spLocks noGrp="1"/>
          </p:cNvSpPr>
          <p:nvPr>
            <p:ph idx="1"/>
          </p:nvPr>
        </p:nvSpPr>
        <p:spPr/>
        <p:txBody>
          <a:bodyPr>
            <a:normAutofit lnSpcReduction="10000"/>
          </a:bodyPr>
          <a:lstStyle/>
          <a:p>
            <a:r>
              <a:rPr lang="en-AU" dirty="0" smtClean="0"/>
              <a:t>Inference = ?</a:t>
            </a:r>
            <a:br>
              <a:rPr lang="en-AU" dirty="0" smtClean="0"/>
            </a:br>
            <a:r>
              <a:rPr lang="en-AU" dirty="0" smtClean="0"/>
              <a:t/>
            </a:r>
            <a:br>
              <a:rPr lang="en-AU" dirty="0" smtClean="0"/>
            </a:br>
            <a:endParaRPr lang="en-AU" dirty="0" smtClean="0"/>
          </a:p>
          <a:p>
            <a:r>
              <a:rPr lang="en-AU" dirty="0" smtClean="0"/>
              <a:t>Aggregation = ?</a:t>
            </a:r>
            <a:br>
              <a:rPr lang="en-AU" dirty="0" smtClean="0"/>
            </a:br>
            <a:endParaRPr lang="en-AU" dirty="0" smtClean="0"/>
          </a:p>
          <a:p>
            <a:r>
              <a:rPr lang="en-AU" dirty="0" err="1" smtClean="0"/>
              <a:t>Polyinstantiation</a:t>
            </a:r>
            <a:r>
              <a:rPr lang="en-AU" dirty="0" smtClean="0"/>
              <a:t> = ?</a:t>
            </a:r>
            <a:br>
              <a:rPr lang="en-AU" dirty="0" smtClean="0"/>
            </a:br>
            <a:endParaRPr lang="en-AU" dirty="0" smtClean="0"/>
          </a:p>
          <a:p>
            <a:pPr marL="457200" lvl="1" indent="0">
              <a:buNone/>
            </a:pPr>
            <a:r>
              <a:rPr lang="en-AU" dirty="0"/>
              <a:t> </a:t>
            </a:r>
          </a:p>
        </p:txBody>
      </p:sp>
    </p:spTree>
    <p:extLst>
      <p:ext uri="{BB962C8B-B14F-4D97-AF65-F5344CB8AC3E}">
        <p14:creationId xmlns:p14="http://schemas.microsoft.com/office/powerpoint/2010/main" val="35433874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Security Issues</a:t>
            </a:r>
            <a:endParaRPr lang="en-AU" dirty="0"/>
          </a:p>
        </p:txBody>
      </p:sp>
      <p:sp>
        <p:nvSpPr>
          <p:cNvPr id="3" name="Content Placeholder 2"/>
          <p:cNvSpPr>
            <a:spLocks noGrp="1"/>
          </p:cNvSpPr>
          <p:nvPr>
            <p:ph idx="1"/>
          </p:nvPr>
        </p:nvSpPr>
        <p:spPr/>
        <p:txBody>
          <a:bodyPr>
            <a:normAutofit lnSpcReduction="10000"/>
          </a:bodyPr>
          <a:lstStyle/>
          <a:p>
            <a:r>
              <a:rPr lang="en-AU" dirty="0" smtClean="0"/>
              <a:t>Inference = Deduce the presence or value  of other data based on the available subset</a:t>
            </a:r>
          </a:p>
          <a:p>
            <a:r>
              <a:rPr lang="en-AU" dirty="0" smtClean="0"/>
              <a:t>Aggregation = Combining data from different sources to do inference</a:t>
            </a:r>
          </a:p>
          <a:p>
            <a:r>
              <a:rPr lang="en-AU" dirty="0" err="1" smtClean="0"/>
              <a:t>Polyinstantiation</a:t>
            </a:r>
            <a:r>
              <a:rPr lang="en-AU" dirty="0" smtClean="0"/>
              <a:t> = Providing fake results to unauthorized users</a:t>
            </a:r>
          </a:p>
          <a:p>
            <a:pPr lvl="1"/>
            <a:r>
              <a:rPr lang="en-AU" dirty="0" smtClean="0"/>
              <a:t>Rarely done in practice</a:t>
            </a:r>
            <a:endParaRPr lang="en-AU" dirty="0"/>
          </a:p>
        </p:txBody>
      </p:sp>
    </p:spTree>
    <p:extLst>
      <p:ext uri="{BB962C8B-B14F-4D97-AF65-F5344CB8AC3E}">
        <p14:creationId xmlns:p14="http://schemas.microsoft.com/office/powerpoint/2010/main" val="4074873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Security Issues </a:t>
            </a:r>
            <a:br>
              <a:rPr lang="en-AU" dirty="0" smtClean="0"/>
            </a:br>
            <a:r>
              <a:rPr lang="en-AU" dirty="0" smtClean="0"/>
              <a:t>Affecting Databases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Unauthorized access</a:t>
            </a:r>
          </a:p>
          <a:p>
            <a:r>
              <a:rPr lang="en-AU" dirty="0" smtClean="0"/>
              <a:t>Poor credential management</a:t>
            </a:r>
          </a:p>
          <a:p>
            <a:r>
              <a:rPr lang="en-AU" dirty="0" smtClean="0"/>
              <a:t>Eavesdropping or modifying communication between application and database</a:t>
            </a:r>
          </a:p>
          <a:p>
            <a:r>
              <a:rPr lang="en-AU" dirty="0" smtClean="0"/>
              <a:t>Privilege creep</a:t>
            </a:r>
          </a:p>
          <a:p>
            <a:r>
              <a:rPr lang="en-AU" dirty="0" smtClean="0"/>
              <a:t>Improper DBA account use</a:t>
            </a:r>
          </a:p>
          <a:p>
            <a:r>
              <a:rPr lang="en-AU" dirty="0" smtClean="0"/>
              <a:t>Poor auditing</a:t>
            </a:r>
          </a:p>
          <a:p>
            <a:r>
              <a:rPr lang="en-AU" dirty="0" smtClean="0"/>
              <a:t>Poor input validation leads to SQL Injection</a:t>
            </a:r>
            <a:endParaRPr lang="en-AU" dirty="0"/>
          </a:p>
        </p:txBody>
      </p:sp>
    </p:spTree>
    <p:extLst>
      <p:ext uri="{BB962C8B-B14F-4D97-AF65-F5344CB8AC3E}">
        <p14:creationId xmlns:p14="http://schemas.microsoft.com/office/powerpoint/2010/main" val="12990459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Security Concepts</a:t>
            </a:r>
            <a:endParaRPr lang="en-AU" dirty="0"/>
          </a:p>
        </p:txBody>
      </p:sp>
      <p:sp>
        <p:nvSpPr>
          <p:cNvPr id="3" name="Content Placeholder 2"/>
          <p:cNvSpPr>
            <a:spLocks noGrp="1"/>
          </p:cNvSpPr>
          <p:nvPr>
            <p:ph idx="1"/>
          </p:nvPr>
        </p:nvSpPr>
        <p:spPr/>
        <p:txBody>
          <a:bodyPr/>
          <a:lstStyle/>
          <a:p>
            <a:r>
              <a:rPr lang="en-AU" dirty="0" smtClean="0"/>
              <a:t>Content Based Access Control = ?</a:t>
            </a:r>
            <a:br>
              <a:rPr lang="en-AU" dirty="0" smtClean="0"/>
            </a:br>
            <a:endParaRPr lang="en-AU" dirty="0" smtClean="0"/>
          </a:p>
          <a:p>
            <a:pPr lvl="1"/>
            <a:endParaRPr lang="en-AU" dirty="0" smtClean="0"/>
          </a:p>
          <a:p>
            <a:r>
              <a:rPr lang="en-AU" dirty="0" smtClean="0"/>
              <a:t>Context Based Access Control = ?</a:t>
            </a:r>
            <a:endParaRPr lang="en-AU" dirty="0"/>
          </a:p>
        </p:txBody>
      </p:sp>
    </p:spTree>
    <p:extLst>
      <p:ext uri="{BB962C8B-B14F-4D97-AF65-F5344CB8AC3E}">
        <p14:creationId xmlns:p14="http://schemas.microsoft.com/office/powerpoint/2010/main" val="11433379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Why is it cheaper to write insecure</a:t>
            </a:r>
            <a:br>
              <a:rPr lang="en-AU" dirty="0" smtClean="0"/>
            </a:br>
            <a:r>
              <a:rPr lang="en-AU" dirty="0" smtClean="0"/>
              <a:t>software than secure software?</a:t>
            </a:r>
            <a:endParaRPr lang="en-AU" dirty="0"/>
          </a:p>
        </p:txBody>
      </p:sp>
      <p:sp>
        <p:nvSpPr>
          <p:cNvPr id="3" name="Content Placeholder 2"/>
          <p:cNvSpPr>
            <a:spLocks noGrp="1"/>
          </p:cNvSpPr>
          <p:nvPr>
            <p:ph idx="1"/>
          </p:nvPr>
        </p:nvSpPr>
        <p:spPr/>
        <p:txBody>
          <a:bodyPr/>
          <a:lstStyle/>
          <a:p>
            <a:r>
              <a:rPr lang="en-AU" dirty="0" smtClean="0"/>
              <a:t>Customers often ignorant of security</a:t>
            </a:r>
          </a:p>
          <a:p>
            <a:pPr lvl="1"/>
            <a:r>
              <a:rPr lang="en-AU" dirty="0" smtClean="0"/>
              <a:t>Cannot articulate security requirements. </a:t>
            </a:r>
          </a:p>
          <a:p>
            <a:pPr lvl="1"/>
            <a:r>
              <a:rPr lang="en-AU" dirty="0" smtClean="0"/>
              <a:t>No baselines or accepted metrics. </a:t>
            </a:r>
          </a:p>
          <a:p>
            <a:pPr lvl="1"/>
            <a:r>
              <a:rPr lang="en-AU" dirty="0" smtClean="0"/>
              <a:t>“Not my job!”</a:t>
            </a:r>
          </a:p>
          <a:p>
            <a:r>
              <a:rPr lang="en-AU" dirty="0" smtClean="0"/>
              <a:t>Premium rarely paid for secure software</a:t>
            </a:r>
          </a:p>
          <a:p>
            <a:pPr lvl="1"/>
            <a:r>
              <a:rPr lang="en-AU" dirty="0" smtClean="0"/>
              <a:t>Features over security</a:t>
            </a:r>
          </a:p>
          <a:p>
            <a:pPr lvl="1"/>
            <a:r>
              <a:rPr lang="en-AU" dirty="0" smtClean="0"/>
              <a:t>No objective security measure</a:t>
            </a:r>
          </a:p>
          <a:p>
            <a:endParaRPr lang="en-AU" dirty="0" smtClean="0"/>
          </a:p>
          <a:p>
            <a:endParaRPr lang="en-AU" dirty="0" smtClean="0"/>
          </a:p>
        </p:txBody>
      </p:sp>
    </p:spTree>
    <p:extLst>
      <p:ext uri="{BB962C8B-B14F-4D97-AF65-F5344CB8AC3E}">
        <p14:creationId xmlns:p14="http://schemas.microsoft.com/office/powerpoint/2010/main" val="248318186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Security Concepts</a:t>
            </a:r>
            <a:endParaRPr lang="en-AU" dirty="0"/>
          </a:p>
        </p:txBody>
      </p:sp>
      <p:sp>
        <p:nvSpPr>
          <p:cNvPr id="3" name="Content Placeholder 2"/>
          <p:cNvSpPr>
            <a:spLocks noGrp="1"/>
          </p:cNvSpPr>
          <p:nvPr>
            <p:ph idx="1"/>
          </p:nvPr>
        </p:nvSpPr>
        <p:spPr/>
        <p:txBody>
          <a:bodyPr/>
          <a:lstStyle/>
          <a:p>
            <a:r>
              <a:rPr lang="en-AU" dirty="0" smtClean="0"/>
              <a:t>Content Based Access Control = Access granted solely on what is being viewed</a:t>
            </a:r>
          </a:p>
          <a:p>
            <a:pPr lvl="1"/>
            <a:r>
              <a:rPr lang="en-AU" dirty="0" smtClean="0"/>
              <a:t>E.g. Spam filter, Firewall</a:t>
            </a:r>
          </a:p>
          <a:p>
            <a:r>
              <a:rPr lang="en-AU" dirty="0" smtClean="0"/>
              <a:t>Context Based Access Control = Access granted solely based on external factors</a:t>
            </a:r>
          </a:p>
          <a:p>
            <a:pPr lvl="1"/>
            <a:r>
              <a:rPr lang="en-AU" dirty="0" smtClean="0"/>
              <a:t>E.g. Windows or *nix file permissions</a:t>
            </a:r>
            <a:endParaRPr lang="en-AU" dirty="0"/>
          </a:p>
        </p:txBody>
      </p:sp>
    </p:spTree>
    <p:extLst>
      <p:ext uri="{BB962C8B-B14F-4D97-AF65-F5344CB8AC3E}">
        <p14:creationId xmlns:p14="http://schemas.microsoft.com/office/powerpoint/2010/main" val="7693614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normAutofit fontScale="90000"/>
          </a:bodyPr>
          <a:lstStyle/>
          <a:p>
            <a:r>
              <a:rPr lang="en-AU" dirty="0" smtClean="0"/>
              <a:t>Common Data and Database Security Issues Sample Questions</a:t>
            </a:r>
            <a:endParaRPr lang="en-AU" dirty="0"/>
          </a:p>
        </p:txBody>
      </p:sp>
    </p:spTree>
    <p:extLst>
      <p:ext uri="{BB962C8B-B14F-4D97-AF65-F5344CB8AC3E}">
        <p14:creationId xmlns:p14="http://schemas.microsoft.com/office/powerpoint/2010/main" val="3316941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a:t>
            </a:r>
            <a:r>
              <a:rPr lang="en-AU" dirty="0"/>
              <a:t>1</a:t>
            </a:r>
          </a:p>
        </p:txBody>
      </p:sp>
      <p:sp>
        <p:nvSpPr>
          <p:cNvPr id="3" name="Content Placeholder 2"/>
          <p:cNvSpPr>
            <a:spLocks noGrp="1"/>
          </p:cNvSpPr>
          <p:nvPr>
            <p:ph idx="1"/>
          </p:nvPr>
        </p:nvSpPr>
        <p:spPr/>
        <p:txBody>
          <a:bodyPr>
            <a:normAutofit fontScale="47500" lnSpcReduction="20000"/>
          </a:bodyPr>
          <a:lstStyle/>
          <a:p>
            <a:pPr>
              <a:buNone/>
            </a:pPr>
            <a:r>
              <a:rPr lang="en-AU" sz="3800" dirty="0" smtClean="0"/>
              <a:t>	Robert is a DBA at a university that maintains a database of teachers and students. The database has a table “People” for details common to teachers and students; such as name, address and phone number; one for “Students”, containing data specific for students like classes attended and their grades, and another for “Teachers”, for data specific to teachers such as classes taught and qualifications. Robert creates a user account for Louise, a student coordinator, and grants her access to the “People” and “Students” tables only. Soon after, Louise tells Robert the names of all the teachers at the university. Checking the database audit logs, Robert shows no errors or unauthorized access. How is this possible?</a:t>
            </a:r>
          </a:p>
          <a:p>
            <a:pPr>
              <a:buNone/>
            </a:pPr>
            <a:endParaRPr lang="en-AU" sz="3800" dirty="0" smtClean="0"/>
          </a:p>
          <a:p>
            <a:pPr>
              <a:buNone/>
            </a:pPr>
            <a:r>
              <a:rPr lang="en-AU" sz="3800" dirty="0" smtClean="0"/>
              <a:t>	A) Louise made a lucky guess.</a:t>
            </a:r>
          </a:p>
          <a:p>
            <a:pPr>
              <a:buNone/>
            </a:pPr>
            <a:r>
              <a:rPr lang="en-AU" sz="3800" dirty="0" smtClean="0"/>
              <a:t>	B) Louise hacked Robert’s account to get access to the “Teachers” table.</a:t>
            </a:r>
          </a:p>
          <a:p>
            <a:pPr>
              <a:buNone/>
            </a:pPr>
            <a:r>
              <a:rPr lang="en-AU" sz="3800" dirty="0" smtClean="0"/>
              <a:t>	C) Louise inferred the teachers by looking at the entries in the “People” and “Teachers” tables.</a:t>
            </a:r>
          </a:p>
          <a:p>
            <a:pPr>
              <a:buNone/>
            </a:pPr>
            <a:r>
              <a:rPr lang="en-AU" sz="3800" dirty="0" smtClean="0"/>
              <a:t>	D) Louise inferred the teachers by looking at the entries in the “People” table that were not in “Students”.</a:t>
            </a:r>
          </a:p>
          <a:p>
            <a:pPr>
              <a:buNone/>
            </a:pPr>
            <a:endParaRPr lang="en-AU" dirty="0"/>
          </a:p>
        </p:txBody>
      </p:sp>
    </p:spTree>
    <p:extLst>
      <p:ext uri="{BB962C8B-B14F-4D97-AF65-F5344CB8AC3E}">
        <p14:creationId xmlns:p14="http://schemas.microsoft.com/office/powerpoint/2010/main" val="40770552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Robert is a DBA at a university that maintains a database of teachers and students. The database has a table “People” for details common to teachers and students; such as name, address and phone number; one for “Students”, containing data specific for students like classes attended and their grades, and another for “Teachers”, for data specific to teachers such as classes taught and qualifications. Robert creates a user account for Louise, a student coordinator, and grants her access to the “People” and “Students” tables only. Soon after, Louise tells Robert the names of all the teachers at the university. Checking the database audit logs, Robert shows no errors or unauthorized access. How is this possible?</a:t>
            </a:r>
          </a:p>
          <a:p>
            <a:pPr>
              <a:buNone/>
            </a:pPr>
            <a:endParaRPr lang="en-AU" dirty="0" smtClean="0"/>
          </a:p>
          <a:p>
            <a:pPr>
              <a:buNone/>
            </a:pPr>
            <a:r>
              <a:rPr lang="en-AU" dirty="0" smtClean="0"/>
              <a:t>	A) Louise made a lucky guess.</a:t>
            </a:r>
          </a:p>
          <a:p>
            <a:pPr>
              <a:buNone/>
            </a:pPr>
            <a:r>
              <a:rPr lang="en-AU" dirty="0" smtClean="0"/>
              <a:t>	B) Louise hacked Robert’s account to get access to the “Teachers” table.</a:t>
            </a:r>
          </a:p>
          <a:p>
            <a:pPr>
              <a:buNone/>
            </a:pPr>
            <a:r>
              <a:rPr lang="en-AU" dirty="0" smtClean="0"/>
              <a:t>	C) Louise inferred the teachers by looking at the entries in the “People” and “Teachers” tables.</a:t>
            </a:r>
          </a:p>
          <a:p>
            <a:pPr>
              <a:buNone/>
            </a:pPr>
            <a:r>
              <a:rPr lang="en-AU" b="1" dirty="0" smtClean="0">
                <a:solidFill>
                  <a:schemeClr val="accent2"/>
                </a:solidFill>
              </a:rPr>
              <a:t>	D) Louise inferred the teachers by looking at the entries in the “People” table that were not in “Students”.</a:t>
            </a:r>
          </a:p>
          <a:p>
            <a:pPr>
              <a:buNone/>
            </a:pPr>
            <a:endParaRPr lang="en-AU" dirty="0"/>
          </a:p>
        </p:txBody>
      </p:sp>
    </p:spTree>
    <p:extLst>
      <p:ext uri="{BB962C8B-B14F-4D97-AF65-F5344CB8AC3E}">
        <p14:creationId xmlns:p14="http://schemas.microsoft.com/office/powerpoint/2010/main" val="96861678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 2</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Bill is storing user names and passwords for his new website in a database. Maryann says the passwords should be encrypted and the encryption keys stored outside the database. What threat is Maryann trying to mitigate?</a:t>
            </a:r>
          </a:p>
          <a:p>
            <a:pPr marL="0" indent="0">
              <a:buNone/>
            </a:pPr>
            <a:endParaRPr lang="en-US" dirty="0"/>
          </a:p>
          <a:p>
            <a:pPr marL="514350" indent="-514350">
              <a:buClrTx/>
              <a:buAutoNum type="alphaUcParenR"/>
            </a:pPr>
            <a:r>
              <a:rPr lang="en-US" dirty="0"/>
              <a:t>A SQL injection </a:t>
            </a:r>
            <a:r>
              <a:rPr lang="en-US" dirty="0" smtClean="0"/>
              <a:t>showing users’ passwords.</a:t>
            </a:r>
            <a:endParaRPr lang="en-US" dirty="0"/>
          </a:p>
          <a:p>
            <a:pPr marL="514350" indent="-514350">
              <a:buClrTx/>
              <a:buAutoNum type="alphaUcParenR"/>
            </a:pPr>
            <a:r>
              <a:rPr lang="en-US" dirty="0">
                <a:solidFill>
                  <a:srgbClr val="000000"/>
                </a:solidFill>
              </a:rPr>
              <a:t>A compromised database account </a:t>
            </a:r>
            <a:r>
              <a:rPr lang="en-US" dirty="0" smtClean="0">
                <a:solidFill>
                  <a:srgbClr val="000000"/>
                </a:solidFill>
              </a:rPr>
              <a:t>allowing the </a:t>
            </a:r>
            <a:r>
              <a:rPr lang="en-US" dirty="0">
                <a:solidFill>
                  <a:srgbClr val="000000"/>
                </a:solidFill>
              </a:rPr>
              <a:t>list of passwords </a:t>
            </a:r>
            <a:r>
              <a:rPr lang="en-US" dirty="0" smtClean="0">
                <a:solidFill>
                  <a:srgbClr val="000000"/>
                </a:solidFill>
              </a:rPr>
              <a:t>to be downloaded.</a:t>
            </a:r>
            <a:endParaRPr lang="en-US" dirty="0">
              <a:solidFill>
                <a:srgbClr val="000000"/>
              </a:solidFill>
            </a:endParaRPr>
          </a:p>
          <a:p>
            <a:pPr marL="514350" indent="-514350">
              <a:buClrTx/>
              <a:buAutoNum type="alphaUcParenR"/>
            </a:pPr>
            <a:r>
              <a:rPr lang="en-US" dirty="0" smtClean="0">
                <a:solidFill>
                  <a:srgbClr val="000000"/>
                </a:solidFill>
              </a:rPr>
              <a:t>A malicious DBA changing users’ passwords.</a:t>
            </a:r>
            <a:endParaRPr lang="en-US" dirty="0">
              <a:solidFill>
                <a:srgbClr val="000000"/>
              </a:solidFill>
            </a:endParaRPr>
          </a:p>
          <a:p>
            <a:pPr marL="514350" indent="-514350">
              <a:buClrTx/>
              <a:buAutoNum type="alphaUcParenR"/>
            </a:pPr>
            <a:r>
              <a:rPr lang="en-US" dirty="0">
                <a:solidFill>
                  <a:srgbClr val="000000"/>
                </a:solidFill>
              </a:rPr>
              <a:t>Both </a:t>
            </a:r>
            <a:r>
              <a:rPr lang="en-US" dirty="0" smtClean="0">
                <a:solidFill>
                  <a:srgbClr val="000000"/>
                </a:solidFill>
              </a:rPr>
              <a:t>A </a:t>
            </a:r>
            <a:r>
              <a:rPr lang="en-US" dirty="0">
                <a:solidFill>
                  <a:srgbClr val="000000"/>
                </a:solidFill>
              </a:rPr>
              <a:t>and </a:t>
            </a:r>
            <a:r>
              <a:rPr lang="en-US" dirty="0" smtClean="0">
                <a:solidFill>
                  <a:srgbClr val="000000"/>
                </a:solidFill>
              </a:rPr>
              <a:t>B</a:t>
            </a:r>
            <a:endParaRPr lang="en-US" dirty="0">
              <a:solidFill>
                <a:srgbClr val="000000"/>
              </a:solidFill>
            </a:endParaRPr>
          </a:p>
          <a:p>
            <a:pPr marL="514350" indent="-514350">
              <a:buAutoNum type="alphaUcParenR"/>
            </a:pPr>
            <a:endParaRPr lang="en-US" dirty="0" smtClean="0"/>
          </a:p>
          <a:p>
            <a:pPr marL="514350" indent="-514350">
              <a:buAutoNum type="alphaUcParenR"/>
            </a:pPr>
            <a:endParaRPr lang="en-US" dirty="0"/>
          </a:p>
        </p:txBody>
      </p:sp>
    </p:spTree>
    <p:extLst>
      <p:ext uri="{BB962C8B-B14F-4D97-AF65-F5344CB8AC3E}">
        <p14:creationId xmlns:p14="http://schemas.microsoft.com/office/powerpoint/2010/main" val="39681749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Question 2</a:t>
            </a:r>
            <a:br>
              <a:rPr lang="en-US" dirty="0" smtClean="0"/>
            </a:br>
            <a:r>
              <a:rPr lang="en-US" dirty="0" smtClean="0"/>
              <a:t>Answer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Bill is storing user names and passwords for his new website in a database. Maryann says the passwords should be encrypted and the encryption keys stored outside the database. What threat is Maryann trying to mitigate?</a:t>
            </a:r>
          </a:p>
          <a:p>
            <a:pPr marL="0" indent="0">
              <a:buNone/>
            </a:pPr>
            <a:endParaRPr lang="en-US" dirty="0"/>
          </a:p>
          <a:p>
            <a:pPr marL="514350" indent="-514350">
              <a:buClrTx/>
              <a:buAutoNum type="alphaUcParenR"/>
            </a:pPr>
            <a:r>
              <a:rPr lang="en-US" dirty="0"/>
              <a:t>A SQL injection </a:t>
            </a:r>
            <a:r>
              <a:rPr lang="en-US" dirty="0" smtClean="0"/>
              <a:t>showing users’ passwords.</a:t>
            </a:r>
            <a:endParaRPr lang="en-US" dirty="0"/>
          </a:p>
          <a:p>
            <a:pPr marL="514350" indent="-514350">
              <a:buClrTx/>
              <a:buAutoNum type="alphaUcParenR"/>
            </a:pPr>
            <a:r>
              <a:rPr lang="en-US" dirty="0"/>
              <a:t>A compromised database account </a:t>
            </a:r>
            <a:r>
              <a:rPr lang="en-US" dirty="0" smtClean="0"/>
              <a:t>allowing the </a:t>
            </a:r>
            <a:r>
              <a:rPr lang="en-US" dirty="0"/>
              <a:t>list of passwords </a:t>
            </a:r>
            <a:r>
              <a:rPr lang="en-US" dirty="0" smtClean="0"/>
              <a:t>to be downloaded.</a:t>
            </a:r>
            <a:endParaRPr lang="en-US" dirty="0"/>
          </a:p>
          <a:p>
            <a:pPr marL="514350" indent="-514350">
              <a:buClrTx/>
              <a:buAutoNum type="alphaUcParenR"/>
            </a:pPr>
            <a:r>
              <a:rPr lang="en-US" dirty="0" smtClean="0"/>
              <a:t>A malicious DBA changing users’ passwords.</a:t>
            </a:r>
            <a:endParaRPr lang="en-US" dirty="0"/>
          </a:p>
          <a:p>
            <a:pPr marL="514350" indent="-514350">
              <a:buClrTx/>
              <a:buAutoNum type="alphaUcParenR"/>
            </a:pPr>
            <a:r>
              <a:rPr lang="en-US" b="1" dirty="0">
                <a:solidFill>
                  <a:schemeClr val="accent2"/>
                </a:solidFill>
              </a:rPr>
              <a:t>Both </a:t>
            </a:r>
            <a:r>
              <a:rPr lang="en-US" b="1" dirty="0" smtClean="0">
                <a:solidFill>
                  <a:schemeClr val="accent2"/>
                </a:solidFill>
              </a:rPr>
              <a:t>A </a:t>
            </a:r>
            <a:r>
              <a:rPr lang="en-US" b="1" dirty="0">
                <a:solidFill>
                  <a:schemeClr val="accent2"/>
                </a:solidFill>
              </a:rPr>
              <a:t>and </a:t>
            </a:r>
            <a:r>
              <a:rPr lang="en-US" b="1" dirty="0" smtClean="0">
                <a:solidFill>
                  <a:schemeClr val="accent2"/>
                </a:solidFill>
              </a:rPr>
              <a:t>B</a:t>
            </a:r>
            <a:endParaRPr lang="en-US" b="1" dirty="0">
              <a:solidFill>
                <a:schemeClr val="accent2"/>
              </a:solidFill>
            </a:endParaRPr>
          </a:p>
          <a:p>
            <a:pPr marL="514350" indent="-514350">
              <a:buAutoNum type="alphaUcParenR"/>
            </a:pPr>
            <a:endParaRPr lang="en-US" dirty="0" smtClean="0"/>
          </a:p>
          <a:p>
            <a:pPr marL="514350" indent="-514350">
              <a:buAutoNum type="alphaUcParenR"/>
            </a:pPr>
            <a:endParaRPr lang="en-US" dirty="0"/>
          </a:p>
        </p:txBody>
      </p:sp>
    </p:spTree>
    <p:extLst>
      <p:ext uri="{BB962C8B-B14F-4D97-AF65-F5344CB8AC3E}">
        <p14:creationId xmlns:p14="http://schemas.microsoft.com/office/powerpoint/2010/main" val="408317873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Secure Application Development Practices</a:t>
            </a:r>
            <a:endParaRPr lang="en-AU" dirty="0"/>
          </a:p>
        </p:txBody>
      </p:sp>
    </p:spTree>
    <p:extLst>
      <p:ext uri="{BB962C8B-B14F-4D97-AF65-F5344CB8AC3E}">
        <p14:creationId xmlns:p14="http://schemas.microsoft.com/office/powerpoint/2010/main" val="112870057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Validate Input and Escape Output</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Validate Input</a:t>
            </a:r>
          </a:p>
          <a:p>
            <a:pPr lvl="1"/>
            <a:r>
              <a:rPr lang="en-AU" dirty="0" smtClean="0"/>
              <a:t>All input is guilty until proven innocent!</a:t>
            </a:r>
          </a:p>
          <a:p>
            <a:pPr lvl="1"/>
            <a:r>
              <a:rPr lang="en-AU" dirty="0" err="1" smtClean="0"/>
              <a:t>Whitelists</a:t>
            </a:r>
            <a:r>
              <a:rPr lang="en-AU" dirty="0" smtClean="0"/>
              <a:t> are better than blacklists</a:t>
            </a:r>
          </a:p>
          <a:p>
            <a:r>
              <a:rPr lang="en-AU" dirty="0" smtClean="0"/>
              <a:t>Escape Output</a:t>
            </a:r>
          </a:p>
          <a:p>
            <a:pPr lvl="1"/>
            <a:r>
              <a:rPr lang="en-AU" dirty="0" smtClean="0"/>
              <a:t>Escape data as late as possible</a:t>
            </a:r>
          </a:p>
          <a:p>
            <a:pPr lvl="1"/>
            <a:r>
              <a:rPr lang="en-AU" dirty="0" smtClean="0"/>
              <a:t>Escape data for the correct output (e.g. XML is NOT the same as HTML)</a:t>
            </a:r>
          </a:p>
          <a:p>
            <a:r>
              <a:rPr lang="en-AU" dirty="0" smtClean="0"/>
              <a:t>Why? Prevents injection and overflow attacks</a:t>
            </a:r>
          </a:p>
          <a:p>
            <a:r>
              <a:rPr lang="en-US" dirty="0" smtClean="0"/>
              <a:t>Use a third party library. Much harder than it looks.</a:t>
            </a:r>
            <a:endParaRPr lang="en-AU" dirty="0" smtClean="0"/>
          </a:p>
          <a:p>
            <a:pPr lvl="1"/>
            <a:endParaRPr lang="en-AU" dirty="0"/>
          </a:p>
        </p:txBody>
      </p:sp>
    </p:spTree>
    <p:extLst>
      <p:ext uri="{BB962C8B-B14F-4D97-AF65-F5344CB8AC3E}">
        <p14:creationId xmlns:p14="http://schemas.microsoft.com/office/powerpoint/2010/main" val="32985517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Fail Secure</a:t>
            </a:r>
            <a:br>
              <a:rPr lang="en-AU" dirty="0" smtClean="0"/>
            </a:br>
            <a:endParaRPr lang="en-AU" dirty="0"/>
          </a:p>
        </p:txBody>
      </p:sp>
      <p:sp>
        <p:nvSpPr>
          <p:cNvPr id="3" name="Content Placeholder 2"/>
          <p:cNvSpPr>
            <a:spLocks noGrp="1"/>
          </p:cNvSpPr>
          <p:nvPr>
            <p:ph idx="1"/>
          </p:nvPr>
        </p:nvSpPr>
        <p:spPr/>
        <p:txBody>
          <a:bodyPr/>
          <a:lstStyle/>
          <a:p>
            <a:r>
              <a:rPr lang="en-AU" dirty="0" smtClean="0"/>
              <a:t>Keep system secure on a failure.</a:t>
            </a:r>
          </a:p>
          <a:p>
            <a:pPr lvl="1"/>
            <a:r>
              <a:rPr lang="en-AU" dirty="0" smtClean="0"/>
              <a:t>E.g. Abort transaction.</a:t>
            </a:r>
          </a:p>
          <a:p>
            <a:r>
              <a:rPr lang="en-AU" dirty="0" smtClean="0"/>
              <a:t>Fail Safe = Keep system available and operational, sacrificing security if necessary.</a:t>
            </a:r>
            <a:endParaRPr lang="en-AU" dirty="0"/>
          </a:p>
        </p:txBody>
      </p:sp>
    </p:spTree>
    <p:extLst>
      <p:ext uri="{BB962C8B-B14F-4D97-AF65-F5344CB8AC3E}">
        <p14:creationId xmlns:p14="http://schemas.microsoft.com/office/powerpoint/2010/main" val="22226025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Architectural Simplicity</a:t>
            </a:r>
            <a:endParaRPr lang="en-AU" dirty="0"/>
          </a:p>
        </p:txBody>
      </p:sp>
      <p:sp>
        <p:nvSpPr>
          <p:cNvPr id="3" name="Content Placeholder 2"/>
          <p:cNvSpPr>
            <a:spLocks noGrp="1"/>
          </p:cNvSpPr>
          <p:nvPr>
            <p:ph idx="1"/>
          </p:nvPr>
        </p:nvSpPr>
        <p:spPr/>
        <p:txBody>
          <a:bodyPr>
            <a:normAutofit fontScale="92500"/>
          </a:bodyPr>
          <a:lstStyle/>
          <a:p>
            <a:r>
              <a:rPr lang="en-US" dirty="0" smtClean="0"/>
              <a:t>KISS = “Keep It Simple, Stupid!”</a:t>
            </a:r>
          </a:p>
          <a:p>
            <a:pPr lvl="1"/>
            <a:r>
              <a:rPr lang="en-US" dirty="0" smtClean="0"/>
              <a:t>Harder to find issues in complex systems</a:t>
            </a:r>
            <a:endParaRPr lang="en-AU" dirty="0" smtClean="0"/>
          </a:p>
          <a:p>
            <a:r>
              <a:rPr lang="en-AU" dirty="0" smtClean="0"/>
              <a:t>Security threats constantly evolving</a:t>
            </a:r>
          </a:p>
          <a:p>
            <a:pPr lvl="1"/>
            <a:r>
              <a:rPr lang="en-AU" dirty="0" smtClean="0"/>
              <a:t>E.g. Buffer overflows once thought not exploitable</a:t>
            </a:r>
          </a:p>
          <a:p>
            <a:pPr lvl="1"/>
            <a:r>
              <a:rPr lang="en-AU" dirty="0" smtClean="0"/>
              <a:t>Evolve much faster than architectures</a:t>
            </a:r>
          </a:p>
          <a:p>
            <a:r>
              <a:rPr lang="en-AU" dirty="0" smtClean="0"/>
              <a:t>YAGNI = “You </a:t>
            </a:r>
            <a:r>
              <a:rPr lang="en-AU" dirty="0" err="1" smtClean="0"/>
              <a:t>Ain’t</a:t>
            </a:r>
            <a:r>
              <a:rPr lang="en-AU" dirty="0" smtClean="0"/>
              <a:t> </a:t>
            </a:r>
            <a:r>
              <a:rPr lang="en-AU" dirty="0" err="1" smtClean="0"/>
              <a:t>Gonna</a:t>
            </a:r>
            <a:r>
              <a:rPr lang="en-AU" dirty="0" smtClean="0"/>
              <a:t> Need It”</a:t>
            </a:r>
          </a:p>
          <a:p>
            <a:pPr lvl="1"/>
            <a:r>
              <a:rPr lang="en-AU" dirty="0" smtClean="0"/>
              <a:t>Do not develop or install features you don’t use</a:t>
            </a:r>
          </a:p>
          <a:p>
            <a:pPr lvl="1"/>
            <a:r>
              <a:rPr lang="en-AU" dirty="0" smtClean="0"/>
              <a:t>Reduce surface area of attack</a:t>
            </a:r>
          </a:p>
        </p:txBody>
      </p:sp>
    </p:spTree>
    <p:extLst>
      <p:ext uri="{BB962C8B-B14F-4D97-AF65-F5344CB8AC3E}">
        <p14:creationId xmlns:p14="http://schemas.microsoft.com/office/powerpoint/2010/main" val="423674731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AU" dirty="0" smtClean="0"/>
              <a:t>No vendor accountability </a:t>
            </a:r>
          </a:p>
          <a:p>
            <a:pPr lvl="1"/>
            <a:r>
              <a:rPr lang="en-AU" dirty="0" smtClean="0"/>
              <a:t>Read your EULA!</a:t>
            </a:r>
          </a:p>
          <a:p>
            <a:pPr lvl="1"/>
            <a:r>
              <a:rPr lang="en-AU" dirty="0" smtClean="0"/>
              <a:t>No universal regulations</a:t>
            </a:r>
          </a:p>
          <a:p>
            <a:pPr lvl="1"/>
            <a:r>
              <a:rPr lang="en-AU" dirty="0" smtClean="0"/>
              <a:t>Risks are borne by customer (internal or external)</a:t>
            </a:r>
          </a:p>
          <a:p>
            <a:r>
              <a:rPr lang="en-AU" dirty="0" smtClean="0"/>
              <a:t>Poor understanding creates “Silver Bullets”</a:t>
            </a:r>
          </a:p>
          <a:p>
            <a:pPr lvl="1"/>
            <a:r>
              <a:rPr lang="en-AU" dirty="0" smtClean="0"/>
              <a:t>E.g. “We use SSL!”, “We have a firewall!”</a:t>
            </a:r>
          </a:p>
          <a:p>
            <a:pPr lvl="1"/>
            <a:r>
              <a:rPr lang="en-AU" dirty="0" smtClean="0"/>
              <a:t>Existing regulations/standards are piecemeal </a:t>
            </a:r>
          </a:p>
          <a:p>
            <a:endParaRPr lang="en-AU" dirty="0" smtClean="0"/>
          </a:p>
          <a:p>
            <a:endParaRPr lang="en-AU" dirty="0" smtClean="0"/>
          </a:p>
        </p:txBody>
      </p:sp>
      <p:sp>
        <p:nvSpPr>
          <p:cNvPr id="4" name="Title 3"/>
          <p:cNvSpPr>
            <a:spLocks noGrp="1"/>
          </p:cNvSpPr>
          <p:nvPr>
            <p:ph type="title"/>
          </p:nvPr>
        </p:nvSpPr>
        <p:spPr/>
        <p:txBody>
          <a:bodyPr>
            <a:normAutofit fontScale="90000"/>
          </a:bodyPr>
          <a:lstStyle/>
          <a:p>
            <a:r>
              <a:rPr lang="en-AU" dirty="0"/>
              <a:t>Why is it cheaper to write insecure</a:t>
            </a:r>
            <a:br>
              <a:rPr lang="en-AU" dirty="0"/>
            </a:br>
            <a:r>
              <a:rPr lang="en-AU" dirty="0"/>
              <a:t>software than secure software?</a:t>
            </a:r>
            <a:endParaRPr lang="en-US" dirty="0"/>
          </a:p>
        </p:txBody>
      </p:sp>
    </p:spTree>
    <p:extLst>
      <p:ext uri="{BB962C8B-B14F-4D97-AF65-F5344CB8AC3E}">
        <p14:creationId xmlns:p14="http://schemas.microsoft.com/office/powerpoint/2010/main" val="88375628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Simplicity</a:t>
            </a:r>
            <a:br>
              <a:rPr lang="en-US" dirty="0" smtClean="0"/>
            </a:br>
            <a:r>
              <a:rPr lang="en-US" smtClean="0"/>
              <a:t>(cont.)</a:t>
            </a:r>
            <a:endParaRPr lang="en-US" dirty="0"/>
          </a:p>
        </p:txBody>
      </p:sp>
      <p:sp>
        <p:nvSpPr>
          <p:cNvPr id="4" name="Rectangle 3"/>
          <p:cNvSpPr/>
          <p:nvPr/>
        </p:nvSpPr>
        <p:spPr>
          <a:xfrm>
            <a:off x="2195736" y="5373216"/>
            <a:ext cx="4572000" cy="461665"/>
          </a:xfrm>
          <a:prstGeom prst="rect">
            <a:avLst/>
          </a:prstGeom>
        </p:spPr>
        <p:txBody>
          <a:bodyPr>
            <a:spAutoFit/>
          </a:bodyPr>
          <a:lstStyle/>
          <a:p>
            <a:pPr algn="ctr"/>
            <a:r>
              <a:rPr lang="en-US" sz="2400" dirty="0"/>
              <a:t>http:/</a:t>
            </a:r>
            <a:r>
              <a:rPr lang="en-US" sz="2400" dirty="0" smtClean="0"/>
              <a:t>/</a:t>
            </a:r>
            <a:r>
              <a:rPr lang="en-US" sz="2400" dirty="0" err="1" smtClean="0"/>
              <a:t>www.xkcd.com</a:t>
            </a:r>
            <a:r>
              <a:rPr lang="en-US" sz="2400" dirty="0" smtClean="0"/>
              <a:t>/974</a:t>
            </a:r>
            <a:endParaRPr lang="en-US" sz="2400" dirty="0"/>
          </a:p>
        </p:txBody>
      </p:sp>
      <p:pic>
        <p:nvPicPr>
          <p:cNvPr id="5" name="Picture 4"/>
          <p:cNvPicPr>
            <a:picLocks noChangeAspect="1"/>
          </p:cNvPicPr>
          <p:nvPr/>
        </p:nvPicPr>
        <p:blipFill>
          <a:blip r:embed="rId2"/>
          <a:stretch>
            <a:fillRect/>
          </a:stretch>
        </p:blipFill>
        <p:spPr>
          <a:xfrm>
            <a:off x="1079500" y="2348880"/>
            <a:ext cx="6985000" cy="2921000"/>
          </a:xfrm>
          <a:prstGeom prst="rect">
            <a:avLst/>
          </a:prstGeom>
        </p:spPr>
      </p:pic>
    </p:spTree>
    <p:extLst>
      <p:ext uri="{BB962C8B-B14F-4D97-AF65-F5344CB8AC3E}">
        <p14:creationId xmlns:p14="http://schemas.microsoft.com/office/powerpoint/2010/main" val="110836591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Least Privilege</a:t>
            </a:r>
            <a:endParaRPr lang="en-AU" dirty="0"/>
          </a:p>
        </p:txBody>
      </p:sp>
      <p:sp>
        <p:nvSpPr>
          <p:cNvPr id="3" name="Content Placeholder 2"/>
          <p:cNvSpPr>
            <a:spLocks noGrp="1"/>
          </p:cNvSpPr>
          <p:nvPr>
            <p:ph idx="1"/>
          </p:nvPr>
        </p:nvSpPr>
        <p:spPr/>
        <p:txBody>
          <a:bodyPr/>
          <a:lstStyle/>
          <a:p>
            <a:r>
              <a:rPr lang="en-AU" dirty="0" smtClean="0"/>
              <a:t>Run applications with the minimal rights required</a:t>
            </a:r>
          </a:p>
          <a:p>
            <a:pPr lvl="1"/>
            <a:r>
              <a:rPr lang="en-AU" dirty="0" smtClean="0"/>
              <a:t>Avoid administrator/root accounts</a:t>
            </a:r>
          </a:p>
          <a:p>
            <a:pPr lvl="1"/>
            <a:r>
              <a:rPr lang="en-AU" dirty="0" smtClean="0"/>
              <a:t>Split application if needed</a:t>
            </a:r>
          </a:p>
          <a:p>
            <a:r>
              <a:rPr lang="en-AU" dirty="0" smtClean="0"/>
              <a:t>Why? Limits damage potential of bugs or misuse</a:t>
            </a:r>
          </a:p>
          <a:p>
            <a:pPr lvl="1"/>
            <a:r>
              <a:rPr lang="en-AU" dirty="0" smtClean="0"/>
              <a:t>E.g. UAC in Windows, </a:t>
            </a:r>
            <a:r>
              <a:rPr lang="en-AU" dirty="0" err="1" smtClean="0"/>
              <a:t>sudo</a:t>
            </a:r>
            <a:r>
              <a:rPr lang="en-AU" dirty="0" smtClean="0"/>
              <a:t> in *nix and Linux</a:t>
            </a:r>
            <a:endParaRPr lang="en-AU" dirty="0"/>
          </a:p>
        </p:txBody>
      </p:sp>
    </p:spTree>
    <p:extLst>
      <p:ext uri="{BB962C8B-B14F-4D97-AF65-F5344CB8AC3E}">
        <p14:creationId xmlns:p14="http://schemas.microsoft.com/office/powerpoint/2010/main" val="27971756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Patching</a:t>
            </a:r>
            <a:endParaRPr lang="en-AU" dirty="0"/>
          </a:p>
        </p:txBody>
      </p:sp>
      <p:sp>
        <p:nvSpPr>
          <p:cNvPr id="3" name="Content Placeholder 2"/>
          <p:cNvSpPr>
            <a:spLocks noGrp="1"/>
          </p:cNvSpPr>
          <p:nvPr>
            <p:ph idx="1"/>
          </p:nvPr>
        </p:nvSpPr>
        <p:spPr/>
        <p:txBody>
          <a:bodyPr/>
          <a:lstStyle/>
          <a:p>
            <a:r>
              <a:rPr lang="en-AU" dirty="0" smtClean="0"/>
              <a:t>Test vendor patches first then apply as soon as practically possible</a:t>
            </a:r>
          </a:p>
          <a:p>
            <a:pPr lvl="1"/>
            <a:r>
              <a:rPr lang="en-AU" dirty="0" smtClean="0"/>
              <a:t>Apply even for unused features</a:t>
            </a:r>
          </a:p>
          <a:p>
            <a:r>
              <a:rPr lang="en-AU" dirty="0" smtClean="0"/>
              <a:t>Unsupported products?</a:t>
            </a:r>
          </a:p>
          <a:p>
            <a:pPr lvl="1"/>
            <a:r>
              <a:rPr lang="en-AU" dirty="0" smtClean="0"/>
              <a:t>Escrow = Get copy of source code and license to build and modify it if vendor goes out of business</a:t>
            </a:r>
          </a:p>
          <a:p>
            <a:pPr lvl="1"/>
            <a:r>
              <a:rPr lang="en-AU" dirty="0" smtClean="0"/>
              <a:t>Consider Open Source</a:t>
            </a:r>
          </a:p>
          <a:p>
            <a:endParaRPr lang="en-AU" dirty="0"/>
          </a:p>
        </p:txBody>
      </p:sp>
    </p:spTree>
    <p:extLst>
      <p:ext uri="{BB962C8B-B14F-4D97-AF65-F5344CB8AC3E}">
        <p14:creationId xmlns:p14="http://schemas.microsoft.com/office/powerpoint/2010/main" val="57462907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Secure by Default</a:t>
            </a:r>
            <a:endParaRPr lang="en-AU" dirty="0"/>
          </a:p>
        </p:txBody>
      </p:sp>
      <p:sp>
        <p:nvSpPr>
          <p:cNvPr id="3" name="Content Placeholder 2"/>
          <p:cNvSpPr>
            <a:spLocks noGrp="1"/>
          </p:cNvSpPr>
          <p:nvPr>
            <p:ph idx="1"/>
          </p:nvPr>
        </p:nvSpPr>
        <p:spPr/>
        <p:txBody>
          <a:bodyPr/>
          <a:lstStyle/>
          <a:p>
            <a:r>
              <a:rPr lang="en-AU" dirty="0" smtClean="0"/>
              <a:t>Initial configuration settings should be secure, E.g.</a:t>
            </a:r>
          </a:p>
          <a:p>
            <a:pPr lvl="1"/>
            <a:r>
              <a:rPr lang="en-AU" dirty="0" smtClean="0"/>
              <a:t>No hard coded passwords</a:t>
            </a:r>
          </a:p>
          <a:p>
            <a:pPr lvl="1"/>
            <a:r>
              <a:rPr lang="en-AU" dirty="0" smtClean="0"/>
              <a:t>No “backdoors” or maintenance hooks</a:t>
            </a:r>
          </a:p>
          <a:p>
            <a:pPr lvl="1"/>
            <a:r>
              <a:rPr lang="en-AU" dirty="0" smtClean="0"/>
              <a:t>Do not install optional features</a:t>
            </a:r>
          </a:p>
          <a:p>
            <a:pPr lvl="1"/>
            <a:r>
              <a:rPr lang="en-AU" dirty="0" smtClean="0"/>
              <a:t>Disable less secure, legacy features</a:t>
            </a:r>
          </a:p>
          <a:p>
            <a:pPr>
              <a:buNone/>
            </a:pPr>
            <a:endParaRPr lang="en-AU" dirty="0"/>
          </a:p>
        </p:txBody>
      </p:sp>
    </p:spTree>
    <p:extLst>
      <p:ext uri="{BB962C8B-B14F-4D97-AF65-F5344CB8AC3E}">
        <p14:creationId xmlns:p14="http://schemas.microsoft.com/office/powerpoint/2010/main" val="253262024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Personnel Controls</a:t>
            </a:r>
            <a:endParaRPr lang="en-AU" dirty="0"/>
          </a:p>
        </p:txBody>
      </p:sp>
      <p:sp>
        <p:nvSpPr>
          <p:cNvPr id="3" name="Content Placeholder 2"/>
          <p:cNvSpPr>
            <a:spLocks noGrp="1"/>
          </p:cNvSpPr>
          <p:nvPr>
            <p:ph idx="1"/>
          </p:nvPr>
        </p:nvSpPr>
        <p:spPr/>
        <p:txBody>
          <a:bodyPr>
            <a:normAutofit lnSpcReduction="10000"/>
          </a:bodyPr>
          <a:lstStyle/>
          <a:p>
            <a:r>
              <a:rPr lang="en-AU" dirty="0" smtClean="0"/>
              <a:t>Background checks</a:t>
            </a:r>
          </a:p>
          <a:p>
            <a:pPr lvl="1"/>
            <a:r>
              <a:rPr lang="en-AU" dirty="0" smtClean="0"/>
              <a:t>May be repeated and more strict when promoted</a:t>
            </a:r>
          </a:p>
          <a:p>
            <a:r>
              <a:rPr lang="en-AU" dirty="0" smtClean="0"/>
              <a:t>Employment contracts</a:t>
            </a:r>
          </a:p>
          <a:p>
            <a:pPr lvl="1"/>
            <a:r>
              <a:rPr lang="en-AU" dirty="0" smtClean="0"/>
              <a:t>NDAs </a:t>
            </a:r>
          </a:p>
          <a:p>
            <a:pPr lvl="1"/>
            <a:r>
              <a:rPr lang="en-AU" dirty="0" smtClean="0"/>
              <a:t>IP Ownership</a:t>
            </a:r>
          </a:p>
          <a:p>
            <a:r>
              <a:rPr lang="en-AU" dirty="0" smtClean="0"/>
              <a:t>Separation of Duties, e.g. Copying application from Dev to Test to Production</a:t>
            </a:r>
          </a:p>
          <a:p>
            <a:endParaRPr lang="en-AU" dirty="0"/>
          </a:p>
        </p:txBody>
      </p:sp>
    </p:spTree>
    <p:extLst>
      <p:ext uri="{BB962C8B-B14F-4D97-AF65-F5344CB8AC3E}">
        <p14:creationId xmlns:p14="http://schemas.microsoft.com/office/powerpoint/2010/main" val="35757440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Defence in Depth</a:t>
            </a:r>
            <a:endParaRPr lang="en-AU" dirty="0"/>
          </a:p>
        </p:txBody>
      </p:sp>
      <p:sp>
        <p:nvSpPr>
          <p:cNvPr id="3" name="Content Placeholder 2"/>
          <p:cNvSpPr>
            <a:spLocks noGrp="1"/>
          </p:cNvSpPr>
          <p:nvPr>
            <p:ph idx="1"/>
          </p:nvPr>
        </p:nvSpPr>
        <p:spPr/>
        <p:txBody>
          <a:bodyPr>
            <a:normAutofit fontScale="92500"/>
          </a:bodyPr>
          <a:lstStyle/>
          <a:p>
            <a:r>
              <a:rPr lang="en-AU" dirty="0" smtClean="0"/>
              <a:t>Use multiple controls in case one is compromised</a:t>
            </a:r>
          </a:p>
          <a:p>
            <a:pPr lvl="1"/>
            <a:r>
              <a:rPr lang="en-AU" dirty="0" smtClean="0"/>
              <a:t>E.g. File permissions and encryption</a:t>
            </a:r>
          </a:p>
          <a:p>
            <a:pPr lvl="1"/>
            <a:r>
              <a:rPr lang="en-AU" dirty="0" smtClean="0"/>
              <a:t>Attackers target weakest link</a:t>
            </a:r>
          </a:p>
          <a:p>
            <a:r>
              <a:rPr lang="en-AU" dirty="0" smtClean="0"/>
              <a:t>Do not forget non-technical controls!</a:t>
            </a:r>
          </a:p>
          <a:p>
            <a:pPr lvl="1"/>
            <a:r>
              <a:rPr lang="en-AU" dirty="0" smtClean="0"/>
              <a:t>E.g. Contracts, NDAs</a:t>
            </a:r>
          </a:p>
          <a:p>
            <a:r>
              <a:rPr lang="en-AU" dirty="0" smtClean="0"/>
              <a:t>Applies to development process, too.</a:t>
            </a:r>
          </a:p>
          <a:p>
            <a:pPr lvl="1"/>
            <a:r>
              <a:rPr lang="en-AU" dirty="0" smtClean="0"/>
              <a:t>E.g. Use code reviews AND static analysis tools</a:t>
            </a:r>
          </a:p>
        </p:txBody>
      </p:sp>
    </p:spTree>
    <p:extLst>
      <p:ext uri="{BB962C8B-B14F-4D97-AF65-F5344CB8AC3E}">
        <p14:creationId xmlns:p14="http://schemas.microsoft.com/office/powerpoint/2010/main" val="32797344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Software Configuration </a:t>
            </a:r>
            <a:r>
              <a:rPr lang="en-AU" dirty="0" smtClean="0"/>
              <a:t>Management (SCM)</a:t>
            </a:r>
            <a:endParaRPr lang="en-AU" dirty="0"/>
          </a:p>
        </p:txBody>
      </p:sp>
      <p:sp>
        <p:nvSpPr>
          <p:cNvPr id="3" name="Content Placeholder 2"/>
          <p:cNvSpPr>
            <a:spLocks noGrp="1"/>
          </p:cNvSpPr>
          <p:nvPr>
            <p:ph idx="1"/>
          </p:nvPr>
        </p:nvSpPr>
        <p:spPr/>
        <p:txBody>
          <a:bodyPr/>
          <a:lstStyle/>
          <a:p>
            <a:pPr>
              <a:buFont typeface="Arial" charset="0"/>
              <a:buChar char="•"/>
            </a:pPr>
            <a:r>
              <a:rPr lang="en-AU" dirty="0" smtClean="0"/>
              <a:t>?</a:t>
            </a:r>
          </a:p>
          <a:p>
            <a:pPr>
              <a:buNone/>
            </a:pPr>
            <a:endParaRPr lang="en-AU" dirty="0" smtClean="0"/>
          </a:p>
          <a:p>
            <a:pPr>
              <a:buNone/>
            </a:pPr>
            <a:endParaRPr lang="en-AU" dirty="0"/>
          </a:p>
        </p:txBody>
      </p:sp>
    </p:spTree>
    <p:extLst>
      <p:ext uri="{BB962C8B-B14F-4D97-AF65-F5344CB8AC3E}">
        <p14:creationId xmlns:p14="http://schemas.microsoft.com/office/powerpoint/2010/main" val="18630296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Configuration Management (SCM)</a:t>
            </a:r>
            <a:endParaRPr lang="en-AU" dirty="0"/>
          </a:p>
        </p:txBody>
      </p:sp>
      <p:sp>
        <p:nvSpPr>
          <p:cNvPr id="3" name="Content Placeholder 2"/>
          <p:cNvSpPr>
            <a:spLocks noGrp="1"/>
          </p:cNvSpPr>
          <p:nvPr>
            <p:ph idx="1"/>
          </p:nvPr>
        </p:nvSpPr>
        <p:spPr/>
        <p:txBody>
          <a:bodyPr/>
          <a:lstStyle/>
          <a:p>
            <a:pPr>
              <a:buFont typeface="Arial" charset="0"/>
              <a:buChar char="•"/>
            </a:pPr>
            <a:r>
              <a:rPr lang="en-AU" dirty="0" smtClean="0"/>
              <a:t>Managing Application Change</a:t>
            </a:r>
          </a:p>
          <a:p>
            <a:pPr>
              <a:buFont typeface="Arial" charset="0"/>
              <a:buChar char="•"/>
            </a:pPr>
            <a:r>
              <a:rPr lang="en-AU" dirty="0" smtClean="0"/>
              <a:t>Change Control Board (CCB) = Representatives from all stakeholders that approve all changes</a:t>
            </a:r>
          </a:p>
          <a:p>
            <a:pPr>
              <a:buFont typeface="Arial" charset="0"/>
              <a:buChar char="•"/>
            </a:pPr>
            <a:r>
              <a:rPr lang="en-AU" dirty="0" smtClean="0"/>
              <a:t>Defined “Statement of work” (SOW) prevents scope creep (uncontrolled addition of features)</a:t>
            </a:r>
          </a:p>
          <a:p>
            <a:pPr marL="0" indent="0">
              <a:buNone/>
            </a:pPr>
            <a:endParaRPr lang="en-AU" dirty="0" smtClean="0"/>
          </a:p>
          <a:p>
            <a:pPr>
              <a:buFont typeface="Arial" charset="0"/>
              <a:buChar char="•"/>
            </a:pPr>
            <a:endParaRPr lang="en-AU" dirty="0"/>
          </a:p>
        </p:txBody>
      </p:sp>
    </p:spTree>
    <p:extLst>
      <p:ext uri="{BB962C8B-B14F-4D97-AF65-F5344CB8AC3E}">
        <p14:creationId xmlns:p14="http://schemas.microsoft.com/office/powerpoint/2010/main" val="126082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Source Code Control</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07564282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Source Code Control</a:t>
            </a:r>
            <a:endParaRPr lang="en-AU" dirty="0"/>
          </a:p>
        </p:txBody>
      </p:sp>
      <p:sp>
        <p:nvSpPr>
          <p:cNvPr id="3" name="Content Placeholder 2"/>
          <p:cNvSpPr>
            <a:spLocks noGrp="1"/>
          </p:cNvSpPr>
          <p:nvPr>
            <p:ph idx="1"/>
          </p:nvPr>
        </p:nvSpPr>
        <p:spPr/>
        <p:txBody>
          <a:bodyPr>
            <a:normAutofit lnSpcReduction="10000"/>
          </a:bodyPr>
          <a:lstStyle/>
          <a:p>
            <a:r>
              <a:rPr lang="en-AU" dirty="0" smtClean="0"/>
              <a:t>Source Code is an important asset</a:t>
            </a:r>
          </a:p>
          <a:p>
            <a:r>
              <a:rPr lang="en-AU" dirty="0" smtClean="0"/>
              <a:t>Stored in central repositories with integrity checks</a:t>
            </a:r>
          </a:p>
          <a:p>
            <a:r>
              <a:rPr lang="en-AU" dirty="0" smtClean="0"/>
              <a:t>Limit, authenticate and audit access</a:t>
            </a:r>
          </a:p>
          <a:p>
            <a:r>
              <a:rPr lang="en-AU" dirty="0" smtClean="0"/>
              <a:t>Encrypt code sent over network</a:t>
            </a:r>
          </a:p>
          <a:p>
            <a:endParaRPr lang="en-AU" b="1" dirty="0" smtClean="0"/>
          </a:p>
          <a:p>
            <a:r>
              <a:rPr lang="en-AU" dirty="0" smtClean="0"/>
              <a:t>2009 Operation Aurora attack targeted Google, Microsoft source code</a:t>
            </a:r>
            <a:endParaRPr lang="en-AU" dirty="0"/>
          </a:p>
        </p:txBody>
      </p:sp>
    </p:spTree>
    <p:extLst>
      <p:ext uri="{BB962C8B-B14F-4D97-AF65-F5344CB8AC3E}">
        <p14:creationId xmlns:p14="http://schemas.microsoft.com/office/powerpoint/2010/main" val="188090041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t>Mitigating software security vulnerability risk is a cost/benefit decision</a:t>
            </a:r>
          </a:p>
          <a:p>
            <a:r>
              <a:rPr lang="en-US" dirty="0" smtClean="0"/>
              <a:t>Not every vulnerability needs to be mitigated. </a:t>
            </a:r>
          </a:p>
          <a:p>
            <a:r>
              <a:rPr lang="en-US" dirty="0" smtClean="0"/>
              <a:t>Domain deals with technical mitigations but consider non-technical mitigations (e.g. contractual)</a:t>
            </a:r>
            <a:endParaRPr lang="en-AU" dirty="0"/>
          </a:p>
          <a:p>
            <a:pPr marL="0" indent="0">
              <a:buNone/>
            </a:pPr>
            <a:endParaRPr lang="en-AU" dirty="0" smtClean="0"/>
          </a:p>
          <a:p>
            <a:endParaRPr lang="en-AU" dirty="0" smtClean="0"/>
          </a:p>
        </p:txBody>
      </p:sp>
      <p:sp>
        <p:nvSpPr>
          <p:cNvPr id="4" name="Title 3"/>
          <p:cNvSpPr>
            <a:spLocks noGrp="1"/>
          </p:cNvSpPr>
          <p:nvPr>
            <p:ph type="title"/>
          </p:nvPr>
        </p:nvSpPr>
        <p:spPr/>
        <p:txBody>
          <a:bodyPr/>
          <a:lstStyle/>
          <a:p>
            <a:r>
              <a:rPr lang="en-AU" dirty="0"/>
              <a:t>Risk </a:t>
            </a:r>
            <a:endParaRPr lang="en-US" dirty="0"/>
          </a:p>
        </p:txBody>
      </p:sp>
    </p:spTree>
    <p:extLst>
      <p:ext uri="{BB962C8B-B14F-4D97-AF65-F5344CB8AC3E}">
        <p14:creationId xmlns:p14="http://schemas.microsoft.com/office/powerpoint/2010/main" val="2074506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Testing Controls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Never test using real data</a:t>
            </a:r>
          </a:p>
          <a:p>
            <a:pPr lvl="1"/>
            <a:r>
              <a:rPr lang="en-AU" dirty="0" smtClean="0"/>
              <a:t>Privacy concerns</a:t>
            </a:r>
          </a:p>
          <a:p>
            <a:pPr lvl="1"/>
            <a:r>
              <a:rPr lang="en-AU" dirty="0" smtClean="0"/>
              <a:t>Miss edge cases</a:t>
            </a:r>
          </a:p>
          <a:p>
            <a:r>
              <a:rPr lang="en-AU" dirty="0" smtClean="0"/>
              <a:t>Never test on a production system</a:t>
            </a:r>
          </a:p>
          <a:p>
            <a:pPr lvl="1"/>
            <a:r>
              <a:rPr lang="en-AU" dirty="0" smtClean="0"/>
              <a:t>Can affect normal operation</a:t>
            </a:r>
          </a:p>
          <a:p>
            <a:pPr lvl="1"/>
            <a:r>
              <a:rPr lang="en-AU" dirty="0" smtClean="0"/>
              <a:t>Can open security holes and fail compliance if not fully tested</a:t>
            </a:r>
          </a:p>
          <a:p>
            <a:r>
              <a:rPr lang="en-US" dirty="0" smtClean="0"/>
              <a:t>Test system should mirror production as closely as possible</a:t>
            </a:r>
            <a:endParaRPr lang="en-AU" dirty="0" smtClean="0"/>
          </a:p>
        </p:txBody>
      </p:sp>
    </p:spTree>
    <p:extLst>
      <p:ext uri="{BB962C8B-B14F-4D97-AF65-F5344CB8AC3E}">
        <p14:creationId xmlns:p14="http://schemas.microsoft.com/office/powerpoint/2010/main" val="36202231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Controls</a:t>
            </a:r>
            <a:endParaRPr lang="en-AU" dirty="0"/>
          </a:p>
        </p:txBody>
      </p:sp>
      <p:sp>
        <p:nvSpPr>
          <p:cNvPr id="3" name="Content Placeholder 2"/>
          <p:cNvSpPr>
            <a:spLocks noGrp="1"/>
          </p:cNvSpPr>
          <p:nvPr>
            <p:ph idx="1"/>
          </p:nvPr>
        </p:nvSpPr>
        <p:spPr>
          <a:xfrm>
            <a:off x="457200" y="2132856"/>
            <a:ext cx="8229600" cy="4056187"/>
          </a:xfrm>
        </p:spPr>
        <p:txBody>
          <a:bodyPr>
            <a:normAutofit fontScale="92500" lnSpcReduction="20000"/>
          </a:bodyPr>
          <a:lstStyle/>
          <a:p>
            <a:r>
              <a:rPr lang="en-AU" dirty="0" smtClean="0"/>
              <a:t>Threat Modelling = ?</a:t>
            </a:r>
            <a:br>
              <a:rPr lang="en-AU" dirty="0" smtClean="0"/>
            </a:br>
            <a:endParaRPr lang="en-AU" dirty="0" smtClean="0"/>
          </a:p>
          <a:p>
            <a:pPr marL="457200" lvl="1" indent="0">
              <a:buNone/>
            </a:pPr>
            <a:r>
              <a:rPr lang="en-AU" dirty="0" smtClean="0"/>
              <a:t>  </a:t>
            </a:r>
          </a:p>
          <a:p>
            <a:pPr marL="457200" lvl="1" indent="0">
              <a:buNone/>
            </a:pPr>
            <a:endParaRPr lang="en-AU" dirty="0" smtClean="0"/>
          </a:p>
          <a:p>
            <a:r>
              <a:rPr lang="en-AU" dirty="0" smtClean="0"/>
              <a:t>Penetration Testing = ?</a:t>
            </a:r>
            <a:br>
              <a:rPr lang="en-AU" dirty="0" smtClean="0"/>
            </a:br>
            <a:endParaRPr lang="en-AU" dirty="0" smtClean="0"/>
          </a:p>
          <a:p>
            <a:pPr marL="457200" lvl="1" indent="0">
              <a:buNone/>
            </a:pPr>
            <a:r>
              <a:rPr lang="en-AU" dirty="0"/>
              <a:t> </a:t>
            </a:r>
            <a:r>
              <a:rPr lang="en-AU" dirty="0" smtClean="0"/>
              <a:t/>
            </a:r>
            <a:br>
              <a:rPr lang="en-AU" dirty="0" smtClean="0"/>
            </a:br>
            <a:endParaRPr lang="en-AU" dirty="0" smtClean="0"/>
          </a:p>
          <a:p>
            <a:pPr marL="457200" lvl="1" indent="0">
              <a:buNone/>
            </a:pPr>
            <a:endParaRPr lang="en-AU" dirty="0"/>
          </a:p>
          <a:p>
            <a:pPr marL="457200" lvl="1" indent="0">
              <a:buNone/>
            </a:pPr>
            <a:r>
              <a:rPr lang="en-AU" dirty="0" smtClean="0"/>
              <a:t> </a:t>
            </a:r>
          </a:p>
          <a:p>
            <a:pPr lvl="1"/>
            <a:endParaRPr lang="en-AU" dirty="0" smtClean="0"/>
          </a:p>
          <a:p>
            <a:pPr lvl="1"/>
            <a:endParaRPr lang="en-AU" dirty="0" smtClean="0"/>
          </a:p>
        </p:txBody>
      </p:sp>
    </p:spTree>
    <p:extLst>
      <p:ext uri="{BB962C8B-B14F-4D97-AF65-F5344CB8AC3E}">
        <p14:creationId xmlns:p14="http://schemas.microsoft.com/office/powerpoint/2010/main" val="11995979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Controls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Threat Modelling = Structured design review looking for security issues. </a:t>
            </a:r>
          </a:p>
          <a:p>
            <a:pPr lvl="1"/>
            <a:r>
              <a:rPr lang="en-AU" dirty="0" smtClean="0"/>
              <a:t>E.g. STRIDE per element</a:t>
            </a:r>
          </a:p>
          <a:p>
            <a:pPr lvl="1"/>
            <a:r>
              <a:rPr lang="en-US" dirty="0" smtClean="0"/>
              <a:t>Done at end of “Design” phase</a:t>
            </a:r>
            <a:endParaRPr lang="en-AU" dirty="0" smtClean="0"/>
          </a:p>
          <a:p>
            <a:r>
              <a:rPr lang="en-AU" dirty="0" smtClean="0"/>
              <a:t>Penetration Testing = Testing that aims to break or “penetrate” an application’s security</a:t>
            </a:r>
          </a:p>
          <a:p>
            <a:pPr lvl="1"/>
            <a:r>
              <a:rPr lang="en-AU" dirty="0" smtClean="0"/>
              <a:t>Start with higher severity issues, e.g. OWASP Top 10 and Top 25</a:t>
            </a:r>
          </a:p>
          <a:p>
            <a:pPr lvl="1"/>
            <a:r>
              <a:rPr lang="en-US" dirty="0" smtClean="0"/>
              <a:t>Done during “Testing” phase</a:t>
            </a:r>
            <a:endParaRPr lang="en-AU" dirty="0" smtClean="0"/>
          </a:p>
          <a:p>
            <a:r>
              <a:rPr lang="en-AU" dirty="0" smtClean="0"/>
              <a:t>Both specialist activities</a:t>
            </a:r>
          </a:p>
        </p:txBody>
      </p:sp>
    </p:spTree>
    <p:extLst>
      <p:ext uri="{BB962C8B-B14F-4D97-AF65-F5344CB8AC3E}">
        <p14:creationId xmlns:p14="http://schemas.microsoft.com/office/powerpoint/2010/main" val="393408413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Determining Security Vulnerability Severity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CVSS =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r>
              <a:rPr lang="en-AU" dirty="0" smtClean="0"/>
              <a:t/>
            </a:r>
            <a:br>
              <a:rPr lang="en-AU" dirty="0" smtClean="0"/>
            </a:br>
            <a:endParaRPr lang="en-AU" dirty="0" smtClean="0"/>
          </a:p>
          <a:p>
            <a:endParaRPr lang="en-AU" dirty="0" smtClean="0"/>
          </a:p>
          <a:p>
            <a:endParaRPr lang="en-AU" dirty="0"/>
          </a:p>
        </p:txBody>
      </p:sp>
    </p:spTree>
    <p:extLst>
      <p:ext uri="{BB962C8B-B14F-4D97-AF65-F5344CB8AC3E}">
        <p14:creationId xmlns:p14="http://schemas.microsoft.com/office/powerpoint/2010/main" val="29430769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Determining Security</a:t>
            </a:r>
            <a:br>
              <a:rPr lang="en-AU" dirty="0" smtClean="0"/>
            </a:br>
            <a:r>
              <a:rPr lang="en-AU" dirty="0" smtClean="0"/>
              <a:t>Vulnerability Severity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CVSS = Common Vulnerability Scoring System</a:t>
            </a:r>
          </a:p>
          <a:p>
            <a:pPr lvl="1"/>
            <a:r>
              <a:rPr lang="en-AU" dirty="0" smtClean="0"/>
              <a:t>Measures security issue severity</a:t>
            </a:r>
          </a:p>
          <a:p>
            <a:pPr lvl="1"/>
            <a:r>
              <a:rPr lang="en-AU" dirty="0" smtClean="0"/>
              <a:t>Very little subjectivity unlike other methods</a:t>
            </a:r>
          </a:p>
          <a:p>
            <a:pPr lvl="1"/>
            <a:r>
              <a:rPr lang="en-AU" dirty="0" smtClean="0"/>
              <a:t>Gives score from 0 (very low) to 10 (critical)</a:t>
            </a:r>
          </a:p>
          <a:p>
            <a:r>
              <a:rPr lang="en-AU" dirty="0" smtClean="0"/>
              <a:t>Others</a:t>
            </a:r>
          </a:p>
          <a:p>
            <a:pPr lvl="1"/>
            <a:r>
              <a:rPr lang="en-AU" dirty="0" smtClean="0"/>
              <a:t>DREAD</a:t>
            </a:r>
          </a:p>
          <a:p>
            <a:pPr lvl="1"/>
            <a:r>
              <a:rPr lang="en-AU" dirty="0" smtClean="0"/>
              <a:t>OCTAVE</a:t>
            </a:r>
          </a:p>
          <a:p>
            <a:pPr lvl="1"/>
            <a:r>
              <a:rPr lang="en-AU" dirty="0" smtClean="0"/>
              <a:t>AS/NZS 4360 a.k.a. ISO 27005</a:t>
            </a:r>
          </a:p>
          <a:p>
            <a:endParaRPr lang="en-AU" dirty="0"/>
          </a:p>
        </p:txBody>
      </p:sp>
    </p:spTree>
    <p:extLst>
      <p:ext uri="{BB962C8B-B14F-4D97-AF65-F5344CB8AC3E}">
        <p14:creationId xmlns:p14="http://schemas.microsoft.com/office/powerpoint/2010/main" val="29290632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Naming</a:t>
            </a:r>
            <a:endParaRPr lang="en-US" dirty="0"/>
          </a:p>
        </p:txBody>
      </p:sp>
      <p:sp>
        <p:nvSpPr>
          <p:cNvPr id="3" name="Content Placeholder 2"/>
          <p:cNvSpPr>
            <a:spLocks noGrp="1"/>
          </p:cNvSpPr>
          <p:nvPr>
            <p:ph idx="1"/>
          </p:nvPr>
        </p:nvSpPr>
        <p:spPr/>
        <p:txBody>
          <a:bodyPr/>
          <a:lstStyle/>
          <a:p>
            <a:r>
              <a:rPr lang="en-US" dirty="0" smtClean="0"/>
              <a:t>CVE = ?</a:t>
            </a:r>
            <a:endParaRPr lang="en-US" dirty="0"/>
          </a:p>
        </p:txBody>
      </p:sp>
    </p:spTree>
    <p:extLst>
      <p:ext uri="{BB962C8B-B14F-4D97-AF65-F5344CB8AC3E}">
        <p14:creationId xmlns:p14="http://schemas.microsoft.com/office/powerpoint/2010/main" val="6199497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Naming</a:t>
            </a:r>
            <a:endParaRPr lang="en-US" dirty="0"/>
          </a:p>
        </p:txBody>
      </p:sp>
      <p:sp>
        <p:nvSpPr>
          <p:cNvPr id="3" name="Content Placeholder 2"/>
          <p:cNvSpPr>
            <a:spLocks noGrp="1"/>
          </p:cNvSpPr>
          <p:nvPr>
            <p:ph idx="1"/>
          </p:nvPr>
        </p:nvSpPr>
        <p:spPr/>
        <p:txBody>
          <a:bodyPr/>
          <a:lstStyle/>
          <a:p>
            <a:r>
              <a:rPr lang="en-US" dirty="0" smtClean="0"/>
              <a:t>CVE = “Common Vulnerability Enumeration”</a:t>
            </a:r>
          </a:p>
          <a:p>
            <a:r>
              <a:rPr lang="en-US" dirty="0" smtClean="0"/>
              <a:t>Standardized naming for vulnerabilities (</a:t>
            </a:r>
            <a:r>
              <a:rPr lang="en-US" dirty="0" smtClean="0">
                <a:hlinkClick r:id="rId2"/>
              </a:rPr>
              <a:t>http://cve.mitre.org</a:t>
            </a:r>
            <a:r>
              <a:rPr lang="en-US" dirty="0" smtClean="0"/>
              <a:t>) </a:t>
            </a:r>
          </a:p>
          <a:p>
            <a:r>
              <a:rPr lang="en-US" dirty="0" smtClean="0"/>
              <a:t>Search the US National </a:t>
            </a:r>
            <a:r>
              <a:rPr lang="en-US" dirty="0"/>
              <a:t>Vulnerability </a:t>
            </a:r>
            <a:r>
              <a:rPr lang="en-US" dirty="0" smtClean="0"/>
              <a:t>database: </a:t>
            </a:r>
            <a:r>
              <a:rPr lang="en-US" dirty="0" smtClean="0">
                <a:hlinkClick r:id="rId3"/>
              </a:rPr>
              <a:t>http</a:t>
            </a:r>
            <a:r>
              <a:rPr lang="en-US" dirty="0">
                <a:hlinkClick r:id="rId3"/>
              </a:rPr>
              <a:t>://web.nvd.nist.gov/view/vuln/</a:t>
            </a:r>
            <a:r>
              <a:rPr lang="en-US" dirty="0" smtClean="0">
                <a:hlinkClick r:id="rId3"/>
              </a:rPr>
              <a:t>search</a:t>
            </a:r>
            <a:r>
              <a:rPr lang="en-US" dirty="0" smtClean="0"/>
              <a:t> </a:t>
            </a:r>
            <a:endParaRPr lang="en-US" dirty="0"/>
          </a:p>
        </p:txBody>
      </p:sp>
    </p:spTree>
    <p:extLst>
      <p:ext uri="{BB962C8B-B14F-4D97-AF65-F5344CB8AC3E}">
        <p14:creationId xmlns:p14="http://schemas.microsoft.com/office/powerpoint/2010/main" val="174271102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Build Security into SDLC</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Security deliverables are required to advance to next stage, E.g. </a:t>
            </a:r>
          </a:p>
          <a:p>
            <a:pPr lvl="1"/>
            <a:r>
              <a:rPr lang="en-AU" dirty="0" smtClean="0"/>
              <a:t>Threat models at the end of the design phase</a:t>
            </a:r>
          </a:p>
          <a:p>
            <a:pPr lvl="1"/>
            <a:r>
              <a:rPr lang="en-AU" dirty="0" smtClean="0"/>
              <a:t>Penetration test at the end of testing</a:t>
            </a:r>
          </a:p>
          <a:p>
            <a:r>
              <a:rPr lang="en-AU" dirty="0" smtClean="0"/>
              <a:t>Changes are (generally) cheaper the earlier in the cycle they are made</a:t>
            </a:r>
          </a:p>
          <a:p>
            <a:r>
              <a:rPr lang="en-AU" dirty="0" smtClean="0"/>
              <a:t>Security Specific Development Lifecycles, e.g. Microsoft Security Development Lifecycle (SDL)</a:t>
            </a:r>
          </a:p>
          <a:p>
            <a:endParaRPr lang="en-AU" dirty="0" smtClean="0"/>
          </a:p>
          <a:p>
            <a:endParaRPr lang="en-AU" dirty="0"/>
          </a:p>
        </p:txBody>
      </p:sp>
    </p:spTree>
    <p:extLst>
      <p:ext uri="{BB962C8B-B14F-4D97-AF65-F5344CB8AC3E}">
        <p14:creationId xmlns:p14="http://schemas.microsoft.com/office/powerpoint/2010/main" val="349724077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External Vulnerability </a:t>
            </a:r>
            <a:br>
              <a:rPr lang="en-AU" dirty="0" smtClean="0"/>
            </a:br>
            <a:r>
              <a:rPr lang="en-AU" dirty="0" smtClean="0"/>
              <a:t>Report Response</a:t>
            </a:r>
            <a:endParaRPr lang="en-AU" dirty="0"/>
          </a:p>
        </p:txBody>
      </p:sp>
      <p:sp>
        <p:nvSpPr>
          <p:cNvPr id="3" name="Content Placeholder 2"/>
          <p:cNvSpPr>
            <a:spLocks noGrp="1"/>
          </p:cNvSpPr>
          <p:nvPr>
            <p:ph idx="1"/>
          </p:nvPr>
        </p:nvSpPr>
        <p:spPr/>
        <p:txBody>
          <a:bodyPr>
            <a:normAutofit fontScale="70000" lnSpcReduction="20000"/>
          </a:bodyPr>
          <a:lstStyle/>
          <a:p>
            <a:pPr marL="342900" lvl="1" indent="-342900"/>
            <a:r>
              <a:rPr lang="en-AU" sz="3100" dirty="0"/>
              <a:t>Treat defects found internally as bugs, instead</a:t>
            </a:r>
          </a:p>
          <a:p>
            <a:r>
              <a:rPr lang="en-AU" dirty="0" smtClean="0"/>
              <a:t>Create a plan to respond to externally reported or critical security issues</a:t>
            </a:r>
          </a:p>
          <a:p>
            <a:r>
              <a:rPr lang="en-AU" dirty="0" smtClean="0"/>
              <a:t>Follow “Responsible Disclosure” process</a:t>
            </a:r>
          </a:p>
          <a:p>
            <a:pPr marL="971550" lvl="1" indent="-514350">
              <a:buFont typeface="+mj-lt"/>
              <a:buAutoNum type="arabicPeriod"/>
            </a:pPr>
            <a:r>
              <a:rPr lang="en-AU" dirty="0" smtClean="0"/>
              <a:t>Advertise vulnerability reporting channels, e.g. secure@mycompany.com</a:t>
            </a:r>
          </a:p>
          <a:p>
            <a:pPr marL="971550" lvl="1" indent="-514350">
              <a:buFont typeface="+mj-lt"/>
              <a:buAutoNum type="arabicPeriod"/>
            </a:pPr>
            <a:r>
              <a:rPr lang="en-AU" dirty="0" smtClean="0"/>
              <a:t>Verify problem yourself first</a:t>
            </a:r>
          </a:p>
          <a:p>
            <a:pPr marL="971550" lvl="1" indent="-514350">
              <a:buFont typeface="+mj-lt"/>
              <a:buAutoNum type="arabicPeriod"/>
            </a:pPr>
            <a:r>
              <a:rPr lang="en-AU" dirty="0" smtClean="0"/>
              <a:t>Determine severity and priority (e.g. CVSS)</a:t>
            </a:r>
          </a:p>
          <a:p>
            <a:pPr marL="971550" lvl="1" indent="-514350">
              <a:buFont typeface="+mj-lt"/>
              <a:buAutoNum type="arabicPeriod"/>
            </a:pPr>
            <a:r>
              <a:rPr lang="en-AU" dirty="0" smtClean="0"/>
              <a:t>If serious enough, create a patch or fix within reasonable time</a:t>
            </a:r>
          </a:p>
          <a:p>
            <a:pPr marL="971550" lvl="1" indent="-514350">
              <a:buFont typeface="+mj-lt"/>
              <a:buAutoNum type="arabicPeriod"/>
            </a:pPr>
            <a:r>
              <a:rPr lang="en-AU" dirty="0" smtClean="0"/>
              <a:t>Inform customers and distribute patch</a:t>
            </a:r>
          </a:p>
          <a:p>
            <a:pPr marL="971550" lvl="1" indent="-514350">
              <a:buFont typeface="+mj-lt"/>
              <a:buAutoNum type="arabicPeriod"/>
            </a:pPr>
            <a:r>
              <a:rPr lang="en-AU" dirty="0" smtClean="0"/>
              <a:t>Publically declare that a vulnerability exists</a:t>
            </a:r>
          </a:p>
          <a:p>
            <a:pPr marL="1371600" lvl="2" indent="-457200">
              <a:buFont typeface="+mj-lt"/>
              <a:buAutoNum type="arabicPeriod"/>
            </a:pPr>
            <a:r>
              <a:rPr lang="en-AU" dirty="0" smtClean="0"/>
              <a:t>E.g. Page on website</a:t>
            </a:r>
          </a:p>
          <a:p>
            <a:pPr marL="1371600" lvl="2" indent="-457200">
              <a:buFont typeface="+mj-lt"/>
              <a:buAutoNum type="arabicPeriod"/>
            </a:pPr>
            <a:r>
              <a:rPr lang="en-AU" dirty="0" smtClean="0"/>
              <a:t>Do NOT give exploit code</a:t>
            </a:r>
            <a:endParaRPr lang="en-AU" dirty="0"/>
          </a:p>
        </p:txBody>
      </p:sp>
    </p:spTree>
    <p:extLst>
      <p:ext uri="{BB962C8B-B14F-4D97-AF65-F5344CB8AC3E}">
        <p14:creationId xmlns:p14="http://schemas.microsoft.com/office/powerpoint/2010/main" val="5070201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External Vulnerability</a:t>
            </a:r>
            <a:br>
              <a:rPr lang="en-AU" dirty="0" smtClean="0"/>
            </a:br>
            <a:r>
              <a:rPr lang="en-AU" dirty="0" smtClean="0"/>
              <a:t>Report Response</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Sources</a:t>
            </a:r>
          </a:p>
          <a:p>
            <a:pPr lvl="1"/>
            <a:r>
              <a:rPr lang="en-AU" dirty="0" smtClean="0"/>
              <a:t>Customers</a:t>
            </a:r>
          </a:p>
          <a:p>
            <a:pPr lvl="1"/>
            <a:r>
              <a:rPr lang="en-AU" dirty="0" smtClean="0"/>
              <a:t>Security Researchers</a:t>
            </a:r>
          </a:p>
          <a:p>
            <a:pPr lvl="1"/>
            <a:r>
              <a:rPr lang="en-AU" dirty="0" smtClean="0"/>
              <a:t>Forums/Mailing Lists (e.g. </a:t>
            </a:r>
            <a:r>
              <a:rPr lang="en-AU" dirty="0" err="1" smtClean="0"/>
              <a:t>BugTRAQ</a:t>
            </a:r>
            <a:r>
              <a:rPr lang="en-AU" dirty="0" smtClean="0"/>
              <a:t>, Full Disclosure)</a:t>
            </a:r>
          </a:p>
          <a:p>
            <a:r>
              <a:rPr lang="en-AU" dirty="0" smtClean="0"/>
              <a:t>Verify Reporter Claims</a:t>
            </a:r>
          </a:p>
          <a:p>
            <a:pPr lvl="1"/>
            <a:r>
              <a:rPr lang="en-AU" dirty="0" smtClean="0"/>
              <a:t>Ignore if too general (could be phishing)</a:t>
            </a:r>
          </a:p>
          <a:p>
            <a:pPr lvl="1"/>
            <a:r>
              <a:rPr lang="en-AU" dirty="0" smtClean="0"/>
              <a:t>Ignore threats</a:t>
            </a:r>
          </a:p>
          <a:p>
            <a:pPr lvl="1"/>
            <a:r>
              <a:rPr lang="en-AU" dirty="0" smtClean="0"/>
              <a:t>Proof of exploit code is ideal</a:t>
            </a:r>
          </a:p>
          <a:p>
            <a:r>
              <a:rPr lang="en-AU" dirty="0" smtClean="0"/>
              <a:t>Have single point of contact (e.g. a team with training and approval from Legal)</a:t>
            </a:r>
          </a:p>
          <a:p>
            <a:r>
              <a:rPr lang="en-AU" dirty="0" smtClean="0"/>
              <a:t>Give credit to reporter in announcement (but nothing else)</a:t>
            </a:r>
          </a:p>
          <a:p>
            <a:pPr lvl="1"/>
            <a:r>
              <a:rPr lang="en-AU" dirty="0" smtClean="0"/>
              <a:t>Paying is optional but not recommended</a:t>
            </a:r>
          </a:p>
        </p:txBody>
      </p:sp>
    </p:spTree>
    <p:extLst>
      <p:ext uri="{BB962C8B-B14F-4D97-AF65-F5344CB8AC3E}">
        <p14:creationId xmlns:p14="http://schemas.microsoft.com/office/powerpoint/2010/main" val="20822075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Slides use Web Application as example</a:t>
            </a:r>
          </a:p>
          <a:p>
            <a:pPr lvl="1"/>
            <a:r>
              <a:rPr lang="en-US" dirty="0" smtClean="0"/>
              <a:t>Well understood</a:t>
            </a:r>
          </a:p>
          <a:p>
            <a:pPr lvl="1"/>
            <a:r>
              <a:rPr lang="en-US" dirty="0" smtClean="0"/>
              <a:t>Relevant to most</a:t>
            </a:r>
          </a:p>
          <a:p>
            <a:r>
              <a:rPr lang="en-US" dirty="0" smtClean="0"/>
              <a:t>Not only type of software development project</a:t>
            </a:r>
          </a:p>
          <a:p>
            <a:r>
              <a:rPr lang="en-US" dirty="0" smtClean="0"/>
              <a:t>Exam is not web application specific</a:t>
            </a:r>
            <a:endParaRPr lang="en-US" dirty="0"/>
          </a:p>
        </p:txBody>
      </p:sp>
    </p:spTree>
    <p:extLst>
      <p:ext uri="{BB962C8B-B14F-4D97-AF65-F5344CB8AC3E}">
        <p14:creationId xmlns:p14="http://schemas.microsoft.com/office/powerpoint/2010/main" val="195679805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normAutofit fontScale="90000"/>
          </a:bodyPr>
          <a:lstStyle/>
          <a:p>
            <a:r>
              <a:rPr lang="en-AU" dirty="0" smtClean="0"/>
              <a:t>Secure Application Development Practices Sample Questions</a:t>
            </a:r>
            <a:endParaRPr lang="en-AU" dirty="0"/>
          </a:p>
        </p:txBody>
      </p:sp>
    </p:spTree>
    <p:extLst>
      <p:ext uri="{BB962C8B-B14F-4D97-AF65-F5344CB8AC3E}">
        <p14:creationId xmlns:p14="http://schemas.microsoft.com/office/powerpoint/2010/main" val="33725186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company uses an application developed by a third party and is told that a patch for a serious security issue is now available. Which of the following should the company do </a:t>
            </a:r>
            <a:r>
              <a:rPr lang="en-AU" b="1" dirty="0"/>
              <a:t>FIRST</a:t>
            </a:r>
            <a:r>
              <a:rPr lang="en-AU" dirty="0" smtClean="0"/>
              <a:t>?</a:t>
            </a:r>
          </a:p>
          <a:p>
            <a:pPr>
              <a:buNone/>
            </a:pPr>
            <a:endParaRPr lang="en-AU" dirty="0" smtClean="0"/>
          </a:p>
          <a:p>
            <a:pPr>
              <a:buNone/>
            </a:pPr>
            <a:r>
              <a:rPr lang="en-AU" dirty="0" smtClean="0"/>
              <a:t>	A) Install the patch onto a test system that mirrors production to ensure it has no adverse effects.</a:t>
            </a:r>
          </a:p>
          <a:p>
            <a:pPr>
              <a:buNone/>
            </a:pPr>
            <a:r>
              <a:rPr lang="en-AU" dirty="0" smtClean="0"/>
              <a:t>	B) Install the patch onto the production system during the next scheduled downtime.</a:t>
            </a:r>
          </a:p>
          <a:p>
            <a:pPr>
              <a:buNone/>
            </a:pPr>
            <a:r>
              <a:rPr lang="en-AU" dirty="0" smtClean="0"/>
              <a:t>	C) Interview the users of the application to see if the patched feature is in use.</a:t>
            </a:r>
          </a:p>
          <a:p>
            <a:pPr>
              <a:buNone/>
            </a:pPr>
            <a:r>
              <a:rPr lang="en-AU" dirty="0" smtClean="0"/>
              <a:t>	D) Consult the company’s lawyers to understand the legal ramifications if the patched security issue was exploited.</a:t>
            </a:r>
            <a:endParaRPr lang="en-AU" dirty="0"/>
          </a:p>
        </p:txBody>
      </p:sp>
    </p:spTree>
    <p:extLst>
      <p:ext uri="{BB962C8B-B14F-4D97-AF65-F5344CB8AC3E}">
        <p14:creationId xmlns:p14="http://schemas.microsoft.com/office/powerpoint/2010/main" val="36802262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company uses an application developed by a third party and is told that a patch for a serious security issue is now available. Which of the following should the company do </a:t>
            </a:r>
            <a:r>
              <a:rPr lang="en-AU" b="1" dirty="0" smtClean="0"/>
              <a:t>FIRST</a:t>
            </a:r>
            <a:r>
              <a:rPr lang="en-AU" dirty="0" smtClean="0"/>
              <a:t>?</a:t>
            </a:r>
          </a:p>
          <a:p>
            <a:pPr>
              <a:buNone/>
            </a:pPr>
            <a:endParaRPr lang="en-AU" dirty="0" smtClean="0"/>
          </a:p>
          <a:p>
            <a:pPr>
              <a:buNone/>
            </a:pPr>
            <a:r>
              <a:rPr lang="en-AU" dirty="0" smtClean="0"/>
              <a:t>	</a:t>
            </a:r>
            <a:r>
              <a:rPr lang="en-AU" b="1" dirty="0" smtClean="0">
                <a:solidFill>
                  <a:schemeClr val="accent2"/>
                </a:solidFill>
              </a:rPr>
              <a:t>A) Install the patch onto a test system that mirrors production to ensure it has no adverse effects.</a:t>
            </a:r>
          </a:p>
          <a:p>
            <a:pPr>
              <a:buNone/>
            </a:pPr>
            <a:r>
              <a:rPr lang="en-AU" dirty="0" smtClean="0"/>
              <a:t>	B) Install the patch onto the production system during the next scheduled downtime.</a:t>
            </a:r>
          </a:p>
          <a:p>
            <a:pPr>
              <a:buNone/>
            </a:pPr>
            <a:r>
              <a:rPr lang="en-AU" dirty="0" smtClean="0"/>
              <a:t>	C) Interview the users of the application to see if the patched feature is in use.</a:t>
            </a:r>
          </a:p>
          <a:p>
            <a:pPr>
              <a:buNone/>
            </a:pPr>
            <a:r>
              <a:rPr lang="en-AU" dirty="0" smtClean="0"/>
              <a:t>	D) Consult the company’s lawyers to understand the legal ramifications if the patched security issue was exploited.</a:t>
            </a:r>
            <a:endParaRPr lang="en-AU" dirty="0"/>
          </a:p>
        </p:txBody>
      </p:sp>
    </p:spTree>
    <p:extLst>
      <p:ext uri="{BB962C8B-B14F-4D97-AF65-F5344CB8AC3E}">
        <p14:creationId xmlns:p14="http://schemas.microsoft.com/office/powerpoint/2010/main" val="26557039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The development team is consistently producing software with security defects like buffer overflows and SQL injection. Which of the following would </a:t>
            </a:r>
            <a:r>
              <a:rPr lang="en-AU" b="1" dirty="0" smtClean="0"/>
              <a:t>NOT</a:t>
            </a:r>
            <a:r>
              <a:rPr lang="en-AU" dirty="0" smtClean="0"/>
              <a:t> reduce the severity and number of these types of security defects?</a:t>
            </a:r>
          </a:p>
          <a:p>
            <a:pPr>
              <a:buNone/>
            </a:pPr>
            <a:endParaRPr lang="en-AU" dirty="0" smtClean="0"/>
          </a:p>
          <a:p>
            <a:pPr>
              <a:buNone/>
            </a:pPr>
            <a:r>
              <a:rPr lang="en-AU" dirty="0" smtClean="0"/>
              <a:t>	A) Purchase and implement a static analysis tool.</a:t>
            </a:r>
          </a:p>
          <a:p>
            <a:pPr>
              <a:buNone/>
            </a:pPr>
            <a:r>
              <a:rPr lang="en-AU" dirty="0" smtClean="0"/>
              <a:t>	B) Train developers on secure coding practises then require all code to be reviewed by another developer.</a:t>
            </a:r>
          </a:p>
          <a:p>
            <a:pPr>
              <a:buNone/>
            </a:pPr>
            <a:r>
              <a:rPr lang="en-AU" dirty="0" smtClean="0"/>
              <a:t>	C) Talk more with customers to get a better understanding of security requirements.</a:t>
            </a:r>
          </a:p>
          <a:p>
            <a:pPr>
              <a:buNone/>
            </a:pPr>
            <a:r>
              <a:rPr lang="en-AU" dirty="0" smtClean="0"/>
              <a:t>	D) Hire an external security consulting firm to test products and fix reported defects before shipping.</a:t>
            </a:r>
            <a:endParaRPr lang="en-AU" dirty="0"/>
          </a:p>
        </p:txBody>
      </p:sp>
    </p:spTree>
    <p:extLst>
      <p:ext uri="{BB962C8B-B14F-4D97-AF65-F5344CB8AC3E}">
        <p14:creationId xmlns:p14="http://schemas.microsoft.com/office/powerpoint/2010/main" val="6414788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The development team is consistently producing software with security defects like buffer overflows and SQL injection. Which of the following would </a:t>
            </a:r>
            <a:r>
              <a:rPr lang="en-AU" b="1" dirty="0" smtClean="0"/>
              <a:t>NOT</a:t>
            </a:r>
            <a:r>
              <a:rPr lang="en-AU" dirty="0" smtClean="0"/>
              <a:t> reduce the severity and number of these types of security defects?</a:t>
            </a:r>
          </a:p>
          <a:p>
            <a:pPr>
              <a:buNone/>
            </a:pPr>
            <a:endParaRPr lang="en-AU" dirty="0" smtClean="0"/>
          </a:p>
          <a:p>
            <a:pPr>
              <a:buNone/>
            </a:pPr>
            <a:r>
              <a:rPr lang="en-AU" dirty="0" smtClean="0"/>
              <a:t>	A) Purchase and implement a static analysis tool.</a:t>
            </a:r>
          </a:p>
          <a:p>
            <a:pPr>
              <a:buNone/>
            </a:pPr>
            <a:r>
              <a:rPr lang="en-AU" dirty="0" smtClean="0"/>
              <a:t>	B) Train developers on secure coding practises then require all code to be reviewed by another developer.</a:t>
            </a:r>
          </a:p>
          <a:p>
            <a:pPr>
              <a:buNone/>
            </a:pPr>
            <a:r>
              <a:rPr lang="en-AU" dirty="0" smtClean="0"/>
              <a:t>	</a:t>
            </a:r>
            <a:r>
              <a:rPr lang="en-AU" b="1" dirty="0" smtClean="0">
                <a:solidFill>
                  <a:schemeClr val="accent2"/>
                </a:solidFill>
              </a:rPr>
              <a:t>C) Talk more with customers to get a better understanding of security requirements.</a:t>
            </a:r>
          </a:p>
          <a:p>
            <a:pPr>
              <a:buNone/>
            </a:pPr>
            <a:r>
              <a:rPr lang="en-AU" dirty="0" smtClean="0"/>
              <a:t>	D) Hire an external security consulting firm to test products and fix reported defects before shipping.</a:t>
            </a:r>
            <a:endParaRPr lang="en-AU" dirty="0"/>
          </a:p>
        </p:txBody>
      </p:sp>
    </p:spTree>
    <p:extLst>
      <p:ext uri="{BB962C8B-B14F-4D97-AF65-F5344CB8AC3E}">
        <p14:creationId xmlns:p14="http://schemas.microsoft.com/office/powerpoint/2010/main" val="40209924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a:bodyPr>
          <a:lstStyle/>
          <a:p>
            <a:pPr>
              <a:buNone/>
            </a:pPr>
            <a:r>
              <a:rPr lang="en-AU" sz="1700" dirty="0" smtClean="0"/>
              <a:t>	Bill is writing an application that, amongst other features, creates operating system user accounts. This application will be accessible from the Internet by many users, including some with no authentication, i.e. anonymous access. Bill’s manager says the application should run as “root” because only that highly privileged account can create users. What would you recommend?</a:t>
            </a:r>
          </a:p>
          <a:p>
            <a:pPr>
              <a:buNone/>
            </a:pPr>
            <a:endParaRPr lang="en-AU" sz="1700" dirty="0" smtClean="0"/>
          </a:p>
          <a:p>
            <a:pPr>
              <a:buNone/>
            </a:pPr>
            <a:r>
              <a:rPr lang="en-AU" sz="1700" dirty="0" smtClean="0"/>
              <a:t>	A) Run as root. It has to meet the user requirements.</a:t>
            </a:r>
          </a:p>
          <a:p>
            <a:pPr>
              <a:buNone/>
            </a:pPr>
            <a:r>
              <a:rPr lang="en-AU" sz="1700" dirty="0" smtClean="0"/>
              <a:t>	B) Create a new account that can create users but perform no other administrative functions. Run as that account.</a:t>
            </a:r>
          </a:p>
          <a:p>
            <a:pPr>
              <a:buNone/>
            </a:pPr>
            <a:r>
              <a:rPr lang="en-AU" sz="1700" dirty="0" smtClean="0"/>
              <a:t>	C) Separate out the functionality to create users into a separate application. Create a new account that can create users but no other administrative functions. Run the new application as that account.</a:t>
            </a:r>
          </a:p>
          <a:p>
            <a:pPr>
              <a:buNone/>
            </a:pPr>
            <a:r>
              <a:rPr lang="en-AU" sz="1700" dirty="0" smtClean="0"/>
              <a:t>	D) Separate out the functionality to create users into a separate application. Create a new low privilege account. Run the new application as that account.</a:t>
            </a:r>
            <a:endParaRPr lang="en-AU" sz="1700" dirty="0"/>
          </a:p>
        </p:txBody>
      </p:sp>
    </p:spTree>
    <p:extLst>
      <p:ext uri="{BB962C8B-B14F-4D97-AF65-F5344CB8AC3E}">
        <p14:creationId xmlns:p14="http://schemas.microsoft.com/office/powerpoint/2010/main" val="33490833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1700" dirty="0" smtClean="0"/>
              <a:t>	Bill is writing an application that, amongst other features, creates operating system user accounts. This application will be accessible from the Internet by many users, including some with no authentication, i.e. anonymous access. Bill’s manager says the application should run as “root” because only that highly privileged account can create users. What would you recommend?</a:t>
            </a:r>
          </a:p>
          <a:p>
            <a:pPr>
              <a:buNone/>
            </a:pPr>
            <a:endParaRPr lang="en-AU" sz="1700" dirty="0" smtClean="0"/>
          </a:p>
          <a:p>
            <a:pPr>
              <a:buNone/>
            </a:pPr>
            <a:r>
              <a:rPr lang="en-AU" sz="1700" dirty="0" smtClean="0"/>
              <a:t>	A) Run as root. It has to meet the user requirements.</a:t>
            </a:r>
          </a:p>
          <a:p>
            <a:pPr>
              <a:buNone/>
            </a:pPr>
            <a:r>
              <a:rPr lang="en-AU" sz="1700" dirty="0" smtClean="0"/>
              <a:t>	B) Create a new account that can create users but perform no other administrative functions. Run as that account.</a:t>
            </a:r>
          </a:p>
          <a:p>
            <a:pPr>
              <a:buNone/>
            </a:pPr>
            <a:r>
              <a:rPr lang="en-AU" sz="1700" b="1" dirty="0" smtClean="0">
                <a:solidFill>
                  <a:schemeClr val="accent2"/>
                </a:solidFill>
              </a:rPr>
              <a:t>	C) Separate out the functionality to create users into a separate application. Create a new account that can create users but no other administrative functions. Run the new application as that account</a:t>
            </a:r>
            <a:r>
              <a:rPr lang="en-AU" sz="1700" dirty="0" smtClean="0">
                <a:solidFill>
                  <a:schemeClr val="accent2"/>
                </a:solidFill>
              </a:rPr>
              <a:t>.</a:t>
            </a:r>
          </a:p>
          <a:p>
            <a:pPr>
              <a:buNone/>
            </a:pPr>
            <a:r>
              <a:rPr lang="en-AU" sz="1700" dirty="0" smtClean="0"/>
              <a:t>	D) Separate out the functionality to create users into a separate application. Create a new low privilege account. Run the new application as that account.</a:t>
            </a:r>
            <a:endParaRPr lang="en-AU" sz="1700" dirty="0"/>
          </a:p>
        </p:txBody>
      </p:sp>
    </p:spTree>
    <p:extLst>
      <p:ext uri="{BB962C8B-B14F-4D97-AF65-F5344CB8AC3E}">
        <p14:creationId xmlns:p14="http://schemas.microsoft.com/office/powerpoint/2010/main" val="93254977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62500" lnSpcReduction="20000"/>
          </a:bodyPr>
          <a:lstStyle/>
          <a:p>
            <a:pPr>
              <a:buNone/>
            </a:pPr>
            <a:r>
              <a:rPr lang="en-AU" dirty="0" smtClean="0"/>
              <a:t>	A software development team is working on a new application that would give the company a significant competitive advantage. Which of the following would you </a:t>
            </a:r>
            <a:r>
              <a:rPr lang="en-AU" b="1" dirty="0" smtClean="0"/>
              <a:t>NOT</a:t>
            </a:r>
            <a:r>
              <a:rPr lang="en-AU" dirty="0" smtClean="0"/>
              <a:t> recommend to protect the source code and related intellectual property?</a:t>
            </a:r>
          </a:p>
          <a:p>
            <a:pPr>
              <a:buNone/>
            </a:pPr>
            <a:endParaRPr lang="en-AU" dirty="0" smtClean="0"/>
          </a:p>
          <a:p>
            <a:pPr>
              <a:buNone/>
            </a:pPr>
            <a:r>
              <a:rPr lang="en-AU" dirty="0" smtClean="0"/>
              <a:t>	A) Perform background checks on the development staff and ensure the experience and qualifications on their CVs are correct.</a:t>
            </a:r>
          </a:p>
          <a:p>
            <a:pPr>
              <a:buNone/>
            </a:pPr>
            <a:r>
              <a:rPr lang="en-AU" dirty="0" smtClean="0"/>
              <a:t>	B) Ensure development and test do not use the production environment for development and testing.</a:t>
            </a:r>
          </a:p>
          <a:p>
            <a:pPr>
              <a:buNone/>
            </a:pPr>
            <a:r>
              <a:rPr lang="en-AU" dirty="0" smtClean="0"/>
              <a:t>	C) Require all staff involved with the project to sign a non-disclosure agreement (NDA), agreeing not to disclose details of the product to unauthorised personnel. </a:t>
            </a:r>
          </a:p>
          <a:p>
            <a:pPr>
              <a:buNone/>
            </a:pPr>
            <a:r>
              <a:rPr lang="en-AU" dirty="0" smtClean="0"/>
              <a:t>	D) Use a source code control system that only allows source code access to development staff. It audits all actions to ensure check-ins are attributable to the developer</a:t>
            </a:r>
            <a:endParaRPr lang="en-AU" dirty="0"/>
          </a:p>
        </p:txBody>
      </p:sp>
    </p:spTree>
    <p:extLst>
      <p:ext uri="{BB962C8B-B14F-4D97-AF65-F5344CB8AC3E}">
        <p14:creationId xmlns:p14="http://schemas.microsoft.com/office/powerpoint/2010/main" val="35139830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62500" lnSpcReduction="20000"/>
          </a:bodyPr>
          <a:lstStyle/>
          <a:p>
            <a:pPr>
              <a:buNone/>
            </a:pPr>
            <a:r>
              <a:rPr lang="en-AU" dirty="0" smtClean="0"/>
              <a:t>	A software development team is working on a new application that would give the company a significant competitive advantage. Which of the following would you </a:t>
            </a:r>
            <a:r>
              <a:rPr lang="en-AU" b="1" dirty="0" smtClean="0"/>
              <a:t>NOT</a:t>
            </a:r>
            <a:r>
              <a:rPr lang="en-AU" dirty="0" smtClean="0"/>
              <a:t> recommend to protect the source code and related intellectual property?</a:t>
            </a:r>
          </a:p>
          <a:p>
            <a:pPr>
              <a:buNone/>
            </a:pPr>
            <a:endParaRPr lang="en-AU" dirty="0" smtClean="0"/>
          </a:p>
          <a:p>
            <a:pPr>
              <a:buNone/>
            </a:pPr>
            <a:r>
              <a:rPr lang="en-AU" dirty="0" smtClean="0"/>
              <a:t>	A) Perform background checks on the development staff and ensure the experience and qualifications on their CVs are correct.</a:t>
            </a:r>
          </a:p>
          <a:p>
            <a:pPr>
              <a:buNone/>
            </a:pPr>
            <a:r>
              <a:rPr lang="en-AU" dirty="0" smtClean="0"/>
              <a:t>	</a:t>
            </a:r>
            <a:r>
              <a:rPr lang="en-AU" b="1" dirty="0" smtClean="0">
                <a:solidFill>
                  <a:schemeClr val="accent2"/>
                </a:solidFill>
              </a:rPr>
              <a:t>B) Ensure development and test do not use the production environment for development and testing.</a:t>
            </a:r>
          </a:p>
          <a:p>
            <a:pPr>
              <a:buNone/>
            </a:pPr>
            <a:r>
              <a:rPr lang="en-AU" dirty="0" smtClean="0"/>
              <a:t>	C) Require all staff involved with the project to sign a non-disclosure agreement (NDA), agreeing not to disclose details of the product to unauthorised personnel. </a:t>
            </a:r>
          </a:p>
          <a:p>
            <a:pPr>
              <a:buNone/>
            </a:pPr>
            <a:r>
              <a:rPr lang="en-AU" dirty="0" smtClean="0"/>
              <a:t>	D) Use a source code control system that only allows source code access to development staff. It audits all actions to ensure check-ins are attributable to the developer.</a:t>
            </a:r>
            <a:endParaRPr lang="en-AU" dirty="0"/>
          </a:p>
        </p:txBody>
      </p:sp>
    </p:spTree>
    <p:extLst>
      <p:ext uri="{BB962C8B-B14F-4D97-AF65-F5344CB8AC3E}">
        <p14:creationId xmlns:p14="http://schemas.microsoft.com/office/powerpoint/2010/main" val="129340905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Sam tests the Internet banking site for a major bank. When running through test cases in his test environment, he notices his own name and details appear in the results. What has happened and why is this serious?</a:t>
            </a:r>
          </a:p>
          <a:p>
            <a:pPr>
              <a:buNone/>
            </a:pPr>
            <a:endParaRPr lang="en-AU" dirty="0" smtClean="0"/>
          </a:p>
          <a:p>
            <a:pPr>
              <a:buNone/>
            </a:pPr>
            <a:r>
              <a:rPr lang="en-AU" dirty="0" smtClean="0"/>
              <a:t>	A) Sam has accidentally switched over to the production environment. His test cases may have modified production data inadvertently.</a:t>
            </a:r>
          </a:p>
          <a:p>
            <a:pPr>
              <a:buNone/>
            </a:pPr>
            <a:r>
              <a:rPr lang="en-AU" dirty="0" smtClean="0"/>
              <a:t>	B) Sam has accidentally switched over to the production environment. His test cases may have overloaded the production environment inadvertently.</a:t>
            </a:r>
          </a:p>
          <a:p>
            <a:pPr>
              <a:buNone/>
            </a:pPr>
            <a:r>
              <a:rPr lang="en-AU" dirty="0" smtClean="0"/>
              <a:t>	C) Sam has discovered the team is using customer data in test cases. This means private customer data may be visible to developers and testers, including Sam’s own data. This data is not ideal for testing and better data should be gathered.</a:t>
            </a:r>
          </a:p>
          <a:p>
            <a:pPr>
              <a:buNone/>
            </a:pPr>
            <a:r>
              <a:rPr lang="en-AU" dirty="0" smtClean="0"/>
              <a:t>	D) Sam has discovered the team is using customer data in test cases. This means private customer data may be visible to developers and testers, including Sam’s own data. This may break customer privacy laws.</a:t>
            </a:r>
          </a:p>
        </p:txBody>
      </p:sp>
    </p:spTree>
    <p:extLst>
      <p:ext uri="{BB962C8B-B14F-4D97-AF65-F5344CB8AC3E}">
        <p14:creationId xmlns:p14="http://schemas.microsoft.com/office/powerpoint/2010/main" val="344772692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Background</a:t>
            </a:r>
            <a:endParaRPr lang="en-AU" dirty="0"/>
          </a:p>
        </p:txBody>
      </p:sp>
      <p:sp>
        <p:nvSpPr>
          <p:cNvPr id="5" name="Text Placeholder 4"/>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2844796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Sam tests the Internet banking site for a major bank. When running through test cases in his test environment, he notices his own name and details appear in the results. What has happened and why is this serious?</a:t>
            </a:r>
          </a:p>
          <a:p>
            <a:pPr>
              <a:buNone/>
            </a:pPr>
            <a:endParaRPr lang="en-AU" dirty="0" smtClean="0"/>
          </a:p>
          <a:p>
            <a:pPr>
              <a:buNone/>
            </a:pPr>
            <a:r>
              <a:rPr lang="en-AU" dirty="0" smtClean="0"/>
              <a:t>	A) Sam has accidentally switched over to the production environment. His test cases may have modified production data inadvertently.</a:t>
            </a:r>
          </a:p>
          <a:p>
            <a:pPr>
              <a:buNone/>
            </a:pPr>
            <a:r>
              <a:rPr lang="en-AU" dirty="0" smtClean="0"/>
              <a:t>	B) Sam has accidentally switched over to the production environment. His test cases may have overloaded the production environment inadvertently.</a:t>
            </a:r>
          </a:p>
          <a:p>
            <a:pPr>
              <a:buNone/>
            </a:pPr>
            <a:r>
              <a:rPr lang="en-AU" dirty="0" smtClean="0"/>
              <a:t>	C) Sam has discovered the team is using customer data in test cases. This means private customer data may be visible to developers and testers, including Sam’s own data. This data is not ideal for testing and better data should be gathered.</a:t>
            </a:r>
          </a:p>
          <a:p>
            <a:pPr>
              <a:buNone/>
            </a:pPr>
            <a:r>
              <a:rPr lang="en-AU" b="1" dirty="0" smtClean="0">
                <a:solidFill>
                  <a:schemeClr val="accent2"/>
                </a:solidFill>
              </a:rPr>
              <a:t>	D) Sam has discovered the team is using customer data in test cases. This means private customer data may be visible to developers and testers, including Sam’s own data. This may break customer privacy laws.</a:t>
            </a:r>
          </a:p>
        </p:txBody>
      </p:sp>
    </p:spTree>
    <p:extLst>
      <p:ext uri="{BB962C8B-B14F-4D97-AF65-F5344CB8AC3E}">
        <p14:creationId xmlns:p14="http://schemas.microsoft.com/office/powerpoint/2010/main" val="21181973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6</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software development team is discussing when to perform penetration testing during their SDLC. Which of the following are valid arguments?</a:t>
            </a:r>
          </a:p>
          <a:p>
            <a:pPr>
              <a:buNone/>
            </a:pPr>
            <a:endParaRPr lang="en-AU" dirty="0" smtClean="0"/>
          </a:p>
          <a:p>
            <a:pPr>
              <a:buNone/>
            </a:pPr>
            <a:r>
              <a:rPr lang="en-AU" dirty="0" smtClean="0"/>
              <a:t>	A) </a:t>
            </a:r>
            <a:r>
              <a:rPr lang="en-AU" dirty="0"/>
              <a:t>Perform penetration testing of each feature as early as possible after that feature is completed. Issues found earlier in the SDLC are cheaper to fix.</a:t>
            </a:r>
          </a:p>
          <a:p>
            <a:pPr>
              <a:buNone/>
            </a:pPr>
            <a:r>
              <a:rPr lang="en-AU" dirty="0" smtClean="0"/>
              <a:t>	B) To maximize coverage, require every developer and tester to perform detailed penetration testing.</a:t>
            </a:r>
          </a:p>
          <a:p>
            <a:pPr>
              <a:buNone/>
            </a:pPr>
            <a:r>
              <a:rPr lang="en-AU" dirty="0" smtClean="0"/>
              <a:t>	</a:t>
            </a:r>
            <a:r>
              <a:rPr lang="en-US" dirty="0"/>
              <a:t>C) </a:t>
            </a:r>
            <a:r>
              <a:rPr lang="en-US" dirty="0" smtClean="0"/>
              <a:t>Prioritize penetration testing time and resources, spending more time on Internet-facing applications manipulating sensitive data.</a:t>
            </a:r>
          </a:p>
          <a:p>
            <a:pPr>
              <a:buNone/>
            </a:pPr>
            <a:r>
              <a:rPr lang="en-AU" dirty="0" smtClean="0"/>
              <a:t>	D) Both A and C only</a:t>
            </a:r>
          </a:p>
        </p:txBody>
      </p:sp>
    </p:spTree>
    <p:extLst>
      <p:ext uri="{BB962C8B-B14F-4D97-AF65-F5344CB8AC3E}">
        <p14:creationId xmlns:p14="http://schemas.microsoft.com/office/powerpoint/2010/main" val="149451234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6</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software development team is discussing when to perform penetration testing during their SDLC. Which of the following are valid arguments?</a:t>
            </a:r>
          </a:p>
          <a:p>
            <a:pPr>
              <a:buNone/>
            </a:pPr>
            <a:endParaRPr lang="en-AU" dirty="0" smtClean="0"/>
          </a:p>
          <a:p>
            <a:pPr>
              <a:buNone/>
            </a:pPr>
            <a:r>
              <a:rPr lang="en-AU" dirty="0" smtClean="0"/>
              <a:t>	A) Perform penetration testing of each feature as early as possible after that feature is completed. Issues found earlier in the SDLC are cheaper to fix.</a:t>
            </a:r>
          </a:p>
          <a:p>
            <a:pPr>
              <a:buNone/>
            </a:pPr>
            <a:r>
              <a:rPr lang="en-AU" dirty="0" smtClean="0">
                <a:solidFill>
                  <a:srgbClr val="000000"/>
                </a:solidFill>
              </a:rPr>
              <a:t>	B) To maximize coverage, require every developer and tester to perform detailed penetration testing.</a:t>
            </a:r>
          </a:p>
          <a:p>
            <a:pPr>
              <a:buNone/>
            </a:pPr>
            <a:r>
              <a:rPr lang="en-AU" dirty="0" smtClean="0"/>
              <a:t>	</a:t>
            </a:r>
            <a:r>
              <a:rPr lang="en-US" dirty="0"/>
              <a:t>C) </a:t>
            </a:r>
            <a:r>
              <a:rPr lang="en-US" dirty="0" smtClean="0"/>
              <a:t>Prioritize penetration testing time and resources, spending more time on Internet-facing applications manipulating sensitive data.</a:t>
            </a:r>
          </a:p>
          <a:p>
            <a:pPr>
              <a:buNone/>
            </a:pPr>
            <a:r>
              <a:rPr lang="en-AU" dirty="0" smtClean="0"/>
              <a:t>	</a:t>
            </a:r>
            <a:r>
              <a:rPr lang="en-AU" b="1" dirty="0" smtClean="0">
                <a:solidFill>
                  <a:schemeClr val="accent2"/>
                </a:solidFill>
              </a:rPr>
              <a:t>D) Both A and C only</a:t>
            </a:r>
          </a:p>
        </p:txBody>
      </p:sp>
    </p:spTree>
    <p:extLst>
      <p:ext uri="{BB962C8B-B14F-4D97-AF65-F5344CB8AC3E}">
        <p14:creationId xmlns:p14="http://schemas.microsoft.com/office/powerpoint/2010/main" val="76875528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0691749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normAutofit/>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p>
        </p:txBody>
      </p:sp>
    </p:spTree>
    <p:extLst>
      <p:ext uri="{BB962C8B-B14F-4D97-AF65-F5344CB8AC3E}">
        <p14:creationId xmlns:p14="http://schemas.microsoft.com/office/powerpoint/2010/main" val="286093309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3246769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lstStyle/>
          <a:p>
            <a:r>
              <a:rPr lang="en-AU" dirty="0" smtClean="0"/>
              <a:t>Additional Programming Concepts</a:t>
            </a:r>
            <a:endParaRPr lang="en-US" dirty="0"/>
          </a:p>
        </p:txBody>
      </p:sp>
    </p:spTree>
    <p:extLst>
      <p:ext uri="{BB962C8B-B14F-4D97-AF65-F5344CB8AC3E}">
        <p14:creationId xmlns:p14="http://schemas.microsoft.com/office/powerpoint/2010/main" val="265222002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 Compilation</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Converting a program written in a programming language into machine code</a:t>
            </a:r>
          </a:p>
          <a:p>
            <a:pPr lvl="1"/>
            <a:r>
              <a:rPr lang="en-AU" dirty="0" smtClean="0"/>
              <a:t>Uses a “Compiler”</a:t>
            </a:r>
          </a:p>
          <a:p>
            <a:r>
              <a:rPr lang="en-AU" dirty="0" smtClean="0"/>
              <a:t>Advantages</a:t>
            </a:r>
          </a:p>
          <a:p>
            <a:pPr lvl="1"/>
            <a:r>
              <a:rPr lang="en-AU" dirty="0" smtClean="0"/>
              <a:t>Compilation finds some errors</a:t>
            </a:r>
          </a:p>
          <a:p>
            <a:pPr lvl="1"/>
            <a:r>
              <a:rPr lang="en-AU" dirty="0" smtClean="0"/>
              <a:t>Code execution generally faster</a:t>
            </a:r>
          </a:p>
          <a:p>
            <a:pPr lvl="1"/>
            <a:r>
              <a:rPr lang="en-AU" dirty="0" smtClean="0"/>
              <a:t>Machine code a form of obfuscation</a:t>
            </a:r>
          </a:p>
          <a:p>
            <a:r>
              <a:rPr lang="en-AU" dirty="0" smtClean="0"/>
              <a:t>Disadvantages</a:t>
            </a:r>
          </a:p>
          <a:p>
            <a:pPr lvl="1"/>
            <a:r>
              <a:rPr lang="en-AU" dirty="0" smtClean="0"/>
              <a:t>Compilation is time consuming</a:t>
            </a:r>
          </a:p>
          <a:p>
            <a:pPr lvl="1"/>
            <a:r>
              <a:rPr lang="en-AU" dirty="0" smtClean="0"/>
              <a:t>Compiled code is usually machine dependant</a:t>
            </a:r>
          </a:p>
          <a:p>
            <a:pPr lvl="1"/>
            <a:r>
              <a:rPr lang="en-AU" dirty="0" smtClean="0"/>
              <a:t>Some languages subject to buffer overflows</a:t>
            </a:r>
          </a:p>
          <a:p>
            <a:r>
              <a:rPr lang="en-AU" dirty="0" smtClean="0"/>
              <a:t>E.g. C, C++, COBOL</a:t>
            </a:r>
          </a:p>
        </p:txBody>
      </p:sp>
    </p:spTree>
    <p:extLst>
      <p:ext uri="{BB962C8B-B14F-4D97-AF65-F5344CB8AC3E}">
        <p14:creationId xmlns:p14="http://schemas.microsoft.com/office/powerpoint/2010/main" val="183984122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 Interpretation </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Converting a program written in a programming language into machine code during execution</a:t>
            </a:r>
          </a:p>
          <a:p>
            <a:pPr lvl="1"/>
            <a:r>
              <a:rPr lang="en-AU" dirty="0" smtClean="0"/>
              <a:t>Uses an “Interpreter”</a:t>
            </a:r>
          </a:p>
          <a:p>
            <a:r>
              <a:rPr lang="en-AU" dirty="0" smtClean="0"/>
              <a:t>Advantages</a:t>
            </a:r>
          </a:p>
          <a:p>
            <a:pPr lvl="1"/>
            <a:r>
              <a:rPr lang="en-AU" dirty="0" smtClean="0"/>
              <a:t>No need to compile</a:t>
            </a:r>
          </a:p>
          <a:p>
            <a:pPr lvl="1"/>
            <a:r>
              <a:rPr lang="en-AU" dirty="0" smtClean="0"/>
              <a:t>Less machine dependant</a:t>
            </a:r>
          </a:p>
          <a:p>
            <a:pPr lvl="1"/>
            <a:r>
              <a:rPr lang="en-AU" dirty="0" smtClean="0"/>
              <a:t>Less prone to buffer overflows</a:t>
            </a:r>
          </a:p>
          <a:p>
            <a:r>
              <a:rPr lang="en-AU" dirty="0" smtClean="0"/>
              <a:t>Disadvantages</a:t>
            </a:r>
          </a:p>
          <a:p>
            <a:pPr lvl="1"/>
            <a:r>
              <a:rPr lang="en-AU" dirty="0" smtClean="0"/>
              <a:t>Execution is generally slower</a:t>
            </a:r>
          </a:p>
          <a:p>
            <a:pPr lvl="1"/>
            <a:r>
              <a:rPr lang="en-AU" dirty="0" smtClean="0"/>
              <a:t>No code obfuscation</a:t>
            </a:r>
          </a:p>
          <a:p>
            <a:pPr lvl="1"/>
            <a:r>
              <a:rPr lang="en-AU" dirty="0" smtClean="0"/>
              <a:t>Need better test coverage</a:t>
            </a:r>
          </a:p>
          <a:p>
            <a:r>
              <a:rPr lang="en-AU" dirty="0" smtClean="0"/>
              <a:t>E.g. Ruby, PHP, Python</a:t>
            </a:r>
          </a:p>
          <a:p>
            <a:endParaRPr lang="en-AU" dirty="0"/>
          </a:p>
        </p:txBody>
      </p:sp>
    </p:spTree>
    <p:extLst>
      <p:ext uri="{BB962C8B-B14F-4D97-AF65-F5344CB8AC3E}">
        <p14:creationId xmlns:p14="http://schemas.microsoft.com/office/powerpoint/2010/main" val="226752250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“Just In Time” Compilation (JIT)</a:t>
            </a:r>
            <a:endParaRPr lang="en-AU" dirty="0"/>
          </a:p>
        </p:txBody>
      </p:sp>
      <p:sp>
        <p:nvSpPr>
          <p:cNvPr id="3" name="Content Placeholder 2"/>
          <p:cNvSpPr>
            <a:spLocks noGrp="1"/>
          </p:cNvSpPr>
          <p:nvPr>
            <p:ph idx="1"/>
          </p:nvPr>
        </p:nvSpPr>
        <p:spPr/>
        <p:txBody>
          <a:bodyPr>
            <a:normAutofit fontScale="70000" lnSpcReduction="20000"/>
          </a:bodyPr>
          <a:lstStyle/>
          <a:p>
            <a:r>
              <a:rPr lang="en-AU" dirty="0" smtClean="0"/>
              <a:t>Compile to an intermediate “byte code” then converting to machine code during execution</a:t>
            </a:r>
          </a:p>
          <a:p>
            <a:r>
              <a:rPr lang="en-AU" dirty="0" smtClean="0"/>
              <a:t>Advantages</a:t>
            </a:r>
          </a:p>
          <a:p>
            <a:pPr lvl="1"/>
            <a:r>
              <a:rPr lang="en-AU" dirty="0" smtClean="0"/>
              <a:t>Much faster compile times than traditional compilation</a:t>
            </a:r>
          </a:p>
          <a:p>
            <a:pPr lvl="1"/>
            <a:r>
              <a:rPr lang="en-AU" dirty="0" smtClean="0"/>
              <a:t>Execution time almost as fast as compilation</a:t>
            </a:r>
          </a:p>
          <a:p>
            <a:pPr lvl="1"/>
            <a:r>
              <a:rPr lang="en-AU" dirty="0" smtClean="0"/>
              <a:t>Errors still found during compilation</a:t>
            </a:r>
          </a:p>
          <a:p>
            <a:pPr lvl="1"/>
            <a:r>
              <a:rPr lang="en-AU" dirty="0" smtClean="0"/>
              <a:t>Less prone to buffer overflows</a:t>
            </a:r>
          </a:p>
          <a:p>
            <a:pPr lvl="1"/>
            <a:r>
              <a:rPr lang="en-AU" dirty="0" smtClean="0"/>
              <a:t>Can be machine independent</a:t>
            </a:r>
          </a:p>
          <a:p>
            <a:r>
              <a:rPr lang="en-AU" dirty="0" smtClean="0"/>
              <a:t>Disadvantage</a:t>
            </a:r>
          </a:p>
          <a:p>
            <a:pPr lvl="1"/>
            <a:r>
              <a:rPr lang="en-AU" dirty="0" smtClean="0"/>
              <a:t>Slower start up time</a:t>
            </a:r>
          </a:p>
          <a:p>
            <a:pPr lvl="1"/>
            <a:r>
              <a:rPr lang="en-AU" dirty="0" smtClean="0"/>
              <a:t>Fewer optimisations than compiled code</a:t>
            </a:r>
          </a:p>
          <a:p>
            <a:r>
              <a:rPr lang="en-AU" dirty="0" smtClean="0"/>
              <a:t>E.g. Java, C#, Visual Basic</a:t>
            </a:r>
          </a:p>
          <a:p>
            <a:endParaRPr lang="en-AU" dirty="0" smtClean="0"/>
          </a:p>
          <a:p>
            <a:endParaRPr lang="en-AU" dirty="0"/>
          </a:p>
        </p:txBody>
      </p:sp>
    </p:spTree>
    <p:extLst>
      <p:ext uri="{BB962C8B-B14F-4D97-AF65-F5344CB8AC3E}">
        <p14:creationId xmlns:p14="http://schemas.microsoft.com/office/powerpoint/2010/main" val="75298271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83568" y="2132856"/>
            <a:ext cx="7772400" cy="1470025"/>
          </a:xfrm>
        </p:spPr>
        <p:txBody>
          <a:bodyPr/>
          <a:lstStyle/>
          <a:p>
            <a:r>
              <a:rPr lang="en-AU" dirty="0" smtClean="0"/>
              <a:t>Application Development Concepts</a:t>
            </a:r>
            <a:endParaRPr lang="en-AU" dirty="0"/>
          </a:p>
        </p:txBody>
      </p:sp>
      <p:sp>
        <p:nvSpPr>
          <p:cNvPr id="3" name="TextBox 2"/>
          <p:cNvSpPr txBox="1"/>
          <p:nvPr/>
        </p:nvSpPr>
        <p:spPr>
          <a:xfrm>
            <a:off x="428596" y="3929066"/>
            <a:ext cx="8215370" cy="369332"/>
          </a:xfrm>
          <a:prstGeom prst="rect">
            <a:avLst/>
          </a:prstGeom>
          <a:noFill/>
        </p:spPr>
        <p:txBody>
          <a:bodyPr wrap="square" rtlCol="0">
            <a:spAutoFit/>
          </a:bodyPr>
          <a:lstStyle/>
          <a:p>
            <a:pPr algn="ctr"/>
            <a:r>
              <a:rPr lang="en-AU" dirty="0" smtClean="0"/>
              <a:t>(Also known as “What do developers do all day?”)</a:t>
            </a:r>
            <a:endParaRPr lang="en-AU" dirty="0"/>
          </a:p>
        </p:txBody>
      </p:sp>
    </p:spTree>
    <p:extLst>
      <p:ext uri="{BB962C8B-B14F-4D97-AF65-F5344CB8AC3E}">
        <p14:creationId xmlns:p14="http://schemas.microsoft.com/office/powerpoint/2010/main" val="183809555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11560" y="2132856"/>
            <a:ext cx="7772400" cy="1470025"/>
          </a:xfrm>
        </p:spPr>
        <p:txBody>
          <a:bodyPr/>
          <a:lstStyle/>
          <a:p>
            <a:r>
              <a:rPr lang="en-AU" dirty="0" smtClean="0"/>
              <a:t>Additional Database Information</a:t>
            </a:r>
            <a:endParaRPr lang="en-US" dirty="0"/>
          </a:p>
        </p:txBody>
      </p:sp>
    </p:spTree>
    <p:extLst>
      <p:ext uri="{BB962C8B-B14F-4D97-AF65-F5344CB8AC3E}">
        <p14:creationId xmlns:p14="http://schemas.microsoft.com/office/powerpoint/2010/main" val="22595065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 ACID Test</a:t>
            </a:r>
            <a:endParaRPr lang="en-AU" dirty="0"/>
          </a:p>
        </p:txBody>
      </p:sp>
      <p:sp>
        <p:nvSpPr>
          <p:cNvPr id="3" name="Content Placeholder 2"/>
          <p:cNvSpPr>
            <a:spLocks noGrp="1"/>
          </p:cNvSpPr>
          <p:nvPr>
            <p:ph idx="1"/>
          </p:nvPr>
        </p:nvSpPr>
        <p:spPr/>
        <p:txBody>
          <a:bodyPr>
            <a:normAutofit lnSpcReduction="10000"/>
          </a:bodyPr>
          <a:lstStyle/>
          <a:p>
            <a:r>
              <a:rPr lang="en-AU" dirty="0" smtClean="0"/>
              <a:t>Atomic = ?</a:t>
            </a:r>
            <a:br>
              <a:rPr lang="en-AU" dirty="0" smtClean="0"/>
            </a:br>
            <a:endParaRPr lang="en-AU" dirty="0" smtClean="0"/>
          </a:p>
          <a:p>
            <a:r>
              <a:rPr lang="en-AU" dirty="0" smtClean="0"/>
              <a:t>Consistent = ?</a:t>
            </a:r>
            <a:br>
              <a:rPr lang="en-AU" dirty="0" smtClean="0"/>
            </a:br>
            <a:endParaRPr lang="en-AU" dirty="0" smtClean="0"/>
          </a:p>
          <a:p>
            <a:r>
              <a:rPr lang="en-AU" dirty="0" smtClean="0"/>
              <a:t>Isolated = ?</a:t>
            </a:r>
            <a:br>
              <a:rPr lang="en-AU" dirty="0" smtClean="0"/>
            </a:br>
            <a:endParaRPr lang="en-AU" dirty="0" smtClean="0"/>
          </a:p>
          <a:p>
            <a:r>
              <a:rPr lang="en-AU" dirty="0" smtClean="0"/>
              <a:t>Durable = ?</a:t>
            </a:r>
            <a:br>
              <a:rPr lang="en-AU" dirty="0" smtClean="0"/>
            </a:br>
            <a:endParaRPr lang="en-AU" dirty="0" smtClean="0"/>
          </a:p>
        </p:txBody>
      </p:sp>
    </p:spTree>
    <p:extLst>
      <p:ext uri="{BB962C8B-B14F-4D97-AF65-F5344CB8AC3E}">
        <p14:creationId xmlns:p14="http://schemas.microsoft.com/office/powerpoint/2010/main" val="14745374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Transactions on ACID!</a:t>
            </a:r>
            <a:endParaRPr lang="en-AU" dirty="0"/>
          </a:p>
        </p:txBody>
      </p:sp>
      <p:sp>
        <p:nvSpPr>
          <p:cNvPr id="3" name="Content Placeholder 2"/>
          <p:cNvSpPr>
            <a:spLocks noGrp="1"/>
          </p:cNvSpPr>
          <p:nvPr>
            <p:ph idx="1"/>
          </p:nvPr>
        </p:nvSpPr>
        <p:spPr/>
        <p:txBody>
          <a:bodyPr>
            <a:normAutofit lnSpcReduction="10000"/>
          </a:bodyPr>
          <a:lstStyle/>
          <a:p>
            <a:r>
              <a:rPr lang="en-AU" b="1" dirty="0" smtClean="0">
                <a:solidFill>
                  <a:schemeClr val="accent2"/>
                </a:solidFill>
              </a:rPr>
              <a:t>A</a:t>
            </a:r>
            <a:r>
              <a:rPr lang="en-AU" dirty="0" smtClean="0"/>
              <a:t>tomic = Either all of a transaction occurs or none</a:t>
            </a:r>
          </a:p>
          <a:p>
            <a:r>
              <a:rPr lang="en-AU" b="1" dirty="0" smtClean="0">
                <a:solidFill>
                  <a:schemeClr val="accent2"/>
                </a:solidFill>
              </a:rPr>
              <a:t>C</a:t>
            </a:r>
            <a:r>
              <a:rPr lang="en-AU" dirty="0" smtClean="0"/>
              <a:t>onsistent = Changes do not violate database schema</a:t>
            </a:r>
          </a:p>
          <a:p>
            <a:r>
              <a:rPr lang="en-AU" b="1" dirty="0" smtClean="0">
                <a:solidFill>
                  <a:schemeClr val="accent2"/>
                </a:solidFill>
              </a:rPr>
              <a:t>I</a:t>
            </a:r>
            <a:r>
              <a:rPr lang="en-AU" dirty="0" smtClean="0"/>
              <a:t>solated = Changes are not visible until committed</a:t>
            </a:r>
          </a:p>
          <a:p>
            <a:r>
              <a:rPr lang="en-AU" b="1" dirty="0" smtClean="0">
                <a:solidFill>
                  <a:schemeClr val="accent2"/>
                </a:solidFill>
              </a:rPr>
              <a:t>D</a:t>
            </a:r>
            <a:r>
              <a:rPr lang="en-AU" dirty="0" smtClean="0"/>
              <a:t>urable = Committed changes are persistent</a:t>
            </a:r>
          </a:p>
        </p:txBody>
      </p:sp>
    </p:spTree>
    <p:extLst>
      <p:ext uri="{BB962C8B-B14F-4D97-AF65-F5344CB8AC3E}">
        <p14:creationId xmlns:p14="http://schemas.microsoft.com/office/powerpoint/2010/main" val="32545761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Hierarchical</a:t>
            </a:r>
            <a:endParaRPr lang="en-AU" dirty="0"/>
          </a:p>
        </p:txBody>
      </p:sp>
      <p:sp>
        <p:nvSpPr>
          <p:cNvPr id="3" name="Content Placeholder 2"/>
          <p:cNvSpPr>
            <a:spLocks noGrp="1"/>
          </p:cNvSpPr>
          <p:nvPr>
            <p:ph idx="1"/>
          </p:nvPr>
        </p:nvSpPr>
        <p:spPr>
          <a:xfrm>
            <a:off x="457200" y="1988840"/>
            <a:ext cx="3400420" cy="4137323"/>
          </a:xfrm>
        </p:spPr>
        <p:txBody>
          <a:bodyPr>
            <a:normAutofit fontScale="92500"/>
          </a:bodyPr>
          <a:lstStyle/>
          <a:p>
            <a:r>
              <a:rPr lang="en-AU" dirty="0" smtClean="0"/>
              <a:t>“Entity” has one parent, E.g.</a:t>
            </a:r>
          </a:p>
          <a:p>
            <a:pPr lvl="1"/>
            <a:r>
              <a:rPr lang="en-AU" dirty="0" smtClean="0"/>
              <a:t>Files and folders</a:t>
            </a:r>
          </a:p>
          <a:p>
            <a:pPr lvl="1"/>
            <a:r>
              <a:rPr lang="en-AU" dirty="0" smtClean="0"/>
              <a:t>LDAP </a:t>
            </a:r>
            <a:br>
              <a:rPr lang="en-AU" dirty="0" smtClean="0"/>
            </a:br>
            <a:r>
              <a:rPr lang="en-AU" dirty="0" smtClean="0"/>
              <a:t>servers like</a:t>
            </a:r>
            <a:r>
              <a:rPr lang="en-AU" dirty="0"/>
              <a:t/>
            </a:r>
            <a:br>
              <a:rPr lang="en-AU" dirty="0"/>
            </a:br>
            <a:r>
              <a:rPr lang="en-AU" dirty="0" smtClean="0"/>
              <a:t>Microsoft AD</a:t>
            </a:r>
          </a:p>
          <a:p>
            <a:pPr lvl="1"/>
            <a:r>
              <a:rPr lang="en-AU" dirty="0" smtClean="0"/>
              <a:t>HTML or XML element structure</a:t>
            </a:r>
          </a:p>
        </p:txBody>
      </p:sp>
      <p:pic>
        <p:nvPicPr>
          <p:cNvPr id="1029" name="Picture 5"/>
          <p:cNvPicPr>
            <a:picLocks noChangeAspect="1" noChangeArrowheads="1"/>
          </p:cNvPicPr>
          <p:nvPr/>
        </p:nvPicPr>
        <p:blipFill>
          <a:blip r:embed="rId2" cstate="print"/>
          <a:srcRect/>
          <a:stretch>
            <a:fillRect/>
          </a:stretch>
        </p:blipFill>
        <p:spPr bwMode="auto">
          <a:xfrm>
            <a:off x="3779912" y="2132856"/>
            <a:ext cx="5081793" cy="3857652"/>
          </a:xfrm>
          <a:prstGeom prst="rect">
            <a:avLst/>
          </a:prstGeom>
          <a:noFill/>
          <a:ln w="9525">
            <a:noFill/>
            <a:miter lim="800000"/>
            <a:headEnd/>
            <a:tailEnd/>
          </a:ln>
        </p:spPr>
      </p:pic>
    </p:spTree>
    <p:extLst>
      <p:ext uri="{BB962C8B-B14F-4D97-AF65-F5344CB8AC3E}">
        <p14:creationId xmlns:p14="http://schemas.microsoft.com/office/powerpoint/2010/main" val="317063018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Network</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“Entity” has one or more parents. </a:t>
            </a:r>
          </a:p>
          <a:p>
            <a:pPr lvl="1"/>
            <a:r>
              <a:rPr lang="en-AU" dirty="0" smtClean="0"/>
              <a:t>NOT a database accessible over a network</a:t>
            </a:r>
          </a:p>
          <a:p>
            <a:r>
              <a:rPr lang="en-AU" dirty="0" smtClean="0"/>
              <a:t>Conceptual examples</a:t>
            </a:r>
          </a:p>
          <a:p>
            <a:pPr lvl="1"/>
            <a:r>
              <a:rPr lang="en-AU" dirty="0" smtClean="0"/>
              <a:t>Road maps for GPS units</a:t>
            </a:r>
          </a:p>
          <a:p>
            <a:pPr lvl="1"/>
            <a:r>
              <a:rPr lang="en-AU" dirty="0" smtClean="0"/>
              <a:t>World Wide Web</a:t>
            </a:r>
          </a:p>
          <a:p>
            <a:r>
              <a:rPr lang="en-AU" dirty="0" smtClean="0"/>
              <a:t>Examples</a:t>
            </a:r>
          </a:p>
          <a:p>
            <a:pPr lvl="1"/>
            <a:r>
              <a:rPr lang="en-AU" dirty="0" smtClean="0"/>
              <a:t>Pointers or references in modern programming languages</a:t>
            </a:r>
          </a:p>
          <a:p>
            <a:pPr lvl="1"/>
            <a:r>
              <a:rPr lang="en-AU" dirty="0" smtClean="0"/>
              <a:t>*nix and Linux file system with symbolic links</a:t>
            </a:r>
          </a:p>
          <a:p>
            <a:pPr>
              <a:buNone/>
            </a:pPr>
            <a:endParaRPr lang="en-AU" dirty="0" smtClean="0"/>
          </a:p>
          <a:p>
            <a:pPr>
              <a:buNone/>
            </a:pPr>
            <a:endParaRPr lang="en-AU" dirty="0" smtClean="0"/>
          </a:p>
        </p:txBody>
      </p:sp>
    </p:spTree>
    <p:extLst>
      <p:ext uri="{BB962C8B-B14F-4D97-AF65-F5344CB8AC3E}">
        <p14:creationId xmlns:p14="http://schemas.microsoft.com/office/powerpoint/2010/main" val="47732729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Newer Software Development Methodologies</a:t>
            </a:r>
            <a:endParaRPr lang="en-US" dirty="0"/>
          </a:p>
        </p:txBody>
      </p:sp>
    </p:spTree>
    <p:extLst>
      <p:ext uri="{BB962C8B-B14F-4D97-AF65-F5344CB8AC3E}">
        <p14:creationId xmlns:p14="http://schemas.microsoft.com/office/powerpoint/2010/main" val="39290195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Scrum</a:t>
            </a:r>
            <a:endParaRPr lang="en-AU" dirty="0"/>
          </a:p>
        </p:txBody>
      </p:sp>
      <p:sp>
        <p:nvSpPr>
          <p:cNvPr id="3" name="Content Placeholder 2"/>
          <p:cNvSpPr>
            <a:spLocks noGrp="1"/>
          </p:cNvSpPr>
          <p:nvPr>
            <p:ph idx="1"/>
          </p:nvPr>
        </p:nvSpPr>
        <p:spPr>
          <a:xfrm>
            <a:off x="457200" y="1916832"/>
            <a:ext cx="8115328" cy="4209331"/>
          </a:xfrm>
        </p:spPr>
        <p:txBody>
          <a:bodyPr>
            <a:normAutofit fontScale="77500" lnSpcReduction="20000"/>
          </a:bodyPr>
          <a:lstStyle/>
          <a:p>
            <a:r>
              <a:rPr lang="en-AU" dirty="0" smtClean="0"/>
              <a:t>Small teams of Scrum master, Dev, QA, Product Owner (customer)</a:t>
            </a:r>
          </a:p>
          <a:p>
            <a:r>
              <a:rPr lang="en-AU" dirty="0" smtClean="0"/>
              <a:t>“Pigs” (responsible for deliverables) and “Chickens” (others)</a:t>
            </a:r>
          </a:p>
          <a:p>
            <a:r>
              <a:rPr lang="en-AU" dirty="0" smtClean="0"/>
              <a:t>Development split into “sprints” of 2-4 weeks</a:t>
            </a:r>
          </a:p>
          <a:p>
            <a:pPr lvl="1"/>
            <a:r>
              <a:rPr lang="en-AU" dirty="0" smtClean="0"/>
              <a:t>Team commits to goals for sprint from backlog</a:t>
            </a:r>
          </a:p>
          <a:p>
            <a:pPr lvl="1"/>
            <a:r>
              <a:rPr lang="en-AU" dirty="0" smtClean="0"/>
              <a:t>Aim is to have deliverable product at the end of each sprint</a:t>
            </a:r>
          </a:p>
          <a:p>
            <a:r>
              <a:rPr lang="en-AU" dirty="0" smtClean="0"/>
              <a:t>Daily “Scrum” (like Rugby)</a:t>
            </a:r>
          </a:p>
          <a:p>
            <a:pPr lvl="1"/>
            <a:r>
              <a:rPr lang="en-AU" dirty="0" smtClean="0"/>
              <a:t>What did I do yesterday?</a:t>
            </a:r>
          </a:p>
          <a:p>
            <a:pPr lvl="1"/>
            <a:r>
              <a:rPr lang="en-AU" dirty="0" smtClean="0"/>
              <a:t>What am I doing today?</a:t>
            </a:r>
          </a:p>
          <a:p>
            <a:pPr lvl="1"/>
            <a:r>
              <a:rPr lang="en-AU" dirty="0" smtClean="0"/>
              <a:t>What is blocking me from working effectively?</a:t>
            </a:r>
          </a:p>
        </p:txBody>
      </p:sp>
    </p:spTree>
    <p:extLst>
      <p:ext uri="{BB962C8B-B14F-4D97-AF65-F5344CB8AC3E}">
        <p14:creationId xmlns:p14="http://schemas.microsoft.com/office/powerpoint/2010/main" val="383537359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Extreme Programming (XP)</a:t>
            </a:r>
            <a:endParaRPr lang="en-AU" dirty="0"/>
          </a:p>
        </p:txBody>
      </p:sp>
      <p:sp>
        <p:nvSpPr>
          <p:cNvPr id="3" name="Content Placeholder 2"/>
          <p:cNvSpPr>
            <a:spLocks noGrp="1"/>
          </p:cNvSpPr>
          <p:nvPr>
            <p:ph idx="1"/>
          </p:nvPr>
        </p:nvSpPr>
        <p:spPr/>
        <p:txBody>
          <a:bodyPr>
            <a:normAutofit fontScale="92500" lnSpcReduction="10000"/>
          </a:bodyPr>
          <a:lstStyle/>
          <a:p>
            <a:r>
              <a:rPr lang="en-AU" sz="2400" dirty="0" smtClean="0"/>
              <a:t>Less emphasis on formal phases. Usually per feature or task.</a:t>
            </a:r>
          </a:p>
          <a:p>
            <a:r>
              <a:rPr lang="en-AU" sz="2400" dirty="0" smtClean="0"/>
              <a:t>Customer works closely with team </a:t>
            </a:r>
          </a:p>
          <a:p>
            <a:pPr lvl="1"/>
            <a:r>
              <a:rPr lang="en-AU" sz="2400" dirty="0" smtClean="0"/>
              <a:t>Writes and prioritizes “User Stories” (development tasks)</a:t>
            </a:r>
          </a:p>
          <a:p>
            <a:r>
              <a:rPr lang="en-AU" sz="2400" dirty="0" smtClean="0"/>
              <a:t>Foundations</a:t>
            </a:r>
          </a:p>
          <a:p>
            <a:pPr lvl="1"/>
            <a:r>
              <a:rPr lang="en-AU" sz="2400" dirty="0" smtClean="0"/>
              <a:t>Honesty between all team members and customer</a:t>
            </a:r>
          </a:p>
          <a:p>
            <a:pPr lvl="1"/>
            <a:r>
              <a:rPr lang="en-AU" sz="2400" dirty="0" smtClean="0"/>
              <a:t>Team has ownership</a:t>
            </a:r>
          </a:p>
          <a:p>
            <a:pPr lvl="1"/>
            <a:r>
              <a:rPr lang="en-AU" sz="2400" dirty="0" smtClean="0"/>
              <a:t>Deliverable code is the unit of success</a:t>
            </a:r>
          </a:p>
          <a:p>
            <a:pPr lvl="1"/>
            <a:r>
              <a:rPr lang="en-AU" sz="2400" dirty="0" smtClean="0"/>
              <a:t>Embrace change</a:t>
            </a:r>
          </a:p>
          <a:p>
            <a:r>
              <a:rPr lang="en-AU" sz="2400" dirty="0" smtClean="0"/>
              <a:t>Techniques</a:t>
            </a:r>
          </a:p>
          <a:p>
            <a:pPr lvl="1"/>
            <a:r>
              <a:rPr lang="en-AU" sz="2400" dirty="0" smtClean="0"/>
              <a:t>Pair programming</a:t>
            </a:r>
          </a:p>
          <a:p>
            <a:pPr lvl="1"/>
            <a:r>
              <a:rPr lang="en-AU" sz="2400" dirty="0" smtClean="0"/>
              <a:t>All meetings are held standing up</a:t>
            </a:r>
          </a:p>
        </p:txBody>
      </p:sp>
    </p:spTree>
    <p:extLst>
      <p:ext uri="{BB962C8B-B14F-4D97-AF65-F5344CB8AC3E}">
        <p14:creationId xmlns:p14="http://schemas.microsoft.com/office/powerpoint/2010/main" val="27544432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Lean/Agile</a:t>
            </a:r>
            <a:endParaRPr lang="en-AU" dirty="0"/>
          </a:p>
        </p:txBody>
      </p:sp>
      <p:sp>
        <p:nvSpPr>
          <p:cNvPr id="3" name="Content Placeholder 2"/>
          <p:cNvSpPr>
            <a:spLocks noGrp="1"/>
          </p:cNvSpPr>
          <p:nvPr>
            <p:ph idx="1"/>
          </p:nvPr>
        </p:nvSpPr>
        <p:spPr>
          <a:xfrm>
            <a:off x="457200" y="1988840"/>
            <a:ext cx="5686436" cy="4137323"/>
          </a:xfrm>
        </p:spPr>
        <p:txBody>
          <a:bodyPr>
            <a:normAutofit fontScale="92500" lnSpcReduction="10000"/>
          </a:bodyPr>
          <a:lstStyle/>
          <a:p>
            <a:r>
              <a:rPr lang="en-AU" sz="2800" dirty="0" smtClean="0"/>
              <a:t>Based on work of </a:t>
            </a:r>
            <a:r>
              <a:rPr lang="en-AU" sz="2800" dirty="0" err="1" smtClean="0"/>
              <a:t>Demming</a:t>
            </a:r>
            <a:r>
              <a:rPr lang="en-AU" sz="2800" dirty="0" smtClean="0"/>
              <a:t> and others.</a:t>
            </a:r>
          </a:p>
          <a:p>
            <a:r>
              <a:rPr lang="en-AU" sz="2800" dirty="0" smtClean="0"/>
              <a:t>Foundations</a:t>
            </a:r>
          </a:p>
          <a:p>
            <a:pPr lvl="1"/>
            <a:r>
              <a:rPr lang="en-AU" sz="2400" dirty="0" smtClean="0"/>
              <a:t>Delay decisions as late as possible</a:t>
            </a:r>
          </a:p>
          <a:p>
            <a:pPr lvl="1"/>
            <a:r>
              <a:rPr lang="en-AU" sz="2400" dirty="0" smtClean="0">
                <a:solidFill>
                  <a:srgbClr val="000000"/>
                </a:solidFill>
              </a:rPr>
              <a:t>Avoid unnecessary work (that which does not directly give customer value)</a:t>
            </a:r>
          </a:p>
          <a:p>
            <a:pPr lvl="1"/>
            <a:r>
              <a:rPr lang="en-AU" sz="2400" dirty="0" smtClean="0"/>
              <a:t>Avoid “Technical Debt” (unfinished work)</a:t>
            </a:r>
          </a:p>
          <a:p>
            <a:r>
              <a:rPr lang="en-AU" sz="2800" dirty="0" err="1" smtClean="0"/>
              <a:t>Kanban</a:t>
            </a:r>
            <a:r>
              <a:rPr lang="en-AU" sz="2800" dirty="0" smtClean="0"/>
              <a:t> = Development teams pull tasks from a list (“Back Log”) rather than have them assigned</a:t>
            </a:r>
          </a:p>
        </p:txBody>
      </p:sp>
      <p:grpSp>
        <p:nvGrpSpPr>
          <p:cNvPr id="4" name="Group 3"/>
          <p:cNvGrpSpPr/>
          <p:nvPr/>
        </p:nvGrpSpPr>
        <p:grpSpPr>
          <a:xfrm>
            <a:off x="6143625" y="2285981"/>
            <a:ext cx="2880000" cy="2880000"/>
            <a:chOff x="6143625" y="2285981"/>
            <a:chExt cx="2880000" cy="2880000"/>
          </a:xfrm>
        </p:grpSpPr>
        <p:pic>
          <p:nvPicPr>
            <p:cNvPr id="5" name="Picture 2" descr="C:\Users\Anthony\AppData\Local\Microsoft\Windows\Temporary Internet Files\Content.IE5\SLA16O5S\MCj04348750000[1].png"/>
            <p:cNvPicPr>
              <a:picLocks noChangeAspect="1" noChangeArrowheads="1"/>
            </p:cNvPicPr>
            <p:nvPr/>
          </p:nvPicPr>
          <p:blipFill>
            <a:blip r:embed="rId3" cstate="print"/>
            <a:srcRect/>
            <a:stretch>
              <a:fillRect/>
            </a:stretch>
          </p:blipFill>
          <p:spPr bwMode="auto">
            <a:xfrm>
              <a:off x="6143625" y="2285981"/>
              <a:ext cx="2880000" cy="2880000"/>
            </a:xfrm>
            <a:prstGeom prst="rect">
              <a:avLst/>
            </a:prstGeom>
            <a:noFill/>
          </p:spPr>
        </p:pic>
        <p:sp>
          <p:nvSpPr>
            <p:cNvPr id="6" name="&quot;No&quot; Symbol 5"/>
            <p:cNvSpPr/>
            <p:nvPr/>
          </p:nvSpPr>
          <p:spPr>
            <a:xfrm>
              <a:off x="6643702" y="2928934"/>
              <a:ext cx="2000264" cy="183808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Tree>
    <p:extLst>
      <p:ext uri="{BB962C8B-B14F-4D97-AF65-F5344CB8AC3E}">
        <p14:creationId xmlns:p14="http://schemas.microsoft.com/office/powerpoint/2010/main" val="247125952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Additional Software Development Techniques</a:t>
            </a:r>
            <a:endParaRPr lang="en-AU" dirty="0"/>
          </a:p>
        </p:txBody>
      </p:sp>
    </p:spTree>
    <p:extLst>
      <p:ext uri="{BB962C8B-B14F-4D97-AF65-F5344CB8AC3E}">
        <p14:creationId xmlns:p14="http://schemas.microsoft.com/office/powerpoint/2010/main" val="39057786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Exits</a:t>
            </a:r>
          </a:p>
          <a:p>
            <a:pPr lvl="1"/>
            <a:r>
              <a:rPr lang="en-AU" dirty="0" smtClean="0"/>
              <a:t>Toilets</a:t>
            </a:r>
          </a:p>
          <a:p>
            <a:pPr eaLnBrk="1" hangingPunct="1"/>
            <a:r>
              <a:rPr lang="en-AU" dirty="0" smtClean="0"/>
              <a:t>Mobile Phones (discrete</a:t>
            </a:r>
            <a:r>
              <a:rPr lang="en-AU" dirty="0" smtClean="0"/>
              <a:t>)</a:t>
            </a:r>
          </a:p>
          <a:p>
            <a:r>
              <a:rPr lang="en-AU" dirty="0" smtClean="0"/>
              <a:t>These </a:t>
            </a:r>
            <a:r>
              <a:rPr lang="en-AU" dirty="0"/>
              <a:t>slides available at </a:t>
            </a:r>
            <a:r>
              <a:rPr lang="en-AU" dirty="0">
                <a:hlinkClick r:id="rId4"/>
              </a:rPr>
              <a:t>https://github.com/anthonylangsworth/AISACISSP/blob/master/AISA%20CISSP%20-%</a:t>
            </a:r>
            <a:r>
              <a:rPr lang="en-AU" dirty="0" smtClean="0">
                <a:hlinkClick r:id="rId4"/>
              </a:rPr>
              <a:t>20Software%20Development%20Security.pptx?raw=true</a:t>
            </a:r>
            <a:r>
              <a:rPr lang="en-AU" dirty="0" smtClean="0"/>
              <a:t> </a:t>
            </a:r>
            <a:endParaRPr lang="en-AU" dirty="0" smtClean="0"/>
          </a:p>
        </p:txBody>
      </p:sp>
    </p:spTree>
    <p:extLst>
      <p:ext uri="{BB962C8B-B14F-4D97-AF65-F5344CB8AC3E}">
        <p14:creationId xmlns:p14="http://schemas.microsoft.com/office/powerpoint/2010/main" val="25287773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Roles (Simplified)</a:t>
            </a:r>
            <a:endParaRPr lang="en-AU" dirty="0"/>
          </a:p>
        </p:txBody>
      </p:sp>
      <p:sp>
        <p:nvSpPr>
          <p:cNvPr id="3" name="Content Placeholder 2"/>
          <p:cNvSpPr>
            <a:spLocks noGrp="1"/>
          </p:cNvSpPr>
          <p:nvPr>
            <p:ph idx="1"/>
          </p:nvPr>
        </p:nvSpPr>
        <p:spPr/>
        <p:txBody>
          <a:bodyPr/>
          <a:lstStyle/>
          <a:p>
            <a:r>
              <a:rPr lang="en-AU" dirty="0" smtClean="0"/>
              <a:t>Developer (also Programmer, Engineer)</a:t>
            </a:r>
          </a:p>
          <a:p>
            <a:r>
              <a:rPr lang="en-AU" dirty="0" smtClean="0"/>
              <a:t>Tester (also Software Quality Assurance (SQA) Engineer)</a:t>
            </a:r>
          </a:p>
          <a:p>
            <a:r>
              <a:rPr lang="en-AU" dirty="0" smtClean="0"/>
              <a:t>Analyst (also Business Analyst, Architect)</a:t>
            </a:r>
          </a:p>
          <a:p>
            <a:r>
              <a:rPr lang="en-AU" dirty="0" smtClean="0"/>
              <a:t>Manager</a:t>
            </a:r>
          </a:p>
          <a:p>
            <a:r>
              <a:rPr lang="en-AU" dirty="0" smtClean="0"/>
              <a:t>Customer (also User)</a:t>
            </a:r>
          </a:p>
          <a:p>
            <a:endParaRPr lang="en-AU" dirty="0"/>
          </a:p>
        </p:txBody>
      </p:sp>
    </p:spTree>
    <p:extLst>
      <p:ext uri="{BB962C8B-B14F-4D97-AF65-F5344CB8AC3E}">
        <p14:creationId xmlns:p14="http://schemas.microsoft.com/office/powerpoint/2010/main" val="316637673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Meet Requirements</a:t>
            </a:r>
            <a:endParaRPr lang="en-AU" dirty="0"/>
          </a:p>
        </p:txBody>
      </p:sp>
      <p:sp>
        <p:nvSpPr>
          <p:cNvPr id="3" name="Content Placeholder 2"/>
          <p:cNvSpPr>
            <a:spLocks noGrp="1"/>
          </p:cNvSpPr>
          <p:nvPr>
            <p:ph idx="1"/>
          </p:nvPr>
        </p:nvSpPr>
        <p:spPr/>
        <p:txBody>
          <a:bodyPr>
            <a:noAutofit/>
          </a:bodyPr>
          <a:lstStyle/>
          <a:p>
            <a:r>
              <a:rPr lang="en-AU" dirty="0" smtClean="0"/>
              <a:t>Joint Analysis Development (JAD)</a:t>
            </a:r>
          </a:p>
          <a:p>
            <a:pPr lvl="1"/>
            <a:r>
              <a:rPr lang="en-AU" dirty="0" smtClean="0"/>
              <a:t>Customer directly involved with day-to-day development</a:t>
            </a:r>
          </a:p>
          <a:p>
            <a:pPr lvl="1"/>
            <a:r>
              <a:rPr lang="en-AU" dirty="0" smtClean="0"/>
              <a:t>Used when large degree of domain knowledge required</a:t>
            </a:r>
          </a:p>
          <a:p>
            <a:pPr lvl="1"/>
            <a:r>
              <a:rPr lang="en-AU" dirty="0" smtClean="0"/>
              <a:t>Part of XP, Agile and Scrum</a:t>
            </a:r>
          </a:p>
          <a:p>
            <a:pPr>
              <a:buNone/>
            </a:pPr>
            <a:endParaRPr lang="en-AU" dirty="0"/>
          </a:p>
        </p:txBody>
      </p:sp>
    </p:spTree>
    <p:extLst>
      <p:ext uri="{BB962C8B-B14F-4D97-AF65-F5344CB8AC3E}">
        <p14:creationId xmlns:p14="http://schemas.microsoft.com/office/powerpoint/2010/main" val="40493664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Clarify Solution</a:t>
            </a:r>
            <a:endParaRPr lang="en-AU" dirty="0"/>
          </a:p>
        </p:txBody>
      </p:sp>
      <p:sp>
        <p:nvSpPr>
          <p:cNvPr id="3" name="Content Placeholder 2"/>
          <p:cNvSpPr>
            <a:spLocks noGrp="1"/>
          </p:cNvSpPr>
          <p:nvPr>
            <p:ph idx="1"/>
          </p:nvPr>
        </p:nvSpPr>
        <p:spPr/>
        <p:txBody>
          <a:bodyPr>
            <a:normAutofit/>
          </a:bodyPr>
          <a:lstStyle/>
          <a:p>
            <a:r>
              <a:rPr lang="en-AU" dirty="0" smtClean="0"/>
              <a:t>Prototyping</a:t>
            </a:r>
          </a:p>
          <a:p>
            <a:pPr lvl="1"/>
            <a:r>
              <a:rPr lang="en-AU" dirty="0" smtClean="0"/>
              <a:t>Write “quick and dirty” application to demonstrate or investigate idea</a:t>
            </a:r>
          </a:p>
          <a:p>
            <a:pPr lvl="1"/>
            <a:r>
              <a:rPr lang="en-AU" dirty="0" smtClean="0"/>
              <a:t>Good for customer feedback</a:t>
            </a:r>
          </a:p>
          <a:p>
            <a:pPr lvl="1"/>
            <a:r>
              <a:rPr lang="en-AU" dirty="0" smtClean="0"/>
              <a:t>Prototype sometimes becomes final product (with no security designed in)</a:t>
            </a:r>
          </a:p>
          <a:p>
            <a:endParaRPr lang="en-AU" dirty="0"/>
          </a:p>
        </p:txBody>
      </p:sp>
    </p:spTree>
    <p:extLst>
      <p:ext uri="{BB962C8B-B14F-4D97-AF65-F5344CB8AC3E}">
        <p14:creationId xmlns:p14="http://schemas.microsoft.com/office/powerpoint/2010/main" val="65593973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Increase Quality</a:t>
            </a:r>
            <a:endParaRPr lang="en-AU" dirty="0"/>
          </a:p>
        </p:txBody>
      </p:sp>
      <p:sp>
        <p:nvSpPr>
          <p:cNvPr id="3" name="Content Placeholder 2"/>
          <p:cNvSpPr>
            <a:spLocks noGrp="1"/>
          </p:cNvSpPr>
          <p:nvPr>
            <p:ph idx="1"/>
          </p:nvPr>
        </p:nvSpPr>
        <p:spPr/>
        <p:txBody>
          <a:bodyPr>
            <a:noAutofit/>
          </a:bodyPr>
          <a:lstStyle/>
          <a:p>
            <a:r>
              <a:rPr lang="en-AU" dirty="0" smtClean="0"/>
              <a:t>Continuous Integration</a:t>
            </a:r>
          </a:p>
          <a:p>
            <a:pPr lvl="1"/>
            <a:r>
              <a:rPr lang="en-AU" dirty="0" smtClean="0"/>
              <a:t>Building application and running automated tests after each source code modification</a:t>
            </a:r>
          </a:p>
          <a:p>
            <a:pPr lvl="1"/>
            <a:r>
              <a:rPr lang="en-AU" dirty="0" smtClean="0"/>
              <a:t>Find bugs as soon as possible</a:t>
            </a:r>
          </a:p>
          <a:p>
            <a:pPr lvl="1"/>
            <a:r>
              <a:rPr lang="en-AU" dirty="0" smtClean="0"/>
              <a:t>Limits loss of productivity to other developers and QA</a:t>
            </a:r>
          </a:p>
          <a:p>
            <a:pPr>
              <a:buNone/>
            </a:pPr>
            <a:endParaRPr lang="en-AU" dirty="0"/>
          </a:p>
        </p:txBody>
      </p:sp>
    </p:spTree>
    <p:extLst>
      <p:ext uri="{BB962C8B-B14F-4D97-AF65-F5344CB8AC3E}">
        <p14:creationId xmlns:p14="http://schemas.microsoft.com/office/powerpoint/2010/main" val="10735107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Increase Quality</a:t>
            </a:r>
            <a:endParaRPr lang="en-AU" dirty="0"/>
          </a:p>
        </p:txBody>
      </p:sp>
      <p:sp>
        <p:nvSpPr>
          <p:cNvPr id="3" name="Content Placeholder 2"/>
          <p:cNvSpPr>
            <a:spLocks noGrp="1"/>
          </p:cNvSpPr>
          <p:nvPr>
            <p:ph idx="1"/>
          </p:nvPr>
        </p:nvSpPr>
        <p:spPr/>
        <p:txBody>
          <a:bodyPr>
            <a:noAutofit/>
          </a:bodyPr>
          <a:lstStyle/>
          <a:p>
            <a:r>
              <a:rPr lang="en-AU" dirty="0" smtClean="0"/>
              <a:t>Clean Room/Zero Defect</a:t>
            </a:r>
          </a:p>
          <a:p>
            <a:pPr lvl="1"/>
            <a:r>
              <a:rPr lang="en-AU" dirty="0" smtClean="0"/>
              <a:t>Developers work without compiler and provide source to QA who compile and test it. Code must pass all tests.</a:t>
            </a:r>
          </a:p>
          <a:p>
            <a:pPr lvl="1"/>
            <a:r>
              <a:rPr lang="en-AU" dirty="0" smtClean="0"/>
              <a:t>More time in analysis and design.</a:t>
            </a:r>
          </a:p>
          <a:p>
            <a:r>
              <a:rPr lang="en-AU" dirty="0" smtClean="0"/>
              <a:t>Test Driven Development (TDD)</a:t>
            </a:r>
          </a:p>
          <a:p>
            <a:pPr lvl="1"/>
            <a:r>
              <a:rPr lang="en-AU" dirty="0" smtClean="0"/>
              <a:t>Write automated tests first then write code</a:t>
            </a:r>
          </a:p>
          <a:p>
            <a:pPr lvl="1"/>
            <a:r>
              <a:rPr lang="en-AU" dirty="0" smtClean="0"/>
              <a:t>Tests can be reused for future changes</a:t>
            </a:r>
          </a:p>
          <a:p>
            <a:pPr>
              <a:buNone/>
            </a:pPr>
            <a:endParaRPr lang="en-AU" dirty="0"/>
          </a:p>
        </p:txBody>
      </p:sp>
    </p:spTree>
    <p:extLst>
      <p:ext uri="{BB962C8B-B14F-4D97-AF65-F5344CB8AC3E}">
        <p14:creationId xmlns:p14="http://schemas.microsoft.com/office/powerpoint/2010/main" val="11067331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Techniques</a:t>
            </a:r>
            <a:br>
              <a:rPr lang="en-AU" dirty="0" smtClean="0"/>
            </a:br>
            <a:r>
              <a:rPr lang="en-AU" dirty="0" smtClean="0"/>
              <a:t>Aim: Reduce Development Time</a:t>
            </a:r>
            <a:endParaRPr lang="en-AU" dirty="0"/>
          </a:p>
        </p:txBody>
      </p:sp>
      <p:sp>
        <p:nvSpPr>
          <p:cNvPr id="3" name="Content Placeholder 2"/>
          <p:cNvSpPr>
            <a:spLocks noGrp="1"/>
          </p:cNvSpPr>
          <p:nvPr>
            <p:ph idx="1"/>
          </p:nvPr>
        </p:nvSpPr>
        <p:spPr/>
        <p:txBody>
          <a:bodyPr>
            <a:normAutofit/>
          </a:bodyPr>
          <a:lstStyle/>
          <a:p>
            <a:r>
              <a:rPr lang="en-AU" dirty="0" smtClean="0"/>
              <a:t>Rapid Application Development (RAD)</a:t>
            </a:r>
          </a:p>
          <a:p>
            <a:pPr lvl="1"/>
            <a:r>
              <a:rPr lang="en-AU" dirty="0" smtClean="0"/>
              <a:t>Use special tools such as Computer Aided Software Engineering (CASE) tools</a:t>
            </a:r>
          </a:p>
          <a:p>
            <a:pPr lvl="1"/>
            <a:r>
              <a:rPr lang="en-AU" dirty="0" smtClean="0"/>
              <a:t>Start writing code straight away. Tools reduce cost of common changes. </a:t>
            </a:r>
          </a:p>
          <a:p>
            <a:pPr lvl="1"/>
            <a:r>
              <a:rPr lang="en-AU" dirty="0" smtClean="0"/>
              <a:t>Used for short deadlines, well understood problems and well understood solutions</a:t>
            </a:r>
          </a:p>
          <a:p>
            <a:pPr lvl="1"/>
            <a:r>
              <a:rPr lang="en-AU" dirty="0" smtClean="0"/>
              <a:t>Can have long term quality issues</a:t>
            </a:r>
          </a:p>
          <a:p>
            <a:endParaRPr lang="en-AU" dirty="0"/>
          </a:p>
        </p:txBody>
      </p:sp>
    </p:spTree>
    <p:extLst>
      <p:ext uri="{BB962C8B-B14F-4D97-AF65-F5344CB8AC3E}">
        <p14:creationId xmlns:p14="http://schemas.microsoft.com/office/powerpoint/2010/main" val="35059517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Developer</a:t>
            </a:r>
            <a:endParaRPr lang="en-AU" dirty="0"/>
          </a:p>
        </p:txBody>
      </p:sp>
      <p:sp>
        <p:nvSpPr>
          <p:cNvPr id="3" name="Content Placeholder 2"/>
          <p:cNvSpPr>
            <a:spLocks noGrp="1"/>
          </p:cNvSpPr>
          <p:nvPr>
            <p:ph idx="1"/>
          </p:nvPr>
        </p:nvSpPr>
        <p:spPr/>
        <p:txBody>
          <a:bodyPr/>
          <a:lstStyle/>
          <a:p>
            <a:r>
              <a:rPr lang="en-AU" dirty="0" smtClean="0"/>
              <a:t>?</a:t>
            </a:r>
          </a:p>
          <a:p>
            <a:pPr>
              <a:buNone/>
            </a:pPr>
            <a:endParaRPr lang="en-AU" dirty="0" smtClean="0"/>
          </a:p>
        </p:txBody>
      </p:sp>
    </p:spTree>
    <p:extLst>
      <p:ext uri="{BB962C8B-B14F-4D97-AF65-F5344CB8AC3E}">
        <p14:creationId xmlns:p14="http://schemas.microsoft.com/office/powerpoint/2010/main" val="66251801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Developer</a:t>
            </a:r>
            <a:endParaRPr lang="en-AU" dirty="0"/>
          </a:p>
        </p:txBody>
      </p:sp>
      <p:sp>
        <p:nvSpPr>
          <p:cNvPr id="3" name="Content Placeholder 2"/>
          <p:cNvSpPr>
            <a:spLocks noGrp="1"/>
          </p:cNvSpPr>
          <p:nvPr>
            <p:ph idx="1"/>
          </p:nvPr>
        </p:nvSpPr>
        <p:spPr/>
        <p:txBody>
          <a:bodyPr/>
          <a:lstStyle/>
          <a:p>
            <a:r>
              <a:rPr lang="en-AU" dirty="0" smtClean="0"/>
              <a:t>Given or produces a design based on requirements </a:t>
            </a:r>
          </a:p>
          <a:p>
            <a:r>
              <a:rPr lang="en-AU" dirty="0" smtClean="0"/>
              <a:t>Writes code in one or more programming languages to implement design</a:t>
            </a:r>
          </a:p>
          <a:p>
            <a:r>
              <a:rPr lang="en-AU" dirty="0" smtClean="0"/>
              <a:t>Uses separate development system or environment to production</a:t>
            </a:r>
          </a:p>
          <a:p>
            <a:pPr>
              <a:buNone/>
            </a:pPr>
            <a:endParaRPr lang="en-AU" dirty="0" smtClean="0"/>
          </a:p>
        </p:txBody>
      </p:sp>
    </p:spTree>
    <p:extLst>
      <p:ext uri="{BB962C8B-B14F-4D97-AF65-F5344CB8AC3E}">
        <p14:creationId xmlns:p14="http://schemas.microsoft.com/office/powerpoint/2010/main" val="90547434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Tester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249847853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Tester</a:t>
            </a:r>
            <a:endParaRPr lang="en-AU" dirty="0"/>
          </a:p>
        </p:txBody>
      </p:sp>
      <p:sp>
        <p:nvSpPr>
          <p:cNvPr id="3" name="Content Placeholder 2"/>
          <p:cNvSpPr>
            <a:spLocks noGrp="1"/>
          </p:cNvSpPr>
          <p:nvPr>
            <p:ph idx="1"/>
          </p:nvPr>
        </p:nvSpPr>
        <p:spPr/>
        <p:txBody>
          <a:bodyPr>
            <a:normAutofit lnSpcReduction="10000"/>
          </a:bodyPr>
          <a:lstStyle/>
          <a:p>
            <a:r>
              <a:rPr lang="en-AU" dirty="0" smtClean="0"/>
              <a:t>Verifies application meets requirements</a:t>
            </a:r>
          </a:p>
          <a:p>
            <a:r>
              <a:rPr lang="en-AU" dirty="0" smtClean="0"/>
              <a:t>Writes and follows “Test plan” = Series of actions that uses each feature and describes expected result</a:t>
            </a:r>
          </a:p>
          <a:p>
            <a:r>
              <a:rPr lang="en-AU" dirty="0" smtClean="0"/>
              <a:t>Tests on a separate test system to production</a:t>
            </a:r>
          </a:p>
          <a:p>
            <a:r>
              <a:rPr lang="en-AU" dirty="0" smtClean="0"/>
              <a:t>Deviation from expected behaviour is logged in bug tracking system</a:t>
            </a:r>
            <a:endParaRPr lang="en-AU" dirty="0"/>
          </a:p>
        </p:txBody>
      </p:sp>
    </p:spTree>
    <p:extLst>
      <p:ext uri="{BB962C8B-B14F-4D97-AF65-F5344CB8AC3E}">
        <p14:creationId xmlns:p14="http://schemas.microsoft.com/office/powerpoint/2010/main" val="8105345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Analyst</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408210340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Analyst</a:t>
            </a:r>
            <a:endParaRPr lang="en-AU" dirty="0"/>
          </a:p>
        </p:txBody>
      </p:sp>
      <p:sp>
        <p:nvSpPr>
          <p:cNvPr id="3" name="Content Placeholder 2"/>
          <p:cNvSpPr>
            <a:spLocks noGrp="1"/>
          </p:cNvSpPr>
          <p:nvPr>
            <p:ph idx="1"/>
          </p:nvPr>
        </p:nvSpPr>
        <p:spPr/>
        <p:txBody>
          <a:bodyPr/>
          <a:lstStyle/>
          <a:p>
            <a:r>
              <a:rPr lang="en-AU" dirty="0" smtClean="0"/>
              <a:t>Extracts requirements from customers </a:t>
            </a:r>
          </a:p>
          <a:p>
            <a:r>
              <a:rPr lang="en-AU" dirty="0" smtClean="0"/>
              <a:t>Adds additional requirements not given by customers, e.g. security, availability, performance</a:t>
            </a:r>
          </a:p>
          <a:p>
            <a:r>
              <a:rPr lang="en-AU" dirty="0" smtClean="0"/>
              <a:t>Provides high level design for developers</a:t>
            </a:r>
          </a:p>
          <a:p>
            <a:r>
              <a:rPr lang="en-AU" dirty="0" smtClean="0"/>
              <a:t>Only needed for large or complex projects</a:t>
            </a:r>
          </a:p>
        </p:txBody>
      </p:sp>
    </p:spTree>
    <p:extLst>
      <p:ext uri="{BB962C8B-B14F-4D97-AF65-F5344CB8AC3E}">
        <p14:creationId xmlns:p14="http://schemas.microsoft.com/office/powerpoint/2010/main" val="257805878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Manager</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45841574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Manager</a:t>
            </a:r>
            <a:endParaRPr lang="en-AU" dirty="0"/>
          </a:p>
        </p:txBody>
      </p:sp>
      <p:sp>
        <p:nvSpPr>
          <p:cNvPr id="3" name="Content Placeholder 2"/>
          <p:cNvSpPr>
            <a:spLocks noGrp="1"/>
          </p:cNvSpPr>
          <p:nvPr>
            <p:ph idx="1"/>
          </p:nvPr>
        </p:nvSpPr>
        <p:spPr/>
        <p:txBody>
          <a:bodyPr/>
          <a:lstStyle/>
          <a:p>
            <a:r>
              <a:rPr lang="en-AU" dirty="0" smtClean="0"/>
              <a:t>Ensures lifecycle is followed</a:t>
            </a:r>
          </a:p>
          <a:p>
            <a:r>
              <a:rPr lang="en-AU" dirty="0" smtClean="0"/>
              <a:t>Identifies and prioritises tasks</a:t>
            </a:r>
          </a:p>
          <a:p>
            <a:r>
              <a:rPr lang="en-AU" dirty="0" smtClean="0"/>
              <a:t>Assigns tasks to analysts, developers and testers</a:t>
            </a:r>
          </a:p>
          <a:p>
            <a:r>
              <a:rPr lang="en-AU" dirty="0" smtClean="0"/>
              <a:t>Ultimately responsible to customer (internal or external)</a:t>
            </a:r>
          </a:p>
        </p:txBody>
      </p:sp>
    </p:spTree>
    <p:extLst>
      <p:ext uri="{BB962C8B-B14F-4D97-AF65-F5344CB8AC3E}">
        <p14:creationId xmlns:p14="http://schemas.microsoft.com/office/powerpoint/2010/main" val="296533606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Customer</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39343673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83467942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Roles</a:t>
            </a:r>
            <a:br>
              <a:rPr lang="en-AU" dirty="0" smtClean="0"/>
            </a:br>
            <a:r>
              <a:rPr lang="en-AU" dirty="0" smtClean="0"/>
              <a:t>Customer</a:t>
            </a:r>
            <a:endParaRPr lang="en-AU" dirty="0"/>
          </a:p>
        </p:txBody>
      </p:sp>
      <p:sp>
        <p:nvSpPr>
          <p:cNvPr id="3" name="Content Placeholder 2"/>
          <p:cNvSpPr>
            <a:spLocks noGrp="1"/>
          </p:cNvSpPr>
          <p:nvPr>
            <p:ph idx="1"/>
          </p:nvPr>
        </p:nvSpPr>
        <p:spPr/>
        <p:txBody>
          <a:bodyPr/>
          <a:lstStyle/>
          <a:p>
            <a:r>
              <a:rPr lang="en-AU" dirty="0" smtClean="0"/>
              <a:t>Provides requirements</a:t>
            </a:r>
          </a:p>
          <a:p>
            <a:r>
              <a:rPr lang="en-AU" dirty="0" smtClean="0"/>
              <a:t>Funds development</a:t>
            </a:r>
          </a:p>
          <a:p>
            <a:r>
              <a:rPr lang="en-AU" dirty="0" smtClean="0"/>
              <a:t>Uses completed system</a:t>
            </a:r>
          </a:p>
        </p:txBody>
      </p:sp>
    </p:spTree>
    <p:extLst>
      <p:ext uri="{BB962C8B-B14F-4D97-AF65-F5344CB8AC3E}">
        <p14:creationId xmlns:p14="http://schemas.microsoft.com/office/powerpoint/2010/main" val="149473218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a:t>
            </a:r>
            <a:endParaRPr lang="en-AU" dirty="0"/>
          </a:p>
        </p:txBody>
      </p:sp>
      <p:sp>
        <p:nvSpPr>
          <p:cNvPr id="3" name="Content Placeholder 2"/>
          <p:cNvSpPr>
            <a:spLocks noGrp="1"/>
          </p:cNvSpPr>
          <p:nvPr>
            <p:ph idx="1"/>
          </p:nvPr>
        </p:nvSpPr>
        <p:spPr/>
        <p:txBody>
          <a:bodyPr>
            <a:normAutofit/>
          </a:bodyPr>
          <a:lstStyle/>
          <a:p>
            <a:r>
              <a:rPr lang="en-AU" sz="3000" dirty="0" smtClean="0"/>
              <a:t>Machine Code = ?</a:t>
            </a:r>
          </a:p>
          <a:p>
            <a:pPr marL="457200" lvl="1" indent="0">
              <a:buNone/>
            </a:pPr>
            <a:r>
              <a:rPr lang="en-AU" sz="2600" dirty="0"/>
              <a:t/>
            </a:r>
            <a:br>
              <a:rPr lang="en-AU" sz="2600" dirty="0"/>
            </a:br>
            <a:endParaRPr lang="en-AU" sz="2600" dirty="0" smtClean="0"/>
          </a:p>
          <a:p>
            <a:pPr lvl="1"/>
            <a:endParaRPr lang="en-AU" sz="2600" dirty="0" smtClean="0"/>
          </a:p>
          <a:p>
            <a:r>
              <a:rPr lang="en-AU" sz="3000" dirty="0" smtClean="0"/>
              <a:t>Assembler = ?</a:t>
            </a:r>
            <a:r>
              <a:rPr lang="en-AU" sz="3000" dirty="0"/>
              <a:t/>
            </a:r>
            <a:br>
              <a:rPr lang="en-AU" sz="3000" dirty="0"/>
            </a:br>
            <a:endParaRPr lang="en-AU" sz="3000" dirty="0" smtClean="0"/>
          </a:p>
          <a:p>
            <a:pPr lvl="1"/>
            <a:endParaRPr lang="en-AU" dirty="0"/>
          </a:p>
          <a:p>
            <a:pPr lvl="1"/>
            <a:endParaRPr lang="en-AU" dirty="0" smtClean="0"/>
          </a:p>
        </p:txBody>
      </p:sp>
    </p:spTree>
    <p:extLst>
      <p:ext uri="{BB962C8B-B14F-4D97-AF65-F5344CB8AC3E}">
        <p14:creationId xmlns:p14="http://schemas.microsoft.com/office/powerpoint/2010/main" val="428409454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a:t>
            </a:r>
            <a:endParaRPr lang="en-AU" dirty="0"/>
          </a:p>
        </p:txBody>
      </p:sp>
      <p:sp>
        <p:nvSpPr>
          <p:cNvPr id="3" name="Content Placeholder 2"/>
          <p:cNvSpPr>
            <a:spLocks noGrp="1"/>
          </p:cNvSpPr>
          <p:nvPr>
            <p:ph idx="1"/>
          </p:nvPr>
        </p:nvSpPr>
        <p:spPr/>
        <p:txBody>
          <a:bodyPr>
            <a:normAutofit fontScale="92500"/>
          </a:bodyPr>
          <a:lstStyle/>
          <a:p>
            <a:r>
              <a:rPr lang="en-AU" dirty="0" smtClean="0"/>
              <a:t>Machine Code = Raw computer instructions</a:t>
            </a:r>
          </a:p>
          <a:p>
            <a:pPr lvl="1"/>
            <a:r>
              <a:rPr lang="en-AU" dirty="0" smtClean="0"/>
              <a:t>Extremely time consuming and difficult to program</a:t>
            </a:r>
          </a:p>
          <a:p>
            <a:pPr lvl="1"/>
            <a:r>
              <a:rPr lang="en-AU" dirty="0" smtClean="0"/>
              <a:t>Not used</a:t>
            </a:r>
          </a:p>
          <a:p>
            <a:r>
              <a:rPr lang="en-AU" dirty="0" smtClean="0"/>
              <a:t>Assembler = Gives short mnemonics to machine code instructions</a:t>
            </a:r>
          </a:p>
          <a:p>
            <a:pPr lvl="1"/>
            <a:r>
              <a:rPr lang="en-AU" dirty="0" smtClean="0"/>
              <a:t>Used for some execution time critical code</a:t>
            </a:r>
          </a:p>
          <a:p>
            <a:pPr lvl="1"/>
            <a:r>
              <a:rPr lang="en-AU" dirty="0" smtClean="0"/>
              <a:t>Sometimes used for viewing executing code</a:t>
            </a:r>
          </a:p>
        </p:txBody>
      </p:sp>
    </p:spTree>
    <p:extLst>
      <p:ext uri="{BB962C8B-B14F-4D97-AF65-F5344CB8AC3E}">
        <p14:creationId xmlns:p14="http://schemas.microsoft.com/office/powerpoint/2010/main" val="35492040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Assembler and Machine Code Example</a:t>
            </a:r>
            <a:endParaRPr lang="en-AU" dirty="0"/>
          </a:p>
        </p:txBody>
      </p:sp>
      <p:sp>
        <p:nvSpPr>
          <p:cNvPr id="3" name="Content Placeholder 2"/>
          <p:cNvSpPr>
            <a:spLocks noGrp="1"/>
          </p:cNvSpPr>
          <p:nvPr>
            <p:ph idx="1"/>
          </p:nvPr>
        </p:nvSpPr>
        <p:spPr>
          <a:xfrm>
            <a:off x="428596" y="1600200"/>
            <a:ext cx="8286808" cy="4525963"/>
          </a:xfrm>
        </p:spPr>
        <p:txBody>
          <a:bodyPr>
            <a:normAutofit/>
          </a:bodyPr>
          <a:lstStyle/>
          <a:p>
            <a:pPr defTabSz="360000">
              <a:buNone/>
            </a:pPr>
            <a:endParaRPr lang="en-AU" sz="2000" dirty="0" smtClean="0">
              <a:solidFill>
                <a:srgbClr val="00B050"/>
              </a:solidFill>
            </a:endParaRPr>
          </a:p>
          <a:p>
            <a:pPr defTabSz="360000">
              <a:buNone/>
            </a:pPr>
            <a:endParaRPr lang="en-AU" sz="2000" dirty="0" smtClean="0">
              <a:solidFill>
                <a:srgbClr val="00B050"/>
              </a:solidFill>
            </a:endParaRPr>
          </a:p>
          <a:p>
            <a:pPr defTabSz="360000">
              <a:buNone/>
            </a:pPr>
            <a:endParaRPr lang="en-AU" sz="2000" dirty="0" smtClean="0">
              <a:solidFill>
                <a:srgbClr val="00B050"/>
              </a:solidFill>
            </a:endParaRPr>
          </a:p>
          <a:p>
            <a:pPr defTabSz="360000">
              <a:buNone/>
            </a:pPr>
            <a:r>
              <a:rPr lang="en-AU" sz="2000" dirty="0" err="1" smtClean="0">
                <a:solidFill>
                  <a:srgbClr val="00B050"/>
                </a:solidFill>
              </a:rPr>
              <a:t>Console.Out.WriteLine</a:t>
            </a:r>
            <a:r>
              <a:rPr lang="en-AU" sz="2000" dirty="0" smtClean="0">
                <a:solidFill>
                  <a:srgbClr val="00B050"/>
                </a:solidFill>
              </a:rPr>
              <a:t>(“Hello, AISA!");</a:t>
            </a:r>
          </a:p>
          <a:p>
            <a:pPr defTabSz="360000">
              <a:buNone/>
            </a:pPr>
            <a:r>
              <a:rPr lang="en-AU" sz="2000" dirty="0" smtClean="0"/>
              <a:t>0000005d </a:t>
            </a:r>
            <a:r>
              <a:rPr lang="en-AU" sz="2000" dirty="0" smtClean="0">
                <a:solidFill>
                  <a:srgbClr val="FF0000"/>
                </a:solidFill>
              </a:rPr>
              <a:t>E8 16 67 48 78</a:t>
            </a:r>
            <a:r>
              <a:rPr lang="en-AU" sz="2000" dirty="0" smtClean="0"/>
              <a:t>		</a:t>
            </a:r>
            <a:r>
              <a:rPr lang="en-AU" sz="2000" dirty="0" smtClean="0">
                <a:solidFill>
                  <a:srgbClr val="0070C0"/>
                </a:solidFill>
              </a:rPr>
              <a:t>call	78486778 </a:t>
            </a:r>
          </a:p>
          <a:p>
            <a:pPr defTabSz="360000">
              <a:buNone/>
            </a:pPr>
            <a:r>
              <a:rPr lang="en-AU" sz="2000" dirty="0" smtClean="0"/>
              <a:t>00000062 </a:t>
            </a:r>
            <a:r>
              <a:rPr lang="en-AU" sz="2000" dirty="0" smtClean="0">
                <a:solidFill>
                  <a:srgbClr val="FF0000"/>
                </a:solidFill>
              </a:rPr>
              <a:t>89 45 A4</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[ebp-5Ch],</a:t>
            </a:r>
            <a:r>
              <a:rPr lang="en-AU" sz="2000" dirty="0" err="1" smtClean="0">
                <a:solidFill>
                  <a:srgbClr val="0070C0"/>
                </a:solidFill>
              </a:rPr>
              <a:t>eax</a:t>
            </a:r>
            <a:r>
              <a:rPr lang="en-AU" sz="2000" dirty="0" smtClean="0">
                <a:solidFill>
                  <a:srgbClr val="0070C0"/>
                </a:solidFill>
              </a:rPr>
              <a:t> </a:t>
            </a:r>
          </a:p>
          <a:p>
            <a:pPr defTabSz="360000">
              <a:buNone/>
            </a:pPr>
            <a:r>
              <a:rPr lang="en-AU" sz="2000" dirty="0" smtClean="0"/>
              <a:t>00000065 </a:t>
            </a:r>
            <a:r>
              <a:rPr lang="en-AU" sz="2000" dirty="0" smtClean="0">
                <a:solidFill>
                  <a:srgbClr val="FF0000"/>
                </a:solidFill>
              </a:rPr>
              <a:t>8B 15 88 20 54 03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edx,dword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a:t>
            </a:r>
            <a:r>
              <a:rPr lang="en-AU" sz="2000" dirty="0" err="1" smtClean="0">
                <a:solidFill>
                  <a:srgbClr val="0070C0"/>
                </a:solidFill>
              </a:rPr>
              <a:t>ds</a:t>
            </a:r>
            <a:r>
              <a:rPr lang="en-AU" sz="2000" dirty="0" smtClean="0">
                <a:solidFill>
                  <a:srgbClr val="0070C0"/>
                </a:solidFill>
              </a:rPr>
              <a:t>:[03542088h] </a:t>
            </a:r>
          </a:p>
          <a:p>
            <a:pPr defTabSz="360000">
              <a:buNone/>
            </a:pPr>
            <a:r>
              <a:rPr lang="en-AU" sz="2000" dirty="0" smtClean="0"/>
              <a:t>0000006b </a:t>
            </a:r>
            <a:r>
              <a:rPr lang="en-AU" sz="2000" dirty="0" smtClean="0">
                <a:solidFill>
                  <a:srgbClr val="FF0000"/>
                </a:solidFill>
              </a:rPr>
              <a:t>8B 4D A4</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ecx,dword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[ebp-5Ch] </a:t>
            </a:r>
          </a:p>
          <a:p>
            <a:pPr defTabSz="360000">
              <a:buNone/>
            </a:pPr>
            <a:r>
              <a:rPr lang="en-AU" sz="2000" dirty="0" smtClean="0"/>
              <a:t>0000006e </a:t>
            </a:r>
            <a:r>
              <a:rPr lang="en-AU" sz="2000" dirty="0" smtClean="0">
                <a:solidFill>
                  <a:srgbClr val="FF0000"/>
                </a:solidFill>
              </a:rPr>
              <a:t>8B 01</a:t>
            </a:r>
            <a:r>
              <a:rPr lang="en-AU" sz="2000" dirty="0" smtClean="0"/>
              <a:t>					</a:t>
            </a:r>
            <a:r>
              <a:rPr lang="en-AU" sz="2000" dirty="0" err="1" smtClean="0">
                <a:solidFill>
                  <a:srgbClr val="0070C0"/>
                </a:solidFill>
              </a:rPr>
              <a:t>mov</a:t>
            </a:r>
            <a:r>
              <a:rPr lang="en-AU" sz="2000" dirty="0" smtClean="0">
                <a:solidFill>
                  <a:srgbClr val="0070C0"/>
                </a:solidFill>
              </a:rPr>
              <a:t>	</a:t>
            </a:r>
            <a:r>
              <a:rPr lang="en-AU" sz="2000" dirty="0" err="1" smtClean="0">
                <a:solidFill>
                  <a:srgbClr val="0070C0"/>
                </a:solidFill>
              </a:rPr>
              <a:t>eax,dword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a:t>
            </a:r>
            <a:r>
              <a:rPr lang="en-AU" sz="2000" dirty="0" err="1" smtClean="0">
                <a:solidFill>
                  <a:srgbClr val="0070C0"/>
                </a:solidFill>
              </a:rPr>
              <a:t>ecx</a:t>
            </a:r>
            <a:r>
              <a:rPr lang="en-AU" sz="2000" dirty="0" smtClean="0">
                <a:solidFill>
                  <a:srgbClr val="0070C0"/>
                </a:solidFill>
              </a:rPr>
              <a:t>] </a:t>
            </a:r>
          </a:p>
          <a:p>
            <a:pPr defTabSz="360000">
              <a:buNone/>
            </a:pPr>
            <a:r>
              <a:rPr lang="en-AU" sz="2000" dirty="0" smtClean="0"/>
              <a:t>00000070 </a:t>
            </a:r>
            <a:r>
              <a:rPr lang="en-AU" sz="2000" dirty="0" smtClean="0">
                <a:solidFill>
                  <a:srgbClr val="FF0000"/>
                </a:solidFill>
              </a:rPr>
              <a:t>FF 90 D8 00 00 00</a:t>
            </a:r>
            <a:r>
              <a:rPr lang="en-AU" sz="2000" dirty="0" smtClean="0"/>
              <a:t>	</a:t>
            </a:r>
            <a:r>
              <a:rPr lang="en-AU" sz="2000" dirty="0" smtClean="0">
                <a:solidFill>
                  <a:srgbClr val="0070C0"/>
                </a:solidFill>
              </a:rPr>
              <a:t>call	</a:t>
            </a:r>
            <a:r>
              <a:rPr lang="en-AU" sz="2000" dirty="0" err="1" smtClean="0">
                <a:solidFill>
                  <a:srgbClr val="0070C0"/>
                </a:solidFill>
              </a:rPr>
              <a:t>dword</a:t>
            </a:r>
            <a:r>
              <a:rPr lang="en-AU" sz="2000" dirty="0" smtClean="0">
                <a:solidFill>
                  <a:srgbClr val="0070C0"/>
                </a:solidFill>
              </a:rPr>
              <a:t> </a:t>
            </a:r>
            <a:r>
              <a:rPr lang="en-AU" sz="2000" dirty="0" err="1" smtClean="0">
                <a:solidFill>
                  <a:srgbClr val="0070C0"/>
                </a:solidFill>
              </a:rPr>
              <a:t>ptr</a:t>
            </a:r>
            <a:r>
              <a:rPr lang="en-AU" sz="2000" dirty="0" smtClean="0">
                <a:solidFill>
                  <a:srgbClr val="0070C0"/>
                </a:solidFill>
              </a:rPr>
              <a:t> [eax+000000D8h] </a:t>
            </a:r>
          </a:p>
        </p:txBody>
      </p:sp>
      <p:sp>
        <p:nvSpPr>
          <p:cNvPr id="4" name="TextBox 3"/>
          <p:cNvSpPr txBox="1"/>
          <p:nvPr/>
        </p:nvSpPr>
        <p:spPr>
          <a:xfrm>
            <a:off x="1691680" y="5517232"/>
            <a:ext cx="5429288" cy="400110"/>
          </a:xfrm>
          <a:prstGeom prst="rect">
            <a:avLst/>
          </a:prstGeom>
          <a:noFill/>
        </p:spPr>
        <p:txBody>
          <a:bodyPr wrap="square" rtlCol="0">
            <a:spAutoFit/>
          </a:bodyPr>
          <a:lstStyle/>
          <a:p>
            <a:pPr algn="ctr"/>
            <a:r>
              <a:rPr lang="en-AU" sz="2000" dirty="0" smtClean="0"/>
              <a:t>Key: </a:t>
            </a:r>
            <a:r>
              <a:rPr lang="en-AU" sz="2000" dirty="0" smtClean="0">
                <a:solidFill>
                  <a:srgbClr val="FF0000"/>
                </a:solidFill>
              </a:rPr>
              <a:t>Machine Code </a:t>
            </a:r>
            <a:r>
              <a:rPr lang="en-AU" sz="2000" dirty="0" smtClean="0">
                <a:solidFill>
                  <a:srgbClr val="0070C0"/>
                </a:solidFill>
              </a:rPr>
              <a:t>Assembler Code </a:t>
            </a:r>
            <a:r>
              <a:rPr lang="en-AU" sz="2000" dirty="0" smtClean="0">
                <a:solidFill>
                  <a:srgbClr val="00B050"/>
                </a:solidFill>
              </a:rPr>
              <a:t>C#</a:t>
            </a:r>
            <a:endParaRPr lang="en-AU" sz="2000" dirty="0">
              <a:solidFill>
                <a:srgbClr val="00B050"/>
              </a:solidFill>
            </a:endParaRPr>
          </a:p>
        </p:txBody>
      </p:sp>
    </p:spTree>
    <p:extLst>
      <p:ext uri="{BB962C8B-B14F-4D97-AF65-F5344CB8AC3E}">
        <p14:creationId xmlns:p14="http://schemas.microsoft.com/office/powerpoint/2010/main" val="326509431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Languages (cont.)</a:t>
            </a:r>
            <a:endParaRPr lang="en-AU" dirty="0"/>
          </a:p>
        </p:txBody>
      </p:sp>
      <p:sp>
        <p:nvSpPr>
          <p:cNvPr id="3" name="Content Placeholder 2"/>
          <p:cNvSpPr>
            <a:spLocks noGrp="1"/>
          </p:cNvSpPr>
          <p:nvPr>
            <p:ph idx="1"/>
          </p:nvPr>
        </p:nvSpPr>
        <p:spPr/>
        <p:txBody>
          <a:bodyPr>
            <a:normAutofit fontScale="85000" lnSpcReduction="10000"/>
          </a:bodyPr>
          <a:lstStyle/>
          <a:p>
            <a:r>
              <a:rPr lang="en-AU" dirty="0" smtClean="0"/>
              <a:t>C = Provides execution speed of assembler with more readability and ease of development</a:t>
            </a:r>
          </a:p>
          <a:p>
            <a:pPr lvl="1"/>
            <a:r>
              <a:rPr lang="en-AU" dirty="0" smtClean="0"/>
              <a:t>*nix and Linux Operating Systems written in C</a:t>
            </a:r>
          </a:p>
          <a:p>
            <a:pPr lvl="1"/>
            <a:r>
              <a:rPr lang="en-AU" dirty="0" smtClean="0"/>
              <a:t>Source of many security issues, such as buffer overflows</a:t>
            </a:r>
          </a:p>
          <a:p>
            <a:pPr lvl="1"/>
            <a:r>
              <a:rPr lang="en-AU" dirty="0" smtClean="0"/>
              <a:t>C++ and Objective-C are Object Oriented (OO) versions of C</a:t>
            </a:r>
          </a:p>
          <a:p>
            <a:r>
              <a:rPr lang="en-AU" dirty="0" smtClean="0"/>
              <a:t>COBOL = </a:t>
            </a:r>
            <a:r>
              <a:rPr lang="en-AU" dirty="0" err="1" smtClean="0"/>
              <a:t>COmmon</a:t>
            </a:r>
            <a:r>
              <a:rPr lang="en-AU" dirty="0" smtClean="0"/>
              <a:t> Business Oriented Language</a:t>
            </a:r>
          </a:p>
          <a:p>
            <a:pPr lvl="1"/>
            <a:r>
              <a:rPr lang="en-AU" dirty="0" smtClean="0"/>
              <a:t>Common on mainframes and older systems</a:t>
            </a:r>
          </a:p>
          <a:p>
            <a:pPr lvl="1"/>
            <a:r>
              <a:rPr lang="en-AU" dirty="0" smtClean="0"/>
              <a:t>Backbone of banking and financial industry</a:t>
            </a:r>
          </a:p>
          <a:p>
            <a:pPr>
              <a:buNone/>
            </a:pPr>
            <a:endParaRPr lang="en-AU" dirty="0"/>
          </a:p>
        </p:txBody>
      </p:sp>
    </p:spTree>
    <p:extLst>
      <p:ext uri="{BB962C8B-B14F-4D97-AF65-F5344CB8AC3E}">
        <p14:creationId xmlns:p14="http://schemas.microsoft.com/office/powerpoint/2010/main" val="90726409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 Example</a:t>
            </a:r>
            <a:endParaRPr lang="en-AU" dirty="0"/>
          </a:p>
        </p:txBody>
      </p:sp>
      <p:sp>
        <p:nvSpPr>
          <p:cNvPr id="3" name="Content Placeholder 2"/>
          <p:cNvSpPr>
            <a:spLocks noGrp="1"/>
          </p:cNvSpPr>
          <p:nvPr>
            <p:ph idx="1"/>
          </p:nvPr>
        </p:nvSpPr>
        <p:spPr/>
        <p:txBody>
          <a:bodyPr/>
          <a:lstStyle/>
          <a:p>
            <a:pPr>
              <a:buNone/>
            </a:pPr>
            <a:r>
              <a:rPr lang="en-AU" dirty="0" smtClean="0">
                <a:solidFill>
                  <a:srgbClr val="0000FF"/>
                </a:solidFill>
                <a:latin typeface="Consolas"/>
              </a:rPr>
              <a:t>#include </a:t>
            </a:r>
            <a:r>
              <a:rPr lang="en-AU" dirty="0" smtClean="0">
                <a:solidFill>
                  <a:srgbClr val="A31515"/>
                </a:solidFill>
                <a:latin typeface="Consolas"/>
              </a:rPr>
              <a:t>"</a:t>
            </a:r>
            <a:r>
              <a:rPr lang="en-AU" dirty="0" err="1" smtClean="0">
                <a:solidFill>
                  <a:srgbClr val="A31515"/>
                </a:solidFill>
                <a:latin typeface="Consolas"/>
              </a:rPr>
              <a:t>stdio.h</a:t>
            </a:r>
            <a:r>
              <a:rPr lang="en-AU" dirty="0" smtClean="0">
                <a:solidFill>
                  <a:srgbClr val="A31515"/>
                </a:solidFill>
                <a:latin typeface="Consolas"/>
              </a:rPr>
              <a:t>"</a:t>
            </a:r>
          </a:p>
          <a:p>
            <a:pPr>
              <a:buNone/>
            </a:pPr>
            <a:endParaRPr lang="en-AU" dirty="0" smtClean="0">
              <a:solidFill>
                <a:srgbClr val="A31515"/>
              </a:solidFill>
              <a:latin typeface="Consolas"/>
            </a:endParaRPr>
          </a:p>
          <a:p>
            <a:pPr>
              <a:buNone/>
            </a:pPr>
            <a:r>
              <a:rPr lang="en-AU" dirty="0" smtClean="0">
                <a:solidFill>
                  <a:srgbClr val="0000FF"/>
                </a:solidFill>
                <a:latin typeface="Consolas"/>
              </a:rPr>
              <a:t>void main(</a:t>
            </a:r>
            <a:r>
              <a:rPr lang="en-AU" dirty="0" err="1" smtClean="0">
                <a:solidFill>
                  <a:srgbClr val="0000FF"/>
                </a:solidFill>
                <a:latin typeface="Consolas"/>
              </a:rPr>
              <a:t>int</a:t>
            </a:r>
            <a:r>
              <a:rPr lang="en-AU" dirty="0" smtClean="0">
                <a:solidFill>
                  <a:srgbClr val="0000FF"/>
                </a:solidFill>
                <a:latin typeface="Consolas"/>
              </a:rPr>
              <a:t> </a:t>
            </a:r>
            <a:r>
              <a:rPr lang="en-AU" dirty="0" err="1" smtClean="0">
                <a:solidFill>
                  <a:srgbClr val="0000FF"/>
                </a:solidFill>
                <a:latin typeface="Consolas"/>
              </a:rPr>
              <a:t>argc</a:t>
            </a:r>
            <a:r>
              <a:rPr lang="en-AU" dirty="0" smtClean="0">
                <a:solidFill>
                  <a:srgbClr val="0000FF"/>
                </a:solidFill>
                <a:latin typeface="Consolas"/>
              </a:rPr>
              <a:t>, char* </a:t>
            </a:r>
            <a:r>
              <a:rPr lang="en-AU" dirty="0" err="1" smtClean="0">
                <a:solidFill>
                  <a:srgbClr val="0000FF"/>
                </a:solidFill>
                <a:latin typeface="Consolas"/>
              </a:rPr>
              <a:t>argv</a:t>
            </a:r>
            <a:r>
              <a:rPr lang="en-AU" dirty="0" smtClean="0">
                <a:solidFill>
                  <a:srgbClr val="0000FF"/>
                </a:solidFill>
                <a:latin typeface="Consolas"/>
              </a:rPr>
              <a:t>[])</a:t>
            </a:r>
          </a:p>
          <a:p>
            <a:pPr>
              <a:buNone/>
            </a:pPr>
            <a:r>
              <a:rPr lang="en-AU" dirty="0" smtClean="0">
                <a:solidFill>
                  <a:srgbClr val="0000FF"/>
                </a:solidFill>
                <a:latin typeface="Consolas"/>
              </a:rPr>
              <a:t>{</a:t>
            </a:r>
          </a:p>
          <a:p>
            <a:pPr>
              <a:buNone/>
            </a:pPr>
            <a:r>
              <a:rPr lang="en-AU" dirty="0" smtClean="0">
                <a:solidFill>
                  <a:srgbClr val="0000FF"/>
                </a:solidFill>
                <a:latin typeface="Consolas"/>
              </a:rPr>
              <a:t>		</a:t>
            </a:r>
            <a:r>
              <a:rPr lang="en-AU" dirty="0" err="1" smtClean="0">
                <a:solidFill>
                  <a:srgbClr val="0000FF"/>
                </a:solidFill>
                <a:latin typeface="Consolas"/>
              </a:rPr>
              <a:t>printf</a:t>
            </a:r>
            <a:r>
              <a:rPr lang="en-AU" dirty="0" smtClean="0">
                <a:solidFill>
                  <a:srgbClr val="0000FF"/>
                </a:solidFill>
                <a:latin typeface="Consolas"/>
              </a:rPr>
              <a:t>(</a:t>
            </a:r>
            <a:r>
              <a:rPr lang="en-AU" dirty="0" smtClean="0">
                <a:solidFill>
                  <a:srgbClr val="A31515"/>
                </a:solidFill>
                <a:latin typeface="Consolas"/>
              </a:rPr>
              <a:t>"Hello, AISA!"</a:t>
            </a:r>
            <a:r>
              <a:rPr lang="en-AU" dirty="0" smtClean="0">
                <a:solidFill>
                  <a:srgbClr val="0000FF"/>
                </a:solidFill>
                <a:latin typeface="Consolas"/>
              </a:rPr>
              <a:t>);</a:t>
            </a:r>
          </a:p>
          <a:p>
            <a:pPr>
              <a:buNone/>
            </a:pPr>
            <a:r>
              <a:rPr lang="en-AU" dirty="0" smtClean="0">
                <a:solidFill>
                  <a:srgbClr val="0000FF"/>
                </a:solidFill>
                <a:latin typeface="Consolas"/>
              </a:rPr>
              <a:t>}</a:t>
            </a:r>
          </a:p>
          <a:p>
            <a:endParaRPr lang="en-AU" dirty="0" smtClean="0">
              <a:solidFill>
                <a:srgbClr val="A31515"/>
              </a:solidFill>
              <a:latin typeface="Consolas"/>
            </a:endParaRPr>
          </a:p>
          <a:p>
            <a:endParaRPr lang="en-AU" dirty="0"/>
          </a:p>
        </p:txBody>
      </p:sp>
    </p:spTree>
    <p:extLst>
      <p:ext uri="{BB962C8B-B14F-4D97-AF65-F5344CB8AC3E}">
        <p14:creationId xmlns:p14="http://schemas.microsoft.com/office/powerpoint/2010/main" val="28981141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a:t/>
            </a:r>
            <a:br>
              <a:rPr lang="en-AU" dirty="0"/>
            </a:br>
            <a:r>
              <a:rPr lang="en-AU" dirty="0" smtClean="0"/>
              <a:t>Server-</a:t>
            </a:r>
            <a:r>
              <a:rPr lang="en-AU" dirty="0"/>
              <a:t>Side Web Page Development</a:t>
            </a:r>
            <a:br>
              <a:rPr lang="en-AU" dirty="0"/>
            </a:br>
            <a:endParaRPr lang="en-US" dirty="0"/>
          </a:p>
        </p:txBody>
      </p:sp>
      <p:sp>
        <p:nvSpPr>
          <p:cNvPr id="3" name="Content Placeholder 2"/>
          <p:cNvSpPr>
            <a:spLocks noGrp="1"/>
          </p:cNvSpPr>
          <p:nvPr>
            <p:ph idx="1"/>
          </p:nvPr>
        </p:nvSpPr>
        <p:spPr/>
        <p:txBody>
          <a:bodyPr>
            <a:normAutofit lnSpcReduction="10000"/>
          </a:bodyPr>
          <a:lstStyle/>
          <a:p>
            <a:r>
              <a:rPr lang="en-AU" dirty="0" smtClean="0"/>
              <a:t>Languages: PHP, Ruby, Java, C#, Visual Basic, Perl, </a:t>
            </a:r>
            <a:r>
              <a:rPr lang="en-AU" dirty="0" err="1" smtClean="0"/>
              <a:t>Scala</a:t>
            </a:r>
            <a:r>
              <a:rPr lang="en-AU" dirty="0" smtClean="0"/>
              <a:t>, </a:t>
            </a:r>
            <a:r>
              <a:rPr lang="en-AU" dirty="0" err="1" smtClean="0"/>
              <a:t>Clojure</a:t>
            </a:r>
            <a:r>
              <a:rPr lang="en-AU" dirty="0" smtClean="0"/>
              <a:t>, C, C++, Objective-C,…</a:t>
            </a:r>
          </a:p>
          <a:p>
            <a:r>
              <a:rPr lang="en-AU" dirty="0" smtClean="0"/>
              <a:t>Frameworks: Active Server Pages (ASP), ASP.NET, Struts, ASP.NET MVC, Tomcat, Glassfish/Metro, Rails, Node.js, …</a:t>
            </a:r>
          </a:p>
          <a:p>
            <a:endParaRPr lang="en-AU" dirty="0" smtClean="0"/>
          </a:p>
          <a:p>
            <a:r>
              <a:rPr lang="en-AU" dirty="0" smtClean="0"/>
              <a:t>Just about any programming language </a:t>
            </a:r>
          </a:p>
        </p:txBody>
      </p:sp>
    </p:spTree>
    <p:extLst>
      <p:ext uri="{BB962C8B-B14F-4D97-AF65-F5344CB8AC3E}">
        <p14:creationId xmlns:p14="http://schemas.microsoft.com/office/powerpoint/2010/main" val="356394810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
            </a:r>
            <a:br>
              <a:rPr lang="en-AU" dirty="0" smtClean="0"/>
            </a:br>
            <a:r>
              <a:rPr lang="en-AU" dirty="0" smtClean="0"/>
              <a:t>Client-Side Web Page Development</a:t>
            </a:r>
            <a:br>
              <a:rPr lang="en-AU" dirty="0" smtClean="0"/>
            </a:b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JavaScript and Hypertext </a:t>
            </a:r>
            <a:r>
              <a:rPr lang="en-AU" dirty="0" err="1" smtClean="0"/>
              <a:t>Markup</a:t>
            </a:r>
            <a:r>
              <a:rPr lang="en-AU" dirty="0" smtClean="0"/>
              <a:t> Language (HTML)</a:t>
            </a:r>
          </a:p>
          <a:p>
            <a:r>
              <a:rPr lang="en-AU" dirty="0" smtClean="0"/>
              <a:t>ActiveX Control (C/C++)</a:t>
            </a:r>
          </a:p>
          <a:p>
            <a:r>
              <a:rPr lang="en-AU" dirty="0" smtClean="0"/>
              <a:t>Adobe Flash or Flex</a:t>
            </a:r>
          </a:p>
          <a:p>
            <a:r>
              <a:rPr lang="en-AU" dirty="0" smtClean="0"/>
              <a:t>Java Applet</a:t>
            </a:r>
          </a:p>
          <a:p>
            <a:endParaRPr lang="en-AU" dirty="0" smtClean="0"/>
          </a:p>
          <a:p>
            <a:r>
              <a:rPr lang="en-AU" dirty="0"/>
              <a:t>Some niche products, e.g. </a:t>
            </a:r>
            <a:r>
              <a:rPr lang="en-AU" dirty="0" err="1"/>
              <a:t>CoffeeScript</a:t>
            </a:r>
            <a:r>
              <a:rPr lang="en-AU" dirty="0"/>
              <a:t>, </a:t>
            </a:r>
            <a:r>
              <a:rPr lang="en-AU" dirty="0" err="1" smtClean="0"/>
              <a:t>TypeScript</a:t>
            </a:r>
            <a:r>
              <a:rPr lang="en-AU" dirty="0" smtClean="0"/>
              <a:t>, Google Dart</a:t>
            </a:r>
          </a:p>
          <a:p>
            <a:r>
              <a:rPr lang="en-AU" dirty="0" smtClean="0"/>
              <a:t>JavaScript frameworks, e.g. JQuery, </a:t>
            </a:r>
            <a:r>
              <a:rPr lang="en-AU" dirty="0" err="1" smtClean="0"/>
              <a:t>AngularJS</a:t>
            </a:r>
            <a:r>
              <a:rPr lang="en-AU" dirty="0" smtClean="0"/>
              <a:t>, Ember, Backbone, Knockout, Underscore</a:t>
            </a:r>
            <a:endParaRPr lang="en-AU" dirty="0"/>
          </a:p>
        </p:txBody>
      </p:sp>
    </p:spTree>
    <p:extLst>
      <p:ext uri="{BB962C8B-B14F-4D97-AF65-F5344CB8AC3E}">
        <p14:creationId xmlns:p14="http://schemas.microsoft.com/office/powerpoint/2010/main" val="331537010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00100" y="2165346"/>
            <a:ext cx="4071966" cy="407196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 name="Oval 5"/>
          <p:cNvSpPr/>
          <p:nvPr/>
        </p:nvSpPr>
        <p:spPr>
          <a:xfrm>
            <a:off x="1500166" y="2593974"/>
            <a:ext cx="3071834" cy="307183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2071670" y="3094040"/>
            <a:ext cx="2000264" cy="20002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00"/>
              </a:solidFill>
            </a:endParaRPr>
          </a:p>
        </p:txBody>
      </p:sp>
      <p:sp>
        <p:nvSpPr>
          <p:cNvPr id="2" name="Title 1"/>
          <p:cNvSpPr>
            <a:spLocks noGrp="1"/>
          </p:cNvSpPr>
          <p:nvPr>
            <p:ph type="title"/>
          </p:nvPr>
        </p:nvSpPr>
        <p:spPr/>
        <p:txBody>
          <a:bodyPr>
            <a:normAutofit fontScale="90000"/>
          </a:bodyPr>
          <a:lstStyle/>
          <a:p>
            <a:r>
              <a:rPr lang="en-AU" dirty="0" smtClean="0"/>
              <a:t>Client-Side Web Page Development</a:t>
            </a:r>
            <a:endParaRPr lang="en-AU" dirty="0"/>
          </a:p>
        </p:txBody>
      </p:sp>
      <p:sp>
        <p:nvSpPr>
          <p:cNvPr id="5" name="Oval 4"/>
          <p:cNvSpPr/>
          <p:nvPr/>
        </p:nvSpPr>
        <p:spPr>
          <a:xfrm>
            <a:off x="2714612" y="3736982"/>
            <a:ext cx="714380" cy="71438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2285984" y="5665808"/>
            <a:ext cx="1571636" cy="369332"/>
          </a:xfrm>
          <a:prstGeom prst="rect">
            <a:avLst/>
          </a:prstGeom>
          <a:noFill/>
        </p:spPr>
        <p:txBody>
          <a:bodyPr wrap="square" rtlCol="0">
            <a:spAutoFit/>
          </a:bodyPr>
          <a:lstStyle/>
          <a:p>
            <a:pPr algn="ctr"/>
            <a:r>
              <a:rPr lang="en-AU" dirty="0" smtClean="0"/>
              <a:t>Executable</a:t>
            </a:r>
            <a:endParaRPr lang="en-AU" dirty="0"/>
          </a:p>
        </p:txBody>
      </p:sp>
      <p:sp>
        <p:nvSpPr>
          <p:cNvPr id="9" name="TextBox 8"/>
          <p:cNvSpPr txBox="1"/>
          <p:nvPr/>
        </p:nvSpPr>
        <p:spPr>
          <a:xfrm>
            <a:off x="2285984" y="5237180"/>
            <a:ext cx="1571636" cy="369332"/>
          </a:xfrm>
          <a:prstGeom prst="rect">
            <a:avLst/>
          </a:prstGeom>
          <a:noFill/>
        </p:spPr>
        <p:txBody>
          <a:bodyPr wrap="square" rtlCol="0">
            <a:spAutoFit/>
          </a:bodyPr>
          <a:lstStyle/>
          <a:p>
            <a:pPr algn="ctr"/>
            <a:r>
              <a:rPr lang="en-AU" dirty="0" smtClean="0"/>
              <a:t>ActiveX</a:t>
            </a:r>
            <a:endParaRPr lang="en-AU" dirty="0"/>
          </a:p>
        </p:txBody>
      </p:sp>
      <p:sp>
        <p:nvSpPr>
          <p:cNvPr id="10" name="TextBox 9"/>
          <p:cNvSpPr txBox="1"/>
          <p:nvPr/>
        </p:nvSpPr>
        <p:spPr>
          <a:xfrm>
            <a:off x="2285984" y="4447973"/>
            <a:ext cx="1571636" cy="646331"/>
          </a:xfrm>
          <a:prstGeom prst="rect">
            <a:avLst/>
          </a:prstGeom>
          <a:noFill/>
        </p:spPr>
        <p:txBody>
          <a:bodyPr wrap="square" rtlCol="0">
            <a:spAutoFit/>
          </a:bodyPr>
          <a:lstStyle/>
          <a:p>
            <a:pPr algn="ctr"/>
            <a:r>
              <a:rPr lang="en-AU" dirty="0" smtClean="0">
                <a:solidFill>
                  <a:schemeClr val="bg1"/>
                </a:solidFill>
              </a:rPr>
              <a:t>Java Applet,</a:t>
            </a:r>
            <a:br>
              <a:rPr lang="en-AU" dirty="0" smtClean="0">
                <a:solidFill>
                  <a:schemeClr val="bg1"/>
                </a:solidFill>
              </a:rPr>
            </a:br>
            <a:r>
              <a:rPr lang="en-AU" dirty="0" smtClean="0">
                <a:solidFill>
                  <a:schemeClr val="bg1"/>
                </a:solidFill>
              </a:rPr>
              <a:t>Flash</a:t>
            </a:r>
            <a:endParaRPr lang="en-AU" dirty="0">
              <a:solidFill>
                <a:schemeClr val="bg1"/>
              </a:solidFill>
            </a:endParaRPr>
          </a:p>
        </p:txBody>
      </p:sp>
      <p:sp>
        <p:nvSpPr>
          <p:cNvPr id="11" name="TextBox 10"/>
          <p:cNvSpPr txBox="1"/>
          <p:nvPr/>
        </p:nvSpPr>
        <p:spPr>
          <a:xfrm>
            <a:off x="5572132" y="2736850"/>
            <a:ext cx="2643206" cy="369332"/>
          </a:xfrm>
          <a:prstGeom prst="rect">
            <a:avLst/>
          </a:prstGeom>
          <a:noFill/>
        </p:spPr>
        <p:txBody>
          <a:bodyPr wrap="square" rtlCol="0">
            <a:spAutoFit/>
          </a:bodyPr>
          <a:lstStyle/>
          <a:p>
            <a:r>
              <a:rPr lang="en-AU" dirty="0" smtClean="0"/>
              <a:t>JavaScript and HTML</a:t>
            </a:r>
            <a:endParaRPr lang="en-AU" dirty="0"/>
          </a:p>
        </p:txBody>
      </p:sp>
      <p:sp>
        <p:nvSpPr>
          <p:cNvPr id="14" name="Line Callout 2 (No Border) 13"/>
          <p:cNvSpPr/>
          <p:nvPr/>
        </p:nvSpPr>
        <p:spPr>
          <a:xfrm>
            <a:off x="5643570" y="2736850"/>
            <a:ext cx="2286016" cy="857256"/>
          </a:xfrm>
          <a:prstGeom prst="callout2">
            <a:avLst>
              <a:gd name="adj1" fmla="val 18750"/>
              <a:gd name="adj2" fmla="val -8333"/>
              <a:gd name="adj3" fmla="val 22495"/>
              <a:gd name="adj4" fmla="val -62232"/>
              <a:gd name="adj5" fmla="val 126507"/>
              <a:gd name="adj6" fmla="val -103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5286380" y="3736982"/>
            <a:ext cx="3286148" cy="2031325"/>
          </a:xfrm>
          <a:prstGeom prst="rect">
            <a:avLst/>
          </a:prstGeom>
          <a:noFill/>
        </p:spPr>
        <p:txBody>
          <a:bodyPr wrap="square" rtlCol="0">
            <a:spAutoFit/>
          </a:bodyPr>
          <a:lstStyle/>
          <a:p>
            <a:pPr algn="ctr"/>
            <a:r>
              <a:rPr lang="en-AU" b="1" dirty="0" smtClean="0"/>
              <a:t>Relative Capabilities of Different Client-Side Web Development Technologies</a:t>
            </a:r>
            <a:r>
              <a:rPr lang="en-AU" dirty="0" smtClean="0"/>
              <a:t> </a:t>
            </a:r>
          </a:p>
          <a:p>
            <a:pPr algn="ctr"/>
            <a:r>
              <a:rPr lang="en-AU" dirty="0" smtClean="0"/>
              <a:t>(General Case)</a:t>
            </a:r>
          </a:p>
          <a:p>
            <a:pPr algn="ctr"/>
            <a:endParaRPr lang="en-AU" dirty="0" smtClean="0"/>
          </a:p>
          <a:p>
            <a:pPr algn="ctr"/>
            <a:r>
              <a:rPr lang="en-AU" dirty="0" smtClean="0"/>
              <a:t>(Smaller circle = fewer capabilities)</a:t>
            </a:r>
          </a:p>
        </p:txBody>
      </p:sp>
    </p:spTree>
    <p:extLst>
      <p:ext uri="{BB962C8B-B14F-4D97-AF65-F5344CB8AC3E}">
        <p14:creationId xmlns:p14="http://schemas.microsoft.com/office/powerpoint/2010/main" val="294809358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00100" y="2165346"/>
            <a:ext cx="4071966" cy="407196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6" name="Oval 5"/>
          <p:cNvSpPr/>
          <p:nvPr/>
        </p:nvSpPr>
        <p:spPr>
          <a:xfrm>
            <a:off x="1500166" y="2593974"/>
            <a:ext cx="3071834" cy="307183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2071670" y="3094040"/>
            <a:ext cx="2000264" cy="200026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FF00"/>
              </a:solidFill>
            </a:endParaRPr>
          </a:p>
        </p:txBody>
      </p:sp>
      <p:sp>
        <p:nvSpPr>
          <p:cNvPr id="2" name="Title 1"/>
          <p:cNvSpPr>
            <a:spLocks noGrp="1"/>
          </p:cNvSpPr>
          <p:nvPr>
            <p:ph type="title"/>
          </p:nvPr>
        </p:nvSpPr>
        <p:spPr/>
        <p:txBody>
          <a:bodyPr>
            <a:normAutofit fontScale="90000"/>
          </a:bodyPr>
          <a:lstStyle/>
          <a:p>
            <a:r>
              <a:rPr lang="en-AU" dirty="0" smtClean="0"/>
              <a:t>Client-Side Web Page Development</a:t>
            </a:r>
            <a:endParaRPr lang="en-AU" dirty="0"/>
          </a:p>
        </p:txBody>
      </p:sp>
      <p:sp>
        <p:nvSpPr>
          <p:cNvPr id="5" name="Oval 4"/>
          <p:cNvSpPr/>
          <p:nvPr/>
        </p:nvSpPr>
        <p:spPr>
          <a:xfrm>
            <a:off x="2714612" y="3736982"/>
            <a:ext cx="714380" cy="7143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2285984" y="5665808"/>
            <a:ext cx="1571636" cy="369332"/>
          </a:xfrm>
          <a:prstGeom prst="rect">
            <a:avLst/>
          </a:prstGeom>
          <a:noFill/>
        </p:spPr>
        <p:txBody>
          <a:bodyPr wrap="square" rtlCol="0">
            <a:spAutoFit/>
          </a:bodyPr>
          <a:lstStyle/>
          <a:p>
            <a:pPr algn="ctr"/>
            <a:r>
              <a:rPr lang="en-AU" dirty="0" smtClean="0">
                <a:solidFill>
                  <a:schemeClr val="bg1"/>
                </a:solidFill>
              </a:rPr>
              <a:t>Executable</a:t>
            </a:r>
            <a:endParaRPr lang="en-AU" dirty="0">
              <a:solidFill>
                <a:schemeClr val="bg1"/>
              </a:solidFill>
            </a:endParaRPr>
          </a:p>
        </p:txBody>
      </p:sp>
      <p:sp>
        <p:nvSpPr>
          <p:cNvPr id="9" name="TextBox 8"/>
          <p:cNvSpPr txBox="1"/>
          <p:nvPr/>
        </p:nvSpPr>
        <p:spPr>
          <a:xfrm>
            <a:off x="2285984" y="5237180"/>
            <a:ext cx="1571636" cy="369332"/>
          </a:xfrm>
          <a:prstGeom prst="rect">
            <a:avLst/>
          </a:prstGeom>
          <a:noFill/>
        </p:spPr>
        <p:txBody>
          <a:bodyPr wrap="square" rtlCol="0">
            <a:spAutoFit/>
          </a:bodyPr>
          <a:lstStyle/>
          <a:p>
            <a:pPr algn="ctr"/>
            <a:r>
              <a:rPr lang="en-AU" dirty="0" smtClean="0">
                <a:solidFill>
                  <a:schemeClr val="bg1"/>
                </a:solidFill>
              </a:rPr>
              <a:t>ActiveX</a:t>
            </a:r>
            <a:endParaRPr lang="en-AU" dirty="0">
              <a:solidFill>
                <a:schemeClr val="bg1"/>
              </a:solidFill>
            </a:endParaRPr>
          </a:p>
        </p:txBody>
      </p:sp>
      <p:sp>
        <p:nvSpPr>
          <p:cNvPr id="10" name="TextBox 9"/>
          <p:cNvSpPr txBox="1"/>
          <p:nvPr/>
        </p:nvSpPr>
        <p:spPr>
          <a:xfrm>
            <a:off x="2285984" y="4447973"/>
            <a:ext cx="1571636" cy="646331"/>
          </a:xfrm>
          <a:prstGeom prst="rect">
            <a:avLst/>
          </a:prstGeom>
          <a:noFill/>
        </p:spPr>
        <p:txBody>
          <a:bodyPr wrap="square" rtlCol="0">
            <a:spAutoFit/>
          </a:bodyPr>
          <a:lstStyle/>
          <a:p>
            <a:pPr algn="ctr"/>
            <a:r>
              <a:rPr lang="en-AU" dirty="0" smtClean="0"/>
              <a:t>Java Applet,</a:t>
            </a:r>
            <a:br>
              <a:rPr lang="en-AU" dirty="0" smtClean="0"/>
            </a:br>
            <a:r>
              <a:rPr lang="en-AU" dirty="0" smtClean="0"/>
              <a:t>Flash</a:t>
            </a:r>
            <a:endParaRPr lang="en-AU" dirty="0"/>
          </a:p>
        </p:txBody>
      </p:sp>
      <p:sp>
        <p:nvSpPr>
          <p:cNvPr id="11" name="TextBox 10"/>
          <p:cNvSpPr txBox="1"/>
          <p:nvPr/>
        </p:nvSpPr>
        <p:spPr>
          <a:xfrm>
            <a:off x="5572132" y="2704360"/>
            <a:ext cx="2643206" cy="369332"/>
          </a:xfrm>
          <a:prstGeom prst="rect">
            <a:avLst/>
          </a:prstGeom>
          <a:noFill/>
        </p:spPr>
        <p:txBody>
          <a:bodyPr wrap="square" rtlCol="0">
            <a:spAutoFit/>
          </a:bodyPr>
          <a:lstStyle/>
          <a:p>
            <a:r>
              <a:rPr lang="en-AU" dirty="0" smtClean="0"/>
              <a:t>JavaScript and HTML</a:t>
            </a:r>
            <a:endParaRPr lang="en-AU" dirty="0"/>
          </a:p>
        </p:txBody>
      </p:sp>
      <p:sp>
        <p:nvSpPr>
          <p:cNvPr id="14" name="Line Callout 2 (No Border) 13"/>
          <p:cNvSpPr/>
          <p:nvPr/>
        </p:nvSpPr>
        <p:spPr>
          <a:xfrm>
            <a:off x="5643570" y="2704360"/>
            <a:ext cx="2286016" cy="857256"/>
          </a:xfrm>
          <a:prstGeom prst="callout2">
            <a:avLst>
              <a:gd name="adj1" fmla="val 18750"/>
              <a:gd name="adj2" fmla="val -8333"/>
              <a:gd name="adj3" fmla="val 22495"/>
              <a:gd name="adj4" fmla="val -62232"/>
              <a:gd name="adj5" fmla="val 126507"/>
              <a:gd name="adj6" fmla="val -103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5286380" y="3704492"/>
            <a:ext cx="3286148" cy="1200329"/>
          </a:xfrm>
          <a:prstGeom prst="rect">
            <a:avLst/>
          </a:prstGeom>
          <a:noFill/>
        </p:spPr>
        <p:txBody>
          <a:bodyPr wrap="square" rtlCol="0">
            <a:spAutoFit/>
          </a:bodyPr>
          <a:lstStyle/>
          <a:p>
            <a:pPr algn="ctr"/>
            <a:r>
              <a:rPr lang="en-AU" b="1" dirty="0" smtClean="0"/>
              <a:t>Relative Security Risk</a:t>
            </a:r>
          </a:p>
          <a:p>
            <a:pPr algn="ctr"/>
            <a:r>
              <a:rPr lang="en-AU" dirty="0" smtClean="0"/>
              <a:t>(General Case)</a:t>
            </a:r>
          </a:p>
          <a:p>
            <a:pPr algn="ctr"/>
            <a:endParaRPr lang="en-AU" b="1" dirty="0" smtClean="0"/>
          </a:p>
          <a:p>
            <a:pPr algn="ctr"/>
            <a:r>
              <a:rPr lang="en-AU" dirty="0" smtClean="0"/>
              <a:t>(Smaller circle = smaller risk)</a:t>
            </a:r>
            <a:endParaRPr lang="en-AU" dirty="0"/>
          </a:p>
        </p:txBody>
      </p:sp>
    </p:spTree>
    <p:extLst>
      <p:ext uri="{BB962C8B-B14F-4D97-AF65-F5344CB8AC3E}">
        <p14:creationId xmlns:p14="http://schemas.microsoft.com/office/powerpoint/2010/main" val="65219777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“Software Development Security”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304656681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“Sandbox” Model = ?</a:t>
            </a:r>
          </a:p>
        </p:txBody>
      </p:sp>
    </p:spTree>
    <p:extLst>
      <p:ext uri="{BB962C8B-B14F-4D97-AF65-F5344CB8AC3E}">
        <p14:creationId xmlns:p14="http://schemas.microsoft.com/office/powerpoint/2010/main" val="35439249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“Sandbox” Model = Program runs in restricted environment</a:t>
            </a:r>
          </a:p>
          <a:p>
            <a:pPr lvl="1"/>
            <a:r>
              <a:rPr lang="en-AU" dirty="0" smtClean="0"/>
              <a:t>Prevents common security issues</a:t>
            </a:r>
          </a:p>
          <a:p>
            <a:pPr lvl="1"/>
            <a:r>
              <a:rPr lang="en-AU" dirty="0" smtClean="0"/>
              <a:t>Limits capabilities</a:t>
            </a:r>
          </a:p>
          <a:p>
            <a:pPr lvl="1"/>
            <a:r>
              <a:rPr lang="en-AU" dirty="0" smtClean="0"/>
              <a:t>Some sandboxes have had holes, allowing application to break out of sandbox</a:t>
            </a:r>
          </a:p>
          <a:p>
            <a:pPr lvl="1"/>
            <a:r>
              <a:rPr lang="en-AU" dirty="0" smtClean="0"/>
              <a:t>Used by JavaScript and HTML, Java Applet, Adobe Flash/Flex</a:t>
            </a:r>
          </a:p>
          <a:p>
            <a:pPr lvl="1">
              <a:buNone/>
            </a:pPr>
            <a:endParaRPr lang="en-AU" dirty="0" smtClean="0"/>
          </a:p>
        </p:txBody>
      </p:sp>
    </p:spTree>
    <p:extLst>
      <p:ext uri="{BB962C8B-B14F-4D97-AF65-F5344CB8AC3E}">
        <p14:creationId xmlns:p14="http://schemas.microsoft.com/office/powerpoint/2010/main" val="150721009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lstStyle/>
          <a:p>
            <a:r>
              <a:rPr lang="en-AU" dirty="0" smtClean="0"/>
              <a:t>ActiveX “Trust” Model = ?</a:t>
            </a:r>
          </a:p>
          <a:p>
            <a:endParaRPr lang="en-AU" dirty="0" smtClean="0"/>
          </a:p>
        </p:txBody>
      </p:sp>
    </p:spTree>
    <p:extLst>
      <p:ext uri="{BB962C8B-B14F-4D97-AF65-F5344CB8AC3E}">
        <p14:creationId xmlns:p14="http://schemas.microsoft.com/office/powerpoint/2010/main" val="62196293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Client-Side Web Development Security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ActiveX “Trust” Model = Digital Signatures</a:t>
            </a:r>
          </a:p>
          <a:p>
            <a:pPr lvl="1"/>
            <a:r>
              <a:rPr lang="en-AU" dirty="0" smtClean="0"/>
              <a:t>Indicates </a:t>
            </a:r>
            <a:br>
              <a:rPr lang="en-AU" dirty="0" smtClean="0"/>
            </a:br>
            <a:r>
              <a:rPr lang="en-AU" dirty="0" smtClean="0"/>
              <a:t>tampering</a:t>
            </a:r>
          </a:p>
          <a:p>
            <a:pPr lvl="1"/>
            <a:r>
              <a:rPr lang="en-AU" dirty="0" smtClean="0"/>
              <a:t>User must trust </a:t>
            </a:r>
            <a:br>
              <a:rPr lang="en-AU" dirty="0" smtClean="0"/>
            </a:br>
            <a:r>
              <a:rPr lang="en-AU" dirty="0" smtClean="0"/>
              <a:t>publisher</a:t>
            </a:r>
          </a:p>
          <a:p>
            <a:pPr lvl="1">
              <a:buNone/>
            </a:pPr>
            <a:endParaRPr lang="en-AU" dirty="0" smtClean="0"/>
          </a:p>
          <a:p>
            <a:r>
              <a:rPr lang="en-AU" dirty="0" smtClean="0"/>
              <a:t>ActiveX controls run as executables that can interact with web pages</a:t>
            </a:r>
          </a:p>
          <a:p>
            <a:pPr lvl="1"/>
            <a:r>
              <a:rPr lang="en-AU" dirty="0" smtClean="0"/>
              <a:t>Potentially huge security risks</a:t>
            </a:r>
          </a:p>
          <a:p>
            <a:endParaRPr lang="en-AU" dirty="0" smtClean="0"/>
          </a:p>
        </p:txBody>
      </p:sp>
      <p:pic>
        <p:nvPicPr>
          <p:cNvPr id="1026" name="Picture 2" descr="http://img.albummaniac.com/imgen/help/flash/e1_2.gif"/>
          <p:cNvPicPr>
            <a:picLocks noChangeAspect="1" noChangeArrowheads="1"/>
          </p:cNvPicPr>
          <p:nvPr/>
        </p:nvPicPr>
        <p:blipFill>
          <a:blip r:embed="rId3" cstate="print"/>
          <a:srcRect/>
          <a:stretch>
            <a:fillRect/>
          </a:stretch>
        </p:blipFill>
        <p:spPr bwMode="auto">
          <a:xfrm>
            <a:off x="3923928" y="2492896"/>
            <a:ext cx="4572000" cy="2228850"/>
          </a:xfrm>
          <a:prstGeom prst="rect">
            <a:avLst/>
          </a:prstGeom>
          <a:noFill/>
        </p:spPr>
      </p:pic>
    </p:spTree>
    <p:extLst>
      <p:ext uri="{BB962C8B-B14F-4D97-AF65-F5344CB8AC3E}">
        <p14:creationId xmlns:p14="http://schemas.microsoft.com/office/powerpoint/2010/main" val="23718222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endParaRPr lang="en-AU" dirty="0"/>
          </a:p>
        </p:txBody>
      </p:sp>
      <p:sp>
        <p:nvSpPr>
          <p:cNvPr id="3" name="Content Placeholder 2"/>
          <p:cNvSpPr>
            <a:spLocks noGrp="1"/>
          </p:cNvSpPr>
          <p:nvPr>
            <p:ph idx="1"/>
          </p:nvPr>
        </p:nvSpPr>
        <p:spPr/>
        <p:txBody>
          <a:bodyPr/>
          <a:lstStyle/>
          <a:p>
            <a:r>
              <a:rPr lang="en-AU" dirty="0" smtClean="0"/>
              <a:t>Compilation = ?</a:t>
            </a:r>
            <a:br>
              <a:rPr lang="en-AU" dirty="0" smtClean="0"/>
            </a:br>
            <a:r>
              <a:rPr lang="en-AU" dirty="0" smtClean="0"/>
              <a:t/>
            </a:r>
            <a:br>
              <a:rPr lang="en-AU" dirty="0" smtClean="0"/>
            </a:br>
            <a:endParaRPr lang="en-AU" dirty="0" smtClean="0"/>
          </a:p>
          <a:p>
            <a:r>
              <a:rPr lang="en-AU" dirty="0" smtClean="0"/>
              <a:t>Interpreter = ?</a:t>
            </a:r>
            <a:br>
              <a:rPr lang="en-AU" dirty="0" smtClean="0"/>
            </a:br>
            <a:endParaRPr lang="en-AU" dirty="0" smtClean="0"/>
          </a:p>
          <a:p>
            <a:r>
              <a:rPr lang="en-AU" dirty="0" smtClean="0"/>
              <a:t>“Just In Time” Compilation = ?</a:t>
            </a:r>
            <a:endParaRPr lang="en-AU" dirty="0"/>
          </a:p>
        </p:txBody>
      </p:sp>
    </p:spTree>
    <p:extLst>
      <p:ext uri="{BB962C8B-B14F-4D97-AF65-F5344CB8AC3E}">
        <p14:creationId xmlns:p14="http://schemas.microsoft.com/office/powerpoint/2010/main" val="280116370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endParaRPr lang="en-AU" dirty="0"/>
          </a:p>
        </p:txBody>
      </p:sp>
      <p:sp>
        <p:nvSpPr>
          <p:cNvPr id="3" name="Content Placeholder 2"/>
          <p:cNvSpPr>
            <a:spLocks noGrp="1"/>
          </p:cNvSpPr>
          <p:nvPr>
            <p:ph idx="1"/>
          </p:nvPr>
        </p:nvSpPr>
        <p:spPr/>
        <p:txBody>
          <a:bodyPr/>
          <a:lstStyle/>
          <a:p>
            <a:r>
              <a:rPr lang="en-AU" dirty="0" smtClean="0"/>
              <a:t>Compilation = “Compiler” converts a </a:t>
            </a:r>
            <a:r>
              <a:rPr lang="en-AU" dirty="0"/>
              <a:t>program written in a programming language into machine </a:t>
            </a:r>
            <a:r>
              <a:rPr lang="en-AU" dirty="0" smtClean="0"/>
              <a:t>code.</a:t>
            </a:r>
          </a:p>
          <a:p>
            <a:r>
              <a:rPr lang="en-AU" dirty="0" smtClean="0"/>
              <a:t>Interpreter = “Interpreter” follows program written in a programming language.</a:t>
            </a:r>
          </a:p>
          <a:p>
            <a:r>
              <a:rPr lang="en-AU" dirty="0" smtClean="0"/>
              <a:t>“Just In Time” Compilation = Compiling parts of program as it executes.</a:t>
            </a:r>
            <a:endParaRPr lang="en-AU" dirty="0"/>
          </a:p>
        </p:txBody>
      </p:sp>
    </p:spTree>
    <p:extLst>
      <p:ext uri="{BB962C8B-B14F-4D97-AF65-F5344CB8AC3E}">
        <p14:creationId xmlns:p14="http://schemas.microsoft.com/office/powerpoint/2010/main" val="9367635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40752783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Application split into separate components</a:t>
            </a:r>
          </a:p>
          <a:p>
            <a:r>
              <a:rPr lang="en-AU" dirty="0" smtClean="0"/>
              <a:t>Location Transparency = Components may be on different computers, unknown to other components</a:t>
            </a:r>
          </a:p>
          <a:p>
            <a:r>
              <a:rPr lang="en-AU" dirty="0" err="1" smtClean="0"/>
              <a:t>Intercomputer</a:t>
            </a:r>
            <a:r>
              <a:rPr lang="en-AU" dirty="0" smtClean="0"/>
              <a:t> communication protocols often have security issues</a:t>
            </a:r>
          </a:p>
          <a:p>
            <a:pPr lvl="1"/>
            <a:r>
              <a:rPr lang="en-AU" dirty="0" smtClean="0"/>
              <a:t>Poor or no authentication</a:t>
            </a:r>
          </a:p>
          <a:p>
            <a:pPr lvl="1"/>
            <a:r>
              <a:rPr lang="en-AU" dirty="0" smtClean="0"/>
              <a:t>Poor or no tamper detection</a:t>
            </a:r>
          </a:p>
          <a:p>
            <a:pPr lvl="1"/>
            <a:r>
              <a:rPr lang="en-AU" dirty="0" smtClean="0"/>
              <a:t>Custom encryption</a:t>
            </a:r>
          </a:p>
        </p:txBody>
      </p:sp>
    </p:spTree>
    <p:extLst>
      <p:ext uri="{BB962C8B-B14F-4D97-AF65-F5344CB8AC3E}">
        <p14:creationId xmlns:p14="http://schemas.microsoft.com/office/powerpoint/2010/main" val="256864536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Programming Concepts</a:t>
            </a:r>
            <a:br>
              <a:rPr lang="en-AU" dirty="0" smtClean="0"/>
            </a:br>
            <a:r>
              <a:rPr lang="en-AU" dirty="0" smtClean="0"/>
              <a:t>Distributed Programming</a:t>
            </a:r>
            <a:endParaRPr lang="en-AU" dirty="0"/>
          </a:p>
        </p:txBody>
      </p:sp>
      <p:sp>
        <p:nvSpPr>
          <p:cNvPr id="3" name="Content Placeholder 2"/>
          <p:cNvSpPr>
            <a:spLocks noGrp="1"/>
          </p:cNvSpPr>
          <p:nvPr>
            <p:ph idx="1"/>
          </p:nvPr>
        </p:nvSpPr>
        <p:spPr/>
        <p:txBody>
          <a:bodyPr>
            <a:normAutofit fontScale="92500"/>
          </a:bodyPr>
          <a:lstStyle/>
          <a:p>
            <a:r>
              <a:rPr lang="en-AU" dirty="0" smtClean="0"/>
              <a:t>Distributed Common Object Model (DCOM)</a:t>
            </a:r>
          </a:p>
          <a:p>
            <a:r>
              <a:rPr lang="en-AU" dirty="0" smtClean="0"/>
              <a:t>Common Object Request Broker Architecture (CORBA)</a:t>
            </a:r>
          </a:p>
          <a:p>
            <a:r>
              <a:rPr lang="en-AU" dirty="0" smtClean="0"/>
              <a:t>Enterprise Java Beans (EJB) and Remote Method Invocation (RMI)</a:t>
            </a:r>
          </a:p>
          <a:p>
            <a:r>
              <a:rPr lang="en-AU" dirty="0" smtClean="0"/>
              <a:t>Web Services, e.g. Simple Object Access Protocol (SOAP) and Representational State Transfer (REST)</a:t>
            </a:r>
          </a:p>
        </p:txBody>
      </p:sp>
    </p:spTree>
    <p:extLst>
      <p:ext uri="{BB962C8B-B14F-4D97-AF65-F5344CB8AC3E}">
        <p14:creationId xmlns:p14="http://schemas.microsoft.com/office/powerpoint/2010/main" val="202471686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Concepts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Open Source = ?</a:t>
            </a:r>
          </a:p>
          <a:p>
            <a:pPr marL="457200" lvl="1" indent="0">
              <a:buNone/>
            </a:pPr>
            <a:r>
              <a:rPr lang="en-AU" dirty="0" smtClean="0"/>
              <a:t/>
            </a:r>
            <a:br>
              <a:rPr lang="en-AU" dirty="0" smtClean="0"/>
            </a:br>
            <a:endParaRPr lang="en-AU" dirty="0"/>
          </a:p>
          <a:p>
            <a:pPr marL="457200" lvl="1" indent="0">
              <a:buNone/>
            </a:pPr>
            <a:r>
              <a:rPr lang="en-AU" dirty="0" smtClean="0"/>
              <a:t> </a:t>
            </a:r>
            <a:endParaRPr lang="en-AU" dirty="0"/>
          </a:p>
          <a:p>
            <a:pPr marL="457200" lvl="1" indent="0">
              <a:buNone/>
            </a:pPr>
            <a:r>
              <a:rPr lang="en-AU" dirty="0" smtClean="0"/>
              <a:t> </a:t>
            </a:r>
          </a:p>
          <a:p>
            <a:pPr marL="914400" lvl="2" indent="0">
              <a:buNone/>
            </a:pPr>
            <a:r>
              <a:rPr lang="en-US" dirty="0" smtClean="0"/>
              <a:t> </a:t>
            </a:r>
            <a:endParaRPr lang="en-US" dirty="0"/>
          </a:p>
          <a:p>
            <a:pPr marL="914400" lvl="2" indent="0">
              <a:buNone/>
            </a:pPr>
            <a:r>
              <a:rPr lang="en-US" dirty="0" smtClean="0"/>
              <a:t/>
            </a:r>
            <a:br>
              <a:rPr lang="en-US" dirty="0" smtClean="0"/>
            </a:br>
            <a:endParaRPr lang="en-US" dirty="0"/>
          </a:p>
          <a:p>
            <a:pPr marL="914400" lvl="2" indent="0">
              <a:buNone/>
            </a:pPr>
            <a:r>
              <a:rPr lang="en-US" dirty="0" smtClean="0"/>
              <a:t> </a:t>
            </a:r>
            <a:endParaRPr lang="en-AU" dirty="0"/>
          </a:p>
          <a:p>
            <a:pPr marL="457200" lvl="1" indent="0">
              <a:buNone/>
            </a:pPr>
            <a:r>
              <a:rPr lang="en-AU" dirty="0" smtClean="0"/>
              <a:t> </a:t>
            </a:r>
            <a:endParaRPr lang="en-AU" dirty="0"/>
          </a:p>
          <a:p>
            <a:pPr marL="914400" lvl="2" indent="0">
              <a:buNone/>
            </a:pPr>
            <a:r>
              <a:rPr lang="en-AU" dirty="0" smtClean="0"/>
              <a:t> </a:t>
            </a:r>
            <a:endParaRPr lang="en-AU" dirty="0"/>
          </a:p>
          <a:p>
            <a:r>
              <a:rPr lang="en-AU" dirty="0"/>
              <a:t>API = </a:t>
            </a:r>
            <a:r>
              <a:rPr lang="en-AU" dirty="0" smtClean="0"/>
              <a:t>?</a:t>
            </a:r>
          </a:p>
          <a:p>
            <a:pPr marL="457200" lvl="1" indent="0">
              <a:buNone/>
            </a:pPr>
            <a:r>
              <a:rPr lang="en-AU" dirty="0" smtClean="0"/>
              <a:t> </a:t>
            </a:r>
            <a:endParaRPr lang="en-AU" dirty="0"/>
          </a:p>
        </p:txBody>
      </p:sp>
    </p:spTree>
    <p:extLst>
      <p:ext uri="{BB962C8B-B14F-4D97-AF65-F5344CB8AC3E}">
        <p14:creationId xmlns:p14="http://schemas.microsoft.com/office/powerpoint/2010/main" val="243250697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normAutofit lnSpcReduction="10000"/>
          </a:bodyPr>
          <a:lstStyle/>
          <a:p>
            <a:r>
              <a:rPr lang="en-AU" dirty="0" smtClean="0"/>
              <a:t>Target: IT Security professional working with a development team</a:t>
            </a:r>
          </a:p>
          <a:p>
            <a:pPr lvl="1"/>
            <a:r>
              <a:rPr lang="en-AU" dirty="0" smtClean="0"/>
              <a:t>NOT a software development course</a:t>
            </a:r>
          </a:p>
          <a:p>
            <a:pPr lvl="1"/>
            <a:r>
              <a:rPr lang="en-AU" dirty="0" smtClean="0"/>
              <a:t>Focus on “How does this relate to security?”</a:t>
            </a:r>
          </a:p>
          <a:p>
            <a:r>
              <a:rPr lang="en-AU" dirty="0" smtClean="0"/>
              <a:t>Need a wide body of knowledge to understand concepts</a:t>
            </a:r>
          </a:p>
          <a:p>
            <a:r>
              <a:rPr lang="en-AU" dirty="0" smtClean="0"/>
              <a:t>New (ISC)</a:t>
            </a:r>
            <a:r>
              <a:rPr lang="en-AU" baseline="30000" dirty="0" smtClean="0"/>
              <a:t>2</a:t>
            </a:r>
            <a:r>
              <a:rPr lang="en-AU" dirty="0" smtClean="0"/>
              <a:t> certification: Certified Secure Software Lifecycle Professional (CSSLP)</a:t>
            </a:r>
          </a:p>
        </p:txBody>
      </p:sp>
    </p:spTree>
    <p:extLst>
      <p:ext uri="{BB962C8B-B14F-4D97-AF65-F5344CB8AC3E}">
        <p14:creationId xmlns:p14="http://schemas.microsoft.com/office/powerpoint/2010/main" val="108177924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Programming Concepts</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Open Source = Software that is</a:t>
            </a:r>
          </a:p>
          <a:p>
            <a:pPr lvl="1"/>
            <a:r>
              <a:rPr lang="en-AU" dirty="0" smtClean="0"/>
              <a:t>Usually free (sometimes called FOSS (Free Open Source Software))</a:t>
            </a:r>
          </a:p>
          <a:p>
            <a:pPr lvl="1"/>
            <a:r>
              <a:rPr lang="en-AU" dirty="0" smtClean="0"/>
              <a:t>Source code freely available</a:t>
            </a:r>
          </a:p>
          <a:p>
            <a:pPr lvl="1"/>
            <a:r>
              <a:rPr lang="en-AU" dirty="0" smtClean="0"/>
              <a:t>Different open source licenses have different restrictions</a:t>
            </a:r>
          </a:p>
          <a:p>
            <a:pPr lvl="2"/>
            <a:r>
              <a:rPr lang="en-US" dirty="0" smtClean="0"/>
              <a:t>Most disclaim warranty or fitness for purpose</a:t>
            </a:r>
          </a:p>
          <a:p>
            <a:pPr lvl="2"/>
            <a:r>
              <a:rPr lang="en-US" dirty="0" smtClean="0"/>
              <a:t>GNU Public License (used for Linux) means source code must be distributed and modifications must also be open source</a:t>
            </a:r>
          </a:p>
          <a:p>
            <a:pPr lvl="2"/>
            <a:r>
              <a:rPr lang="en-US" dirty="0" smtClean="0"/>
              <a:t>BSD and MIT licenses are the most permissive</a:t>
            </a:r>
            <a:endParaRPr lang="en-AU" dirty="0" smtClean="0"/>
          </a:p>
          <a:p>
            <a:pPr lvl="1"/>
            <a:r>
              <a:rPr lang="en-AU" dirty="0" smtClean="0"/>
              <a:t>Increased support risk because no vendor</a:t>
            </a:r>
          </a:p>
          <a:p>
            <a:pPr lvl="2"/>
            <a:r>
              <a:rPr lang="en-AU" dirty="0" smtClean="0"/>
              <a:t>Non-Open Source software can use open source components</a:t>
            </a:r>
          </a:p>
          <a:p>
            <a:r>
              <a:rPr lang="en-AU" dirty="0" smtClean="0"/>
              <a:t>API = Application Programming Interface</a:t>
            </a:r>
          </a:p>
          <a:p>
            <a:pPr lvl="1"/>
            <a:r>
              <a:rPr lang="en-AU" dirty="0" smtClean="0"/>
              <a:t>How an application can use the provided features</a:t>
            </a:r>
          </a:p>
        </p:txBody>
      </p:sp>
    </p:spTree>
    <p:extLst>
      <p:ext uri="{BB962C8B-B14F-4D97-AF65-F5344CB8AC3E}">
        <p14:creationId xmlns:p14="http://schemas.microsoft.com/office/powerpoint/2010/main" val="259914425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Roles (Developer, Tester, Customer, Manager, Analyst)</a:t>
            </a:r>
          </a:p>
          <a:p>
            <a:r>
              <a:rPr lang="en-AU" dirty="0" smtClean="0"/>
              <a:t>Programming languages have large security impact E.g. C/C++’s high buffer overflow susceptibility</a:t>
            </a:r>
          </a:p>
          <a:p>
            <a:r>
              <a:rPr lang="en-AU" dirty="0" smtClean="0"/>
              <a:t>Client-Side Web Development: ActiveX </a:t>
            </a:r>
            <a:r>
              <a:rPr lang="en-AU" dirty="0" err="1" smtClean="0"/>
              <a:t>vs</a:t>
            </a:r>
            <a:r>
              <a:rPr lang="en-AU" dirty="0" smtClean="0"/>
              <a:t> JavaScript and HTML </a:t>
            </a:r>
            <a:r>
              <a:rPr lang="en-AU" dirty="0" err="1" smtClean="0"/>
              <a:t>vs</a:t>
            </a:r>
            <a:r>
              <a:rPr lang="en-AU" dirty="0" smtClean="0"/>
              <a:t> Java Applet </a:t>
            </a:r>
            <a:r>
              <a:rPr lang="en-AU" dirty="0" err="1" smtClean="0"/>
              <a:t>vs</a:t>
            </a:r>
            <a:r>
              <a:rPr lang="en-AU" dirty="0" smtClean="0"/>
              <a:t> Adobe Flash</a:t>
            </a:r>
          </a:p>
          <a:p>
            <a:r>
              <a:rPr lang="en-AU" dirty="0" smtClean="0"/>
              <a:t>Distributed computing protocols often have security issues</a:t>
            </a:r>
          </a:p>
          <a:p>
            <a:r>
              <a:rPr lang="en-AU" dirty="0" smtClean="0"/>
              <a:t>Open Source</a:t>
            </a:r>
          </a:p>
        </p:txBody>
      </p:sp>
    </p:spTree>
    <p:extLst>
      <p:ext uri="{BB962C8B-B14F-4D97-AF65-F5344CB8AC3E}">
        <p14:creationId xmlns:p14="http://schemas.microsoft.com/office/powerpoint/2010/main" val="89750204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11560" y="2132856"/>
            <a:ext cx="7772400" cy="1470025"/>
          </a:xfrm>
        </p:spPr>
        <p:txBody>
          <a:bodyPr/>
          <a:lstStyle/>
          <a:p>
            <a:r>
              <a:rPr lang="en-AU" dirty="0" smtClean="0"/>
              <a:t>Databases</a:t>
            </a:r>
            <a:endParaRPr lang="en-AU" dirty="0"/>
          </a:p>
        </p:txBody>
      </p:sp>
    </p:spTree>
    <p:extLst>
      <p:ext uri="{BB962C8B-B14F-4D97-AF65-F5344CB8AC3E}">
        <p14:creationId xmlns:p14="http://schemas.microsoft.com/office/powerpoint/2010/main" val="26399914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Database?</a:t>
            </a:r>
            <a:endParaRPr lang="en-AU" dirty="0"/>
          </a:p>
        </p:txBody>
      </p:sp>
      <p:sp>
        <p:nvSpPr>
          <p:cNvPr id="3" name="Content Placeholder 2"/>
          <p:cNvSpPr>
            <a:spLocks noGrp="1"/>
          </p:cNvSpPr>
          <p:nvPr>
            <p:ph idx="1"/>
          </p:nvPr>
        </p:nvSpPr>
        <p:spPr/>
        <p:txBody>
          <a:bodyPr/>
          <a:lstStyle/>
          <a:p>
            <a:r>
              <a:rPr lang="en-AU" dirty="0" smtClean="0"/>
              <a:t>Database Management System (DBMS) = ?</a:t>
            </a:r>
            <a:br>
              <a:rPr lang="en-AU" dirty="0" smtClean="0"/>
            </a:br>
            <a:endParaRPr lang="en-AU" dirty="0" smtClean="0"/>
          </a:p>
          <a:p>
            <a:r>
              <a:rPr lang="en-AU" dirty="0" smtClean="0"/>
              <a:t>Database (DB) = ?</a:t>
            </a:r>
            <a:endParaRPr lang="en-AU" dirty="0"/>
          </a:p>
        </p:txBody>
      </p:sp>
    </p:spTree>
    <p:extLst>
      <p:ext uri="{BB962C8B-B14F-4D97-AF65-F5344CB8AC3E}">
        <p14:creationId xmlns:p14="http://schemas.microsoft.com/office/powerpoint/2010/main" val="37025410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Database?</a:t>
            </a:r>
            <a:endParaRPr lang="en-AU" dirty="0"/>
          </a:p>
        </p:txBody>
      </p:sp>
      <p:sp>
        <p:nvSpPr>
          <p:cNvPr id="3" name="Content Placeholder 2"/>
          <p:cNvSpPr>
            <a:spLocks noGrp="1"/>
          </p:cNvSpPr>
          <p:nvPr>
            <p:ph idx="1"/>
          </p:nvPr>
        </p:nvSpPr>
        <p:spPr/>
        <p:txBody>
          <a:bodyPr>
            <a:normAutofit/>
          </a:bodyPr>
          <a:lstStyle/>
          <a:p>
            <a:r>
              <a:rPr lang="en-AU" dirty="0" smtClean="0"/>
              <a:t>Database Management System (DBMS) = Application that allows easy and fast storage and retrieval of structured data</a:t>
            </a:r>
          </a:p>
          <a:p>
            <a:r>
              <a:rPr lang="en-AU" dirty="0" smtClean="0"/>
              <a:t>Database (DB) = A segregated group of related, structured data</a:t>
            </a:r>
          </a:p>
        </p:txBody>
      </p:sp>
    </p:spTree>
    <p:extLst>
      <p:ext uri="{BB962C8B-B14F-4D97-AF65-F5344CB8AC3E}">
        <p14:creationId xmlns:p14="http://schemas.microsoft.com/office/powerpoint/2010/main" val="36210795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databases?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Advantages</a:t>
            </a:r>
          </a:p>
          <a:p>
            <a:pPr lvl="1"/>
            <a:r>
              <a:rPr lang="en-AU" dirty="0" smtClean="0"/>
              <a:t>Well documented, understood APIs</a:t>
            </a:r>
          </a:p>
          <a:p>
            <a:pPr lvl="1"/>
            <a:r>
              <a:rPr lang="en-AU" dirty="0" smtClean="0"/>
              <a:t>Query language to get desired data</a:t>
            </a:r>
          </a:p>
          <a:p>
            <a:pPr lvl="1"/>
            <a:r>
              <a:rPr lang="en-AU" dirty="0" smtClean="0"/>
              <a:t>Network and simultaneous multiuser access</a:t>
            </a:r>
          </a:p>
          <a:p>
            <a:pPr lvl="1"/>
            <a:r>
              <a:rPr lang="en-AU" dirty="0" smtClean="0"/>
              <a:t>Availability features (Backup, Clustering and  Replication)</a:t>
            </a:r>
          </a:p>
          <a:p>
            <a:pPr lvl="1"/>
            <a:r>
              <a:rPr lang="en-AU" dirty="0" smtClean="0"/>
              <a:t>Access Control</a:t>
            </a:r>
          </a:p>
          <a:p>
            <a:r>
              <a:rPr lang="en-AU" dirty="0" smtClean="0"/>
              <a:t>Cheaper than writing own code to store and access data</a:t>
            </a:r>
          </a:p>
        </p:txBody>
      </p:sp>
    </p:spTree>
    <p:extLst>
      <p:ext uri="{BB962C8B-B14F-4D97-AF65-F5344CB8AC3E}">
        <p14:creationId xmlns:p14="http://schemas.microsoft.com/office/powerpoint/2010/main" val="208011606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a:t>
            </a:r>
            <a:endParaRPr lang="en-AU" dirty="0"/>
          </a:p>
        </p:txBody>
      </p:sp>
      <p:sp>
        <p:nvSpPr>
          <p:cNvPr id="3" name="Content Placeholder 2"/>
          <p:cNvSpPr>
            <a:spLocks noGrp="1"/>
          </p:cNvSpPr>
          <p:nvPr>
            <p:ph idx="1"/>
          </p:nvPr>
        </p:nvSpPr>
        <p:spPr/>
        <p:txBody>
          <a:bodyPr>
            <a:normAutofit lnSpcReduction="10000"/>
          </a:bodyPr>
          <a:lstStyle/>
          <a:p>
            <a:r>
              <a:rPr lang="en-AU" dirty="0" smtClean="0"/>
              <a:t>?</a:t>
            </a:r>
            <a:br>
              <a:rPr lang="en-AU" dirty="0" smtClean="0"/>
            </a:br>
            <a:r>
              <a:rPr lang="en-AU" dirty="0" smtClean="0"/>
              <a:t/>
            </a:r>
            <a:br>
              <a:rPr lang="en-AU" dirty="0" smtClean="0"/>
            </a:br>
            <a:endParaRPr lang="en-AU" dirty="0" smtClean="0"/>
          </a:p>
          <a:p>
            <a:pPr>
              <a:buNone/>
            </a:pPr>
            <a:r>
              <a:rPr lang="en-AU" dirty="0" smtClean="0"/>
              <a:t/>
            </a:r>
            <a:br>
              <a:rPr lang="en-AU" dirty="0" smtClean="0"/>
            </a:br>
            <a:endParaRPr lang="en-AU" dirty="0" smtClean="0"/>
          </a:p>
          <a:p>
            <a:r>
              <a:rPr lang="en-AU" dirty="0" smtClean="0"/>
              <a:t>Normalization = ?</a:t>
            </a:r>
          </a:p>
          <a:p>
            <a:r>
              <a:rPr lang="en-AU" dirty="0" err="1" smtClean="0"/>
              <a:t>Denormalization</a:t>
            </a:r>
            <a:r>
              <a:rPr lang="en-AU" dirty="0" smtClean="0"/>
              <a:t> = ?</a:t>
            </a:r>
            <a:br>
              <a:rPr lang="en-AU" dirty="0" smtClean="0"/>
            </a:br>
            <a:endParaRPr lang="en-AU" dirty="0" smtClean="0"/>
          </a:p>
          <a:p>
            <a:endParaRPr lang="en-AU" dirty="0"/>
          </a:p>
        </p:txBody>
      </p:sp>
    </p:spTree>
    <p:extLst>
      <p:ext uri="{BB962C8B-B14F-4D97-AF65-F5344CB8AC3E}">
        <p14:creationId xmlns:p14="http://schemas.microsoft.com/office/powerpoint/2010/main" val="238879703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a:t>
            </a:r>
            <a:endParaRPr lang="en-AU" dirty="0"/>
          </a:p>
        </p:txBody>
      </p:sp>
      <p:sp>
        <p:nvSpPr>
          <p:cNvPr id="3" name="Content Placeholder 2"/>
          <p:cNvSpPr>
            <a:spLocks noGrp="1"/>
          </p:cNvSpPr>
          <p:nvPr>
            <p:ph idx="1"/>
          </p:nvPr>
        </p:nvSpPr>
        <p:spPr/>
        <p:txBody>
          <a:bodyPr>
            <a:normAutofit lnSpcReduction="10000"/>
          </a:bodyPr>
          <a:lstStyle/>
          <a:p>
            <a:r>
              <a:rPr lang="en-AU" dirty="0" smtClean="0"/>
              <a:t>Built using defined rules (First, Second, Third and Boyce-</a:t>
            </a:r>
            <a:r>
              <a:rPr lang="en-AU" dirty="0" err="1" smtClean="0"/>
              <a:t>Codd</a:t>
            </a:r>
            <a:r>
              <a:rPr lang="en-AU" dirty="0" smtClean="0"/>
              <a:t> normal forms) based on formal logic proofs </a:t>
            </a:r>
          </a:p>
          <a:p>
            <a:r>
              <a:rPr lang="en-AU" dirty="0" smtClean="0"/>
              <a:t>Most commonly used type of database today</a:t>
            </a:r>
          </a:p>
          <a:p>
            <a:r>
              <a:rPr lang="en-AU" dirty="0" smtClean="0"/>
              <a:t>Normalization = Removing duplication</a:t>
            </a:r>
          </a:p>
          <a:p>
            <a:r>
              <a:rPr lang="en-AU" dirty="0" err="1" smtClean="0"/>
              <a:t>Denormalization</a:t>
            </a:r>
            <a:r>
              <a:rPr lang="en-AU" dirty="0" smtClean="0"/>
              <a:t> = Adding duplication, usually to speed up queries</a:t>
            </a:r>
          </a:p>
          <a:p>
            <a:pPr>
              <a:buNone/>
            </a:pPr>
            <a:endParaRPr lang="en-AU" dirty="0" smtClean="0"/>
          </a:p>
          <a:p>
            <a:endParaRPr lang="en-AU" dirty="0" smtClean="0"/>
          </a:p>
        </p:txBody>
      </p:sp>
    </p:spTree>
    <p:extLst>
      <p:ext uri="{BB962C8B-B14F-4D97-AF65-F5344CB8AC3E}">
        <p14:creationId xmlns:p14="http://schemas.microsoft.com/office/powerpoint/2010/main" val="178330073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 (cont.)</a:t>
            </a:r>
            <a:endParaRPr lang="en-AU" dirty="0"/>
          </a:p>
        </p:txBody>
      </p:sp>
      <p:sp>
        <p:nvSpPr>
          <p:cNvPr id="3" name="Content Placeholder 2"/>
          <p:cNvSpPr>
            <a:spLocks noGrp="1"/>
          </p:cNvSpPr>
          <p:nvPr>
            <p:ph idx="1"/>
          </p:nvPr>
        </p:nvSpPr>
        <p:spPr/>
        <p:txBody>
          <a:bodyPr>
            <a:normAutofit/>
          </a:bodyPr>
          <a:lstStyle/>
          <a:p>
            <a:r>
              <a:rPr lang="en-AU" sz="2600" dirty="0" smtClean="0"/>
              <a:t>Table = ?</a:t>
            </a:r>
          </a:p>
          <a:p>
            <a:r>
              <a:rPr lang="en-AU" sz="2600" dirty="0" smtClean="0"/>
              <a:t>Table rows = ? or ?</a:t>
            </a:r>
          </a:p>
          <a:p>
            <a:r>
              <a:rPr lang="en-AU" sz="2600" dirty="0" smtClean="0"/>
              <a:t>Row contains one or more ? or ?</a:t>
            </a:r>
          </a:p>
          <a:p>
            <a:r>
              <a:rPr lang="en-AU" sz="2600" dirty="0" smtClean="0"/>
              <a:t>Primary key = ?</a:t>
            </a:r>
            <a:br>
              <a:rPr lang="en-AU" sz="2600" dirty="0" smtClean="0"/>
            </a:br>
            <a:endParaRPr lang="en-AU" sz="2600" dirty="0" smtClean="0"/>
          </a:p>
          <a:p>
            <a:r>
              <a:rPr lang="en-AU" sz="2600" dirty="0" smtClean="0"/>
              <a:t>Foreign key = ?</a:t>
            </a:r>
            <a:br>
              <a:rPr lang="en-AU" sz="2600" dirty="0" smtClean="0"/>
            </a:br>
            <a:r>
              <a:rPr lang="en-AU" sz="2600" dirty="0" smtClean="0"/>
              <a:t/>
            </a:r>
            <a:br>
              <a:rPr lang="en-AU" sz="2600" dirty="0" smtClean="0"/>
            </a:br>
            <a:endParaRPr lang="en-AU" sz="2600" dirty="0" smtClean="0"/>
          </a:p>
          <a:p>
            <a:r>
              <a:rPr lang="en-AU" sz="2600" dirty="0" smtClean="0"/>
              <a:t>Schema or ? = ?</a:t>
            </a:r>
          </a:p>
          <a:p>
            <a:pPr lvl="1"/>
            <a:endParaRPr lang="en-AU" sz="2600" dirty="0" smtClean="0"/>
          </a:p>
        </p:txBody>
      </p:sp>
    </p:spTree>
    <p:extLst>
      <p:ext uri="{BB962C8B-B14F-4D97-AF65-F5344CB8AC3E}">
        <p14:creationId xmlns:p14="http://schemas.microsoft.com/office/powerpoint/2010/main" val="218870919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Database Types</a:t>
            </a:r>
            <a:br>
              <a:rPr lang="en-AU" dirty="0" smtClean="0"/>
            </a:br>
            <a:r>
              <a:rPr lang="en-AU" dirty="0" smtClean="0"/>
              <a:t>Relational (cont.)</a:t>
            </a:r>
            <a:endParaRPr lang="en-AU" dirty="0"/>
          </a:p>
        </p:txBody>
      </p:sp>
      <p:sp>
        <p:nvSpPr>
          <p:cNvPr id="3" name="Content Placeholder 2"/>
          <p:cNvSpPr>
            <a:spLocks noGrp="1"/>
          </p:cNvSpPr>
          <p:nvPr>
            <p:ph idx="1"/>
          </p:nvPr>
        </p:nvSpPr>
        <p:spPr/>
        <p:txBody>
          <a:bodyPr>
            <a:noAutofit/>
          </a:bodyPr>
          <a:lstStyle/>
          <a:p>
            <a:r>
              <a:rPr lang="en-AU" sz="2600" dirty="0" smtClean="0"/>
              <a:t>Table = Data of the same type and structure</a:t>
            </a:r>
          </a:p>
          <a:p>
            <a:r>
              <a:rPr lang="en-AU" sz="2600" dirty="0" smtClean="0"/>
              <a:t>Table rows = “records” or “</a:t>
            </a:r>
            <a:r>
              <a:rPr lang="en-AU" sz="2600" dirty="0" err="1" smtClean="0"/>
              <a:t>tuples</a:t>
            </a:r>
            <a:r>
              <a:rPr lang="en-AU" sz="2600" dirty="0" smtClean="0"/>
              <a:t>”</a:t>
            </a:r>
          </a:p>
          <a:p>
            <a:r>
              <a:rPr lang="en-AU" sz="2600" dirty="0" smtClean="0"/>
              <a:t>Row contains one or more “fields” or “columns”</a:t>
            </a:r>
          </a:p>
          <a:p>
            <a:r>
              <a:rPr lang="en-AU" sz="2600" dirty="0" smtClean="0"/>
              <a:t>Primary key = One or more fields whose values uniquely identify that row</a:t>
            </a:r>
          </a:p>
          <a:p>
            <a:r>
              <a:rPr lang="en-AU" sz="2600" dirty="0" smtClean="0"/>
              <a:t>Foreign key = Fields in the source table are the same as the primary key in another table. Constrains data that can be added to source table.</a:t>
            </a:r>
          </a:p>
          <a:p>
            <a:r>
              <a:rPr lang="en-AU" sz="2600" dirty="0" smtClean="0"/>
              <a:t>Schema or Metadata = All of the above combined</a:t>
            </a:r>
          </a:p>
        </p:txBody>
      </p:sp>
    </p:spTree>
    <p:extLst>
      <p:ext uri="{BB962C8B-B14F-4D97-AF65-F5344CB8AC3E}">
        <p14:creationId xmlns:p14="http://schemas.microsoft.com/office/powerpoint/2010/main" val="30263911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77500" lnSpcReduction="20000"/>
          </a:bodyPr>
          <a:lstStyle/>
          <a:p>
            <a:r>
              <a:rPr lang="en-AU" dirty="0" smtClean="0"/>
              <a:t>Introduction</a:t>
            </a:r>
          </a:p>
          <a:p>
            <a:r>
              <a:rPr lang="en-AU" dirty="0" smtClean="0"/>
              <a:t>Background (Approximately two thirds)</a:t>
            </a:r>
          </a:p>
          <a:p>
            <a:pPr lvl="1"/>
            <a:r>
              <a:rPr lang="en-AU" dirty="0" smtClean="0"/>
              <a:t>Application Development Concepts</a:t>
            </a:r>
          </a:p>
          <a:p>
            <a:pPr lvl="1"/>
            <a:r>
              <a:rPr lang="en-AU" dirty="0" smtClean="0"/>
              <a:t>Databases</a:t>
            </a:r>
          </a:p>
          <a:p>
            <a:pPr lvl="1"/>
            <a:r>
              <a:rPr lang="en-AU" dirty="0" smtClean="0"/>
              <a:t>Software Development Lifecycle (SDLC)</a:t>
            </a:r>
          </a:p>
          <a:p>
            <a:r>
              <a:rPr lang="en-AU" dirty="0" smtClean="0"/>
              <a:t>Content </a:t>
            </a:r>
            <a:r>
              <a:rPr lang="en-AU" dirty="0"/>
              <a:t>(Approximately one </a:t>
            </a:r>
            <a:r>
              <a:rPr lang="en-AU" dirty="0" smtClean="0"/>
              <a:t>third)</a:t>
            </a:r>
          </a:p>
          <a:p>
            <a:pPr lvl="1"/>
            <a:r>
              <a:rPr lang="en-AU" dirty="0" smtClean="0"/>
              <a:t>Common Application Security Issues</a:t>
            </a:r>
          </a:p>
          <a:p>
            <a:pPr lvl="1"/>
            <a:r>
              <a:rPr lang="en-AU" dirty="0" smtClean="0"/>
              <a:t>Common Data and Database Security Issues</a:t>
            </a:r>
          </a:p>
          <a:p>
            <a:pPr lvl="1"/>
            <a:r>
              <a:rPr lang="en-AU" dirty="0" smtClean="0"/>
              <a:t>Secure Application Development Practices</a:t>
            </a:r>
          </a:p>
          <a:p>
            <a:pPr>
              <a:buNone/>
            </a:pPr>
            <a:endParaRPr lang="en-AU" dirty="0" smtClean="0"/>
          </a:p>
          <a:p>
            <a:r>
              <a:rPr lang="en-AU" dirty="0" smtClean="0"/>
              <a:t>Sample Questions included at end of Content sections</a:t>
            </a:r>
          </a:p>
        </p:txBody>
      </p:sp>
    </p:spTree>
    <p:extLst>
      <p:ext uri="{BB962C8B-B14F-4D97-AF65-F5344CB8AC3E}">
        <p14:creationId xmlns:p14="http://schemas.microsoft.com/office/powerpoint/2010/main" val="248213288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Relational Database 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8938135"/>
              </p:ext>
            </p:extLst>
          </p:nvPr>
        </p:nvGraphicFramePr>
        <p:xfrm>
          <a:off x="1346375" y="2547165"/>
          <a:ext cx="3757611" cy="2114553"/>
        </p:xfrm>
        <a:graphic>
          <a:graphicData uri="http://schemas.openxmlformats.org/drawingml/2006/table">
            <a:tbl>
              <a:tblPr firstRow="1" bandRow="1">
                <a:tableStyleId>{5C22544A-7EE6-4342-B048-85BDC9FD1C3A}</a:tableStyleId>
              </a:tblPr>
              <a:tblGrid>
                <a:gridCol w="1252537"/>
                <a:gridCol w="1252537"/>
                <a:gridCol w="1252537"/>
              </a:tblGrid>
              <a:tr h="704851">
                <a:tc>
                  <a:txBody>
                    <a:bodyPr/>
                    <a:lstStyle/>
                    <a:p>
                      <a:r>
                        <a:rPr lang="en-AU" dirty="0" smtClean="0">
                          <a:solidFill>
                            <a:schemeClr val="tx1"/>
                          </a:solidFill>
                        </a:rPr>
                        <a:t>Surname</a:t>
                      </a:r>
                      <a:endParaRPr lang="en-AU" dirty="0">
                        <a:solidFill>
                          <a:schemeClr val="tx1"/>
                        </a:solidFill>
                      </a:endParaRPr>
                    </a:p>
                  </a:txBody>
                  <a:tcPr/>
                </a:tc>
                <a:tc>
                  <a:txBody>
                    <a:bodyPr/>
                    <a:lstStyle/>
                    <a:p>
                      <a:r>
                        <a:rPr lang="en-AU" dirty="0" smtClean="0">
                          <a:solidFill>
                            <a:schemeClr val="tx1"/>
                          </a:solidFill>
                        </a:rPr>
                        <a:t>Given Name</a:t>
                      </a:r>
                      <a:endParaRPr lang="en-AU" dirty="0">
                        <a:solidFill>
                          <a:schemeClr val="tx1"/>
                        </a:solidFill>
                      </a:endParaRPr>
                    </a:p>
                  </a:txBody>
                  <a:tcPr/>
                </a:tc>
                <a:tc>
                  <a:txBody>
                    <a:bodyPr/>
                    <a:lstStyle/>
                    <a:p>
                      <a:r>
                        <a:rPr lang="en-AU" dirty="0" smtClean="0">
                          <a:solidFill>
                            <a:schemeClr val="tx1"/>
                          </a:solidFill>
                        </a:rPr>
                        <a:t>Company</a:t>
                      </a:r>
                      <a:endParaRPr lang="en-AU" dirty="0">
                        <a:solidFill>
                          <a:schemeClr val="tx1"/>
                        </a:solidFill>
                      </a:endParaRPr>
                    </a:p>
                  </a:txBody>
                  <a:tcPr/>
                </a:tc>
              </a:tr>
              <a:tr h="704851">
                <a:tc>
                  <a:txBody>
                    <a:bodyPr/>
                    <a:lstStyle/>
                    <a:p>
                      <a:r>
                        <a:rPr lang="en-AU" dirty="0" smtClean="0">
                          <a:solidFill>
                            <a:schemeClr val="tx1"/>
                          </a:solidFill>
                        </a:rPr>
                        <a:t>Citizen</a:t>
                      </a:r>
                      <a:endParaRPr lang="en-AU" dirty="0">
                        <a:solidFill>
                          <a:schemeClr val="tx1"/>
                        </a:solidFill>
                      </a:endParaRPr>
                    </a:p>
                  </a:txBody>
                  <a:tcPr/>
                </a:tc>
                <a:tc>
                  <a:txBody>
                    <a:bodyPr/>
                    <a:lstStyle/>
                    <a:p>
                      <a:r>
                        <a:rPr lang="en-AU" dirty="0" smtClean="0">
                          <a:solidFill>
                            <a:schemeClr val="tx1"/>
                          </a:solidFill>
                        </a:rPr>
                        <a:t>Joe</a:t>
                      </a:r>
                      <a:endParaRPr lang="en-AU" dirty="0">
                        <a:solidFill>
                          <a:schemeClr val="tx1"/>
                        </a:solidFill>
                      </a:endParaRPr>
                    </a:p>
                  </a:txBody>
                  <a:tcPr/>
                </a:tc>
                <a:tc>
                  <a:txBody>
                    <a:bodyPr/>
                    <a:lstStyle/>
                    <a:p>
                      <a:r>
                        <a:rPr lang="en-AU" dirty="0" smtClean="0">
                          <a:solidFill>
                            <a:schemeClr val="tx1"/>
                          </a:solidFill>
                        </a:rPr>
                        <a:t>Acme</a:t>
                      </a:r>
                      <a:endParaRPr lang="en-AU" dirty="0">
                        <a:solidFill>
                          <a:schemeClr val="tx1"/>
                        </a:solidFill>
                      </a:endParaRPr>
                    </a:p>
                  </a:txBody>
                  <a:tcPr/>
                </a:tc>
              </a:tr>
              <a:tr h="704851">
                <a:tc>
                  <a:txBody>
                    <a:bodyPr/>
                    <a:lstStyle/>
                    <a:p>
                      <a:r>
                        <a:rPr lang="en-AU" dirty="0" smtClean="0">
                          <a:solidFill>
                            <a:schemeClr val="tx1"/>
                          </a:solidFill>
                        </a:rPr>
                        <a:t>Smith</a:t>
                      </a:r>
                      <a:endParaRPr lang="en-AU" dirty="0">
                        <a:solidFill>
                          <a:schemeClr val="tx1"/>
                        </a:solidFill>
                      </a:endParaRPr>
                    </a:p>
                  </a:txBody>
                  <a:tcPr/>
                </a:tc>
                <a:tc>
                  <a:txBody>
                    <a:bodyPr/>
                    <a:lstStyle/>
                    <a:p>
                      <a:r>
                        <a:rPr lang="en-AU" dirty="0" smtClean="0">
                          <a:solidFill>
                            <a:schemeClr val="tx1"/>
                          </a:solidFill>
                        </a:rPr>
                        <a:t>Jane</a:t>
                      </a:r>
                      <a:endParaRPr lang="en-AU" dirty="0">
                        <a:solidFill>
                          <a:schemeClr val="tx1"/>
                        </a:solidFill>
                      </a:endParaRPr>
                    </a:p>
                  </a:txBody>
                  <a:tcPr/>
                </a:tc>
                <a:tc>
                  <a:txBody>
                    <a:bodyPr/>
                    <a:lstStyle/>
                    <a:p>
                      <a:r>
                        <a:rPr lang="en-AU" dirty="0" smtClean="0">
                          <a:solidFill>
                            <a:schemeClr val="tx1"/>
                          </a:solidFill>
                        </a:rPr>
                        <a:t>Widgets Inc</a:t>
                      </a:r>
                      <a:endParaRPr lang="en-AU" dirty="0">
                        <a:solidFill>
                          <a:schemeClr val="tx1"/>
                        </a:solidFill>
                      </a:endParaRPr>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451761597"/>
              </p:ext>
            </p:extLst>
          </p:nvPr>
        </p:nvGraphicFramePr>
        <p:xfrm>
          <a:off x="5318300" y="2547164"/>
          <a:ext cx="3286148" cy="2114553"/>
        </p:xfrm>
        <a:graphic>
          <a:graphicData uri="http://schemas.openxmlformats.org/drawingml/2006/table">
            <a:tbl>
              <a:tblPr firstRow="1" bandRow="1">
                <a:tableStyleId>{5C22544A-7EE6-4342-B048-85BDC9FD1C3A}</a:tableStyleId>
              </a:tblPr>
              <a:tblGrid>
                <a:gridCol w="1357322"/>
                <a:gridCol w="1928826"/>
              </a:tblGrid>
              <a:tr h="704851">
                <a:tc>
                  <a:txBody>
                    <a:bodyPr/>
                    <a:lstStyle/>
                    <a:p>
                      <a:r>
                        <a:rPr lang="en-AU" dirty="0" smtClean="0">
                          <a:solidFill>
                            <a:schemeClr val="tx1"/>
                          </a:solidFill>
                        </a:rPr>
                        <a:t>Company</a:t>
                      </a:r>
                      <a:endParaRPr lang="en-AU" dirty="0">
                        <a:solidFill>
                          <a:schemeClr val="tx1"/>
                        </a:solidFill>
                      </a:endParaRPr>
                    </a:p>
                  </a:txBody>
                  <a:tcPr/>
                </a:tc>
                <a:tc>
                  <a:txBody>
                    <a:bodyPr/>
                    <a:lstStyle/>
                    <a:p>
                      <a:r>
                        <a:rPr lang="en-AU" dirty="0" smtClean="0">
                          <a:solidFill>
                            <a:schemeClr val="tx1"/>
                          </a:solidFill>
                        </a:rPr>
                        <a:t>Address</a:t>
                      </a:r>
                      <a:endParaRPr lang="en-AU" dirty="0">
                        <a:solidFill>
                          <a:schemeClr val="tx1"/>
                        </a:solidFill>
                      </a:endParaRPr>
                    </a:p>
                  </a:txBody>
                  <a:tcPr/>
                </a:tc>
              </a:tr>
              <a:tr h="704851">
                <a:tc>
                  <a:txBody>
                    <a:bodyPr/>
                    <a:lstStyle/>
                    <a:p>
                      <a:r>
                        <a:rPr lang="en-AU" dirty="0" smtClean="0">
                          <a:solidFill>
                            <a:schemeClr val="tx1"/>
                          </a:solidFill>
                        </a:rPr>
                        <a:t>Acme</a:t>
                      </a:r>
                      <a:endParaRPr lang="en-AU" dirty="0">
                        <a:solidFill>
                          <a:schemeClr val="tx1"/>
                        </a:solidFill>
                      </a:endParaRPr>
                    </a:p>
                  </a:txBody>
                  <a:tcPr/>
                </a:tc>
                <a:tc>
                  <a:txBody>
                    <a:bodyPr/>
                    <a:lstStyle/>
                    <a:p>
                      <a:r>
                        <a:rPr lang="en-AU" dirty="0" smtClean="0">
                          <a:solidFill>
                            <a:schemeClr val="tx1"/>
                          </a:solidFill>
                        </a:rPr>
                        <a:t>1 Acme Way, </a:t>
                      </a:r>
                      <a:r>
                        <a:rPr lang="en-AU" dirty="0" err="1" smtClean="0">
                          <a:solidFill>
                            <a:schemeClr val="tx1"/>
                          </a:solidFill>
                        </a:rPr>
                        <a:t>Acmeville</a:t>
                      </a:r>
                      <a:endParaRPr lang="en-AU" dirty="0">
                        <a:solidFill>
                          <a:schemeClr val="tx1"/>
                        </a:solidFill>
                      </a:endParaRPr>
                    </a:p>
                  </a:txBody>
                  <a:tcPr/>
                </a:tc>
              </a:tr>
              <a:tr h="704851">
                <a:tc>
                  <a:txBody>
                    <a:bodyPr/>
                    <a:lstStyle/>
                    <a:p>
                      <a:r>
                        <a:rPr lang="en-AU" dirty="0" smtClean="0">
                          <a:solidFill>
                            <a:schemeClr val="tx1"/>
                          </a:solidFill>
                        </a:rPr>
                        <a:t>Widgets</a:t>
                      </a:r>
                      <a:r>
                        <a:rPr lang="en-AU" baseline="0" dirty="0" smtClean="0">
                          <a:solidFill>
                            <a:schemeClr val="tx1"/>
                          </a:solidFill>
                        </a:rPr>
                        <a:t> Inc</a:t>
                      </a:r>
                      <a:endParaRPr lang="en-AU" dirty="0">
                        <a:solidFill>
                          <a:schemeClr val="tx1"/>
                        </a:solidFill>
                      </a:endParaRPr>
                    </a:p>
                  </a:txBody>
                  <a:tcPr/>
                </a:tc>
                <a:tc>
                  <a:txBody>
                    <a:bodyPr/>
                    <a:lstStyle/>
                    <a:p>
                      <a:r>
                        <a:rPr lang="en-AU" dirty="0" smtClean="0">
                          <a:solidFill>
                            <a:schemeClr val="tx1"/>
                          </a:solidFill>
                        </a:rPr>
                        <a:t>42</a:t>
                      </a:r>
                      <a:r>
                        <a:rPr lang="en-AU" baseline="0" dirty="0" smtClean="0">
                          <a:solidFill>
                            <a:schemeClr val="tx1"/>
                          </a:solidFill>
                        </a:rPr>
                        <a:t> </a:t>
                      </a:r>
                      <a:r>
                        <a:rPr lang="en-AU" baseline="0" dirty="0" err="1" smtClean="0">
                          <a:solidFill>
                            <a:schemeClr val="tx1"/>
                          </a:solidFill>
                        </a:rPr>
                        <a:t>Vogon</a:t>
                      </a:r>
                      <a:r>
                        <a:rPr lang="en-AU" baseline="0" dirty="0" smtClean="0">
                          <a:solidFill>
                            <a:schemeClr val="tx1"/>
                          </a:solidFill>
                        </a:rPr>
                        <a:t> Rd, </a:t>
                      </a:r>
                      <a:r>
                        <a:rPr lang="en-AU" baseline="0" dirty="0" err="1" smtClean="0">
                          <a:solidFill>
                            <a:schemeClr val="tx1"/>
                          </a:solidFill>
                        </a:rPr>
                        <a:t>Magrathea</a:t>
                      </a:r>
                      <a:endParaRPr lang="en-AU" dirty="0">
                        <a:solidFill>
                          <a:schemeClr val="tx1"/>
                        </a:solidFill>
                      </a:endParaRPr>
                    </a:p>
                  </a:txBody>
                  <a:tcPr/>
                </a:tc>
              </a:tr>
            </a:tbl>
          </a:graphicData>
        </a:graphic>
      </p:graphicFrame>
      <p:pic>
        <p:nvPicPr>
          <p:cNvPr id="1026" name="Picture 2" descr="C:\Users\Anthony\AppData\Local\Microsoft\Windows\Temporary Internet Files\Content.IE5\LKLT5R21\MCj04325930000[1].png"/>
          <p:cNvPicPr>
            <a:picLocks noChangeAspect="1" noChangeArrowheads="1"/>
          </p:cNvPicPr>
          <p:nvPr/>
        </p:nvPicPr>
        <p:blipFill>
          <a:blip r:embed="rId3" cstate="print"/>
          <a:srcRect/>
          <a:stretch>
            <a:fillRect/>
          </a:stretch>
        </p:blipFill>
        <p:spPr bwMode="auto">
          <a:xfrm>
            <a:off x="2175027" y="2804329"/>
            <a:ext cx="428628" cy="428628"/>
          </a:xfrm>
          <a:prstGeom prst="rect">
            <a:avLst/>
          </a:prstGeom>
          <a:noFill/>
        </p:spPr>
      </p:pic>
      <p:pic>
        <p:nvPicPr>
          <p:cNvPr id="7" name="Picture 2" descr="C:\Users\Anthony\AppData\Local\Microsoft\Windows\Temporary Internet Files\Content.IE5\LKLT5R21\MCj04325930000[1].png"/>
          <p:cNvPicPr>
            <a:picLocks noChangeAspect="1" noChangeArrowheads="1"/>
          </p:cNvPicPr>
          <p:nvPr/>
        </p:nvPicPr>
        <p:blipFill>
          <a:blip r:embed="rId3" cstate="print"/>
          <a:srcRect/>
          <a:stretch>
            <a:fillRect/>
          </a:stretch>
        </p:blipFill>
        <p:spPr bwMode="auto">
          <a:xfrm>
            <a:off x="6246994" y="2804329"/>
            <a:ext cx="428628" cy="428628"/>
          </a:xfrm>
          <a:prstGeom prst="rect">
            <a:avLst/>
          </a:prstGeom>
          <a:noFill/>
        </p:spPr>
      </p:pic>
      <p:sp>
        <p:nvSpPr>
          <p:cNvPr id="8" name="TextBox 7"/>
          <p:cNvSpPr txBox="1"/>
          <p:nvPr/>
        </p:nvSpPr>
        <p:spPr>
          <a:xfrm>
            <a:off x="2175027" y="2006369"/>
            <a:ext cx="2000264" cy="369332"/>
          </a:xfrm>
          <a:prstGeom prst="rect">
            <a:avLst/>
          </a:prstGeom>
          <a:noFill/>
        </p:spPr>
        <p:txBody>
          <a:bodyPr wrap="square" rtlCol="0">
            <a:spAutoFit/>
          </a:bodyPr>
          <a:lstStyle/>
          <a:p>
            <a:pPr algn="ctr"/>
            <a:r>
              <a:rPr lang="en-AU" dirty="0" smtClean="0"/>
              <a:t>Attendee Table</a:t>
            </a:r>
            <a:endParaRPr lang="en-AU" dirty="0"/>
          </a:p>
        </p:txBody>
      </p:sp>
      <p:sp>
        <p:nvSpPr>
          <p:cNvPr id="9" name="TextBox 8"/>
          <p:cNvSpPr txBox="1"/>
          <p:nvPr/>
        </p:nvSpPr>
        <p:spPr>
          <a:xfrm>
            <a:off x="5675490" y="2018511"/>
            <a:ext cx="2000264" cy="369332"/>
          </a:xfrm>
          <a:prstGeom prst="rect">
            <a:avLst/>
          </a:prstGeom>
          <a:noFill/>
        </p:spPr>
        <p:txBody>
          <a:bodyPr wrap="square" rtlCol="0">
            <a:spAutoFit/>
          </a:bodyPr>
          <a:lstStyle/>
          <a:p>
            <a:pPr algn="ctr"/>
            <a:r>
              <a:rPr lang="en-AU" dirty="0" smtClean="0"/>
              <a:t>Company Table</a:t>
            </a:r>
            <a:endParaRPr lang="en-AU" dirty="0"/>
          </a:p>
        </p:txBody>
      </p:sp>
      <p:sp>
        <p:nvSpPr>
          <p:cNvPr id="10" name="Down Arrow 9"/>
          <p:cNvSpPr/>
          <p:nvPr/>
        </p:nvSpPr>
        <p:spPr>
          <a:xfrm flipV="1">
            <a:off x="1817837" y="4947469"/>
            <a:ext cx="285752"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1103458" y="5518973"/>
            <a:ext cx="1714512" cy="646331"/>
          </a:xfrm>
          <a:prstGeom prst="rect">
            <a:avLst/>
          </a:prstGeom>
          <a:noFill/>
        </p:spPr>
        <p:txBody>
          <a:bodyPr wrap="square" rtlCol="0">
            <a:spAutoFit/>
          </a:bodyPr>
          <a:lstStyle/>
          <a:p>
            <a:pPr algn="ctr"/>
            <a:r>
              <a:rPr lang="en-AU" dirty="0" smtClean="0"/>
              <a:t>Attendee Table Primary Key</a:t>
            </a:r>
            <a:endParaRPr lang="en-AU" dirty="0"/>
          </a:p>
        </p:txBody>
      </p:sp>
      <p:sp>
        <p:nvSpPr>
          <p:cNvPr id="12" name="Down Arrow 11"/>
          <p:cNvSpPr/>
          <p:nvPr/>
        </p:nvSpPr>
        <p:spPr>
          <a:xfrm flipV="1">
            <a:off x="5818366" y="4876031"/>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5032548" y="5518973"/>
            <a:ext cx="1857388" cy="646331"/>
          </a:xfrm>
          <a:prstGeom prst="rect">
            <a:avLst/>
          </a:prstGeom>
          <a:noFill/>
        </p:spPr>
        <p:txBody>
          <a:bodyPr wrap="square" rtlCol="0">
            <a:spAutoFit/>
          </a:bodyPr>
          <a:lstStyle/>
          <a:p>
            <a:pPr algn="ctr"/>
            <a:r>
              <a:rPr lang="en-AU" dirty="0" smtClean="0"/>
              <a:t>Company Table Primary Key</a:t>
            </a:r>
            <a:endParaRPr lang="en-AU" dirty="0"/>
          </a:p>
        </p:txBody>
      </p:sp>
      <p:sp>
        <p:nvSpPr>
          <p:cNvPr id="14" name="Curved Up Arrow 13"/>
          <p:cNvSpPr/>
          <p:nvPr/>
        </p:nvSpPr>
        <p:spPr>
          <a:xfrm>
            <a:off x="4318168" y="4876031"/>
            <a:ext cx="1500198" cy="64294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p:cNvSpPr txBox="1"/>
          <p:nvPr/>
        </p:nvSpPr>
        <p:spPr>
          <a:xfrm>
            <a:off x="3318036" y="5515584"/>
            <a:ext cx="1857388" cy="646331"/>
          </a:xfrm>
          <a:prstGeom prst="rect">
            <a:avLst/>
          </a:prstGeom>
          <a:noFill/>
        </p:spPr>
        <p:txBody>
          <a:bodyPr wrap="square" rtlCol="0">
            <a:spAutoFit/>
          </a:bodyPr>
          <a:lstStyle/>
          <a:p>
            <a:pPr algn="ctr"/>
            <a:r>
              <a:rPr lang="en-AU" dirty="0" smtClean="0"/>
              <a:t>Foreign Key to Company Table</a:t>
            </a:r>
            <a:endParaRPr lang="en-AU" dirty="0"/>
          </a:p>
        </p:txBody>
      </p:sp>
      <p:sp>
        <p:nvSpPr>
          <p:cNvPr id="18" name="Left Brace 17"/>
          <p:cNvSpPr/>
          <p:nvPr/>
        </p:nvSpPr>
        <p:spPr>
          <a:xfrm>
            <a:off x="1103458" y="3304395"/>
            <a:ext cx="214314" cy="571504"/>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19" name="TextBox 18"/>
          <p:cNvSpPr txBox="1"/>
          <p:nvPr/>
        </p:nvSpPr>
        <p:spPr>
          <a:xfrm>
            <a:off x="317640" y="3381197"/>
            <a:ext cx="1000132" cy="923330"/>
          </a:xfrm>
          <a:prstGeom prst="rect">
            <a:avLst/>
          </a:prstGeom>
          <a:noFill/>
        </p:spPr>
        <p:txBody>
          <a:bodyPr wrap="square" rtlCol="0">
            <a:spAutoFit/>
          </a:bodyPr>
          <a:lstStyle/>
          <a:p>
            <a:r>
              <a:rPr lang="en-AU" dirty="0" smtClean="0"/>
              <a:t>Row, Record, </a:t>
            </a:r>
            <a:r>
              <a:rPr lang="en-AU" dirty="0" err="1" smtClean="0"/>
              <a:t>Tuple</a:t>
            </a:r>
            <a:endParaRPr lang="en-AU" dirty="0"/>
          </a:p>
        </p:txBody>
      </p:sp>
      <p:sp>
        <p:nvSpPr>
          <p:cNvPr id="20" name="Left Brace 19"/>
          <p:cNvSpPr/>
          <p:nvPr/>
        </p:nvSpPr>
        <p:spPr>
          <a:xfrm rot="16200000">
            <a:off x="3112654" y="4295595"/>
            <a:ext cx="196453" cy="1071572"/>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21" name="TextBox 20"/>
          <p:cNvSpPr txBox="1"/>
          <p:nvPr/>
        </p:nvSpPr>
        <p:spPr>
          <a:xfrm>
            <a:off x="2675094" y="4947469"/>
            <a:ext cx="1071570" cy="646331"/>
          </a:xfrm>
          <a:prstGeom prst="rect">
            <a:avLst/>
          </a:prstGeom>
          <a:noFill/>
        </p:spPr>
        <p:txBody>
          <a:bodyPr wrap="square" rtlCol="0">
            <a:spAutoFit/>
          </a:bodyPr>
          <a:lstStyle/>
          <a:p>
            <a:pPr algn="ctr"/>
            <a:r>
              <a:rPr lang="en-AU" dirty="0" smtClean="0"/>
              <a:t>Column, Field</a:t>
            </a:r>
            <a:endParaRPr lang="en-AU" dirty="0"/>
          </a:p>
        </p:txBody>
      </p:sp>
    </p:spTree>
    <p:extLst>
      <p:ext uri="{BB962C8B-B14F-4D97-AF65-F5344CB8AC3E}">
        <p14:creationId xmlns:p14="http://schemas.microsoft.com/office/powerpoint/2010/main" val="366130920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Structured Query Language (SQL)</a:t>
            </a:r>
            <a:br>
              <a:rPr lang="en-AU" dirty="0" smtClean="0"/>
            </a:br>
            <a:r>
              <a:rPr lang="en-AU" dirty="0" smtClean="0"/>
              <a:t>Example</a:t>
            </a:r>
            <a:endParaRPr lang="en-AU" dirty="0"/>
          </a:p>
        </p:txBody>
      </p:sp>
      <p:sp>
        <p:nvSpPr>
          <p:cNvPr id="3" name="Content Placeholder 2"/>
          <p:cNvSpPr>
            <a:spLocks noGrp="1"/>
          </p:cNvSpPr>
          <p:nvPr>
            <p:ph idx="1"/>
          </p:nvPr>
        </p:nvSpPr>
        <p:spPr>
          <a:xfrm>
            <a:off x="500034" y="4143380"/>
            <a:ext cx="8229600" cy="1500198"/>
          </a:xfrm>
          <a:solidFill>
            <a:schemeClr val="bg2">
              <a:lumMod val="40000"/>
              <a:lumOff val="60000"/>
            </a:schemeClr>
          </a:solidFill>
        </p:spPr>
        <p:txBody>
          <a:bodyPr>
            <a:normAutofit/>
          </a:bodyPr>
          <a:lstStyle/>
          <a:p>
            <a:pPr>
              <a:buNone/>
            </a:pPr>
            <a:r>
              <a:rPr lang="en-AU" b="1" u="sng" dirty="0" smtClean="0">
                <a:latin typeface="Courier New" pitchFamily="49" charset="0"/>
                <a:cs typeface="Courier New" pitchFamily="49" charset="0"/>
              </a:rPr>
              <a:t>Surname	</a:t>
            </a:r>
          </a:p>
          <a:p>
            <a:pPr>
              <a:buNone/>
            </a:pPr>
            <a:r>
              <a:rPr lang="en-AU" b="1" dirty="0" smtClean="0">
                <a:latin typeface="Courier New" pitchFamily="49" charset="0"/>
                <a:cs typeface="Courier New" pitchFamily="49" charset="0"/>
              </a:rPr>
              <a:t>Citizen</a:t>
            </a:r>
          </a:p>
          <a:p>
            <a:pPr>
              <a:buNone/>
            </a:pPr>
            <a:endParaRPr lang="en-AU" dirty="0"/>
          </a:p>
        </p:txBody>
      </p:sp>
      <p:sp>
        <p:nvSpPr>
          <p:cNvPr id="4" name="Content Placeholder 2"/>
          <p:cNvSpPr txBox="1">
            <a:spLocks/>
          </p:cNvSpPr>
          <p:nvPr/>
        </p:nvSpPr>
        <p:spPr>
          <a:xfrm>
            <a:off x="500034" y="1571612"/>
            <a:ext cx="8229600" cy="1714511"/>
          </a:xfrm>
          <a:prstGeom prst="rect">
            <a:avLst/>
          </a:prstGeom>
          <a:solidFill>
            <a:schemeClr val="accent1"/>
          </a:solidFill>
        </p:spPr>
        <p:txBody>
          <a:bodyPr>
            <a:normAutofit lnSpcReduction="10000"/>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select Surname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from Attendee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1" i="0" u="none" strike="noStrike" kern="0" cap="none" spc="0" normalizeH="0" baseline="0" noProof="0" dirty="0" smtClean="0">
                <a:ln>
                  <a:noFill/>
                </a:ln>
                <a:solidFill>
                  <a:schemeClr val="tx1"/>
                </a:solidFill>
                <a:effectLst/>
                <a:uLnTx/>
                <a:uFillTx/>
                <a:latin typeface="Courier New" pitchFamily="49" charset="0"/>
                <a:cs typeface="Courier New" pitchFamily="49" charset="0"/>
              </a:rPr>
              <a:t>where Company = ‘Acme’</a:t>
            </a:r>
          </a:p>
        </p:txBody>
      </p:sp>
      <p:sp>
        <p:nvSpPr>
          <p:cNvPr id="5" name="Content Placeholder 2"/>
          <p:cNvSpPr txBox="1">
            <a:spLocks/>
          </p:cNvSpPr>
          <p:nvPr/>
        </p:nvSpPr>
        <p:spPr>
          <a:xfrm>
            <a:off x="571472" y="3429000"/>
            <a:ext cx="8229600" cy="642942"/>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AU" sz="3200" b="0" i="0" u="none" strike="noStrike" kern="0" cap="none" spc="0" normalizeH="0" baseline="0" noProof="0" dirty="0" smtClean="0">
                <a:ln>
                  <a:noFill/>
                </a:ln>
                <a:solidFill>
                  <a:schemeClr val="tx1"/>
                </a:solidFill>
                <a:effectLst/>
                <a:uLnTx/>
                <a:uFillTx/>
                <a:latin typeface="+mn-lt"/>
                <a:ea typeface="+mn-ea"/>
                <a:cs typeface="+mn-cs"/>
              </a:rPr>
              <a:t>produces</a:t>
            </a:r>
          </a:p>
        </p:txBody>
      </p:sp>
    </p:spTree>
    <p:extLst>
      <p:ext uri="{BB962C8B-B14F-4D97-AF65-F5344CB8AC3E}">
        <p14:creationId xmlns:p14="http://schemas.microsoft.com/office/powerpoint/2010/main" val="395831217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pPr>
              <a:buNone/>
            </a:pPr>
            <a:r>
              <a:rPr lang="en-AU" dirty="0" smtClean="0"/>
              <a:t>	What if multiple users are updating and viewing the database simultaneously and I add an attendee and his/her company? If I run a report during an update, how do I avoid getting half of the updated fields only, e.g. the attendee but not his/her company?</a:t>
            </a:r>
            <a:endParaRPr lang="en-AU" dirty="0"/>
          </a:p>
        </p:txBody>
      </p:sp>
    </p:spTree>
    <p:extLst>
      <p:ext uri="{BB962C8B-B14F-4D97-AF65-F5344CB8AC3E}">
        <p14:creationId xmlns:p14="http://schemas.microsoft.com/office/powerpoint/2010/main" val="270188718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Solution: Transactions</a:t>
            </a:r>
            <a:endParaRPr lang="en-AU"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AU" dirty="0" smtClean="0"/>
              <a:t>Begin Transaction = (Conceptually) Creates a copy of the database for the current session only visible to this session</a:t>
            </a:r>
          </a:p>
          <a:p>
            <a:pPr marL="514350" indent="-514350">
              <a:buFont typeface="+mj-lt"/>
              <a:buAutoNum type="arabicPeriod"/>
            </a:pPr>
            <a:r>
              <a:rPr lang="en-AU" dirty="0" smtClean="0"/>
              <a:t>Add, edit or delete data</a:t>
            </a:r>
          </a:p>
          <a:p>
            <a:pPr marL="514350" indent="-514350">
              <a:buFont typeface="+mj-lt"/>
              <a:buAutoNum type="arabicPeriod"/>
            </a:pPr>
            <a:r>
              <a:rPr lang="en-AU" dirty="0" smtClean="0"/>
              <a:t>Either “Commit” or “Rollback”</a:t>
            </a:r>
          </a:p>
          <a:p>
            <a:pPr lvl="1"/>
            <a:r>
              <a:rPr lang="en-AU" dirty="0" smtClean="0"/>
              <a:t>Commit = Copy changes to database</a:t>
            </a:r>
          </a:p>
          <a:p>
            <a:pPr lvl="1"/>
            <a:r>
              <a:rPr lang="en-AU" dirty="0" smtClean="0"/>
              <a:t>Rollback = Discard changes</a:t>
            </a:r>
          </a:p>
          <a:p>
            <a:pPr lvl="2"/>
            <a:r>
              <a:rPr lang="en-AU" dirty="0" smtClean="0"/>
              <a:t>NOT an undo because no database changes are made</a:t>
            </a:r>
            <a:endParaRPr lang="en-AU" dirty="0"/>
          </a:p>
        </p:txBody>
      </p:sp>
    </p:spTree>
    <p:extLst>
      <p:ext uri="{BB962C8B-B14F-4D97-AF65-F5344CB8AC3E}">
        <p14:creationId xmlns:p14="http://schemas.microsoft.com/office/powerpoint/2010/main" val="402448498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Another Problem</a:t>
            </a:r>
            <a:endParaRPr lang="en-AU" dirty="0"/>
          </a:p>
        </p:txBody>
      </p:sp>
      <p:sp>
        <p:nvSpPr>
          <p:cNvPr id="3" name="Content Placeholder 2"/>
          <p:cNvSpPr>
            <a:spLocks noGrp="1"/>
          </p:cNvSpPr>
          <p:nvPr>
            <p:ph idx="1"/>
          </p:nvPr>
        </p:nvSpPr>
        <p:spPr/>
        <p:txBody>
          <a:bodyPr/>
          <a:lstStyle/>
          <a:p>
            <a:pPr>
              <a:buNone/>
            </a:pPr>
            <a:r>
              <a:rPr lang="en-AU" dirty="0" smtClean="0"/>
              <a:t>	What if someone modifies a table while it is being modified in a transaction? What happens when the transaction commits? Which modification wins?</a:t>
            </a:r>
          </a:p>
          <a:p>
            <a:pPr>
              <a:buNone/>
            </a:pPr>
            <a:endParaRPr lang="en-AU" dirty="0"/>
          </a:p>
        </p:txBody>
      </p:sp>
    </p:spTree>
    <p:extLst>
      <p:ext uri="{BB962C8B-B14F-4D97-AF65-F5344CB8AC3E}">
        <p14:creationId xmlns:p14="http://schemas.microsoft.com/office/powerpoint/2010/main" val="142512451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Solution: Database Locking</a:t>
            </a:r>
            <a:endParaRPr lang="en-AU" dirty="0"/>
          </a:p>
        </p:txBody>
      </p:sp>
      <p:sp>
        <p:nvSpPr>
          <p:cNvPr id="3" name="Content Placeholder 2"/>
          <p:cNvSpPr>
            <a:spLocks noGrp="1"/>
          </p:cNvSpPr>
          <p:nvPr>
            <p:ph idx="1"/>
          </p:nvPr>
        </p:nvSpPr>
        <p:spPr/>
        <p:txBody>
          <a:bodyPr>
            <a:normAutofit fontScale="92500"/>
          </a:bodyPr>
          <a:lstStyle/>
          <a:p>
            <a:r>
              <a:rPr lang="en-AU" dirty="0" smtClean="0"/>
              <a:t>During Transactions, tables being modified are “Locked” (cannot be modified by others)</a:t>
            </a:r>
          </a:p>
          <a:p>
            <a:pPr lvl="1"/>
            <a:r>
              <a:rPr lang="en-AU" dirty="0" smtClean="0"/>
              <a:t>Some DBMSs offer finer grained locks or optimistic locking</a:t>
            </a:r>
          </a:p>
          <a:p>
            <a:pPr lvl="1"/>
            <a:r>
              <a:rPr lang="en-AU" dirty="0" smtClean="0"/>
              <a:t>Trades concurrency for integrity</a:t>
            </a:r>
          </a:p>
          <a:p>
            <a:r>
              <a:rPr lang="en-AU" dirty="0" smtClean="0"/>
              <a:t>Deadlock = Two sessions lock tables that each other needs</a:t>
            </a:r>
          </a:p>
          <a:p>
            <a:pPr lvl="1"/>
            <a:r>
              <a:rPr lang="en-AU" dirty="0" smtClean="0"/>
              <a:t>Some DBMSs automatically rollback one session</a:t>
            </a:r>
          </a:p>
          <a:p>
            <a:pPr>
              <a:buNone/>
            </a:pPr>
            <a:endParaRPr lang="en-AU" dirty="0"/>
          </a:p>
        </p:txBody>
      </p:sp>
    </p:spTree>
    <p:extLst>
      <p:ext uri="{BB962C8B-B14F-4D97-AF65-F5344CB8AC3E}">
        <p14:creationId xmlns:p14="http://schemas.microsoft.com/office/powerpoint/2010/main" val="32615756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Other Relational Database Concepts</a:t>
            </a:r>
            <a:endParaRPr lang="en-AU" dirty="0"/>
          </a:p>
        </p:txBody>
      </p:sp>
      <p:sp>
        <p:nvSpPr>
          <p:cNvPr id="3" name="Content Placeholder 2"/>
          <p:cNvSpPr>
            <a:spLocks noGrp="1"/>
          </p:cNvSpPr>
          <p:nvPr>
            <p:ph idx="1"/>
          </p:nvPr>
        </p:nvSpPr>
        <p:spPr/>
        <p:txBody>
          <a:bodyPr>
            <a:normAutofit/>
          </a:bodyPr>
          <a:lstStyle/>
          <a:p>
            <a:r>
              <a:rPr lang="en-AU" dirty="0" smtClean="0"/>
              <a:t>Stored Procedure = ?</a:t>
            </a:r>
            <a:r>
              <a:rPr lang="en-AU" dirty="0"/>
              <a:t/>
            </a:r>
            <a:br>
              <a:rPr lang="en-AU" dirty="0"/>
            </a:br>
            <a:r>
              <a:rPr lang="en-AU" dirty="0" smtClean="0"/>
              <a:t/>
            </a:r>
            <a:br>
              <a:rPr lang="en-AU" dirty="0" smtClean="0"/>
            </a:br>
            <a:endParaRPr lang="en-AU" dirty="0" smtClean="0"/>
          </a:p>
          <a:p>
            <a:pPr marL="457200" lvl="1" indent="0">
              <a:buNone/>
            </a:pPr>
            <a:r>
              <a:rPr lang="en-AU" dirty="0"/>
              <a:t/>
            </a:r>
            <a:br>
              <a:rPr lang="en-AU" dirty="0"/>
            </a:br>
            <a:endParaRPr lang="en-AU" dirty="0" smtClean="0"/>
          </a:p>
          <a:p>
            <a:r>
              <a:rPr lang="en-AU" dirty="0" smtClean="0"/>
              <a:t>View = ?</a:t>
            </a:r>
            <a:br>
              <a:rPr lang="en-AU" dirty="0" smtClean="0"/>
            </a:br>
            <a:endParaRPr lang="en-AU" dirty="0" smtClean="0"/>
          </a:p>
          <a:p>
            <a:pPr marL="457200" lvl="1" indent="0">
              <a:buNone/>
            </a:pPr>
            <a:r>
              <a:rPr lang="en-AU" dirty="0"/>
              <a:t> </a:t>
            </a:r>
          </a:p>
        </p:txBody>
      </p:sp>
    </p:spTree>
    <p:extLst>
      <p:ext uri="{BB962C8B-B14F-4D97-AF65-F5344CB8AC3E}">
        <p14:creationId xmlns:p14="http://schemas.microsoft.com/office/powerpoint/2010/main" val="341087436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Other Relational Database Concepts</a:t>
            </a:r>
            <a:endParaRPr lang="en-AU" dirty="0"/>
          </a:p>
        </p:txBody>
      </p:sp>
      <p:sp>
        <p:nvSpPr>
          <p:cNvPr id="3" name="Content Placeholder 2"/>
          <p:cNvSpPr>
            <a:spLocks noGrp="1"/>
          </p:cNvSpPr>
          <p:nvPr>
            <p:ph idx="1"/>
          </p:nvPr>
        </p:nvSpPr>
        <p:spPr/>
        <p:txBody>
          <a:bodyPr/>
          <a:lstStyle/>
          <a:p>
            <a:r>
              <a:rPr lang="en-AU" dirty="0" smtClean="0"/>
              <a:t>Stored Procedure = One or more SQL queries run as a named unit on the DBMS server</a:t>
            </a:r>
          </a:p>
          <a:p>
            <a:pPr lvl="1"/>
            <a:r>
              <a:rPr lang="en-AU" dirty="0" smtClean="0"/>
              <a:t>Provides task level security rather than data level security</a:t>
            </a:r>
          </a:p>
          <a:p>
            <a:r>
              <a:rPr lang="en-AU" dirty="0" smtClean="0"/>
              <a:t>View = Virtual table made from other tables</a:t>
            </a:r>
          </a:p>
          <a:p>
            <a:pPr lvl="1"/>
            <a:r>
              <a:rPr lang="en-AU" dirty="0" smtClean="0"/>
              <a:t>Can omit security sensitive data</a:t>
            </a:r>
            <a:endParaRPr lang="en-AU" dirty="0"/>
          </a:p>
        </p:txBody>
      </p:sp>
    </p:spTree>
    <p:extLst>
      <p:ext uri="{BB962C8B-B14F-4D97-AF65-F5344CB8AC3E}">
        <p14:creationId xmlns:p14="http://schemas.microsoft.com/office/powerpoint/2010/main" val="1887241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Warehousing</a:t>
            </a:r>
            <a:endParaRPr lang="en-AU" dirty="0"/>
          </a:p>
        </p:txBody>
      </p:sp>
      <p:sp>
        <p:nvSpPr>
          <p:cNvPr id="3" name="Content Placeholder 2"/>
          <p:cNvSpPr>
            <a:spLocks noGrp="1"/>
          </p:cNvSpPr>
          <p:nvPr>
            <p:ph idx="1"/>
          </p:nvPr>
        </p:nvSpPr>
        <p:spPr/>
        <p:txBody>
          <a:bodyPr>
            <a:normAutofit lnSpcReduction="10000"/>
          </a:bodyPr>
          <a:lstStyle/>
          <a:p>
            <a:r>
              <a:rPr lang="en-AU" sz="3000" dirty="0" smtClean="0"/>
              <a:t>Data Warehousing = ?</a:t>
            </a:r>
            <a:r>
              <a:rPr lang="en-AU" sz="3000" dirty="0"/>
              <a:t/>
            </a:r>
            <a:br>
              <a:rPr lang="en-AU" sz="3000" dirty="0"/>
            </a:br>
            <a:r>
              <a:rPr lang="en-AU" sz="3000" dirty="0" smtClean="0"/>
              <a:t/>
            </a:r>
            <a:br>
              <a:rPr lang="en-AU" sz="3000" dirty="0" smtClean="0"/>
            </a:br>
            <a:endParaRPr lang="en-AU" sz="3000" dirty="0" smtClean="0"/>
          </a:p>
          <a:p>
            <a:r>
              <a:rPr lang="en-AU" sz="3000" dirty="0" smtClean="0"/>
              <a:t>Data Mart = ?</a:t>
            </a:r>
            <a:br>
              <a:rPr lang="en-AU" sz="3000" dirty="0" smtClean="0"/>
            </a:br>
            <a:endParaRPr lang="en-AU" sz="3000" dirty="0" smtClean="0"/>
          </a:p>
          <a:p>
            <a:r>
              <a:rPr lang="en-AU" sz="3000" dirty="0" smtClean="0"/>
              <a:t>Data Mining = ?</a:t>
            </a:r>
            <a:br>
              <a:rPr lang="en-AU" sz="3000" dirty="0" smtClean="0"/>
            </a:br>
            <a:endParaRPr lang="en-AU" sz="3000" dirty="0" smtClean="0"/>
          </a:p>
          <a:p>
            <a:pPr marL="457200" lvl="1" indent="0">
              <a:buNone/>
            </a:pPr>
            <a:r>
              <a:rPr lang="en-AU" sz="2600" dirty="0"/>
              <a:t/>
            </a:r>
            <a:br>
              <a:rPr lang="en-AU" sz="2600" dirty="0"/>
            </a:br>
            <a:endParaRPr lang="en-AU" sz="2600" dirty="0" smtClean="0"/>
          </a:p>
        </p:txBody>
      </p:sp>
    </p:spTree>
    <p:extLst>
      <p:ext uri="{BB962C8B-B14F-4D97-AF65-F5344CB8AC3E}">
        <p14:creationId xmlns:p14="http://schemas.microsoft.com/office/powerpoint/2010/main" val="30133348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Warehousing</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Data Warehousing = Aggregating (bringing together) data from multiple sources to aid in decision making</a:t>
            </a:r>
          </a:p>
          <a:p>
            <a:r>
              <a:rPr lang="en-AU" dirty="0" smtClean="0"/>
              <a:t>Data Mart = Smaller than a Data Warehouse and focuses on one area</a:t>
            </a:r>
          </a:p>
          <a:p>
            <a:r>
              <a:rPr lang="en-AU" dirty="0" smtClean="0"/>
              <a:t>Data Mining = Look for patterns in data, e.g. Market trends, customer buying patterns</a:t>
            </a:r>
          </a:p>
          <a:p>
            <a:pPr lvl="1"/>
            <a:r>
              <a:rPr lang="en-AU" dirty="0" smtClean="0"/>
              <a:t>Also called Knowledge Discovery in Databases (KDD)</a:t>
            </a:r>
          </a:p>
        </p:txBody>
      </p:sp>
    </p:spTree>
    <p:extLst>
      <p:ext uri="{BB962C8B-B14F-4D97-AF65-F5344CB8AC3E}">
        <p14:creationId xmlns:p14="http://schemas.microsoft.com/office/powerpoint/2010/main" val="199279320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95475691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Mining Methods</a:t>
            </a:r>
            <a:endParaRPr lang="en-AU" dirty="0"/>
          </a:p>
        </p:txBody>
      </p:sp>
      <p:sp>
        <p:nvSpPr>
          <p:cNvPr id="3" name="Content Placeholder 2"/>
          <p:cNvSpPr>
            <a:spLocks noGrp="1"/>
          </p:cNvSpPr>
          <p:nvPr>
            <p:ph idx="1"/>
          </p:nvPr>
        </p:nvSpPr>
        <p:spPr/>
        <p:txBody>
          <a:bodyPr/>
          <a:lstStyle/>
          <a:p>
            <a:r>
              <a:rPr lang="en-AU" dirty="0" smtClean="0"/>
              <a:t>Probabilistic/Statistical</a:t>
            </a:r>
          </a:p>
          <a:p>
            <a:r>
              <a:rPr lang="en-AU" dirty="0" smtClean="0"/>
              <a:t>Neural Networks</a:t>
            </a:r>
          </a:p>
          <a:p>
            <a:r>
              <a:rPr lang="en-AU" dirty="0" smtClean="0"/>
              <a:t>Expert Systems</a:t>
            </a:r>
          </a:p>
          <a:p>
            <a:r>
              <a:rPr lang="en-AU" dirty="0" smtClean="0"/>
              <a:t>Hybrid (More than one system)</a:t>
            </a:r>
            <a:endParaRPr lang="en-AU" dirty="0"/>
          </a:p>
        </p:txBody>
      </p:sp>
    </p:spTree>
    <p:extLst>
      <p:ext uri="{BB962C8B-B14F-4D97-AF65-F5344CB8AC3E}">
        <p14:creationId xmlns:p14="http://schemas.microsoft.com/office/powerpoint/2010/main" val="99130326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APIs</a:t>
            </a:r>
            <a:endParaRPr lang="en-AU" dirty="0"/>
          </a:p>
        </p:txBody>
      </p:sp>
      <p:sp>
        <p:nvSpPr>
          <p:cNvPr id="3" name="Content Placeholder 2"/>
          <p:cNvSpPr>
            <a:spLocks noGrp="1"/>
          </p:cNvSpPr>
          <p:nvPr>
            <p:ph idx="1"/>
          </p:nvPr>
        </p:nvSpPr>
        <p:spPr/>
        <p:txBody>
          <a:bodyPr/>
          <a:lstStyle/>
          <a:p>
            <a:r>
              <a:rPr lang="en-AU" dirty="0" smtClean="0"/>
              <a:t>?</a:t>
            </a:r>
          </a:p>
        </p:txBody>
      </p:sp>
    </p:spTree>
    <p:extLst>
      <p:ext uri="{BB962C8B-B14F-4D97-AF65-F5344CB8AC3E}">
        <p14:creationId xmlns:p14="http://schemas.microsoft.com/office/powerpoint/2010/main" val="205315259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APIs</a:t>
            </a:r>
            <a:endParaRPr lang="en-AU" dirty="0"/>
          </a:p>
        </p:txBody>
      </p:sp>
      <p:sp>
        <p:nvSpPr>
          <p:cNvPr id="3" name="Content Placeholder 2"/>
          <p:cNvSpPr>
            <a:spLocks noGrp="1"/>
          </p:cNvSpPr>
          <p:nvPr>
            <p:ph idx="1"/>
          </p:nvPr>
        </p:nvSpPr>
        <p:spPr/>
        <p:txBody>
          <a:bodyPr>
            <a:normAutofit lnSpcReduction="10000"/>
          </a:bodyPr>
          <a:lstStyle/>
          <a:p>
            <a:r>
              <a:rPr lang="en-AU" dirty="0" smtClean="0"/>
              <a:t>Provide common API across different DBMSs. E.g.</a:t>
            </a:r>
          </a:p>
          <a:p>
            <a:pPr lvl="1"/>
            <a:r>
              <a:rPr lang="en-AU" dirty="0" smtClean="0"/>
              <a:t>Open Database Connectivity (ODBC)</a:t>
            </a:r>
          </a:p>
          <a:p>
            <a:pPr lvl="2"/>
            <a:r>
              <a:rPr lang="en-AU" dirty="0" smtClean="0"/>
              <a:t>First. Created by the Microsoft Excel team. </a:t>
            </a:r>
          </a:p>
          <a:p>
            <a:pPr lvl="1"/>
            <a:r>
              <a:rPr lang="en-AU" dirty="0" smtClean="0"/>
              <a:t>Java Database Connectivity (JDBC)</a:t>
            </a:r>
          </a:p>
          <a:p>
            <a:pPr lvl="1"/>
            <a:r>
              <a:rPr lang="en-AU" dirty="0" smtClean="0"/>
              <a:t>Object Linking and Embedding Database (OLE-DB)</a:t>
            </a:r>
          </a:p>
          <a:p>
            <a:pPr lvl="1"/>
            <a:r>
              <a:rPr lang="en-AU" dirty="0" smtClean="0"/>
              <a:t>ActiveX Data Objects (ADO)</a:t>
            </a:r>
          </a:p>
          <a:p>
            <a:pPr lvl="1"/>
            <a:r>
              <a:rPr lang="en-AU" dirty="0" smtClean="0"/>
              <a:t>ADO.NET</a:t>
            </a:r>
          </a:p>
        </p:txBody>
      </p:sp>
    </p:spTree>
    <p:extLst>
      <p:ext uri="{BB962C8B-B14F-4D97-AF65-F5344CB8AC3E}">
        <p14:creationId xmlns:p14="http://schemas.microsoft.com/office/powerpoint/2010/main" val="2171078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Administrator (DBA)</a:t>
            </a:r>
            <a:endParaRPr lang="en-AU" dirty="0"/>
          </a:p>
        </p:txBody>
      </p:sp>
      <p:sp>
        <p:nvSpPr>
          <p:cNvPr id="3" name="Content Placeholder 2"/>
          <p:cNvSpPr>
            <a:spLocks noGrp="1"/>
          </p:cNvSpPr>
          <p:nvPr>
            <p:ph idx="1"/>
          </p:nvPr>
        </p:nvSpPr>
        <p:spPr/>
        <p:txBody>
          <a:bodyPr/>
          <a:lstStyle/>
          <a:p>
            <a:r>
              <a:rPr lang="en-AU" dirty="0" smtClean="0"/>
              <a:t>?</a:t>
            </a:r>
          </a:p>
          <a:p>
            <a:endParaRPr lang="en-AU" dirty="0"/>
          </a:p>
        </p:txBody>
      </p:sp>
    </p:spTree>
    <p:extLst>
      <p:ext uri="{BB962C8B-B14F-4D97-AF65-F5344CB8AC3E}">
        <p14:creationId xmlns:p14="http://schemas.microsoft.com/office/powerpoint/2010/main" val="24214982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Database Administrator (DBA)</a:t>
            </a:r>
            <a:endParaRPr lang="en-AU" dirty="0"/>
          </a:p>
        </p:txBody>
      </p:sp>
      <p:sp>
        <p:nvSpPr>
          <p:cNvPr id="3" name="Content Placeholder 2"/>
          <p:cNvSpPr>
            <a:spLocks noGrp="1"/>
          </p:cNvSpPr>
          <p:nvPr>
            <p:ph idx="1"/>
          </p:nvPr>
        </p:nvSpPr>
        <p:spPr/>
        <p:txBody>
          <a:bodyPr/>
          <a:lstStyle/>
          <a:p>
            <a:r>
              <a:rPr lang="en-AU" dirty="0" smtClean="0"/>
              <a:t>Controls access and privileges granted to database</a:t>
            </a:r>
          </a:p>
          <a:p>
            <a:r>
              <a:rPr lang="en-AU" dirty="0" smtClean="0"/>
              <a:t>Responsible for availability, e.g. Backup and recovery</a:t>
            </a:r>
          </a:p>
          <a:p>
            <a:r>
              <a:rPr lang="en-AU" dirty="0" smtClean="0"/>
              <a:t>Advises on proper database use and optimisation (i.e. Making query and modification execution faster)</a:t>
            </a:r>
          </a:p>
          <a:p>
            <a:endParaRPr lang="en-AU" dirty="0"/>
          </a:p>
        </p:txBody>
      </p:sp>
    </p:spTree>
    <p:extLst>
      <p:ext uri="{BB962C8B-B14F-4D97-AF65-F5344CB8AC3E}">
        <p14:creationId xmlns:p14="http://schemas.microsoft.com/office/powerpoint/2010/main" val="328935942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lnSpcReduction="10000"/>
          </a:bodyPr>
          <a:lstStyle/>
          <a:p>
            <a:r>
              <a:rPr lang="en-AU" dirty="0" smtClean="0"/>
              <a:t>Relational Database Concepts: Table, Row, Primary Key, Foreign Key</a:t>
            </a:r>
          </a:p>
          <a:p>
            <a:r>
              <a:rPr lang="en-AU" dirty="0" smtClean="0"/>
              <a:t>SQL</a:t>
            </a:r>
          </a:p>
          <a:p>
            <a:r>
              <a:rPr lang="en-AU" dirty="0" smtClean="0"/>
              <a:t>Transactions: Commit </a:t>
            </a:r>
            <a:r>
              <a:rPr lang="en-AU" dirty="0" err="1" smtClean="0"/>
              <a:t>vs</a:t>
            </a:r>
            <a:r>
              <a:rPr lang="en-AU" dirty="0" smtClean="0"/>
              <a:t> Rollback, Locking, Deadlocks</a:t>
            </a:r>
          </a:p>
          <a:p>
            <a:r>
              <a:rPr lang="en-AU" dirty="0" smtClean="0"/>
              <a:t>Data Warehousing and Data Mining</a:t>
            </a:r>
          </a:p>
          <a:p>
            <a:r>
              <a:rPr lang="en-AU" dirty="0" smtClean="0"/>
              <a:t>Database APIs</a:t>
            </a:r>
          </a:p>
          <a:p>
            <a:r>
              <a:rPr lang="en-AU" dirty="0" smtClean="0"/>
              <a:t>Database Administrator</a:t>
            </a:r>
            <a:endParaRPr lang="en-AU" dirty="0"/>
          </a:p>
        </p:txBody>
      </p:sp>
    </p:spTree>
    <p:extLst>
      <p:ext uri="{BB962C8B-B14F-4D97-AF65-F5344CB8AC3E}">
        <p14:creationId xmlns:p14="http://schemas.microsoft.com/office/powerpoint/2010/main" val="72344819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7584" y="2132856"/>
            <a:ext cx="7772400" cy="1470025"/>
          </a:xfrm>
        </p:spPr>
        <p:txBody>
          <a:bodyPr/>
          <a:lstStyle/>
          <a:p>
            <a:r>
              <a:rPr lang="en-AU" dirty="0" smtClean="0"/>
              <a:t>Software Development Lifecycle</a:t>
            </a:r>
            <a:endParaRPr lang="en-AU" dirty="0"/>
          </a:p>
        </p:txBody>
      </p:sp>
    </p:spTree>
    <p:extLst>
      <p:ext uri="{BB962C8B-B14F-4D97-AF65-F5344CB8AC3E}">
        <p14:creationId xmlns:p14="http://schemas.microsoft.com/office/powerpoint/2010/main" val="312168215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Concepts</a:t>
            </a:r>
            <a:endParaRPr lang="en-AU" dirty="0"/>
          </a:p>
        </p:txBody>
      </p:sp>
      <p:sp>
        <p:nvSpPr>
          <p:cNvPr id="3" name="Content Placeholder 2"/>
          <p:cNvSpPr>
            <a:spLocks noGrp="1"/>
          </p:cNvSpPr>
          <p:nvPr>
            <p:ph idx="1"/>
          </p:nvPr>
        </p:nvSpPr>
        <p:spPr/>
        <p:txBody>
          <a:bodyPr/>
          <a:lstStyle/>
          <a:p>
            <a:r>
              <a:rPr lang="en-AU" dirty="0" smtClean="0"/>
              <a:t>SDLC = ?</a:t>
            </a:r>
          </a:p>
          <a:p>
            <a:r>
              <a:rPr lang="en-AU" dirty="0" smtClean="0"/>
              <a:t>SLC = ?</a:t>
            </a:r>
          </a:p>
        </p:txBody>
      </p:sp>
    </p:spTree>
    <p:extLst>
      <p:ext uri="{BB962C8B-B14F-4D97-AF65-F5344CB8AC3E}">
        <p14:creationId xmlns:p14="http://schemas.microsoft.com/office/powerpoint/2010/main" val="198906845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Concepts</a:t>
            </a:r>
            <a:endParaRPr lang="en-AU" dirty="0"/>
          </a:p>
        </p:txBody>
      </p:sp>
      <p:sp>
        <p:nvSpPr>
          <p:cNvPr id="3" name="Content Placeholder 2"/>
          <p:cNvSpPr>
            <a:spLocks noGrp="1"/>
          </p:cNvSpPr>
          <p:nvPr>
            <p:ph idx="1"/>
          </p:nvPr>
        </p:nvSpPr>
        <p:spPr/>
        <p:txBody>
          <a:bodyPr/>
          <a:lstStyle/>
          <a:p>
            <a:r>
              <a:rPr lang="en-AU" dirty="0" smtClean="0"/>
              <a:t>SDLC = Software Development Life Cycle</a:t>
            </a:r>
          </a:p>
          <a:p>
            <a:r>
              <a:rPr lang="en-AU" dirty="0" smtClean="0"/>
              <a:t>SLC = Software Life Cycle</a:t>
            </a:r>
          </a:p>
          <a:p>
            <a:pPr lvl="1"/>
            <a:r>
              <a:rPr lang="en-AU" dirty="0" smtClean="0"/>
              <a:t>Includes disposal</a:t>
            </a:r>
          </a:p>
          <a:p>
            <a:r>
              <a:rPr lang="en-AU" dirty="0" smtClean="0"/>
              <a:t>Sometimes “System” rather than “Software”</a:t>
            </a:r>
          </a:p>
          <a:p>
            <a:r>
              <a:rPr lang="en-AU" dirty="0" smtClean="0"/>
              <a:t>Software development is a complex, structured engineering process</a:t>
            </a:r>
          </a:p>
          <a:p>
            <a:endParaRPr lang="en-AU" dirty="0" smtClean="0"/>
          </a:p>
          <a:p>
            <a:endParaRPr lang="en-AU" dirty="0"/>
          </a:p>
        </p:txBody>
      </p:sp>
    </p:spTree>
    <p:extLst>
      <p:ext uri="{BB962C8B-B14F-4D97-AF65-F5344CB8AC3E}">
        <p14:creationId xmlns:p14="http://schemas.microsoft.com/office/powerpoint/2010/main" val="162291468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Steps in SDLC</a:t>
            </a:r>
            <a:endParaRPr lang="en-AU" dirty="0"/>
          </a:p>
        </p:txBody>
      </p:sp>
      <p:sp>
        <p:nvSpPr>
          <p:cNvPr id="3" name="Content Placeholder 2"/>
          <p:cNvSpPr>
            <a:spLocks noGrp="1"/>
          </p:cNvSpPr>
          <p:nvPr>
            <p:ph idx="1"/>
          </p:nvPr>
        </p:nvSpPr>
        <p:spPr/>
        <p:txBody>
          <a:bodyPr/>
          <a:lstStyle/>
          <a:p>
            <a:r>
              <a:rPr lang="en-AU" dirty="0" smtClean="0"/>
              <a:t>Analysis = ?</a:t>
            </a:r>
            <a:br>
              <a:rPr lang="en-AU" dirty="0" smtClean="0"/>
            </a:br>
            <a:endParaRPr lang="en-AU" dirty="0" smtClean="0"/>
          </a:p>
          <a:p>
            <a:r>
              <a:rPr lang="en-AU" dirty="0" smtClean="0"/>
              <a:t>Design = ?</a:t>
            </a:r>
          </a:p>
          <a:p>
            <a:r>
              <a:rPr lang="en-AU" dirty="0" smtClean="0"/>
              <a:t>Development = ?</a:t>
            </a:r>
            <a:br>
              <a:rPr lang="en-AU" dirty="0" smtClean="0"/>
            </a:br>
            <a:endParaRPr lang="en-AU" dirty="0" smtClean="0"/>
          </a:p>
          <a:p>
            <a:r>
              <a:rPr lang="en-AU" dirty="0" smtClean="0"/>
              <a:t>Testing = ?</a:t>
            </a:r>
          </a:p>
          <a:p>
            <a:pPr>
              <a:buNone/>
            </a:pPr>
            <a:endParaRPr lang="en-AU" dirty="0"/>
          </a:p>
        </p:txBody>
      </p:sp>
    </p:spTree>
    <p:extLst>
      <p:ext uri="{BB962C8B-B14F-4D97-AF65-F5344CB8AC3E}">
        <p14:creationId xmlns:p14="http://schemas.microsoft.com/office/powerpoint/2010/main" val="3078961872"/>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AU" dirty="0" smtClean="0"/>
              <a:t>Why Do I Care?</a:t>
            </a:r>
            <a:endParaRPr lang="en-AU" dirty="0"/>
          </a:p>
        </p:txBody>
      </p:sp>
      <p:sp>
        <p:nvSpPr>
          <p:cNvPr id="3" name="Content Placeholder 2"/>
          <p:cNvSpPr>
            <a:spLocks noGrp="1"/>
          </p:cNvSpPr>
          <p:nvPr>
            <p:ph idx="1"/>
          </p:nvPr>
        </p:nvSpPr>
        <p:spPr/>
        <p:txBody>
          <a:bodyPr/>
          <a:lstStyle/>
          <a:p>
            <a:pPr>
              <a:buNone/>
            </a:pPr>
            <a:r>
              <a:rPr lang="en-AU" dirty="0" smtClean="0"/>
              <a:t>	(Apart from the fact that it is a CISSP domain </a:t>
            </a:r>
            <a:r>
              <a:rPr lang="en-AU" dirty="0" smtClean="0">
                <a:sym typeface="Wingdings" pitchFamily="2" charset="2"/>
              </a:rPr>
              <a:t>)</a:t>
            </a:r>
            <a:endParaRPr lang="en-AU" dirty="0"/>
          </a:p>
        </p:txBody>
      </p:sp>
    </p:spTree>
    <p:extLst>
      <p:ext uri="{BB962C8B-B14F-4D97-AF65-F5344CB8AC3E}">
        <p14:creationId xmlns:p14="http://schemas.microsoft.com/office/powerpoint/2010/main" val="356089748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Steps in SDLC</a:t>
            </a:r>
            <a:endParaRPr lang="en-AU" dirty="0"/>
          </a:p>
        </p:txBody>
      </p:sp>
      <p:sp>
        <p:nvSpPr>
          <p:cNvPr id="3" name="Content Placeholder 2"/>
          <p:cNvSpPr>
            <a:spLocks noGrp="1"/>
          </p:cNvSpPr>
          <p:nvPr>
            <p:ph idx="1"/>
          </p:nvPr>
        </p:nvSpPr>
        <p:spPr/>
        <p:txBody>
          <a:bodyPr/>
          <a:lstStyle/>
          <a:p>
            <a:r>
              <a:rPr lang="en-AU" dirty="0" smtClean="0"/>
              <a:t>Analysis = What should the application do?</a:t>
            </a:r>
          </a:p>
          <a:p>
            <a:r>
              <a:rPr lang="en-AU" dirty="0" smtClean="0"/>
              <a:t>Design = How should the application do it?</a:t>
            </a:r>
          </a:p>
          <a:p>
            <a:r>
              <a:rPr lang="en-AU" dirty="0" smtClean="0"/>
              <a:t>Development = Write or build the application.</a:t>
            </a:r>
          </a:p>
          <a:p>
            <a:r>
              <a:rPr lang="en-AU" dirty="0" smtClean="0"/>
              <a:t>Testing = Ensure it meets the requirements.</a:t>
            </a:r>
          </a:p>
          <a:p>
            <a:pPr>
              <a:buNone/>
            </a:pPr>
            <a:endParaRPr lang="en-AU" dirty="0"/>
          </a:p>
        </p:txBody>
      </p:sp>
    </p:spTree>
    <p:extLst>
      <p:ext uri="{BB962C8B-B14F-4D97-AF65-F5344CB8AC3E}">
        <p14:creationId xmlns:p14="http://schemas.microsoft.com/office/powerpoint/2010/main" val="1861725278"/>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Methodologies – Waterfall  </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120509457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2" cstate="print"/>
          <a:srcRect/>
          <a:stretch>
            <a:fillRect/>
          </a:stretch>
        </p:blipFill>
        <p:spPr bwMode="auto">
          <a:xfrm>
            <a:off x="2100486" y="1500174"/>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3" cstate="print"/>
          <a:srcRect/>
          <a:stretch>
            <a:fillRect/>
          </a:stretch>
        </p:blipFill>
        <p:spPr bwMode="auto">
          <a:xfrm>
            <a:off x="3200872" y="2600560"/>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4" cstate="print"/>
          <a:srcRect/>
          <a:stretch>
            <a:fillRect/>
          </a:stretch>
        </p:blipFill>
        <p:spPr bwMode="auto">
          <a:xfrm>
            <a:off x="5458072" y="481513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5" cstate="print"/>
          <a:srcRect/>
          <a:stretch>
            <a:fillRect/>
          </a:stretch>
        </p:blipFill>
        <p:spPr bwMode="auto">
          <a:xfrm>
            <a:off x="4343880" y="3672130"/>
            <a:ext cx="1828572" cy="1828572"/>
          </a:xfrm>
          <a:prstGeom prst="rect">
            <a:avLst/>
          </a:prstGeom>
          <a:noFill/>
        </p:spPr>
      </p:pic>
      <p:sp>
        <p:nvSpPr>
          <p:cNvPr id="10" name="Bent Arrow 9"/>
          <p:cNvSpPr/>
          <p:nvPr/>
        </p:nvSpPr>
        <p:spPr>
          <a:xfrm rot="5400000">
            <a:off x="3929058" y="214311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Bent Arrow 10"/>
          <p:cNvSpPr/>
          <p:nvPr/>
        </p:nvSpPr>
        <p:spPr>
          <a:xfrm rot="5400000">
            <a:off x="5000628" y="3143248"/>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2" name="Bent Arrow 11"/>
          <p:cNvSpPr/>
          <p:nvPr/>
        </p:nvSpPr>
        <p:spPr>
          <a:xfrm rot="5400000">
            <a:off x="6143636" y="428625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p:cNvSpPr txBox="1"/>
          <p:nvPr/>
        </p:nvSpPr>
        <p:spPr>
          <a:xfrm>
            <a:off x="500034" y="2571744"/>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1714480" y="3786190"/>
            <a:ext cx="1571636" cy="369332"/>
          </a:xfrm>
          <a:prstGeom prst="rect">
            <a:avLst/>
          </a:prstGeom>
          <a:noFill/>
        </p:spPr>
        <p:txBody>
          <a:bodyPr wrap="square" rtlCol="0">
            <a:spAutoFit/>
          </a:bodyPr>
          <a:lstStyle/>
          <a:p>
            <a:pPr algn="r"/>
            <a:r>
              <a:rPr lang="en-AU" dirty="0" smtClean="0"/>
              <a:t>Design</a:t>
            </a:r>
            <a:endParaRPr lang="en-AU" dirty="0"/>
          </a:p>
        </p:txBody>
      </p:sp>
      <p:sp>
        <p:nvSpPr>
          <p:cNvPr id="15" name="TextBox 14"/>
          <p:cNvSpPr txBox="1"/>
          <p:nvPr/>
        </p:nvSpPr>
        <p:spPr>
          <a:xfrm>
            <a:off x="3071802" y="4857760"/>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3571868" y="6000768"/>
            <a:ext cx="2071702" cy="369332"/>
          </a:xfrm>
          <a:prstGeom prst="rect">
            <a:avLst/>
          </a:prstGeom>
          <a:noFill/>
        </p:spPr>
        <p:txBody>
          <a:bodyPr wrap="square" rtlCol="0">
            <a:spAutoFit/>
          </a:bodyPr>
          <a:lstStyle/>
          <a:p>
            <a:pPr algn="r"/>
            <a:r>
              <a:rPr lang="en-AU" dirty="0" smtClean="0"/>
              <a:t>Testing</a:t>
            </a:r>
            <a:endParaRPr lang="en-AU" dirty="0"/>
          </a:p>
        </p:txBody>
      </p:sp>
    </p:spTree>
    <p:extLst>
      <p:ext uri="{BB962C8B-B14F-4D97-AF65-F5344CB8AC3E}">
        <p14:creationId xmlns:p14="http://schemas.microsoft.com/office/powerpoint/2010/main" val="17847015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Problems </a:t>
            </a:r>
            <a:endParaRPr lang="en-AU" dirty="0"/>
          </a:p>
        </p:txBody>
      </p:sp>
      <p:sp>
        <p:nvSpPr>
          <p:cNvPr id="3" name="Content Placeholder 2"/>
          <p:cNvSpPr>
            <a:spLocks noGrp="1"/>
          </p:cNvSpPr>
          <p:nvPr>
            <p:ph idx="1"/>
          </p:nvPr>
        </p:nvSpPr>
        <p:spPr/>
        <p:txBody>
          <a:bodyPr/>
          <a:lstStyle/>
          <a:p>
            <a:r>
              <a:rPr lang="en-AU" dirty="0" smtClean="0"/>
              <a:t>?</a:t>
            </a:r>
          </a:p>
          <a:p>
            <a:endParaRPr lang="en-AU" dirty="0"/>
          </a:p>
        </p:txBody>
      </p:sp>
    </p:spTree>
    <p:extLst>
      <p:ext uri="{BB962C8B-B14F-4D97-AF65-F5344CB8AC3E}">
        <p14:creationId xmlns:p14="http://schemas.microsoft.com/office/powerpoint/2010/main" val="113062904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Waterfall Problems </a:t>
            </a:r>
            <a:endParaRPr lang="en-AU" dirty="0"/>
          </a:p>
        </p:txBody>
      </p:sp>
      <p:sp>
        <p:nvSpPr>
          <p:cNvPr id="3" name="Content Placeholder 2"/>
          <p:cNvSpPr>
            <a:spLocks noGrp="1"/>
          </p:cNvSpPr>
          <p:nvPr>
            <p:ph idx="1"/>
          </p:nvPr>
        </p:nvSpPr>
        <p:spPr/>
        <p:txBody>
          <a:bodyPr/>
          <a:lstStyle/>
          <a:p>
            <a:r>
              <a:rPr lang="en-AU" dirty="0" smtClean="0"/>
              <a:t>Requirements may not be well understood.</a:t>
            </a:r>
          </a:p>
          <a:p>
            <a:r>
              <a:rPr lang="en-AU" dirty="0" smtClean="0"/>
              <a:t>Solutions may not be apparent early.</a:t>
            </a:r>
          </a:p>
          <a:p>
            <a:r>
              <a:rPr lang="en-AU" dirty="0" smtClean="0"/>
              <a:t>Better solutions may become apparent during development.</a:t>
            </a:r>
          </a:p>
          <a:p>
            <a:r>
              <a:rPr lang="en-AU" dirty="0" smtClean="0"/>
              <a:t>External drivers may change.</a:t>
            </a:r>
          </a:p>
          <a:p>
            <a:endParaRPr lang="en-AU" dirty="0"/>
          </a:p>
        </p:txBody>
      </p:sp>
    </p:spTree>
    <p:extLst>
      <p:ext uri="{BB962C8B-B14F-4D97-AF65-F5344CB8AC3E}">
        <p14:creationId xmlns:p14="http://schemas.microsoft.com/office/powerpoint/2010/main" val="973952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Spiral, Iterative</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3" cstate="print"/>
          <a:srcRect/>
          <a:stretch>
            <a:fillRect/>
          </a:stretch>
        </p:blipFill>
        <p:spPr bwMode="auto">
          <a:xfrm>
            <a:off x="1643042" y="1837542"/>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4" cstate="print"/>
          <a:srcRect/>
          <a:stretch>
            <a:fillRect/>
          </a:stretch>
        </p:blipFill>
        <p:spPr bwMode="auto">
          <a:xfrm>
            <a:off x="5572132" y="1866358"/>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5" cstate="print"/>
          <a:srcRect/>
          <a:stretch>
            <a:fillRect/>
          </a:stretch>
        </p:blipFill>
        <p:spPr bwMode="auto">
          <a:xfrm>
            <a:off x="1643042" y="448074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6" cstate="print"/>
          <a:srcRect/>
          <a:stretch>
            <a:fillRect/>
          </a:stretch>
        </p:blipFill>
        <p:spPr bwMode="auto">
          <a:xfrm>
            <a:off x="5643570" y="4480748"/>
            <a:ext cx="1828572" cy="1828572"/>
          </a:xfrm>
          <a:prstGeom prst="rect">
            <a:avLst/>
          </a:prstGeom>
          <a:noFill/>
        </p:spPr>
      </p:pic>
      <p:sp>
        <p:nvSpPr>
          <p:cNvPr id="13" name="TextBox 12"/>
          <p:cNvSpPr txBox="1"/>
          <p:nvPr/>
        </p:nvSpPr>
        <p:spPr>
          <a:xfrm>
            <a:off x="285720" y="2909112"/>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7286644" y="2837674"/>
            <a:ext cx="1571636" cy="369332"/>
          </a:xfrm>
          <a:prstGeom prst="rect">
            <a:avLst/>
          </a:prstGeom>
          <a:noFill/>
        </p:spPr>
        <p:txBody>
          <a:bodyPr wrap="square" rtlCol="0">
            <a:spAutoFit/>
          </a:bodyPr>
          <a:lstStyle/>
          <a:p>
            <a:r>
              <a:rPr lang="en-AU" dirty="0" smtClean="0"/>
              <a:t>Design</a:t>
            </a:r>
            <a:endParaRPr lang="en-AU" dirty="0"/>
          </a:p>
        </p:txBody>
      </p:sp>
      <p:sp>
        <p:nvSpPr>
          <p:cNvPr id="15" name="TextBox 14"/>
          <p:cNvSpPr txBox="1"/>
          <p:nvPr/>
        </p:nvSpPr>
        <p:spPr>
          <a:xfrm>
            <a:off x="7215206" y="5623756"/>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142908" y="5623756"/>
            <a:ext cx="2071702" cy="369332"/>
          </a:xfrm>
          <a:prstGeom prst="rect">
            <a:avLst/>
          </a:prstGeom>
          <a:noFill/>
        </p:spPr>
        <p:txBody>
          <a:bodyPr wrap="square" rtlCol="0">
            <a:spAutoFit/>
          </a:bodyPr>
          <a:lstStyle/>
          <a:p>
            <a:pPr algn="r"/>
            <a:r>
              <a:rPr lang="en-AU" dirty="0" smtClean="0"/>
              <a:t>Testing</a:t>
            </a:r>
            <a:endParaRPr lang="en-AU" dirty="0"/>
          </a:p>
        </p:txBody>
      </p:sp>
      <p:sp>
        <p:nvSpPr>
          <p:cNvPr id="17" name="Right Arrow 16"/>
          <p:cNvSpPr/>
          <p:nvPr/>
        </p:nvSpPr>
        <p:spPr>
          <a:xfrm flipH="1">
            <a:off x="3786182" y="5195128"/>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Down Arrow 17"/>
          <p:cNvSpPr/>
          <p:nvPr/>
        </p:nvSpPr>
        <p:spPr>
          <a:xfrm>
            <a:off x="6357950"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ight Arrow 18"/>
          <p:cNvSpPr/>
          <p:nvPr/>
        </p:nvSpPr>
        <p:spPr>
          <a:xfrm>
            <a:off x="3857620" y="2694798"/>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flipV="1">
            <a:off x="2357422"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966408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Spiral, Iterative (more honest)</a:t>
            </a:r>
            <a:endParaRPr lang="en-AU" dirty="0"/>
          </a:p>
        </p:txBody>
      </p:sp>
      <p:pic>
        <p:nvPicPr>
          <p:cNvPr id="4" name="Picture 2" descr="C:\Users\Anthony\AppData\Local\Microsoft\Windows\Temporary Internet Files\Content.IE5\9UH8IRCD\MCj04421670000[1].png"/>
          <p:cNvPicPr>
            <a:picLocks noChangeAspect="1" noChangeArrowheads="1"/>
          </p:cNvPicPr>
          <p:nvPr/>
        </p:nvPicPr>
        <p:blipFill>
          <a:blip r:embed="rId3" cstate="print"/>
          <a:srcRect/>
          <a:stretch>
            <a:fillRect/>
          </a:stretch>
        </p:blipFill>
        <p:spPr bwMode="auto">
          <a:xfrm>
            <a:off x="1643042" y="1837542"/>
            <a:ext cx="1828572" cy="1828572"/>
          </a:xfrm>
          <a:prstGeom prst="rect">
            <a:avLst/>
          </a:prstGeom>
          <a:noFill/>
        </p:spPr>
      </p:pic>
      <p:pic>
        <p:nvPicPr>
          <p:cNvPr id="5122" name="Picture 2" descr="C:\Users\Anthony\AppData\Local\Microsoft\Windows\Temporary Internet Files\Content.IE5\LKLT5R21\MCj04421660000[1].png"/>
          <p:cNvPicPr>
            <a:picLocks noChangeAspect="1" noChangeArrowheads="1"/>
          </p:cNvPicPr>
          <p:nvPr/>
        </p:nvPicPr>
        <p:blipFill>
          <a:blip r:embed="rId4" cstate="print"/>
          <a:srcRect/>
          <a:stretch>
            <a:fillRect/>
          </a:stretch>
        </p:blipFill>
        <p:spPr bwMode="auto">
          <a:xfrm>
            <a:off x="5572132" y="1866358"/>
            <a:ext cx="1828572" cy="1828572"/>
          </a:xfrm>
          <a:prstGeom prst="rect">
            <a:avLst/>
          </a:prstGeom>
          <a:noFill/>
        </p:spPr>
      </p:pic>
      <p:pic>
        <p:nvPicPr>
          <p:cNvPr id="5124" name="Picture 4" descr="C:\Users\Anthony\AppData\Local\Microsoft\Windows\Temporary Internet Files\Content.IE5\SLA16O5S\MCj04421540000[1].png"/>
          <p:cNvPicPr>
            <a:picLocks noChangeAspect="1" noChangeArrowheads="1"/>
          </p:cNvPicPr>
          <p:nvPr/>
        </p:nvPicPr>
        <p:blipFill>
          <a:blip r:embed="rId5" cstate="print"/>
          <a:srcRect/>
          <a:stretch>
            <a:fillRect/>
          </a:stretch>
        </p:blipFill>
        <p:spPr bwMode="auto">
          <a:xfrm>
            <a:off x="1643042" y="4480748"/>
            <a:ext cx="1828572" cy="1828572"/>
          </a:xfrm>
          <a:prstGeom prst="rect">
            <a:avLst/>
          </a:prstGeom>
          <a:noFill/>
        </p:spPr>
      </p:pic>
      <p:pic>
        <p:nvPicPr>
          <p:cNvPr id="5125" name="Picture 5" descr="C:\Users\Anthony\AppData\Local\Microsoft\Windows\Temporary Internet Files\Content.IE5\EA0VDHQV\MCj04421500000[1].png"/>
          <p:cNvPicPr>
            <a:picLocks noChangeAspect="1" noChangeArrowheads="1"/>
          </p:cNvPicPr>
          <p:nvPr/>
        </p:nvPicPr>
        <p:blipFill>
          <a:blip r:embed="rId6" cstate="print"/>
          <a:srcRect/>
          <a:stretch>
            <a:fillRect/>
          </a:stretch>
        </p:blipFill>
        <p:spPr bwMode="auto">
          <a:xfrm>
            <a:off x="5643570" y="4480748"/>
            <a:ext cx="1828572" cy="1828572"/>
          </a:xfrm>
          <a:prstGeom prst="rect">
            <a:avLst/>
          </a:prstGeom>
          <a:noFill/>
        </p:spPr>
      </p:pic>
      <p:sp>
        <p:nvSpPr>
          <p:cNvPr id="13" name="TextBox 12"/>
          <p:cNvSpPr txBox="1"/>
          <p:nvPr/>
        </p:nvSpPr>
        <p:spPr>
          <a:xfrm>
            <a:off x="285720" y="2909112"/>
            <a:ext cx="1571636" cy="369332"/>
          </a:xfrm>
          <a:prstGeom prst="rect">
            <a:avLst/>
          </a:prstGeom>
          <a:noFill/>
        </p:spPr>
        <p:txBody>
          <a:bodyPr wrap="square" rtlCol="0">
            <a:spAutoFit/>
          </a:bodyPr>
          <a:lstStyle/>
          <a:p>
            <a:pPr algn="r"/>
            <a:r>
              <a:rPr lang="en-AU" dirty="0" smtClean="0"/>
              <a:t>Analysis</a:t>
            </a:r>
            <a:endParaRPr lang="en-AU" dirty="0"/>
          </a:p>
        </p:txBody>
      </p:sp>
      <p:sp>
        <p:nvSpPr>
          <p:cNvPr id="14" name="TextBox 13"/>
          <p:cNvSpPr txBox="1"/>
          <p:nvPr/>
        </p:nvSpPr>
        <p:spPr>
          <a:xfrm>
            <a:off x="7286644" y="2837674"/>
            <a:ext cx="1571636" cy="369332"/>
          </a:xfrm>
          <a:prstGeom prst="rect">
            <a:avLst/>
          </a:prstGeom>
          <a:noFill/>
        </p:spPr>
        <p:txBody>
          <a:bodyPr wrap="square" rtlCol="0">
            <a:spAutoFit/>
          </a:bodyPr>
          <a:lstStyle/>
          <a:p>
            <a:r>
              <a:rPr lang="en-AU" dirty="0" smtClean="0"/>
              <a:t>Design</a:t>
            </a:r>
            <a:endParaRPr lang="en-AU" dirty="0"/>
          </a:p>
        </p:txBody>
      </p:sp>
      <p:sp>
        <p:nvSpPr>
          <p:cNvPr id="15" name="TextBox 14"/>
          <p:cNvSpPr txBox="1"/>
          <p:nvPr/>
        </p:nvSpPr>
        <p:spPr>
          <a:xfrm>
            <a:off x="7215206" y="5623756"/>
            <a:ext cx="1571636" cy="369332"/>
          </a:xfrm>
          <a:prstGeom prst="rect">
            <a:avLst/>
          </a:prstGeom>
          <a:noFill/>
        </p:spPr>
        <p:txBody>
          <a:bodyPr wrap="square" rtlCol="0">
            <a:spAutoFit/>
          </a:bodyPr>
          <a:lstStyle/>
          <a:p>
            <a:pPr algn="r"/>
            <a:r>
              <a:rPr lang="en-AU" dirty="0" smtClean="0"/>
              <a:t>Development</a:t>
            </a:r>
            <a:endParaRPr lang="en-AU" dirty="0"/>
          </a:p>
        </p:txBody>
      </p:sp>
      <p:sp>
        <p:nvSpPr>
          <p:cNvPr id="16" name="TextBox 15"/>
          <p:cNvSpPr txBox="1"/>
          <p:nvPr/>
        </p:nvSpPr>
        <p:spPr>
          <a:xfrm>
            <a:off x="-142908" y="5623756"/>
            <a:ext cx="2071702" cy="369332"/>
          </a:xfrm>
          <a:prstGeom prst="rect">
            <a:avLst/>
          </a:prstGeom>
          <a:noFill/>
        </p:spPr>
        <p:txBody>
          <a:bodyPr wrap="square" rtlCol="0">
            <a:spAutoFit/>
          </a:bodyPr>
          <a:lstStyle/>
          <a:p>
            <a:pPr algn="r"/>
            <a:r>
              <a:rPr lang="en-AU" dirty="0" smtClean="0"/>
              <a:t>Testing</a:t>
            </a:r>
            <a:endParaRPr lang="en-AU" dirty="0"/>
          </a:p>
        </p:txBody>
      </p:sp>
      <p:sp>
        <p:nvSpPr>
          <p:cNvPr id="18" name="Down Arrow 17"/>
          <p:cNvSpPr/>
          <p:nvPr/>
        </p:nvSpPr>
        <p:spPr>
          <a:xfrm>
            <a:off x="6215074"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ight Arrow 18"/>
          <p:cNvSpPr/>
          <p:nvPr/>
        </p:nvSpPr>
        <p:spPr>
          <a:xfrm>
            <a:off x="3795706" y="2775760"/>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ight Arrow 20"/>
          <p:cNvSpPr/>
          <p:nvPr/>
        </p:nvSpPr>
        <p:spPr>
          <a:xfrm flipH="1">
            <a:off x="3786182" y="2480484"/>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flipV="1">
            <a:off x="6572264" y="3766368"/>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ight Arrow 23"/>
          <p:cNvSpPr/>
          <p:nvPr/>
        </p:nvSpPr>
        <p:spPr>
          <a:xfrm>
            <a:off x="3857620" y="5409442"/>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ight Arrow 24"/>
          <p:cNvSpPr/>
          <p:nvPr/>
        </p:nvSpPr>
        <p:spPr>
          <a:xfrm flipH="1">
            <a:off x="3848096" y="5114166"/>
            <a:ext cx="157163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Down Arrow 26"/>
          <p:cNvSpPr/>
          <p:nvPr/>
        </p:nvSpPr>
        <p:spPr>
          <a:xfrm flipV="1">
            <a:off x="2357422" y="3694930"/>
            <a:ext cx="357190"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234945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Comparison between New and Old</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Newer methodologies, e.g. XP, Scrum and Agile, work best with</a:t>
            </a:r>
          </a:p>
          <a:p>
            <a:pPr lvl="1"/>
            <a:r>
              <a:rPr lang="en-AU" dirty="0" smtClean="0"/>
              <a:t>Senior, motivated teams</a:t>
            </a:r>
          </a:p>
          <a:p>
            <a:pPr lvl="1"/>
            <a:r>
              <a:rPr lang="en-AU" dirty="0" smtClean="0"/>
              <a:t>Imprecise or changing requirements</a:t>
            </a:r>
          </a:p>
          <a:p>
            <a:pPr lvl="1"/>
            <a:r>
              <a:rPr lang="en-AU" dirty="0" smtClean="0"/>
              <a:t>Smaller projects</a:t>
            </a:r>
          </a:p>
          <a:p>
            <a:pPr lvl="1"/>
            <a:r>
              <a:rPr lang="en-AU" dirty="0" smtClean="0"/>
              <a:t>Malleable deadlines</a:t>
            </a:r>
          </a:p>
          <a:p>
            <a:r>
              <a:rPr lang="en-AU" dirty="0" smtClean="0"/>
              <a:t>Waterfall works best with</a:t>
            </a:r>
          </a:p>
          <a:p>
            <a:pPr lvl="1"/>
            <a:r>
              <a:rPr lang="en-AU" dirty="0" smtClean="0"/>
              <a:t>Junior teams</a:t>
            </a:r>
          </a:p>
          <a:p>
            <a:pPr lvl="1"/>
            <a:r>
              <a:rPr lang="en-AU" dirty="0" smtClean="0"/>
              <a:t>Well defined and understood requirements</a:t>
            </a:r>
          </a:p>
          <a:p>
            <a:pPr lvl="1"/>
            <a:r>
              <a:rPr lang="en-AU" dirty="0" smtClean="0"/>
              <a:t>Large projects</a:t>
            </a:r>
          </a:p>
          <a:p>
            <a:pPr lvl="1"/>
            <a:r>
              <a:rPr lang="en-AU" dirty="0" smtClean="0"/>
              <a:t>Strict deadlines</a:t>
            </a:r>
          </a:p>
          <a:p>
            <a:pPr lvl="1"/>
            <a:endParaRPr lang="en-AU" dirty="0"/>
          </a:p>
        </p:txBody>
      </p:sp>
    </p:spTree>
    <p:extLst>
      <p:ext uri="{BB962C8B-B14F-4D97-AF65-F5344CB8AC3E}">
        <p14:creationId xmlns:p14="http://schemas.microsoft.com/office/powerpoint/2010/main" val="604297877"/>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Gates or Milestones</a:t>
            </a:r>
            <a:endParaRPr lang="en-AU" dirty="0"/>
          </a:p>
        </p:txBody>
      </p:sp>
      <p:sp>
        <p:nvSpPr>
          <p:cNvPr id="3" name="Content Placeholder 2"/>
          <p:cNvSpPr>
            <a:spLocks noGrp="1"/>
          </p:cNvSpPr>
          <p:nvPr>
            <p:ph idx="1"/>
          </p:nvPr>
        </p:nvSpPr>
        <p:spPr/>
        <p:txBody>
          <a:bodyPr>
            <a:normAutofit lnSpcReduction="10000"/>
          </a:bodyPr>
          <a:lstStyle/>
          <a:p>
            <a:r>
              <a:rPr lang="en-AU" dirty="0" smtClean="0"/>
              <a:t>Alpha = ?</a:t>
            </a:r>
          </a:p>
          <a:p>
            <a:r>
              <a:rPr lang="en-AU" dirty="0" smtClean="0"/>
              <a:t>Beta = ?</a:t>
            </a:r>
          </a:p>
          <a:p>
            <a:pPr marL="457200" lvl="1" indent="0">
              <a:buNone/>
            </a:pPr>
            <a:r>
              <a:rPr lang="en-AU" dirty="0"/>
              <a:t/>
            </a:r>
            <a:br>
              <a:rPr lang="en-AU" dirty="0"/>
            </a:br>
            <a:endParaRPr lang="en-AU" dirty="0" smtClean="0"/>
          </a:p>
          <a:p>
            <a:r>
              <a:rPr lang="en-AU" dirty="0" smtClean="0"/>
              <a:t>RC = ?</a:t>
            </a:r>
          </a:p>
          <a:p>
            <a:r>
              <a:rPr lang="en-AU" dirty="0" smtClean="0"/>
              <a:t>TP = ?</a:t>
            </a:r>
          </a:p>
          <a:p>
            <a:pPr lvl="1"/>
            <a:endParaRPr lang="en-AU" dirty="0" smtClean="0"/>
          </a:p>
          <a:p>
            <a:pPr marL="457200" lvl="1" indent="0">
              <a:buNone/>
            </a:pPr>
            <a:r>
              <a:rPr lang="en-AU" dirty="0" smtClean="0"/>
              <a:t> </a:t>
            </a:r>
          </a:p>
        </p:txBody>
      </p:sp>
    </p:spTree>
    <p:extLst>
      <p:ext uri="{BB962C8B-B14F-4D97-AF65-F5344CB8AC3E}">
        <p14:creationId xmlns:p14="http://schemas.microsoft.com/office/powerpoint/2010/main" val="210321494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Gates or Milestones</a:t>
            </a:r>
            <a:endParaRPr lang="en-AU" dirty="0"/>
          </a:p>
        </p:txBody>
      </p:sp>
      <p:sp>
        <p:nvSpPr>
          <p:cNvPr id="3" name="Content Placeholder 2"/>
          <p:cNvSpPr>
            <a:spLocks noGrp="1"/>
          </p:cNvSpPr>
          <p:nvPr>
            <p:ph idx="1"/>
          </p:nvPr>
        </p:nvSpPr>
        <p:spPr/>
        <p:txBody>
          <a:bodyPr>
            <a:normAutofit lnSpcReduction="10000"/>
          </a:bodyPr>
          <a:lstStyle/>
          <a:p>
            <a:r>
              <a:rPr lang="en-AU" dirty="0" smtClean="0"/>
              <a:t>Alpha = Feature complete</a:t>
            </a:r>
          </a:p>
          <a:p>
            <a:r>
              <a:rPr lang="en-AU" dirty="0" smtClean="0"/>
              <a:t>Beta = Code complete</a:t>
            </a:r>
          </a:p>
          <a:p>
            <a:pPr lvl="1"/>
            <a:r>
              <a:rPr lang="en-AU" dirty="0" smtClean="0"/>
              <a:t>Often released to some customers to test in real environments</a:t>
            </a:r>
          </a:p>
          <a:p>
            <a:r>
              <a:rPr lang="en-AU" dirty="0" smtClean="0"/>
              <a:t>RC = Release Candidate</a:t>
            </a:r>
          </a:p>
          <a:p>
            <a:r>
              <a:rPr lang="en-AU" dirty="0" smtClean="0"/>
              <a:t>TP = Technical Preview</a:t>
            </a:r>
          </a:p>
          <a:p>
            <a:pPr lvl="1"/>
            <a:r>
              <a:rPr lang="en-AU" dirty="0" smtClean="0"/>
              <a:t>Milestone for distributing </a:t>
            </a:r>
            <a:r>
              <a:rPr lang="en-AU" dirty="0" err="1" smtClean="0"/>
              <a:t>prerelease</a:t>
            </a:r>
            <a:r>
              <a:rPr lang="en-AU" dirty="0" smtClean="0"/>
              <a:t> versions</a:t>
            </a:r>
          </a:p>
          <a:p>
            <a:pPr lvl="1"/>
            <a:r>
              <a:rPr lang="en-AU" dirty="0" smtClean="0"/>
              <a:t>Numbered</a:t>
            </a:r>
          </a:p>
        </p:txBody>
      </p:sp>
    </p:spTree>
    <p:extLst>
      <p:ext uri="{BB962C8B-B14F-4D97-AF65-F5344CB8AC3E}">
        <p14:creationId xmlns:p14="http://schemas.microsoft.com/office/powerpoint/2010/main" val="684603451"/>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6936" b="-6936"/>
          <a:stretch/>
        </p:blipFill>
        <p:spPr>
          <a:xfrm>
            <a:off x="1619672" y="1700808"/>
            <a:ext cx="6310195" cy="3832497"/>
          </a:xfrm>
          <a:prstGeom prst="rect">
            <a:avLst/>
          </a:prstGeom>
        </p:spPr>
      </p:pic>
      <p:sp>
        <p:nvSpPr>
          <p:cNvPr id="2" name="Title 1"/>
          <p:cNvSpPr>
            <a:spLocks noGrp="1"/>
          </p:cNvSpPr>
          <p:nvPr>
            <p:ph type="title"/>
          </p:nvPr>
        </p:nvSpPr>
        <p:spPr/>
        <p:txBody>
          <a:bodyPr anchor="t">
            <a:normAutofit/>
          </a:bodyPr>
          <a:lstStyle/>
          <a:p>
            <a:r>
              <a:rPr lang="en-AU" dirty="0" smtClean="0"/>
              <a:t>Why Do I Care?</a:t>
            </a:r>
            <a:endParaRPr lang="en-AU" dirty="0"/>
          </a:p>
        </p:txBody>
      </p:sp>
      <p:sp>
        <p:nvSpPr>
          <p:cNvPr id="4" name="Content Placeholder 3"/>
          <p:cNvSpPr>
            <a:spLocks noGrp="1"/>
          </p:cNvSpPr>
          <p:nvPr>
            <p:ph idx="1"/>
          </p:nvPr>
        </p:nvSpPr>
        <p:spPr>
          <a:xfrm>
            <a:off x="457200" y="5445224"/>
            <a:ext cx="8229600" cy="839775"/>
          </a:xfrm>
        </p:spPr>
        <p:txBody>
          <a:bodyPr>
            <a:normAutofit/>
          </a:bodyPr>
          <a:lstStyle/>
          <a:p>
            <a:pPr>
              <a:buNone/>
            </a:pPr>
            <a:r>
              <a:rPr lang="en-AU" sz="1400" dirty="0" smtClean="0"/>
              <a:t>	Source: “Microsoft Security Intelligence Report”, Volume 14, Jul-Dec 2012, p23 (</a:t>
            </a:r>
            <a:r>
              <a:rPr lang="en-AU" sz="1400" dirty="0" smtClean="0">
                <a:hlinkClick r:id="rId4"/>
              </a:rPr>
              <a:t>http://go.microsoft.com/?linkid=9693456</a:t>
            </a:r>
            <a:r>
              <a:rPr lang="en-AU" sz="1400" dirty="0" smtClean="0"/>
              <a:t>). Based on data from the US Government </a:t>
            </a:r>
            <a:r>
              <a:rPr lang="it-IT" sz="1400" dirty="0" smtClean="0"/>
              <a:t>National Vulnerability Database (</a:t>
            </a:r>
            <a:r>
              <a:rPr lang="it-IT" sz="1400" dirty="0" smtClean="0">
                <a:hlinkClick r:id="rId5"/>
              </a:rPr>
              <a:t>http://nvd.nist.gov</a:t>
            </a:r>
            <a:r>
              <a:rPr lang="it-IT" sz="1400" dirty="0" smtClean="0"/>
              <a:t>)</a:t>
            </a:r>
            <a:r>
              <a:rPr lang="en-AU" sz="1400" dirty="0" smtClean="0"/>
              <a:t>.</a:t>
            </a:r>
            <a:endParaRPr lang="en-AU" sz="1400" dirty="0"/>
          </a:p>
        </p:txBody>
      </p:sp>
    </p:spTree>
    <p:extLst>
      <p:ext uri="{BB962C8B-B14F-4D97-AF65-F5344CB8AC3E}">
        <p14:creationId xmlns:p14="http://schemas.microsoft.com/office/powerpoint/2010/main" val="326594918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a:t>
            </a:r>
            <a:br>
              <a:rPr lang="en-AU" dirty="0" smtClean="0"/>
            </a:br>
            <a:r>
              <a:rPr lang="en-AU" dirty="0" smtClean="0"/>
              <a:t>Process Standards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CMM = ?</a:t>
            </a:r>
            <a:br>
              <a:rPr lang="en-AU" dirty="0" smtClean="0"/>
            </a:br>
            <a:r>
              <a:rPr lang="en-AU" dirty="0" smtClean="0"/>
              <a:t/>
            </a:r>
            <a:br>
              <a:rPr lang="en-AU" dirty="0" smtClean="0"/>
            </a:br>
            <a:endParaRPr lang="en-AU" dirty="0" smtClean="0"/>
          </a:p>
          <a:p>
            <a:endParaRPr lang="en-AU" dirty="0" smtClean="0"/>
          </a:p>
          <a:p>
            <a:endParaRPr lang="en-AU" dirty="0" smtClean="0"/>
          </a:p>
          <a:p>
            <a:endParaRPr lang="en-AU" dirty="0" smtClean="0"/>
          </a:p>
          <a:p>
            <a:endParaRPr lang="en-AU" dirty="0" smtClean="0"/>
          </a:p>
          <a:p>
            <a:endParaRPr lang="en-AU" dirty="0" smtClean="0"/>
          </a:p>
          <a:p>
            <a:pPr>
              <a:buNone/>
            </a:pPr>
            <a:r>
              <a:rPr lang="en-AU" dirty="0" smtClean="0"/>
              <a:t>  </a:t>
            </a:r>
          </a:p>
        </p:txBody>
      </p:sp>
    </p:spTree>
    <p:extLst>
      <p:ext uri="{BB962C8B-B14F-4D97-AF65-F5344CB8AC3E}">
        <p14:creationId xmlns:p14="http://schemas.microsoft.com/office/powerpoint/2010/main" val="2833849415"/>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Software Development </a:t>
            </a:r>
            <a:br>
              <a:rPr lang="en-AU" dirty="0" smtClean="0"/>
            </a:br>
            <a:r>
              <a:rPr lang="en-AU" dirty="0" smtClean="0"/>
              <a:t>Process Standards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CMM = Capability Maturity Model levels</a:t>
            </a:r>
          </a:p>
          <a:p>
            <a:pPr marL="971550" lvl="1" indent="-514350">
              <a:buAutoNum type="arabicPeriod"/>
            </a:pPr>
            <a:r>
              <a:rPr lang="en-AU" dirty="0" smtClean="0"/>
              <a:t>Initial (Process is random, ad hoc)</a:t>
            </a:r>
          </a:p>
          <a:p>
            <a:pPr marL="971550" lvl="1" indent="-514350">
              <a:buAutoNum type="arabicPeriod"/>
            </a:pPr>
            <a:r>
              <a:rPr lang="en-AU" dirty="0" smtClean="0"/>
              <a:t>Managed (Process is controlled but reactive)</a:t>
            </a:r>
          </a:p>
          <a:p>
            <a:pPr marL="971550" lvl="1" indent="-514350">
              <a:buAutoNum type="arabicPeriod"/>
            </a:pPr>
            <a:r>
              <a:rPr lang="en-AU" dirty="0" smtClean="0"/>
              <a:t>Defined (Process is repeatable)</a:t>
            </a:r>
          </a:p>
          <a:p>
            <a:pPr marL="971550" lvl="1" indent="-514350">
              <a:buAutoNum type="arabicPeriod"/>
            </a:pPr>
            <a:r>
              <a:rPr lang="en-AU" dirty="0" smtClean="0"/>
              <a:t>Qualitatively Managed (Metrics are gathered)</a:t>
            </a:r>
          </a:p>
          <a:p>
            <a:pPr marL="971550" lvl="1" indent="-514350">
              <a:buAutoNum type="arabicPeriod"/>
            </a:pPr>
            <a:r>
              <a:rPr lang="en-AU" dirty="0" smtClean="0"/>
              <a:t>Optimising (Metrics are used to improve process)</a:t>
            </a:r>
          </a:p>
          <a:p>
            <a:pPr>
              <a:buFont typeface="Arial" charset="0"/>
              <a:buChar char="•"/>
            </a:pPr>
            <a:r>
              <a:rPr lang="en-AU" dirty="0" smtClean="0"/>
              <a:t>Replaced and absorbed into Capability Maturity Model Integration (CMMI)</a:t>
            </a:r>
          </a:p>
          <a:p>
            <a:pPr marL="571500" indent="-514350">
              <a:buFont typeface="Arial" charset="0"/>
              <a:buChar char="•"/>
            </a:pPr>
            <a:endParaRPr lang="en-AU" dirty="0"/>
          </a:p>
        </p:txBody>
      </p:sp>
    </p:spTree>
    <p:extLst>
      <p:ext uri="{BB962C8B-B14F-4D97-AF65-F5344CB8AC3E}">
        <p14:creationId xmlns:p14="http://schemas.microsoft.com/office/powerpoint/2010/main" val="3298339243"/>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Security-Specific Software Development Process Standards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Open Web Application Security Project (OWASP)</a:t>
            </a:r>
          </a:p>
          <a:p>
            <a:r>
              <a:rPr lang="en-AU" dirty="0" smtClean="0"/>
              <a:t>Microsoft Security Development Lifecycle (SDL)</a:t>
            </a:r>
          </a:p>
          <a:p>
            <a:r>
              <a:rPr lang="en-AU" dirty="0" smtClean="0"/>
              <a:t>ISO 27034 – Application Security</a:t>
            </a:r>
          </a:p>
          <a:p>
            <a:r>
              <a:rPr lang="en-AU" dirty="0" smtClean="0"/>
              <a:t>Build Security In Maturity Model (BSIMM)</a:t>
            </a:r>
          </a:p>
          <a:p>
            <a:r>
              <a:rPr lang="en-AU" dirty="0" smtClean="0"/>
              <a:t>Open Security Assurance Maturity Model (</a:t>
            </a:r>
            <a:r>
              <a:rPr lang="en-AU" dirty="0" err="1" smtClean="0"/>
              <a:t>OpenSAMM</a:t>
            </a:r>
            <a:r>
              <a:rPr lang="en-AU" dirty="0" smtClean="0"/>
              <a:t>)</a:t>
            </a:r>
          </a:p>
          <a:p>
            <a:r>
              <a:rPr lang="en-AU" dirty="0" err="1" smtClean="0"/>
              <a:t>SAFECode</a:t>
            </a:r>
            <a:endParaRPr lang="en-AU" dirty="0" smtClean="0"/>
          </a:p>
        </p:txBody>
      </p:sp>
    </p:spTree>
    <p:extLst>
      <p:ext uri="{BB962C8B-B14F-4D97-AF65-F5344CB8AC3E}">
        <p14:creationId xmlns:p14="http://schemas.microsoft.com/office/powerpoint/2010/main" val="378035885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normAutofit lnSpcReduction="10000"/>
          </a:bodyPr>
          <a:lstStyle/>
          <a:p>
            <a:r>
              <a:rPr lang="en-AU" dirty="0" smtClean="0"/>
              <a:t>Common phases: Analysis, Design, Development, Testing</a:t>
            </a:r>
          </a:p>
          <a:p>
            <a:r>
              <a:rPr lang="en-AU" dirty="0" smtClean="0"/>
              <a:t>Methodologies: Waterfall, Spiral/Iterative</a:t>
            </a:r>
          </a:p>
          <a:p>
            <a:r>
              <a:rPr lang="en-AU" dirty="0" smtClean="0"/>
              <a:t>Milestones: Alpha, Beta, RC</a:t>
            </a:r>
          </a:p>
          <a:p>
            <a:r>
              <a:rPr lang="en-AU" dirty="0" smtClean="0"/>
              <a:t>Process Standards: CMM/CMMI</a:t>
            </a:r>
          </a:p>
          <a:p>
            <a:endParaRPr lang="en-AU" dirty="0" smtClean="0"/>
          </a:p>
          <a:p>
            <a:r>
              <a:rPr lang="en-AU" dirty="0" smtClean="0"/>
              <a:t>More details in hidden slides at end of presentation</a:t>
            </a:r>
          </a:p>
        </p:txBody>
      </p:sp>
    </p:spTree>
    <p:extLst>
      <p:ext uri="{BB962C8B-B14F-4D97-AF65-F5344CB8AC3E}">
        <p14:creationId xmlns:p14="http://schemas.microsoft.com/office/powerpoint/2010/main" val="770162309"/>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CONTENT</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64601039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755576" y="2132856"/>
            <a:ext cx="7772400" cy="1470025"/>
          </a:xfrm>
        </p:spPr>
        <p:txBody>
          <a:bodyPr/>
          <a:lstStyle/>
          <a:p>
            <a:r>
              <a:rPr lang="en-AU" dirty="0" smtClean="0"/>
              <a:t>Common Application Security Issues</a:t>
            </a:r>
            <a:endParaRPr lang="en-AU" dirty="0"/>
          </a:p>
        </p:txBody>
      </p:sp>
    </p:spTree>
    <p:extLst>
      <p:ext uri="{BB962C8B-B14F-4D97-AF65-F5344CB8AC3E}">
        <p14:creationId xmlns:p14="http://schemas.microsoft.com/office/powerpoint/2010/main" val="307992912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Tree>
    <p:extLst>
      <p:ext uri="{BB962C8B-B14F-4D97-AF65-F5344CB8AC3E}">
        <p14:creationId xmlns:p14="http://schemas.microsoft.com/office/powerpoint/2010/main" val="2908196924"/>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5" name="Rectangle 4"/>
          <p:cNvSpPr/>
          <p:nvPr/>
        </p:nvSpPr>
        <p:spPr>
          <a:xfrm>
            <a:off x="185946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749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1017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2213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9820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623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4890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6087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693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2497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9961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720728" y="4294521"/>
            <a:ext cx="7683127" cy="289457"/>
            <a:chOff x="720728" y="3499583"/>
            <a:chExt cx="7683127" cy="289457"/>
          </a:xfrm>
        </p:grpSpPr>
        <p:sp>
          <p:nvSpPr>
            <p:cNvPr id="21" name="Rectangle 20"/>
            <p:cNvSpPr/>
            <p:nvPr/>
          </p:nvSpPr>
          <p:spPr>
            <a:xfrm>
              <a:off x="720728"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08760"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7143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3401"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59465"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47497"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10170"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22138"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98202"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86234"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48907"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0875"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36939"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24971"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87644"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99612" y="3499583"/>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75676"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63708"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26381"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38349" y="350100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1441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02445"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65118"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77086"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53150"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115823"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827791" y="350100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ight Arrow 48"/>
          <p:cNvSpPr/>
          <p:nvPr/>
        </p:nvSpPr>
        <p:spPr>
          <a:xfrm rot="5400000">
            <a:off x="3057175" y="3334270"/>
            <a:ext cx="864097" cy="33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Left Brace 49"/>
          <p:cNvSpPr/>
          <p:nvPr/>
        </p:nvSpPr>
        <p:spPr>
          <a:xfrm rot="16200000">
            <a:off x="4052157" y="2559339"/>
            <a:ext cx="196454" cy="4528062"/>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51" name="TextBox 50"/>
          <p:cNvSpPr txBox="1"/>
          <p:nvPr/>
        </p:nvSpPr>
        <p:spPr>
          <a:xfrm>
            <a:off x="3615495" y="4878443"/>
            <a:ext cx="1071570" cy="369332"/>
          </a:xfrm>
          <a:prstGeom prst="rect">
            <a:avLst/>
          </a:prstGeom>
          <a:noFill/>
        </p:spPr>
        <p:txBody>
          <a:bodyPr wrap="square" rtlCol="0">
            <a:spAutoFit/>
          </a:bodyPr>
          <a:lstStyle/>
          <a:p>
            <a:pPr algn="ctr"/>
            <a:r>
              <a:rPr lang="en-AU" dirty="0" smtClean="0"/>
              <a:t>Buffer</a:t>
            </a:r>
            <a:endParaRPr lang="en-AU" dirty="0"/>
          </a:p>
        </p:txBody>
      </p:sp>
      <p:sp>
        <p:nvSpPr>
          <p:cNvPr id="52" name="TextBox 51"/>
          <p:cNvSpPr txBox="1"/>
          <p:nvPr/>
        </p:nvSpPr>
        <p:spPr>
          <a:xfrm>
            <a:off x="643879" y="3925189"/>
            <a:ext cx="1071570" cy="369332"/>
          </a:xfrm>
          <a:prstGeom prst="rect">
            <a:avLst/>
          </a:prstGeom>
          <a:noFill/>
        </p:spPr>
        <p:txBody>
          <a:bodyPr wrap="square" rtlCol="0">
            <a:spAutoFit/>
          </a:bodyPr>
          <a:lstStyle/>
          <a:p>
            <a:r>
              <a:rPr lang="en-AU" dirty="0" smtClean="0"/>
              <a:t>Memory</a:t>
            </a:r>
            <a:endParaRPr lang="en-AU" dirty="0"/>
          </a:p>
        </p:txBody>
      </p:sp>
      <p:sp>
        <p:nvSpPr>
          <p:cNvPr id="53" name="TextBox 52"/>
          <p:cNvSpPr txBox="1"/>
          <p:nvPr/>
        </p:nvSpPr>
        <p:spPr>
          <a:xfrm>
            <a:off x="1795851" y="2051556"/>
            <a:ext cx="1071570" cy="369332"/>
          </a:xfrm>
          <a:prstGeom prst="rect">
            <a:avLst/>
          </a:prstGeom>
          <a:noFill/>
        </p:spPr>
        <p:txBody>
          <a:bodyPr wrap="square" rtlCol="0">
            <a:spAutoFit/>
          </a:bodyPr>
          <a:lstStyle/>
          <a:p>
            <a:r>
              <a:rPr lang="en-AU" dirty="0" smtClean="0"/>
              <a:t>Data</a:t>
            </a:r>
            <a:endParaRPr lang="en-AU" dirty="0"/>
          </a:p>
        </p:txBody>
      </p:sp>
      <p:cxnSp>
        <p:nvCxnSpPr>
          <p:cNvPr id="4" name="Straight Connector 3"/>
          <p:cNvCxnSpPr>
            <a:endCxn id="25" idx="1"/>
          </p:cNvCxnSpPr>
          <p:nvPr/>
        </p:nvCxnSpPr>
        <p:spPr>
          <a:xfrm>
            <a:off x="1859465"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987644" y="2636912"/>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169996"/>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Buffer Overflow</a:t>
            </a:r>
            <a:endParaRPr lang="en-AU" dirty="0"/>
          </a:p>
        </p:txBody>
      </p:sp>
      <p:sp>
        <p:nvSpPr>
          <p:cNvPr id="5" name="Rectangle 4"/>
          <p:cNvSpPr/>
          <p:nvPr/>
        </p:nvSpPr>
        <p:spPr>
          <a:xfrm>
            <a:off x="185946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4749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1017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2213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9820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623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4890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6087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3693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2497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99612"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0728"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08760"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71433"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83401"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59465"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47497"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10170"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22138"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998202"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86234"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48907"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60875"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136939"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24971"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87644"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699612" y="4294521"/>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275676"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63708"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26381"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838349" y="4295946"/>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14413"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02445"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65118"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77086"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53150" y="4295946"/>
            <a:ext cx="288032" cy="28803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115823"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827791" y="4295946"/>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rot="5400000">
            <a:off x="4520615" y="3334270"/>
            <a:ext cx="864097" cy="333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Left Brace 49"/>
          <p:cNvSpPr/>
          <p:nvPr/>
        </p:nvSpPr>
        <p:spPr>
          <a:xfrm rot="16200000">
            <a:off x="7012064" y="4127491"/>
            <a:ext cx="196455" cy="1391758"/>
          </a:xfrm>
          <a:prstGeom prst="leftBrace">
            <a:avLst>
              <a:gd name="adj1" fmla="val 6666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b="1" dirty="0"/>
          </a:p>
        </p:txBody>
      </p:sp>
      <p:sp>
        <p:nvSpPr>
          <p:cNvPr id="51" name="TextBox 50"/>
          <p:cNvSpPr txBox="1"/>
          <p:nvPr/>
        </p:nvSpPr>
        <p:spPr>
          <a:xfrm>
            <a:off x="5982365" y="4927641"/>
            <a:ext cx="2277474" cy="923330"/>
          </a:xfrm>
          <a:prstGeom prst="rect">
            <a:avLst/>
          </a:prstGeom>
          <a:noFill/>
        </p:spPr>
        <p:txBody>
          <a:bodyPr wrap="square" rtlCol="0">
            <a:spAutoFit/>
          </a:bodyPr>
          <a:lstStyle/>
          <a:p>
            <a:pPr algn="ctr"/>
            <a:r>
              <a:rPr lang="en-AU" dirty="0" smtClean="0"/>
              <a:t>Existing data (e.g. data, instructions) is overwritten</a:t>
            </a:r>
            <a:endParaRPr lang="en-AU" dirty="0"/>
          </a:p>
        </p:txBody>
      </p:sp>
      <p:sp>
        <p:nvSpPr>
          <p:cNvPr id="52" name="TextBox 51"/>
          <p:cNvSpPr txBox="1"/>
          <p:nvPr/>
        </p:nvSpPr>
        <p:spPr>
          <a:xfrm>
            <a:off x="643879" y="3925189"/>
            <a:ext cx="1071570" cy="369332"/>
          </a:xfrm>
          <a:prstGeom prst="rect">
            <a:avLst/>
          </a:prstGeom>
          <a:noFill/>
        </p:spPr>
        <p:txBody>
          <a:bodyPr wrap="square" rtlCol="0">
            <a:spAutoFit/>
          </a:bodyPr>
          <a:lstStyle/>
          <a:p>
            <a:r>
              <a:rPr lang="en-AU" dirty="0" smtClean="0"/>
              <a:t>Memory</a:t>
            </a:r>
            <a:endParaRPr lang="en-AU" dirty="0"/>
          </a:p>
        </p:txBody>
      </p:sp>
      <p:sp>
        <p:nvSpPr>
          <p:cNvPr id="53" name="TextBox 52"/>
          <p:cNvSpPr txBox="1"/>
          <p:nvPr/>
        </p:nvSpPr>
        <p:spPr>
          <a:xfrm>
            <a:off x="1795851" y="2051556"/>
            <a:ext cx="1071570" cy="369332"/>
          </a:xfrm>
          <a:prstGeom prst="rect">
            <a:avLst/>
          </a:prstGeom>
          <a:noFill/>
        </p:spPr>
        <p:txBody>
          <a:bodyPr wrap="square" rtlCol="0">
            <a:spAutoFit/>
          </a:bodyPr>
          <a:lstStyle/>
          <a:p>
            <a:r>
              <a:rPr lang="en-AU" dirty="0" smtClean="0"/>
              <a:t>Data</a:t>
            </a:r>
            <a:endParaRPr lang="en-AU" dirty="0"/>
          </a:p>
        </p:txBody>
      </p:sp>
      <p:sp>
        <p:nvSpPr>
          <p:cNvPr id="54" name="Rectangle 53"/>
          <p:cNvSpPr/>
          <p:nvPr/>
        </p:nvSpPr>
        <p:spPr>
          <a:xfrm>
            <a:off x="5275676"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987644"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563708"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85174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126381"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702445"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14413"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990477"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278509"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553150" y="242088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859465"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834859" y="2708920"/>
            <a:ext cx="0" cy="1731042"/>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029350"/>
      </p:ext>
    </p:extLst>
  </p:cSld>
  <p:clrMapOvr>
    <a:masterClrMapping/>
  </p:clrMapOvr>
  <mc:AlternateContent xmlns:mc="http://schemas.openxmlformats.org/markup-compatibility/2006" xmlns:p14="http://schemas.microsoft.com/office/powerpoint/2010/main">
    <mc:Choice Requires="p14">
      <p:transition p14:dur="35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Buffer </a:t>
            </a:r>
            <a:r>
              <a:rPr lang="en-AU" dirty="0" smtClean="0"/>
              <a:t>Overflow</a:t>
            </a:r>
            <a:br>
              <a:rPr lang="en-AU" dirty="0" smtClean="0"/>
            </a:br>
            <a:r>
              <a:rPr lang="en-AU" dirty="0" smtClean="0"/>
              <a:t>Impact</a:t>
            </a:r>
            <a:endParaRPr lang="en-AU" dirty="0"/>
          </a:p>
        </p:txBody>
      </p:sp>
      <p:sp>
        <p:nvSpPr>
          <p:cNvPr id="3" name="Content Placeholder 2"/>
          <p:cNvSpPr>
            <a:spLocks noGrp="1"/>
          </p:cNvSpPr>
          <p:nvPr>
            <p:ph idx="1"/>
          </p:nvPr>
        </p:nvSpPr>
        <p:spPr/>
        <p:txBody>
          <a:bodyPr/>
          <a:lstStyle/>
          <a:p>
            <a:r>
              <a:rPr lang="en-AU" dirty="0" smtClean="0"/>
              <a:t>Modify data </a:t>
            </a:r>
            <a:r>
              <a:rPr lang="en-AU" dirty="0"/>
              <a:t>in </a:t>
            </a:r>
            <a:r>
              <a:rPr lang="en-AU" dirty="0" smtClean="0"/>
              <a:t>memory</a:t>
            </a:r>
          </a:p>
          <a:p>
            <a:r>
              <a:rPr lang="en-AU" dirty="0" smtClean="0"/>
              <a:t>Stop program execution (crash, reduces availability)</a:t>
            </a:r>
          </a:p>
          <a:p>
            <a:r>
              <a:rPr lang="en-AU" dirty="0" smtClean="0"/>
              <a:t>Redirect program execution (e.g. bypass security checks)</a:t>
            </a:r>
          </a:p>
          <a:p>
            <a:r>
              <a:rPr lang="en-AU" dirty="0" smtClean="0"/>
              <a:t>Execute malicious instructions</a:t>
            </a:r>
          </a:p>
        </p:txBody>
      </p:sp>
    </p:spTree>
    <p:extLst>
      <p:ext uri="{BB962C8B-B14F-4D97-AF65-F5344CB8AC3E}">
        <p14:creationId xmlns:p14="http://schemas.microsoft.com/office/powerpoint/2010/main" val="416929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612</TotalTime>
  <Words>8109</Words>
  <Application>Microsoft Office PowerPoint</Application>
  <PresentationFormat>On-screen Show (4:3)</PresentationFormat>
  <Paragraphs>1359</Paragraphs>
  <Slides>204</Slides>
  <Notes>68</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204</vt:i4>
      </vt:variant>
    </vt:vector>
  </HeadingPairs>
  <TitlesOfParts>
    <vt:vector size="210" baseType="lpstr">
      <vt:lpstr>Arial</vt:lpstr>
      <vt:lpstr>Calibri</vt:lpstr>
      <vt:lpstr>Consolas</vt:lpstr>
      <vt:lpstr>Courier New</vt:lpstr>
      <vt:lpstr>Wingdings</vt:lpstr>
      <vt:lpstr>AISA 2011</vt:lpstr>
      <vt:lpstr>AISA CISSP Study Group </vt:lpstr>
      <vt:lpstr>About AISA CISSP Study Groups</vt:lpstr>
      <vt:lpstr>Disclaimers</vt:lpstr>
      <vt:lpstr>Feedback</vt:lpstr>
      <vt:lpstr>Note</vt:lpstr>
      <vt:lpstr>Agenda</vt:lpstr>
      <vt:lpstr>Introduction</vt:lpstr>
      <vt:lpstr>Why Do I Care?</vt:lpstr>
      <vt:lpstr>Why Do I Care?</vt:lpstr>
      <vt:lpstr>Why Do I Care? (cont.)</vt:lpstr>
      <vt:lpstr>Why Do I Care? (cont.)</vt:lpstr>
      <vt:lpstr>Why is Software Often Insecure?</vt:lpstr>
      <vt:lpstr>Why is Software Often Insecure?</vt:lpstr>
      <vt:lpstr>Why is it cheaper to write insecure software than secure software?</vt:lpstr>
      <vt:lpstr>Why is it cheaper to write insecure software than secure software?</vt:lpstr>
      <vt:lpstr>Risk </vt:lpstr>
      <vt:lpstr>Use Case</vt:lpstr>
      <vt:lpstr>Background</vt:lpstr>
      <vt:lpstr>Application Development Concepts</vt:lpstr>
      <vt:lpstr>Roles (Simplified)</vt:lpstr>
      <vt:lpstr>Roles Developer</vt:lpstr>
      <vt:lpstr>Roles Developer</vt:lpstr>
      <vt:lpstr>Roles Tester</vt:lpstr>
      <vt:lpstr>Roles Tester</vt:lpstr>
      <vt:lpstr>Roles Analyst</vt:lpstr>
      <vt:lpstr>Roles Analyst</vt:lpstr>
      <vt:lpstr>Roles Manager</vt:lpstr>
      <vt:lpstr>Roles Manager</vt:lpstr>
      <vt:lpstr>Roles Customer</vt:lpstr>
      <vt:lpstr>Roles Customer</vt:lpstr>
      <vt:lpstr>Programming Languages</vt:lpstr>
      <vt:lpstr>Programming Languages</vt:lpstr>
      <vt:lpstr> Assembler and Machine Code Example</vt:lpstr>
      <vt:lpstr>Programming Languages (cont.)</vt:lpstr>
      <vt:lpstr>C Example</vt:lpstr>
      <vt:lpstr> Server-Side Web Page Development </vt:lpstr>
      <vt:lpstr> Client-Side Web Page Development </vt:lpstr>
      <vt:lpstr>Client-Side Web Page Development</vt:lpstr>
      <vt:lpstr>Client-Side Web Page Development</vt:lpstr>
      <vt:lpstr>Client-Side Web Development Security</vt:lpstr>
      <vt:lpstr>Client-Side Web Development Security</vt:lpstr>
      <vt:lpstr>Client-Side Web Development Security</vt:lpstr>
      <vt:lpstr>Client-Side Web Development Security</vt:lpstr>
      <vt:lpstr>Programming Concepts </vt:lpstr>
      <vt:lpstr>Programming Concepts </vt:lpstr>
      <vt:lpstr>Programming Concepts Distributed Programming</vt:lpstr>
      <vt:lpstr>Programming Concepts Distributed Programming</vt:lpstr>
      <vt:lpstr>Programming Concepts Distributed Programming</vt:lpstr>
      <vt:lpstr>Programming Concepts</vt:lpstr>
      <vt:lpstr>Programming Concepts</vt:lpstr>
      <vt:lpstr>Summary</vt:lpstr>
      <vt:lpstr>Databases</vt:lpstr>
      <vt:lpstr>What is a Database?</vt:lpstr>
      <vt:lpstr>What is a Database?</vt:lpstr>
      <vt:lpstr>Why use databases?</vt:lpstr>
      <vt:lpstr>Database Types Relational</vt:lpstr>
      <vt:lpstr>Database Types Relational</vt:lpstr>
      <vt:lpstr>Database Types Relational (cont.)</vt:lpstr>
      <vt:lpstr>Database Types Relational (cont.)</vt:lpstr>
      <vt:lpstr>Relational Database Example</vt:lpstr>
      <vt:lpstr>Structured Query Language (SQL) Example</vt:lpstr>
      <vt:lpstr>Problem</vt:lpstr>
      <vt:lpstr>Solution: Transactions</vt:lpstr>
      <vt:lpstr>Another Problem</vt:lpstr>
      <vt:lpstr>Solution: Database Locking</vt:lpstr>
      <vt:lpstr>Other Relational Database Concepts</vt:lpstr>
      <vt:lpstr>Other Relational Database Concepts</vt:lpstr>
      <vt:lpstr>Data Warehousing</vt:lpstr>
      <vt:lpstr>Data Warehousing</vt:lpstr>
      <vt:lpstr>Data Mining Methods</vt:lpstr>
      <vt:lpstr>Database APIs</vt:lpstr>
      <vt:lpstr>Database APIs</vt:lpstr>
      <vt:lpstr>Database Administrator (DBA)</vt:lpstr>
      <vt:lpstr>Database Administrator (DBA)</vt:lpstr>
      <vt:lpstr>Summary</vt:lpstr>
      <vt:lpstr>Software Development Lifecycle</vt:lpstr>
      <vt:lpstr>Concepts</vt:lpstr>
      <vt:lpstr>Concepts</vt:lpstr>
      <vt:lpstr>Common Steps in SDLC</vt:lpstr>
      <vt:lpstr>Common Steps in SDLC</vt:lpstr>
      <vt:lpstr>Software Development Methodologies – Waterfall  </vt:lpstr>
      <vt:lpstr>Waterfall </vt:lpstr>
      <vt:lpstr>Waterfall Problems </vt:lpstr>
      <vt:lpstr>Waterfall Problems </vt:lpstr>
      <vt:lpstr>Spiral, Iterative</vt:lpstr>
      <vt:lpstr>Spiral, Iterative (more honest)</vt:lpstr>
      <vt:lpstr>Comparison between New and Old</vt:lpstr>
      <vt:lpstr>Gates or Milestones</vt:lpstr>
      <vt:lpstr>Gates or Milestones</vt:lpstr>
      <vt:lpstr>Software Development  Process Standards</vt:lpstr>
      <vt:lpstr>Software Development  Process Standards</vt:lpstr>
      <vt:lpstr>Security-Specific Software Development Process Standards</vt:lpstr>
      <vt:lpstr>Summary</vt:lpstr>
      <vt:lpstr>CONTENT</vt:lpstr>
      <vt:lpstr>Common Application Security Issues</vt:lpstr>
      <vt:lpstr>Buffer Overflow</vt:lpstr>
      <vt:lpstr>Buffer Overflow</vt:lpstr>
      <vt:lpstr>Buffer Overflow</vt:lpstr>
      <vt:lpstr>Buffer Overflow Impact</vt:lpstr>
      <vt:lpstr>Buffer Overflow Mitigation</vt:lpstr>
      <vt:lpstr>Buffer Overflow Prevention (cont.)</vt:lpstr>
      <vt:lpstr>Injection</vt:lpstr>
      <vt:lpstr>Injection</vt:lpstr>
      <vt:lpstr>SQL Injection Example</vt:lpstr>
      <vt:lpstr>SQL Injection Example</vt:lpstr>
      <vt:lpstr>Injection Example</vt:lpstr>
      <vt:lpstr>Injection Mitigation</vt:lpstr>
      <vt:lpstr>Cross Site Scripting (XSS)</vt:lpstr>
      <vt:lpstr>Cross Site Scripting (XSS)</vt:lpstr>
      <vt:lpstr>Reflected XSS</vt:lpstr>
      <vt:lpstr>Stored XSS</vt:lpstr>
      <vt:lpstr>DOM-Based XSS</vt:lpstr>
      <vt:lpstr>Cross Site Scripting (XSS) Impact</vt:lpstr>
      <vt:lpstr>Cross Site Scripting (XSS) Mitigation</vt:lpstr>
      <vt:lpstr>Cross Site Request Forgery (CSRF)</vt:lpstr>
      <vt:lpstr>Cross Site Request Forgery (CSRF)</vt:lpstr>
      <vt:lpstr>Cross Site Request Forgery (CSRF)</vt:lpstr>
      <vt:lpstr>CSRF Migation</vt:lpstr>
      <vt:lpstr>Temporal Issues</vt:lpstr>
      <vt:lpstr>Temporal Issues</vt:lpstr>
      <vt:lpstr>Generic Attack Types</vt:lpstr>
      <vt:lpstr>Generic Attack Types</vt:lpstr>
      <vt:lpstr>Malware Types</vt:lpstr>
      <vt:lpstr>Malware Types</vt:lpstr>
      <vt:lpstr>Summary</vt:lpstr>
      <vt:lpstr>Common Application Security Issues Sample Questions</vt:lpstr>
      <vt:lpstr>Sample Question 1 </vt:lpstr>
      <vt:lpstr>Sample Question 1  Answer</vt:lpstr>
      <vt:lpstr>Sample Question 2</vt:lpstr>
      <vt:lpstr>Sample Question 2 Answer</vt:lpstr>
      <vt:lpstr>Sample Question 3</vt:lpstr>
      <vt:lpstr>Sample Question 3 Answer</vt:lpstr>
      <vt:lpstr>Sample Question 4 </vt:lpstr>
      <vt:lpstr>Sample Question 4 Answer</vt:lpstr>
      <vt:lpstr>Common Data and Database Security Issues</vt:lpstr>
      <vt:lpstr>Database Security Issues</vt:lpstr>
      <vt:lpstr>Database Security Issues</vt:lpstr>
      <vt:lpstr>Common Security Issues  Affecting Databases</vt:lpstr>
      <vt:lpstr>Data Security Concepts</vt:lpstr>
      <vt:lpstr>Data Security Concepts</vt:lpstr>
      <vt:lpstr>Common Data and Database Security Issues Sample Questions</vt:lpstr>
      <vt:lpstr>Sample Question 1</vt:lpstr>
      <vt:lpstr>Sample Question 1 Answer</vt:lpstr>
      <vt:lpstr>Sample Question 2</vt:lpstr>
      <vt:lpstr>Sample Question 2 Answer</vt:lpstr>
      <vt:lpstr>Secure Application Development Practices</vt:lpstr>
      <vt:lpstr>Validate Input and Escape Output</vt:lpstr>
      <vt:lpstr>Fail Secure </vt:lpstr>
      <vt:lpstr>Architectural Simplicity</vt:lpstr>
      <vt:lpstr>Architectural Simplicity (cont.)</vt:lpstr>
      <vt:lpstr>Least Privilege</vt:lpstr>
      <vt:lpstr>Patching</vt:lpstr>
      <vt:lpstr>Secure by Default</vt:lpstr>
      <vt:lpstr>Personnel Controls</vt:lpstr>
      <vt:lpstr>Defence in Depth</vt:lpstr>
      <vt:lpstr>Software Configuration Management (SCM)</vt:lpstr>
      <vt:lpstr>Software Configuration Management (SCM)</vt:lpstr>
      <vt:lpstr>Source Code Control</vt:lpstr>
      <vt:lpstr>Source Code Control</vt:lpstr>
      <vt:lpstr>Testing Controls</vt:lpstr>
      <vt:lpstr>Other Controls</vt:lpstr>
      <vt:lpstr>Other Controls</vt:lpstr>
      <vt:lpstr>Determining Security Vulnerability Severity</vt:lpstr>
      <vt:lpstr>Determining Security Vulnerability Severity</vt:lpstr>
      <vt:lpstr>Vulnerability Naming</vt:lpstr>
      <vt:lpstr>Vulnerability Naming</vt:lpstr>
      <vt:lpstr>Build Security into SDLC</vt:lpstr>
      <vt:lpstr>External Vulnerability  Report Response</vt:lpstr>
      <vt:lpstr>External Vulnerability Report Response</vt:lpstr>
      <vt:lpstr>Secure Application Development Practices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Sample Question 6</vt:lpstr>
      <vt:lpstr>Sample Question 6 Answer</vt:lpstr>
      <vt:lpstr>References</vt:lpstr>
      <vt:lpstr>References</vt:lpstr>
      <vt:lpstr>Attic</vt:lpstr>
      <vt:lpstr>Additional Programming Concepts</vt:lpstr>
      <vt:lpstr>Programming Concepts  Compilation</vt:lpstr>
      <vt:lpstr>Programming Concepts  Interpretation </vt:lpstr>
      <vt:lpstr>Programming Concepts “Just In Time” Compilation (JIT)</vt:lpstr>
      <vt:lpstr>Additional Database Information</vt:lpstr>
      <vt:lpstr>Transaction ACID Test</vt:lpstr>
      <vt:lpstr>Transactions on ACID!</vt:lpstr>
      <vt:lpstr>Database Types Hierarchical</vt:lpstr>
      <vt:lpstr>Database Types Network</vt:lpstr>
      <vt:lpstr>Newer Software Development Methodologies</vt:lpstr>
      <vt:lpstr>Scrum</vt:lpstr>
      <vt:lpstr>Extreme Programming (XP)</vt:lpstr>
      <vt:lpstr>Lean/Agile</vt:lpstr>
      <vt:lpstr>Additional Software Development Techniques</vt:lpstr>
      <vt:lpstr>Software Development Techniques Aim: Meet Requirements</vt:lpstr>
      <vt:lpstr>Software Development Techniques Aim: Clarify Solution</vt:lpstr>
      <vt:lpstr>Software Development Techniques Aim: Increase Quality</vt:lpstr>
      <vt:lpstr>Software Development Techniques Aim: Increase Quality</vt:lpstr>
      <vt:lpstr>Software Development Techniques Aim: Reduce Development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275</cp:revision>
  <dcterms:created xsi:type="dcterms:W3CDTF">2011-04-17T07:27:27Z</dcterms:created>
  <dcterms:modified xsi:type="dcterms:W3CDTF">2013-08-05T08:57:46Z</dcterms:modified>
</cp:coreProperties>
</file>