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2"/>
  </p:notesMasterIdLst>
  <p:handoutMasterIdLst>
    <p:handoutMasterId r:id="rId163"/>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89993" autoAdjust="0"/>
  </p:normalViewPr>
  <p:slideViewPr>
    <p:cSldViewPr>
      <p:cViewPr varScale="1">
        <p:scale>
          <a:sx n="164" d="100"/>
          <a:sy n="164" d="100"/>
        </p:scale>
        <p:origin x="1986"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C28D4-114B-194F-806B-89A54F34FE3B}" type="doc">
      <dgm:prSet loTypeId="urn:microsoft.com/office/officeart/2005/8/layout/cycle3" loCatId="" qsTypeId="urn:microsoft.com/office/officeart/2005/8/quickstyle/simple4" qsCatId="simple" csTypeId="urn:microsoft.com/office/officeart/2005/8/colors/accent2_3" csCatId="accent2" phldr="1"/>
      <dgm:spPr/>
      <dgm:t>
        <a:bodyPr/>
        <a:lstStyle/>
        <a:p>
          <a:endParaRPr lang="en-US"/>
        </a:p>
      </dgm:t>
    </dgm:pt>
    <dgm:pt modelId="{889CA37D-5BAC-0B46-B76D-855D2D8AEE47}">
      <dgm:prSet/>
      <dgm:spPr/>
      <dgm:t>
        <a:bodyPr/>
        <a:lstStyle/>
        <a:p>
          <a:pPr rtl="0"/>
          <a:r>
            <a:rPr lang="en-AU" dirty="0" smtClean="0"/>
            <a:t>Generation</a:t>
          </a:r>
          <a:endParaRPr lang="en-AU" dirty="0"/>
        </a:p>
      </dgm:t>
    </dgm:pt>
    <dgm:pt modelId="{16572596-04C3-DF4A-BFF5-F67B179C93AE}" type="parTrans" cxnId="{A77E9D6D-24F5-6E4F-8C13-3A1E8E950A2E}">
      <dgm:prSet/>
      <dgm:spPr/>
      <dgm:t>
        <a:bodyPr/>
        <a:lstStyle/>
        <a:p>
          <a:endParaRPr lang="en-US"/>
        </a:p>
      </dgm:t>
    </dgm:pt>
    <dgm:pt modelId="{88D1ADA0-6035-D04E-B6E3-0D5F31CEB0B2}" type="sibTrans" cxnId="{A77E9D6D-24F5-6E4F-8C13-3A1E8E950A2E}">
      <dgm:prSet/>
      <dgm:spPr/>
      <dgm:t>
        <a:bodyPr/>
        <a:lstStyle/>
        <a:p>
          <a:endParaRPr lang="en-US"/>
        </a:p>
      </dgm:t>
    </dgm:pt>
    <dgm:pt modelId="{FC0A7256-8943-3C49-81B1-D491532A62A2}">
      <dgm:prSet/>
      <dgm:spPr/>
      <dgm:t>
        <a:bodyPr/>
        <a:lstStyle/>
        <a:p>
          <a:pPr rtl="0"/>
          <a:r>
            <a:rPr lang="en-AU" dirty="0" smtClean="0"/>
            <a:t>Ensure suitable (e.g. DES has weak keys)</a:t>
          </a:r>
          <a:endParaRPr lang="en-AU" dirty="0"/>
        </a:p>
      </dgm:t>
    </dgm:pt>
    <dgm:pt modelId="{3005AED8-E70E-7A4B-8C0F-2FEE27BB4AA1}" type="parTrans" cxnId="{4FF7A5D0-A8D8-1143-9E3C-A7C70ECB9B7B}">
      <dgm:prSet/>
      <dgm:spPr/>
      <dgm:t>
        <a:bodyPr/>
        <a:lstStyle/>
        <a:p>
          <a:endParaRPr lang="en-US"/>
        </a:p>
      </dgm:t>
    </dgm:pt>
    <dgm:pt modelId="{8631C7D6-83AC-9E41-88A6-1B4AC97FE4BF}" type="sibTrans" cxnId="{4FF7A5D0-A8D8-1143-9E3C-A7C70ECB9B7B}">
      <dgm:prSet/>
      <dgm:spPr/>
      <dgm:t>
        <a:bodyPr/>
        <a:lstStyle/>
        <a:p>
          <a:endParaRPr lang="en-US"/>
        </a:p>
      </dgm:t>
    </dgm:pt>
    <dgm:pt modelId="{9A597DC1-23E4-694B-B6F0-F3ED27D7AF36}">
      <dgm:prSet/>
      <dgm:spPr/>
      <dgm:t>
        <a:bodyPr/>
        <a:lstStyle/>
        <a:p>
          <a:pPr rtl="0"/>
          <a:r>
            <a:rPr lang="en-AU" smtClean="0"/>
            <a:t>Secure distribution</a:t>
          </a:r>
          <a:endParaRPr lang="en-AU"/>
        </a:p>
      </dgm:t>
    </dgm:pt>
    <dgm:pt modelId="{C4E54D56-9AFB-7C47-875E-2E26AC4BA698}" type="parTrans" cxnId="{2689943F-0136-3143-B0C1-0C66DD5674A5}">
      <dgm:prSet/>
      <dgm:spPr/>
      <dgm:t>
        <a:bodyPr/>
        <a:lstStyle/>
        <a:p>
          <a:endParaRPr lang="en-US"/>
        </a:p>
      </dgm:t>
    </dgm:pt>
    <dgm:pt modelId="{12B11948-87A8-554E-87B0-A2D90EAED092}" type="sibTrans" cxnId="{2689943F-0136-3143-B0C1-0C66DD5674A5}">
      <dgm:prSet/>
      <dgm:spPr/>
      <dgm:t>
        <a:bodyPr/>
        <a:lstStyle/>
        <a:p>
          <a:endParaRPr lang="en-US"/>
        </a:p>
      </dgm:t>
    </dgm:pt>
    <dgm:pt modelId="{2BC3529B-C1A2-0844-994C-10CF3634AC6E}">
      <dgm:prSet/>
      <dgm:spPr/>
      <dgm:t>
        <a:bodyPr/>
        <a:lstStyle/>
        <a:p>
          <a:pPr rtl="0"/>
          <a:r>
            <a:rPr lang="en-AU" dirty="0" smtClean="0"/>
            <a:t>Use</a:t>
          </a:r>
          <a:endParaRPr lang="en-AU" dirty="0"/>
        </a:p>
      </dgm:t>
    </dgm:pt>
    <dgm:pt modelId="{ACDC223E-772D-A441-8778-68EDE33D4BFC}" type="parTrans" cxnId="{661CEC1B-DEE6-774C-9730-BE3E6822AF27}">
      <dgm:prSet/>
      <dgm:spPr/>
      <dgm:t>
        <a:bodyPr/>
        <a:lstStyle/>
        <a:p>
          <a:endParaRPr lang="en-US"/>
        </a:p>
      </dgm:t>
    </dgm:pt>
    <dgm:pt modelId="{36EC1BA2-194F-6B41-AE4C-3618B22D77FB}" type="sibTrans" cxnId="{661CEC1B-DEE6-774C-9730-BE3E6822AF27}">
      <dgm:prSet/>
      <dgm:spPr/>
      <dgm:t>
        <a:bodyPr/>
        <a:lstStyle/>
        <a:p>
          <a:endParaRPr lang="en-US"/>
        </a:p>
      </dgm:t>
    </dgm:pt>
    <dgm:pt modelId="{D7BFE458-3A0B-CB44-A8BD-1C1B224A57F7}">
      <dgm:prSet/>
      <dgm:spPr/>
      <dgm:t>
        <a:bodyPr/>
        <a:lstStyle/>
        <a:p>
          <a:pPr rtl="0"/>
          <a:r>
            <a:rPr lang="en-AU" smtClean="0"/>
            <a:t>Secure destruction</a:t>
          </a:r>
          <a:endParaRPr lang="en-AU"/>
        </a:p>
      </dgm:t>
    </dgm:pt>
    <dgm:pt modelId="{2808D1FB-F8C6-F645-8D8F-3A3664A6F887}" type="parTrans" cxnId="{1953B55F-0405-B740-BD49-5156808B352A}">
      <dgm:prSet/>
      <dgm:spPr/>
      <dgm:t>
        <a:bodyPr/>
        <a:lstStyle/>
        <a:p>
          <a:endParaRPr lang="en-US"/>
        </a:p>
      </dgm:t>
    </dgm:pt>
    <dgm:pt modelId="{1AA4B71D-751E-9B4A-AE4E-019B61B19F04}" type="sibTrans" cxnId="{1953B55F-0405-B740-BD49-5156808B352A}">
      <dgm:prSet/>
      <dgm:spPr/>
      <dgm:t>
        <a:bodyPr/>
        <a:lstStyle/>
        <a:p>
          <a:endParaRPr lang="en-US"/>
        </a:p>
      </dgm:t>
    </dgm:pt>
    <dgm:pt modelId="{1DE4E672-B838-7A40-A351-CDDCAB6D132A}">
      <dgm:prSet/>
      <dgm:spPr/>
      <dgm:t>
        <a:bodyPr/>
        <a:lstStyle/>
        <a:p>
          <a:pPr rtl="0"/>
          <a:r>
            <a:rPr lang="en-AU" dirty="0" smtClean="0"/>
            <a:t>Specified purposes and lifetime</a:t>
          </a:r>
          <a:endParaRPr lang="en-AU" dirty="0"/>
        </a:p>
      </dgm:t>
    </dgm:pt>
    <dgm:pt modelId="{9C750C03-2C77-7F4C-AD8F-F8D6574E8265}" type="parTrans" cxnId="{628FFDAA-FBFE-DF46-A582-ED251D421F83}">
      <dgm:prSet/>
      <dgm:spPr/>
      <dgm:t>
        <a:bodyPr/>
        <a:lstStyle/>
        <a:p>
          <a:endParaRPr lang="en-US"/>
        </a:p>
      </dgm:t>
    </dgm:pt>
    <dgm:pt modelId="{271B5207-82C5-BB45-90C3-D8A87D2363DB}" type="sibTrans" cxnId="{628FFDAA-FBFE-DF46-A582-ED251D421F83}">
      <dgm:prSet/>
      <dgm:spPr/>
      <dgm:t>
        <a:bodyPr/>
        <a:lstStyle/>
        <a:p>
          <a:endParaRPr lang="en-US"/>
        </a:p>
      </dgm:t>
    </dgm:pt>
    <dgm:pt modelId="{8491BC7D-445C-4946-A619-C3EFB3E8DB0A}">
      <dgm:prSet/>
      <dgm:spPr/>
      <dgm:t>
        <a:bodyPr/>
        <a:lstStyle/>
        <a:p>
          <a:pPr rtl="0"/>
          <a:r>
            <a:rPr lang="en-AU" dirty="0" smtClean="0"/>
            <a:t>Stored securely</a:t>
          </a:r>
          <a:endParaRPr lang="en-AU" dirty="0"/>
        </a:p>
      </dgm:t>
    </dgm:pt>
    <dgm:pt modelId="{37C35F4F-CA3F-F84B-9103-FCD71CD5006D}" type="parTrans" cxnId="{38167BB5-74CF-1247-89DC-8E593AAB62D2}">
      <dgm:prSet/>
      <dgm:spPr/>
      <dgm:t>
        <a:bodyPr/>
        <a:lstStyle/>
        <a:p>
          <a:endParaRPr lang="en-US"/>
        </a:p>
      </dgm:t>
    </dgm:pt>
    <dgm:pt modelId="{485362EB-E3E6-8647-B059-73EB3CBDC315}" type="sibTrans" cxnId="{38167BB5-74CF-1247-89DC-8E593AAB62D2}">
      <dgm:prSet/>
      <dgm:spPr/>
      <dgm:t>
        <a:bodyPr/>
        <a:lstStyle/>
        <a:p>
          <a:endParaRPr lang="en-US"/>
        </a:p>
      </dgm:t>
    </dgm:pt>
    <dgm:pt modelId="{EEED2F89-436C-DD45-A9B5-D2B0F131A32D}">
      <dgm:prSet/>
      <dgm:spPr/>
      <dgm:t>
        <a:bodyPr/>
        <a:lstStyle/>
        <a:p>
          <a:pPr rtl="0"/>
          <a:r>
            <a:rPr lang="en-AU" dirty="0" smtClean="0"/>
            <a:t>Non-deterministic</a:t>
          </a:r>
          <a:endParaRPr lang="en-AU" dirty="0"/>
        </a:p>
      </dgm:t>
    </dgm:pt>
    <dgm:pt modelId="{937559FB-12FC-1C4B-A5D3-EB5493CAABC7}" type="parTrans" cxnId="{19A22713-F4CE-8549-86A5-762374CAD784}">
      <dgm:prSet/>
      <dgm:spPr/>
      <dgm:t>
        <a:bodyPr/>
        <a:lstStyle/>
        <a:p>
          <a:endParaRPr lang="en-US"/>
        </a:p>
      </dgm:t>
    </dgm:pt>
    <dgm:pt modelId="{D0DDF2FB-CBDC-4145-8C07-7D63DBB24D2A}" type="sibTrans" cxnId="{19A22713-F4CE-8549-86A5-762374CAD784}">
      <dgm:prSet/>
      <dgm:spPr/>
      <dgm:t>
        <a:bodyPr/>
        <a:lstStyle/>
        <a:p>
          <a:endParaRPr lang="en-US"/>
        </a:p>
      </dgm:t>
    </dgm:pt>
    <dgm:pt modelId="{710EC294-F5DF-B047-9D21-DE621126CC97}" type="pres">
      <dgm:prSet presAssocID="{57EC28D4-114B-194F-806B-89A54F34FE3B}" presName="Name0" presStyleCnt="0">
        <dgm:presLayoutVars>
          <dgm:dir/>
          <dgm:resizeHandles val="exact"/>
        </dgm:presLayoutVars>
      </dgm:prSet>
      <dgm:spPr/>
      <dgm:t>
        <a:bodyPr/>
        <a:lstStyle/>
        <a:p>
          <a:endParaRPr lang="en-US"/>
        </a:p>
      </dgm:t>
    </dgm:pt>
    <dgm:pt modelId="{A5242376-FA72-6745-A518-D4FCF9458B6F}" type="pres">
      <dgm:prSet presAssocID="{57EC28D4-114B-194F-806B-89A54F34FE3B}" presName="cycle" presStyleCnt="0"/>
      <dgm:spPr/>
    </dgm:pt>
    <dgm:pt modelId="{4E158DC0-A6C7-0246-B6FD-5D77FDE183B3}" type="pres">
      <dgm:prSet presAssocID="{889CA37D-5BAC-0B46-B76D-855D2D8AEE47}" presName="nodeFirstNode" presStyleLbl="node1" presStyleIdx="0" presStyleCnt="4">
        <dgm:presLayoutVars>
          <dgm:bulletEnabled val="1"/>
        </dgm:presLayoutVars>
      </dgm:prSet>
      <dgm:spPr/>
      <dgm:t>
        <a:bodyPr/>
        <a:lstStyle/>
        <a:p>
          <a:endParaRPr lang="en-US"/>
        </a:p>
      </dgm:t>
    </dgm:pt>
    <dgm:pt modelId="{DF6C31F1-C71D-8945-98A0-5DD2A83F4C80}" type="pres">
      <dgm:prSet presAssocID="{88D1ADA0-6035-D04E-B6E3-0D5F31CEB0B2}" presName="sibTransFirstNode" presStyleLbl="bgShp" presStyleIdx="0" presStyleCnt="1"/>
      <dgm:spPr/>
      <dgm:t>
        <a:bodyPr/>
        <a:lstStyle/>
        <a:p>
          <a:endParaRPr lang="en-US"/>
        </a:p>
      </dgm:t>
    </dgm:pt>
    <dgm:pt modelId="{4E48B0FF-F190-9A4F-A50D-9E6F022A4D55}" type="pres">
      <dgm:prSet presAssocID="{9A597DC1-23E4-694B-B6F0-F3ED27D7AF36}" presName="nodeFollowingNodes" presStyleLbl="node1" presStyleIdx="1" presStyleCnt="4">
        <dgm:presLayoutVars>
          <dgm:bulletEnabled val="1"/>
        </dgm:presLayoutVars>
      </dgm:prSet>
      <dgm:spPr/>
      <dgm:t>
        <a:bodyPr/>
        <a:lstStyle/>
        <a:p>
          <a:endParaRPr lang="en-US"/>
        </a:p>
      </dgm:t>
    </dgm:pt>
    <dgm:pt modelId="{86478C83-ED3A-6544-9F02-9F952A6FE842}" type="pres">
      <dgm:prSet presAssocID="{2BC3529B-C1A2-0844-994C-10CF3634AC6E}" presName="nodeFollowingNodes" presStyleLbl="node1" presStyleIdx="2" presStyleCnt="4">
        <dgm:presLayoutVars>
          <dgm:bulletEnabled val="1"/>
        </dgm:presLayoutVars>
      </dgm:prSet>
      <dgm:spPr/>
      <dgm:t>
        <a:bodyPr/>
        <a:lstStyle/>
        <a:p>
          <a:endParaRPr lang="en-US"/>
        </a:p>
      </dgm:t>
    </dgm:pt>
    <dgm:pt modelId="{E11929B7-A4F9-F04C-A0C5-B507C311A2BF}" type="pres">
      <dgm:prSet presAssocID="{D7BFE458-3A0B-CB44-A8BD-1C1B224A57F7}" presName="nodeFollowingNodes" presStyleLbl="node1" presStyleIdx="3" presStyleCnt="4">
        <dgm:presLayoutVars>
          <dgm:bulletEnabled val="1"/>
        </dgm:presLayoutVars>
      </dgm:prSet>
      <dgm:spPr/>
      <dgm:t>
        <a:bodyPr/>
        <a:lstStyle/>
        <a:p>
          <a:endParaRPr lang="en-US"/>
        </a:p>
      </dgm:t>
    </dgm:pt>
  </dgm:ptLst>
  <dgm:cxnLst>
    <dgm:cxn modelId="{BB2DFEBE-FDA7-F74F-9952-52B93BB40671}" type="presOf" srcId="{D7BFE458-3A0B-CB44-A8BD-1C1B224A57F7}" destId="{E11929B7-A4F9-F04C-A0C5-B507C311A2BF}" srcOrd="0" destOrd="0" presId="urn:microsoft.com/office/officeart/2005/8/layout/cycle3"/>
    <dgm:cxn modelId="{19A22713-F4CE-8549-86A5-762374CAD784}" srcId="{889CA37D-5BAC-0B46-B76D-855D2D8AEE47}" destId="{EEED2F89-436C-DD45-A9B5-D2B0F131A32D}" srcOrd="0" destOrd="0" parTransId="{937559FB-12FC-1C4B-A5D3-EB5493CAABC7}" sibTransId="{D0DDF2FB-CBDC-4145-8C07-7D63DBB24D2A}"/>
    <dgm:cxn modelId="{8B37EB76-E30B-1F42-981E-89D8473DD102}" type="presOf" srcId="{889CA37D-5BAC-0B46-B76D-855D2D8AEE47}" destId="{4E158DC0-A6C7-0246-B6FD-5D77FDE183B3}" srcOrd="0" destOrd="0" presId="urn:microsoft.com/office/officeart/2005/8/layout/cycle3"/>
    <dgm:cxn modelId="{38167BB5-74CF-1247-89DC-8E593AAB62D2}" srcId="{2BC3529B-C1A2-0844-994C-10CF3634AC6E}" destId="{8491BC7D-445C-4946-A619-C3EFB3E8DB0A}" srcOrd="1" destOrd="0" parTransId="{37C35F4F-CA3F-F84B-9103-FCD71CD5006D}" sibTransId="{485362EB-E3E6-8647-B059-73EB3CBDC315}"/>
    <dgm:cxn modelId="{53105AE5-FB41-064D-A4D6-AE11F50A97BA}" type="presOf" srcId="{57EC28D4-114B-194F-806B-89A54F34FE3B}" destId="{710EC294-F5DF-B047-9D21-DE621126CC97}" srcOrd="0" destOrd="0" presId="urn:microsoft.com/office/officeart/2005/8/layout/cycle3"/>
    <dgm:cxn modelId="{628FFDAA-FBFE-DF46-A582-ED251D421F83}" srcId="{2BC3529B-C1A2-0844-994C-10CF3634AC6E}" destId="{1DE4E672-B838-7A40-A351-CDDCAB6D132A}" srcOrd="0" destOrd="0" parTransId="{9C750C03-2C77-7F4C-AD8F-F8D6574E8265}" sibTransId="{271B5207-82C5-BB45-90C3-D8A87D2363DB}"/>
    <dgm:cxn modelId="{2689943F-0136-3143-B0C1-0C66DD5674A5}" srcId="{57EC28D4-114B-194F-806B-89A54F34FE3B}" destId="{9A597DC1-23E4-694B-B6F0-F3ED27D7AF36}" srcOrd="1" destOrd="0" parTransId="{C4E54D56-9AFB-7C47-875E-2E26AC4BA698}" sibTransId="{12B11948-87A8-554E-87B0-A2D90EAED092}"/>
    <dgm:cxn modelId="{661CEC1B-DEE6-774C-9730-BE3E6822AF27}" srcId="{57EC28D4-114B-194F-806B-89A54F34FE3B}" destId="{2BC3529B-C1A2-0844-994C-10CF3634AC6E}" srcOrd="2" destOrd="0" parTransId="{ACDC223E-772D-A441-8778-68EDE33D4BFC}" sibTransId="{36EC1BA2-194F-6B41-AE4C-3618B22D77FB}"/>
    <dgm:cxn modelId="{4FF7A5D0-A8D8-1143-9E3C-A7C70ECB9B7B}" srcId="{889CA37D-5BAC-0B46-B76D-855D2D8AEE47}" destId="{FC0A7256-8943-3C49-81B1-D491532A62A2}" srcOrd="1" destOrd="0" parTransId="{3005AED8-E70E-7A4B-8C0F-2FEE27BB4AA1}" sibTransId="{8631C7D6-83AC-9E41-88A6-1B4AC97FE4BF}"/>
    <dgm:cxn modelId="{ECF0E97E-C262-4649-AB22-DB4AE50383CB}" type="presOf" srcId="{9A597DC1-23E4-694B-B6F0-F3ED27D7AF36}" destId="{4E48B0FF-F190-9A4F-A50D-9E6F022A4D55}" srcOrd="0" destOrd="0" presId="urn:microsoft.com/office/officeart/2005/8/layout/cycle3"/>
    <dgm:cxn modelId="{44532330-2A24-9947-A8F6-45BDB430D882}" type="presOf" srcId="{EEED2F89-436C-DD45-A9B5-D2B0F131A32D}" destId="{4E158DC0-A6C7-0246-B6FD-5D77FDE183B3}" srcOrd="0" destOrd="1" presId="urn:microsoft.com/office/officeart/2005/8/layout/cycle3"/>
    <dgm:cxn modelId="{46EBBFF3-B545-8B44-BF16-8239F96FEFBB}" type="presOf" srcId="{FC0A7256-8943-3C49-81B1-D491532A62A2}" destId="{4E158DC0-A6C7-0246-B6FD-5D77FDE183B3}" srcOrd="0" destOrd="2" presId="urn:microsoft.com/office/officeart/2005/8/layout/cycle3"/>
    <dgm:cxn modelId="{B5F73BAF-A16D-364A-9376-C1A59477DBFF}" type="presOf" srcId="{8491BC7D-445C-4946-A619-C3EFB3E8DB0A}" destId="{86478C83-ED3A-6544-9F02-9F952A6FE842}" srcOrd="0" destOrd="2" presId="urn:microsoft.com/office/officeart/2005/8/layout/cycle3"/>
    <dgm:cxn modelId="{2A4F5B3B-A0A3-C648-946E-19F6DB8AC24B}" type="presOf" srcId="{2BC3529B-C1A2-0844-994C-10CF3634AC6E}" destId="{86478C83-ED3A-6544-9F02-9F952A6FE842}" srcOrd="0" destOrd="0" presId="urn:microsoft.com/office/officeart/2005/8/layout/cycle3"/>
    <dgm:cxn modelId="{1C21B1DA-8D94-7C4C-B48D-5DE9B4574340}" type="presOf" srcId="{1DE4E672-B838-7A40-A351-CDDCAB6D132A}" destId="{86478C83-ED3A-6544-9F02-9F952A6FE842}" srcOrd="0" destOrd="1" presId="urn:microsoft.com/office/officeart/2005/8/layout/cycle3"/>
    <dgm:cxn modelId="{1953B55F-0405-B740-BD49-5156808B352A}" srcId="{57EC28D4-114B-194F-806B-89A54F34FE3B}" destId="{D7BFE458-3A0B-CB44-A8BD-1C1B224A57F7}" srcOrd="3" destOrd="0" parTransId="{2808D1FB-F8C6-F645-8D8F-3A3664A6F887}" sibTransId="{1AA4B71D-751E-9B4A-AE4E-019B61B19F04}"/>
    <dgm:cxn modelId="{A77E9D6D-24F5-6E4F-8C13-3A1E8E950A2E}" srcId="{57EC28D4-114B-194F-806B-89A54F34FE3B}" destId="{889CA37D-5BAC-0B46-B76D-855D2D8AEE47}" srcOrd="0" destOrd="0" parTransId="{16572596-04C3-DF4A-BFF5-F67B179C93AE}" sibTransId="{88D1ADA0-6035-D04E-B6E3-0D5F31CEB0B2}"/>
    <dgm:cxn modelId="{0D7DA134-5A6B-404B-BFF9-EE669E3FEBE1}" type="presOf" srcId="{88D1ADA0-6035-D04E-B6E3-0D5F31CEB0B2}" destId="{DF6C31F1-C71D-8945-98A0-5DD2A83F4C80}" srcOrd="0" destOrd="0" presId="urn:microsoft.com/office/officeart/2005/8/layout/cycle3"/>
    <dgm:cxn modelId="{544A98A0-E85B-BD46-925D-C39AE4BAAE7E}" type="presParOf" srcId="{710EC294-F5DF-B047-9D21-DE621126CC97}" destId="{A5242376-FA72-6745-A518-D4FCF9458B6F}" srcOrd="0" destOrd="0" presId="urn:microsoft.com/office/officeart/2005/8/layout/cycle3"/>
    <dgm:cxn modelId="{73C4D20B-8BF7-AF46-8462-4301BB903FBC}" type="presParOf" srcId="{A5242376-FA72-6745-A518-D4FCF9458B6F}" destId="{4E158DC0-A6C7-0246-B6FD-5D77FDE183B3}" srcOrd="0" destOrd="0" presId="urn:microsoft.com/office/officeart/2005/8/layout/cycle3"/>
    <dgm:cxn modelId="{7D5021F5-40EB-8C42-A37E-42D5C35A1ED0}" type="presParOf" srcId="{A5242376-FA72-6745-A518-D4FCF9458B6F}" destId="{DF6C31F1-C71D-8945-98A0-5DD2A83F4C80}" srcOrd="1" destOrd="0" presId="urn:microsoft.com/office/officeart/2005/8/layout/cycle3"/>
    <dgm:cxn modelId="{BCB4FC40-D3B3-3D45-BA80-9581F6AD46EA}" type="presParOf" srcId="{A5242376-FA72-6745-A518-D4FCF9458B6F}" destId="{4E48B0FF-F190-9A4F-A50D-9E6F022A4D55}" srcOrd="2" destOrd="0" presId="urn:microsoft.com/office/officeart/2005/8/layout/cycle3"/>
    <dgm:cxn modelId="{CD57E962-26A8-3F42-9DDC-9DDD2DFFF839}" type="presParOf" srcId="{A5242376-FA72-6745-A518-D4FCF9458B6F}" destId="{86478C83-ED3A-6544-9F02-9F952A6FE842}" srcOrd="3" destOrd="0" presId="urn:microsoft.com/office/officeart/2005/8/layout/cycle3"/>
    <dgm:cxn modelId="{D882BD0C-98A2-7342-AA49-86480E6F9DE3}" type="presParOf" srcId="{A5242376-FA72-6745-A518-D4FCF9458B6F}" destId="{E11929B7-A4F9-F04C-A0C5-B507C311A2BF}"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C31F1-C71D-8945-98A0-5DD2A83F4C80}">
      <dsp:nvSpPr>
        <dsp:cNvPr id="0" name=""/>
        <dsp:cNvSpPr/>
      </dsp:nvSpPr>
      <dsp:spPr>
        <a:xfrm>
          <a:off x="1572844" y="-98070"/>
          <a:ext cx="4335765" cy="4335765"/>
        </a:xfrm>
        <a:prstGeom prst="circularArrow">
          <a:avLst>
            <a:gd name="adj1" fmla="val 4668"/>
            <a:gd name="adj2" fmla="val 272909"/>
            <a:gd name="adj3" fmla="val 12922445"/>
            <a:gd name="adj4" fmla="val 17969052"/>
            <a:gd name="adj5" fmla="val 4847"/>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E158DC0-A6C7-0246-B6FD-5D77FDE183B3}">
      <dsp:nvSpPr>
        <dsp:cNvPr id="0" name=""/>
        <dsp:cNvSpPr/>
      </dsp:nvSpPr>
      <dsp:spPr>
        <a:xfrm>
          <a:off x="2330648" y="1114"/>
          <a:ext cx="2820157" cy="1410078"/>
        </a:xfrm>
        <a:prstGeom prst="roundRect">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AU" sz="2100" kern="1200" dirty="0" smtClean="0"/>
            <a:t>Generation</a:t>
          </a:r>
          <a:endParaRPr lang="en-AU" sz="2100" kern="1200" dirty="0"/>
        </a:p>
        <a:p>
          <a:pPr marL="171450" lvl="1" indent="-171450" algn="l" defTabSz="711200" rtl="0">
            <a:lnSpc>
              <a:spcPct val="90000"/>
            </a:lnSpc>
            <a:spcBef>
              <a:spcPct val="0"/>
            </a:spcBef>
            <a:spcAft>
              <a:spcPct val="15000"/>
            </a:spcAft>
            <a:buChar char="••"/>
          </a:pPr>
          <a:r>
            <a:rPr lang="en-AU" sz="1600" kern="1200" dirty="0" smtClean="0"/>
            <a:t>Non-deterministic</a:t>
          </a:r>
          <a:endParaRPr lang="en-AU" sz="1600" kern="1200" dirty="0"/>
        </a:p>
        <a:p>
          <a:pPr marL="171450" lvl="1" indent="-171450" algn="l" defTabSz="711200" rtl="0">
            <a:lnSpc>
              <a:spcPct val="90000"/>
            </a:lnSpc>
            <a:spcBef>
              <a:spcPct val="0"/>
            </a:spcBef>
            <a:spcAft>
              <a:spcPct val="15000"/>
            </a:spcAft>
            <a:buChar char="••"/>
          </a:pPr>
          <a:r>
            <a:rPr lang="en-AU" sz="1600" kern="1200" dirty="0" smtClean="0"/>
            <a:t>Ensure suitable (e.g. DES has weak keys)</a:t>
          </a:r>
          <a:endParaRPr lang="en-AU" sz="1600" kern="1200" dirty="0"/>
        </a:p>
      </dsp:txBody>
      <dsp:txXfrm>
        <a:off x="2399482" y="69948"/>
        <a:ext cx="2682489" cy="1272410"/>
      </dsp:txXfrm>
    </dsp:sp>
    <dsp:sp modelId="{4E48B0FF-F190-9A4F-A50D-9E6F022A4D55}">
      <dsp:nvSpPr>
        <dsp:cNvPr id="0" name=""/>
        <dsp:cNvSpPr/>
      </dsp:nvSpPr>
      <dsp:spPr>
        <a:xfrm>
          <a:off x="3887476" y="1557942"/>
          <a:ext cx="2820157" cy="1410078"/>
        </a:xfrm>
        <a:prstGeom prst="roundRect">
          <a:avLst/>
        </a:prstGeom>
        <a:gradFill rotWithShape="0">
          <a:gsLst>
            <a:gs pos="0">
              <a:schemeClr val="accent2">
                <a:shade val="80000"/>
                <a:hueOff val="-127231"/>
                <a:satOff val="5670"/>
                <a:lumOff val="7926"/>
                <a:alphaOff val="0"/>
                <a:shade val="51000"/>
                <a:satMod val="130000"/>
              </a:schemeClr>
            </a:gs>
            <a:gs pos="80000">
              <a:schemeClr val="accent2">
                <a:shade val="80000"/>
                <a:hueOff val="-127231"/>
                <a:satOff val="5670"/>
                <a:lumOff val="7926"/>
                <a:alphaOff val="0"/>
                <a:shade val="93000"/>
                <a:satMod val="130000"/>
              </a:schemeClr>
            </a:gs>
            <a:gs pos="100000">
              <a:schemeClr val="accent2">
                <a:shade val="80000"/>
                <a:hueOff val="-127231"/>
                <a:satOff val="5670"/>
                <a:lumOff val="792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AU" sz="2100" kern="1200" smtClean="0"/>
            <a:t>Secure distribution</a:t>
          </a:r>
          <a:endParaRPr lang="en-AU" sz="2100" kern="1200"/>
        </a:p>
      </dsp:txBody>
      <dsp:txXfrm>
        <a:off x="3956310" y="1626776"/>
        <a:ext cx="2682489" cy="1272410"/>
      </dsp:txXfrm>
    </dsp:sp>
    <dsp:sp modelId="{86478C83-ED3A-6544-9F02-9F952A6FE842}">
      <dsp:nvSpPr>
        <dsp:cNvPr id="0" name=""/>
        <dsp:cNvSpPr/>
      </dsp:nvSpPr>
      <dsp:spPr>
        <a:xfrm>
          <a:off x="2330648" y="3114769"/>
          <a:ext cx="2820157" cy="1410078"/>
        </a:xfrm>
        <a:prstGeom prst="roundRect">
          <a:avLst/>
        </a:prstGeom>
        <a:gradFill rotWithShape="0">
          <a:gsLst>
            <a:gs pos="0">
              <a:schemeClr val="accent2">
                <a:shade val="80000"/>
                <a:hueOff val="-254461"/>
                <a:satOff val="11339"/>
                <a:lumOff val="15853"/>
                <a:alphaOff val="0"/>
                <a:shade val="51000"/>
                <a:satMod val="130000"/>
              </a:schemeClr>
            </a:gs>
            <a:gs pos="80000">
              <a:schemeClr val="accent2">
                <a:shade val="80000"/>
                <a:hueOff val="-254461"/>
                <a:satOff val="11339"/>
                <a:lumOff val="15853"/>
                <a:alphaOff val="0"/>
                <a:shade val="93000"/>
                <a:satMod val="130000"/>
              </a:schemeClr>
            </a:gs>
            <a:gs pos="100000">
              <a:schemeClr val="accent2">
                <a:shade val="80000"/>
                <a:hueOff val="-254461"/>
                <a:satOff val="11339"/>
                <a:lumOff val="158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AU" sz="2100" kern="1200" dirty="0" smtClean="0"/>
            <a:t>Use</a:t>
          </a:r>
          <a:endParaRPr lang="en-AU" sz="2100" kern="1200" dirty="0"/>
        </a:p>
        <a:p>
          <a:pPr marL="171450" lvl="1" indent="-171450" algn="l" defTabSz="711200" rtl="0">
            <a:lnSpc>
              <a:spcPct val="90000"/>
            </a:lnSpc>
            <a:spcBef>
              <a:spcPct val="0"/>
            </a:spcBef>
            <a:spcAft>
              <a:spcPct val="15000"/>
            </a:spcAft>
            <a:buChar char="••"/>
          </a:pPr>
          <a:r>
            <a:rPr lang="en-AU" sz="1600" kern="1200" dirty="0" smtClean="0"/>
            <a:t>Specified purposes and lifetime</a:t>
          </a:r>
          <a:endParaRPr lang="en-AU" sz="1600" kern="1200" dirty="0"/>
        </a:p>
        <a:p>
          <a:pPr marL="171450" lvl="1" indent="-171450" algn="l" defTabSz="711200" rtl="0">
            <a:lnSpc>
              <a:spcPct val="90000"/>
            </a:lnSpc>
            <a:spcBef>
              <a:spcPct val="0"/>
            </a:spcBef>
            <a:spcAft>
              <a:spcPct val="15000"/>
            </a:spcAft>
            <a:buChar char="••"/>
          </a:pPr>
          <a:r>
            <a:rPr lang="en-AU" sz="1600" kern="1200" dirty="0" smtClean="0"/>
            <a:t>Stored securely</a:t>
          </a:r>
          <a:endParaRPr lang="en-AU" sz="1600" kern="1200" dirty="0"/>
        </a:p>
      </dsp:txBody>
      <dsp:txXfrm>
        <a:off x="2399482" y="3183603"/>
        <a:ext cx="2682489" cy="1272410"/>
      </dsp:txXfrm>
    </dsp:sp>
    <dsp:sp modelId="{E11929B7-A4F9-F04C-A0C5-B507C311A2BF}">
      <dsp:nvSpPr>
        <dsp:cNvPr id="0" name=""/>
        <dsp:cNvSpPr/>
      </dsp:nvSpPr>
      <dsp:spPr>
        <a:xfrm>
          <a:off x="773820" y="1557942"/>
          <a:ext cx="2820157" cy="1410078"/>
        </a:xfrm>
        <a:prstGeom prst="roundRect">
          <a:avLst/>
        </a:prstGeom>
        <a:gradFill rotWithShape="0">
          <a:gsLst>
            <a:gs pos="0">
              <a:schemeClr val="accent2">
                <a:shade val="80000"/>
                <a:hueOff val="-381692"/>
                <a:satOff val="17009"/>
                <a:lumOff val="23779"/>
                <a:alphaOff val="0"/>
                <a:shade val="51000"/>
                <a:satMod val="130000"/>
              </a:schemeClr>
            </a:gs>
            <a:gs pos="80000">
              <a:schemeClr val="accent2">
                <a:shade val="80000"/>
                <a:hueOff val="-381692"/>
                <a:satOff val="17009"/>
                <a:lumOff val="23779"/>
                <a:alphaOff val="0"/>
                <a:shade val="93000"/>
                <a:satMod val="130000"/>
              </a:schemeClr>
            </a:gs>
            <a:gs pos="100000">
              <a:schemeClr val="accent2">
                <a:shade val="80000"/>
                <a:hueOff val="-381692"/>
                <a:satOff val="17009"/>
                <a:lumOff val="2377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AU" sz="2100" kern="1200" smtClean="0"/>
            <a:t>Secure destruction</a:t>
          </a:r>
          <a:endParaRPr lang="en-AU" sz="2100" kern="1200"/>
        </a:p>
      </dsp:txBody>
      <dsp:txXfrm>
        <a:off x="842654" y="1626776"/>
        <a:ext cx="2682489" cy="127241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F0F61A-B57C-4AFB-8D08-477A46F9220D}" type="datetimeFigureOut">
              <a:rPr lang="en-AU" smtClean="0"/>
              <a:pPr/>
              <a:t>11/08/2013</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8366BE-88DF-4A14-A919-0210BCE76956}" type="slidenum">
              <a:rPr lang="en-AU" smtClean="0"/>
              <a:pPr/>
              <a:t>‹#›</a:t>
            </a:fld>
            <a:endParaRPr lang="en-AU"/>
          </a:p>
        </p:txBody>
      </p:sp>
    </p:spTree>
    <p:extLst>
      <p:ext uri="{BB962C8B-B14F-4D97-AF65-F5344CB8AC3E}">
        <p14:creationId xmlns:p14="http://schemas.microsoft.com/office/powerpoint/2010/main" val="4917511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013D85-B354-4721-8A38-06F916A7F0E4}" type="datetimeFigureOut">
              <a:rPr lang="en-AU" smtClean="0"/>
              <a:pPr/>
              <a:t>11/08/2013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DA1890-F5C2-4B87-A6D7-A78D01CF0412}" type="slidenum">
              <a:rPr lang="en-AU" smtClean="0"/>
              <a:pPr/>
              <a:t>‹#›</a:t>
            </a:fld>
            <a:endParaRPr lang="en-AU"/>
          </a:p>
        </p:txBody>
      </p:sp>
    </p:spTree>
    <p:extLst>
      <p:ext uri="{BB962C8B-B14F-4D97-AF65-F5344CB8AC3E}">
        <p14:creationId xmlns:p14="http://schemas.microsoft.com/office/powerpoint/2010/main" val="26839944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p:spPr>
        <p:txBody>
          <a:bodyPr/>
          <a:lstStyle/>
          <a:p>
            <a:pPr eaLnBrk="1" hangingPunct="1"/>
            <a:endParaRPr lang="en-US" smtClean="0"/>
          </a:p>
        </p:txBody>
      </p:sp>
      <p:sp>
        <p:nvSpPr>
          <p:cNvPr id="17412" name="Slide Number Placeholder 3"/>
          <p:cNvSpPr>
            <a:spLocks noGrp="1"/>
          </p:cNvSpPr>
          <p:nvPr>
            <p:ph type="sldNum" sz="quarter" idx="5"/>
          </p:nvPr>
        </p:nvSpPr>
        <p:spPr/>
        <p:txBody>
          <a:bodyPr/>
          <a:lstStyle/>
          <a:p>
            <a:pPr>
              <a:defRPr/>
            </a:pPr>
            <a:fld id="{EE24841E-3E80-4621-853E-999EFABAC8F0}" type="slidenum">
              <a:rPr lang="en-US" smtClean="0"/>
              <a:pPr>
                <a:defRPr/>
              </a:pPr>
              <a:t>1</a:t>
            </a:fld>
            <a:endParaRPr lang="en-US" smtClean="0"/>
          </a:p>
        </p:txBody>
      </p:sp>
    </p:spTree>
    <p:extLst>
      <p:ext uri="{BB962C8B-B14F-4D97-AF65-F5344CB8AC3E}">
        <p14:creationId xmlns:p14="http://schemas.microsoft.com/office/powerpoint/2010/main" val="4233488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Means cipher can be reused with a different key each time</a:t>
            </a:r>
          </a:p>
          <a:p>
            <a:pPr>
              <a:buFont typeface="Arial" charset="0"/>
              <a:buChar char="•"/>
            </a:pPr>
            <a:r>
              <a:rPr lang="en-AU" dirty="0" smtClean="0"/>
              <a:t>Decryption</a:t>
            </a:r>
            <a:r>
              <a:rPr lang="en-AU" baseline="0" dirty="0" smtClean="0"/>
              <a:t> is the reverse and uses the same key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23</a:t>
            </a:fld>
            <a:endParaRPr lang="en-US"/>
          </a:p>
        </p:txBody>
      </p:sp>
    </p:spTree>
    <p:extLst>
      <p:ext uri="{BB962C8B-B14F-4D97-AF65-F5344CB8AC3E}">
        <p14:creationId xmlns:p14="http://schemas.microsoft.com/office/powerpoint/2010/main" val="571309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Why is a large</a:t>
            </a:r>
            <a:r>
              <a:rPr lang="en-AU" baseline="0" dirty="0" smtClean="0"/>
              <a:t> </a:t>
            </a:r>
            <a:r>
              <a:rPr lang="en-AU" baseline="0" dirty="0" err="1" smtClean="0"/>
              <a:t>keyspace</a:t>
            </a:r>
            <a:r>
              <a:rPr lang="en-AU" baseline="0" dirty="0" smtClean="0"/>
              <a:t> better?</a:t>
            </a:r>
          </a:p>
          <a:p>
            <a:pPr>
              <a:buFont typeface="Arial" charset="0"/>
              <a:buChar char="•"/>
            </a:pPr>
            <a:r>
              <a:rPr lang="en-AU" baseline="0" dirty="0" smtClean="0"/>
              <a:t>Why is key clustering bad?</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25</a:t>
            </a:fld>
            <a:endParaRPr lang="en-US"/>
          </a:p>
        </p:txBody>
      </p:sp>
    </p:spTree>
    <p:extLst>
      <p:ext uri="{BB962C8B-B14F-4D97-AF65-F5344CB8AC3E}">
        <p14:creationId xmlns:p14="http://schemas.microsoft.com/office/powerpoint/2010/main" val="3167549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How does a Stream</a:t>
            </a:r>
            <a:r>
              <a:rPr lang="en-AU" baseline="0" dirty="0" smtClean="0"/>
              <a:t> Cipher work?</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28</a:t>
            </a:fld>
            <a:endParaRPr lang="en-US"/>
          </a:p>
        </p:txBody>
      </p:sp>
    </p:spTree>
    <p:extLst>
      <p:ext uri="{BB962C8B-B14F-4D97-AF65-F5344CB8AC3E}">
        <p14:creationId xmlns:p14="http://schemas.microsoft.com/office/powerpoint/2010/main" val="150193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Stream Ciphers out of favour ATM</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29</a:t>
            </a:fld>
            <a:endParaRPr lang="en-US"/>
          </a:p>
        </p:txBody>
      </p:sp>
    </p:spTree>
    <p:extLst>
      <p:ext uri="{BB962C8B-B14F-4D97-AF65-F5344CB8AC3E}">
        <p14:creationId xmlns:p14="http://schemas.microsoft.com/office/powerpoint/2010/main" val="247035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How does a Stream</a:t>
            </a:r>
            <a:r>
              <a:rPr lang="en-AU" baseline="0" dirty="0" smtClean="0"/>
              <a:t> Cipher work?</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30</a:t>
            </a:fld>
            <a:endParaRPr lang="en-US"/>
          </a:p>
        </p:txBody>
      </p:sp>
    </p:spTree>
    <p:extLst>
      <p:ext uri="{BB962C8B-B14F-4D97-AF65-F5344CB8AC3E}">
        <p14:creationId xmlns:p14="http://schemas.microsoft.com/office/powerpoint/2010/main" val="362310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31</a:t>
            </a:fld>
            <a:endParaRPr lang="en-US"/>
          </a:p>
        </p:txBody>
      </p:sp>
    </p:spTree>
    <p:extLst>
      <p:ext uri="{BB962C8B-B14F-4D97-AF65-F5344CB8AC3E}">
        <p14:creationId xmlns:p14="http://schemas.microsoft.com/office/powerpoint/2010/main" val="2226497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32</a:t>
            </a:fld>
            <a:endParaRPr lang="en-US"/>
          </a:p>
        </p:txBody>
      </p:sp>
    </p:spTree>
    <p:extLst>
      <p:ext uri="{BB962C8B-B14F-4D97-AF65-F5344CB8AC3E}">
        <p14:creationId xmlns:p14="http://schemas.microsoft.com/office/powerpoint/2010/main" val="3243013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What is added, what does it do?</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33</a:t>
            </a:fld>
            <a:endParaRPr lang="en-US"/>
          </a:p>
        </p:txBody>
      </p:sp>
    </p:spTree>
    <p:extLst>
      <p:ext uri="{BB962C8B-B14F-4D97-AF65-F5344CB8AC3E}">
        <p14:creationId xmlns:p14="http://schemas.microsoft.com/office/powerpoint/2010/main" val="2738081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Means cipher can be reused with a different key each time</a:t>
            </a:r>
          </a:p>
          <a:p>
            <a:pPr>
              <a:buFont typeface="Arial" charset="0"/>
              <a:buChar char="•"/>
            </a:pPr>
            <a:r>
              <a:rPr lang="en-AU" dirty="0" smtClean="0"/>
              <a:t>Decryption</a:t>
            </a:r>
            <a:r>
              <a:rPr lang="en-AU" baseline="0" dirty="0" smtClean="0"/>
              <a:t> is the reverse and uses the same key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34</a:t>
            </a:fld>
            <a:endParaRPr lang="en-US"/>
          </a:p>
        </p:txBody>
      </p:sp>
    </p:spTree>
    <p:extLst>
      <p:ext uri="{BB962C8B-B14F-4D97-AF65-F5344CB8AC3E}">
        <p14:creationId xmlns:p14="http://schemas.microsoft.com/office/powerpoint/2010/main" val="386159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Ask someone to talk through the slide.</a:t>
            </a:r>
          </a:p>
          <a:p>
            <a:pPr>
              <a:buFont typeface="Arial" charset="0"/>
              <a:buChar char="•"/>
            </a:pPr>
            <a:r>
              <a:rPr lang="en-AU" dirty="0" smtClean="0"/>
              <a:t>Key point:</a:t>
            </a:r>
            <a:r>
              <a:rPr lang="en-AU" baseline="0" dirty="0" smtClean="0"/>
              <a:t> Different digits = 1, same digits = 0</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35</a:t>
            </a:fld>
            <a:endParaRPr lang="en-US"/>
          </a:p>
        </p:txBody>
      </p:sp>
    </p:spTree>
    <p:extLst>
      <p:ext uri="{BB962C8B-B14F-4D97-AF65-F5344CB8AC3E}">
        <p14:creationId xmlns:p14="http://schemas.microsoft.com/office/powerpoint/2010/main" val="229858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p:spPr>
        <p:txBody>
          <a:bodyPr/>
          <a:lstStyle/>
          <a:p>
            <a:pPr eaLnBrk="1" hangingPunct="1"/>
            <a:endParaRPr lang="en-US" smtClean="0"/>
          </a:p>
        </p:txBody>
      </p:sp>
      <p:sp>
        <p:nvSpPr>
          <p:cNvPr id="20484" name="Slide Number Placeholder 3"/>
          <p:cNvSpPr>
            <a:spLocks noGrp="1"/>
          </p:cNvSpPr>
          <p:nvPr>
            <p:ph type="sldNum" sz="quarter" idx="5"/>
          </p:nvPr>
        </p:nvSpPr>
        <p:spPr/>
        <p:txBody>
          <a:bodyPr/>
          <a:lstStyle/>
          <a:p>
            <a:pPr>
              <a:defRPr/>
            </a:pPr>
            <a:fld id="{66817107-0BC0-4DE3-86FC-ED10B42D2033}" type="slidenum">
              <a:rPr lang="en-US" smtClean="0"/>
              <a:pPr>
                <a:defRPr/>
              </a:pPr>
              <a:t>2</a:t>
            </a:fld>
            <a:endParaRPr lang="en-US" smtClean="0"/>
          </a:p>
        </p:txBody>
      </p:sp>
    </p:spTree>
    <p:extLst>
      <p:ext uri="{BB962C8B-B14F-4D97-AF65-F5344CB8AC3E}">
        <p14:creationId xmlns:p14="http://schemas.microsoft.com/office/powerpoint/2010/main" val="2128580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Ask someone from the group to talk though ECB</a:t>
            </a:r>
            <a:r>
              <a:rPr lang="en-AU" baseline="0" dirty="0" smtClean="0"/>
              <a:t> and the other modes</a:t>
            </a:r>
            <a:endParaRPr lang="en-AU" dirty="0" smtClean="0"/>
          </a:p>
          <a:p>
            <a:pPr>
              <a:buFont typeface="Arial" charset="0"/>
              <a:buChar char="•"/>
            </a:pPr>
            <a:r>
              <a:rPr lang="en-AU" dirty="0" smtClean="0"/>
              <a:t>Talk about padding if desired</a:t>
            </a:r>
          </a:p>
          <a:p>
            <a:pPr>
              <a:buFont typeface="Arial" charset="0"/>
              <a:buNone/>
            </a:pPr>
            <a:endParaRPr lang="en-AU" dirty="0" smtClean="0"/>
          </a:p>
          <a:p>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37</a:t>
            </a:fld>
            <a:endParaRPr lang="en-US"/>
          </a:p>
        </p:txBody>
      </p:sp>
    </p:spTree>
    <p:extLst>
      <p:ext uri="{BB962C8B-B14F-4D97-AF65-F5344CB8AC3E}">
        <p14:creationId xmlns:p14="http://schemas.microsoft.com/office/powerpoint/2010/main" val="1837236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Get</a:t>
            </a:r>
            <a:r>
              <a:rPr lang="en-AU" baseline="0" dirty="0" smtClean="0"/>
              <a:t> someone to talk through this and the following slides.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45</a:t>
            </a:fld>
            <a:endParaRPr lang="en-US"/>
          </a:p>
        </p:txBody>
      </p:sp>
    </p:spTree>
    <p:extLst>
      <p:ext uri="{BB962C8B-B14F-4D97-AF65-F5344CB8AC3E}">
        <p14:creationId xmlns:p14="http://schemas.microsoft.com/office/powerpoint/2010/main" val="2577485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Get</a:t>
            </a:r>
            <a:r>
              <a:rPr lang="en-AU" baseline="0" dirty="0" smtClean="0"/>
              <a:t> someone to talk through this and the following slides.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46</a:t>
            </a:fld>
            <a:endParaRPr lang="en-US"/>
          </a:p>
        </p:txBody>
      </p:sp>
    </p:spTree>
    <p:extLst>
      <p:ext uri="{BB962C8B-B14F-4D97-AF65-F5344CB8AC3E}">
        <p14:creationId xmlns:p14="http://schemas.microsoft.com/office/powerpoint/2010/main" val="2907527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48</a:t>
            </a:fld>
            <a:endParaRPr lang="en-US"/>
          </a:p>
        </p:txBody>
      </p:sp>
    </p:spTree>
    <p:extLst>
      <p:ext uri="{BB962C8B-B14F-4D97-AF65-F5344CB8AC3E}">
        <p14:creationId xmlns:p14="http://schemas.microsoft.com/office/powerpoint/2010/main" val="210821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RC? All created by Ron </a:t>
            </a:r>
            <a:r>
              <a:rPr lang="en-AU" dirty="0" err="1" smtClean="0"/>
              <a:t>Rivest</a:t>
            </a:r>
            <a:endParaRPr lang="en-AU" dirty="0" smtClean="0"/>
          </a:p>
          <a:p>
            <a:pPr>
              <a:buFont typeface="Arial" charset="0"/>
              <a:buChar char="•"/>
            </a:pPr>
            <a:r>
              <a:rPr lang="en-AU" dirty="0" err="1" smtClean="0"/>
              <a:t>TwoFish</a:t>
            </a:r>
            <a:r>
              <a:rPr lang="en-AU" baseline="0" dirty="0" smtClean="0"/>
              <a:t> and Blowfish by Bruce </a:t>
            </a:r>
            <a:r>
              <a:rPr lang="en-AU" baseline="0" dirty="0" err="1" smtClean="0"/>
              <a:t>Schneier</a:t>
            </a:r>
            <a:endParaRPr lang="en-AU" baseline="0" dirty="0" smtClean="0"/>
          </a:p>
          <a:p>
            <a:pPr>
              <a:buFont typeface="Arial" charset="0"/>
              <a:buChar char="•"/>
            </a:pPr>
            <a:r>
              <a:rPr lang="en-AU" baseline="0" dirty="0" smtClean="0"/>
              <a:t>Blowfish very fast</a:t>
            </a:r>
          </a:p>
          <a:p>
            <a:pPr>
              <a:buFont typeface="Arial" charset="0"/>
              <a:buChar char="•"/>
            </a:pPr>
            <a:r>
              <a:rPr lang="en-AU" baseline="0" dirty="0" smtClean="0"/>
              <a:t>IDEA used in PGP</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52</a:t>
            </a:fld>
            <a:endParaRPr lang="en-US"/>
          </a:p>
        </p:txBody>
      </p:sp>
    </p:spTree>
    <p:extLst>
      <p:ext uri="{BB962C8B-B14F-4D97-AF65-F5344CB8AC3E}">
        <p14:creationId xmlns:p14="http://schemas.microsoft.com/office/powerpoint/2010/main" val="2861577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because, although DES is well tested, it is considered cracked because it is easy to brute force.</a:t>
            </a:r>
          </a:p>
          <a:p>
            <a:pPr marL="228600" indent="-228600">
              <a:buAutoNum type="alphaUcParenR"/>
            </a:pPr>
            <a:r>
              <a:rPr lang="en-AU" dirty="0" smtClean="0"/>
              <a:t>Is incorrect because</a:t>
            </a:r>
            <a:r>
              <a:rPr lang="en-AU" baseline="0" dirty="0" smtClean="0"/>
              <a:t> Electronic Code Book (ECB) is not suitable for messages longer than the block size (64-bits for DES). Even if it had said use “DES with CBC”, D is still a better answer because of AES.</a:t>
            </a:r>
          </a:p>
          <a:p>
            <a:pPr marL="228600" indent="-228600">
              <a:buAutoNum type="alphaUcParenR"/>
            </a:pPr>
            <a:r>
              <a:rPr lang="en-AU" dirty="0" smtClean="0"/>
              <a:t>Is incorrect because 3DES is not stronger than AES. 3DES is stronger than DES, however.</a:t>
            </a:r>
          </a:p>
          <a:p>
            <a:pPr marL="228600" indent="-228600">
              <a:buAutoNum type="alphaUcParenR"/>
            </a:pPr>
            <a:r>
              <a:rPr lang="en-AU" dirty="0" smtClean="0"/>
              <a:t>Is the</a:t>
            </a:r>
            <a:r>
              <a:rPr lang="en-AU" baseline="0" dirty="0" smtClean="0"/>
              <a:t> best choice</a:t>
            </a:r>
            <a:r>
              <a:rPr lang="en-AU" dirty="0" smtClean="0"/>
              <a:t>. AES is considered</a:t>
            </a:r>
            <a:r>
              <a:rPr lang="en-AU" baseline="0" dirty="0" smtClean="0"/>
              <a:t> the strongest choice for general purpose symmetric encryption and Cipher Block Chaining (CBC) is suitable for any length message (as long as it is block aligned).</a:t>
            </a:r>
          </a:p>
          <a:p>
            <a:pPr marL="228600" indent="-228600">
              <a:buAutoNum type="alphaUcParenR"/>
            </a:pPr>
            <a:endParaRPr lang="en-AU" baseline="0" dirty="0" smtClean="0"/>
          </a:p>
          <a:p>
            <a:pPr marL="228600" indent="-228600">
              <a:buNone/>
            </a:pPr>
            <a:r>
              <a:rPr lang="en-AU" baseline="0" dirty="0" smtClean="0"/>
              <a:t>If B had read “DES using CBC” and D had read “AES using ECB”, the correct answer would have been B.</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58</a:t>
            </a:fld>
            <a:endParaRPr lang="en-US"/>
          </a:p>
        </p:txBody>
      </p:sp>
    </p:spTree>
    <p:extLst>
      <p:ext uri="{BB962C8B-B14F-4D97-AF65-F5344CB8AC3E}">
        <p14:creationId xmlns:p14="http://schemas.microsoft.com/office/powerpoint/2010/main" val="2286448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because, even though this is a nice way to give users individual keys for protecting data, there is the problem given in point C.</a:t>
            </a:r>
          </a:p>
          <a:p>
            <a:pPr marL="228600" indent="-228600">
              <a:buAutoNum type="alphaUcParenR"/>
            </a:pPr>
            <a:r>
              <a:rPr lang="en-AU" baseline="0" dirty="0" smtClean="0"/>
              <a:t>Is incorrect. “</a:t>
            </a:r>
            <a:r>
              <a:rPr lang="en-AU" baseline="0" dirty="0" err="1" smtClean="0"/>
              <a:t>Subkeys</a:t>
            </a:r>
            <a:r>
              <a:rPr lang="en-AU" baseline="0" dirty="0" smtClean="0"/>
              <a:t>” are shorter keys generated by the algorithm from the main key for use within the algorithm. The question has no relation to </a:t>
            </a:r>
            <a:r>
              <a:rPr lang="en-AU" baseline="0" dirty="0" err="1" smtClean="0"/>
              <a:t>subkeys</a:t>
            </a:r>
            <a:r>
              <a:rPr lang="en-AU" baseline="0" dirty="0" smtClean="0"/>
              <a:t>.</a:t>
            </a:r>
          </a:p>
          <a:p>
            <a:pPr marL="228600" indent="-228600">
              <a:buAutoNum type="alphaUcParenR"/>
            </a:pPr>
            <a:r>
              <a:rPr lang="en-AU" baseline="0" dirty="0" smtClean="0"/>
              <a:t>Is correct. By using ASCII characters in a password, only about 75% of the available bits of every byte are used for the key. This makes brute force attacks easier.</a:t>
            </a:r>
          </a:p>
          <a:p>
            <a:pPr marL="228600" indent="-228600">
              <a:buAutoNum type="alphaUcParenR"/>
            </a:pPr>
            <a:r>
              <a:rPr lang="en-AU" baseline="0" dirty="0" smtClean="0"/>
              <a:t>Is incorrect. Fixed length passwords are indeed bad practise but C is explains why this is the case.</a:t>
            </a:r>
          </a:p>
          <a:p>
            <a:pPr marL="228600" indent="-228600">
              <a:buAutoNum type="alphaUcParenR"/>
            </a:pPr>
            <a:endParaRPr lang="en-AU" baseline="0" dirty="0" smtClean="0"/>
          </a:p>
          <a:p>
            <a:pPr marL="228600" indent="-228600">
              <a:buNone/>
            </a:pPr>
            <a:r>
              <a:rPr lang="en-AU" baseline="0" dirty="0" smtClean="0"/>
              <a:t>A better solution is presented later in this topic.</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60</a:t>
            </a:fld>
            <a:endParaRPr lang="en-US"/>
          </a:p>
        </p:txBody>
      </p:sp>
    </p:spTree>
    <p:extLst>
      <p:ext uri="{BB962C8B-B14F-4D97-AF65-F5344CB8AC3E}">
        <p14:creationId xmlns:p14="http://schemas.microsoft.com/office/powerpoint/2010/main" val="503271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The biggest problem</a:t>
            </a:r>
            <a:r>
              <a:rPr lang="en-AU" baseline="0" dirty="0" smtClean="0"/>
              <a:t> with WEP is not that it used RC4, more that it’s IV and key management was subpar. Just upgrading to a newer algorithm is not sufficient. This is the second best answer behind C.</a:t>
            </a:r>
          </a:p>
          <a:p>
            <a:pPr marL="228600" indent="-228600">
              <a:buAutoNum type="alphaUcParenR"/>
            </a:pPr>
            <a:r>
              <a:rPr lang="en-AU" baseline="0" dirty="0" smtClean="0"/>
              <a:t>Is incorrect. WPA2 can send messages of an arbitrary length if it uses Cipher Feedback (CFB), Output Feedback (OFB) or padding.</a:t>
            </a:r>
          </a:p>
          <a:p>
            <a:pPr marL="228600" indent="-228600">
              <a:buAutoNum type="alphaUcParenR"/>
            </a:pPr>
            <a:r>
              <a:rPr lang="en-AU" baseline="0" dirty="0" smtClean="0"/>
              <a:t>Is correct. The point of this question is to illustrate that security is more than just the cipher.</a:t>
            </a:r>
          </a:p>
          <a:p>
            <a:pPr marL="228600" indent="-228600">
              <a:buAutoNum type="alphaUcParenR"/>
            </a:pPr>
            <a:r>
              <a:rPr lang="en-AU" baseline="0" dirty="0" smtClean="0"/>
              <a:t>Is incorrect. This is not a cryptography question per se but is more a wider security issue. Just because a newer standard or product is available does not mean vendors adopt it, customers buy it or customers implement it. Cross domain questions are common in the exam.</a:t>
            </a:r>
          </a:p>
          <a:p>
            <a:pPr marL="228600" indent="-228600">
              <a:buAutoNum type="alphaUcParen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62</a:t>
            </a:fld>
            <a:endParaRPr lang="en-US"/>
          </a:p>
        </p:txBody>
      </p:sp>
    </p:spTree>
    <p:extLst>
      <p:ext uri="{BB962C8B-B14F-4D97-AF65-F5344CB8AC3E}">
        <p14:creationId xmlns:p14="http://schemas.microsoft.com/office/powerpoint/2010/main" val="1308680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question is intentionally hard to read to reflect</a:t>
            </a:r>
            <a:r>
              <a:rPr lang="en-AU" baseline="0" dirty="0" smtClean="0"/>
              <a:t> some of the strange wording of questions in the exam. </a:t>
            </a:r>
            <a:r>
              <a:rPr lang="en-AU" dirty="0" smtClean="0"/>
              <a:t>Note the layer of indirection</a:t>
            </a:r>
            <a:r>
              <a:rPr lang="en-AU" baseline="0" dirty="0" smtClean="0"/>
              <a:t> in the question. You need to remember which one Tony was arguing for. Also note the use of NOT.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63</a:t>
            </a:fld>
            <a:endParaRPr lang="en-US"/>
          </a:p>
        </p:txBody>
      </p:sp>
    </p:spTree>
    <p:extLst>
      <p:ext uri="{BB962C8B-B14F-4D97-AF65-F5344CB8AC3E}">
        <p14:creationId xmlns:p14="http://schemas.microsoft.com/office/powerpoint/2010/main" val="2470254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This is</a:t>
            </a:r>
            <a:r>
              <a:rPr lang="en-AU" baseline="0" dirty="0" smtClean="0"/>
              <a:t> a reason why you would use 3DES, generally a weaker algorithm, than AES, and so this is not correct.</a:t>
            </a:r>
          </a:p>
          <a:p>
            <a:pPr marL="228600" indent="-228600">
              <a:buAutoNum type="alphaUcParenR"/>
            </a:pPr>
            <a:r>
              <a:rPr lang="en-AU" baseline="0" dirty="0" smtClean="0"/>
              <a:t>Is incorrect. 3DES does not use longer keys than AES but cracking an algorithm is dependent on more factors than just the key length. This means it is NOT an argument Tony can use but D is the best answer.</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incorrect. 3DES does use three keys and encrypts/decrypts three times using the keys but this does not equate to better protection than AES. This means it is NOT an argument Tony can use but D is the best answer.</a:t>
            </a:r>
          </a:p>
          <a:p>
            <a:pPr marL="228600" indent="-228600">
              <a:buAutoNum type="alphaUcParenR"/>
            </a:pPr>
            <a:r>
              <a:rPr lang="en-AU" dirty="0" smtClean="0"/>
              <a:t>Is correct.</a:t>
            </a:r>
            <a:r>
              <a:rPr lang="en-AU" baseline="0" dirty="0" smtClean="0"/>
              <a:t> Both B and C are false statements and, therefore, are arguments Tony could not use.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64</a:t>
            </a:fld>
            <a:endParaRPr lang="en-US"/>
          </a:p>
        </p:txBody>
      </p:sp>
    </p:spTree>
    <p:extLst>
      <p:ext uri="{BB962C8B-B14F-4D97-AF65-F5344CB8AC3E}">
        <p14:creationId xmlns:p14="http://schemas.microsoft.com/office/powerpoint/2010/main" val="289973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a:buFont typeface="Arial" charset="0"/>
              <a:buChar char="•"/>
            </a:pPr>
            <a:r>
              <a:rPr lang="en-AU" dirty="0" smtClean="0"/>
              <a:t>Sample questions and exams (e.g. CCCure.org) often too hard</a:t>
            </a:r>
          </a:p>
          <a:p>
            <a:pPr>
              <a:buFont typeface="Arial" charset="0"/>
              <a:buChar char="•"/>
            </a:pPr>
            <a:endParaRPr lang="en-AU" dirty="0" smtClean="0"/>
          </a:p>
          <a:p>
            <a:pPr eaLnBrk="1" hangingPunct="1">
              <a:buFont typeface="Arial" charset="0"/>
              <a:buChar char="•"/>
            </a:pPr>
            <a:endParaRPr lang="en-US" dirty="0" smtClean="0"/>
          </a:p>
        </p:txBody>
      </p:sp>
      <p:sp>
        <p:nvSpPr>
          <p:cNvPr id="22532" name="Slide Number Placeholder 3"/>
          <p:cNvSpPr>
            <a:spLocks noGrp="1"/>
          </p:cNvSpPr>
          <p:nvPr>
            <p:ph type="sldNum" sz="quarter" idx="5"/>
          </p:nvPr>
        </p:nvSpPr>
        <p:spPr/>
        <p:txBody>
          <a:bodyPr/>
          <a:lstStyle/>
          <a:p>
            <a:pPr>
              <a:defRPr/>
            </a:pPr>
            <a:fld id="{8A4FB21C-ADDB-4C9C-9AD2-42A06CBF6576}" type="slidenum">
              <a:rPr lang="en-US" smtClean="0"/>
              <a:pPr>
                <a:defRPr/>
              </a:pPr>
              <a:t>5</a:t>
            </a:fld>
            <a:endParaRPr lang="en-US" smtClean="0"/>
          </a:p>
        </p:txBody>
      </p:sp>
    </p:spTree>
    <p:extLst>
      <p:ext uri="{BB962C8B-B14F-4D97-AF65-F5344CB8AC3E}">
        <p14:creationId xmlns:p14="http://schemas.microsoft.com/office/powerpoint/2010/main" val="138424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65</a:t>
            </a:fld>
            <a:endParaRPr lang="en-US"/>
          </a:p>
        </p:txBody>
      </p:sp>
    </p:spTree>
    <p:extLst>
      <p:ext uri="{BB962C8B-B14F-4D97-AF65-F5344CB8AC3E}">
        <p14:creationId xmlns:p14="http://schemas.microsoft.com/office/powerpoint/2010/main" val="3063290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a:t>
            </a:r>
            <a:r>
              <a:rPr lang="en-AU" baseline="0" dirty="0" smtClean="0"/>
              <a:t> incorrect. Fast encryption and decryption is desirable but B is a better answer.</a:t>
            </a:r>
          </a:p>
          <a:p>
            <a:pPr marL="228600" indent="-228600">
              <a:buAutoNum type="alphaUcParenR"/>
            </a:pPr>
            <a:r>
              <a:rPr lang="en-AU" baseline="0" dirty="0" smtClean="0"/>
              <a:t>Is correct. Speed is important but encryption and decryption cannot be too fast. Otherwise, brute force attacks would reduce the practical effectiveness of the protection.</a:t>
            </a:r>
          </a:p>
          <a:p>
            <a:pPr marL="228600" indent="-228600">
              <a:buAutoNum type="alphaUcParenR"/>
            </a:pPr>
            <a:r>
              <a:rPr lang="en-AU" baseline="0" dirty="0" smtClean="0"/>
              <a:t>Is incorrect. Elliptic curve algorithms have much lower key sizes than RSA, for example, but are considered comparable for certain key lengths.</a:t>
            </a:r>
          </a:p>
          <a:p>
            <a:pPr marL="228600" indent="-228600">
              <a:buAutoNum type="alphaUcParenR"/>
            </a:pPr>
            <a:r>
              <a:rPr lang="en-AU" baseline="0" dirty="0" smtClean="0"/>
              <a:t>Is incorrect. Backdoors are usually present in implementations, not algorithms themselves. Also, backdoors can be used by people other than law enforcement, usually for less than altruistic purposes.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66</a:t>
            </a:fld>
            <a:endParaRPr lang="en-US"/>
          </a:p>
        </p:txBody>
      </p:sp>
    </p:spTree>
    <p:extLst>
      <p:ext uri="{BB962C8B-B14F-4D97-AF65-F5344CB8AC3E}">
        <p14:creationId xmlns:p14="http://schemas.microsoft.com/office/powerpoint/2010/main" val="4160469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Concepts:</a:t>
            </a:r>
            <a:r>
              <a:rPr lang="en-AU" baseline="0" dirty="0" smtClean="0"/>
              <a:t> Key pair. Data encrypted with one key and be decrypted with the other and vice versa.</a:t>
            </a:r>
          </a:p>
          <a:p>
            <a:pPr lvl="1">
              <a:buFont typeface="Arial" charset="0"/>
              <a:buChar char="•"/>
            </a:pPr>
            <a:r>
              <a:rPr lang="en-AU" baseline="0" dirty="0" smtClean="0"/>
              <a:t>Keys in pair are mathematically linked.</a:t>
            </a:r>
          </a:p>
          <a:p>
            <a:pPr lvl="0">
              <a:buFont typeface="Arial" charset="0"/>
              <a:buChar char="•"/>
            </a:pPr>
            <a:r>
              <a:rPr lang="en-AU" baseline="0" dirty="0" smtClean="0"/>
              <a:t>Usually no IV</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69</a:t>
            </a:fld>
            <a:endParaRPr lang="en-US"/>
          </a:p>
        </p:txBody>
      </p:sp>
    </p:spTree>
    <p:extLst>
      <p:ext uri="{BB962C8B-B14F-4D97-AF65-F5344CB8AC3E}">
        <p14:creationId xmlns:p14="http://schemas.microsoft.com/office/powerpoint/2010/main" val="2940121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70</a:t>
            </a:fld>
            <a:endParaRPr lang="en-US"/>
          </a:p>
        </p:txBody>
      </p:sp>
    </p:spTree>
    <p:extLst>
      <p:ext uri="{BB962C8B-B14F-4D97-AF65-F5344CB8AC3E}">
        <p14:creationId xmlns:p14="http://schemas.microsoft.com/office/powerpoint/2010/main" val="473877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Stress that there WILL</a:t>
            </a:r>
            <a:r>
              <a:rPr lang="en-AU" baseline="0" dirty="0" smtClean="0"/>
              <a:t> be questions in the exam about public/private keys</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72</a:t>
            </a:fld>
            <a:endParaRPr lang="en-US"/>
          </a:p>
        </p:txBody>
      </p:sp>
    </p:spTree>
    <p:extLst>
      <p:ext uri="{BB962C8B-B14F-4D97-AF65-F5344CB8AC3E}">
        <p14:creationId xmlns:p14="http://schemas.microsoft.com/office/powerpoint/2010/main" val="2393609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Alice</a:t>
            </a:r>
            <a:r>
              <a:rPr lang="en-AU" baseline="0" dirty="0" smtClean="0"/>
              <a:t> cannot impersonate Bob because Alice does not know Bob’s private key.</a:t>
            </a:r>
          </a:p>
          <a:p>
            <a:pPr lvl="1">
              <a:buFont typeface="Arial" charset="0"/>
              <a:buChar char="•"/>
            </a:pPr>
            <a:r>
              <a:rPr lang="en-AU" baseline="0" dirty="0" smtClean="0"/>
              <a:t>If symmetric keys where used, Alice would be able to impersonate Bob.</a:t>
            </a:r>
          </a:p>
          <a:p>
            <a:pPr>
              <a:buFont typeface="Arial" charset="0"/>
              <a:buChar char="•"/>
            </a:pPr>
            <a:r>
              <a:rPr lang="en-AU" baseline="0" dirty="0" smtClean="0"/>
              <a:t>Nonce is random so cannot be repeated again later (i.e. Replay attack) by Bob or someone else.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76</a:t>
            </a:fld>
            <a:endParaRPr lang="en-US"/>
          </a:p>
        </p:txBody>
      </p:sp>
    </p:spTree>
    <p:extLst>
      <p:ext uri="{BB962C8B-B14F-4D97-AF65-F5344CB8AC3E}">
        <p14:creationId xmlns:p14="http://schemas.microsoft.com/office/powerpoint/2010/main" val="22559890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Knapsack = how to place a number of items of different sizes in a fixed area (like</a:t>
            </a:r>
            <a:r>
              <a:rPr lang="en-AU" baseline="0" dirty="0" smtClean="0"/>
              <a:t> packing a knapsack)</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77</a:t>
            </a:fld>
            <a:endParaRPr lang="en-US"/>
          </a:p>
        </p:txBody>
      </p:sp>
    </p:spTree>
    <p:extLst>
      <p:ext uri="{BB962C8B-B14F-4D97-AF65-F5344CB8AC3E}">
        <p14:creationId xmlns:p14="http://schemas.microsoft.com/office/powerpoint/2010/main" val="3431969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Yes, there WILL be a</a:t>
            </a:r>
            <a:r>
              <a:rPr lang="en-AU" baseline="0" dirty="0" smtClean="0"/>
              <a:t> question like this in the exam. Public/private keys is something you have to know.</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90</a:t>
            </a:fld>
            <a:endParaRPr lang="en-US"/>
          </a:p>
        </p:txBody>
      </p:sp>
    </p:spTree>
    <p:extLst>
      <p:ext uri="{BB962C8B-B14F-4D97-AF65-F5344CB8AC3E}">
        <p14:creationId xmlns:p14="http://schemas.microsoft.com/office/powerpoint/2010/main" val="3968414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Alice</a:t>
            </a:r>
            <a:r>
              <a:rPr lang="en-AU" baseline="0" dirty="0" smtClean="0"/>
              <a:t> sends the message encrypted with her private key and Bob’s public key. Therefore, Bob decrypts it with Alice’s public key and Bob’s private key (answer C).</a:t>
            </a:r>
            <a:endParaRPr lang="en-AU" dirty="0" smtClean="0"/>
          </a:p>
          <a:p>
            <a:endParaRPr lang="en-AU" dirty="0" smtClean="0"/>
          </a:p>
          <a:p>
            <a:pPr marL="228600" indent="-228600">
              <a:buAutoNum type="alphaUcParenR"/>
            </a:pPr>
            <a:r>
              <a:rPr lang="en-AU" dirty="0" smtClean="0"/>
              <a:t>Is</a:t>
            </a:r>
            <a:r>
              <a:rPr lang="en-AU" baseline="0" dirty="0" smtClean="0"/>
              <a:t> incorrect because Alice does not have access to Bob’s private key to perform the encryption.</a:t>
            </a:r>
          </a:p>
          <a:p>
            <a:pPr marL="228600" indent="-228600">
              <a:buAutoNum type="alphaUcParenR"/>
            </a:pPr>
            <a:r>
              <a:rPr lang="en-AU" baseline="0" dirty="0" smtClean="0"/>
              <a:t>Is incorrect because Bob does not know Alice’s private key.</a:t>
            </a:r>
          </a:p>
          <a:p>
            <a:pPr marL="228600" indent="-228600">
              <a:buAutoNum type="alphaUcParenR"/>
            </a:pPr>
            <a:r>
              <a:rPr lang="en-AU" baseline="0" dirty="0" smtClean="0"/>
              <a:t>Is correct.</a:t>
            </a:r>
          </a:p>
          <a:p>
            <a:pPr marL="228600" indent="-228600">
              <a:buAutoNum type="alphaUcParenR"/>
            </a:pPr>
            <a:r>
              <a:rPr lang="en-AU" baseline="0" dirty="0" smtClean="0"/>
              <a:t>Is incorrect because Bob does not know Alice’s private key.</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91</a:t>
            </a:fld>
            <a:endParaRPr lang="en-US"/>
          </a:p>
        </p:txBody>
      </p:sp>
    </p:spTree>
    <p:extLst>
      <p:ext uri="{BB962C8B-B14F-4D97-AF65-F5344CB8AC3E}">
        <p14:creationId xmlns:p14="http://schemas.microsoft.com/office/powerpoint/2010/main" val="5568500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Note</a:t>
            </a:r>
            <a:r>
              <a:rPr lang="en-AU" baseline="0" dirty="0" smtClean="0"/>
              <a:t> the NOT in the question</a:t>
            </a:r>
          </a:p>
          <a:p>
            <a:pPr>
              <a:buFont typeface="Arial" charset="0"/>
              <a:buChar char="•"/>
            </a:pPr>
            <a:endParaRPr lang="en-AU" baseline="0" dirty="0" smtClean="0"/>
          </a:p>
          <a:p>
            <a:pPr marL="228600" indent="-228600">
              <a:buFont typeface="Arial" charset="0"/>
              <a:buAutoNum type="alphaUcParenR"/>
            </a:pPr>
            <a:r>
              <a:rPr lang="en-AU" baseline="0" dirty="0" smtClean="0"/>
              <a:t>Is correct. </a:t>
            </a:r>
            <a:r>
              <a:rPr lang="en-AU" baseline="0" dirty="0" err="1" smtClean="0"/>
              <a:t>Diffie</a:t>
            </a:r>
            <a:r>
              <a:rPr lang="en-AU" baseline="0" dirty="0" smtClean="0"/>
              <a:t>-Hellman is not a general purpose algorithm, therefore this is NOT true.</a:t>
            </a:r>
          </a:p>
          <a:p>
            <a:pPr marL="228600" indent="-228600">
              <a:buFont typeface="Arial" charset="0"/>
              <a:buAutoNum type="alphaUcParenR"/>
            </a:pPr>
            <a:r>
              <a:rPr lang="en-AU" baseline="0" dirty="0" smtClean="0"/>
              <a:t>Is incorrect. </a:t>
            </a:r>
            <a:r>
              <a:rPr lang="en-AU" baseline="0" dirty="0" err="1" smtClean="0"/>
              <a:t>Diffie</a:t>
            </a:r>
            <a:r>
              <a:rPr lang="en-AU" baseline="0" dirty="0" smtClean="0"/>
              <a:t>-Hellman is not a general purpose algorithm, there this is true.</a:t>
            </a:r>
          </a:p>
          <a:p>
            <a:pPr marL="228600" indent="-228600">
              <a:buFont typeface="Arial" charset="0"/>
              <a:buAutoNum type="alphaUcParenR"/>
            </a:pPr>
            <a:r>
              <a:rPr lang="en-AU" baseline="0" dirty="0" smtClean="0"/>
              <a:t>Is incorrect. When encrypting with </a:t>
            </a:r>
            <a:r>
              <a:rPr lang="en-AU" baseline="0" dirty="0" err="1" smtClean="0"/>
              <a:t>Elgamal</a:t>
            </a:r>
            <a:r>
              <a:rPr lang="en-AU" baseline="0" dirty="0" smtClean="0"/>
              <a:t>, the size of the ciphertext is twice that of the plaintext so this is true.</a:t>
            </a:r>
          </a:p>
          <a:p>
            <a:pPr marL="228600" indent="-228600">
              <a:buFont typeface="Arial" charset="0"/>
              <a:buAutoNum type="alphaUcParenR"/>
            </a:pPr>
            <a:r>
              <a:rPr lang="en-AU" baseline="0" dirty="0" smtClean="0"/>
              <a:t>Because B and C are incorrect, D must be incorrect.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93</a:t>
            </a:fld>
            <a:endParaRPr lang="en-US"/>
          </a:p>
        </p:txBody>
      </p:sp>
    </p:spTree>
    <p:extLst>
      <p:ext uri="{BB962C8B-B14F-4D97-AF65-F5344CB8AC3E}">
        <p14:creationId xmlns:p14="http://schemas.microsoft.com/office/powerpoint/2010/main" val="62143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just computation but</a:t>
            </a:r>
            <a:r>
              <a:rPr lang="en-US" baseline="0" dirty="0" smtClean="0"/>
              <a:t> also usability</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a:t>
            </a:fld>
            <a:endParaRPr lang="en-US"/>
          </a:p>
        </p:txBody>
      </p:sp>
    </p:spTree>
    <p:extLst>
      <p:ext uri="{BB962C8B-B14F-4D97-AF65-F5344CB8AC3E}">
        <p14:creationId xmlns:p14="http://schemas.microsoft.com/office/powerpoint/2010/main" val="659026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Elliptic Curve Cryptography (ECC) is new and much less widely adopted than RSA.</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correct. For keys of the same strength, ECC is faster than RSA.</a:t>
            </a:r>
          </a:p>
          <a:p>
            <a:pPr marL="228600" indent="-228600">
              <a:buAutoNum type="alphaUcParenR"/>
            </a:pPr>
            <a:r>
              <a:rPr lang="en-AU" baseline="0" dirty="0" smtClean="0"/>
              <a:t>Is incorrect. Yes, the ECC key that corresponds to a similarly strength RSA key is shorter but smaller key lengths do not, in themselves, indicate weaker protection.</a:t>
            </a:r>
          </a:p>
          <a:p>
            <a:pPr marL="228600" indent="-228600">
              <a:buAutoNum type="alphaUcParenR"/>
            </a:pPr>
            <a:r>
              <a:rPr lang="en-AU" baseline="0" dirty="0" smtClean="0"/>
              <a:t>Is incorrect RSA can be used for things other than digital signatures.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95</a:t>
            </a:fld>
            <a:endParaRPr lang="en-US"/>
          </a:p>
        </p:txBody>
      </p:sp>
    </p:spTree>
    <p:extLst>
      <p:ext uri="{BB962C8B-B14F-4D97-AF65-F5344CB8AC3E}">
        <p14:creationId xmlns:p14="http://schemas.microsoft.com/office/powerpoint/2010/main" val="17122060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question appears to be about authentication</a:t>
            </a:r>
            <a:r>
              <a:rPr lang="en-AU" baseline="0" dirty="0" smtClean="0"/>
              <a:t> systems but really is not.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96</a:t>
            </a:fld>
            <a:endParaRPr lang="en-US"/>
          </a:p>
        </p:txBody>
      </p:sp>
    </p:spTree>
    <p:extLst>
      <p:ext uri="{BB962C8B-B14F-4D97-AF65-F5344CB8AC3E}">
        <p14:creationId xmlns:p14="http://schemas.microsoft.com/office/powerpoint/2010/main" val="41463383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correct. If users share a key, you lose  non-repudiation and allow impersonation.</a:t>
            </a:r>
          </a:p>
          <a:p>
            <a:pPr marL="228600" indent="-228600">
              <a:buAutoNum type="alphaUcParenR"/>
            </a:pPr>
            <a:r>
              <a:rPr lang="en-AU" dirty="0" smtClean="0"/>
              <a:t>Is</a:t>
            </a:r>
            <a:r>
              <a:rPr lang="en-AU" baseline="0" dirty="0" smtClean="0"/>
              <a:t> incorrect (see A)</a:t>
            </a:r>
          </a:p>
          <a:p>
            <a:pPr marL="228600" indent="-228600">
              <a:buAutoNum type="alphaUcParenR"/>
            </a:pPr>
            <a:r>
              <a:rPr lang="en-AU" baseline="0" dirty="0" smtClean="0"/>
              <a:t>Is incorrect. The key word here is “key” rather than “key pair”. SESAME uses public key cryptography.</a:t>
            </a:r>
          </a:p>
          <a:p>
            <a:pPr marL="228600" indent="-228600">
              <a:buAutoNum type="alphaUcParenR"/>
            </a:pPr>
            <a:r>
              <a:rPr lang="en-AU" baseline="0" dirty="0" smtClean="0"/>
              <a:t>Is incorrect. Each user must have their own key pair.</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97</a:t>
            </a:fld>
            <a:endParaRPr lang="en-US"/>
          </a:p>
        </p:txBody>
      </p:sp>
    </p:spTree>
    <p:extLst>
      <p:ext uri="{BB962C8B-B14F-4D97-AF65-F5344CB8AC3E}">
        <p14:creationId xmlns:p14="http://schemas.microsoft.com/office/powerpoint/2010/main" val="938512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baseline="0" dirty="0" smtClean="0"/>
              <a:t>Is incorrect. It could be true if Peter had not distributed his public key or if he had encrypted the message with his public key.</a:t>
            </a:r>
          </a:p>
          <a:p>
            <a:pPr marL="228600" indent="-228600">
              <a:buAutoNum type="alphaUcParenR"/>
            </a:pPr>
            <a:r>
              <a:rPr lang="en-AU" baseline="0" dirty="0" smtClean="0"/>
              <a:t>Is incorrect. It could be true if Peter had distributed his public key to everyone in his organization.</a:t>
            </a:r>
          </a:p>
          <a:p>
            <a:pPr marL="228600" indent="-228600">
              <a:buAutoNum type="alphaUcParenR"/>
            </a:pPr>
            <a:r>
              <a:rPr lang="en-AU" baseline="0" dirty="0" smtClean="0"/>
              <a:t>Is correct. Anyone with access to his public key can decrypt the message. This is the best answer.</a:t>
            </a:r>
          </a:p>
          <a:p>
            <a:pPr marL="228600" indent="-228600">
              <a:buAutoNum type="alphaUcParenR"/>
            </a:pPr>
            <a:r>
              <a:rPr lang="en-AU" baseline="0" dirty="0" smtClean="0"/>
              <a:t>Is incorrect. It could be true if Peter had someone sent this public key to everyone.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99</a:t>
            </a:fld>
            <a:endParaRPr lang="en-US"/>
          </a:p>
        </p:txBody>
      </p:sp>
    </p:spTree>
    <p:extLst>
      <p:ext uri="{BB962C8B-B14F-4D97-AF65-F5344CB8AC3E}">
        <p14:creationId xmlns:p14="http://schemas.microsoft.com/office/powerpoint/2010/main" val="37955712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Why is a collision</a:t>
            </a:r>
            <a:r>
              <a:rPr lang="en-AU" baseline="0" dirty="0" smtClean="0"/>
              <a:t> bad?</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103</a:t>
            </a:fld>
            <a:endParaRPr lang="en-US"/>
          </a:p>
        </p:txBody>
      </p:sp>
    </p:spTree>
    <p:extLst>
      <p:ext uri="{BB962C8B-B14F-4D97-AF65-F5344CB8AC3E}">
        <p14:creationId xmlns:p14="http://schemas.microsoft.com/office/powerpoint/2010/main" val="2882300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Why is a collision</a:t>
            </a:r>
            <a:r>
              <a:rPr lang="en-AU" baseline="0" dirty="0" smtClean="0"/>
              <a:t> bad?</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104</a:t>
            </a:fld>
            <a:endParaRPr lang="en-US"/>
          </a:p>
        </p:txBody>
      </p:sp>
    </p:spTree>
    <p:extLst>
      <p:ext uri="{BB962C8B-B14F-4D97-AF65-F5344CB8AC3E}">
        <p14:creationId xmlns:p14="http://schemas.microsoft.com/office/powerpoint/2010/main" val="25872208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Ask if someone wants to talk through this slide.</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105</a:t>
            </a:fld>
            <a:endParaRPr lang="en-US"/>
          </a:p>
        </p:txBody>
      </p:sp>
    </p:spTree>
    <p:extLst>
      <p:ext uri="{BB962C8B-B14F-4D97-AF65-F5344CB8AC3E}">
        <p14:creationId xmlns:p14="http://schemas.microsoft.com/office/powerpoint/2010/main" val="769265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SHA-1 technically obsolete in 2011. However, it will be used for years since commercial CAs use SHA-1 for their root cert digital signatures. Windows Server 2003 and earlier versions of Windows do not support </a:t>
            </a:r>
            <a:r>
              <a:rPr lang="en-AU" baseline="0" dirty="0" err="1" smtClean="0"/>
              <a:t>certificats</a:t>
            </a:r>
            <a:r>
              <a:rPr lang="en-AU" baseline="0" dirty="0" smtClean="0"/>
              <a:t> using SHA-256 digital signatures using the built-in certificate management API.</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106</a:t>
            </a:fld>
            <a:endParaRPr lang="en-US"/>
          </a:p>
        </p:txBody>
      </p:sp>
    </p:spTree>
    <p:extLst>
      <p:ext uri="{BB962C8B-B14F-4D97-AF65-F5344CB8AC3E}">
        <p14:creationId xmlns:p14="http://schemas.microsoft.com/office/powerpoint/2010/main" val="31378514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 Ask if anyone wants to talk through the side.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110</a:t>
            </a:fld>
            <a:endParaRPr lang="en-US"/>
          </a:p>
        </p:txBody>
      </p:sp>
    </p:spTree>
    <p:extLst>
      <p:ext uri="{BB962C8B-B14F-4D97-AF65-F5344CB8AC3E}">
        <p14:creationId xmlns:p14="http://schemas.microsoft.com/office/powerpoint/2010/main" val="18493580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 Ask if anyone wants to talk through the side.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111</a:t>
            </a:fld>
            <a:endParaRPr lang="en-US"/>
          </a:p>
        </p:txBody>
      </p:sp>
    </p:spTree>
    <p:extLst>
      <p:ext uri="{BB962C8B-B14F-4D97-AF65-F5344CB8AC3E}">
        <p14:creationId xmlns:p14="http://schemas.microsoft.com/office/powerpoint/2010/main" val="198838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a:t>
            </a:fld>
            <a:endParaRPr lang="en-US"/>
          </a:p>
        </p:txBody>
      </p:sp>
    </p:spTree>
    <p:extLst>
      <p:ext uri="{BB962C8B-B14F-4D97-AF65-F5344CB8AC3E}">
        <p14:creationId xmlns:p14="http://schemas.microsoft.com/office/powerpoint/2010/main" val="11092178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Yes, this is a long question but not compared to many</a:t>
            </a:r>
            <a:r>
              <a:rPr lang="en-AU" baseline="0" dirty="0" smtClean="0"/>
              <a:t> exam questions.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115</a:t>
            </a:fld>
            <a:endParaRPr lang="en-US"/>
          </a:p>
        </p:txBody>
      </p:sp>
    </p:spTree>
    <p:extLst>
      <p:ext uri="{BB962C8B-B14F-4D97-AF65-F5344CB8AC3E}">
        <p14:creationId xmlns:p14="http://schemas.microsoft.com/office/powerpoint/2010/main" val="20212944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 Is incorrect. Local administrators have the ability to change file permissions on</a:t>
            </a:r>
            <a:r>
              <a:rPr lang="en-AU" baseline="0" dirty="0" smtClean="0"/>
              <a:t> most files</a:t>
            </a:r>
            <a:r>
              <a:rPr lang="en-AU" dirty="0" smtClean="0"/>
              <a:t>. File permissions</a:t>
            </a:r>
            <a:r>
              <a:rPr lang="en-AU" baseline="0" dirty="0" smtClean="0"/>
              <a:t> will protect against non-administrator users, however.</a:t>
            </a:r>
            <a:endParaRPr lang="en-AU" dirty="0" smtClean="0"/>
          </a:p>
          <a:p>
            <a:r>
              <a:rPr lang="en-AU" dirty="0" smtClean="0"/>
              <a:t>B)</a:t>
            </a:r>
            <a:r>
              <a:rPr lang="en-AU" baseline="0" dirty="0" smtClean="0"/>
              <a:t> Is incorrect. Without protection, a local administrator could modify the file and generate a new MD5 hash for the file.</a:t>
            </a: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C)</a:t>
            </a:r>
            <a:r>
              <a:rPr lang="en-AU" baseline="0" dirty="0" smtClean="0"/>
              <a:t> Is incorrect. Without protection, a local administrator could modify the file and generate a new SHA-1 hash for the file. Do not be fooled by a more secure hash algorithm.</a:t>
            </a:r>
          </a:p>
          <a:p>
            <a:pPr marL="0" marR="0" indent="0" algn="l" defTabSz="914400" rtl="0" eaLnBrk="0" fontAlgn="base" latinLnBrk="0" hangingPunct="0">
              <a:lnSpc>
                <a:spcPct val="100000"/>
              </a:lnSpc>
              <a:spcBef>
                <a:spcPct val="30000"/>
              </a:spcBef>
              <a:spcAft>
                <a:spcPct val="0"/>
              </a:spcAft>
              <a:buClrTx/>
              <a:buSzTx/>
              <a:buFontTx/>
              <a:buNone/>
              <a:tabLst/>
              <a:defRPr/>
            </a:pPr>
            <a:r>
              <a:rPr lang="en-AU" baseline="0" dirty="0" smtClean="0"/>
              <a:t>D) Is correct. File permissions will help against non-administrator users while the digital signature (a hash encrypted with a private key from the key store) will indicate any modifications.</a:t>
            </a:r>
            <a:endParaRPr lang="en-AU" dirty="0" smtClean="0"/>
          </a:p>
          <a:p>
            <a:endParaRPr lang="en-AU" dirty="0" smtClean="0"/>
          </a:p>
          <a:p>
            <a:r>
              <a:rPr lang="en-AU" dirty="0" smtClean="0"/>
              <a:t>Why is “exclusive access to a secure key store” important?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116</a:t>
            </a:fld>
            <a:endParaRPr lang="en-US"/>
          </a:p>
        </p:txBody>
      </p:sp>
    </p:spTree>
    <p:extLst>
      <p:ext uri="{BB962C8B-B14F-4D97-AF65-F5344CB8AC3E}">
        <p14:creationId xmlns:p14="http://schemas.microsoft.com/office/powerpoint/2010/main" val="28228353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baseline="0" dirty="0" smtClean="0"/>
              <a:t>Is incorrect. TCP/IP does not include end-to-end integrity checking.</a:t>
            </a:r>
          </a:p>
          <a:p>
            <a:pPr marL="228600" indent="-228600">
              <a:buAutoNum type="alphaUcParenR"/>
            </a:pPr>
            <a:r>
              <a:rPr lang="en-AU" baseline="0" dirty="0" smtClean="0"/>
              <a:t>Is incorrect. IPSec would solve the problem but is not available for older systems and requires significant user effort. This may be possible inside an organization, for example.</a:t>
            </a:r>
          </a:p>
          <a:p>
            <a:pPr marL="228600" indent="-228600">
              <a:buAutoNum type="alphaUcParenR"/>
            </a:pPr>
            <a:r>
              <a:rPr lang="en-AU" dirty="0" smtClean="0"/>
              <a:t>Is</a:t>
            </a:r>
            <a:r>
              <a:rPr lang="en-AU" baseline="0" dirty="0" smtClean="0"/>
              <a:t> correct. A HMAC provides tamper detection, mitigates spoofing and is computationally cheaper than digital signatures.</a:t>
            </a:r>
          </a:p>
          <a:p>
            <a:pPr marL="228600" indent="-228600">
              <a:buAutoNum type="alphaUcParenR"/>
            </a:pPr>
            <a:r>
              <a:rPr lang="en-AU" baseline="0" dirty="0" smtClean="0"/>
              <a:t>Is incorrect. Digital signatures involve asymmetric cryptography which is more expensive than symmetric cryptography and unsuitable for a high volume application running on older, slower systems. Digital signatures also require a PKI, which has a higher support cost.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118</a:t>
            </a:fld>
            <a:endParaRPr lang="en-US"/>
          </a:p>
        </p:txBody>
      </p:sp>
    </p:spTree>
    <p:extLst>
      <p:ext uri="{BB962C8B-B14F-4D97-AF65-F5344CB8AC3E}">
        <p14:creationId xmlns:p14="http://schemas.microsoft.com/office/powerpoint/2010/main" val="10887864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question intentionally has multiple options that are very similar.</a:t>
            </a:r>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119</a:t>
            </a:fld>
            <a:endParaRPr lang="en-US"/>
          </a:p>
        </p:txBody>
      </p:sp>
    </p:spTree>
    <p:extLst>
      <p:ext uri="{BB962C8B-B14F-4D97-AF65-F5344CB8AC3E}">
        <p14:creationId xmlns:p14="http://schemas.microsoft.com/office/powerpoint/2010/main" val="42759525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clearly</a:t>
            </a:r>
            <a:r>
              <a:rPr lang="en-AU" baseline="0" dirty="0" smtClean="0"/>
              <a:t> incorrect. You’ve had your laugh. Very funny. See, everyone else is laughing, too. </a:t>
            </a:r>
            <a:r>
              <a:rPr lang="en-AU" baseline="0" dirty="0" smtClean="0">
                <a:sym typeface="Wingdings" pitchFamily="2" charset="2"/>
              </a:rPr>
              <a:t></a:t>
            </a:r>
          </a:p>
          <a:p>
            <a:pPr marL="228600" indent="-228600">
              <a:buAutoNum type="alphaUcParenR"/>
            </a:pPr>
            <a:r>
              <a:rPr lang="en-AU" baseline="0" dirty="0" smtClean="0">
                <a:sym typeface="Wingdings" pitchFamily="2" charset="2"/>
              </a:rPr>
              <a:t>Is correct. The key point here is the “decrypted hash” (as opposed to just “hash” in C) and “calculated by Bill’s browser” (rather than “stored on Bill’s computer” as in D).</a:t>
            </a:r>
          </a:p>
          <a:p>
            <a:pPr marL="228600" indent="-228600">
              <a:buAutoNum type="alphaUcParenR"/>
            </a:pPr>
            <a:r>
              <a:rPr lang="en-AU" baseline="0" dirty="0" smtClean="0">
                <a:sym typeface="Wingdings" pitchFamily="2" charset="2"/>
              </a:rPr>
              <a:t>Is incorrect. The hash is decrypted first. Remember to pick the best answer.</a:t>
            </a:r>
          </a:p>
          <a:p>
            <a:pPr marL="228600" indent="-228600">
              <a:buAutoNum type="alphaUcParenR"/>
            </a:pPr>
            <a:r>
              <a:rPr lang="en-AU" baseline="0" dirty="0" smtClean="0">
                <a:sym typeface="Wingdings" pitchFamily="2" charset="2"/>
              </a:rPr>
              <a:t>Is incorrect. The hash is not stored on Bill’s computer but is included in the web site’s digital signature.</a:t>
            </a: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120</a:t>
            </a:fld>
            <a:endParaRPr lang="en-US"/>
          </a:p>
        </p:txBody>
      </p:sp>
    </p:spTree>
    <p:extLst>
      <p:ext uri="{BB962C8B-B14F-4D97-AF65-F5344CB8AC3E}">
        <p14:creationId xmlns:p14="http://schemas.microsoft.com/office/powerpoint/2010/main" val="35959911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Yes, this is a long question. </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121</a:t>
            </a:fld>
            <a:endParaRPr lang="en-US"/>
          </a:p>
        </p:txBody>
      </p:sp>
    </p:spTree>
    <p:extLst>
      <p:ext uri="{BB962C8B-B14F-4D97-AF65-F5344CB8AC3E}">
        <p14:creationId xmlns:p14="http://schemas.microsoft.com/office/powerpoint/2010/main" val="26760213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correct. The digital signature</a:t>
            </a:r>
            <a:r>
              <a:rPr lang="en-AU" baseline="0" dirty="0" smtClean="0"/>
              <a:t> is valid and the private key is supposedly unreachable</a:t>
            </a:r>
          </a:p>
          <a:p>
            <a:pPr marL="228600" indent="-228600">
              <a:buAutoNum type="alphaUcParenR"/>
            </a:pPr>
            <a:r>
              <a:rPr lang="en-AU" baseline="0" dirty="0" smtClean="0"/>
              <a:t>Is incorrect. It is not generally not possible to impersonate another user without their private key. The solution is irrelevant.</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incorrect. It is not generally not possible to impersonate another user without their private key. The solution is irrelevant.</a:t>
            </a:r>
          </a:p>
          <a:p>
            <a:pPr marL="228600" indent="-228600">
              <a:buAutoNum type="alphaUcParenR"/>
            </a:pPr>
            <a:r>
              <a:rPr lang="en-AU" baseline="0" dirty="0" smtClean="0"/>
              <a:t>Is incorrect. There is nothing wrong with after hours sales. Several sales people I know do their best business at 11:59pm at the end of the quarter.</a:t>
            </a:r>
          </a:p>
          <a:p>
            <a:pPr marL="228600" indent="-228600">
              <a:buAutoNum type="alphaUcParenR"/>
            </a:pPr>
            <a:endParaRPr lang="en-AU" baseline="0" dirty="0" smtClean="0"/>
          </a:p>
          <a:p>
            <a:pPr marL="228600" indent="-228600">
              <a:buNone/>
            </a:pPr>
            <a:r>
              <a:rPr lang="en-AU" dirty="0" smtClean="0"/>
              <a:t>The point of this question is integrity is more than just hashes,</a:t>
            </a:r>
            <a:r>
              <a:rPr lang="en-AU" baseline="0" dirty="0" smtClean="0"/>
              <a:t> digital signatures and the like. Replay attacks are a real concern.</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122</a:t>
            </a:fld>
            <a:endParaRPr lang="en-US"/>
          </a:p>
        </p:txBody>
      </p:sp>
    </p:spTree>
    <p:extLst>
      <p:ext uri="{BB962C8B-B14F-4D97-AF65-F5344CB8AC3E}">
        <p14:creationId xmlns:p14="http://schemas.microsoft.com/office/powerpoint/2010/main" val="12078597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The</a:t>
            </a:r>
            <a:r>
              <a:rPr lang="en-AU" baseline="0" dirty="0" smtClean="0"/>
              <a:t> question states the entirety of the document is hashed so the name change would not be significant.</a:t>
            </a:r>
          </a:p>
          <a:p>
            <a:pPr marL="228600" indent="-228600">
              <a:buAutoNum type="alphaUcParenR"/>
            </a:pPr>
            <a:r>
              <a:rPr lang="en-AU" baseline="0" dirty="0" smtClean="0"/>
              <a:t>Is incorrect. Key clustering occurs with encryption where the same plaintext creates the same ciphertext using two or more different keys. Key clustering does not apply to hashing.</a:t>
            </a:r>
          </a:p>
          <a:p>
            <a:pPr marL="228600" indent="-228600">
              <a:buAutoNum type="alphaUcParenR"/>
            </a:pPr>
            <a:r>
              <a:rPr lang="en-AU" baseline="0" dirty="0" smtClean="0"/>
              <a:t>Is correct. The problem is a collision and you want a lower frequency of collisions for this type of data.</a:t>
            </a:r>
          </a:p>
          <a:p>
            <a:pPr marL="228600" indent="-228600">
              <a:buAutoNum type="alphaUcParenR"/>
            </a:pPr>
            <a:r>
              <a:rPr lang="en-AU" baseline="0" dirty="0" smtClean="0"/>
              <a:t>Is incorrect. Although it the problem does appear to be a collision, using a symmetric cipher is irrelevant.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124</a:t>
            </a:fld>
            <a:endParaRPr lang="en-US"/>
          </a:p>
        </p:txBody>
      </p:sp>
    </p:spTree>
    <p:extLst>
      <p:ext uri="{BB962C8B-B14F-4D97-AF65-F5344CB8AC3E}">
        <p14:creationId xmlns:p14="http://schemas.microsoft.com/office/powerpoint/2010/main" val="29158617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How</a:t>
            </a:r>
            <a:r>
              <a:rPr lang="en-AU" baseline="0" dirty="0" smtClean="0"/>
              <a:t> does Moore’s law affect brute force attacks? What about multi core machines?</a:t>
            </a:r>
          </a:p>
          <a:p>
            <a:pPr>
              <a:buFont typeface="Arial" charset="0"/>
              <a:buChar char="•"/>
            </a:pPr>
            <a:endParaRPr lang="en-AU" baseline="0"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128</a:t>
            </a:fld>
            <a:endParaRPr lang="en-US"/>
          </a:p>
        </p:txBody>
      </p:sp>
    </p:spTree>
    <p:extLst>
      <p:ext uri="{BB962C8B-B14F-4D97-AF65-F5344CB8AC3E}">
        <p14:creationId xmlns:p14="http://schemas.microsoft.com/office/powerpoint/2010/main" val="5003348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139</a:t>
            </a:fld>
            <a:endParaRPr lang="en-US"/>
          </a:p>
        </p:txBody>
      </p:sp>
    </p:spTree>
    <p:extLst>
      <p:ext uri="{BB962C8B-B14F-4D97-AF65-F5344CB8AC3E}">
        <p14:creationId xmlns:p14="http://schemas.microsoft.com/office/powerpoint/2010/main" val="2173374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Common view</a:t>
            </a:r>
            <a:r>
              <a:rPr lang="en-AU" baseline="0" dirty="0" smtClean="0"/>
              <a:t> of cryptography.</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a:t>
            </a:fld>
            <a:endParaRPr lang="en-US"/>
          </a:p>
        </p:txBody>
      </p:sp>
    </p:spTree>
    <p:extLst>
      <p:ext uri="{BB962C8B-B14F-4D97-AF65-F5344CB8AC3E}">
        <p14:creationId xmlns:p14="http://schemas.microsoft.com/office/powerpoint/2010/main" val="21723741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140</a:t>
            </a:fld>
            <a:endParaRPr lang="en-US"/>
          </a:p>
        </p:txBody>
      </p:sp>
    </p:spTree>
    <p:extLst>
      <p:ext uri="{BB962C8B-B14F-4D97-AF65-F5344CB8AC3E}">
        <p14:creationId xmlns:p14="http://schemas.microsoft.com/office/powerpoint/2010/main" val="21733748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err="1" smtClean="0"/>
              <a:t>Coprime</a:t>
            </a:r>
            <a:r>
              <a:rPr lang="en-AU" dirty="0" smtClean="0"/>
              <a:t> = only</a:t>
            </a:r>
            <a:r>
              <a:rPr lang="en-AU" baseline="0" dirty="0" smtClean="0"/>
              <a:t> common factor is 1</a:t>
            </a:r>
          </a:p>
          <a:p>
            <a:pPr>
              <a:buFont typeface="Arial" charset="0"/>
              <a:buChar char="•"/>
            </a:pPr>
            <a:r>
              <a:rPr lang="en-AU" baseline="0" dirty="0" smtClean="0"/>
              <a:t>Explain mod arithmetic</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159</a:t>
            </a:fld>
            <a:endParaRPr lang="en-US"/>
          </a:p>
        </p:txBody>
      </p:sp>
    </p:spTree>
    <p:extLst>
      <p:ext uri="{BB962C8B-B14F-4D97-AF65-F5344CB8AC3E}">
        <p14:creationId xmlns:p14="http://schemas.microsoft.com/office/powerpoint/2010/main" val="37748865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Using</a:t>
            </a:r>
            <a:r>
              <a:rPr lang="en-AU" baseline="0" dirty="0" smtClean="0"/>
              <a:t> m for message because p is already used</a:t>
            </a:r>
          </a:p>
          <a:p>
            <a:pPr>
              <a:buFont typeface="Arial" charset="0"/>
              <a:buChar char="•"/>
            </a:pPr>
            <a:r>
              <a:rPr lang="en-AU" baseline="0" dirty="0" smtClean="0"/>
              <a:t>Note how big the numbers get at the end of the </a:t>
            </a:r>
            <a:r>
              <a:rPr lang="en-AU" baseline="0" dirty="0" err="1" smtClean="0"/>
              <a:t>decription</a:t>
            </a:r>
            <a:endParaRPr lang="en-AU" baseline="0" dirty="0" smtClean="0"/>
          </a:p>
          <a:p>
            <a:pPr>
              <a:buFont typeface="Arial" charset="0"/>
              <a:buChar char="•"/>
            </a:pPr>
            <a:endParaRPr lang="en-AU" baseline="0" dirty="0" smtClean="0"/>
          </a:p>
          <a:p>
            <a:pPr>
              <a:buFont typeface="Arial" charset="0"/>
              <a:buChar char="•"/>
            </a:pPr>
            <a:r>
              <a:rPr lang="en-AU" baseline="0" dirty="0" smtClean="0"/>
              <a:t>Strength of RSA decryption is based on difficulty of factoring n</a:t>
            </a:r>
          </a:p>
          <a:p>
            <a:pPr lvl="1">
              <a:buFont typeface="Arial" charset="0"/>
              <a:buChar char="•"/>
            </a:pPr>
            <a:r>
              <a:rPr lang="en-AU" baseline="0" dirty="0" smtClean="0"/>
              <a:t>187 factors = 1, 11, 17 and 187. Clearly p and q are 11 and 17.</a:t>
            </a:r>
          </a:p>
          <a:p>
            <a:pPr lvl="1">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160</a:t>
            </a:fld>
            <a:endParaRPr lang="en-US"/>
          </a:p>
        </p:txBody>
      </p:sp>
    </p:spTree>
    <p:extLst>
      <p:ext uri="{BB962C8B-B14F-4D97-AF65-F5344CB8AC3E}">
        <p14:creationId xmlns:p14="http://schemas.microsoft.com/office/powerpoint/2010/main" val="1017161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Note removal</a:t>
            </a:r>
            <a:r>
              <a:rPr lang="en-AU" baseline="0" dirty="0" smtClean="0"/>
              <a:t> of black box</a:t>
            </a:r>
          </a:p>
          <a:p>
            <a:pPr>
              <a:buFont typeface="Arial" charset="0"/>
              <a:buChar char="•"/>
            </a:pPr>
            <a:r>
              <a:rPr lang="en-AU" baseline="0" dirty="0" smtClean="0"/>
              <a:t>Ask attendees to name the various question marks. Answers on next slide. </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17</a:t>
            </a:fld>
            <a:endParaRPr lang="en-US"/>
          </a:p>
        </p:txBody>
      </p:sp>
    </p:spTree>
    <p:extLst>
      <p:ext uri="{BB962C8B-B14F-4D97-AF65-F5344CB8AC3E}">
        <p14:creationId xmlns:p14="http://schemas.microsoft.com/office/powerpoint/2010/main" val="316188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See </a:t>
            </a:r>
            <a:r>
              <a:rPr lang="en-AU" dirty="0" smtClean="0"/>
              <a:t>http://en.wikipedia.org/wiki/Kerckhoffs%27_principle</a:t>
            </a:r>
            <a:r>
              <a:rPr lang="en-AU" baseline="0" dirty="0" smtClean="0"/>
              <a:t> for more info</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Where are the secret parts?</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Cannot hide the algorithm in code,</a:t>
            </a:r>
            <a:r>
              <a:rPr lang="en-AU" baseline="0" dirty="0" smtClean="0"/>
              <a:t> e.g. Disassemble, decompile, debug</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If cryptography worked this way</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No one would sell or make available cryptosystems. </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Open source cryptography and cryptographic patents would be impossible.</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Every company would hire cryptographers to write their own algorithms.</a:t>
            </a:r>
            <a:endParaRPr lang="en-AU" dirty="0" smtClean="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21</a:t>
            </a:fld>
            <a:endParaRPr lang="en-US"/>
          </a:p>
        </p:txBody>
      </p:sp>
    </p:spTree>
    <p:extLst>
      <p:ext uri="{BB962C8B-B14F-4D97-AF65-F5344CB8AC3E}">
        <p14:creationId xmlns:p14="http://schemas.microsoft.com/office/powerpoint/2010/main" val="2011335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Decryption</a:t>
            </a:r>
            <a:r>
              <a:rPr lang="en-AU" baseline="0" dirty="0" smtClean="0"/>
              <a:t> is the reverse and uses the same key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22</a:t>
            </a:fld>
            <a:endParaRPr lang="en-US"/>
          </a:p>
        </p:txBody>
      </p:sp>
    </p:spTree>
    <p:extLst>
      <p:ext uri="{BB962C8B-B14F-4D97-AF65-F5344CB8AC3E}">
        <p14:creationId xmlns:p14="http://schemas.microsoft.com/office/powerpoint/2010/main" val="2448835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647DB6"/>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84981"/>
            <a:ext cx="8229600" cy="1070992"/>
          </a:xfrm>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027981"/>
            <a:ext cx="8229600" cy="4137323"/>
          </a:xfrm>
        </p:spPr>
        <p:txBody>
          <a:bodyPr vert="eaVert"/>
          <a:lstStyle>
            <a:lvl1pPr>
              <a:buClr>
                <a:srgbClr val="647DB6"/>
              </a:buClr>
              <a:buFont typeface="Arial" pitchFamily="34" charset="0"/>
              <a:buChar char="•"/>
              <a:defRPr/>
            </a:lvl1pPr>
            <a:lvl2pPr>
              <a:buClr>
                <a:srgbClr val="647DB6"/>
              </a:buClr>
              <a:buFont typeface="Arial" pitchFamily="34" charset="0"/>
              <a:buChar char="•"/>
              <a:defRPr/>
            </a:lvl2pPr>
            <a:lvl3pPr>
              <a:buClr>
                <a:srgbClr val="647DB6"/>
              </a:buClr>
              <a:buFont typeface="Arial" pitchFamily="34" charset="0"/>
              <a:buChar char="•"/>
              <a:defRPr/>
            </a:lvl3pPr>
            <a:lvl4pPr>
              <a:buClr>
                <a:srgbClr val="647DB6"/>
              </a:buClr>
              <a:buFont typeface="Arial" pitchFamily="34" charset="0"/>
              <a:buChar char="•"/>
              <a:defRPr/>
            </a:lvl4pPr>
            <a:lvl5pPr>
              <a:buClr>
                <a:srgbClr val="647DB6"/>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8720"/>
            <a:ext cx="2057400" cy="521744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908720"/>
            <a:ext cx="6019800" cy="52174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4" descr="powerpoint"/>
          <p:cNvPicPr>
            <a:picLocks noChangeAspect="1" noChangeArrowheads="1"/>
          </p:cNvPicPr>
          <p:nvPr userDrawn="1"/>
        </p:nvPicPr>
        <p:blipFill>
          <a:blip r:embed="rId2" cstate="print"/>
          <a:srcRect/>
          <a:stretch>
            <a:fillRect/>
          </a:stretch>
        </p:blipFill>
        <p:spPr bwMode="auto">
          <a:xfrm>
            <a:off x="-19050" y="-14288"/>
            <a:ext cx="9182100" cy="6886576"/>
          </a:xfrm>
          <a:prstGeom prst="rect">
            <a:avLst/>
          </a:prstGeom>
          <a:noFill/>
          <a:ln w="9525">
            <a:noFill/>
            <a:miter lim="800000"/>
            <a:headEnd/>
            <a:tailEnd/>
          </a:ln>
        </p:spPr>
      </p:pic>
      <p:sp>
        <p:nvSpPr>
          <p:cNvPr id="35843" name="Rectangle 3"/>
          <p:cNvSpPr>
            <a:spLocks noGrp="1" noChangeArrowheads="1"/>
          </p:cNvSpPr>
          <p:nvPr>
            <p:ph type="ctrTitle"/>
          </p:nvPr>
        </p:nvSpPr>
        <p:spPr bwMode="auto">
          <a:xfrm>
            <a:off x="685800" y="2130425"/>
            <a:ext cx="7772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a:solidFill>
                  <a:srgbClr val="336699"/>
                </a:solidFill>
              </a:defRPr>
            </a:lvl1pPr>
          </a:lstStyle>
          <a:p>
            <a:r>
              <a:rPr lang="en-US"/>
              <a:t>Click to edit Master title style</a:t>
            </a:r>
          </a:p>
        </p:txBody>
      </p:sp>
    </p:spTree>
    <p:extLst>
      <p:ext uri="{BB962C8B-B14F-4D97-AF65-F5344CB8AC3E}">
        <p14:creationId xmlns:p14="http://schemas.microsoft.com/office/powerpoint/2010/main" val="41812621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70992"/>
          </a:xfrm>
        </p:spPr>
        <p:txBody>
          <a:bodyPr/>
          <a:lstStyle>
            <a:lvl1pPr>
              <a:defRPr>
                <a:solidFill>
                  <a:srgbClr val="647DB6"/>
                </a:solidFill>
              </a:defRPr>
            </a:lvl1pPr>
          </a:lstStyle>
          <a:p>
            <a:r>
              <a:rPr lang="en-US" smtClean="0"/>
              <a:t>Click to edit Master title style</a:t>
            </a:r>
            <a:endParaRPr lang="en-AU" dirty="0"/>
          </a:p>
        </p:txBody>
      </p:sp>
      <p:sp>
        <p:nvSpPr>
          <p:cNvPr id="3" name="Content Placeholder 2"/>
          <p:cNvSpPr>
            <a:spLocks noGrp="1"/>
          </p:cNvSpPr>
          <p:nvPr>
            <p:ph idx="1"/>
          </p:nvPr>
        </p:nvSpPr>
        <p:spPr>
          <a:xfrm>
            <a:off x="457200" y="2051720"/>
            <a:ext cx="8229600" cy="4137323"/>
          </a:xfrm>
        </p:spPr>
        <p:txBody>
          <a:bodyPr/>
          <a:lstStyle>
            <a:lvl1pPr>
              <a:buClr>
                <a:srgbClr val="647DB6"/>
              </a:buClr>
              <a:buFont typeface="Arial" pitchFamily="34" charset="0"/>
              <a:buChar char="•"/>
              <a:defRPr/>
            </a:lvl1pPr>
            <a:lvl2pPr>
              <a:buClr>
                <a:srgbClr val="647DB6"/>
              </a:buClr>
              <a:buFont typeface="Arial" pitchFamily="34" charset="0"/>
              <a:buChar char="•"/>
              <a:defRPr/>
            </a:lvl2pPr>
            <a:lvl3pPr>
              <a:buClr>
                <a:srgbClr val="647DB6"/>
              </a:buClr>
              <a:buFont typeface="Arial" pitchFamily="34" charset="0"/>
              <a:buChar char="•"/>
              <a:defRPr/>
            </a:lvl3pPr>
            <a:lvl4pPr>
              <a:buClr>
                <a:srgbClr val="647DB6"/>
              </a:buClr>
              <a:buFont typeface="Arial" pitchFamily="34" charset="0"/>
              <a:buChar char="•"/>
              <a:defRPr/>
            </a:lvl4pPr>
            <a:lvl5pPr>
              <a:buClr>
                <a:srgbClr val="647DB6"/>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647DB6"/>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70992"/>
          </a:xfrm>
        </p:spPr>
        <p:txBody>
          <a:bodyPr/>
          <a:lstStyle/>
          <a:p>
            <a:r>
              <a:rPr lang="en-US" smtClean="0"/>
              <a:t>Click to edit Master title style</a:t>
            </a:r>
            <a:endParaRPr lang="en-AU" dirty="0"/>
          </a:p>
        </p:txBody>
      </p:sp>
      <p:sp>
        <p:nvSpPr>
          <p:cNvPr id="3" name="Content Placeholder 2"/>
          <p:cNvSpPr>
            <a:spLocks noGrp="1"/>
          </p:cNvSpPr>
          <p:nvPr>
            <p:ph sz="half" idx="1"/>
          </p:nvPr>
        </p:nvSpPr>
        <p:spPr>
          <a:xfrm>
            <a:off x="457200" y="166308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6308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4982"/>
            <a:ext cx="8229600" cy="1070992"/>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209999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20069"/>
            <a:ext cx="4040188" cy="3345235"/>
          </a:xfrm>
        </p:spPr>
        <p:txBody>
          <a:bodyPr/>
          <a:lstStyle>
            <a:lvl1pPr>
              <a:buClr>
                <a:srgbClr val="647DB6"/>
              </a:buClr>
              <a:buFont typeface="Arial" pitchFamily="34" charset="0"/>
              <a:buChar char="•"/>
              <a:defRPr sz="2400"/>
            </a:lvl1pPr>
            <a:lvl2pPr>
              <a:buClr>
                <a:srgbClr val="647DB6"/>
              </a:buClr>
              <a:buFont typeface="Arial" pitchFamily="34" charset="0"/>
              <a:buChar char="•"/>
              <a:defRPr sz="2000"/>
            </a:lvl2pPr>
            <a:lvl3pPr>
              <a:buClr>
                <a:srgbClr val="647DB6"/>
              </a:buClr>
              <a:buFont typeface="Arial" pitchFamily="34" charset="0"/>
              <a:buChar char="•"/>
              <a:defRPr sz="1800"/>
            </a:lvl3pPr>
            <a:lvl4pPr>
              <a:buClr>
                <a:srgbClr val="647DB6"/>
              </a:buClr>
              <a:buFont typeface="Arial" pitchFamily="34" charset="0"/>
              <a:buChar char="•"/>
              <a:defRPr sz="1600"/>
            </a:lvl4pPr>
            <a:lvl5pPr>
              <a:buClr>
                <a:srgbClr val="647DB6"/>
              </a:buCl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Text Placeholder 4"/>
          <p:cNvSpPr>
            <a:spLocks noGrp="1"/>
          </p:cNvSpPr>
          <p:nvPr>
            <p:ph type="body" sz="quarter" idx="3"/>
          </p:nvPr>
        </p:nvSpPr>
        <p:spPr>
          <a:xfrm>
            <a:off x="4645025" y="209999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20069"/>
            <a:ext cx="4041775" cy="3345235"/>
          </a:xfrm>
        </p:spPr>
        <p:txBody>
          <a:bodyPr/>
          <a:lstStyle>
            <a:lvl1pPr>
              <a:buClr>
                <a:srgbClr val="647DB6"/>
              </a:buClr>
              <a:buFont typeface="Arial" pitchFamily="34" charset="0"/>
              <a:buChar char="•"/>
              <a:defRPr sz="2400"/>
            </a:lvl1pPr>
            <a:lvl2pPr>
              <a:buClr>
                <a:srgbClr val="647DB6"/>
              </a:buClr>
              <a:buFont typeface="Arial" pitchFamily="34" charset="0"/>
              <a:buChar char="•"/>
              <a:defRPr sz="2000"/>
            </a:lvl2pPr>
            <a:lvl3pPr>
              <a:buClr>
                <a:srgbClr val="647DB6"/>
              </a:buClr>
              <a:buFont typeface="Arial" pitchFamily="34" charset="0"/>
              <a:buChar char="•"/>
              <a:defRPr sz="1800"/>
            </a:lvl3pPr>
            <a:lvl4pPr>
              <a:buClr>
                <a:srgbClr val="647DB6"/>
              </a:buClr>
              <a:buFont typeface="Arial" pitchFamily="34" charset="0"/>
              <a:buChar char="•"/>
              <a:defRPr sz="1600"/>
            </a:lvl4pPr>
            <a:lvl5pPr>
              <a:buClr>
                <a:srgbClr val="647DB6"/>
              </a:buCl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7848"/>
            <a:ext cx="8229600" cy="1070992"/>
          </a:xfrm>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3008313" cy="1162050"/>
          </a:xfrm>
        </p:spPr>
        <p:txBody>
          <a:bodyPr anchor="b"/>
          <a:lstStyle>
            <a:lvl1pPr algn="l">
              <a:defRPr sz="2000" b="1"/>
            </a:lvl1pPr>
          </a:lstStyle>
          <a:p>
            <a:r>
              <a:rPr lang="en-US" smtClean="0"/>
              <a:t>Click to edit Master title style</a:t>
            </a:r>
            <a:endParaRPr lang="en-AU" dirty="0"/>
          </a:p>
        </p:txBody>
      </p:sp>
      <p:sp>
        <p:nvSpPr>
          <p:cNvPr id="3" name="Content Placeholder 2"/>
          <p:cNvSpPr>
            <a:spLocks noGrp="1"/>
          </p:cNvSpPr>
          <p:nvPr>
            <p:ph idx="1"/>
          </p:nvPr>
        </p:nvSpPr>
        <p:spPr>
          <a:xfrm>
            <a:off x="3575050" y="908720"/>
            <a:ext cx="5111750" cy="5289451"/>
          </a:xfrm>
        </p:spPr>
        <p:txBody>
          <a:bodyPr/>
          <a:lstStyle>
            <a:lvl1pPr>
              <a:buClr>
                <a:srgbClr val="647DB6"/>
              </a:buClr>
              <a:buFont typeface="Arial" pitchFamily="34" charset="0"/>
              <a:buChar char="•"/>
              <a:defRPr sz="3200"/>
            </a:lvl1pPr>
            <a:lvl2pPr>
              <a:buClr>
                <a:srgbClr val="647DB6"/>
              </a:buClr>
              <a:buFont typeface="Arial" pitchFamily="34" charset="0"/>
              <a:buChar char="•"/>
              <a:defRPr sz="2800"/>
            </a:lvl2pPr>
            <a:lvl3pPr>
              <a:buClr>
                <a:srgbClr val="647DB6"/>
              </a:buClr>
              <a:buFont typeface="Arial" pitchFamily="34" charset="0"/>
              <a:buChar char="•"/>
              <a:defRPr sz="2400"/>
            </a:lvl3pPr>
            <a:lvl4pPr>
              <a:buClr>
                <a:srgbClr val="647DB6"/>
              </a:buClr>
              <a:buFont typeface="Arial" pitchFamily="34" charset="0"/>
              <a:buChar char="•"/>
              <a:defRPr sz="2000"/>
            </a:lvl4pPr>
            <a:lvl5pPr>
              <a:buClr>
                <a:srgbClr val="647DB6"/>
              </a:buClr>
              <a:buFont typeface="Arial" pitchFamily="34" charset="0"/>
              <a:buChar cha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Text Placeholder 3"/>
          <p:cNvSpPr>
            <a:spLocks noGrp="1"/>
          </p:cNvSpPr>
          <p:nvPr>
            <p:ph type="body" sz="half" idx="2"/>
          </p:nvPr>
        </p:nvSpPr>
        <p:spPr>
          <a:xfrm>
            <a:off x="457200" y="2132856"/>
            <a:ext cx="3008313" cy="40653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908720"/>
            <a:ext cx="5486400" cy="38188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45840"/>
            <a:ext cx="8229600" cy="1070992"/>
          </a:xfrm>
          <a:prstGeom prst="rect">
            <a:avLst/>
          </a:prstGeom>
        </p:spPr>
        <p:txBody>
          <a:bodyPr vert="horz" lIns="91440" tIns="45720" rIns="91440" bIns="45720" rtlCol="0" anchor="ctr">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457200" y="1988840"/>
            <a:ext cx="8229600" cy="41373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1" name="Date Placeholder 4"/>
          <p:cNvSpPr>
            <a:spLocks noGrp="1"/>
          </p:cNvSpPr>
          <p:nvPr/>
        </p:nvSpPr>
        <p:spPr>
          <a:xfrm>
            <a:off x="381000" y="6381328"/>
            <a:ext cx="762000" cy="365125"/>
          </a:xfrm>
          <a:prstGeom prst="rect">
            <a:avLst/>
          </a:prstGeom>
        </p:spPr>
        <p:txBody>
          <a:bodyPr vert="horz" lIns="91440" tIns="45720" rIns="91440" bIns="45720" rtlCol="0" anchor="t"/>
          <a:lstStyle>
            <a:defPPr>
              <a:defRPr lang="en-US"/>
            </a:defPPr>
            <a:lvl1pPr marL="0" algn="l" defTabSz="914400" rtl="0" eaLnBrk="1" latinLnBrk="0" hangingPunct="1">
              <a:defRPr sz="10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3869E13-5829-4048-B37B-B74792944F17}" type="datetime1">
              <a:rPr lang="en-AU" sz="800" smtClean="0"/>
              <a:pPr algn="l"/>
              <a:t>11/08/2013</a:t>
            </a:fld>
            <a:endParaRPr lang="en-AU" sz="800" dirty="0"/>
          </a:p>
        </p:txBody>
      </p:sp>
      <p:sp>
        <p:nvSpPr>
          <p:cNvPr id="12" name="Footer Placeholder 5"/>
          <p:cNvSpPr>
            <a:spLocks noGrp="1"/>
          </p:cNvSpPr>
          <p:nvPr/>
        </p:nvSpPr>
        <p:spPr>
          <a:xfrm>
            <a:off x="1115616" y="6376243"/>
            <a:ext cx="762000" cy="365125"/>
          </a:xfrm>
          <a:prstGeom prst="rect">
            <a:avLst/>
          </a:prstGeom>
        </p:spPr>
        <p:txBody>
          <a:bodyPr vert="horz" lIns="91440" tIns="45720" rIns="91440" bIns="45720" rtlCol="0" anchor="t"/>
          <a:lstStyle>
            <a:defPPr>
              <a:defRPr lang="en-US"/>
            </a:defPPr>
            <a:lvl1pPr marL="0" algn="ctr" defTabSz="914400" rtl="0" eaLnBrk="1" latinLnBrk="0" hangingPunct="1">
              <a:defRPr sz="10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800" dirty="0" smtClean="0"/>
              <a:t>aisa.org.au</a:t>
            </a:r>
            <a:endParaRPr lang="en-AU" sz="800" dirty="0"/>
          </a:p>
        </p:txBody>
      </p:sp>
      <p:sp>
        <p:nvSpPr>
          <p:cNvPr id="13" name="Slide Number Placeholder 6"/>
          <p:cNvSpPr>
            <a:spLocks noGrp="1"/>
          </p:cNvSpPr>
          <p:nvPr/>
        </p:nvSpPr>
        <p:spPr>
          <a:xfrm>
            <a:off x="8305800" y="6376243"/>
            <a:ext cx="381000" cy="365125"/>
          </a:xfrm>
          <a:prstGeom prst="rect">
            <a:avLst/>
          </a:prstGeom>
        </p:spPr>
        <p:txBody>
          <a:bodyPr vert="horz" lIns="91440" tIns="45720" rIns="91440" bIns="45720" rtlCol="0" anchor="t"/>
          <a:lstStyle>
            <a:defPPr>
              <a:defRPr lang="en-US"/>
            </a:defPPr>
            <a:lvl1pPr marL="0" algn="r" defTabSz="914400" rtl="0" eaLnBrk="1" latinLnBrk="0" hangingPunct="1">
              <a:defRPr sz="12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F9832E-2882-45F8-8034-4A9DBE9316D7}" type="slidenum">
              <a:rPr lang="en-AU" sz="1000" smtClean="0"/>
              <a:pPr/>
              <a:t>‹#›</a:t>
            </a:fld>
            <a:endParaRPr lang="en-AU" sz="1000" dirty="0"/>
          </a:p>
        </p:txBody>
      </p:sp>
      <p:sp>
        <p:nvSpPr>
          <p:cNvPr id="14" name="Footer Placeholder 5"/>
          <p:cNvSpPr txBox="1">
            <a:spLocks/>
          </p:cNvSpPr>
          <p:nvPr/>
        </p:nvSpPr>
        <p:spPr>
          <a:xfrm>
            <a:off x="2059632" y="6448251"/>
            <a:ext cx="64008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lumMod val="50000"/>
                    <a:lumOff val="50000"/>
                  </a:schemeClr>
                </a:solidFill>
                <a:latin typeface="Arial" pitchFamily="34" charset="0"/>
                <a:ea typeface="+mn-ea"/>
                <a:cs typeface="Arial" pitchFamily="34" charset="0"/>
              </a:rPr>
              <a:t>This slide deck is provided for educational purposes and individual slides may be used for personal, non-commercial presentations provided the content and references remain unchanged. No part of this slide deck may be published in print or electronically as a promotional or certified educational activity without prior written permission from AISA.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lumMod val="50000"/>
                    <a:lumOff val="50000"/>
                  </a:schemeClr>
                </a:solidFill>
                <a:latin typeface="Arial" pitchFamily="34" charset="0"/>
                <a:ea typeface="+mn-ea"/>
                <a:cs typeface="Arial" pitchFamily="34" charset="0"/>
              </a:rPr>
              <a:t>This slide deck does not necessarily</a:t>
            </a:r>
            <a:r>
              <a:rPr lang="en-US" sz="600" b="0" kern="1200" baseline="0" dirty="0" smtClean="0">
                <a:solidFill>
                  <a:schemeClr val="tx1">
                    <a:lumMod val="50000"/>
                    <a:lumOff val="50000"/>
                  </a:schemeClr>
                </a:solidFill>
                <a:latin typeface="Arial" pitchFamily="34" charset="0"/>
                <a:ea typeface="+mn-ea"/>
                <a:cs typeface="Arial" pitchFamily="34" charset="0"/>
              </a:rPr>
              <a:t> </a:t>
            </a:r>
            <a:r>
              <a:rPr lang="en-US" sz="600" b="0" kern="1200" dirty="0" smtClean="0">
                <a:solidFill>
                  <a:schemeClr val="tx1">
                    <a:lumMod val="50000"/>
                    <a:lumOff val="50000"/>
                  </a:schemeClr>
                </a:solidFill>
                <a:latin typeface="Arial" pitchFamily="34" charset="0"/>
                <a:ea typeface="+mn-ea"/>
                <a:cs typeface="Arial" pitchFamily="34" charset="0"/>
              </a:rPr>
              <a:t>represent AISA’s positions, strategies or opinions.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6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defTabSz="914400" rtl="0" eaLnBrk="1" latinLnBrk="0" hangingPunct="1">
        <a:spcBef>
          <a:spcPct val="0"/>
        </a:spcBef>
        <a:buNone/>
        <a:defRPr sz="4400" kern="1200">
          <a:solidFill>
            <a:srgbClr val="647DB6"/>
          </a:solidFill>
          <a:latin typeface="+mj-lt"/>
          <a:ea typeface="+mj-ea"/>
          <a:cs typeface="+mj-cs"/>
        </a:defRPr>
      </a:lvl1pPr>
    </p:titleStyle>
    <p:bodyStyle>
      <a:lvl1pPr marL="342900" indent="-342900" algn="l" defTabSz="914400" rtl="0" eaLnBrk="1" latinLnBrk="0" hangingPunct="1">
        <a:spcBef>
          <a:spcPct val="20000"/>
        </a:spcBef>
        <a:buClr>
          <a:srgbClr val="647DB6"/>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647DB6"/>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647DB6"/>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isa.org.au/for-members/cissp-study-grou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anthonylangsworth/AISACISSP/blob/master/AISA%20CISSP%20-%20Cryptography.pptx?raw=tru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mgill22@gmail.com" TargetMode="External"/><Relationship Id="rId5" Type="http://schemas.openxmlformats.org/officeDocument/2006/relationships/hyperlink" Target="mailto:anthony_langsworth@gmail.com" TargetMode="Externa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AISA CISSP Study Group</a:t>
            </a:r>
            <a:br>
              <a:rPr lang="en-AU" dirty="0"/>
            </a:br>
            <a:endParaRPr lang="en-US" dirty="0"/>
          </a:p>
        </p:txBody>
      </p:sp>
      <p:sp>
        <p:nvSpPr>
          <p:cNvPr id="3074" name="Content Placeholder 2"/>
          <p:cNvSpPr>
            <a:spLocks noGrp="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lgn="ctr" eaLnBrk="1" hangingPunct="1">
              <a:buFontTx/>
              <a:buNone/>
            </a:pPr>
            <a:r>
              <a:rPr lang="en-AU" dirty="0" smtClean="0"/>
              <a:t>2013 – Cryptography</a:t>
            </a:r>
          </a:p>
          <a:p>
            <a:pPr algn="ctr" eaLnBrk="1" hangingPunct="1">
              <a:buFontTx/>
              <a:buNone/>
            </a:pPr>
            <a:r>
              <a:rPr lang="en-AU" sz="1600" dirty="0" smtClean="0"/>
              <a:t>All content ©2010-13  Australian Information Security Association. </a:t>
            </a:r>
          </a:p>
          <a:p>
            <a:pPr algn="ctr" eaLnBrk="1" hangingPunct="1">
              <a:buFontTx/>
              <a:buNone/>
            </a:pPr>
            <a:r>
              <a:rPr lang="en-AU" sz="1600" dirty="0" smtClean="0"/>
              <a:t>No part of this presentation may be reproduced or distributed without prior permission.</a:t>
            </a:r>
          </a:p>
          <a:p>
            <a:pPr algn="ctr" eaLnBrk="1" hangingPunct="1">
              <a:buFontTx/>
              <a:buNone/>
            </a:pPr>
            <a:endParaRPr lang="en-AU" dirty="0" smtClean="0"/>
          </a:p>
        </p:txBody>
      </p:sp>
    </p:spTree>
    <p:extLst>
      <p:ext uri="{BB962C8B-B14F-4D97-AF65-F5344CB8AC3E}">
        <p14:creationId xmlns:p14="http://schemas.microsoft.com/office/powerpoint/2010/main" val="77193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 of Cryptography</a:t>
            </a:r>
            <a:endParaRPr lang="en-AU" dirty="0"/>
          </a:p>
        </p:txBody>
      </p:sp>
      <p:sp>
        <p:nvSpPr>
          <p:cNvPr id="8" name="Isosceles Triangle 7"/>
          <p:cNvSpPr/>
          <p:nvPr/>
        </p:nvSpPr>
        <p:spPr>
          <a:xfrm>
            <a:off x="4211960" y="5373216"/>
            <a:ext cx="678894" cy="678894"/>
          </a:xfrm>
          <a:prstGeom prst="triangle">
            <a:avLst/>
          </a:prstGeom>
        </p:spPr>
        <p:style>
          <a:lnRef idx="1">
            <a:schemeClr val="accent2"/>
          </a:lnRef>
          <a:fillRef idx="2">
            <a:schemeClr val="accent2"/>
          </a:fillRef>
          <a:effectRef idx="1">
            <a:schemeClr val="accent2"/>
          </a:effectRef>
          <a:fontRef idx="minor">
            <a:schemeClr val="dk1"/>
          </a:fontRef>
        </p:style>
      </p:sp>
      <p:sp>
        <p:nvSpPr>
          <p:cNvPr id="9" name="Rectangle 8"/>
          <p:cNvSpPr/>
          <p:nvPr/>
        </p:nvSpPr>
        <p:spPr>
          <a:xfrm>
            <a:off x="2123728" y="5023407"/>
            <a:ext cx="4896544" cy="349809"/>
          </a:xfrm>
          <a:prstGeom prst="rect">
            <a:avLst/>
          </a:prstGeom>
        </p:spPr>
        <p:style>
          <a:lnRef idx="1">
            <a:schemeClr val="accent2"/>
          </a:lnRef>
          <a:fillRef idx="2">
            <a:schemeClr val="accent2"/>
          </a:fillRef>
          <a:effectRef idx="1">
            <a:schemeClr val="accent2"/>
          </a:effectRef>
          <a:fontRef idx="minor">
            <a:schemeClr val="dk1"/>
          </a:fontRef>
        </p:style>
      </p:sp>
      <p:sp>
        <p:nvSpPr>
          <p:cNvPr id="10" name="Freeform 9"/>
          <p:cNvSpPr/>
          <p:nvPr/>
        </p:nvSpPr>
        <p:spPr>
          <a:xfrm>
            <a:off x="2123728" y="2564904"/>
            <a:ext cx="2086194" cy="2425916"/>
          </a:xfrm>
          <a:custGeom>
            <a:avLst/>
            <a:gdLst>
              <a:gd name="connsiteX0" fmla="*/ 0 w 1629346"/>
              <a:gd name="connsiteY0" fmla="*/ 271563 h 2425916"/>
              <a:gd name="connsiteX1" fmla="*/ 271563 w 1629346"/>
              <a:gd name="connsiteY1" fmla="*/ 0 h 2425916"/>
              <a:gd name="connsiteX2" fmla="*/ 1357783 w 1629346"/>
              <a:gd name="connsiteY2" fmla="*/ 0 h 2425916"/>
              <a:gd name="connsiteX3" fmla="*/ 1629346 w 1629346"/>
              <a:gd name="connsiteY3" fmla="*/ 271563 h 2425916"/>
              <a:gd name="connsiteX4" fmla="*/ 1629346 w 1629346"/>
              <a:gd name="connsiteY4" fmla="*/ 2154353 h 2425916"/>
              <a:gd name="connsiteX5" fmla="*/ 1357783 w 1629346"/>
              <a:gd name="connsiteY5" fmla="*/ 2425916 h 2425916"/>
              <a:gd name="connsiteX6" fmla="*/ 271563 w 1629346"/>
              <a:gd name="connsiteY6" fmla="*/ 2425916 h 2425916"/>
              <a:gd name="connsiteX7" fmla="*/ 0 w 1629346"/>
              <a:gd name="connsiteY7" fmla="*/ 2154353 h 2425916"/>
              <a:gd name="connsiteX8" fmla="*/ 0 w 1629346"/>
              <a:gd name="connsiteY8" fmla="*/ 271563 h 242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9346" h="2425916">
                <a:moveTo>
                  <a:pt x="0" y="271563"/>
                </a:moveTo>
                <a:cubicBezTo>
                  <a:pt x="0" y="121583"/>
                  <a:pt x="121583" y="0"/>
                  <a:pt x="271563" y="0"/>
                </a:cubicBezTo>
                <a:lnTo>
                  <a:pt x="1357783" y="0"/>
                </a:lnTo>
                <a:cubicBezTo>
                  <a:pt x="1507763" y="0"/>
                  <a:pt x="1629346" y="121583"/>
                  <a:pt x="1629346" y="271563"/>
                </a:cubicBezTo>
                <a:lnTo>
                  <a:pt x="1629346" y="2154353"/>
                </a:lnTo>
                <a:cubicBezTo>
                  <a:pt x="1629346" y="2304333"/>
                  <a:pt x="1507763" y="2425916"/>
                  <a:pt x="1357783" y="2425916"/>
                </a:cubicBezTo>
                <a:lnTo>
                  <a:pt x="271563" y="2425916"/>
                </a:lnTo>
                <a:cubicBezTo>
                  <a:pt x="121583" y="2425916"/>
                  <a:pt x="0" y="2304333"/>
                  <a:pt x="0" y="2154353"/>
                </a:cubicBezTo>
                <a:lnTo>
                  <a:pt x="0" y="271563"/>
                </a:lnTo>
                <a:close/>
              </a:path>
            </a:pathLst>
          </a:custGeom>
          <a:scene3d>
            <a:camera prst="orthographicFront">
              <a:rot lat="0" lon="0" rev="0"/>
            </a:camera>
            <a:lightRig rig="threePt" dir="t">
              <a:rot lat="0" lon="0" rev="1200000"/>
            </a:lightRig>
          </a:scene3d>
          <a:sp3d>
            <a:bevelT/>
            <a:bevelB/>
          </a:sp3d>
        </p:spPr>
        <p:style>
          <a:lnRef idx="0">
            <a:schemeClr val="accent2"/>
          </a:lnRef>
          <a:fillRef idx="3">
            <a:schemeClr val="accent2"/>
          </a:fillRef>
          <a:effectRef idx="3">
            <a:schemeClr val="accent2"/>
          </a:effectRef>
          <a:fontRef idx="minor">
            <a:schemeClr val="lt1"/>
          </a:fontRef>
        </p:style>
        <p:txBody>
          <a:bodyPr spcFirstLastPara="0" vert="horz" wrap="square" lIns="163358" tIns="163358" rIns="163358" bIns="163358" numCol="1" spcCol="1270" anchor="ctr" anchorCtr="0">
            <a:noAutofit/>
          </a:bodyPr>
          <a:lstStyle/>
          <a:p>
            <a:pPr lvl="0" algn="ctr" defTabSz="977900" rtl="0">
              <a:lnSpc>
                <a:spcPct val="90000"/>
              </a:lnSpc>
              <a:spcBef>
                <a:spcPct val="0"/>
              </a:spcBef>
              <a:spcAft>
                <a:spcPct val="35000"/>
              </a:spcAft>
            </a:pPr>
            <a:r>
              <a:rPr lang="en-AU" sz="2400" kern="1200" dirty="0" smtClean="0"/>
              <a:t>Not too expensive for defender</a:t>
            </a:r>
            <a:endParaRPr lang="en-AU" sz="2400" kern="1200" dirty="0"/>
          </a:p>
        </p:txBody>
      </p:sp>
      <p:sp>
        <p:nvSpPr>
          <p:cNvPr id="11" name="Freeform 10"/>
          <p:cNvSpPr/>
          <p:nvPr/>
        </p:nvSpPr>
        <p:spPr>
          <a:xfrm>
            <a:off x="4934076" y="2564904"/>
            <a:ext cx="2086195" cy="2425916"/>
          </a:xfrm>
          <a:custGeom>
            <a:avLst/>
            <a:gdLst>
              <a:gd name="connsiteX0" fmla="*/ 0 w 1629346"/>
              <a:gd name="connsiteY0" fmla="*/ 271563 h 2425916"/>
              <a:gd name="connsiteX1" fmla="*/ 271563 w 1629346"/>
              <a:gd name="connsiteY1" fmla="*/ 0 h 2425916"/>
              <a:gd name="connsiteX2" fmla="*/ 1357783 w 1629346"/>
              <a:gd name="connsiteY2" fmla="*/ 0 h 2425916"/>
              <a:gd name="connsiteX3" fmla="*/ 1629346 w 1629346"/>
              <a:gd name="connsiteY3" fmla="*/ 271563 h 2425916"/>
              <a:gd name="connsiteX4" fmla="*/ 1629346 w 1629346"/>
              <a:gd name="connsiteY4" fmla="*/ 2154353 h 2425916"/>
              <a:gd name="connsiteX5" fmla="*/ 1357783 w 1629346"/>
              <a:gd name="connsiteY5" fmla="*/ 2425916 h 2425916"/>
              <a:gd name="connsiteX6" fmla="*/ 271563 w 1629346"/>
              <a:gd name="connsiteY6" fmla="*/ 2425916 h 2425916"/>
              <a:gd name="connsiteX7" fmla="*/ 0 w 1629346"/>
              <a:gd name="connsiteY7" fmla="*/ 2154353 h 2425916"/>
              <a:gd name="connsiteX8" fmla="*/ 0 w 1629346"/>
              <a:gd name="connsiteY8" fmla="*/ 271563 h 242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9346" h="2425916">
                <a:moveTo>
                  <a:pt x="0" y="271563"/>
                </a:moveTo>
                <a:cubicBezTo>
                  <a:pt x="0" y="121583"/>
                  <a:pt x="121583" y="0"/>
                  <a:pt x="271563" y="0"/>
                </a:cubicBezTo>
                <a:lnTo>
                  <a:pt x="1357783" y="0"/>
                </a:lnTo>
                <a:cubicBezTo>
                  <a:pt x="1507763" y="0"/>
                  <a:pt x="1629346" y="121583"/>
                  <a:pt x="1629346" y="271563"/>
                </a:cubicBezTo>
                <a:lnTo>
                  <a:pt x="1629346" y="2154353"/>
                </a:lnTo>
                <a:cubicBezTo>
                  <a:pt x="1629346" y="2304333"/>
                  <a:pt x="1507763" y="2425916"/>
                  <a:pt x="1357783" y="2425916"/>
                </a:cubicBezTo>
                <a:lnTo>
                  <a:pt x="271563" y="2425916"/>
                </a:lnTo>
                <a:cubicBezTo>
                  <a:pt x="121583" y="2425916"/>
                  <a:pt x="0" y="2304333"/>
                  <a:pt x="0" y="2154353"/>
                </a:cubicBezTo>
                <a:lnTo>
                  <a:pt x="0" y="271563"/>
                </a:lnTo>
                <a:close/>
              </a:path>
            </a:pathLst>
          </a:custGeom>
          <a:scene3d>
            <a:camera prst="orthographicFront">
              <a:rot lat="0" lon="0" rev="0"/>
            </a:camera>
            <a:lightRig rig="threePt" dir="t">
              <a:rot lat="0" lon="0" rev="1200000"/>
            </a:lightRig>
          </a:scene3d>
          <a:sp3d>
            <a:bevelT/>
            <a:bevelB/>
          </a:sp3d>
        </p:spPr>
        <p:style>
          <a:lnRef idx="0">
            <a:schemeClr val="accent2"/>
          </a:lnRef>
          <a:fillRef idx="3">
            <a:schemeClr val="accent2"/>
          </a:fillRef>
          <a:effectRef idx="3">
            <a:schemeClr val="accent2"/>
          </a:effectRef>
          <a:fontRef idx="minor">
            <a:schemeClr val="lt1"/>
          </a:fontRef>
        </p:style>
        <p:txBody>
          <a:bodyPr spcFirstLastPara="0" vert="horz" wrap="square" lIns="163358" tIns="163358" rIns="163358" bIns="163358" numCol="1" spcCol="1270" anchor="ctr" anchorCtr="0">
            <a:noAutofit/>
          </a:bodyPr>
          <a:lstStyle/>
          <a:p>
            <a:pPr lvl="0" algn="ctr" defTabSz="977900" rtl="0">
              <a:lnSpc>
                <a:spcPct val="90000"/>
              </a:lnSpc>
              <a:spcBef>
                <a:spcPct val="0"/>
              </a:spcBef>
              <a:spcAft>
                <a:spcPct val="35000"/>
              </a:spcAft>
            </a:pPr>
            <a:r>
              <a:rPr lang="en-AU" sz="2400" kern="1200" dirty="0" smtClean="0"/>
              <a:t>Too expensive to be practical for attacker</a:t>
            </a:r>
            <a:endParaRPr lang="en-AU" sz="2400" kern="1200" dirty="0"/>
          </a:p>
        </p:txBody>
      </p:sp>
      <p:sp>
        <p:nvSpPr>
          <p:cNvPr id="12" name="Content Placeholder 2"/>
          <p:cNvSpPr>
            <a:spLocks noGrp="1"/>
          </p:cNvSpPr>
          <p:nvPr>
            <p:ph idx="1"/>
          </p:nvPr>
        </p:nvSpPr>
        <p:spPr>
          <a:xfrm>
            <a:off x="446856" y="1772816"/>
            <a:ext cx="8229600" cy="748680"/>
          </a:xfrm>
        </p:spPr>
        <p:txBody>
          <a:bodyPr/>
          <a:lstStyle/>
          <a:p>
            <a:pPr marL="0" indent="0">
              <a:buNone/>
            </a:pPr>
            <a:r>
              <a:rPr lang="en-AU" dirty="0" smtClean="0"/>
              <a:t>How strong should cryptography be?</a:t>
            </a:r>
          </a:p>
        </p:txBody>
      </p:sp>
    </p:spTree>
    <p:extLst>
      <p:ext uri="{BB962C8B-B14F-4D97-AF65-F5344CB8AC3E}">
        <p14:creationId xmlns:p14="http://schemas.microsoft.com/office/powerpoint/2010/main" val="415022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Message Integrity Controls (MIC)</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99438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Integrity</a:t>
            </a:r>
            <a:endParaRPr lang="en-AU" dirty="0"/>
          </a:p>
        </p:txBody>
      </p:sp>
      <p:sp>
        <p:nvSpPr>
          <p:cNvPr id="5" name="Content Placeholder 4"/>
          <p:cNvSpPr>
            <a:spLocks noGrp="1"/>
          </p:cNvSpPr>
          <p:nvPr>
            <p:ph idx="1"/>
          </p:nvPr>
        </p:nvSpPr>
        <p:spPr/>
        <p:txBody>
          <a:bodyPr>
            <a:normAutofit lnSpcReduction="10000"/>
          </a:bodyPr>
          <a:lstStyle/>
          <a:p>
            <a:r>
              <a:rPr lang="en-AU" dirty="0" smtClean="0"/>
              <a:t>Encryption is only partially effective without Integrity</a:t>
            </a:r>
          </a:p>
          <a:p>
            <a:r>
              <a:rPr lang="en-AU" dirty="0" smtClean="0"/>
              <a:t>Data modifications must be prevented (if possible) or detected</a:t>
            </a:r>
          </a:p>
          <a:p>
            <a:pPr lvl="1"/>
            <a:r>
              <a:rPr lang="en-AU" dirty="0" smtClean="0"/>
              <a:t>E.g. Network transmissions, writeable files and disks</a:t>
            </a:r>
          </a:p>
          <a:p>
            <a:r>
              <a:rPr lang="en-AU" dirty="0" smtClean="0"/>
              <a:t>Two change types: unintentional (e.g. line noise) and intentional (e.g. hack attempt)</a:t>
            </a:r>
            <a:endParaRPr lang="en-AU" dirty="0"/>
          </a:p>
        </p:txBody>
      </p:sp>
    </p:spTree>
    <p:extLst>
      <p:ext uri="{BB962C8B-B14F-4D97-AF65-F5344CB8AC3E}">
        <p14:creationId xmlns:p14="http://schemas.microsoft.com/office/powerpoint/2010/main" val="117857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or Digest</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2" cstate="print"/>
          <a:srcRect/>
          <a:stretch>
            <a:fillRect/>
          </a:stretch>
        </p:blipFill>
        <p:spPr bwMode="auto">
          <a:xfrm>
            <a:off x="1071538" y="1755339"/>
            <a:ext cx="1928826" cy="1928826"/>
          </a:xfrm>
          <a:prstGeom prst="rect">
            <a:avLst/>
          </a:prstGeom>
          <a:noFill/>
        </p:spPr>
      </p:pic>
      <p:sp>
        <p:nvSpPr>
          <p:cNvPr id="5" name="Right Arrow 4"/>
          <p:cNvSpPr/>
          <p:nvPr/>
        </p:nvSpPr>
        <p:spPr>
          <a:xfrm>
            <a:off x="3071802" y="2529015"/>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Anthony\AppData\Local\Microsoft\Windows\Temporary Internet Files\Content.IE5\EA0VDHQV\MCj04315260000[1].png"/>
          <p:cNvPicPr>
            <a:picLocks noChangeAspect="1" noChangeArrowheads="1"/>
          </p:cNvPicPr>
          <p:nvPr/>
        </p:nvPicPr>
        <p:blipFill>
          <a:blip r:embed="rId3" cstate="print"/>
          <a:srcRect/>
          <a:stretch>
            <a:fillRect/>
          </a:stretch>
        </p:blipFill>
        <p:spPr bwMode="auto">
          <a:xfrm>
            <a:off x="3714744" y="1826777"/>
            <a:ext cx="2000264" cy="2000264"/>
          </a:xfrm>
          <a:prstGeom prst="rect">
            <a:avLst/>
          </a:prstGeom>
          <a:noFill/>
        </p:spPr>
      </p:pic>
      <p:sp>
        <p:nvSpPr>
          <p:cNvPr id="7" name="Right Arrow 6"/>
          <p:cNvSpPr/>
          <p:nvPr/>
        </p:nvSpPr>
        <p:spPr>
          <a:xfrm>
            <a:off x="5786446" y="2541157"/>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1214414" y="3684165"/>
            <a:ext cx="1643074" cy="646331"/>
          </a:xfrm>
          <a:prstGeom prst="rect">
            <a:avLst/>
          </a:prstGeom>
          <a:noFill/>
        </p:spPr>
        <p:txBody>
          <a:bodyPr wrap="square" rtlCol="0">
            <a:spAutoFit/>
          </a:bodyPr>
          <a:lstStyle/>
          <a:p>
            <a:pPr algn="ctr"/>
            <a:r>
              <a:rPr lang="en-AU" dirty="0" smtClean="0"/>
              <a:t>Message</a:t>
            </a:r>
          </a:p>
          <a:p>
            <a:pPr algn="ctr"/>
            <a:r>
              <a:rPr lang="en-AU" dirty="0" smtClean="0"/>
              <a:t>(Not plaintext)</a:t>
            </a:r>
            <a:endParaRPr lang="en-AU" dirty="0"/>
          </a:p>
        </p:txBody>
      </p:sp>
      <p:sp>
        <p:nvSpPr>
          <p:cNvPr id="9" name="TextBox 8"/>
          <p:cNvSpPr txBox="1"/>
          <p:nvPr/>
        </p:nvSpPr>
        <p:spPr>
          <a:xfrm>
            <a:off x="3929058" y="3684165"/>
            <a:ext cx="1643074" cy="646331"/>
          </a:xfrm>
          <a:prstGeom prst="rect">
            <a:avLst/>
          </a:prstGeom>
          <a:noFill/>
        </p:spPr>
        <p:txBody>
          <a:bodyPr wrap="square" rtlCol="0">
            <a:spAutoFit/>
          </a:bodyPr>
          <a:lstStyle/>
          <a:p>
            <a:pPr algn="ctr"/>
            <a:r>
              <a:rPr lang="en-AU" dirty="0" smtClean="0"/>
              <a:t>Algorithm or Cipher</a:t>
            </a:r>
          </a:p>
        </p:txBody>
      </p:sp>
      <p:sp>
        <p:nvSpPr>
          <p:cNvPr id="10" name="TextBox 9"/>
          <p:cNvSpPr txBox="1"/>
          <p:nvPr/>
        </p:nvSpPr>
        <p:spPr>
          <a:xfrm>
            <a:off x="6572264" y="1898215"/>
            <a:ext cx="1285884" cy="1862048"/>
          </a:xfrm>
          <a:prstGeom prst="rect">
            <a:avLst/>
          </a:prstGeom>
          <a:noFill/>
        </p:spPr>
        <p:txBody>
          <a:bodyPr wrap="square" rtlCol="0">
            <a:spAutoFit/>
          </a:bodyPr>
          <a:lstStyle/>
          <a:p>
            <a:r>
              <a:rPr lang="en-AU" sz="11500" dirty="0" smtClean="0"/>
              <a:t>#</a:t>
            </a:r>
            <a:endParaRPr lang="en-AU" sz="11500" dirty="0"/>
          </a:p>
        </p:txBody>
      </p:sp>
      <p:sp>
        <p:nvSpPr>
          <p:cNvPr id="11" name="TextBox 10"/>
          <p:cNvSpPr txBox="1"/>
          <p:nvPr/>
        </p:nvSpPr>
        <p:spPr>
          <a:xfrm>
            <a:off x="6143636" y="3684165"/>
            <a:ext cx="1643074" cy="646331"/>
          </a:xfrm>
          <a:prstGeom prst="rect">
            <a:avLst/>
          </a:prstGeom>
          <a:noFill/>
        </p:spPr>
        <p:txBody>
          <a:bodyPr wrap="square" rtlCol="0">
            <a:spAutoFit/>
          </a:bodyPr>
          <a:lstStyle/>
          <a:p>
            <a:pPr algn="ctr"/>
            <a:r>
              <a:rPr lang="en-AU" dirty="0" smtClean="0"/>
              <a:t>Hash or Digest</a:t>
            </a:r>
          </a:p>
        </p:txBody>
      </p:sp>
      <p:sp>
        <p:nvSpPr>
          <p:cNvPr id="12" name="Content Placeholder 4"/>
          <p:cNvSpPr>
            <a:spLocks noGrp="1"/>
          </p:cNvSpPr>
          <p:nvPr>
            <p:ph idx="1"/>
          </p:nvPr>
        </p:nvSpPr>
        <p:spPr>
          <a:xfrm>
            <a:off x="457200" y="4398545"/>
            <a:ext cx="8229600" cy="1982783"/>
          </a:xfrm>
        </p:spPr>
        <p:txBody>
          <a:bodyPr>
            <a:normAutofit fontScale="92500" lnSpcReduction="10000"/>
          </a:bodyPr>
          <a:lstStyle/>
          <a:p>
            <a:r>
              <a:rPr lang="en-AU" dirty="0" smtClean="0"/>
              <a:t>Hash = Small, fixed length number</a:t>
            </a:r>
          </a:p>
          <a:p>
            <a:r>
              <a:rPr lang="en-AU" dirty="0" smtClean="0"/>
              <a:t>Changes if message changes</a:t>
            </a:r>
          </a:p>
          <a:p>
            <a:r>
              <a:rPr lang="en-AU" dirty="0" smtClean="0"/>
              <a:t>Not </a:t>
            </a:r>
            <a:r>
              <a:rPr lang="en-AU" dirty="0" smtClean="0"/>
              <a:t>practically possible </a:t>
            </a:r>
            <a:r>
              <a:rPr lang="en-AU" dirty="0" smtClean="0"/>
              <a:t>to derive message from hash</a:t>
            </a:r>
            <a:r>
              <a:rPr lang="en-AU" dirty="0"/>
              <a:t> </a:t>
            </a:r>
            <a:r>
              <a:rPr lang="en-AU" dirty="0" smtClean="0"/>
              <a:t>(i.e. No “decryption”)</a:t>
            </a:r>
          </a:p>
        </p:txBody>
      </p:sp>
    </p:spTree>
    <p:extLst>
      <p:ext uri="{BB962C8B-B14F-4D97-AF65-F5344CB8AC3E}">
        <p14:creationId xmlns:p14="http://schemas.microsoft.com/office/powerpoint/2010/main" val="115283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or Digest (cont.)</a:t>
            </a:r>
            <a:endParaRPr lang="en-AU" dirty="0"/>
          </a:p>
        </p:txBody>
      </p:sp>
      <p:sp>
        <p:nvSpPr>
          <p:cNvPr id="3" name="Content Placeholder 2"/>
          <p:cNvSpPr>
            <a:spLocks noGrp="1"/>
          </p:cNvSpPr>
          <p:nvPr>
            <p:ph idx="1"/>
          </p:nvPr>
        </p:nvSpPr>
        <p:spPr/>
        <p:txBody>
          <a:bodyPr/>
          <a:lstStyle/>
          <a:p>
            <a:r>
              <a:rPr lang="en-AU" dirty="0" smtClean="0"/>
              <a:t>Collision = ?</a:t>
            </a:r>
            <a:endParaRPr lang="en-AU" dirty="0"/>
          </a:p>
        </p:txBody>
      </p:sp>
    </p:spTree>
    <p:extLst>
      <p:ext uri="{BB962C8B-B14F-4D97-AF65-F5344CB8AC3E}">
        <p14:creationId xmlns:p14="http://schemas.microsoft.com/office/powerpoint/2010/main" val="136139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or Digest (cont.)</a:t>
            </a:r>
            <a:endParaRPr lang="en-AU" dirty="0"/>
          </a:p>
        </p:txBody>
      </p:sp>
      <p:sp>
        <p:nvSpPr>
          <p:cNvPr id="3" name="Content Placeholder 2"/>
          <p:cNvSpPr>
            <a:spLocks noGrp="1"/>
          </p:cNvSpPr>
          <p:nvPr>
            <p:ph idx="1"/>
          </p:nvPr>
        </p:nvSpPr>
        <p:spPr/>
        <p:txBody>
          <a:bodyPr/>
          <a:lstStyle/>
          <a:p>
            <a:r>
              <a:rPr lang="en-AU" dirty="0" smtClean="0"/>
              <a:t>Collision = Two messages hash to the same value</a:t>
            </a:r>
          </a:p>
          <a:p>
            <a:r>
              <a:rPr lang="en-AU" dirty="0" smtClean="0"/>
              <a:t>Not to be confused with Key Clustering</a:t>
            </a:r>
            <a:endParaRPr lang="en-AU" dirty="0"/>
          </a:p>
        </p:txBody>
      </p:sp>
    </p:spTree>
    <p:extLst>
      <p:ext uri="{BB962C8B-B14F-4D97-AF65-F5344CB8AC3E}">
        <p14:creationId xmlns:p14="http://schemas.microsoft.com/office/powerpoint/2010/main" val="84813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a:t>
            </a:r>
            <a:endParaRPr lang="en-AU" dirty="0"/>
          </a:p>
        </p:txBody>
      </p:sp>
      <p:sp>
        <p:nvSpPr>
          <p:cNvPr id="3" name="Content Placeholder 2"/>
          <p:cNvSpPr>
            <a:spLocks noGrp="1"/>
          </p:cNvSpPr>
          <p:nvPr>
            <p:ph idx="1"/>
          </p:nvPr>
        </p:nvSpPr>
        <p:spPr/>
        <p:txBody>
          <a:bodyPr>
            <a:normAutofit lnSpcReduction="10000"/>
          </a:bodyPr>
          <a:lstStyle/>
          <a:p>
            <a:r>
              <a:rPr lang="en-AU" dirty="0" smtClean="0"/>
              <a:t>Message Digest 5 (MD5)</a:t>
            </a:r>
          </a:p>
          <a:p>
            <a:pPr lvl="1"/>
            <a:r>
              <a:rPr lang="en-AU" dirty="0" smtClean="0"/>
              <a:t>?</a:t>
            </a:r>
          </a:p>
          <a:p>
            <a:pPr lvl="1">
              <a:buNone/>
            </a:pPr>
            <a:endParaRPr lang="en-AU" dirty="0" smtClean="0"/>
          </a:p>
          <a:p>
            <a:pPr lvl="1">
              <a:buNone/>
            </a:pPr>
            <a:endParaRPr lang="en-AU" dirty="0" smtClean="0"/>
          </a:p>
          <a:p>
            <a:r>
              <a:rPr lang="en-AU" dirty="0" smtClean="0"/>
              <a:t>Secure Hash Algorithm 1 (SHA-1)</a:t>
            </a:r>
          </a:p>
          <a:p>
            <a:pPr lvl="1"/>
            <a:r>
              <a:rPr lang="en-AU" dirty="0" smtClean="0"/>
              <a:t>?</a:t>
            </a:r>
          </a:p>
          <a:p>
            <a:pPr marL="457200" lvl="1" indent="0">
              <a:buNone/>
            </a:pPr>
            <a:r>
              <a:rPr lang="en-AU" dirty="0"/>
              <a:t/>
            </a:r>
            <a:br>
              <a:rPr lang="en-AU" dirty="0"/>
            </a:br>
            <a:endParaRPr lang="en-AU" dirty="0" smtClean="0"/>
          </a:p>
        </p:txBody>
      </p:sp>
    </p:spTree>
    <p:extLst>
      <p:ext uri="{BB962C8B-B14F-4D97-AF65-F5344CB8AC3E}">
        <p14:creationId xmlns:p14="http://schemas.microsoft.com/office/powerpoint/2010/main" val="378852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a:t>
            </a:r>
            <a:endParaRPr lang="en-AU" dirty="0"/>
          </a:p>
        </p:txBody>
      </p:sp>
      <p:sp>
        <p:nvSpPr>
          <p:cNvPr id="3" name="Content Placeholder 2"/>
          <p:cNvSpPr>
            <a:spLocks noGrp="1"/>
          </p:cNvSpPr>
          <p:nvPr>
            <p:ph idx="1"/>
          </p:nvPr>
        </p:nvSpPr>
        <p:spPr/>
        <p:txBody>
          <a:bodyPr>
            <a:normAutofit lnSpcReduction="10000"/>
          </a:bodyPr>
          <a:lstStyle/>
          <a:p>
            <a:r>
              <a:rPr lang="en-AU" dirty="0" smtClean="0"/>
              <a:t>Message Digest 5 (MD5)</a:t>
            </a:r>
          </a:p>
          <a:p>
            <a:pPr lvl="1"/>
            <a:r>
              <a:rPr lang="en-AU" dirty="0" smtClean="0"/>
              <a:t>128 bit hash</a:t>
            </a:r>
          </a:p>
          <a:p>
            <a:pPr lvl="1"/>
            <a:r>
              <a:rPr lang="en-AU" dirty="0" smtClean="0"/>
              <a:t>Common but being phased out</a:t>
            </a:r>
          </a:p>
          <a:p>
            <a:pPr lvl="1"/>
            <a:r>
              <a:rPr lang="en-AU" dirty="0" smtClean="0"/>
              <a:t>Derivative of older MD4 algorithm</a:t>
            </a:r>
          </a:p>
          <a:p>
            <a:r>
              <a:rPr lang="en-AU" dirty="0" smtClean="0"/>
              <a:t>Secure Hash Algorithm 1 (SHA-1)</a:t>
            </a:r>
          </a:p>
          <a:p>
            <a:pPr lvl="1"/>
            <a:r>
              <a:rPr lang="en-AU" dirty="0" smtClean="0"/>
              <a:t>160 bit hash</a:t>
            </a:r>
          </a:p>
          <a:p>
            <a:pPr lvl="1"/>
            <a:r>
              <a:rPr lang="en-AU" dirty="0" smtClean="0"/>
              <a:t>Replacement for MD5 but being replaced by ...</a:t>
            </a:r>
          </a:p>
        </p:txBody>
      </p:sp>
    </p:spTree>
    <p:extLst>
      <p:ext uri="{BB962C8B-B14F-4D97-AF65-F5344CB8AC3E}">
        <p14:creationId xmlns:p14="http://schemas.microsoft.com/office/powerpoint/2010/main" val="32285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 (cont.)</a:t>
            </a:r>
            <a:endParaRPr lang="en-AU" dirty="0"/>
          </a:p>
        </p:txBody>
      </p:sp>
      <p:sp>
        <p:nvSpPr>
          <p:cNvPr id="3" name="Content Placeholder 2"/>
          <p:cNvSpPr>
            <a:spLocks noGrp="1"/>
          </p:cNvSpPr>
          <p:nvPr>
            <p:ph idx="1"/>
          </p:nvPr>
        </p:nvSpPr>
        <p:spPr/>
        <p:txBody>
          <a:bodyPr/>
          <a:lstStyle/>
          <a:p>
            <a:r>
              <a:rPr lang="en-AU" dirty="0" smtClean="0"/>
              <a:t>SHA-256, 384, 512</a:t>
            </a:r>
          </a:p>
          <a:p>
            <a:pPr lvl="1"/>
            <a:r>
              <a:rPr lang="en-AU" dirty="0" smtClean="0"/>
              <a:t>?</a:t>
            </a:r>
          </a:p>
          <a:p>
            <a:pPr lvl="1"/>
            <a:endParaRPr lang="en-AU" dirty="0" smtClean="0"/>
          </a:p>
          <a:p>
            <a:pPr lvl="1"/>
            <a:endParaRPr lang="en-AU" dirty="0" smtClean="0"/>
          </a:p>
          <a:p>
            <a:pPr>
              <a:buNone/>
            </a:pPr>
            <a:endParaRPr lang="en-AU" dirty="0"/>
          </a:p>
        </p:txBody>
      </p:sp>
    </p:spTree>
    <p:extLst>
      <p:ext uri="{BB962C8B-B14F-4D97-AF65-F5344CB8AC3E}">
        <p14:creationId xmlns:p14="http://schemas.microsoft.com/office/powerpoint/2010/main" val="200159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 (cont.)</a:t>
            </a:r>
            <a:endParaRPr lang="en-AU" dirty="0"/>
          </a:p>
        </p:txBody>
      </p:sp>
      <p:sp>
        <p:nvSpPr>
          <p:cNvPr id="3" name="Content Placeholder 2"/>
          <p:cNvSpPr>
            <a:spLocks noGrp="1"/>
          </p:cNvSpPr>
          <p:nvPr>
            <p:ph idx="1"/>
          </p:nvPr>
        </p:nvSpPr>
        <p:spPr/>
        <p:txBody>
          <a:bodyPr>
            <a:normAutofit/>
          </a:bodyPr>
          <a:lstStyle/>
          <a:p>
            <a:r>
              <a:rPr lang="en-AU" dirty="0" smtClean="0"/>
              <a:t>SHA-256, 384, 512</a:t>
            </a:r>
          </a:p>
          <a:p>
            <a:pPr lvl="1"/>
            <a:r>
              <a:rPr lang="en-AU" dirty="0" smtClean="0"/>
              <a:t>256</a:t>
            </a:r>
            <a:r>
              <a:rPr lang="en-AU" dirty="0" smtClean="0"/>
              <a:t>, 384 or 512 bit </a:t>
            </a:r>
            <a:r>
              <a:rPr lang="en-AU" dirty="0" smtClean="0"/>
              <a:t>hashes for second SHA algorithm</a:t>
            </a:r>
            <a:endParaRPr lang="en-AU" dirty="0" smtClean="0"/>
          </a:p>
          <a:p>
            <a:pPr lvl="1"/>
            <a:r>
              <a:rPr lang="en-AU" dirty="0" smtClean="0"/>
              <a:t>Current best practice</a:t>
            </a:r>
          </a:p>
          <a:p>
            <a:endParaRPr lang="en-AU" dirty="0" smtClean="0"/>
          </a:p>
          <a:p>
            <a:r>
              <a:rPr lang="en-AU" dirty="0" smtClean="0"/>
              <a:t>SHA-3 </a:t>
            </a:r>
            <a:r>
              <a:rPr lang="en-AU" dirty="0" smtClean="0"/>
              <a:t>or “</a:t>
            </a:r>
            <a:r>
              <a:rPr lang="en-AU" dirty="0" err="1" smtClean="0"/>
              <a:t>Keccak</a:t>
            </a:r>
            <a:r>
              <a:rPr lang="en-AU" dirty="0" smtClean="0"/>
              <a:t>” finally selected</a:t>
            </a:r>
            <a:endParaRPr lang="en-AU" dirty="0" smtClean="0"/>
          </a:p>
          <a:p>
            <a:pPr lvl="1"/>
            <a:endParaRPr lang="en-AU" dirty="0" smtClean="0"/>
          </a:p>
          <a:p>
            <a:pPr>
              <a:buNone/>
            </a:pPr>
            <a:endParaRPr lang="en-AU" dirty="0"/>
          </a:p>
        </p:txBody>
      </p:sp>
    </p:spTree>
    <p:extLst>
      <p:ext uri="{BB962C8B-B14F-4D97-AF65-F5344CB8AC3E}">
        <p14:creationId xmlns:p14="http://schemas.microsoft.com/office/powerpoint/2010/main" val="81234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Unintentional Change </a:t>
            </a:r>
            <a:endParaRPr lang="en-AU" dirty="0"/>
          </a:p>
        </p:txBody>
      </p:sp>
      <p:sp>
        <p:nvSpPr>
          <p:cNvPr id="3" name="Content Placeholder 2"/>
          <p:cNvSpPr>
            <a:spLocks noGrp="1"/>
          </p:cNvSpPr>
          <p:nvPr>
            <p:ph idx="1"/>
          </p:nvPr>
        </p:nvSpPr>
        <p:spPr/>
        <p:txBody>
          <a:bodyPr/>
          <a:lstStyle/>
          <a:p>
            <a:r>
              <a:rPr lang="en-AU" dirty="0" smtClean="0"/>
              <a:t>Parity (e.g. RAID)</a:t>
            </a:r>
          </a:p>
          <a:p>
            <a:r>
              <a:rPr lang="en-AU" dirty="0" smtClean="0"/>
              <a:t>Cyclic Redundancy Check (CRC, e.g. </a:t>
            </a:r>
            <a:r>
              <a:rPr lang="en-AU" dirty="0" err="1" smtClean="0"/>
              <a:t>ZModem</a:t>
            </a:r>
            <a:r>
              <a:rPr lang="en-AU" dirty="0" smtClean="0"/>
              <a:t>)</a:t>
            </a:r>
          </a:p>
          <a:p>
            <a:r>
              <a:rPr lang="en-AU" dirty="0" smtClean="0"/>
              <a:t>Checksum </a:t>
            </a:r>
          </a:p>
          <a:p>
            <a:pPr>
              <a:buNone/>
            </a:pPr>
            <a:endParaRPr lang="en-AU" dirty="0" smtClean="0"/>
          </a:p>
        </p:txBody>
      </p:sp>
    </p:spTree>
    <p:extLst>
      <p:ext uri="{BB962C8B-B14F-4D97-AF65-F5344CB8AC3E}">
        <p14:creationId xmlns:p14="http://schemas.microsoft.com/office/powerpoint/2010/main" val="168479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Bigger Picture</a:t>
            </a:r>
            <a:endParaRPr lang="en-AU" dirty="0"/>
          </a:p>
        </p:txBody>
      </p:sp>
      <p:sp>
        <p:nvSpPr>
          <p:cNvPr id="3" name="Content Placeholder 2"/>
          <p:cNvSpPr>
            <a:spLocks noGrp="1"/>
          </p:cNvSpPr>
          <p:nvPr>
            <p:ph idx="1"/>
          </p:nvPr>
        </p:nvSpPr>
        <p:spPr/>
        <p:txBody>
          <a:bodyPr/>
          <a:lstStyle/>
          <a:p>
            <a:r>
              <a:rPr lang="en-AU" dirty="0" smtClean="0"/>
              <a:t>Cryptography</a:t>
            </a:r>
          </a:p>
          <a:p>
            <a:pPr lvl="1"/>
            <a:r>
              <a:rPr lang="en-AU" dirty="0" smtClean="0"/>
              <a:t>?</a:t>
            </a:r>
          </a:p>
          <a:p>
            <a:r>
              <a:rPr lang="en-AU" dirty="0" smtClean="0"/>
              <a:t>Cryptanalysis</a:t>
            </a:r>
          </a:p>
          <a:p>
            <a:pPr lvl="1"/>
            <a:r>
              <a:rPr lang="en-AU" dirty="0" smtClean="0"/>
              <a:t>?</a:t>
            </a:r>
          </a:p>
          <a:p>
            <a:r>
              <a:rPr lang="en-AU" dirty="0" smtClean="0"/>
              <a:t>Cryptology</a:t>
            </a:r>
          </a:p>
          <a:p>
            <a:pPr lvl="1"/>
            <a:r>
              <a:rPr lang="en-AU" dirty="0" smtClean="0"/>
              <a:t>?</a:t>
            </a:r>
            <a:endParaRPr lang="en-AU" dirty="0"/>
          </a:p>
        </p:txBody>
      </p:sp>
    </p:spTree>
    <p:extLst>
      <p:ext uri="{BB962C8B-B14F-4D97-AF65-F5344CB8AC3E}">
        <p14:creationId xmlns:p14="http://schemas.microsoft.com/office/powerpoint/2010/main" val="209847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a:t>
            </a:r>
            <a:endParaRPr lang="en-AU" dirty="0"/>
          </a:p>
        </p:txBody>
      </p:sp>
      <p:sp>
        <p:nvSpPr>
          <p:cNvPr id="3" name="Content Placeholder 2"/>
          <p:cNvSpPr>
            <a:spLocks noGrp="1"/>
          </p:cNvSpPr>
          <p:nvPr>
            <p:ph idx="1"/>
          </p:nvPr>
        </p:nvSpPr>
        <p:spPr/>
        <p:txBody>
          <a:bodyPr>
            <a:normAutofit lnSpcReduction="10000"/>
          </a:bodyPr>
          <a:lstStyle/>
          <a:p>
            <a:r>
              <a:rPr lang="en-AU" dirty="0" smtClean="0"/>
              <a:t>CBC-MAC = ?</a:t>
            </a:r>
            <a:br>
              <a:rPr lang="en-AU" dirty="0" smtClean="0"/>
            </a:br>
            <a:endParaRPr lang="en-AU" dirty="0" smtClean="0"/>
          </a:p>
          <a:p>
            <a:pPr marL="457200" lvl="1" indent="0">
              <a:buNone/>
            </a:pPr>
            <a:r>
              <a:rPr lang="en-AU" dirty="0"/>
              <a:t/>
            </a:r>
            <a:br>
              <a:rPr lang="en-AU" dirty="0"/>
            </a:br>
            <a:endParaRPr lang="en-AU" dirty="0" smtClean="0"/>
          </a:p>
          <a:p>
            <a:r>
              <a:rPr lang="en-AU" dirty="0" smtClean="0"/>
              <a:t>HMAC = ?</a:t>
            </a:r>
            <a:br>
              <a:rPr lang="en-AU" dirty="0" smtClean="0"/>
            </a:br>
            <a:endParaRPr lang="en-AU" dirty="0" smtClean="0"/>
          </a:p>
          <a:p>
            <a:pPr marL="457200" lvl="1" indent="0">
              <a:buNone/>
            </a:pPr>
            <a:r>
              <a:rPr lang="en-AU" dirty="0"/>
              <a:t/>
            </a:r>
            <a:br>
              <a:rPr lang="en-AU" dirty="0"/>
            </a:br>
            <a:endParaRPr lang="en-AU" dirty="0" smtClean="0"/>
          </a:p>
          <a:p>
            <a:pPr marL="457200" lvl="1" indent="0">
              <a:buNone/>
            </a:pPr>
            <a:r>
              <a:rPr lang="en-AU" dirty="0"/>
              <a:t> </a:t>
            </a:r>
            <a:endParaRPr lang="en-AU" dirty="0" smtClean="0"/>
          </a:p>
        </p:txBody>
      </p:sp>
    </p:spTree>
    <p:extLst>
      <p:ext uri="{BB962C8B-B14F-4D97-AF65-F5344CB8AC3E}">
        <p14:creationId xmlns:p14="http://schemas.microsoft.com/office/powerpoint/2010/main" val="423311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a:t>
            </a:r>
            <a:endParaRPr lang="en-AU" dirty="0"/>
          </a:p>
        </p:txBody>
      </p:sp>
      <p:sp>
        <p:nvSpPr>
          <p:cNvPr id="3" name="Content Placeholder 2"/>
          <p:cNvSpPr>
            <a:spLocks noGrp="1"/>
          </p:cNvSpPr>
          <p:nvPr>
            <p:ph idx="1"/>
          </p:nvPr>
        </p:nvSpPr>
        <p:spPr/>
        <p:txBody>
          <a:bodyPr>
            <a:normAutofit lnSpcReduction="10000"/>
          </a:bodyPr>
          <a:lstStyle/>
          <a:p>
            <a:r>
              <a:rPr lang="en-AU" dirty="0" smtClean="0"/>
              <a:t>CBC-MAC = Cipher Block Chaining Message Authenticity Code</a:t>
            </a:r>
          </a:p>
          <a:p>
            <a:pPr lvl="1"/>
            <a:r>
              <a:rPr lang="en-AU" dirty="0" smtClean="0"/>
              <a:t>Encrypt with secret key and an initial IV of </a:t>
            </a:r>
            <a:r>
              <a:rPr lang="en-AU" dirty="0"/>
              <a:t>0 </a:t>
            </a:r>
            <a:r>
              <a:rPr lang="en-AU" dirty="0" smtClean="0"/>
              <a:t>using CBC. Last block is MAC.</a:t>
            </a:r>
          </a:p>
          <a:p>
            <a:r>
              <a:rPr lang="en-AU" dirty="0" smtClean="0"/>
              <a:t>HMAC = Hash Message Authentication Code (a.k.a. Keyed-Hash MAC)</a:t>
            </a:r>
          </a:p>
          <a:p>
            <a:pPr lvl="1"/>
            <a:r>
              <a:rPr lang="en-AU" dirty="0" smtClean="0"/>
              <a:t>Generate hash (e.g. MD5 or SHA-1) of message concatenated to secret key</a:t>
            </a:r>
          </a:p>
          <a:p>
            <a:pPr lvl="1"/>
            <a:r>
              <a:rPr lang="en-AU" dirty="0" smtClean="0"/>
              <a:t>Faster than and replacing CBC-MAC</a:t>
            </a:r>
          </a:p>
        </p:txBody>
      </p:sp>
    </p:spTree>
    <p:extLst>
      <p:ext uri="{BB962C8B-B14F-4D97-AF65-F5344CB8AC3E}">
        <p14:creationId xmlns:p14="http://schemas.microsoft.com/office/powerpoint/2010/main" val="249204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 ?</a:t>
            </a:r>
            <a:br>
              <a:rPr lang="en-AU" dirty="0" smtClean="0"/>
            </a:br>
            <a:endParaRPr lang="en-AU" dirty="0" smtClean="0"/>
          </a:p>
          <a:p>
            <a:pPr lvl="1"/>
            <a:endParaRPr lang="en-AU" dirty="0"/>
          </a:p>
          <a:p>
            <a:pPr lvl="1"/>
            <a:endParaRPr lang="en-AU" dirty="0" smtClean="0"/>
          </a:p>
          <a:p>
            <a:endParaRPr lang="en-AU" dirty="0"/>
          </a:p>
          <a:p>
            <a:pPr lvl="1"/>
            <a:endParaRPr lang="en-AU" dirty="0" smtClean="0"/>
          </a:p>
          <a:p>
            <a:pPr lvl="1"/>
            <a:endParaRPr lang="en-AU" dirty="0"/>
          </a:p>
          <a:p>
            <a:pPr marL="457200" lvl="1" indent="0">
              <a:buNone/>
            </a:pPr>
            <a:r>
              <a:rPr lang="en-AU" dirty="0" smtClean="0"/>
              <a:t> </a:t>
            </a:r>
          </a:p>
          <a:p>
            <a:endParaRPr lang="en-AU" dirty="0"/>
          </a:p>
        </p:txBody>
      </p:sp>
    </p:spTree>
    <p:extLst>
      <p:ext uri="{BB962C8B-B14F-4D97-AF65-F5344CB8AC3E}">
        <p14:creationId xmlns:p14="http://schemas.microsoft.com/office/powerpoint/2010/main" val="372597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 Hash encrypted with the private key from a key pair</a:t>
            </a:r>
          </a:p>
          <a:p>
            <a:pPr lvl="1"/>
            <a:r>
              <a:rPr lang="en-AU" dirty="0" smtClean="0"/>
              <a:t>Slower than HMAC and CBC-MAC</a:t>
            </a:r>
          </a:p>
          <a:p>
            <a:pPr lvl="1"/>
            <a:r>
              <a:rPr lang="en-AU" dirty="0" smtClean="0"/>
              <a:t>Provides Non-repudiation and Proof of origin</a:t>
            </a:r>
          </a:p>
          <a:p>
            <a:r>
              <a:rPr lang="en-AU" dirty="0" smtClean="0"/>
              <a:t>Use</a:t>
            </a:r>
          </a:p>
          <a:p>
            <a:pPr lvl="1"/>
            <a:r>
              <a:rPr lang="en-AU" dirty="0" smtClean="0"/>
              <a:t>Receiver calculates hash of message</a:t>
            </a:r>
          </a:p>
          <a:p>
            <a:pPr lvl="1"/>
            <a:r>
              <a:rPr lang="en-AU" dirty="0" smtClean="0"/>
              <a:t>Decrypts hash using sender’s public key</a:t>
            </a:r>
          </a:p>
          <a:p>
            <a:pPr lvl="1"/>
            <a:r>
              <a:rPr lang="en-AU" dirty="0" smtClean="0"/>
              <a:t>Compares hashes</a:t>
            </a:r>
          </a:p>
          <a:p>
            <a:endParaRPr lang="en-AU" dirty="0"/>
          </a:p>
        </p:txBody>
      </p:sp>
    </p:spTree>
    <p:extLst>
      <p:ext uri="{BB962C8B-B14F-4D97-AF65-F5344CB8AC3E}">
        <p14:creationId xmlns:p14="http://schemas.microsoft.com/office/powerpoint/2010/main" val="340041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Message Integrity Controls (MIC) Sample Questions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90735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1</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file that stores configuration information for an application that runs as a highly privileged account is saved to the hard drive of a personal computer. The aim is to prevent or detect </a:t>
            </a:r>
            <a:r>
              <a:rPr lang="en-AU" dirty="0" smtClean="0"/>
              <a:t>file changes, </a:t>
            </a:r>
            <a:r>
              <a:rPr lang="en-AU" dirty="0" smtClean="0"/>
              <a:t>including those by local administrators. Assuming the program has exclusive access to a secure key store, which of the following would achieve this? </a:t>
            </a:r>
          </a:p>
          <a:p>
            <a:pPr>
              <a:buNone/>
            </a:pPr>
            <a:endParaRPr lang="en-AU" dirty="0" smtClean="0"/>
          </a:p>
          <a:p>
            <a:pPr>
              <a:buNone/>
            </a:pPr>
            <a:r>
              <a:rPr lang="en-AU" dirty="0" smtClean="0"/>
              <a:t>	A) No integrity function is necessary. Use file permissions to prevent modification by users.</a:t>
            </a:r>
          </a:p>
          <a:p>
            <a:pPr>
              <a:buNone/>
            </a:pPr>
            <a:r>
              <a:rPr lang="en-AU" dirty="0" smtClean="0"/>
              <a:t>	B) Use file permissions and an MD5 hash.</a:t>
            </a:r>
          </a:p>
          <a:p>
            <a:pPr>
              <a:buNone/>
            </a:pPr>
            <a:r>
              <a:rPr lang="en-AU" dirty="0" smtClean="0"/>
              <a:t>	C) Use file permissions and a SHA-1 hash.</a:t>
            </a:r>
          </a:p>
          <a:p>
            <a:pPr>
              <a:buNone/>
            </a:pPr>
            <a:r>
              <a:rPr lang="en-AU" dirty="0" smtClean="0"/>
              <a:t>	D) Use file permissions and a digital signature.</a:t>
            </a:r>
          </a:p>
          <a:p>
            <a:pPr>
              <a:buNone/>
            </a:pPr>
            <a:endParaRPr lang="en-AU" dirty="0"/>
          </a:p>
        </p:txBody>
      </p:sp>
    </p:spTree>
    <p:extLst>
      <p:ext uri="{BB962C8B-B14F-4D97-AF65-F5344CB8AC3E}">
        <p14:creationId xmlns:p14="http://schemas.microsoft.com/office/powerpoint/2010/main" val="26104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file that stores configuration information for an application that runs as a highly privileged account is saved to the hard drive of a personal computer. The aim is to prevent or detect </a:t>
            </a:r>
            <a:r>
              <a:rPr lang="en-AU" dirty="0" smtClean="0"/>
              <a:t>file changes, </a:t>
            </a:r>
            <a:r>
              <a:rPr lang="en-AU" dirty="0" smtClean="0"/>
              <a:t>including those by local administrators. Assuming the program has exclusive access to a secure key store, which of the following would achieve this? </a:t>
            </a:r>
          </a:p>
          <a:p>
            <a:pPr>
              <a:buNone/>
            </a:pPr>
            <a:endParaRPr lang="en-AU" dirty="0" smtClean="0"/>
          </a:p>
          <a:p>
            <a:pPr>
              <a:buNone/>
            </a:pPr>
            <a:r>
              <a:rPr lang="en-AU" dirty="0" smtClean="0"/>
              <a:t>	A) No integrity function is necessary. Use file permissions to prevent modification by users.</a:t>
            </a:r>
          </a:p>
          <a:p>
            <a:pPr>
              <a:buNone/>
            </a:pPr>
            <a:r>
              <a:rPr lang="en-AU" dirty="0" smtClean="0"/>
              <a:t>	B) Use file permissions and an MD5 hash.</a:t>
            </a:r>
          </a:p>
          <a:p>
            <a:pPr>
              <a:buNone/>
            </a:pPr>
            <a:r>
              <a:rPr lang="en-AU" dirty="0" smtClean="0"/>
              <a:t>	C) Use file permissions and a SHA-1 hash.</a:t>
            </a:r>
          </a:p>
          <a:p>
            <a:pPr>
              <a:buNone/>
            </a:pPr>
            <a:r>
              <a:rPr lang="en-AU" b="1" dirty="0" smtClean="0">
                <a:solidFill>
                  <a:schemeClr val="accent2"/>
                </a:solidFill>
              </a:rPr>
              <a:t>	D) Use file permissions and a digital signature.</a:t>
            </a:r>
          </a:p>
          <a:p>
            <a:pPr>
              <a:buNone/>
            </a:pPr>
            <a:endParaRPr lang="en-AU" dirty="0"/>
          </a:p>
        </p:txBody>
      </p:sp>
    </p:spTree>
    <p:extLst>
      <p:ext uri="{BB962C8B-B14F-4D97-AF65-F5344CB8AC3E}">
        <p14:creationId xmlns:p14="http://schemas.microsoft.com/office/powerpoint/2010/main" val="51789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game company developing a high volume, distributed online game wants to prevent spoofing of encrypted network communication. The game runs on a variety of older, slower consumer systems. The vendor cannot use a PKI and also wants to minimize support costs and customer effort. What should the vendor use?</a:t>
            </a:r>
          </a:p>
          <a:p>
            <a:pPr>
              <a:buNone/>
            </a:pPr>
            <a:endParaRPr lang="en-AU" dirty="0" smtClean="0"/>
          </a:p>
          <a:p>
            <a:pPr>
              <a:buNone/>
            </a:pPr>
            <a:r>
              <a:rPr lang="en-AU" dirty="0" smtClean="0"/>
              <a:t>	A) Nothing. TCP/IP includes built-in tamper detection and recovery.</a:t>
            </a:r>
          </a:p>
          <a:p>
            <a:pPr>
              <a:buNone/>
            </a:pPr>
            <a:r>
              <a:rPr lang="en-AU" dirty="0" smtClean="0"/>
              <a:t>	B) Encourage consumers to install and configure IPSec.</a:t>
            </a:r>
          </a:p>
          <a:p>
            <a:pPr>
              <a:buNone/>
            </a:pPr>
            <a:r>
              <a:rPr lang="en-AU" dirty="0" smtClean="0"/>
              <a:t>	C) Use HMAC for all communication.</a:t>
            </a:r>
          </a:p>
          <a:p>
            <a:pPr>
              <a:buNone/>
            </a:pPr>
            <a:r>
              <a:rPr lang="en-AU" dirty="0" smtClean="0"/>
              <a:t>	D) Use digital signatures for all communication.</a:t>
            </a:r>
          </a:p>
        </p:txBody>
      </p:sp>
    </p:spTree>
    <p:extLst>
      <p:ext uri="{BB962C8B-B14F-4D97-AF65-F5344CB8AC3E}">
        <p14:creationId xmlns:p14="http://schemas.microsoft.com/office/powerpoint/2010/main" val="23305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game company developing a high volume, distributed online game wants to prevent spoofing of encrypted network communication. The game runs on a variety of older, slower consumer systems. </a:t>
            </a:r>
            <a:r>
              <a:rPr lang="en-AU" dirty="0"/>
              <a:t>The vendor cannot use a PKI and also wants to minimize support costs and customer effort</a:t>
            </a:r>
            <a:r>
              <a:rPr lang="en-AU" dirty="0" smtClean="0"/>
              <a:t>. What should the vendor use?</a:t>
            </a:r>
          </a:p>
          <a:p>
            <a:pPr>
              <a:buNone/>
            </a:pPr>
            <a:endParaRPr lang="en-AU" dirty="0" smtClean="0"/>
          </a:p>
          <a:p>
            <a:pPr>
              <a:buNone/>
            </a:pPr>
            <a:r>
              <a:rPr lang="en-AU" dirty="0" smtClean="0"/>
              <a:t>	A) Nothing. TCP/IP includes built-in tamper detection and recovery.</a:t>
            </a:r>
          </a:p>
          <a:p>
            <a:pPr>
              <a:buNone/>
            </a:pPr>
            <a:r>
              <a:rPr lang="en-AU" dirty="0" smtClean="0"/>
              <a:t>	B) Encourage consumers to install and configure IPSec.</a:t>
            </a:r>
          </a:p>
          <a:p>
            <a:pPr>
              <a:buNone/>
            </a:pPr>
            <a:r>
              <a:rPr lang="en-AU" dirty="0" smtClean="0"/>
              <a:t>	</a:t>
            </a:r>
            <a:r>
              <a:rPr lang="en-AU" b="1" dirty="0" smtClean="0">
                <a:solidFill>
                  <a:schemeClr val="accent2"/>
                </a:solidFill>
              </a:rPr>
              <a:t>C) Use HMAC for all communication.</a:t>
            </a:r>
          </a:p>
          <a:p>
            <a:pPr>
              <a:buNone/>
            </a:pPr>
            <a:r>
              <a:rPr lang="en-AU" dirty="0" smtClean="0"/>
              <a:t>	D) Use digital signatures for all communication.</a:t>
            </a:r>
          </a:p>
        </p:txBody>
      </p:sp>
    </p:spTree>
    <p:extLst>
      <p:ext uri="{BB962C8B-B14F-4D97-AF65-F5344CB8AC3E}">
        <p14:creationId xmlns:p14="http://schemas.microsoft.com/office/powerpoint/2010/main" val="375598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Bill logs on to his Internet banking website to find a web browser error dialog saying the web site’s digital signature is invalid. What is the problem?</a:t>
            </a:r>
          </a:p>
          <a:p>
            <a:pPr>
              <a:buNone/>
            </a:pPr>
            <a:endParaRPr lang="en-AU" dirty="0" smtClean="0"/>
          </a:p>
          <a:p>
            <a:pPr>
              <a:buNone/>
            </a:pPr>
            <a:r>
              <a:rPr lang="en-AU" dirty="0" smtClean="0"/>
              <a:t>	A) Nothing. Bill should dismiss the error and continue with his banking.</a:t>
            </a:r>
          </a:p>
          <a:p>
            <a:pPr>
              <a:buNone/>
            </a:pPr>
            <a:r>
              <a:rPr lang="en-AU" dirty="0" smtClean="0"/>
              <a:t>	B) The decrypted hash of the web site details does not match that calculated by Bill’s browser. Bill should contact his bank. </a:t>
            </a:r>
          </a:p>
          <a:p>
            <a:pPr>
              <a:buNone/>
            </a:pPr>
            <a:r>
              <a:rPr lang="en-AU" b="1" dirty="0" smtClean="0"/>
              <a:t>	</a:t>
            </a:r>
            <a:r>
              <a:rPr lang="en-AU" dirty="0" smtClean="0"/>
              <a:t>C) The hash of the web site details does not match that calculated by Bill’s browser. Bill should contact his bank.</a:t>
            </a:r>
          </a:p>
          <a:p>
            <a:pPr>
              <a:buNone/>
            </a:pPr>
            <a:r>
              <a:rPr lang="en-AU" dirty="0" smtClean="0"/>
              <a:t>	D) The decrypted hash of the web site details does not match that stored on Bill’s computer. Bill should contact his bank.</a:t>
            </a:r>
          </a:p>
        </p:txBody>
      </p:sp>
    </p:spTree>
    <p:extLst>
      <p:ext uri="{BB962C8B-B14F-4D97-AF65-F5344CB8AC3E}">
        <p14:creationId xmlns:p14="http://schemas.microsoft.com/office/powerpoint/2010/main" val="9738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Bigger Picture</a:t>
            </a:r>
            <a:endParaRPr lang="en-AU" dirty="0"/>
          </a:p>
        </p:txBody>
      </p:sp>
      <p:sp>
        <p:nvSpPr>
          <p:cNvPr id="3" name="Content Placeholder 2"/>
          <p:cNvSpPr>
            <a:spLocks noGrp="1"/>
          </p:cNvSpPr>
          <p:nvPr>
            <p:ph idx="1"/>
          </p:nvPr>
        </p:nvSpPr>
        <p:spPr/>
        <p:txBody>
          <a:bodyPr>
            <a:normAutofit/>
          </a:bodyPr>
          <a:lstStyle/>
          <a:p>
            <a:r>
              <a:rPr lang="en-AU" dirty="0" smtClean="0"/>
              <a:t>Cryptography</a:t>
            </a:r>
          </a:p>
          <a:p>
            <a:pPr lvl="1"/>
            <a:r>
              <a:rPr lang="en-AU" dirty="0" smtClean="0"/>
              <a:t>How to protect data</a:t>
            </a:r>
          </a:p>
          <a:p>
            <a:r>
              <a:rPr lang="en-AU" dirty="0" smtClean="0"/>
              <a:t>Cryptanalysis</a:t>
            </a:r>
          </a:p>
          <a:p>
            <a:pPr lvl="1"/>
            <a:r>
              <a:rPr lang="en-AU" dirty="0" smtClean="0"/>
              <a:t>How to circumvent data protection</a:t>
            </a:r>
          </a:p>
          <a:p>
            <a:r>
              <a:rPr lang="en-AU" dirty="0" smtClean="0"/>
              <a:t>Cryptology</a:t>
            </a:r>
          </a:p>
          <a:p>
            <a:pPr lvl="1"/>
            <a:r>
              <a:rPr lang="en-AU" dirty="0" smtClean="0"/>
              <a:t>Both Cryptography and Cryptanalysis</a:t>
            </a:r>
          </a:p>
          <a:p>
            <a:r>
              <a:rPr lang="en-AU" dirty="0" smtClean="0"/>
              <a:t>Domain should be called “Cryptology”</a:t>
            </a:r>
            <a:endParaRPr lang="en-AU" dirty="0"/>
          </a:p>
        </p:txBody>
      </p:sp>
    </p:spTree>
    <p:extLst>
      <p:ext uri="{BB962C8B-B14F-4D97-AF65-F5344CB8AC3E}">
        <p14:creationId xmlns:p14="http://schemas.microsoft.com/office/powerpoint/2010/main" val="162964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Bill logs on to his Internet banking website to find a web browser error dialog saying the web site’s digital signature is invalid. What is the problem?</a:t>
            </a:r>
          </a:p>
          <a:p>
            <a:pPr>
              <a:buNone/>
            </a:pPr>
            <a:endParaRPr lang="en-AU" dirty="0" smtClean="0"/>
          </a:p>
          <a:p>
            <a:pPr>
              <a:buNone/>
            </a:pPr>
            <a:r>
              <a:rPr lang="en-AU" dirty="0" smtClean="0"/>
              <a:t>	A) Nothing. Bill should dismiss the error and continue with his banking.</a:t>
            </a:r>
          </a:p>
          <a:p>
            <a:pPr>
              <a:buNone/>
            </a:pPr>
            <a:r>
              <a:rPr lang="en-AU" dirty="0" smtClean="0">
                <a:solidFill>
                  <a:schemeClr val="accent2"/>
                </a:solidFill>
              </a:rPr>
              <a:t>	</a:t>
            </a:r>
            <a:r>
              <a:rPr lang="en-AU" b="1" dirty="0" smtClean="0">
                <a:solidFill>
                  <a:schemeClr val="accent2"/>
                </a:solidFill>
              </a:rPr>
              <a:t>B) The decrypted hash of the web site details does not match that calculated by Bill’s browser. Bill should contact his bank. </a:t>
            </a:r>
          </a:p>
          <a:p>
            <a:pPr>
              <a:buNone/>
            </a:pPr>
            <a:r>
              <a:rPr lang="en-AU" b="1" dirty="0" smtClean="0"/>
              <a:t>	</a:t>
            </a:r>
            <a:r>
              <a:rPr lang="en-AU" dirty="0" smtClean="0"/>
              <a:t>C) The hash of the web site details does not match that that calculated by Bill’s browser. Bill should contact his bank.</a:t>
            </a:r>
          </a:p>
          <a:p>
            <a:pPr>
              <a:buNone/>
            </a:pPr>
            <a:r>
              <a:rPr lang="en-AU" dirty="0" smtClean="0"/>
              <a:t>	D) The decrypted hash of the web site details does not match that stored on Bill’s computer. Bill should contact his bank.</a:t>
            </a:r>
          </a:p>
        </p:txBody>
      </p:sp>
    </p:spTree>
    <p:extLst>
      <p:ext uri="{BB962C8B-B14F-4D97-AF65-F5344CB8AC3E}">
        <p14:creationId xmlns:p14="http://schemas.microsoft.com/office/powerpoint/2010/main" val="255855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rmAutofit fontScale="40000" lnSpcReduction="20000"/>
          </a:bodyPr>
          <a:lstStyle/>
          <a:p>
            <a:pPr>
              <a:buNone/>
            </a:pPr>
            <a:r>
              <a:rPr lang="en-AU" sz="4800" dirty="0" smtClean="0"/>
              <a:t>	Ben supports the company sales tracking system. After hours sales are permitted but rare. One night he notices several identical sales coming from the same salesperson. The requests have valid digital signatures but Bill discovers Peter, the salesperson, is on leave and his private key is on his secure smart card in a locked, company safe. What could be occurring and how should the problem be fixed?</a:t>
            </a:r>
          </a:p>
          <a:p>
            <a:pPr>
              <a:buNone/>
            </a:pPr>
            <a:endParaRPr lang="en-AU" sz="4800" dirty="0" smtClean="0"/>
          </a:p>
          <a:p>
            <a:pPr>
              <a:buNone/>
            </a:pPr>
            <a:r>
              <a:rPr lang="en-AU" sz="4800" dirty="0" smtClean="0"/>
              <a:t>	A) Someone has captured sales off the network and replayed them. Trades should be modified to include a time stamp, sequence number or nonce.</a:t>
            </a:r>
          </a:p>
          <a:p>
            <a:pPr>
              <a:buNone/>
            </a:pPr>
            <a:r>
              <a:rPr lang="en-AU" sz="4800" dirty="0" smtClean="0"/>
              <a:t>	B) Someone is using another person’s private key to impersonate Peter. The system should be upgraded to use a stronger hash algorithm.</a:t>
            </a:r>
          </a:p>
          <a:p>
            <a:pPr>
              <a:buNone/>
            </a:pPr>
            <a:r>
              <a:rPr lang="en-AU" sz="4800" dirty="0" smtClean="0"/>
              <a:t>	C) Someone is using another person’s private key to impersonate Peter. Private keys should be reissued for all users of the system.</a:t>
            </a:r>
          </a:p>
          <a:p>
            <a:pPr>
              <a:buNone/>
            </a:pPr>
            <a:r>
              <a:rPr lang="en-AU" sz="4800" dirty="0" smtClean="0"/>
              <a:t>	D) Out of hours sales are illegal. The system should be modified to not allow out of hours trading.</a:t>
            </a:r>
          </a:p>
          <a:p>
            <a:pPr>
              <a:buNone/>
            </a:pPr>
            <a:endParaRPr lang="en-AU" dirty="0"/>
          </a:p>
        </p:txBody>
      </p:sp>
    </p:spTree>
    <p:extLst>
      <p:ext uri="{BB962C8B-B14F-4D97-AF65-F5344CB8AC3E}">
        <p14:creationId xmlns:p14="http://schemas.microsoft.com/office/powerpoint/2010/main" val="372622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40000" lnSpcReduction="20000"/>
          </a:bodyPr>
          <a:lstStyle/>
          <a:p>
            <a:pPr>
              <a:buNone/>
            </a:pPr>
            <a:r>
              <a:rPr lang="en-AU" sz="4800" dirty="0" smtClean="0"/>
              <a:t>	Ben supports the company sales tracking system. After hours sales are permitted but rare. One night he notices several identical sales coming from the same salesperson. The requests have valid digital signatures but Bill discovers Peter, the salesperson, is on leave and his private key is on his secure smart card in a locked, company safe. What could be occurring and how should the problem be fixed?</a:t>
            </a:r>
          </a:p>
          <a:p>
            <a:pPr>
              <a:buNone/>
            </a:pPr>
            <a:endParaRPr lang="en-AU" sz="4800" dirty="0" smtClean="0"/>
          </a:p>
          <a:p>
            <a:pPr>
              <a:buNone/>
            </a:pPr>
            <a:r>
              <a:rPr lang="en-AU" sz="4800" b="1" dirty="0" smtClean="0"/>
              <a:t>	</a:t>
            </a:r>
            <a:r>
              <a:rPr lang="en-AU" sz="4800" b="1" dirty="0" smtClean="0">
                <a:solidFill>
                  <a:schemeClr val="accent2"/>
                </a:solidFill>
              </a:rPr>
              <a:t>A) Someone has captured sales off the network and replayed them. Trades should be modified to include a time stamp, sequence number or nonce</a:t>
            </a:r>
            <a:r>
              <a:rPr lang="en-AU" sz="4800" dirty="0" smtClean="0">
                <a:solidFill>
                  <a:schemeClr val="accent2"/>
                </a:solidFill>
              </a:rPr>
              <a:t>.</a:t>
            </a:r>
          </a:p>
          <a:p>
            <a:pPr>
              <a:buNone/>
            </a:pPr>
            <a:r>
              <a:rPr lang="en-AU" sz="4800" dirty="0" smtClean="0"/>
              <a:t>	B) Someone is using another person’s private key to impersonate Peter. The system should be upgraded to use a stronger hash algorithm.</a:t>
            </a:r>
          </a:p>
          <a:p>
            <a:pPr>
              <a:buNone/>
            </a:pPr>
            <a:r>
              <a:rPr lang="en-AU" sz="4800" dirty="0" smtClean="0"/>
              <a:t>	C) Someone is using another person’s private key to impersonate Peter. Private keys should be reissued for all users of the system.</a:t>
            </a:r>
          </a:p>
          <a:p>
            <a:pPr>
              <a:buNone/>
            </a:pPr>
            <a:r>
              <a:rPr lang="en-AU" sz="4800" dirty="0" smtClean="0"/>
              <a:t>	D) Out of hours sales are illegal. The system should be modified to not allow out of hours trading.</a:t>
            </a:r>
          </a:p>
          <a:p>
            <a:pPr>
              <a:buNone/>
            </a:pPr>
            <a:endParaRPr lang="en-AU" dirty="0"/>
          </a:p>
        </p:txBody>
      </p:sp>
    </p:spTree>
    <p:extLst>
      <p:ext uri="{BB962C8B-B14F-4D97-AF65-F5344CB8AC3E}">
        <p14:creationId xmlns:p14="http://schemas.microsoft.com/office/powerpoint/2010/main" val="251224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A computerised document management system hashes the entirety of each document and later retrieves the stored document using the hash. After years of use, an operator receives an error saying that a new document is already in the system. Checks confirm the document has not previously been added. What is the problem?</a:t>
            </a:r>
          </a:p>
          <a:p>
            <a:pPr>
              <a:buNone/>
            </a:pPr>
            <a:endParaRPr lang="en-AU" dirty="0" smtClean="0"/>
          </a:p>
          <a:p>
            <a:pPr>
              <a:buNone/>
            </a:pPr>
            <a:r>
              <a:rPr lang="en-AU" dirty="0" smtClean="0"/>
              <a:t>	A) The document has previously been added under a different name.</a:t>
            </a:r>
          </a:p>
          <a:p>
            <a:pPr>
              <a:buNone/>
            </a:pPr>
            <a:r>
              <a:rPr lang="en-AU" dirty="0" smtClean="0"/>
              <a:t>	B) The document has not been added but there is a key clustering problem. The system should switch to a hashing algorithm less prone to key clustering.</a:t>
            </a:r>
          </a:p>
          <a:p>
            <a:pPr>
              <a:buNone/>
            </a:pPr>
            <a:r>
              <a:rPr lang="en-AU" dirty="0" smtClean="0"/>
              <a:t>	C) The document has not been added but there is a collision. The system should include additional identifiers, such as a second hash using a different algorithm or the document size.</a:t>
            </a:r>
          </a:p>
          <a:p>
            <a:pPr>
              <a:buNone/>
            </a:pPr>
            <a:r>
              <a:rPr lang="en-AU" dirty="0" smtClean="0"/>
              <a:t> 	D) The document has not been added but there is a collision. The system should switch to a symmetric cipher that produces a wider hash.</a:t>
            </a:r>
            <a:endParaRPr lang="en-AU" dirty="0"/>
          </a:p>
        </p:txBody>
      </p:sp>
    </p:spTree>
    <p:extLst>
      <p:ext uri="{BB962C8B-B14F-4D97-AF65-F5344CB8AC3E}">
        <p14:creationId xmlns:p14="http://schemas.microsoft.com/office/powerpoint/2010/main" val="83284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A computerised document management system hashes the entirety of each document and later retrieves the stored document using the hash. After years of use, an operator receives an error saying that a new document is already in the system. Checks confirm the document has not previously been added. What is the problem?</a:t>
            </a:r>
          </a:p>
          <a:p>
            <a:pPr>
              <a:buNone/>
            </a:pPr>
            <a:endParaRPr lang="en-AU" dirty="0" smtClean="0"/>
          </a:p>
          <a:p>
            <a:pPr>
              <a:buNone/>
            </a:pPr>
            <a:r>
              <a:rPr lang="en-AU" dirty="0" smtClean="0"/>
              <a:t>	A) The document has previously been added under a different name.</a:t>
            </a:r>
          </a:p>
          <a:p>
            <a:pPr>
              <a:buNone/>
            </a:pPr>
            <a:r>
              <a:rPr lang="en-AU" dirty="0" smtClean="0"/>
              <a:t>	B) The document has not been added but there is a key clustering problem. The system should switch to a hashing algorithm less prone to key clustering.</a:t>
            </a:r>
          </a:p>
          <a:p>
            <a:pPr>
              <a:buNone/>
            </a:pPr>
            <a:r>
              <a:rPr lang="en-AU" b="1" dirty="0" smtClean="0">
                <a:solidFill>
                  <a:schemeClr val="accent2"/>
                </a:solidFill>
              </a:rPr>
              <a:t>	C) The document has not been added but there is a collision. </a:t>
            </a:r>
            <a:r>
              <a:rPr lang="en-AU" b="1" dirty="0">
                <a:solidFill>
                  <a:schemeClr val="accent6"/>
                </a:solidFill>
              </a:rPr>
              <a:t>The system should include additional identifiers, such as a second hash using a different algorithm or the document size</a:t>
            </a:r>
            <a:r>
              <a:rPr lang="en-AU" b="1" dirty="0" smtClean="0">
                <a:solidFill>
                  <a:schemeClr val="accent6"/>
                </a:solidFill>
              </a:rPr>
              <a:t>.</a:t>
            </a:r>
          </a:p>
          <a:p>
            <a:pPr>
              <a:buNone/>
            </a:pPr>
            <a:r>
              <a:rPr lang="en-AU" b="1" dirty="0" smtClean="0">
                <a:solidFill>
                  <a:schemeClr val="accent6"/>
                </a:solidFill>
              </a:rPr>
              <a:t> </a:t>
            </a:r>
            <a:r>
              <a:rPr lang="en-AU" dirty="0" smtClean="0"/>
              <a:t>	D) The document has not been added but there is a collision. </a:t>
            </a:r>
            <a:r>
              <a:rPr lang="en-AU" dirty="0"/>
              <a:t>The system should switch to a symmetric cipher that produces a wider hash.</a:t>
            </a:r>
          </a:p>
        </p:txBody>
      </p:sp>
    </p:spTree>
    <p:extLst>
      <p:ext uri="{BB962C8B-B14F-4D97-AF65-F5344CB8AC3E}">
        <p14:creationId xmlns:p14="http://schemas.microsoft.com/office/powerpoint/2010/main" val="353265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Cryptanalysis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2376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 Vectors</a:t>
            </a:r>
            <a:endParaRPr lang="en-AU" dirty="0"/>
          </a:p>
        </p:txBody>
      </p:sp>
      <p:sp>
        <p:nvSpPr>
          <p:cNvPr id="3" name="Content Placeholder 2"/>
          <p:cNvSpPr>
            <a:spLocks noGrp="1"/>
          </p:cNvSpPr>
          <p:nvPr>
            <p:ph idx="1"/>
          </p:nvPr>
        </p:nvSpPr>
        <p:spPr/>
        <p:txBody>
          <a:bodyPr/>
          <a:lstStyle/>
          <a:p>
            <a:r>
              <a:rPr lang="en-AU" dirty="0" smtClean="0"/>
              <a:t>Algorithms</a:t>
            </a:r>
          </a:p>
          <a:p>
            <a:r>
              <a:rPr lang="en-AU" dirty="0" smtClean="0"/>
              <a:t>Key and Key Management</a:t>
            </a:r>
          </a:p>
          <a:p>
            <a:r>
              <a:rPr lang="en-AU" dirty="0" smtClean="0"/>
              <a:t>Implementation</a:t>
            </a:r>
          </a:p>
          <a:p>
            <a:r>
              <a:rPr lang="en-AU" dirty="0" smtClean="0"/>
              <a:t>Data (i.e. Plaintext or ciphertext)</a:t>
            </a:r>
          </a:p>
          <a:p>
            <a:r>
              <a:rPr lang="en-AU" dirty="0" smtClean="0"/>
              <a:t>People (e.g. Social engineering)</a:t>
            </a:r>
          </a:p>
          <a:p>
            <a:endParaRPr lang="en-AU" dirty="0"/>
          </a:p>
        </p:txBody>
      </p:sp>
    </p:spTree>
    <p:extLst>
      <p:ext uri="{BB962C8B-B14F-4D97-AF65-F5344CB8AC3E}">
        <p14:creationId xmlns:p14="http://schemas.microsoft.com/office/powerpoint/2010/main" val="13655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Brute Force Attack</a:t>
            </a:r>
            <a:endParaRPr lang="en-AU" dirty="0"/>
          </a:p>
        </p:txBody>
      </p:sp>
      <p:sp>
        <p:nvSpPr>
          <p:cNvPr id="3" name="Content Placeholder 2"/>
          <p:cNvSpPr>
            <a:spLocks noGrp="1"/>
          </p:cNvSpPr>
          <p:nvPr>
            <p:ph idx="1"/>
          </p:nvPr>
        </p:nvSpPr>
        <p:spPr/>
        <p:txBody>
          <a:bodyPr/>
          <a:lstStyle/>
          <a:p>
            <a:r>
              <a:rPr lang="en-AU" dirty="0" smtClean="0"/>
              <a:t>Brute force attack = ?</a:t>
            </a:r>
            <a:br>
              <a:rPr lang="en-AU" dirty="0" smtClean="0"/>
            </a:br>
            <a:endParaRPr lang="en-AU" dirty="0" smtClean="0"/>
          </a:p>
          <a:p>
            <a:r>
              <a:rPr lang="en-AU" dirty="0" smtClean="0"/>
              <a:t>Work factor = ?</a:t>
            </a:r>
          </a:p>
        </p:txBody>
      </p:sp>
    </p:spTree>
    <p:extLst>
      <p:ext uri="{BB962C8B-B14F-4D97-AF65-F5344CB8AC3E}">
        <p14:creationId xmlns:p14="http://schemas.microsoft.com/office/powerpoint/2010/main" val="237501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Brute Force Attack</a:t>
            </a:r>
            <a:endParaRPr lang="en-AU" dirty="0"/>
          </a:p>
        </p:txBody>
      </p:sp>
      <p:sp>
        <p:nvSpPr>
          <p:cNvPr id="3" name="Content Placeholder 2"/>
          <p:cNvSpPr>
            <a:spLocks noGrp="1"/>
          </p:cNvSpPr>
          <p:nvPr>
            <p:ph idx="1"/>
          </p:nvPr>
        </p:nvSpPr>
        <p:spPr/>
        <p:txBody>
          <a:bodyPr/>
          <a:lstStyle/>
          <a:p>
            <a:r>
              <a:rPr lang="en-AU" dirty="0" smtClean="0"/>
              <a:t>Brute force attack = Trying every possible key</a:t>
            </a:r>
          </a:p>
          <a:p>
            <a:r>
              <a:rPr lang="en-AU" dirty="0" smtClean="0"/>
              <a:t>Work factor = Computation required to break encryption or decryption</a:t>
            </a:r>
          </a:p>
          <a:p>
            <a:r>
              <a:rPr lang="en-AU" dirty="0" smtClean="0"/>
              <a:t>Moore’s Law</a:t>
            </a:r>
          </a:p>
          <a:p>
            <a:r>
              <a:rPr lang="en-AU" dirty="0" smtClean="0"/>
              <a:t>Increase measured in MIPS/year</a:t>
            </a:r>
          </a:p>
        </p:txBody>
      </p:sp>
    </p:spTree>
    <p:extLst>
      <p:ext uri="{BB962C8B-B14F-4D97-AF65-F5344CB8AC3E}">
        <p14:creationId xmlns:p14="http://schemas.microsoft.com/office/powerpoint/2010/main" val="55307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Plaintext Attack Vectors</a:t>
            </a:r>
            <a:endParaRPr lang="en-AU" dirty="0"/>
          </a:p>
        </p:txBody>
      </p:sp>
      <p:sp>
        <p:nvSpPr>
          <p:cNvPr id="5" name="Content Placeholder 4"/>
          <p:cNvSpPr>
            <a:spLocks noGrp="1"/>
          </p:cNvSpPr>
          <p:nvPr>
            <p:ph idx="1"/>
          </p:nvPr>
        </p:nvSpPr>
        <p:spPr/>
        <p:txBody>
          <a:bodyPr>
            <a:normAutofit lnSpcReduction="10000"/>
          </a:bodyPr>
          <a:lstStyle/>
          <a:p>
            <a:r>
              <a:rPr lang="en-AU" dirty="0" smtClean="0"/>
              <a:t>Known plaintext = ?</a:t>
            </a:r>
            <a:br>
              <a:rPr lang="en-AU" dirty="0" smtClean="0"/>
            </a:br>
            <a:endParaRPr lang="en-AU" dirty="0" smtClean="0"/>
          </a:p>
          <a:p>
            <a:r>
              <a:rPr lang="en-AU" dirty="0" smtClean="0"/>
              <a:t>Chosen plaintext = ?</a:t>
            </a:r>
            <a:r>
              <a:rPr lang="en-AU" dirty="0"/>
              <a:t/>
            </a:r>
            <a:br>
              <a:rPr lang="en-AU" dirty="0"/>
            </a:br>
            <a:endParaRPr lang="en-AU" dirty="0" smtClean="0"/>
          </a:p>
          <a:p>
            <a:pPr lvl="1"/>
            <a:endParaRPr lang="en-AU" dirty="0" smtClean="0"/>
          </a:p>
          <a:p>
            <a:r>
              <a:rPr lang="en-AU" dirty="0" smtClean="0"/>
              <a:t>Adaptive chosen plaintext = ?</a:t>
            </a:r>
            <a:br>
              <a:rPr lang="en-AU" dirty="0" smtClean="0"/>
            </a:br>
            <a:r>
              <a:rPr lang="en-AU" dirty="0" smtClean="0"/>
              <a:t/>
            </a:r>
            <a:br>
              <a:rPr lang="en-AU" dirty="0" smtClean="0"/>
            </a:br>
            <a:endParaRPr lang="en-AU" dirty="0" smtClean="0"/>
          </a:p>
        </p:txBody>
      </p:sp>
    </p:spTree>
    <p:extLst>
      <p:ext uri="{BB962C8B-B14F-4D97-AF65-F5344CB8AC3E}">
        <p14:creationId xmlns:p14="http://schemas.microsoft.com/office/powerpoint/2010/main" val="318639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Keep In Mind …</a:t>
            </a:r>
            <a:endParaRPr lang="en-AU" dirty="0"/>
          </a:p>
        </p:txBody>
      </p:sp>
      <p:sp>
        <p:nvSpPr>
          <p:cNvPr id="3" name="Content Placeholder 2"/>
          <p:cNvSpPr>
            <a:spLocks noGrp="1"/>
          </p:cNvSpPr>
          <p:nvPr>
            <p:ph idx="1"/>
          </p:nvPr>
        </p:nvSpPr>
        <p:spPr/>
        <p:txBody>
          <a:bodyPr/>
          <a:lstStyle/>
          <a:p>
            <a:r>
              <a:rPr lang="en-AU" dirty="0" smtClean="0"/>
              <a:t>Cryptography is mathematically precise, security is not</a:t>
            </a:r>
          </a:p>
          <a:p>
            <a:r>
              <a:rPr lang="en-AU" dirty="0" smtClean="0"/>
              <a:t>Often faults are with implementation, particularly Key and IV Management</a:t>
            </a:r>
          </a:p>
          <a:p>
            <a:r>
              <a:rPr lang="en-AU" dirty="0" smtClean="0"/>
              <a:t>Using cryptography adds additional threats</a:t>
            </a:r>
          </a:p>
          <a:p>
            <a:r>
              <a:rPr lang="en-AU" dirty="0" smtClean="0"/>
              <a:t>Algorithms evolve</a:t>
            </a:r>
            <a:endParaRPr lang="en-AU" dirty="0"/>
          </a:p>
        </p:txBody>
      </p:sp>
    </p:spTree>
    <p:extLst>
      <p:ext uri="{BB962C8B-B14F-4D97-AF65-F5344CB8AC3E}">
        <p14:creationId xmlns:p14="http://schemas.microsoft.com/office/powerpoint/2010/main" val="303222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Plaintext </a:t>
            </a:r>
            <a:r>
              <a:rPr lang="en-AU" dirty="0" smtClean="0"/>
              <a:t>Attack Vectors</a:t>
            </a:r>
            <a:endParaRPr lang="en-AU" dirty="0"/>
          </a:p>
        </p:txBody>
      </p:sp>
      <p:sp>
        <p:nvSpPr>
          <p:cNvPr id="5" name="Content Placeholder 4"/>
          <p:cNvSpPr>
            <a:spLocks noGrp="1"/>
          </p:cNvSpPr>
          <p:nvPr>
            <p:ph idx="1"/>
          </p:nvPr>
        </p:nvSpPr>
        <p:spPr/>
        <p:txBody>
          <a:bodyPr>
            <a:normAutofit lnSpcReduction="10000"/>
          </a:bodyPr>
          <a:lstStyle/>
          <a:p>
            <a:r>
              <a:rPr lang="en-AU" dirty="0" smtClean="0"/>
              <a:t>Known plaintext = Attacker has both plaintext and ciphertext and derives key</a:t>
            </a:r>
          </a:p>
          <a:p>
            <a:r>
              <a:rPr lang="en-AU" dirty="0" smtClean="0"/>
              <a:t>Chosen plaintext = Attacker can encrypt plaintext and see results to help derive key</a:t>
            </a:r>
          </a:p>
          <a:p>
            <a:pPr lvl="1"/>
            <a:r>
              <a:rPr lang="en-AU" dirty="0" smtClean="0"/>
              <a:t>E.g. Using distributed public key </a:t>
            </a:r>
          </a:p>
          <a:p>
            <a:r>
              <a:rPr lang="en-AU" dirty="0" smtClean="0"/>
              <a:t>Adaptive chosen plaintext = As “chosen plaintext” but selects specific plaintext each time to help derive key</a:t>
            </a:r>
          </a:p>
        </p:txBody>
      </p:sp>
    </p:spTree>
    <p:extLst>
      <p:ext uri="{BB962C8B-B14F-4D97-AF65-F5344CB8AC3E}">
        <p14:creationId xmlns:p14="http://schemas.microsoft.com/office/powerpoint/2010/main" val="351292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Ciphertext Attack Vectors</a:t>
            </a:r>
            <a:endParaRPr lang="en-AU" dirty="0"/>
          </a:p>
        </p:txBody>
      </p:sp>
      <p:sp>
        <p:nvSpPr>
          <p:cNvPr id="3" name="Content Placeholder 2"/>
          <p:cNvSpPr>
            <a:spLocks noGrp="1"/>
          </p:cNvSpPr>
          <p:nvPr>
            <p:ph idx="1"/>
          </p:nvPr>
        </p:nvSpPr>
        <p:spPr/>
        <p:txBody>
          <a:bodyPr>
            <a:normAutofit lnSpcReduction="10000"/>
          </a:bodyPr>
          <a:lstStyle/>
          <a:p>
            <a:r>
              <a:rPr lang="en-AU" dirty="0" smtClean="0"/>
              <a:t>Known ciphertext = ?</a:t>
            </a:r>
            <a:br>
              <a:rPr lang="en-AU" dirty="0" smtClean="0"/>
            </a:br>
            <a:endParaRPr lang="en-AU" dirty="0" smtClean="0"/>
          </a:p>
          <a:p>
            <a:r>
              <a:rPr lang="en-AU" dirty="0" smtClean="0"/>
              <a:t>Chosen ciphertext = ?</a:t>
            </a:r>
            <a:r>
              <a:rPr lang="en-AU" dirty="0"/>
              <a:t/>
            </a:r>
            <a:br>
              <a:rPr lang="en-AU" dirty="0"/>
            </a:br>
            <a:r>
              <a:rPr lang="en-AU" dirty="0" smtClean="0"/>
              <a:t/>
            </a:r>
            <a:br>
              <a:rPr lang="en-AU" dirty="0" smtClean="0"/>
            </a:br>
            <a:endParaRPr lang="en-AU" dirty="0" smtClean="0"/>
          </a:p>
          <a:p>
            <a:r>
              <a:rPr lang="en-AU" dirty="0" smtClean="0"/>
              <a:t>Adaptive chosen ciphertext = ?</a:t>
            </a:r>
            <a:r>
              <a:rPr lang="en-AU" dirty="0"/>
              <a:t/>
            </a:r>
            <a:br>
              <a:rPr lang="en-AU" dirty="0"/>
            </a:br>
            <a:r>
              <a:rPr lang="en-AU" dirty="0" smtClean="0"/>
              <a:t/>
            </a:r>
            <a:br>
              <a:rPr lang="en-AU" dirty="0" smtClean="0"/>
            </a:br>
            <a:endParaRPr lang="en-AU" dirty="0" smtClean="0"/>
          </a:p>
        </p:txBody>
      </p:sp>
    </p:spTree>
    <p:extLst>
      <p:ext uri="{BB962C8B-B14F-4D97-AF65-F5344CB8AC3E}">
        <p14:creationId xmlns:p14="http://schemas.microsoft.com/office/powerpoint/2010/main" val="30532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Ciphertext Attack Vectors</a:t>
            </a:r>
            <a:endParaRPr lang="en-AU" dirty="0"/>
          </a:p>
        </p:txBody>
      </p:sp>
      <p:sp>
        <p:nvSpPr>
          <p:cNvPr id="3" name="Content Placeholder 2"/>
          <p:cNvSpPr>
            <a:spLocks noGrp="1"/>
          </p:cNvSpPr>
          <p:nvPr>
            <p:ph idx="1"/>
          </p:nvPr>
        </p:nvSpPr>
        <p:spPr/>
        <p:txBody>
          <a:bodyPr>
            <a:normAutofit lnSpcReduction="10000"/>
          </a:bodyPr>
          <a:lstStyle/>
          <a:p>
            <a:r>
              <a:rPr lang="en-AU" dirty="0" smtClean="0"/>
              <a:t>Known ciphertext = Attacker knows ciphertext only. Very difficult attack.</a:t>
            </a:r>
          </a:p>
          <a:p>
            <a:r>
              <a:rPr lang="en-AU" dirty="0" smtClean="0"/>
              <a:t>Chosen ciphertext = Attacker can decrypt ciphertext and see results to help derive key.</a:t>
            </a:r>
          </a:p>
          <a:p>
            <a:r>
              <a:rPr lang="en-AU" dirty="0" smtClean="0"/>
              <a:t>Adaptive chosen ciphertext = As “chosen ciphertext” but attacker selects specific ciphertext each time to help derive key</a:t>
            </a:r>
          </a:p>
          <a:p>
            <a:endParaRPr lang="en-AU" dirty="0"/>
          </a:p>
        </p:txBody>
      </p:sp>
    </p:spTree>
    <p:extLst>
      <p:ext uri="{BB962C8B-B14F-4D97-AF65-F5344CB8AC3E}">
        <p14:creationId xmlns:p14="http://schemas.microsoft.com/office/powerpoint/2010/main" val="178713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Lots of other attacks possible</a:t>
            </a:r>
            <a:endParaRPr lang="en-AU" dirty="0"/>
          </a:p>
        </p:txBody>
      </p:sp>
      <p:sp>
        <p:nvSpPr>
          <p:cNvPr id="3" name="Content Placeholder 2"/>
          <p:cNvSpPr>
            <a:spLocks noGrp="1"/>
          </p:cNvSpPr>
          <p:nvPr>
            <p:ph idx="1"/>
          </p:nvPr>
        </p:nvSpPr>
        <p:spPr/>
        <p:txBody>
          <a:bodyPr/>
          <a:lstStyle/>
          <a:p>
            <a:r>
              <a:rPr lang="en-AU" dirty="0" smtClean="0"/>
              <a:t>E.g.:</a:t>
            </a:r>
          </a:p>
          <a:p>
            <a:r>
              <a:rPr lang="en-AU" dirty="0" smtClean="0"/>
              <a:t>Frequency analysis = patterns</a:t>
            </a:r>
          </a:p>
          <a:p>
            <a:r>
              <a:rPr lang="en-AU" dirty="0" smtClean="0"/>
              <a:t>Algebraic analysis = faults in algorithm itself</a:t>
            </a:r>
            <a:endParaRPr lang="en-AU" dirty="0"/>
          </a:p>
        </p:txBody>
      </p:sp>
    </p:spTree>
    <p:extLst>
      <p:ext uri="{BB962C8B-B14F-4D97-AF65-F5344CB8AC3E}">
        <p14:creationId xmlns:p14="http://schemas.microsoft.com/office/powerpoint/2010/main" val="86738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Attacks on Hash Functions</a:t>
            </a:r>
            <a:endParaRPr lang="en-AU" dirty="0"/>
          </a:p>
        </p:txBody>
      </p:sp>
      <p:sp>
        <p:nvSpPr>
          <p:cNvPr id="3" name="Content Placeholder 2"/>
          <p:cNvSpPr>
            <a:spLocks noGrp="1"/>
          </p:cNvSpPr>
          <p:nvPr>
            <p:ph idx="1"/>
          </p:nvPr>
        </p:nvSpPr>
        <p:spPr/>
        <p:txBody>
          <a:bodyPr/>
          <a:lstStyle/>
          <a:p>
            <a:r>
              <a:rPr lang="en-AU" dirty="0" smtClean="0"/>
              <a:t>Dictionary Attacks = ?</a:t>
            </a:r>
            <a:br>
              <a:rPr lang="en-AU" dirty="0" smtClean="0"/>
            </a:br>
            <a:endParaRPr lang="en-AU" dirty="0" smtClean="0"/>
          </a:p>
          <a:p>
            <a:r>
              <a:rPr lang="en-AU" dirty="0" smtClean="0"/>
              <a:t>Rainbow Table = ?</a:t>
            </a:r>
            <a:br>
              <a:rPr lang="en-AU" dirty="0" smtClean="0"/>
            </a:br>
            <a:endParaRPr lang="en-AU" dirty="0" smtClean="0"/>
          </a:p>
          <a:p>
            <a:r>
              <a:rPr lang="en-AU" dirty="0" smtClean="0"/>
              <a:t>Birthday Attacks = ?</a:t>
            </a:r>
          </a:p>
        </p:txBody>
      </p:sp>
    </p:spTree>
    <p:extLst>
      <p:ext uri="{BB962C8B-B14F-4D97-AF65-F5344CB8AC3E}">
        <p14:creationId xmlns:p14="http://schemas.microsoft.com/office/powerpoint/2010/main" val="20913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Attacks on Hash Functions</a:t>
            </a:r>
            <a:endParaRPr lang="en-AU" dirty="0"/>
          </a:p>
        </p:txBody>
      </p:sp>
      <p:sp>
        <p:nvSpPr>
          <p:cNvPr id="3" name="Content Placeholder 2"/>
          <p:cNvSpPr>
            <a:spLocks noGrp="1"/>
          </p:cNvSpPr>
          <p:nvPr>
            <p:ph idx="1"/>
          </p:nvPr>
        </p:nvSpPr>
        <p:spPr/>
        <p:txBody>
          <a:bodyPr/>
          <a:lstStyle/>
          <a:p>
            <a:r>
              <a:rPr lang="en-AU" dirty="0" smtClean="0"/>
              <a:t>Dictionary Attacks = Using hashes of </a:t>
            </a:r>
            <a:r>
              <a:rPr lang="en-AU" dirty="0"/>
              <a:t>common known messages</a:t>
            </a:r>
            <a:endParaRPr lang="en-AU" dirty="0" smtClean="0"/>
          </a:p>
          <a:p>
            <a:r>
              <a:rPr lang="en-AU" dirty="0" smtClean="0"/>
              <a:t>Rainbow Table = Table of all messages and corresponding hashes</a:t>
            </a:r>
          </a:p>
          <a:p>
            <a:r>
              <a:rPr lang="en-AU" dirty="0" smtClean="0"/>
              <a:t>Birthday Attacks = Finding two messages that have same hash</a:t>
            </a:r>
          </a:p>
          <a:p>
            <a:pPr lvl="1"/>
            <a:r>
              <a:rPr lang="en-AU" dirty="0" smtClean="0"/>
              <a:t>2 in 23 = 60%. 60+ people = 99%</a:t>
            </a:r>
          </a:p>
        </p:txBody>
      </p:sp>
    </p:spTree>
    <p:extLst>
      <p:ext uri="{BB962C8B-B14F-4D97-AF65-F5344CB8AC3E}">
        <p14:creationId xmlns:p14="http://schemas.microsoft.com/office/powerpoint/2010/main" val="65726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Attacks</a:t>
            </a:r>
            <a:endParaRPr lang="en-AU" dirty="0"/>
          </a:p>
        </p:txBody>
      </p:sp>
      <p:sp>
        <p:nvSpPr>
          <p:cNvPr id="3" name="Content Placeholder 2"/>
          <p:cNvSpPr>
            <a:spLocks noGrp="1"/>
          </p:cNvSpPr>
          <p:nvPr>
            <p:ph idx="1"/>
          </p:nvPr>
        </p:nvSpPr>
        <p:spPr/>
        <p:txBody>
          <a:bodyPr>
            <a:normAutofit lnSpcReduction="10000"/>
          </a:bodyPr>
          <a:lstStyle/>
          <a:p>
            <a:r>
              <a:rPr lang="en-AU" dirty="0" smtClean="0"/>
              <a:t>Meet-in-the-middle = ?</a:t>
            </a:r>
            <a:br>
              <a:rPr lang="en-AU" dirty="0" smtClean="0"/>
            </a:br>
            <a:r>
              <a:rPr lang="en-AU" dirty="0" smtClean="0"/>
              <a:t/>
            </a:r>
            <a:br>
              <a:rPr lang="en-AU" dirty="0" smtClean="0"/>
            </a:br>
            <a:endParaRPr lang="en-AU" dirty="0" smtClean="0"/>
          </a:p>
          <a:p>
            <a:r>
              <a:rPr lang="en-AU" dirty="0" smtClean="0"/>
              <a:t>Man-in-the-middle = ?</a:t>
            </a:r>
            <a:br>
              <a:rPr lang="en-AU" dirty="0" smtClean="0"/>
            </a:br>
            <a:endParaRPr lang="en-AU" dirty="0" smtClean="0"/>
          </a:p>
          <a:p>
            <a:r>
              <a:rPr lang="en-AU" dirty="0" smtClean="0"/>
              <a:t>Poor random number generators = ?</a:t>
            </a:r>
            <a:br>
              <a:rPr lang="en-AU" dirty="0" smtClean="0"/>
            </a:br>
            <a:endParaRPr lang="en-AU" dirty="0" smtClean="0"/>
          </a:p>
          <a:p>
            <a:r>
              <a:rPr lang="en-AU" dirty="0" smtClean="0"/>
              <a:t>Replay attacks = ?</a:t>
            </a:r>
            <a:endParaRPr lang="en-AU" dirty="0"/>
          </a:p>
        </p:txBody>
      </p:sp>
    </p:spTree>
    <p:extLst>
      <p:ext uri="{BB962C8B-B14F-4D97-AF65-F5344CB8AC3E}">
        <p14:creationId xmlns:p14="http://schemas.microsoft.com/office/powerpoint/2010/main" val="78982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Attacks</a:t>
            </a:r>
            <a:endParaRPr lang="en-AU" dirty="0"/>
          </a:p>
        </p:txBody>
      </p:sp>
      <p:sp>
        <p:nvSpPr>
          <p:cNvPr id="3" name="Content Placeholder 2"/>
          <p:cNvSpPr>
            <a:spLocks noGrp="1"/>
          </p:cNvSpPr>
          <p:nvPr>
            <p:ph idx="1"/>
          </p:nvPr>
        </p:nvSpPr>
        <p:spPr/>
        <p:txBody>
          <a:bodyPr>
            <a:normAutofit lnSpcReduction="10000"/>
          </a:bodyPr>
          <a:lstStyle/>
          <a:p>
            <a:r>
              <a:rPr lang="en-AU" dirty="0" smtClean="0"/>
              <a:t>Meet-in-the-middle = Attack encryption and decryption </a:t>
            </a:r>
            <a:r>
              <a:rPr lang="en-AU" dirty="0" smtClean="0"/>
              <a:t>simultaneously (e.g. TDES)</a:t>
            </a:r>
            <a:endParaRPr lang="en-AU" dirty="0" smtClean="0"/>
          </a:p>
          <a:p>
            <a:r>
              <a:rPr lang="en-AU" dirty="0" smtClean="0"/>
              <a:t>Man-in-the-middle = Trick sender and receiver that you are the other party</a:t>
            </a:r>
          </a:p>
          <a:p>
            <a:r>
              <a:rPr lang="en-AU" dirty="0" smtClean="0"/>
              <a:t>Poor random number generators = Allows prediction of keys</a:t>
            </a:r>
          </a:p>
          <a:p>
            <a:r>
              <a:rPr lang="en-AU" dirty="0" smtClean="0"/>
              <a:t>Replay attacks = Resend valid message</a:t>
            </a:r>
            <a:endParaRPr lang="en-AU" dirty="0"/>
          </a:p>
        </p:txBody>
      </p:sp>
    </p:spTree>
    <p:extLst>
      <p:ext uri="{BB962C8B-B14F-4D97-AF65-F5344CB8AC3E}">
        <p14:creationId xmlns:p14="http://schemas.microsoft.com/office/powerpoint/2010/main" val="371029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AU" dirty="0" smtClean="0"/>
              <a:t>Miscellaneous Concepts</a:t>
            </a:r>
            <a:endParaRPr lang="en-AU"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254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Lifecycle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0859299"/>
              </p:ext>
            </p:extLst>
          </p:nvPr>
        </p:nvGraphicFramePr>
        <p:xfrm>
          <a:off x="831273" y="1600200"/>
          <a:ext cx="7481455"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6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Symmetric Cryptography</a:t>
            </a:r>
            <a:endParaRPr lang="en-AU"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169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Lifecycle</a:t>
            </a:r>
            <a:endParaRPr lang="en-AU" dirty="0"/>
          </a:p>
        </p:txBody>
      </p:sp>
      <p:sp>
        <p:nvSpPr>
          <p:cNvPr id="5" name="Circular Arrow 4"/>
          <p:cNvSpPr/>
          <p:nvPr/>
        </p:nvSpPr>
        <p:spPr>
          <a:xfrm>
            <a:off x="2404117" y="1685523"/>
            <a:ext cx="4335765" cy="4335765"/>
          </a:xfrm>
          <a:prstGeom prst="circularArrow">
            <a:avLst>
              <a:gd name="adj1" fmla="val 4668"/>
              <a:gd name="adj2" fmla="val 272909"/>
              <a:gd name="adj3" fmla="val 12922445"/>
              <a:gd name="adj4" fmla="val 17969052"/>
              <a:gd name="adj5" fmla="val 4847"/>
            </a:avLst>
          </a:prstGeom>
          <a:solidFill>
            <a:schemeClr val="accent2">
              <a:lumMod val="60000"/>
              <a:lumOff val="40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3161921" y="1974400"/>
            <a:ext cx="2820157" cy="1166568"/>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lvl="0" algn="l" defTabSz="933450" rtl="0">
              <a:lnSpc>
                <a:spcPct val="90000"/>
              </a:lnSpc>
              <a:spcBef>
                <a:spcPct val="0"/>
              </a:spcBef>
              <a:spcAft>
                <a:spcPct val="35000"/>
              </a:spcAft>
            </a:pPr>
            <a:r>
              <a:rPr lang="en-AU" sz="2100" kern="1200" dirty="0" smtClean="0"/>
              <a:t>Generation</a:t>
            </a:r>
            <a:endParaRPr lang="en-AU" sz="2100" kern="1200" dirty="0"/>
          </a:p>
          <a:p>
            <a:pPr marL="171450" lvl="1" indent="-171450" algn="l" defTabSz="711200" rtl="0">
              <a:lnSpc>
                <a:spcPct val="90000"/>
              </a:lnSpc>
              <a:spcBef>
                <a:spcPct val="0"/>
              </a:spcBef>
              <a:spcAft>
                <a:spcPct val="15000"/>
              </a:spcAft>
              <a:buChar char="••"/>
            </a:pPr>
            <a:r>
              <a:rPr lang="en-AU" sz="1600" kern="1200" dirty="0" smtClean="0"/>
              <a:t>Random</a:t>
            </a:r>
            <a:endParaRPr lang="en-AU" sz="1600" kern="1200" dirty="0"/>
          </a:p>
          <a:p>
            <a:pPr marL="171450" lvl="1" indent="-171450" algn="l" defTabSz="711200" rtl="0">
              <a:lnSpc>
                <a:spcPct val="90000"/>
              </a:lnSpc>
              <a:spcBef>
                <a:spcPct val="0"/>
              </a:spcBef>
              <a:spcAft>
                <a:spcPct val="15000"/>
              </a:spcAft>
              <a:buChar char="••"/>
            </a:pPr>
            <a:r>
              <a:rPr lang="en-AU" sz="1600" kern="1200" dirty="0" smtClean="0"/>
              <a:t>No weak keys (e.g. DES)</a:t>
            </a:r>
            <a:endParaRPr lang="en-AU" sz="1600" kern="1200" dirty="0"/>
          </a:p>
        </p:txBody>
      </p:sp>
      <p:sp>
        <p:nvSpPr>
          <p:cNvPr id="7" name="Freeform 6"/>
          <p:cNvSpPr/>
          <p:nvPr/>
        </p:nvSpPr>
        <p:spPr>
          <a:xfrm>
            <a:off x="4718749" y="3284984"/>
            <a:ext cx="2820157" cy="1283236"/>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defTabSz="933450">
              <a:lnSpc>
                <a:spcPct val="90000"/>
              </a:lnSpc>
              <a:spcBef>
                <a:spcPct val="0"/>
              </a:spcBef>
              <a:spcAft>
                <a:spcPct val="35000"/>
              </a:spcAft>
            </a:pPr>
            <a:r>
              <a:rPr lang="en-AU" sz="2100" dirty="0" smtClean="0"/>
              <a:t>Secure </a:t>
            </a:r>
            <a:r>
              <a:rPr lang="en-AU" sz="2100" dirty="0" smtClean="0"/>
              <a:t>distribution</a:t>
            </a:r>
          </a:p>
          <a:p>
            <a:pPr marL="171450" lvl="1" indent="-171450" defTabSz="711200">
              <a:lnSpc>
                <a:spcPct val="90000"/>
              </a:lnSpc>
              <a:spcBef>
                <a:spcPct val="0"/>
              </a:spcBef>
              <a:spcAft>
                <a:spcPct val="15000"/>
              </a:spcAft>
              <a:buChar char="••"/>
            </a:pPr>
            <a:r>
              <a:rPr lang="en-AU" sz="1600" dirty="0" smtClean="0"/>
              <a:t>Trusted channel</a:t>
            </a:r>
            <a:endParaRPr lang="en-AU" sz="1600" dirty="0"/>
          </a:p>
        </p:txBody>
      </p:sp>
      <p:sp>
        <p:nvSpPr>
          <p:cNvPr id="8" name="Freeform 7"/>
          <p:cNvSpPr/>
          <p:nvPr/>
        </p:nvSpPr>
        <p:spPr>
          <a:xfrm>
            <a:off x="3161921" y="4797153"/>
            <a:ext cx="2820157" cy="1327894"/>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defTabSz="933450">
              <a:lnSpc>
                <a:spcPct val="90000"/>
              </a:lnSpc>
              <a:spcBef>
                <a:spcPct val="0"/>
              </a:spcBef>
              <a:spcAft>
                <a:spcPct val="35000"/>
              </a:spcAft>
            </a:pPr>
            <a:r>
              <a:rPr lang="en-AU" sz="2100" dirty="0"/>
              <a:t>Use</a:t>
            </a:r>
          </a:p>
          <a:p>
            <a:pPr marL="171450" lvl="1" indent="-171450" defTabSz="711200">
              <a:lnSpc>
                <a:spcPct val="90000"/>
              </a:lnSpc>
              <a:spcBef>
                <a:spcPct val="0"/>
              </a:spcBef>
              <a:spcAft>
                <a:spcPct val="15000"/>
              </a:spcAft>
              <a:buChar char="••"/>
            </a:pPr>
            <a:r>
              <a:rPr lang="en-AU" sz="1600" dirty="0"/>
              <a:t>Specified purposes and lifetime</a:t>
            </a:r>
          </a:p>
          <a:p>
            <a:pPr marL="171450" lvl="1" indent="-171450" defTabSz="711200">
              <a:lnSpc>
                <a:spcPct val="90000"/>
              </a:lnSpc>
              <a:spcBef>
                <a:spcPct val="0"/>
              </a:spcBef>
              <a:spcAft>
                <a:spcPct val="15000"/>
              </a:spcAft>
              <a:buChar char="••"/>
            </a:pPr>
            <a:r>
              <a:rPr lang="en-AU" sz="1600" dirty="0"/>
              <a:t>Stored securely</a:t>
            </a:r>
          </a:p>
        </p:txBody>
      </p:sp>
      <p:sp>
        <p:nvSpPr>
          <p:cNvPr id="9" name="Freeform 8"/>
          <p:cNvSpPr/>
          <p:nvPr/>
        </p:nvSpPr>
        <p:spPr>
          <a:xfrm>
            <a:off x="1605093" y="3284984"/>
            <a:ext cx="2820157" cy="1283236"/>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defTabSz="933450">
              <a:lnSpc>
                <a:spcPct val="90000"/>
              </a:lnSpc>
              <a:spcBef>
                <a:spcPct val="0"/>
              </a:spcBef>
              <a:spcAft>
                <a:spcPct val="35000"/>
              </a:spcAft>
            </a:pPr>
            <a:r>
              <a:rPr lang="en-AU" sz="2100" dirty="0"/>
              <a:t>Secure destruction</a:t>
            </a:r>
          </a:p>
          <a:p>
            <a:pPr marL="171450" lvl="1" indent="-171450" defTabSz="711200">
              <a:lnSpc>
                <a:spcPct val="90000"/>
              </a:lnSpc>
              <a:spcBef>
                <a:spcPct val="0"/>
              </a:spcBef>
              <a:spcAft>
                <a:spcPct val="15000"/>
              </a:spcAft>
              <a:buChar char="••"/>
            </a:pPr>
            <a:r>
              <a:rPr lang="en-AU" sz="1600" dirty="0" smtClean="0"/>
              <a:t>Escrow (e.g. restoring backups)</a:t>
            </a:r>
            <a:endParaRPr lang="en-AU" sz="1600" dirty="0"/>
          </a:p>
        </p:txBody>
      </p:sp>
    </p:spTree>
    <p:extLst>
      <p:ext uri="{BB962C8B-B14F-4D97-AF65-F5344CB8AC3E}">
        <p14:creationId xmlns:p14="http://schemas.microsoft.com/office/powerpoint/2010/main" val="791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Public Key Infrastructure (PKI)</a:t>
            </a:r>
            <a:endParaRPr lang="en-AU" dirty="0"/>
          </a:p>
        </p:txBody>
      </p:sp>
      <p:sp>
        <p:nvSpPr>
          <p:cNvPr id="3" name="Content Placeholder 2"/>
          <p:cNvSpPr>
            <a:spLocks noGrp="1"/>
          </p:cNvSpPr>
          <p:nvPr>
            <p:ph idx="1"/>
          </p:nvPr>
        </p:nvSpPr>
        <p:spPr/>
        <p:txBody>
          <a:bodyPr>
            <a:normAutofit/>
          </a:bodyPr>
          <a:lstStyle/>
          <a:p>
            <a:r>
              <a:rPr lang="en-AU" dirty="0" smtClean="0"/>
              <a:t>System for distributing public keys via digital certificates</a:t>
            </a:r>
          </a:p>
          <a:p>
            <a:r>
              <a:rPr lang="en-AU" dirty="0" smtClean="0"/>
              <a:t>Certificate Authorities = Systems that issue certificates</a:t>
            </a:r>
          </a:p>
          <a:p>
            <a:r>
              <a:rPr lang="en-AU" dirty="0" smtClean="0"/>
              <a:t>More than just technical details. E.g. who can request new certificates? Wh</a:t>
            </a:r>
            <a:r>
              <a:rPr lang="en-AU" dirty="0" smtClean="0"/>
              <a:t>o approves a request?</a:t>
            </a:r>
            <a:endParaRPr lang="en-AU" dirty="0" smtClean="0"/>
          </a:p>
        </p:txBody>
      </p:sp>
    </p:spTree>
    <p:extLst>
      <p:ext uri="{BB962C8B-B14F-4D97-AF65-F5344CB8AC3E}">
        <p14:creationId xmlns:p14="http://schemas.microsoft.com/office/powerpoint/2010/main" val="31925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Public Key Infrastructure (PKI</a:t>
            </a:r>
            <a:r>
              <a:rPr lang="en-AU" dirty="0" smtClean="0"/>
              <a:t>)</a:t>
            </a:r>
            <a:br>
              <a:rPr lang="en-AU" dirty="0" smtClean="0"/>
            </a:br>
            <a:r>
              <a:rPr lang="en-AU" dirty="0" smtClean="0"/>
              <a:t>(cont.)</a:t>
            </a:r>
            <a:endParaRPr lang="en-US" dirty="0"/>
          </a:p>
        </p:txBody>
      </p:sp>
      <p:sp>
        <p:nvSpPr>
          <p:cNvPr id="3" name="Content Placeholder 2"/>
          <p:cNvSpPr>
            <a:spLocks noGrp="1"/>
          </p:cNvSpPr>
          <p:nvPr>
            <p:ph idx="1"/>
          </p:nvPr>
        </p:nvSpPr>
        <p:spPr/>
        <p:txBody>
          <a:bodyPr/>
          <a:lstStyle/>
          <a:p>
            <a:r>
              <a:rPr lang="en-US" dirty="0" smtClean="0"/>
              <a:t>Revocation = ?</a:t>
            </a:r>
            <a:br>
              <a:rPr lang="en-US" dirty="0" smtClean="0"/>
            </a:br>
            <a:endParaRPr lang="en-US" dirty="0" smtClean="0"/>
          </a:p>
          <a:p>
            <a:r>
              <a:rPr lang="en-US" dirty="0" smtClean="0"/>
              <a:t>CRL = ?</a:t>
            </a:r>
          </a:p>
          <a:p>
            <a:pPr marL="457200" lvl="1" indent="0">
              <a:buNone/>
            </a:pPr>
            <a:r>
              <a:rPr lang="en-US" dirty="0" smtClean="0"/>
              <a:t/>
            </a:r>
            <a:br>
              <a:rPr lang="en-US" dirty="0" smtClean="0"/>
            </a:br>
            <a:endParaRPr lang="en-US" dirty="0" smtClean="0"/>
          </a:p>
          <a:p>
            <a:r>
              <a:rPr lang="en-US" dirty="0" smtClean="0"/>
              <a:t>OCSP = ?</a:t>
            </a:r>
          </a:p>
        </p:txBody>
      </p:sp>
    </p:spTree>
    <p:extLst>
      <p:ext uri="{BB962C8B-B14F-4D97-AF65-F5344CB8AC3E}">
        <p14:creationId xmlns:p14="http://schemas.microsoft.com/office/powerpoint/2010/main" val="185042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Public Key Infrastructure (PKI</a:t>
            </a:r>
            <a:r>
              <a:rPr lang="en-AU" dirty="0" smtClean="0"/>
              <a:t>)</a:t>
            </a:r>
            <a:br>
              <a:rPr lang="en-AU" dirty="0" smtClean="0"/>
            </a:br>
            <a:r>
              <a:rPr lang="en-AU" dirty="0" smtClean="0"/>
              <a:t>(cont.)</a:t>
            </a:r>
            <a:endParaRPr lang="en-US" dirty="0"/>
          </a:p>
        </p:txBody>
      </p:sp>
      <p:sp>
        <p:nvSpPr>
          <p:cNvPr id="3" name="Content Placeholder 2"/>
          <p:cNvSpPr>
            <a:spLocks noGrp="1"/>
          </p:cNvSpPr>
          <p:nvPr>
            <p:ph idx="1"/>
          </p:nvPr>
        </p:nvSpPr>
        <p:spPr/>
        <p:txBody>
          <a:bodyPr/>
          <a:lstStyle/>
          <a:p>
            <a:r>
              <a:rPr lang="en-US" dirty="0" smtClean="0"/>
              <a:t>Revocation = Saying key pair can no longer be used</a:t>
            </a:r>
          </a:p>
          <a:p>
            <a:r>
              <a:rPr lang="en-US" dirty="0" smtClean="0"/>
              <a:t>CRL = Certificate Revocation List</a:t>
            </a:r>
          </a:p>
          <a:p>
            <a:pPr lvl="1"/>
            <a:r>
              <a:rPr lang="en-US" dirty="0" smtClean="0"/>
              <a:t>Signed list of revoked certificates downloaded periodically</a:t>
            </a:r>
          </a:p>
          <a:p>
            <a:r>
              <a:rPr lang="en-US" dirty="0" smtClean="0"/>
              <a:t>OCSP = Online Certificate Status Protocol</a:t>
            </a:r>
          </a:p>
          <a:p>
            <a:pPr lvl="1"/>
            <a:r>
              <a:rPr lang="en-US" dirty="0" smtClean="0"/>
              <a:t>Network API that provides certificate status</a:t>
            </a:r>
            <a:endParaRPr lang="en-US" dirty="0"/>
          </a:p>
        </p:txBody>
      </p:sp>
    </p:spTree>
    <p:extLst>
      <p:ext uri="{BB962C8B-B14F-4D97-AF65-F5344CB8AC3E}">
        <p14:creationId xmlns:p14="http://schemas.microsoft.com/office/powerpoint/2010/main" val="199851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of Cryptography</a:t>
            </a:r>
            <a:endParaRPr lang="en-AU" dirty="0"/>
          </a:p>
        </p:txBody>
      </p:sp>
      <p:sp>
        <p:nvSpPr>
          <p:cNvPr id="3" name="Content Placeholder 2"/>
          <p:cNvSpPr>
            <a:spLocks noGrp="1"/>
          </p:cNvSpPr>
          <p:nvPr>
            <p:ph idx="1"/>
          </p:nvPr>
        </p:nvSpPr>
        <p:spPr/>
        <p:txBody>
          <a:bodyPr>
            <a:normAutofit lnSpcReduction="10000"/>
          </a:bodyPr>
          <a:lstStyle/>
          <a:p>
            <a:r>
              <a:rPr lang="en-AU" dirty="0" smtClean="0"/>
              <a:t>In most textbooks but does not seem to be covered much in exam E.g. </a:t>
            </a:r>
            <a:r>
              <a:rPr lang="en-AU" dirty="0" err="1" smtClean="0"/>
              <a:t>Scytale</a:t>
            </a:r>
            <a:r>
              <a:rPr lang="en-AU" dirty="0" smtClean="0"/>
              <a:t> cipher, running key cipher, Morse code</a:t>
            </a:r>
          </a:p>
          <a:p>
            <a:r>
              <a:rPr lang="en-AU" dirty="0" smtClean="0"/>
              <a:t>Steganography = ?</a:t>
            </a:r>
            <a:r>
              <a:rPr lang="en-AU" dirty="0"/>
              <a:t/>
            </a:r>
            <a:br>
              <a:rPr lang="en-AU" dirty="0"/>
            </a:br>
            <a:endParaRPr lang="en-AU" dirty="0" smtClean="0"/>
          </a:p>
          <a:p>
            <a:r>
              <a:rPr lang="en-AU" dirty="0" smtClean="0"/>
              <a:t>Caesar Cipher = ?</a:t>
            </a:r>
            <a:br>
              <a:rPr lang="en-AU" dirty="0" smtClean="0"/>
            </a:br>
            <a:r>
              <a:rPr lang="en-AU" dirty="0" smtClean="0"/>
              <a:t/>
            </a:r>
            <a:br>
              <a:rPr lang="en-AU" dirty="0" smtClean="0"/>
            </a:br>
            <a:r>
              <a:rPr lang="en-AU" dirty="0" smtClean="0"/>
              <a:t> </a:t>
            </a:r>
          </a:p>
        </p:txBody>
      </p:sp>
    </p:spTree>
    <p:extLst>
      <p:ext uri="{BB962C8B-B14F-4D97-AF65-F5344CB8AC3E}">
        <p14:creationId xmlns:p14="http://schemas.microsoft.com/office/powerpoint/2010/main" val="61389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of Cryptography</a:t>
            </a:r>
            <a:endParaRPr lang="en-AU" dirty="0"/>
          </a:p>
        </p:txBody>
      </p:sp>
      <p:sp>
        <p:nvSpPr>
          <p:cNvPr id="3" name="Content Placeholder 2"/>
          <p:cNvSpPr>
            <a:spLocks noGrp="1"/>
          </p:cNvSpPr>
          <p:nvPr>
            <p:ph idx="1"/>
          </p:nvPr>
        </p:nvSpPr>
        <p:spPr/>
        <p:txBody>
          <a:bodyPr>
            <a:normAutofit lnSpcReduction="10000"/>
          </a:bodyPr>
          <a:lstStyle/>
          <a:p>
            <a:r>
              <a:rPr lang="en-AU" dirty="0" smtClean="0"/>
              <a:t>In most textbooks but does not seem to be covered much in exam E.g. </a:t>
            </a:r>
            <a:r>
              <a:rPr lang="en-AU" dirty="0" err="1" smtClean="0"/>
              <a:t>Scytale</a:t>
            </a:r>
            <a:r>
              <a:rPr lang="en-AU" dirty="0" smtClean="0"/>
              <a:t> cipher, running key cipher, Morse code</a:t>
            </a:r>
          </a:p>
          <a:p>
            <a:r>
              <a:rPr lang="en-AU" dirty="0" smtClean="0"/>
              <a:t>Steganography = hiding message in a picture, sound or other media</a:t>
            </a:r>
          </a:p>
          <a:p>
            <a:r>
              <a:rPr lang="en-AU" dirty="0" smtClean="0"/>
              <a:t>Caesar Cipher = A becomes D, B becomes E, </a:t>
            </a:r>
            <a:r>
              <a:rPr lang="en-AU" dirty="0" err="1" smtClean="0"/>
              <a:t>etc</a:t>
            </a:r>
            <a:endParaRPr lang="en-AU" dirty="0" smtClean="0"/>
          </a:p>
          <a:p>
            <a:pPr lvl="1"/>
            <a:r>
              <a:rPr lang="en-AU" dirty="0" smtClean="0"/>
              <a:t>Transposition Cipher (not substitution cipher)</a:t>
            </a:r>
          </a:p>
        </p:txBody>
      </p:sp>
    </p:spTree>
    <p:extLst>
      <p:ext uri="{BB962C8B-B14F-4D97-AF65-F5344CB8AC3E}">
        <p14:creationId xmlns:p14="http://schemas.microsoft.com/office/powerpoint/2010/main" val="391823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One Time Pad</a:t>
            </a:r>
            <a:endParaRPr lang="en-AU" dirty="0"/>
          </a:p>
        </p:txBody>
      </p:sp>
      <p:sp>
        <p:nvSpPr>
          <p:cNvPr id="3" name="Content Placeholder 2"/>
          <p:cNvSpPr>
            <a:spLocks noGrp="1"/>
          </p:cNvSpPr>
          <p:nvPr>
            <p:ph idx="1"/>
          </p:nvPr>
        </p:nvSpPr>
        <p:spPr/>
        <p:txBody>
          <a:bodyPr/>
          <a:lstStyle/>
          <a:p>
            <a:r>
              <a:rPr lang="en-AU" dirty="0" smtClean="0"/>
              <a:t>Unbreakable</a:t>
            </a:r>
          </a:p>
          <a:p>
            <a:r>
              <a:rPr lang="en-AU" dirty="0" smtClean="0"/>
              <a:t>Principles</a:t>
            </a:r>
          </a:p>
          <a:p>
            <a:pPr lvl="1"/>
            <a:r>
              <a:rPr lang="en-AU" dirty="0" smtClean="0"/>
              <a:t>Each message uses a different key. Keys are never reused.</a:t>
            </a:r>
          </a:p>
          <a:p>
            <a:pPr lvl="1"/>
            <a:r>
              <a:rPr lang="en-AU" dirty="0" smtClean="0"/>
              <a:t>Keys are random.</a:t>
            </a:r>
          </a:p>
          <a:p>
            <a:pPr lvl="1"/>
            <a:r>
              <a:rPr lang="en-AU" dirty="0" smtClean="0"/>
              <a:t>Keys are longer than message.</a:t>
            </a:r>
          </a:p>
          <a:p>
            <a:endParaRPr lang="en-AU" dirty="0"/>
          </a:p>
        </p:txBody>
      </p:sp>
    </p:spTree>
    <p:extLst>
      <p:ext uri="{BB962C8B-B14F-4D97-AF65-F5344CB8AC3E}">
        <p14:creationId xmlns:p14="http://schemas.microsoft.com/office/powerpoint/2010/main" val="53124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Legal </a:t>
            </a:r>
            <a:r>
              <a:rPr lang="en-AU" smtClean="0"/>
              <a:t>and Ethical </a:t>
            </a:r>
            <a:r>
              <a:rPr lang="en-AU" dirty="0" smtClean="0"/>
              <a:t>Concerns</a:t>
            </a:r>
            <a:endParaRPr lang="en-US" dirty="0"/>
          </a:p>
        </p:txBody>
      </p:sp>
      <p:sp>
        <p:nvSpPr>
          <p:cNvPr id="3" name="Content Placeholder 2"/>
          <p:cNvSpPr>
            <a:spLocks noGrp="1"/>
          </p:cNvSpPr>
          <p:nvPr>
            <p:ph idx="1"/>
          </p:nvPr>
        </p:nvSpPr>
        <p:spPr/>
        <p:txBody>
          <a:bodyPr>
            <a:normAutofit fontScale="92500"/>
          </a:bodyPr>
          <a:lstStyle/>
          <a:p>
            <a:r>
              <a:rPr lang="en-AU" dirty="0" smtClean="0"/>
              <a:t>Cryptography is a legal </a:t>
            </a:r>
            <a:r>
              <a:rPr lang="en-AU" dirty="0" err="1" smtClean="0"/>
              <a:t>munition</a:t>
            </a:r>
            <a:r>
              <a:rPr lang="en-AU" dirty="0" smtClean="0"/>
              <a:t> (i.e. weapon)</a:t>
            </a:r>
          </a:p>
          <a:p>
            <a:pPr lvl="1"/>
            <a:r>
              <a:rPr lang="en-AU" dirty="0" smtClean="0"/>
              <a:t>Declared </a:t>
            </a:r>
            <a:r>
              <a:rPr lang="en-AU" dirty="0" err="1" smtClean="0"/>
              <a:t>requried</a:t>
            </a:r>
            <a:endParaRPr lang="en-AU" dirty="0" smtClean="0"/>
          </a:p>
          <a:p>
            <a:pPr lvl="1"/>
            <a:r>
              <a:rPr lang="en-AU" dirty="0" smtClean="0"/>
              <a:t>Export restrictions</a:t>
            </a:r>
          </a:p>
          <a:p>
            <a:r>
              <a:rPr lang="en-AU" dirty="0" smtClean="0"/>
              <a:t>Law enforcement key and plaintext access</a:t>
            </a:r>
            <a:r>
              <a:rPr lang="en-AU" dirty="0" smtClean="0"/>
              <a:t>? Visibility and accountability, e.g. PRISM?</a:t>
            </a:r>
            <a:endParaRPr lang="en-AU" dirty="0" smtClean="0"/>
          </a:p>
          <a:p>
            <a:r>
              <a:rPr lang="en-AU" dirty="0" smtClean="0"/>
              <a:t>Legal hacking?</a:t>
            </a:r>
          </a:p>
          <a:p>
            <a:r>
              <a:rPr lang="en-AU" dirty="0" smtClean="0"/>
              <a:t>Patents e.g. </a:t>
            </a:r>
            <a:r>
              <a:rPr lang="en-AU" dirty="0" err="1" smtClean="0"/>
              <a:t>Certicom’s</a:t>
            </a:r>
            <a:r>
              <a:rPr lang="en-AU" dirty="0" smtClean="0"/>
              <a:t> patents on ECC</a:t>
            </a:r>
          </a:p>
          <a:p>
            <a:endParaRPr lang="en-AU" dirty="0" smtClean="0"/>
          </a:p>
        </p:txBody>
      </p:sp>
    </p:spTree>
    <p:extLst>
      <p:ext uri="{BB962C8B-B14F-4D97-AF65-F5344CB8AC3E}">
        <p14:creationId xmlns:p14="http://schemas.microsoft.com/office/powerpoint/2010/main" val="220749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Real World Use of Cryptography</a:t>
            </a:r>
            <a:endParaRPr lang="en-AU" dirty="0"/>
          </a:p>
        </p:txBody>
      </p:sp>
      <p:sp>
        <p:nvSpPr>
          <p:cNvPr id="3" name="Content Placeholder 2"/>
          <p:cNvSpPr>
            <a:spLocks noGrp="1"/>
          </p:cNvSpPr>
          <p:nvPr>
            <p:ph idx="1"/>
          </p:nvPr>
        </p:nvSpPr>
        <p:spPr/>
        <p:txBody>
          <a:bodyPr/>
          <a:lstStyle/>
          <a:p>
            <a:r>
              <a:rPr lang="en-AU" dirty="0" smtClean="0"/>
              <a:t>Secure E-mail e.g. S/MIME, PGP</a:t>
            </a:r>
          </a:p>
          <a:p>
            <a:r>
              <a:rPr lang="en-AU" dirty="0" smtClean="0"/>
              <a:t>VPNs</a:t>
            </a:r>
          </a:p>
          <a:p>
            <a:r>
              <a:rPr lang="en-AU" dirty="0" smtClean="0"/>
              <a:t>SSL/TLS</a:t>
            </a:r>
          </a:p>
          <a:p>
            <a:r>
              <a:rPr lang="en-AU" dirty="0" smtClean="0"/>
              <a:t>IPSec</a:t>
            </a:r>
          </a:p>
          <a:p>
            <a:r>
              <a:rPr lang="en-AU" dirty="0" smtClean="0"/>
              <a:t>Wireless (e.g. WEP, WPA2)</a:t>
            </a:r>
          </a:p>
          <a:p>
            <a:r>
              <a:rPr lang="en-AU" dirty="0" smtClean="0"/>
              <a:t>DRM</a:t>
            </a:r>
            <a:endParaRPr lang="en-AU" dirty="0"/>
          </a:p>
        </p:txBody>
      </p:sp>
    </p:spTree>
    <p:extLst>
      <p:ext uri="{BB962C8B-B14F-4D97-AF65-F5344CB8AC3E}">
        <p14:creationId xmlns:p14="http://schemas.microsoft.com/office/powerpoint/2010/main" val="39636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References</a:t>
            </a:r>
            <a:endParaRPr lang="en-AU"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346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Symmetric Cryptography</a:t>
            </a:r>
            <a:endParaRPr lang="en-AU" dirty="0"/>
          </a:p>
        </p:txBody>
      </p:sp>
      <p:sp>
        <p:nvSpPr>
          <p:cNvPr id="5" name="Content Placeholder 4"/>
          <p:cNvSpPr>
            <a:spLocks noGrp="1"/>
          </p:cNvSpPr>
          <p:nvPr>
            <p:ph idx="1"/>
          </p:nvPr>
        </p:nvSpPr>
        <p:spPr/>
        <p:txBody>
          <a:bodyPr/>
          <a:lstStyle/>
          <a:p>
            <a:r>
              <a:rPr lang="en-AU" dirty="0" smtClean="0"/>
              <a:t>Why “Symmetric”? Will answer that later.  </a:t>
            </a:r>
            <a:r>
              <a:rPr lang="en-AU" dirty="0" smtClean="0">
                <a:sym typeface="Wingdings" pitchFamily="2" charset="2"/>
              </a:rPr>
              <a:t></a:t>
            </a:r>
          </a:p>
          <a:p>
            <a:r>
              <a:rPr lang="en-AU" dirty="0" smtClean="0">
                <a:sym typeface="Wingdings" pitchFamily="2" charset="2"/>
              </a:rPr>
              <a:t>Also known as</a:t>
            </a:r>
          </a:p>
          <a:p>
            <a:pPr lvl="1"/>
            <a:r>
              <a:rPr lang="en-AU" dirty="0" smtClean="0">
                <a:sym typeface="Wingdings" pitchFamily="2" charset="2"/>
              </a:rPr>
              <a:t>Private Key Cryptography</a:t>
            </a:r>
          </a:p>
          <a:p>
            <a:pPr lvl="1"/>
            <a:r>
              <a:rPr lang="en-AU" dirty="0" smtClean="0">
                <a:sym typeface="Wingdings" pitchFamily="2" charset="2"/>
              </a:rPr>
              <a:t>Secret Key Cryptography</a:t>
            </a:r>
          </a:p>
        </p:txBody>
      </p:sp>
    </p:spTree>
    <p:extLst>
      <p:ext uri="{BB962C8B-B14F-4D97-AF65-F5344CB8AC3E}">
        <p14:creationId xmlns:p14="http://schemas.microsoft.com/office/powerpoint/2010/main" val="16967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r>
              <a:rPr lang="en-AU" dirty="0" smtClean="0"/>
              <a:t>“The Official (ISC)</a:t>
            </a:r>
            <a:r>
              <a:rPr lang="en-AU" baseline="30000" dirty="0" smtClean="0"/>
              <a:t>2 </a:t>
            </a:r>
            <a:r>
              <a:rPr lang="en-AU" dirty="0" smtClean="0"/>
              <a:t>CISSP SCBK Review Seminar” Student Handbook 9.0, ISC</a:t>
            </a:r>
            <a:r>
              <a:rPr lang="en-AU" baseline="30000" dirty="0" smtClean="0"/>
              <a:t>2</a:t>
            </a:r>
          </a:p>
          <a:p>
            <a:r>
              <a:rPr lang="en-AU" dirty="0" smtClean="0"/>
              <a:t>“CISSP® All-in-One Exam Guide”, 4</a:t>
            </a:r>
            <a:r>
              <a:rPr lang="en-AU" baseline="30000" dirty="0" smtClean="0"/>
              <a:t>th</a:t>
            </a:r>
            <a:r>
              <a:rPr lang="en-AU" dirty="0" smtClean="0"/>
              <a:t> Ed”, </a:t>
            </a:r>
            <a:r>
              <a:rPr lang="en-AU" dirty="0" err="1" smtClean="0"/>
              <a:t>Shon</a:t>
            </a:r>
            <a:r>
              <a:rPr lang="en-AU" dirty="0" smtClean="0"/>
              <a:t> Harris</a:t>
            </a:r>
          </a:p>
          <a:p>
            <a:r>
              <a:rPr lang="en-AU" dirty="0" smtClean="0"/>
              <a:t>Images are from Microsoft PowerPoint 2007 Clip Art</a:t>
            </a:r>
          </a:p>
          <a:p>
            <a:r>
              <a:rPr lang="en-AU" dirty="0" smtClean="0"/>
              <a:t>Note hidden slides at end of presentation</a:t>
            </a:r>
            <a:endParaRPr lang="en-AU" dirty="0"/>
          </a:p>
        </p:txBody>
      </p:sp>
    </p:spTree>
    <p:extLst>
      <p:ext uri="{BB962C8B-B14F-4D97-AF65-F5344CB8AC3E}">
        <p14:creationId xmlns:p14="http://schemas.microsoft.com/office/powerpoint/2010/main" val="316412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Attic</a:t>
            </a:r>
            <a:endParaRPr lang="en-AU" dirty="0"/>
          </a:p>
        </p:txBody>
      </p:sp>
      <p:sp>
        <p:nvSpPr>
          <p:cNvPr id="5" name="Text Placeholder 4"/>
          <p:cNvSpPr>
            <a:spLocks noGrp="1"/>
          </p:cNvSpPr>
          <p:nvPr>
            <p:ph type="body" idx="1"/>
          </p:nvPr>
        </p:nvSpPr>
        <p:spPr/>
        <p:txBody>
          <a:bodyPr/>
          <a:lstStyle/>
          <a:p>
            <a:r>
              <a:rPr lang="en-AU" dirty="0" smtClean="0"/>
              <a:t>(Additional slides showing more information on areas)</a:t>
            </a:r>
            <a:endParaRPr lang="en-AU" dirty="0"/>
          </a:p>
        </p:txBody>
      </p:sp>
    </p:spTree>
    <p:extLst>
      <p:ext uri="{BB962C8B-B14F-4D97-AF65-F5344CB8AC3E}">
        <p14:creationId xmlns:p14="http://schemas.microsoft.com/office/powerpoint/2010/main" val="362388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Block Cipher Modes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0242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Electronic Code Book (ECB)</a:t>
            </a:r>
            <a:endParaRPr lang="en-AU" dirty="0"/>
          </a:p>
        </p:txBody>
      </p:sp>
      <p:sp>
        <p:nvSpPr>
          <p:cNvPr id="17" name="Content Placeholder 2"/>
          <p:cNvSpPr>
            <a:spLocks noGrp="1"/>
          </p:cNvSpPr>
          <p:nvPr>
            <p:ph idx="1"/>
          </p:nvPr>
        </p:nvSpPr>
        <p:spPr>
          <a:xfrm>
            <a:off x="457200" y="2132856"/>
            <a:ext cx="8229600" cy="3993307"/>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A*^()D!	 A*^()D! 	 A*^()D!</a:t>
            </a:r>
          </a:p>
          <a:p>
            <a:pPr>
              <a:buNone/>
            </a:pPr>
            <a:endParaRPr lang="en-AU" dirty="0" smtClean="0"/>
          </a:p>
          <a:p>
            <a:pPr>
              <a:buFont typeface="Arial" charset="0"/>
              <a:buChar char="•"/>
            </a:pPr>
            <a:r>
              <a:rPr lang="en-AU" dirty="0" smtClean="0"/>
              <a:t>Original problem</a:t>
            </a:r>
          </a:p>
        </p:txBody>
      </p:sp>
      <p:sp>
        <p:nvSpPr>
          <p:cNvPr id="21" name="Right Arrow 20"/>
          <p:cNvSpPr/>
          <p:nvPr/>
        </p:nvSpPr>
        <p:spPr>
          <a:xfrm>
            <a:off x="1714480" y="3006072"/>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ight Arrow 21"/>
          <p:cNvSpPr/>
          <p:nvPr/>
        </p:nvSpPr>
        <p:spPr>
          <a:xfrm>
            <a:off x="1714480" y="3506138"/>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Down Arrow 42"/>
          <p:cNvSpPr/>
          <p:nvPr/>
        </p:nvSpPr>
        <p:spPr>
          <a:xfrm>
            <a:off x="3929058" y="279175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Down Arrow 43"/>
          <p:cNvSpPr/>
          <p:nvPr/>
        </p:nvSpPr>
        <p:spPr>
          <a:xfrm>
            <a:off x="5643570" y="279175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Down Arrow 44"/>
          <p:cNvSpPr/>
          <p:nvPr/>
        </p:nvSpPr>
        <p:spPr>
          <a:xfrm>
            <a:off x="7572396" y="279175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6"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3929058" y="3506138"/>
            <a:ext cx="358354" cy="357190"/>
          </a:xfrm>
          <a:prstGeom prst="rect">
            <a:avLst/>
          </a:prstGeom>
          <a:noFill/>
          <a:scene3d>
            <a:camera prst="orthographicFront"/>
            <a:lightRig rig="threePt" dir="t"/>
          </a:scene3d>
          <a:sp3d prstMaterial="plastic">
            <a:bevelT/>
            <a:bevelB/>
          </a:sp3d>
        </p:spPr>
      </p:pic>
      <p:grpSp>
        <p:nvGrpSpPr>
          <p:cNvPr id="3" name="Group 46"/>
          <p:cNvGrpSpPr/>
          <p:nvPr/>
        </p:nvGrpSpPr>
        <p:grpSpPr>
          <a:xfrm>
            <a:off x="3929058" y="3006072"/>
            <a:ext cx="378263" cy="358354"/>
            <a:chOff x="4786314" y="4071942"/>
            <a:chExt cx="1071570" cy="1071570"/>
          </a:xfrm>
          <a:effectLst/>
          <a:scene3d>
            <a:camera prst="orthographicFront"/>
            <a:lightRig rig="threePt" dir="t"/>
          </a:scene3d>
        </p:grpSpPr>
        <p:sp>
          <p:nvSpPr>
            <p:cNvPr id="48" name="Rounded Rectangle 47"/>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9"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5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5643570" y="3506138"/>
            <a:ext cx="358354" cy="357190"/>
          </a:xfrm>
          <a:prstGeom prst="rect">
            <a:avLst/>
          </a:prstGeom>
          <a:noFill/>
          <a:scene3d>
            <a:camera prst="orthographicFront"/>
            <a:lightRig rig="threePt" dir="t"/>
          </a:scene3d>
          <a:sp3d prstMaterial="plastic">
            <a:bevelT/>
            <a:bevelB/>
          </a:sp3d>
        </p:spPr>
      </p:pic>
      <p:grpSp>
        <p:nvGrpSpPr>
          <p:cNvPr id="5" name="Group 50"/>
          <p:cNvGrpSpPr/>
          <p:nvPr/>
        </p:nvGrpSpPr>
        <p:grpSpPr>
          <a:xfrm>
            <a:off x="5643570" y="3006072"/>
            <a:ext cx="378263" cy="358354"/>
            <a:chOff x="4786314" y="4071942"/>
            <a:chExt cx="1071570" cy="1071570"/>
          </a:xfrm>
          <a:effectLst/>
          <a:scene3d>
            <a:camera prst="orthographicFront"/>
            <a:lightRig rig="threePt" dir="t"/>
          </a:scene3d>
        </p:grpSpPr>
        <p:sp>
          <p:nvSpPr>
            <p:cNvPr id="52" name="Rounded Rectangle 51"/>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3"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5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7572396" y="3506138"/>
            <a:ext cx="358354" cy="357190"/>
          </a:xfrm>
          <a:prstGeom prst="rect">
            <a:avLst/>
          </a:prstGeom>
          <a:noFill/>
          <a:scene3d>
            <a:camera prst="orthographicFront"/>
            <a:lightRig rig="threePt" dir="t"/>
          </a:scene3d>
          <a:sp3d prstMaterial="plastic">
            <a:bevelT/>
            <a:bevelB/>
          </a:sp3d>
        </p:spPr>
      </p:pic>
      <p:grpSp>
        <p:nvGrpSpPr>
          <p:cNvPr id="6" name="Group 54"/>
          <p:cNvGrpSpPr/>
          <p:nvPr/>
        </p:nvGrpSpPr>
        <p:grpSpPr>
          <a:xfrm>
            <a:off x="7572396" y="3006072"/>
            <a:ext cx="378263" cy="358354"/>
            <a:chOff x="4786314" y="4071942"/>
            <a:chExt cx="1071570" cy="1071570"/>
          </a:xfrm>
          <a:effectLst/>
          <a:scene3d>
            <a:camera prst="orthographicFront"/>
            <a:lightRig rig="threePt" dir="t"/>
          </a:scene3d>
        </p:grpSpPr>
        <p:sp>
          <p:nvSpPr>
            <p:cNvPr id="56" name="Rounded Rectangle 5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23" name="TextBox 22"/>
          <p:cNvSpPr txBox="1"/>
          <p:nvPr/>
        </p:nvSpPr>
        <p:spPr>
          <a:xfrm>
            <a:off x="539552"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04247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Block Chaining (CBC)</a:t>
            </a:r>
            <a:endParaRPr lang="en-AU" dirty="0"/>
          </a:p>
        </p:txBody>
      </p:sp>
      <p:sp>
        <p:nvSpPr>
          <p:cNvPr id="17" name="Content Placeholder 2"/>
          <p:cNvSpPr>
            <a:spLocks noGrp="1"/>
          </p:cNvSpPr>
          <p:nvPr>
            <p:ph idx="1"/>
          </p:nvPr>
        </p:nvSpPr>
        <p:spPr>
          <a:xfrm>
            <a:off x="457200" y="2104256"/>
            <a:ext cx="8229600" cy="4133056"/>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A*^()D!	 Jiil%412 	  k8v3H[[</a:t>
            </a:r>
          </a:p>
          <a:p>
            <a:pPr>
              <a:buNone/>
            </a:pPr>
            <a:endParaRPr lang="en-AU" dirty="0" smtClean="0"/>
          </a:p>
        </p:txBody>
      </p:sp>
      <p:sp>
        <p:nvSpPr>
          <p:cNvPr id="21" name="Right Arrow 20"/>
          <p:cNvSpPr/>
          <p:nvPr/>
        </p:nvSpPr>
        <p:spPr>
          <a:xfrm>
            <a:off x="1714480" y="2932923"/>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ight Arrow 21"/>
          <p:cNvSpPr/>
          <p:nvPr/>
        </p:nvSpPr>
        <p:spPr>
          <a:xfrm>
            <a:off x="1714480" y="3432989"/>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ight Arrow 15"/>
          <p:cNvSpPr/>
          <p:nvPr/>
        </p:nvSpPr>
        <p:spPr>
          <a:xfrm rot="19001890">
            <a:off x="4363810" y="3428602"/>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Arrow 28"/>
          <p:cNvSpPr/>
          <p:nvPr/>
        </p:nvSpPr>
        <p:spPr>
          <a:xfrm rot="19001890">
            <a:off x="6149760" y="3428841"/>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Down Arrow 29"/>
          <p:cNvSpPr/>
          <p:nvPr/>
        </p:nvSpPr>
        <p:spPr>
          <a:xfrm>
            <a:off x="3929058" y="2718609"/>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Down Arrow 30"/>
          <p:cNvSpPr/>
          <p:nvPr/>
        </p:nvSpPr>
        <p:spPr>
          <a:xfrm>
            <a:off x="5643570" y="2718609"/>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a:off x="7572396" y="2718609"/>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3929058" y="3432989"/>
            <a:ext cx="358354" cy="357190"/>
          </a:xfrm>
          <a:prstGeom prst="rect">
            <a:avLst/>
          </a:prstGeom>
          <a:noFill/>
          <a:scene3d>
            <a:camera prst="orthographicFront"/>
            <a:lightRig rig="threePt" dir="t"/>
          </a:scene3d>
          <a:sp3d prstMaterial="plastic">
            <a:bevelT/>
            <a:bevelB/>
          </a:sp3d>
        </p:spPr>
      </p:pic>
      <p:grpSp>
        <p:nvGrpSpPr>
          <p:cNvPr id="3" name="Group 33"/>
          <p:cNvGrpSpPr/>
          <p:nvPr/>
        </p:nvGrpSpPr>
        <p:grpSpPr>
          <a:xfrm>
            <a:off x="3929058" y="2932923"/>
            <a:ext cx="378263" cy="358354"/>
            <a:chOff x="4786314" y="4071942"/>
            <a:chExt cx="1071570" cy="1071570"/>
          </a:xfrm>
          <a:effectLst/>
          <a:scene3d>
            <a:camera prst="orthographicFront"/>
            <a:lightRig rig="threePt" dir="t"/>
          </a:scene3d>
        </p:grpSpPr>
        <p:sp>
          <p:nvSpPr>
            <p:cNvPr id="35" name="Rounded Rectangle 34"/>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6"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37"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5643570" y="3432989"/>
            <a:ext cx="358354" cy="357190"/>
          </a:xfrm>
          <a:prstGeom prst="rect">
            <a:avLst/>
          </a:prstGeom>
          <a:noFill/>
          <a:scene3d>
            <a:camera prst="orthographicFront"/>
            <a:lightRig rig="threePt" dir="t"/>
          </a:scene3d>
          <a:sp3d prstMaterial="plastic">
            <a:bevelT/>
            <a:bevelB/>
          </a:sp3d>
        </p:spPr>
      </p:pic>
      <p:grpSp>
        <p:nvGrpSpPr>
          <p:cNvPr id="5" name="Group 37"/>
          <p:cNvGrpSpPr/>
          <p:nvPr/>
        </p:nvGrpSpPr>
        <p:grpSpPr>
          <a:xfrm>
            <a:off x="5643570" y="2932923"/>
            <a:ext cx="378263" cy="358354"/>
            <a:chOff x="4786314" y="4071942"/>
            <a:chExt cx="1071570" cy="1071570"/>
          </a:xfrm>
          <a:effectLst/>
          <a:scene3d>
            <a:camera prst="orthographicFront"/>
            <a:lightRig rig="threePt" dir="t"/>
          </a:scene3d>
        </p:grpSpPr>
        <p:sp>
          <p:nvSpPr>
            <p:cNvPr id="39" name="Rounded Rectangle 38"/>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0"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41"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7572396" y="3432989"/>
            <a:ext cx="358354" cy="357190"/>
          </a:xfrm>
          <a:prstGeom prst="rect">
            <a:avLst/>
          </a:prstGeom>
          <a:noFill/>
          <a:scene3d>
            <a:camera prst="orthographicFront"/>
            <a:lightRig rig="threePt" dir="t"/>
          </a:scene3d>
          <a:sp3d prstMaterial="plastic">
            <a:bevelT/>
            <a:bevelB/>
          </a:sp3d>
        </p:spPr>
      </p:pic>
      <p:grpSp>
        <p:nvGrpSpPr>
          <p:cNvPr id="6" name="Group 41"/>
          <p:cNvGrpSpPr/>
          <p:nvPr/>
        </p:nvGrpSpPr>
        <p:grpSpPr>
          <a:xfrm>
            <a:off x="7572396" y="2932923"/>
            <a:ext cx="378263" cy="358354"/>
            <a:chOff x="4786314" y="4071942"/>
            <a:chExt cx="1071570" cy="1071570"/>
          </a:xfrm>
          <a:effectLst/>
          <a:scene3d>
            <a:camera prst="orthographicFront"/>
            <a:lightRig rig="threePt" dir="t"/>
          </a:scene3d>
        </p:grpSpPr>
        <p:sp>
          <p:nvSpPr>
            <p:cNvPr id="43" name="Rounded Rectangle 42"/>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24" name="TextBox 23"/>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73228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Feedback (CFB)</a:t>
            </a:r>
            <a:endParaRPr lang="en-AU" dirty="0"/>
          </a:p>
        </p:txBody>
      </p:sp>
      <p:sp>
        <p:nvSpPr>
          <p:cNvPr id="17" name="Content Placeholder 2"/>
          <p:cNvSpPr>
            <a:spLocks noGrp="1"/>
          </p:cNvSpPr>
          <p:nvPr>
            <p:ph idx="1"/>
          </p:nvPr>
        </p:nvSpPr>
        <p:spPr>
          <a:xfrm>
            <a:off x="457200" y="2176264"/>
            <a:ext cx="8229600" cy="4133056"/>
          </a:xfrm>
        </p:spPr>
        <p:txBody>
          <a:bodyPr>
            <a:normAutofit lnSpcReduction="10000"/>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B*!^_).	 8hw(</a:t>
            </a:r>
            <a:r>
              <a:rPr lang="en-AU" dirty="0" err="1" smtClean="0"/>
              <a:t>h$f</a:t>
            </a:r>
            <a:r>
              <a:rPr lang="en-AU" dirty="0" smtClean="0"/>
              <a:t>	</a:t>
            </a:r>
            <a:r>
              <a:rPr lang="en-AU" dirty="0" err="1" smtClean="0"/>
              <a:t>ez</a:t>
            </a:r>
            <a:r>
              <a:rPr lang="en-AU" dirty="0" smtClean="0"/>
              <a:t>%{</a:t>
            </a:r>
            <a:r>
              <a:rPr lang="en-AU" dirty="0" err="1" smtClean="0"/>
              <a:t>gvb</a:t>
            </a:r>
            <a:endParaRPr lang="en-AU" dirty="0" smtClean="0"/>
          </a:p>
          <a:p>
            <a:pPr>
              <a:buNone/>
            </a:pPr>
            <a:endParaRPr lang="en-AU" dirty="0" smtClean="0"/>
          </a:p>
          <a:p>
            <a:pPr>
              <a:buFont typeface="Arial" charset="0"/>
              <a:buChar char="•"/>
            </a:pPr>
            <a:r>
              <a:rPr lang="en-AU" dirty="0" smtClean="0"/>
              <a:t>Turns block mode cipher into stream mode cipher</a:t>
            </a:r>
          </a:p>
        </p:txBody>
      </p:sp>
      <p:sp>
        <p:nvSpPr>
          <p:cNvPr id="21" name="Right Arrow 20"/>
          <p:cNvSpPr/>
          <p:nvPr/>
        </p:nvSpPr>
        <p:spPr>
          <a:xfrm>
            <a:off x="1714480" y="3004931"/>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ight Arrow 15"/>
          <p:cNvSpPr/>
          <p:nvPr/>
        </p:nvSpPr>
        <p:spPr>
          <a:xfrm rot="19001890">
            <a:off x="4363810" y="3500610"/>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Arrow 28"/>
          <p:cNvSpPr/>
          <p:nvPr/>
        </p:nvSpPr>
        <p:spPr>
          <a:xfrm rot="19001890">
            <a:off x="6149760" y="3500849"/>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41"/>
          <p:cNvGrpSpPr/>
          <p:nvPr/>
        </p:nvGrpSpPr>
        <p:grpSpPr>
          <a:xfrm>
            <a:off x="1714480" y="3362121"/>
            <a:ext cx="1285884" cy="428628"/>
            <a:chOff x="1714480" y="2786058"/>
            <a:chExt cx="1285884" cy="428628"/>
          </a:xfrm>
        </p:grpSpPr>
        <p:sp>
          <p:nvSpPr>
            <p:cNvPr id="31" name="Rectangle 30"/>
            <p:cNvSpPr/>
            <p:nvPr/>
          </p:nvSpPr>
          <p:spPr>
            <a:xfrm>
              <a:off x="1714480" y="3000372"/>
              <a:ext cx="114300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flipV="1">
              <a:off x="2643174" y="2786058"/>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2571736" y="3000372"/>
              <a:ext cx="214314" cy="21431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p:cNvCxnSpPr/>
            <p:nvPr/>
          </p:nvCxnSpPr>
          <p:spPr>
            <a:xfrm>
              <a:off x="2500298" y="3214686"/>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57422" y="3000372"/>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3071802" y="3004931"/>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3929058" y="2790617"/>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a:off x="5643570" y="2790617"/>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p:cNvSpPr/>
          <p:nvPr/>
        </p:nvSpPr>
        <p:spPr>
          <a:xfrm>
            <a:off x="7572396" y="2790617"/>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2643174" y="3004931"/>
            <a:ext cx="358354" cy="357190"/>
          </a:xfrm>
          <a:prstGeom prst="rect">
            <a:avLst/>
          </a:prstGeom>
          <a:noFill/>
          <a:scene3d>
            <a:camera prst="orthographicFront"/>
            <a:lightRig rig="threePt" dir="t"/>
          </a:scene3d>
          <a:sp3d prstMaterial="plastic">
            <a:bevelT/>
            <a:bevelB/>
          </a:sp3d>
        </p:spPr>
      </p:pic>
      <p:grpSp>
        <p:nvGrpSpPr>
          <p:cNvPr id="5" name="Group 33"/>
          <p:cNvGrpSpPr/>
          <p:nvPr/>
        </p:nvGrpSpPr>
        <p:grpSpPr>
          <a:xfrm>
            <a:off x="3929058" y="3004931"/>
            <a:ext cx="378263" cy="358354"/>
            <a:chOff x="4786314" y="4071942"/>
            <a:chExt cx="1071570" cy="1071570"/>
          </a:xfrm>
          <a:effectLst/>
          <a:scene3d>
            <a:camera prst="orthographicFront"/>
            <a:lightRig rig="threePt" dir="t"/>
          </a:scene3d>
        </p:grpSpPr>
        <p:sp>
          <p:nvSpPr>
            <p:cNvPr id="36" name="Rounded Rectangle 3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6" name="Group 38"/>
          <p:cNvGrpSpPr/>
          <p:nvPr/>
        </p:nvGrpSpPr>
        <p:grpSpPr>
          <a:xfrm>
            <a:off x="5643570" y="3004931"/>
            <a:ext cx="378263" cy="358354"/>
            <a:chOff x="4786314" y="4071942"/>
            <a:chExt cx="1071570" cy="1071570"/>
          </a:xfrm>
          <a:effectLst/>
          <a:scene3d>
            <a:camera prst="orthographicFront"/>
            <a:lightRig rig="threePt" dir="t"/>
          </a:scene3d>
        </p:grpSpPr>
        <p:sp>
          <p:nvSpPr>
            <p:cNvPr id="40" name="Rounded Rectangle 39"/>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7" name="Group 45"/>
          <p:cNvGrpSpPr/>
          <p:nvPr/>
        </p:nvGrpSpPr>
        <p:grpSpPr>
          <a:xfrm>
            <a:off x="7572396" y="3004931"/>
            <a:ext cx="378263" cy="358354"/>
            <a:chOff x="4786314" y="4071942"/>
            <a:chExt cx="1071570" cy="1071570"/>
          </a:xfrm>
          <a:effectLst/>
          <a:scene3d>
            <a:camera prst="orthographicFront"/>
            <a:lightRig rig="threePt" dir="t"/>
          </a:scene3d>
        </p:grpSpPr>
        <p:sp>
          <p:nvSpPr>
            <p:cNvPr id="47" name="Rounded Rectangle 4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3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4857752" y="3504997"/>
            <a:ext cx="358354" cy="357190"/>
          </a:xfrm>
          <a:prstGeom prst="rect">
            <a:avLst/>
          </a:prstGeom>
          <a:noFill/>
          <a:scene3d>
            <a:camera prst="orthographicFront"/>
            <a:lightRig rig="threePt" dir="t"/>
          </a:scene3d>
          <a:sp3d prstMaterial="plastic">
            <a:bevelT/>
            <a:bevelB/>
          </a:sp3d>
        </p:spPr>
      </p:pic>
      <p:pic>
        <p:nvPicPr>
          <p:cNvPr id="3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6715140" y="3504997"/>
            <a:ext cx="358354" cy="357190"/>
          </a:xfrm>
          <a:prstGeom prst="rect">
            <a:avLst/>
          </a:prstGeom>
          <a:noFill/>
          <a:scene3d>
            <a:camera prst="orthographicFront"/>
            <a:lightRig rig="threePt" dir="t"/>
          </a:scene3d>
          <a:sp3d prstMaterial="plastic">
            <a:bevelT/>
            <a:bevelB/>
          </a:sp3d>
        </p:spPr>
      </p:pic>
      <p:sp>
        <p:nvSpPr>
          <p:cNvPr id="38" name="TextBox 37"/>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0360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 Feedback (OFB)</a:t>
            </a:r>
            <a:endParaRPr lang="en-AU" dirty="0"/>
          </a:p>
        </p:txBody>
      </p:sp>
      <p:sp>
        <p:nvSpPr>
          <p:cNvPr id="17" name="Content Placeholder 2"/>
          <p:cNvSpPr>
            <a:spLocks noGrp="1"/>
          </p:cNvSpPr>
          <p:nvPr>
            <p:ph idx="1"/>
          </p:nvPr>
        </p:nvSpPr>
        <p:spPr>
          <a:xfrm>
            <a:off x="467544" y="2204865"/>
            <a:ext cx="8229600" cy="4104456"/>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nDF8v59	 39&gt;H?4F	 11`~pk*</a:t>
            </a:r>
          </a:p>
          <a:p>
            <a:pPr>
              <a:buNone/>
            </a:pPr>
            <a:endParaRPr lang="en-AU" dirty="0" smtClean="0"/>
          </a:p>
          <a:p>
            <a:pPr>
              <a:buFont typeface="Arial" charset="0"/>
              <a:buChar char="•"/>
            </a:pPr>
            <a:r>
              <a:rPr lang="en-AU" dirty="0" smtClean="0"/>
              <a:t>Like CFB but errors are reduced</a:t>
            </a:r>
          </a:p>
        </p:txBody>
      </p:sp>
      <p:sp>
        <p:nvSpPr>
          <p:cNvPr id="21" name="Right Arrow 20"/>
          <p:cNvSpPr/>
          <p:nvPr/>
        </p:nvSpPr>
        <p:spPr>
          <a:xfrm>
            <a:off x="1724824" y="3033532"/>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41"/>
          <p:cNvGrpSpPr/>
          <p:nvPr/>
        </p:nvGrpSpPr>
        <p:grpSpPr>
          <a:xfrm>
            <a:off x="1724824" y="3390722"/>
            <a:ext cx="1285884" cy="428628"/>
            <a:chOff x="1714480" y="2786058"/>
            <a:chExt cx="1285884" cy="428628"/>
          </a:xfrm>
        </p:grpSpPr>
        <p:sp>
          <p:nvSpPr>
            <p:cNvPr id="31" name="Rectangle 30"/>
            <p:cNvSpPr/>
            <p:nvPr/>
          </p:nvSpPr>
          <p:spPr>
            <a:xfrm>
              <a:off x="1714480" y="3000372"/>
              <a:ext cx="114300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flipV="1">
              <a:off x="2643174" y="2786058"/>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2571736" y="3000372"/>
              <a:ext cx="214314" cy="21431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p:cNvCxnSpPr/>
            <p:nvPr/>
          </p:nvCxnSpPr>
          <p:spPr>
            <a:xfrm>
              <a:off x="2500298" y="3214686"/>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57422" y="3000372"/>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3082146" y="3033532"/>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3939402" y="281921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a:off x="5653914" y="281921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p:cNvSpPr/>
          <p:nvPr/>
        </p:nvSpPr>
        <p:spPr>
          <a:xfrm>
            <a:off x="7582740" y="281921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2653518" y="3033532"/>
            <a:ext cx="358354" cy="357190"/>
          </a:xfrm>
          <a:prstGeom prst="rect">
            <a:avLst/>
          </a:prstGeom>
          <a:noFill/>
          <a:scene3d>
            <a:camera prst="orthographicFront"/>
            <a:lightRig rig="threePt" dir="t"/>
          </a:scene3d>
          <a:sp3d prstMaterial="plastic">
            <a:bevelT/>
            <a:bevelB/>
          </a:sp3d>
        </p:spPr>
      </p:pic>
      <p:grpSp>
        <p:nvGrpSpPr>
          <p:cNvPr id="5" name="Group 33"/>
          <p:cNvGrpSpPr/>
          <p:nvPr/>
        </p:nvGrpSpPr>
        <p:grpSpPr>
          <a:xfrm>
            <a:off x="3939402" y="3033532"/>
            <a:ext cx="378263" cy="358354"/>
            <a:chOff x="4786314" y="4071942"/>
            <a:chExt cx="1071570" cy="1071570"/>
          </a:xfrm>
          <a:effectLst/>
          <a:scene3d>
            <a:camera prst="orthographicFront"/>
            <a:lightRig rig="threePt" dir="t"/>
          </a:scene3d>
        </p:grpSpPr>
        <p:sp>
          <p:nvSpPr>
            <p:cNvPr id="36" name="Rounded Rectangle 3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6" name="Group 38"/>
          <p:cNvGrpSpPr/>
          <p:nvPr/>
        </p:nvGrpSpPr>
        <p:grpSpPr>
          <a:xfrm>
            <a:off x="5653914" y="3033532"/>
            <a:ext cx="378263" cy="358354"/>
            <a:chOff x="4786314" y="4071942"/>
            <a:chExt cx="1071570" cy="1071570"/>
          </a:xfrm>
          <a:effectLst/>
          <a:scene3d>
            <a:camera prst="orthographicFront"/>
            <a:lightRig rig="threePt" dir="t"/>
          </a:scene3d>
        </p:grpSpPr>
        <p:sp>
          <p:nvSpPr>
            <p:cNvPr id="40" name="Rounded Rectangle 39"/>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7" name="Group 45"/>
          <p:cNvGrpSpPr/>
          <p:nvPr/>
        </p:nvGrpSpPr>
        <p:grpSpPr>
          <a:xfrm>
            <a:off x="7582740" y="3033532"/>
            <a:ext cx="378263" cy="358354"/>
            <a:chOff x="4786314" y="4071942"/>
            <a:chExt cx="1071570" cy="1071570"/>
          </a:xfrm>
          <a:effectLst/>
          <a:scene3d>
            <a:camera prst="orthographicFront"/>
            <a:lightRig rig="threePt" dir="t"/>
          </a:scene3d>
        </p:grpSpPr>
        <p:sp>
          <p:nvSpPr>
            <p:cNvPr id="47" name="Rounded Rectangle 4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38" name="Right Arrow 37"/>
          <p:cNvSpPr/>
          <p:nvPr/>
        </p:nvSpPr>
        <p:spPr>
          <a:xfrm>
            <a:off x="4439468" y="3033532"/>
            <a:ext cx="1143008"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ight Arrow 38"/>
          <p:cNvSpPr/>
          <p:nvPr/>
        </p:nvSpPr>
        <p:spPr>
          <a:xfrm>
            <a:off x="6153980" y="3033532"/>
            <a:ext cx="135732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4725220" y="3033532"/>
            <a:ext cx="358354" cy="357190"/>
          </a:xfrm>
          <a:prstGeom prst="rect">
            <a:avLst/>
          </a:prstGeom>
          <a:noFill/>
          <a:scene3d>
            <a:camera prst="orthographicFront"/>
            <a:lightRig rig="threePt" dir="t"/>
          </a:scene3d>
          <a:sp3d prstMaterial="plastic">
            <a:bevelT/>
            <a:bevelB/>
          </a:sp3d>
        </p:spPr>
      </p:pic>
      <p:pic>
        <p:nvPicPr>
          <p:cNvPr id="3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6654046" y="3033532"/>
            <a:ext cx="358354" cy="357190"/>
          </a:xfrm>
          <a:prstGeom prst="rect">
            <a:avLst/>
          </a:prstGeom>
          <a:noFill/>
          <a:scene3d>
            <a:camera prst="orthographicFront"/>
            <a:lightRig rig="threePt" dir="t"/>
          </a:scene3d>
          <a:sp3d prstMaterial="plastic">
            <a:bevelT/>
            <a:bevelB/>
          </a:sp3d>
        </p:spPr>
      </p:pic>
      <p:sp>
        <p:nvSpPr>
          <p:cNvPr id="42" name="TextBox 41"/>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7611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Counter (CTR)</a:t>
            </a:r>
            <a:endParaRPr lang="en-AU" dirty="0"/>
          </a:p>
        </p:txBody>
      </p:sp>
      <p:sp>
        <p:nvSpPr>
          <p:cNvPr id="17" name="Content Placeholder 2"/>
          <p:cNvSpPr>
            <a:spLocks noGrp="1"/>
          </p:cNvSpPr>
          <p:nvPr>
            <p:ph idx="1"/>
          </p:nvPr>
        </p:nvSpPr>
        <p:spPr>
          <a:xfrm>
            <a:off x="457200" y="2071389"/>
            <a:ext cx="8229600" cy="4525963"/>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.,Gd#d8	 78gh%^f	d87|Hvb</a:t>
            </a:r>
          </a:p>
          <a:p>
            <a:pPr>
              <a:buNone/>
            </a:pPr>
            <a:endParaRPr lang="en-AU" dirty="0" smtClean="0"/>
          </a:p>
          <a:p>
            <a:pPr>
              <a:buFont typeface="Arial" charset="0"/>
              <a:buChar char="•"/>
            </a:pPr>
            <a:r>
              <a:rPr lang="en-AU" dirty="0" smtClean="0"/>
              <a:t>IV incremented for each block</a:t>
            </a:r>
          </a:p>
          <a:p>
            <a:pPr>
              <a:buFont typeface="Arial" charset="0"/>
              <a:buChar char="•"/>
            </a:pPr>
            <a:r>
              <a:rPr lang="en-AU" dirty="0" smtClean="0"/>
              <a:t>Parallelization and random access</a:t>
            </a:r>
          </a:p>
        </p:txBody>
      </p:sp>
      <p:sp>
        <p:nvSpPr>
          <p:cNvPr id="21" name="Right Arrow 20"/>
          <p:cNvSpPr/>
          <p:nvPr/>
        </p:nvSpPr>
        <p:spPr>
          <a:xfrm>
            <a:off x="1714480" y="2900057"/>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41"/>
          <p:cNvGrpSpPr/>
          <p:nvPr/>
        </p:nvGrpSpPr>
        <p:grpSpPr>
          <a:xfrm>
            <a:off x="1714480" y="3257247"/>
            <a:ext cx="1285884" cy="428628"/>
            <a:chOff x="1714480" y="2786058"/>
            <a:chExt cx="1285884" cy="428628"/>
          </a:xfrm>
        </p:grpSpPr>
        <p:sp>
          <p:nvSpPr>
            <p:cNvPr id="31" name="Rectangle 30"/>
            <p:cNvSpPr/>
            <p:nvPr/>
          </p:nvSpPr>
          <p:spPr>
            <a:xfrm>
              <a:off x="1714480" y="3000372"/>
              <a:ext cx="114300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flipV="1">
              <a:off x="2643174" y="2786058"/>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2571736" y="3000372"/>
              <a:ext cx="214314" cy="21431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p:cNvCxnSpPr/>
            <p:nvPr/>
          </p:nvCxnSpPr>
          <p:spPr>
            <a:xfrm>
              <a:off x="2500298" y="3214686"/>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57422" y="3000372"/>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3071802" y="2900057"/>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3929058" y="2685743"/>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a:off x="5643570" y="2685743"/>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p:cNvSpPr/>
          <p:nvPr/>
        </p:nvSpPr>
        <p:spPr>
          <a:xfrm>
            <a:off x="7572396" y="2685743"/>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2643174" y="2900057"/>
            <a:ext cx="358354" cy="357190"/>
          </a:xfrm>
          <a:prstGeom prst="rect">
            <a:avLst/>
          </a:prstGeom>
          <a:noFill/>
          <a:scene3d>
            <a:camera prst="orthographicFront"/>
            <a:lightRig rig="threePt" dir="t"/>
          </a:scene3d>
          <a:sp3d prstMaterial="plastic">
            <a:bevelT/>
            <a:bevelB/>
          </a:sp3d>
        </p:spPr>
      </p:pic>
      <p:grpSp>
        <p:nvGrpSpPr>
          <p:cNvPr id="5" name="Group 33"/>
          <p:cNvGrpSpPr/>
          <p:nvPr/>
        </p:nvGrpSpPr>
        <p:grpSpPr>
          <a:xfrm>
            <a:off x="3929058" y="2900057"/>
            <a:ext cx="378263" cy="358354"/>
            <a:chOff x="4786314" y="4071942"/>
            <a:chExt cx="1071570" cy="1071570"/>
          </a:xfrm>
          <a:effectLst/>
          <a:scene3d>
            <a:camera prst="orthographicFront"/>
            <a:lightRig rig="threePt" dir="t"/>
          </a:scene3d>
        </p:grpSpPr>
        <p:sp>
          <p:nvSpPr>
            <p:cNvPr id="36" name="Rounded Rectangle 3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6" name="Group 38"/>
          <p:cNvGrpSpPr/>
          <p:nvPr/>
        </p:nvGrpSpPr>
        <p:grpSpPr>
          <a:xfrm>
            <a:off x="5643570" y="2900057"/>
            <a:ext cx="378263" cy="358354"/>
            <a:chOff x="4786314" y="4071942"/>
            <a:chExt cx="1071570" cy="1071570"/>
          </a:xfrm>
          <a:effectLst/>
          <a:scene3d>
            <a:camera prst="orthographicFront"/>
            <a:lightRig rig="threePt" dir="t"/>
          </a:scene3d>
        </p:grpSpPr>
        <p:sp>
          <p:nvSpPr>
            <p:cNvPr id="40" name="Rounded Rectangle 39"/>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7" name="Group 45"/>
          <p:cNvGrpSpPr/>
          <p:nvPr/>
        </p:nvGrpSpPr>
        <p:grpSpPr>
          <a:xfrm>
            <a:off x="7572396" y="2900057"/>
            <a:ext cx="378263" cy="358354"/>
            <a:chOff x="4786314" y="4071942"/>
            <a:chExt cx="1071570" cy="1071570"/>
          </a:xfrm>
          <a:effectLst/>
          <a:scene3d>
            <a:camera prst="orthographicFront"/>
            <a:lightRig rig="threePt" dir="t"/>
          </a:scene3d>
        </p:grpSpPr>
        <p:sp>
          <p:nvSpPr>
            <p:cNvPr id="47" name="Rounded Rectangle 4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38" name="Right Arrow 37"/>
          <p:cNvSpPr/>
          <p:nvPr/>
        </p:nvSpPr>
        <p:spPr>
          <a:xfrm>
            <a:off x="5072066" y="2900057"/>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ight Arrow 38"/>
          <p:cNvSpPr/>
          <p:nvPr/>
        </p:nvSpPr>
        <p:spPr>
          <a:xfrm>
            <a:off x="7000892" y="2900057"/>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4714876" y="2900057"/>
            <a:ext cx="358354" cy="357190"/>
          </a:xfrm>
          <a:prstGeom prst="rect">
            <a:avLst/>
          </a:prstGeom>
          <a:noFill/>
          <a:scene3d>
            <a:camera prst="orthographicFront"/>
            <a:lightRig rig="threePt" dir="t"/>
          </a:scene3d>
          <a:sp3d prstMaterial="plastic">
            <a:bevelT/>
            <a:bevelB/>
          </a:sp3d>
        </p:spPr>
      </p:pic>
      <p:pic>
        <p:nvPicPr>
          <p:cNvPr id="3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6643702" y="2900057"/>
            <a:ext cx="358354" cy="357190"/>
          </a:xfrm>
          <a:prstGeom prst="rect">
            <a:avLst/>
          </a:prstGeom>
          <a:noFill/>
          <a:scene3d>
            <a:camera prst="orthographicFront"/>
            <a:lightRig rig="threePt" dir="t"/>
          </a:scene3d>
          <a:sp3d prstMaterial="plastic">
            <a:bevelT/>
            <a:bevelB/>
          </a:sp3d>
        </p:spPr>
      </p:pic>
      <p:sp>
        <p:nvSpPr>
          <p:cNvPr id="42" name="TextBox 41"/>
          <p:cNvSpPr txBox="1"/>
          <p:nvPr/>
        </p:nvSpPr>
        <p:spPr>
          <a:xfrm>
            <a:off x="4500562" y="3328685"/>
            <a:ext cx="928694" cy="369332"/>
          </a:xfrm>
          <a:prstGeom prst="rect">
            <a:avLst/>
          </a:prstGeom>
          <a:noFill/>
        </p:spPr>
        <p:txBody>
          <a:bodyPr wrap="square" rtlCol="0">
            <a:spAutoFit/>
          </a:bodyPr>
          <a:lstStyle/>
          <a:p>
            <a:r>
              <a:rPr lang="en-AU" dirty="0" smtClean="0"/>
              <a:t>Salt +1</a:t>
            </a:r>
            <a:endParaRPr lang="en-AU" dirty="0"/>
          </a:p>
        </p:txBody>
      </p:sp>
      <p:sp>
        <p:nvSpPr>
          <p:cNvPr id="45" name="TextBox 44"/>
          <p:cNvSpPr txBox="1"/>
          <p:nvPr/>
        </p:nvSpPr>
        <p:spPr>
          <a:xfrm>
            <a:off x="6357950" y="3328685"/>
            <a:ext cx="928694" cy="369332"/>
          </a:xfrm>
          <a:prstGeom prst="rect">
            <a:avLst/>
          </a:prstGeom>
          <a:noFill/>
        </p:spPr>
        <p:txBody>
          <a:bodyPr wrap="square" rtlCol="0">
            <a:spAutoFit/>
          </a:bodyPr>
          <a:lstStyle/>
          <a:p>
            <a:r>
              <a:rPr lang="en-AU" dirty="0" smtClean="0"/>
              <a:t>Salt +2</a:t>
            </a:r>
            <a:endParaRPr lang="en-AU" dirty="0"/>
          </a:p>
        </p:txBody>
      </p:sp>
      <p:sp>
        <p:nvSpPr>
          <p:cNvPr id="46" name="TextBox 45"/>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105296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RSA Algorithm and Example</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31779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RSA</a:t>
            </a:r>
            <a:r>
              <a:rPr lang="en-AU" dirty="0"/>
              <a:t> </a:t>
            </a:r>
            <a:r>
              <a:rPr lang="en-AU" dirty="0" smtClean="0"/>
              <a:t/>
            </a:r>
            <a:br>
              <a:rPr lang="en-AU" dirty="0" smtClean="0"/>
            </a:br>
            <a:r>
              <a:rPr lang="en-AU" dirty="0" smtClean="0"/>
              <a:t>Key Generation</a:t>
            </a:r>
            <a:endParaRPr lang="en-AU" dirty="0"/>
          </a:p>
        </p:txBody>
      </p:sp>
      <p:sp>
        <p:nvSpPr>
          <p:cNvPr id="3" name="Content Placeholder 2"/>
          <p:cNvSpPr>
            <a:spLocks noGrp="1"/>
          </p:cNvSpPr>
          <p:nvPr>
            <p:ph idx="1"/>
          </p:nvPr>
        </p:nvSpPr>
        <p:spPr>
          <a:xfrm>
            <a:off x="457200" y="2017998"/>
            <a:ext cx="5043494" cy="4108165"/>
          </a:xfrm>
        </p:spPr>
        <p:txBody>
          <a:bodyPr>
            <a:normAutofit lnSpcReduction="10000"/>
          </a:bodyPr>
          <a:lstStyle/>
          <a:p>
            <a:pPr marL="457200" indent="-457200">
              <a:buAutoNum type="arabicPeriod"/>
            </a:pPr>
            <a:r>
              <a:rPr lang="en-AU" sz="2400" dirty="0" smtClean="0"/>
              <a:t>Pick two prime numbers p and q</a:t>
            </a:r>
          </a:p>
          <a:p>
            <a:pPr marL="457200" indent="-457200">
              <a:buAutoNum type="arabicPeriod"/>
            </a:pPr>
            <a:r>
              <a:rPr lang="en-AU" sz="2400" dirty="0" smtClean="0"/>
              <a:t>n = </a:t>
            </a:r>
            <a:r>
              <a:rPr lang="en-AU" sz="2400" dirty="0" err="1" smtClean="0"/>
              <a:t>pq</a:t>
            </a:r>
            <a:endParaRPr lang="en-AU" sz="2400" dirty="0" smtClean="0"/>
          </a:p>
          <a:p>
            <a:pPr marL="457200" indent="-457200">
              <a:buAutoNum type="arabicPeriod"/>
            </a:pPr>
            <a:r>
              <a:rPr lang="en-AU" sz="2400" dirty="0" smtClean="0"/>
              <a:t>Pick e such that e and (p-1)(q-1) are </a:t>
            </a:r>
            <a:r>
              <a:rPr lang="en-AU" sz="2400" dirty="0" err="1" smtClean="0"/>
              <a:t>coprime</a:t>
            </a:r>
            <a:r>
              <a:rPr lang="en-AU" sz="2400" dirty="0" smtClean="0"/>
              <a:t> (common factor=1)</a:t>
            </a:r>
          </a:p>
          <a:p>
            <a:pPr marL="457200" indent="-457200">
              <a:buAutoNum type="arabicPeriod"/>
            </a:pPr>
            <a:r>
              <a:rPr lang="en-AU" sz="2400" dirty="0" smtClean="0"/>
              <a:t>Pick d such that </a:t>
            </a:r>
            <a:br>
              <a:rPr lang="en-AU" sz="2400" dirty="0" smtClean="0"/>
            </a:br>
            <a:r>
              <a:rPr lang="en-AU" sz="2400" dirty="0" smtClean="0"/>
              <a:t>de mod (p-1)(q-1) = 1</a:t>
            </a:r>
            <a:br>
              <a:rPr lang="en-AU" sz="2400" dirty="0" smtClean="0"/>
            </a:br>
            <a:r>
              <a:rPr lang="en-AU" sz="2400" dirty="0" smtClean="0"/>
              <a:t/>
            </a:r>
            <a:br>
              <a:rPr lang="en-AU" sz="2400" dirty="0" smtClean="0"/>
            </a:br>
            <a:r>
              <a:rPr lang="en-AU" sz="2400" dirty="0" smtClean="0"/>
              <a:t/>
            </a:r>
            <a:br>
              <a:rPr lang="en-AU" sz="2400" dirty="0" smtClean="0"/>
            </a:br>
            <a:endParaRPr lang="en-AU" sz="2400" dirty="0" smtClean="0"/>
          </a:p>
          <a:p>
            <a:pPr marL="457200" indent="-457200">
              <a:buNone/>
            </a:pPr>
            <a:r>
              <a:rPr lang="en-AU" sz="2400" dirty="0" smtClean="0"/>
              <a:t>One key (e, n)</a:t>
            </a:r>
          </a:p>
          <a:p>
            <a:pPr marL="457200" indent="-457200">
              <a:buNone/>
            </a:pPr>
            <a:r>
              <a:rPr lang="en-AU" sz="2400" dirty="0" smtClean="0"/>
              <a:t>Other key (d, n)</a:t>
            </a:r>
            <a:endParaRPr lang="en-AU" sz="2400" dirty="0"/>
          </a:p>
        </p:txBody>
      </p:sp>
      <p:sp>
        <p:nvSpPr>
          <p:cNvPr id="4" name="Content Placeholder 2"/>
          <p:cNvSpPr txBox="1">
            <a:spLocks/>
          </p:cNvSpPr>
          <p:nvPr/>
        </p:nvSpPr>
        <p:spPr>
          <a:xfrm>
            <a:off x="5500694" y="2060848"/>
            <a:ext cx="3248020" cy="4108165"/>
          </a:xfrm>
          <a:prstGeom prst="rect">
            <a:avLst/>
          </a:prstGeom>
          <a:solidFill>
            <a:schemeClr val="accent1">
              <a:alpha val="50000"/>
            </a:schemeClr>
          </a:solidFill>
        </p:spPr>
        <p:txBody>
          <a:bodyPr/>
          <a:lstStyle/>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kumimoji="0" lang="en-AU" sz="2300" b="0" i="0" u="none" strike="noStrike" kern="0" cap="none" spc="0" normalizeH="0" baseline="0" noProof="0" dirty="0" smtClean="0">
                <a:ln>
                  <a:noFill/>
                </a:ln>
                <a:solidFill>
                  <a:schemeClr val="tx1"/>
                </a:solidFill>
                <a:effectLst/>
                <a:uLnTx/>
                <a:uFillTx/>
                <a:latin typeface="+mn-lt"/>
                <a:cs typeface="+mn-cs"/>
              </a:rPr>
              <a:t>p = 11, q = 17</a:t>
            </a:r>
          </a:p>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lang="en-AU" sz="2300" kern="0" dirty="0" smtClean="0">
                <a:latin typeface="+mn-lt"/>
                <a:cs typeface="+mn-cs"/>
              </a:rPr>
              <a:t>n = 187</a:t>
            </a:r>
          </a:p>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kumimoji="0" lang="en-AU" sz="2300" b="0" i="0" u="none" strike="noStrike" kern="0" cap="none" spc="0" normalizeH="0" baseline="0" noProof="0" dirty="0" smtClean="0">
                <a:ln>
                  <a:noFill/>
                </a:ln>
                <a:solidFill>
                  <a:schemeClr val="tx1"/>
                </a:solidFill>
                <a:effectLst/>
                <a:uLnTx/>
                <a:uFillTx/>
                <a:latin typeface="+mn-lt"/>
                <a:cs typeface="+mn-cs"/>
              </a:rPr>
              <a:t>(p-1)(q-1)</a:t>
            </a:r>
            <a:r>
              <a:rPr kumimoji="0" lang="en-AU" sz="2300" b="0" i="0" u="none" strike="noStrike" kern="0" cap="none" spc="0" normalizeH="0" noProof="0" dirty="0" smtClean="0">
                <a:ln>
                  <a:noFill/>
                </a:ln>
                <a:solidFill>
                  <a:schemeClr val="tx1"/>
                </a:solidFill>
                <a:effectLst/>
                <a:uLnTx/>
                <a:uFillTx/>
                <a:latin typeface="+mn-lt"/>
                <a:cs typeface="+mn-cs"/>
              </a:rPr>
              <a:t> = 160</a:t>
            </a:r>
            <a:br>
              <a:rPr kumimoji="0" lang="en-AU" sz="2300" b="0" i="0" u="none" strike="noStrike" kern="0" cap="none" spc="0" normalizeH="0" noProof="0" dirty="0" smtClean="0">
                <a:ln>
                  <a:noFill/>
                </a:ln>
                <a:solidFill>
                  <a:schemeClr val="tx1"/>
                </a:solidFill>
                <a:effectLst/>
                <a:uLnTx/>
                <a:uFillTx/>
                <a:latin typeface="+mn-lt"/>
                <a:cs typeface="+mn-cs"/>
              </a:rPr>
            </a:br>
            <a:r>
              <a:rPr kumimoji="0" lang="en-AU" sz="2300" b="0" i="0" u="none" strike="noStrike" kern="0" cap="none" spc="0" normalizeH="0" noProof="0" dirty="0" smtClean="0">
                <a:ln>
                  <a:noFill/>
                </a:ln>
                <a:solidFill>
                  <a:schemeClr val="tx1"/>
                </a:solidFill>
                <a:effectLst/>
                <a:uLnTx/>
                <a:uFillTx/>
                <a:latin typeface="+mn-lt"/>
                <a:cs typeface="+mn-cs"/>
              </a:rPr>
              <a:t>e=7</a:t>
            </a:r>
          </a:p>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lang="en-AU" sz="2300" kern="0" baseline="0" dirty="0" smtClean="0">
                <a:latin typeface="+mn-lt"/>
                <a:cs typeface="+mn-cs"/>
              </a:rPr>
              <a:t>d</a:t>
            </a:r>
            <a:r>
              <a:rPr lang="en-AU" sz="2300" kern="0" dirty="0" smtClean="0">
                <a:latin typeface="+mn-lt"/>
                <a:cs typeface="+mn-cs"/>
              </a:rPr>
              <a:t> = 23</a:t>
            </a:r>
            <a:br>
              <a:rPr lang="en-AU" sz="2300" kern="0" dirty="0" smtClean="0">
                <a:latin typeface="+mn-lt"/>
                <a:cs typeface="+mn-cs"/>
              </a:rPr>
            </a:br>
            <a:r>
              <a:rPr lang="en-AU" sz="2300" kern="0" dirty="0" smtClean="0">
                <a:latin typeface="+mn-lt"/>
                <a:cs typeface="+mn-cs"/>
              </a:rPr>
              <a:t>7 * 23 mod 160</a:t>
            </a:r>
          </a:p>
          <a:p>
            <a:pPr marL="914400" lvl="1" indent="-457200" eaLnBrk="0" hangingPunct="0">
              <a:spcBef>
                <a:spcPct val="20000"/>
              </a:spcBef>
            </a:pPr>
            <a:r>
              <a:rPr kumimoji="0" lang="en-AU" sz="2300" b="0" i="0" u="none" strike="noStrike" kern="0" cap="none" spc="0" normalizeH="0" baseline="0" noProof="0" dirty="0" smtClean="0">
                <a:ln>
                  <a:noFill/>
                </a:ln>
                <a:solidFill>
                  <a:schemeClr val="tx1"/>
                </a:solidFill>
                <a:effectLst/>
                <a:uLnTx/>
                <a:uFillTx/>
                <a:latin typeface="+mn-lt"/>
                <a:cs typeface="+mn-cs"/>
              </a:rPr>
              <a:t>	= 161</a:t>
            </a:r>
            <a:r>
              <a:rPr kumimoji="0" lang="en-AU" sz="2300" b="0" i="0" u="none" strike="noStrike" kern="0" cap="none" spc="0" normalizeH="0" noProof="0" dirty="0" smtClean="0">
                <a:ln>
                  <a:noFill/>
                </a:ln>
                <a:solidFill>
                  <a:schemeClr val="tx1"/>
                </a:solidFill>
                <a:effectLst/>
                <a:uLnTx/>
                <a:uFillTx/>
                <a:latin typeface="+mn-lt"/>
                <a:cs typeface="+mn-cs"/>
              </a:rPr>
              <a:t> mod 160</a:t>
            </a:r>
          </a:p>
          <a:p>
            <a:pPr marL="914400" lvl="1" indent="-457200" eaLnBrk="0" hangingPunct="0">
              <a:spcBef>
                <a:spcPct val="20000"/>
              </a:spcBef>
            </a:pPr>
            <a:r>
              <a:rPr lang="en-AU" sz="2300" kern="0" baseline="0" dirty="0" smtClean="0">
                <a:latin typeface="+mn-lt"/>
                <a:cs typeface="+mn-cs"/>
              </a:rPr>
              <a:t>	=1</a:t>
            </a:r>
            <a:endParaRPr lang="en-AU" sz="2300" kern="0" dirty="0" smtClean="0">
              <a:latin typeface="+mn-lt"/>
              <a:cs typeface="+mn-cs"/>
            </a:endParaRPr>
          </a:p>
          <a:p>
            <a:pPr marL="457200" indent="-457200" eaLnBrk="0" hangingPunct="0">
              <a:spcBef>
                <a:spcPct val="20000"/>
              </a:spcBef>
            </a:pPr>
            <a:r>
              <a:rPr lang="en-AU" sz="2300" kern="0" dirty="0" smtClean="0">
                <a:latin typeface="+mn-lt"/>
                <a:cs typeface="+mn-cs"/>
              </a:rPr>
              <a:t>One key (7, 187)</a:t>
            </a:r>
          </a:p>
          <a:p>
            <a:pPr marL="457200" indent="-457200" eaLnBrk="0" hangingPunct="0">
              <a:spcBef>
                <a:spcPct val="20000"/>
              </a:spcBef>
            </a:pPr>
            <a:r>
              <a:rPr lang="en-AU" sz="2300" kern="0" dirty="0" smtClean="0">
                <a:latin typeface="+mn-lt"/>
                <a:cs typeface="+mn-cs"/>
              </a:rPr>
              <a:t>Other key (23, 187)</a:t>
            </a:r>
          </a:p>
        </p:txBody>
      </p:sp>
    </p:spTree>
    <p:extLst>
      <p:ext uri="{BB962C8B-B14F-4D97-AF65-F5344CB8AC3E}">
        <p14:creationId xmlns:p14="http://schemas.microsoft.com/office/powerpoint/2010/main" val="15673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View of Cryptography</a:t>
            </a:r>
            <a:endParaRPr lang="en-AU" dirty="0"/>
          </a:p>
        </p:txBody>
      </p:sp>
      <p:pic>
        <p:nvPicPr>
          <p:cNvPr id="7"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2631040"/>
            <a:ext cx="1928826" cy="1928826"/>
          </a:xfrm>
          <a:prstGeom prst="rect">
            <a:avLst/>
          </a:prstGeom>
          <a:noFill/>
        </p:spPr>
      </p:pic>
      <p:sp>
        <p:nvSpPr>
          <p:cNvPr id="8" name="Cube 7"/>
          <p:cNvSpPr/>
          <p:nvPr/>
        </p:nvSpPr>
        <p:spPr>
          <a:xfrm>
            <a:off x="3643306" y="2773916"/>
            <a:ext cx="1714512" cy="1785950"/>
          </a:xfrm>
          <a:prstGeom prst="cub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31040"/>
            <a:ext cx="1928826" cy="1928826"/>
          </a:xfrm>
          <a:prstGeom prst="rect">
            <a:avLst/>
          </a:prstGeom>
          <a:noFill/>
        </p:spPr>
      </p:pic>
      <p:pic>
        <p:nvPicPr>
          <p:cNvPr id="10"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74048"/>
            <a:ext cx="785818" cy="785818"/>
          </a:xfrm>
          <a:prstGeom prst="rect">
            <a:avLst/>
          </a:prstGeom>
          <a:noFill/>
        </p:spPr>
      </p:pic>
      <p:sp>
        <p:nvSpPr>
          <p:cNvPr id="11" name="Right Arrow 10"/>
          <p:cNvSpPr/>
          <p:nvPr/>
        </p:nvSpPr>
        <p:spPr>
          <a:xfrm>
            <a:off x="2857488"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5572132"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57224" y="4702742"/>
            <a:ext cx="1714512" cy="369332"/>
          </a:xfrm>
          <a:prstGeom prst="rect">
            <a:avLst/>
          </a:prstGeom>
          <a:noFill/>
        </p:spPr>
        <p:txBody>
          <a:bodyPr wrap="square" rtlCol="0">
            <a:spAutoFit/>
          </a:bodyPr>
          <a:lstStyle/>
          <a:p>
            <a:pPr algn="ctr"/>
            <a:r>
              <a:rPr lang="en-AU" dirty="0" smtClean="0"/>
              <a:t>Data</a:t>
            </a:r>
            <a:endParaRPr lang="en-AU" dirty="0"/>
          </a:p>
        </p:txBody>
      </p:sp>
      <p:sp>
        <p:nvSpPr>
          <p:cNvPr id="15" name="TextBox 14"/>
          <p:cNvSpPr txBox="1"/>
          <p:nvPr/>
        </p:nvSpPr>
        <p:spPr>
          <a:xfrm>
            <a:off x="6429388" y="4774180"/>
            <a:ext cx="1714512" cy="646331"/>
          </a:xfrm>
          <a:prstGeom prst="rect">
            <a:avLst/>
          </a:prstGeom>
          <a:noFill/>
        </p:spPr>
        <p:txBody>
          <a:bodyPr wrap="square" rtlCol="0">
            <a:spAutoFit/>
          </a:bodyPr>
          <a:lstStyle/>
          <a:p>
            <a:pPr algn="ctr"/>
            <a:r>
              <a:rPr lang="en-AU" dirty="0" smtClean="0"/>
              <a:t>Encrypted Data</a:t>
            </a:r>
            <a:endParaRPr lang="en-AU" dirty="0"/>
          </a:p>
        </p:txBody>
      </p:sp>
      <p:sp>
        <p:nvSpPr>
          <p:cNvPr id="16" name="TextBox 15"/>
          <p:cNvSpPr txBox="1"/>
          <p:nvPr/>
        </p:nvSpPr>
        <p:spPr>
          <a:xfrm>
            <a:off x="3714744" y="4857760"/>
            <a:ext cx="1714512" cy="923330"/>
          </a:xfrm>
          <a:prstGeom prst="rect">
            <a:avLst/>
          </a:prstGeom>
          <a:noFill/>
        </p:spPr>
        <p:txBody>
          <a:bodyPr wrap="square" rtlCol="0">
            <a:spAutoFit/>
          </a:bodyPr>
          <a:lstStyle/>
          <a:p>
            <a:pPr algn="ctr"/>
            <a:r>
              <a:rPr lang="en-AU" dirty="0" smtClean="0"/>
              <a:t>Geeky, Mathematical Stuff</a:t>
            </a:r>
            <a:endParaRPr lang="en-AU" dirty="0"/>
          </a:p>
        </p:txBody>
      </p:sp>
    </p:spTree>
    <p:extLst>
      <p:ext uri="{BB962C8B-B14F-4D97-AF65-F5344CB8AC3E}">
        <p14:creationId xmlns:p14="http://schemas.microsoft.com/office/powerpoint/2010/main" val="219999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RSA</a:t>
            </a:r>
            <a:br>
              <a:rPr lang="en-AU" dirty="0" smtClean="0"/>
            </a:br>
            <a:r>
              <a:rPr lang="en-AU" dirty="0" smtClean="0"/>
              <a:t>Encryption and Decryption</a:t>
            </a:r>
            <a:endParaRPr lang="en-AU" dirty="0"/>
          </a:p>
        </p:txBody>
      </p:sp>
      <p:sp>
        <p:nvSpPr>
          <p:cNvPr id="3" name="Content Placeholder 2"/>
          <p:cNvSpPr>
            <a:spLocks noGrp="1"/>
          </p:cNvSpPr>
          <p:nvPr>
            <p:ph idx="1"/>
          </p:nvPr>
        </p:nvSpPr>
        <p:spPr>
          <a:xfrm>
            <a:off x="457200" y="2090006"/>
            <a:ext cx="5043494" cy="4036157"/>
          </a:xfrm>
        </p:spPr>
        <p:txBody>
          <a:bodyPr/>
          <a:lstStyle/>
          <a:p>
            <a:pPr marL="457200" indent="-457200">
              <a:buNone/>
            </a:pPr>
            <a:r>
              <a:rPr lang="en-AU" sz="2400" dirty="0" smtClean="0"/>
              <a:t>Where</a:t>
            </a:r>
          </a:p>
          <a:p>
            <a:pPr marL="457200" indent="-457200">
              <a:buNone/>
            </a:pPr>
            <a:r>
              <a:rPr lang="en-AU" sz="2400" dirty="0" smtClean="0"/>
              <a:t>	m is message or plaintext, m=10</a:t>
            </a:r>
          </a:p>
          <a:p>
            <a:pPr marL="457200" indent="-457200">
              <a:buNone/>
            </a:pPr>
            <a:r>
              <a:rPr lang="en-AU" sz="2400" dirty="0" smtClean="0"/>
              <a:t>	c is cipher text</a:t>
            </a:r>
            <a:br>
              <a:rPr lang="en-AU" sz="2400" dirty="0" smtClean="0"/>
            </a:br>
            <a:endParaRPr lang="en-AU" sz="2400" dirty="0" smtClean="0"/>
          </a:p>
          <a:p>
            <a:pPr marL="457200" indent="-457200">
              <a:buNone/>
            </a:pPr>
            <a:r>
              <a:rPr lang="en-AU" sz="2400" dirty="0" smtClean="0"/>
              <a:t>c = </a:t>
            </a:r>
            <a:r>
              <a:rPr lang="en-AU" sz="2400" dirty="0" err="1" smtClean="0"/>
              <a:t>m</a:t>
            </a:r>
            <a:r>
              <a:rPr lang="en-AU" sz="2400" baseline="30000" dirty="0" err="1" smtClean="0"/>
              <a:t>d</a:t>
            </a:r>
            <a:r>
              <a:rPr lang="en-AU" sz="2400" dirty="0" smtClean="0"/>
              <a:t> mod n</a:t>
            </a:r>
          </a:p>
          <a:p>
            <a:pPr marL="457200" indent="-457200">
              <a:buNone/>
            </a:pPr>
            <a:endParaRPr lang="en-AU" sz="2400" dirty="0" smtClean="0"/>
          </a:p>
          <a:p>
            <a:pPr marL="457200" indent="-457200">
              <a:buNone/>
            </a:pPr>
            <a:r>
              <a:rPr lang="en-AU" sz="2400" dirty="0" smtClean="0"/>
              <a:t>m = </a:t>
            </a:r>
            <a:r>
              <a:rPr lang="en-AU" sz="2400" dirty="0" err="1" smtClean="0"/>
              <a:t>c</a:t>
            </a:r>
            <a:r>
              <a:rPr lang="en-AU" sz="2400" baseline="30000" dirty="0" err="1" smtClean="0"/>
              <a:t>e</a:t>
            </a:r>
            <a:r>
              <a:rPr lang="en-AU" sz="2400" dirty="0" smtClean="0"/>
              <a:t> mod n</a:t>
            </a:r>
            <a:endParaRPr lang="en-AU" sz="2400" dirty="0"/>
          </a:p>
        </p:txBody>
      </p:sp>
      <p:sp>
        <p:nvSpPr>
          <p:cNvPr id="4" name="Content Placeholder 2"/>
          <p:cNvSpPr txBox="1">
            <a:spLocks/>
          </p:cNvSpPr>
          <p:nvPr/>
        </p:nvSpPr>
        <p:spPr>
          <a:xfrm>
            <a:off x="5500694" y="2132856"/>
            <a:ext cx="3248020" cy="4036157"/>
          </a:xfrm>
          <a:prstGeom prst="rect">
            <a:avLst/>
          </a:prstGeom>
          <a:solidFill>
            <a:schemeClr val="accent1">
              <a:alpha val="50000"/>
            </a:schemeClr>
          </a:solidFill>
        </p:spPr>
        <p:txBody>
          <a:bodyPr/>
          <a:lstStyle/>
          <a:p>
            <a:pPr marL="457200" indent="-457200" eaLnBrk="0" hangingPunct="0">
              <a:spcBef>
                <a:spcPct val="20000"/>
              </a:spcBef>
            </a:pPr>
            <a:r>
              <a:rPr lang="en-AU" sz="2300" kern="0" dirty="0" smtClean="0">
                <a:latin typeface="+mn-lt"/>
                <a:cs typeface="+mn-cs"/>
              </a:rPr>
              <a:t>One key (7, 187)</a:t>
            </a:r>
          </a:p>
          <a:p>
            <a:pPr marL="457200" indent="-457200" eaLnBrk="0" hangingPunct="0">
              <a:spcBef>
                <a:spcPct val="20000"/>
              </a:spcBef>
            </a:pPr>
            <a:r>
              <a:rPr lang="en-AU" sz="2300" kern="0" dirty="0" smtClean="0">
                <a:latin typeface="+mn-lt"/>
                <a:cs typeface="+mn-cs"/>
              </a:rPr>
              <a:t>Other key (23, 187)</a:t>
            </a:r>
            <a:br>
              <a:rPr lang="en-AU" sz="2300" kern="0" dirty="0" smtClean="0">
                <a:latin typeface="+mn-lt"/>
                <a:cs typeface="+mn-cs"/>
              </a:rPr>
            </a:br>
            <a:endParaRPr lang="en-AU" sz="2300" kern="0" dirty="0" smtClean="0">
              <a:latin typeface="+mn-lt"/>
              <a:cs typeface="+mn-cs"/>
            </a:endParaRPr>
          </a:p>
          <a:p>
            <a:pPr marL="457200" indent="-457200" eaLnBrk="0" hangingPunct="0">
              <a:spcBef>
                <a:spcPct val="20000"/>
              </a:spcBef>
            </a:pPr>
            <a:endParaRPr lang="en-AU" sz="2300" kern="0" dirty="0" smtClean="0">
              <a:latin typeface="+mn-lt"/>
              <a:cs typeface="+mn-cs"/>
            </a:endParaRPr>
          </a:p>
          <a:p>
            <a:pPr marL="457200" indent="-457200" eaLnBrk="0" hangingPunct="0">
              <a:spcBef>
                <a:spcPct val="20000"/>
              </a:spcBef>
            </a:pPr>
            <a:r>
              <a:rPr lang="en-AU" sz="2300" kern="0" dirty="0" smtClean="0">
                <a:latin typeface="+mn-lt"/>
                <a:cs typeface="+mn-cs"/>
              </a:rPr>
              <a:t>c 	= 10</a:t>
            </a:r>
            <a:r>
              <a:rPr lang="en-AU" sz="2300" baseline="30000" dirty="0" smtClean="0">
                <a:latin typeface="+mn-lt"/>
                <a:cs typeface="+mn-cs"/>
              </a:rPr>
              <a:t>7</a:t>
            </a:r>
            <a:r>
              <a:rPr lang="en-AU" sz="2300" kern="0" dirty="0" smtClean="0">
                <a:latin typeface="+mn-lt"/>
                <a:cs typeface="+mn-cs"/>
              </a:rPr>
              <a:t> mod 187</a:t>
            </a:r>
          </a:p>
          <a:p>
            <a:pPr marL="457200" indent="-457200" eaLnBrk="0" hangingPunct="0">
              <a:spcBef>
                <a:spcPct val="20000"/>
              </a:spcBef>
            </a:pPr>
            <a:r>
              <a:rPr lang="en-AU" sz="2300" kern="0" dirty="0" smtClean="0">
                <a:latin typeface="+mn-lt"/>
                <a:cs typeface="+mn-cs"/>
              </a:rPr>
              <a:t>	= 175</a:t>
            </a:r>
          </a:p>
          <a:p>
            <a:pPr marL="457200" indent="-457200" eaLnBrk="0" hangingPunct="0">
              <a:spcBef>
                <a:spcPct val="20000"/>
              </a:spcBef>
            </a:pPr>
            <a:r>
              <a:rPr lang="en-AU" sz="2300" kern="0" dirty="0" smtClean="0">
                <a:latin typeface="+mn-lt"/>
                <a:cs typeface="+mn-cs"/>
              </a:rPr>
              <a:t>m 	= 175</a:t>
            </a:r>
            <a:r>
              <a:rPr lang="en-AU" sz="2300" baseline="30000" dirty="0" smtClean="0">
                <a:latin typeface="+mn-lt"/>
                <a:cs typeface="+mn-cs"/>
              </a:rPr>
              <a:t>23</a:t>
            </a:r>
            <a:r>
              <a:rPr lang="en-AU" sz="2300" kern="0" dirty="0" smtClean="0">
                <a:latin typeface="+mn-lt"/>
                <a:cs typeface="+mn-cs"/>
              </a:rPr>
              <a:t> mod 187</a:t>
            </a:r>
          </a:p>
          <a:p>
            <a:pPr marL="457200" indent="-457200" eaLnBrk="0" hangingPunct="0">
              <a:spcBef>
                <a:spcPct val="20000"/>
              </a:spcBef>
            </a:pPr>
            <a:r>
              <a:rPr lang="en-AU" sz="2300" kern="0" dirty="0" smtClean="0">
                <a:latin typeface="+mn-lt"/>
                <a:cs typeface="+mn-cs"/>
              </a:rPr>
              <a:t>	= 3.889e+51 mod 187</a:t>
            </a:r>
          </a:p>
          <a:p>
            <a:pPr marL="457200" indent="-457200" eaLnBrk="0" hangingPunct="0">
              <a:spcBef>
                <a:spcPct val="20000"/>
              </a:spcBef>
            </a:pPr>
            <a:r>
              <a:rPr lang="en-AU" sz="2300" kern="0" dirty="0" smtClean="0">
                <a:latin typeface="+mn-lt"/>
                <a:cs typeface="+mn-cs"/>
              </a:rPr>
              <a:t>	= 10</a:t>
            </a:r>
          </a:p>
        </p:txBody>
      </p:sp>
    </p:spTree>
    <p:extLst>
      <p:ext uri="{BB962C8B-B14F-4D97-AF65-F5344CB8AC3E}">
        <p14:creationId xmlns:p14="http://schemas.microsoft.com/office/powerpoint/2010/main" val="84988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a:t>
            </a:r>
            <a:endParaRPr lang="en-AU" dirty="0"/>
          </a:p>
        </p:txBody>
      </p:sp>
      <p:pic>
        <p:nvPicPr>
          <p:cNvPr id="7"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2631040"/>
            <a:ext cx="1928826" cy="1928826"/>
          </a:xfrm>
          <a:prstGeom prst="rect">
            <a:avLst/>
          </a:prstGeom>
          <a:noFill/>
        </p:spPr>
      </p:pic>
      <p:pic>
        <p:nvPicPr>
          <p:cNvPr id="9"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31040"/>
            <a:ext cx="1928826" cy="1928826"/>
          </a:xfrm>
          <a:prstGeom prst="rect">
            <a:avLst/>
          </a:prstGeom>
          <a:noFill/>
        </p:spPr>
      </p:pic>
      <p:pic>
        <p:nvPicPr>
          <p:cNvPr id="10"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74048"/>
            <a:ext cx="785818" cy="785818"/>
          </a:xfrm>
          <a:prstGeom prst="rect">
            <a:avLst/>
          </a:prstGeom>
          <a:noFill/>
        </p:spPr>
      </p:pic>
      <p:sp>
        <p:nvSpPr>
          <p:cNvPr id="11" name="Right Arrow 10"/>
          <p:cNvSpPr/>
          <p:nvPr/>
        </p:nvSpPr>
        <p:spPr>
          <a:xfrm>
            <a:off x="2857488"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5572132"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57224" y="4702742"/>
            <a:ext cx="1714512" cy="369332"/>
          </a:xfrm>
          <a:prstGeom prst="rect">
            <a:avLst/>
          </a:prstGeom>
          <a:noFill/>
        </p:spPr>
        <p:txBody>
          <a:bodyPr wrap="square" rtlCol="0">
            <a:spAutoFit/>
          </a:bodyPr>
          <a:lstStyle/>
          <a:p>
            <a:pPr algn="ctr"/>
            <a:r>
              <a:rPr lang="en-AU" dirty="0" smtClean="0"/>
              <a:t>?, ?</a:t>
            </a:r>
            <a:endParaRPr lang="en-AU" dirty="0"/>
          </a:p>
        </p:txBody>
      </p:sp>
      <p:sp>
        <p:nvSpPr>
          <p:cNvPr id="15" name="TextBox 14"/>
          <p:cNvSpPr txBox="1"/>
          <p:nvPr/>
        </p:nvSpPr>
        <p:spPr>
          <a:xfrm>
            <a:off x="6429388" y="4774180"/>
            <a:ext cx="1714512" cy="369332"/>
          </a:xfrm>
          <a:prstGeom prst="rect">
            <a:avLst/>
          </a:prstGeom>
          <a:noFill/>
        </p:spPr>
        <p:txBody>
          <a:bodyPr wrap="square" rtlCol="0">
            <a:spAutoFit/>
          </a:bodyPr>
          <a:lstStyle/>
          <a:p>
            <a:pPr algn="ctr"/>
            <a:r>
              <a:rPr lang="en-AU" dirty="0" smtClean="0"/>
              <a:t>?, ?</a:t>
            </a:r>
            <a:endParaRPr lang="en-AU" dirty="0"/>
          </a:p>
        </p:txBody>
      </p:sp>
      <p:sp>
        <p:nvSpPr>
          <p:cNvPr id="16" name="TextBox 15"/>
          <p:cNvSpPr txBox="1"/>
          <p:nvPr/>
        </p:nvSpPr>
        <p:spPr>
          <a:xfrm>
            <a:off x="3714744" y="4857760"/>
            <a:ext cx="1714512" cy="369332"/>
          </a:xfrm>
          <a:prstGeom prst="rect">
            <a:avLst/>
          </a:prstGeom>
          <a:noFill/>
        </p:spPr>
        <p:txBody>
          <a:bodyPr wrap="square" rtlCol="0">
            <a:spAutoFit/>
          </a:bodyPr>
          <a:lstStyle/>
          <a:p>
            <a:pPr algn="ctr"/>
            <a:r>
              <a:rPr lang="en-AU" dirty="0" smtClean="0"/>
              <a:t>?, ?</a:t>
            </a:r>
            <a:endParaRPr lang="en-AU" dirty="0"/>
          </a:p>
        </p:txBody>
      </p:sp>
      <p:pic>
        <p:nvPicPr>
          <p:cNvPr id="13"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714620"/>
            <a:ext cx="2000264" cy="2000264"/>
          </a:xfrm>
          <a:prstGeom prst="rect">
            <a:avLst/>
          </a:prstGeom>
          <a:noFill/>
        </p:spPr>
      </p:pic>
      <p:sp>
        <p:nvSpPr>
          <p:cNvPr id="17" name="TextBox 16"/>
          <p:cNvSpPr txBox="1"/>
          <p:nvPr/>
        </p:nvSpPr>
        <p:spPr>
          <a:xfrm>
            <a:off x="3714744" y="1774557"/>
            <a:ext cx="1714512" cy="646331"/>
          </a:xfrm>
          <a:prstGeom prst="rect">
            <a:avLst/>
          </a:prstGeom>
          <a:noFill/>
        </p:spPr>
        <p:txBody>
          <a:bodyPr wrap="square" rtlCol="0">
            <a:spAutoFit/>
          </a:bodyPr>
          <a:lstStyle/>
          <a:p>
            <a:pPr algn="ctr"/>
            <a:r>
              <a:rPr lang="en-AU" dirty="0" smtClean="0"/>
              <a:t>Also known as ?, ?</a:t>
            </a:r>
            <a:endParaRPr lang="en-AU" dirty="0"/>
          </a:p>
        </p:txBody>
      </p:sp>
    </p:spTree>
    <p:extLst>
      <p:ext uri="{BB962C8B-B14F-4D97-AF65-F5344CB8AC3E}">
        <p14:creationId xmlns:p14="http://schemas.microsoft.com/office/powerpoint/2010/main" val="309764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a:t>
            </a:r>
            <a:endParaRPr lang="en-AU" dirty="0"/>
          </a:p>
        </p:txBody>
      </p:sp>
      <p:pic>
        <p:nvPicPr>
          <p:cNvPr id="7" name="Picture 10" descr="C:\Users\Anthony\AppData\Local\Microsoft\Windows\Temporary Internet Files\Content.IE5\SLA16O5S\MCj04421660000[1].png"/>
          <p:cNvPicPr>
            <a:picLocks noChangeAspect="1" noChangeArrowheads="1"/>
          </p:cNvPicPr>
          <p:nvPr/>
        </p:nvPicPr>
        <p:blipFill>
          <a:blip r:embed="rId2" cstate="print"/>
          <a:srcRect/>
          <a:stretch>
            <a:fillRect/>
          </a:stretch>
        </p:blipFill>
        <p:spPr bwMode="auto">
          <a:xfrm>
            <a:off x="785786" y="2631040"/>
            <a:ext cx="1928826" cy="1928826"/>
          </a:xfrm>
          <a:prstGeom prst="rect">
            <a:avLst/>
          </a:prstGeom>
          <a:noFill/>
        </p:spPr>
      </p:pic>
      <p:pic>
        <p:nvPicPr>
          <p:cNvPr id="9" name="Picture 10" descr="C:\Users\Anthony\AppData\Local\Microsoft\Windows\Temporary Internet Files\Content.IE5\SLA16O5S\MCj04421660000[1].png"/>
          <p:cNvPicPr>
            <a:picLocks noChangeAspect="1" noChangeArrowheads="1"/>
          </p:cNvPicPr>
          <p:nvPr/>
        </p:nvPicPr>
        <p:blipFill>
          <a:blip r:embed="rId2" cstate="print"/>
          <a:srcRect/>
          <a:stretch>
            <a:fillRect/>
          </a:stretch>
        </p:blipFill>
        <p:spPr bwMode="auto">
          <a:xfrm>
            <a:off x="6286512" y="2631040"/>
            <a:ext cx="1928826" cy="1928826"/>
          </a:xfrm>
          <a:prstGeom prst="rect">
            <a:avLst/>
          </a:prstGeom>
          <a:noFill/>
        </p:spPr>
      </p:pic>
      <p:pic>
        <p:nvPicPr>
          <p:cNvPr id="10" name="Picture 15" descr="C:\Users\Anthony\AppData\Local\Microsoft\Windows\Temporary Internet Files\Content.IE5\EA0VDHQV\MCj04414370000[1].png"/>
          <p:cNvPicPr>
            <a:picLocks noChangeAspect="1" noChangeArrowheads="1"/>
          </p:cNvPicPr>
          <p:nvPr/>
        </p:nvPicPr>
        <p:blipFill>
          <a:blip r:embed="rId3" cstate="print"/>
          <a:srcRect/>
          <a:stretch>
            <a:fillRect/>
          </a:stretch>
        </p:blipFill>
        <p:spPr bwMode="auto">
          <a:xfrm>
            <a:off x="7429520" y="3774048"/>
            <a:ext cx="785818" cy="785818"/>
          </a:xfrm>
          <a:prstGeom prst="rect">
            <a:avLst/>
          </a:prstGeom>
          <a:noFill/>
        </p:spPr>
      </p:pic>
      <p:sp>
        <p:nvSpPr>
          <p:cNvPr id="11" name="Right Arrow 10"/>
          <p:cNvSpPr/>
          <p:nvPr/>
        </p:nvSpPr>
        <p:spPr>
          <a:xfrm>
            <a:off x="2857488"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5572132"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57224" y="4702742"/>
            <a:ext cx="1714512" cy="646331"/>
          </a:xfrm>
          <a:prstGeom prst="rect">
            <a:avLst/>
          </a:prstGeom>
          <a:noFill/>
        </p:spPr>
        <p:txBody>
          <a:bodyPr wrap="square" rtlCol="0">
            <a:spAutoFit/>
          </a:bodyPr>
          <a:lstStyle/>
          <a:p>
            <a:pPr algn="ctr"/>
            <a:r>
              <a:rPr lang="en-AU" dirty="0" smtClean="0"/>
              <a:t>Plaintext, </a:t>
            </a:r>
            <a:r>
              <a:rPr lang="en-AU" dirty="0" err="1" smtClean="0"/>
              <a:t>Cleartext</a:t>
            </a:r>
            <a:endParaRPr lang="en-AU" dirty="0"/>
          </a:p>
        </p:txBody>
      </p:sp>
      <p:sp>
        <p:nvSpPr>
          <p:cNvPr id="15" name="TextBox 14"/>
          <p:cNvSpPr txBox="1"/>
          <p:nvPr/>
        </p:nvSpPr>
        <p:spPr>
          <a:xfrm>
            <a:off x="6429388" y="4774180"/>
            <a:ext cx="1714512" cy="646331"/>
          </a:xfrm>
          <a:prstGeom prst="rect">
            <a:avLst/>
          </a:prstGeom>
          <a:noFill/>
        </p:spPr>
        <p:txBody>
          <a:bodyPr wrap="square" rtlCol="0">
            <a:spAutoFit/>
          </a:bodyPr>
          <a:lstStyle/>
          <a:p>
            <a:pPr algn="ctr"/>
            <a:r>
              <a:rPr lang="en-AU" dirty="0" smtClean="0"/>
              <a:t>Ciphertext, Cryptogram</a:t>
            </a:r>
            <a:endParaRPr lang="en-AU" dirty="0"/>
          </a:p>
        </p:txBody>
      </p:sp>
      <p:sp>
        <p:nvSpPr>
          <p:cNvPr id="16" name="TextBox 15"/>
          <p:cNvSpPr txBox="1"/>
          <p:nvPr/>
        </p:nvSpPr>
        <p:spPr>
          <a:xfrm>
            <a:off x="3714744" y="4857760"/>
            <a:ext cx="1714512" cy="646331"/>
          </a:xfrm>
          <a:prstGeom prst="rect">
            <a:avLst/>
          </a:prstGeom>
          <a:noFill/>
        </p:spPr>
        <p:txBody>
          <a:bodyPr wrap="square" rtlCol="0">
            <a:spAutoFit/>
          </a:bodyPr>
          <a:lstStyle/>
          <a:p>
            <a:pPr algn="ctr"/>
            <a:r>
              <a:rPr lang="en-AU" dirty="0" smtClean="0"/>
              <a:t>Cipher,</a:t>
            </a:r>
            <a:br>
              <a:rPr lang="en-AU" dirty="0" smtClean="0"/>
            </a:br>
            <a:r>
              <a:rPr lang="en-AU" dirty="0" smtClean="0"/>
              <a:t>Algorithm</a:t>
            </a:r>
            <a:endParaRPr lang="en-AU" dirty="0"/>
          </a:p>
        </p:txBody>
      </p:sp>
      <p:pic>
        <p:nvPicPr>
          <p:cNvPr id="13" name="Picture 2" descr="C:\Users\Anthony\AppData\Local\Microsoft\Windows\Temporary Internet Files\Content.IE5\EA0VDHQV\MCj04315260000[1].png"/>
          <p:cNvPicPr>
            <a:picLocks noChangeAspect="1" noChangeArrowheads="1"/>
          </p:cNvPicPr>
          <p:nvPr/>
        </p:nvPicPr>
        <p:blipFill>
          <a:blip r:embed="rId4" cstate="print"/>
          <a:srcRect/>
          <a:stretch>
            <a:fillRect/>
          </a:stretch>
        </p:blipFill>
        <p:spPr bwMode="auto">
          <a:xfrm>
            <a:off x="3500430" y="2714620"/>
            <a:ext cx="2000264" cy="2000264"/>
          </a:xfrm>
          <a:prstGeom prst="rect">
            <a:avLst/>
          </a:prstGeom>
          <a:noFill/>
        </p:spPr>
      </p:pic>
      <p:sp>
        <p:nvSpPr>
          <p:cNvPr id="19" name="TextBox 18"/>
          <p:cNvSpPr txBox="1"/>
          <p:nvPr/>
        </p:nvSpPr>
        <p:spPr>
          <a:xfrm>
            <a:off x="3714744" y="1785590"/>
            <a:ext cx="1714512" cy="923330"/>
          </a:xfrm>
          <a:prstGeom prst="rect">
            <a:avLst/>
          </a:prstGeom>
          <a:noFill/>
        </p:spPr>
        <p:txBody>
          <a:bodyPr wrap="square" rtlCol="0">
            <a:spAutoFit/>
          </a:bodyPr>
          <a:lstStyle/>
          <a:p>
            <a:pPr algn="ctr"/>
            <a:r>
              <a:rPr lang="en-AU" dirty="0" smtClean="0"/>
              <a:t>Also known as Enciphering, Encoding</a:t>
            </a:r>
            <a:endParaRPr lang="en-AU" dirty="0"/>
          </a:p>
        </p:txBody>
      </p:sp>
    </p:spTree>
    <p:extLst>
      <p:ext uri="{BB962C8B-B14F-4D97-AF65-F5344CB8AC3E}">
        <p14:creationId xmlns:p14="http://schemas.microsoft.com/office/powerpoint/2010/main" val="21470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More Definitions</a:t>
            </a:r>
            <a:endParaRPr lang="en-AU" dirty="0"/>
          </a:p>
        </p:txBody>
      </p:sp>
      <p:sp>
        <p:nvSpPr>
          <p:cNvPr id="3" name="Content Placeholder 2"/>
          <p:cNvSpPr>
            <a:spLocks noGrp="1"/>
          </p:cNvSpPr>
          <p:nvPr>
            <p:ph idx="1"/>
          </p:nvPr>
        </p:nvSpPr>
        <p:spPr/>
        <p:txBody>
          <a:bodyPr/>
          <a:lstStyle/>
          <a:p>
            <a:r>
              <a:rPr lang="en-AU" dirty="0" smtClean="0"/>
              <a:t>Reverse is ?, ? or ?</a:t>
            </a:r>
            <a:br>
              <a:rPr lang="en-AU" dirty="0" smtClean="0"/>
            </a:br>
            <a:endParaRPr lang="en-AU" dirty="0" smtClean="0"/>
          </a:p>
          <a:p>
            <a:r>
              <a:rPr lang="en-AU" dirty="0" smtClean="0"/>
              <a:t>Cryptosystem = ?</a:t>
            </a:r>
          </a:p>
          <a:p>
            <a:pPr>
              <a:buNone/>
            </a:pPr>
            <a:endParaRPr lang="en-AU" dirty="0" smtClean="0"/>
          </a:p>
        </p:txBody>
      </p:sp>
    </p:spTree>
    <p:extLst>
      <p:ext uri="{BB962C8B-B14F-4D97-AF65-F5344CB8AC3E}">
        <p14:creationId xmlns:p14="http://schemas.microsoft.com/office/powerpoint/2010/main" val="206377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AU" dirty="0" smtClean="0"/>
              <a:t>About </a:t>
            </a:r>
            <a:r>
              <a:rPr lang="en-AU" dirty="0" smtClean="0">
                <a:solidFill>
                  <a:schemeClr val="tx1"/>
                </a:solidFill>
              </a:rPr>
              <a:t>AISA </a:t>
            </a:r>
            <a:r>
              <a:rPr lang="en-AU" dirty="0" smtClean="0"/>
              <a:t>CISSP Study Groups</a:t>
            </a:r>
          </a:p>
        </p:txBody>
      </p:sp>
      <p:sp>
        <p:nvSpPr>
          <p:cNvPr id="409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eaLnBrk="1" hangingPunct="1"/>
            <a:r>
              <a:rPr lang="en-AU" dirty="0">
                <a:hlinkClick r:id="rId3"/>
              </a:rPr>
              <a:t>http://www.aisa.org.au/for-members/cissp-study-groups</a:t>
            </a:r>
            <a:r>
              <a:rPr lang="en-AU" dirty="0" smtClean="0">
                <a:hlinkClick r:id="rId3"/>
              </a:rPr>
              <a:t>/</a:t>
            </a:r>
            <a:endParaRPr lang="en-AU" dirty="0" smtClean="0"/>
          </a:p>
          <a:p>
            <a:pPr eaLnBrk="1" hangingPunct="1"/>
            <a:r>
              <a:rPr lang="en-AU" dirty="0" smtClean="0"/>
              <a:t>Location of</a:t>
            </a:r>
          </a:p>
          <a:p>
            <a:pPr lvl="1"/>
            <a:r>
              <a:rPr lang="en-AU" dirty="0" smtClean="0"/>
              <a:t>Fire Exits</a:t>
            </a:r>
          </a:p>
          <a:p>
            <a:pPr lvl="1"/>
            <a:r>
              <a:rPr lang="en-AU" dirty="0" smtClean="0"/>
              <a:t>Toilets</a:t>
            </a:r>
          </a:p>
          <a:p>
            <a:pPr eaLnBrk="1" hangingPunct="1"/>
            <a:r>
              <a:rPr lang="en-AU" dirty="0" smtClean="0"/>
              <a:t>Mobile Phones (discrete)</a:t>
            </a:r>
          </a:p>
          <a:p>
            <a:r>
              <a:rPr lang="en-AU" smtClean="0"/>
              <a:t>These slides </a:t>
            </a:r>
            <a:r>
              <a:rPr lang="en-AU" dirty="0"/>
              <a:t>available at </a:t>
            </a:r>
            <a:r>
              <a:rPr lang="en-AU" dirty="0">
                <a:hlinkClick r:id="rId4"/>
              </a:rPr>
              <a:t>https://github.com/anthonylangsworth/AISACISSP/blob/master/AISA%20CISSP%20-%</a:t>
            </a:r>
            <a:r>
              <a:rPr lang="en-AU" dirty="0" smtClean="0">
                <a:hlinkClick r:id="rId4"/>
              </a:rPr>
              <a:t>20Cryptography.pptx?raw=true</a:t>
            </a:r>
            <a:r>
              <a:rPr lang="en-AU" dirty="0" smtClean="0"/>
              <a:t> </a:t>
            </a:r>
          </a:p>
        </p:txBody>
      </p:sp>
    </p:spTree>
    <p:extLst>
      <p:ext uri="{BB962C8B-B14F-4D97-AF65-F5344CB8AC3E}">
        <p14:creationId xmlns:p14="http://schemas.microsoft.com/office/powerpoint/2010/main" val="66567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More Definitions</a:t>
            </a:r>
            <a:endParaRPr lang="en-AU" dirty="0"/>
          </a:p>
        </p:txBody>
      </p:sp>
      <p:sp>
        <p:nvSpPr>
          <p:cNvPr id="3" name="Content Placeholder 2"/>
          <p:cNvSpPr>
            <a:spLocks noGrp="1"/>
          </p:cNvSpPr>
          <p:nvPr>
            <p:ph idx="1"/>
          </p:nvPr>
        </p:nvSpPr>
        <p:spPr/>
        <p:txBody>
          <a:bodyPr/>
          <a:lstStyle/>
          <a:p>
            <a:r>
              <a:rPr lang="en-AU" dirty="0" smtClean="0"/>
              <a:t>Reverse is Decryption, Deciphering or Decoding</a:t>
            </a:r>
          </a:p>
          <a:p>
            <a:r>
              <a:rPr lang="en-AU" dirty="0" smtClean="0"/>
              <a:t>Cryptosystem = Encryption and Decryption systems</a:t>
            </a:r>
          </a:p>
        </p:txBody>
      </p:sp>
    </p:spTree>
    <p:extLst>
      <p:ext uri="{BB962C8B-B14F-4D97-AF65-F5344CB8AC3E}">
        <p14:creationId xmlns:p14="http://schemas.microsoft.com/office/powerpoint/2010/main" val="264263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What is the problem?</a:t>
            </a:r>
            <a:endParaRPr lang="en-AU" dirty="0"/>
          </a:p>
        </p:txBody>
      </p:sp>
      <p:sp>
        <p:nvSpPr>
          <p:cNvPr id="5" name="Content Placeholder 4"/>
          <p:cNvSpPr>
            <a:spLocks noGrp="1"/>
          </p:cNvSpPr>
          <p:nvPr>
            <p:ph idx="1"/>
          </p:nvPr>
        </p:nvSpPr>
        <p:spPr>
          <a:xfrm>
            <a:off x="1000100" y="2285992"/>
            <a:ext cx="6972320" cy="1471610"/>
          </a:xfrm>
        </p:spPr>
        <p:txBody>
          <a:bodyPr/>
          <a:lstStyle/>
          <a:p>
            <a:pPr>
              <a:buNone/>
            </a:pPr>
            <a:r>
              <a:rPr lang="en-AU" dirty="0" smtClean="0"/>
              <a:t>	The real strength of a cryptosystem is the strength of its secret parts.</a:t>
            </a:r>
            <a:endParaRPr lang="en-AU" dirty="0"/>
          </a:p>
        </p:txBody>
      </p:sp>
      <p:sp>
        <p:nvSpPr>
          <p:cNvPr id="6" name="TextBox 5"/>
          <p:cNvSpPr txBox="1"/>
          <p:nvPr/>
        </p:nvSpPr>
        <p:spPr>
          <a:xfrm>
            <a:off x="642910" y="1714488"/>
            <a:ext cx="714380" cy="2646878"/>
          </a:xfrm>
          <a:prstGeom prst="rect">
            <a:avLst/>
          </a:prstGeom>
          <a:noFill/>
        </p:spPr>
        <p:txBody>
          <a:bodyPr wrap="square" rtlCol="0">
            <a:spAutoFit/>
          </a:bodyPr>
          <a:lstStyle/>
          <a:p>
            <a:r>
              <a:rPr lang="en-AU" sz="16600" dirty="0" smtClean="0">
                <a:solidFill>
                  <a:schemeClr val="accent1"/>
                </a:solidFill>
              </a:rPr>
              <a:t>“</a:t>
            </a:r>
            <a:endParaRPr lang="en-AU" sz="2800" dirty="0">
              <a:solidFill>
                <a:schemeClr val="accent1"/>
              </a:solidFill>
            </a:endParaRPr>
          </a:p>
        </p:txBody>
      </p:sp>
      <p:sp>
        <p:nvSpPr>
          <p:cNvPr id="7" name="TextBox 6"/>
          <p:cNvSpPr txBox="1"/>
          <p:nvPr/>
        </p:nvSpPr>
        <p:spPr>
          <a:xfrm>
            <a:off x="7215206" y="2357430"/>
            <a:ext cx="714380" cy="2646878"/>
          </a:xfrm>
          <a:prstGeom prst="rect">
            <a:avLst/>
          </a:prstGeom>
          <a:noFill/>
        </p:spPr>
        <p:txBody>
          <a:bodyPr wrap="square" rtlCol="0">
            <a:spAutoFit/>
          </a:bodyPr>
          <a:lstStyle/>
          <a:p>
            <a:r>
              <a:rPr lang="en-AU" sz="16600" dirty="0" smtClean="0">
                <a:solidFill>
                  <a:schemeClr val="accent1"/>
                </a:solidFill>
              </a:rPr>
              <a:t>”</a:t>
            </a:r>
            <a:endParaRPr lang="en-AU" sz="2800" dirty="0">
              <a:solidFill>
                <a:schemeClr val="accent1"/>
              </a:solidFill>
            </a:endParaRPr>
          </a:p>
        </p:txBody>
      </p:sp>
      <p:sp>
        <p:nvSpPr>
          <p:cNvPr id="8" name="TextBox 7"/>
          <p:cNvSpPr txBox="1"/>
          <p:nvPr/>
        </p:nvSpPr>
        <p:spPr>
          <a:xfrm>
            <a:off x="5000628" y="3929066"/>
            <a:ext cx="3071834" cy="1200329"/>
          </a:xfrm>
          <a:prstGeom prst="rect">
            <a:avLst/>
          </a:prstGeom>
          <a:noFill/>
        </p:spPr>
        <p:txBody>
          <a:bodyPr wrap="square" rtlCol="0">
            <a:spAutoFit/>
          </a:bodyPr>
          <a:lstStyle/>
          <a:p>
            <a:r>
              <a:rPr lang="en-AU" dirty="0" smtClean="0"/>
              <a:t>Paraphrase of </a:t>
            </a:r>
            <a:br>
              <a:rPr lang="en-AU" dirty="0" smtClean="0"/>
            </a:br>
            <a:r>
              <a:rPr lang="en-AU" dirty="0" err="1" smtClean="0"/>
              <a:t>Auguste</a:t>
            </a:r>
            <a:r>
              <a:rPr lang="en-AU" dirty="0" smtClean="0"/>
              <a:t> </a:t>
            </a:r>
            <a:r>
              <a:rPr lang="en-AU" dirty="0" err="1" smtClean="0"/>
              <a:t>Kerckhoff</a:t>
            </a:r>
            <a:endParaRPr lang="en-AU" dirty="0" smtClean="0"/>
          </a:p>
          <a:p>
            <a:r>
              <a:rPr lang="en-AU" i="1" dirty="0" smtClean="0"/>
              <a:t>La </a:t>
            </a:r>
            <a:r>
              <a:rPr lang="en-AU" i="1" dirty="0" err="1" smtClean="0"/>
              <a:t>cryptographie</a:t>
            </a:r>
            <a:r>
              <a:rPr lang="en-AU" i="1" dirty="0" smtClean="0"/>
              <a:t> </a:t>
            </a:r>
            <a:r>
              <a:rPr lang="en-AU" i="1" dirty="0" err="1" smtClean="0"/>
              <a:t>militaire</a:t>
            </a:r>
            <a:endParaRPr lang="en-AU" i="1" dirty="0" smtClean="0"/>
          </a:p>
          <a:p>
            <a:r>
              <a:rPr lang="en-AU" dirty="0" smtClean="0"/>
              <a:t>Jan 1883</a:t>
            </a:r>
          </a:p>
        </p:txBody>
      </p:sp>
    </p:spTree>
    <p:extLst>
      <p:ext uri="{BB962C8B-B14F-4D97-AF65-F5344CB8AC3E}">
        <p14:creationId xmlns:p14="http://schemas.microsoft.com/office/powerpoint/2010/main" val="417904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714752"/>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86190"/>
            <a:ext cx="785818" cy="785818"/>
          </a:xfrm>
          <a:prstGeom prst="rect">
            <a:avLst/>
          </a:prstGeom>
          <a:noFill/>
        </p:spPr>
      </p:pic>
      <p:sp>
        <p:nvSpPr>
          <p:cNvPr id="7" name="Right Arrow 6"/>
          <p:cNvSpPr/>
          <p:nvPr/>
        </p:nvSpPr>
        <p:spPr>
          <a:xfrm rot="19800000">
            <a:off x="2857488" y="4056411"/>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631436"/>
            <a:ext cx="1714512" cy="369332"/>
          </a:xfrm>
          <a:prstGeom prst="rect">
            <a:avLst/>
          </a:prstGeom>
          <a:noFill/>
        </p:spPr>
        <p:txBody>
          <a:bodyPr wrap="square" rtlCol="0">
            <a:spAutoFit/>
          </a:bodyPr>
          <a:lstStyle/>
          <a:p>
            <a:pPr algn="ctr"/>
            <a:r>
              <a:rPr lang="en-AU" dirty="0" smtClean="0"/>
              <a:t>Plaintext</a:t>
            </a:r>
            <a:endParaRPr lang="en-AU" dirty="0"/>
          </a:p>
        </p:txBody>
      </p:sp>
      <p:sp>
        <p:nvSpPr>
          <p:cNvPr id="10" name="TextBox 9"/>
          <p:cNvSpPr txBox="1"/>
          <p:nvPr/>
        </p:nvSpPr>
        <p:spPr>
          <a:xfrm>
            <a:off x="6429388" y="4786322"/>
            <a:ext cx="1714512" cy="369332"/>
          </a:xfrm>
          <a:prstGeom prst="rect">
            <a:avLst/>
          </a:prstGeom>
          <a:noFill/>
        </p:spPr>
        <p:txBody>
          <a:bodyPr wrap="square" rtlCol="0">
            <a:spAutoFit/>
          </a:bodyPr>
          <a:lstStyle/>
          <a:p>
            <a:pPr algn="ctr"/>
            <a:r>
              <a:rPr lang="en-AU" dirty="0" smtClean="0"/>
              <a:t>Ciphertext</a:t>
            </a:r>
            <a:endParaRPr lang="en-AU" dirty="0"/>
          </a:p>
        </p:txBody>
      </p:sp>
      <p:sp>
        <p:nvSpPr>
          <p:cNvPr id="11" name="TextBox 10"/>
          <p:cNvSpPr txBox="1"/>
          <p:nvPr/>
        </p:nvSpPr>
        <p:spPr>
          <a:xfrm>
            <a:off x="3714744" y="4869902"/>
            <a:ext cx="1714512" cy="646331"/>
          </a:xfrm>
          <a:prstGeom prst="rect">
            <a:avLst/>
          </a:prstGeom>
          <a:noFill/>
        </p:spPr>
        <p:txBody>
          <a:bodyPr wrap="square" rtlCol="0">
            <a:spAutoFit/>
          </a:bodyPr>
          <a:lstStyle/>
          <a:p>
            <a:pPr algn="ctr"/>
            <a:r>
              <a:rPr lang="en-AU" dirty="0" smtClean="0"/>
              <a:t>Cipher or</a:t>
            </a:r>
            <a:br>
              <a:rPr lang="en-AU" dirty="0" smtClean="0"/>
            </a:b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928662" y="1643050"/>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676336"/>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57224" y="3143248"/>
            <a:ext cx="1714512" cy="369332"/>
          </a:xfrm>
          <a:prstGeom prst="rect">
            <a:avLst/>
          </a:prstGeom>
          <a:noFill/>
        </p:spPr>
        <p:txBody>
          <a:bodyPr wrap="square" rtlCol="0">
            <a:spAutoFit/>
          </a:bodyPr>
          <a:lstStyle/>
          <a:p>
            <a:pPr algn="ctr"/>
            <a:r>
              <a:rPr lang="en-AU" dirty="0" smtClean="0"/>
              <a:t>?, ?</a:t>
            </a:r>
            <a:endParaRPr lang="en-AU" dirty="0"/>
          </a:p>
        </p:txBody>
      </p:sp>
    </p:spTree>
    <p:extLst>
      <p:ext uri="{BB962C8B-B14F-4D97-AF65-F5344CB8AC3E}">
        <p14:creationId xmlns:p14="http://schemas.microsoft.com/office/powerpoint/2010/main" val="45657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714752"/>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86190"/>
            <a:ext cx="785818" cy="785818"/>
          </a:xfrm>
          <a:prstGeom prst="rect">
            <a:avLst/>
          </a:prstGeom>
          <a:noFill/>
        </p:spPr>
      </p:pic>
      <p:sp>
        <p:nvSpPr>
          <p:cNvPr id="7" name="Right Arrow 6"/>
          <p:cNvSpPr/>
          <p:nvPr/>
        </p:nvSpPr>
        <p:spPr>
          <a:xfrm rot="19800000">
            <a:off x="2857488" y="4056411"/>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631436"/>
            <a:ext cx="1714512" cy="369332"/>
          </a:xfrm>
          <a:prstGeom prst="rect">
            <a:avLst/>
          </a:prstGeom>
          <a:noFill/>
        </p:spPr>
        <p:txBody>
          <a:bodyPr wrap="square" rtlCol="0">
            <a:spAutoFit/>
          </a:bodyPr>
          <a:lstStyle/>
          <a:p>
            <a:pPr algn="ctr"/>
            <a:r>
              <a:rPr lang="en-AU" dirty="0" smtClean="0"/>
              <a:t>Plaintext</a:t>
            </a:r>
            <a:endParaRPr lang="en-AU" dirty="0"/>
          </a:p>
        </p:txBody>
      </p:sp>
      <p:sp>
        <p:nvSpPr>
          <p:cNvPr id="10" name="TextBox 9"/>
          <p:cNvSpPr txBox="1"/>
          <p:nvPr/>
        </p:nvSpPr>
        <p:spPr>
          <a:xfrm>
            <a:off x="6429388" y="4786322"/>
            <a:ext cx="1714512" cy="369332"/>
          </a:xfrm>
          <a:prstGeom prst="rect">
            <a:avLst/>
          </a:prstGeom>
          <a:noFill/>
        </p:spPr>
        <p:txBody>
          <a:bodyPr wrap="square" rtlCol="0">
            <a:spAutoFit/>
          </a:bodyPr>
          <a:lstStyle/>
          <a:p>
            <a:pPr algn="ctr"/>
            <a:r>
              <a:rPr lang="en-AU" dirty="0" smtClean="0"/>
              <a:t>Ciphertext</a:t>
            </a:r>
            <a:endParaRPr lang="en-AU" dirty="0"/>
          </a:p>
        </p:txBody>
      </p:sp>
      <p:sp>
        <p:nvSpPr>
          <p:cNvPr id="11" name="TextBox 10"/>
          <p:cNvSpPr txBox="1"/>
          <p:nvPr/>
        </p:nvSpPr>
        <p:spPr>
          <a:xfrm>
            <a:off x="3714744" y="4869902"/>
            <a:ext cx="1714512" cy="646331"/>
          </a:xfrm>
          <a:prstGeom prst="rect">
            <a:avLst/>
          </a:prstGeom>
          <a:noFill/>
        </p:spPr>
        <p:txBody>
          <a:bodyPr wrap="square" rtlCol="0">
            <a:spAutoFit/>
          </a:bodyPr>
          <a:lstStyle/>
          <a:p>
            <a:pPr algn="ctr"/>
            <a:r>
              <a:rPr lang="en-AU" dirty="0" smtClean="0"/>
              <a:t>Cipher or</a:t>
            </a:r>
            <a:br>
              <a:rPr lang="en-AU" dirty="0" smtClean="0"/>
            </a:b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928662" y="1643050"/>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676336"/>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57224" y="3143248"/>
            <a:ext cx="1714512" cy="646331"/>
          </a:xfrm>
          <a:prstGeom prst="rect">
            <a:avLst/>
          </a:prstGeom>
          <a:noFill/>
        </p:spPr>
        <p:txBody>
          <a:bodyPr wrap="square" rtlCol="0">
            <a:spAutoFit/>
          </a:bodyPr>
          <a:lstStyle/>
          <a:p>
            <a:pPr algn="ctr"/>
            <a:r>
              <a:rPr lang="en-AU" dirty="0" smtClean="0"/>
              <a:t>Key, </a:t>
            </a:r>
            <a:r>
              <a:rPr lang="en-AU" dirty="0" err="1" smtClean="0"/>
              <a:t>Cryptovariable</a:t>
            </a:r>
            <a:endParaRPr lang="en-AU" dirty="0"/>
          </a:p>
        </p:txBody>
      </p:sp>
    </p:spTree>
    <p:extLst>
      <p:ext uri="{BB962C8B-B14F-4D97-AF65-F5344CB8AC3E}">
        <p14:creationId xmlns:p14="http://schemas.microsoft.com/office/powerpoint/2010/main" val="61036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Yet More Definitions</a:t>
            </a:r>
            <a:endParaRPr lang="en-AU" dirty="0"/>
          </a:p>
        </p:txBody>
      </p:sp>
      <p:sp>
        <p:nvSpPr>
          <p:cNvPr id="3" name="Content Placeholder 2"/>
          <p:cNvSpPr>
            <a:spLocks noGrp="1"/>
          </p:cNvSpPr>
          <p:nvPr>
            <p:ph idx="1"/>
          </p:nvPr>
        </p:nvSpPr>
        <p:spPr/>
        <p:txBody>
          <a:bodyPr/>
          <a:lstStyle/>
          <a:p>
            <a:r>
              <a:rPr lang="en-AU" dirty="0" err="1" smtClean="0"/>
              <a:t>Keyspace</a:t>
            </a:r>
            <a:r>
              <a:rPr lang="en-AU" dirty="0" smtClean="0"/>
              <a:t> = ?</a:t>
            </a:r>
          </a:p>
          <a:p>
            <a:r>
              <a:rPr lang="en-AU" dirty="0" smtClean="0"/>
              <a:t>Brute Force attack = ?</a:t>
            </a:r>
            <a:br>
              <a:rPr lang="en-AU" dirty="0" smtClean="0"/>
            </a:br>
            <a:r>
              <a:rPr lang="en-AU" dirty="0" smtClean="0"/>
              <a:t/>
            </a:r>
            <a:br>
              <a:rPr lang="en-AU" dirty="0" smtClean="0"/>
            </a:br>
            <a:endParaRPr lang="en-AU" dirty="0" smtClean="0"/>
          </a:p>
          <a:p>
            <a:r>
              <a:rPr lang="en-AU" dirty="0" smtClean="0"/>
              <a:t>Key Clustering = ?</a:t>
            </a:r>
            <a:endParaRPr lang="en-AU" dirty="0"/>
          </a:p>
        </p:txBody>
      </p:sp>
    </p:spTree>
    <p:extLst>
      <p:ext uri="{BB962C8B-B14F-4D97-AF65-F5344CB8AC3E}">
        <p14:creationId xmlns:p14="http://schemas.microsoft.com/office/powerpoint/2010/main" val="302399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Yet More Definitions</a:t>
            </a:r>
            <a:endParaRPr lang="en-AU" dirty="0"/>
          </a:p>
        </p:txBody>
      </p:sp>
      <p:sp>
        <p:nvSpPr>
          <p:cNvPr id="3" name="Content Placeholder 2"/>
          <p:cNvSpPr>
            <a:spLocks noGrp="1"/>
          </p:cNvSpPr>
          <p:nvPr>
            <p:ph idx="1"/>
          </p:nvPr>
        </p:nvSpPr>
        <p:spPr/>
        <p:txBody>
          <a:bodyPr/>
          <a:lstStyle/>
          <a:p>
            <a:r>
              <a:rPr lang="en-AU" dirty="0" err="1" smtClean="0"/>
              <a:t>Keyspace</a:t>
            </a:r>
            <a:r>
              <a:rPr lang="en-AU" dirty="0" smtClean="0"/>
              <a:t> = Number of possible keys</a:t>
            </a:r>
          </a:p>
          <a:p>
            <a:r>
              <a:rPr lang="en-AU" dirty="0" smtClean="0"/>
              <a:t>Brute Force attack = Trying every possible key to try to decrypt ciphertext (More on cryptanalysis later)</a:t>
            </a:r>
          </a:p>
          <a:p>
            <a:r>
              <a:rPr lang="en-AU" dirty="0" smtClean="0"/>
              <a:t>Key Clustering = Two keys produce the same ciphertext from the same plaintext</a:t>
            </a:r>
            <a:endParaRPr lang="en-AU" dirty="0"/>
          </a:p>
        </p:txBody>
      </p:sp>
    </p:spTree>
    <p:extLst>
      <p:ext uri="{BB962C8B-B14F-4D97-AF65-F5344CB8AC3E}">
        <p14:creationId xmlns:p14="http://schemas.microsoft.com/office/powerpoint/2010/main" val="378436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Dealing </a:t>
            </a:r>
            <a:br>
              <a:rPr lang="en-AU" dirty="0" smtClean="0"/>
            </a:br>
            <a:r>
              <a:rPr lang="en-AU" dirty="0" smtClean="0"/>
              <a:t>with Long Plaintext</a:t>
            </a:r>
            <a:endParaRPr lang="en-AU" dirty="0"/>
          </a:p>
        </p:txBody>
      </p:sp>
      <p:sp>
        <p:nvSpPr>
          <p:cNvPr id="3" name="Content Placeholder 2"/>
          <p:cNvSpPr>
            <a:spLocks noGrp="1"/>
          </p:cNvSpPr>
          <p:nvPr>
            <p:ph idx="1"/>
          </p:nvPr>
        </p:nvSpPr>
        <p:spPr/>
        <p:txBody>
          <a:bodyPr/>
          <a:lstStyle/>
          <a:p>
            <a:r>
              <a:rPr lang="en-AU" dirty="0" smtClean="0"/>
              <a:t>Treat plaintext as one really long number = ?</a:t>
            </a:r>
          </a:p>
          <a:p>
            <a:r>
              <a:rPr lang="en-AU" dirty="0" smtClean="0"/>
              <a:t>Break plaintext into smaller numbers = ?</a:t>
            </a:r>
            <a:endParaRPr lang="en-AU" dirty="0"/>
          </a:p>
        </p:txBody>
      </p:sp>
    </p:spTree>
    <p:extLst>
      <p:ext uri="{BB962C8B-B14F-4D97-AF65-F5344CB8AC3E}">
        <p14:creationId xmlns:p14="http://schemas.microsoft.com/office/powerpoint/2010/main" val="1354797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Dealing </a:t>
            </a:r>
            <a:br>
              <a:rPr lang="en-AU" dirty="0" smtClean="0"/>
            </a:br>
            <a:r>
              <a:rPr lang="en-AU" dirty="0" smtClean="0"/>
              <a:t>with Long Plaintext</a:t>
            </a:r>
            <a:endParaRPr lang="en-AU" dirty="0"/>
          </a:p>
        </p:txBody>
      </p:sp>
      <p:sp>
        <p:nvSpPr>
          <p:cNvPr id="3" name="Content Placeholder 2"/>
          <p:cNvSpPr>
            <a:spLocks noGrp="1"/>
          </p:cNvSpPr>
          <p:nvPr>
            <p:ph idx="1"/>
          </p:nvPr>
        </p:nvSpPr>
        <p:spPr/>
        <p:txBody>
          <a:bodyPr/>
          <a:lstStyle/>
          <a:p>
            <a:r>
              <a:rPr lang="en-AU" dirty="0" smtClean="0"/>
              <a:t>Treat plaintext as one really long number = Stream Cipher</a:t>
            </a:r>
          </a:p>
          <a:p>
            <a:r>
              <a:rPr lang="en-AU" dirty="0" smtClean="0"/>
              <a:t>Break plaintext into smaller numbers = Block Cipher</a:t>
            </a:r>
            <a:endParaRPr lang="en-AU" dirty="0"/>
          </a:p>
        </p:txBody>
      </p:sp>
    </p:spTree>
    <p:extLst>
      <p:ext uri="{BB962C8B-B14F-4D97-AF65-F5344CB8AC3E}">
        <p14:creationId xmlns:p14="http://schemas.microsoft.com/office/powerpoint/2010/main" val="283430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582594"/>
          </a:xfrm>
        </p:spPr>
        <p:txBody>
          <a:bodyPr>
            <a:normAutofit fontScale="90000"/>
          </a:bodyPr>
          <a:lstStyle/>
          <a:p>
            <a:r>
              <a:rPr lang="en-AU" dirty="0" smtClean="0"/>
              <a:t>Stream Cipher</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
        <p:nvSpPr>
          <p:cNvPr id="4" name="TextBox 3"/>
          <p:cNvSpPr txBox="1"/>
          <p:nvPr/>
        </p:nvSpPr>
        <p:spPr>
          <a:xfrm>
            <a:off x="500034" y="1634760"/>
            <a:ext cx="8215370" cy="369332"/>
          </a:xfrm>
          <a:prstGeom prst="rect">
            <a:avLst/>
          </a:prstGeom>
          <a:noFill/>
        </p:spPr>
        <p:txBody>
          <a:bodyPr wrap="square" rtlCol="0">
            <a:spAutoFit/>
          </a:bodyPr>
          <a:lstStyle/>
          <a:p>
            <a:r>
              <a:rPr lang="en-AU" b="1" dirty="0" smtClean="0">
                <a:solidFill>
                  <a:schemeClr val="tx2"/>
                </a:solidFill>
              </a:rPr>
              <a:t>01001100111001010110111010101101110110001010011101010011010110 ...</a:t>
            </a:r>
            <a:endParaRPr lang="en-AU" b="1" dirty="0">
              <a:solidFill>
                <a:schemeClr val="tx2"/>
              </a:solidFill>
            </a:endParaRPr>
          </a:p>
        </p:txBody>
      </p:sp>
    </p:spTree>
    <p:extLst>
      <p:ext uri="{BB962C8B-B14F-4D97-AF65-F5344CB8AC3E}">
        <p14:creationId xmlns:p14="http://schemas.microsoft.com/office/powerpoint/2010/main" val="216909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Cipher produces random sequence of bits using key</a:t>
            </a:r>
          </a:p>
          <a:p>
            <a:r>
              <a:rPr lang="en-AU" dirty="0" smtClean="0"/>
              <a:t>Bits </a:t>
            </a:r>
            <a:r>
              <a:rPr lang="en-AU" dirty="0" err="1" smtClean="0"/>
              <a:t>XORed</a:t>
            </a:r>
            <a:r>
              <a:rPr lang="en-AU" dirty="0" smtClean="0"/>
              <a:t> with plaintext</a:t>
            </a:r>
          </a:p>
          <a:p>
            <a:endParaRPr lang="en-AU" dirty="0" smtClean="0"/>
          </a:p>
          <a:p>
            <a:pPr>
              <a:buNone/>
            </a:pPr>
            <a:r>
              <a:rPr lang="en-AU" dirty="0" smtClean="0"/>
              <a:t>	Plaintext: 		</a:t>
            </a:r>
            <a:r>
              <a:rPr lang="en-AU" dirty="0" smtClean="0">
                <a:solidFill>
                  <a:schemeClr val="accent2"/>
                </a:solidFill>
              </a:rPr>
              <a:t>01</a:t>
            </a:r>
            <a:r>
              <a:rPr lang="en-AU" dirty="0" smtClean="0"/>
              <a:t>0</a:t>
            </a:r>
            <a:r>
              <a:rPr lang="en-AU" dirty="0" smtClean="0">
                <a:solidFill>
                  <a:schemeClr val="accent2"/>
                </a:solidFill>
              </a:rPr>
              <a:t>010100</a:t>
            </a:r>
            <a:r>
              <a:rPr lang="en-AU" dirty="0" smtClean="0"/>
              <a:t>1</a:t>
            </a:r>
            <a:r>
              <a:rPr lang="en-AU" dirty="0" smtClean="0">
                <a:solidFill>
                  <a:schemeClr val="accent2"/>
                </a:solidFill>
              </a:rPr>
              <a:t>10</a:t>
            </a:r>
            <a:r>
              <a:rPr lang="en-AU" dirty="0" smtClean="0"/>
              <a:t> ... XOR</a:t>
            </a:r>
          </a:p>
          <a:p>
            <a:pPr>
              <a:buNone/>
            </a:pPr>
            <a:r>
              <a:rPr lang="en-AU" dirty="0" smtClean="0"/>
              <a:t>	Cipher Output:	</a:t>
            </a:r>
            <a:r>
              <a:rPr lang="en-AU" u="sng" dirty="0" smtClean="0">
                <a:solidFill>
                  <a:schemeClr val="accent2"/>
                </a:solidFill>
              </a:rPr>
              <a:t>10</a:t>
            </a:r>
            <a:r>
              <a:rPr lang="en-AU" u="sng" dirty="0" smtClean="0"/>
              <a:t>0</a:t>
            </a:r>
            <a:r>
              <a:rPr lang="en-AU" u="sng" dirty="0" smtClean="0">
                <a:solidFill>
                  <a:schemeClr val="accent2"/>
                </a:solidFill>
              </a:rPr>
              <a:t>101011</a:t>
            </a:r>
            <a:r>
              <a:rPr lang="en-AU" u="sng" dirty="0" smtClean="0"/>
              <a:t>1</a:t>
            </a:r>
            <a:r>
              <a:rPr lang="en-AU" u="sng" dirty="0" smtClean="0">
                <a:solidFill>
                  <a:schemeClr val="accent2"/>
                </a:solidFill>
              </a:rPr>
              <a:t>01</a:t>
            </a:r>
            <a:r>
              <a:rPr lang="en-AU" u="sng" dirty="0" smtClean="0"/>
              <a:t> ...</a:t>
            </a:r>
          </a:p>
          <a:p>
            <a:pPr>
              <a:buNone/>
            </a:pPr>
            <a:r>
              <a:rPr lang="en-AU" dirty="0" smtClean="0"/>
              <a:t>	Ciphertext:		110111111011 ...</a:t>
            </a:r>
            <a:endParaRPr lang="en-AU" dirty="0"/>
          </a:p>
        </p:txBody>
      </p:sp>
      <p:sp>
        <p:nvSpPr>
          <p:cNvPr id="6" name="Title 1"/>
          <p:cNvSpPr txBox="1">
            <a:spLocks/>
          </p:cNvSpPr>
          <p:nvPr/>
        </p:nvSpPr>
        <p:spPr>
          <a:xfrm>
            <a:off x="457200" y="1046206"/>
            <a:ext cx="8229600" cy="582594"/>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rgbClr val="647DB6"/>
                </a:solidFill>
                <a:latin typeface="+mj-lt"/>
                <a:ea typeface="+mj-ea"/>
                <a:cs typeface="+mj-cs"/>
              </a:defRPr>
            </a:lvl1pPr>
          </a:lstStyle>
          <a:p>
            <a:r>
              <a:rPr lang="en-AU" dirty="0" smtClean="0"/>
              <a:t>Stream Cipher</a:t>
            </a:r>
            <a:endParaRPr lang="en-AU" dirty="0"/>
          </a:p>
        </p:txBody>
      </p:sp>
      <p:sp>
        <p:nvSpPr>
          <p:cNvPr id="7" name="TextBox 6"/>
          <p:cNvSpPr txBox="1"/>
          <p:nvPr/>
        </p:nvSpPr>
        <p:spPr>
          <a:xfrm>
            <a:off x="500034" y="1634760"/>
            <a:ext cx="8215370" cy="369332"/>
          </a:xfrm>
          <a:prstGeom prst="rect">
            <a:avLst/>
          </a:prstGeom>
          <a:noFill/>
        </p:spPr>
        <p:txBody>
          <a:bodyPr wrap="square" rtlCol="0">
            <a:spAutoFit/>
          </a:bodyPr>
          <a:lstStyle/>
          <a:p>
            <a:r>
              <a:rPr lang="en-AU" b="1" dirty="0" smtClean="0">
                <a:solidFill>
                  <a:schemeClr val="tx2"/>
                </a:solidFill>
              </a:rPr>
              <a:t>01001100111001010110111010101101110110001010011101010011010110 ...</a:t>
            </a:r>
            <a:endParaRPr lang="en-AU" b="1" dirty="0">
              <a:solidFill>
                <a:schemeClr val="tx2"/>
              </a:solidFill>
            </a:endParaRPr>
          </a:p>
        </p:txBody>
      </p:sp>
    </p:spTree>
    <p:extLst>
      <p:ext uri="{BB962C8B-B14F-4D97-AF65-F5344CB8AC3E}">
        <p14:creationId xmlns:p14="http://schemas.microsoft.com/office/powerpoint/2010/main" val="13382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Disclaimers</a:t>
            </a:r>
            <a:endParaRPr lang="en-AU" dirty="0"/>
          </a:p>
        </p:txBody>
      </p:sp>
      <p:sp>
        <p:nvSpPr>
          <p:cNvPr id="3" name="Content Placeholder 2"/>
          <p:cNvSpPr>
            <a:spLocks noGrp="1"/>
          </p:cNvSpPr>
          <p:nvPr>
            <p:ph idx="1"/>
          </p:nvPr>
        </p:nvSpPr>
        <p:spPr/>
        <p:txBody>
          <a:bodyPr/>
          <a:lstStyle/>
          <a:p>
            <a:r>
              <a:rPr lang="en-AU" dirty="0" smtClean="0"/>
              <a:t>If coordinator has CISSP, the coordinator cannot talk about exam</a:t>
            </a:r>
          </a:p>
          <a:p>
            <a:r>
              <a:rPr lang="en-AU" dirty="0" smtClean="0"/>
              <a:t>Coordinator is not an official ISC</a:t>
            </a:r>
            <a:r>
              <a:rPr lang="en-AU" baseline="30000" dirty="0" smtClean="0"/>
              <a:t>2 </a:t>
            </a:r>
            <a:r>
              <a:rPr lang="en-AU" dirty="0" smtClean="0"/>
              <a:t>representative</a:t>
            </a:r>
          </a:p>
          <a:p>
            <a:r>
              <a:rPr lang="en-AU" dirty="0" smtClean="0"/>
              <a:t>ISC</a:t>
            </a:r>
            <a:r>
              <a:rPr lang="en-AU" baseline="30000" dirty="0" smtClean="0"/>
              <a:t>2</a:t>
            </a:r>
            <a:r>
              <a:rPr lang="en-AU" dirty="0" smtClean="0"/>
              <a:t> continually evolves exam. Slides give best effort only.</a:t>
            </a:r>
            <a:endParaRPr lang="en-AU" dirty="0"/>
          </a:p>
        </p:txBody>
      </p:sp>
    </p:spTree>
    <p:extLst>
      <p:ext uri="{BB962C8B-B14F-4D97-AF65-F5344CB8AC3E}">
        <p14:creationId xmlns:p14="http://schemas.microsoft.com/office/powerpoint/2010/main" val="258121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582594"/>
          </a:xfrm>
        </p:spPr>
        <p:txBody>
          <a:bodyPr>
            <a:normAutofit fontScale="90000"/>
          </a:bodyPr>
          <a:lstStyle/>
          <a:p>
            <a:r>
              <a:rPr lang="en-AU" dirty="0" smtClean="0"/>
              <a:t>Block Cipher</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
        <p:nvSpPr>
          <p:cNvPr id="4" name="TextBox 3"/>
          <p:cNvSpPr txBox="1"/>
          <p:nvPr/>
        </p:nvSpPr>
        <p:spPr>
          <a:xfrm>
            <a:off x="500034" y="1634760"/>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4351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AU" dirty="0" smtClean="0"/>
              <a:t>Splits message into blocks, encrypts each block</a:t>
            </a:r>
          </a:p>
          <a:p>
            <a:pPr>
              <a:buNone/>
            </a:pPr>
            <a:endParaRPr lang="en-AU" dirty="0" smtClean="0"/>
          </a:p>
          <a:p>
            <a:pPr>
              <a:buNone/>
            </a:pPr>
            <a:r>
              <a:rPr lang="en-AU" dirty="0" smtClean="0"/>
              <a:t>Plaintext		“The cat”	“sat on”	“the mat”</a:t>
            </a:r>
          </a:p>
          <a:p>
            <a:pPr>
              <a:buNone/>
            </a:pPr>
            <a:endParaRPr lang="en-AU" sz="2800" dirty="0" smtClean="0"/>
          </a:p>
          <a:p>
            <a:pPr>
              <a:buNone/>
            </a:pPr>
            <a:r>
              <a:rPr lang="en-AU" dirty="0" smtClean="0"/>
              <a:t>Key</a:t>
            </a:r>
          </a:p>
          <a:p>
            <a:pPr>
              <a:buNone/>
            </a:pPr>
            <a:endParaRPr lang="en-AU" sz="1600" dirty="0" smtClean="0"/>
          </a:p>
          <a:p>
            <a:pPr>
              <a:buNone/>
            </a:pPr>
            <a:r>
              <a:rPr lang="en-AU" dirty="0" smtClean="0"/>
              <a:t>Ciphertext	  	   A*^()D!	 eUj9&amp;_     *um1I@`		</a:t>
            </a:r>
          </a:p>
        </p:txBody>
      </p:sp>
      <p:sp>
        <p:nvSpPr>
          <p:cNvPr id="7" name="Down Arrow 6"/>
          <p:cNvSpPr/>
          <p:nvPr/>
        </p:nvSpPr>
        <p:spPr>
          <a:xfrm>
            <a:off x="3929058" y="4286256"/>
            <a:ext cx="35719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Down Arrow 7"/>
          <p:cNvSpPr/>
          <p:nvPr/>
        </p:nvSpPr>
        <p:spPr>
          <a:xfrm>
            <a:off x="5643570" y="4286256"/>
            <a:ext cx="35719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Down Arrow 8"/>
          <p:cNvSpPr/>
          <p:nvPr/>
        </p:nvSpPr>
        <p:spPr>
          <a:xfrm>
            <a:off x="7572396" y="4286256"/>
            <a:ext cx="35719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1714480" y="4500570"/>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3929058" y="4500570"/>
            <a:ext cx="358354" cy="357190"/>
          </a:xfrm>
          <a:prstGeom prst="rect">
            <a:avLst/>
          </a:prstGeom>
          <a:noFill/>
          <a:scene3d>
            <a:camera prst="orthographicFront"/>
            <a:lightRig rig="threePt" dir="t"/>
          </a:scene3d>
          <a:sp3d prstMaterial="plastic">
            <a:bevelT/>
            <a:bevelB/>
          </a:sp3d>
        </p:spPr>
      </p:pic>
      <p:pic>
        <p:nvPicPr>
          <p:cNvPr id="33"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5643570" y="4500570"/>
            <a:ext cx="358354" cy="357190"/>
          </a:xfrm>
          <a:prstGeom prst="rect">
            <a:avLst/>
          </a:prstGeom>
          <a:noFill/>
          <a:scene3d>
            <a:camera prst="orthographicFront"/>
            <a:lightRig rig="threePt" dir="t"/>
          </a:scene3d>
          <a:sp3d prstMaterial="plastic">
            <a:bevelT/>
            <a:bevelB/>
          </a:sp3d>
        </p:spPr>
      </p:pic>
      <p:pic>
        <p:nvPicPr>
          <p:cNvPr id="37"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7572396" y="4500570"/>
            <a:ext cx="358354" cy="357190"/>
          </a:xfrm>
          <a:prstGeom prst="rect">
            <a:avLst/>
          </a:prstGeom>
          <a:noFill/>
          <a:scene3d>
            <a:camera prst="orthographicFront"/>
            <a:lightRig rig="threePt" dir="t"/>
          </a:scene3d>
          <a:sp3d prstMaterial="plastic">
            <a:bevelT/>
            <a:bevelB/>
          </a:sp3d>
        </p:spPr>
      </p:pic>
      <p:sp>
        <p:nvSpPr>
          <p:cNvPr id="13" name="Title 1"/>
          <p:cNvSpPr>
            <a:spLocks noGrp="1"/>
          </p:cNvSpPr>
          <p:nvPr>
            <p:ph type="title"/>
          </p:nvPr>
        </p:nvSpPr>
        <p:spPr>
          <a:xfrm>
            <a:off x="457200" y="980728"/>
            <a:ext cx="8229600" cy="582594"/>
          </a:xfrm>
        </p:spPr>
        <p:txBody>
          <a:bodyPr>
            <a:normAutofit fontScale="90000"/>
          </a:bodyPr>
          <a:lstStyle/>
          <a:p>
            <a:r>
              <a:rPr lang="en-AU" dirty="0" smtClean="0"/>
              <a:t>Block Cipher</a:t>
            </a:r>
            <a:endParaRPr lang="en-AU" dirty="0"/>
          </a:p>
        </p:txBody>
      </p:sp>
      <p:sp>
        <p:nvSpPr>
          <p:cNvPr id="14" name="TextBox 13"/>
          <p:cNvSpPr txBox="1"/>
          <p:nvPr/>
        </p:nvSpPr>
        <p:spPr>
          <a:xfrm>
            <a:off x="500034" y="1634760"/>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87329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AU" dirty="0" smtClean="0"/>
              <a:t>Plaintext		“The cat”	“The cat”	“The cat”</a:t>
            </a:r>
          </a:p>
          <a:p>
            <a:pPr>
              <a:buNone/>
            </a:pPr>
            <a:r>
              <a:rPr lang="en-AU" dirty="0" smtClean="0"/>
              <a:t> </a:t>
            </a:r>
          </a:p>
          <a:p>
            <a:pPr>
              <a:buNone/>
            </a:pPr>
            <a:r>
              <a:rPr lang="en-AU" dirty="0" smtClean="0"/>
              <a:t>Key</a:t>
            </a:r>
          </a:p>
          <a:p>
            <a:pPr>
              <a:buNone/>
            </a:pPr>
            <a:r>
              <a:rPr lang="en-AU" sz="1600" dirty="0" smtClean="0"/>
              <a:t> </a:t>
            </a:r>
            <a:endParaRPr lang="en-AU" sz="2000" dirty="0" smtClean="0"/>
          </a:p>
          <a:p>
            <a:pPr>
              <a:buNone/>
            </a:pPr>
            <a:r>
              <a:rPr lang="en-AU" dirty="0" smtClean="0"/>
              <a:t>Ciphertext	  A*^()D!	 A*^()D! 	 A*^()D!</a:t>
            </a:r>
          </a:p>
          <a:p>
            <a:pPr>
              <a:buNone/>
            </a:pPr>
            <a:endParaRPr lang="en-AU" dirty="0" smtClean="0"/>
          </a:p>
          <a:p>
            <a:pPr>
              <a:buFont typeface="Arial" charset="0"/>
              <a:buChar char="•"/>
            </a:pPr>
            <a:r>
              <a:rPr lang="en-AU" dirty="0" smtClean="0"/>
              <a:t>Problem = Plaintext patterns create Ciphertext patterns</a:t>
            </a:r>
          </a:p>
        </p:txBody>
      </p:sp>
      <p:sp>
        <p:nvSpPr>
          <p:cNvPr id="12" name="Right Arrow 11"/>
          <p:cNvSpPr/>
          <p:nvPr/>
        </p:nvSpPr>
        <p:spPr>
          <a:xfrm>
            <a:off x="1714480" y="2928934"/>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Down Arrow 33"/>
          <p:cNvSpPr/>
          <p:nvPr/>
        </p:nvSpPr>
        <p:spPr>
          <a:xfrm>
            <a:off x="3929058" y="257174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Down Arrow 34"/>
          <p:cNvSpPr/>
          <p:nvPr/>
        </p:nvSpPr>
        <p:spPr>
          <a:xfrm>
            <a:off x="5643570" y="257174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Down Arrow 35"/>
          <p:cNvSpPr/>
          <p:nvPr/>
        </p:nvSpPr>
        <p:spPr>
          <a:xfrm>
            <a:off x="7572396" y="257174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3929058" y="2928934"/>
            <a:ext cx="358354" cy="357190"/>
          </a:xfrm>
          <a:prstGeom prst="rect">
            <a:avLst/>
          </a:prstGeom>
          <a:noFill/>
          <a:scene3d>
            <a:camera prst="orthographicFront"/>
            <a:lightRig rig="threePt" dir="t"/>
          </a:scene3d>
          <a:sp3d prstMaterial="plastic">
            <a:bevelT/>
            <a:bevelB/>
          </a:sp3d>
        </p:spPr>
      </p:pic>
      <p:pic>
        <p:nvPicPr>
          <p:cNvPr id="41"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5643570" y="2928934"/>
            <a:ext cx="358354" cy="357190"/>
          </a:xfrm>
          <a:prstGeom prst="rect">
            <a:avLst/>
          </a:prstGeom>
          <a:noFill/>
          <a:scene3d>
            <a:camera prst="orthographicFront"/>
            <a:lightRig rig="threePt" dir="t"/>
          </a:scene3d>
          <a:sp3d prstMaterial="plastic">
            <a:bevelT/>
            <a:bevelB/>
          </a:sp3d>
        </p:spPr>
      </p:pic>
      <p:pic>
        <p:nvPicPr>
          <p:cNvPr id="45"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7572396" y="2928934"/>
            <a:ext cx="358354" cy="357190"/>
          </a:xfrm>
          <a:prstGeom prst="rect">
            <a:avLst/>
          </a:prstGeom>
          <a:noFill/>
          <a:scene3d>
            <a:camera prst="orthographicFront"/>
            <a:lightRig rig="threePt" dir="t"/>
          </a:scene3d>
          <a:sp3d prstMaterial="plastic">
            <a:bevelT/>
            <a:bevelB/>
          </a:sp3d>
        </p:spPr>
      </p:pic>
      <p:sp>
        <p:nvSpPr>
          <p:cNvPr id="13" name="Title 1"/>
          <p:cNvSpPr>
            <a:spLocks noGrp="1"/>
          </p:cNvSpPr>
          <p:nvPr>
            <p:ph type="title"/>
          </p:nvPr>
        </p:nvSpPr>
        <p:spPr>
          <a:xfrm>
            <a:off x="457200" y="980728"/>
            <a:ext cx="8229600" cy="582594"/>
          </a:xfrm>
        </p:spPr>
        <p:txBody>
          <a:bodyPr>
            <a:normAutofit fontScale="90000"/>
          </a:bodyPr>
          <a:lstStyle/>
          <a:p>
            <a:r>
              <a:rPr lang="en-AU" dirty="0" smtClean="0"/>
              <a:t>Block Cipher</a:t>
            </a:r>
            <a:endParaRPr lang="en-AU" dirty="0"/>
          </a:p>
        </p:txBody>
      </p:sp>
      <p:sp>
        <p:nvSpPr>
          <p:cNvPr id="14" name="TextBox 13"/>
          <p:cNvSpPr txBox="1"/>
          <p:nvPr/>
        </p:nvSpPr>
        <p:spPr>
          <a:xfrm>
            <a:off x="500034" y="1634760"/>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73506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560" y="2928934"/>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2286"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255294" y="3786190"/>
            <a:ext cx="785818" cy="785818"/>
          </a:xfrm>
          <a:prstGeom prst="rect">
            <a:avLst/>
          </a:prstGeom>
          <a:noFill/>
        </p:spPr>
      </p:pic>
      <p:sp>
        <p:nvSpPr>
          <p:cNvPr id="7" name="Right Arrow 6"/>
          <p:cNvSpPr/>
          <p:nvPr/>
        </p:nvSpPr>
        <p:spPr>
          <a:xfrm rot="19800000">
            <a:off x="2787853" y="4605163"/>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ight Arrow 7"/>
          <p:cNvSpPr/>
          <p:nvPr/>
        </p:nvSpPr>
        <p:spPr>
          <a:xfrm>
            <a:off x="5397906"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2326072" y="5429264"/>
            <a:ext cx="1714512" cy="369332"/>
          </a:xfrm>
          <a:prstGeom prst="rect">
            <a:avLst/>
          </a:prstGeom>
          <a:noFill/>
        </p:spPr>
        <p:txBody>
          <a:bodyPr wrap="square" rtlCol="0">
            <a:spAutoFit/>
          </a:bodyPr>
          <a:lstStyle/>
          <a:p>
            <a:r>
              <a:rPr lang="en-AU" dirty="0" smtClean="0"/>
              <a:t>?, ?</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326204"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754436" y="1504813"/>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787854" y="246202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15"/>
          <p:cNvGrpSpPr/>
          <p:nvPr/>
        </p:nvGrpSpPr>
        <p:grpSpPr>
          <a:xfrm>
            <a:off x="897312" y="4857760"/>
            <a:ext cx="1357322" cy="1285884"/>
            <a:chOff x="4786314" y="4071942"/>
            <a:chExt cx="1071570" cy="1071570"/>
          </a:xfrm>
          <a:effectLst/>
          <a:scene3d>
            <a:camera prst="orthographicFront"/>
            <a:lightRig rig="threePt" dir="t"/>
          </a:scene3d>
        </p:grpSpPr>
        <p:sp>
          <p:nvSpPr>
            <p:cNvPr id="17" name="Rounded Rectangle 1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6" descr="C:\Users\Anthony\AppData\Local\Microsoft\Windows\Temporary Internet Files\Content.IE5\EA0VDHQV\MCj02323010000[1].wmf"/>
            <p:cNvPicPr>
              <a:picLocks noChangeAspect="1" noChangeArrowheads="1"/>
            </p:cNvPicPr>
            <p:nvPr/>
          </p:nvPicPr>
          <p:blipFill>
            <a:blip r:embed="rId7" cstate="print"/>
            <a:srcRect/>
            <a:stretch>
              <a:fillRect/>
            </a:stretch>
          </p:blipFill>
          <p:spPr bwMode="auto">
            <a:xfrm>
              <a:off x="4929190" y="4143380"/>
              <a:ext cx="785818" cy="945892"/>
            </a:xfrm>
            <a:prstGeom prst="rect">
              <a:avLst/>
            </a:prstGeom>
            <a:noFill/>
            <a:sp3d prstMaterial="plastic">
              <a:bevelT prst="relaxedInset"/>
            </a:sp3d>
          </p:spPr>
        </p:pic>
      </p:grpSp>
      <p:sp>
        <p:nvSpPr>
          <p:cNvPr id="19" name="Right Arrow 18"/>
          <p:cNvSpPr/>
          <p:nvPr/>
        </p:nvSpPr>
        <p:spPr>
          <a:xfrm>
            <a:off x="2787855" y="353359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4145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560" y="2928934"/>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2286"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255294" y="3786190"/>
            <a:ext cx="785818" cy="785818"/>
          </a:xfrm>
          <a:prstGeom prst="rect">
            <a:avLst/>
          </a:prstGeom>
          <a:noFill/>
        </p:spPr>
      </p:pic>
      <p:sp>
        <p:nvSpPr>
          <p:cNvPr id="7" name="Right Arrow 6"/>
          <p:cNvSpPr/>
          <p:nvPr/>
        </p:nvSpPr>
        <p:spPr>
          <a:xfrm rot="19800000">
            <a:off x="2787853" y="4605163"/>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ight Arrow 7"/>
          <p:cNvSpPr/>
          <p:nvPr/>
        </p:nvSpPr>
        <p:spPr>
          <a:xfrm>
            <a:off x="5397906"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2397510" y="5286388"/>
            <a:ext cx="4190714" cy="923330"/>
          </a:xfrm>
          <a:prstGeom prst="rect">
            <a:avLst/>
          </a:prstGeom>
          <a:noFill/>
        </p:spPr>
        <p:txBody>
          <a:bodyPr wrap="square" rtlCol="0">
            <a:spAutoFit/>
          </a:bodyPr>
          <a:lstStyle/>
          <a:p>
            <a:r>
              <a:rPr lang="en-AU" dirty="0" smtClean="0"/>
              <a:t>Salt, </a:t>
            </a:r>
            <a:br>
              <a:rPr lang="en-AU" dirty="0" smtClean="0"/>
            </a:br>
            <a:r>
              <a:rPr lang="en-AU" dirty="0" smtClean="0"/>
              <a:t>Initialization </a:t>
            </a:r>
            <a:r>
              <a:rPr lang="en-AU" dirty="0" smtClean="0"/>
              <a:t>Vector (technically more correct because IV is one type of salt)</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326204"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754436" y="1504813"/>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787854" y="246202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15"/>
          <p:cNvGrpSpPr/>
          <p:nvPr/>
        </p:nvGrpSpPr>
        <p:grpSpPr>
          <a:xfrm>
            <a:off x="897312" y="4857760"/>
            <a:ext cx="1357322" cy="1285884"/>
            <a:chOff x="4786314" y="4071942"/>
            <a:chExt cx="1071570" cy="1071570"/>
          </a:xfrm>
          <a:effectLst/>
          <a:scene3d>
            <a:camera prst="orthographicFront"/>
            <a:lightRig rig="threePt" dir="t"/>
          </a:scene3d>
        </p:grpSpPr>
        <p:sp>
          <p:nvSpPr>
            <p:cNvPr id="17" name="Rounded Rectangle 1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6" descr="C:\Users\Anthony\AppData\Local\Microsoft\Windows\Temporary Internet Files\Content.IE5\EA0VDHQV\MCj02323010000[1].wmf"/>
            <p:cNvPicPr>
              <a:picLocks noChangeAspect="1" noChangeArrowheads="1"/>
            </p:cNvPicPr>
            <p:nvPr/>
          </p:nvPicPr>
          <p:blipFill>
            <a:blip r:embed="rId7" cstate="print"/>
            <a:srcRect/>
            <a:stretch>
              <a:fillRect/>
            </a:stretch>
          </p:blipFill>
          <p:spPr bwMode="auto">
            <a:xfrm>
              <a:off x="4929190" y="4143380"/>
              <a:ext cx="785818" cy="945892"/>
            </a:xfrm>
            <a:prstGeom prst="rect">
              <a:avLst/>
            </a:prstGeom>
            <a:noFill/>
            <a:sp3d prstMaterial="plastic">
              <a:bevelT prst="relaxedInset"/>
            </a:sp3d>
          </p:spPr>
        </p:pic>
      </p:grpSp>
      <p:sp>
        <p:nvSpPr>
          <p:cNvPr id="19" name="Right Arrow 18"/>
          <p:cNvSpPr/>
          <p:nvPr/>
        </p:nvSpPr>
        <p:spPr>
          <a:xfrm>
            <a:off x="2787855" y="353359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0306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XOR </a:t>
            </a:r>
            <a:r>
              <a:rPr lang="en-AU" dirty="0" smtClean="0"/>
              <a:t>IV with </a:t>
            </a:r>
            <a:r>
              <a:rPr lang="en-AU" dirty="0" smtClean="0"/>
              <a:t>Plaintext</a:t>
            </a:r>
            <a:endParaRPr lang="en-AU" dirty="0"/>
          </a:p>
        </p:txBody>
      </p:sp>
      <p:sp>
        <p:nvSpPr>
          <p:cNvPr id="3" name="Content Placeholder 2"/>
          <p:cNvSpPr>
            <a:spLocks noGrp="1"/>
          </p:cNvSpPr>
          <p:nvPr>
            <p:ph idx="1"/>
          </p:nvPr>
        </p:nvSpPr>
        <p:spPr/>
        <p:txBody>
          <a:bodyPr>
            <a:normAutofit lnSpcReduction="10000"/>
          </a:bodyPr>
          <a:lstStyle/>
          <a:p>
            <a:pPr defTabSz="457200"/>
            <a:r>
              <a:rPr lang="en-AU" dirty="0" smtClean="0"/>
              <a:t>Use “Exclusive OR” (XOR) to combine </a:t>
            </a:r>
            <a:r>
              <a:rPr lang="en-AU" dirty="0" smtClean="0"/>
              <a:t>IV with </a:t>
            </a:r>
            <a:r>
              <a:rPr lang="en-AU" dirty="0" smtClean="0"/>
              <a:t>data then encrypt, E.g.:</a:t>
            </a:r>
          </a:p>
          <a:p>
            <a:pPr defTabSz="457200"/>
            <a:r>
              <a:rPr lang="en-AU" dirty="0" smtClean="0"/>
              <a:t>“a” 	= 97 (ASCII) 	= 01100001 (binary)</a:t>
            </a:r>
          </a:p>
          <a:p>
            <a:pPr defTabSz="457200"/>
            <a:r>
              <a:rPr lang="en-AU" dirty="0" smtClean="0"/>
              <a:t>IV	</a:t>
            </a:r>
            <a:r>
              <a:rPr lang="en-AU" dirty="0" smtClean="0"/>
              <a:t>	= 123 				= 01111011 (binary)</a:t>
            </a:r>
          </a:p>
          <a:p>
            <a:pPr>
              <a:buNone/>
            </a:pPr>
            <a:r>
              <a:rPr lang="en-AU" sz="1600" dirty="0" smtClean="0"/>
              <a:t>  </a:t>
            </a:r>
          </a:p>
          <a:p>
            <a:pPr>
              <a:buNone/>
            </a:pPr>
            <a:r>
              <a:rPr lang="en-AU" dirty="0" smtClean="0"/>
              <a:t>			0</a:t>
            </a:r>
            <a:r>
              <a:rPr lang="en-AU" dirty="0" smtClean="0">
                <a:solidFill>
                  <a:schemeClr val="accent2"/>
                </a:solidFill>
              </a:rPr>
              <a:t>0</a:t>
            </a:r>
            <a:r>
              <a:rPr lang="en-AU" dirty="0" smtClean="0"/>
              <a:t>11</a:t>
            </a:r>
            <a:r>
              <a:rPr lang="en-AU" dirty="0" smtClean="0">
                <a:solidFill>
                  <a:schemeClr val="accent2"/>
                </a:solidFill>
              </a:rPr>
              <a:t>0</a:t>
            </a:r>
            <a:r>
              <a:rPr lang="en-AU" dirty="0" smtClean="0"/>
              <a:t>0</a:t>
            </a:r>
            <a:r>
              <a:rPr lang="en-AU" dirty="0" smtClean="0">
                <a:solidFill>
                  <a:schemeClr val="accent2"/>
                </a:solidFill>
              </a:rPr>
              <a:t>0</a:t>
            </a:r>
            <a:r>
              <a:rPr lang="en-AU" dirty="0" smtClean="0"/>
              <a:t>1 XOR</a:t>
            </a:r>
          </a:p>
          <a:p>
            <a:pPr>
              <a:buNone/>
            </a:pPr>
            <a:r>
              <a:rPr lang="en-AU" dirty="0" smtClean="0"/>
              <a:t>			</a:t>
            </a:r>
            <a:r>
              <a:rPr lang="en-AU" u="sng" dirty="0" smtClean="0"/>
              <a:t>0</a:t>
            </a:r>
            <a:r>
              <a:rPr lang="en-AU" u="sng" dirty="0" smtClean="0">
                <a:solidFill>
                  <a:schemeClr val="accent2"/>
                </a:solidFill>
              </a:rPr>
              <a:t>1</a:t>
            </a:r>
            <a:r>
              <a:rPr lang="en-AU" u="sng" dirty="0" smtClean="0"/>
              <a:t>11</a:t>
            </a:r>
            <a:r>
              <a:rPr lang="en-AU" u="sng" dirty="0" smtClean="0">
                <a:solidFill>
                  <a:schemeClr val="accent2"/>
                </a:solidFill>
              </a:rPr>
              <a:t>1</a:t>
            </a:r>
            <a:r>
              <a:rPr lang="en-AU" u="sng" dirty="0" smtClean="0"/>
              <a:t>0</a:t>
            </a:r>
            <a:r>
              <a:rPr lang="en-AU" u="sng" dirty="0" smtClean="0">
                <a:solidFill>
                  <a:schemeClr val="accent2"/>
                </a:solidFill>
              </a:rPr>
              <a:t>1</a:t>
            </a:r>
            <a:r>
              <a:rPr lang="en-AU" u="sng" dirty="0" smtClean="0"/>
              <a:t>1</a:t>
            </a:r>
          </a:p>
          <a:p>
            <a:pPr>
              <a:buNone/>
            </a:pPr>
            <a:r>
              <a:rPr lang="en-AU" dirty="0" smtClean="0"/>
              <a:t>			0</a:t>
            </a:r>
            <a:r>
              <a:rPr lang="en-AU" dirty="0" smtClean="0">
                <a:solidFill>
                  <a:schemeClr val="accent2"/>
                </a:solidFill>
              </a:rPr>
              <a:t>1</a:t>
            </a:r>
            <a:r>
              <a:rPr lang="en-AU" dirty="0" smtClean="0"/>
              <a:t>00</a:t>
            </a:r>
            <a:r>
              <a:rPr lang="en-AU" dirty="0" smtClean="0">
                <a:solidFill>
                  <a:schemeClr val="accent2"/>
                </a:solidFill>
              </a:rPr>
              <a:t>1</a:t>
            </a:r>
            <a:r>
              <a:rPr lang="en-AU" dirty="0" smtClean="0"/>
              <a:t>0</a:t>
            </a:r>
            <a:r>
              <a:rPr lang="en-AU" dirty="0" smtClean="0">
                <a:solidFill>
                  <a:schemeClr val="accent2"/>
                </a:solidFill>
              </a:rPr>
              <a:t>1</a:t>
            </a:r>
            <a:r>
              <a:rPr lang="en-AU" dirty="0" smtClean="0"/>
              <a:t>0</a:t>
            </a:r>
          </a:p>
        </p:txBody>
      </p:sp>
    </p:spTree>
    <p:extLst>
      <p:ext uri="{BB962C8B-B14F-4D97-AF65-F5344CB8AC3E}">
        <p14:creationId xmlns:p14="http://schemas.microsoft.com/office/powerpoint/2010/main" val="326071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Block Cipher Modes</a:t>
            </a:r>
            <a:endParaRPr lang="en-AU" dirty="0"/>
          </a:p>
        </p:txBody>
      </p:sp>
      <p:sp>
        <p:nvSpPr>
          <p:cNvPr id="3" name="Content Placeholder 2"/>
          <p:cNvSpPr>
            <a:spLocks noGrp="1"/>
          </p:cNvSpPr>
          <p:nvPr>
            <p:ph idx="1"/>
          </p:nvPr>
        </p:nvSpPr>
        <p:spPr/>
        <p:txBody>
          <a:bodyPr/>
          <a:lstStyle/>
          <a:p>
            <a:r>
              <a:rPr lang="en-AU" dirty="0" smtClean="0"/>
              <a:t>Block Cipher Modes = Using </a:t>
            </a:r>
            <a:r>
              <a:rPr lang="en-AU" dirty="0" smtClean="0"/>
              <a:t>IV to </a:t>
            </a:r>
            <a:r>
              <a:rPr lang="en-AU" dirty="0" smtClean="0"/>
              <a:t>avoid ciphertext patterns (and more)</a:t>
            </a:r>
          </a:p>
          <a:p>
            <a:r>
              <a:rPr lang="en-AU" dirty="0" smtClean="0"/>
              <a:t>Do not need to know implementations of each. (Details are in slides at the end of the presentation)</a:t>
            </a:r>
          </a:p>
          <a:p>
            <a:r>
              <a:rPr lang="en-AU" dirty="0" smtClean="0"/>
              <a:t>Should know advantages, disadvantages and uses.</a:t>
            </a:r>
          </a:p>
        </p:txBody>
      </p:sp>
      <p:sp>
        <p:nvSpPr>
          <p:cNvPr id="4" name="TextBox 3"/>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410940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Electronic Code Book (ECB)</a:t>
            </a:r>
            <a:endParaRPr lang="en-AU" dirty="0"/>
          </a:p>
        </p:txBody>
      </p:sp>
      <p:sp>
        <p:nvSpPr>
          <p:cNvPr id="17" name="Content Placeholder 2"/>
          <p:cNvSpPr>
            <a:spLocks noGrp="1"/>
          </p:cNvSpPr>
          <p:nvPr>
            <p:ph idx="1"/>
          </p:nvPr>
        </p:nvSpPr>
        <p:spPr>
          <a:xfrm>
            <a:off x="457200" y="2204864"/>
            <a:ext cx="8229600" cy="3921299"/>
          </a:xfrm>
        </p:spPr>
        <p:txBody>
          <a:bodyPr>
            <a:normAutofit fontScale="85000" lnSpcReduction="20000"/>
          </a:bodyPr>
          <a:lstStyle/>
          <a:p>
            <a:pPr>
              <a:buFont typeface="Arial" charset="0"/>
              <a:buChar char="•"/>
            </a:pPr>
            <a:r>
              <a:rPr lang="en-AU" dirty="0" smtClean="0"/>
              <a:t>Encrypts each block individually (as in previous example)</a:t>
            </a:r>
          </a:p>
          <a:p>
            <a:pPr>
              <a:buFont typeface="Arial" charset="0"/>
              <a:buChar char="•"/>
            </a:pPr>
            <a:r>
              <a:rPr lang="en-AU" dirty="0" smtClean="0"/>
              <a:t>Advantages</a:t>
            </a:r>
          </a:p>
          <a:p>
            <a:pPr lvl="1">
              <a:buFont typeface="Arial" charset="0"/>
              <a:buChar char="•"/>
            </a:pPr>
            <a:r>
              <a:rPr lang="en-AU" dirty="0" smtClean="0"/>
              <a:t>Can run each block in parallel (asynchronous)</a:t>
            </a:r>
          </a:p>
          <a:p>
            <a:pPr lvl="1">
              <a:buFont typeface="Arial" charset="0"/>
              <a:buChar char="•"/>
            </a:pPr>
            <a:r>
              <a:rPr lang="en-AU" dirty="0" smtClean="0"/>
              <a:t>Errors isolated to one block</a:t>
            </a:r>
          </a:p>
          <a:p>
            <a:pPr>
              <a:buFont typeface="Arial" charset="0"/>
              <a:buChar char="•"/>
            </a:pPr>
            <a:r>
              <a:rPr lang="en-AU" dirty="0" smtClean="0"/>
              <a:t>Disadvantages</a:t>
            </a:r>
          </a:p>
          <a:p>
            <a:pPr lvl="1">
              <a:buFont typeface="Arial" charset="0"/>
              <a:buChar char="•"/>
            </a:pPr>
            <a:r>
              <a:rPr lang="en-AU" dirty="0" smtClean="0"/>
              <a:t>Short plaintext only (&lt;= block size)</a:t>
            </a:r>
          </a:p>
          <a:p>
            <a:pPr lvl="1">
              <a:buFont typeface="Arial" charset="0"/>
              <a:buChar char="•"/>
            </a:pPr>
            <a:r>
              <a:rPr lang="en-AU" dirty="0" smtClean="0"/>
              <a:t>Block aligned input only (unless padding used)</a:t>
            </a:r>
          </a:p>
          <a:p>
            <a:pPr lvl="1">
              <a:buFont typeface="Arial" charset="0"/>
              <a:buChar char="•"/>
            </a:pPr>
            <a:r>
              <a:rPr lang="en-AU" dirty="0" smtClean="0"/>
              <a:t>No </a:t>
            </a:r>
            <a:r>
              <a:rPr lang="en-AU" dirty="0" err="1" smtClean="0"/>
              <a:t>preprocessing</a:t>
            </a:r>
            <a:r>
              <a:rPr lang="en-AU" dirty="0" smtClean="0"/>
              <a:t> possible</a:t>
            </a:r>
          </a:p>
          <a:p>
            <a:pPr lvl="1">
              <a:buFont typeface="Arial" charset="0"/>
              <a:buChar char="•"/>
            </a:pPr>
            <a:r>
              <a:rPr lang="en-AU" dirty="0" smtClean="0"/>
              <a:t>Each block is </a:t>
            </a:r>
            <a:r>
              <a:rPr lang="en-AU" dirty="0" err="1" smtClean="0"/>
              <a:t>crackable</a:t>
            </a: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47593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Block Chaining (CBC)</a:t>
            </a:r>
            <a:endParaRPr lang="en-AU" dirty="0"/>
          </a:p>
        </p:txBody>
      </p:sp>
      <p:sp>
        <p:nvSpPr>
          <p:cNvPr id="17" name="Content Placeholder 2"/>
          <p:cNvSpPr>
            <a:spLocks noGrp="1"/>
          </p:cNvSpPr>
          <p:nvPr>
            <p:ph idx="1"/>
          </p:nvPr>
        </p:nvSpPr>
        <p:spPr>
          <a:xfrm>
            <a:off x="457200" y="2204864"/>
            <a:ext cx="8229600" cy="3921299"/>
          </a:xfrm>
        </p:spPr>
        <p:txBody>
          <a:bodyPr>
            <a:normAutofit fontScale="85000" lnSpcReduction="20000"/>
          </a:bodyPr>
          <a:lstStyle/>
          <a:p>
            <a:pPr>
              <a:buFont typeface="Arial" charset="0"/>
              <a:buChar char="•"/>
            </a:pPr>
            <a:r>
              <a:rPr lang="en-AU" dirty="0" smtClean="0"/>
              <a:t>Output of one block used as </a:t>
            </a:r>
            <a:r>
              <a:rPr lang="en-AU" dirty="0" smtClean="0"/>
              <a:t>IV for </a:t>
            </a:r>
            <a:r>
              <a:rPr lang="en-AU" dirty="0" smtClean="0"/>
              <a:t>next block</a:t>
            </a:r>
          </a:p>
          <a:p>
            <a:pPr>
              <a:buFont typeface="Arial" charset="0"/>
              <a:buChar char="•"/>
            </a:pPr>
            <a:r>
              <a:rPr lang="en-AU" dirty="0" smtClean="0"/>
              <a:t>Advantages</a:t>
            </a:r>
          </a:p>
          <a:p>
            <a:pPr lvl="1">
              <a:buFont typeface="Arial" charset="0"/>
              <a:buChar char="•"/>
            </a:pPr>
            <a:r>
              <a:rPr lang="en-AU" dirty="0" smtClean="0"/>
              <a:t>Can run on longer plaintext</a:t>
            </a:r>
          </a:p>
          <a:p>
            <a:pPr>
              <a:buFont typeface="Arial" charset="0"/>
              <a:buChar char="•"/>
            </a:pPr>
            <a:r>
              <a:rPr lang="en-AU" dirty="0" smtClean="0"/>
              <a:t>Disadvantages</a:t>
            </a:r>
          </a:p>
          <a:p>
            <a:pPr lvl="1">
              <a:buFont typeface="Arial" charset="0"/>
              <a:buChar char="•"/>
            </a:pPr>
            <a:r>
              <a:rPr lang="en-AU" dirty="0" smtClean="0"/>
              <a:t>Block aligned input only (unless padding used)</a:t>
            </a:r>
          </a:p>
          <a:p>
            <a:pPr lvl="1">
              <a:buFont typeface="Arial" charset="0"/>
              <a:buChar char="•"/>
            </a:pPr>
            <a:r>
              <a:rPr lang="en-AU" dirty="0" smtClean="0"/>
              <a:t>Each block must be encrypted serially (synchronously)</a:t>
            </a:r>
          </a:p>
          <a:p>
            <a:pPr lvl="1">
              <a:buFont typeface="Arial" charset="0"/>
              <a:buChar char="•"/>
            </a:pPr>
            <a:r>
              <a:rPr lang="en-AU" dirty="0" smtClean="0"/>
              <a:t>No </a:t>
            </a:r>
            <a:r>
              <a:rPr lang="en-AU" dirty="0" err="1" smtClean="0"/>
              <a:t>preprocessing</a:t>
            </a:r>
            <a:r>
              <a:rPr lang="en-AU" dirty="0" smtClean="0"/>
              <a:t> possible</a:t>
            </a:r>
          </a:p>
          <a:p>
            <a:pPr lvl="1">
              <a:buFont typeface="Arial" charset="0"/>
              <a:buChar char="•"/>
            </a:pPr>
            <a:r>
              <a:rPr lang="en-AU" dirty="0" smtClean="0"/>
              <a:t>Errors propagated to subsequent blocks</a:t>
            </a:r>
          </a:p>
          <a:p>
            <a:pPr>
              <a:buFont typeface="Arial" charset="0"/>
              <a:buChar char="•"/>
            </a:pPr>
            <a:r>
              <a:rPr lang="en-AU" dirty="0" smtClean="0"/>
              <a:t>Default in most cases</a:t>
            </a:r>
          </a:p>
          <a:p>
            <a:pPr>
              <a:buNone/>
            </a:pP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53492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Feedback (CFB)</a:t>
            </a:r>
            <a:endParaRPr lang="en-AU" dirty="0"/>
          </a:p>
        </p:txBody>
      </p:sp>
      <p:sp>
        <p:nvSpPr>
          <p:cNvPr id="17" name="Content Placeholder 2"/>
          <p:cNvSpPr>
            <a:spLocks noGrp="1"/>
          </p:cNvSpPr>
          <p:nvPr>
            <p:ph idx="1"/>
          </p:nvPr>
        </p:nvSpPr>
        <p:spPr>
          <a:xfrm>
            <a:off x="457200" y="2132856"/>
            <a:ext cx="8229600" cy="3993307"/>
          </a:xfrm>
        </p:spPr>
        <p:txBody>
          <a:bodyPr>
            <a:normAutofit lnSpcReduction="10000"/>
          </a:bodyPr>
          <a:lstStyle/>
          <a:p>
            <a:pPr>
              <a:buFont typeface="Arial" charset="0"/>
              <a:buChar char="•"/>
            </a:pPr>
            <a:r>
              <a:rPr lang="en-AU" dirty="0" smtClean="0"/>
              <a:t>Turns block cipher into stream cipher</a:t>
            </a:r>
          </a:p>
          <a:p>
            <a:pPr>
              <a:buFont typeface="Arial" charset="0"/>
              <a:buChar char="•"/>
            </a:pPr>
            <a:r>
              <a:rPr lang="en-AU" dirty="0" smtClean="0"/>
              <a:t>Advantages</a:t>
            </a:r>
          </a:p>
          <a:p>
            <a:pPr lvl="1">
              <a:buFont typeface="Arial" charset="0"/>
              <a:buChar char="•"/>
            </a:pPr>
            <a:r>
              <a:rPr lang="en-AU" dirty="0" smtClean="0"/>
              <a:t>Arbitrary length plaintext</a:t>
            </a:r>
          </a:p>
          <a:p>
            <a:pPr lvl="1">
              <a:buFont typeface="Arial" charset="0"/>
              <a:buChar char="•"/>
            </a:pPr>
            <a:r>
              <a:rPr lang="en-AU" dirty="0" smtClean="0"/>
              <a:t>Can encrypt the </a:t>
            </a:r>
            <a:r>
              <a:rPr lang="en-AU" dirty="0" smtClean="0"/>
              <a:t>IV before </a:t>
            </a:r>
            <a:r>
              <a:rPr lang="en-AU" dirty="0" smtClean="0"/>
              <a:t>encrypting plaintext</a:t>
            </a:r>
          </a:p>
          <a:p>
            <a:pPr>
              <a:buFont typeface="Arial" charset="0"/>
              <a:buChar char="•"/>
            </a:pPr>
            <a:r>
              <a:rPr lang="en-AU" dirty="0" smtClean="0"/>
              <a:t>Disadvantages</a:t>
            </a:r>
          </a:p>
          <a:p>
            <a:pPr lvl="1">
              <a:buFont typeface="Arial" charset="0"/>
              <a:buChar char="•"/>
            </a:pPr>
            <a:r>
              <a:rPr lang="en-AU" dirty="0" smtClean="0"/>
              <a:t>Each block must be encrypted serially (synchronously)</a:t>
            </a:r>
          </a:p>
          <a:p>
            <a:pPr lvl="1">
              <a:buFont typeface="Arial" charset="0"/>
              <a:buChar char="•"/>
            </a:pPr>
            <a:r>
              <a:rPr lang="en-AU" dirty="0" smtClean="0"/>
              <a:t>Errors propagated to subsequent blocks</a:t>
            </a:r>
          </a:p>
          <a:p>
            <a:pPr lvl="1">
              <a:buFont typeface="Arial" charset="0"/>
              <a:buChar char="•"/>
            </a:pPr>
            <a:endParaRPr lang="en-AU" dirty="0" smtClean="0"/>
          </a:p>
          <a:p>
            <a:pPr>
              <a:buNone/>
            </a:pP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82969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Feedback</a:t>
            </a:r>
            <a:endParaRPr lang="en-AU" dirty="0"/>
          </a:p>
        </p:txBody>
      </p:sp>
      <p:pic>
        <p:nvPicPr>
          <p:cNvPr id="1032" name="Picture 8" descr="C:\Users\Anthony\AppData\Local\Microsoft\Windows\Temporary Internet Files\Content.IE5\EA0VDHQV\MCj04421530000[1].png"/>
          <p:cNvPicPr>
            <a:picLocks noChangeAspect="1" noChangeArrowheads="1"/>
          </p:cNvPicPr>
          <p:nvPr/>
        </p:nvPicPr>
        <p:blipFill>
          <a:blip r:embed="rId2" cstate="print"/>
          <a:srcRect/>
          <a:stretch>
            <a:fillRect/>
          </a:stretch>
        </p:blipFill>
        <p:spPr bwMode="auto">
          <a:xfrm>
            <a:off x="500034" y="2143116"/>
            <a:ext cx="1828572" cy="1828572"/>
          </a:xfrm>
          <a:prstGeom prst="rect">
            <a:avLst/>
          </a:prstGeom>
          <a:noFill/>
        </p:spPr>
      </p:pic>
      <p:pic>
        <p:nvPicPr>
          <p:cNvPr id="1034" name="Picture 10" descr="C:\Users\Anthony\AppData\Local\Microsoft\Windows\Temporary Internet Files\Content.IE5\9UH8IRCD\MCj04421520000[1].png"/>
          <p:cNvPicPr>
            <a:picLocks noChangeAspect="1" noChangeArrowheads="1"/>
          </p:cNvPicPr>
          <p:nvPr/>
        </p:nvPicPr>
        <p:blipFill>
          <a:blip r:embed="rId3" cstate="print"/>
          <a:srcRect/>
          <a:stretch>
            <a:fillRect/>
          </a:stretch>
        </p:blipFill>
        <p:spPr bwMode="auto">
          <a:xfrm>
            <a:off x="3286116" y="2143116"/>
            <a:ext cx="1828572" cy="1828572"/>
          </a:xfrm>
          <a:prstGeom prst="rect">
            <a:avLst/>
          </a:prstGeom>
          <a:noFill/>
        </p:spPr>
      </p:pic>
      <p:pic>
        <p:nvPicPr>
          <p:cNvPr id="1035" name="Picture 11" descr="C:\Users\Anthony\AppData\Local\Microsoft\Windows\Temporary Internet Files\Content.IE5\LKLT5R21\MCj04421700000[1].png"/>
          <p:cNvPicPr>
            <a:picLocks noChangeAspect="1" noChangeArrowheads="1"/>
          </p:cNvPicPr>
          <p:nvPr/>
        </p:nvPicPr>
        <p:blipFill>
          <a:blip r:embed="rId4" cstate="print"/>
          <a:srcRect/>
          <a:stretch>
            <a:fillRect/>
          </a:stretch>
        </p:blipFill>
        <p:spPr bwMode="auto">
          <a:xfrm>
            <a:off x="6072198" y="2071678"/>
            <a:ext cx="1828572" cy="1828572"/>
          </a:xfrm>
          <a:prstGeom prst="rect">
            <a:avLst/>
          </a:prstGeom>
          <a:noFill/>
        </p:spPr>
      </p:pic>
      <p:sp>
        <p:nvSpPr>
          <p:cNvPr id="19" name="TextBox 18"/>
          <p:cNvSpPr txBox="1"/>
          <p:nvPr/>
        </p:nvSpPr>
        <p:spPr>
          <a:xfrm>
            <a:off x="2428860" y="2357430"/>
            <a:ext cx="642942" cy="1446550"/>
          </a:xfrm>
          <a:prstGeom prst="rect">
            <a:avLst/>
          </a:prstGeom>
          <a:noFill/>
        </p:spPr>
        <p:txBody>
          <a:bodyPr wrap="square" rtlCol="0">
            <a:spAutoFit/>
          </a:bodyPr>
          <a:lstStyle/>
          <a:p>
            <a:r>
              <a:rPr lang="en-AU" sz="8800" dirty="0" smtClean="0"/>
              <a:t>?</a:t>
            </a:r>
            <a:endParaRPr lang="en-AU" dirty="0"/>
          </a:p>
        </p:txBody>
      </p:sp>
      <p:sp>
        <p:nvSpPr>
          <p:cNvPr id="20" name="TextBox 19"/>
          <p:cNvSpPr txBox="1"/>
          <p:nvPr/>
        </p:nvSpPr>
        <p:spPr>
          <a:xfrm>
            <a:off x="5143504" y="2357430"/>
            <a:ext cx="642942" cy="1446550"/>
          </a:xfrm>
          <a:prstGeom prst="rect">
            <a:avLst/>
          </a:prstGeom>
          <a:noFill/>
        </p:spPr>
        <p:txBody>
          <a:bodyPr wrap="square" rtlCol="0">
            <a:spAutoFit/>
          </a:bodyPr>
          <a:lstStyle/>
          <a:p>
            <a:r>
              <a:rPr lang="en-AU" sz="8800" dirty="0" smtClean="0"/>
              <a:t>?</a:t>
            </a:r>
            <a:endParaRPr lang="en-AU" dirty="0"/>
          </a:p>
        </p:txBody>
      </p:sp>
      <p:sp>
        <p:nvSpPr>
          <p:cNvPr id="21" name="TextBox 20"/>
          <p:cNvSpPr txBox="1"/>
          <p:nvPr/>
        </p:nvSpPr>
        <p:spPr>
          <a:xfrm>
            <a:off x="7858148" y="2357430"/>
            <a:ext cx="642942" cy="1446550"/>
          </a:xfrm>
          <a:prstGeom prst="rect">
            <a:avLst/>
          </a:prstGeom>
          <a:noFill/>
        </p:spPr>
        <p:txBody>
          <a:bodyPr wrap="square" rtlCol="0">
            <a:spAutoFit/>
          </a:bodyPr>
          <a:lstStyle/>
          <a:p>
            <a:r>
              <a:rPr lang="en-AU" sz="8800" dirty="0" smtClean="0"/>
              <a:t>?</a:t>
            </a:r>
            <a:endParaRPr lang="en-AU" dirty="0"/>
          </a:p>
        </p:txBody>
      </p:sp>
      <p:sp>
        <p:nvSpPr>
          <p:cNvPr id="22" name="TextBox 21"/>
          <p:cNvSpPr txBox="1"/>
          <p:nvPr/>
        </p:nvSpPr>
        <p:spPr>
          <a:xfrm>
            <a:off x="1714480" y="4286256"/>
            <a:ext cx="6286544" cy="1477328"/>
          </a:xfrm>
          <a:prstGeom prst="rect">
            <a:avLst/>
          </a:prstGeom>
          <a:noFill/>
        </p:spPr>
        <p:txBody>
          <a:bodyPr wrap="square" rtlCol="0">
            <a:spAutoFit/>
          </a:bodyPr>
          <a:lstStyle/>
          <a:p>
            <a:r>
              <a:rPr lang="en-AU" dirty="0" smtClean="0"/>
              <a:t>Please give suggestions and feedback.</a:t>
            </a:r>
          </a:p>
          <a:p>
            <a:endParaRPr lang="en-AU" dirty="0" smtClean="0"/>
          </a:p>
          <a:p>
            <a:r>
              <a:rPr lang="en-AU" dirty="0" smtClean="0"/>
              <a:t>“Cryptography” domain contacts:</a:t>
            </a:r>
          </a:p>
          <a:p>
            <a:r>
              <a:rPr lang="en-AU" dirty="0" smtClean="0"/>
              <a:t>Anthony Langsworth (</a:t>
            </a:r>
            <a:r>
              <a:rPr lang="en-AU" dirty="0" smtClean="0">
                <a:hlinkClick r:id="rId5"/>
              </a:rPr>
              <a:t>anthony.langsworth@gmail.com</a:t>
            </a:r>
            <a:r>
              <a:rPr lang="en-AU" dirty="0" smtClean="0"/>
              <a:t>)</a:t>
            </a:r>
          </a:p>
          <a:p>
            <a:r>
              <a:rPr lang="en-AU" dirty="0" smtClean="0"/>
              <a:t>Mark Gill (</a:t>
            </a:r>
            <a:r>
              <a:rPr lang="en-AU" dirty="0" smtClean="0">
                <a:hlinkClick r:id="rId6"/>
              </a:rPr>
              <a:t>mgill22@gmail.com</a:t>
            </a:r>
            <a:r>
              <a:rPr lang="en-AU" dirty="0" smtClean="0"/>
              <a:t>) </a:t>
            </a:r>
            <a:endParaRPr lang="en-AU" dirty="0"/>
          </a:p>
        </p:txBody>
      </p:sp>
    </p:spTree>
    <p:extLst>
      <p:ext uri="{BB962C8B-B14F-4D97-AF65-F5344CB8AC3E}">
        <p14:creationId xmlns:p14="http://schemas.microsoft.com/office/powerpoint/2010/main" val="6265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 Feedback (OFB)</a:t>
            </a:r>
            <a:endParaRPr lang="en-AU" dirty="0"/>
          </a:p>
        </p:txBody>
      </p:sp>
      <p:sp>
        <p:nvSpPr>
          <p:cNvPr id="17" name="Content Placeholder 2"/>
          <p:cNvSpPr>
            <a:spLocks noGrp="1"/>
          </p:cNvSpPr>
          <p:nvPr>
            <p:ph idx="1"/>
          </p:nvPr>
        </p:nvSpPr>
        <p:spPr>
          <a:xfrm>
            <a:off x="457200" y="2132856"/>
            <a:ext cx="8229600" cy="3993307"/>
          </a:xfrm>
        </p:spPr>
        <p:txBody>
          <a:bodyPr>
            <a:normAutofit fontScale="92500" lnSpcReduction="20000"/>
          </a:bodyPr>
          <a:lstStyle/>
          <a:p>
            <a:pPr>
              <a:buFont typeface="Arial" charset="0"/>
              <a:buChar char="•"/>
            </a:pPr>
            <a:r>
              <a:rPr lang="en-AU" dirty="0" smtClean="0"/>
              <a:t>Like CFB but errors are more contained</a:t>
            </a:r>
          </a:p>
          <a:p>
            <a:pPr>
              <a:buFont typeface="Arial" charset="0"/>
              <a:buChar char="•"/>
            </a:pPr>
            <a:r>
              <a:rPr lang="en-AU" dirty="0" smtClean="0"/>
              <a:t>Advantages</a:t>
            </a:r>
          </a:p>
          <a:p>
            <a:pPr lvl="1">
              <a:buFont typeface="Arial" charset="0"/>
              <a:buChar char="•"/>
            </a:pPr>
            <a:r>
              <a:rPr lang="en-AU" dirty="0" smtClean="0"/>
              <a:t>Arbitrary length plaintext</a:t>
            </a:r>
          </a:p>
          <a:p>
            <a:pPr lvl="1">
              <a:buFont typeface="Arial" charset="0"/>
              <a:buChar char="•"/>
            </a:pPr>
            <a:r>
              <a:rPr lang="en-AU" dirty="0" smtClean="0"/>
              <a:t>Some </a:t>
            </a:r>
            <a:r>
              <a:rPr lang="en-AU" dirty="0" err="1" smtClean="0"/>
              <a:t>preprocessing</a:t>
            </a:r>
            <a:r>
              <a:rPr lang="en-AU" dirty="0" smtClean="0"/>
              <a:t> (Can encrypt the salt before encryption)</a:t>
            </a:r>
          </a:p>
          <a:p>
            <a:pPr lvl="1">
              <a:buFont typeface="Arial" charset="0"/>
              <a:buChar char="•"/>
            </a:pPr>
            <a:r>
              <a:rPr lang="en-AU" dirty="0" smtClean="0"/>
              <a:t>Encryption errors not propagated throughout rest of message</a:t>
            </a:r>
          </a:p>
          <a:p>
            <a:pPr>
              <a:buFont typeface="Arial" charset="0"/>
              <a:buChar char="•"/>
            </a:pPr>
            <a:r>
              <a:rPr lang="en-AU" dirty="0" smtClean="0"/>
              <a:t>Disadvantages</a:t>
            </a:r>
          </a:p>
          <a:p>
            <a:pPr lvl="1">
              <a:buFont typeface="Arial" charset="0"/>
              <a:buChar char="•"/>
            </a:pPr>
            <a:r>
              <a:rPr lang="en-AU" dirty="0" smtClean="0"/>
              <a:t>Each block must be encrypted serially (synchronously)</a:t>
            </a:r>
          </a:p>
          <a:p>
            <a:pPr lvl="1">
              <a:buFont typeface="Arial" charset="0"/>
              <a:buChar char="•"/>
            </a:pPr>
            <a:endParaRPr lang="en-AU" dirty="0" smtClean="0"/>
          </a:p>
          <a:p>
            <a:pPr>
              <a:buNone/>
            </a:pP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67208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Counter (CTR)</a:t>
            </a:r>
            <a:endParaRPr lang="en-AU" dirty="0"/>
          </a:p>
        </p:txBody>
      </p:sp>
      <p:sp>
        <p:nvSpPr>
          <p:cNvPr id="3" name="Content Placeholder 2"/>
          <p:cNvSpPr>
            <a:spLocks noGrp="1"/>
          </p:cNvSpPr>
          <p:nvPr>
            <p:ph idx="1"/>
          </p:nvPr>
        </p:nvSpPr>
        <p:spPr>
          <a:xfrm>
            <a:off x="457200" y="2204864"/>
            <a:ext cx="8229600" cy="3984179"/>
          </a:xfrm>
        </p:spPr>
        <p:txBody>
          <a:bodyPr>
            <a:normAutofit fontScale="85000" lnSpcReduction="20000"/>
          </a:bodyPr>
          <a:lstStyle/>
          <a:p>
            <a:r>
              <a:rPr lang="en-AU" dirty="0" smtClean="0"/>
              <a:t>IV for block </a:t>
            </a:r>
            <a:r>
              <a:rPr lang="en-AU" dirty="0" smtClean="0"/>
              <a:t>“n” </a:t>
            </a:r>
            <a:r>
              <a:rPr lang="en-AU" dirty="0" smtClean="0"/>
              <a:t>is “</a:t>
            </a:r>
            <a:r>
              <a:rPr lang="en-AU" dirty="0" err="1" smtClean="0"/>
              <a:t>IV+n</a:t>
            </a:r>
            <a:r>
              <a:rPr lang="en-AU" dirty="0" smtClean="0"/>
              <a:t>” (addition, not concatenation)</a:t>
            </a:r>
            <a:endParaRPr lang="en-AU" dirty="0" smtClean="0"/>
          </a:p>
          <a:p>
            <a:pPr>
              <a:buFont typeface="Arial" charset="0"/>
              <a:buChar char="•"/>
            </a:pPr>
            <a:r>
              <a:rPr lang="en-AU" dirty="0" smtClean="0"/>
              <a:t>Advantages</a:t>
            </a:r>
          </a:p>
          <a:p>
            <a:pPr lvl="1">
              <a:buFont typeface="Arial" charset="0"/>
              <a:buChar char="•"/>
            </a:pPr>
            <a:r>
              <a:rPr lang="en-AU" dirty="0" smtClean="0"/>
              <a:t>Errors not propagated throughout rest of message</a:t>
            </a:r>
          </a:p>
          <a:p>
            <a:pPr lvl="1">
              <a:buFont typeface="Arial" charset="0"/>
              <a:buChar char="•"/>
            </a:pPr>
            <a:r>
              <a:rPr lang="en-AU" dirty="0" smtClean="0"/>
              <a:t>Parallel encryption/decryption</a:t>
            </a:r>
          </a:p>
          <a:p>
            <a:pPr lvl="1">
              <a:buFont typeface="Arial" charset="0"/>
              <a:buChar char="•"/>
            </a:pPr>
            <a:r>
              <a:rPr lang="en-AU" dirty="0" smtClean="0"/>
              <a:t>Random access</a:t>
            </a:r>
          </a:p>
          <a:p>
            <a:pPr lvl="1">
              <a:buFont typeface="Arial" charset="0"/>
              <a:buChar char="•"/>
            </a:pPr>
            <a:r>
              <a:rPr lang="en-AU" dirty="0" smtClean="0"/>
              <a:t>Errors not propagated throughout rest of message</a:t>
            </a:r>
          </a:p>
          <a:p>
            <a:pPr>
              <a:buFont typeface="Arial" charset="0"/>
              <a:buChar char="•"/>
            </a:pPr>
            <a:r>
              <a:rPr lang="en-AU" dirty="0" smtClean="0"/>
              <a:t>Disadvantages</a:t>
            </a:r>
          </a:p>
          <a:p>
            <a:pPr lvl="1">
              <a:buFont typeface="Arial" charset="0"/>
              <a:buChar char="•"/>
            </a:pPr>
            <a:r>
              <a:rPr lang="en-AU" dirty="0" smtClean="0"/>
              <a:t>Block aligned input only (unless padding used)</a:t>
            </a:r>
          </a:p>
          <a:p>
            <a:pPr lvl="1">
              <a:buFont typeface="Arial" charset="0"/>
              <a:buChar char="•"/>
            </a:pPr>
            <a:r>
              <a:rPr lang="en-AU" dirty="0" smtClean="0"/>
              <a:t>Each block is independently </a:t>
            </a:r>
            <a:r>
              <a:rPr lang="en-AU" dirty="0" err="1" smtClean="0"/>
              <a:t>crackable</a:t>
            </a:r>
            <a:endParaRPr lang="en-AU" dirty="0" smtClean="0"/>
          </a:p>
          <a:p>
            <a:pPr>
              <a:buNone/>
            </a:pPr>
            <a:endParaRPr lang="en-AU" dirty="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182352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Usage Examples</a:t>
            </a:r>
            <a:endParaRPr lang="en-AU" dirty="0"/>
          </a:p>
        </p:txBody>
      </p:sp>
      <p:sp>
        <p:nvSpPr>
          <p:cNvPr id="3" name="Content Placeholder 2"/>
          <p:cNvSpPr>
            <a:spLocks noGrp="1"/>
          </p:cNvSpPr>
          <p:nvPr>
            <p:ph idx="1"/>
          </p:nvPr>
        </p:nvSpPr>
        <p:spPr>
          <a:xfrm>
            <a:off x="457200" y="2132856"/>
            <a:ext cx="8229600" cy="4056187"/>
          </a:xfrm>
        </p:spPr>
        <p:txBody>
          <a:bodyPr/>
          <a:lstStyle/>
          <a:p>
            <a:r>
              <a:rPr lang="en-AU" dirty="0" smtClean="0"/>
              <a:t>ECB: PIN</a:t>
            </a:r>
          </a:p>
          <a:p>
            <a:r>
              <a:rPr lang="en-AU" dirty="0" smtClean="0"/>
              <a:t>CBC: E-mail message, web page</a:t>
            </a:r>
          </a:p>
          <a:p>
            <a:r>
              <a:rPr lang="en-AU" dirty="0" smtClean="0"/>
              <a:t>CFB: Remote mouse and keyboard control</a:t>
            </a:r>
          </a:p>
          <a:p>
            <a:r>
              <a:rPr lang="en-AU" dirty="0" smtClean="0"/>
              <a:t>OFB: Streaming music or video</a:t>
            </a:r>
          </a:p>
          <a:p>
            <a:r>
              <a:rPr lang="en-AU" dirty="0" smtClean="0"/>
              <a:t>CTR: WPA2</a:t>
            </a:r>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63799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a:t>
            </a:r>
            <a:br>
              <a:rPr lang="en-AU" dirty="0" smtClean="0"/>
            </a:br>
            <a:r>
              <a:rPr lang="en-AU" dirty="0" smtClean="0"/>
              <a:t>Symmetric Encryption work? </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Substitution = ?</a:t>
            </a:r>
          </a:p>
          <a:p>
            <a:pPr lvl="1">
              <a:buNone/>
            </a:pPr>
            <a:endParaRPr lang="en-AU" dirty="0" smtClean="0"/>
          </a:p>
          <a:p>
            <a:pPr lvl="1">
              <a:buNone/>
            </a:pPr>
            <a:endParaRPr lang="en-AU" dirty="0" smtClean="0"/>
          </a:p>
          <a:p>
            <a:r>
              <a:rPr lang="en-AU" dirty="0" smtClean="0"/>
              <a:t>Transposition = ?</a:t>
            </a:r>
            <a:br>
              <a:rPr lang="en-AU" dirty="0" smtClean="0"/>
            </a:br>
            <a:endParaRPr lang="en-AU" dirty="0" smtClean="0"/>
          </a:p>
          <a:p>
            <a:pPr lvl="1">
              <a:buNone/>
            </a:pPr>
            <a:endParaRPr lang="en-AU" dirty="0" smtClean="0"/>
          </a:p>
          <a:p>
            <a:pPr lvl="1">
              <a:buNone/>
            </a:pPr>
            <a:endParaRPr lang="en-AU" dirty="0" smtClean="0"/>
          </a:p>
          <a:p>
            <a:r>
              <a:rPr lang="en-AU" dirty="0" smtClean="0"/>
              <a:t>Good algorithms demonstrate “Avalanche” effect = ?</a:t>
            </a:r>
            <a:endParaRPr lang="en-AU" dirty="0"/>
          </a:p>
        </p:txBody>
      </p:sp>
    </p:spTree>
    <p:extLst>
      <p:ext uri="{BB962C8B-B14F-4D97-AF65-F5344CB8AC3E}">
        <p14:creationId xmlns:p14="http://schemas.microsoft.com/office/powerpoint/2010/main" val="395780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a:t>
            </a:r>
            <a:br>
              <a:rPr lang="en-AU" dirty="0" smtClean="0"/>
            </a:br>
            <a:r>
              <a:rPr lang="en-AU" dirty="0" smtClean="0"/>
              <a:t>Symmetric Encryption work? </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Substitution = Replacing (also Confusion)</a:t>
            </a:r>
          </a:p>
          <a:p>
            <a:pPr lvl="1"/>
            <a:r>
              <a:rPr lang="en-AU" dirty="0" smtClean="0"/>
              <a:t>E.g. Replace all ‘1’s with ‘0’s and vice versa</a:t>
            </a:r>
          </a:p>
          <a:p>
            <a:pPr lvl="1">
              <a:buNone/>
            </a:pPr>
            <a:r>
              <a:rPr lang="en-AU" dirty="0" smtClean="0"/>
              <a:t>	10101100 becomes 01010011</a:t>
            </a:r>
          </a:p>
          <a:p>
            <a:r>
              <a:rPr lang="en-AU" dirty="0" smtClean="0"/>
              <a:t>Transposition = Swapping (also Diffusion, Permutation)</a:t>
            </a:r>
          </a:p>
          <a:p>
            <a:pPr lvl="1"/>
            <a:r>
              <a:rPr lang="en-AU" dirty="0" smtClean="0"/>
              <a:t>E.g. Swap each digit pair </a:t>
            </a:r>
          </a:p>
          <a:p>
            <a:pPr lvl="1">
              <a:buNone/>
            </a:pPr>
            <a:r>
              <a:rPr lang="en-AU" dirty="0" smtClean="0"/>
              <a:t>	10101100 becomes 01011100</a:t>
            </a:r>
          </a:p>
          <a:p>
            <a:r>
              <a:rPr lang="en-AU" dirty="0" smtClean="0"/>
              <a:t>“Avalanche” effect = 1 bit plaintext change affects much of ciphertext</a:t>
            </a:r>
            <a:endParaRPr lang="en-AU" dirty="0"/>
          </a:p>
        </p:txBody>
      </p:sp>
    </p:spTree>
    <p:extLst>
      <p:ext uri="{BB962C8B-B14F-4D97-AF65-F5344CB8AC3E}">
        <p14:creationId xmlns:p14="http://schemas.microsoft.com/office/powerpoint/2010/main" val="223849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a:t>
            </a:r>
            <a:endParaRPr lang="en-AU" dirty="0"/>
          </a:p>
        </p:txBody>
      </p:sp>
      <p:sp>
        <p:nvSpPr>
          <p:cNvPr id="3" name="Content Placeholder 2"/>
          <p:cNvSpPr>
            <a:spLocks noGrp="1"/>
          </p:cNvSpPr>
          <p:nvPr>
            <p:ph idx="1"/>
          </p:nvPr>
        </p:nvSpPr>
        <p:spPr/>
        <p:txBody>
          <a:bodyPr/>
          <a:lstStyle/>
          <a:p>
            <a:r>
              <a:rPr lang="en-AU" dirty="0" smtClean="0"/>
              <a:t>Data Encryption Standard (DES)</a:t>
            </a:r>
          </a:p>
          <a:p>
            <a:pPr lvl="1"/>
            <a:r>
              <a:rPr lang="en-AU" dirty="0" smtClean="0"/>
              <a:t>?</a:t>
            </a:r>
          </a:p>
        </p:txBody>
      </p:sp>
    </p:spTree>
    <p:extLst>
      <p:ext uri="{BB962C8B-B14F-4D97-AF65-F5344CB8AC3E}">
        <p14:creationId xmlns:p14="http://schemas.microsoft.com/office/powerpoint/2010/main" val="305242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a:t>
            </a:r>
            <a:endParaRPr lang="en-AU" dirty="0"/>
          </a:p>
        </p:txBody>
      </p:sp>
      <p:sp>
        <p:nvSpPr>
          <p:cNvPr id="3" name="Content Placeholder 2"/>
          <p:cNvSpPr>
            <a:spLocks noGrp="1"/>
          </p:cNvSpPr>
          <p:nvPr>
            <p:ph idx="1"/>
          </p:nvPr>
        </p:nvSpPr>
        <p:spPr/>
        <p:txBody>
          <a:bodyPr/>
          <a:lstStyle/>
          <a:p>
            <a:r>
              <a:rPr lang="en-AU" dirty="0" smtClean="0"/>
              <a:t>Data Encryption Standard (DES)</a:t>
            </a:r>
          </a:p>
          <a:p>
            <a:pPr lvl="1"/>
            <a:r>
              <a:rPr lang="en-AU" dirty="0" smtClean="0"/>
              <a:t>Based off IBM’s Lucifer algorithm</a:t>
            </a:r>
          </a:p>
          <a:p>
            <a:pPr lvl="1"/>
            <a:r>
              <a:rPr lang="en-AU" dirty="0" smtClean="0"/>
              <a:t>64 bit = 56 bit key + 8 parity bits</a:t>
            </a:r>
          </a:p>
          <a:p>
            <a:pPr lvl="1"/>
            <a:r>
              <a:rPr lang="en-AU" dirty="0" smtClean="0"/>
              <a:t>64 bit block (8 bytes)</a:t>
            </a:r>
          </a:p>
          <a:p>
            <a:pPr lvl="1"/>
            <a:endParaRPr lang="en-AU" dirty="0" smtClean="0"/>
          </a:p>
          <a:p>
            <a:pPr lvl="1"/>
            <a:r>
              <a:rPr lang="en-AU" dirty="0" smtClean="0"/>
              <a:t>Brute </a:t>
            </a:r>
            <a:r>
              <a:rPr lang="en-AU" dirty="0" err="1" smtClean="0"/>
              <a:t>forcable</a:t>
            </a:r>
            <a:r>
              <a:rPr lang="en-AU" dirty="0" smtClean="0"/>
              <a:t> in </a:t>
            </a:r>
            <a:r>
              <a:rPr lang="en-AU" dirty="0" smtClean="0"/>
              <a:t>seconds on modern hardware!</a:t>
            </a:r>
          </a:p>
        </p:txBody>
      </p:sp>
    </p:spTree>
    <p:extLst>
      <p:ext uri="{BB962C8B-B14F-4D97-AF65-F5344CB8AC3E}">
        <p14:creationId xmlns:p14="http://schemas.microsoft.com/office/powerpoint/2010/main" val="406274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normAutofit lnSpcReduction="10000"/>
          </a:bodyPr>
          <a:lstStyle/>
          <a:p>
            <a:r>
              <a:rPr lang="en-AU" dirty="0" smtClean="0"/>
              <a:t>Triple DES (3DES)</a:t>
            </a:r>
          </a:p>
          <a:p>
            <a:pPr lvl="1"/>
            <a:r>
              <a:rPr lang="en-AU" dirty="0" smtClean="0"/>
              <a:t>?</a:t>
            </a:r>
          </a:p>
          <a:p>
            <a:pPr marL="914400" lvl="2" indent="0">
              <a:buNone/>
            </a:pPr>
            <a:endParaRPr lang="en-AU" dirty="0" smtClean="0"/>
          </a:p>
          <a:p>
            <a:pPr marL="914400" lvl="2" indent="0">
              <a:buNone/>
            </a:pPr>
            <a:r>
              <a:rPr lang="en-AU" dirty="0"/>
              <a:t/>
            </a:r>
            <a:br>
              <a:rPr lang="en-AU" dirty="0"/>
            </a:br>
            <a:endParaRPr lang="en-AU" dirty="0" smtClean="0"/>
          </a:p>
          <a:p>
            <a:pPr marL="914400" lvl="2" indent="0">
              <a:buNone/>
            </a:pPr>
            <a:endParaRPr lang="en-AU" dirty="0"/>
          </a:p>
          <a:p>
            <a:pPr marL="914400" lvl="2" indent="0">
              <a:buNone/>
            </a:pPr>
            <a:endParaRPr lang="en-AU" dirty="0" smtClean="0"/>
          </a:p>
          <a:p>
            <a:pPr marL="914400" lvl="2" indent="0">
              <a:buNone/>
            </a:pPr>
            <a:r>
              <a:rPr lang="en-AU" dirty="0"/>
              <a:t/>
            </a:r>
            <a:br>
              <a:rPr lang="en-AU" dirty="0"/>
            </a:br>
            <a:r>
              <a:rPr lang="en-AU" dirty="0" smtClean="0"/>
              <a:t>	</a:t>
            </a:r>
            <a:r>
              <a:rPr lang="en-AU" dirty="0" smtClean="0"/>
              <a:t> </a:t>
            </a:r>
            <a:endParaRPr lang="en-AU" dirty="0" smtClean="0"/>
          </a:p>
          <a:p>
            <a:pPr marL="914400" lvl="2" indent="0">
              <a:buNone/>
            </a:pPr>
            <a:r>
              <a:rPr lang="en-AU" dirty="0"/>
              <a:t> </a:t>
            </a:r>
            <a:endParaRPr lang="en-AU" dirty="0" smtClean="0"/>
          </a:p>
          <a:p>
            <a:pPr lvl="1"/>
            <a:endParaRPr lang="en-AU" dirty="0" smtClean="0"/>
          </a:p>
          <a:p>
            <a:endParaRPr lang="en-AU" dirty="0"/>
          </a:p>
        </p:txBody>
      </p:sp>
    </p:spTree>
    <p:extLst>
      <p:ext uri="{BB962C8B-B14F-4D97-AF65-F5344CB8AC3E}">
        <p14:creationId xmlns:p14="http://schemas.microsoft.com/office/powerpoint/2010/main" val="358034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normAutofit/>
          </a:bodyPr>
          <a:lstStyle/>
          <a:p>
            <a:r>
              <a:rPr lang="en-AU" dirty="0" smtClean="0"/>
              <a:t>Triple DES (3DES)</a:t>
            </a:r>
          </a:p>
          <a:p>
            <a:pPr lvl="1"/>
            <a:r>
              <a:rPr lang="en-AU" dirty="0" smtClean="0"/>
              <a:t>2DES vulnerable to “meet in the middle”</a:t>
            </a:r>
          </a:p>
          <a:p>
            <a:pPr lvl="1"/>
            <a:r>
              <a:rPr lang="en-AU" dirty="0" smtClean="0"/>
              <a:t>3 x 56 bit keys = 168 bits</a:t>
            </a:r>
          </a:p>
          <a:p>
            <a:pPr lvl="1"/>
            <a:r>
              <a:rPr lang="en-AU" dirty="0" smtClean="0"/>
              <a:t>EFFECTIVE strength is 112 bits (effectively 2DES)</a:t>
            </a:r>
          </a:p>
          <a:p>
            <a:pPr lvl="1"/>
            <a:r>
              <a:rPr lang="en-AU" dirty="0" smtClean="0"/>
              <a:t>3 Key modes: EEE3, EDE3 (strongest)</a:t>
            </a:r>
          </a:p>
          <a:p>
            <a:pPr lvl="1"/>
            <a:r>
              <a:rPr lang="en-AU" dirty="0" smtClean="0"/>
              <a:t>2 Key modes: EEE2, EDE2</a:t>
            </a:r>
          </a:p>
          <a:p>
            <a:pPr lvl="2"/>
            <a:r>
              <a:rPr lang="en-AU" dirty="0" smtClean="0"/>
              <a:t>1</a:t>
            </a:r>
            <a:r>
              <a:rPr lang="en-AU" baseline="30000" dirty="0" smtClean="0"/>
              <a:t>st</a:t>
            </a:r>
            <a:r>
              <a:rPr lang="en-AU" dirty="0" smtClean="0"/>
              <a:t> and 3</a:t>
            </a:r>
            <a:r>
              <a:rPr lang="en-AU" baseline="30000" dirty="0" smtClean="0"/>
              <a:t>rd </a:t>
            </a:r>
            <a:r>
              <a:rPr lang="en-AU" dirty="0" smtClean="0"/>
              <a:t>use same key, 2</a:t>
            </a:r>
            <a:r>
              <a:rPr lang="en-AU" baseline="30000" dirty="0" smtClean="0"/>
              <a:t>nd</a:t>
            </a:r>
            <a:r>
              <a:rPr lang="en-AU" dirty="0" smtClean="0"/>
              <a:t> is different</a:t>
            </a:r>
          </a:p>
          <a:p>
            <a:pPr>
              <a:buNone/>
            </a:pPr>
            <a:endParaRPr lang="en-AU" dirty="0"/>
          </a:p>
        </p:txBody>
      </p:sp>
    </p:spTree>
    <p:extLst>
      <p:ext uri="{BB962C8B-B14F-4D97-AF65-F5344CB8AC3E}">
        <p14:creationId xmlns:p14="http://schemas.microsoft.com/office/powerpoint/2010/main" val="278673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lstStyle/>
          <a:p>
            <a:r>
              <a:rPr lang="en-AU" dirty="0" smtClean="0"/>
              <a:t>Triple DES (3DES) (cont.)</a:t>
            </a:r>
          </a:p>
          <a:p>
            <a:pPr lvl="1"/>
            <a:r>
              <a:rPr lang="en-AU" dirty="0" smtClean="0"/>
              <a:t>Stop gap measure until AES (see next slide)</a:t>
            </a:r>
          </a:p>
          <a:p>
            <a:pPr lvl="1"/>
            <a:r>
              <a:rPr lang="en-AU" dirty="0" smtClean="0"/>
              <a:t>Used for backwards compatibility</a:t>
            </a:r>
          </a:p>
          <a:p>
            <a:endParaRPr lang="en-AU" dirty="0"/>
          </a:p>
        </p:txBody>
      </p:sp>
    </p:spTree>
    <p:extLst>
      <p:ext uri="{BB962C8B-B14F-4D97-AF65-F5344CB8AC3E}">
        <p14:creationId xmlns:p14="http://schemas.microsoft.com/office/powerpoint/2010/main" val="125899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AU" dirty="0" smtClean="0"/>
              <a:t>Note</a:t>
            </a:r>
          </a:p>
        </p:txBody>
      </p:sp>
      <p:sp>
        <p:nvSpPr>
          <p:cNvPr id="4" name="Content Placeholder 3"/>
          <p:cNvSpPr>
            <a:spLocks noGrp="1"/>
          </p:cNvSpPr>
          <p:nvPr>
            <p:ph idx="1"/>
          </p:nvPr>
        </p:nvSpPr>
        <p:spPr/>
        <p:txBody>
          <a:bodyPr/>
          <a:lstStyle/>
          <a:p>
            <a:r>
              <a:rPr lang="en-AU" dirty="0" smtClean="0"/>
              <a:t>CISSP Cryptography domain has traditionally been very mathematically difficult</a:t>
            </a:r>
          </a:p>
          <a:p>
            <a:r>
              <a:rPr lang="en-AU" dirty="0" smtClean="0"/>
              <a:t>Domain requirements now lighter than earlier exams</a:t>
            </a:r>
          </a:p>
          <a:p>
            <a:r>
              <a:rPr lang="en-AU" dirty="0" smtClean="0"/>
              <a:t>Do not need to know algorithm internals</a:t>
            </a:r>
            <a:endParaRPr lang="en-AU" sz="2000" dirty="0"/>
          </a:p>
        </p:txBody>
      </p:sp>
    </p:spTree>
    <p:extLst>
      <p:ext uri="{BB962C8B-B14F-4D97-AF65-F5344CB8AC3E}">
        <p14:creationId xmlns:p14="http://schemas.microsoft.com/office/powerpoint/2010/main" val="426660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lstStyle/>
          <a:p>
            <a:r>
              <a:rPr lang="en-AU" dirty="0" smtClean="0"/>
              <a:t>Advanced Encryption Standard (AES)</a:t>
            </a:r>
          </a:p>
          <a:p>
            <a:pPr lvl="1"/>
            <a:r>
              <a:rPr lang="en-AU" dirty="0" smtClean="0"/>
              <a:t>?</a:t>
            </a:r>
          </a:p>
        </p:txBody>
      </p:sp>
    </p:spTree>
    <p:extLst>
      <p:ext uri="{BB962C8B-B14F-4D97-AF65-F5344CB8AC3E}">
        <p14:creationId xmlns:p14="http://schemas.microsoft.com/office/powerpoint/2010/main" val="393261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lstStyle/>
          <a:p>
            <a:r>
              <a:rPr lang="en-AU" dirty="0" smtClean="0"/>
              <a:t>Advanced Encryption Standard (AES)</a:t>
            </a:r>
          </a:p>
          <a:p>
            <a:pPr lvl="1"/>
            <a:r>
              <a:rPr lang="en-AU" dirty="0" smtClean="0"/>
              <a:t>Based off </a:t>
            </a:r>
            <a:r>
              <a:rPr lang="en-AU" dirty="0" err="1" smtClean="0"/>
              <a:t>Rijndahl</a:t>
            </a:r>
            <a:r>
              <a:rPr lang="en-AU" dirty="0" smtClean="0"/>
              <a:t> algorithm</a:t>
            </a:r>
          </a:p>
          <a:p>
            <a:pPr lvl="1"/>
            <a:r>
              <a:rPr lang="en-AU" dirty="0" smtClean="0"/>
              <a:t>128, 192 or 256 bit keys (16, 24 or 32 bytes)</a:t>
            </a:r>
          </a:p>
          <a:p>
            <a:pPr lvl="1"/>
            <a:r>
              <a:rPr lang="en-AU" dirty="0" smtClean="0"/>
              <a:t>128 bit block (16 bytes)</a:t>
            </a:r>
          </a:p>
          <a:p>
            <a:pPr lvl="1"/>
            <a:endParaRPr lang="en-AU" dirty="0" smtClean="0"/>
          </a:p>
          <a:p>
            <a:pPr lvl="1"/>
            <a:r>
              <a:rPr lang="en-AU" dirty="0" smtClean="0"/>
              <a:t>Today’s default choice</a:t>
            </a:r>
          </a:p>
        </p:txBody>
      </p:sp>
    </p:spTree>
    <p:extLst>
      <p:ext uri="{BB962C8B-B14F-4D97-AF65-F5344CB8AC3E}">
        <p14:creationId xmlns:p14="http://schemas.microsoft.com/office/powerpoint/2010/main" val="320012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Less Common Symmetric Encryption Algorithms</a:t>
            </a:r>
            <a:endParaRPr lang="en-AU" dirty="0"/>
          </a:p>
        </p:txBody>
      </p:sp>
      <p:sp>
        <p:nvSpPr>
          <p:cNvPr id="3" name="Content Placeholder 2"/>
          <p:cNvSpPr>
            <a:spLocks noGrp="1"/>
          </p:cNvSpPr>
          <p:nvPr>
            <p:ph idx="1"/>
          </p:nvPr>
        </p:nvSpPr>
        <p:spPr/>
        <p:txBody>
          <a:bodyPr/>
          <a:lstStyle/>
          <a:p>
            <a:r>
              <a:rPr lang="en-AU" dirty="0" smtClean="0"/>
              <a:t>RC4 (Stream)</a:t>
            </a:r>
          </a:p>
          <a:p>
            <a:r>
              <a:rPr lang="en-AU" dirty="0" smtClean="0"/>
              <a:t>RC5, RC6</a:t>
            </a:r>
          </a:p>
          <a:p>
            <a:r>
              <a:rPr lang="en-AU" dirty="0" smtClean="0"/>
              <a:t>Blowfish, </a:t>
            </a:r>
            <a:r>
              <a:rPr lang="en-AU" dirty="0" err="1" smtClean="0"/>
              <a:t>Twofish</a:t>
            </a:r>
            <a:r>
              <a:rPr lang="en-AU" dirty="0" smtClean="0"/>
              <a:t> </a:t>
            </a:r>
          </a:p>
          <a:p>
            <a:r>
              <a:rPr lang="en-AU" dirty="0" smtClean="0"/>
              <a:t>Serpent</a:t>
            </a:r>
          </a:p>
          <a:p>
            <a:r>
              <a:rPr lang="en-AU" dirty="0" smtClean="0"/>
              <a:t>IDEA, SAFER</a:t>
            </a:r>
          </a:p>
          <a:p>
            <a:endParaRPr lang="en-AU" dirty="0"/>
          </a:p>
        </p:txBody>
      </p:sp>
    </p:spTree>
    <p:extLst>
      <p:ext uri="{BB962C8B-B14F-4D97-AF65-F5344CB8AC3E}">
        <p14:creationId xmlns:p14="http://schemas.microsoft.com/office/powerpoint/2010/main" val="149606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Strengths of </a:t>
            </a:r>
            <a:br>
              <a:rPr lang="en-AU" dirty="0" smtClean="0"/>
            </a:br>
            <a:r>
              <a:rPr lang="en-AU" dirty="0" smtClean="0"/>
              <a:t>Symmetric Cryptography</a:t>
            </a:r>
            <a:endParaRPr lang="en-AU" dirty="0"/>
          </a:p>
        </p:txBody>
      </p:sp>
      <p:sp>
        <p:nvSpPr>
          <p:cNvPr id="3" name="Content Placeholder 2"/>
          <p:cNvSpPr>
            <a:spLocks noGrp="1"/>
          </p:cNvSpPr>
          <p:nvPr>
            <p:ph idx="1"/>
          </p:nvPr>
        </p:nvSpPr>
        <p:spPr/>
        <p:txBody>
          <a:bodyPr/>
          <a:lstStyle/>
          <a:p>
            <a:r>
              <a:rPr lang="en-AU" dirty="0" smtClean="0"/>
              <a:t>Fast</a:t>
            </a:r>
          </a:p>
          <a:p>
            <a:r>
              <a:rPr lang="en-AU" dirty="0" smtClean="0"/>
              <a:t>Recent algorithms with large keys are hard to break</a:t>
            </a:r>
          </a:p>
          <a:p>
            <a:r>
              <a:rPr lang="en-AU" dirty="0" smtClean="0"/>
              <a:t>Tools widely available</a:t>
            </a:r>
          </a:p>
          <a:p>
            <a:r>
              <a:rPr lang="en-AU" dirty="0" smtClean="0"/>
              <a:t>Stream ciphers are efficient</a:t>
            </a:r>
          </a:p>
          <a:p>
            <a:r>
              <a:rPr lang="en-AU" dirty="0" smtClean="0"/>
              <a:t>Block ciphers are flexible</a:t>
            </a:r>
            <a:endParaRPr lang="en-AU" dirty="0"/>
          </a:p>
        </p:txBody>
      </p:sp>
    </p:spTree>
    <p:extLst>
      <p:ext uri="{BB962C8B-B14F-4D97-AF65-F5344CB8AC3E}">
        <p14:creationId xmlns:p14="http://schemas.microsoft.com/office/powerpoint/2010/main" val="336380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Weaknesses of </a:t>
            </a:r>
            <a:br>
              <a:rPr lang="en-AU" dirty="0" smtClean="0"/>
            </a:br>
            <a:r>
              <a:rPr lang="en-AU" dirty="0" smtClean="0"/>
              <a:t>Symmetric Encryption</a:t>
            </a:r>
            <a:endParaRPr lang="en-AU" dirty="0"/>
          </a:p>
        </p:txBody>
      </p:sp>
      <p:sp>
        <p:nvSpPr>
          <p:cNvPr id="3" name="Content Placeholder 2"/>
          <p:cNvSpPr>
            <a:spLocks noGrp="1"/>
          </p:cNvSpPr>
          <p:nvPr>
            <p:ph idx="1"/>
          </p:nvPr>
        </p:nvSpPr>
        <p:spPr/>
        <p:txBody>
          <a:bodyPr/>
          <a:lstStyle/>
          <a:p>
            <a:r>
              <a:rPr lang="en-AU" dirty="0" smtClean="0"/>
              <a:t>Key negotiation/exchange/distribution</a:t>
            </a:r>
          </a:p>
          <a:p>
            <a:r>
              <a:rPr lang="en-AU" dirty="0" smtClean="0"/>
              <a:t>Key management scales poorly</a:t>
            </a:r>
          </a:p>
          <a:p>
            <a:pPr lvl="1"/>
            <a:r>
              <a:rPr lang="en-AU" dirty="0" smtClean="0"/>
              <a:t>Each party needs separate key pair</a:t>
            </a:r>
          </a:p>
          <a:p>
            <a:pPr lvl="1"/>
            <a:r>
              <a:rPr lang="en-AU" dirty="0" smtClean="0"/>
              <a:t>N parties need N(N-1)/2 keys</a:t>
            </a:r>
          </a:p>
          <a:p>
            <a:pPr lvl="1"/>
            <a:r>
              <a:rPr lang="en-AU" dirty="0" smtClean="0"/>
              <a:t>E.g. 20 parties need (20 * 19 / 2 =)190 keys</a:t>
            </a:r>
          </a:p>
          <a:p>
            <a:r>
              <a:rPr lang="en-AU" dirty="0" smtClean="0"/>
              <a:t>Limited use beyond confidentiality</a:t>
            </a:r>
            <a:endParaRPr lang="en-AU" dirty="0"/>
          </a:p>
        </p:txBody>
      </p:sp>
    </p:spTree>
    <p:extLst>
      <p:ext uri="{BB962C8B-B14F-4D97-AF65-F5344CB8AC3E}">
        <p14:creationId xmlns:p14="http://schemas.microsoft.com/office/powerpoint/2010/main" val="133937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Symmetric Encryption Summary</a:t>
            </a:r>
            <a:endParaRPr lang="en-AU" dirty="0"/>
          </a:p>
        </p:txBody>
      </p:sp>
      <p:sp>
        <p:nvSpPr>
          <p:cNvPr id="3" name="Content Placeholder 2"/>
          <p:cNvSpPr>
            <a:spLocks noGrp="1"/>
          </p:cNvSpPr>
          <p:nvPr>
            <p:ph idx="1"/>
          </p:nvPr>
        </p:nvSpPr>
        <p:spPr/>
        <p:txBody>
          <a:bodyPr>
            <a:normAutofit lnSpcReduction="10000"/>
          </a:bodyPr>
          <a:lstStyle/>
          <a:p>
            <a:r>
              <a:rPr lang="en-AU" dirty="0" err="1" smtClean="0"/>
              <a:t>Kerckhoff’s</a:t>
            </a:r>
            <a:r>
              <a:rPr lang="en-AU" dirty="0" smtClean="0"/>
              <a:t> Principle</a:t>
            </a:r>
          </a:p>
          <a:p>
            <a:r>
              <a:rPr lang="en-AU" dirty="0" smtClean="0"/>
              <a:t>Key/</a:t>
            </a:r>
            <a:r>
              <a:rPr lang="en-AU" dirty="0" err="1" smtClean="0"/>
              <a:t>Cryptovariable</a:t>
            </a:r>
            <a:r>
              <a:rPr lang="en-AU" dirty="0" smtClean="0"/>
              <a:t>, </a:t>
            </a:r>
            <a:r>
              <a:rPr lang="en-AU" dirty="0" err="1" smtClean="0"/>
              <a:t>Keyspace</a:t>
            </a:r>
            <a:r>
              <a:rPr lang="en-AU" dirty="0" smtClean="0"/>
              <a:t>, Key Clustering, Brute Force</a:t>
            </a:r>
          </a:p>
          <a:p>
            <a:r>
              <a:rPr lang="en-AU" dirty="0" smtClean="0"/>
              <a:t>Stream (e.g. RC4) versus Block (e.g. DES, 3DES, AES)</a:t>
            </a:r>
          </a:p>
          <a:p>
            <a:r>
              <a:rPr lang="en-AU" dirty="0" smtClean="0"/>
              <a:t>Salt/Initialization Vector</a:t>
            </a:r>
          </a:p>
          <a:p>
            <a:r>
              <a:rPr lang="en-AU" dirty="0" smtClean="0"/>
              <a:t>Block Modes (e.g. ECB, CBC, CFB, OFB, CTR)</a:t>
            </a:r>
          </a:p>
          <a:p>
            <a:pPr>
              <a:buNone/>
            </a:pPr>
            <a:endParaRPr lang="en-AU" dirty="0" smtClean="0"/>
          </a:p>
        </p:txBody>
      </p:sp>
    </p:spTree>
    <p:extLst>
      <p:ext uri="{BB962C8B-B14F-4D97-AF65-F5344CB8AC3E}">
        <p14:creationId xmlns:p14="http://schemas.microsoft.com/office/powerpoint/2010/main" val="224497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Symmetric Encryption </a:t>
            </a:r>
            <a:br>
              <a:rPr lang="en-AU" dirty="0" smtClean="0"/>
            </a:br>
            <a:r>
              <a:rPr lang="en-AU" dirty="0" smtClean="0"/>
              <a:t>Sample Questions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3440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1</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Alice wants to send data to Bob and ensure only she and Bob understand it. Assuming she can send Bob keys securely, Alice should encrypt the message with:</a:t>
            </a:r>
          </a:p>
          <a:p>
            <a:pPr>
              <a:buNone/>
            </a:pPr>
            <a:endParaRPr lang="en-AU" dirty="0" smtClean="0"/>
          </a:p>
          <a:p>
            <a:pPr>
              <a:buNone/>
            </a:pPr>
            <a:r>
              <a:rPr lang="en-AU" dirty="0" smtClean="0"/>
              <a:t>	A) DES because it is a </a:t>
            </a:r>
            <a:r>
              <a:rPr lang="en-AU" dirty="0" smtClean="0"/>
              <a:t>well-tested algorithm difficult to brute force on modern hardware.</a:t>
            </a:r>
            <a:endParaRPr lang="en-AU" dirty="0" smtClean="0"/>
          </a:p>
          <a:p>
            <a:pPr>
              <a:buNone/>
            </a:pPr>
            <a:r>
              <a:rPr lang="en-AU" dirty="0" smtClean="0"/>
              <a:t>	B) DES using ECB because the message is several KB long.</a:t>
            </a:r>
          </a:p>
          <a:p>
            <a:pPr>
              <a:buNone/>
            </a:pPr>
            <a:r>
              <a:rPr lang="en-AU" dirty="0" smtClean="0"/>
              <a:t>	C) 3DES because it is stronger than DES and AES.</a:t>
            </a:r>
          </a:p>
          <a:p>
            <a:pPr>
              <a:buNone/>
            </a:pPr>
            <a:r>
              <a:rPr lang="en-AU" dirty="0" smtClean="0"/>
              <a:t>	D) AES using CBC.</a:t>
            </a:r>
          </a:p>
          <a:p>
            <a:pPr>
              <a:buNone/>
            </a:pPr>
            <a:endParaRPr lang="en-AU" dirty="0" smtClean="0"/>
          </a:p>
        </p:txBody>
      </p:sp>
    </p:spTree>
    <p:extLst>
      <p:ext uri="{BB962C8B-B14F-4D97-AF65-F5344CB8AC3E}">
        <p14:creationId xmlns:p14="http://schemas.microsoft.com/office/powerpoint/2010/main" val="277989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Alice wants to send data to Bob and ensure only she and Bob understand it. Assuming she can send Bob keys securely, Alice should encrypt the message with</a:t>
            </a:r>
          </a:p>
          <a:p>
            <a:pPr>
              <a:buNone/>
            </a:pPr>
            <a:endParaRPr lang="en-AU" dirty="0" smtClean="0"/>
          </a:p>
          <a:p>
            <a:pPr>
              <a:buNone/>
            </a:pPr>
            <a:r>
              <a:rPr lang="en-AU" dirty="0" smtClean="0"/>
              <a:t>	A) DES because it is a </a:t>
            </a:r>
            <a:r>
              <a:rPr lang="en-AU" dirty="0"/>
              <a:t>well-tested algorithm </a:t>
            </a:r>
            <a:r>
              <a:rPr lang="en-AU" dirty="0" smtClean="0"/>
              <a:t>difficult </a:t>
            </a:r>
            <a:r>
              <a:rPr lang="en-AU" dirty="0"/>
              <a:t>to brute force on modern hardware.</a:t>
            </a:r>
            <a:endParaRPr lang="en-AU" dirty="0" smtClean="0"/>
          </a:p>
          <a:p>
            <a:pPr>
              <a:buNone/>
            </a:pPr>
            <a:r>
              <a:rPr lang="en-AU" dirty="0" smtClean="0"/>
              <a:t>	B) DES using ECB because the message is several KB long.</a:t>
            </a:r>
          </a:p>
          <a:p>
            <a:pPr>
              <a:buNone/>
            </a:pPr>
            <a:r>
              <a:rPr lang="en-AU" dirty="0" smtClean="0"/>
              <a:t>	C) 3DES because it is stronger than DES and AES.</a:t>
            </a:r>
          </a:p>
          <a:p>
            <a:pPr>
              <a:buNone/>
            </a:pPr>
            <a:r>
              <a:rPr lang="en-AU" b="1" dirty="0" smtClean="0">
                <a:solidFill>
                  <a:schemeClr val="accent2"/>
                </a:solidFill>
              </a:rPr>
              <a:t>	D) AES using CBC.</a:t>
            </a:r>
          </a:p>
        </p:txBody>
      </p:sp>
    </p:spTree>
    <p:extLst>
      <p:ext uri="{BB962C8B-B14F-4D97-AF65-F5344CB8AC3E}">
        <p14:creationId xmlns:p14="http://schemas.microsoft.com/office/powerpoint/2010/main" val="223799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Autofit/>
          </a:bodyPr>
          <a:lstStyle/>
          <a:p>
            <a:pPr>
              <a:buNone/>
            </a:pPr>
            <a:r>
              <a:rPr lang="en-AU" sz="2400" dirty="0" smtClean="0"/>
              <a:t>	Simon is explaining to his manager, Cathy, his proposal to encrypt data. He wants the user to enter a fixed length password and the concatenated ASCII values of the characters used as the key. Should Cathy accept the proposal?</a:t>
            </a:r>
          </a:p>
          <a:p>
            <a:pPr>
              <a:buNone/>
            </a:pPr>
            <a:endParaRPr lang="en-AU" sz="2400" dirty="0" smtClean="0"/>
          </a:p>
          <a:p>
            <a:pPr>
              <a:buNone/>
            </a:pPr>
            <a:r>
              <a:rPr lang="en-AU" sz="2400" dirty="0" smtClean="0"/>
              <a:t>	A) Yes. It is a simple and elegant solution.</a:t>
            </a:r>
          </a:p>
          <a:p>
            <a:pPr>
              <a:buNone/>
            </a:pPr>
            <a:r>
              <a:rPr lang="en-AU" sz="2400" dirty="0" smtClean="0"/>
              <a:t>	B) No. The use of </a:t>
            </a:r>
            <a:r>
              <a:rPr lang="en-AU" sz="2400" dirty="0" err="1" smtClean="0"/>
              <a:t>subkeys</a:t>
            </a:r>
            <a:r>
              <a:rPr lang="en-AU" sz="2400" dirty="0" smtClean="0"/>
              <a:t> is incorrect.</a:t>
            </a:r>
          </a:p>
          <a:p>
            <a:pPr>
              <a:buNone/>
            </a:pPr>
            <a:r>
              <a:rPr lang="en-AU" sz="2400" dirty="0" smtClean="0"/>
              <a:t>	C) No. The </a:t>
            </a:r>
            <a:r>
              <a:rPr lang="en-AU" sz="2400" dirty="0" err="1" smtClean="0"/>
              <a:t>keyspace</a:t>
            </a:r>
            <a:r>
              <a:rPr lang="en-AU" sz="2400" dirty="0" smtClean="0"/>
              <a:t> is restricted, making brute force attacks easier.</a:t>
            </a:r>
          </a:p>
          <a:p>
            <a:pPr>
              <a:buNone/>
            </a:pPr>
            <a:r>
              <a:rPr lang="en-AU" sz="2400" dirty="0" smtClean="0"/>
              <a:t>	D) No. Fixed length passwords are bad practice.</a:t>
            </a:r>
          </a:p>
        </p:txBody>
      </p:sp>
    </p:spTree>
    <p:extLst>
      <p:ext uri="{BB962C8B-B14F-4D97-AF65-F5344CB8AC3E}">
        <p14:creationId xmlns:p14="http://schemas.microsoft.com/office/powerpoint/2010/main" val="3806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Introduction</a:t>
            </a:r>
          </a:p>
          <a:p>
            <a:r>
              <a:rPr lang="en-AU" dirty="0" smtClean="0"/>
              <a:t>Symmetric Cryptography</a:t>
            </a:r>
          </a:p>
          <a:p>
            <a:r>
              <a:rPr lang="en-AU" dirty="0" smtClean="0"/>
              <a:t>Asymmetric Cryptography</a:t>
            </a:r>
          </a:p>
          <a:p>
            <a:r>
              <a:rPr lang="en-AU" dirty="0" smtClean="0"/>
              <a:t>Message Integrity Controls (MIC)/Message Authenticity Controls (MAC)</a:t>
            </a:r>
          </a:p>
          <a:p>
            <a:r>
              <a:rPr lang="en-AU" dirty="0" smtClean="0"/>
              <a:t>Cryptanalysis</a:t>
            </a:r>
          </a:p>
          <a:p>
            <a:r>
              <a:rPr lang="en-AU" dirty="0" smtClean="0"/>
              <a:t>Miscellaneous Concepts</a:t>
            </a:r>
          </a:p>
          <a:p>
            <a:endParaRPr lang="en-AU" dirty="0" smtClean="0"/>
          </a:p>
          <a:p>
            <a:r>
              <a:rPr lang="en-AU" dirty="0" smtClean="0"/>
              <a:t>Sample Questions included at end of major sections</a:t>
            </a:r>
          </a:p>
        </p:txBody>
      </p:sp>
    </p:spTree>
    <p:extLst>
      <p:ext uri="{BB962C8B-B14F-4D97-AF65-F5344CB8AC3E}">
        <p14:creationId xmlns:p14="http://schemas.microsoft.com/office/powerpoint/2010/main" val="97089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Autofit/>
          </a:bodyPr>
          <a:lstStyle/>
          <a:p>
            <a:pPr>
              <a:buNone/>
            </a:pPr>
            <a:r>
              <a:rPr lang="en-AU" sz="2400" dirty="0" smtClean="0"/>
              <a:t>	Simon is explaining to his manager, Cathy, his proposal to encrypt data. He wants the user to enter a fixed length password and the concatenated ASCII values of the characters used as the key. Should Cathy accept the proposal?</a:t>
            </a:r>
          </a:p>
          <a:p>
            <a:pPr>
              <a:buNone/>
            </a:pPr>
            <a:endParaRPr lang="en-AU" sz="2400" dirty="0" smtClean="0"/>
          </a:p>
          <a:p>
            <a:pPr>
              <a:buNone/>
            </a:pPr>
            <a:r>
              <a:rPr lang="en-AU" sz="2400" dirty="0" smtClean="0"/>
              <a:t>	A) Yes. It is a simple and elegant solution.</a:t>
            </a:r>
          </a:p>
          <a:p>
            <a:pPr>
              <a:buNone/>
            </a:pPr>
            <a:r>
              <a:rPr lang="en-AU" sz="2400" dirty="0" smtClean="0"/>
              <a:t>	B) No. The use of </a:t>
            </a:r>
            <a:r>
              <a:rPr lang="en-AU" sz="2400" dirty="0" err="1" smtClean="0"/>
              <a:t>subkeys</a:t>
            </a:r>
            <a:r>
              <a:rPr lang="en-AU" sz="2400" dirty="0" smtClean="0"/>
              <a:t> is incorrect.</a:t>
            </a:r>
          </a:p>
          <a:p>
            <a:pPr>
              <a:buNone/>
            </a:pPr>
            <a:r>
              <a:rPr lang="en-AU" sz="2400" dirty="0" smtClean="0"/>
              <a:t>	</a:t>
            </a:r>
            <a:r>
              <a:rPr lang="en-AU" sz="2400" b="1" dirty="0" smtClean="0">
                <a:solidFill>
                  <a:schemeClr val="accent2"/>
                </a:solidFill>
              </a:rPr>
              <a:t>C) No. The </a:t>
            </a:r>
            <a:r>
              <a:rPr lang="en-AU" sz="2400" b="1" dirty="0" err="1" smtClean="0">
                <a:solidFill>
                  <a:schemeClr val="accent2"/>
                </a:solidFill>
              </a:rPr>
              <a:t>keyspace</a:t>
            </a:r>
            <a:r>
              <a:rPr lang="en-AU" sz="2400" b="1" dirty="0" smtClean="0">
                <a:solidFill>
                  <a:schemeClr val="accent2"/>
                </a:solidFill>
              </a:rPr>
              <a:t> is restricted, making brute force attacks easier.</a:t>
            </a:r>
          </a:p>
          <a:p>
            <a:pPr>
              <a:buNone/>
            </a:pPr>
            <a:r>
              <a:rPr lang="en-AU" sz="2400" dirty="0" smtClean="0"/>
              <a:t>	D) No. Fixed length passwords are bad practice.</a:t>
            </a:r>
          </a:p>
        </p:txBody>
      </p:sp>
    </p:spTree>
    <p:extLst>
      <p:ext uri="{BB962C8B-B14F-4D97-AF65-F5344CB8AC3E}">
        <p14:creationId xmlns:p14="http://schemas.microsoft.com/office/powerpoint/2010/main" val="86914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WEP is an early standard for protecting wireless communication that used RC4. WPA2, the widely-adopted replacement standard, uses AES. Which of the following is true?</a:t>
            </a:r>
          </a:p>
          <a:p>
            <a:pPr>
              <a:buNone/>
            </a:pPr>
            <a:endParaRPr lang="en-AU" dirty="0" smtClean="0"/>
          </a:p>
          <a:p>
            <a:pPr>
              <a:buNone/>
            </a:pPr>
            <a:r>
              <a:rPr lang="en-AU" dirty="0" smtClean="0"/>
              <a:t>	A) WPA2 is more secure because it uses AES.</a:t>
            </a:r>
          </a:p>
          <a:p>
            <a:pPr>
              <a:buNone/>
            </a:pPr>
            <a:r>
              <a:rPr lang="en-AU" dirty="0" smtClean="0"/>
              <a:t>	B) Using a stream cipher, WEP can send messages of any length but WPA2, using a block cipher, cannot.</a:t>
            </a:r>
          </a:p>
          <a:p>
            <a:pPr>
              <a:buNone/>
            </a:pPr>
            <a:r>
              <a:rPr lang="en-AU" dirty="0" smtClean="0"/>
              <a:t>	C) To be more secure than WEP, WPA2 must also implement superior key and IV management along with using a more secure cipher.</a:t>
            </a:r>
          </a:p>
          <a:p>
            <a:pPr>
              <a:buNone/>
            </a:pPr>
            <a:r>
              <a:rPr lang="en-AU" dirty="0" smtClean="0"/>
              <a:t>	D) WEP is no longer a security problem because WPA2 is available.</a:t>
            </a:r>
          </a:p>
          <a:p>
            <a:pPr>
              <a:buNone/>
            </a:pPr>
            <a:endParaRPr lang="en-AU" dirty="0"/>
          </a:p>
        </p:txBody>
      </p:sp>
    </p:spTree>
    <p:extLst>
      <p:ext uri="{BB962C8B-B14F-4D97-AF65-F5344CB8AC3E}">
        <p14:creationId xmlns:p14="http://schemas.microsoft.com/office/powerpoint/2010/main" val="265616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WEP is an early standard for protecting wireless communication that used RC4. WPA2, the widely-adopted replacement standard, uses AES. Which of the following is true?</a:t>
            </a:r>
          </a:p>
          <a:p>
            <a:pPr>
              <a:buNone/>
            </a:pPr>
            <a:endParaRPr lang="en-AU" dirty="0" smtClean="0"/>
          </a:p>
          <a:p>
            <a:pPr>
              <a:buNone/>
            </a:pPr>
            <a:r>
              <a:rPr lang="en-AU" dirty="0" smtClean="0"/>
              <a:t>	A) WPA2 is more secure because it uses AES.</a:t>
            </a:r>
          </a:p>
          <a:p>
            <a:pPr>
              <a:buNone/>
            </a:pPr>
            <a:r>
              <a:rPr lang="en-AU" dirty="0" smtClean="0"/>
              <a:t>	B) Using a stream cipher, WEP can send messages of any length but WPA2, using a block cipher, cannot.</a:t>
            </a:r>
          </a:p>
          <a:p>
            <a:pPr>
              <a:buNone/>
            </a:pPr>
            <a:r>
              <a:rPr lang="en-AU" b="1" dirty="0" smtClean="0">
                <a:solidFill>
                  <a:schemeClr val="accent2"/>
                </a:solidFill>
              </a:rPr>
              <a:t>	C) To be more secure than WEP, WPA2 must also implement superior key and IV management along with using a more secure cipher.</a:t>
            </a:r>
          </a:p>
          <a:p>
            <a:pPr>
              <a:buNone/>
            </a:pPr>
            <a:r>
              <a:rPr lang="en-AU" dirty="0" smtClean="0"/>
              <a:t>	D) WEP is no longer a security problem because WPA2 is available.</a:t>
            </a:r>
          </a:p>
          <a:p>
            <a:pPr>
              <a:buNone/>
            </a:pPr>
            <a:endParaRPr lang="en-AU" dirty="0"/>
          </a:p>
        </p:txBody>
      </p:sp>
    </p:spTree>
    <p:extLst>
      <p:ext uri="{BB962C8B-B14F-4D97-AF65-F5344CB8AC3E}">
        <p14:creationId xmlns:p14="http://schemas.microsoft.com/office/powerpoint/2010/main" val="52419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	Tony and Phil are arguing about which cipher to use. Tony wants to use 3DES and Phil AES. Which of the following arguments could Tony </a:t>
            </a:r>
            <a:r>
              <a:rPr lang="en-AU" b="1" dirty="0" smtClean="0"/>
              <a:t>NOT</a:t>
            </a:r>
            <a:r>
              <a:rPr lang="en-AU" dirty="0" smtClean="0"/>
              <a:t> use?</a:t>
            </a:r>
          </a:p>
          <a:p>
            <a:pPr>
              <a:buNone/>
            </a:pPr>
            <a:endParaRPr lang="en-AU" dirty="0" smtClean="0"/>
          </a:p>
          <a:p>
            <a:pPr>
              <a:buNone/>
            </a:pPr>
            <a:r>
              <a:rPr lang="en-AU" dirty="0" smtClean="0"/>
              <a:t>	A) The application must be compatible with older systems that only support 3DES.</a:t>
            </a:r>
          </a:p>
          <a:p>
            <a:pPr>
              <a:buNone/>
            </a:pPr>
            <a:r>
              <a:rPr lang="en-AU" dirty="0" smtClean="0"/>
              <a:t>	B) 3DES uses longer keys so is harder to crack.</a:t>
            </a:r>
          </a:p>
          <a:p>
            <a:pPr>
              <a:buNone/>
            </a:pPr>
            <a:r>
              <a:rPr lang="en-AU" dirty="0" smtClean="0"/>
              <a:t>	C) 3DES uses more keys and encrypts more times than AES so it gives better protection.</a:t>
            </a:r>
          </a:p>
          <a:p>
            <a:pPr>
              <a:buNone/>
            </a:pPr>
            <a:r>
              <a:rPr lang="en-AU" dirty="0" smtClean="0"/>
              <a:t>	D) Both B and C.</a:t>
            </a:r>
            <a:endParaRPr lang="en-AU" dirty="0"/>
          </a:p>
        </p:txBody>
      </p:sp>
    </p:spTree>
    <p:extLst>
      <p:ext uri="{BB962C8B-B14F-4D97-AF65-F5344CB8AC3E}">
        <p14:creationId xmlns:p14="http://schemas.microsoft.com/office/powerpoint/2010/main" val="88395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	Tony and Phil are arguing about which cipher to use. Tony wants to use 3DES and Phil AES. Which of the following arguments could Tony </a:t>
            </a:r>
            <a:r>
              <a:rPr lang="en-AU" b="1" dirty="0" smtClean="0"/>
              <a:t>NOT</a:t>
            </a:r>
            <a:r>
              <a:rPr lang="en-AU" dirty="0" smtClean="0"/>
              <a:t> use?</a:t>
            </a:r>
          </a:p>
          <a:p>
            <a:pPr>
              <a:buNone/>
            </a:pPr>
            <a:endParaRPr lang="en-AU" dirty="0" smtClean="0"/>
          </a:p>
          <a:p>
            <a:pPr>
              <a:buNone/>
            </a:pPr>
            <a:r>
              <a:rPr lang="en-AU" dirty="0" smtClean="0"/>
              <a:t>	A) The application must be compatible with older systems that only support 3DES.</a:t>
            </a:r>
          </a:p>
          <a:p>
            <a:pPr>
              <a:buNone/>
            </a:pPr>
            <a:r>
              <a:rPr lang="en-AU" dirty="0" smtClean="0"/>
              <a:t>	B) 3DES uses longer keys so is harder to crack.</a:t>
            </a:r>
          </a:p>
          <a:p>
            <a:pPr>
              <a:buNone/>
            </a:pPr>
            <a:r>
              <a:rPr lang="en-AU" dirty="0" smtClean="0"/>
              <a:t>	C) 3DES uses more keys and encrypts more times than AES so it gives better protection.</a:t>
            </a:r>
          </a:p>
          <a:p>
            <a:pPr>
              <a:buNone/>
            </a:pPr>
            <a:r>
              <a:rPr lang="en-AU" dirty="0" smtClean="0"/>
              <a:t>	</a:t>
            </a:r>
            <a:r>
              <a:rPr lang="en-AU" b="1" dirty="0" smtClean="0">
                <a:solidFill>
                  <a:schemeClr val="accent2"/>
                </a:solidFill>
              </a:rPr>
              <a:t>D) Both B and C.</a:t>
            </a:r>
            <a:endParaRPr lang="en-AU" b="1" dirty="0">
              <a:solidFill>
                <a:schemeClr val="accent2"/>
              </a:solidFill>
            </a:endParaRPr>
          </a:p>
        </p:txBody>
      </p:sp>
    </p:spTree>
    <p:extLst>
      <p:ext uri="{BB962C8B-B14F-4D97-AF65-F5344CB8AC3E}">
        <p14:creationId xmlns:p14="http://schemas.microsoft.com/office/powerpoint/2010/main" val="408117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92500"/>
          </a:bodyPr>
          <a:lstStyle/>
          <a:p>
            <a:pPr>
              <a:buNone/>
            </a:pPr>
            <a:r>
              <a:rPr lang="en-AU" sz="2300" dirty="0" smtClean="0"/>
              <a:t>	Rebecca is a respected mathematician working on a new cryptography algorithm. What would she look for in a new algorithm?</a:t>
            </a:r>
          </a:p>
          <a:p>
            <a:pPr>
              <a:buNone/>
            </a:pPr>
            <a:endParaRPr lang="en-AU" sz="2300" dirty="0" smtClean="0"/>
          </a:p>
          <a:p>
            <a:pPr>
              <a:buNone/>
            </a:pPr>
            <a:r>
              <a:rPr lang="en-AU" sz="2300" dirty="0" smtClean="0"/>
              <a:t>	A) Encryption and decryption must be as fast as possible.</a:t>
            </a:r>
          </a:p>
          <a:p>
            <a:pPr>
              <a:buNone/>
            </a:pPr>
            <a:r>
              <a:rPr lang="en-AU" sz="2300" b="1" dirty="0" smtClean="0">
                <a:solidFill>
                  <a:schemeClr val="accent2"/>
                </a:solidFill>
              </a:rPr>
              <a:t>	</a:t>
            </a:r>
            <a:r>
              <a:rPr lang="en-AU" sz="2300" dirty="0" smtClean="0"/>
              <a:t>B) Encryption and decryption must be fast enough to make encryption and decryption possible on current systems but not fast enough to make brute force and similar attacks easy.</a:t>
            </a:r>
          </a:p>
          <a:p>
            <a:pPr>
              <a:buNone/>
            </a:pPr>
            <a:r>
              <a:rPr lang="en-AU" sz="2300" dirty="0" smtClean="0"/>
              <a:t>	C) It must use a longer key length than previous algorithms to make it harder to crack.</a:t>
            </a:r>
          </a:p>
          <a:p>
            <a:pPr>
              <a:buNone/>
            </a:pPr>
            <a:r>
              <a:rPr lang="en-AU" sz="2300" dirty="0" smtClean="0"/>
              <a:t>	D) It must have a backdoor capability for law enforcement.</a:t>
            </a:r>
            <a:endParaRPr lang="en-AU" sz="2300" dirty="0"/>
          </a:p>
        </p:txBody>
      </p:sp>
    </p:spTree>
    <p:extLst>
      <p:ext uri="{BB962C8B-B14F-4D97-AF65-F5344CB8AC3E}">
        <p14:creationId xmlns:p14="http://schemas.microsoft.com/office/powerpoint/2010/main" val="261614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5</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92500" lnSpcReduction="10000"/>
          </a:bodyPr>
          <a:lstStyle/>
          <a:p>
            <a:pPr>
              <a:buNone/>
            </a:pPr>
            <a:r>
              <a:rPr lang="en-AU" sz="2300" dirty="0" smtClean="0"/>
              <a:t>	Rebecca is a respected mathematician working on a new cryptography algorithm. What would she look for in a new algorithm?</a:t>
            </a:r>
          </a:p>
          <a:p>
            <a:pPr>
              <a:buNone/>
            </a:pPr>
            <a:endParaRPr lang="en-AU" sz="2300" dirty="0" smtClean="0"/>
          </a:p>
          <a:p>
            <a:pPr>
              <a:buNone/>
            </a:pPr>
            <a:r>
              <a:rPr lang="en-AU" sz="2300" dirty="0" smtClean="0"/>
              <a:t>	A) Encryption and decryption must be as fast as possible.</a:t>
            </a:r>
          </a:p>
          <a:p>
            <a:pPr>
              <a:buNone/>
            </a:pPr>
            <a:r>
              <a:rPr lang="en-AU" sz="2300" b="1" dirty="0" smtClean="0">
                <a:solidFill>
                  <a:schemeClr val="accent2"/>
                </a:solidFill>
              </a:rPr>
              <a:t>	B) Encryption and decryption must be fast enough to make encryption and decryption possible on current systems but not fast enough to make brute force and similar attacks easy.</a:t>
            </a:r>
          </a:p>
          <a:p>
            <a:pPr>
              <a:buNone/>
            </a:pPr>
            <a:r>
              <a:rPr lang="en-AU" sz="2300" dirty="0" smtClean="0"/>
              <a:t>	C) It must use a longer key length than previous algorithms to make it harder to crack.</a:t>
            </a:r>
          </a:p>
          <a:p>
            <a:pPr>
              <a:buNone/>
            </a:pPr>
            <a:r>
              <a:rPr lang="en-AU" sz="2300" dirty="0" smtClean="0"/>
              <a:t>	D) It must have a backdoor capability for law enforcement.</a:t>
            </a:r>
            <a:endParaRPr lang="en-AU" sz="2300" dirty="0"/>
          </a:p>
        </p:txBody>
      </p:sp>
    </p:spTree>
    <p:extLst>
      <p:ext uri="{BB962C8B-B14F-4D97-AF65-F5344CB8AC3E}">
        <p14:creationId xmlns:p14="http://schemas.microsoft.com/office/powerpoint/2010/main" val="415783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Asymmetric Encryption</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23308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Problems with Symmetric Encryption</a:t>
            </a:r>
            <a:endParaRPr lang="en-AU" dirty="0"/>
          </a:p>
        </p:txBody>
      </p:sp>
      <p:sp>
        <p:nvSpPr>
          <p:cNvPr id="5" name="Content Placeholder 4"/>
          <p:cNvSpPr>
            <a:spLocks noGrp="1"/>
          </p:cNvSpPr>
          <p:nvPr>
            <p:ph idx="1"/>
          </p:nvPr>
        </p:nvSpPr>
        <p:spPr/>
        <p:txBody>
          <a:bodyPr/>
          <a:lstStyle/>
          <a:p>
            <a:r>
              <a:rPr lang="en-AU" dirty="0" smtClean="0"/>
              <a:t>Great for confidentiality</a:t>
            </a:r>
          </a:p>
          <a:p>
            <a:r>
              <a:rPr lang="en-AU" dirty="0" smtClean="0"/>
              <a:t>Not so great for authentication, integrity, non-repudiation</a:t>
            </a:r>
          </a:p>
          <a:p>
            <a:pPr lvl="1"/>
            <a:r>
              <a:rPr lang="en-AU" dirty="0" smtClean="0"/>
              <a:t>Both sender and receiver needs to know the key</a:t>
            </a:r>
          </a:p>
          <a:p>
            <a:r>
              <a:rPr lang="en-AU" dirty="0" smtClean="0"/>
              <a:t>What if encryption and decryption used different keys?</a:t>
            </a:r>
          </a:p>
        </p:txBody>
      </p:sp>
    </p:spTree>
    <p:extLst>
      <p:ext uri="{BB962C8B-B14F-4D97-AF65-F5344CB8AC3E}">
        <p14:creationId xmlns:p14="http://schemas.microsoft.com/office/powerpoint/2010/main" val="299865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Encryption</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951296"/>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879726"/>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4022734"/>
            <a:ext cx="785818" cy="785818"/>
          </a:xfrm>
          <a:prstGeom prst="rect">
            <a:avLst/>
          </a:prstGeom>
          <a:noFill/>
        </p:spPr>
      </p:pic>
      <p:sp>
        <p:nvSpPr>
          <p:cNvPr id="7" name="Right Arrow 6"/>
          <p:cNvSpPr/>
          <p:nvPr/>
        </p:nvSpPr>
        <p:spPr>
          <a:xfrm rot="19800000">
            <a:off x="2857488" y="4292955"/>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665544"/>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867980"/>
            <a:ext cx="1714512" cy="369332"/>
          </a:xfrm>
          <a:prstGeom prst="rect">
            <a:avLst/>
          </a:prstGeom>
          <a:noFill/>
        </p:spPr>
        <p:txBody>
          <a:bodyPr wrap="square" rtlCol="0">
            <a:spAutoFit/>
          </a:bodyPr>
          <a:lstStyle/>
          <a:p>
            <a:pPr algn="ctr"/>
            <a:r>
              <a:rPr lang="en-AU" dirty="0" smtClean="0"/>
              <a:t>Plaintext</a:t>
            </a:r>
            <a:endParaRPr lang="en-AU" dirty="0"/>
          </a:p>
        </p:txBody>
      </p:sp>
      <p:sp>
        <p:nvSpPr>
          <p:cNvPr id="10" name="TextBox 9"/>
          <p:cNvSpPr txBox="1"/>
          <p:nvPr/>
        </p:nvSpPr>
        <p:spPr>
          <a:xfrm>
            <a:off x="6429388" y="5022866"/>
            <a:ext cx="1714512" cy="369332"/>
          </a:xfrm>
          <a:prstGeom prst="rect">
            <a:avLst/>
          </a:prstGeom>
          <a:noFill/>
        </p:spPr>
        <p:txBody>
          <a:bodyPr wrap="square" rtlCol="0">
            <a:spAutoFit/>
          </a:bodyPr>
          <a:lstStyle/>
          <a:p>
            <a:pPr algn="ctr"/>
            <a:r>
              <a:rPr lang="en-AU" dirty="0" smtClean="0"/>
              <a:t>Ciphertext</a:t>
            </a:r>
            <a:endParaRPr lang="en-AU" dirty="0"/>
          </a:p>
        </p:txBody>
      </p:sp>
      <p:sp>
        <p:nvSpPr>
          <p:cNvPr id="11" name="TextBox 10"/>
          <p:cNvSpPr txBox="1"/>
          <p:nvPr/>
        </p:nvSpPr>
        <p:spPr>
          <a:xfrm>
            <a:off x="3714744" y="5106446"/>
            <a:ext cx="1714512" cy="369332"/>
          </a:xfrm>
          <a:prstGeom prst="rect">
            <a:avLst/>
          </a:prstGeom>
          <a:noFill/>
        </p:spPr>
        <p:txBody>
          <a:bodyPr wrap="square" rtlCol="0">
            <a:spAutoFit/>
          </a:bodyPr>
          <a:lstStyle/>
          <a:p>
            <a:pPr algn="ct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963306"/>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grayscl/>
          </a:blip>
          <a:srcRect/>
          <a:stretch>
            <a:fillRect/>
          </a:stretch>
        </p:blipFill>
        <p:spPr bwMode="auto">
          <a:xfrm>
            <a:off x="928662" y="1879594"/>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91288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57224" y="3594106"/>
            <a:ext cx="1714512" cy="369332"/>
          </a:xfrm>
          <a:prstGeom prst="rect">
            <a:avLst/>
          </a:prstGeom>
          <a:noFill/>
        </p:spPr>
        <p:txBody>
          <a:bodyPr wrap="square" rtlCol="0">
            <a:spAutoFit/>
          </a:bodyPr>
          <a:lstStyle/>
          <a:p>
            <a:pPr algn="ctr"/>
            <a:r>
              <a:rPr lang="en-AU" dirty="0" smtClean="0"/>
              <a:t>Key Pair</a:t>
            </a:r>
            <a:endParaRPr lang="en-AU" dirty="0"/>
          </a:p>
        </p:txBody>
      </p:sp>
      <p:pic>
        <p:nvPicPr>
          <p:cNvPr id="16"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1214414" y="2165346"/>
            <a:ext cx="1428760" cy="1424121"/>
          </a:xfrm>
          <a:prstGeom prst="rect">
            <a:avLst/>
          </a:prstGeom>
          <a:noFill/>
          <a:scene3d>
            <a:camera prst="orthographicFront"/>
            <a:lightRig rig="threePt" dir="t"/>
          </a:scene3d>
          <a:sp3d prstMaterial="plastic">
            <a:bevelT/>
            <a:bevelB/>
          </a:sp3d>
        </p:spPr>
      </p:pic>
    </p:spTree>
    <p:extLst>
      <p:ext uri="{BB962C8B-B14F-4D97-AF65-F5344CB8AC3E}">
        <p14:creationId xmlns:p14="http://schemas.microsoft.com/office/powerpoint/2010/main" val="204388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Introduction</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02481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Decryption</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951296"/>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879726"/>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1857356" y="5165742"/>
            <a:ext cx="785818" cy="785818"/>
          </a:xfrm>
          <a:prstGeom prst="rect">
            <a:avLst/>
          </a:prstGeom>
          <a:noFill/>
        </p:spPr>
      </p:pic>
      <p:sp>
        <p:nvSpPr>
          <p:cNvPr id="7" name="Right Arrow 6"/>
          <p:cNvSpPr/>
          <p:nvPr/>
        </p:nvSpPr>
        <p:spPr>
          <a:xfrm rot="19800000">
            <a:off x="2857488" y="4292955"/>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665544"/>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867980"/>
            <a:ext cx="1714512" cy="369332"/>
          </a:xfrm>
          <a:prstGeom prst="rect">
            <a:avLst/>
          </a:prstGeom>
          <a:noFill/>
        </p:spPr>
        <p:txBody>
          <a:bodyPr wrap="square" rtlCol="0">
            <a:spAutoFit/>
          </a:bodyPr>
          <a:lstStyle/>
          <a:p>
            <a:pPr algn="ctr"/>
            <a:r>
              <a:rPr lang="en-AU" dirty="0" smtClean="0"/>
              <a:t>Ciphertext</a:t>
            </a:r>
            <a:endParaRPr lang="en-AU" dirty="0"/>
          </a:p>
        </p:txBody>
      </p:sp>
      <p:sp>
        <p:nvSpPr>
          <p:cNvPr id="10" name="TextBox 9"/>
          <p:cNvSpPr txBox="1"/>
          <p:nvPr/>
        </p:nvSpPr>
        <p:spPr>
          <a:xfrm>
            <a:off x="6429388" y="5022866"/>
            <a:ext cx="1714512" cy="369332"/>
          </a:xfrm>
          <a:prstGeom prst="rect">
            <a:avLst/>
          </a:prstGeom>
          <a:noFill/>
        </p:spPr>
        <p:txBody>
          <a:bodyPr wrap="square" rtlCol="0">
            <a:spAutoFit/>
          </a:bodyPr>
          <a:lstStyle/>
          <a:p>
            <a:pPr algn="ctr"/>
            <a:r>
              <a:rPr lang="en-AU" dirty="0" smtClean="0"/>
              <a:t>Plaintext</a:t>
            </a:r>
            <a:endParaRPr lang="en-AU" dirty="0"/>
          </a:p>
        </p:txBody>
      </p:sp>
      <p:sp>
        <p:nvSpPr>
          <p:cNvPr id="11" name="TextBox 10"/>
          <p:cNvSpPr txBox="1"/>
          <p:nvPr/>
        </p:nvSpPr>
        <p:spPr>
          <a:xfrm>
            <a:off x="3714744" y="5106446"/>
            <a:ext cx="1714512" cy="369332"/>
          </a:xfrm>
          <a:prstGeom prst="rect">
            <a:avLst/>
          </a:prstGeom>
          <a:noFill/>
        </p:spPr>
        <p:txBody>
          <a:bodyPr wrap="square" rtlCol="0">
            <a:spAutoFit/>
          </a:bodyPr>
          <a:lstStyle/>
          <a:p>
            <a:pPr algn="ct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963306"/>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928662" y="1879594"/>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91288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428596" y="3594106"/>
            <a:ext cx="2571768" cy="369332"/>
          </a:xfrm>
          <a:prstGeom prst="rect">
            <a:avLst/>
          </a:prstGeom>
          <a:noFill/>
        </p:spPr>
        <p:txBody>
          <a:bodyPr wrap="square" rtlCol="0">
            <a:spAutoFit/>
          </a:bodyPr>
          <a:lstStyle/>
          <a:p>
            <a:pPr algn="ctr"/>
            <a:r>
              <a:rPr lang="en-AU" dirty="0" smtClean="0">
                <a:solidFill>
                  <a:srgbClr val="336699"/>
                </a:solidFill>
              </a:rPr>
              <a:t>Other</a:t>
            </a:r>
            <a:r>
              <a:rPr lang="en-AU" dirty="0" smtClean="0"/>
              <a:t> key in Key Pair</a:t>
            </a:r>
            <a:endParaRPr lang="en-AU" dirty="0"/>
          </a:p>
        </p:txBody>
      </p:sp>
      <p:pic>
        <p:nvPicPr>
          <p:cNvPr id="16" name="Picture 11" descr="C:\Users\Anthony\AppData\Local\Microsoft\Windows\Temporary Internet Files\Content.IE5\SLA16O5S\MCj04246660000[1].wmf"/>
          <p:cNvPicPr>
            <a:picLocks noChangeAspect="1" noChangeArrowheads="1"/>
          </p:cNvPicPr>
          <p:nvPr/>
        </p:nvPicPr>
        <p:blipFill>
          <a:blip r:embed="rId6" cstate="print">
            <a:grayscl/>
          </a:blip>
          <a:srcRect/>
          <a:stretch>
            <a:fillRect/>
          </a:stretch>
        </p:blipFill>
        <p:spPr bwMode="auto">
          <a:xfrm>
            <a:off x="1214414" y="2165346"/>
            <a:ext cx="1428760" cy="1424121"/>
          </a:xfrm>
          <a:prstGeom prst="rect">
            <a:avLst/>
          </a:prstGeom>
          <a:noFill/>
          <a:scene3d>
            <a:camera prst="orthographicFront"/>
            <a:lightRig rig="threePt" dir="t"/>
          </a:scene3d>
          <a:sp3d prstMaterial="plastic">
            <a:bevelT/>
            <a:bevelB/>
          </a:sp3d>
        </p:spPr>
      </p:pic>
    </p:spTree>
    <p:extLst>
      <p:ext uri="{BB962C8B-B14F-4D97-AF65-F5344CB8AC3E}">
        <p14:creationId xmlns:p14="http://schemas.microsoft.com/office/powerpoint/2010/main" val="51706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Encryption</a:t>
            </a:r>
            <a:endParaRPr lang="en-AU" dirty="0"/>
          </a:p>
        </p:txBody>
      </p:sp>
      <p:sp>
        <p:nvSpPr>
          <p:cNvPr id="3" name="Content Placeholder 2"/>
          <p:cNvSpPr>
            <a:spLocks noGrp="1"/>
          </p:cNvSpPr>
          <p:nvPr>
            <p:ph idx="1"/>
          </p:nvPr>
        </p:nvSpPr>
        <p:spPr/>
        <p:txBody>
          <a:bodyPr/>
          <a:lstStyle/>
          <a:p>
            <a:r>
              <a:rPr lang="en-AU" dirty="0" smtClean="0"/>
              <a:t>“Symmetric” = One key</a:t>
            </a:r>
          </a:p>
          <a:p>
            <a:r>
              <a:rPr lang="en-AU" dirty="0" smtClean="0"/>
              <a:t>“Asymmetric” = Two keys </a:t>
            </a:r>
          </a:p>
          <a:p>
            <a:pPr lvl="1"/>
            <a:r>
              <a:rPr lang="en-AU" dirty="0" smtClean="0"/>
              <a:t>Also Public Key Cryptography</a:t>
            </a:r>
          </a:p>
          <a:p>
            <a:pPr lvl="1"/>
            <a:endParaRPr lang="en-AU" dirty="0" smtClean="0"/>
          </a:p>
          <a:p>
            <a:r>
              <a:rPr lang="en-AU" dirty="0" smtClean="0"/>
              <a:t>So what?</a:t>
            </a:r>
          </a:p>
        </p:txBody>
      </p:sp>
    </p:spTree>
    <p:extLst>
      <p:ext uri="{BB962C8B-B14F-4D97-AF65-F5344CB8AC3E}">
        <p14:creationId xmlns:p14="http://schemas.microsoft.com/office/powerpoint/2010/main" val="8272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Public/Private Keys</a:t>
            </a:r>
            <a:endParaRPr lang="en-AU" dirty="0"/>
          </a:p>
        </p:txBody>
      </p:sp>
      <p:sp>
        <p:nvSpPr>
          <p:cNvPr id="3" name="Content Placeholder 2"/>
          <p:cNvSpPr>
            <a:spLocks noGrp="1"/>
          </p:cNvSpPr>
          <p:nvPr>
            <p:ph idx="1"/>
          </p:nvPr>
        </p:nvSpPr>
        <p:spPr/>
        <p:txBody>
          <a:bodyPr/>
          <a:lstStyle/>
          <a:p>
            <a:r>
              <a:rPr lang="en-AU" dirty="0" smtClean="0"/>
              <a:t>One key in key pair is “Public”</a:t>
            </a:r>
          </a:p>
          <a:p>
            <a:pPr lvl="1"/>
            <a:r>
              <a:rPr lang="en-AU" dirty="0" smtClean="0"/>
              <a:t>Distributed freely</a:t>
            </a:r>
          </a:p>
          <a:p>
            <a:r>
              <a:rPr lang="en-AU" dirty="0" smtClean="0"/>
              <a:t>Other key is “Private”</a:t>
            </a:r>
          </a:p>
          <a:p>
            <a:pPr lvl="1"/>
            <a:r>
              <a:rPr lang="en-AU" dirty="0" smtClean="0"/>
              <a:t>Kept very, very secret</a:t>
            </a:r>
          </a:p>
          <a:p>
            <a:pPr lvl="1"/>
            <a:endParaRPr lang="en-AU" dirty="0" smtClean="0"/>
          </a:p>
          <a:p>
            <a:r>
              <a:rPr lang="en-AU" dirty="0" smtClean="0"/>
              <a:t>So what?</a:t>
            </a:r>
            <a:endParaRPr lang="en-AU" dirty="0"/>
          </a:p>
        </p:txBody>
      </p:sp>
    </p:spTree>
    <p:extLst>
      <p:ext uri="{BB962C8B-B14F-4D97-AF65-F5344CB8AC3E}">
        <p14:creationId xmlns:p14="http://schemas.microsoft.com/office/powerpoint/2010/main" val="307192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Use: Proof of Origin and Confidentiality</a:t>
            </a:r>
            <a:endParaRPr lang="en-AU" dirty="0"/>
          </a:p>
        </p:txBody>
      </p:sp>
      <p:sp>
        <p:nvSpPr>
          <p:cNvPr id="9" name="Right Arrow 8"/>
          <p:cNvSpPr/>
          <p:nvPr/>
        </p:nvSpPr>
        <p:spPr>
          <a:xfrm>
            <a:off x="2643174" y="4089643"/>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0" name="TextBox 9"/>
          <p:cNvSpPr txBox="1"/>
          <p:nvPr/>
        </p:nvSpPr>
        <p:spPr>
          <a:xfrm>
            <a:off x="428596" y="5169966"/>
            <a:ext cx="3214710" cy="923330"/>
          </a:xfrm>
          <a:prstGeom prst="rect">
            <a:avLst/>
          </a:prstGeom>
          <a:noFill/>
        </p:spPr>
        <p:txBody>
          <a:bodyPr wrap="square" rtlCol="0">
            <a:spAutoFit/>
          </a:bodyPr>
          <a:lstStyle/>
          <a:p>
            <a:pPr algn="ctr"/>
            <a:r>
              <a:rPr lang="en-AU" dirty="0" smtClean="0"/>
              <a:t>Alice encrypts message with </a:t>
            </a:r>
          </a:p>
          <a:p>
            <a:pPr marL="342900" indent="-342900">
              <a:buAutoNum type="arabicParenR"/>
            </a:pPr>
            <a:r>
              <a:rPr lang="en-AU" dirty="0" smtClean="0"/>
              <a:t>Bob’s public key</a:t>
            </a:r>
          </a:p>
          <a:p>
            <a:pPr marL="342900" indent="-342900">
              <a:buAutoNum type="arabicParenR"/>
            </a:pPr>
            <a:r>
              <a:rPr lang="en-AU" dirty="0" smtClean="0"/>
              <a:t>Alice’s private key</a:t>
            </a:r>
          </a:p>
        </p:txBody>
      </p:sp>
      <p:sp>
        <p:nvSpPr>
          <p:cNvPr id="13" name="TextBox 12"/>
          <p:cNvSpPr txBox="1"/>
          <p:nvPr/>
        </p:nvSpPr>
        <p:spPr>
          <a:xfrm>
            <a:off x="5786446" y="5161213"/>
            <a:ext cx="3143272" cy="923330"/>
          </a:xfrm>
          <a:prstGeom prst="rect">
            <a:avLst/>
          </a:prstGeom>
          <a:noFill/>
        </p:spPr>
        <p:txBody>
          <a:bodyPr wrap="square" rtlCol="0">
            <a:spAutoFit/>
          </a:bodyPr>
          <a:lstStyle/>
          <a:p>
            <a:pPr algn="ctr"/>
            <a:r>
              <a:rPr lang="en-AU" dirty="0" smtClean="0"/>
              <a:t>Bob decrypts message with</a:t>
            </a:r>
          </a:p>
          <a:p>
            <a:pPr marL="342900" indent="-342900">
              <a:buAutoNum type="arabicParenR"/>
            </a:pPr>
            <a:r>
              <a:rPr lang="en-AU" dirty="0" smtClean="0"/>
              <a:t>Alice’s public key</a:t>
            </a:r>
          </a:p>
          <a:p>
            <a:pPr marL="342900" indent="-342900">
              <a:buAutoNum type="arabicParenR"/>
            </a:pPr>
            <a:r>
              <a:rPr lang="en-AU" dirty="0" smtClean="0"/>
              <a:t>Bob’s private key</a:t>
            </a:r>
          </a:p>
        </p:txBody>
      </p:sp>
      <p:grpSp>
        <p:nvGrpSpPr>
          <p:cNvPr id="18" name="Group 17"/>
          <p:cNvGrpSpPr/>
          <p:nvPr/>
        </p:nvGrpSpPr>
        <p:grpSpPr>
          <a:xfrm>
            <a:off x="1357290"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17" name="Flowchart: Delay 16"/>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Smiley Face 14"/>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23" name="TextBox 22"/>
          <p:cNvSpPr txBox="1"/>
          <p:nvPr/>
        </p:nvSpPr>
        <p:spPr>
          <a:xfrm>
            <a:off x="785786" y="2017941"/>
            <a:ext cx="7358114" cy="1200329"/>
          </a:xfrm>
          <a:prstGeom prst="rect">
            <a:avLst/>
          </a:prstGeom>
          <a:noFill/>
        </p:spPr>
        <p:txBody>
          <a:bodyPr wrap="square" rtlCol="0">
            <a:spAutoFit/>
          </a:bodyPr>
          <a:lstStyle/>
          <a:p>
            <a:r>
              <a:rPr lang="en-AU" dirty="0" smtClean="0"/>
              <a:t>Problem: Alice wants to send a message to Bob that:</a:t>
            </a:r>
          </a:p>
          <a:p>
            <a:pPr marL="342900" indent="-342900">
              <a:buAutoNum type="arabicParenR"/>
            </a:pPr>
            <a:r>
              <a:rPr lang="en-AU" dirty="0" smtClean="0"/>
              <a:t>Only Bob can read.</a:t>
            </a:r>
          </a:p>
          <a:p>
            <a:pPr marL="342900" indent="-342900">
              <a:buAutoNum type="arabicParenR"/>
            </a:pPr>
            <a:r>
              <a:rPr lang="en-AU" dirty="0" smtClean="0"/>
              <a:t>Bob knows Alice sent.</a:t>
            </a:r>
          </a:p>
          <a:p>
            <a:pPr marL="342900" indent="-342900">
              <a:buAutoNum type="arabicParenR"/>
            </a:pPr>
            <a:r>
              <a:rPr lang="en-AU" dirty="0" smtClean="0"/>
              <a:t>Bob knows Alice intended it for him and him alone.</a:t>
            </a:r>
            <a:endParaRPr lang="en-AU" dirty="0"/>
          </a:p>
        </p:txBody>
      </p:sp>
      <p:grpSp>
        <p:nvGrpSpPr>
          <p:cNvPr id="30" name="Group 29"/>
          <p:cNvGrpSpPr/>
          <p:nvPr/>
        </p:nvGrpSpPr>
        <p:grpSpPr>
          <a:xfrm>
            <a:off x="6929454"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31" name="Flowchart: Delay 30"/>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32" name="Smiley Face 31"/>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Tree>
    <p:extLst>
      <p:ext uri="{BB962C8B-B14F-4D97-AF65-F5344CB8AC3E}">
        <p14:creationId xmlns:p14="http://schemas.microsoft.com/office/powerpoint/2010/main" val="338544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a:t>
            </a:r>
            <a:endParaRPr lang="en-AU" dirty="0"/>
          </a:p>
        </p:txBody>
      </p:sp>
      <p:sp>
        <p:nvSpPr>
          <p:cNvPr id="3" name="Content Placeholder 2"/>
          <p:cNvSpPr>
            <a:spLocks noGrp="1"/>
          </p:cNvSpPr>
          <p:nvPr>
            <p:ph idx="1"/>
          </p:nvPr>
        </p:nvSpPr>
        <p:spPr/>
        <p:txBody>
          <a:bodyPr/>
          <a:lstStyle/>
          <a:p>
            <a:r>
              <a:rPr lang="en-AU" dirty="0" smtClean="0"/>
              <a:t>Asymmetric encryption is much, much slower than symmetric encryption</a:t>
            </a:r>
          </a:p>
          <a:p>
            <a:r>
              <a:rPr lang="en-AU" dirty="0" smtClean="0"/>
              <a:t>Solution ...</a:t>
            </a:r>
          </a:p>
          <a:p>
            <a:pPr>
              <a:buNone/>
            </a:pPr>
            <a:endParaRPr lang="en-AU" dirty="0"/>
          </a:p>
        </p:txBody>
      </p:sp>
    </p:spTree>
    <p:extLst>
      <p:ext uri="{BB962C8B-B14F-4D97-AF65-F5344CB8AC3E}">
        <p14:creationId xmlns:p14="http://schemas.microsoft.com/office/powerpoint/2010/main" val="384316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Use: Key Transmission/Negotiation</a:t>
            </a:r>
            <a:endParaRPr lang="en-AU" dirty="0"/>
          </a:p>
        </p:txBody>
      </p:sp>
      <p:sp>
        <p:nvSpPr>
          <p:cNvPr id="9" name="Right Arrow 8"/>
          <p:cNvSpPr/>
          <p:nvPr/>
        </p:nvSpPr>
        <p:spPr>
          <a:xfrm>
            <a:off x="2643174" y="4089643"/>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0" name="TextBox 9"/>
          <p:cNvSpPr txBox="1"/>
          <p:nvPr/>
        </p:nvSpPr>
        <p:spPr>
          <a:xfrm>
            <a:off x="428596" y="5169966"/>
            <a:ext cx="3214710" cy="923330"/>
          </a:xfrm>
          <a:prstGeom prst="rect">
            <a:avLst/>
          </a:prstGeom>
          <a:noFill/>
        </p:spPr>
        <p:txBody>
          <a:bodyPr wrap="square" rtlCol="0">
            <a:spAutoFit/>
          </a:bodyPr>
          <a:lstStyle/>
          <a:p>
            <a:pPr algn="ctr"/>
            <a:r>
              <a:rPr lang="en-AU" dirty="0" smtClean="0"/>
              <a:t>Alice encrypts key with </a:t>
            </a:r>
          </a:p>
          <a:p>
            <a:pPr marL="342900" indent="-342900">
              <a:buAutoNum type="arabicParenR"/>
            </a:pPr>
            <a:r>
              <a:rPr lang="en-AU" dirty="0" smtClean="0"/>
              <a:t>Alice’s private key</a:t>
            </a:r>
          </a:p>
          <a:p>
            <a:pPr marL="342900" indent="-342900">
              <a:buAutoNum type="arabicParenR"/>
            </a:pPr>
            <a:r>
              <a:rPr lang="en-AU" dirty="0" smtClean="0"/>
              <a:t>Bob’s public key</a:t>
            </a:r>
            <a:endParaRPr lang="en-AU" dirty="0"/>
          </a:p>
        </p:txBody>
      </p:sp>
      <p:sp>
        <p:nvSpPr>
          <p:cNvPr id="13" name="TextBox 12"/>
          <p:cNvSpPr txBox="1"/>
          <p:nvPr/>
        </p:nvSpPr>
        <p:spPr>
          <a:xfrm>
            <a:off x="5786446" y="5161213"/>
            <a:ext cx="3143272" cy="923330"/>
          </a:xfrm>
          <a:prstGeom prst="rect">
            <a:avLst/>
          </a:prstGeom>
          <a:noFill/>
        </p:spPr>
        <p:txBody>
          <a:bodyPr wrap="square" rtlCol="0">
            <a:spAutoFit/>
          </a:bodyPr>
          <a:lstStyle/>
          <a:p>
            <a:pPr algn="ctr"/>
            <a:r>
              <a:rPr lang="en-AU" dirty="0" smtClean="0"/>
              <a:t>Bob decrypts key with</a:t>
            </a:r>
          </a:p>
          <a:p>
            <a:pPr marL="342900" indent="-342900">
              <a:buAutoNum type="arabicParenR"/>
            </a:pPr>
            <a:r>
              <a:rPr lang="en-AU" dirty="0" smtClean="0"/>
              <a:t>Bob’s private key</a:t>
            </a:r>
          </a:p>
          <a:p>
            <a:pPr marL="342900" indent="-342900">
              <a:buAutoNum type="arabicParenR"/>
            </a:pPr>
            <a:r>
              <a:rPr lang="en-AU" dirty="0" smtClean="0"/>
              <a:t>Alice’s public key</a:t>
            </a:r>
          </a:p>
        </p:txBody>
      </p:sp>
      <p:grpSp>
        <p:nvGrpSpPr>
          <p:cNvPr id="3" name="Group 17"/>
          <p:cNvGrpSpPr/>
          <p:nvPr/>
        </p:nvGrpSpPr>
        <p:grpSpPr>
          <a:xfrm>
            <a:off x="1357290"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17" name="Flowchart: Delay 16"/>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Smiley Face 14"/>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23" name="TextBox 22"/>
          <p:cNvSpPr txBox="1"/>
          <p:nvPr/>
        </p:nvSpPr>
        <p:spPr>
          <a:xfrm>
            <a:off x="785786" y="2017941"/>
            <a:ext cx="7358114" cy="1477328"/>
          </a:xfrm>
          <a:prstGeom prst="rect">
            <a:avLst/>
          </a:prstGeom>
          <a:noFill/>
        </p:spPr>
        <p:txBody>
          <a:bodyPr wrap="square" rtlCol="0">
            <a:spAutoFit/>
          </a:bodyPr>
          <a:lstStyle/>
          <a:p>
            <a:r>
              <a:rPr lang="en-AU" dirty="0" smtClean="0"/>
              <a:t>Problem: Alice wants to sent Bob a symmetric key to use for communicating with Bob, called a session key.</a:t>
            </a:r>
          </a:p>
          <a:p>
            <a:endParaRPr lang="en-AU" dirty="0" smtClean="0"/>
          </a:p>
          <a:p>
            <a:r>
              <a:rPr lang="en-AU" dirty="0" smtClean="0"/>
              <a:t>(Note, more complex, true negotiation algorithms exist, e.g. </a:t>
            </a:r>
            <a:r>
              <a:rPr lang="en-AU" dirty="0" err="1" smtClean="0"/>
              <a:t>Diffie</a:t>
            </a:r>
            <a:r>
              <a:rPr lang="en-AU" dirty="0" smtClean="0"/>
              <a:t>-Hellman)</a:t>
            </a:r>
            <a:endParaRPr lang="en-AU" dirty="0"/>
          </a:p>
        </p:txBody>
      </p:sp>
      <p:grpSp>
        <p:nvGrpSpPr>
          <p:cNvPr id="4" name="Group 29"/>
          <p:cNvGrpSpPr/>
          <p:nvPr/>
        </p:nvGrpSpPr>
        <p:grpSpPr>
          <a:xfrm>
            <a:off x="6929454"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31" name="Flowchart: Delay 30"/>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32" name="Smiley Face 31"/>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Tree>
    <p:extLst>
      <p:ext uri="{BB962C8B-B14F-4D97-AF65-F5344CB8AC3E}">
        <p14:creationId xmlns:p14="http://schemas.microsoft.com/office/powerpoint/2010/main" val="294920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 Authentication</a:t>
            </a:r>
            <a:endParaRPr lang="en-AU" dirty="0"/>
          </a:p>
        </p:txBody>
      </p:sp>
      <p:sp>
        <p:nvSpPr>
          <p:cNvPr id="9" name="Right Arrow 8"/>
          <p:cNvSpPr/>
          <p:nvPr/>
        </p:nvSpPr>
        <p:spPr>
          <a:xfrm>
            <a:off x="2643174" y="3524042"/>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0" name="TextBox 9"/>
          <p:cNvSpPr txBox="1"/>
          <p:nvPr/>
        </p:nvSpPr>
        <p:spPr>
          <a:xfrm>
            <a:off x="3000364" y="4809926"/>
            <a:ext cx="3214710" cy="923330"/>
          </a:xfrm>
          <a:prstGeom prst="rect">
            <a:avLst/>
          </a:prstGeom>
          <a:noFill/>
        </p:spPr>
        <p:txBody>
          <a:bodyPr wrap="square" rtlCol="0">
            <a:spAutoFit/>
          </a:bodyPr>
          <a:lstStyle/>
          <a:p>
            <a:pPr algn="ctr"/>
            <a:r>
              <a:rPr lang="en-AU" dirty="0" smtClean="0"/>
              <a:t>Bob encrypts nonce with his private key. Alice decrypts it with Bob’s public key.</a:t>
            </a:r>
            <a:endParaRPr lang="en-AU" dirty="0"/>
          </a:p>
        </p:txBody>
      </p:sp>
      <p:grpSp>
        <p:nvGrpSpPr>
          <p:cNvPr id="3" name="Group 17"/>
          <p:cNvGrpSpPr/>
          <p:nvPr/>
        </p:nvGrpSpPr>
        <p:grpSpPr>
          <a:xfrm>
            <a:off x="1357290" y="3381166"/>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17" name="Flowchart: Delay 16"/>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Smiley Face 14"/>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23" name="TextBox 22"/>
          <p:cNvSpPr txBox="1"/>
          <p:nvPr/>
        </p:nvSpPr>
        <p:spPr>
          <a:xfrm>
            <a:off x="785786" y="1952406"/>
            <a:ext cx="7358114" cy="646331"/>
          </a:xfrm>
          <a:prstGeom prst="rect">
            <a:avLst/>
          </a:prstGeom>
          <a:noFill/>
        </p:spPr>
        <p:txBody>
          <a:bodyPr wrap="square" rtlCol="0">
            <a:spAutoFit/>
          </a:bodyPr>
          <a:lstStyle/>
          <a:p>
            <a:r>
              <a:rPr lang="en-AU" dirty="0" smtClean="0"/>
              <a:t>Problem: Alice and wants Bob to prove his identity without being able to impersonate Bob.</a:t>
            </a:r>
            <a:endParaRPr lang="en-AU" dirty="0"/>
          </a:p>
        </p:txBody>
      </p:sp>
      <p:grpSp>
        <p:nvGrpSpPr>
          <p:cNvPr id="4" name="Group 29"/>
          <p:cNvGrpSpPr/>
          <p:nvPr/>
        </p:nvGrpSpPr>
        <p:grpSpPr>
          <a:xfrm>
            <a:off x="6929454" y="3381166"/>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31" name="Flowchart: Delay 30"/>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32" name="Smiley Face 31"/>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14" name="Right Arrow 13"/>
          <p:cNvSpPr/>
          <p:nvPr/>
        </p:nvSpPr>
        <p:spPr>
          <a:xfrm flipH="1">
            <a:off x="2643174" y="4309860"/>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6" name="TextBox 15"/>
          <p:cNvSpPr txBox="1"/>
          <p:nvPr/>
        </p:nvSpPr>
        <p:spPr>
          <a:xfrm>
            <a:off x="3000364" y="2809662"/>
            <a:ext cx="3214710" cy="646331"/>
          </a:xfrm>
          <a:prstGeom prst="rect">
            <a:avLst/>
          </a:prstGeom>
          <a:noFill/>
        </p:spPr>
        <p:txBody>
          <a:bodyPr wrap="square" rtlCol="0">
            <a:spAutoFit/>
          </a:bodyPr>
          <a:lstStyle/>
          <a:p>
            <a:pPr algn="ctr"/>
            <a:r>
              <a:rPr lang="en-AU" dirty="0" smtClean="0"/>
              <a:t>Alice sends Bob a nonce. (number used once).</a:t>
            </a:r>
            <a:endParaRPr lang="en-AU" dirty="0"/>
          </a:p>
        </p:txBody>
      </p:sp>
    </p:spTree>
    <p:extLst>
      <p:ext uri="{BB962C8B-B14F-4D97-AF65-F5344CB8AC3E}">
        <p14:creationId xmlns:p14="http://schemas.microsoft.com/office/powerpoint/2010/main" val="27336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Asymmetric Encryption work?</a:t>
            </a:r>
            <a:endParaRPr lang="en-AU" dirty="0"/>
          </a:p>
        </p:txBody>
      </p:sp>
      <p:sp>
        <p:nvSpPr>
          <p:cNvPr id="3" name="Content Placeholder 2"/>
          <p:cNvSpPr>
            <a:spLocks noGrp="1"/>
          </p:cNvSpPr>
          <p:nvPr>
            <p:ph idx="1"/>
          </p:nvPr>
        </p:nvSpPr>
        <p:spPr/>
        <p:txBody>
          <a:bodyPr/>
          <a:lstStyle/>
          <a:p>
            <a:r>
              <a:rPr lang="en-AU" dirty="0" smtClean="0"/>
              <a:t>Intractable problems = Mathematical operation that is easy in one way but harder in another</a:t>
            </a:r>
          </a:p>
          <a:p>
            <a:r>
              <a:rPr lang="en-AU" dirty="0" smtClean="0"/>
              <a:t>E.g.</a:t>
            </a:r>
          </a:p>
          <a:p>
            <a:pPr lvl="1"/>
            <a:r>
              <a:rPr lang="en-AU" dirty="0" smtClean="0"/>
              <a:t>Factoring numbers (e.g. RSA, DSA)</a:t>
            </a:r>
          </a:p>
          <a:p>
            <a:pPr lvl="1"/>
            <a:r>
              <a:rPr lang="en-AU" dirty="0" smtClean="0"/>
              <a:t>Logarithms (e.g. El </a:t>
            </a:r>
            <a:r>
              <a:rPr lang="en-AU" dirty="0" err="1" smtClean="0"/>
              <a:t>Gamal</a:t>
            </a:r>
            <a:r>
              <a:rPr lang="en-AU" dirty="0" smtClean="0"/>
              <a:t>, ECC)</a:t>
            </a:r>
          </a:p>
          <a:p>
            <a:pPr lvl="1"/>
            <a:r>
              <a:rPr lang="en-AU" dirty="0" smtClean="0"/>
              <a:t>Knapsack (Cracked)</a:t>
            </a:r>
          </a:p>
        </p:txBody>
      </p:sp>
    </p:spTree>
    <p:extLst>
      <p:ext uri="{BB962C8B-B14F-4D97-AF65-F5344CB8AC3E}">
        <p14:creationId xmlns:p14="http://schemas.microsoft.com/office/powerpoint/2010/main" val="128734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a:t>
            </a:r>
            <a:endParaRPr lang="en-AU" dirty="0"/>
          </a:p>
        </p:txBody>
      </p:sp>
      <p:sp>
        <p:nvSpPr>
          <p:cNvPr id="3" name="Content Placeholder 2"/>
          <p:cNvSpPr>
            <a:spLocks noGrp="1"/>
          </p:cNvSpPr>
          <p:nvPr>
            <p:ph idx="1"/>
          </p:nvPr>
        </p:nvSpPr>
        <p:spPr/>
        <p:txBody>
          <a:bodyPr>
            <a:normAutofit lnSpcReduction="10000"/>
          </a:bodyPr>
          <a:lstStyle/>
          <a:p>
            <a:r>
              <a:rPr lang="en-AU" dirty="0" err="1" smtClean="0"/>
              <a:t>Rivest</a:t>
            </a:r>
            <a:r>
              <a:rPr lang="en-AU" dirty="0" smtClean="0"/>
              <a:t> Shamir </a:t>
            </a:r>
            <a:r>
              <a:rPr lang="en-AU" dirty="0" err="1" smtClean="0"/>
              <a:t>Adleman</a:t>
            </a:r>
            <a:r>
              <a:rPr lang="en-AU" dirty="0" smtClean="0"/>
              <a:t> (RSA)</a:t>
            </a:r>
          </a:p>
          <a:p>
            <a:pPr lvl="1"/>
            <a:r>
              <a:rPr lang="en-AU" dirty="0" smtClean="0"/>
              <a:t>?</a:t>
            </a:r>
          </a:p>
          <a:p>
            <a:pPr lvl="1"/>
            <a:endParaRPr lang="en-AU" dirty="0"/>
          </a:p>
          <a:p>
            <a:pPr marL="457200" lvl="1" indent="0">
              <a:buNone/>
            </a:pPr>
            <a:r>
              <a:rPr lang="en-AU" dirty="0" smtClean="0"/>
              <a:t/>
            </a:r>
            <a:br>
              <a:rPr lang="en-AU" dirty="0" smtClean="0"/>
            </a:br>
            <a:endParaRPr lang="en-AU" dirty="0" smtClean="0"/>
          </a:p>
          <a:p>
            <a:pPr lvl="1"/>
            <a:endParaRPr lang="en-AU" dirty="0"/>
          </a:p>
          <a:p>
            <a:pPr lvl="1"/>
            <a:endParaRPr lang="en-AU" dirty="0" smtClean="0"/>
          </a:p>
          <a:p>
            <a:pPr marL="457200" lvl="1" indent="0">
              <a:buNone/>
            </a:pPr>
            <a:r>
              <a:rPr lang="en-AU" dirty="0"/>
              <a:t/>
            </a:r>
            <a:br>
              <a:rPr lang="en-AU" dirty="0"/>
            </a:br>
            <a:endParaRPr lang="en-AU" dirty="0" smtClean="0"/>
          </a:p>
          <a:p>
            <a:pPr lvl="1">
              <a:buNone/>
            </a:pPr>
            <a:endParaRPr lang="en-AU" dirty="0" smtClean="0"/>
          </a:p>
          <a:p>
            <a:endParaRPr lang="en-AU" dirty="0" smtClean="0"/>
          </a:p>
          <a:p>
            <a:endParaRPr lang="en-AU" dirty="0"/>
          </a:p>
        </p:txBody>
      </p:sp>
    </p:spTree>
    <p:extLst>
      <p:ext uri="{BB962C8B-B14F-4D97-AF65-F5344CB8AC3E}">
        <p14:creationId xmlns:p14="http://schemas.microsoft.com/office/powerpoint/2010/main" val="266180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a:t>
            </a:r>
            <a:endParaRPr lang="en-AU" dirty="0"/>
          </a:p>
        </p:txBody>
      </p:sp>
      <p:sp>
        <p:nvSpPr>
          <p:cNvPr id="3" name="Content Placeholder 2"/>
          <p:cNvSpPr>
            <a:spLocks noGrp="1"/>
          </p:cNvSpPr>
          <p:nvPr>
            <p:ph idx="1"/>
          </p:nvPr>
        </p:nvSpPr>
        <p:spPr/>
        <p:txBody>
          <a:bodyPr>
            <a:normAutofit lnSpcReduction="10000"/>
          </a:bodyPr>
          <a:lstStyle/>
          <a:p>
            <a:r>
              <a:rPr lang="en-AU" dirty="0" err="1" smtClean="0"/>
              <a:t>Rivest</a:t>
            </a:r>
            <a:r>
              <a:rPr lang="en-AU" dirty="0" smtClean="0"/>
              <a:t> Shamir </a:t>
            </a:r>
            <a:r>
              <a:rPr lang="en-AU" dirty="0" err="1" smtClean="0"/>
              <a:t>Adleman</a:t>
            </a:r>
            <a:r>
              <a:rPr lang="en-AU" dirty="0" smtClean="0"/>
              <a:t> (RSA)</a:t>
            </a:r>
          </a:p>
          <a:p>
            <a:pPr lvl="1"/>
            <a:r>
              <a:rPr lang="en-AU" dirty="0" smtClean="0"/>
              <a:t>General purpose asymmetric algorithm</a:t>
            </a:r>
          </a:p>
          <a:p>
            <a:pPr lvl="1"/>
            <a:r>
              <a:rPr lang="en-AU" dirty="0" smtClean="0"/>
              <a:t>Factorization based</a:t>
            </a:r>
          </a:p>
          <a:p>
            <a:pPr lvl="1"/>
            <a:r>
              <a:rPr lang="en-AU" dirty="0" smtClean="0"/>
              <a:t>Uses very large keys, e.g. 512 bit, 1024 bit, 2048 bit (arbitrary key size)</a:t>
            </a:r>
          </a:p>
          <a:p>
            <a:pPr lvl="1"/>
            <a:r>
              <a:rPr lang="en-AU" dirty="0" smtClean="0"/>
              <a:t>Widely used</a:t>
            </a:r>
          </a:p>
          <a:p>
            <a:pPr lvl="1"/>
            <a:r>
              <a:rPr lang="en-AU" dirty="0" smtClean="0"/>
              <a:t>Slow</a:t>
            </a:r>
          </a:p>
          <a:p>
            <a:pPr lvl="1"/>
            <a:r>
              <a:rPr lang="en-AU" dirty="0" smtClean="0"/>
              <a:t>Example of Key Generation, Encryption and Decryption at the end of presentation</a:t>
            </a:r>
          </a:p>
          <a:p>
            <a:pPr lvl="1">
              <a:buNone/>
            </a:pPr>
            <a:endParaRPr lang="en-AU" dirty="0" smtClean="0"/>
          </a:p>
          <a:p>
            <a:endParaRPr lang="en-AU" dirty="0" smtClean="0"/>
          </a:p>
          <a:p>
            <a:endParaRPr lang="en-AU" dirty="0"/>
          </a:p>
        </p:txBody>
      </p:sp>
    </p:spTree>
    <p:extLst>
      <p:ext uri="{BB962C8B-B14F-4D97-AF65-F5344CB8AC3E}">
        <p14:creationId xmlns:p14="http://schemas.microsoft.com/office/powerpoint/2010/main" val="202692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use Cryptography?</a:t>
            </a:r>
            <a:endParaRPr lang="en-AU" dirty="0"/>
          </a:p>
        </p:txBody>
      </p:sp>
      <p:sp>
        <p:nvSpPr>
          <p:cNvPr id="3" name="Content Placeholder 2"/>
          <p:cNvSpPr>
            <a:spLocks noGrp="1"/>
          </p:cNvSpPr>
          <p:nvPr>
            <p:ph idx="1"/>
          </p:nvPr>
        </p:nvSpPr>
        <p:spPr/>
        <p:txBody>
          <a:bodyPr/>
          <a:lstStyle/>
          <a:p>
            <a:r>
              <a:rPr lang="en-AU" dirty="0" smtClean="0"/>
              <a:t>Confidentiality</a:t>
            </a:r>
          </a:p>
          <a:p>
            <a:r>
              <a:rPr lang="en-AU" dirty="0" smtClean="0"/>
              <a:t>Integrity</a:t>
            </a:r>
          </a:p>
          <a:p>
            <a:r>
              <a:rPr lang="en-AU" dirty="0" smtClean="0"/>
              <a:t>Authenticity</a:t>
            </a:r>
          </a:p>
          <a:p>
            <a:r>
              <a:rPr lang="en-AU" dirty="0" smtClean="0"/>
              <a:t>Non-repudiation</a:t>
            </a:r>
          </a:p>
          <a:p>
            <a:endParaRPr lang="en-AU" dirty="0" smtClean="0"/>
          </a:p>
          <a:p>
            <a:r>
              <a:rPr lang="en-AU" dirty="0" smtClean="0"/>
              <a:t>Foundation for Authentication and Access Control</a:t>
            </a:r>
          </a:p>
        </p:txBody>
      </p:sp>
    </p:spTree>
    <p:extLst>
      <p:ext uri="{BB962C8B-B14F-4D97-AF65-F5344CB8AC3E}">
        <p14:creationId xmlns:p14="http://schemas.microsoft.com/office/powerpoint/2010/main" val="111792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Algorithm</a:t>
            </a:r>
          </a:p>
          <a:p>
            <a:pPr lvl="1"/>
            <a:r>
              <a:rPr lang="en-AU" dirty="0" smtClean="0"/>
              <a:t>?</a:t>
            </a:r>
          </a:p>
          <a:p>
            <a:pPr marL="457200" lvl="1" indent="0">
              <a:buNone/>
            </a:pPr>
            <a:r>
              <a:rPr lang="en-AU" dirty="0"/>
              <a:t/>
            </a:r>
            <a:br>
              <a:rPr lang="en-AU" dirty="0"/>
            </a:br>
            <a:endParaRPr lang="en-AU" dirty="0" smtClean="0"/>
          </a:p>
          <a:p>
            <a:r>
              <a:rPr lang="en-AU" dirty="0" err="1" smtClean="0"/>
              <a:t>Diffie</a:t>
            </a:r>
            <a:r>
              <a:rPr lang="en-AU" dirty="0" smtClean="0"/>
              <a:t>-Hellman</a:t>
            </a:r>
          </a:p>
          <a:p>
            <a:pPr lvl="1"/>
            <a:r>
              <a:rPr lang="en-AU" dirty="0" smtClean="0"/>
              <a:t>?</a:t>
            </a:r>
          </a:p>
          <a:p>
            <a:pPr lvl="1"/>
            <a:endParaRPr lang="en-AU" dirty="0"/>
          </a:p>
          <a:p>
            <a:pPr marL="457200" lvl="1" indent="0">
              <a:buNone/>
            </a:pPr>
            <a:r>
              <a:rPr lang="en-AU" dirty="0" smtClean="0"/>
              <a:t> </a:t>
            </a:r>
          </a:p>
        </p:txBody>
      </p:sp>
    </p:spTree>
    <p:extLst>
      <p:ext uri="{BB962C8B-B14F-4D97-AF65-F5344CB8AC3E}">
        <p14:creationId xmlns:p14="http://schemas.microsoft.com/office/powerpoint/2010/main" val="421115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Algorithm</a:t>
            </a:r>
          </a:p>
          <a:p>
            <a:pPr lvl="1"/>
            <a:r>
              <a:rPr lang="en-AU" dirty="0" smtClean="0"/>
              <a:t>Factorization based</a:t>
            </a:r>
          </a:p>
          <a:p>
            <a:pPr lvl="1"/>
            <a:r>
              <a:rPr lang="en-AU" dirty="0" smtClean="0"/>
              <a:t>Similar to RSA but for Digital Signatures only (see later)</a:t>
            </a:r>
          </a:p>
          <a:p>
            <a:r>
              <a:rPr lang="en-AU" dirty="0" err="1" smtClean="0"/>
              <a:t>Diffie</a:t>
            </a:r>
            <a:r>
              <a:rPr lang="en-AU" dirty="0" smtClean="0"/>
              <a:t>-Hellman</a:t>
            </a:r>
          </a:p>
          <a:p>
            <a:pPr lvl="1"/>
            <a:r>
              <a:rPr lang="en-AU" dirty="0" smtClean="0"/>
              <a:t>Factorization based</a:t>
            </a:r>
          </a:p>
          <a:p>
            <a:pPr lvl="1"/>
            <a:r>
              <a:rPr lang="en-AU" dirty="0" smtClean="0"/>
              <a:t>Key negotiation only</a:t>
            </a:r>
          </a:p>
          <a:p>
            <a:pPr lvl="1"/>
            <a:r>
              <a:rPr lang="en-AU" dirty="0" smtClean="0"/>
              <a:t>First public key algorithm (published in 1976)</a:t>
            </a:r>
          </a:p>
        </p:txBody>
      </p:sp>
    </p:spTree>
    <p:extLst>
      <p:ext uri="{BB962C8B-B14F-4D97-AF65-F5344CB8AC3E}">
        <p14:creationId xmlns:p14="http://schemas.microsoft.com/office/powerpoint/2010/main" val="36435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smtClean="0"/>
              <a:t>Elliptic Curve Cryptography (ECC)</a:t>
            </a:r>
          </a:p>
          <a:p>
            <a:pPr lvl="1"/>
            <a:r>
              <a:rPr lang="en-AU" dirty="0" smtClean="0"/>
              <a:t>?</a:t>
            </a:r>
          </a:p>
          <a:p>
            <a:pPr lvl="1"/>
            <a:endParaRPr lang="en-AU" dirty="0"/>
          </a:p>
        </p:txBody>
      </p:sp>
    </p:spTree>
    <p:extLst>
      <p:ext uri="{BB962C8B-B14F-4D97-AF65-F5344CB8AC3E}">
        <p14:creationId xmlns:p14="http://schemas.microsoft.com/office/powerpoint/2010/main" val="353969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smtClean="0"/>
              <a:t>Elliptic Curve Cryptography (ECC)</a:t>
            </a:r>
          </a:p>
          <a:p>
            <a:pPr lvl="1"/>
            <a:r>
              <a:rPr lang="en-AU" dirty="0" smtClean="0"/>
              <a:t>Logarithm based</a:t>
            </a:r>
          </a:p>
          <a:p>
            <a:pPr lvl="1"/>
            <a:r>
              <a:rPr lang="en-AU" dirty="0" smtClean="0"/>
              <a:t>160 bit ECC key offers similar protection to 1024 bit RSA key</a:t>
            </a:r>
          </a:p>
          <a:p>
            <a:pPr lvl="1"/>
            <a:r>
              <a:rPr lang="en-AU" dirty="0" smtClean="0"/>
              <a:t>Much faster than RSA. Good for slower devices (e.g. Embedded, PDAs).</a:t>
            </a:r>
          </a:p>
          <a:p>
            <a:pPr lvl="1"/>
            <a:r>
              <a:rPr lang="en-AU" dirty="0" smtClean="0"/>
              <a:t>New and not widely adopted ... but watch this space!</a:t>
            </a:r>
          </a:p>
          <a:p>
            <a:pPr lvl="1"/>
            <a:endParaRPr lang="en-AU" dirty="0"/>
          </a:p>
        </p:txBody>
      </p:sp>
    </p:spTree>
    <p:extLst>
      <p:ext uri="{BB962C8B-B14F-4D97-AF65-F5344CB8AC3E}">
        <p14:creationId xmlns:p14="http://schemas.microsoft.com/office/powerpoint/2010/main" val="260011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err="1" smtClean="0"/>
              <a:t>Elgamal</a:t>
            </a:r>
            <a:endParaRPr lang="en-AU" dirty="0" smtClean="0"/>
          </a:p>
          <a:p>
            <a:pPr lvl="1"/>
            <a:r>
              <a:rPr lang="en-AU" dirty="0" smtClean="0"/>
              <a:t>?</a:t>
            </a:r>
            <a:endParaRPr lang="en-AU" dirty="0"/>
          </a:p>
        </p:txBody>
      </p:sp>
    </p:spTree>
    <p:extLst>
      <p:ext uri="{BB962C8B-B14F-4D97-AF65-F5344CB8AC3E}">
        <p14:creationId xmlns:p14="http://schemas.microsoft.com/office/powerpoint/2010/main" val="168087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err="1" smtClean="0"/>
              <a:t>Elgamal</a:t>
            </a:r>
            <a:endParaRPr lang="en-AU" dirty="0" smtClean="0"/>
          </a:p>
          <a:p>
            <a:pPr lvl="1"/>
            <a:r>
              <a:rPr lang="en-AU" dirty="0" smtClean="0"/>
              <a:t>Logarithm based</a:t>
            </a:r>
          </a:p>
          <a:p>
            <a:pPr lvl="1"/>
            <a:r>
              <a:rPr lang="en-AU" dirty="0" smtClean="0"/>
              <a:t>Ciphertext is twice the length of plaintext</a:t>
            </a:r>
          </a:p>
          <a:p>
            <a:pPr lvl="1"/>
            <a:r>
              <a:rPr lang="en-AU" dirty="0" smtClean="0"/>
              <a:t>Not widely adopted</a:t>
            </a:r>
            <a:endParaRPr lang="en-AU" dirty="0"/>
          </a:p>
        </p:txBody>
      </p:sp>
    </p:spTree>
    <p:extLst>
      <p:ext uri="{BB962C8B-B14F-4D97-AF65-F5344CB8AC3E}">
        <p14:creationId xmlns:p14="http://schemas.microsoft.com/office/powerpoint/2010/main" val="214518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Strengths of </a:t>
            </a:r>
            <a:br>
              <a:rPr lang="en-AU" dirty="0" smtClean="0"/>
            </a:br>
            <a:r>
              <a:rPr lang="en-AU" dirty="0" smtClean="0"/>
              <a:t>Asymmetric Cryptography</a:t>
            </a:r>
            <a:endParaRPr lang="en-AU" dirty="0"/>
          </a:p>
        </p:txBody>
      </p:sp>
      <p:sp>
        <p:nvSpPr>
          <p:cNvPr id="3" name="Content Placeholder 2"/>
          <p:cNvSpPr>
            <a:spLocks noGrp="1"/>
          </p:cNvSpPr>
          <p:nvPr>
            <p:ph idx="1"/>
          </p:nvPr>
        </p:nvSpPr>
        <p:spPr/>
        <p:txBody>
          <a:bodyPr>
            <a:normAutofit lnSpcReduction="10000"/>
          </a:bodyPr>
          <a:lstStyle/>
          <a:p>
            <a:r>
              <a:rPr lang="en-AU" dirty="0" smtClean="0"/>
              <a:t>Non-impersonation (i.e. Message can be decrypted without private key)</a:t>
            </a:r>
          </a:p>
          <a:p>
            <a:r>
              <a:rPr lang="en-AU" dirty="0" smtClean="0"/>
              <a:t>Authentication (i.e. Much simpler key management than with symmetric keys)</a:t>
            </a:r>
          </a:p>
          <a:p>
            <a:r>
              <a:rPr lang="en-AU" dirty="0" smtClean="0"/>
              <a:t>Integrity (e.g. As part of a digital signature, will talk about later)</a:t>
            </a:r>
          </a:p>
          <a:p>
            <a:r>
              <a:rPr lang="en-AU" dirty="0" smtClean="0"/>
              <a:t>Non-repudiation (i.e. Only owner knows private key)</a:t>
            </a:r>
            <a:endParaRPr lang="en-AU" dirty="0"/>
          </a:p>
        </p:txBody>
      </p:sp>
    </p:spTree>
    <p:extLst>
      <p:ext uri="{BB962C8B-B14F-4D97-AF65-F5344CB8AC3E}">
        <p14:creationId xmlns:p14="http://schemas.microsoft.com/office/powerpoint/2010/main" val="21080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Weaknesses of </a:t>
            </a:r>
            <a:br>
              <a:rPr lang="en-AU" dirty="0" smtClean="0"/>
            </a:br>
            <a:r>
              <a:rPr lang="en-AU" dirty="0" smtClean="0"/>
              <a:t>Asymmetric Encryption</a:t>
            </a:r>
            <a:endParaRPr lang="en-AU" dirty="0"/>
          </a:p>
        </p:txBody>
      </p:sp>
      <p:sp>
        <p:nvSpPr>
          <p:cNvPr id="3" name="Content Placeholder 2"/>
          <p:cNvSpPr>
            <a:spLocks noGrp="1"/>
          </p:cNvSpPr>
          <p:nvPr>
            <p:ph idx="1"/>
          </p:nvPr>
        </p:nvSpPr>
        <p:spPr/>
        <p:txBody>
          <a:bodyPr/>
          <a:lstStyle/>
          <a:p>
            <a:r>
              <a:rPr lang="en-AU" dirty="0" smtClean="0"/>
              <a:t>Slow</a:t>
            </a:r>
          </a:p>
          <a:p>
            <a:r>
              <a:rPr lang="en-AU" dirty="0" smtClean="0"/>
              <a:t>Slow</a:t>
            </a:r>
          </a:p>
          <a:p>
            <a:r>
              <a:rPr lang="en-AU" dirty="0" smtClean="0"/>
              <a:t>Slow</a:t>
            </a:r>
          </a:p>
          <a:p>
            <a:r>
              <a:rPr lang="en-AU" dirty="0" smtClean="0"/>
              <a:t>Slow</a:t>
            </a:r>
          </a:p>
          <a:p>
            <a:r>
              <a:rPr lang="en-AU" dirty="0" smtClean="0"/>
              <a:t>Slow</a:t>
            </a:r>
          </a:p>
          <a:p>
            <a:r>
              <a:rPr lang="en-AU" dirty="0" smtClean="0"/>
              <a:t>Slow</a:t>
            </a:r>
          </a:p>
          <a:p>
            <a:r>
              <a:rPr lang="en-AU" dirty="0" smtClean="0"/>
              <a:t>... did I mention it was slow?</a:t>
            </a:r>
            <a:endParaRPr lang="en-AU" dirty="0"/>
          </a:p>
        </p:txBody>
      </p:sp>
    </p:spTree>
    <p:extLst>
      <p:ext uri="{BB962C8B-B14F-4D97-AF65-F5344CB8AC3E}">
        <p14:creationId xmlns:p14="http://schemas.microsoft.com/office/powerpoint/2010/main" val="218499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Asymmetric Encryption Summary</a:t>
            </a:r>
            <a:endParaRPr lang="en-AU" dirty="0"/>
          </a:p>
        </p:txBody>
      </p:sp>
      <p:sp>
        <p:nvSpPr>
          <p:cNvPr id="3" name="Content Placeholder 2"/>
          <p:cNvSpPr>
            <a:spLocks noGrp="1"/>
          </p:cNvSpPr>
          <p:nvPr>
            <p:ph idx="1"/>
          </p:nvPr>
        </p:nvSpPr>
        <p:spPr/>
        <p:txBody>
          <a:bodyPr/>
          <a:lstStyle/>
          <a:p>
            <a:r>
              <a:rPr lang="en-AU" dirty="0" smtClean="0"/>
              <a:t>Key pairs, Public/private keys</a:t>
            </a:r>
          </a:p>
          <a:p>
            <a:r>
              <a:rPr lang="en-AU" dirty="0" smtClean="0"/>
              <a:t>Algorithms use intractable problems</a:t>
            </a:r>
          </a:p>
          <a:p>
            <a:r>
              <a:rPr lang="en-AU" dirty="0" smtClean="0"/>
              <a:t>Use for everything except for confidentiality</a:t>
            </a:r>
          </a:p>
          <a:p>
            <a:r>
              <a:rPr lang="en-AU" dirty="0" smtClean="0"/>
              <a:t>Factoring (RSA) versus Logarithms (ECC, </a:t>
            </a:r>
            <a:r>
              <a:rPr lang="en-AU" dirty="0" err="1" smtClean="0"/>
              <a:t>Elgamal</a:t>
            </a:r>
            <a:r>
              <a:rPr lang="en-AU" dirty="0" smtClean="0"/>
              <a:t>) versus Knapsack (all broken)</a:t>
            </a:r>
          </a:p>
          <a:p>
            <a:endParaRPr lang="en-AU" dirty="0" smtClean="0"/>
          </a:p>
          <a:p>
            <a:pPr>
              <a:buNone/>
            </a:pPr>
            <a:endParaRPr lang="en-AU" dirty="0" smtClean="0"/>
          </a:p>
        </p:txBody>
      </p:sp>
    </p:spTree>
    <p:extLst>
      <p:ext uri="{BB962C8B-B14F-4D97-AF65-F5344CB8AC3E}">
        <p14:creationId xmlns:p14="http://schemas.microsoft.com/office/powerpoint/2010/main" val="53769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Asymmetric Encryption </a:t>
            </a:r>
            <a:br>
              <a:rPr lang="en-AU" dirty="0" smtClean="0"/>
            </a:br>
            <a:r>
              <a:rPr lang="en-AU" dirty="0" smtClean="0"/>
              <a:t>Sample Questions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55326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 of Cryptography</a:t>
            </a:r>
            <a:endParaRPr lang="en-AU" dirty="0"/>
          </a:p>
        </p:txBody>
      </p:sp>
      <p:sp>
        <p:nvSpPr>
          <p:cNvPr id="5" name="Content Placeholder 2"/>
          <p:cNvSpPr txBox="1">
            <a:spLocks/>
          </p:cNvSpPr>
          <p:nvPr/>
        </p:nvSpPr>
        <p:spPr>
          <a:xfrm>
            <a:off x="446856" y="1772816"/>
            <a:ext cx="8229600" cy="748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647DB6"/>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647DB6"/>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647DB6"/>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dirty="0" smtClean="0"/>
              <a:t>How strong should cryptography be?</a:t>
            </a:r>
          </a:p>
        </p:txBody>
      </p:sp>
    </p:spTree>
    <p:extLst>
      <p:ext uri="{BB962C8B-B14F-4D97-AF65-F5344CB8AC3E}">
        <p14:creationId xmlns:p14="http://schemas.microsoft.com/office/powerpoint/2010/main" val="148252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Sample Question 1</a:t>
            </a:r>
            <a:endParaRPr lang="en-AU" dirty="0"/>
          </a:p>
        </p:txBody>
      </p:sp>
      <p:sp>
        <p:nvSpPr>
          <p:cNvPr id="5" name="Content Placeholder 4"/>
          <p:cNvSpPr>
            <a:spLocks noGrp="1"/>
          </p:cNvSpPr>
          <p:nvPr>
            <p:ph idx="1"/>
          </p:nvPr>
        </p:nvSpPr>
        <p:spPr/>
        <p:txBody>
          <a:bodyPr>
            <a:normAutofit fontScale="92500" lnSpcReduction="10000"/>
          </a:bodyPr>
          <a:lstStyle/>
          <a:p>
            <a:pPr>
              <a:buNone/>
            </a:pPr>
            <a:r>
              <a:rPr lang="en-AU" sz="2900" dirty="0" smtClean="0"/>
              <a:t>	Alice is sending a message to Bob. </a:t>
            </a:r>
            <a:r>
              <a:rPr lang="en-AU" sz="2900" dirty="0"/>
              <a:t>Alice wants to use public key cryptography to ensure only Bob can read it and </a:t>
            </a:r>
            <a:r>
              <a:rPr lang="en-AU" sz="2900" dirty="0" smtClean="0"/>
              <a:t>only </a:t>
            </a:r>
            <a:r>
              <a:rPr lang="en-AU" sz="2900" dirty="0"/>
              <a:t>she could have sent </a:t>
            </a:r>
            <a:r>
              <a:rPr lang="en-AU" sz="2900" dirty="0" smtClean="0"/>
              <a:t>it. </a:t>
            </a:r>
            <a:r>
              <a:rPr lang="en-AU" sz="2900" dirty="0" smtClean="0"/>
              <a:t>Bob performs two decryptions using what keys?</a:t>
            </a:r>
          </a:p>
          <a:p>
            <a:pPr>
              <a:buNone/>
            </a:pPr>
            <a:endParaRPr lang="en-AU" sz="2900" dirty="0" smtClean="0"/>
          </a:p>
          <a:p>
            <a:pPr>
              <a:buNone/>
            </a:pPr>
            <a:r>
              <a:rPr lang="en-AU" sz="2900" dirty="0" smtClean="0"/>
              <a:t>	A) Bob’s public key and Alice’s public key</a:t>
            </a:r>
          </a:p>
          <a:p>
            <a:pPr>
              <a:buNone/>
            </a:pPr>
            <a:r>
              <a:rPr lang="en-AU" sz="2900" dirty="0" smtClean="0"/>
              <a:t>	B) Bob’s public key and Alice’s private key</a:t>
            </a:r>
          </a:p>
          <a:p>
            <a:pPr>
              <a:buNone/>
            </a:pPr>
            <a:r>
              <a:rPr lang="en-AU" sz="2900" dirty="0" smtClean="0"/>
              <a:t>	C) Bob’s private key and Alice’s public key</a:t>
            </a:r>
          </a:p>
          <a:p>
            <a:pPr>
              <a:buNone/>
            </a:pPr>
            <a:r>
              <a:rPr lang="en-AU" sz="2900" dirty="0" smtClean="0"/>
              <a:t>	D) Bob’s private key and Alice’s private key</a:t>
            </a:r>
          </a:p>
        </p:txBody>
      </p:sp>
    </p:spTree>
    <p:extLst>
      <p:ext uri="{BB962C8B-B14F-4D97-AF65-F5344CB8AC3E}">
        <p14:creationId xmlns:p14="http://schemas.microsoft.com/office/powerpoint/2010/main" val="10625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5" name="Content Placeholder 4"/>
          <p:cNvSpPr>
            <a:spLocks noGrp="1"/>
          </p:cNvSpPr>
          <p:nvPr>
            <p:ph idx="1"/>
          </p:nvPr>
        </p:nvSpPr>
        <p:spPr/>
        <p:txBody>
          <a:bodyPr>
            <a:normAutofit fontScale="92500" lnSpcReduction="10000"/>
          </a:bodyPr>
          <a:lstStyle/>
          <a:p>
            <a:pPr>
              <a:buNone/>
            </a:pPr>
            <a:r>
              <a:rPr lang="en-AU" sz="2900" dirty="0" smtClean="0"/>
              <a:t>	Alice is sending a message to Bob. Alice wants to </a:t>
            </a:r>
            <a:r>
              <a:rPr lang="en-AU" sz="2900" dirty="0" smtClean="0"/>
              <a:t>use </a:t>
            </a:r>
            <a:r>
              <a:rPr lang="en-AU" sz="2900" dirty="0"/>
              <a:t>public key cryptography </a:t>
            </a:r>
            <a:r>
              <a:rPr lang="en-AU" sz="2900" dirty="0" smtClean="0"/>
              <a:t>to ensure </a:t>
            </a:r>
            <a:r>
              <a:rPr lang="en-AU" sz="2900" dirty="0" smtClean="0"/>
              <a:t>only </a:t>
            </a:r>
            <a:r>
              <a:rPr lang="en-AU" sz="2900" dirty="0" smtClean="0"/>
              <a:t>Bob can read it and </a:t>
            </a:r>
            <a:r>
              <a:rPr lang="en-AU" sz="2900" dirty="0" smtClean="0"/>
              <a:t>only </a:t>
            </a:r>
            <a:r>
              <a:rPr lang="en-AU" sz="2900" dirty="0" smtClean="0"/>
              <a:t>she </a:t>
            </a:r>
            <a:r>
              <a:rPr lang="en-AU" sz="2900" dirty="0"/>
              <a:t>could have sent </a:t>
            </a:r>
            <a:r>
              <a:rPr lang="en-AU" sz="2900" dirty="0" smtClean="0"/>
              <a:t>it. </a:t>
            </a:r>
            <a:r>
              <a:rPr lang="en-AU" sz="2900" dirty="0" smtClean="0"/>
              <a:t>Bob performs two decryptions using what keys?</a:t>
            </a:r>
          </a:p>
          <a:p>
            <a:pPr>
              <a:buNone/>
            </a:pPr>
            <a:endParaRPr lang="en-AU" sz="2900" dirty="0" smtClean="0"/>
          </a:p>
          <a:p>
            <a:pPr>
              <a:buNone/>
            </a:pPr>
            <a:r>
              <a:rPr lang="en-AU" sz="2900" dirty="0" smtClean="0"/>
              <a:t>	A) Bob’s public key and Alice’s public key</a:t>
            </a:r>
          </a:p>
          <a:p>
            <a:pPr>
              <a:buNone/>
            </a:pPr>
            <a:r>
              <a:rPr lang="en-AU" sz="2900" dirty="0" smtClean="0"/>
              <a:t>	B) Bob’s public key and Alice’s private key</a:t>
            </a:r>
          </a:p>
          <a:p>
            <a:pPr>
              <a:buNone/>
            </a:pPr>
            <a:r>
              <a:rPr lang="en-AU" sz="2900" b="1" dirty="0" smtClean="0">
                <a:solidFill>
                  <a:schemeClr val="accent2"/>
                </a:solidFill>
              </a:rPr>
              <a:t>	C) Bob’s private key and Alice’s public key</a:t>
            </a:r>
          </a:p>
          <a:p>
            <a:pPr>
              <a:buNone/>
            </a:pPr>
            <a:r>
              <a:rPr lang="en-AU" sz="2900" dirty="0" smtClean="0"/>
              <a:t>	D) Bob’s private key and Alice’s private key</a:t>
            </a:r>
          </a:p>
        </p:txBody>
      </p:sp>
    </p:spTree>
    <p:extLst>
      <p:ext uri="{BB962C8B-B14F-4D97-AF65-F5344CB8AC3E}">
        <p14:creationId xmlns:p14="http://schemas.microsoft.com/office/powerpoint/2010/main" val="297940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Jason is looking at the ciphertext for plaintext encrypted with a public key algorithm. Which of the following is </a:t>
            </a:r>
            <a:r>
              <a:rPr lang="en-AU" b="1" dirty="0" smtClean="0"/>
              <a:t>NOT</a:t>
            </a:r>
            <a:r>
              <a:rPr lang="en-AU" dirty="0" smtClean="0"/>
              <a:t> true?</a:t>
            </a:r>
          </a:p>
          <a:p>
            <a:pPr>
              <a:buNone/>
            </a:pPr>
            <a:endParaRPr lang="en-AU" dirty="0" smtClean="0"/>
          </a:p>
          <a:p>
            <a:pPr>
              <a:buNone/>
            </a:pPr>
            <a:r>
              <a:rPr lang="en-AU" dirty="0" smtClean="0"/>
              <a:t>	A) It could have been encrypted using </a:t>
            </a:r>
            <a:r>
              <a:rPr lang="en-AU" dirty="0" err="1" smtClean="0"/>
              <a:t>Diffie</a:t>
            </a:r>
            <a:r>
              <a:rPr lang="en-AU" dirty="0" smtClean="0"/>
              <a:t>-Hellman because it is a general purpose algorithm.</a:t>
            </a:r>
          </a:p>
          <a:p>
            <a:pPr>
              <a:buNone/>
            </a:pPr>
            <a:r>
              <a:rPr lang="en-AU" dirty="0" smtClean="0"/>
              <a:t>	B) It could not have been encrypted using </a:t>
            </a:r>
            <a:r>
              <a:rPr lang="en-AU" dirty="0" err="1" smtClean="0"/>
              <a:t>Diffie</a:t>
            </a:r>
            <a:r>
              <a:rPr lang="en-AU" dirty="0" smtClean="0"/>
              <a:t>-Hellman because it is only used for Key Negotiation.</a:t>
            </a:r>
          </a:p>
          <a:p>
            <a:pPr>
              <a:buNone/>
            </a:pPr>
            <a:r>
              <a:rPr lang="en-AU" dirty="0" smtClean="0"/>
              <a:t>	C) Since the ciphertext is twice the size of the plaintext, it has probably been encrypted with </a:t>
            </a:r>
            <a:r>
              <a:rPr lang="en-AU" dirty="0" err="1" smtClean="0"/>
              <a:t>Elgamal</a:t>
            </a:r>
            <a:r>
              <a:rPr lang="en-AU" dirty="0" smtClean="0"/>
              <a:t>.</a:t>
            </a:r>
          </a:p>
          <a:p>
            <a:pPr>
              <a:buNone/>
            </a:pPr>
            <a:r>
              <a:rPr lang="en-AU" dirty="0" smtClean="0"/>
              <a:t>	D) Both B and C</a:t>
            </a:r>
          </a:p>
          <a:p>
            <a:pPr>
              <a:buNone/>
            </a:pPr>
            <a:endParaRPr lang="en-AU" dirty="0" smtClean="0"/>
          </a:p>
          <a:p>
            <a:pPr>
              <a:buNone/>
            </a:pPr>
            <a:endParaRPr lang="en-AU" dirty="0"/>
          </a:p>
        </p:txBody>
      </p:sp>
    </p:spTree>
    <p:extLst>
      <p:ext uri="{BB962C8B-B14F-4D97-AF65-F5344CB8AC3E}">
        <p14:creationId xmlns:p14="http://schemas.microsoft.com/office/powerpoint/2010/main" val="371247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Jason is looking at the ciphertext for plaintext encrypted with a public key algorithm. Which of the following is </a:t>
            </a:r>
            <a:r>
              <a:rPr lang="en-AU" b="1" dirty="0" smtClean="0"/>
              <a:t>NOT</a:t>
            </a:r>
            <a:r>
              <a:rPr lang="en-AU" dirty="0" smtClean="0"/>
              <a:t> true?</a:t>
            </a:r>
          </a:p>
          <a:p>
            <a:pPr>
              <a:buNone/>
            </a:pPr>
            <a:endParaRPr lang="en-AU" dirty="0" smtClean="0"/>
          </a:p>
          <a:p>
            <a:pPr>
              <a:buNone/>
            </a:pPr>
            <a:r>
              <a:rPr lang="en-AU" dirty="0" smtClean="0"/>
              <a:t>	</a:t>
            </a:r>
            <a:r>
              <a:rPr lang="en-AU" b="1" dirty="0" smtClean="0">
                <a:solidFill>
                  <a:schemeClr val="accent2"/>
                </a:solidFill>
              </a:rPr>
              <a:t>A) It could have been encrypted using </a:t>
            </a:r>
            <a:r>
              <a:rPr lang="en-AU" b="1" dirty="0" err="1" smtClean="0">
                <a:solidFill>
                  <a:schemeClr val="accent2"/>
                </a:solidFill>
              </a:rPr>
              <a:t>Diffie</a:t>
            </a:r>
            <a:r>
              <a:rPr lang="en-AU" b="1" dirty="0" smtClean="0">
                <a:solidFill>
                  <a:schemeClr val="accent2"/>
                </a:solidFill>
              </a:rPr>
              <a:t>-Hellman because it is a general purpose algorithm.</a:t>
            </a:r>
          </a:p>
          <a:p>
            <a:pPr>
              <a:buNone/>
            </a:pPr>
            <a:r>
              <a:rPr lang="en-AU" dirty="0" smtClean="0"/>
              <a:t>	B) It could not have been encrypted using </a:t>
            </a:r>
            <a:r>
              <a:rPr lang="en-AU" dirty="0" err="1" smtClean="0"/>
              <a:t>Diffie</a:t>
            </a:r>
            <a:r>
              <a:rPr lang="en-AU" dirty="0" smtClean="0"/>
              <a:t>-Hellman because it is only used for Key Negotiation.</a:t>
            </a:r>
          </a:p>
          <a:p>
            <a:pPr>
              <a:buNone/>
            </a:pPr>
            <a:r>
              <a:rPr lang="en-AU" dirty="0" smtClean="0"/>
              <a:t>	C) Since the ciphertext is twice the size of the plaintext, it has probably been encrypted with </a:t>
            </a:r>
            <a:r>
              <a:rPr lang="en-AU" dirty="0" err="1" smtClean="0"/>
              <a:t>Elgamal</a:t>
            </a:r>
            <a:r>
              <a:rPr lang="en-AU" dirty="0" smtClean="0"/>
              <a:t>.</a:t>
            </a:r>
          </a:p>
          <a:p>
            <a:pPr>
              <a:buNone/>
            </a:pPr>
            <a:r>
              <a:rPr lang="en-AU" dirty="0" smtClean="0"/>
              <a:t>	D) Both B and C</a:t>
            </a:r>
          </a:p>
          <a:p>
            <a:pPr>
              <a:buNone/>
            </a:pPr>
            <a:endParaRPr lang="en-AU" dirty="0" smtClean="0"/>
          </a:p>
          <a:p>
            <a:pPr>
              <a:buNone/>
            </a:pPr>
            <a:endParaRPr lang="en-AU" dirty="0"/>
          </a:p>
        </p:txBody>
      </p:sp>
    </p:spTree>
    <p:extLst>
      <p:ext uri="{BB962C8B-B14F-4D97-AF65-F5344CB8AC3E}">
        <p14:creationId xmlns:p14="http://schemas.microsoft.com/office/powerpoint/2010/main" val="302450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85000" lnSpcReduction="10000"/>
          </a:bodyPr>
          <a:lstStyle/>
          <a:p>
            <a:pPr>
              <a:buNone/>
            </a:pPr>
            <a:r>
              <a:rPr lang="en-AU" dirty="0" smtClean="0"/>
              <a:t>	When comparing RSA to ECC, which of the following is true?</a:t>
            </a:r>
          </a:p>
          <a:p>
            <a:pPr>
              <a:buNone/>
            </a:pPr>
            <a:r>
              <a:rPr lang="en-AU" dirty="0" smtClean="0"/>
              <a:t>	</a:t>
            </a:r>
          </a:p>
          <a:p>
            <a:pPr>
              <a:buNone/>
            </a:pPr>
            <a:r>
              <a:rPr lang="en-AU" dirty="0" smtClean="0"/>
              <a:t>	A) ECC is more widely adopted than RSA.</a:t>
            </a:r>
          </a:p>
          <a:p>
            <a:pPr>
              <a:buNone/>
            </a:pPr>
            <a:r>
              <a:rPr lang="en-AU" dirty="0" smtClean="0"/>
              <a:t>	B) Decryption and encryption with ECC is faster than with RSA for comparable key strengths.</a:t>
            </a:r>
          </a:p>
          <a:p>
            <a:pPr>
              <a:buNone/>
            </a:pPr>
            <a:r>
              <a:rPr lang="en-AU" dirty="0" smtClean="0"/>
              <a:t>	C) ECC uses smaller key sizes than RSA and so is less secure.</a:t>
            </a:r>
          </a:p>
          <a:p>
            <a:pPr>
              <a:buNone/>
            </a:pPr>
            <a:r>
              <a:rPr lang="en-AU" dirty="0" smtClean="0"/>
              <a:t>	D) RSA can only be used for digital signatures.</a:t>
            </a:r>
            <a:endParaRPr lang="en-AU" dirty="0"/>
          </a:p>
        </p:txBody>
      </p:sp>
    </p:spTree>
    <p:extLst>
      <p:ext uri="{BB962C8B-B14F-4D97-AF65-F5344CB8AC3E}">
        <p14:creationId xmlns:p14="http://schemas.microsoft.com/office/powerpoint/2010/main" val="356999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Answers</a:t>
            </a: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	When comparing RSA to ECC, which of the following is true?</a:t>
            </a:r>
          </a:p>
          <a:p>
            <a:pPr>
              <a:buNone/>
            </a:pPr>
            <a:r>
              <a:rPr lang="en-AU" dirty="0" smtClean="0"/>
              <a:t>	</a:t>
            </a:r>
          </a:p>
          <a:p>
            <a:pPr>
              <a:buNone/>
            </a:pPr>
            <a:r>
              <a:rPr lang="en-AU" dirty="0" smtClean="0"/>
              <a:t>	A) ECC is more widely adopted than RSA.</a:t>
            </a:r>
          </a:p>
          <a:p>
            <a:pPr>
              <a:buNone/>
            </a:pPr>
            <a:r>
              <a:rPr lang="en-AU" dirty="0" smtClean="0"/>
              <a:t>	</a:t>
            </a:r>
            <a:r>
              <a:rPr lang="en-AU" b="1" dirty="0" smtClean="0">
                <a:solidFill>
                  <a:schemeClr val="accent2"/>
                </a:solidFill>
              </a:rPr>
              <a:t>B) Decryption and encryption with ECC is faster than with RSA for comparable key strengths.</a:t>
            </a:r>
          </a:p>
          <a:p>
            <a:pPr>
              <a:buNone/>
            </a:pPr>
            <a:r>
              <a:rPr lang="en-AU" dirty="0" smtClean="0"/>
              <a:t>	C) ECC uses smaller key sizes than RSA and so is less secure.</a:t>
            </a:r>
          </a:p>
          <a:p>
            <a:pPr>
              <a:buNone/>
            </a:pPr>
            <a:r>
              <a:rPr lang="en-AU" dirty="0" smtClean="0"/>
              <a:t>	D) RSA can only be used for digital signatures.</a:t>
            </a:r>
            <a:endParaRPr lang="en-AU" dirty="0"/>
          </a:p>
        </p:txBody>
      </p:sp>
    </p:spTree>
    <p:extLst>
      <p:ext uri="{BB962C8B-B14F-4D97-AF65-F5344CB8AC3E}">
        <p14:creationId xmlns:p14="http://schemas.microsoft.com/office/powerpoint/2010/main" val="314016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Autofit/>
          </a:bodyPr>
          <a:lstStyle/>
          <a:p>
            <a:pPr>
              <a:buNone/>
            </a:pPr>
            <a:r>
              <a:rPr lang="en-AU" sz="2200" dirty="0" smtClean="0"/>
              <a:t>	Kerberos is a distributed authentication system that uses symmetric keys and SESAME is a distributed authentication system that uses public key cryptography. Both systems aim to provide non-repudiation and prevent impersonation. Which of the following is true?</a:t>
            </a:r>
          </a:p>
          <a:p>
            <a:pPr>
              <a:buNone/>
            </a:pPr>
            <a:endParaRPr lang="en-AU" sz="2200" dirty="0" smtClean="0"/>
          </a:p>
          <a:p>
            <a:pPr>
              <a:buNone/>
            </a:pPr>
            <a:r>
              <a:rPr lang="en-AU" sz="2200" dirty="0" smtClean="0"/>
              <a:t>	A) Kerberos must create and store a key for each person.</a:t>
            </a:r>
          </a:p>
          <a:p>
            <a:pPr>
              <a:buNone/>
            </a:pPr>
            <a:r>
              <a:rPr lang="en-AU" sz="2200" dirty="0" smtClean="0"/>
              <a:t>	B) Kerberos must create and share only one key with all users.</a:t>
            </a:r>
          </a:p>
          <a:p>
            <a:pPr>
              <a:buNone/>
            </a:pPr>
            <a:r>
              <a:rPr lang="en-AU" sz="2200" dirty="0" smtClean="0"/>
              <a:t>	C) SESAME must create and store a key for each person.</a:t>
            </a:r>
          </a:p>
          <a:p>
            <a:pPr>
              <a:buNone/>
            </a:pPr>
            <a:r>
              <a:rPr lang="en-AU" sz="2200" dirty="0" smtClean="0"/>
              <a:t>	D) SESAME must create and share only one key pair with all users.</a:t>
            </a:r>
          </a:p>
        </p:txBody>
      </p:sp>
    </p:spTree>
    <p:extLst>
      <p:ext uri="{BB962C8B-B14F-4D97-AF65-F5344CB8AC3E}">
        <p14:creationId xmlns:p14="http://schemas.microsoft.com/office/powerpoint/2010/main" val="364353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Autofit/>
          </a:bodyPr>
          <a:lstStyle/>
          <a:p>
            <a:pPr>
              <a:buNone/>
            </a:pPr>
            <a:r>
              <a:rPr lang="en-AU" sz="2200" dirty="0" smtClean="0"/>
              <a:t>	Kerberos is a distributed authentication system that uses symmetric keys and SESAME is a distributed authentication system that uses public key cryptography. Both systems aim to provide non-repudiation and prevent impersonation. Which of the following is true?</a:t>
            </a:r>
          </a:p>
          <a:p>
            <a:pPr>
              <a:buNone/>
            </a:pPr>
            <a:endParaRPr lang="en-AU" sz="2200" dirty="0" smtClean="0"/>
          </a:p>
          <a:p>
            <a:pPr>
              <a:buNone/>
            </a:pPr>
            <a:r>
              <a:rPr lang="en-AU" sz="2200" dirty="0" smtClean="0"/>
              <a:t>	</a:t>
            </a:r>
            <a:r>
              <a:rPr lang="en-AU" sz="2200" b="1" dirty="0" smtClean="0">
                <a:solidFill>
                  <a:schemeClr val="accent2"/>
                </a:solidFill>
              </a:rPr>
              <a:t>A) Kerberos must create and store a key for each person.</a:t>
            </a:r>
          </a:p>
          <a:p>
            <a:pPr>
              <a:buNone/>
            </a:pPr>
            <a:r>
              <a:rPr lang="en-AU" sz="2200" dirty="0" smtClean="0"/>
              <a:t>	B) Kerberos must create and share only one key with all users.</a:t>
            </a:r>
          </a:p>
          <a:p>
            <a:pPr>
              <a:buNone/>
            </a:pPr>
            <a:r>
              <a:rPr lang="en-AU" sz="2200" dirty="0" smtClean="0"/>
              <a:t>	C) SESAME must create and store a key for each person.</a:t>
            </a:r>
          </a:p>
          <a:p>
            <a:pPr>
              <a:buNone/>
            </a:pPr>
            <a:r>
              <a:rPr lang="en-AU" sz="2200" dirty="0" smtClean="0"/>
              <a:t>	D) SESAME must create and share only one key pair with all users.</a:t>
            </a:r>
          </a:p>
          <a:p>
            <a:pPr>
              <a:buNone/>
            </a:pPr>
            <a:endParaRPr lang="en-AU" sz="2200" dirty="0"/>
          </a:p>
        </p:txBody>
      </p:sp>
    </p:spTree>
    <p:extLst>
      <p:ext uri="{BB962C8B-B14F-4D97-AF65-F5344CB8AC3E}">
        <p14:creationId xmlns:p14="http://schemas.microsoft.com/office/powerpoint/2010/main" val="387893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85000" lnSpcReduction="10000"/>
          </a:bodyPr>
          <a:lstStyle/>
          <a:p>
            <a:pPr>
              <a:buNone/>
            </a:pPr>
            <a:r>
              <a:rPr lang="en-AU" dirty="0" smtClean="0"/>
              <a:t>	Peter sends a message </a:t>
            </a:r>
            <a:r>
              <a:rPr lang="en-AU" dirty="0" smtClean="0"/>
              <a:t>encrypted </a:t>
            </a:r>
            <a:r>
              <a:rPr lang="en-AU" dirty="0" smtClean="0"/>
              <a:t>with his private </a:t>
            </a:r>
            <a:r>
              <a:rPr lang="en-AU" dirty="0"/>
              <a:t>key </a:t>
            </a:r>
            <a:r>
              <a:rPr lang="en-AU" dirty="0" smtClean="0"/>
              <a:t>only</a:t>
            </a:r>
            <a:r>
              <a:rPr lang="en-AU" dirty="0"/>
              <a:t>. </a:t>
            </a:r>
            <a:r>
              <a:rPr lang="en-AU" dirty="0" smtClean="0"/>
              <a:t>Which of the following is true?</a:t>
            </a:r>
          </a:p>
          <a:p>
            <a:pPr>
              <a:buNone/>
            </a:pPr>
            <a:endParaRPr lang="en-AU" dirty="0" smtClean="0"/>
          </a:p>
          <a:p>
            <a:pPr>
              <a:buNone/>
            </a:pPr>
            <a:r>
              <a:rPr lang="en-AU" dirty="0" smtClean="0"/>
              <a:t>	A) Only Peter can decrypt the message.</a:t>
            </a:r>
          </a:p>
          <a:p>
            <a:pPr>
              <a:buNone/>
            </a:pPr>
            <a:r>
              <a:rPr lang="en-AU" dirty="0" smtClean="0"/>
              <a:t>	B) Anyone within Peter’s organization can decrypt the message.</a:t>
            </a:r>
          </a:p>
          <a:p>
            <a:pPr>
              <a:buNone/>
            </a:pPr>
            <a:r>
              <a:rPr lang="en-AU" dirty="0" smtClean="0"/>
              <a:t>	C) Anyone who has his public key can decrypt the message.</a:t>
            </a:r>
          </a:p>
          <a:p>
            <a:pPr>
              <a:buNone/>
            </a:pPr>
            <a:r>
              <a:rPr lang="en-AU" dirty="0" smtClean="0"/>
              <a:t>	D) Everyone can decrypt the message.</a:t>
            </a:r>
            <a:endParaRPr lang="en-AU" dirty="0"/>
          </a:p>
        </p:txBody>
      </p:sp>
    </p:spTree>
    <p:extLst>
      <p:ext uri="{BB962C8B-B14F-4D97-AF65-F5344CB8AC3E}">
        <p14:creationId xmlns:p14="http://schemas.microsoft.com/office/powerpoint/2010/main" val="25018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5</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85000" lnSpcReduction="10000"/>
          </a:bodyPr>
          <a:lstStyle/>
          <a:p>
            <a:pPr>
              <a:buNone/>
            </a:pPr>
            <a:r>
              <a:rPr lang="en-AU" dirty="0" smtClean="0"/>
              <a:t>	Peter sends a message </a:t>
            </a:r>
            <a:r>
              <a:rPr lang="en-AU" dirty="0" smtClean="0"/>
              <a:t>encrypted </a:t>
            </a:r>
            <a:r>
              <a:rPr lang="en-AU" dirty="0" smtClean="0"/>
              <a:t>with his private </a:t>
            </a:r>
            <a:r>
              <a:rPr lang="en-AU" dirty="0" smtClean="0"/>
              <a:t>key only. </a:t>
            </a:r>
            <a:r>
              <a:rPr lang="en-AU" dirty="0" smtClean="0"/>
              <a:t>Which of the following is true?</a:t>
            </a:r>
          </a:p>
          <a:p>
            <a:pPr>
              <a:buNone/>
            </a:pPr>
            <a:endParaRPr lang="en-AU" dirty="0" smtClean="0"/>
          </a:p>
          <a:p>
            <a:pPr>
              <a:buNone/>
            </a:pPr>
            <a:r>
              <a:rPr lang="en-AU" dirty="0" smtClean="0"/>
              <a:t>	A) Only Peter can decrypt the message.</a:t>
            </a:r>
          </a:p>
          <a:p>
            <a:pPr>
              <a:buNone/>
            </a:pPr>
            <a:r>
              <a:rPr lang="en-AU" dirty="0" smtClean="0"/>
              <a:t>	B) Anyone within Peter’s organization can decrypt the message.</a:t>
            </a:r>
          </a:p>
          <a:p>
            <a:pPr>
              <a:buNone/>
            </a:pPr>
            <a:r>
              <a:rPr lang="en-AU" dirty="0" smtClean="0"/>
              <a:t>	</a:t>
            </a:r>
            <a:r>
              <a:rPr lang="en-AU" b="1" dirty="0" smtClean="0">
                <a:solidFill>
                  <a:schemeClr val="accent2"/>
                </a:solidFill>
              </a:rPr>
              <a:t>C) Anyone who has his public key can decrypt the message.</a:t>
            </a:r>
          </a:p>
          <a:p>
            <a:pPr>
              <a:buNone/>
            </a:pPr>
            <a:r>
              <a:rPr lang="en-AU" dirty="0" smtClean="0"/>
              <a:t>	D) Everyone can decrypt the message.</a:t>
            </a:r>
            <a:endParaRPr lang="en-AU" dirty="0"/>
          </a:p>
        </p:txBody>
      </p:sp>
    </p:spTree>
    <p:extLst>
      <p:ext uri="{BB962C8B-B14F-4D97-AF65-F5344CB8AC3E}">
        <p14:creationId xmlns:p14="http://schemas.microsoft.com/office/powerpoint/2010/main" val="294924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AISA 2011">
  <a:themeElements>
    <a:clrScheme name="AISA">
      <a:dk1>
        <a:sysClr val="windowText" lastClr="000000"/>
      </a:dk1>
      <a:lt1>
        <a:sysClr val="window" lastClr="FFFFFF"/>
      </a:lt1>
      <a:dk2>
        <a:srgbClr val="1F497D"/>
      </a:dk2>
      <a:lt2>
        <a:srgbClr val="F2F2F2"/>
      </a:lt2>
      <a:accent1>
        <a:srgbClr val="647DB6"/>
      </a:accent1>
      <a:accent2>
        <a:srgbClr val="F79646"/>
      </a:accent2>
      <a:accent3>
        <a:srgbClr val="647DB6"/>
      </a:accent3>
      <a:accent4>
        <a:srgbClr val="F79646"/>
      </a:accent4>
      <a:accent5>
        <a:srgbClr val="647DB6"/>
      </a:accent5>
      <a:accent6>
        <a:srgbClr val="F79646"/>
      </a:accent6>
      <a:hlink>
        <a:srgbClr val="647DB6"/>
      </a:hlink>
      <a:folHlink>
        <a:srgbClr val="F7964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AISA 2011.potx</Template>
  <TotalTime>258</TotalTime>
  <Words>5476</Words>
  <Application>Microsoft Office PowerPoint</Application>
  <PresentationFormat>On-screen Show (4:3)</PresentationFormat>
  <Paragraphs>1144</Paragraphs>
  <Slides>160</Slides>
  <Notes>62</Notes>
  <HiddenSlides>11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160</vt:i4>
      </vt:variant>
    </vt:vector>
  </HeadingPairs>
  <TitlesOfParts>
    <vt:vector size="164" baseType="lpstr">
      <vt:lpstr>Arial</vt:lpstr>
      <vt:lpstr>Calibri</vt:lpstr>
      <vt:lpstr>Wingdings</vt:lpstr>
      <vt:lpstr>AISA 2011</vt:lpstr>
      <vt:lpstr>AISA CISSP Study Group </vt:lpstr>
      <vt:lpstr>About AISA CISSP Study Groups</vt:lpstr>
      <vt:lpstr>Disclaimers</vt:lpstr>
      <vt:lpstr>Feedback</vt:lpstr>
      <vt:lpstr>Note</vt:lpstr>
      <vt:lpstr>Agenda</vt:lpstr>
      <vt:lpstr>Introduction</vt:lpstr>
      <vt:lpstr>Why use Cryptography?</vt:lpstr>
      <vt:lpstr>Aim of Cryptography</vt:lpstr>
      <vt:lpstr>Aim of Cryptography</vt:lpstr>
      <vt:lpstr>Bigger Picture</vt:lpstr>
      <vt:lpstr>Bigger Picture</vt:lpstr>
      <vt:lpstr>Keep In Mind …</vt:lpstr>
      <vt:lpstr>Symmetric Cryptography</vt:lpstr>
      <vt:lpstr>Symmetric Cryptography</vt:lpstr>
      <vt:lpstr>Common View of Cryptography</vt:lpstr>
      <vt:lpstr>Encryption</vt:lpstr>
      <vt:lpstr>Encryption</vt:lpstr>
      <vt:lpstr>More Definitions</vt:lpstr>
      <vt:lpstr>More Definitions</vt:lpstr>
      <vt:lpstr>What is the problem?</vt:lpstr>
      <vt:lpstr>Encryption Take II</vt:lpstr>
      <vt:lpstr>Encryption Take II</vt:lpstr>
      <vt:lpstr>Yet More Definitions</vt:lpstr>
      <vt:lpstr>Yet More Definitions</vt:lpstr>
      <vt:lpstr>Dealing  with Long Plaintext</vt:lpstr>
      <vt:lpstr>Dealing  with Long Plaintext</vt:lpstr>
      <vt:lpstr>Stream Cipher</vt:lpstr>
      <vt:lpstr>PowerPoint Presentation</vt:lpstr>
      <vt:lpstr>Block Cipher</vt:lpstr>
      <vt:lpstr>Block Cipher</vt:lpstr>
      <vt:lpstr>Block Cipher</vt:lpstr>
      <vt:lpstr>Encryption Take III</vt:lpstr>
      <vt:lpstr>Encryption Take III</vt:lpstr>
      <vt:lpstr>XOR IV with Plaintext</vt:lpstr>
      <vt:lpstr>Block Cipher Modes</vt:lpstr>
      <vt:lpstr>Electronic Code Book (ECB)</vt:lpstr>
      <vt:lpstr>Cipher Block Chaining (CBC)</vt:lpstr>
      <vt:lpstr>Cipher Feedback (CFB)</vt:lpstr>
      <vt:lpstr>Output Feedback (OFB)</vt:lpstr>
      <vt:lpstr>Counter (CTR)</vt:lpstr>
      <vt:lpstr>Usage Examples</vt:lpstr>
      <vt:lpstr>How does  Symmetric Encryption work? </vt:lpstr>
      <vt:lpstr>How does  Symmetric Encryption work? </vt:lpstr>
      <vt:lpstr>Common Symmetric Encryption Algorithms</vt:lpstr>
      <vt:lpstr>Common Symmetric Encryption Algorithms</vt:lpstr>
      <vt:lpstr>Common Symmetric Encryption Algorithms (cont.)</vt:lpstr>
      <vt:lpstr>Common Symmetric Encryption Algorithms (cont.)</vt:lpstr>
      <vt:lpstr>Common Symmetric Encryption Algorithms (cont.)</vt:lpstr>
      <vt:lpstr>Common Symmetric Encryption Algorithms (cont.)</vt:lpstr>
      <vt:lpstr>Common Symmetric Encryption Algorithms (cont.)</vt:lpstr>
      <vt:lpstr>Less Common Symmetric Encryption Algorithms</vt:lpstr>
      <vt:lpstr>Strengths of  Symmetric Cryptography</vt:lpstr>
      <vt:lpstr>Weaknesses of  Symmetric Encryption</vt:lpstr>
      <vt:lpstr>Symmetric Encryption Summary</vt:lpstr>
      <vt:lpstr>Symmetric Encryption  Sample Questions</vt:lpstr>
      <vt:lpstr>Sample Question 1</vt:lpstr>
      <vt:lpstr>Sample Question 1 Answer</vt:lpstr>
      <vt:lpstr>Sample Question 2</vt:lpstr>
      <vt:lpstr>Sample Question 2 Answer</vt:lpstr>
      <vt:lpstr>Sample Question 3</vt:lpstr>
      <vt:lpstr>Sample Question 3 Answer</vt:lpstr>
      <vt:lpstr>Sample Question 4</vt:lpstr>
      <vt:lpstr>Sample Question 4 Answer</vt:lpstr>
      <vt:lpstr>Sample Question 5</vt:lpstr>
      <vt:lpstr>Sample Question 5 Answer</vt:lpstr>
      <vt:lpstr>Asymmetric Encryption</vt:lpstr>
      <vt:lpstr>Problems with Symmetric Encryption</vt:lpstr>
      <vt:lpstr>Asymmetric Encryption</vt:lpstr>
      <vt:lpstr>Asymmetric Decryption</vt:lpstr>
      <vt:lpstr>Asymmetric Encryption</vt:lpstr>
      <vt:lpstr>Public/Private Keys</vt:lpstr>
      <vt:lpstr>Use: Proof of Origin and Confidentiality</vt:lpstr>
      <vt:lpstr>Problem</vt:lpstr>
      <vt:lpstr>Use: Key Transmission/Negotiation</vt:lpstr>
      <vt:lpstr>Use: Authentication</vt:lpstr>
      <vt:lpstr>How does Asymmetric Encryption work?</vt:lpstr>
      <vt:lpstr>Asymmetric Algorithms</vt:lpstr>
      <vt:lpstr>Asymmetric Algorithms</vt:lpstr>
      <vt:lpstr>Asymmetric Algorithms (cont.)</vt:lpstr>
      <vt:lpstr>Asymmetric Algorithms (cont.)</vt:lpstr>
      <vt:lpstr>Asymmetric Algorithms (cont.)</vt:lpstr>
      <vt:lpstr>Asymmetric Algorithms (cont.)</vt:lpstr>
      <vt:lpstr>Asymmetric Algorithms (cont.)</vt:lpstr>
      <vt:lpstr>Asymmetric Algorithms (cont.)</vt:lpstr>
      <vt:lpstr>Strengths of  Asymmetric Cryptography</vt:lpstr>
      <vt:lpstr>Weaknesses of  Asymmetric Encryption</vt:lpstr>
      <vt:lpstr>Asymmetric Encryption Summary</vt:lpstr>
      <vt:lpstr>Asymmetric Encryption  Sample Questions</vt:lpstr>
      <vt:lpstr>Sample Question 1</vt:lpstr>
      <vt:lpstr>Sample Question 1 Answer</vt:lpstr>
      <vt:lpstr>Sample Question 2</vt:lpstr>
      <vt:lpstr>Sample Question 2 Answer</vt:lpstr>
      <vt:lpstr>Sample Question 3</vt:lpstr>
      <vt:lpstr>Sample Question 3 Answers</vt:lpstr>
      <vt:lpstr>Sample Question 4</vt:lpstr>
      <vt:lpstr>Sample Question 4 Answer</vt:lpstr>
      <vt:lpstr>Sample Question 5</vt:lpstr>
      <vt:lpstr>Sample Question 5 Answer</vt:lpstr>
      <vt:lpstr>Message Integrity Controls (MIC)</vt:lpstr>
      <vt:lpstr>Integrity</vt:lpstr>
      <vt:lpstr>Hash or Digest</vt:lpstr>
      <vt:lpstr>Hash or Digest (cont.)</vt:lpstr>
      <vt:lpstr>Hash or Digest (cont.)</vt:lpstr>
      <vt:lpstr>Hash Algorithms</vt:lpstr>
      <vt:lpstr>Hash Algorithms</vt:lpstr>
      <vt:lpstr>Hash Algorithms (cont.)</vt:lpstr>
      <vt:lpstr>Hash Algorithms (cont.)</vt:lpstr>
      <vt:lpstr>Other Unintentional Change </vt:lpstr>
      <vt:lpstr>Intentional Changes</vt:lpstr>
      <vt:lpstr>Intentional Changes</vt:lpstr>
      <vt:lpstr>Intentional Changes (cont.)</vt:lpstr>
      <vt:lpstr>Intentional Changes (cont.)</vt:lpstr>
      <vt:lpstr>Message Integrity Controls (MIC) Sample Questions</vt:lpstr>
      <vt:lpstr>Sample Question 1</vt:lpstr>
      <vt:lpstr>Sample Question 1 Answer</vt:lpstr>
      <vt:lpstr>Sample Question 2</vt:lpstr>
      <vt:lpstr>Sample Question 2 Answer</vt:lpstr>
      <vt:lpstr>Sample Question 3</vt:lpstr>
      <vt:lpstr>Sample Question 3 Answer</vt:lpstr>
      <vt:lpstr>Sample Question 4</vt:lpstr>
      <vt:lpstr>Sample Question 4 Answer</vt:lpstr>
      <vt:lpstr>Sample Question 5</vt:lpstr>
      <vt:lpstr>Sample Question 5</vt:lpstr>
      <vt:lpstr>Cryptanalysis</vt:lpstr>
      <vt:lpstr>Attack Vectors</vt:lpstr>
      <vt:lpstr>Brute Force Attack</vt:lpstr>
      <vt:lpstr>Brute Force Attack</vt:lpstr>
      <vt:lpstr>Plaintext Attack Vectors</vt:lpstr>
      <vt:lpstr>Plaintext Attack Vectors</vt:lpstr>
      <vt:lpstr>Ciphertext Attack Vectors</vt:lpstr>
      <vt:lpstr>Ciphertext Attack Vectors</vt:lpstr>
      <vt:lpstr>Lots of other attacks possible</vt:lpstr>
      <vt:lpstr>Attacks on Hash Functions</vt:lpstr>
      <vt:lpstr>Attacks on Hash Functions</vt:lpstr>
      <vt:lpstr>Other Attacks</vt:lpstr>
      <vt:lpstr>Other Attacks</vt:lpstr>
      <vt:lpstr>Miscellaneous Concepts</vt:lpstr>
      <vt:lpstr>Key Lifecycle</vt:lpstr>
      <vt:lpstr>Key Lifecycle</vt:lpstr>
      <vt:lpstr>Public Key Infrastructure (PKI)</vt:lpstr>
      <vt:lpstr>Public Key Infrastructure (PKI) (cont.)</vt:lpstr>
      <vt:lpstr>Public Key Infrastructure (PKI) (cont.)</vt:lpstr>
      <vt:lpstr>History of Cryptography</vt:lpstr>
      <vt:lpstr>History of Cryptography</vt:lpstr>
      <vt:lpstr>One Time Pad</vt:lpstr>
      <vt:lpstr>Legal and Ethical Concerns</vt:lpstr>
      <vt:lpstr>Real World Use of Cryptography</vt:lpstr>
      <vt:lpstr>References</vt:lpstr>
      <vt:lpstr>References</vt:lpstr>
      <vt:lpstr>Attic</vt:lpstr>
      <vt:lpstr>Block Cipher Modes</vt:lpstr>
      <vt:lpstr>Electronic Code Book (ECB)</vt:lpstr>
      <vt:lpstr>Cipher Block Chaining (CBC)</vt:lpstr>
      <vt:lpstr>Cipher Feedback (CFB)</vt:lpstr>
      <vt:lpstr>Output Feedback (OFB)</vt:lpstr>
      <vt:lpstr>Counter (CTR)</vt:lpstr>
      <vt:lpstr>RSA Algorithm and Example</vt:lpstr>
      <vt:lpstr>RSA  Key Generation</vt:lpstr>
      <vt:lpstr>RSA Encryption and Decryption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Anthony Langsworth</cp:lastModifiedBy>
  <cp:revision>85</cp:revision>
  <dcterms:created xsi:type="dcterms:W3CDTF">2011-04-17T07:27:27Z</dcterms:created>
  <dcterms:modified xsi:type="dcterms:W3CDTF">2013-08-11T07:51:08Z</dcterms:modified>
</cp:coreProperties>
</file>