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57" r:id="rId3"/>
    <p:sldId id="273" r:id="rId4"/>
    <p:sldId id="268" r:id="rId5"/>
    <p:sldId id="269" r:id="rId6"/>
    <p:sldId id="285" r:id="rId7"/>
    <p:sldId id="286" r:id="rId8"/>
    <p:sldId id="292" r:id="rId9"/>
    <p:sldId id="283" r:id="rId10"/>
    <p:sldId id="288" r:id="rId11"/>
    <p:sldId id="287" r:id="rId12"/>
    <p:sldId id="261" r:id="rId13"/>
    <p:sldId id="279" r:id="rId14"/>
    <p:sldId id="272" r:id="rId15"/>
    <p:sldId id="281" r:id="rId16"/>
    <p:sldId id="293" r:id="rId17"/>
    <p:sldId id="289" r:id="rId18"/>
    <p:sldId id="291" r:id="rId19"/>
    <p:sldId id="294" r:id="rId20"/>
    <p:sldId id="296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7705" autoAdjust="0"/>
  </p:normalViewPr>
  <p:slideViewPr>
    <p:cSldViewPr snapToGrid="0">
      <p:cViewPr varScale="1">
        <p:scale>
          <a:sx n="143" d="100"/>
          <a:sy n="143" d="100"/>
        </p:scale>
        <p:origin x="3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2D86A-5318-4B45-A2F2-5429C7DE9F0E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B0B2A-AD90-4772-A553-426B42D7E5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75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Audience: People</a:t>
            </a:r>
            <a:r>
              <a:rPr lang="en-AU" baseline="0" dirty="0"/>
              <a:t> embedded inside an organization starting a security program or want to scale up and existing program.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/>
              <a:t>Level: Mid level technical. The goal is to get security people thinking at a higher level, one appropriate for communicating with management.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/>
              <a:t>My focus is on software development and </a:t>
            </a:r>
            <a:r>
              <a:rPr lang="en-AU" baseline="0" dirty="0" err="1"/>
              <a:t>AppSec</a:t>
            </a:r>
            <a:r>
              <a:rPr lang="en-AU" baseline="0" dirty="0"/>
              <a:t> but much of this is generally applicable.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7448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See Lean definition of “Waste” and “Value Streaming”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Intro, background, </a:t>
            </a:r>
            <a:r>
              <a:rPr lang="en-AU" dirty="0" err="1"/>
              <a:t>etc</a:t>
            </a:r>
            <a:r>
              <a:rPr lang="en-AU" dirty="0"/>
              <a:t> to Wiki or website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Needs to be prioritized and re-entered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727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704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6090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/>
              <a:t>Review tool history to see what changes have been made and identify new systems that need securing.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96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E.g.</a:t>
            </a:r>
            <a:r>
              <a:rPr lang="en-AU" baseline="0" dirty="0"/>
              <a:t> cannot share </a:t>
            </a:r>
            <a:r>
              <a:rPr lang="en-AU" baseline="0" dirty="0" err="1"/>
              <a:t>Checkmarx</a:t>
            </a:r>
            <a:r>
              <a:rPr lang="en-AU" baseline="0" dirty="0"/>
              <a:t> rules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/>
              <a:t>Attack has lots of open source tools. Defence is rarely shared.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30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The person most impacted by</a:t>
            </a:r>
            <a:r>
              <a:rPr lang="en-AU" baseline="0" dirty="0"/>
              <a:t> not improving is you.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/>
              <a:t>Like saying “I am too thirsty to drink”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140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Security is traditionally</a:t>
            </a:r>
            <a:r>
              <a:rPr lang="en-AU" baseline="0" dirty="0"/>
              <a:t> a game you cannot win. Redefining success is important both for business alignment and job satisfaction.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14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What is a security program?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Drivers are not mutually exclusive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58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The person most impacted by</a:t>
            </a:r>
            <a:r>
              <a:rPr lang="en-AU" baseline="0" dirty="0"/>
              <a:t> not improving is you.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/>
              <a:t>Like saying “I am too thirsty to drink”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9568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Scaling = spending time on 10x instead of 1x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Scaling !=</a:t>
            </a:r>
            <a:r>
              <a:rPr lang="en-US" baseline="0" dirty="0"/>
              <a:t> automating everything</a:t>
            </a:r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265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492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73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65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Issue templates: Clone an existing incident?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B0B2A-AD90-4772-A553-426B42D7E5C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91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00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96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382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59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87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18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574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72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55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81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83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6C19-E0FA-4072-A9F2-A6133140B282}" type="datetimeFigureOut">
              <a:rPr lang="en-AU" smtClean="0"/>
              <a:t>16/06/2017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89DBF-830D-437E-AD79-A8F25AC96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2796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randomactsofarchitectu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andomactsofarchitectur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People and Automation: </a:t>
            </a:r>
            <a:br>
              <a:rPr lang="en-AU" b="1" dirty="0"/>
            </a:br>
            <a:r>
              <a:rPr lang="en-AU" b="1" dirty="0"/>
              <a:t>Successfully Scaling </a:t>
            </a:r>
            <a:br>
              <a:rPr lang="en-AU" b="1" dirty="0"/>
            </a:br>
            <a:r>
              <a:rPr lang="en-AU" b="1" dirty="0"/>
              <a:t>a Security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921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AU" dirty="0"/>
              <a:t>Anthony Langsworth</a:t>
            </a:r>
          </a:p>
          <a:p>
            <a:r>
              <a:rPr lang="en-AU" dirty="0"/>
              <a:t>Senior Security Architect</a:t>
            </a:r>
          </a:p>
          <a:p>
            <a:r>
              <a:rPr lang="en-AU" dirty="0"/>
              <a:t>Dimension Data</a:t>
            </a:r>
          </a:p>
          <a:p>
            <a:r>
              <a:rPr lang="en-AU" dirty="0"/>
              <a:t>July 2017</a:t>
            </a:r>
          </a:p>
        </p:txBody>
      </p:sp>
    </p:spTree>
    <p:extLst>
      <p:ext uri="{BB962C8B-B14F-4D97-AF65-F5344CB8AC3E}">
        <p14:creationId xmlns:p14="http://schemas.microsoft.com/office/powerpoint/2010/main" val="245476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Automation Risks and Mitigations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934551" y="1825625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Vendor</a:t>
            </a:r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lock-in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934551" y="3434419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Automation</a:t>
            </a:r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dirty="0"/>
              <a:t>Bugs</a:t>
            </a:r>
            <a:endParaRPr lang="en-AU" sz="2000" kern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674446" y="1979707"/>
            <a:ext cx="3733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Use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Build abstractions in (proxy vs façade vs adapter patterns)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4446" y="3311502"/>
            <a:ext cx="3733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Separate test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Version code e.g.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Mock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Automated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Code reviews</a:t>
            </a:r>
          </a:p>
        </p:txBody>
      </p:sp>
      <p:sp>
        <p:nvSpPr>
          <p:cNvPr id="9" name="Arrow: Left 8"/>
          <p:cNvSpPr/>
          <p:nvPr/>
        </p:nvSpPr>
        <p:spPr>
          <a:xfrm rot="10800000">
            <a:off x="6934946" y="2754469"/>
            <a:ext cx="911762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68343" y="1595044"/>
            <a:ext cx="3789374" cy="329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General: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Software developers can help with any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Remember security (e.g. authentication, logging, minimum access)</a:t>
            </a:r>
          </a:p>
        </p:txBody>
      </p:sp>
    </p:spTree>
    <p:extLst>
      <p:ext uri="{BB962C8B-B14F-4D97-AF65-F5344CB8AC3E}">
        <p14:creationId xmlns:p14="http://schemas.microsoft.com/office/powerpoint/2010/main" val="110973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Integrating Detection Tools into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02" y="1825625"/>
            <a:ext cx="395609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Why move to regular?</a:t>
            </a:r>
          </a:p>
          <a:p>
            <a:r>
              <a:rPr lang="en-AU" dirty="0"/>
              <a:t>Faster feedback for implementers</a:t>
            </a:r>
          </a:p>
          <a:p>
            <a:r>
              <a:rPr lang="en-AU" dirty="0"/>
              <a:t>Faster feedback to you</a:t>
            </a:r>
          </a:p>
          <a:p>
            <a:r>
              <a:rPr lang="en-AU" dirty="0"/>
              <a:t>Removes security as a project hurdle</a:t>
            </a:r>
          </a:p>
          <a:p>
            <a:r>
              <a:rPr lang="en-AU" dirty="0"/>
              <a:t>Fits with agile/scrum</a:t>
            </a:r>
          </a:p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311423" cy="4351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2600" dirty="0"/>
              <a:t>Project (release) tasks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2536" y="3177039"/>
            <a:ext cx="5355772" cy="26943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2600" dirty="0"/>
              <a:t>Regular (sprint) tasks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2000" dirty="0"/>
              <a:t>No user input when running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2000" dirty="0"/>
              <a:t>Hours (or faster) to run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2000" dirty="0"/>
              <a:t>Appropriate license model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2000" dirty="0"/>
              <a:t>Deltas (or APIs to create them)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AU" sz="2000" dirty="0"/>
              <a:t>E.g. vulnerability scans, static analysis scans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5300971" y="2740006"/>
            <a:ext cx="911922" cy="969403"/>
          </a:xfrm>
          <a:custGeom>
            <a:avLst/>
            <a:gdLst>
              <a:gd name="connsiteX0" fmla="*/ 0 w 1272766"/>
              <a:gd name="connsiteY0" fmla="*/ 700021 h 1272766"/>
              <a:gd name="connsiteX1" fmla="*/ 286372 w 1272766"/>
              <a:gd name="connsiteY1" fmla="*/ 700021 h 1272766"/>
              <a:gd name="connsiteX2" fmla="*/ 286372 w 1272766"/>
              <a:gd name="connsiteY2" fmla="*/ 0 h 1272766"/>
              <a:gd name="connsiteX3" fmla="*/ 986394 w 1272766"/>
              <a:gd name="connsiteY3" fmla="*/ 0 h 1272766"/>
              <a:gd name="connsiteX4" fmla="*/ 986394 w 1272766"/>
              <a:gd name="connsiteY4" fmla="*/ 700021 h 1272766"/>
              <a:gd name="connsiteX5" fmla="*/ 1272766 w 1272766"/>
              <a:gd name="connsiteY5" fmla="*/ 700021 h 1272766"/>
              <a:gd name="connsiteX6" fmla="*/ 636383 w 1272766"/>
              <a:gd name="connsiteY6" fmla="*/ 1272766 h 1272766"/>
              <a:gd name="connsiteX7" fmla="*/ 0 w 1272766"/>
              <a:gd name="connsiteY7" fmla="*/ 700021 h 12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2766" h="1272766">
                <a:moveTo>
                  <a:pt x="0" y="700021"/>
                </a:moveTo>
                <a:lnTo>
                  <a:pt x="286372" y="700021"/>
                </a:lnTo>
                <a:lnTo>
                  <a:pt x="286372" y="0"/>
                </a:lnTo>
                <a:lnTo>
                  <a:pt x="986394" y="0"/>
                </a:lnTo>
                <a:lnTo>
                  <a:pt x="986394" y="700021"/>
                </a:lnTo>
                <a:lnTo>
                  <a:pt x="1272766" y="700021"/>
                </a:lnTo>
                <a:lnTo>
                  <a:pt x="636383" y="1272766"/>
                </a:lnTo>
                <a:lnTo>
                  <a:pt x="0" y="70002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2092" tIns="45719" rIns="332091" bIns="360730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600" kern="1200" dirty="0"/>
          </a:p>
        </p:txBody>
      </p:sp>
    </p:spTree>
    <p:extLst>
      <p:ext uri="{BB962C8B-B14F-4D97-AF65-F5344CB8AC3E}">
        <p14:creationId xmlns:p14="http://schemas.microsoft.com/office/powerpoint/2010/main" val="302175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88758" y="4028858"/>
            <a:ext cx="11646568" cy="129737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Detection Tool Workflow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5171" y="1575916"/>
            <a:ext cx="1705708" cy="7444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Collate scan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8991" y="1575915"/>
            <a:ext cx="1705708" cy="744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Remove false positives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2811" y="1575915"/>
            <a:ext cx="1705708" cy="7444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Raise in issue tracking tool</a:t>
            </a:r>
          </a:p>
        </p:txBody>
      </p:sp>
      <p:sp>
        <p:nvSpPr>
          <p:cNvPr id="7" name="Rectangle 6"/>
          <p:cNvSpPr/>
          <p:nvPr/>
        </p:nvSpPr>
        <p:spPr>
          <a:xfrm>
            <a:off x="9826628" y="1575914"/>
            <a:ext cx="1705708" cy="7444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Secondary notification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8651" y="2586207"/>
            <a:ext cx="2674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Install and configure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Onboarding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Service/Product standards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9636" y="2586207"/>
            <a:ext cx="2674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Agree on priorities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Issue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 reference explanations</a:t>
            </a:r>
          </a:p>
        </p:txBody>
      </p:sp>
      <p:sp>
        <p:nvSpPr>
          <p:cNvPr id="9" name="Arrow: Left 8"/>
          <p:cNvSpPr/>
          <p:nvPr/>
        </p:nvSpPr>
        <p:spPr>
          <a:xfrm rot="10800000">
            <a:off x="3064054" y="1592328"/>
            <a:ext cx="911762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Arrow: Left 9"/>
          <p:cNvSpPr/>
          <p:nvPr/>
        </p:nvSpPr>
        <p:spPr>
          <a:xfrm rot="10800000">
            <a:off x="5927874" y="1592328"/>
            <a:ext cx="911762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Arrow: Left 10"/>
          <p:cNvSpPr/>
          <p:nvPr/>
        </p:nvSpPr>
        <p:spPr>
          <a:xfrm rot="10800000">
            <a:off x="8791694" y="1592328"/>
            <a:ext cx="911762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3975816" y="2586207"/>
            <a:ext cx="228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Publish known issues, workarounds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Evangelize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76" y="2996140"/>
            <a:ext cx="130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Preparation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476" y="4490231"/>
            <a:ext cx="130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Manual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76" y="5803506"/>
            <a:ext cx="130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Automation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8651" y="5429358"/>
            <a:ext cx="2674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Configure rules/scans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Custom rules/scans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Collate results of multiple projects/tools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75815" y="4063535"/>
            <a:ext cx="2863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Review delta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Adjust rules/scans, configuration,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Verify rules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39636" y="4064236"/>
            <a:ext cx="2674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Raise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Adjust priorities, templates, explanations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65799" y="2586207"/>
            <a:ext cx="2038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Email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Project notification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 reports and dashboards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65799" y="5332563"/>
            <a:ext cx="203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Generate reports and dashboards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65799" y="4064236"/>
            <a:ext cx="228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Send notification</a:t>
            </a:r>
          </a:p>
        </p:txBody>
      </p:sp>
    </p:spTree>
    <p:extLst>
      <p:ext uri="{BB962C8B-B14F-4D97-AF65-F5344CB8AC3E}">
        <p14:creationId xmlns:p14="http://schemas.microsoft.com/office/powerpoint/2010/main" val="374840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/>
      <p:bldP spid="18" grpId="0"/>
      <p:bldP spid="19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AU" dirty="0"/>
              <a:t>Raising Issues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Look familiar?</a:t>
            </a:r>
          </a:p>
          <a:p>
            <a:pPr marL="0" indent="0">
              <a:buNone/>
            </a:pPr>
            <a:r>
              <a:rPr lang="en-AU" dirty="0"/>
              <a:t>How much actually gets read?</a:t>
            </a:r>
          </a:p>
          <a:p>
            <a:pPr marL="0" indent="0">
              <a:buNone/>
            </a:pPr>
            <a:r>
              <a:rPr lang="en-AU" dirty="0"/>
              <a:t>How much work does this create?</a:t>
            </a:r>
          </a:p>
        </p:txBody>
      </p:sp>
      <p:sp>
        <p:nvSpPr>
          <p:cNvPr id="5" name="Rectangle 4"/>
          <p:cNvSpPr/>
          <p:nvPr/>
        </p:nvSpPr>
        <p:spPr>
          <a:xfrm>
            <a:off x="211281" y="6223819"/>
            <a:ext cx="4526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/>
              <a:t>Source: https://www.geek.com/geek-cetera</a:t>
            </a:r>
            <a:br>
              <a:rPr lang="en-AU" sz="1400" dirty="0"/>
            </a:br>
            <a:r>
              <a:rPr lang="en-AU" sz="1400" dirty="0"/>
              <a:t>/0-01-of-wikipedia-turned-into-5000-page-book-1336419/</a:t>
            </a:r>
          </a:p>
        </p:txBody>
      </p:sp>
      <p:pic>
        <p:nvPicPr>
          <p:cNvPr id="7" name="Picture 2" descr="https://www.geek.com/wp-content/uploads/2011/04/wikipedia_book_0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4" r="-2" b="265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717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595562" y="1790940"/>
            <a:ext cx="7000875" cy="4342727"/>
            <a:chOff x="2595562" y="1790940"/>
            <a:chExt cx="7000875" cy="4342727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5562" y="2209367"/>
              <a:ext cx="7000875" cy="39243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8701" y="1790940"/>
              <a:ext cx="5762625" cy="43815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2595562" y="1790940"/>
              <a:ext cx="323139" cy="4184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73289" y="1790940"/>
              <a:ext cx="923148" cy="4184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 flipV="1">
            <a:off x="7548956" y="3432970"/>
            <a:ext cx="2209799" cy="3141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414549" y="5571977"/>
            <a:ext cx="3344206" cy="796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33243" y="5931024"/>
            <a:ext cx="681217" cy="5338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Raise Issues in Existing Issue Tracking Tool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174" y="5197698"/>
            <a:ext cx="2225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Categorize with labels or tags.  Use existing tools reports and dashboards.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58755" y="1733721"/>
            <a:ext cx="2355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Start with reusable template.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Handle different audiences (technical and nontechnical).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Move explanations elsewhere.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One per issue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Add value!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58756" y="5135823"/>
            <a:ext cx="2100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 predefined priorities (and judgement)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8174" y="4285560"/>
            <a:ext cx="157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Follow team’s guidelines.</a:t>
            </a:r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>
            <a:off x="1787549" y="4608726"/>
            <a:ext cx="907525" cy="323165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8173" y="1690138"/>
            <a:ext cx="157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Create security project/epic</a:t>
            </a:r>
          </a:p>
        </p:txBody>
      </p:sp>
      <p:cxnSp>
        <p:nvCxnSpPr>
          <p:cNvPr id="52" name="Straight Arrow Connector 51"/>
          <p:cNvCxnSpPr>
            <a:stCxn id="51" idx="3"/>
            <a:endCxn id="47" idx="1"/>
          </p:cNvCxnSpPr>
          <p:nvPr/>
        </p:nvCxnSpPr>
        <p:spPr>
          <a:xfrm flipV="1">
            <a:off x="1787548" y="2010015"/>
            <a:ext cx="1131153" cy="328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03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0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age n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" r="781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AU" dirty="0"/>
              <a:t>Issue Pushback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155848"/>
            <a:ext cx="6586489" cy="406797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dirty="0"/>
              <a:t>Do not avoid it!</a:t>
            </a:r>
          </a:p>
          <a:p>
            <a:pPr>
              <a:lnSpc>
                <a:spcPct val="80000"/>
              </a:lnSpc>
            </a:pPr>
            <a:r>
              <a:rPr lang="en-AU" dirty="0"/>
              <a:t>Support with published, agreed priorities, stakeholders</a:t>
            </a:r>
          </a:p>
          <a:p>
            <a:pPr>
              <a:lnSpc>
                <a:spcPct val="80000"/>
              </a:lnSpc>
            </a:pPr>
            <a:r>
              <a:rPr lang="en-AU" dirty="0"/>
              <a:t>Split systemic issues into immediate problems and longer term fixes</a:t>
            </a:r>
          </a:p>
          <a:p>
            <a:pPr>
              <a:lnSpc>
                <a:spcPct val="80000"/>
              </a:lnSpc>
            </a:pPr>
            <a:r>
              <a:rPr lang="en-AU" dirty="0"/>
              <a:t>Give a little. Trust and verify.</a:t>
            </a:r>
          </a:p>
          <a:p>
            <a:pPr>
              <a:lnSpc>
                <a:spcPct val="80000"/>
              </a:lnSpc>
            </a:pPr>
            <a:r>
              <a:rPr lang="en-AU" dirty="0"/>
              <a:t>Feed results back into</a:t>
            </a:r>
          </a:p>
          <a:p>
            <a:pPr lvl="1">
              <a:lnSpc>
                <a:spcPct val="80000"/>
              </a:lnSpc>
            </a:pPr>
            <a:r>
              <a:rPr lang="en-AU" dirty="0"/>
              <a:t>New issue types</a:t>
            </a:r>
          </a:p>
          <a:p>
            <a:pPr lvl="1">
              <a:lnSpc>
                <a:spcPct val="80000"/>
              </a:lnSpc>
            </a:pPr>
            <a:r>
              <a:rPr lang="en-AU" dirty="0"/>
              <a:t>Changing priorities</a:t>
            </a:r>
          </a:p>
          <a:p>
            <a:pPr lvl="1">
              <a:lnSpc>
                <a:spcPct val="80000"/>
              </a:lnSpc>
            </a:pPr>
            <a:r>
              <a:rPr lang="en-AU" dirty="0"/>
              <a:t>Education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965430" y="645917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400" dirty="0"/>
              <a:t>Source: https://pixabay.com/en/no-stop-negative-emotion-anger-987086/</a:t>
            </a:r>
          </a:p>
        </p:txBody>
      </p:sp>
    </p:spTree>
    <p:extLst>
      <p:ext uri="{BB962C8B-B14F-4D97-AF65-F5344CB8AC3E}">
        <p14:creationId xmlns:p14="http://schemas.microsoft.com/office/powerpoint/2010/main" val="346446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3000" b="4600"/>
          <a:stretch/>
        </p:blipFill>
        <p:spPr>
          <a:xfrm>
            <a:off x="4829522" y="2016000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/>
              <a:t>Automated Remediation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00856" cy="4351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dirty="0"/>
              <a:t>Risks</a:t>
            </a:r>
          </a:p>
          <a:p>
            <a:pPr lvl="1">
              <a:lnSpc>
                <a:spcPct val="80000"/>
              </a:lnSpc>
              <a:spcBef>
                <a:spcPts val="1000"/>
              </a:spcBef>
            </a:pPr>
            <a:r>
              <a:rPr lang="en-AU" dirty="0"/>
              <a:t>Self DOS</a:t>
            </a:r>
          </a:p>
          <a:p>
            <a:pPr lvl="1">
              <a:lnSpc>
                <a:spcPct val="80000"/>
              </a:lnSpc>
              <a:spcBef>
                <a:spcPts val="1000"/>
              </a:spcBef>
            </a:pPr>
            <a:r>
              <a:rPr lang="en-AU" dirty="0"/>
              <a:t>False sense of security</a:t>
            </a:r>
          </a:p>
          <a:p>
            <a:pPr lvl="1">
              <a:lnSpc>
                <a:spcPct val="80000"/>
              </a:lnSpc>
              <a:spcBef>
                <a:spcPts val="1000"/>
              </a:spcBef>
            </a:pPr>
            <a:r>
              <a:rPr lang="en-AU" dirty="0"/>
              <a:t>Change approval challenges</a:t>
            </a:r>
          </a:p>
          <a:p>
            <a:pPr>
              <a:lnSpc>
                <a:spcPct val="80000"/>
              </a:lnSpc>
            </a:pPr>
            <a:endParaRPr lang="en-AU" dirty="0"/>
          </a:p>
          <a:p>
            <a:pPr>
              <a:lnSpc>
                <a:spcPct val="80000"/>
              </a:lnSpc>
            </a:pPr>
            <a:r>
              <a:rPr lang="en-AU" dirty="0"/>
              <a:t>Better</a:t>
            </a:r>
          </a:p>
          <a:p>
            <a:pPr lvl="1">
              <a:lnSpc>
                <a:spcPct val="80000"/>
              </a:lnSpc>
              <a:spcBef>
                <a:spcPts val="1000"/>
              </a:spcBef>
            </a:pPr>
            <a:r>
              <a:rPr lang="en-AU" dirty="0"/>
              <a:t>Increase scrutiny, e.g. new rules or tools, increase frequency</a:t>
            </a:r>
          </a:p>
          <a:p>
            <a:pPr lvl="1">
              <a:lnSpc>
                <a:spcPct val="80000"/>
              </a:lnSpc>
              <a:spcBef>
                <a:spcPts val="1000"/>
              </a:spcBef>
            </a:pPr>
            <a:r>
              <a:rPr lang="en-AU" dirty="0"/>
              <a:t>Alert operator</a:t>
            </a:r>
          </a:p>
          <a:p>
            <a:pPr>
              <a:lnSpc>
                <a:spcPct val="80000"/>
              </a:lnSpc>
            </a:pPr>
            <a:endParaRPr lang="en-AU" dirty="0"/>
          </a:p>
          <a:p>
            <a:pPr>
              <a:lnSpc>
                <a:spcPct val="80000"/>
              </a:lnSpc>
            </a:pPr>
            <a:endParaRPr lang="en-AU" dirty="0"/>
          </a:p>
          <a:p>
            <a:pPr>
              <a:lnSpc>
                <a:spcPct val="80000"/>
              </a:lnSpc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151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Leverage Automation Elsewhere …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8601074" y="1825625"/>
            <a:ext cx="2752725" cy="4351338"/>
          </a:xfrm>
        </p:spPr>
        <p:txBody>
          <a:bodyPr>
            <a:normAutofit/>
          </a:bodyPr>
          <a:lstStyle/>
          <a:p>
            <a:pPr marL="171450" indent="-171450"/>
            <a:r>
              <a:rPr lang="en-AU" sz="2000" dirty="0"/>
              <a:t>Review scripts and configuration instead of or in addition to machines</a:t>
            </a:r>
          </a:p>
          <a:p>
            <a:pPr marL="171450" indent="-171450"/>
            <a:r>
              <a:rPr lang="en-AU" sz="2000" dirty="0"/>
              <a:t>Add your own scripts or configuration to the pipeline</a:t>
            </a:r>
          </a:p>
          <a:p>
            <a:pPr marL="171450" indent="-171450"/>
            <a:r>
              <a:rPr lang="en-AU" sz="2000"/>
              <a:t>Tool activity log</a:t>
            </a:r>
            <a:endParaRPr lang="en-AU" sz="2000" dirty="0"/>
          </a:p>
          <a:p>
            <a:pPr marL="628650" lvl="1" indent="-171450"/>
            <a:r>
              <a:rPr lang="en-AU" sz="1800" dirty="0"/>
              <a:t>Identify new systems that need securing</a:t>
            </a:r>
          </a:p>
          <a:p>
            <a:pPr marL="628650" lvl="1" indent="-171450"/>
            <a:r>
              <a:rPr lang="en-AU" sz="1800" dirty="0"/>
              <a:t>See what changes have been made</a:t>
            </a:r>
          </a:p>
          <a:p>
            <a:endParaRPr lang="en-AU" sz="2000" dirty="0"/>
          </a:p>
        </p:txBody>
      </p:sp>
      <p:sp>
        <p:nvSpPr>
          <p:cNvPr id="5" name="Freeform: Shape 4"/>
          <p:cNvSpPr/>
          <p:nvPr/>
        </p:nvSpPr>
        <p:spPr>
          <a:xfrm>
            <a:off x="3433556" y="3920354"/>
            <a:ext cx="2387133" cy="2387133"/>
          </a:xfrm>
          <a:custGeom>
            <a:avLst/>
            <a:gdLst>
              <a:gd name="connsiteX0" fmla="*/ 0 w 2387133"/>
              <a:gd name="connsiteY0" fmla="*/ 1193567 h 2387133"/>
              <a:gd name="connsiteX1" fmla="*/ 1193567 w 2387133"/>
              <a:gd name="connsiteY1" fmla="*/ 0 h 2387133"/>
              <a:gd name="connsiteX2" fmla="*/ 2387134 w 2387133"/>
              <a:gd name="connsiteY2" fmla="*/ 1193567 h 2387133"/>
              <a:gd name="connsiteX3" fmla="*/ 1193567 w 2387133"/>
              <a:gd name="connsiteY3" fmla="*/ 2387134 h 2387133"/>
              <a:gd name="connsiteX4" fmla="*/ 0 w 2387133"/>
              <a:gd name="connsiteY4" fmla="*/ 1193567 h 238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7133" h="2387133">
                <a:moveTo>
                  <a:pt x="0" y="1193567"/>
                </a:moveTo>
                <a:cubicBezTo>
                  <a:pt x="0" y="534378"/>
                  <a:pt x="534378" y="0"/>
                  <a:pt x="1193567" y="0"/>
                </a:cubicBezTo>
                <a:cubicBezTo>
                  <a:pt x="1852756" y="0"/>
                  <a:pt x="2387134" y="534378"/>
                  <a:pt x="2387134" y="1193567"/>
                </a:cubicBezTo>
                <a:cubicBezTo>
                  <a:pt x="2387134" y="1852756"/>
                  <a:pt x="1852756" y="2387134"/>
                  <a:pt x="1193567" y="2387134"/>
                </a:cubicBezTo>
                <a:cubicBezTo>
                  <a:pt x="534378" y="2387134"/>
                  <a:pt x="0" y="1852756"/>
                  <a:pt x="0" y="1193567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4193" tIns="364193" rIns="364193" bIns="364193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300" kern="1200" dirty="0"/>
              <a:t>Configuration Management</a:t>
            </a:r>
          </a:p>
        </p:txBody>
      </p:sp>
      <p:sp>
        <p:nvSpPr>
          <p:cNvPr id="6" name="Arrow: Left 5"/>
          <p:cNvSpPr/>
          <p:nvPr/>
        </p:nvSpPr>
        <p:spPr>
          <a:xfrm rot="10800000">
            <a:off x="1907703" y="4849991"/>
            <a:ext cx="1441930" cy="52786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/>
          <p:cNvSpPr/>
          <p:nvPr/>
        </p:nvSpPr>
        <p:spPr>
          <a:xfrm>
            <a:off x="1027935" y="4410107"/>
            <a:ext cx="1759535" cy="1407628"/>
          </a:xfrm>
          <a:custGeom>
            <a:avLst/>
            <a:gdLst>
              <a:gd name="connsiteX0" fmla="*/ 0 w 1759535"/>
              <a:gd name="connsiteY0" fmla="*/ 140763 h 1407628"/>
              <a:gd name="connsiteX1" fmla="*/ 140763 w 1759535"/>
              <a:gd name="connsiteY1" fmla="*/ 0 h 1407628"/>
              <a:gd name="connsiteX2" fmla="*/ 1618772 w 1759535"/>
              <a:gd name="connsiteY2" fmla="*/ 0 h 1407628"/>
              <a:gd name="connsiteX3" fmla="*/ 1759535 w 1759535"/>
              <a:gd name="connsiteY3" fmla="*/ 140763 h 1407628"/>
              <a:gd name="connsiteX4" fmla="*/ 1759535 w 1759535"/>
              <a:gd name="connsiteY4" fmla="*/ 1266865 h 1407628"/>
              <a:gd name="connsiteX5" fmla="*/ 1618772 w 1759535"/>
              <a:gd name="connsiteY5" fmla="*/ 1407628 h 1407628"/>
              <a:gd name="connsiteX6" fmla="*/ 140763 w 1759535"/>
              <a:gd name="connsiteY6" fmla="*/ 1407628 h 1407628"/>
              <a:gd name="connsiteX7" fmla="*/ 0 w 1759535"/>
              <a:gd name="connsiteY7" fmla="*/ 1266865 h 1407628"/>
              <a:gd name="connsiteX8" fmla="*/ 0 w 1759535"/>
              <a:gd name="connsiteY8" fmla="*/ 140763 h 140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535" h="1407628">
                <a:moveTo>
                  <a:pt x="0" y="140763"/>
                </a:moveTo>
                <a:cubicBezTo>
                  <a:pt x="0" y="63022"/>
                  <a:pt x="63022" y="0"/>
                  <a:pt x="140763" y="0"/>
                </a:cubicBezTo>
                <a:lnTo>
                  <a:pt x="1618772" y="0"/>
                </a:lnTo>
                <a:cubicBezTo>
                  <a:pt x="1696513" y="0"/>
                  <a:pt x="1759535" y="63022"/>
                  <a:pt x="1759535" y="140763"/>
                </a:cubicBezTo>
                <a:lnTo>
                  <a:pt x="1759535" y="1266865"/>
                </a:lnTo>
                <a:cubicBezTo>
                  <a:pt x="1759535" y="1344606"/>
                  <a:pt x="1696513" y="1407628"/>
                  <a:pt x="1618772" y="1407628"/>
                </a:cubicBezTo>
                <a:lnTo>
                  <a:pt x="140763" y="1407628"/>
                </a:lnTo>
                <a:cubicBezTo>
                  <a:pt x="63022" y="1407628"/>
                  <a:pt x="0" y="1344606"/>
                  <a:pt x="0" y="1266865"/>
                </a:cubicBezTo>
                <a:lnTo>
                  <a:pt x="0" y="140763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423" tIns="77423" rIns="77423" bIns="77423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1900" kern="1200" dirty="0"/>
              <a:t>OS </a:t>
            </a:r>
            <a:br>
              <a:rPr lang="en-AU" sz="1900" kern="1200" dirty="0"/>
            </a:br>
            <a:r>
              <a:rPr lang="en-AU" sz="1900" kern="1200" dirty="0"/>
              <a:t>Configuration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1500" kern="1200" dirty="0"/>
              <a:t>e.g. Chef, Puppet, </a:t>
            </a:r>
            <a:r>
              <a:rPr lang="en-AU" sz="1500" kern="1200" dirty="0" err="1"/>
              <a:t>Ansible</a:t>
            </a:r>
            <a:endParaRPr lang="en-AU" sz="1500" kern="1200" dirty="0"/>
          </a:p>
        </p:txBody>
      </p:sp>
      <p:sp>
        <p:nvSpPr>
          <p:cNvPr id="8" name="Arrow: Left 7"/>
          <p:cNvSpPr/>
          <p:nvPr/>
        </p:nvSpPr>
        <p:spPr>
          <a:xfrm rot="13500000">
            <a:off x="2493037" y="3436870"/>
            <a:ext cx="1441930" cy="52786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8"/>
          <p:cNvSpPr/>
          <p:nvPr/>
        </p:nvSpPr>
        <p:spPr>
          <a:xfrm>
            <a:off x="1824435" y="2487187"/>
            <a:ext cx="1759535" cy="1407628"/>
          </a:xfrm>
          <a:custGeom>
            <a:avLst/>
            <a:gdLst>
              <a:gd name="connsiteX0" fmla="*/ 0 w 1759535"/>
              <a:gd name="connsiteY0" fmla="*/ 140763 h 1407628"/>
              <a:gd name="connsiteX1" fmla="*/ 140763 w 1759535"/>
              <a:gd name="connsiteY1" fmla="*/ 0 h 1407628"/>
              <a:gd name="connsiteX2" fmla="*/ 1618772 w 1759535"/>
              <a:gd name="connsiteY2" fmla="*/ 0 h 1407628"/>
              <a:gd name="connsiteX3" fmla="*/ 1759535 w 1759535"/>
              <a:gd name="connsiteY3" fmla="*/ 140763 h 1407628"/>
              <a:gd name="connsiteX4" fmla="*/ 1759535 w 1759535"/>
              <a:gd name="connsiteY4" fmla="*/ 1266865 h 1407628"/>
              <a:gd name="connsiteX5" fmla="*/ 1618772 w 1759535"/>
              <a:gd name="connsiteY5" fmla="*/ 1407628 h 1407628"/>
              <a:gd name="connsiteX6" fmla="*/ 140763 w 1759535"/>
              <a:gd name="connsiteY6" fmla="*/ 1407628 h 1407628"/>
              <a:gd name="connsiteX7" fmla="*/ 0 w 1759535"/>
              <a:gd name="connsiteY7" fmla="*/ 1266865 h 1407628"/>
              <a:gd name="connsiteX8" fmla="*/ 0 w 1759535"/>
              <a:gd name="connsiteY8" fmla="*/ 140763 h 140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535" h="1407628">
                <a:moveTo>
                  <a:pt x="0" y="140763"/>
                </a:moveTo>
                <a:cubicBezTo>
                  <a:pt x="0" y="63022"/>
                  <a:pt x="63022" y="0"/>
                  <a:pt x="140763" y="0"/>
                </a:cubicBezTo>
                <a:lnTo>
                  <a:pt x="1618772" y="0"/>
                </a:lnTo>
                <a:cubicBezTo>
                  <a:pt x="1696513" y="0"/>
                  <a:pt x="1759535" y="63022"/>
                  <a:pt x="1759535" y="140763"/>
                </a:cubicBezTo>
                <a:lnTo>
                  <a:pt x="1759535" y="1266865"/>
                </a:lnTo>
                <a:cubicBezTo>
                  <a:pt x="1759535" y="1344606"/>
                  <a:pt x="1696513" y="1407628"/>
                  <a:pt x="1618772" y="1407628"/>
                </a:cubicBezTo>
                <a:lnTo>
                  <a:pt x="140763" y="1407628"/>
                </a:lnTo>
                <a:cubicBezTo>
                  <a:pt x="63022" y="1407628"/>
                  <a:pt x="0" y="1344606"/>
                  <a:pt x="0" y="1266865"/>
                </a:cubicBezTo>
                <a:lnTo>
                  <a:pt x="0" y="14076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423" tIns="77423" rIns="77423" bIns="77423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1900" kern="1200" dirty="0"/>
              <a:t>IaaS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1500" kern="1200" dirty="0"/>
              <a:t>e.g. AWS or Azure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1500" kern="1200" dirty="0"/>
              <a:t>AWS: Cloud Trail, Inspector</a:t>
            </a:r>
          </a:p>
        </p:txBody>
      </p:sp>
      <p:sp>
        <p:nvSpPr>
          <p:cNvPr id="10" name="Arrow: Left 9"/>
          <p:cNvSpPr/>
          <p:nvPr/>
        </p:nvSpPr>
        <p:spPr>
          <a:xfrm rot="16200000">
            <a:off x="3906157" y="2851537"/>
            <a:ext cx="1441930" cy="52786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: Shape 10"/>
          <p:cNvSpPr/>
          <p:nvPr/>
        </p:nvSpPr>
        <p:spPr>
          <a:xfrm>
            <a:off x="3747355" y="1690688"/>
            <a:ext cx="1759535" cy="1407628"/>
          </a:xfrm>
          <a:custGeom>
            <a:avLst/>
            <a:gdLst>
              <a:gd name="connsiteX0" fmla="*/ 0 w 1759535"/>
              <a:gd name="connsiteY0" fmla="*/ 140763 h 1407628"/>
              <a:gd name="connsiteX1" fmla="*/ 140763 w 1759535"/>
              <a:gd name="connsiteY1" fmla="*/ 0 h 1407628"/>
              <a:gd name="connsiteX2" fmla="*/ 1618772 w 1759535"/>
              <a:gd name="connsiteY2" fmla="*/ 0 h 1407628"/>
              <a:gd name="connsiteX3" fmla="*/ 1759535 w 1759535"/>
              <a:gd name="connsiteY3" fmla="*/ 140763 h 1407628"/>
              <a:gd name="connsiteX4" fmla="*/ 1759535 w 1759535"/>
              <a:gd name="connsiteY4" fmla="*/ 1266865 h 1407628"/>
              <a:gd name="connsiteX5" fmla="*/ 1618772 w 1759535"/>
              <a:gd name="connsiteY5" fmla="*/ 1407628 h 1407628"/>
              <a:gd name="connsiteX6" fmla="*/ 140763 w 1759535"/>
              <a:gd name="connsiteY6" fmla="*/ 1407628 h 1407628"/>
              <a:gd name="connsiteX7" fmla="*/ 0 w 1759535"/>
              <a:gd name="connsiteY7" fmla="*/ 1266865 h 1407628"/>
              <a:gd name="connsiteX8" fmla="*/ 0 w 1759535"/>
              <a:gd name="connsiteY8" fmla="*/ 140763 h 140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535" h="1407628">
                <a:moveTo>
                  <a:pt x="0" y="140763"/>
                </a:moveTo>
                <a:cubicBezTo>
                  <a:pt x="0" y="63022"/>
                  <a:pt x="63022" y="0"/>
                  <a:pt x="140763" y="0"/>
                </a:cubicBezTo>
                <a:lnTo>
                  <a:pt x="1618772" y="0"/>
                </a:lnTo>
                <a:cubicBezTo>
                  <a:pt x="1696513" y="0"/>
                  <a:pt x="1759535" y="63022"/>
                  <a:pt x="1759535" y="140763"/>
                </a:cubicBezTo>
                <a:lnTo>
                  <a:pt x="1759535" y="1266865"/>
                </a:lnTo>
                <a:cubicBezTo>
                  <a:pt x="1759535" y="1344606"/>
                  <a:pt x="1696513" y="1407628"/>
                  <a:pt x="1618772" y="1407628"/>
                </a:cubicBezTo>
                <a:lnTo>
                  <a:pt x="140763" y="1407628"/>
                </a:lnTo>
                <a:cubicBezTo>
                  <a:pt x="63022" y="1407628"/>
                  <a:pt x="0" y="1344606"/>
                  <a:pt x="0" y="1266865"/>
                </a:cubicBezTo>
                <a:lnTo>
                  <a:pt x="0" y="14076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423" tIns="77423" rIns="77423" bIns="77423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1900" kern="1200" dirty="0"/>
              <a:t>Workload Deployment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1500" kern="1200" dirty="0"/>
              <a:t>e.g. </a:t>
            </a:r>
            <a:r>
              <a:rPr lang="en-AU" sz="1500" kern="1200" dirty="0" err="1"/>
              <a:t>HashiCorp</a:t>
            </a:r>
            <a:r>
              <a:rPr lang="en-AU" sz="1500" kern="1200" dirty="0"/>
              <a:t> Terraform</a:t>
            </a:r>
          </a:p>
        </p:txBody>
      </p:sp>
      <p:sp>
        <p:nvSpPr>
          <p:cNvPr id="12" name="Arrow: Left 11"/>
          <p:cNvSpPr/>
          <p:nvPr/>
        </p:nvSpPr>
        <p:spPr>
          <a:xfrm rot="18900000">
            <a:off x="5319277" y="3436870"/>
            <a:ext cx="1441930" cy="52786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/>
          <p:cNvSpPr/>
          <p:nvPr/>
        </p:nvSpPr>
        <p:spPr>
          <a:xfrm>
            <a:off x="5670275" y="2487187"/>
            <a:ext cx="1759535" cy="1407628"/>
          </a:xfrm>
          <a:custGeom>
            <a:avLst/>
            <a:gdLst>
              <a:gd name="connsiteX0" fmla="*/ 0 w 1759535"/>
              <a:gd name="connsiteY0" fmla="*/ 140763 h 1407628"/>
              <a:gd name="connsiteX1" fmla="*/ 140763 w 1759535"/>
              <a:gd name="connsiteY1" fmla="*/ 0 h 1407628"/>
              <a:gd name="connsiteX2" fmla="*/ 1618772 w 1759535"/>
              <a:gd name="connsiteY2" fmla="*/ 0 h 1407628"/>
              <a:gd name="connsiteX3" fmla="*/ 1759535 w 1759535"/>
              <a:gd name="connsiteY3" fmla="*/ 140763 h 1407628"/>
              <a:gd name="connsiteX4" fmla="*/ 1759535 w 1759535"/>
              <a:gd name="connsiteY4" fmla="*/ 1266865 h 1407628"/>
              <a:gd name="connsiteX5" fmla="*/ 1618772 w 1759535"/>
              <a:gd name="connsiteY5" fmla="*/ 1407628 h 1407628"/>
              <a:gd name="connsiteX6" fmla="*/ 140763 w 1759535"/>
              <a:gd name="connsiteY6" fmla="*/ 1407628 h 1407628"/>
              <a:gd name="connsiteX7" fmla="*/ 0 w 1759535"/>
              <a:gd name="connsiteY7" fmla="*/ 1266865 h 1407628"/>
              <a:gd name="connsiteX8" fmla="*/ 0 w 1759535"/>
              <a:gd name="connsiteY8" fmla="*/ 140763 h 140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535" h="1407628">
                <a:moveTo>
                  <a:pt x="0" y="140763"/>
                </a:moveTo>
                <a:cubicBezTo>
                  <a:pt x="0" y="63022"/>
                  <a:pt x="63022" y="0"/>
                  <a:pt x="140763" y="0"/>
                </a:cubicBezTo>
                <a:lnTo>
                  <a:pt x="1618772" y="0"/>
                </a:lnTo>
                <a:cubicBezTo>
                  <a:pt x="1696513" y="0"/>
                  <a:pt x="1759535" y="63022"/>
                  <a:pt x="1759535" y="140763"/>
                </a:cubicBezTo>
                <a:lnTo>
                  <a:pt x="1759535" y="1266865"/>
                </a:lnTo>
                <a:cubicBezTo>
                  <a:pt x="1759535" y="1344606"/>
                  <a:pt x="1696513" y="1407628"/>
                  <a:pt x="1618772" y="1407628"/>
                </a:cubicBezTo>
                <a:lnTo>
                  <a:pt x="140763" y="1407628"/>
                </a:lnTo>
                <a:cubicBezTo>
                  <a:pt x="63022" y="1407628"/>
                  <a:pt x="0" y="1344606"/>
                  <a:pt x="0" y="1266865"/>
                </a:cubicBezTo>
                <a:lnTo>
                  <a:pt x="0" y="140763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423" tIns="77423" rIns="77423" bIns="77423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1900" kern="1200" dirty="0"/>
              <a:t>Containers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1500" kern="1200" dirty="0"/>
              <a:t>e.g. Docker, Kubernetes</a:t>
            </a:r>
          </a:p>
        </p:txBody>
      </p:sp>
      <p:sp>
        <p:nvSpPr>
          <p:cNvPr id="14" name="Arrow: Left 13"/>
          <p:cNvSpPr/>
          <p:nvPr/>
        </p:nvSpPr>
        <p:spPr>
          <a:xfrm>
            <a:off x="5904611" y="4849991"/>
            <a:ext cx="1441930" cy="52786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/>
          <p:cNvSpPr/>
          <p:nvPr/>
        </p:nvSpPr>
        <p:spPr>
          <a:xfrm>
            <a:off x="6466775" y="4410107"/>
            <a:ext cx="1759535" cy="1407628"/>
          </a:xfrm>
          <a:custGeom>
            <a:avLst/>
            <a:gdLst>
              <a:gd name="connsiteX0" fmla="*/ 0 w 1759535"/>
              <a:gd name="connsiteY0" fmla="*/ 140763 h 1407628"/>
              <a:gd name="connsiteX1" fmla="*/ 140763 w 1759535"/>
              <a:gd name="connsiteY1" fmla="*/ 0 h 1407628"/>
              <a:gd name="connsiteX2" fmla="*/ 1618772 w 1759535"/>
              <a:gd name="connsiteY2" fmla="*/ 0 h 1407628"/>
              <a:gd name="connsiteX3" fmla="*/ 1759535 w 1759535"/>
              <a:gd name="connsiteY3" fmla="*/ 140763 h 1407628"/>
              <a:gd name="connsiteX4" fmla="*/ 1759535 w 1759535"/>
              <a:gd name="connsiteY4" fmla="*/ 1266865 h 1407628"/>
              <a:gd name="connsiteX5" fmla="*/ 1618772 w 1759535"/>
              <a:gd name="connsiteY5" fmla="*/ 1407628 h 1407628"/>
              <a:gd name="connsiteX6" fmla="*/ 140763 w 1759535"/>
              <a:gd name="connsiteY6" fmla="*/ 1407628 h 1407628"/>
              <a:gd name="connsiteX7" fmla="*/ 0 w 1759535"/>
              <a:gd name="connsiteY7" fmla="*/ 1266865 h 1407628"/>
              <a:gd name="connsiteX8" fmla="*/ 0 w 1759535"/>
              <a:gd name="connsiteY8" fmla="*/ 140763 h 140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535" h="1407628">
                <a:moveTo>
                  <a:pt x="0" y="140763"/>
                </a:moveTo>
                <a:cubicBezTo>
                  <a:pt x="0" y="63022"/>
                  <a:pt x="63022" y="0"/>
                  <a:pt x="140763" y="0"/>
                </a:cubicBezTo>
                <a:lnTo>
                  <a:pt x="1618772" y="0"/>
                </a:lnTo>
                <a:cubicBezTo>
                  <a:pt x="1696513" y="0"/>
                  <a:pt x="1759535" y="63022"/>
                  <a:pt x="1759535" y="140763"/>
                </a:cubicBezTo>
                <a:lnTo>
                  <a:pt x="1759535" y="1266865"/>
                </a:lnTo>
                <a:cubicBezTo>
                  <a:pt x="1759535" y="1344606"/>
                  <a:pt x="1696513" y="1407628"/>
                  <a:pt x="1618772" y="1407628"/>
                </a:cubicBezTo>
                <a:lnTo>
                  <a:pt x="140763" y="1407628"/>
                </a:lnTo>
                <a:cubicBezTo>
                  <a:pt x="63022" y="1407628"/>
                  <a:pt x="0" y="1344606"/>
                  <a:pt x="0" y="1266865"/>
                </a:cubicBezTo>
                <a:lnTo>
                  <a:pt x="0" y="140763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423" tIns="77423" rIns="77423" bIns="77423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1900" kern="1200" dirty="0"/>
              <a:t>Application Deployment</a:t>
            </a:r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AU" sz="1500" kern="1200" dirty="0"/>
              <a:t>e.g. Octopus Deploy</a:t>
            </a:r>
          </a:p>
        </p:txBody>
      </p:sp>
    </p:spTree>
    <p:extLst>
      <p:ext uri="{BB962C8B-B14F-4D97-AF65-F5344CB8AC3E}">
        <p14:creationId xmlns:p14="http://schemas.microsoft.com/office/powerpoint/2010/main" val="283038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9" grpId="0" animBg="1"/>
      <p:bldP spid="11" grpId="0" animBg="1"/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53" r="26844" b="-1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AU"/>
              <a:t>… or Build Solutions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dirty="0"/>
              <a:t>Write or borrow code, queries/rules or scripts</a:t>
            </a:r>
          </a:p>
          <a:p>
            <a:pPr>
              <a:lnSpc>
                <a:spcPct val="80000"/>
              </a:lnSpc>
            </a:pPr>
            <a:r>
              <a:rPr lang="en-AU" dirty="0"/>
              <a:t>Community benefit </a:t>
            </a:r>
            <a:br>
              <a:rPr lang="en-AU" dirty="0"/>
            </a:br>
            <a:r>
              <a:rPr lang="en-AU" dirty="0"/>
              <a:t>versus competitive advantage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032" y="632143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400" dirty="0"/>
              <a:t>Source: http://openinnovation.net/category/</a:t>
            </a:r>
            <a:br>
              <a:rPr lang="en-AU" sz="1400" dirty="0"/>
            </a:br>
            <a:r>
              <a:rPr lang="en-AU" sz="1400" dirty="0"/>
              <a:t>developing-open-services-innovation/</a:t>
            </a:r>
          </a:p>
        </p:txBody>
      </p:sp>
    </p:spTree>
    <p:extLst>
      <p:ext uri="{BB962C8B-B14F-4D97-AF65-F5344CB8AC3E}">
        <p14:creationId xmlns:p14="http://schemas.microsoft.com/office/powerpoint/2010/main" val="79674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driving your security program?</a:t>
            </a:r>
          </a:p>
          <a:p>
            <a:r>
              <a:rPr lang="en-AU" dirty="0"/>
              <a:t>Who are affected? What do they need? How do they work?</a:t>
            </a:r>
          </a:p>
          <a:p>
            <a:r>
              <a:rPr lang="en-AU" dirty="0"/>
              <a:t>What is taking up your time?</a:t>
            </a:r>
          </a:p>
          <a:p>
            <a:r>
              <a:rPr lang="en-AU" dirty="0"/>
              <a:t>What automation opportunities exist?</a:t>
            </a:r>
          </a:p>
          <a:p>
            <a:r>
              <a:rPr lang="en-AU" dirty="0"/>
              <a:t>How can I create a feedback loop?</a:t>
            </a:r>
          </a:p>
          <a:p>
            <a:r>
              <a:rPr lang="en-AU" dirty="0"/>
              <a:t>What can I build?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069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892" y="3399691"/>
            <a:ext cx="9401908" cy="2777271"/>
          </a:xfrm>
        </p:spPr>
        <p:txBody>
          <a:bodyPr/>
          <a:lstStyle/>
          <a:p>
            <a:pPr lvl="1"/>
            <a:r>
              <a:rPr lang="en-AU" dirty="0">
                <a:solidFill>
                  <a:schemeClr val="bg1"/>
                </a:solidFill>
              </a:rPr>
              <a:t>Previously Technical Director at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2 US security patents and 1 Australian security patent application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23K+ reputation on various                              sites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In top 50 contributors to </a:t>
            </a:r>
            <a:r>
              <a:rPr lang="en-AU" dirty="0" err="1">
                <a:solidFill>
                  <a:schemeClr val="bg1"/>
                </a:solidFill>
              </a:rPr>
              <a:t>.Net</a:t>
            </a:r>
            <a:r>
              <a:rPr lang="en-AU" dirty="0">
                <a:solidFill>
                  <a:schemeClr val="bg1"/>
                </a:solidFill>
              </a:rPr>
              <a:t> Core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Obligatory CISSP, CCSP and CCSK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Occasional crimes against blogging at </a:t>
            </a:r>
            <a:r>
              <a:rPr lang="en-AU" dirty="0">
                <a:solidFill>
                  <a:schemeClr val="bg1"/>
                </a:solidFill>
                <a:hlinkClick r:id="rId2"/>
              </a:rPr>
              <a:t>randomactsofarchitecture.com</a:t>
            </a:r>
            <a:r>
              <a:rPr lang="en-AU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2" descr="Image result for dimension data logo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70" y="1690688"/>
            <a:ext cx="1778488" cy="133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Image result for symantec logo imag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54" name="Picture 6" descr="Image result for symantec logo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064" y="3276600"/>
            <a:ext cx="1918588" cy="60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tack overflow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45" y="4087892"/>
            <a:ext cx="1881554" cy="4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951892" y="1704037"/>
            <a:ext cx="9237784" cy="1153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AU" sz="2400" dirty="0" err="1">
                <a:solidFill>
                  <a:schemeClr val="bg1"/>
                </a:solidFill>
              </a:rPr>
              <a:t>AppSec</a:t>
            </a:r>
            <a:r>
              <a:rPr lang="en-AU" sz="2400" dirty="0">
                <a:solidFill>
                  <a:schemeClr val="bg1"/>
                </a:solidFill>
              </a:rPr>
              <a:t> for software development teams in Sydney, USA and Canada. Built the program from scratch.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Drive Networking and Security R&amp;D portfolios.</a:t>
            </a:r>
          </a:p>
        </p:txBody>
      </p:sp>
    </p:spTree>
    <p:extLst>
      <p:ext uri="{BB962C8B-B14F-4D97-AF65-F5344CB8AC3E}">
        <p14:creationId xmlns:p14="http://schemas.microsoft.com/office/powerpoint/2010/main" val="268808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Looking Back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5790" y="2268347"/>
            <a:ext cx="70498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dirty="0"/>
              <a:t>It’s no use going back to yesterday, because I was a different person then. </a:t>
            </a:r>
          </a:p>
          <a:p>
            <a:endParaRPr lang="en-AU" sz="3600" dirty="0"/>
          </a:p>
        </p:txBody>
      </p:sp>
      <p:sp>
        <p:nvSpPr>
          <p:cNvPr id="6" name="Rectangle 5"/>
          <p:cNvSpPr/>
          <p:nvPr/>
        </p:nvSpPr>
        <p:spPr>
          <a:xfrm>
            <a:off x="4147835" y="4415108"/>
            <a:ext cx="4674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latin typeface="Lato" panose="020F0502020204030203" pitchFamily="34" charset="0"/>
              </a:rPr>
              <a:t>- Alice (Alice in Wonderland)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743343" y="2131612"/>
            <a:ext cx="598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/>
              <a:t>“</a:t>
            </a:r>
            <a:endParaRPr lang="en-A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799904" y="3253232"/>
            <a:ext cx="598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/>
              <a:t>”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725621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Twitter: @</a:t>
            </a:r>
            <a:r>
              <a:rPr lang="en-AU" dirty="0" err="1"/>
              <a:t>alangsworth</a:t>
            </a:r>
            <a:endParaRPr lang="en-AU" dirty="0"/>
          </a:p>
          <a:p>
            <a:r>
              <a:rPr lang="en-AU" dirty="0">
                <a:hlinkClick r:id="rId2"/>
              </a:rPr>
              <a:t>https://randomactsofarchitecture.com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046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success?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5790" y="2268347"/>
            <a:ext cx="69420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dirty="0">
                <a:latin typeface="Merriweather"/>
              </a:rPr>
              <a:t>If you don't know where you want to go, then it doesn't matter which path you take.</a:t>
            </a:r>
            <a:endParaRPr lang="en-AU" sz="3600" dirty="0"/>
          </a:p>
        </p:txBody>
      </p:sp>
      <p:sp>
        <p:nvSpPr>
          <p:cNvPr id="6" name="Rectangle 5"/>
          <p:cNvSpPr/>
          <p:nvPr/>
        </p:nvSpPr>
        <p:spPr>
          <a:xfrm>
            <a:off x="4147835" y="4415108"/>
            <a:ext cx="6622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latin typeface="Lato" panose="020F0502020204030203" pitchFamily="34" charset="0"/>
              </a:rPr>
              <a:t>- The Cheshire Cat (Alice in Wonderland)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743343" y="2131612"/>
            <a:ext cx="598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/>
              <a:t>“</a:t>
            </a:r>
            <a:endParaRPr lang="en-A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904716" y="3091669"/>
            <a:ext cx="598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/>
              <a:t>”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69916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Drivers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4993022" y="2617494"/>
            <a:ext cx="2123863" cy="2123863"/>
          </a:xfrm>
          <a:custGeom>
            <a:avLst/>
            <a:gdLst>
              <a:gd name="connsiteX0" fmla="*/ 0 w 2123863"/>
              <a:gd name="connsiteY0" fmla="*/ 1061932 h 2123863"/>
              <a:gd name="connsiteX1" fmla="*/ 1061932 w 2123863"/>
              <a:gd name="connsiteY1" fmla="*/ 0 h 2123863"/>
              <a:gd name="connsiteX2" fmla="*/ 2123864 w 2123863"/>
              <a:gd name="connsiteY2" fmla="*/ 1061932 h 2123863"/>
              <a:gd name="connsiteX3" fmla="*/ 1061932 w 2123863"/>
              <a:gd name="connsiteY3" fmla="*/ 2123864 h 2123863"/>
              <a:gd name="connsiteX4" fmla="*/ 0 w 2123863"/>
              <a:gd name="connsiteY4" fmla="*/ 1061932 h 212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863" h="2123863">
                <a:moveTo>
                  <a:pt x="0" y="1061932"/>
                </a:moveTo>
                <a:cubicBezTo>
                  <a:pt x="0" y="475443"/>
                  <a:pt x="475443" y="0"/>
                  <a:pt x="1061932" y="0"/>
                </a:cubicBezTo>
                <a:cubicBezTo>
                  <a:pt x="1648421" y="0"/>
                  <a:pt x="2123864" y="475443"/>
                  <a:pt x="2123864" y="1061932"/>
                </a:cubicBezTo>
                <a:cubicBezTo>
                  <a:pt x="2123864" y="1648421"/>
                  <a:pt x="1648421" y="2123864"/>
                  <a:pt x="1061932" y="2123864"/>
                </a:cubicBezTo>
                <a:cubicBezTo>
                  <a:pt x="475443" y="2123864"/>
                  <a:pt x="0" y="1648421"/>
                  <a:pt x="0" y="106193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1988" tIns="331988" rIns="331988" bIns="331988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3300" kern="1200" dirty="0"/>
              <a:t>Security</a:t>
            </a:r>
          </a:p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3300" kern="1200" dirty="0"/>
              <a:t>Program</a:t>
            </a:r>
          </a:p>
        </p:txBody>
      </p:sp>
      <p:sp>
        <p:nvSpPr>
          <p:cNvPr id="6" name="Arrow: Left 5"/>
          <p:cNvSpPr/>
          <p:nvPr/>
        </p:nvSpPr>
        <p:spPr>
          <a:xfrm rot="9058303">
            <a:off x="3245395" y="4605362"/>
            <a:ext cx="1903719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/>
          <p:cNvSpPr/>
          <p:nvPr/>
        </p:nvSpPr>
        <p:spPr>
          <a:xfrm>
            <a:off x="2356132" y="4562826"/>
            <a:ext cx="2017670" cy="1614136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Compliance </a:t>
            </a:r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(e.g. ISO 27001, </a:t>
            </a:r>
            <a:br>
              <a:rPr lang="en-AU" sz="2000" kern="1200" dirty="0"/>
            </a:br>
            <a:r>
              <a:rPr lang="en-AU" sz="2000" kern="1200" dirty="0"/>
              <a:t>PCI DSS, IRAP)</a:t>
            </a:r>
          </a:p>
        </p:txBody>
      </p:sp>
      <p:sp>
        <p:nvSpPr>
          <p:cNvPr id="8" name="Arrow: Left 7"/>
          <p:cNvSpPr/>
          <p:nvPr/>
        </p:nvSpPr>
        <p:spPr>
          <a:xfrm rot="12275069">
            <a:off x="3346554" y="2350867"/>
            <a:ext cx="1781153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/>
          <p:cNvSpPr/>
          <p:nvPr/>
        </p:nvSpPr>
        <p:spPr>
          <a:xfrm>
            <a:off x="2356132" y="1475940"/>
            <a:ext cx="2017670" cy="1614136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Fire Fighting</a:t>
            </a:r>
          </a:p>
        </p:txBody>
      </p:sp>
      <p:sp>
        <p:nvSpPr>
          <p:cNvPr id="10" name="Arrow: Left 9"/>
          <p:cNvSpPr/>
          <p:nvPr/>
        </p:nvSpPr>
        <p:spPr>
          <a:xfrm rot="20105832">
            <a:off x="7029426" y="2314844"/>
            <a:ext cx="1789150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/>
          <p:cNvSpPr/>
          <p:nvPr/>
        </p:nvSpPr>
        <p:spPr>
          <a:xfrm>
            <a:off x="7726566" y="1433739"/>
            <a:ext cx="2017670" cy="1614136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Competitive Advantage or Market Demand</a:t>
            </a:r>
          </a:p>
        </p:txBody>
      </p:sp>
      <p:sp>
        <p:nvSpPr>
          <p:cNvPr id="12" name="Arrow: Left 11"/>
          <p:cNvSpPr/>
          <p:nvPr/>
        </p:nvSpPr>
        <p:spPr>
          <a:xfrm rot="1793916">
            <a:off x="6946162" y="4611998"/>
            <a:ext cx="1826584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/>
          <p:cNvSpPr/>
          <p:nvPr/>
        </p:nvSpPr>
        <p:spPr>
          <a:xfrm>
            <a:off x="7726566" y="4562826"/>
            <a:ext cx="2017670" cy="1614136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Ignorance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7485" y="4725146"/>
            <a:ext cx="2234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Driver(s) determine: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Success criteria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44236" y="1504630"/>
            <a:ext cx="2234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Customer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Security is a feature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237" y="4618654"/>
            <a:ext cx="223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GRC, legal or policy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Security is a minimum bar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8237" y="1546128"/>
            <a:ext cx="223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Panic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Security is </a:t>
            </a:r>
            <a:br>
              <a:rPr lang="en-AU" dirty="0"/>
            </a:br>
            <a:r>
              <a:rPr lang="en-AU" dirty="0"/>
              <a:t>keeping things going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44236" y="4662927"/>
            <a:ext cx="223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IC frustration or management curiosity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Security is an unknown. Consider ASD.</a:t>
            </a:r>
          </a:p>
        </p:txBody>
      </p:sp>
      <p:sp>
        <p:nvSpPr>
          <p:cNvPr id="20" name="Arrow: Left 19"/>
          <p:cNvSpPr/>
          <p:nvPr/>
        </p:nvSpPr>
        <p:spPr>
          <a:xfrm>
            <a:off x="4778660" y="5737034"/>
            <a:ext cx="2706690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Arrow: Left 20"/>
          <p:cNvSpPr/>
          <p:nvPr/>
        </p:nvSpPr>
        <p:spPr>
          <a:xfrm rot="10800000">
            <a:off x="4767417" y="1626560"/>
            <a:ext cx="2706690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Arrow: Left 18"/>
          <p:cNvSpPr/>
          <p:nvPr/>
        </p:nvSpPr>
        <p:spPr>
          <a:xfrm rot="16200000">
            <a:off x="2913338" y="3510594"/>
            <a:ext cx="911762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Arrow: Left 21"/>
          <p:cNvSpPr/>
          <p:nvPr/>
        </p:nvSpPr>
        <p:spPr>
          <a:xfrm rot="5400000">
            <a:off x="8325829" y="3510595"/>
            <a:ext cx="911762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>
            <a:off x="9227775" y="3354023"/>
            <a:ext cx="243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Discover position then drive via customers or compliance.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32548" y="938445"/>
            <a:ext cx="305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Fix problems then drive via customers or compliance.</a:t>
            </a:r>
          </a:p>
        </p:txBody>
      </p:sp>
    </p:spTree>
    <p:extLst>
      <p:ext uri="{BB962C8B-B14F-4D97-AF65-F5344CB8AC3E}">
        <p14:creationId xmlns:p14="http://schemas.microsoft.com/office/powerpoint/2010/main" val="305232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4" grpId="0"/>
      <p:bldP spid="15" grpId="0"/>
      <p:bldP spid="16" grpId="0"/>
      <p:bldP spid="17" grpId="0"/>
      <p:bldP spid="18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Arrow: Left 41"/>
          <p:cNvSpPr/>
          <p:nvPr/>
        </p:nvSpPr>
        <p:spPr>
          <a:xfrm rot="10800000">
            <a:off x="6706167" y="3070551"/>
            <a:ext cx="800593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Arrow: Left 40"/>
          <p:cNvSpPr/>
          <p:nvPr/>
        </p:nvSpPr>
        <p:spPr>
          <a:xfrm>
            <a:off x="4593055" y="3071648"/>
            <a:ext cx="800593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Arrow: Left 39"/>
          <p:cNvSpPr/>
          <p:nvPr/>
        </p:nvSpPr>
        <p:spPr>
          <a:xfrm rot="16200000">
            <a:off x="5624500" y="4196686"/>
            <a:ext cx="800593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Arrow: Left 38"/>
          <p:cNvSpPr/>
          <p:nvPr/>
        </p:nvSpPr>
        <p:spPr>
          <a:xfrm rot="5400000">
            <a:off x="5657215" y="2111458"/>
            <a:ext cx="800593" cy="605301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People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76243" y="2506807"/>
            <a:ext cx="1387277" cy="1475807"/>
            <a:chOff x="1408205" y="2034448"/>
            <a:chExt cx="1387277" cy="1475807"/>
          </a:xfrm>
        </p:grpSpPr>
        <p:grpSp>
          <p:nvGrpSpPr>
            <p:cNvPr id="6" name="Group 5"/>
            <p:cNvGrpSpPr/>
            <p:nvPr/>
          </p:nvGrpSpPr>
          <p:grpSpPr>
            <a:xfrm>
              <a:off x="1787550" y="2034448"/>
              <a:ext cx="628590" cy="1119741"/>
              <a:chOff x="1959429" y="2482857"/>
              <a:chExt cx="628590" cy="1119741"/>
            </a:xfrm>
          </p:grpSpPr>
          <p:sp>
            <p:nvSpPr>
              <p:cNvPr id="4" name="Flowchart: Delay 3"/>
              <p:cNvSpPr/>
              <p:nvPr/>
            </p:nvSpPr>
            <p:spPr>
              <a:xfrm rot="16200000">
                <a:off x="1998716" y="3013295"/>
                <a:ext cx="550016" cy="628590"/>
              </a:xfrm>
              <a:prstGeom prst="flowChartDelay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Flowchart: Connector 4"/>
              <p:cNvSpPr/>
              <p:nvPr/>
            </p:nvSpPr>
            <p:spPr>
              <a:xfrm>
                <a:off x="2026217" y="2482857"/>
                <a:ext cx="495013" cy="495013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408205" y="3140923"/>
              <a:ext cx="1387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Compliance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86433" y="2506807"/>
            <a:ext cx="1387277" cy="1475807"/>
            <a:chOff x="1408205" y="2034448"/>
            <a:chExt cx="1387277" cy="1475807"/>
          </a:xfrm>
        </p:grpSpPr>
        <p:grpSp>
          <p:nvGrpSpPr>
            <p:cNvPr id="10" name="Group 9"/>
            <p:cNvGrpSpPr/>
            <p:nvPr/>
          </p:nvGrpSpPr>
          <p:grpSpPr>
            <a:xfrm>
              <a:off x="1787550" y="2034448"/>
              <a:ext cx="628590" cy="1119741"/>
              <a:chOff x="1959429" y="2482857"/>
              <a:chExt cx="628590" cy="1119741"/>
            </a:xfrm>
          </p:grpSpPr>
          <p:sp>
            <p:nvSpPr>
              <p:cNvPr id="12" name="Flowchart: Delay 11"/>
              <p:cNvSpPr/>
              <p:nvPr/>
            </p:nvSpPr>
            <p:spPr>
              <a:xfrm rot="16200000">
                <a:off x="1998716" y="3013295"/>
                <a:ext cx="550016" cy="628590"/>
              </a:xfrm>
              <a:prstGeom prst="flowChartDelay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Flowchart: Connector 12"/>
              <p:cNvSpPr/>
              <p:nvPr/>
            </p:nvSpPr>
            <p:spPr>
              <a:xfrm>
                <a:off x="2026217" y="2482857"/>
                <a:ext cx="495013" cy="495013"/>
              </a:xfrm>
              <a:prstGeom prst="flowChartConnector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408205" y="3140923"/>
              <a:ext cx="1387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Customer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87125" y="571994"/>
            <a:ext cx="1526005" cy="1475807"/>
            <a:chOff x="1338841" y="2034448"/>
            <a:chExt cx="1526005" cy="1475807"/>
          </a:xfrm>
        </p:grpSpPr>
        <p:grpSp>
          <p:nvGrpSpPr>
            <p:cNvPr id="15" name="Group 14"/>
            <p:cNvGrpSpPr/>
            <p:nvPr/>
          </p:nvGrpSpPr>
          <p:grpSpPr>
            <a:xfrm>
              <a:off x="1787550" y="2034448"/>
              <a:ext cx="628590" cy="1119741"/>
              <a:chOff x="1959429" y="2482857"/>
              <a:chExt cx="628590" cy="1119741"/>
            </a:xfrm>
          </p:grpSpPr>
          <p:sp>
            <p:nvSpPr>
              <p:cNvPr id="17" name="Flowchart: Delay 16"/>
              <p:cNvSpPr/>
              <p:nvPr/>
            </p:nvSpPr>
            <p:spPr>
              <a:xfrm rot="16200000">
                <a:off x="1998716" y="3013295"/>
                <a:ext cx="550016" cy="628590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Flowchart: Connector 17"/>
              <p:cNvSpPr/>
              <p:nvPr/>
            </p:nvSpPr>
            <p:spPr>
              <a:xfrm>
                <a:off x="2026217" y="2482857"/>
                <a:ext cx="495013" cy="495013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338841" y="3140923"/>
              <a:ext cx="1526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Management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02347" y="5024936"/>
            <a:ext cx="1526005" cy="1475807"/>
            <a:chOff x="1338841" y="2034448"/>
            <a:chExt cx="1526005" cy="1475807"/>
          </a:xfrm>
        </p:grpSpPr>
        <p:grpSp>
          <p:nvGrpSpPr>
            <p:cNvPr id="20" name="Group 19"/>
            <p:cNvGrpSpPr/>
            <p:nvPr/>
          </p:nvGrpSpPr>
          <p:grpSpPr>
            <a:xfrm>
              <a:off x="1787550" y="2034448"/>
              <a:ext cx="628590" cy="1119741"/>
              <a:chOff x="1959429" y="2482857"/>
              <a:chExt cx="628590" cy="1119741"/>
            </a:xfrm>
          </p:grpSpPr>
          <p:sp>
            <p:nvSpPr>
              <p:cNvPr id="22" name="Flowchart: Delay 21"/>
              <p:cNvSpPr/>
              <p:nvPr/>
            </p:nvSpPr>
            <p:spPr>
              <a:xfrm rot="16200000">
                <a:off x="1998716" y="3013295"/>
                <a:ext cx="550016" cy="628590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Flowchart: Connector 22"/>
              <p:cNvSpPr/>
              <p:nvPr/>
            </p:nvSpPr>
            <p:spPr>
              <a:xfrm>
                <a:off x="2026217" y="2482857"/>
                <a:ext cx="495013" cy="495013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338841" y="3140923"/>
              <a:ext cx="1526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Implementers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621243" y="5024936"/>
            <a:ext cx="1526005" cy="1475807"/>
            <a:chOff x="1338841" y="2034448"/>
            <a:chExt cx="1526005" cy="1475807"/>
          </a:xfrm>
        </p:grpSpPr>
        <p:grpSp>
          <p:nvGrpSpPr>
            <p:cNvPr id="25" name="Group 24"/>
            <p:cNvGrpSpPr/>
            <p:nvPr/>
          </p:nvGrpSpPr>
          <p:grpSpPr>
            <a:xfrm>
              <a:off x="1787550" y="2034448"/>
              <a:ext cx="628590" cy="1119741"/>
              <a:chOff x="1959429" y="2482857"/>
              <a:chExt cx="628590" cy="1119741"/>
            </a:xfrm>
          </p:grpSpPr>
          <p:sp>
            <p:nvSpPr>
              <p:cNvPr id="27" name="Flowchart: Delay 26"/>
              <p:cNvSpPr/>
              <p:nvPr/>
            </p:nvSpPr>
            <p:spPr>
              <a:xfrm rot="16200000">
                <a:off x="1998716" y="3013295"/>
                <a:ext cx="550016" cy="628590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Flowchart: Connector 27"/>
              <p:cNvSpPr/>
              <p:nvPr/>
            </p:nvSpPr>
            <p:spPr>
              <a:xfrm>
                <a:off x="2026217" y="2482857"/>
                <a:ext cx="495013" cy="495013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338841" y="3140923"/>
              <a:ext cx="1526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Assurance</a:t>
              </a:r>
            </a:p>
          </p:txBody>
        </p:sp>
      </p:grpSp>
      <p:sp>
        <p:nvSpPr>
          <p:cNvPr id="29" name="Freeform: Shape 28"/>
          <p:cNvSpPr/>
          <p:nvPr/>
        </p:nvSpPr>
        <p:spPr>
          <a:xfrm>
            <a:off x="4993022" y="2403867"/>
            <a:ext cx="2123863" cy="2123863"/>
          </a:xfrm>
          <a:custGeom>
            <a:avLst/>
            <a:gdLst>
              <a:gd name="connsiteX0" fmla="*/ 0 w 2123863"/>
              <a:gd name="connsiteY0" fmla="*/ 1061932 h 2123863"/>
              <a:gd name="connsiteX1" fmla="*/ 1061932 w 2123863"/>
              <a:gd name="connsiteY1" fmla="*/ 0 h 2123863"/>
              <a:gd name="connsiteX2" fmla="*/ 2123864 w 2123863"/>
              <a:gd name="connsiteY2" fmla="*/ 1061932 h 2123863"/>
              <a:gd name="connsiteX3" fmla="*/ 1061932 w 2123863"/>
              <a:gd name="connsiteY3" fmla="*/ 2123864 h 2123863"/>
              <a:gd name="connsiteX4" fmla="*/ 0 w 2123863"/>
              <a:gd name="connsiteY4" fmla="*/ 1061932 h 212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863" h="2123863">
                <a:moveTo>
                  <a:pt x="0" y="1061932"/>
                </a:moveTo>
                <a:cubicBezTo>
                  <a:pt x="0" y="475443"/>
                  <a:pt x="475443" y="0"/>
                  <a:pt x="1061932" y="0"/>
                </a:cubicBezTo>
                <a:cubicBezTo>
                  <a:pt x="1648421" y="0"/>
                  <a:pt x="2123864" y="475443"/>
                  <a:pt x="2123864" y="1061932"/>
                </a:cubicBezTo>
                <a:cubicBezTo>
                  <a:pt x="2123864" y="1648421"/>
                  <a:pt x="1648421" y="2123864"/>
                  <a:pt x="1061932" y="2123864"/>
                </a:cubicBezTo>
                <a:cubicBezTo>
                  <a:pt x="475443" y="2123864"/>
                  <a:pt x="0" y="1648421"/>
                  <a:pt x="0" y="106193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1988" tIns="331988" rIns="331988" bIns="331988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3300" kern="1200" dirty="0"/>
              <a:t>Security</a:t>
            </a:r>
          </a:p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3300" kern="1200" dirty="0"/>
              <a:t>Program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261795" y="5024936"/>
            <a:ext cx="1526005" cy="1475807"/>
            <a:chOff x="1338841" y="2034448"/>
            <a:chExt cx="1526005" cy="1475807"/>
          </a:xfrm>
        </p:grpSpPr>
        <p:grpSp>
          <p:nvGrpSpPr>
            <p:cNvPr id="31" name="Group 30"/>
            <p:cNvGrpSpPr/>
            <p:nvPr/>
          </p:nvGrpSpPr>
          <p:grpSpPr>
            <a:xfrm>
              <a:off x="1787550" y="2034448"/>
              <a:ext cx="628590" cy="1119741"/>
              <a:chOff x="1959429" y="2482857"/>
              <a:chExt cx="628590" cy="1119741"/>
            </a:xfrm>
          </p:grpSpPr>
          <p:sp>
            <p:nvSpPr>
              <p:cNvPr id="33" name="Flowchart: Delay 32"/>
              <p:cNvSpPr/>
              <p:nvPr/>
            </p:nvSpPr>
            <p:spPr>
              <a:xfrm rot="16200000">
                <a:off x="1998716" y="3013295"/>
                <a:ext cx="550016" cy="628590"/>
              </a:xfrm>
              <a:prstGeom prst="flowChartDelay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Flowchart: Connector 33"/>
              <p:cNvSpPr/>
              <p:nvPr/>
            </p:nvSpPr>
            <p:spPr>
              <a:xfrm>
                <a:off x="2026217" y="2482857"/>
                <a:ext cx="495013" cy="495013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338841" y="3140923"/>
              <a:ext cx="1526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Operators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51150" y="442283"/>
            <a:ext cx="4525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Goal: Deliver product/service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Goal: Meet deadline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Goal: Minimize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Challenge: Avoid unnecessary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Challenge: Hide “dirty laundry”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7965777" y="4974719"/>
            <a:ext cx="3986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Goal: Work my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Goal: Make security obvious and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Challenge: Varying security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8973710" y="2403867"/>
            <a:ext cx="3061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Goal: Successful product/service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Challenge: Prioritizes on demand, not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Challenge: Not security experts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9167" y="2403867"/>
            <a:ext cx="3061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Goal: Pass audit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Challenge: Prioritizes on contract or policy, not impact</a:t>
            </a:r>
          </a:p>
        </p:txBody>
      </p:sp>
    </p:spTree>
    <p:extLst>
      <p:ext uri="{BB962C8B-B14F-4D97-AF65-F5344CB8AC3E}">
        <p14:creationId xmlns:p14="http://schemas.microsoft.com/office/powerpoint/2010/main" val="279347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5790" y="2268347"/>
            <a:ext cx="70498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dirty="0"/>
              <a:t>It takes all the running you can do to keep in the same place.</a:t>
            </a:r>
          </a:p>
          <a:p>
            <a:endParaRPr lang="en-AU" sz="3600" dirty="0"/>
          </a:p>
        </p:txBody>
      </p:sp>
      <p:sp>
        <p:nvSpPr>
          <p:cNvPr id="6" name="Rectangle 5"/>
          <p:cNvSpPr/>
          <p:nvPr/>
        </p:nvSpPr>
        <p:spPr>
          <a:xfrm>
            <a:off x="4147835" y="4415108"/>
            <a:ext cx="6673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latin typeface="Lato" panose="020F0502020204030203" pitchFamily="34" charset="0"/>
              </a:rPr>
              <a:t>- Red Queen (Through the Looking Glass)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743343" y="2131612"/>
            <a:ext cx="598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/>
              <a:t>“</a:t>
            </a:r>
            <a:endParaRPr lang="en-A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57818" y="2699234"/>
            <a:ext cx="598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b="1" dirty="0"/>
              <a:t>”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58043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2" descr="Image result for image ti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85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AU" dirty="0"/>
              <a:t>Time Allocation</a:t>
            </a:r>
          </a:p>
        </p:txBody>
      </p:sp>
      <p:sp>
        <p:nvSpPr>
          <p:cNvPr id="1031" name="Content Placeholder 1030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dirty="0"/>
              <a:t>What do you spend your time on?</a:t>
            </a:r>
          </a:p>
          <a:p>
            <a:r>
              <a:rPr lang="en-US" dirty="0"/>
              <a:t>What should you spend your time 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619" y="6131047"/>
            <a:ext cx="4224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/>
              <a:t>Image Source: https://www.pexels.com/photo/</a:t>
            </a:r>
            <a:br>
              <a:rPr lang="en-AU" sz="1600" dirty="0"/>
            </a:br>
            <a:r>
              <a:rPr lang="en-AU" sz="1600" dirty="0"/>
              <a:t>numbers-time-watch-white-1778/</a:t>
            </a:r>
          </a:p>
        </p:txBody>
      </p:sp>
    </p:spTree>
    <p:extLst>
      <p:ext uri="{BB962C8B-B14F-4D97-AF65-F5344CB8AC3E}">
        <p14:creationId xmlns:p14="http://schemas.microsoft.com/office/powerpoint/2010/main" val="222541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Automation Principles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7507233" y="2666901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Abstracted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6193270" y="5023359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dirty="0"/>
              <a:t>Defined</a:t>
            </a:r>
            <a:endParaRPr lang="en-AU" sz="2000" kern="1200" dirty="0"/>
          </a:p>
        </p:txBody>
      </p:sp>
      <p:sp>
        <p:nvSpPr>
          <p:cNvPr id="12" name="Freeform: Shape 11"/>
          <p:cNvSpPr/>
          <p:nvPr/>
        </p:nvSpPr>
        <p:spPr>
          <a:xfrm>
            <a:off x="2542465" y="2729910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Standardized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7048" y="2666901"/>
            <a:ext cx="2136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Common tools and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Highest cost savings, easiest onboarding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3881828" y="5023359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Prototyped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2639" y="5089607"/>
            <a:ext cx="373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Defined tools and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Stakeholder agreement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46601" y="2666901"/>
            <a:ext cx="2800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Different tools and processes but differences hidden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May be dictated by environments, teams or processes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849" y="5054877"/>
            <a:ext cx="317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AU" dirty="0"/>
              <a:t>Ad hoc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AU" dirty="0"/>
              <a:t>Still beneficial</a:t>
            </a:r>
          </a:p>
        </p:txBody>
      </p:sp>
      <p:sp>
        <p:nvSpPr>
          <p:cNvPr id="19" name="Arrow: Circular 18"/>
          <p:cNvSpPr/>
          <p:nvPr/>
        </p:nvSpPr>
        <p:spPr>
          <a:xfrm>
            <a:off x="5382676" y="2729910"/>
            <a:ext cx="4407293" cy="4407293"/>
          </a:xfrm>
          <a:prstGeom prst="circularArrow">
            <a:avLst>
              <a:gd name="adj1" fmla="val 11282"/>
              <a:gd name="adj2" fmla="val 1142319"/>
              <a:gd name="adj3" fmla="val 14502109"/>
              <a:gd name="adj4" fmla="val 10800000"/>
              <a:gd name="adj5" fmla="val 1004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0" name="Arrow: Circular 19"/>
          <p:cNvSpPr/>
          <p:nvPr/>
        </p:nvSpPr>
        <p:spPr>
          <a:xfrm flipH="1">
            <a:off x="1844778" y="2726691"/>
            <a:ext cx="4407293" cy="4407293"/>
          </a:xfrm>
          <a:prstGeom prst="circularArrow">
            <a:avLst>
              <a:gd name="adj1" fmla="val 11043"/>
              <a:gd name="adj2" fmla="val 1142319"/>
              <a:gd name="adj3" fmla="val 14471317"/>
              <a:gd name="adj4" fmla="val 10800000"/>
              <a:gd name="adj5" fmla="val 1004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1512" y="1547690"/>
            <a:ext cx="2839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Trust and verify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Breadth before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Save instead of create work</a:t>
            </a:r>
          </a:p>
        </p:txBody>
      </p:sp>
    </p:spTree>
    <p:extLst>
      <p:ext uri="{BB962C8B-B14F-4D97-AF65-F5344CB8AC3E}">
        <p14:creationId xmlns:p14="http://schemas.microsoft.com/office/powerpoint/2010/main" val="63836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 animBg="1"/>
      <p:bldP spid="16" grpId="0"/>
      <p:bldP spid="17" grpId="0"/>
      <p:bldP spid="18" grpId="0"/>
      <p:bldP spid="19" grpId="0" animBg="1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 Automation Considerations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934551" y="1825625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Features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934551" y="3434419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Gaps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934550" y="5043213"/>
            <a:ext cx="1539369" cy="1231495"/>
          </a:xfrm>
          <a:custGeom>
            <a:avLst/>
            <a:gdLst>
              <a:gd name="connsiteX0" fmla="*/ 0 w 2017670"/>
              <a:gd name="connsiteY0" fmla="*/ 161414 h 1614136"/>
              <a:gd name="connsiteX1" fmla="*/ 161414 w 2017670"/>
              <a:gd name="connsiteY1" fmla="*/ 0 h 1614136"/>
              <a:gd name="connsiteX2" fmla="*/ 1856256 w 2017670"/>
              <a:gd name="connsiteY2" fmla="*/ 0 h 1614136"/>
              <a:gd name="connsiteX3" fmla="*/ 2017670 w 2017670"/>
              <a:gd name="connsiteY3" fmla="*/ 161414 h 1614136"/>
              <a:gd name="connsiteX4" fmla="*/ 2017670 w 2017670"/>
              <a:gd name="connsiteY4" fmla="*/ 1452722 h 1614136"/>
              <a:gd name="connsiteX5" fmla="*/ 1856256 w 2017670"/>
              <a:gd name="connsiteY5" fmla="*/ 1614136 h 1614136"/>
              <a:gd name="connsiteX6" fmla="*/ 161414 w 2017670"/>
              <a:gd name="connsiteY6" fmla="*/ 1614136 h 1614136"/>
              <a:gd name="connsiteX7" fmla="*/ 0 w 2017670"/>
              <a:gd name="connsiteY7" fmla="*/ 1452722 h 1614136"/>
              <a:gd name="connsiteX8" fmla="*/ 0 w 2017670"/>
              <a:gd name="connsiteY8" fmla="*/ 161414 h 161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7670" h="1614136">
                <a:moveTo>
                  <a:pt x="0" y="161414"/>
                </a:moveTo>
                <a:cubicBezTo>
                  <a:pt x="0" y="72268"/>
                  <a:pt x="72268" y="0"/>
                  <a:pt x="161414" y="0"/>
                </a:cubicBezTo>
                <a:lnTo>
                  <a:pt x="1856256" y="0"/>
                </a:lnTo>
                <a:cubicBezTo>
                  <a:pt x="1945402" y="0"/>
                  <a:pt x="2017670" y="72268"/>
                  <a:pt x="2017670" y="161414"/>
                </a:cubicBezTo>
                <a:lnTo>
                  <a:pt x="2017670" y="1452722"/>
                </a:lnTo>
                <a:cubicBezTo>
                  <a:pt x="2017670" y="1541868"/>
                  <a:pt x="1945402" y="1614136"/>
                  <a:pt x="1856256" y="1614136"/>
                </a:cubicBezTo>
                <a:lnTo>
                  <a:pt x="161414" y="1614136"/>
                </a:lnTo>
                <a:cubicBezTo>
                  <a:pt x="72268" y="1614136"/>
                  <a:pt x="0" y="1541868"/>
                  <a:pt x="0" y="1452722"/>
                </a:cubicBezTo>
                <a:lnTo>
                  <a:pt x="0" y="16141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851" tIns="75851" rIns="75851" bIns="7585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000" kern="1200" dirty="0"/>
              <a:t>Environment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4446" y="1856791"/>
            <a:ext cx="3733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Built-in (Engine, Rules/Templates)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Extensibility (APIs, customization)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Integrations/Modules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Roadmap (with care)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74447" y="3588501"/>
            <a:ext cx="3733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Reporting/Dashboards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Covered by APIs or customization?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74447" y="5197295"/>
            <a:ext cx="3733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User’s technical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Licensing</a:t>
            </a:r>
          </a:p>
        </p:txBody>
      </p:sp>
      <p:sp>
        <p:nvSpPr>
          <p:cNvPr id="15" name="Arrow: Left 14"/>
          <p:cNvSpPr/>
          <p:nvPr/>
        </p:nvSpPr>
        <p:spPr>
          <a:xfrm rot="10800000">
            <a:off x="6934946" y="3747515"/>
            <a:ext cx="911762" cy="60530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68343" y="1595044"/>
            <a:ext cx="3789374" cy="4957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Examples: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Add or extend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 custom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Collate data from existing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ETL data to/from other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Add to automated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Determines mechanism (e.g. customize vs scripting vs workflow vs application)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33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12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3490</TotalTime>
  <Words>1307</Words>
  <Application>Microsoft Office PowerPoint</Application>
  <PresentationFormat>Widescreen</PresentationFormat>
  <Paragraphs>274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Lato</vt:lpstr>
      <vt:lpstr>Merriweather</vt:lpstr>
      <vt:lpstr>Office Theme</vt:lpstr>
      <vt:lpstr>People and Automation:  Successfully Scaling  a Security Program</vt:lpstr>
      <vt:lpstr>Who am I?</vt:lpstr>
      <vt:lpstr>What is success?</vt:lpstr>
      <vt:lpstr>Drivers</vt:lpstr>
      <vt:lpstr>People</vt:lpstr>
      <vt:lpstr>Scaling</vt:lpstr>
      <vt:lpstr>Time Allocation</vt:lpstr>
      <vt:lpstr>Automation Principles</vt:lpstr>
      <vt:lpstr>Tool Automation Considerations</vt:lpstr>
      <vt:lpstr>Automation Risks and Mitigations</vt:lpstr>
      <vt:lpstr>Integrating Detection Tools into Process</vt:lpstr>
      <vt:lpstr>Detection Tool Workflow</vt:lpstr>
      <vt:lpstr>Raising Issues</vt:lpstr>
      <vt:lpstr>Raise Issues in Existing Issue Tracking Tool</vt:lpstr>
      <vt:lpstr>Issue Pushback</vt:lpstr>
      <vt:lpstr>Automated Remediation</vt:lpstr>
      <vt:lpstr>Leverage Automation Elsewhere …</vt:lpstr>
      <vt:lpstr>… or Build Solutions</vt:lpstr>
      <vt:lpstr>Summary</vt:lpstr>
      <vt:lpstr>Looking Back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and Automation: They Keys to Successful Defence</dc:title>
  <dc:creator>Anthony Langsworth</dc:creator>
  <cp:lastModifiedBy>Anthony Langsworth</cp:lastModifiedBy>
  <cp:revision>351</cp:revision>
  <dcterms:created xsi:type="dcterms:W3CDTF">2017-05-13T02:14:50Z</dcterms:created>
  <dcterms:modified xsi:type="dcterms:W3CDTF">2017-06-15T22:43:02Z</dcterms:modified>
</cp:coreProperties>
</file>