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3" r:id="rId4"/>
    <p:sldId id="268" r:id="rId5"/>
    <p:sldId id="269" r:id="rId6"/>
    <p:sldId id="285" r:id="rId7"/>
    <p:sldId id="286" r:id="rId8"/>
    <p:sldId id="292" r:id="rId9"/>
    <p:sldId id="283" r:id="rId10"/>
    <p:sldId id="288" r:id="rId11"/>
    <p:sldId id="287" r:id="rId12"/>
    <p:sldId id="261" r:id="rId13"/>
    <p:sldId id="279" r:id="rId14"/>
    <p:sldId id="272" r:id="rId15"/>
    <p:sldId id="281" r:id="rId16"/>
    <p:sldId id="293" r:id="rId17"/>
    <p:sldId id="289" r:id="rId18"/>
    <p:sldId id="291" r:id="rId19"/>
    <p:sldId id="294" r:id="rId20"/>
    <p:sldId id="29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705" autoAdjust="0"/>
  </p:normalViewPr>
  <p:slideViewPr>
    <p:cSldViewPr snapToGrid="0">
      <p:cViewPr varScale="1">
        <p:scale>
          <a:sx n="143" d="100"/>
          <a:sy n="143" d="100"/>
        </p:scale>
        <p:origin x="3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D86A-5318-4B45-A2F2-5429C7DE9F0E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B0B2A-AD90-4772-A553-426B42D7E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7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Audience: People</a:t>
            </a:r>
            <a:r>
              <a:rPr lang="en-AU" baseline="0" dirty="0"/>
              <a:t> embedded inside an organization starting a security program or want to scale up and existing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Level: Mid level technical. The goal is to get security people thinking at a higher level, one appropriate for communicating with management.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My focus is on software development and </a:t>
            </a:r>
            <a:r>
              <a:rPr lang="en-AU" baseline="0" dirty="0" err="1"/>
              <a:t>AppSec</a:t>
            </a:r>
            <a:r>
              <a:rPr lang="en-AU" baseline="0" dirty="0"/>
              <a:t> but much of this is generally applicable.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44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See Lean definition of “Waste” and “Value Streaming”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Intro, background, </a:t>
            </a:r>
            <a:r>
              <a:rPr lang="en-AU" dirty="0" err="1"/>
              <a:t>etc</a:t>
            </a:r>
            <a:r>
              <a:rPr lang="en-AU" dirty="0"/>
              <a:t> to Wiki or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Needs to be prioritized and re-entered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2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70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9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Review tool history to see what changes have been made and identify new systems that need securing.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96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E.g.</a:t>
            </a:r>
            <a:r>
              <a:rPr lang="en-AU" baseline="0" dirty="0"/>
              <a:t> cannot share </a:t>
            </a:r>
            <a:r>
              <a:rPr lang="en-AU" baseline="0" dirty="0" err="1"/>
              <a:t>Checkmarx</a:t>
            </a:r>
            <a:r>
              <a:rPr lang="en-AU" baseline="0" dirty="0"/>
              <a:t>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Attack has lots of open source tools. Defence is rarely shared.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3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40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Security is traditionally</a:t>
            </a:r>
            <a:r>
              <a:rPr lang="en-AU" baseline="0" dirty="0"/>
              <a:t> a game you cannot win. Redefining success is important both for business alignment and job satisfaction.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1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is a security program?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Drivers are not mutually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58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= spending time on 10x instead of 1x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!=</a:t>
            </a:r>
            <a:r>
              <a:rPr lang="en-US" baseline="0" dirty="0"/>
              <a:t> automating everything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6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49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7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5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Issue templates: Clone an existing incident?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9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9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8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9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1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7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5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8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8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79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People and Automation: </a:t>
            </a:r>
            <a:br>
              <a:rPr lang="en-AU" b="1" dirty="0"/>
            </a:br>
            <a:r>
              <a:rPr lang="en-AU" b="1" dirty="0"/>
              <a:t>Successfully Scaling </a:t>
            </a:r>
            <a:br>
              <a:rPr lang="en-AU" b="1" dirty="0"/>
            </a:br>
            <a:r>
              <a:rPr lang="en-AU" b="1" dirty="0"/>
              <a:t>a Security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2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Anthony Langsworth</a:t>
            </a:r>
          </a:p>
          <a:p>
            <a:r>
              <a:rPr lang="en-AU" dirty="0"/>
              <a:t>Senior Security Architect</a:t>
            </a:r>
          </a:p>
          <a:p>
            <a:r>
              <a:rPr lang="en-AU" dirty="0"/>
              <a:t>Dimension Data</a:t>
            </a:r>
          </a:p>
          <a:p>
            <a:r>
              <a:rPr lang="en-AU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4547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Risks and Mitigations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Vendor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lock-in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Automation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Bugs</a:t>
            </a:r>
            <a:endParaRPr lang="en-AU" sz="20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446" y="1979707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Build abstractions in (proxy vs façade vs adapter patterns)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4446" y="3311502"/>
            <a:ext cx="373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Separate test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Version code e.g.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Mock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Code reviews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6934946" y="2754469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343" y="1595044"/>
            <a:ext cx="3789374" cy="329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General: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Software developers can help with 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Remember security (e.g. authentication, logging, minimum access)</a:t>
            </a:r>
          </a:p>
        </p:txBody>
      </p:sp>
    </p:spTree>
    <p:extLst>
      <p:ext uri="{BB962C8B-B14F-4D97-AF65-F5344CB8AC3E}">
        <p14:creationId xmlns:p14="http://schemas.microsoft.com/office/powerpoint/2010/main" val="11097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Integrating Detection Tools into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02" y="1825625"/>
            <a:ext cx="395609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Why move to regular?</a:t>
            </a:r>
          </a:p>
          <a:p>
            <a:r>
              <a:rPr lang="en-AU" dirty="0"/>
              <a:t>Faster feedback for implementers</a:t>
            </a:r>
          </a:p>
          <a:p>
            <a:r>
              <a:rPr lang="en-AU" dirty="0"/>
              <a:t>Faster feedback to you</a:t>
            </a:r>
          </a:p>
          <a:p>
            <a:r>
              <a:rPr lang="en-AU" dirty="0"/>
              <a:t>Removes security as a project hurdle</a:t>
            </a:r>
          </a:p>
          <a:p>
            <a:r>
              <a:rPr lang="en-AU" dirty="0"/>
              <a:t>Fits with agile/scrum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311423" cy="4351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Project (release) tasks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536" y="3177039"/>
            <a:ext cx="5355772" cy="26943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Regular (sprint) tasks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No user input when running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Hours (or faster) to run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Appropriate license model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Deltas (or APIs to create them)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AU" sz="2000" dirty="0"/>
              <a:t>E.g. vulnerability scans, static analysis scans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300971" y="2740006"/>
            <a:ext cx="911922" cy="969403"/>
          </a:xfrm>
          <a:custGeom>
            <a:avLst/>
            <a:gdLst>
              <a:gd name="connsiteX0" fmla="*/ 0 w 1272766"/>
              <a:gd name="connsiteY0" fmla="*/ 700021 h 1272766"/>
              <a:gd name="connsiteX1" fmla="*/ 286372 w 1272766"/>
              <a:gd name="connsiteY1" fmla="*/ 700021 h 1272766"/>
              <a:gd name="connsiteX2" fmla="*/ 286372 w 1272766"/>
              <a:gd name="connsiteY2" fmla="*/ 0 h 1272766"/>
              <a:gd name="connsiteX3" fmla="*/ 986394 w 1272766"/>
              <a:gd name="connsiteY3" fmla="*/ 0 h 1272766"/>
              <a:gd name="connsiteX4" fmla="*/ 986394 w 1272766"/>
              <a:gd name="connsiteY4" fmla="*/ 700021 h 1272766"/>
              <a:gd name="connsiteX5" fmla="*/ 1272766 w 1272766"/>
              <a:gd name="connsiteY5" fmla="*/ 700021 h 1272766"/>
              <a:gd name="connsiteX6" fmla="*/ 636383 w 1272766"/>
              <a:gd name="connsiteY6" fmla="*/ 1272766 h 1272766"/>
              <a:gd name="connsiteX7" fmla="*/ 0 w 1272766"/>
              <a:gd name="connsiteY7" fmla="*/ 700021 h 12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2766" h="1272766">
                <a:moveTo>
                  <a:pt x="0" y="700021"/>
                </a:moveTo>
                <a:lnTo>
                  <a:pt x="286372" y="700021"/>
                </a:lnTo>
                <a:lnTo>
                  <a:pt x="286372" y="0"/>
                </a:lnTo>
                <a:lnTo>
                  <a:pt x="986394" y="0"/>
                </a:lnTo>
                <a:lnTo>
                  <a:pt x="986394" y="700021"/>
                </a:lnTo>
                <a:lnTo>
                  <a:pt x="1272766" y="700021"/>
                </a:lnTo>
                <a:lnTo>
                  <a:pt x="636383" y="1272766"/>
                </a:lnTo>
                <a:lnTo>
                  <a:pt x="0" y="70002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092" tIns="45719" rIns="332091" bIns="36073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30217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8758" y="4028858"/>
            <a:ext cx="11646568" cy="1297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Detection Tool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171" y="1575916"/>
            <a:ext cx="1705708" cy="744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Collate scan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8991" y="1575915"/>
            <a:ext cx="1705708" cy="744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Remove false positives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811" y="1575915"/>
            <a:ext cx="1705708" cy="7444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Raise in issue tracking tool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9826628" y="1575914"/>
            <a:ext cx="1705708" cy="7444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Secondary notification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651" y="2586207"/>
            <a:ext cx="2674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Install and configure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Service/Product standards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636" y="2586207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Agree on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Issue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reference explanations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306405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Arrow: Left 9"/>
          <p:cNvSpPr/>
          <p:nvPr/>
        </p:nvSpPr>
        <p:spPr>
          <a:xfrm rot="10800000">
            <a:off x="592787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Arrow: Left 10"/>
          <p:cNvSpPr/>
          <p:nvPr/>
        </p:nvSpPr>
        <p:spPr>
          <a:xfrm rot="10800000">
            <a:off x="879169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3975816" y="2586207"/>
            <a:ext cx="228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Publish known issues, workarounds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Evangelize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6" y="2996140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Preparation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76" y="4490231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Manual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6" y="5803506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Automation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8651" y="5429358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Configure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results of multiple projects/tools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5815" y="4063535"/>
            <a:ext cx="286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Review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rules/scans, configuration,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Verify rules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9636" y="4064236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Raise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priorities, templates, explanations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65799" y="2586207"/>
            <a:ext cx="203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Email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Project notification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reports and dashboards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65799" y="5332563"/>
            <a:ext cx="203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Generate reports and dashboards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5799" y="4064236"/>
            <a:ext cx="22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3748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/>
      <p:bldP spid="18" grpId="0"/>
      <p:bldP spid="19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Raising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Look familiar?</a:t>
            </a:r>
          </a:p>
          <a:p>
            <a:pPr marL="0" indent="0">
              <a:buNone/>
            </a:pPr>
            <a:r>
              <a:rPr lang="en-AU" dirty="0"/>
              <a:t>How much actually gets read?</a:t>
            </a:r>
          </a:p>
          <a:p>
            <a:pPr marL="0" indent="0">
              <a:buNone/>
            </a:pPr>
            <a:r>
              <a:rPr lang="en-AU" dirty="0"/>
              <a:t>How much work does this create?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281" y="6223819"/>
            <a:ext cx="4526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Source: https://www.geek.com/geek-cetera</a:t>
            </a:r>
            <a:br>
              <a:rPr lang="en-AU" sz="1400" dirty="0"/>
            </a:br>
            <a:r>
              <a:rPr lang="en-AU" sz="1400" dirty="0"/>
              <a:t>/0-01-of-wikipedia-turned-into-5000-page-book-1336419/</a:t>
            </a:r>
          </a:p>
        </p:txBody>
      </p:sp>
      <p:pic>
        <p:nvPicPr>
          <p:cNvPr id="7" name="Picture 2" descr="https://www.geek.com/wp-content/uploads/2011/04/wikipedia_book_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" r="-2" b="26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595562" y="1790940"/>
            <a:ext cx="7000875" cy="4342727"/>
            <a:chOff x="2595562" y="1790940"/>
            <a:chExt cx="7000875" cy="434272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562" y="2209367"/>
              <a:ext cx="7000875" cy="392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701" y="1790940"/>
              <a:ext cx="5762625" cy="43815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2595562" y="1790940"/>
              <a:ext cx="323139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73289" y="1790940"/>
              <a:ext cx="923148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7548956" y="3432970"/>
            <a:ext cx="2209799" cy="314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14549" y="5571977"/>
            <a:ext cx="3344206" cy="796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3243" y="5931024"/>
            <a:ext cx="681217" cy="53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Raise Issues in Existing Issue Tracking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174" y="5197698"/>
            <a:ext cx="222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Categorize with labels or tags.  Use existing tools reports and dashboards.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58755" y="1733721"/>
            <a:ext cx="2355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Start with reusable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Handle different audiences (technical and nontechnical).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Move explanations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One per issue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value!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8756" y="5135823"/>
            <a:ext cx="210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 predefined priorities (and judgement)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8174" y="4285560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Follow team’s guidelines.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1787549" y="4608726"/>
            <a:ext cx="907525" cy="32316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8173" y="1690138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 security project/epic</a:t>
            </a:r>
          </a:p>
        </p:txBody>
      </p:sp>
      <p:cxnSp>
        <p:nvCxnSpPr>
          <p:cNvPr id="52" name="Straight Arrow Connector 51"/>
          <p:cNvCxnSpPr>
            <a:stCxn id="51" idx="3"/>
            <a:endCxn id="47" idx="1"/>
          </p:cNvCxnSpPr>
          <p:nvPr/>
        </p:nvCxnSpPr>
        <p:spPr>
          <a:xfrm flipV="1">
            <a:off x="1787548" y="2010015"/>
            <a:ext cx="1131153" cy="32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r="781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AU" dirty="0"/>
              <a:t>Issue Pushback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155848"/>
            <a:ext cx="6586489" cy="40679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Do not avoid it!</a:t>
            </a:r>
          </a:p>
          <a:p>
            <a:pPr>
              <a:lnSpc>
                <a:spcPct val="80000"/>
              </a:lnSpc>
            </a:pPr>
            <a:r>
              <a:rPr lang="en-AU" dirty="0"/>
              <a:t>Support with published, agreed priorities, stakeholders</a:t>
            </a:r>
          </a:p>
          <a:p>
            <a:pPr>
              <a:lnSpc>
                <a:spcPct val="80000"/>
              </a:lnSpc>
            </a:pPr>
            <a:r>
              <a:rPr lang="en-AU" dirty="0"/>
              <a:t>Split systemic issues into immediate problems and longer term fixes</a:t>
            </a:r>
          </a:p>
          <a:p>
            <a:pPr>
              <a:lnSpc>
                <a:spcPct val="80000"/>
              </a:lnSpc>
            </a:pPr>
            <a:r>
              <a:rPr lang="en-AU" dirty="0"/>
              <a:t>Give a little. Trust and verify.</a:t>
            </a:r>
          </a:p>
          <a:p>
            <a:pPr>
              <a:lnSpc>
                <a:spcPct val="80000"/>
              </a:lnSpc>
            </a:pPr>
            <a:r>
              <a:rPr lang="en-AU" dirty="0"/>
              <a:t>Feed results back into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New issue types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Changing priorities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Education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5430" y="645917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https://pixabay.com/en/no-stop-negative-emotion-anger-987086/</a:t>
            </a:r>
          </a:p>
        </p:txBody>
      </p:sp>
    </p:spTree>
    <p:extLst>
      <p:ext uri="{BB962C8B-B14F-4D97-AF65-F5344CB8AC3E}">
        <p14:creationId xmlns:p14="http://schemas.microsoft.com/office/powerpoint/2010/main" val="34644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000" b="4600"/>
          <a:stretch/>
        </p:blipFill>
        <p:spPr>
          <a:xfrm>
            <a:off x="4829522" y="2016000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Automated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856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Risks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Self DOS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False sense of security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Change approval challenges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r>
              <a:rPr lang="en-AU" dirty="0"/>
              <a:t>Better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Increase scrutiny, e.g. new rules or tools, increase frequency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Alert operator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5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Leverage Automation Elsewhere …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601074" y="1825625"/>
            <a:ext cx="2752725" cy="4351338"/>
          </a:xfrm>
        </p:spPr>
        <p:txBody>
          <a:bodyPr>
            <a:normAutofit/>
          </a:bodyPr>
          <a:lstStyle/>
          <a:p>
            <a:pPr marL="171450" indent="-171450"/>
            <a:r>
              <a:rPr lang="en-AU" sz="2000" dirty="0"/>
              <a:t>Review scripts and configuration instead of or in addition to machines</a:t>
            </a:r>
          </a:p>
          <a:p>
            <a:pPr marL="171450" indent="-171450"/>
            <a:r>
              <a:rPr lang="en-AU" sz="2000" dirty="0"/>
              <a:t>Add your own scripts or configuration to the pipeline</a:t>
            </a:r>
          </a:p>
          <a:p>
            <a:pPr marL="171450" indent="-171450"/>
            <a:r>
              <a:rPr lang="en-AU" sz="2000"/>
              <a:t>Tool activity log</a:t>
            </a:r>
            <a:endParaRPr lang="en-AU" sz="2000" dirty="0"/>
          </a:p>
          <a:p>
            <a:pPr marL="628650" lvl="1" indent="-171450"/>
            <a:r>
              <a:rPr lang="en-AU" sz="1800" dirty="0"/>
              <a:t>Identify new systems that need securing</a:t>
            </a:r>
          </a:p>
          <a:p>
            <a:pPr marL="628650" lvl="1" indent="-171450"/>
            <a:r>
              <a:rPr lang="en-AU" sz="1800" dirty="0"/>
              <a:t>See what changes have been made</a:t>
            </a:r>
          </a:p>
          <a:p>
            <a:endParaRPr lang="en-AU" sz="2000" dirty="0"/>
          </a:p>
        </p:txBody>
      </p:sp>
      <p:sp>
        <p:nvSpPr>
          <p:cNvPr id="5" name="Freeform: Shape 4"/>
          <p:cNvSpPr/>
          <p:nvPr/>
        </p:nvSpPr>
        <p:spPr>
          <a:xfrm>
            <a:off x="3433556" y="3920354"/>
            <a:ext cx="2387133" cy="2387133"/>
          </a:xfrm>
          <a:custGeom>
            <a:avLst/>
            <a:gdLst>
              <a:gd name="connsiteX0" fmla="*/ 0 w 2387133"/>
              <a:gd name="connsiteY0" fmla="*/ 1193567 h 2387133"/>
              <a:gd name="connsiteX1" fmla="*/ 1193567 w 2387133"/>
              <a:gd name="connsiteY1" fmla="*/ 0 h 2387133"/>
              <a:gd name="connsiteX2" fmla="*/ 2387134 w 2387133"/>
              <a:gd name="connsiteY2" fmla="*/ 1193567 h 2387133"/>
              <a:gd name="connsiteX3" fmla="*/ 1193567 w 2387133"/>
              <a:gd name="connsiteY3" fmla="*/ 2387134 h 2387133"/>
              <a:gd name="connsiteX4" fmla="*/ 0 w 2387133"/>
              <a:gd name="connsiteY4" fmla="*/ 1193567 h 238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7133" h="2387133">
                <a:moveTo>
                  <a:pt x="0" y="1193567"/>
                </a:moveTo>
                <a:cubicBezTo>
                  <a:pt x="0" y="534378"/>
                  <a:pt x="534378" y="0"/>
                  <a:pt x="1193567" y="0"/>
                </a:cubicBezTo>
                <a:cubicBezTo>
                  <a:pt x="1852756" y="0"/>
                  <a:pt x="2387134" y="534378"/>
                  <a:pt x="2387134" y="1193567"/>
                </a:cubicBezTo>
                <a:cubicBezTo>
                  <a:pt x="2387134" y="1852756"/>
                  <a:pt x="1852756" y="2387134"/>
                  <a:pt x="1193567" y="2387134"/>
                </a:cubicBezTo>
                <a:cubicBezTo>
                  <a:pt x="534378" y="2387134"/>
                  <a:pt x="0" y="1852756"/>
                  <a:pt x="0" y="1193567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193" tIns="364193" rIns="364193" bIns="36419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300" kern="1200" dirty="0"/>
              <a:t>Configuration Management</a:t>
            </a:r>
          </a:p>
        </p:txBody>
      </p:sp>
      <p:sp>
        <p:nvSpPr>
          <p:cNvPr id="6" name="Arrow: Left 5"/>
          <p:cNvSpPr/>
          <p:nvPr/>
        </p:nvSpPr>
        <p:spPr>
          <a:xfrm rot="10800000">
            <a:off x="1907703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/>
          <p:cNvSpPr/>
          <p:nvPr/>
        </p:nvSpPr>
        <p:spPr>
          <a:xfrm>
            <a:off x="102793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OS </a:t>
            </a:r>
            <a:br>
              <a:rPr lang="en-AU" sz="1900" kern="1200" dirty="0"/>
            </a:br>
            <a:r>
              <a:rPr lang="en-AU" sz="1900" kern="1200" dirty="0"/>
              <a:t>Configuration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Chef, Puppet, </a:t>
            </a:r>
            <a:r>
              <a:rPr lang="en-AU" sz="1500" kern="1200" dirty="0" err="1"/>
              <a:t>Ansible</a:t>
            </a:r>
            <a:endParaRPr lang="en-AU" sz="1500" kern="1200" dirty="0"/>
          </a:p>
        </p:txBody>
      </p:sp>
      <p:sp>
        <p:nvSpPr>
          <p:cNvPr id="8" name="Arrow: Left 7"/>
          <p:cNvSpPr/>
          <p:nvPr/>
        </p:nvSpPr>
        <p:spPr>
          <a:xfrm rot="13500000">
            <a:off x="249303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/>
          <p:cNvSpPr/>
          <p:nvPr/>
        </p:nvSpPr>
        <p:spPr>
          <a:xfrm>
            <a:off x="182443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IaaS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AWS or Azure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AWS: Cloud Trail, Inspector</a:t>
            </a:r>
          </a:p>
        </p:txBody>
      </p:sp>
      <p:sp>
        <p:nvSpPr>
          <p:cNvPr id="10" name="Arrow: Left 9"/>
          <p:cNvSpPr/>
          <p:nvPr/>
        </p:nvSpPr>
        <p:spPr>
          <a:xfrm rot="16200000">
            <a:off x="3906157" y="2851537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/>
          <p:cNvSpPr/>
          <p:nvPr/>
        </p:nvSpPr>
        <p:spPr>
          <a:xfrm>
            <a:off x="3747355" y="1690688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Workload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</a:t>
            </a:r>
            <a:r>
              <a:rPr lang="en-AU" sz="1500" kern="1200" dirty="0" err="1"/>
              <a:t>HashiCorp</a:t>
            </a:r>
            <a:r>
              <a:rPr lang="en-AU" sz="1500" kern="1200" dirty="0"/>
              <a:t> Terraform</a:t>
            </a:r>
          </a:p>
        </p:txBody>
      </p:sp>
      <p:sp>
        <p:nvSpPr>
          <p:cNvPr id="12" name="Arrow: Left 11"/>
          <p:cNvSpPr/>
          <p:nvPr/>
        </p:nvSpPr>
        <p:spPr>
          <a:xfrm rot="18900000">
            <a:off x="531927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/>
          <p:cNvSpPr/>
          <p:nvPr/>
        </p:nvSpPr>
        <p:spPr>
          <a:xfrm>
            <a:off x="567027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Containers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Docker, Kubernetes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5904611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/>
          <p:cNvSpPr/>
          <p:nvPr/>
        </p:nvSpPr>
        <p:spPr>
          <a:xfrm>
            <a:off x="646677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Application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Octopus Deploy</a:t>
            </a:r>
          </a:p>
        </p:txBody>
      </p:sp>
    </p:spTree>
    <p:extLst>
      <p:ext uri="{BB962C8B-B14F-4D97-AF65-F5344CB8AC3E}">
        <p14:creationId xmlns:p14="http://schemas.microsoft.com/office/powerpoint/2010/main" val="28303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53" r="26844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/>
              <a:t>… or Build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Write or borrow code, queries/rules or scripts</a:t>
            </a:r>
          </a:p>
          <a:p>
            <a:pPr>
              <a:lnSpc>
                <a:spcPct val="80000"/>
              </a:lnSpc>
            </a:pPr>
            <a:r>
              <a:rPr lang="en-AU" dirty="0"/>
              <a:t>Community benefit </a:t>
            </a:r>
            <a:br>
              <a:rPr lang="en-AU" dirty="0"/>
            </a:br>
            <a:r>
              <a:rPr lang="en-AU" dirty="0"/>
              <a:t>versus competitive advantage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032" y="63214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http://openinnovation.net/category/</a:t>
            </a:r>
            <a:br>
              <a:rPr lang="en-AU" sz="1400" dirty="0"/>
            </a:br>
            <a:r>
              <a:rPr lang="en-AU" sz="1400" dirty="0"/>
              <a:t>developing-open-services-innovation/</a:t>
            </a:r>
          </a:p>
        </p:txBody>
      </p:sp>
    </p:spTree>
    <p:extLst>
      <p:ext uri="{BB962C8B-B14F-4D97-AF65-F5344CB8AC3E}">
        <p14:creationId xmlns:p14="http://schemas.microsoft.com/office/powerpoint/2010/main" val="79674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driving your security program?</a:t>
            </a:r>
          </a:p>
          <a:p>
            <a:r>
              <a:rPr lang="en-AU" dirty="0"/>
              <a:t>Who are affected? What do they need? How do they work?</a:t>
            </a:r>
          </a:p>
          <a:p>
            <a:r>
              <a:rPr lang="en-AU" dirty="0"/>
              <a:t>What is taking up your time?</a:t>
            </a:r>
          </a:p>
          <a:p>
            <a:r>
              <a:rPr lang="en-AU" dirty="0"/>
              <a:t>What automation opportunities exist?</a:t>
            </a:r>
          </a:p>
          <a:p>
            <a:r>
              <a:rPr lang="en-AU" dirty="0"/>
              <a:t>How can I create a feedback loop?</a:t>
            </a:r>
          </a:p>
          <a:p>
            <a:r>
              <a:rPr lang="en-AU" dirty="0"/>
              <a:t>What can I build?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6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3399691"/>
            <a:ext cx="9401908" cy="2777271"/>
          </a:xfrm>
        </p:spPr>
        <p:txBody>
          <a:bodyPr/>
          <a:lstStyle/>
          <a:p>
            <a:pPr lvl="1"/>
            <a:r>
              <a:rPr lang="en-AU" dirty="0">
                <a:solidFill>
                  <a:schemeClr val="bg1"/>
                </a:solidFill>
              </a:rPr>
              <a:t>Previously Technical Director at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 US security patents and 1 Australian security patent application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23K+ reputation on various                              sites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 top 50 contributors to </a:t>
            </a:r>
            <a:r>
              <a:rPr lang="en-AU" dirty="0" err="1">
                <a:solidFill>
                  <a:schemeClr val="bg1"/>
                </a:solidFill>
              </a:rPr>
              <a:t>.Net</a:t>
            </a:r>
            <a:r>
              <a:rPr lang="en-AU" dirty="0">
                <a:solidFill>
                  <a:schemeClr val="bg1"/>
                </a:solidFill>
              </a:rPr>
              <a:t> Core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Obligatory CISSP, CCSP and CCSK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Occasional crimes against blogging at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randomactsofarchitecture.com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2" descr="Image result for dimension data logo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0" y="1690688"/>
            <a:ext cx="1778488" cy="13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symantec logo 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4" name="Picture 6" descr="Image result for symantec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64" y="3276600"/>
            <a:ext cx="1918588" cy="6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tack overfl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5" y="4087892"/>
            <a:ext cx="1881554" cy="4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51892" y="1704037"/>
            <a:ext cx="9237784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AppSec</a:t>
            </a:r>
            <a:r>
              <a:rPr lang="en-AU" sz="2400" dirty="0">
                <a:solidFill>
                  <a:schemeClr val="bg1"/>
                </a:solidFill>
              </a:rPr>
              <a:t> for software development teams in Sydney, USA and Canada. Built the program from scratch.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Drive Networking and Security R&amp;D portfolios.</a:t>
            </a:r>
          </a:p>
        </p:txBody>
      </p:sp>
    </p:spTree>
    <p:extLst>
      <p:ext uri="{BB962C8B-B14F-4D97-AF65-F5344CB8AC3E}">
        <p14:creationId xmlns:p14="http://schemas.microsoft.com/office/powerpoint/2010/main" val="26880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It’s no use going back to yesterday, because I was a different person then. 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46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Alice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99904" y="325323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2562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Twitter: @</a:t>
            </a:r>
            <a:r>
              <a:rPr lang="en-AU" dirty="0" err="1"/>
              <a:t>alangsworth</a:t>
            </a:r>
            <a:endParaRPr lang="en-AU" dirty="0"/>
          </a:p>
          <a:p>
            <a:r>
              <a:rPr lang="en-AU" dirty="0">
                <a:hlinkClick r:id="rId2"/>
              </a:rPr>
              <a:t>https://randomactsofarchitecture.com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4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success?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6942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>
                <a:latin typeface="Merriweather"/>
              </a:rPr>
              <a:t>If you don't know where you want to go, then it doesn't matter which path you take.</a:t>
            </a:r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2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The Cheshire Cat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04716" y="3091669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991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Drivers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993022" y="2617494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sp>
        <p:nvSpPr>
          <p:cNvPr id="6" name="Arrow: Left 5"/>
          <p:cNvSpPr/>
          <p:nvPr/>
        </p:nvSpPr>
        <p:spPr>
          <a:xfrm rot="9058303">
            <a:off x="3245395" y="4605362"/>
            <a:ext cx="1903719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2356132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Compliance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(e.g. ISO 27001, </a:t>
            </a:r>
            <a:br>
              <a:rPr lang="en-AU" sz="2000" kern="1200" dirty="0"/>
            </a:br>
            <a:r>
              <a:rPr lang="en-AU" sz="2000" kern="1200" dirty="0"/>
              <a:t>PCI DSS, IRAP)</a:t>
            </a:r>
          </a:p>
        </p:txBody>
      </p:sp>
      <p:sp>
        <p:nvSpPr>
          <p:cNvPr id="8" name="Arrow: Left 7"/>
          <p:cNvSpPr/>
          <p:nvPr/>
        </p:nvSpPr>
        <p:spPr>
          <a:xfrm rot="12275069">
            <a:off x="3346554" y="2350867"/>
            <a:ext cx="178115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2356132" y="1475940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Fire Fighting</a:t>
            </a:r>
          </a:p>
        </p:txBody>
      </p:sp>
      <p:sp>
        <p:nvSpPr>
          <p:cNvPr id="10" name="Arrow: Left 9"/>
          <p:cNvSpPr/>
          <p:nvPr/>
        </p:nvSpPr>
        <p:spPr>
          <a:xfrm rot="20105832">
            <a:off x="7029426" y="2314844"/>
            <a:ext cx="1789150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7726566" y="1433739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Competitive Advantage or Market Demand</a:t>
            </a:r>
          </a:p>
        </p:txBody>
      </p:sp>
      <p:sp>
        <p:nvSpPr>
          <p:cNvPr id="12" name="Arrow: Left 11"/>
          <p:cNvSpPr/>
          <p:nvPr/>
        </p:nvSpPr>
        <p:spPr>
          <a:xfrm rot="1793916">
            <a:off x="6946162" y="4611998"/>
            <a:ext cx="1826584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7726566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Ignorance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7485" y="4725146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Driver(s) determine: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Success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4236" y="1504630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Customer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37" y="4618654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GRC, legal or policy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minimum bar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237" y="1546128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Panic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</a:t>
            </a:r>
            <a:br>
              <a:rPr lang="en-AU" dirty="0"/>
            </a:br>
            <a:r>
              <a:rPr lang="en-AU" dirty="0"/>
              <a:t>keeping things going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4236" y="4662927"/>
            <a:ext cx="223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IC frustration or management curiosity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an unknown. Consider ASD.</a:t>
            </a:r>
          </a:p>
        </p:txBody>
      </p:sp>
      <p:sp>
        <p:nvSpPr>
          <p:cNvPr id="20" name="Arrow: Left 19"/>
          <p:cNvSpPr/>
          <p:nvPr/>
        </p:nvSpPr>
        <p:spPr>
          <a:xfrm>
            <a:off x="4778660" y="5737034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Left 20"/>
          <p:cNvSpPr/>
          <p:nvPr/>
        </p:nvSpPr>
        <p:spPr>
          <a:xfrm rot="10800000">
            <a:off x="4767417" y="1626560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Left 18"/>
          <p:cNvSpPr/>
          <p:nvPr/>
        </p:nvSpPr>
        <p:spPr>
          <a:xfrm rot="16200000">
            <a:off x="2913338" y="3510594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Arrow: Left 21"/>
          <p:cNvSpPr/>
          <p:nvPr/>
        </p:nvSpPr>
        <p:spPr>
          <a:xfrm rot="5400000">
            <a:off x="8325829" y="351059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9227775" y="3354023"/>
            <a:ext cx="243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Discover position then drive via customers or compliance.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32548" y="938445"/>
            <a:ext cx="305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Fix problems then drive via customers 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0523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row: Left 41"/>
          <p:cNvSpPr/>
          <p:nvPr/>
        </p:nvSpPr>
        <p:spPr>
          <a:xfrm rot="10800000">
            <a:off x="6706167" y="3070551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Left 40"/>
          <p:cNvSpPr/>
          <p:nvPr/>
        </p:nvSpPr>
        <p:spPr>
          <a:xfrm>
            <a:off x="4593055" y="307164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Arrow: Left 39"/>
          <p:cNvSpPr/>
          <p:nvPr/>
        </p:nvSpPr>
        <p:spPr>
          <a:xfrm rot="16200000">
            <a:off x="5624500" y="4196686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Arrow: Left 38"/>
          <p:cNvSpPr/>
          <p:nvPr/>
        </p:nvSpPr>
        <p:spPr>
          <a:xfrm rot="5400000">
            <a:off x="5657215" y="211145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People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76243" y="2506807"/>
            <a:ext cx="1387277" cy="1475807"/>
            <a:chOff x="1408205" y="2034448"/>
            <a:chExt cx="1387277" cy="1475807"/>
          </a:xfrm>
        </p:grpSpPr>
        <p:grpSp>
          <p:nvGrpSpPr>
            <p:cNvPr id="6" name="Group 5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Compliance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6433" y="2506807"/>
            <a:ext cx="1387277" cy="1475807"/>
            <a:chOff x="1408205" y="2034448"/>
            <a:chExt cx="1387277" cy="1475807"/>
          </a:xfrm>
        </p:grpSpPr>
        <p:grpSp>
          <p:nvGrpSpPr>
            <p:cNvPr id="10" name="Group 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2" name="Flowchart: Delay 1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87125" y="571994"/>
            <a:ext cx="1526005" cy="1475807"/>
            <a:chOff x="1338841" y="2034448"/>
            <a:chExt cx="1526005" cy="1475807"/>
          </a:xfrm>
        </p:grpSpPr>
        <p:grpSp>
          <p:nvGrpSpPr>
            <p:cNvPr id="15" name="Group 1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02347" y="5024936"/>
            <a:ext cx="1526005" cy="1475807"/>
            <a:chOff x="1338841" y="2034448"/>
            <a:chExt cx="1526005" cy="1475807"/>
          </a:xfrm>
        </p:grpSpPr>
        <p:grpSp>
          <p:nvGrpSpPr>
            <p:cNvPr id="20" name="Group 1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2" name="Flowchart: Delay 2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Implementers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1243" y="5024936"/>
            <a:ext cx="1526005" cy="1475807"/>
            <a:chOff x="1338841" y="2034448"/>
            <a:chExt cx="1526005" cy="1475807"/>
          </a:xfrm>
        </p:grpSpPr>
        <p:grpSp>
          <p:nvGrpSpPr>
            <p:cNvPr id="25" name="Group 2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7" name="Flowchart: Delay 2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Assurance</a:t>
              </a:r>
            </a:p>
          </p:txBody>
        </p:sp>
      </p:grpSp>
      <p:sp>
        <p:nvSpPr>
          <p:cNvPr id="29" name="Freeform: Shape 28"/>
          <p:cNvSpPr/>
          <p:nvPr/>
        </p:nvSpPr>
        <p:spPr>
          <a:xfrm>
            <a:off x="4993022" y="2403867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61795" y="5024936"/>
            <a:ext cx="1526005" cy="1475807"/>
            <a:chOff x="1338841" y="2034448"/>
            <a:chExt cx="1526005" cy="1475807"/>
          </a:xfrm>
        </p:grpSpPr>
        <p:grpSp>
          <p:nvGrpSpPr>
            <p:cNvPr id="31" name="Group 30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33" name="Flowchart: Delay 32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Operators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1150" y="442283"/>
            <a:ext cx="452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Deliver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Meet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Minimize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Avoid unnecessary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Hide “dirty laundry”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65777" y="4974719"/>
            <a:ext cx="398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Work my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Make security obvious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Varying security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8973710" y="2403867"/>
            <a:ext cx="3061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Successful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demand, not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Not security experts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9167" y="2403867"/>
            <a:ext cx="306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Pass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contract or policy, not impact</a:t>
            </a:r>
          </a:p>
        </p:txBody>
      </p:sp>
    </p:spTree>
    <p:extLst>
      <p:ext uri="{BB962C8B-B14F-4D97-AF65-F5344CB8AC3E}">
        <p14:creationId xmlns:p14="http://schemas.microsoft.com/office/powerpoint/2010/main" val="27934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 takes all the running you can do to keep in the same place.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73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Red Queen (Through the Looking Glass)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57818" y="2699234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804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image ti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5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Time Allocation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/>
              <a:t>What do you spend your time on?</a:t>
            </a:r>
          </a:p>
          <a:p>
            <a:r>
              <a:rPr lang="en-US" dirty="0"/>
              <a:t>What should you spend your time 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619" y="6131047"/>
            <a:ext cx="4224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/>
              <a:t>Image Source: https://www.pexels.com/photo/</a:t>
            </a:r>
            <a:br>
              <a:rPr lang="en-AU" sz="1600" dirty="0"/>
            </a:br>
            <a:r>
              <a:rPr lang="en-AU" sz="1600" dirty="0"/>
              <a:t>numbers-time-watch-white-1778/</a:t>
            </a:r>
          </a:p>
        </p:txBody>
      </p:sp>
    </p:spTree>
    <p:extLst>
      <p:ext uri="{BB962C8B-B14F-4D97-AF65-F5344CB8AC3E}">
        <p14:creationId xmlns:p14="http://schemas.microsoft.com/office/powerpoint/2010/main" val="22254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Principles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507233" y="2666901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Abstracted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193270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Defined</a:t>
            </a:r>
            <a:endParaRPr lang="en-AU" sz="2000" kern="1200" dirty="0"/>
          </a:p>
        </p:txBody>
      </p:sp>
      <p:sp>
        <p:nvSpPr>
          <p:cNvPr id="12" name="Freeform: Shape 11"/>
          <p:cNvSpPr/>
          <p:nvPr/>
        </p:nvSpPr>
        <p:spPr>
          <a:xfrm>
            <a:off x="2542465" y="2729910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Standardized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48" y="2666901"/>
            <a:ext cx="213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Common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Highest cost savings, easiest onboarding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881828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Prototyped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2639" y="5054876"/>
            <a:ext cx="373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Defined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 agreement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46601" y="2666901"/>
            <a:ext cx="280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Different tools and processes but differences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May be dictated by environments, teams or processes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9057" y="5054877"/>
            <a:ext cx="18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 hoc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Still beneficial</a:t>
            </a:r>
          </a:p>
        </p:txBody>
      </p:sp>
      <p:sp>
        <p:nvSpPr>
          <p:cNvPr id="19" name="Arrow: Circular 18"/>
          <p:cNvSpPr/>
          <p:nvPr/>
        </p:nvSpPr>
        <p:spPr>
          <a:xfrm>
            <a:off x="5382676" y="2729910"/>
            <a:ext cx="4407293" cy="4407293"/>
          </a:xfrm>
          <a:prstGeom prst="circularArrow">
            <a:avLst>
              <a:gd name="adj1" fmla="val 11282"/>
              <a:gd name="adj2" fmla="val 1142319"/>
              <a:gd name="adj3" fmla="val 14502109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Arrow: Circular 19"/>
          <p:cNvSpPr/>
          <p:nvPr/>
        </p:nvSpPr>
        <p:spPr>
          <a:xfrm flipH="1">
            <a:off x="1844778" y="2726691"/>
            <a:ext cx="4407293" cy="4407293"/>
          </a:xfrm>
          <a:prstGeom prst="circularArrow">
            <a:avLst>
              <a:gd name="adj1" fmla="val 11043"/>
              <a:gd name="adj2" fmla="val 1142319"/>
              <a:gd name="adj3" fmla="val 14471317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512" y="1547690"/>
            <a:ext cx="283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Trust and verify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Breadth before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Save instead of create work</a:t>
            </a:r>
          </a:p>
        </p:txBody>
      </p:sp>
    </p:spTree>
    <p:extLst>
      <p:ext uri="{BB962C8B-B14F-4D97-AF65-F5344CB8AC3E}">
        <p14:creationId xmlns:p14="http://schemas.microsoft.com/office/powerpoint/2010/main" val="638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6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 Automation Considerations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Features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Gaps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34550" y="5043213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Environment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4446" y="1856791"/>
            <a:ext cx="373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Built-in (Engine, Rules/Templates)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Extensibility (APIs, customization)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Integrations/Modules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Roadmap (with care)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4447" y="3588501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Reporting/Dashboards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Covered by APIs or customization?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4447" y="5197295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User’s technical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Licensing</a:t>
            </a:r>
          </a:p>
        </p:txBody>
      </p:sp>
      <p:sp>
        <p:nvSpPr>
          <p:cNvPr id="15" name="Arrow: Left 14"/>
          <p:cNvSpPr/>
          <p:nvPr/>
        </p:nvSpPr>
        <p:spPr>
          <a:xfrm rot="10800000">
            <a:off x="6934946" y="374751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68343" y="1595044"/>
            <a:ext cx="3789374" cy="495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Examples: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or extend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custom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data from existing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ETL data to/from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to automated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Determines mechanism (e.g. customize vs scripting vs workflow vs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3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</TotalTime>
  <Words>1307</Words>
  <Application>Microsoft Office PowerPoint</Application>
  <PresentationFormat>Widescreen</PresentationFormat>
  <Paragraphs>274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Merriweather</vt:lpstr>
      <vt:lpstr>Office Theme</vt:lpstr>
      <vt:lpstr>People and Automation:  Successfully Scaling  a Security Program</vt:lpstr>
      <vt:lpstr>Who am I?</vt:lpstr>
      <vt:lpstr>What is success?</vt:lpstr>
      <vt:lpstr>Drivers</vt:lpstr>
      <vt:lpstr>People</vt:lpstr>
      <vt:lpstr>Scaling</vt:lpstr>
      <vt:lpstr>Time Allocation</vt:lpstr>
      <vt:lpstr>Automation Principles</vt:lpstr>
      <vt:lpstr>Tool Automation Considerations</vt:lpstr>
      <vt:lpstr>Automation Risks and Mitigations</vt:lpstr>
      <vt:lpstr>Integrating Detection Tools into Process</vt:lpstr>
      <vt:lpstr>Detection Tool Workflow</vt:lpstr>
      <vt:lpstr>Raising Issues</vt:lpstr>
      <vt:lpstr>Raise Issues in Existing Issue Tracking Tool</vt:lpstr>
      <vt:lpstr>Issue Pushback</vt:lpstr>
      <vt:lpstr>Automated Remediation</vt:lpstr>
      <vt:lpstr>Leverage Automation Elsewhere …</vt:lpstr>
      <vt:lpstr>… or Build Solutions</vt:lpstr>
      <vt:lpstr>Summary</vt:lpstr>
      <vt:lpstr>Looking Back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Automation: They Keys to Successful Defence</dc:title>
  <dc:creator>Anthony Langsworth</dc:creator>
  <cp:lastModifiedBy>Anthony Langsworth</cp:lastModifiedBy>
  <cp:revision>353</cp:revision>
  <dcterms:created xsi:type="dcterms:W3CDTF">2017-05-13T02:14:50Z</dcterms:created>
  <dcterms:modified xsi:type="dcterms:W3CDTF">2017-06-16T04:11:10Z</dcterms:modified>
</cp:coreProperties>
</file>