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282" r:id="rId4"/>
    <p:sldId id="300" r:id="rId5"/>
    <p:sldId id="284" r:id="rId6"/>
    <p:sldId id="295" r:id="rId7"/>
    <p:sldId id="298" r:id="rId8"/>
    <p:sldId id="301" r:id="rId9"/>
    <p:sldId id="292" r:id="rId10"/>
    <p:sldId id="277" r:id="rId11"/>
    <p:sldId id="297" r:id="rId12"/>
    <p:sldId id="293" r:id="rId13"/>
    <p:sldId id="294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3" d="100"/>
          <a:sy n="113" d="100"/>
        </p:scale>
        <p:origin x="-158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22632-4BD9-D14A-86D1-7BB0EB06F7D2}" type="datetimeFigureOut">
              <a:rPr kumimoji="1" lang="zh-CN" altLang="en-US" smtClean="0"/>
              <a:pPr/>
              <a:t>2012/11/19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633E-BEAF-5143-8FBC-2E6D5ADD7C1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887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1633E-BEAF-5143-8FBC-2E6D5ADD7C16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4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1633E-BEAF-5143-8FBC-2E6D5ADD7C16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891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D796-6C16-C342-9BA5-FA83D63E3E4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094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D796-6C16-C342-9BA5-FA83D63E3E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2114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6BE8B-E065-3D4F-9DF1-AAF9834185F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286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6BE8B-E065-3D4F-9DF1-AAF9834185F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286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932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290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012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40DD46-5887-204F-87BF-C5EE566054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810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90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5F7884-8832-184E-B2AA-20D281E87D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01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334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161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170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49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27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157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515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DAEE-941A-5848-A9A1-4AA6A1A4492E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262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2DAEE-941A-5848-A9A1-4AA6A1A4492E}" type="datetimeFigureOut">
              <a:rPr lang="en-US" smtClean="0"/>
              <a:pPr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AAF8-BD54-D24B-9164-F68738A4B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887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0.jpeg"/><Relationship Id="rId4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76612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DP Mixture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lang="en-US" dirty="0" smtClean="0"/>
              <a:t>Machine Learning Course</a:t>
            </a:r>
          </a:p>
          <a:p>
            <a:r>
              <a:rPr lang="en-US" dirty="0" smtClean="0"/>
              <a:t>Fall 2012</a:t>
            </a:r>
          </a:p>
          <a:p>
            <a:r>
              <a:rPr lang="en-US" dirty="0" smtClean="0"/>
              <a:t>Tsinghua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65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Arial" charset="0"/>
                <a:ea typeface="宋体" charset="0"/>
              </a:rPr>
              <a:t>How to evaluate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199"/>
            <a:ext cx="8442356" cy="499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dirty="0"/>
              <a:t>Posterior result should be a trade-off between the </a:t>
            </a:r>
            <a:r>
              <a:rPr lang="en-US" altLang="zh-CN" sz="2400" dirty="0" smtClean="0"/>
              <a:t>following 3: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difference between actual and expected number of clusters a priori: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endParaRPr lang="en-US" altLang="zh-CN" sz="2000" dirty="0" smtClean="0"/>
          </a:p>
          <a:p>
            <a:pPr lvl="1">
              <a:lnSpc>
                <a:spcPct val="90000"/>
              </a:lnSpc>
            </a:pP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/>
              <a:t>Mahalanobis</a:t>
            </a:r>
            <a:r>
              <a:rPr lang="en-US" altLang="zh-CN" sz="2000" dirty="0"/>
              <a:t> distance of all </a:t>
            </a:r>
            <a:r>
              <a:rPr lang="en-US" altLang="zh-CN" sz="2000" dirty="0" smtClean="0"/>
              <a:t>component means to their means a priori:</a:t>
            </a:r>
          </a:p>
          <a:p>
            <a:pPr lvl="1">
              <a:lnSpc>
                <a:spcPct val="90000"/>
              </a:lnSpc>
            </a:pPr>
            <a:endParaRPr lang="en-US" altLang="zh-CN" sz="2000" dirty="0" smtClean="0"/>
          </a:p>
          <a:p>
            <a:pPr lvl="1">
              <a:lnSpc>
                <a:spcPct val="90000"/>
              </a:lnSpc>
            </a:pP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 err="1" smtClean="0"/>
              <a:t>Mahalanobis</a:t>
            </a:r>
            <a:r>
              <a:rPr lang="en-US" altLang="zh-CN" sz="2000" dirty="0"/>
              <a:t> </a:t>
            </a:r>
            <a:r>
              <a:rPr lang="en-US" altLang="zh-CN" sz="2000" dirty="0" smtClean="0"/>
              <a:t>distance of all data points to their centers: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Actually we shall take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expectation</a:t>
            </a:r>
            <a:r>
              <a:rPr lang="en-US" altLang="zh-CN" sz="2400" dirty="0" smtClean="0"/>
              <a:t> of the 3 estimators, but in Gibbs sampling, we approximate this by taking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sample average</a:t>
            </a:r>
            <a:endParaRPr lang="en-US" altLang="zh-CN" sz="2400" i="1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7349444"/>
              </p:ext>
            </p:extLst>
          </p:nvPr>
        </p:nvGraphicFramePr>
        <p:xfrm>
          <a:off x="2256630" y="4334920"/>
          <a:ext cx="4630738" cy="684213"/>
        </p:xfrm>
        <a:graphic>
          <a:graphicData uri="http://schemas.openxmlformats.org/presentationml/2006/ole">
            <p:oleObj spid="_x0000_s1163" name="Formula" r:id="rId3" imgW="2978280" imgH="438480" progId="Equation.Ribbit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30284307"/>
              </p:ext>
            </p:extLst>
          </p:nvPr>
        </p:nvGraphicFramePr>
        <p:xfrm>
          <a:off x="765175" y="2330450"/>
          <a:ext cx="7612063" cy="665163"/>
        </p:xfrm>
        <a:graphic>
          <a:graphicData uri="http://schemas.openxmlformats.org/presentationml/2006/ole">
            <p:oleObj spid="_x0000_s1164" name="Formula" r:id="rId4" imgW="5034600" imgH="438480" progId="Equation.Ribbit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8724053"/>
              </p:ext>
            </p:extLst>
          </p:nvPr>
        </p:nvGraphicFramePr>
        <p:xfrm>
          <a:off x="3144043" y="3289300"/>
          <a:ext cx="2855912" cy="752475"/>
        </p:xfrm>
        <a:graphic>
          <a:graphicData uri="http://schemas.openxmlformats.org/presentationml/2006/ole">
            <p:oleObj spid="_x0000_s1165" name="Formula" r:id="rId5" imgW="1758960" imgH="462600" progId="Equation.Ribbit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75378498"/>
              </p:ext>
            </p:extLst>
          </p:nvPr>
        </p:nvGraphicFramePr>
        <p:xfrm>
          <a:off x="2728913" y="5861050"/>
          <a:ext cx="3686175" cy="746125"/>
        </p:xfrm>
        <a:graphic>
          <a:graphicData uri="http://schemas.openxmlformats.org/presentationml/2006/ole">
            <p:oleObj spid="_x0000_s1166" name="Formula" r:id="rId6" imgW="2270880" imgH="457200" progId="Equation.Ribbit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5430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want you to report</a:t>
            </a:r>
          </a:p>
          <a:p>
            <a:pPr lvl="1"/>
            <a:r>
              <a:rPr lang="en-US" altLang="zh-CN" sz="2000" dirty="0" smtClean="0"/>
              <a:t>curve of the 3 estimators during the whole Gibbs sampling process</a:t>
            </a:r>
          </a:p>
          <a:p>
            <a:pPr lvl="1"/>
            <a:r>
              <a:rPr lang="en-US" altLang="zh-CN" sz="2000" dirty="0" smtClean="0"/>
              <a:t>expected estimators (sample average) after mixing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(take            )</a:t>
            </a:r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Arial" charset="0"/>
                <a:ea typeface="宋体" charset="0"/>
              </a:rPr>
              <a:t>How to </a:t>
            </a:r>
            <a:r>
              <a:rPr lang="en-US" dirty="0" smtClean="0">
                <a:solidFill>
                  <a:srgbClr val="008000"/>
                </a:solidFill>
                <a:latin typeface="Arial" charset="0"/>
                <a:ea typeface="宋体" charset="0"/>
              </a:rPr>
              <a:t>evaluate (cont.)</a:t>
            </a:r>
            <a:endParaRPr lang="en-US" dirty="0">
              <a:solidFill>
                <a:srgbClr val="008000"/>
              </a:solidFill>
              <a:latin typeface="Arial" charset="0"/>
              <a:ea typeface="宋体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4476102"/>
              </p:ext>
            </p:extLst>
          </p:nvPr>
        </p:nvGraphicFramePr>
        <p:xfrm>
          <a:off x="7128390" y="2622378"/>
          <a:ext cx="633413" cy="242888"/>
        </p:xfrm>
        <a:graphic>
          <a:graphicData uri="http://schemas.openxmlformats.org/presentationml/2006/ole">
            <p:oleObj spid="_x0000_s22549" name="Formula" r:id="rId3" imgW="407880" imgH="155160" progId="Equation.Ribbit">
              <p:embed/>
            </p:oleObj>
          </a:graphicData>
        </a:graphic>
      </p:graphicFrame>
      <p:pic>
        <p:nvPicPr>
          <p:cNvPr id="22541" name="Picture 13" descr="C:\Users\anz\Desktop\DKalph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954" y="2938463"/>
            <a:ext cx="4140517" cy="111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542" name="Picture 14" descr="C:\Users\anz\Desktop\M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953" y="4001813"/>
            <a:ext cx="4140517" cy="111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543" name="Picture 15" descr="C:\Users\anz\Desktop\M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6954" y="5012690"/>
            <a:ext cx="4140517" cy="111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20933" y="4245678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M-dis1=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754964"/>
              </p:ext>
            </p:extLst>
          </p:nvPr>
        </p:nvGraphicFramePr>
        <p:xfrm>
          <a:off x="5700433" y="4054106"/>
          <a:ext cx="2855913" cy="752475"/>
        </p:xfrm>
        <a:graphic>
          <a:graphicData uri="http://schemas.openxmlformats.org/presentationml/2006/ole">
            <p:oleObj spid="_x0000_s22550" name="Formula" r:id="rId7" imgW="1758950" imgH="462280" progId="Equation.Ribbit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20933" y="5264626"/>
            <a:ext cx="100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M-dis2=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6750897"/>
              </p:ext>
            </p:extLst>
          </p:nvPr>
        </p:nvGraphicFramePr>
        <p:xfrm>
          <a:off x="5621867" y="5264626"/>
          <a:ext cx="3150484" cy="465498"/>
        </p:xfrm>
        <a:graphic>
          <a:graphicData uri="http://schemas.openxmlformats.org/presentationml/2006/ole">
            <p:oleObj spid="_x0000_s22551" name="Formula" r:id="rId8" imgW="2978150" imgH="438150" progId="Equation.Ribbit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9676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162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Submission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097280"/>
            <a:ext cx="9017000" cy="588116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Implementation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Submit the code implementation before 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Report 3 values in P10.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Submit as </a:t>
            </a:r>
            <a:r>
              <a:rPr lang="en-US" dirty="0" smtClean="0">
                <a:solidFill>
                  <a:srgbClr val="FF0000"/>
                </a:solidFill>
              </a:rPr>
              <a:t>.tar file, </a:t>
            </a:r>
            <a:r>
              <a:rPr lang="en-US" dirty="0" smtClean="0"/>
              <a:t>including: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/>
              <a:t>   1 ) Source Code with necessary comments, including</a:t>
            </a:r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Data generating</a:t>
            </a:r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DPM training, testing and evaluation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/>
              <a:t>   2) ReadMe explaining </a:t>
            </a:r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How to generate data.</a:t>
            </a:r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Explain main functions, e.g., how to sample z and </a:t>
            </a:r>
            <a:r>
              <a:rPr lang="el-GR" sz="2000" dirty="0" smtClean="0"/>
              <a:t>φ</a:t>
            </a:r>
            <a:r>
              <a:rPr lang="en-US" sz="2000" dirty="0" smtClean="0"/>
              <a:t>.</a:t>
            </a:r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How to run your code, from data preprocessing to training/testing/evaluation, step by step.</a:t>
            </a:r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what’s the </a:t>
            </a:r>
            <a:r>
              <a:rPr lang="en-US" altLang="zh-CN" sz="2000" dirty="0"/>
              <a:t>3 values in </a:t>
            </a:r>
            <a:r>
              <a:rPr lang="en-US" altLang="zh-CN" sz="2000" dirty="0" smtClean="0"/>
              <a:t>P10</a:t>
            </a:r>
            <a:endParaRPr lang="en-US" altLang="zh-CN" sz="2000" dirty="0"/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If you do the </a:t>
            </a:r>
            <a:r>
              <a:rPr lang="en-US" altLang="zh-CN" sz="2000" dirty="0" smtClean="0">
                <a:ea typeface="宋体" charset="0"/>
                <a:cs typeface="Calibri"/>
              </a:rPr>
              <a:t>Collapsed </a:t>
            </a:r>
            <a:r>
              <a:rPr lang="en-US" altLang="zh-CN" sz="2000" dirty="0">
                <a:ea typeface="宋体" charset="0"/>
                <a:cs typeface="Calibri"/>
              </a:rPr>
              <a:t>Gibbs </a:t>
            </a:r>
            <a:r>
              <a:rPr lang="en-US" altLang="zh-CN" sz="2000" dirty="0" smtClean="0">
                <a:ea typeface="宋体" charset="0"/>
                <a:cs typeface="Calibri"/>
              </a:rPr>
              <a:t>sampling, write the derivation step by step in a file.</a:t>
            </a:r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If you do the </a:t>
            </a:r>
            <a:r>
              <a:rPr lang="en-US" altLang="zh-CN" sz="2000" dirty="0">
                <a:ea typeface="宋体" charset="0"/>
                <a:cs typeface="Calibri"/>
              </a:rPr>
              <a:t>Collapsed Gibbs sampling</a:t>
            </a:r>
            <a:r>
              <a:rPr lang="en-US" altLang="zh-CN" sz="2000" dirty="0" smtClean="0">
                <a:ea typeface="宋体" charset="0"/>
                <a:cs typeface="Calibri"/>
              </a:rPr>
              <a:t>, compare the per-iteration time cost with </a:t>
            </a:r>
            <a:r>
              <a:rPr lang="en-US" altLang="zh-CN" sz="2000" dirty="0">
                <a:ea typeface="宋体" charset="0"/>
                <a:cs typeface="Calibri"/>
              </a:rPr>
              <a:t>Gibbs </a:t>
            </a:r>
            <a:r>
              <a:rPr lang="en-US" altLang="zh-CN" sz="2000" dirty="0" smtClean="0">
                <a:ea typeface="宋体" charset="0"/>
                <a:cs typeface="Calibri"/>
              </a:rPr>
              <a:t>sampling and try to explain if it is always necessary to use the collapsed inference strategy and why</a:t>
            </a:r>
            <a:r>
              <a:rPr lang="en-US" altLang="zh-CN" sz="2000" dirty="0" smtClean="0">
                <a:ea typeface="宋体" charset="0"/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77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162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Reference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097280"/>
            <a:ext cx="8559800" cy="588116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400" dirty="0" smtClean="0"/>
              <a:t>[1]Neal</a:t>
            </a:r>
            <a:r>
              <a:rPr lang="en-US" altLang="zh-CN" sz="1400" dirty="0"/>
              <a:t>, R. M. (2000). Markov chain sampling methods for </a:t>
            </a:r>
            <a:r>
              <a:rPr lang="en-US" altLang="zh-CN" sz="1400" dirty="0" err="1"/>
              <a:t>Dirichlet</a:t>
            </a:r>
            <a:r>
              <a:rPr lang="en-US" altLang="zh-CN" sz="1400" dirty="0"/>
              <a:t> process mixture models. </a:t>
            </a:r>
            <a:r>
              <a:rPr lang="en-US" altLang="zh-CN" sz="1400" i="1" dirty="0"/>
              <a:t>Journal of Computational and Graphical Statistics</a:t>
            </a:r>
            <a:r>
              <a:rPr lang="en-US" altLang="zh-CN" sz="1400" dirty="0"/>
              <a:t>, 9:249–265. </a:t>
            </a:r>
            <a:endParaRPr lang="en-US" altLang="zh-CN" sz="14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400" dirty="0" smtClean="0"/>
              <a:t>[2]</a:t>
            </a:r>
            <a:r>
              <a:rPr lang="en-US" altLang="zh-CN" sz="1400" dirty="0" err="1" smtClean="0"/>
              <a:t>MacEachern</a:t>
            </a:r>
            <a:r>
              <a:rPr lang="en-US" altLang="zh-CN" sz="1400" dirty="0" smtClean="0"/>
              <a:t>, S. N. (1994). Estimating Normal Means With a Conjugate Style </a:t>
            </a:r>
            <a:r>
              <a:rPr lang="en-US" altLang="zh-CN" sz="1400" dirty="0" err="1" smtClean="0"/>
              <a:t>Dirichlet</a:t>
            </a:r>
            <a:r>
              <a:rPr lang="en-US" altLang="zh-CN" sz="1400" dirty="0" smtClean="0"/>
              <a:t> Process Procedure. </a:t>
            </a:r>
            <a:r>
              <a:rPr lang="en-US" altLang="zh-CN" sz="1400" i="1" dirty="0" smtClean="0"/>
              <a:t>Communications in Statistics: Simulation and Computation</a:t>
            </a:r>
            <a:r>
              <a:rPr lang="en-US" altLang="zh-CN" sz="1400" dirty="0" smtClean="0"/>
              <a:t>, 23, 727-741.</a:t>
            </a:r>
            <a:endParaRPr lang="en-US" altLang="zh-CN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69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062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Thank You!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76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Goal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199"/>
            <a:ext cx="8077200" cy="48818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Group the given data set </a:t>
            </a:r>
            <a:r>
              <a:rPr lang="en-US" altLang="zh-CN" dirty="0"/>
              <a:t>into </a:t>
            </a:r>
            <a:r>
              <a:rPr lang="en-US" altLang="zh-CN" dirty="0" smtClean="0"/>
              <a:t>several clusters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Automatically infer the </a:t>
            </a:r>
            <a:r>
              <a:rPr lang="en-US" altLang="zh-CN" i="1" dirty="0" smtClean="0">
                <a:solidFill>
                  <a:srgbClr val="FF0000"/>
                </a:solidFill>
              </a:rPr>
              <a:t>number</a:t>
            </a:r>
            <a:r>
              <a:rPr lang="en-US" altLang="zh-CN" dirty="0" smtClean="0"/>
              <a:t> of clusters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Roughly have a sense of how nonparametric Bayesian models work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l-GR" altLang="zh-CN" sz="2400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48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DP Mixture </a:t>
            </a:r>
            <a:r>
              <a:rPr lang="en-US" altLang="zh-CN" dirty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Model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199"/>
            <a:ext cx="8305800" cy="2706771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Data: </a:t>
            </a:r>
          </a:p>
          <a:p>
            <a:pPr eaLnBrk="1" hangingPunct="1"/>
            <a:r>
              <a:rPr lang="en-US" altLang="zh-CN" sz="2800" dirty="0" smtClean="0"/>
              <a:t>Parameters (stochastic):</a:t>
            </a:r>
          </a:p>
          <a:p>
            <a:pPr lvl="1"/>
            <a:r>
              <a:rPr lang="en-US" altLang="zh-CN" sz="2400" dirty="0" smtClean="0"/>
              <a:t>“membership” indicator: </a:t>
            </a:r>
          </a:p>
          <a:p>
            <a:pPr lvl="1"/>
            <a:r>
              <a:rPr lang="en-US" altLang="zh-CN" sz="2400" dirty="0" smtClean="0"/>
              <a:t>component parameter: </a:t>
            </a:r>
          </a:p>
          <a:p>
            <a:r>
              <a:rPr lang="en-US" altLang="zh-CN" dirty="0" smtClean="0"/>
              <a:t>Infer the posterior distribution of parameters</a:t>
            </a:r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 rot="10800000">
            <a:off x="1968758" y="5397324"/>
            <a:ext cx="2337371" cy="685802"/>
          </a:xfrm>
          <a:prstGeom prst="wedgeRoundRectCallout">
            <a:avLst>
              <a:gd name="adj1" fmla="val -35880"/>
              <a:gd name="adj2" fmla="val 847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altLang="zh-CN" dirty="0" smtClean="0"/>
              <a:t>To ease inference, we adopt conjugate prior</a:t>
            </a:r>
            <a:endParaRPr lang="en-US" altLang="zh-CN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3597991"/>
              </p:ext>
            </p:extLst>
          </p:nvPr>
        </p:nvGraphicFramePr>
        <p:xfrm>
          <a:off x="1707557" y="4607909"/>
          <a:ext cx="5389563" cy="455612"/>
        </p:xfrm>
        <a:graphic>
          <a:graphicData uri="http://schemas.openxmlformats.org/presentationml/2006/ole">
            <p:oleObj spid="_x0000_s12456" name="Formula" r:id="rId3" imgW="2099520" imgH="177840" progId="Equation.Ribbit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5737414"/>
              </p:ext>
            </p:extLst>
          </p:nvPr>
        </p:nvGraphicFramePr>
        <p:xfrm>
          <a:off x="1707557" y="1663098"/>
          <a:ext cx="2008188" cy="458788"/>
        </p:xfrm>
        <a:graphic>
          <a:graphicData uri="http://schemas.openxmlformats.org/presentationml/2006/ole">
            <p:oleObj spid="_x0000_s12457" name="Formula" r:id="rId4" imgW="782640" imgH="179280" progId="Equation.Ribbit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4341743"/>
              </p:ext>
            </p:extLst>
          </p:nvPr>
        </p:nvGraphicFramePr>
        <p:xfrm>
          <a:off x="4496630" y="2673872"/>
          <a:ext cx="3929063" cy="335508"/>
        </p:xfrm>
        <a:graphic>
          <a:graphicData uri="http://schemas.openxmlformats.org/presentationml/2006/ole">
            <p:oleObj spid="_x0000_s12458" name="Formula" r:id="rId5" imgW="2079000" imgH="177840" progId="Equation.Ribbit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6225494"/>
              </p:ext>
            </p:extLst>
          </p:nvPr>
        </p:nvGraphicFramePr>
        <p:xfrm>
          <a:off x="4306130" y="3116003"/>
          <a:ext cx="1909763" cy="330200"/>
        </p:xfrm>
        <a:graphic>
          <a:graphicData uri="http://schemas.openxmlformats.org/presentationml/2006/ole">
            <p:oleObj spid="_x0000_s12459" name="Formula" r:id="rId6" imgW="1012320" imgH="176760" progId="Equation.Ribbit">
              <p:embed/>
            </p:oleObj>
          </a:graphicData>
        </a:graphic>
      </p:graphicFrame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8013176" y="2552702"/>
            <a:ext cx="304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336648" y="1600199"/>
            <a:ext cx="1623526" cy="746125"/>
            <a:chOff x="7221895" y="1585986"/>
            <a:chExt cx="1623526" cy="746125"/>
          </a:xfrm>
        </p:grpSpPr>
        <p:sp>
          <p:nvSpPr>
            <p:cNvPr id="10254" name="AutoShape 14"/>
            <p:cNvSpPr>
              <a:spLocks noChangeArrowheads="1"/>
            </p:cNvSpPr>
            <p:nvPr/>
          </p:nvSpPr>
          <p:spPr bwMode="auto">
            <a:xfrm>
              <a:off x="7221895" y="1585986"/>
              <a:ext cx="1623526" cy="746125"/>
            </a:xfrm>
            <a:prstGeom prst="wedgeRoundRectCallout">
              <a:avLst>
                <a:gd name="adj1" fmla="val -3807"/>
                <a:gd name="adj2" fmla="val 82125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dirty="0" smtClean="0"/>
                <a:t>Inferred  from data,</a:t>
              </a:r>
              <a:endParaRPr lang="en-US" altLang="zh-CN" dirty="0"/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263643877"/>
                </p:ext>
              </p:extLst>
            </p:nvPr>
          </p:nvGraphicFramePr>
          <p:xfrm>
            <a:off x="7923794" y="1949717"/>
            <a:ext cx="811213" cy="315912"/>
          </p:xfrm>
          <a:graphic>
            <a:graphicData uri="http://schemas.openxmlformats.org/presentationml/2006/ole">
              <p:oleObj spid="_x0000_s12460" name="Formula" r:id="rId7" imgW="429480" imgH="167760" progId="Equation.Ribbit">
                <p:embed/>
              </p:oleObj>
            </a:graphicData>
          </a:graphic>
        </p:graphicFrame>
      </p:grp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3761047" y="4501046"/>
            <a:ext cx="950912" cy="67744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4652243" y="4501046"/>
            <a:ext cx="903203" cy="67744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 rot="10800000">
            <a:off x="4587014" y="5560608"/>
            <a:ext cx="1847461" cy="457200"/>
          </a:xfrm>
          <a:prstGeom prst="wedgeRoundRectCallout">
            <a:avLst>
              <a:gd name="adj1" fmla="val 27377"/>
              <a:gd name="adj2" fmla="val 12967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altLang="zh-CN" dirty="0"/>
              <a:t>a</a:t>
            </a:r>
            <a:r>
              <a:rPr lang="en-US" altLang="zh-CN" dirty="0" smtClean="0"/>
              <a:t>s defined in CRP</a:t>
            </a:r>
            <a:endParaRPr lang="en-US" altLang="zh-CN" dirty="0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5543439" y="4501046"/>
            <a:ext cx="1553681" cy="67744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13"/>
          <p:cNvSpPr>
            <a:spLocks noChangeArrowheads="1"/>
          </p:cNvSpPr>
          <p:nvPr/>
        </p:nvSpPr>
        <p:spPr bwMode="auto">
          <a:xfrm rot="10800000">
            <a:off x="6715360" y="5400210"/>
            <a:ext cx="2244814" cy="682918"/>
          </a:xfrm>
          <a:prstGeom prst="wedgeRoundRectCallout">
            <a:avLst>
              <a:gd name="adj1" fmla="val 44557"/>
              <a:gd name="adj2" fmla="val 892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altLang="zh-CN" dirty="0" smtClean="0"/>
              <a:t>likelihood, same as in </a:t>
            </a:r>
          </a:p>
          <a:p>
            <a:pPr algn="ctr"/>
            <a:r>
              <a:rPr lang="en-US" altLang="zh-CN" dirty="0" smtClean="0"/>
              <a:t>finite mixture models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6000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 animBg="1"/>
      <p:bldP spid="10258" grpId="0" animBg="1"/>
      <p:bldP spid="10252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DP Mixture Model (cont.)</a:t>
            </a:r>
            <a:endParaRPr lang="en-US" dirty="0">
              <a:solidFill>
                <a:srgbClr val="008000"/>
              </a:solidFill>
              <a:latin typeface="Calibri"/>
              <a:ea typeface="宋体" charset="0"/>
              <a:cs typeface="Calibri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96974"/>
            <a:ext cx="8820150" cy="554785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For likelihood                  , we assume data in each component follows a Gaussian distribution, and all components share a common covariance matrix</a:t>
            </a:r>
          </a:p>
          <a:p>
            <a:pPr lvl="1"/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 							, for now we fix 		    and do not inference it.</a:t>
            </a:r>
          </a:p>
          <a:p>
            <a:r>
              <a:rPr lang="en-US" altLang="zh-CN" sz="2400" dirty="0" smtClean="0"/>
              <a:t>For prior           , we use the conjugate prior</a:t>
            </a:r>
          </a:p>
          <a:p>
            <a:pPr lvl="1"/>
            <a:r>
              <a:rPr lang="en-US" sz="2000" dirty="0" smtClean="0">
                <a:cs typeface="Times New Roman" pitchFamily="18" charset="0"/>
              </a:rPr>
              <a:t> 						, we can also fix		   for simplicity. </a:t>
            </a:r>
          </a:p>
          <a:p>
            <a:r>
              <a:rPr lang="en-US" sz="2400" dirty="0" smtClean="0">
                <a:cs typeface="Times New Roman" pitchFamily="18" charset="0"/>
              </a:rPr>
              <a:t>For prior          , we use the CRP representation of DP, which yields the following local conditional distribution</a:t>
            </a:r>
          </a:p>
          <a:p>
            <a:pPr lvl="1"/>
            <a:r>
              <a:rPr lang="en-US" sz="2000" dirty="0" smtClean="0">
                <a:cs typeface="Times New Roman" pitchFamily="18" charset="0"/>
              </a:rPr>
              <a:t> </a:t>
            </a:r>
          </a:p>
          <a:p>
            <a:pPr lvl="1"/>
            <a:endParaRPr lang="en-US" sz="2000" dirty="0">
              <a:cs typeface="Times New Roman" pitchFamily="18" charset="0"/>
            </a:endParaRPr>
          </a:p>
          <a:p>
            <a:pPr lvl="1"/>
            <a:r>
              <a:rPr lang="en-US" sz="2000" dirty="0" smtClean="0">
                <a:cs typeface="Times New Roman" pitchFamily="18" charset="0"/>
              </a:rPr>
              <a:t> </a:t>
            </a:r>
          </a:p>
          <a:p>
            <a:pPr lvl="1"/>
            <a:endParaRPr lang="en-US" sz="2000" dirty="0">
              <a:cs typeface="Times New Roman" pitchFamily="18" charset="0"/>
            </a:endParaRPr>
          </a:p>
          <a:p>
            <a:pPr lvl="1"/>
            <a:r>
              <a:rPr lang="en-US" sz="2000" dirty="0" smtClean="0">
                <a:cs typeface="Times New Roman" pitchFamily="18" charset="0"/>
              </a:rPr>
              <a:t>                                                  : number of </a:t>
            </a:r>
            <a:r>
              <a:rPr lang="en-US" sz="2000" i="1" dirty="0" smtClean="0">
                <a:solidFill>
                  <a:srgbClr val="FF0000"/>
                </a:solidFill>
                <a:cs typeface="Times New Roman" pitchFamily="18" charset="0"/>
              </a:rPr>
              <a:t>other</a:t>
            </a:r>
            <a:r>
              <a:rPr lang="en-US" sz="2000" dirty="0" smtClean="0">
                <a:cs typeface="Times New Roman" pitchFamily="18" charset="0"/>
              </a:rPr>
              <a:t> people at table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7967560"/>
              </p:ext>
            </p:extLst>
          </p:nvPr>
        </p:nvGraphicFramePr>
        <p:xfrm>
          <a:off x="1168400" y="2754313"/>
          <a:ext cx="2728913" cy="346075"/>
        </p:xfrm>
        <a:graphic>
          <a:graphicData uri="http://schemas.openxmlformats.org/presentationml/2006/ole">
            <p:oleObj spid="_x0000_s24590" name="Formula" r:id="rId4" imgW="1445400" imgH="182880" progId="Equation.Ribbit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3463911"/>
              </p:ext>
            </p:extLst>
          </p:nvPr>
        </p:nvGraphicFramePr>
        <p:xfrm>
          <a:off x="1168400" y="2401888"/>
          <a:ext cx="950913" cy="303212"/>
        </p:xfrm>
        <a:graphic>
          <a:graphicData uri="http://schemas.openxmlformats.org/presentationml/2006/ole">
            <p:oleObj spid="_x0000_s24591" name="Formula" r:id="rId5" imgW="502920" imgH="160200" progId="Equation.Ribbit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2974562"/>
              </p:ext>
            </p:extLst>
          </p:nvPr>
        </p:nvGraphicFramePr>
        <p:xfrm>
          <a:off x="2496158" y="1245803"/>
          <a:ext cx="1175228" cy="343670"/>
        </p:xfrm>
        <a:graphic>
          <a:graphicData uri="http://schemas.openxmlformats.org/presentationml/2006/ole">
            <p:oleObj spid="_x0000_s24592" name="Formula" r:id="rId6" imgW="608400" imgH="177840" progId="Equation.Ribbit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61479559"/>
              </p:ext>
            </p:extLst>
          </p:nvPr>
        </p:nvGraphicFramePr>
        <p:xfrm>
          <a:off x="1899248" y="3160638"/>
          <a:ext cx="700088" cy="339725"/>
        </p:xfrm>
        <a:graphic>
          <a:graphicData uri="http://schemas.openxmlformats.org/presentationml/2006/ole">
            <p:oleObj spid="_x0000_s24593" name="Formula" r:id="rId7" imgW="362160" imgH="176760" progId="Equation.Ribbit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57800985"/>
              </p:ext>
            </p:extLst>
          </p:nvPr>
        </p:nvGraphicFramePr>
        <p:xfrm>
          <a:off x="1167914" y="3532831"/>
          <a:ext cx="2346325" cy="368300"/>
        </p:xfrm>
        <a:graphic>
          <a:graphicData uri="http://schemas.openxmlformats.org/presentationml/2006/ole">
            <p:oleObj spid="_x0000_s24594" name="Formula" r:id="rId8" imgW="1240920" imgH="194400" progId="Equation.Ribbit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5769538"/>
              </p:ext>
            </p:extLst>
          </p:nvPr>
        </p:nvGraphicFramePr>
        <p:xfrm>
          <a:off x="1899248" y="3957638"/>
          <a:ext cx="638175" cy="339725"/>
        </p:xfrm>
        <a:graphic>
          <a:graphicData uri="http://schemas.openxmlformats.org/presentationml/2006/ole">
            <p:oleObj spid="_x0000_s24595" name="Formula" r:id="rId9" imgW="330480" imgH="176760" progId="Equation.Ribbit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6120645"/>
              </p:ext>
            </p:extLst>
          </p:nvPr>
        </p:nvGraphicFramePr>
        <p:xfrm>
          <a:off x="1167914" y="4630738"/>
          <a:ext cx="5730875" cy="588962"/>
        </p:xfrm>
        <a:graphic>
          <a:graphicData uri="http://schemas.openxmlformats.org/presentationml/2006/ole">
            <p:oleObj spid="_x0000_s24596" name="Formula" r:id="rId10" imgW="3031560" imgH="309960" progId="Equation.Ribbit">
              <p:embed/>
            </p:oleObj>
          </a:graphicData>
        </a:graphic>
      </p:graphicFrame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6380597" y="4628337"/>
            <a:ext cx="304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7217181" y="4698875"/>
            <a:ext cx="1772910" cy="746125"/>
          </a:xfrm>
          <a:prstGeom prst="wedgeRoundRectCallout">
            <a:avLst>
              <a:gd name="adj1" fmla="val -81742"/>
              <a:gd name="adj2" fmla="val 325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urrent number of components</a:t>
            </a:r>
            <a:endParaRPr lang="en-US" altLang="zh-CN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528185"/>
              </p:ext>
            </p:extLst>
          </p:nvPr>
        </p:nvGraphicFramePr>
        <p:xfrm>
          <a:off x="1162215" y="5370767"/>
          <a:ext cx="3786187" cy="588962"/>
        </p:xfrm>
        <a:graphic>
          <a:graphicData uri="http://schemas.openxmlformats.org/presentationml/2006/ole">
            <p:oleObj spid="_x0000_s24597" name="Formula" r:id="rId11" imgW="2003040" imgH="309960" progId="Equation.Ribbit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9256668"/>
              </p:ext>
            </p:extLst>
          </p:nvPr>
        </p:nvGraphicFramePr>
        <p:xfrm>
          <a:off x="1162215" y="6202363"/>
          <a:ext cx="2843213" cy="384175"/>
        </p:xfrm>
        <a:graphic>
          <a:graphicData uri="http://schemas.openxmlformats.org/presentationml/2006/ole">
            <p:oleObj spid="_x0000_s24598" name="Formula" r:id="rId12" imgW="1500120" imgH="203400" progId="Equation.Ribbit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2258241"/>
              </p:ext>
            </p:extLst>
          </p:nvPr>
        </p:nvGraphicFramePr>
        <p:xfrm>
          <a:off x="7517366" y="6244436"/>
          <a:ext cx="152400" cy="296862"/>
        </p:xfrm>
        <a:graphic>
          <a:graphicData uri="http://schemas.openxmlformats.org/presentationml/2006/ole">
            <p:oleObj spid="_x0000_s24599" name="Formula" r:id="rId13" imgW="81360" imgH="157680" progId="Equation.Ribbit">
              <p:embed/>
            </p:oleObj>
          </a:graphicData>
        </a:graphic>
      </p:graphicFrame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516669" y="6166150"/>
            <a:ext cx="497812" cy="41661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5631781" y="5729054"/>
            <a:ext cx="1772910" cy="390497"/>
          </a:xfrm>
          <a:prstGeom prst="wedgeRoundRectCallout">
            <a:avLst>
              <a:gd name="adj1" fmla="val -139956"/>
              <a:gd name="adj2" fmla="val 8325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err="1"/>
              <a:t>Kronecker</a:t>
            </a:r>
            <a:r>
              <a:rPr lang="en-US" altLang="zh-CN" dirty="0"/>
              <a:t> delta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8195216"/>
              </p:ext>
            </p:extLst>
          </p:nvPr>
        </p:nvGraphicFramePr>
        <p:xfrm>
          <a:off x="5767822" y="2792413"/>
          <a:ext cx="765175" cy="307975"/>
        </p:xfrm>
        <a:graphic>
          <a:graphicData uri="http://schemas.openxmlformats.org/presentationml/2006/ole">
            <p:oleObj spid="_x0000_s24600" name="Formula" r:id="rId14" imgW="386280" imgH="156240" progId="Equation.Ribbit">
              <p:embed/>
            </p:oleObj>
          </a:graphicData>
        </a:graphic>
      </p:graphicFrame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5374713" y="2627238"/>
            <a:ext cx="1206016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6323818" y="1922845"/>
            <a:ext cx="1887494" cy="746125"/>
          </a:xfrm>
          <a:prstGeom prst="wedgeRoundRectCallout">
            <a:avLst>
              <a:gd name="adj1" fmla="val -62659"/>
              <a:gd name="adj2" fmla="val 4247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200" dirty="0"/>
              <a:t>t</a:t>
            </a:r>
            <a:r>
              <a:rPr lang="en-US" altLang="zh-CN" sz="1200" dirty="0" smtClean="0"/>
              <a:t>his means we suppose that data was generated from  isotropic Gaussians</a:t>
            </a:r>
            <a:endParaRPr lang="en-US" altLang="zh-CN" sz="12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470222"/>
              </p:ext>
            </p:extLst>
          </p:nvPr>
        </p:nvGraphicFramePr>
        <p:xfrm>
          <a:off x="5274593" y="3574317"/>
          <a:ext cx="714375" cy="301625"/>
        </p:xfrm>
        <a:graphic>
          <a:graphicData uri="http://schemas.openxmlformats.org/presentationml/2006/ole">
            <p:oleObj spid="_x0000_s24601" name="Formula" r:id="rId15" imgW="359910" imgH="152612" progId="Equation.Ribbit">
              <p:embed/>
            </p:oleObj>
          </a:graphicData>
        </a:graphic>
      </p:graphicFrame>
      <p:sp>
        <p:nvSpPr>
          <p:cNvPr id="25" name="Oval 18"/>
          <p:cNvSpPr>
            <a:spLocks noChangeArrowheads="1"/>
          </p:cNvSpPr>
          <p:nvPr/>
        </p:nvSpPr>
        <p:spPr bwMode="auto">
          <a:xfrm>
            <a:off x="4924105" y="3436292"/>
            <a:ext cx="1206016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14"/>
          <p:cNvSpPr>
            <a:spLocks noChangeArrowheads="1"/>
          </p:cNvSpPr>
          <p:nvPr/>
        </p:nvSpPr>
        <p:spPr bwMode="auto">
          <a:xfrm>
            <a:off x="6518236" y="3100388"/>
            <a:ext cx="3338996" cy="487997"/>
          </a:xfrm>
          <a:prstGeom prst="wedgeRoundRectCallout">
            <a:avLst>
              <a:gd name="adj1" fmla="val -66418"/>
              <a:gd name="adj2" fmla="val 3778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200" dirty="0" smtClean="0"/>
              <a:t>the means of isotropic Gaussians also subject to a Gaussian </a:t>
            </a:r>
            <a:r>
              <a:rPr lang="en-US" altLang="zh-CN" sz="1200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xmlns="" val="253575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Inference by Gibbs sampling</a:t>
            </a:r>
            <a:endParaRPr lang="en-US" altLang="zh-CN" dirty="0">
              <a:solidFill>
                <a:srgbClr val="008000"/>
              </a:solidFill>
              <a:latin typeface="Calibri"/>
              <a:ea typeface="宋体" charset="0"/>
              <a:cs typeface="Calibri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199"/>
            <a:ext cx="8077200" cy="499072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Randomly initialize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Sample each     from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o</a:t>
            </a:r>
            <a:r>
              <a:rPr lang="en-US" altLang="zh-CN" sz="2000" dirty="0" smtClean="0"/>
              <a:t>ld component (                                 ):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new component:</a:t>
            </a:r>
            <a:endParaRPr lang="en-US" altLang="zh-CN" sz="16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 </a:t>
            </a:r>
            <a:endParaRPr lang="el-GR" altLang="zh-CN" sz="2400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9692285"/>
              </p:ext>
            </p:extLst>
          </p:nvPr>
        </p:nvGraphicFramePr>
        <p:xfrm>
          <a:off x="3306105" y="1646409"/>
          <a:ext cx="496887" cy="303213"/>
        </p:xfrm>
        <a:graphic>
          <a:graphicData uri="http://schemas.openxmlformats.org/presentationml/2006/ole">
            <p:oleObj spid="_x0000_s14531" name="Formula" r:id="rId3" imgW="256680" imgH="157680" progId="Equation.Ribbit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33316461"/>
              </p:ext>
            </p:extLst>
          </p:nvPr>
        </p:nvGraphicFramePr>
        <p:xfrm>
          <a:off x="2526094" y="2114548"/>
          <a:ext cx="207962" cy="228600"/>
        </p:xfrm>
        <a:graphic>
          <a:graphicData uri="http://schemas.openxmlformats.org/presentationml/2006/ole">
            <p:oleObj spid="_x0000_s14532" name="Formula" r:id="rId4" imgW="108000" imgH="119520" progId="Equation.Ribbit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6893707"/>
              </p:ext>
            </p:extLst>
          </p:nvPr>
        </p:nvGraphicFramePr>
        <p:xfrm>
          <a:off x="762816" y="2744599"/>
          <a:ext cx="7618365" cy="894112"/>
        </p:xfrm>
        <a:graphic>
          <a:graphicData uri="http://schemas.openxmlformats.org/presentationml/2006/ole">
            <p:oleObj spid="_x0000_s14533" name="Formula" r:id="rId5" imgW="5042160" imgH="585720" progId="Equation.Ribbit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5266890"/>
              </p:ext>
            </p:extLst>
          </p:nvPr>
        </p:nvGraphicFramePr>
        <p:xfrm>
          <a:off x="3033691" y="2408049"/>
          <a:ext cx="1808163" cy="336550"/>
        </p:xfrm>
        <a:graphic>
          <a:graphicData uri="http://schemas.openxmlformats.org/presentationml/2006/ole">
            <p:oleObj spid="_x0000_s14534" name="Formula" r:id="rId6" imgW="957600" imgH="177840" progId="Equation.Ribbit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16702330"/>
              </p:ext>
            </p:extLst>
          </p:nvPr>
        </p:nvGraphicFramePr>
        <p:xfrm>
          <a:off x="100012" y="3888999"/>
          <a:ext cx="8791575" cy="2317750"/>
        </p:xfrm>
        <a:graphic>
          <a:graphicData uri="http://schemas.openxmlformats.org/presentationml/2006/ole">
            <p:oleObj spid="_x0000_s14535" name="Formula" r:id="rId7" imgW="5537520" imgH="1449360" progId="Equation.Ribbit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650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Inference by Gibbs sampling (cont.)</a:t>
            </a:r>
            <a:endParaRPr lang="en-US" altLang="zh-CN" dirty="0">
              <a:solidFill>
                <a:srgbClr val="008000"/>
              </a:solidFill>
              <a:latin typeface="Calibri"/>
              <a:ea typeface="宋体" charset="0"/>
              <a:cs typeface="Calibri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199"/>
            <a:ext cx="8077200" cy="499072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Sample each      from</a:t>
            </a:r>
            <a:endParaRPr lang="en-US" altLang="zh-CN" sz="1600" dirty="0" smtClean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62732724"/>
              </p:ext>
            </p:extLst>
          </p:nvPr>
        </p:nvGraphicFramePr>
        <p:xfrm>
          <a:off x="2522237" y="1642419"/>
          <a:ext cx="287338" cy="304800"/>
        </p:xfrm>
        <a:graphic>
          <a:graphicData uri="http://schemas.openxmlformats.org/presentationml/2006/ole">
            <p:oleObj spid="_x0000_s19498" name="Formula" r:id="rId3" imgW="148680" imgH="158760" progId="Equation.Ribbit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1543436"/>
              </p:ext>
            </p:extLst>
          </p:nvPr>
        </p:nvGraphicFramePr>
        <p:xfrm>
          <a:off x="534987" y="2043113"/>
          <a:ext cx="8074025" cy="3392487"/>
        </p:xfrm>
        <a:graphic>
          <a:graphicData uri="http://schemas.openxmlformats.org/presentationml/2006/ole">
            <p:oleObj spid="_x0000_s19499" name="Formula" r:id="rId4" imgW="5348160" imgH="2225160" progId="Equation.Ribbit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781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223193"/>
              </p:ext>
            </p:extLst>
          </p:nvPr>
        </p:nvGraphicFramePr>
        <p:xfrm>
          <a:off x="523081" y="2375566"/>
          <a:ext cx="8097838" cy="2597150"/>
        </p:xfrm>
        <a:graphic>
          <a:graphicData uri="http://schemas.openxmlformats.org/presentationml/2006/ole">
            <p:oleObj spid="_x0000_s23593" name="Formula" r:id="rId4" imgW="4841280" imgH="1560960" progId="Equation.Ribbit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07978726"/>
              </p:ext>
            </p:extLst>
          </p:nvPr>
        </p:nvGraphicFramePr>
        <p:xfrm>
          <a:off x="5634634" y="2193005"/>
          <a:ext cx="3247825" cy="558077"/>
        </p:xfrm>
        <a:graphic>
          <a:graphicData uri="http://schemas.openxmlformats.org/presentationml/2006/ole">
            <p:oleObj spid="_x0000_s23594" name="Formula" r:id="rId5" imgW="2254320" imgH="387360" progId="Equation.Ribbit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Optional: Collapsed Gibbs sampling</a:t>
            </a:r>
            <a:endParaRPr lang="en-US" altLang="zh-CN" dirty="0">
              <a:solidFill>
                <a:srgbClr val="008000"/>
              </a:solidFill>
              <a:latin typeface="Calibri"/>
              <a:ea typeface="宋体" charset="0"/>
              <a:cs typeface="Calibri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199"/>
            <a:ext cx="8686800" cy="499072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Sample only in collapsed space                      , with    integrated out</a:t>
            </a:r>
            <a:endParaRPr lang="en-US" altLang="zh-CN" sz="1200" dirty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old component:</a:t>
            </a:r>
          </a:p>
          <a:p>
            <a:pPr lvl="1">
              <a:lnSpc>
                <a:spcPct val="90000"/>
              </a:lnSpc>
            </a:pPr>
            <a:endParaRPr lang="en-US" altLang="zh-CN" sz="2000" dirty="0"/>
          </a:p>
          <a:p>
            <a:pPr lvl="1">
              <a:lnSpc>
                <a:spcPct val="90000"/>
              </a:lnSpc>
            </a:pPr>
            <a:endParaRPr lang="en-US" altLang="zh-CN" sz="2000" dirty="0" smtClean="0"/>
          </a:p>
          <a:p>
            <a:pPr lvl="1">
              <a:lnSpc>
                <a:spcPct val="90000"/>
              </a:lnSpc>
            </a:pPr>
            <a:endParaRPr lang="en-US" altLang="zh-CN" sz="2000" dirty="0"/>
          </a:p>
          <a:p>
            <a:pPr lvl="1">
              <a:lnSpc>
                <a:spcPct val="90000"/>
              </a:lnSpc>
            </a:pPr>
            <a:endParaRPr lang="en-US" altLang="zh-CN" sz="2000" dirty="0" smtClean="0"/>
          </a:p>
          <a:p>
            <a:pPr lvl="1">
              <a:lnSpc>
                <a:spcPct val="90000"/>
              </a:lnSpc>
            </a:pPr>
            <a:endParaRPr lang="en-US" altLang="zh-CN" sz="2000" dirty="0"/>
          </a:p>
          <a:p>
            <a:pPr lvl="1">
              <a:lnSpc>
                <a:spcPct val="90000"/>
              </a:lnSpc>
            </a:pPr>
            <a:endParaRPr lang="en-US" altLang="zh-CN" sz="2000" dirty="0" smtClean="0"/>
          </a:p>
          <a:p>
            <a:pPr lvl="1">
              <a:lnSpc>
                <a:spcPct val="90000"/>
              </a:lnSpc>
            </a:pP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 smtClean="0"/>
              <a:t>new component: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645255"/>
              </p:ext>
            </p:extLst>
          </p:nvPr>
        </p:nvGraphicFramePr>
        <p:xfrm>
          <a:off x="4766243" y="1692275"/>
          <a:ext cx="1422400" cy="254000"/>
        </p:xfrm>
        <a:graphic>
          <a:graphicData uri="http://schemas.openxmlformats.org/presentationml/2006/ole">
            <p:oleObj spid="_x0000_s23595" name="Formula" r:id="rId6" imgW="988200" imgH="176760" progId="Equation.Ribbit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3601115"/>
              </p:ext>
            </p:extLst>
          </p:nvPr>
        </p:nvGraphicFramePr>
        <p:xfrm>
          <a:off x="6943002" y="1692275"/>
          <a:ext cx="160338" cy="227012"/>
        </p:xfrm>
        <a:graphic>
          <a:graphicData uri="http://schemas.openxmlformats.org/presentationml/2006/ole">
            <p:oleObj spid="_x0000_s23596" name="Formula" r:id="rId7" imgW="110520" imgH="157680" progId="Equation.Ribbit">
              <p:embed/>
            </p:oleObj>
          </a:graphicData>
        </a:graphic>
      </p:graphicFrame>
      <p:sp>
        <p:nvSpPr>
          <p:cNvPr id="13" name="圆角矩形 12"/>
          <p:cNvSpPr/>
          <p:nvPr/>
        </p:nvSpPr>
        <p:spPr>
          <a:xfrm>
            <a:off x="5776111" y="3619820"/>
            <a:ext cx="814812" cy="3365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0"/>
            <a:endCxn id="6" idx="2"/>
          </p:cNvCxnSpPr>
          <p:nvPr/>
        </p:nvCxnSpPr>
        <p:spPr>
          <a:xfrm flipV="1">
            <a:off x="6183517" y="2751082"/>
            <a:ext cx="1075029" cy="868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3115416"/>
              </p:ext>
            </p:extLst>
          </p:nvPr>
        </p:nvGraphicFramePr>
        <p:xfrm>
          <a:off x="642890" y="5038385"/>
          <a:ext cx="7858219" cy="1486868"/>
        </p:xfrm>
        <a:graphic>
          <a:graphicData uri="http://schemas.openxmlformats.org/presentationml/2006/ole">
            <p:oleObj spid="_x0000_s23597" name="Formula" r:id="rId8" imgW="5683320" imgH="1083600" progId="Equation.Ribbit">
              <p:embed/>
            </p:oleObj>
          </a:graphicData>
        </a:graphic>
      </p:graphicFrame>
      <p:sp>
        <p:nvSpPr>
          <p:cNvPr id="17" name="圆角矩形 16"/>
          <p:cNvSpPr/>
          <p:nvPr/>
        </p:nvSpPr>
        <p:spPr>
          <a:xfrm>
            <a:off x="3951430" y="5926945"/>
            <a:ext cx="2920149" cy="5983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334980" y="6093671"/>
            <a:ext cx="1593410" cy="530086"/>
          </a:xfrm>
          <a:prstGeom prst="wedgeRoundRectCallout">
            <a:avLst>
              <a:gd name="adj1" fmla="val 173170"/>
              <a:gd name="adj2" fmla="val 1442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200" dirty="0" smtClean="0"/>
              <a:t>You can find this term on previous slides</a:t>
            </a:r>
            <a:endParaRPr lang="en-US" altLang="zh-CN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7103340" y="4226048"/>
            <a:ext cx="1517579" cy="6537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998400" y="4226047"/>
            <a:ext cx="2646844" cy="6537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7215610" y="3210409"/>
            <a:ext cx="1666849" cy="530086"/>
          </a:xfrm>
          <a:prstGeom prst="wedgeRoundRectCallout">
            <a:avLst>
              <a:gd name="adj1" fmla="val 27147"/>
              <a:gd name="adj2" fmla="val 110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200" dirty="0" smtClean="0"/>
              <a:t>same old tricks with Gaussian-like functions</a:t>
            </a:r>
            <a:endParaRPr lang="en-US" altLang="zh-CN" sz="1200" dirty="0"/>
          </a:p>
        </p:txBody>
      </p:sp>
      <p:cxnSp>
        <p:nvCxnSpPr>
          <p:cNvPr id="22" name="直接箭头连接符 21"/>
          <p:cNvCxnSpPr>
            <a:stCxn id="20" idx="3"/>
            <a:endCxn id="21" idx="2"/>
          </p:cNvCxnSpPr>
          <p:nvPr/>
        </p:nvCxnSpPr>
        <p:spPr>
          <a:xfrm flipV="1">
            <a:off x="6645244" y="3740495"/>
            <a:ext cx="1403791" cy="812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0"/>
            <a:endCxn id="21" idx="2"/>
          </p:cNvCxnSpPr>
          <p:nvPr/>
        </p:nvCxnSpPr>
        <p:spPr>
          <a:xfrm flipV="1">
            <a:off x="7862130" y="3740495"/>
            <a:ext cx="186905" cy="4855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8032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6335" y="196943"/>
            <a:ext cx="3438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Generate Data</a:t>
            </a:r>
            <a:endParaRPr lang="en-IN" altLang="zh-CN" sz="3000" dirty="0">
              <a:solidFill>
                <a:srgbClr val="008000"/>
              </a:solidFill>
              <a:latin typeface="Calibri"/>
              <a:ea typeface="宋体" charset="0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648" y="1143000"/>
            <a:ext cx="79644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We recommend that you use 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 to generate the data in two and three dimensions for the ease of visualization.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At least three different settings </a:t>
            </a:r>
            <a:r>
              <a:rPr lang="en-US" altLang="zh-CN" dirty="0" smtClean="0"/>
              <a:t>should be reported, e.g., with different numbers of mixture components, with </a:t>
            </a:r>
            <a:r>
              <a:rPr lang="en-US" altLang="zh-CN" dirty="0" smtClean="0">
                <a:solidFill>
                  <a:srgbClr val="FF0000"/>
                </a:solidFill>
              </a:rPr>
              <a:t>zero mean or non-zero mean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Guassian</a:t>
            </a:r>
            <a:r>
              <a:rPr lang="en-US" altLang="zh-CN" dirty="0" smtClean="0"/>
              <a:t> likelihood models to generate the data.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Suppose the data was generated from the mixture of 3 isotropic Gaussians. A naïve way to do this in 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 is: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sz="1400" dirty="0" smtClean="0">
                <a:solidFill>
                  <a:srgbClr val="00B050"/>
                </a:solidFill>
              </a:rPr>
              <a:t>%</a:t>
            </a:r>
            <a:r>
              <a:rPr lang="en-US" altLang="zh-CN" sz="1400" dirty="0">
                <a:solidFill>
                  <a:srgbClr val="00B050"/>
                </a:solidFill>
              </a:rPr>
              <a:t>Generating </a:t>
            </a:r>
            <a:r>
              <a:rPr lang="en-US" altLang="zh-CN" sz="1400" dirty="0" smtClean="0">
                <a:solidFill>
                  <a:srgbClr val="00B050"/>
                </a:solidFill>
              </a:rPr>
              <a:t>data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dat1=</a:t>
            </a:r>
            <a:r>
              <a:rPr lang="en-US" altLang="zh-CN" sz="1400" dirty="0" err="1" smtClean="0"/>
              <a:t>normrnd</a:t>
            </a:r>
            <a:r>
              <a:rPr lang="en-US" altLang="zh-CN" sz="1400" dirty="0" smtClean="0"/>
              <a:t>(0,1,100,2</a:t>
            </a:r>
            <a:r>
              <a:rPr lang="en-US" altLang="zh-CN" sz="1400" dirty="0"/>
              <a:t>);</a:t>
            </a:r>
          </a:p>
          <a:p>
            <a:r>
              <a:rPr lang="nl-NL" altLang="zh-CN" sz="1400" dirty="0" smtClean="0"/>
              <a:t>	dat1</a:t>
            </a:r>
            <a:r>
              <a:rPr lang="nl-NL" altLang="zh-CN" sz="1400" dirty="0"/>
              <a:t>(:,1)=dat1(:,1)+2.4;</a:t>
            </a:r>
          </a:p>
          <a:p>
            <a:r>
              <a:rPr lang="nl-NL" altLang="zh-CN" sz="1400" dirty="0" smtClean="0"/>
              <a:t>	dat1</a:t>
            </a:r>
            <a:r>
              <a:rPr lang="nl-NL" altLang="zh-CN" sz="1400" dirty="0"/>
              <a:t>(:,2)=dat1(:,2)+2;</a:t>
            </a:r>
          </a:p>
          <a:p>
            <a:r>
              <a:rPr lang="en-US" altLang="zh-CN" sz="1400" dirty="0" smtClean="0"/>
              <a:t>	dat2=</a:t>
            </a:r>
            <a:r>
              <a:rPr lang="en-US" altLang="zh-CN" sz="1400" dirty="0" err="1" smtClean="0"/>
              <a:t>normrnd</a:t>
            </a:r>
            <a:r>
              <a:rPr lang="en-US" altLang="zh-CN" sz="1400" dirty="0" smtClean="0"/>
              <a:t>(0,1,100,2</a:t>
            </a:r>
            <a:r>
              <a:rPr lang="en-US" altLang="zh-CN" sz="1400" dirty="0"/>
              <a:t>);</a:t>
            </a:r>
          </a:p>
          <a:p>
            <a:r>
              <a:rPr lang="nl-NL" altLang="zh-CN" sz="1400" dirty="0" smtClean="0"/>
              <a:t>	dat2</a:t>
            </a:r>
            <a:r>
              <a:rPr lang="nl-NL" altLang="zh-CN" sz="1400" dirty="0"/>
              <a:t>(:,1)=dat2(:,1)-1.8;</a:t>
            </a:r>
          </a:p>
          <a:p>
            <a:r>
              <a:rPr lang="nl-NL" altLang="zh-CN" sz="1400" dirty="0" smtClean="0"/>
              <a:t>	dat2</a:t>
            </a:r>
            <a:r>
              <a:rPr lang="nl-NL" altLang="zh-CN" sz="1400" dirty="0"/>
              <a:t>(:,2)=dat2(:,2)+1.4;</a:t>
            </a:r>
          </a:p>
          <a:p>
            <a:r>
              <a:rPr lang="en-US" altLang="zh-CN" sz="1400" dirty="0" smtClean="0"/>
              <a:t>	dat3=</a:t>
            </a:r>
            <a:r>
              <a:rPr lang="en-US" altLang="zh-CN" sz="1400" dirty="0" err="1" smtClean="0"/>
              <a:t>normrnd</a:t>
            </a:r>
            <a:r>
              <a:rPr lang="en-US" altLang="zh-CN" sz="1400" dirty="0" smtClean="0"/>
              <a:t>(0,1,100,2</a:t>
            </a:r>
            <a:r>
              <a:rPr lang="en-US" altLang="zh-CN" sz="1400" dirty="0"/>
              <a:t>);</a:t>
            </a:r>
          </a:p>
          <a:p>
            <a:r>
              <a:rPr lang="nl-NL" altLang="zh-CN" sz="1400" dirty="0" smtClean="0"/>
              <a:t>	dat3</a:t>
            </a:r>
            <a:r>
              <a:rPr lang="nl-NL" altLang="zh-CN" sz="1400" dirty="0"/>
              <a:t>(:,1)=dat3(:,1)-0.2;</a:t>
            </a:r>
          </a:p>
          <a:p>
            <a:r>
              <a:rPr lang="nl-NL" altLang="zh-CN" sz="1400" dirty="0" smtClean="0"/>
              <a:t>	dat3</a:t>
            </a:r>
            <a:r>
              <a:rPr lang="nl-NL" altLang="zh-CN" sz="1400" dirty="0"/>
              <a:t>(:,2)=dat3(:,2)-2.6;</a:t>
            </a:r>
          </a:p>
          <a:p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/>
          </a:p>
          <a:p>
            <a:r>
              <a:rPr lang="en-US" altLang="zh-CN" dirty="0" smtClean="0"/>
              <a:t>Here we fix		    for simplicity.  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19104012"/>
              </p:ext>
            </p:extLst>
          </p:nvPr>
        </p:nvGraphicFramePr>
        <p:xfrm>
          <a:off x="1863789" y="6115941"/>
          <a:ext cx="765175" cy="307975"/>
        </p:xfrm>
        <a:graphic>
          <a:graphicData uri="http://schemas.openxmlformats.org/presentationml/2006/ole">
            <p:oleObj spid="_x0000_s41986" name="Formula" r:id="rId4" imgW="386280" imgH="156240" progId="Equation.Ribbit">
              <p:embed/>
            </p:oleObj>
          </a:graphicData>
        </a:graphic>
      </p:graphicFrame>
      <p:pic>
        <p:nvPicPr>
          <p:cNvPr id="21507" name="Picture 3" descr="C:\Users\anz\Desktop\mostrecent\DP_hm\generat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104" y="3171501"/>
            <a:ext cx="3485579" cy="26095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028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9752" y="324959"/>
            <a:ext cx="1840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rgbClr val="008000"/>
                </a:solidFill>
                <a:latin typeface="Calibri"/>
                <a:ea typeface="宋体" charset="0"/>
                <a:cs typeface="Calibri"/>
              </a:rPr>
              <a:t>Learning</a:t>
            </a:r>
            <a:endParaRPr lang="en-IN" altLang="zh-CN" sz="3000" dirty="0">
              <a:solidFill>
                <a:srgbClr val="008000"/>
              </a:solidFill>
              <a:latin typeface="Calibri"/>
              <a:ea typeface="宋体" charset="0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920" y="1088136"/>
            <a:ext cx="8092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Then do Gibbs sampling as in P5-6 (and Collapsed Gibbs sampling as in P7(Optional)).</a:t>
            </a:r>
          </a:p>
          <a:p>
            <a:r>
              <a:rPr lang="en-US" altLang="zh-CN" dirty="0" smtClean="0"/>
              <a:t>You can watch how the number of clusters vary through the process of learning. You can even plot a chart like this: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We can see how our data “decide” the number of clusters.</a:t>
            </a:r>
          </a:p>
          <a:p>
            <a:endParaRPr lang="zh-CN" altLang="en-US" dirty="0"/>
          </a:p>
        </p:txBody>
      </p:sp>
      <p:pic>
        <p:nvPicPr>
          <p:cNvPr id="22530" name="Picture 2" descr="C:\Users\anz\Desktop\mostrecent\DP_hm\clus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0159" y="2011466"/>
            <a:ext cx="60198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7512" y="4244822"/>
            <a:ext cx="3236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For Gibbs sampling, we inference z and </a:t>
            </a:r>
            <a:r>
              <a:rPr lang="el-GR" altLang="zh-CN" sz="1400" dirty="0" smtClean="0"/>
              <a:t>φ</a:t>
            </a:r>
            <a:r>
              <a:rPr lang="en-US" altLang="zh-CN" sz="1400" dirty="0" smtClean="0"/>
              <a:t>.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311582" y="4244822"/>
            <a:ext cx="383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For Collapsed Gibbs sampling, we only  sample z.</a:t>
            </a:r>
            <a:endParaRPr lang="zh-CN" altLang="en-US" sz="1400" dirty="0"/>
          </a:p>
        </p:txBody>
      </p:sp>
      <p:pic>
        <p:nvPicPr>
          <p:cNvPr id="22531" name="Picture 3" descr="C:\Users\anz\Desktop\mostrecent\DP_hm\gibb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096" y="4655057"/>
            <a:ext cx="3039808" cy="209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C:\Users\anz\Desktop\mostrecent\DP_hm\cgibb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9064" y="4695619"/>
            <a:ext cx="2980757" cy="201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26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625</Words>
  <Application>Microsoft Office PowerPoint</Application>
  <PresentationFormat>On-screen Show (4:3)</PresentationFormat>
  <Paragraphs>136</Paragraphs>
  <Slides>14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Formula</vt:lpstr>
      <vt:lpstr>DP Mixture</vt:lpstr>
      <vt:lpstr>Goal</vt:lpstr>
      <vt:lpstr>DP Mixture Model </vt:lpstr>
      <vt:lpstr>DP Mixture Model (cont.)</vt:lpstr>
      <vt:lpstr>Inference by Gibbs sampling</vt:lpstr>
      <vt:lpstr>Inference by Gibbs sampling (cont.)</vt:lpstr>
      <vt:lpstr>Optional: Collapsed Gibbs sampling</vt:lpstr>
      <vt:lpstr>Slide 8</vt:lpstr>
      <vt:lpstr>Slide 9</vt:lpstr>
      <vt:lpstr>How to evaluate</vt:lpstr>
      <vt:lpstr>How to evaluate (cont.)</vt:lpstr>
      <vt:lpstr>Submission</vt:lpstr>
      <vt:lpstr>Reference</vt:lpstr>
      <vt:lpstr>Thank You!</vt:lpstr>
    </vt:vector>
  </TitlesOfParts>
  <Company>tsinghua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PLSI</dc:title>
  <dc:creator>l m</dc:creator>
  <cp:lastModifiedBy>jjzhunet9</cp:lastModifiedBy>
  <cp:revision>155</cp:revision>
  <dcterms:created xsi:type="dcterms:W3CDTF">2012-08-28T10:35:39Z</dcterms:created>
  <dcterms:modified xsi:type="dcterms:W3CDTF">2012-11-19T08:23:11Z</dcterms:modified>
</cp:coreProperties>
</file>