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6401C-BAA5-4D02-A1DC-E00AD8C7B2E4}" v="1" dt="2023-04-10T22:46:5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3" autoAdjust="0"/>
    <p:restoredTop sz="81522" autoAdjust="0"/>
  </p:normalViewPr>
  <p:slideViewPr>
    <p:cSldViewPr snapToGrid="0">
      <p:cViewPr varScale="1">
        <p:scale>
          <a:sx n="94" d="100"/>
          <a:sy n="9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Lopes" userId="8a3648614b5352e2" providerId="LiveId" clId="{9476401C-BAA5-4D02-A1DC-E00AD8C7B2E4}"/>
    <pc:docChg chg="custSel modSld">
      <pc:chgData name="Anthony Lopes" userId="8a3648614b5352e2" providerId="LiveId" clId="{9476401C-BAA5-4D02-A1DC-E00AD8C7B2E4}" dt="2023-04-10T22:55:19.125" v="4" actId="20577"/>
      <pc:docMkLst>
        <pc:docMk/>
      </pc:docMkLst>
      <pc:sldChg chg="modNotesTx">
        <pc:chgData name="Anthony Lopes" userId="8a3648614b5352e2" providerId="LiveId" clId="{9476401C-BAA5-4D02-A1DC-E00AD8C7B2E4}" dt="2023-04-10T22:55:19.125" v="4" actId="20577"/>
        <pc:sldMkLst>
          <pc:docMk/>
          <pc:sldMk cId="500570318" sldId="257"/>
        </pc:sldMkLst>
      </pc:sldChg>
      <pc:sldChg chg="addSp delSp modSp mod modNotesTx">
        <pc:chgData name="Anthony Lopes" userId="8a3648614b5352e2" providerId="LiveId" clId="{9476401C-BAA5-4D02-A1DC-E00AD8C7B2E4}" dt="2023-04-10T22:47:43.057" v="3"/>
        <pc:sldMkLst>
          <pc:docMk/>
          <pc:sldMk cId="4190790413" sldId="259"/>
        </pc:sldMkLst>
        <pc:spChg chg="add del mod">
          <ac:chgData name="Anthony Lopes" userId="8a3648614b5352e2" providerId="LiveId" clId="{9476401C-BAA5-4D02-A1DC-E00AD8C7B2E4}" dt="2023-04-10T22:46:55.160" v="1"/>
          <ac:spMkLst>
            <pc:docMk/>
            <pc:sldMk cId="4190790413" sldId="259"/>
            <ac:spMk id="6" creationId="{C03BEC2B-E13D-B42C-58DE-C28B8844D549}"/>
          </ac:spMkLst>
        </pc:spChg>
        <pc:spChg chg="del">
          <ac:chgData name="Anthony Lopes" userId="8a3648614b5352e2" providerId="LiveId" clId="{9476401C-BAA5-4D02-A1DC-E00AD8C7B2E4}" dt="2023-04-10T22:46:58.822" v="2" actId="26606"/>
          <ac:spMkLst>
            <pc:docMk/>
            <pc:sldMk cId="4190790413" sldId="259"/>
            <ac:spMk id="9" creationId="{42A4FC2C-047E-45A5-965D-8E1E3BF09BC6}"/>
          </ac:spMkLst>
        </pc:spChg>
        <pc:spChg chg="add">
          <ac:chgData name="Anthony Lopes" userId="8a3648614b5352e2" providerId="LiveId" clId="{9476401C-BAA5-4D02-A1DC-E00AD8C7B2E4}" dt="2023-04-10T22:46:58.822" v="2" actId="26606"/>
          <ac:spMkLst>
            <pc:docMk/>
            <pc:sldMk cId="4190790413" sldId="259"/>
            <ac:spMk id="14" creationId="{42A4FC2C-047E-45A5-965D-8E1E3BF09BC6}"/>
          </ac:spMkLst>
        </pc:spChg>
        <pc:picChg chg="del">
          <ac:chgData name="Anthony Lopes" userId="8a3648614b5352e2" providerId="LiveId" clId="{9476401C-BAA5-4D02-A1DC-E00AD8C7B2E4}" dt="2023-04-10T22:46:46.070" v="0" actId="478"/>
          <ac:picMkLst>
            <pc:docMk/>
            <pc:sldMk cId="4190790413" sldId="259"/>
            <ac:picMk id="4" creationId="{1AD23EFE-95E9-06EC-B8CE-D831DDA64CCA}"/>
          </ac:picMkLst>
        </pc:picChg>
        <pc:picChg chg="add mod">
          <ac:chgData name="Anthony Lopes" userId="8a3648614b5352e2" providerId="LiveId" clId="{9476401C-BAA5-4D02-A1DC-E00AD8C7B2E4}" dt="2023-04-10T22:46:58.822" v="2" actId="26606"/>
          <ac:picMkLst>
            <pc:docMk/>
            <pc:sldMk cId="4190790413" sldId="259"/>
            <ac:picMk id="7" creationId="{F7A9F909-D50B-FD33-9D36-EE195AE438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78552-9710-40DD-AA4F-1C19A533D25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E5D9D-0919-4671-9372-089DE9AEC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Introduction of selves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our project, we decided to pick a study of interest, reproduce their results, find potential pitfalls in their results and analysis and extend their original analyses.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Investigating the gene expression across diverse cell types, Kong hoped to paint a better picture of the underlying mechanisms related to the disease. In a larger context, this research is important because the treatment burden is billions of dollars.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Understanding such a complex disease requires a full system-level understanding of what is going on – hence the use of single-cell transcriptomics across different cell types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Figure 3. Location- and cell-type-specific differential expression in active CD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(A) Number of differentially expressed genes between inflamed CD and healthy samples in TI, broken down by cell type (discrete component of a MAST model; FDR &lt; 0.05).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(B) Same as (A) but for CO.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(C) Relationship between differential expression in TI and CO for each cell compartment.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MAST: Model-based Analysis of Single-cell Transcriptomics</a:t>
            </a:r>
          </a:p>
          <a:p>
            <a:r>
              <a:rPr lang="en-US" dirty="0"/>
              <a:t>Allows for flexible covariates due to linear nature of the model (can easily add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X: covariates</a:t>
            </a:r>
          </a:p>
          <a:p>
            <a:r>
              <a:rPr lang="en-US" dirty="0"/>
              <a:t>Z: probability of a gene being expressed in a cell (binary – 0 or 1)</a:t>
            </a:r>
          </a:p>
          <a:p>
            <a:r>
              <a:rPr lang="en-US" dirty="0"/>
              <a:t>Y|Z: predicts the expression level of a gene given that it is expressed in the cell (i.e., Z=1)</a:t>
            </a:r>
          </a:p>
          <a:p>
            <a:r>
              <a:rPr lang="en-US" dirty="0"/>
              <a:t>CDR (Cellular detection rate): proportion of genes detected in each cell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for CDR variability by linearly adding this variable as a covariate in the discrete and continuous models (Basically add a column to matrix X)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Hypothesis testing </a:t>
            </a:r>
            <a:r>
              <a:rPr lang="en-US" dirty="0" err="1"/>
              <a:t>w.r.t.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Fold change: is a measure describing how much a quantity changes between an original and a subsequent measurement. </a:t>
            </a:r>
          </a:p>
          <a:p>
            <a:r>
              <a:rPr lang="en-US" dirty="0"/>
              <a:t>Dispersion: parameter that Love et al. developed </a:t>
            </a:r>
            <a:r>
              <a:rPr lang="en-US"/>
              <a:t>– biological variability between samples</a:t>
            </a:r>
          </a:p>
          <a:p>
            <a:r>
              <a:rPr lang="en-US"/>
              <a:t>- </a:t>
            </a:r>
            <a:r>
              <a:rPr lang="en-US" dirty="0"/>
              <a:t>The dispersion parameter links the variance and mean of the count for the negative binomial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important characteristic of </a:t>
            </a:r>
            <a:r>
              <a:rPr lang="en-US" dirty="0" err="1"/>
              <a:t>scRNA</a:t>
            </a:r>
            <a:r>
              <a:rPr lang="en-US" dirty="0"/>
              <a:t>-seq data that feeds into all these challenges is a phenomenon called “dropout”, where a gene is observed at a low or moderate expression level in one cell but is not detected in another cell of the same cell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Altogether, these results contribute to the wholistic understanding of cell-type and organ specific differences in Crohn’s disease and therefore elude to potential directions for therapeutic development.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Myofibroblasts are specialized cells that are involved in wound healing, tissue repair, and tissue remodeling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These genes may therefore be involved in CD-related fibrotic strictures and suggest novel therapeutic hypotheses for the management of this complication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492-CC52-FF4E-1350-090B960A5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EAE2-FE32-759E-8189-E02FE0E1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BABE-3BE6-995C-A39E-9345B98B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79CF-2A1A-E9E6-69FE-840DF55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FEA4-DA93-ACBD-2B64-FD5360D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1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F23C-03CB-9A08-FC8D-4B0E9AAF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42357-950A-D3FD-5BF0-6094629D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1B5B-39E4-6ED2-3BAD-B08D95A8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7D58-8875-121A-D236-0C737540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D0DA-4C6A-AB65-F4E0-F52F929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64B5-5880-87E1-23E5-ADBA6989E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EFADC-9F61-E2C2-3570-799363C64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C71C-ED39-DFAC-17CE-EEC3E111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1951-B6CC-A2A3-8D12-D3B8B17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7320-D367-58CE-2F60-4526DCAD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D28E-BDD4-8676-5FAB-DFAA9424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D64E-CDE7-1921-2CBC-D61AC16A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E7B8-FBE3-B104-7829-C7DB35C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9B2C-001D-E14E-E8E5-A439402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707D-5C33-C031-9780-1F47A31B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950E-D059-9490-E439-CB9E6355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CCAE-445D-E380-7DD1-B494BF64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BEAA-DC13-8349-0E0C-8B2F0EA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C797-C15A-D964-3E31-A356DC6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435A-542F-CB4A-96A8-9DFB3E10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E814-E8B0-8BAE-18ED-70F7D9F3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0AE4-62A0-B7E3-8365-B38B5D261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F367-19AB-04C8-885B-B62F6B55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CE1E-3AC2-61F0-9E05-CF82CA5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2AD0-37BB-1447-C231-487A784E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5396-7801-5695-B678-424E995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C9D-516F-D794-380E-3BBC2792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EDA1-B919-C203-0139-4CC390EE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B000-62B5-5281-2FF7-D68EF10B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7DA8D-AF39-CB57-60AF-FFBAED3B9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955D4-5662-B67B-05D9-928979E0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2D0BE-444C-CC38-459D-38CE0782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CC209-A176-9561-1F10-9457751D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C7E60-B526-14BD-058B-E72E6C4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C55B-E556-A381-F9C0-E3A8E25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1D8C-32F6-23D1-57F6-4F61C91D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42A8F-F68C-EE98-DA08-528C15B4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D00F-6C1E-D7C8-9BF4-D27E1AA0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67C2-6193-D81B-7ADE-6B5142EB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9B924-FB04-6241-61E9-8B30E6C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09-EBBB-C732-12C3-A740E39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D9CA-9A82-BD5C-3B92-21285422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74F5-08E4-2D8B-8A1E-2BB0476D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0D9-AD3E-D43D-2918-DC20B17D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E09A-7EC1-1D3B-9198-A8D78F1D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8AD4-5E86-B3E7-3EAD-A0876BD3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3F46-8D47-0C2E-B148-A0C52BC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5930-55D2-9DAE-DEF9-87A5EAD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1C41C-9BD2-F0EF-53EF-0F038B87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6FF9-6A1A-A3D1-D65B-40D97CE82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3F76-1117-79FD-400D-8391C12F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0540-4220-DEB4-7E9A-397A3517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2955-584C-FD30-EFC0-B47A7489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F29BA-85AD-2A3C-6411-644F9FB2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CD64-D732-28B3-63DA-DF60EC33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4C8-160E-7D54-CD9F-80B3B0D8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BDB3-25B7-3D6A-48EE-55D63A1AE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D0D-1F06-FB3A-BA61-D23635C3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m/url?sa=i&amp;url=https%3A%2F%2Fwww.science.org%2Fcontent%2Farticle%2Fprovocative-results-boost-hopes-antibody-treatment-covid-19&amp;psig=AOvVaw0EwS9qEKCxtTQAMj__ED79&amp;ust=1681292215392000&amp;source=images&amp;cd=vfe&amp;ved=0CBEQjRxqFwoTCLCgjd_Dof4CFQAAAAAdAAAAABA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1F5-7DB2-DC7E-9AB2-0AD5068B4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Landscape of Immune Dysregulation in Crohn's Disease Revealed Through Single-Cell Transcriptomic Profiling in the Ileum and Colon by Kong et al.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16B0-D05B-C2D5-55CE-E59BE9E44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934"/>
            <a:ext cx="9144000" cy="474016"/>
          </a:xfrm>
        </p:spPr>
        <p:txBody>
          <a:bodyPr/>
          <a:lstStyle/>
          <a:p>
            <a:r>
              <a:rPr lang="en-US" dirty="0"/>
              <a:t>Presented by: Anthony Lopes, </a:t>
            </a:r>
            <a:r>
              <a:rPr lang="en-US" dirty="0" err="1"/>
              <a:t>Haikun</a:t>
            </a:r>
            <a:r>
              <a:rPr lang="en-US" dirty="0"/>
              <a:t> Zhao, James Chung</a:t>
            </a:r>
          </a:p>
        </p:txBody>
      </p:sp>
    </p:spTree>
    <p:extLst>
      <p:ext uri="{BB962C8B-B14F-4D97-AF65-F5344CB8AC3E}">
        <p14:creationId xmlns:p14="http://schemas.microsoft.com/office/powerpoint/2010/main" val="324870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D7B9-BCDA-3615-7691-EE082087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37DA-57D7-7584-D2C2-5A485CF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found organ and compartment specific responses to acute and chronic inflammation</a:t>
            </a:r>
          </a:p>
          <a:p>
            <a:r>
              <a:rPr lang="en-US" dirty="0"/>
              <a:t>Most immune changes were in cell composition and transcriptional changes dominated among epithelial and stromal cells</a:t>
            </a:r>
          </a:p>
          <a:p>
            <a:pPr lvl="1"/>
            <a:r>
              <a:rPr lang="en-US" dirty="0"/>
              <a:t>disease-associated markers of myofibroblast activation were identified</a:t>
            </a:r>
          </a:p>
        </p:txBody>
      </p:sp>
    </p:spTree>
    <p:extLst>
      <p:ext uri="{BB962C8B-B14F-4D97-AF65-F5344CB8AC3E}">
        <p14:creationId xmlns:p14="http://schemas.microsoft.com/office/powerpoint/2010/main" val="18600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FF6-7DBC-7E71-89DA-53C1F9F1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71F3-7AE9-541F-DE87-A6F83A8A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investigated alterations in gene expression across diverse cell types within the GI tract affected by Crohn’s disease</a:t>
            </a:r>
          </a:p>
          <a:p>
            <a:r>
              <a:rPr lang="en-US" dirty="0"/>
              <a:t>Crohn’s disease is multifactorial. There have been discoveries of risk genes related to:</a:t>
            </a:r>
          </a:p>
          <a:p>
            <a:pPr lvl="1"/>
            <a:r>
              <a:rPr lang="en-US" dirty="0"/>
              <a:t>Epithelial barrier function</a:t>
            </a:r>
          </a:p>
          <a:p>
            <a:pPr lvl="1"/>
            <a:r>
              <a:rPr lang="en-US" dirty="0"/>
              <a:t>Microbe sensing and restriction</a:t>
            </a:r>
          </a:p>
          <a:p>
            <a:pPr lvl="1"/>
            <a:r>
              <a:rPr lang="en-US" dirty="0"/>
              <a:t>Adaptive immunity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DF63-7F37-E2F6-B33D-2BB7BE1F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Differential Cell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C9C2-8245-368C-BCC1-D67F2750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used Model-Based Analysis of Single-Cell Transcriptomics (MAST) to find the expression of different cells</a:t>
            </a:r>
          </a:p>
          <a:p>
            <a:pPr lvl="1"/>
            <a:r>
              <a:rPr lang="en-US" dirty="0"/>
              <a:t>Kong compared the expression of different cells amongst healthy, non-inflamed and inflamed tissues</a:t>
            </a:r>
          </a:p>
          <a:p>
            <a:pPr lvl="1"/>
            <a:r>
              <a:rPr lang="en-US" dirty="0"/>
              <a:t>All genes with no disease-related difference were filtered out</a:t>
            </a:r>
          </a:p>
        </p:txBody>
      </p:sp>
    </p:spTree>
    <p:extLst>
      <p:ext uri="{BB962C8B-B14F-4D97-AF65-F5344CB8AC3E}">
        <p14:creationId xmlns:p14="http://schemas.microsoft.com/office/powerpoint/2010/main" val="32436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A9F909-D50B-FD33-9D36-EE195AE4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597A-4510-00E7-659F-A6A88712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with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AFEE-C30C-BB55-A479-965EAFA6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44" y="1887619"/>
            <a:ext cx="10940512" cy="4351338"/>
          </a:xfrm>
        </p:spPr>
        <p:txBody>
          <a:bodyPr/>
          <a:lstStyle/>
          <a:p>
            <a:r>
              <a:rPr lang="en-US" dirty="0"/>
              <a:t>MAST – </a:t>
            </a:r>
            <a:r>
              <a:rPr lang="en-US" dirty="0" err="1"/>
              <a:t>Finak</a:t>
            </a:r>
            <a:r>
              <a:rPr lang="en-US" dirty="0"/>
              <a:t> et al. (2015)</a:t>
            </a:r>
          </a:p>
          <a:p>
            <a:r>
              <a:rPr lang="en-US" dirty="0"/>
              <a:t>Analysis has two parts (hurdle model): </a:t>
            </a:r>
          </a:p>
          <a:p>
            <a:pPr lvl="1"/>
            <a:r>
              <a:rPr lang="en-US" dirty="0"/>
              <a:t>(1) discrete component of gene expression (binary – a gene is expressed or not)</a:t>
            </a:r>
          </a:p>
          <a:p>
            <a:pPr lvl="1"/>
            <a:r>
              <a:rPr lang="en-US" dirty="0"/>
              <a:t>(2) continuous component (expression level given that a gene is expressed)</a:t>
            </a:r>
          </a:p>
          <a:p>
            <a:r>
              <a:rPr lang="en-US" dirty="0"/>
              <a:t>Standard prep with Seurat (log-transform, normalize)</a:t>
            </a:r>
          </a:p>
          <a:p>
            <a:r>
              <a:rPr lang="en-US" dirty="0"/>
              <a:t>Model allows for flexible covariates</a:t>
            </a:r>
          </a:p>
          <a:p>
            <a:pPr lvl="1"/>
            <a:r>
              <a:rPr lang="en-US" dirty="0"/>
              <a:t>E.g., multiple treatment groups, technical factors (batch/time info)</a:t>
            </a:r>
          </a:p>
        </p:txBody>
      </p:sp>
    </p:spTree>
    <p:extLst>
      <p:ext uri="{BB962C8B-B14F-4D97-AF65-F5344CB8AC3E}">
        <p14:creationId xmlns:p14="http://schemas.microsoft.com/office/powerpoint/2010/main" val="414778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84FD-35CF-50B0-3501-06173E88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– Hurdle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51D5-979C-2650-2B60-8A595A71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51338"/>
          </a:xfrm>
        </p:spPr>
        <p:txBody>
          <a:bodyPr/>
          <a:lstStyle/>
          <a:p>
            <a:r>
              <a:rPr lang="en-US" dirty="0"/>
              <a:t>(1) Logistic regression for discrete component </a:t>
            </a:r>
            <a:r>
              <a:rPr lang="en-US" i="1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dirty="0"/>
              <a:t>)</a:t>
            </a:r>
          </a:p>
          <a:p>
            <a:r>
              <a:rPr lang="en-US" dirty="0"/>
              <a:t>(2) Expression level (conditional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dirty="0"/>
              <a:t>)</a:t>
            </a:r>
            <a:r>
              <a:rPr lang="en-US" dirty="0"/>
              <a:t> is modeled by linear Gaussian </a:t>
            </a:r>
            <a:r>
              <a:rPr lang="en-US" i="1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| Z</a:t>
            </a:r>
            <a:r>
              <a:rPr lang="en-US" i="1" dirty="0"/>
              <a:t>)</a:t>
            </a:r>
          </a:p>
          <a:p>
            <a:r>
              <a:rPr lang="en-US" dirty="0"/>
              <a:t>Use MLE to fit this model</a:t>
            </a:r>
          </a:p>
          <a:p>
            <a:pPr lvl="1"/>
            <a:r>
              <a:rPr lang="en-US" dirty="0"/>
              <a:t>For each gene, determine regression coefficients below</a:t>
            </a:r>
          </a:p>
          <a:p>
            <a:r>
              <a:rPr lang="en-US" dirty="0"/>
              <a:t>Hypothesis testing to determine significance of covariates’ effects on gene expression</a:t>
            </a:r>
          </a:p>
          <a:p>
            <a:pPr lvl="1"/>
            <a:r>
              <a:rPr lang="en-US" dirty="0"/>
              <a:t>Genes with p-values below threshold are considered differentially expressed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A4369F0-181A-9D5B-936E-DDF9A3E1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82" y="4957691"/>
            <a:ext cx="5193572" cy="1693143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7C89865-AABF-6A5B-7D55-2949AF8E3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54" y="5115650"/>
            <a:ext cx="3103601" cy="13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6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vocative results' boost hopes of antibody treatment for COVID-19 |  Science | AAAS">
            <a:hlinkClick r:id="rId2"/>
            <a:extLst>
              <a:ext uri="{FF2B5EF4-FFF2-40B4-BE49-F238E27FC236}">
                <a16:creationId xmlns:a16="http://schemas.microsoft.com/office/drawing/2014/main" id="{37FFE612-A325-E525-4BF4-436D3DF0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6" y="2775720"/>
            <a:ext cx="3948223" cy="22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6464D-05C5-4A8C-4486-E6D46F87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with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8C44-4C73-8749-994B-EB007DF0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727"/>
            <a:ext cx="10515600" cy="4351338"/>
          </a:xfrm>
        </p:spPr>
        <p:txBody>
          <a:bodyPr/>
          <a:lstStyle/>
          <a:p>
            <a:r>
              <a:rPr lang="en-US" dirty="0"/>
              <a:t>Limitation of study: authors aware that patients were on various biologics but did not consider for model </a:t>
            </a:r>
          </a:p>
        </p:txBody>
      </p:sp>
      <p:pic>
        <p:nvPicPr>
          <p:cNvPr id="5" name="Picture 4" descr="A picture containing text, document, screenshot, receipt&#10;&#10;Description automatically generated">
            <a:extLst>
              <a:ext uri="{FF2B5EF4-FFF2-40B4-BE49-F238E27FC236}">
                <a16:creationId xmlns:a16="http://schemas.microsoft.com/office/drawing/2014/main" id="{FE41B3E7-B994-3A96-7FE1-11203ED299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2"/>
          <a:stretch/>
        </p:blipFill>
        <p:spPr>
          <a:xfrm>
            <a:off x="2333241" y="3917699"/>
            <a:ext cx="3071272" cy="2394201"/>
          </a:xfrm>
          <a:prstGeom prst="rect">
            <a:avLst/>
          </a:prstGeom>
        </p:spPr>
      </p:pic>
      <p:pic>
        <p:nvPicPr>
          <p:cNvPr id="1027" name="Picture 3" descr="Provocative results' boost hopes of antibody treatment for COVID-19 |  Science | AAAS">
            <a:extLst>
              <a:ext uri="{FF2B5EF4-FFF2-40B4-BE49-F238E27FC236}">
                <a16:creationId xmlns:a16="http://schemas.microsoft.com/office/drawing/2014/main" id="{0410B3EF-5F78-8E54-FD25-084D07E9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0" y="-4389438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1FDFA-53EB-B1DB-A34D-7217AF366813}"/>
              </a:ext>
            </a:extLst>
          </p:cNvPr>
          <p:cNvSpPr txBox="1"/>
          <p:nvPr/>
        </p:nvSpPr>
        <p:spPr>
          <a:xfrm>
            <a:off x="6349621" y="3592210"/>
            <a:ext cx="4554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Advhelvneue"/>
              </a:rPr>
              <a:t>“Expression </a:t>
            </a:r>
            <a:r>
              <a:rPr lang="en-US" sz="1800" dirty="0">
                <a:effectLst/>
                <a:latin typeface="AdvP4C4E74"/>
              </a:rPr>
              <a:t>~ </a:t>
            </a:r>
            <a:r>
              <a:rPr lang="en-US" sz="1800" i="1" dirty="0" err="1">
                <a:effectLst/>
                <a:latin typeface="Advhelvneue"/>
              </a:rPr>
              <a:t>NGenes</a:t>
            </a:r>
            <a:r>
              <a:rPr lang="en-US" sz="1800" i="1" dirty="0">
                <a:effectLst/>
                <a:latin typeface="Advhelvneue"/>
              </a:rPr>
              <a:t> + Layer + </a:t>
            </a:r>
            <a:r>
              <a:rPr lang="en-US" sz="1800" i="1" dirty="0" err="1">
                <a:effectLst/>
                <a:latin typeface="Advhelvneue"/>
              </a:rPr>
              <a:t>DiseaseGroup</a:t>
            </a:r>
            <a:r>
              <a:rPr lang="en-US" sz="1800" i="1" dirty="0">
                <a:effectLst/>
                <a:latin typeface="Advhelvneue"/>
              </a:rPr>
              <a:t>”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60DF7-A142-B877-E041-0FD9549623B2}"/>
              </a:ext>
            </a:extLst>
          </p:cNvPr>
          <p:cNvSpPr txBox="1"/>
          <p:nvPr/>
        </p:nvSpPr>
        <p:spPr>
          <a:xfrm>
            <a:off x="5645159" y="3165680"/>
            <a:ext cx="4554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MAST model used for study: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E492C-B88D-06D8-B21A-4192652304C0}"/>
              </a:ext>
            </a:extLst>
          </p:cNvPr>
          <p:cNvSpPr txBox="1"/>
          <p:nvPr/>
        </p:nvSpPr>
        <p:spPr>
          <a:xfrm>
            <a:off x="5645159" y="5245333"/>
            <a:ext cx="5013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Patients’ treatments are detailed in supplementary data. Could add as covariate.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CB4B0-6724-C73E-9673-2DA6BE4595AD}"/>
              </a:ext>
            </a:extLst>
          </p:cNvPr>
          <p:cNvSpPr txBox="1"/>
          <p:nvPr/>
        </p:nvSpPr>
        <p:spPr>
          <a:xfrm>
            <a:off x="5645159" y="4280272"/>
            <a:ext cx="540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Presence or absence of immunotherapies may affect differential expression esp. </a:t>
            </a:r>
            <a:r>
              <a:rPr lang="en-US" dirty="0" err="1"/>
              <a:t>w.r.t.</a:t>
            </a:r>
            <a:r>
              <a:rPr lang="en-US" dirty="0"/>
              <a:t> immune cells.</a:t>
            </a:r>
          </a:p>
        </p:txBody>
      </p:sp>
    </p:spTree>
    <p:extLst>
      <p:ext uri="{BB962C8B-B14F-4D97-AF65-F5344CB8AC3E}">
        <p14:creationId xmlns:p14="http://schemas.microsoft.com/office/powerpoint/2010/main" val="22720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57E0-4EFA-736F-7C9F-59A4C806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with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25AA-2610-1632-65C1-699553B9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DESeq2 – Love et al. (2014)</a:t>
            </a:r>
          </a:p>
          <a:p>
            <a:r>
              <a:rPr lang="en-US" dirty="0"/>
              <a:t>Uses negative binomial generalized linear model (GLM)</a:t>
            </a:r>
          </a:p>
          <a:p>
            <a:r>
              <a:rPr lang="en-US" dirty="0"/>
              <a:t>Estimates dispersion and fold change parameters for each gene</a:t>
            </a:r>
          </a:p>
        </p:txBody>
      </p:sp>
    </p:spTree>
    <p:extLst>
      <p:ext uri="{BB962C8B-B14F-4D97-AF65-F5344CB8AC3E}">
        <p14:creationId xmlns:p14="http://schemas.microsoft.com/office/powerpoint/2010/main" val="233197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A222-B23D-6A34-6423-EBE10D0A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vs.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9797-CD26-1A85-A6DA-7F87F13F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 particularly good at handling ”dropouts” and high variability </a:t>
            </a:r>
          </a:p>
          <a:p>
            <a:r>
              <a:rPr lang="en-US" dirty="0"/>
              <a:t>MAST allows for easy expansion of covariates</a:t>
            </a:r>
          </a:p>
        </p:txBody>
      </p:sp>
    </p:spTree>
    <p:extLst>
      <p:ext uri="{BB962C8B-B14F-4D97-AF65-F5344CB8AC3E}">
        <p14:creationId xmlns:p14="http://schemas.microsoft.com/office/powerpoint/2010/main" val="410367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906</Words>
  <Application>Microsoft Macintosh PowerPoint</Application>
  <PresentationFormat>Widescreen</PresentationFormat>
  <Paragraphs>75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Advhelvneue</vt:lpstr>
      <vt:lpstr>AdvP4C4E74</vt:lpstr>
      <vt:lpstr>ElsevierGulliver</vt:lpstr>
      <vt:lpstr>Söhne</vt:lpstr>
      <vt:lpstr>Arial</vt:lpstr>
      <vt:lpstr>Calibri</vt:lpstr>
      <vt:lpstr>Calibri Light</vt:lpstr>
      <vt:lpstr>Times New Roman</vt:lpstr>
      <vt:lpstr>Office Theme</vt:lpstr>
      <vt:lpstr>The Landscape of Immune Dysregulation in Crohn's Disease Revealed Through Single-Cell Transcriptomic Profiling in the Ileum and Colon by Kong et al.</vt:lpstr>
      <vt:lpstr>Introduction</vt:lpstr>
      <vt:lpstr>Investigating Differential Cell Expression</vt:lpstr>
      <vt:lpstr>PowerPoint Presentation</vt:lpstr>
      <vt:lpstr>Differential Expression with MAST</vt:lpstr>
      <vt:lpstr>MAST – Hurdle Model</vt:lpstr>
      <vt:lpstr>Further Exploration with MAST</vt:lpstr>
      <vt:lpstr>Differential Expression with DESeq2</vt:lpstr>
      <vt:lpstr>MAST vs. DESeq2</vt:lpstr>
      <vt:lpstr>Overall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Landscape of Immune Dysregulation in Crohn's Disease Revealed Through Single-Cell Transcriptomic Profiling in the Ileum and Colon by Kong et al.</dc:title>
  <dc:creator>alopes02@student.ubc.ca</dc:creator>
  <cp:lastModifiedBy>schung53@student.ubc.ca</cp:lastModifiedBy>
  <cp:revision>3</cp:revision>
  <dcterms:created xsi:type="dcterms:W3CDTF">2023-04-10T00:25:50Z</dcterms:created>
  <dcterms:modified xsi:type="dcterms:W3CDTF">2023-04-11T09:57:51Z</dcterms:modified>
</cp:coreProperties>
</file>