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5" r:id="rId9"/>
    <p:sldId id="264" r:id="rId10"/>
    <p:sldId id="267" r:id="rId11"/>
    <p:sldId id="266" r:id="rId12"/>
    <p:sldId id="268" r:id="rId13"/>
    <p:sldId id="263"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76401C-BAA5-4D02-A1DC-E00AD8C7B2E4}" v="1" dt="2023-04-10T22:46:55.160"/>
    <p1510:client id="{C8F5B3C5-4068-4D12-BCBB-EC280ED188D6}" v="162" dt="2023-04-11T21:36:37.4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30" autoAdjust="0"/>
    <p:restoredTop sz="75070" autoAdjust="0"/>
  </p:normalViewPr>
  <p:slideViewPr>
    <p:cSldViewPr snapToGrid="0">
      <p:cViewPr varScale="1">
        <p:scale>
          <a:sx n="91" d="100"/>
          <a:sy n="91" d="100"/>
        </p:scale>
        <p:origin x="10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o Haikun" userId="452556dfea8778ce" providerId="LiveId" clId="{C8F5B3C5-4068-4D12-BCBB-EC280ED188D6}"/>
    <pc:docChg chg="undo custSel addSld modSld sldOrd">
      <pc:chgData name="Zhao Haikun" userId="452556dfea8778ce" providerId="LiveId" clId="{C8F5B3C5-4068-4D12-BCBB-EC280ED188D6}" dt="2023-04-11T21:36:37.432" v="173" actId="20577"/>
      <pc:docMkLst>
        <pc:docMk/>
      </pc:docMkLst>
      <pc:sldChg chg="modSp mod">
        <pc:chgData name="Zhao Haikun" userId="452556dfea8778ce" providerId="LiveId" clId="{C8F5B3C5-4068-4D12-BCBB-EC280ED188D6}" dt="2023-04-11T21:33:18.604" v="145" actId="27636"/>
        <pc:sldMkLst>
          <pc:docMk/>
          <pc:sldMk cId="4103673194" sldId="263"/>
        </pc:sldMkLst>
        <pc:spChg chg="mod">
          <ac:chgData name="Zhao Haikun" userId="452556dfea8778ce" providerId="LiveId" clId="{C8F5B3C5-4068-4D12-BCBB-EC280ED188D6}" dt="2023-04-11T21:33:18.604" v="145" actId="27636"/>
          <ac:spMkLst>
            <pc:docMk/>
            <pc:sldMk cId="4103673194" sldId="263"/>
            <ac:spMk id="3" creationId="{D6969797-CD26-1A85-A6DA-7F87F13F1128}"/>
          </ac:spMkLst>
        </pc:spChg>
      </pc:sldChg>
      <pc:sldChg chg="modSp mod modNotesTx">
        <pc:chgData name="Zhao Haikun" userId="452556dfea8778ce" providerId="LiveId" clId="{C8F5B3C5-4068-4D12-BCBB-EC280ED188D6}" dt="2023-04-11T21:36:37.432" v="173" actId="20577"/>
        <pc:sldMkLst>
          <pc:docMk/>
          <pc:sldMk cId="2331975794" sldId="264"/>
        </pc:sldMkLst>
        <pc:spChg chg="mod">
          <ac:chgData name="Zhao Haikun" userId="452556dfea8778ce" providerId="LiveId" clId="{C8F5B3C5-4068-4D12-BCBB-EC280ED188D6}" dt="2023-04-11T21:17:25.180" v="0" actId="20577"/>
          <ac:spMkLst>
            <pc:docMk/>
            <pc:sldMk cId="2331975794" sldId="264"/>
            <ac:spMk id="2" creationId="{E34857E0-4EFA-736F-7C9F-59A4C80672D1}"/>
          </ac:spMkLst>
        </pc:spChg>
        <pc:spChg chg="mod">
          <ac:chgData name="Zhao Haikun" userId="452556dfea8778ce" providerId="LiveId" clId="{C8F5B3C5-4068-4D12-BCBB-EC280ED188D6}" dt="2023-04-11T21:23:01.112" v="43" actId="20577"/>
          <ac:spMkLst>
            <pc:docMk/>
            <pc:sldMk cId="2331975794" sldId="264"/>
            <ac:spMk id="3" creationId="{02B125AA-2610-1632-65C1-699553B90C30}"/>
          </ac:spMkLst>
        </pc:spChg>
      </pc:sldChg>
      <pc:sldChg chg="modSp mod ord modNotesTx">
        <pc:chgData name="Zhao Haikun" userId="452556dfea8778ce" providerId="LiveId" clId="{C8F5B3C5-4068-4D12-BCBB-EC280ED188D6}" dt="2023-04-11T21:35:28.658" v="157" actId="20577"/>
        <pc:sldMkLst>
          <pc:docMk/>
          <pc:sldMk cId="3399437386" sldId="266"/>
        </pc:sldMkLst>
        <pc:spChg chg="mod">
          <ac:chgData name="Zhao Haikun" userId="452556dfea8778ce" providerId="LiveId" clId="{C8F5B3C5-4068-4D12-BCBB-EC280ED188D6}" dt="2023-04-11T21:34:42.500" v="155" actId="20577"/>
          <ac:spMkLst>
            <pc:docMk/>
            <pc:sldMk cId="3399437386" sldId="266"/>
            <ac:spMk id="2" creationId="{72EF261C-D26E-8AC5-577D-59EC27EF572E}"/>
          </ac:spMkLst>
        </pc:spChg>
        <pc:spChg chg="mod">
          <ac:chgData name="Zhao Haikun" userId="452556dfea8778ce" providerId="LiveId" clId="{C8F5B3C5-4068-4D12-BCBB-EC280ED188D6}" dt="2023-04-11T21:34:52.901" v="156" actId="21"/>
          <ac:spMkLst>
            <pc:docMk/>
            <pc:sldMk cId="3399437386" sldId="266"/>
            <ac:spMk id="6" creationId="{F167BF4C-CC97-8C88-C85B-226C268F28C0}"/>
          </ac:spMkLst>
        </pc:spChg>
      </pc:sldChg>
      <pc:sldChg chg="modSp new mod modNotesTx">
        <pc:chgData name="Zhao Haikun" userId="452556dfea8778ce" providerId="LiveId" clId="{C8F5B3C5-4068-4D12-BCBB-EC280ED188D6}" dt="2023-04-11T21:36:15.492" v="169" actId="20577"/>
        <pc:sldMkLst>
          <pc:docMk/>
          <pc:sldMk cId="2300574271" sldId="267"/>
        </pc:sldMkLst>
        <pc:spChg chg="mod">
          <ac:chgData name="Zhao Haikun" userId="452556dfea8778ce" providerId="LiveId" clId="{C8F5B3C5-4068-4D12-BCBB-EC280ED188D6}" dt="2023-04-11T21:21:34.085" v="32"/>
          <ac:spMkLst>
            <pc:docMk/>
            <pc:sldMk cId="2300574271" sldId="267"/>
            <ac:spMk id="2" creationId="{D484E3FD-EE5C-E1E8-9408-401FA7523D37}"/>
          </ac:spMkLst>
        </pc:spChg>
        <pc:spChg chg="mod">
          <ac:chgData name="Zhao Haikun" userId="452556dfea8778ce" providerId="LiveId" clId="{C8F5B3C5-4068-4D12-BCBB-EC280ED188D6}" dt="2023-04-11T21:22:16.897" v="41"/>
          <ac:spMkLst>
            <pc:docMk/>
            <pc:sldMk cId="2300574271" sldId="267"/>
            <ac:spMk id="3" creationId="{911EEAEE-27E9-DAAE-D539-2A0D8704C456}"/>
          </ac:spMkLst>
        </pc:spChg>
      </pc:sldChg>
      <pc:sldChg chg="modSp new mod modNotesTx">
        <pc:chgData name="Zhao Haikun" userId="452556dfea8778ce" providerId="LiveId" clId="{C8F5B3C5-4068-4D12-BCBB-EC280ED188D6}" dt="2023-04-11T21:27:31.209" v="114" actId="27636"/>
        <pc:sldMkLst>
          <pc:docMk/>
          <pc:sldMk cId="2362833774" sldId="268"/>
        </pc:sldMkLst>
        <pc:spChg chg="mod">
          <ac:chgData name="Zhao Haikun" userId="452556dfea8778ce" providerId="LiveId" clId="{C8F5B3C5-4068-4D12-BCBB-EC280ED188D6}" dt="2023-04-11T21:27:14.623" v="112" actId="20577"/>
          <ac:spMkLst>
            <pc:docMk/>
            <pc:sldMk cId="2362833774" sldId="268"/>
            <ac:spMk id="2" creationId="{D2A17CC1-81B7-58D5-909F-E84F8520F6A8}"/>
          </ac:spMkLst>
        </pc:spChg>
        <pc:spChg chg="mod">
          <ac:chgData name="Zhao Haikun" userId="452556dfea8778ce" providerId="LiveId" clId="{C8F5B3C5-4068-4D12-BCBB-EC280ED188D6}" dt="2023-04-11T21:27:31.209" v="114" actId="27636"/>
          <ac:spMkLst>
            <pc:docMk/>
            <pc:sldMk cId="2362833774" sldId="268"/>
            <ac:spMk id="3" creationId="{ABFC1F0F-0B9A-A01F-FF9F-9AF27CA0E527}"/>
          </ac:spMkLst>
        </pc:spChg>
      </pc:sldChg>
      <pc:sldChg chg="modSp new mod">
        <pc:chgData name="Zhao Haikun" userId="452556dfea8778ce" providerId="LiveId" clId="{C8F5B3C5-4068-4D12-BCBB-EC280ED188D6}" dt="2023-04-11T21:31:49.876" v="131"/>
        <pc:sldMkLst>
          <pc:docMk/>
          <pc:sldMk cId="2198632889" sldId="269"/>
        </pc:sldMkLst>
        <pc:spChg chg="mod">
          <ac:chgData name="Zhao Haikun" userId="452556dfea8778ce" providerId="LiveId" clId="{C8F5B3C5-4068-4D12-BCBB-EC280ED188D6}" dt="2023-04-11T21:31:45.114" v="130" actId="20577"/>
          <ac:spMkLst>
            <pc:docMk/>
            <pc:sldMk cId="2198632889" sldId="269"/>
            <ac:spMk id="2" creationId="{BF8F45F7-6635-C3F1-111C-A09123B8AE46}"/>
          </ac:spMkLst>
        </pc:spChg>
        <pc:spChg chg="mod">
          <ac:chgData name="Zhao Haikun" userId="452556dfea8778ce" providerId="LiveId" clId="{C8F5B3C5-4068-4D12-BCBB-EC280ED188D6}" dt="2023-04-11T21:31:49.876" v="131"/>
          <ac:spMkLst>
            <pc:docMk/>
            <pc:sldMk cId="2198632889" sldId="269"/>
            <ac:spMk id="3" creationId="{2BDAFE44-190D-4A8C-D066-DD88ECCE2F0A}"/>
          </ac:spMkLst>
        </pc:spChg>
      </pc:sldChg>
      <pc:sldChg chg="modSp new mod">
        <pc:chgData name="Zhao Haikun" userId="452556dfea8778ce" providerId="LiveId" clId="{C8F5B3C5-4068-4D12-BCBB-EC280ED188D6}" dt="2023-04-11T21:32:53.875" v="143"/>
        <pc:sldMkLst>
          <pc:docMk/>
          <pc:sldMk cId="2534191992" sldId="270"/>
        </pc:sldMkLst>
        <pc:spChg chg="mod">
          <ac:chgData name="Zhao Haikun" userId="452556dfea8778ce" providerId="LiveId" clId="{C8F5B3C5-4068-4D12-BCBB-EC280ED188D6}" dt="2023-04-11T21:32:34.249" v="137" actId="20577"/>
          <ac:spMkLst>
            <pc:docMk/>
            <pc:sldMk cId="2534191992" sldId="270"/>
            <ac:spMk id="2" creationId="{E49F0AAC-D39D-8D0F-097A-0383B629530E}"/>
          </ac:spMkLst>
        </pc:spChg>
        <pc:spChg chg="mod">
          <ac:chgData name="Zhao Haikun" userId="452556dfea8778ce" providerId="LiveId" clId="{C8F5B3C5-4068-4D12-BCBB-EC280ED188D6}" dt="2023-04-11T21:32:53.875" v="143"/>
          <ac:spMkLst>
            <pc:docMk/>
            <pc:sldMk cId="2534191992" sldId="270"/>
            <ac:spMk id="3" creationId="{AE249F84-1C34-4181-7D2A-A17317BEB7FF}"/>
          </ac:spMkLst>
        </pc:spChg>
      </pc:sldChg>
    </pc:docChg>
  </pc:docChgLst>
  <pc:docChgLst>
    <pc:chgData name="Anthony Lopes" userId="8a3648614b5352e2" providerId="LiveId" clId="{9476401C-BAA5-4D02-A1DC-E00AD8C7B2E4}"/>
    <pc:docChg chg="custSel modSld">
      <pc:chgData name="Anthony Lopes" userId="8a3648614b5352e2" providerId="LiveId" clId="{9476401C-BAA5-4D02-A1DC-E00AD8C7B2E4}" dt="2023-04-10T22:55:19.125" v="4" actId="20577"/>
      <pc:docMkLst>
        <pc:docMk/>
      </pc:docMkLst>
      <pc:sldChg chg="modNotesTx">
        <pc:chgData name="Anthony Lopes" userId="8a3648614b5352e2" providerId="LiveId" clId="{9476401C-BAA5-4D02-A1DC-E00AD8C7B2E4}" dt="2023-04-10T22:55:19.125" v="4" actId="20577"/>
        <pc:sldMkLst>
          <pc:docMk/>
          <pc:sldMk cId="500570318" sldId="257"/>
        </pc:sldMkLst>
      </pc:sldChg>
      <pc:sldChg chg="addSp delSp modSp mod modNotesTx">
        <pc:chgData name="Anthony Lopes" userId="8a3648614b5352e2" providerId="LiveId" clId="{9476401C-BAA5-4D02-A1DC-E00AD8C7B2E4}" dt="2023-04-10T22:47:43.057" v="3"/>
        <pc:sldMkLst>
          <pc:docMk/>
          <pc:sldMk cId="4190790413" sldId="259"/>
        </pc:sldMkLst>
        <pc:spChg chg="add del mod">
          <ac:chgData name="Anthony Lopes" userId="8a3648614b5352e2" providerId="LiveId" clId="{9476401C-BAA5-4D02-A1DC-E00AD8C7B2E4}" dt="2023-04-10T22:46:55.160" v="1"/>
          <ac:spMkLst>
            <pc:docMk/>
            <pc:sldMk cId="4190790413" sldId="259"/>
            <ac:spMk id="6" creationId="{C03BEC2B-E13D-B42C-58DE-C28B8844D549}"/>
          </ac:spMkLst>
        </pc:spChg>
        <pc:spChg chg="del">
          <ac:chgData name="Anthony Lopes" userId="8a3648614b5352e2" providerId="LiveId" clId="{9476401C-BAA5-4D02-A1DC-E00AD8C7B2E4}" dt="2023-04-10T22:46:58.822" v="2" actId="26606"/>
          <ac:spMkLst>
            <pc:docMk/>
            <pc:sldMk cId="4190790413" sldId="259"/>
            <ac:spMk id="9" creationId="{42A4FC2C-047E-45A5-965D-8E1E3BF09BC6}"/>
          </ac:spMkLst>
        </pc:spChg>
        <pc:spChg chg="add">
          <ac:chgData name="Anthony Lopes" userId="8a3648614b5352e2" providerId="LiveId" clId="{9476401C-BAA5-4D02-A1DC-E00AD8C7B2E4}" dt="2023-04-10T22:46:58.822" v="2" actId="26606"/>
          <ac:spMkLst>
            <pc:docMk/>
            <pc:sldMk cId="4190790413" sldId="259"/>
            <ac:spMk id="14" creationId="{42A4FC2C-047E-45A5-965D-8E1E3BF09BC6}"/>
          </ac:spMkLst>
        </pc:spChg>
        <pc:picChg chg="del">
          <ac:chgData name="Anthony Lopes" userId="8a3648614b5352e2" providerId="LiveId" clId="{9476401C-BAA5-4D02-A1DC-E00AD8C7B2E4}" dt="2023-04-10T22:46:46.070" v="0" actId="478"/>
          <ac:picMkLst>
            <pc:docMk/>
            <pc:sldMk cId="4190790413" sldId="259"/>
            <ac:picMk id="4" creationId="{1AD23EFE-95E9-06EC-B8CE-D831DDA64CCA}"/>
          </ac:picMkLst>
        </pc:picChg>
        <pc:picChg chg="add mod">
          <ac:chgData name="Anthony Lopes" userId="8a3648614b5352e2" providerId="LiveId" clId="{9476401C-BAA5-4D02-A1DC-E00AD8C7B2E4}" dt="2023-04-10T22:46:58.822" v="2" actId="26606"/>
          <ac:picMkLst>
            <pc:docMk/>
            <pc:sldMk cId="4190790413" sldId="259"/>
            <ac:picMk id="7" creationId="{F7A9F909-D50B-FD33-9D36-EE195AE4384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78552-9710-40DD-AA4F-1C19A533D258}" type="datetimeFigureOut">
              <a:rPr lang="en-US" smtClean="0"/>
              <a:t>4/11/23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E5D9D-0919-4671-9372-089DE9AECB2C}" type="slidenum">
              <a:rPr lang="en-US" smtClean="0"/>
              <a:t>‹#›</a:t>
            </a:fld>
            <a:endParaRPr lang="en-US"/>
          </a:p>
        </p:txBody>
      </p:sp>
    </p:spTree>
    <p:extLst>
      <p:ext uri="{BB962C8B-B14F-4D97-AF65-F5344CB8AC3E}">
        <p14:creationId xmlns:p14="http://schemas.microsoft.com/office/powerpoint/2010/main" val="2880715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Introduction of selves</a:t>
            </a:r>
          </a:p>
          <a:p>
            <a:pPr marL="171450" indent="-171450">
              <a:buFontTx/>
              <a:buChar char="-"/>
            </a:pPr>
            <a:r>
              <a:rPr lang="en-US" dirty="0"/>
              <a:t>For our project, we decided to pick a study of interest, reproduce their results, find potential pitfalls in their results and analysis and extend their original analyses.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37E5D9D-0919-4671-9372-089DE9AECB2C}" type="slidenum">
              <a:rPr lang="en-US" smtClean="0"/>
              <a:t>1</a:t>
            </a:fld>
            <a:endParaRPr lang="en-US"/>
          </a:p>
        </p:txBody>
      </p:sp>
    </p:spTree>
    <p:extLst>
      <p:ext uri="{BB962C8B-B14F-4D97-AF65-F5344CB8AC3E}">
        <p14:creationId xmlns:p14="http://schemas.microsoft.com/office/powerpoint/2010/main" val="949455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7E5D9D-0919-4671-9372-089DE9AECB2C}" type="slidenum">
              <a:rPr lang="en-US" smtClean="0"/>
              <a:t>12</a:t>
            </a:fld>
            <a:endParaRPr lang="en-US"/>
          </a:p>
        </p:txBody>
      </p:sp>
    </p:spTree>
    <p:extLst>
      <p:ext uri="{BB962C8B-B14F-4D97-AF65-F5344CB8AC3E}">
        <p14:creationId xmlns:p14="http://schemas.microsoft.com/office/powerpoint/2010/main" val="3012503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important characteristic of </a:t>
            </a:r>
            <a:r>
              <a:rPr lang="en-US" dirty="0" err="1"/>
              <a:t>scRNA</a:t>
            </a:r>
            <a:r>
              <a:rPr lang="en-US" dirty="0"/>
              <a:t>-seq data that feeds into all these challenges is a phenomenon called “dropout”, where a gene is observed at a low or moderate expression level in one cell but is not detected in another cell of the same cell type</a:t>
            </a:r>
          </a:p>
          <a:p>
            <a:endParaRPr lang="en-US" dirty="0"/>
          </a:p>
          <a:p>
            <a:r>
              <a:rPr lang="en-US" dirty="0"/>
              <a:t>SENSITIVITY: </a:t>
            </a:r>
            <a:r>
              <a:rPr lang="en-US" b="1" dirty="0"/>
              <a:t>TP/TP+FN, </a:t>
            </a:r>
            <a:r>
              <a:rPr lang="en-US" dirty="0"/>
              <a:t>probability that an actual positive will test positive</a:t>
            </a:r>
          </a:p>
          <a:p>
            <a:r>
              <a:rPr lang="en-US" dirty="0"/>
              <a:t>PRECISION: </a:t>
            </a:r>
            <a:r>
              <a:rPr lang="en-US" b="1" dirty="0"/>
              <a:t>TP/TP+FP, </a:t>
            </a:r>
            <a:r>
              <a:rPr lang="en-US" i="0" dirty="0"/>
              <a:t>proportion of cases giving positive test results amongst those labeled as positive</a:t>
            </a:r>
          </a:p>
        </p:txBody>
      </p:sp>
      <p:sp>
        <p:nvSpPr>
          <p:cNvPr id="4" name="Slide Number Placeholder 3"/>
          <p:cNvSpPr>
            <a:spLocks noGrp="1"/>
          </p:cNvSpPr>
          <p:nvPr>
            <p:ph type="sldNum" sz="quarter" idx="5"/>
          </p:nvPr>
        </p:nvSpPr>
        <p:spPr/>
        <p:txBody>
          <a:bodyPr/>
          <a:lstStyle/>
          <a:p>
            <a:fld id="{737E5D9D-0919-4671-9372-089DE9AECB2C}" type="slidenum">
              <a:rPr lang="en-US" smtClean="0"/>
              <a:t>13</a:t>
            </a:fld>
            <a:endParaRPr lang="en-US"/>
          </a:p>
        </p:txBody>
      </p:sp>
    </p:spTree>
    <p:extLst>
      <p:ext uri="{BB962C8B-B14F-4D97-AF65-F5344CB8AC3E}">
        <p14:creationId xmlns:p14="http://schemas.microsoft.com/office/powerpoint/2010/main" val="1506489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Investigating the gene expression across diverse cell types, Kong hoped to paint a better picture of the underlying mechanisms related to the disease. In a larger context, this research is important because the treatment burden is billions of dollars.</a:t>
            </a:r>
          </a:p>
          <a:p>
            <a:pPr marL="171450" indent="-171450">
              <a:buFontTx/>
              <a:buChar char="-"/>
            </a:pPr>
            <a:r>
              <a:rPr lang="en-US" dirty="0"/>
              <a:t>Understanding such a complex disease requires a full system-level understanding of what is going on – hence the use of single-cell transcriptomics across different cell types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37E5D9D-0919-4671-9372-089DE9AECB2C}" type="slidenum">
              <a:rPr lang="en-US" smtClean="0"/>
              <a:t>2</a:t>
            </a:fld>
            <a:endParaRPr lang="en-US"/>
          </a:p>
        </p:txBody>
      </p:sp>
    </p:spTree>
    <p:extLst>
      <p:ext uri="{BB962C8B-B14F-4D97-AF65-F5344CB8AC3E}">
        <p14:creationId xmlns:p14="http://schemas.microsoft.com/office/powerpoint/2010/main" val="1226607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E2E2E"/>
                </a:solidFill>
                <a:effectLst/>
                <a:latin typeface="ElsevierGulliver"/>
              </a:rPr>
              <a:t>Figure 3. Location- and cell-type-specific differential expression in active CD</a:t>
            </a:r>
          </a:p>
          <a:p>
            <a:pPr algn="l"/>
            <a:r>
              <a:rPr lang="en-US" b="0" i="0" dirty="0">
                <a:solidFill>
                  <a:srgbClr val="2E2E2E"/>
                </a:solidFill>
                <a:effectLst/>
                <a:latin typeface="ElsevierGulliver"/>
              </a:rPr>
              <a:t>(A) Number of differentially expressed genes between inflamed CD and healthy samples in TI, broken down by cell type (discrete component of a MAST model; FDR &lt; 0.05).</a:t>
            </a:r>
          </a:p>
          <a:p>
            <a:pPr algn="l"/>
            <a:r>
              <a:rPr lang="en-US" b="0" i="0" dirty="0">
                <a:solidFill>
                  <a:srgbClr val="2E2E2E"/>
                </a:solidFill>
                <a:effectLst/>
                <a:latin typeface="ElsevierGulliver"/>
              </a:rPr>
              <a:t>(B) Same as (A) but for CO.</a:t>
            </a:r>
          </a:p>
          <a:p>
            <a:pPr algn="l"/>
            <a:r>
              <a:rPr lang="en-US" b="0" i="0" dirty="0">
                <a:solidFill>
                  <a:srgbClr val="2E2E2E"/>
                </a:solidFill>
                <a:effectLst/>
                <a:latin typeface="ElsevierGulliver"/>
              </a:rPr>
              <a:t>(C) Relationship between differential expression in TI and CO for each cell compartment.</a:t>
            </a:r>
          </a:p>
        </p:txBody>
      </p:sp>
      <p:sp>
        <p:nvSpPr>
          <p:cNvPr id="4" name="Slide Number Placeholder 3"/>
          <p:cNvSpPr>
            <a:spLocks noGrp="1"/>
          </p:cNvSpPr>
          <p:nvPr>
            <p:ph type="sldNum" sz="quarter" idx="5"/>
          </p:nvPr>
        </p:nvSpPr>
        <p:spPr/>
        <p:txBody>
          <a:bodyPr/>
          <a:lstStyle/>
          <a:p>
            <a:fld id="{737E5D9D-0919-4671-9372-089DE9AECB2C}" type="slidenum">
              <a:rPr lang="en-US" smtClean="0"/>
              <a:t>4</a:t>
            </a:fld>
            <a:endParaRPr lang="en-US"/>
          </a:p>
        </p:txBody>
      </p:sp>
    </p:spTree>
    <p:extLst>
      <p:ext uri="{BB962C8B-B14F-4D97-AF65-F5344CB8AC3E}">
        <p14:creationId xmlns:p14="http://schemas.microsoft.com/office/powerpoint/2010/main" val="1732673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Altogether, these results contribute to the wholistic understanding of cell-type and organ specific differences in Crohn’s disease and therefore elude to potential directions for therapeutic development.</a:t>
            </a:r>
          </a:p>
          <a:p>
            <a:pPr marL="171450" indent="-171450">
              <a:buFontTx/>
              <a:buChar char="-"/>
            </a:pPr>
            <a:r>
              <a:rPr lang="en-US" b="0" i="0" dirty="0">
                <a:solidFill>
                  <a:srgbClr val="D1D5DB"/>
                </a:solidFill>
                <a:effectLst/>
                <a:latin typeface="Söhne"/>
              </a:rPr>
              <a:t>Myofibroblasts are specialized cells that are involved in wound healing, tissue repair, and tissue remodeling</a:t>
            </a:r>
          </a:p>
          <a:p>
            <a:pPr marL="171450" indent="-171450">
              <a:buFontTx/>
              <a:buChar char="-"/>
            </a:pPr>
            <a:r>
              <a:rPr lang="en-US" b="0" i="0" dirty="0">
                <a:solidFill>
                  <a:srgbClr val="2E2E2E"/>
                </a:solidFill>
                <a:effectLst/>
                <a:latin typeface="ElsevierGulliver"/>
              </a:rPr>
              <a:t>These genes may therefore be involved in CD-related fibrotic strictures and suggest novel therapeutic hypotheses for the management of this complication</a:t>
            </a:r>
            <a:endParaRPr lang="en-US" dirty="0"/>
          </a:p>
        </p:txBody>
      </p:sp>
      <p:sp>
        <p:nvSpPr>
          <p:cNvPr id="4" name="Slide Number Placeholder 3"/>
          <p:cNvSpPr>
            <a:spLocks noGrp="1"/>
          </p:cNvSpPr>
          <p:nvPr>
            <p:ph type="sldNum" sz="quarter" idx="5"/>
          </p:nvPr>
        </p:nvSpPr>
        <p:spPr/>
        <p:txBody>
          <a:bodyPr/>
          <a:lstStyle/>
          <a:p>
            <a:fld id="{737E5D9D-0919-4671-9372-089DE9AECB2C}" type="slidenum">
              <a:rPr lang="en-US" smtClean="0"/>
              <a:t>5</a:t>
            </a:fld>
            <a:endParaRPr lang="en-US"/>
          </a:p>
        </p:txBody>
      </p:sp>
    </p:spTree>
    <p:extLst>
      <p:ext uri="{BB962C8B-B14F-4D97-AF65-F5344CB8AC3E}">
        <p14:creationId xmlns:p14="http://schemas.microsoft.com/office/powerpoint/2010/main" val="190068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MAST: Model-based Analysis of Single-cell Transcriptomics</a:t>
            </a:r>
          </a:p>
          <a:p>
            <a:r>
              <a:rPr lang="en-US" dirty="0"/>
              <a:t>Allows for flexible covariates due to linear nature of the model (can easily add variables)</a:t>
            </a:r>
          </a:p>
        </p:txBody>
      </p:sp>
      <p:sp>
        <p:nvSpPr>
          <p:cNvPr id="4" name="Slide Number Placeholder 3"/>
          <p:cNvSpPr>
            <a:spLocks noGrp="1"/>
          </p:cNvSpPr>
          <p:nvPr>
            <p:ph type="sldNum" sz="quarter" idx="5"/>
          </p:nvPr>
        </p:nvSpPr>
        <p:spPr/>
        <p:txBody>
          <a:bodyPr/>
          <a:lstStyle/>
          <a:p>
            <a:fld id="{737E5D9D-0919-4671-9372-089DE9AECB2C}" type="slidenum">
              <a:rPr lang="en-US" smtClean="0"/>
              <a:t>6</a:t>
            </a:fld>
            <a:endParaRPr lang="en-US"/>
          </a:p>
        </p:txBody>
      </p:sp>
    </p:spTree>
    <p:extLst>
      <p:ext uri="{BB962C8B-B14F-4D97-AF65-F5344CB8AC3E}">
        <p14:creationId xmlns:p14="http://schemas.microsoft.com/office/powerpoint/2010/main" val="4169781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 covariates</a:t>
            </a:r>
          </a:p>
          <a:p>
            <a:r>
              <a:rPr lang="en-US" dirty="0"/>
              <a:t>Z: probability of a gene being expressed in a cell (binary – 0 or 1)</a:t>
            </a:r>
          </a:p>
          <a:p>
            <a:r>
              <a:rPr lang="en-US" dirty="0"/>
              <a:t>Y|Z: predicts the expression level of a gene given that it is expressed in the cell (i.e., Z=1)</a:t>
            </a:r>
          </a:p>
          <a:p>
            <a:r>
              <a:rPr lang="en-US" dirty="0"/>
              <a:t>CDR (Cellular detection rate): proportion of genes detected in each cell</a:t>
            </a:r>
          </a:p>
          <a:p>
            <a:pPr marL="171450" indent="-171450">
              <a:buFontTx/>
              <a:buChar char="-"/>
            </a:pPr>
            <a:r>
              <a:rPr lang="en-US" dirty="0"/>
              <a:t>Account for CDR variability by linearly adding this variable as a covariate in the discrete and continuous models (Basically add a column to matrix X)</a:t>
            </a:r>
          </a:p>
          <a:p>
            <a:pPr marL="171450" indent="-171450">
              <a:buFontTx/>
              <a:buChar char="-"/>
            </a:pPr>
            <a:r>
              <a:rPr lang="en-US" dirty="0"/>
              <a:t>Hypothesis testing </a:t>
            </a:r>
            <a:r>
              <a:rPr lang="en-US" dirty="0" err="1"/>
              <a:t>w.r.t.</a:t>
            </a:r>
            <a:r>
              <a:rPr lang="en-US" dirty="0"/>
              <a:t> </a:t>
            </a:r>
          </a:p>
        </p:txBody>
      </p:sp>
      <p:sp>
        <p:nvSpPr>
          <p:cNvPr id="4" name="Slide Number Placeholder 3"/>
          <p:cNvSpPr>
            <a:spLocks noGrp="1"/>
          </p:cNvSpPr>
          <p:nvPr>
            <p:ph type="sldNum" sz="quarter" idx="5"/>
          </p:nvPr>
        </p:nvSpPr>
        <p:spPr/>
        <p:txBody>
          <a:bodyPr/>
          <a:lstStyle/>
          <a:p>
            <a:fld id="{737E5D9D-0919-4671-9372-089DE9AECB2C}" type="slidenum">
              <a:rPr lang="en-US" smtClean="0"/>
              <a:t>7</a:t>
            </a:fld>
            <a:endParaRPr lang="en-US"/>
          </a:p>
        </p:txBody>
      </p:sp>
    </p:spTree>
    <p:extLst>
      <p:ext uri="{BB962C8B-B14F-4D97-AF65-F5344CB8AC3E}">
        <p14:creationId xmlns:p14="http://schemas.microsoft.com/office/powerpoint/2010/main" val="2892862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GLMs: Generalize ordinary linear regression by relating the linear model to the response variables via a link function</a:t>
            </a:r>
          </a:p>
          <a:p>
            <a:endParaRPr lang="en-US" b="0" i="0" dirty="0">
              <a:solidFill>
                <a:srgbClr val="D1D5DB"/>
              </a:solidFill>
              <a:effectLst/>
              <a:latin typeface="Söhne"/>
            </a:endParaRPr>
          </a:p>
          <a:p>
            <a:r>
              <a:rPr lang="en-US" b="0" i="0" dirty="0">
                <a:solidFill>
                  <a:srgbClr val="D1D5DB"/>
                </a:solidFill>
                <a:effectLst/>
                <a:latin typeface="Söhne"/>
              </a:rPr>
              <a:t>Extend the linear model to accommodate non-normal response variables</a:t>
            </a:r>
            <a:endParaRPr lang="en-US" dirty="0"/>
          </a:p>
        </p:txBody>
      </p:sp>
      <p:sp>
        <p:nvSpPr>
          <p:cNvPr id="4" name="Slide Number Placeholder 3"/>
          <p:cNvSpPr>
            <a:spLocks noGrp="1"/>
          </p:cNvSpPr>
          <p:nvPr>
            <p:ph type="sldNum" sz="quarter" idx="5"/>
          </p:nvPr>
        </p:nvSpPr>
        <p:spPr/>
        <p:txBody>
          <a:bodyPr/>
          <a:lstStyle/>
          <a:p>
            <a:fld id="{737E5D9D-0919-4671-9372-089DE9AECB2C}" type="slidenum">
              <a:rPr lang="en-US" smtClean="0"/>
              <a:t>9</a:t>
            </a:fld>
            <a:endParaRPr lang="en-US"/>
          </a:p>
        </p:txBody>
      </p:sp>
    </p:spTree>
    <p:extLst>
      <p:ext uri="{BB962C8B-B14F-4D97-AF65-F5344CB8AC3E}">
        <p14:creationId xmlns:p14="http://schemas.microsoft.com/office/powerpoint/2010/main" val="2900186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Normalization: DESeq2 uses a normalization method based on the assumption that the majority of genes are not differentially expressed. It calculates size factors to adjust for library size differences between samples, ensuring accurate comparisons of gene expression levels.</a:t>
            </a:r>
          </a:p>
          <a:p>
            <a:endParaRPr lang="en-US" dirty="0"/>
          </a:p>
          <a:p>
            <a:r>
              <a:rPr lang="en-US" dirty="0"/>
              <a:t>Dispersion estimation: DESeq2 estimates the dispersion of count data, which represents the biological variability among replicates. This is essential for identifying DEGs while minimizing false positives.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Dispersion: parameter that Love et al. developed – biological variability between samples - The dispersion parameter links the variance and mean of the count for the negative binomial distribution.</a:t>
            </a:r>
          </a:p>
          <a:p>
            <a:endParaRPr lang="en-US" dirty="0"/>
          </a:p>
          <a:p>
            <a:r>
              <a:rPr lang="en-US" dirty="0"/>
              <a:t>Differential expression analysis: DESeq2 fits a negative binomial generalized linear model to the count data and tests for differential expression using the Wald test or the likelihood ratio test. It provides log2 fold changes, p-values, and adjusted p-values (using the </a:t>
            </a:r>
            <a:r>
              <a:rPr lang="en-US" dirty="0" err="1"/>
              <a:t>Benjamini</a:t>
            </a:r>
            <a:r>
              <a:rPr lang="en-US" dirty="0"/>
              <a:t>-Hochberg procedure) to control for false discovery rates.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Fold change: is a measure describing how much a quantity changes between an original and a subsequent measurement. </a:t>
            </a:r>
          </a:p>
          <a:p>
            <a:endParaRPr lang="en-US" dirty="0"/>
          </a:p>
          <a:p>
            <a:r>
              <a:rPr lang="en-US" dirty="0"/>
              <a:t>Result visualization: DESeq2 offers various visualization options, including MA plots, volcano plots, and heatmaps, to facilitate the interpretation and presentation of differential expression results.</a:t>
            </a:r>
          </a:p>
          <a:p>
            <a:endParaRPr lang="en-US" dirty="0"/>
          </a:p>
        </p:txBody>
      </p:sp>
      <p:sp>
        <p:nvSpPr>
          <p:cNvPr id="4" name="Slide Number Placeholder 3"/>
          <p:cNvSpPr>
            <a:spLocks noGrp="1"/>
          </p:cNvSpPr>
          <p:nvPr>
            <p:ph type="sldNum" sz="quarter" idx="5"/>
          </p:nvPr>
        </p:nvSpPr>
        <p:spPr/>
        <p:txBody>
          <a:bodyPr/>
          <a:lstStyle/>
          <a:p>
            <a:fld id="{737E5D9D-0919-4671-9372-089DE9AECB2C}" type="slidenum">
              <a:rPr lang="en-US" smtClean="0"/>
              <a:t>10</a:t>
            </a:fld>
            <a:endParaRPr lang="en-US"/>
          </a:p>
        </p:txBody>
      </p:sp>
    </p:spTree>
    <p:extLst>
      <p:ext uri="{BB962C8B-B14F-4D97-AF65-F5344CB8AC3E}">
        <p14:creationId xmlns:p14="http://schemas.microsoft.com/office/powerpoint/2010/main" val="3733465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 covariates (i.e., the elements in design matrix)</a:t>
            </a:r>
          </a:p>
          <a:p>
            <a:endParaRPr lang="en-US" dirty="0"/>
          </a:p>
          <a:p>
            <a:r>
              <a:rPr lang="en-US" dirty="0"/>
              <a:t>ESTIMATING DISPERSION: First, fit negative binomial GLM with the count data &gt; obtain fitted values for mu, and then maximize the “Cox-Reid adjusted likelihood of dispersion” to obtain alpha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GLMs: Generalize ordinary linear regression by relating the linear model to the response variables via a link function</a:t>
            </a:r>
          </a:p>
          <a:p>
            <a:endParaRPr lang="en-US" dirty="0"/>
          </a:p>
        </p:txBody>
      </p:sp>
      <p:sp>
        <p:nvSpPr>
          <p:cNvPr id="4" name="Slide Number Placeholder 3"/>
          <p:cNvSpPr>
            <a:spLocks noGrp="1"/>
          </p:cNvSpPr>
          <p:nvPr>
            <p:ph type="sldNum" sz="quarter" idx="5"/>
          </p:nvPr>
        </p:nvSpPr>
        <p:spPr/>
        <p:txBody>
          <a:bodyPr/>
          <a:lstStyle/>
          <a:p>
            <a:fld id="{737E5D9D-0919-4671-9372-089DE9AECB2C}" type="slidenum">
              <a:rPr lang="en-US" smtClean="0"/>
              <a:t>11</a:t>
            </a:fld>
            <a:endParaRPr lang="en-US"/>
          </a:p>
        </p:txBody>
      </p:sp>
    </p:spTree>
    <p:extLst>
      <p:ext uri="{BB962C8B-B14F-4D97-AF65-F5344CB8AC3E}">
        <p14:creationId xmlns:p14="http://schemas.microsoft.com/office/powerpoint/2010/main" val="1063308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1492-CC52-FF4E-1350-090B960A5A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08EAE2-FE32-759E-8189-E02FE0E1EE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32BABE-3BE6-995C-A39E-9345B98B09DD}"/>
              </a:ext>
            </a:extLst>
          </p:cNvPr>
          <p:cNvSpPr>
            <a:spLocks noGrp="1"/>
          </p:cNvSpPr>
          <p:nvPr>
            <p:ph type="dt" sz="half" idx="10"/>
          </p:nvPr>
        </p:nvSpPr>
        <p:spPr/>
        <p:txBody>
          <a:bodyPr/>
          <a:lstStyle/>
          <a:p>
            <a:fld id="{A1FC91CF-9A89-433F-9326-CEE970F8374B}" type="datetimeFigureOut">
              <a:rPr lang="en-US" smtClean="0"/>
              <a:t>4/11/23</a:t>
            </a:fld>
            <a:endParaRPr lang="en-US"/>
          </a:p>
        </p:txBody>
      </p:sp>
      <p:sp>
        <p:nvSpPr>
          <p:cNvPr id="5" name="Footer Placeholder 4">
            <a:extLst>
              <a:ext uri="{FF2B5EF4-FFF2-40B4-BE49-F238E27FC236}">
                <a16:creationId xmlns:a16="http://schemas.microsoft.com/office/drawing/2014/main" id="{F26479CF-2A1A-E9E6-69FE-840DF55345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E7FEA4-DA93-ACBD-2B64-FD5360D4688C}"/>
              </a:ext>
            </a:extLst>
          </p:cNvPr>
          <p:cNvSpPr>
            <a:spLocks noGrp="1"/>
          </p:cNvSpPr>
          <p:nvPr>
            <p:ph type="sldNum" sz="quarter" idx="12"/>
          </p:nvPr>
        </p:nvSpPr>
        <p:spPr/>
        <p:txBody>
          <a:bodyPr/>
          <a:lstStyle/>
          <a:p>
            <a:fld id="{C0FD8513-FBAC-40DD-A595-AF481D72782E}" type="slidenum">
              <a:rPr lang="en-US" smtClean="0"/>
              <a:t>‹#›</a:t>
            </a:fld>
            <a:endParaRPr lang="en-US"/>
          </a:p>
        </p:txBody>
      </p:sp>
    </p:spTree>
    <p:extLst>
      <p:ext uri="{BB962C8B-B14F-4D97-AF65-F5344CB8AC3E}">
        <p14:creationId xmlns:p14="http://schemas.microsoft.com/office/powerpoint/2010/main" val="1459718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DF23C-03CB-9A08-FC8D-4B0E9AAF8B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D42357-950A-D3FD-5BF0-6094629D77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A91B5B-39E4-6ED2-3BAD-B08D95A8ACED}"/>
              </a:ext>
            </a:extLst>
          </p:cNvPr>
          <p:cNvSpPr>
            <a:spLocks noGrp="1"/>
          </p:cNvSpPr>
          <p:nvPr>
            <p:ph type="dt" sz="half" idx="10"/>
          </p:nvPr>
        </p:nvSpPr>
        <p:spPr/>
        <p:txBody>
          <a:bodyPr/>
          <a:lstStyle/>
          <a:p>
            <a:fld id="{A1FC91CF-9A89-433F-9326-CEE970F8374B}" type="datetimeFigureOut">
              <a:rPr lang="en-US" smtClean="0"/>
              <a:t>4/11/23</a:t>
            </a:fld>
            <a:endParaRPr lang="en-US"/>
          </a:p>
        </p:txBody>
      </p:sp>
      <p:sp>
        <p:nvSpPr>
          <p:cNvPr id="5" name="Footer Placeholder 4">
            <a:extLst>
              <a:ext uri="{FF2B5EF4-FFF2-40B4-BE49-F238E27FC236}">
                <a16:creationId xmlns:a16="http://schemas.microsoft.com/office/drawing/2014/main" id="{FAEA7D58-8875-121A-D236-0C737540DF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BD0DA-4C6A-AB65-F4E0-F52F929AC702}"/>
              </a:ext>
            </a:extLst>
          </p:cNvPr>
          <p:cNvSpPr>
            <a:spLocks noGrp="1"/>
          </p:cNvSpPr>
          <p:nvPr>
            <p:ph type="sldNum" sz="quarter" idx="12"/>
          </p:nvPr>
        </p:nvSpPr>
        <p:spPr/>
        <p:txBody>
          <a:bodyPr/>
          <a:lstStyle/>
          <a:p>
            <a:fld id="{C0FD8513-FBAC-40DD-A595-AF481D72782E}" type="slidenum">
              <a:rPr lang="en-US" smtClean="0"/>
              <a:t>‹#›</a:t>
            </a:fld>
            <a:endParaRPr lang="en-US"/>
          </a:p>
        </p:txBody>
      </p:sp>
    </p:spTree>
    <p:extLst>
      <p:ext uri="{BB962C8B-B14F-4D97-AF65-F5344CB8AC3E}">
        <p14:creationId xmlns:p14="http://schemas.microsoft.com/office/powerpoint/2010/main" val="3710858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DE64B5-5880-87E1-23E5-ADBA6989EA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DEFADC-9F61-E2C2-3570-799363C645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45C71C-ED39-DFAC-17CE-EEC3E111C08C}"/>
              </a:ext>
            </a:extLst>
          </p:cNvPr>
          <p:cNvSpPr>
            <a:spLocks noGrp="1"/>
          </p:cNvSpPr>
          <p:nvPr>
            <p:ph type="dt" sz="half" idx="10"/>
          </p:nvPr>
        </p:nvSpPr>
        <p:spPr/>
        <p:txBody>
          <a:bodyPr/>
          <a:lstStyle/>
          <a:p>
            <a:fld id="{A1FC91CF-9A89-433F-9326-CEE970F8374B}" type="datetimeFigureOut">
              <a:rPr lang="en-US" smtClean="0"/>
              <a:t>4/11/23</a:t>
            </a:fld>
            <a:endParaRPr lang="en-US"/>
          </a:p>
        </p:txBody>
      </p:sp>
      <p:sp>
        <p:nvSpPr>
          <p:cNvPr id="5" name="Footer Placeholder 4">
            <a:extLst>
              <a:ext uri="{FF2B5EF4-FFF2-40B4-BE49-F238E27FC236}">
                <a16:creationId xmlns:a16="http://schemas.microsoft.com/office/drawing/2014/main" id="{4C521951-B6CC-A2A3-8D12-D3B8B1747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47320-D367-58CE-2F60-4526DCAD1054}"/>
              </a:ext>
            </a:extLst>
          </p:cNvPr>
          <p:cNvSpPr>
            <a:spLocks noGrp="1"/>
          </p:cNvSpPr>
          <p:nvPr>
            <p:ph type="sldNum" sz="quarter" idx="12"/>
          </p:nvPr>
        </p:nvSpPr>
        <p:spPr/>
        <p:txBody>
          <a:bodyPr/>
          <a:lstStyle/>
          <a:p>
            <a:fld id="{C0FD8513-FBAC-40DD-A595-AF481D72782E}" type="slidenum">
              <a:rPr lang="en-US" smtClean="0"/>
              <a:t>‹#›</a:t>
            </a:fld>
            <a:endParaRPr lang="en-US"/>
          </a:p>
        </p:txBody>
      </p:sp>
    </p:spTree>
    <p:extLst>
      <p:ext uri="{BB962C8B-B14F-4D97-AF65-F5344CB8AC3E}">
        <p14:creationId xmlns:p14="http://schemas.microsoft.com/office/powerpoint/2010/main" val="1779372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CD28E-BDD4-8676-5FAB-DFAA942429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7AD64E-CDE7-1921-2CBC-D61AC16A01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01E7B8-FBE3-B104-7829-C7DB35CEDD7C}"/>
              </a:ext>
            </a:extLst>
          </p:cNvPr>
          <p:cNvSpPr>
            <a:spLocks noGrp="1"/>
          </p:cNvSpPr>
          <p:nvPr>
            <p:ph type="dt" sz="half" idx="10"/>
          </p:nvPr>
        </p:nvSpPr>
        <p:spPr/>
        <p:txBody>
          <a:bodyPr/>
          <a:lstStyle/>
          <a:p>
            <a:fld id="{A1FC91CF-9A89-433F-9326-CEE970F8374B}" type="datetimeFigureOut">
              <a:rPr lang="en-US" smtClean="0"/>
              <a:t>4/11/23</a:t>
            </a:fld>
            <a:endParaRPr lang="en-US"/>
          </a:p>
        </p:txBody>
      </p:sp>
      <p:sp>
        <p:nvSpPr>
          <p:cNvPr id="5" name="Footer Placeholder 4">
            <a:extLst>
              <a:ext uri="{FF2B5EF4-FFF2-40B4-BE49-F238E27FC236}">
                <a16:creationId xmlns:a16="http://schemas.microsoft.com/office/drawing/2014/main" id="{E0669B2C-001D-E14E-E8E5-A439402CA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5707D-5C33-C031-9780-1F47A31B6303}"/>
              </a:ext>
            </a:extLst>
          </p:cNvPr>
          <p:cNvSpPr>
            <a:spLocks noGrp="1"/>
          </p:cNvSpPr>
          <p:nvPr>
            <p:ph type="sldNum" sz="quarter" idx="12"/>
          </p:nvPr>
        </p:nvSpPr>
        <p:spPr/>
        <p:txBody>
          <a:bodyPr/>
          <a:lstStyle/>
          <a:p>
            <a:fld id="{C0FD8513-FBAC-40DD-A595-AF481D72782E}" type="slidenum">
              <a:rPr lang="en-US" smtClean="0"/>
              <a:t>‹#›</a:t>
            </a:fld>
            <a:endParaRPr lang="en-US"/>
          </a:p>
        </p:txBody>
      </p:sp>
    </p:spTree>
    <p:extLst>
      <p:ext uri="{BB962C8B-B14F-4D97-AF65-F5344CB8AC3E}">
        <p14:creationId xmlns:p14="http://schemas.microsoft.com/office/powerpoint/2010/main" val="2829581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3950E-D059-9490-E439-CB9E635552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C4CCAE-445D-E380-7DD1-B494BF64E4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99BEAA-DC13-8349-0E0C-8B2F0EA1B0D9}"/>
              </a:ext>
            </a:extLst>
          </p:cNvPr>
          <p:cNvSpPr>
            <a:spLocks noGrp="1"/>
          </p:cNvSpPr>
          <p:nvPr>
            <p:ph type="dt" sz="half" idx="10"/>
          </p:nvPr>
        </p:nvSpPr>
        <p:spPr/>
        <p:txBody>
          <a:bodyPr/>
          <a:lstStyle/>
          <a:p>
            <a:fld id="{A1FC91CF-9A89-433F-9326-CEE970F8374B}" type="datetimeFigureOut">
              <a:rPr lang="en-US" smtClean="0"/>
              <a:t>4/11/23</a:t>
            </a:fld>
            <a:endParaRPr lang="en-US"/>
          </a:p>
        </p:txBody>
      </p:sp>
      <p:sp>
        <p:nvSpPr>
          <p:cNvPr id="5" name="Footer Placeholder 4">
            <a:extLst>
              <a:ext uri="{FF2B5EF4-FFF2-40B4-BE49-F238E27FC236}">
                <a16:creationId xmlns:a16="http://schemas.microsoft.com/office/drawing/2014/main" id="{B469C797-C15A-D964-3E31-A356DC6DF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0435A-542F-CB4A-96A8-9DFB3E101C8A}"/>
              </a:ext>
            </a:extLst>
          </p:cNvPr>
          <p:cNvSpPr>
            <a:spLocks noGrp="1"/>
          </p:cNvSpPr>
          <p:nvPr>
            <p:ph type="sldNum" sz="quarter" idx="12"/>
          </p:nvPr>
        </p:nvSpPr>
        <p:spPr/>
        <p:txBody>
          <a:bodyPr/>
          <a:lstStyle/>
          <a:p>
            <a:fld id="{C0FD8513-FBAC-40DD-A595-AF481D72782E}" type="slidenum">
              <a:rPr lang="en-US" smtClean="0"/>
              <a:t>‹#›</a:t>
            </a:fld>
            <a:endParaRPr lang="en-US"/>
          </a:p>
        </p:txBody>
      </p:sp>
    </p:spTree>
    <p:extLst>
      <p:ext uri="{BB962C8B-B14F-4D97-AF65-F5344CB8AC3E}">
        <p14:creationId xmlns:p14="http://schemas.microsoft.com/office/powerpoint/2010/main" val="279924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E814-E8B0-8BAE-18ED-70F7D9F3A4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400AE4-62A0-B7E3-8365-B38B5D2618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12F367-19AB-04C8-885B-B62F6B5519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E2CE1E-3AC2-61F0-9E05-CF82CA5F063D}"/>
              </a:ext>
            </a:extLst>
          </p:cNvPr>
          <p:cNvSpPr>
            <a:spLocks noGrp="1"/>
          </p:cNvSpPr>
          <p:nvPr>
            <p:ph type="dt" sz="half" idx="10"/>
          </p:nvPr>
        </p:nvSpPr>
        <p:spPr/>
        <p:txBody>
          <a:bodyPr/>
          <a:lstStyle/>
          <a:p>
            <a:fld id="{A1FC91CF-9A89-433F-9326-CEE970F8374B}" type="datetimeFigureOut">
              <a:rPr lang="en-US" smtClean="0"/>
              <a:t>4/11/23</a:t>
            </a:fld>
            <a:endParaRPr lang="en-US"/>
          </a:p>
        </p:txBody>
      </p:sp>
      <p:sp>
        <p:nvSpPr>
          <p:cNvPr id="6" name="Footer Placeholder 5">
            <a:extLst>
              <a:ext uri="{FF2B5EF4-FFF2-40B4-BE49-F238E27FC236}">
                <a16:creationId xmlns:a16="http://schemas.microsoft.com/office/drawing/2014/main" id="{987C2AD0-37BB-1447-C231-487A784E0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215396-7801-5695-B678-424E995FAF3D}"/>
              </a:ext>
            </a:extLst>
          </p:cNvPr>
          <p:cNvSpPr>
            <a:spLocks noGrp="1"/>
          </p:cNvSpPr>
          <p:nvPr>
            <p:ph type="sldNum" sz="quarter" idx="12"/>
          </p:nvPr>
        </p:nvSpPr>
        <p:spPr/>
        <p:txBody>
          <a:bodyPr/>
          <a:lstStyle/>
          <a:p>
            <a:fld id="{C0FD8513-FBAC-40DD-A595-AF481D72782E}" type="slidenum">
              <a:rPr lang="en-US" smtClean="0"/>
              <a:t>‹#›</a:t>
            </a:fld>
            <a:endParaRPr lang="en-US"/>
          </a:p>
        </p:txBody>
      </p:sp>
    </p:spTree>
    <p:extLst>
      <p:ext uri="{BB962C8B-B14F-4D97-AF65-F5344CB8AC3E}">
        <p14:creationId xmlns:p14="http://schemas.microsoft.com/office/powerpoint/2010/main" val="366462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48C9D-516F-D794-380E-3BBC2792C4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46EDA1-B919-C203-0139-4CC390EE7E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69B000-62B5-5281-2FF7-D68EF10B5E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D7DA8D-AF39-CB57-60AF-FFBAED3B9A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8955D4-5662-B67B-05D9-928979E093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B2D0BE-444C-CC38-459D-38CE0782BB57}"/>
              </a:ext>
            </a:extLst>
          </p:cNvPr>
          <p:cNvSpPr>
            <a:spLocks noGrp="1"/>
          </p:cNvSpPr>
          <p:nvPr>
            <p:ph type="dt" sz="half" idx="10"/>
          </p:nvPr>
        </p:nvSpPr>
        <p:spPr/>
        <p:txBody>
          <a:bodyPr/>
          <a:lstStyle/>
          <a:p>
            <a:fld id="{A1FC91CF-9A89-433F-9326-CEE970F8374B}" type="datetimeFigureOut">
              <a:rPr lang="en-US" smtClean="0"/>
              <a:t>4/11/23</a:t>
            </a:fld>
            <a:endParaRPr lang="en-US"/>
          </a:p>
        </p:txBody>
      </p:sp>
      <p:sp>
        <p:nvSpPr>
          <p:cNvPr id="8" name="Footer Placeholder 7">
            <a:extLst>
              <a:ext uri="{FF2B5EF4-FFF2-40B4-BE49-F238E27FC236}">
                <a16:creationId xmlns:a16="http://schemas.microsoft.com/office/drawing/2014/main" id="{C78CC209-A176-9561-1F10-9457751DAD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AC7E60-B526-14BD-058B-E72E6C4C9906}"/>
              </a:ext>
            </a:extLst>
          </p:cNvPr>
          <p:cNvSpPr>
            <a:spLocks noGrp="1"/>
          </p:cNvSpPr>
          <p:nvPr>
            <p:ph type="sldNum" sz="quarter" idx="12"/>
          </p:nvPr>
        </p:nvSpPr>
        <p:spPr/>
        <p:txBody>
          <a:bodyPr/>
          <a:lstStyle/>
          <a:p>
            <a:fld id="{C0FD8513-FBAC-40DD-A595-AF481D72782E}" type="slidenum">
              <a:rPr lang="en-US" smtClean="0"/>
              <a:t>‹#›</a:t>
            </a:fld>
            <a:endParaRPr lang="en-US"/>
          </a:p>
        </p:txBody>
      </p:sp>
    </p:spTree>
    <p:extLst>
      <p:ext uri="{BB962C8B-B14F-4D97-AF65-F5344CB8AC3E}">
        <p14:creationId xmlns:p14="http://schemas.microsoft.com/office/powerpoint/2010/main" val="1603069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C55B-E556-A381-F9C0-E3A8E252AC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301D8C-32F6-23D1-57F6-4F61C91DA950}"/>
              </a:ext>
            </a:extLst>
          </p:cNvPr>
          <p:cNvSpPr>
            <a:spLocks noGrp="1"/>
          </p:cNvSpPr>
          <p:nvPr>
            <p:ph type="dt" sz="half" idx="10"/>
          </p:nvPr>
        </p:nvSpPr>
        <p:spPr/>
        <p:txBody>
          <a:bodyPr/>
          <a:lstStyle/>
          <a:p>
            <a:fld id="{A1FC91CF-9A89-433F-9326-CEE970F8374B}" type="datetimeFigureOut">
              <a:rPr lang="en-US" smtClean="0"/>
              <a:t>4/11/23</a:t>
            </a:fld>
            <a:endParaRPr lang="en-US"/>
          </a:p>
        </p:txBody>
      </p:sp>
      <p:sp>
        <p:nvSpPr>
          <p:cNvPr id="4" name="Footer Placeholder 3">
            <a:extLst>
              <a:ext uri="{FF2B5EF4-FFF2-40B4-BE49-F238E27FC236}">
                <a16:creationId xmlns:a16="http://schemas.microsoft.com/office/drawing/2014/main" id="{45D42A8F-F68C-EE98-DA08-528C15B4C5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60D00F-6C1E-D7C8-9BF4-D27E1AA03E3B}"/>
              </a:ext>
            </a:extLst>
          </p:cNvPr>
          <p:cNvSpPr>
            <a:spLocks noGrp="1"/>
          </p:cNvSpPr>
          <p:nvPr>
            <p:ph type="sldNum" sz="quarter" idx="12"/>
          </p:nvPr>
        </p:nvSpPr>
        <p:spPr/>
        <p:txBody>
          <a:bodyPr/>
          <a:lstStyle/>
          <a:p>
            <a:fld id="{C0FD8513-FBAC-40DD-A595-AF481D72782E}" type="slidenum">
              <a:rPr lang="en-US" smtClean="0"/>
              <a:t>‹#›</a:t>
            </a:fld>
            <a:endParaRPr lang="en-US"/>
          </a:p>
        </p:txBody>
      </p:sp>
    </p:spTree>
    <p:extLst>
      <p:ext uri="{BB962C8B-B14F-4D97-AF65-F5344CB8AC3E}">
        <p14:creationId xmlns:p14="http://schemas.microsoft.com/office/powerpoint/2010/main" val="383091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9E67C2-6193-D81B-7ADE-6B5142EB6172}"/>
              </a:ext>
            </a:extLst>
          </p:cNvPr>
          <p:cNvSpPr>
            <a:spLocks noGrp="1"/>
          </p:cNvSpPr>
          <p:nvPr>
            <p:ph type="dt" sz="half" idx="10"/>
          </p:nvPr>
        </p:nvSpPr>
        <p:spPr/>
        <p:txBody>
          <a:bodyPr/>
          <a:lstStyle/>
          <a:p>
            <a:fld id="{A1FC91CF-9A89-433F-9326-CEE970F8374B}" type="datetimeFigureOut">
              <a:rPr lang="en-US" smtClean="0"/>
              <a:t>4/11/23</a:t>
            </a:fld>
            <a:endParaRPr lang="en-US"/>
          </a:p>
        </p:txBody>
      </p:sp>
      <p:sp>
        <p:nvSpPr>
          <p:cNvPr id="3" name="Footer Placeholder 2">
            <a:extLst>
              <a:ext uri="{FF2B5EF4-FFF2-40B4-BE49-F238E27FC236}">
                <a16:creationId xmlns:a16="http://schemas.microsoft.com/office/drawing/2014/main" id="{3239B924-FB04-6241-61E9-8B30E6C06A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69C809-EBBB-C732-12C3-A740E39EE2B7}"/>
              </a:ext>
            </a:extLst>
          </p:cNvPr>
          <p:cNvSpPr>
            <a:spLocks noGrp="1"/>
          </p:cNvSpPr>
          <p:nvPr>
            <p:ph type="sldNum" sz="quarter" idx="12"/>
          </p:nvPr>
        </p:nvSpPr>
        <p:spPr/>
        <p:txBody>
          <a:bodyPr/>
          <a:lstStyle/>
          <a:p>
            <a:fld id="{C0FD8513-FBAC-40DD-A595-AF481D72782E}" type="slidenum">
              <a:rPr lang="en-US" smtClean="0"/>
              <a:t>‹#›</a:t>
            </a:fld>
            <a:endParaRPr lang="en-US"/>
          </a:p>
        </p:txBody>
      </p:sp>
    </p:spTree>
    <p:extLst>
      <p:ext uri="{BB962C8B-B14F-4D97-AF65-F5344CB8AC3E}">
        <p14:creationId xmlns:p14="http://schemas.microsoft.com/office/powerpoint/2010/main" val="2636452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ED9CA-9A82-BD5C-3B92-21285422B3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5B74F5-08E4-2D8B-8A1E-2BB0476D87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E130D9-AD3E-D43D-2918-DC20B17D5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DCE09A-7EC1-1D3B-9198-A8D78F1D89E8}"/>
              </a:ext>
            </a:extLst>
          </p:cNvPr>
          <p:cNvSpPr>
            <a:spLocks noGrp="1"/>
          </p:cNvSpPr>
          <p:nvPr>
            <p:ph type="dt" sz="half" idx="10"/>
          </p:nvPr>
        </p:nvSpPr>
        <p:spPr/>
        <p:txBody>
          <a:bodyPr/>
          <a:lstStyle/>
          <a:p>
            <a:fld id="{A1FC91CF-9A89-433F-9326-CEE970F8374B}" type="datetimeFigureOut">
              <a:rPr lang="en-US" smtClean="0"/>
              <a:t>4/11/23</a:t>
            </a:fld>
            <a:endParaRPr lang="en-US"/>
          </a:p>
        </p:txBody>
      </p:sp>
      <p:sp>
        <p:nvSpPr>
          <p:cNvPr id="6" name="Footer Placeholder 5">
            <a:extLst>
              <a:ext uri="{FF2B5EF4-FFF2-40B4-BE49-F238E27FC236}">
                <a16:creationId xmlns:a16="http://schemas.microsoft.com/office/drawing/2014/main" id="{465B8AD4-5E86-B3E7-3EAD-A0876BD3D5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5F3F46-8D47-0C2E-B148-A0C52BC9CA7E}"/>
              </a:ext>
            </a:extLst>
          </p:cNvPr>
          <p:cNvSpPr>
            <a:spLocks noGrp="1"/>
          </p:cNvSpPr>
          <p:nvPr>
            <p:ph type="sldNum" sz="quarter" idx="12"/>
          </p:nvPr>
        </p:nvSpPr>
        <p:spPr/>
        <p:txBody>
          <a:bodyPr/>
          <a:lstStyle/>
          <a:p>
            <a:fld id="{C0FD8513-FBAC-40DD-A595-AF481D72782E}" type="slidenum">
              <a:rPr lang="en-US" smtClean="0"/>
              <a:t>‹#›</a:t>
            </a:fld>
            <a:endParaRPr lang="en-US"/>
          </a:p>
        </p:txBody>
      </p:sp>
    </p:spTree>
    <p:extLst>
      <p:ext uri="{BB962C8B-B14F-4D97-AF65-F5344CB8AC3E}">
        <p14:creationId xmlns:p14="http://schemas.microsoft.com/office/powerpoint/2010/main" val="3489966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5930-55D2-9DAE-DEF9-87A5EADA9A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81C41C-9BD2-F0EF-53EF-0F038B87C3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876FF9-6A1A-A3D1-D65B-40D97CE829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AC3F76-1117-79FD-400D-8391C12F6B50}"/>
              </a:ext>
            </a:extLst>
          </p:cNvPr>
          <p:cNvSpPr>
            <a:spLocks noGrp="1"/>
          </p:cNvSpPr>
          <p:nvPr>
            <p:ph type="dt" sz="half" idx="10"/>
          </p:nvPr>
        </p:nvSpPr>
        <p:spPr/>
        <p:txBody>
          <a:bodyPr/>
          <a:lstStyle/>
          <a:p>
            <a:fld id="{A1FC91CF-9A89-433F-9326-CEE970F8374B}" type="datetimeFigureOut">
              <a:rPr lang="en-US" smtClean="0"/>
              <a:t>4/11/23</a:t>
            </a:fld>
            <a:endParaRPr lang="en-US"/>
          </a:p>
        </p:txBody>
      </p:sp>
      <p:sp>
        <p:nvSpPr>
          <p:cNvPr id="6" name="Footer Placeholder 5">
            <a:extLst>
              <a:ext uri="{FF2B5EF4-FFF2-40B4-BE49-F238E27FC236}">
                <a16:creationId xmlns:a16="http://schemas.microsoft.com/office/drawing/2014/main" id="{9BE80540-4220-DEB4-7E9A-397A35177E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E02955-584C-FD30-EFC0-B47A74890791}"/>
              </a:ext>
            </a:extLst>
          </p:cNvPr>
          <p:cNvSpPr>
            <a:spLocks noGrp="1"/>
          </p:cNvSpPr>
          <p:nvPr>
            <p:ph type="sldNum" sz="quarter" idx="12"/>
          </p:nvPr>
        </p:nvSpPr>
        <p:spPr/>
        <p:txBody>
          <a:bodyPr/>
          <a:lstStyle/>
          <a:p>
            <a:fld id="{C0FD8513-FBAC-40DD-A595-AF481D72782E}" type="slidenum">
              <a:rPr lang="en-US" smtClean="0"/>
              <a:t>‹#›</a:t>
            </a:fld>
            <a:endParaRPr lang="en-US"/>
          </a:p>
        </p:txBody>
      </p:sp>
    </p:spTree>
    <p:extLst>
      <p:ext uri="{BB962C8B-B14F-4D97-AF65-F5344CB8AC3E}">
        <p14:creationId xmlns:p14="http://schemas.microsoft.com/office/powerpoint/2010/main" val="3641770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5F29BA-85AD-2A3C-6411-644F9FB2DA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F3CD64-D732-28B3-63DA-DF60EC3369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3E4C8-160E-7D54-CD9F-80B3B0D8D2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FC91CF-9A89-433F-9326-CEE970F8374B}" type="datetimeFigureOut">
              <a:rPr lang="en-US" smtClean="0"/>
              <a:t>4/11/23</a:t>
            </a:fld>
            <a:endParaRPr lang="en-US"/>
          </a:p>
        </p:txBody>
      </p:sp>
      <p:sp>
        <p:nvSpPr>
          <p:cNvPr id="5" name="Footer Placeholder 4">
            <a:extLst>
              <a:ext uri="{FF2B5EF4-FFF2-40B4-BE49-F238E27FC236}">
                <a16:creationId xmlns:a16="http://schemas.microsoft.com/office/drawing/2014/main" id="{372ABDB3-25B7-3D6A-48EE-55D63A1AE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16BD0D-1F06-FB3A-BA61-D23635C3FA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FD8513-FBAC-40DD-A595-AF481D72782E}" type="slidenum">
              <a:rPr lang="en-US" smtClean="0"/>
              <a:t>‹#›</a:t>
            </a:fld>
            <a:endParaRPr lang="en-US"/>
          </a:p>
        </p:txBody>
      </p:sp>
    </p:spTree>
    <p:extLst>
      <p:ext uri="{BB962C8B-B14F-4D97-AF65-F5344CB8AC3E}">
        <p14:creationId xmlns:p14="http://schemas.microsoft.com/office/powerpoint/2010/main" val="1734774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google.com/url?sa=i&amp;url=https%3A%2F%2Fwww.science.org%2Fcontent%2Farticle%2Fprovocative-results-boost-hopes-antibody-treatment-covid-19&amp;psig=AOvVaw0EwS9qEKCxtTQAMj__ED79&amp;ust=1681292215392000&amp;source=images&amp;cd=vfe&amp;ved=0CBEQjRxqFwoTCLCgjd_Dof4CFQAAAAAdAAAAABAI" TargetMode="Externa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041F5-7DB2-DC7E-9AB2-0AD5068B4663}"/>
              </a:ext>
            </a:extLst>
          </p:cNvPr>
          <p:cNvSpPr>
            <a:spLocks noGrp="1"/>
          </p:cNvSpPr>
          <p:nvPr>
            <p:ph type="ctrTitle"/>
          </p:nvPr>
        </p:nvSpPr>
        <p:spPr/>
        <p:txBody>
          <a:bodyPr>
            <a:normAutofit/>
          </a:bodyPr>
          <a:lstStyle/>
          <a:p>
            <a:r>
              <a:rPr lang="en-US" sz="4000" dirty="0"/>
              <a:t>The Landscape of Immune Dysregulation in Crohn's Disease Revealed Through Single-Cell Transcriptomic Profiling in the Ileum and Colon by Kong et al.</a:t>
            </a:r>
          </a:p>
        </p:txBody>
      </p:sp>
      <p:sp>
        <p:nvSpPr>
          <p:cNvPr id="3" name="Subtitle 2">
            <a:extLst>
              <a:ext uri="{FF2B5EF4-FFF2-40B4-BE49-F238E27FC236}">
                <a16:creationId xmlns:a16="http://schemas.microsoft.com/office/drawing/2014/main" id="{965716B0-D05B-C2D5-55CE-E59BE9E4445E}"/>
              </a:ext>
            </a:extLst>
          </p:cNvPr>
          <p:cNvSpPr>
            <a:spLocks noGrp="1"/>
          </p:cNvSpPr>
          <p:nvPr>
            <p:ph type="subTitle" idx="1"/>
          </p:nvPr>
        </p:nvSpPr>
        <p:spPr>
          <a:xfrm>
            <a:off x="1524000" y="4562934"/>
            <a:ext cx="9144000" cy="474016"/>
          </a:xfrm>
        </p:spPr>
        <p:txBody>
          <a:bodyPr/>
          <a:lstStyle/>
          <a:p>
            <a:r>
              <a:rPr lang="en-US" dirty="0"/>
              <a:t>Presented by: Anthony Lopes, </a:t>
            </a:r>
            <a:r>
              <a:rPr lang="en-US" dirty="0" err="1"/>
              <a:t>Haikun</a:t>
            </a:r>
            <a:r>
              <a:rPr lang="en-US" dirty="0"/>
              <a:t> Zhao, James Chung</a:t>
            </a:r>
          </a:p>
        </p:txBody>
      </p:sp>
    </p:spTree>
    <p:extLst>
      <p:ext uri="{BB962C8B-B14F-4D97-AF65-F5344CB8AC3E}">
        <p14:creationId xmlns:p14="http://schemas.microsoft.com/office/powerpoint/2010/main" val="3248704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E3FD-EE5C-E1E8-9408-401FA7523D37}"/>
              </a:ext>
            </a:extLst>
          </p:cNvPr>
          <p:cNvSpPr>
            <a:spLocks noGrp="1"/>
          </p:cNvSpPr>
          <p:nvPr>
            <p:ph type="title"/>
          </p:nvPr>
        </p:nvSpPr>
        <p:spPr/>
        <p:txBody>
          <a:bodyPr/>
          <a:lstStyle/>
          <a:p>
            <a:r>
              <a:rPr lang="en-US" dirty="0"/>
              <a:t>Key features of DESeq2</a:t>
            </a:r>
          </a:p>
        </p:txBody>
      </p:sp>
      <p:sp>
        <p:nvSpPr>
          <p:cNvPr id="3" name="Content Placeholder 2">
            <a:extLst>
              <a:ext uri="{FF2B5EF4-FFF2-40B4-BE49-F238E27FC236}">
                <a16:creationId xmlns:a16="http://schemas.microsoft.com/office/drawing/2014/main" id="{911EEAEE-27E9-DAAE-D539-2A0D8704C456}"/>
              </a:ext>
            </a:extLst>
          </p:cNvPr>
          <p:cNvSpPr>
            <a:spLocks noGrp="1"/>
          </p:cNvSpPr>
          <p:nvPr>
            <p:ph idx="1"/>
          </p:nvPr>
        </p:nvSpPr>
        <p:spPr/>
        <p:txBody>
          <a:bodyPr/>
          <a:lstStyle/>
          <a:p>
            <a:r>
              <a:rPr lang="en-US" dirty="0"/>
              <a:t>Normalization</a:t>
            </a:r>
          </a:p>
          <a:p>
            <a:r>
              <a:rPr lang="en-US" dirty="0"/>
              <a:t>Dispersion estimation &amp; fold change</a:t>
            </a:r>
          </a:p>
          <a:p>
            <a:r>
              <a:rPr lang="en-US" dirty="0"/>
              <a:t>Differential expression analysis</a:t>
            </a:r>
          </a:p>
          <a:p>
            <a:r>
              <a:rPr lang="en-US" dirty="0"/>
              <a:t>Result visualization</a:t>
            </a:r>
          </a:p>
        </p:txBody>
      </p:sp>
    </p:spTree>
    <p:extLst>
      <p:ext uri="{BB962C8B-B14F-4D97-AF65-F5344CB8AC3E}">
        <p14:creationId xmlns:p14="http://schemas.microsoft.com/office/powerpoint/2010/main" val="2300574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F261C-D26E-8AC5-577D-59EC27EF572E}"/>
              </a:ext>
            </a:extLst>
          </p:cNvPr>
          <p:cNvSpPr>
            <a:spLocks noGrp="1"/>
          </p:cNvSpPr>
          <p:nvPr>
            <p:ph type="title"/>
          </p:nvPr>
        </p:nvSpPr>
        <p:spPr/>
        <p:txBody>
          <a:bodyPr/>
          <a:lstStyle/>
          <a:p>
            <a:r>
              <a:rPr lang="en-US" dirty="0"/>
              <a:t>Running DESeq2</a:t>
            </a:r>
          </a:p>
        </p:txBody>
      </p:sp>
      <p:pic>
        <p:nvPicPr>
          <p:cNvPr id="5" name="Content Placeholder 4" descr="Text, letter&#10;&#10;Description automatically generated">
            <a:extLst>
              <a:ext uri="{FF2B5EF4-FFF2-40B4-BE49-F238E27FC236}">
                <a16:creationId xmlns:a16="http://schemas.microsoft.com/office/drawing/2014/main" id="{9E7EDA1D-B67D-CA98-1C48-0F3103D6B2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01904" y="4303713"/>
            <a:ext cx="4533900" cy="1873250"/>
          </a:xfrm>
        </p:spPr>
      </p:pic>
      <p:sp>
        <p:nvSpPr>
          <p:cNvPr id="6" name="Content Placeholder 2">
            <a:extLst>
              <a:ext uri="{FF2B5EF4-FFF2-40B4-BE49-F238E27FC236}">
                <a16:creationId xmlns:a16="http://schemas.microsoft.com/office/drawing/2014/main" id="{F167BF4C-CC97-8C88-C85B-226C268F28C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DESeq2, read counts (</a:t>
            </a:r>
            <a:r>
              <a:rPr lang="en-US" i="1" dirty="0" err="1"/>
              <a:t>K</a:t>
            </a:r>
            <a:r>
              <a:rPr lang="en-US" i="1" baseline="-25000" dirty="0" err="1"/>
              <a:t>ij</a:t>
            </a:r>
            <a:r>
              <a:rPr lang="en-US" i="1" dirty="0"/>
              <a:t> </a:t>
            </a:r>
            <a:r>
              <a:rPr lang="en-US" dirty="0"/>
              <a:t>for gene </a:t>
            </a:r>
            <a:r>
              <a:rPr lang="en-US" i="1" dirty="0" err="1"/>
              <a:t>i</a:t>
            </a:r>
            <a:r>
              <a:rPr lang="en-US" dirty="0"/>
              <a:t> in sample </a:t>
            </a:r>
            <a:r>
              <a:rPr lang="en-US" i="1" dirty="0"/>
              <a:t>j</a:t>
            </a:r>
            <a:r>
              <a:rPr lang="en-US" dirty="0"/>
              <a:t>) are distributed by a GLM of negative binomial family with logarithmic link function</a:t>
            </a:r>
          </a:p>
          <a:p>
            <a:r>
              <a:rPr lang="en-US" dirty="0"/>
              <a:t>Dispersion estimates for each gene</a:t>
            </a:r>
          </a:p>
        </p:txBody>
      </p:sp>
      <p:pic>
        <p:nvPicPr>
          <p:cNvPr id="8" name="Picture 7" descr="Text, letter&#10;&#10;Description automatically generated">
            <a:extLst>
              <a:ext uri="{FF2B5EF4-FFF2-40B4-BE49-F238E27FC236}">
                <a16:creationId xmlns:a16="http://schemas.microsoft.com/office/drawing/2014/main" id="{8526F3FD-1CEB-F132-8345-7713C6ED70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962" y="4114800"/>
            <a:ext cx="4343400" cy="2197100"/>
          </a:xfrm>
          <a:prstGeom prst="rect">
            <a:avLst/>
          </a:prstGeom>
        </p:spPr>
      </p:pic>
    </p:spTree>
    <p:extLst>
      <p:ext uri="{BB962C8B-B14F-4D97-AF65-F5344CB8AC3E}">
        <p14:creationId xmlns:p14="http://schemas.microsoft.com/office/powerpoint/2010/main" val="3399437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7CC1-81B7-58D5-909F-E84F8520F6A8}"/>
              </a:ext>
            </a:extLst>
          </p:cNvPr>
          <p:cNvSpPr>
            <a:spLocks noGrp="1"/>
          </p:cNvSpPr>
          <p:nvPr>
            <p:ph type="title"/>
          </p:nvPr>
        </p:nvSpPr>
        <p:spPr/>
        <p:txBody>
          <a:bodyPr/>
          <a:lstStyle/>
          <a:p>
            <a:r>
              <a:rPr lang="en-US" dirty="0"/>
              <a:t>Main findings (Preliminary)</a:t>
            </a:r>
          </a:p>
        </p:txBody>
      </p:sp>
      <p:sp>
        <p:nvSpPr>
          <p:cNvPr id="3" name="Content Placeholder 2">
            <a:extLst>
              <a:ext uri="{FF2B5EF4-FFF2-40B4-BE49-F238E27FC236}">
                <a16:creationId xmlns:a16="http://schemas.microsoft.com/office/drawing/2014/main" id="{ABFC1F0F-0B9A-A01F-FF9F-9AF27CA0E527}"/>
              </a:ext>
            </a:extLst>
          </p:cNvPr>
          <p:cNvSpPr>
            <a:spLocks noGrp="1"/>
          </p:cNvSpPr>
          <p:nvPr>
            <p:ph idx="1"/>
          </p:nvPr>
        </p:nvSpPr>
        <p:spPr/>
        <p:txBody>
          <a:bodyPr>
            <a:normAutofit lnSpcReduction="10000"/>
          </a:bodyPr>
          <a:lstStyle/>
          <a:p>
            <a:r>
              <a:rPr lang="en-US" dirty="0"/>
              <a:t>Differential expression profiles showed some consistency between the CO and TI, particularly in epithelial and stromal cells. However, weak correlations indicate that the two sites behave very differently. </a:t>
            </a:r>
          </a:p>
          <a:p>
            <a:r>
              <a:rPr lang="en-US" dirty="0"/>
              <a:t>Differential expression was more pronounced in the CO compared to the TI, with the transcriptional response to inflammation being more marked in the CO. This difference was particularly strong among epithelial cell types. </a:t>
            </a:r>
          </a:p>
          <a:p>
            <a:r>
              <a:rPr lang="en-US" dirty="0"/>
              <a:t>Immune cells showed the least differential expression in inflammation. This suggests that compositional changes, such as infiltration of activated immune cells, are the main drivers of immune differences.</a:t>
            </a:r>
          </a:p>
        </p:txBody>
      </p:sp>
    </p:spTree>
    <p:extLst>
      <p:ext uri="{BB962C8B-B14F-4D97-AF65-F5344CB8AC3E}">
        <p14:creationId xmlns:p14="http://schemas.microsoft.com/office/powerpoint/2010/main" val="2362833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5A222-B23D-6A34-6423-EBE10D0A12C1}"/>
              </a:ext>
            </a:extLst>
          </p:cNvPr>
          <p:cNvSpPr>
            <a:spLocks noGrp="1"/>
          </p:cNvSpPr>
          <p:nvPr>
            <p:ph type="title"/>
          </p:nvPr>
        </p:nvSpPr>
        <p:spPr/>
        <p:txBody>
          <a:bodyPr/>
          <a:lstStyle/>
          <a:p>
            <a:r>
              <a:rPr lang="en-US" dirty="0"/>
              <a:t>MAST vs. DESeq2</a:t>
            </a:r>
          </a:p>
        </p:txBody>
      </p:sp>
      <p:sp>
        <p:nvSpPr>
          <p:cNvPr id="3" name="Content Placeholder 2">
            <a:extLst>
              <a:ext uri="{FF2B5EF4-FFF2-40B4-BE49-F238E27FC236}">
                <a16:creationId xmlns:a16="http://schemas.microsoft.com/office/drawing/2014/main" id="{D6969797-CD26-1A85-A6DA-7F87F13F1128}"/>
              </a:ext>
            </a:extLst>
          </p:cNvPr>
          <p:cNvSpPr>
            <a:spLocks noGrp="1"/>
          </p:cNvSpPr>
          <p:nvPr>
            <p:ph idx="1"/>
          </p:nvPr>
        </p:nvSpPr>
        <p:spPr/>
        <p:txBody>
          <a:bodyPr>
            <a:normAutofit/>
          </a:bodyPr>
          <a:lstStyle/>
          <a:p>
            <a:r>
              <a:rPr lang="en-US" dirty="0"/>
              <a:t>MAST: Particularly good at handling "dropouts" and high variability in </a:t>
            </a:r>
            <a:r>
              <a:rPr lang="en-US" dirty="0" err="1"/>
              <a:t>scRNA</a:t>
            </a:r>
            <a:r>
              <a:rPr lang="en-US" dirty="0"/>
              <a:t>-seq data</a:t>
            </a:r>
          </a:p>
          <a:p>
            <a:r>
              <a:rPr lang="en-US" dirty="0"/>
              <a:t>DESeq2: Originally designed for bulk RNA-seq, not optimal for handling dropouts and high variability in </a:t>
            </a:r>
            <a:r>
              <a:rPr lang="en-US" dirty="0" err="1"/>
              <a:t>scRNA</a:t>
            </a:r>
            <a:r>
              <a:rPr lang="en-US" dirty="0"/>
              <a:t>-seq data</a:t>
            </a:r>
          </a:p>
          <a:p>
            <a:r>
              <a:rPr lang="en-US" dirty="0"/>
              <a:t>Both MAST and DESeq2 allow for easy expansion of covariates</a:t>
            </a:r>
          </a:p>
        </p:txBody>
      </p:sp>
    </p:spTree>
    <p:extLst>
      <p:ext uri="{BB962C8B-B14F-4D97-AF65-F5344CB8AC3E}">
        <p14:creationId xmlns:p14="http://schemas.microsoft.com/office/powerpoint/2010/main" val="4103673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45F7-6635-C3F1-111C-A09123B8AE46}"/>
              </a:ext>
            </a:extLst>
          </p:cNvPr>
          <p:cNvSpPr>
            <a:spLocks noGrp="1"/>
          </p:cNvSpPr>
          <p:nvPr>
            <p:ph type="title"/>
          </p:nvPr>
        </p:nvSpPr>
        <p:spPr/>
        <p:txBody>
          <a:bodyPr/>
          <a:lstStyle/>
          <a:p>
            <a:r>
              <a:rPr lang="en-US" dirty="0"/>
              <a:t>Comparative Analysis of DE Tools (Wang et al., 2019)</a:t>
            </a:r>
          </a:p>
        </p:txBody>
      </p:sp>
      <p:sp>
        <p:nvSpPr>
          <p:cNvPr id="3" name="Content Placeholder 2">
            <a:extLst>
              <a:ext uri="{FF2B5EF4-FFF2-40B4-BE49-F238E27FC236}">
                <a16:creationId xmlns:a16="http://schemas.microsoft.com/office/drawing/2014/main" id="{2BDAFE44-190D-4A8C-D066-DD88ECCE2F0A}"/>
              </a:ext>
            </a:extLst>
          </p:cNvPr>
          <p:cNvSpPr>
            <a:spLocks noGrp="1"/>
          </p:cNvSpPr>
          <p:nvPr>
            <p:ph idx="1"/>
          </p:nvPr>
        </p:nvSpPr>
        <p:spPr/>
        <p:txBody>
          <a:bodyPr/>
          <a:lstStyle/>
          <a:p>
            <a:r>
              <a:rPr lang="en-US" dirty="0"/>
              <a:t>Trade-off between sensitivity and precision</a:t>
            </a:r>
          </a:p>
          <a:p>
            <a:r>
              <a:rPr lang="en-US" dirty="0"/>
              <a:t>MAST: High precision but low sensitivity</a:t>
            </a:r>
          </a:p>
          <a:p>
            <a:r>
              <a:rPr lang="en-US" dirty="0"/>
              <a:t>DESeq2: More balanced performance between sensitivity and precision</a:t>
            </a:r>
          </a:p>
        </p:txBody>
      </p:sp>
    </p:spTree>
    <p:extLst>
      <p:ext uri="{BB962C8B-B14F-4D97-AF65-F5344CB8AC3E}">
        <p14:creationId xmlns:p14="http://schemas.microsoft.com/office/powerpoint/2010/main" val="2198632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F0AAC-D39D-8D0F-097A-0383B629530E}"/>
              </a:ext>
            </a:extLst>
          </p:cNvPr>
          <p:cNvSpPr>
            <a:spLocks noGrp="1"/>
          </p:cNvSpPr>
          <p:nvPr>
            <p:ph type="title"/>
          </p:nvPr>
        </p:nvSpPr>
        <p:spPr/>
        <p:txBody>
          <a:bodyPr/>
          <a:lstStyle/>
          <a:p>
            <a:r>
              <a:rPr lang="en-US" dirty="0"/>
              <a:t>Expected Outcomes in Healthy vs. Inflamed Analysis</a:t>
            </a:r>
          </a:p>
        </p:txBody>
      </p:sp>
      <p:sp>
        <p:nvSpPr>
          <p:cNvPr id="3" name="Content Placeholder 2">
            <a:extLst>
              <a:ext uri="{FF2B5EF4-FFF2-40B4-BE49-F238E27FC236}">
                <a16:creationId xmlns:a16="http://schemas.microsoft.com/office/drawing/2014/main" id="{AE249F84-1C34-4181-7D2A-A17317BEB7FF}"/>
              </a:ext>
            </a:extLst>
          </p:cNvPr>
          <p:cNvSpPr>
            <a:spLocks noGrp="1"/>
          </p:cNvSpPr>
          <p:nvPr>
            <p:ph idx="1"/>
          </p:nvPr>
        </p:nvSpPr>
        <p:spPr/>
        <p:txBody>
          <a:bodyPr/>
          <a:lstStyle/>
          <a:p>
            <a:r>
              <a:rPr lang="en-US" dirty="0"/>
              <a:t>DESeq2 may not identify as many up-regulated or down-regulated genes as MAST in the comparison between healthy and inflamed tissues.</a:t>
            </a:r>
          </a:p>
          <a:p>
            <a:r>
              <a:rPr lang="en-US" dirty="0"/>
              <a:t>This could be due to DESeq2's bulk RNA-seq design and less effective handling of dropout events and high variability in </a:t>
            </a:r>
            <a:r>
              <a:rPr lang="en-US" dirty="0" err="1"/>
              <a:t>scRNA</a:t>
            </a:r>
            <a:r>
              <a:rPr lang="en-US" dirty="0"/>
              <a:t>-seq data.</a:t>
            </a:r>
          </a:p>
          <a:p>
            <a:r>
              <a:rPr lang="en-US" dirty="0"/>
              <a:t>Researchers should consider the trade-offs between sensitivity and precision when choosing a differential expression analysis tool for </a:t>
            </a:r>
            <a:r>
              <a:rPr lang="en-US" dirty="0" err="1"/>
              <a:t>scRNA</a:t>
            </a:r>
            <a:r>
              <a:rPr lang="en-US" dirty="0"/>
              <a:t>-seq data.</a:t>
            </a:r>
          </a:p>
        </p:txBody>
      </p:sp>
    </p:spTree>
    <p:extLst>
      <p:ext uri="{BB962C8B-B14F-4D97-AF65-F5344CB8AC3E}">
        <p14:creationId xmlns:p14="http://schemas.microsoft.com/office/powerpoint/2010/main" val="2534191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2FF6-7DBC-7E71-89DA-53C1F9F114A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8AF71F3-7AE9-541F-DE87-A6F83A8A3B41}"/>
              </a:ext>
            </a:extLst>
          </p:cNvPr>
          <p:cNvSpPr>
            <a:spLocks noGrp="1"/>
          </p:cNvSpPr>
          <p:nvPr>
            <p:ph idx="1"/>
          </p:nvPr>
        </p:nvSpPr>
        <p:spPr/>
        <p:txBody>
          <a:bodyPr/>
          <a:lstStyle/>
          <a:p>
            <a:r>
              <a:rPr lang="en-US" dirty="0"/>
              <a:t>Kong investigated alterations in gene expression across diverse cell types within the GI tract affected by Crohn’s disease</a:t>
            </a:r>
          </a:p>
          <a:p>
            <a:r>
              <a:rPr lang="en-US" dirty="0"/>
              <a:t>Crohn’s disease is multifactorial. There have been discoveries of risk genes related to:</a:t>
            </a:r>
          </a:p>
          <a:p>
            <a:pPr lvl="1"/>
            <a:r>
              <a:rPr lang="en-US" dirty="0"/>
              <a:t>Epithelial barrier function</a:t>
            </a:r>
          </a:p>
          <a:p>
            <a:pPr lvl="1"/>
            <a:r>
              <a:rPr lang="en-US" dirty="0"/>
              <a:t>Microbe sensing and restriction</a:t>
            </a:r>
          </a:p>
          <a:p>
            <a:pPr lvl="1"/>
            <a:r>
              <a:rPr lang="en-US" dirty="0"/>
              <a:t>Adaptive immunity</a:t>
            </a:r>
          </a:p>
          <a:p>
            <a:pPr lvl="1"/>
            <a:endParaRPr lang="en-US" dirty="0"/>
          </a:p>
        </p:txBody>
      </p:sp>
    </p:spTree>
    <p:extLst>
      <p:ext uri="{BB962C8B-B14F-4D97-AF65-F5344CB8AC3E}">
        <p14:creationId xmlns:p14="http://schemas.microsoft.com/office/powerpoint/2010/main" val="50057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BDF63-7F37-E2F6-B33D-2BB7BE1F6196}"/>
              </a:ext>
            </a:extLst>
          </p:cNvPr>
          <p:cNvSpPr>
            <a:spLocks noGrp="1"/>
          </p:cNvSpPr>
          <p:nvPr>
            <p:ph type="title"/>
          </p:nvPr>
        </p:nvSpPr>
        <p:spPr/>
        <p:txBody>
          <a:bodyPr/>
          <a:lstStyle/>
          <a:p>
            <a:r>
              <a:rPr lang="en-US" dirty="0"/>
              <a:t>Investigating Differential Cell Expression</a:t>
            </a:r>
          </a:p>
        </p:txBody>
      </p:sp>
      <p:sp>
        <p:nvSpPr>
          <p:cNvPr id="3" name="Content Placeholder 2">
            <a:extLst>
              <a:ext uri="{FF2B5EF4-FFF2-40B4-BE49-F238E27FC236}">
                <a16:creationId xmlns:a16="http://schemas.microsoft.com/office/drawing/2014/main" id="{2E27C9C2-8245-368C-BCC1-D67F2750A5AA}"/>
              </a:ext>
            </a:extLst>
          </p:cNvPr>
          <p:cNvSpPr>
            <a:spLocks noGrp="1"/>
          </p:cNvSpPr>
          <p:nvPr>
            <p:ph idx="1"/>
          </p:nvPr>
        </p:nvSpPr>
        <p:spPr/>
        <p:txBody>
          <a:bodyPr/>
          <a:lstStyle/>
          <a:p>
            <a:r>
              <a:rPr lang="en-US" dirty="0"/>
              <a:t>Kong used Model-Based Analysis of Single-Cell Transcriptomics (MAST) to find the expression of different cells</a:t>
            </a:r>
          </a:p>
          <a:p>
            <a:pPr lvl="1"/>
            <a:r>
              <a:rPr lang="en-US" dirty="0"/>
              <a:t>Kong compared the expression of different cells amongst healthy, non-inflamed and inflamed tissues</a:t>
            </a:r>
          </a:p>
          <a:p>
            <a:pPr lvl="1"/>
            <a:r>
              <a:rPr lang="en-US" dirty="0"/>
              <a:t>All genes with no disease-related difference were filtered out</a:t>
            </a:r>
          </a:p>
        </p:txBody>
      </p:sp>
    </p:spTree>
    <p:extLst>
      <p:ext uri="{BB962C8B-B14F-4D97-AF65-F5344CB8AC3E}">
        <p14:creationId xmlns:p14="http://schemas.microsoft.com/office/powerpoint/2010/main" val="3243696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Content Placeholder 6">
            <a:extLst>
              <a:ext uri="{FF2B5EF4-FFF2-40B4-BE49-F238E27FC236}">
                <a16:creationId xmlns:a16="http://schemas.microsoft.com/office/drawing/2014/main" id="{F7A9F909-D50B-FD33-9D36-EE195AE43840}"/>
              </a:ext>
            </a:extLst>
          </p:cNvPr>
          <p:cNvPicPr>
            <a:picLocks noGrp="1" noChangeAspect="1"/>
          </p:cNvPicPr>
          <p:nvPr>
            <p:ph idx="1"/>
          </p:nvPr>
        </p:nvPicPr>
        <p:blipFill rotWithShape="1">
          <a:blip r:embed="rId3"/>
          <a:srcRect l="5760"/>
          <a:stretch/>
        </p:blipFill>
        <p:spPr>
          <a:xfrm>
            <a:off x="20" y="1282"/>
            <a:ext cx="12191980" cy="6856718"/>
          </a:xfrm>
          <a:prstGeom prst="rect">
            <a:avLst/>
          </a:prstGeom>
        </p:spPr>
      </p:pic>
    </p:spTree>
    <p:extLst>
      <p:ext uri="{BB962C8B-B14F-4D97-AF65-F5344CB8AC3E}">
        <p14:creationId xmlns:p14="http://schemas.microsoft.com/office/powerpoint/2010/main" val="4190790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7D7B9-BCDA-3615-7691-EE082087EAC4}"/>
              </a:ext>
            </a:extLst>
          </p:cNvPr>
          <p:cNvSpPr>
            <a:spLocks noGrp="1"/>
          </p:cNvSpPr>
          <p:nvPr>
            <p:ph type="title"/>
          </p:nvPr>
        </p:nvSpPr>
        <p:spPr/>
        <p:txBody>
          <a:bodyPr/>
          <a:lstStyle/>
          <a:p>
            <a:r>
              <a:rPr lang="en-US" dirty="0"/>
              <a:t>Kong’s Conclusion</a:t>
            </a:r>
          </a:p>
        </p:txBody>
      </p:sp>
      <p:sp>
        <p:nvSpPr>
          <p:cNvPr id="3" name="Content Placeholder 2">
            <a:extLst>
              <a:ext uri="{FF2B5EF4-FFF2-40B4-BE49-F238E27FC236}">
                <a16:creationId xmlns:a16="http://schemas.microsoft.com/office/drawing/2014/main" id="{ADAC37DA-57D7-7584-D2C2-5A485CFFDD5A}"/>
              </a:ext>
            </a:extLst>
          </p:cNvPr>
          <p:cNvSpPr>
            <a:spLocks noGrp="1"/>
          </p:cNvSpPr>
          <p:nvPr>
            <p:ph idx="1"/>
          </p:nvPr>
        </p:nvSpPr>
        <p:spPr/>
        <p:txBody>
          <a:bodyPr/>
          <a:lstStyle/>
          <a:p>
            <a:r>
              <a:rPr lang="en-US" dirty="0"/>
              <a:t>Kong found organ and compartment specific responses to acute and chronic inflammation</a:t>
            </a:r>
          </a:p>
          <a:p>
            <a:r>
              <a:rPr lang="en-US" dirty="0"/>
              <a:t>Most immune changes were in cell composition and transcriptional changes dominated among epithelial and stromal cells</a:t>
            </a:r>
          </a:p>
          <a:p>
            <a:pPr lvl="1"/>
            <a:r>
              <a:rPr lang="en-US" dirty="0"/>
              <a:t>disease-associated markers of myofibroblast activation were identified</a:t>
            </a:r>
          </a:p>
        </p:txBody>
      </p:sp>
    </p:spTree>
    <p:extLst>
      <p:ext uri="{BB962C8B-B14F-4D97-AF65-F5344CB8AC3E}">
        <p14:creationId xmlns:p14="http://schemas.microsoft.com/office/powerpoint/2010/main" val="1860092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597A-4510-00E7-659F-A6A8871230CC}"/>
              </a:ext>
            </a:extLst>
          </p:cNvPr>
          <p:cNvSpPr>
            <a:spLocks noGrp="1"/>
          </p:cNvSpPr>
          <p:nvPr>
            <p:ph type="title"/>
          </p:nvPr>
        </p:nvSpPr>
        <p:spPr/>
        <p:txBody>
          <a:bodyPr/>
          <a:lstStyle/>
          <a:p>
            <a:r>
              <a:rPr lang="en-US" dirty="0"/>
              <a:t>Differential Expression with MAST</a:t>
            </a:r>
          </a:p>
        </p:txBody>
      </p:sp>
      <p:sp>
        <p:nvSpPr>
          <p:cNvPr id="3" name="Content Placeholder 2">
            <a:extLst>
              <a:ext uri="{FF2B5EF4-FFF2-40B4-BE49-F238E27FC236}">
                <a16:creationId xmlns:a16="http://schemas.microsoft.com/office/drawing/2014/main" id="{BD9BAFEE-C30C-BB55-A479-965EAFA644A9}"/>
              </a:ext>
            </a:extLst>
          </p:cNvPr>
          <p:cNvSpPr>
            <a:spLocks noGrp="1"/>
          </p:cNvSpPr>
          <p:nvPr>
            <p:ph idx="1"/>
          </p:nvPr>
        </p:nvSpPr>
        <p:spPr>
          <a:xfrm>
            <a:off x="625744" y="1887619"/>
            <a:ext cx="10940512" cy="4351338"/>
          </a:xfrm>
        </p:spPr>
        <p:txBody>
          <a:bodyPr/>
          <a:lstStyle/>
          <a:p>
            <a:r>
              <a:rPr lang="en-US" dirty="0"/>
              <a:t>MAST – </a:t>
            </a:r>
            <a:r>
              <a:rPr lang="en-US" dirty="0" err="1"/>
              <a:t>Finak</a:t>
            </a:r>
            <a:r>
              <a:rPr lang="en-US" dirty="0"/>
              <a:t> et al. (2015)</a:t>
            </a:r>
          </a:p>
          <a:p>
            <a:r>
              <a:rPr lang="en-US" dirty="0"/>
              <a:t>Analysis has two parts (hurdle model): </a:t>
            </a:r>
          </a:p>
          <a:p>
            <a:pPr lvl="1"/>
            <a:r>
              <a:rPr lang="en-US" dirty="0"/>
              <a:t>(1) discrete component of gene expression (binary – a gene is expressed or not)</a:t>
            </a:r>
          </a:p>
          <a:p>
            <a:pPr lvl="1"/>
            <a:r>
              <a:rPr lang="en-US" dirty="0"/>
              <a:t>(2) continuous component (expression level given that a gene is expressed)</a:t>
            </a:r>
          </a:p>
          <a:p>
            <a:r>
              <a:rPr lang="en-US" dirty="0"/>
              <a:t>Standard prep with Seurat (log-transform, normalize)</a:t>
            </a:r>
          </a:p>
          <a:p>
            <a:r>
              <a:rPr lang="en-US" dirty="0"/>
              <a:t>Model allows for flexible covariates</a:t>
            </a:r>
          </a:p>
          <a:p>
            <a:pPr lvl="1"/>
            <a:r>
              <a:rPr lang="en-US" dirty="0"/>
              <a:t>E.g., multiple treatment groups, technical factors (batch/time info)</a:t>
            </a:r>
          </a:p>
        </p:txBody>
      </p:sp>
    </p:spTree>
    <p:extLst>
      <p:ext uri="{BB962C8B-B14F-4D97-AF65-F5344CB8AC3E}">
        <p14:creationId xmlns:p14="http://schemas.microsoft.com/office/powerpoint/2010/main" val="4147786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184FD-35CF-50B0-3501-06173E886002}"/>
              </a:ext>
            </a:extLst>
          </p:cNvPr>
          <p:cNvSpPr>
            <a:spLocks noGrp="1"/>
          </p:cNvSpPr>
          <p:nvPr>
            <p:ph type="title"/>
          </p:nvPr>
        </p:nvSpPr>
        <p:spPr/>
        <p:txBody>
          <a:bodyPr/>
          <a:lstStyle/>
          <a:p>
            <a:r>
              <a:rPr lang="en-US" dirty="0"/>
              <a:t>MAST – Hurdle Model</a:t>
            </a:r>
          </a:p>
        </p:txBody>
      </p:sp>
      <p:sp>
        <p:nvSpPr>
          <p:cNvPr id="3" name="Content Placeholder 2">
            <a:extLst>
              <a:ext uri="{FF2B5EF4-FFF2-40B4-BE49-F238E27FC236}">
                <a16:creationId xmlns:a16="http://schemas.microsoft.com/office/drawing/2014/main" id="{C1AB51D5-979C-2650-2B60-8A595A710887}"/>
              </a:ext>
            </a:extLst>
          </p:cNvPr>
          <p:cNvSpPr>
            <a:spLocks noGrp="1"/>
          </p:cNvSpPr>
          <p:nvPr>
            <p:ph idx="1"/>
          </p:nvPr>
        </p:nvSpPr>
        <p:spPr>
          <a:xfrm>
            <a:off x="419100" y="1690688"/>
            <a:ext cx="11353800" cy="4351338"/>
          </a:xfrm>
        </p:spPr>
        <p:txBody>
          <a:bodyPr/>
          <a:lstStyle/>
          <a:p>
            <a:r>
              <a:rPr lang="en-US" dirty="0"/>
              <a:t>(1) Logistic regression for discrete component </a:t>
            </a:r>
            <a:r>
              <a:rPr lang="en-US" i="1" dirty="0"/>
              <a:t>(</a:t>
            </a:r>
            <a:r>
              <a:rPr lang="en-US" i="1" dirty="0">
                <a:latin typeface="Times New Roman" panose="02020603050405020304" pitchFamily="18" charset="0"/>
                <a:cs typeface="Times New Roman" panose="02020603050405020304" pitchFamily="18" charset="0"/>
              </a:rPr>
              <a:t>Z</a:t>
            </a:r>
            <a:r>
              <a:rPr lang="en-US" i="1" dirty="0"/>
              <a:t>)</a:t>
            </a:r>
          </a:p>
          <a:p>
            <a:r>
              <a:rPr lang="en-US" dirty="0"/>
              <a:t>(2) Expression level (conditional on </a:t>
            </a:r>
            <a:r>
              <a:rPr lang="en-US" i="1" dirty="0">
                <a:latin typeface="Times New Roman" panose="02020603050405020304" pitchFamily="18" charset="0"/>
                <a:cs typeface="Times New Roman" panose="02020603050405020304" pitchFamily="18" charset="0"/>
              </a:rPr>
              <a:t>Z</a:t>
            </a:r>
            <a:r>
              <a:rPr lang="en-US" i="1" dirty="0"/>
              <a:t>)</a:t>
            </a:r>
            <a:r>
              <a:rPr lang="en-US" dirty="0"/>
              <a:t> is modeled by linear Gaussian </a:t>
            </a:r>
            <a:r>
              <a:rPr lang="en-US" i="1" dirty="0"/>
              <a:t>(</a:t>
            </a:r>
            <a:r>
              <a:rPr lang="en-US" i="1" dirty="0">
                <a:latin typeface="Times New Roman" panose="02020603050405020304" pitchFamily="18" charset="0"/>
                <a:cs typeface="Times New Roman" panose="02020603050405020304" pitchFamily="18" charset="0"/>
              </a:rPr>
              <a:t>Y | Z</a:t>
            </a:r>
            <a:r>
              <a:rPr lang="en-US" i="1" dirty="0"/>
              <a:t>)</a:t>
            </a:r>
          </a:p>
          <a:p>
            <a:r>
              <a:rPr lang="en-US" dirty="0"/>
              <a:t>Use MLE to fit this model</a:t>
            </a:r>
          </a:p>
          <a:p>
            <a:pPr lvl="1"/>
            <a:r>
              <a:rPr lang="en-US" dirty="0"/>
              <a:t>For each gene, determine regression coefficients below</a:t>
            </a:r>
          </a:p>
          <a:p>
            <a:r>
              <a:rPr lang="en-US" dirty="0"/>
              <a:t>Hypothesis testing to determine significance of covariates’ effects on gene expression</a:t>
            </a:r>
          </a:p>
          <a:p>
            <a:pPr lvl="1"/>
            <a:r>
              <a:rPr lang="en-US" dirty="0"/>
              <a:t>Genes with p-values below threshold are considered differentially expressed</a:t>
            </a:r>
          </a:p>
        </p:txBody>
      </p:sp>
      <p:pic>
        <p:nvPicPr>
          <p:cNvPr id="5" name="Picture 4" descr="Text&#10;&#10;Description automatically generated with medium confidence">
            <a:extLst>
              <a:ext uri="{FF2B5EF4-FFF2-40B4-BE49-F238E27FC236}">
                <a16:creationId xmlns:a16="http://schemas.microsoft.com/office/drawing/2014/main" id="{3A4369F0-181A-9D5B-936E-DDF9A3E18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782" y="4957691"/>
            <a:ext cx="5193572" cy="1693143"/>
          </a:xfrm>
          <a:prstGeom prst="rect">
            <a:avLst/>
          </a:prstGeom>
        </p:spPr>
      </p:pic>
      <p:pic>
        <p:nvPicPr>
          <p:cNvPr id="7" name="Picture 6" descr="Logo&#10;&#10;Description automatically generated with medium confidence">
            <a:extLst>
              <a:ext uri="{FF2B5EF4-FFF2-40B4-BE49-F238E27FC236}">
                <a16:creationId xmlns:a16="http://schemas.microsoft.com/office/drawing/2014/main" id="{97C89865-AABF-6A5B-7D55-2949AF8E3A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2354" y="5115650"/>
            <a:ext cx="3103601" cy="1377223"/>
          </a:xfrm>
          <a:prstGeom prst="rect">
            <a:avLst/>
          </a:prstGeom>
        </p:spPr>
      </p:pic>
    </p:spTree>
    <p:extLst>
      <p:ext uri="{BB962C8B-B14F-4D97-AF65-F5344CB8AC3E}">
        <p14:creationId xmlns:p14="http://schemas.microsoft.com/office/powerpoint/2010/main" val="1773762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vocative results' boost hopes of antibody treatment for COVID-19 |  Science | AAAS">
            <a:hlinkClick r:id="rId2"/>
            <a:extLst>
              <a:ext uri="{FF2B5EF4-FFF2-40B4-BE49-F238E27FC236}">
                <a16:creationId xmlns:a16="http://schemas.microsoft.com/office/drawing/2014/main" id="{37FFE612-A325-E525-4BF4-436D3DF009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236" y="2775720"/>
            <a:ext cx="3948223" cy="22208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B06464D-05C5-4A8C-4486-E6D46F878ACC}"/>
              </a:ext>
            </a:extLst>
          </p:cNvPr>
          <p:cNvSpPr>
            <a:spLocks noGrp="1"/>
          </p:cNvSpPr>
          <p:nvPr>
            <p:ph type="title"/>
          </p:nvPr>
        </p:nvSpPr>
        <p:spPr/>
        <p:txBody>
          <a:bodyPr/>
          <a:lstStyle/>
          <a:p>
            <a:r>
              <a:rPr lang="en-US" dirty="0"/>
              <a:t>Further Exploration with MAST</a:t>
            </a:r>
          </a:p>
        </p:txBody>
      </p:sp>
      <p:sp>
        <p:nvSpPr>
          <p:cNvPr id="3" name="Content Placeholder 2">
            <a:extLst>
              <a:ext uri="{FF2B5EF4-FFF2-40B4-BE49-F238E27FC236}">
                <a16:creationId xmlns:a16="http://schemas.microsoft.com/office/drawing/2014/main" id="{02ED8C44-4C73-8749-994B-EB007DF0920F}"/>
              </a:ext>
            </a:extLst>
          </p:cNvPr>
          <p:cNvSpPr>
            <a:spLocks noGrp="1"/>
          </p:cNvSpPr>
          <p:nvPr>
            <p:ph idx="1"/>
          </p:nvPr>
        </p:nvSpPr>
        <p:spPr>
          <a:xfrm>
            <a:off x="838200" y="1511727"/>
            <a:ext cx="10515600" cy="4351338"/>
          </a:xfrm>
        </p:spPr>
        <p:txBody>
          <a:bodyPr/>
          <a:lstStyle/>
          <a:p>
            <a:r>
              <a:rPr lang="en-US" dirty="0"/>
              <a:t>Limitation of study: authors aware that patients were on various biologics but did not consider for model </a:t>
            </a:r>
          </a:p>
        </p:txBody>
      </p:sp>
      <p:pic>
        <p:nvPicPr>
          <p:cNvPr id="5" name="Picture 4" descr="A picture containing text, document, screenshot, receipt&#10;&#10;Description automatically generated">
            <a:extLst>
              <a:ext uri="{FF2B5EF4-FFF2-40B4-BE49-F238E27FC236}">
                <a16:creationId xmlns:a16="http://schemas.microsoft.com/office/drawing/2014/main" id="{FE41B3E7-B994-3A96-7FE1-11203ED299EC}"/>
              </a:ext>
            </a:extLst>
          </p:cNvPr>
          <p:cNvPicPr>
            <a:picLocks noChangeAspect="1"/>
          </p:cNvPicPr>
          <p:nvPr/>
        </p:nvPicPr>
        <p:blipFill rotWithShape="1">
          <a:blip r:embed="rId4">
            <a:extLst>
              <a:ext uri="{28A0092B-C50C-407E-A947-70E740481C1C}">
                <a14:useLocalDpi xmlns:a14="http://schemas.microsoft.com/office/drawing/2010/main" val="0"/>
              </a:ext>
            </a:extLst>
          </a:blip>
          <a:srcRect b="30302"/>
          <a:stretch/>
        </p:blipFill>
        <p:spPr>
          <a:xfrm>
            <a:off x="2333241" y="3917699"/>
            <a:ext cx="3071272" cy="2394201"/>
          </a:xfrm>
          <a:prstGeom prst="rect">
            <a:avLst/>
          </a:prstGeom>
        </p:spPr>
      </p:pic>
      <p:pic>
        <p:nvPicPr>
          <p:cNvPr id="1027" name="Picture 3" descr="Provocative results' boost hopes of antibody treatment for COVID-19 |  Science | AAAS">
            <a:extLst>
              <a:ext uri="{FF2B5EF4-FFF2-40B4-BE49-F238E27FC236}">
                <a16:creationId xmlns:a16="http://schemas.microsoft.com/office/drawing/2014/main" id="{0410B3EF-5F78-8E54-FD25-084D07E9F5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10000" y="-4389438"/>
            <a:ext cx="3810000" cy="2133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1A1FDFA-53EB-B1DB-A34D-7217AF366813}"/>
              </a:ext>
            </a:extLst>
          </p:cNvPr>
          <p:cNvSpPr txBox="1"/>
          <p:nvPr/>
        </p:nvSpPr>
        <p:spPr>
          <a:xfrm>
            <a:off x="6349621" y="3592210"/>
            <a:ext cx="4554940" cy="369332"/>
          </a:xfrm>
          <a:prstGeom prst="rect">
            <a:avLst/>
          </a:prstGeom>
          <a:noFill/>
        </p:spPr>
        <p:txBody>
          <a:bodyPr wrap="square">
            <a:spAutoFit/>
          </a:bodyPr>
          <a:lstStyle/>
          <a:p>
            <a:r>
              <a:rPr lang="en-US" sz="1800" i="1" dirty="0">
                <a:effectLst/>
                <a:latin typeface="Advhelvneue"/>
              </a:rPr>
              <a:t>“Expression </a:t>
            </a:r>
            <a:r>
              <a:rPr lang="en-US" sz="1800" dirty="0">
                <a:effectLst/>
                <a:latin typeface="AdvP4C4E74"/>
              </a:rPr>
              <a:t>~ </a:t>
            </a:r>
            <a:r>
              <a:rPr lang="en-US" sz="1800" i="1" dirty="0" err="1">
                <a:effectLst/>
                <a:latin typeface="Advhelvneue"/>
              </a:rPr>
              <a:t>NGenes</a:t>
            </a:r>
            <a:r>
              <a:rPr lang="en-US" sz="1800" i="1" dirty="0">
                <a:effectLst/>
                <a:latin typeface="Advhelvneue"/>
              </a:rPr>
              <a:t> + Layer + </a:t>
            </a:r>
            <a:r>
              <a:rPr lang="en-US" sz="1800" i="1" dirty="0" err="1">
                <a:effectLst/>
                <a:latin typeface="Advhelvneue"/>
              </a:rPr>
              <a:t>DiseaseGroup</a:t>
            </a:r>
            <a:r>
              <a:rPr lang="en-US" sz="1800" i="1" dirty="0">
                <a:effectLst/>
                <a:latin typeface="Advhelvneue"/>
              </a:rPr>
              <a:t>” </a:t>
            </a:r>
            <a:endParaRPr lang="en-US" dirty="0"/>
          </a:p>
        </p:txBody>
      </p:sp>
      <p:sp>
        <p:nvSpPr>
          <p:cNvPr id="9" name="TextBox 8">
            <a:extLst>
              <a:ext uri="{FF2B5EF4-FFF2-40B4-BE49-F238E27FC236}">
                <a16:creationId xmlns:a16="http://schemas.microsoft.com/office/drawing/2014/main" id="{E5160DF7-A142-B877-E041-0FD9549623B2}"/>
              </a:ext>
            </a:extLst>
          </p:cNvPr>
          <p:cNvSpPr txBox="1"/>
          <p:nvPr/>
        </p:nvSpPr>
        <p:spPr>
          <a:xfrm>
            <a:off x="5645159" y="3165680"/>
            <a:ext cx="4554940" cy="369332"/>
          </a:xfrm>
          <a:prstGeom prst="rect">
            <a:avLst/>
          </a:prstGeom>
          <a:noFill/>
        </p:spPr>
        <p:txBody>
          <a:bodyPr wrap="square">
            <a:spAutoFit/>
          </a:bodyPr>
          <a:lstStyle/>
          <a:p>
            <a:pPr marL="285750" indent="-285750">
              <a:buFont typeface="Arial" panose="020B0604020202020204" pitchFamily="34" charset="0"/>
              <a:buChar char="•"/>
            </a:pPr>
            <a:r>
              <a:rPr lang="en-US" dirty="0"/>
              <a:t>Original MAST model used for study:</a:t>
            </a:r>
          </a:p>
        </p:txBody>
      </p:sp>
      <p:sp>
        <p:nvSpPr>
          <p:cNvPr id="10" name="TextBox 9">
            <a:extLst>
              <a:ext uri="{FF2B5EF4-FFF2-40B4-BE49-F238E27FC236}">
                <a16:creationId xmlns:a16="http://schemas.microsoft.com/office/drawing/2014/main" id="{81FE492C-B88D-06D8-B21A-4192652304C0}"/>
              </a:ext>
            </a:extLst>
          </p:cNvPr>
          <p:cNvSpPr txBox="1"/>
          <p:nvPr/>
        </p:nvSpPr>
        <p:spPr>
          <a:xfrm>
            <a:off x="5645159" y="5245333"/>
            <a:ext cx="5013742" cy="646331"/>
          </a:xfrm>
          <a:prstGeom prst="rect">
            <a:avLst/>
          </a:prstGeom>
          <a:noFill/>
        </p:spPr>
        <p:txBody>
          <a:bodyPr wrap="square">
            <a:spAutoFit/>
          </a:bodyPr>
          <a:lstStyle/>
          <a:p>
            <a:pPr marL="285750" indent="-285750">
              <a:buFont typeface="Arial" panose="020B0604020202020204" pitchFamily="34" charset="0"/>
              <a:buChar char="•"/>
            </a:pPr>
            <a:r>
              <a:rPr lang="en-US" dirty="0"/>
              <a:t>Patients’ treatments are detailed in supplementary data. Could add as covariate.</a:t>
            </a:r>
          </a:p>
        </p:txBody>
      </p:sp>
      <p:sp>
        <p:nvSpPr>
          <p:cNvPr id="11" name="TextBox 10">
            <a:extLst>
              <a:ext uri="{FF2B5EF4-FFF2-40B4-BE49-F238E27FC236}">
                <a16:creationId xmlns:a16="http://schemas.microsoft.com/office/drawing/2014/main" id="{95DCB4B0-6724-C73E-9673-2DA6BE4595AD}"/>
              </a:ext>
            </a:extLst>
          </p:cNvPr>
          <p:cNvSpPr txBox="1"/>
          <p:nvPr/>
        </p:nvSpPr>
        <p:spPr>
          <a:xfrm>
            <a:off x="5645159" y="4280272"/>
            <a:ext cx="5409528" cy="646331"/>
          </a:xfrm>
          <a:prstGeom prst="rect">
            <a:avLst/>
          </a:prstGeom>
          <a:noFill/>
        </p:spPr>
        <p:txBody>
          <a:bodyPr wrap="square">
            <a:spAutoFit/>
          </a:bodyPr>
          <a:lstStyle/>
          <a:p>
            <a:pPr marL="285750" indent="-285750">
              <a:buFont typeface="Arial" panose="020B0604020202020204" pitchFamily="34" charset="0"/>
              <a:buChar char="•"/>
            </a:pPr>
            <a:r>
              <a:rPr lang="en-US" dirty="0"/>
              <a:t>Presence or absence of immunotherapies may affect differential expression esp. </a:t>
            </a:r>
            <a:r>
              <a:rPr lang="en-US" dirty="0" err="1"/>
              <a:t>w.r.t.</a:t>
            </a:r>
            <a:r>
              <a:rPr lang="en-US" dirty="0"/>
              <a:t> immune cells.</a:t>
            </a:r>
          </a:p>
        </p:txBody>
      </p:sp>
    </p:spTree>
    <p:extLst>
      <p:ext uri="{BB962C8B-B14F-4D97-AF65-F5344CB8AC3E}">
        <p14:creationId xmlns:p14="http://schemas.microsoft.com/office/powerpoint/2010/main" val="2272053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857E0-4EFA-736F-7C9F-59A4C80672D1}"/>
              </a:ext>
            </a:extLst>
          </p:cNvPr>
          <p:cNvSpPr>
            <a:spLocks noGrp="1"/>
          </p:cNvSpPr>
          <p:nvPr>
            <p:ph type="title"/>
          </p:nvPr>
        </p:nvSpPr>
        <p:spPr/>
        <p:txBody>
          <a:bodyPr/>
          <a:lstStyle/>
          <a:p>
            <a:r>
              <a:rPr lang="en-US" dirty="0"/>
              <a:t>DESeq2</a:t>
            </a:r>
          </a:p>
        </p:txBody>
      </p:sp>
      <p:sp>
        <p:nvSpPr>
          <p:cNvPr id="3" name="Content Placeholder 2">
            <a:extLst>
              <a:ext uri="{FF2B5EF4-FFF2-40B4-BE49-F238E27FC236}">
                <a16:creationId xmlns:a16="http://schemas.microsoft.com/office/drawing/2014/main" id="{02B125AA-2610-1632-65C1-699553B90C30}"/>
              </a:ext>
            </a:extLst>
          </p:cNvPr>
          <p:cNvSpPr>
            <a:spLocks noGrp="1"/>
          </p:cNvSpPr>
          <p:nvPr>
            <p:ph idx="1"/>
          </p:nvPr>
        </p:nvSpPr>
        <p:spPr/>
        <p:txBody>
          <a:bodyPr/>
          <a:lstStyle/>
          <a:p>
            <a:r>
              <a:rPr lang="en-US" dirty="0"/>
              <a:t>Michael Love, Wolfgang Huber, and Simon Anders (2014)</a:t>
            </a:r>
          </a:p>
          <a:p>
            <a:r>
              <a:rPr lang="en-US" dirty="0"/>
              <a:t>Identify differentially expressed genes (DEGs)</a:t>
            </a:r>
          </a:p>
          <a:p>
            <a:r>
              <a:rPr lang="en-US" dirty="0"/>
              <a:t>Generalized linear model (GLM) based on the negative binomial distribution</a:t>
            </a:r>
          </a:p>
        </p:txBody>
      </p:sp>
    </p:spTree>
    <p:extLst>
      <p:ext uri="{BB962C8B-B14F-4D97-AF65-F5344CB8AC3E}">
        <p14:creationId xmlns:p14="http://schemas.microsoft.com/office/powerpoint/2010/main" val="2331975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2164</TotalTime>
  <Words>1483</Words>
  <Application>Microsoft Macintosh PowerPoint</Application>
  <PresentationFormat>Widescreen</PresentationFormat>
  <Paragraphs>118</Paragraphs>
  <Slides>15</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Advhelvneue</vt:lpstr>
      <vt:lpstr>AdvP4C4E74</vt:lpstr>
      <vt:lpstr>ElsevierGulliver</vt:lpstr>
      <vt:lpstr>Söhne</vt:lpstr>
      <vt:lpstr>Arial</vt:lpstr>
      <vt:lpstr>Calibri</vt:lpstr>
      <vt:lpstr>Calibri Light</vt:lpstr>
      <vt:lpstr>Times New Roman</vt:lpstr>
      <vt:lpstr>Office Theme</vt:lpstr>
      <vt:lpstr>The Landscape of Immune Dysregulation in Crohn's Disease Revealed Through Single-Cell Transcriptomic Profiling in the Ileum and Colon by Kong et al.</vt:lpstr>
      <vt:lpstr>Introduction</vt:lpstr>
      <vt:lpstr>Investigating Differential Cell Expression</vt:lpstr>
      <vt:lpstr>PowerPoint Presentation</vt:lpstr>
      <vt:lpstr>Kong’s Conclusion</vt:lpstr>
      <vt:lpstr>Differential Expression with MAST</vt:lpstr>
      <vt:lpstr>MAST – Hurdle Model</vt:lpstr>
      <vt:lpstr>Further Exploration with MAST</vt:lpstr>
      <vt:lpstr>DESeq2</vt:lpstr>
      <vt:lpstr>Key features of DESeq2</vt:lpstr>
      <vt:lpstr>Running DESeq2</vt:lpstr>
      <vt:lpstr>Main findings (Preliminary)</vt:lpstr>
      <vt:lpstr>MAST vs. DESeq2</vt:lpstr>
      <vt:lpstr>Comparative Analysis of DE Tools (Wang et al., 2019)</vt:lpstr>
      <vt:lpstr>Expected Outcomes in Healthy vs. Inflamed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Landscape of Immune Dysregulation in Crohn's Disease Revealed Through Single-Cell Transcriptomic Profiling in the Ileum and Colon by Kong et al.</dc:title>
  <dc:creator>alopes02@student.ubc.ca</dc:creator>
  <cp:lastModifiedBy>schung53@student.ubc.ca</cp:lastModifiedBy>
  <cp:revision>8</cp:revision>
  <dcterms:created xsi:type="dcterms:W3CDTF">2023-04-10T00:25:50Z</dcterms:created>
  <dcterms:modified xsi:type="dcterms:W3CDTF">2023-04-12T00:49:51Z</dcterms:modified>
</cp:coreProperties>
</file>