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4e055c506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4e055c5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0"/>
              </a:spcBef>
              <a:spcAft>
                <a:spcPts val="0"/>
              </a:spcAft>
              <a:buClr>
                <a:schemeClr val="dk2"/>
              </a:buClr>
              <a:buSzPts val="7500"/>
              <a:buChar char="○"/>
              <a:defRPr sz="7500">
                <a:solidFill>
                  <a:schemeClr val="dk2"/>
                </a:solidFill>
              </a:defRPr>
            </a:lvl2pPr>
            <a:lvl3pPr indent="-704850" lvl="2" marL="1371600">
              <a:lnSpc>
                <a:spcPct val="115000"/>
              </a:lnSpc>
              <a:spcBef>
                <a:spcPts val="0"/>
              </a:spcBef>
              <a:spcAft>
                <a:spcPts val="0"/>
              </a:spcAft>
              <a:buClr>
                <a:schemeClr val="dk2"/>
              </a:buClr>
              <a:buSzPts val="7500"/>
              <a:buChar char="■"/>
              <a:defRPr sz="7500">
                <a:solidFill>
                  <a:schemeClr val="dk2"/>
                </a:solidFill>
              </a:defRPr>
            </a:lvl3pPr>
            <a:lvl4pPr indent="-704850" lvl="3" marL="1828800">
              <a:lnSpc>
                <a:spcPct val="115000"/>
              </a:lnSpc>
              <a:spcBef>
                <a:spcPts val="0"/>
              </a:spcBef>
              <a:spcAft>
                <a:spcPts val="0"/>
              </a:spcAft>
              <a:buClr>
                <a:schemeClr val="dk2"/>
              </a:buClr>
              <a:buSzPts val="7500"/>
              <a:buChar char="●"/>
              <a:defRPr sz="7500">
                <a:solidFill>
                  <a:schemeClr val="dk2"/>
                </a:solidFill>
              </a:defRPr>
            </a:lvl4pPr>
            <a:lvl5pPr indent="-704850" lvl="4" marL="2286000">
              <a:lnSpc>
                <a:spcPct val="115000"/>
              </a:lnSpc>
              <a:spcBef>
                <a:spcPts val="0"/>
              </a:spcBef>
              <a:spcAft>
                <a:spcPts val="0"/>
              </a:spcAft>
              <a:buClr>
                <a:schemeClr val="dk2"/>
              </a:buClr>
              <a:buSzPts val="7500"/>
              <a:buChar char="○"/>
              <a:defRPr sz="7500">
                <a:solidFill>
                  <a:schemeClr val="dk2"/>
                </a:solidFill>
              </a:defRPr>
            </a:lvl5pPr>
            <a:lvl6pPr indent="-704850" lvl="5" marL="2743200">
              <a:lnSpc>
                <a:spcPct val="115000"/>
              </a:lnSpc>
              <a:spcBef>
                <a:spcPts val="0"/>
              </a:spcBef>
              <a:spcAft>
                <a:spcPts val="0"/>
              </a:spcAft>
              <a:buClr>
                <a:schemeClr val="dk2"/>
              </a:buClr>
              <a:buSzPts val="7500"/>
              <a:buChar char="■"/>
              <a:defRPr sz="7500">
                <a:solidFill>
                  <a:schemeClr val="dk2"/>
                </a:solidFill>
              </a:defRPr>
            </a:lvl6pPr>
            <a:lvl7pPr indent="-704850" lvl="6" marL="3200400">
              <a:lnSpc>
                <a:spcPct val="115000"/>
              </a:lnSpc>
              <a:spcBef>
                <a:spcPts val="0"/>
              </a:spcBef>
              <a:spcAft>
                <a:spcPts val="0"/>
              </a:spcAft>
              <a:buClr>
                <a:schemeClr val="dk2"/>
              </a:buClr>
              <a:buSzPts val="7500"/>
              <a:buChar char="●"/>
              <a:defRPr sz="7500">
                <a:solidFill>
                  <a:schemeClr val="dk2"/>
                </a:solidFill>
              </a:defRPr>
            </a:lvl7pPr>
            <a:lvl8pPr indent="-704850" lvl="7" marL="3657600">
              <a:lnSpc>
                <a:spcPct val="115000"/>
              </a:lnSpc>
              <a:spcBef>
                <a:spcPts val="0"/>
              </a:spcBef>
              <a:spcAft>
                <a:spcPts val="0"/>
              </a:spcAft>
              <a:buClr>
                <a:schemeClr val="dk2"/>
              </a:buClr>
              <a:buSzPts val="7500"/>
              <a:buChar char="○"/>
              <a:defRPr sz="7500">
                <a:solidFill>
                  <a:schemeClr val="dk2"/>
                </a:solidFill>
              </a:defRPr>
            </a:lvl8pPr>
            <a:lvl9pPr indent="-704850" lvl="8" marL="4114800">
              <a:lnSpc>
                <a:spcPct val="115000"/>
              </a:lnSpc>
              <a:spcBef>
                <a:spcPts val="0"/>
              </a:spcBef>
              <a:spcAft>
                <a:spcPts val="0"/>
              </a:spcAft>
              <a:buClr>
                <a:schemeClr val="dk2"/>
              </a:buClr>
              <a:buSzPts val="7500"/>
              <a:buChar char="■"/>
              <a:defRPr sz="7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png"/><Relationship Id="rId11" Type="http://schemas.openxmlformats.org/officeDocument/2006/relationships/image" Target="../media/image9.png"/><Relationship Id="rId10" Type="http://schemas.openxmlformats.org/officeDocument/2006/relationships/image" Target="../media/image8.png"/><Relationship Id="rId13" Type="http://schemas.openxmlformats.org/officeDocument/2006/relationships/image" Target="../media/image11.png"/><Relationship Id="rId12" Type="http://schemas.openxmlformats.org/officeDocument/2006/relationships/image" Target="../media/image5.png"/><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8.jpg"/><Relationship Id="rId9" Type="http://schemas.openxmlformats.org/officeDocument/2006/relationships/image" Target="../media/image14.png"/><Relationship Id="rId15" Type="http://schemas.openxmlformats.org/officeDocument/2006/relationships/image" Target="../media/image3.png"/><Relationship Id="rId14" Type="http://schemas.openxmlformats.org/officeDocument/2006/relationships/image" Target="../media/image2.png"/><Relationship Id="rId17" Type="http://schemas.openxmlformats.org/officeDocument/2006/relationships/image" Target="../media/image12.png"/><Relationship Id="rId16" Type="http://schemas.openxmlformats.org/officeDocument/2006/relationships/image" Target="../media/image4.png"/><Relationship Id="rId5" Type="http://schemas.openxmlformats.org/officeDocument/2006/relationships/image" Target="../media/image17.jpg"/><Relationship Id="rId19" Type="http://schemas.openxmlformats.org/officeDocument/2006/relationships/image" Target="../media/image10.png"/><Relationship Id="rId6" Type="http://schemas.openxmlformats.org/officeDocument/2006/relationships/image" Target="../media/image7.png"/><Relationship Id="rId18"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2167450" y="18847363"/>
            <a:ext cx="11490300" cy="1034100"/>
          </a:xfrm>
          <a:prstGeom prst="rect">
            <a:avLst/>
          </a:prstGeom>
          <a:solidFill>
            <a:srgbClr val="E7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32167450" y="18814100"/>
            <a:ext cx="11490300" cy="1363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6900">
                <a:latin typeface="Calibri"/>
                <a:ea typeface="Calibri"/>
                <a:cs typeface="Calibri"/>
                <a:sym typeface="Calibri"/>
              </a:rPr>
              <a:t>Thresholding Techniques</a:t>
            </a:r>
            <a:endParaRPr b="1" sz="6900">
              <a:solidFill>
                <a:srgbClr val="00000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56" name="Google Shape;56;p13"/>
          <p:cNvSpPr/>
          <p:nvPr/>
        </p:nvSpPr>
        <p:spPr>
          <a:xfrm>
            <a:off x="0" y="0"/>
            <a:ext cx="43891200" cy="5235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rotWithShape="1">
          <a:blip r:embed="rId3">
            <a:alphaModFix/>
          </a:blip>
          <a:srcRect b="0" l="0" r="0" t="0"/>
          <a:stretch/>
        </p:blipFill>
        <p:spPr>
          <a:xfrm>
            <a:off x="310575" y="236250"/>
            <a:ext cx="19050000" cy="4762500"/>
          </a:xfrm>
          <a:prstGeom prst="rect">
            <a:avLst/>
          </a:prstGeom>
          <a:noFill/>
          <a:ln>
            <a:noFill/>
          </a:ln>
        </p:spPr>
      </p:pic>
      <p:sp>
        <p:nvSpPr>
          <p:cNvPr id="58" name="Google Shape;58;p13"/>
          <p:cNvSpPr/>
          <p:nvPr/>
        </p:nvSpPr>
        <p:spPr>
          <a:xfrm>
            <a:off x="0" y="5235000"/>
            <a:ext cx="43891200" cy="228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21117475" y="482750"/>
            <a:ext cx="20806800" cy="292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900">
                <a:solidFill>
                  <a:schemeClr val="dk1"/>
                </a:solidFill>
                <a:latin typeface="Calibri"/>
                <a:ea typeface="Calibri"/>
                <a:cs typeface="Calibri"/>
                <a:sym typeface="Calibri"/>
              </a:rPr>
              <a:t>Automated Cloud Identification Comparing VGG16 And Google Teachable Machine</a:t>
            </a:r>
            <a:endParaRPr sz="10900"/>
          </a:p>
        </p:txBody>
      </p:sp>
      <p:sp>
        <p:nvSpPr>
          <p:cNvPr id="60" name="Google Shape;60;p13"/>
          <p:cNvSpPr/>
          <p:nvPr/>
        </p:nvSpPr>
        <p:spPr>
          <a:xfrm>
            <a:off x="32165400" y="5685850"/>
            <a:ext cx="11490300" cy="1034100"/>
          </a:xfrm>
          <a:prstGeom prst="rect">
            <a:avLst/>
          </a:prstGeom>
          <a:solidFill>
            <a:srgbClr val="E7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3281350" y="5699850"/>
            <a:ext cx="8558400" cy="1034100"/>
          </a:xfrm>
          <a:prstGeom prst="rect">
            <a:avLst/>
          </a:prstGeom>
          <a:solidFill>
            <a:srgbClr val="E7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13071175" y="5660275"/>
            <a:ext cx="9803700" cy="1034100"/>
          </a:xfrm>
          <a:prstGeom prst="rect">
            <a:avLst/>
          </a:prstGeom>
          <a:solidFill>
            <a:srgbClr val="E7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01825" y="14107850"/>
            <a:ext cx="12370500" cy="1034100"/>
          </a:xfrm>
          <a:prstGeom prst="rect">
            <a:avLst/>
          </a:prstGeom>
          <a:solidFill>
            <a:srgbClr val="E7E6E6"/>
          </a:solidFill>
          <a:ln>
            <a:noFill/>
          </a:ln>
        </p:spPr>
        <p:txBody>
          <a:bodyPr anchorCtr="0" anchor="ctr" bIns="91425" lIns="91425" spcFirstLastPara="1" rIns="91425" wrap="square" tIns="91425">
            <a:noAutofit/>
          </a:bodyPr>
          <a:lstStyle/>
          <a:p>
            <a:pPr indent="0" lvl="0" marL="0" rtl="0" algn="ctr">
              <a:spcBef>
                <a:spcPts val="0"/>
              </a:spcBef>
              <a:spcAft>
                <a:spcPts val="1000"/>
              </a:spcAft>
              <a:buClr>
                <a:srgbClr val="000000"/>
              </a:buClr>
              <a:buFont typeface="Arial"/>
              <a:buNone/>
            </a:pPr>
            <a:r>
              <a:rPr b="1" lang="en" sz="6900">
                <a:solidFill>
                  <a:srgbClr val="000000"/>
                </a:solidFill>
                <a:latin typeface="Calibri"/>
                <a:ea typeface="Calibri"/>
                <a:cs typeface="Calibri"/>
                <a:sym typeface="Calibri"/>
              </a:rPr>
              <a:t>Tools &amp; Data</a:t>
            </a:r>
            <a:endParaRPr sz="6900"/>
          </a:p>
        </p:txBody>
      </p:sp>
      <p:sp>
        <p:nvSpPr>
          <p:cNvPr id="64" name="Google Shape;64;p13"/>
          <p:cNvSpPr/>
          <p:nvPr/>
        </p:nvSpPr>
        <p:spPr>
          <a:xfrm>
            <a:off x="310575" y="5699850"/>
            <a:ext cx="12370500" cy="1034100"/>
          </a:xfrm>
          <a:prstGeom prst="rect">
            <a:avLst/>
          </a:prstGeom>
          <a:solidFill>
            <a:srgbClr val="E7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nvSpPr>
        <p:spPr>
          <a:xfrm>
            <a:off x="302125" y="14107850"/>
            <a:ext cx="12370500" cy="120843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1000"/>
              </a:spcAft>
              <a:buNone/>
            </a:pPr>
            <a:r>
              <a:t/>
            </a:r>
            <a:endParaRPr sz="2500">
              <a:solidFill>
                <a:srgbClr val="000000"/>
              </a:solidFill>
            </a:endParaRPr>
          </a:p>
        </p:txBody>
      </p:sp>
      <p:sp>
        <p:nvSpPr>
          <p:cNvPr id="66" name="Google Shape;66;p13"/>
          <p:cNvSpPr txBox="1"/>
          <p:nvPr/>
        </p:nvSpPr>
        <p:spPr>
          <a:xfrm>
            <a:off x="310575" y="5705375"/>
            <a:ext cx="12370500" cy="80958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6800">
                <a:solidFill>
                  <a:srgbClr val="000000"/>
                </a:solidFill>
                <a:latin typeface="Calibri"/>
                <a:ea typeface="Calibri"/>
                <a:cs typeface="Calibri"/>
                <a:sym typeface="Calibri"/>
              </a:rPr>
              <a:t>Introduction</a:t>
            </a:r>
            <a:endParaRPr sz="6800"/>
          </a:p>
          <a:p>
            <a:pPr indent="0" lvl="0" marL="0" marR="0" rtl="0" algn="l">
              <a:lnSpc>
                <a:spcPct val="110000"/>
              </a:lnSpc>
              <a:spcBef>
                <a:spcPts val="0"/>
              </a:spcBef>
              <a:spcAft>
                <a:spcPts val="0"/>
              </a:spcAft>
              <a:buNone/>
            </a:pPr>
            <a:r>
              <a:rPr lang="en" sz="3900">
                <a:solidFill>
                  <a:srgbClr val="000000"/>
                </a:solidFill>
                <a:latin typeface="Calibri"/>
                <a:ea typeface="Calibri"/>
                <a:cs typeface="Calibri"/>
                <a:sym typeface="Calibri"/>
              </a:rPr>
              <a:t>The foundation of all machine learning models boils down to the data used to train it. In order to optimize the performance of said models, the data used for training should be properly cleaned</a:t>
            </a:r>
            <a:r>
              <a:rPr baseline="30000" lang="en" sz="3900">
                <a:solidFill>
                  <a:srgbClr val="000000"/>
                </a:solidFill>
                <a:latin typeface="Calibri"/>
                <a:ea typeface="Calibri"/>
                <a:cs typeface="Calibri"/>
                <a:sym typeface="Calibri"/>
              </a:rPr>
              <a:t>[1]</a:t>
            </a:r>
            <a:r>
              <a:rPr lang="en" sz="3900">
                <a:solidFill>
                  <a:srgbClr val="000000"/>
                </a:solidFill>
                <a:latin typeface="Calibri"/>
                <a:ea typeface="Calibri"/>
                <a:cs typeface="Calibri"/>
                <a:sym typeface="Calibri"/>
              </a:rPr>
              <a:t>. For NASA’s GLOBE Cloud, a civilian-submitted image database, certain images contain things such as obstructions or were non-cloud images. In order to have proper data that will be used for training of models such as classification models</a:t>
            </a:r>
            <a:r>
              <a:rPr baseline="30000" lang="en" sz="3900">
                <a:solidFill>
                  <a:srgbClr val="000000"/>
                </a:solidFill>
                <a:latin typeface="Calibri"/>
                <a:ea typeface="Calibri"/>
                <a:cs typeface="Calibri"/>
                <a:sym typeface="Calibri"/>
              </a:rPr>
              <a:t>[2]</a:t>
            </a:r>
            <a:r>
              <a:rPr lang="en" sz="3900">
                <a:solidFill>
                  <a:srgbClr val="000000"/>
                </a:solidFill>
                <a:latin typeface="Calibri"/>
                <a:ea typeface="Calibri"/>
                <a:cs typeface="Calibri"/>
                <a:sym typeface="Calibri"/>
              </a:rPr>
              <a:t>, we need to separate images that do not meet the standard for ideal training into ready images for training and flagged images that should not be used using 50% obstruction as our baseline</a:t>
            </a:r>
            <a:r>
              <a:rPr lang="en" sz="3900">
                <a:latin typeface="Calibri"/>
                <a:ea typeface="Calibri"/>
                <a:cs typeface="Calibri"/>
                <a:sym typeface="Calibri"/>
              </a:rPr>
              <a:t>.</a:t>
            </a:r>
            <a:endParaRPr sz="3900">
              <a:solidFill>
                <a:srgbClr val="000000"/>
              </a:solidFill>
              <a:latin typeface="Calibri"/>
              <a:ea typeface="Calibri"/>
              <a:cs typeface="Calibri"/>
              <a:sym typeface="Calibri"/>
            </a:endParaRPr>
          </a:p>
        </p:txBody>
      </p:sp>
      <p:sp>
        <p:nvSpPr>
          <p:cNvPr id="67" name="Google Shape;67;p13"/>
          <p:cNvSpPr/>
          <p:nvPr/>
        </p:nvSpPr>
        <p:spPr>
          <a:xfrm>
            <a:off x="301825" y="26420750"/>
            <a:ext cx="12370500" cy="1034100"/>
          </a:xfrm>
          <a:prstGeom prst="rect">
            <a:avLst/>
          </a:prstGeom>
          <a:solidFill>
            <a:srgbClr val="E7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txBox="1"/>
          <p:nvPr/>
        </p:nvSpPr>
        <p:spPr>
          <a:xfrm>
            <a:off x="310575" y="26412375"/>
            <a:ext cx="12370500" cy="60282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6900">
                <a:solidFill>
                  <a:srgbClr val="000000"/>
                </a:solidFill>
                <a:latin typeface="Calibri"/>
                <a:ea typeface="Calibri"/>
                <a:cs typeface="Calibri"/>
                <a:sym typeface="Calibri"/>
              </a:rPr>
              <a:t>Literature</a:t>
            </a:r>
            <a:endParaRPr sz="6900">
              <a:solidFill>
                <a:srgbClr val="000000"/>
              </a:solidFill>
              <a:latin typeface="Calibri"/>
              <a:ea typeface="Calibri"/>
              <a:cs typeface="Calibri"/>
              <a:sym typeface="Calibri"/>
            </a:endParaRPr>
          </a:p>
          <a:p>
            <a:pPr indent="0" lvl="0" marL="0" rtl="0" algn="l">
              <a:spcBef>
                <a:spcPts val="0"/>
              </a:spcBef>
              <a:spcAft>
                <a:spcPts val="0"/>
              </a:spcAft>
              <a:buNone/>
            </a:pPr>
            <a:r>
              <a:t/>
            </a:r>
            <a:endParaRPr b="1" sz="3600">
              <a:solidFill>
                <a:srgbClr val="000000"/>
              </a:solidFill>
              <a:latin typeface="Calibri"/>
              <a:ea typeface="Calibri"/>
              <a:cs typeface="Calibri"/>
              <a:sym typeface="Calibri"/>
            </a:endParaRPr>
          </a:p>
        </p:txBody>
      </p:sp>
      <p:sp>
        <p:nvSpPr>
          <p:cNvPr id="69" name="Google Shape;69;p13"/>
          <p:cNvSpPr txBox="1"/>
          <p:nvPr/>
        </p:nvSpPr>
        <p:spPr>
          <a:xfrm>
            <a:off x="32165325" y="5741350"/>
            <a:ext cx="11490300" cy="267543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6900">
                <a:latin typeface="Calibri"/>
                <a:ea typeface="Calibri"/>
                <a:cs typeface="Calibri"/>
                <a:sym typeface="Calibri"/>
              </a:rPr>
              <a:t>Anthony’s Current Work</a:t>
            </a:r>
            <a:endParaRPr b="1" sz="6900">
              <a:solidFill>
                <a:srgbClr val="000000"/>
              </a:solidFill>
              <a:latin typeface="Calibri"/>
              <a:ea typeface="Calibri"/>
              <a:cs typeface="Calibri"/>
              <a:sym typeface="Calibri"/>
            </a:endParaRPr>
          </a:p>
          <a:p>
            <a:pPr indent="0" lvl="0" marL="0" marR="0" rtl="0" algn="l">
              <a:lnSpc>
                <a:spcPct val="110000"/>
              </a:lnSpc>
              <a:spcBef>
                <a:spcPts val="0"/>
              </a:spcBef>
              <a:spcAft>
                <a:spcPts val="0"/>
              </a:spcAft>
              <a:buNone/>
            </a:pPr>
            <a:r>
              <a:t/>
            </a:r>
            <a:endParaRPr sz="4000">
              <a:solidFill>
                <a:srgbClr val="000000"/>
              </a:solidFill>
              <a:latin typeface="Calibri"/>
              <a:ea typeface="Calibri"/>
              <a:cs typeface="Calibri"/>
              <a:sym typeface="Calibri"/>
            </a:endParaRPr>
          </a:p>
        </p:txBody>
      </p:sp>
      <p:sp>
        <p:nvSpPr>
          <p:cNvPr id="70" name="Google Shape;70;p13"/>
          <p:cNvSpPr txBox="1"/>
          <p:nvPr/>
        </p:nvSpPr>
        <p:spPr>
          <a:xfrm>
            <a:off x="23281175" y="5699750"/>
            <a:ext cx="8558400" cy="267543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4950" wrap="square" tIns="45700">
            <a:noAutofit/>
          </a:bodyPr>
          <a:lstStyle/>
          <a:p>
            <a:pPr indent="0" lvl="0" marL="0" marR="0" rtl="0" algn="ctr">
              <a:spcBef>
                <a:spcPts val="0"/>
              </a:spcBef>
              <a:spcAft>
                <a:spcPts val="0"/>
              </a:spcAft>
              <a:buNone/>
            </a:pPr>
            <a:r>
              <a:rPr b="1" lang="en" sz="6900">
                <a:solidFill>
                  <a:srgbClr val="000000"/>
                </a:solidFill>
                <a:latin typeface="Calibri"/>
                <a:ea typeface="Calibri"/>
                <a:cs typeface="Calibri"/>
                <a:sym typeface="Calibri"/>
              </a:rPr>
              <a:t>Discussion</a:t>
            </a:r>
            <a:endParaRPr sz="6900"/>
          </a:p>
          <a:p>
            <a:pPr indent="457200" lvl="0" marL="0" marR="0" rtl="0" algn="l">
              <a:lnSpc>
                <a:spcPct val="110000"/>
              </a:lnSpc>
              <a:spcBef>
                <a:spcPts val="0"/>
              </a:spcBef>
              <a:spcAft>
                <a:spcPts val="0"/>
              </a:spcAft>
              <a:buNone/>
            </a:pPr>
            <a:r>
              <a:rPr lang="en" sz="3900">
                <a:solidFill>
                  <a:srgbClr val="000000"/>
                </a:solidFill>
                <a:latin typeface="Calibri"/>
                <a:ea typeface="Calibri"/>
                <a:cs typeface="Calibri"/>
                <a:sym typeface="Calibri"/>
              </a:rPr>
              <a:t>After looking at Figure 2 and Figure 3, we can see that the overall accuracy of the Teachable Machine model (83.</a:t>
            </a:r>
            <a:r>
              <a:rPr lang="en" sz="3900">
                <a:solidFill>
                  <a:srgbClr val="000000"/>
                </a:solidFill>
                <a:latin typeface="Calibri"/>
                <a:ea typeface="Calibri"/>
                <a:cs typeface="Calibri"/>
                <a:sym typeface="Calibri"/>
              </a:rPr>
              <a:t>5</a:t>
            </a:r>
            <a:r>
              <a:rPr lang="en" sz="3900">
                <a:solidFill>
                  <a:srgbClr val="000000"/>
                </a:solidFill>
                <a:latin typeface="Calibri"/>
                <a:ea typeface="Calibri"/>
                <a:cs typeface="Calibri"/>
                <a:sym typeface="Calibri"/>
              </a:rPr>
              <a:t>%) is not same as the model using VGG16 (~50%). Since we used the same data set to train and test both models, it’s reasonable to assume that both models would perform somewhat equally, that’s not the case.  </a:t>
            </a:r>
            <a:endParaRPr sz="3900">
              <a:solidFill>
                <a:srgbClr val="000000"/>
              </a:solidFill>
              <a:latin typeface="Calibri"/>
              <a:ea typeface="Calibri"/>
              <a:cs typeface="Calibri"/>
              <a:sym typeface="Calibri"/>
            </a:endParaRPr>
          </a:p>
          <a:p>
            <a:pPr indent="0" lvl="0" marL="0" marR="0" rtl="0" algn="l">
              <a:lnSpc>
                <a:spcPct val="110000"/>
              </a:lnSpc>
              <a:spcBef>
                <a:spcPts val="0"/>
              </a:spcBef>
              <a:spcAft>
                <a:spcPts val="0"/>
              </a:spcAft>
              <a:buNone/>
            </a:pPr>
            <a:r>
              <a:rPr lang="en" sz="3900">
                <a:solidFill>
                  <a:srgbClr val="000000"/>
                </a:solidFill>
                <a:latin typeface="Calibri"/>
                <a:ea typeface="Calibri"/>
                <a:cs typeface="Calibri"/>
                <a:sym typeface="Calibri"/>
              </a:rPr>
              <a:t>	It should be noted that the VGG16 model had only 5 epochs of training while the Teachable Machine model had 50 epochs of training. An epoch is a full training process of a version of the model being trained. Each epoch is made up of a number of steps. Generally, more epochs  and more steps per epoch usually results in more accurate measurements.</a:t>
            </a:r>
            <a:endParaRPr sz="3900">
              <a:latin typeface="Calibri"/>
              <a:ea typeface="Calibri"/>
              <a:cs typeface="Calibri"/>
              <a:sym typeface="Calibri"/>
            </a:endParaRPr>
          </a:p>
          <a:p>
            <a:pPr indent="457200" lvl="0" marL="0" rtl="0" algn="l">
              <a:spcBef>
                <a:spcPts val="0"/>
              </a:spcBef>
              <a:spcAft>
                <a:spcPts val="0"/>
              </a:spcAft>
              <a:buNone/>
            </a:pPr>
            <a:r>
              <a:rPr lang="en" sz="3900">
                <a:solidFill>
                  <a:srgbClr val="000000"/>
                </a:solidFill>
                <a:latin typeface="Calibri"/>
                <a:ea typeface="Calibri"/>
                <a:cs typeface="Calibri"/>
                <a:sym typeface="Calibri"/>
              </a:rPr>
              <a:t>Our research question and overarching goal was to determine whether we could create an automated system to flag cloud images that we determined to be unfit to be used for future incorporation in machine learning systems.</a:t>
            </a:r>
            <a:endParaRPr sz="3900">
              <a:solidFill>
                <a:srgbClr val="000000"/>
              </a:solidFill>
              <a:latin typeface="Calibri"/>
              <a:ea typeface="Calibri"/>
              <a:cs typeface="Calibri"/>
              <a:sym typeface="Calibri"/>
            </a:endParaRPr>
          </a:p>
          <a:p>
            <a:pPr indent="457200" lvl="0" marL="0" rtl="0" algn="l">
              <a:spcBef>
                <a:spcPts val="0"/>
              </a:spcBef>
              <a:spcAft>
                <a:spcPts val="0"/>
              </a:spcAft>
              <a:buNone/>
            </a:pPr>
            <a:r>
              <a:rPr lang="en" sz="3900">
                <a:solidFill>
                  <a:srgbClr val="000000"/>
                </a:solidFill>
                <a:latin typeface="Calibri"/>
                <a:ea typeface="Calibri"/>
                <a:cs typeface="Calibri"/>
                <a:sym typeface="Calibri"/>
              </a:rPr>
              <a:t>One of the things that is important to note about our VGG16 results is that, despite the model recognizing all of our testing data as Ready, the prediction values of the model, which cannot be shown by the confusion matrix, do change. The two confidence values hover around 45% (confidence that the image is Flagged) and 55% (confidence that the image is Ready), with a variance of around ±2%.	</a:t>
            </a:r>
            <a:endParaRPr sz="3900">
              <a:solidFill>
                <a:srgbClr val="000000"/>
              </a:solidFill>
              <a:latin typeface="Calibri"/>
              <a:ea typeface="Calibri"/>
              <a:cs typeface="Calibri"/>
              <a:sym typeface="Calibri"/>
            </a:endParaRPr>
          </a:p>
          <a:p>
            <a:pPr indent="457200" lvl="0" marL="0" rtl="0" algn="l">
              <a:spcBef>
                <a:spcPts val="0"/>
              </a:spcBef>
              <a:spcAft>
                <a:spcPts val="0"/>
              </a:spcAft>
              <a:buNone/>
            </a:pPr>
            <a:r>
              <a:rPr lang="en" sz="3900">
                <a:solidFill>
                  <a:srgbClr val="000000"/>
                </a:solidFill>
                <a:latin typeface="Calibri"/>
                <a:ea typeface="Calibri"/>
                <a:cs typeface="Calibri"/>
                <a:sym typeface="Calibri"/>
              </a:rPr>
              <a:t>Overall, we would hold off on deploying our VGG16 model for data cleaning as the output would not filter the dataset. If you want a very basic form of data cleaning, you could use the Teachable Machine, but we don’t recommend using any of them</a:t>
            </a:r>
            <a:r>
              <a:rPr lang="en" sz="3900">
                <a:latin typeface="Calibri"/>
                <a:ea typeface="Calibri"/>
                <a:cs typeface="Calibri"/>
                <a:sym typeface="Calibri"/>
              </a:rPr>
              <a:t>.</a:t>
            </a:r>
            <a:endParaRPr sz="3900">
              <a:solidFill>
                <a:srgbClr val="000000"/>
              </a:solidFill>
              <a:latin typeface="Calibri"/>
              <a:ea typeface="Calibri"/>
              <a:cs typeface="Calibri"/>
              <a:sym typeface="Calibri"/>
            </a:endParaRPr>
          </a:p>
        </p:txBody>
      </p:sp>
      <p:sp>
        <p:nvSpPr>
          <p:cNvPr id="71" name="Google Shape;71;p13"/>
          <p:cNvSpPr txBox="1"/>
          <p:nvPr/>
        </p:nvSpPr>
        <p:spPr>
          <a:xfrm>
            <a:off x="13863175" y="16414025"/>
            <a:ext cx="88107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000"/>
              </a:spcAft>
              <a:buNone/>
            </a:pPr>
            <a:r>
              <a:rPr lang="en" sz="3200">
                <a:latin typeface="Calibri"/>
                <a:ea typeface="Calibri"/>
                <a:cs typeface="Calibri"/>
                <a:sym typeface="Calibri"/>
              </a:rPr>
              <a:t>In order to have some kind of baseline to assess our VGG16 model’s performance, we made a teachable machine to compare to. The same sets of training and testing data was used. Metrics calculated by dividing the number of images classified by the total number of images actually in that category.</a:t>
            </a:r>
            <a:endParaRPr sz="3200">
              <a:latin typeface="Calibri"/>
              <a:ea typeface="Calibri"/>
              <a:cs typeface="Calibri"/>
              <a:sym typeface="Calibri"/>
            </a:endParaRPr>
          </a:p>
        </p:txBody>
      </p:sp>
      <p:sp>
        <p:nvSpPr>
          <p:cNvPr id="72" name="Google Shape;72;p13"/>
          <p:cNvSpPr txBox="1"/>
          <p:nvPr/>
        </p:nvSpPr>
        <p:spPr>
          <a:xfrm>
            <a:off x="399975" y="15141850"/>
            <a:ext cx="12370500" cy="5797800"/>
          </a:xfrm>
          <a:prstGeom prst="rect">
            <a:avLst/>
          </a:prstGeom>
          <a:noFill/>
          <a:ln>
            <a:noFill/>
          </a:ln>
        </p:spPr>
        <p:txBody>
          <a:bodyPr anchorCtr="0" anchor="t" bIns="91425" lIns="91425" spcFirstLastPara="1" rIns="91425" wrap="square" tIns="91425">
            <a:spAutoFit/>
          </a:bodyPr>
          <a:lstStyle/>
          <a:p>
            <a:pPr indent="-482600" lvl="0" marL="457200" rtl="0" algn="l">
              <a:lnSpc>
                <a:spcPct val="110000"/>
              </a:lnSpc>
              <a:spcBef>
                <a:spcPts val="0"/>
              </a:spcBef>
              <a:spcAft>
                <a:spcPts val="0"/>
              </a:spcAft>
              <a:buClr>
                <a:srgbClr val="000000"/>
              </a:buClr>
              <a:buSzPts val="4000"/>
              <a:buFont typeface="Calibri"/>
              <a:buChar char="●"/>
            </a:pPr>
            <a:r>
              <a:rPr lang="en" sz="4000">
                <a:solidFill>
                  <a:srgbClr val="000000"/>
                </a:solidFill>
                <a:latin typeface="Calibri"/>
                <a:ea typeface="Calibri"/>
                <a:cs typeface="Calibri"/>
                <a:sym typeface="Calibri"/>
              </a:rPr>
              <a:t>VGG-16: A type of Neural Network architecture that is used to create a supervised machine learning model.</a:t>
            </a:r>
            <a:endParaRPr sz="4000">
              <a:solidFill>
                <a:srgbClr val="000000"/>
              </a:solidFill>
              <a:latin typeface="Calibri"/>
              <a:ea typeface="Calibri"/>
              <a:cs typeface="Calibri"/>
              <a:sym typeface="Calibri"/>
            </a:endParaRPr>
          </a:p>
          <a:p>
            <a:pPr indent="-482600" lvl="0" marL="457200" rtl="0" algn="l">
              <a:lnSpc>
                <a:spcPct val="110000"/>
              </a:lnSpc>
              <a:spcBef>
                <a:spcPts val="1000"/>
              </a:spcBef>
              <a:spcAft>
                <a:spcPts val="0"/>
              </a:spcAft>
              <a:buClr>
                <a:srgbClr val="000000"/>
              </a:buClr>
              <a:buSzPts val="4000"/>
              <a:buFont typeface="Calibri"/>
              <a:buChar char="●"/>
            </a:pPr>
            <a:r>
              <a:rPr lang="en" sz="4000">
                <a:solidFill>
                  <a:srgbClr val="000000"/>
                </a:solidFill>
                <a:latin typeface="Calibri"/>
                <a:ea typeface="Calibri"/>
                <a:cs typeface="Calibri"/>
                <a:sym typeface="Calibri"/>
              </a:rPr>
              <a:t>Google Teachable Machine: a web-based, supervised machine learning model that uses a provided dataset of images	</a:t>
            </a:r>
            <a:endParaRPr sz="4000">
              <a:solidFill>
                <a:srgbClr val="000000"/>
              </a:solidFill>
              <a:latin typeface="Calibri"/>
              <a:ea typeface="Calibri"/>
              <a:cs typeface="Calibri"/>
              <a:sym typeface="Calibri"/>
            </a:endParaRPr>
          </a:p>
          <a:p>
            <a:pPr indent="-482600" lvl="0" marL="457200" rtl="0" algn="l">
              <a:lnSpc>
                <a:spcPct val="110000"/>
              </a:lnSpc>
              <a:spcBef>
                <a:spcPts val="1000"/>
              </a:spcBef>
              <a:spcAft>
                <a:spcPts val="1000"/>
              </a:spcAft>
              <a:buClr>
                <a:srgbClr val="000000"/>
              </a:buClr>
              <a:buSzPts val="4000"/>
              <a:buFont typeface="Calibri"/>
              <a:buChar char="●"/>
            </a:pPr>
            <a:r>
              <a:rPr lang="en" sz="4000">
                <a:solidFill>
                  <a:srgbClr val="000000"/>
                </a:solidFill>
                <a:latin typeface="Calibri"/>
                <a:ea typeface="Calibri"/>
                <a:cs typeface="Calibri"/>
                <a:sym typeface="Calibri"/>
              </a:rPr>
              <a:t>NASA GLOBE Cloud: An observer-based cloud dataset of cloud images with associated information such as time and location. Images are collected by citizen scientists. </a:t>
            </a:r>
            <a:endParaRPr sz="4000">
              <a:latin typeface="Calibri"/>
              <a:ea typeface="Calibri"/>
              <a:cs typeface="Calibri"/>
              <a:sym typeface="Calibri"/>
            </a:endParaRPr>
          </a:p>
        </p:txBody>
      </p:sp>
      <p:sp>
        <p:nvSpPr>
          <p:cNvPr id="73" name="Google Shape;73;p13"/>
          <p:cNvSpPr txBox="1"/>
          <p:nvPr/>
        </p:nvSpPr>
        <p:spPr>
          <a:xfrm>
            <a:off x="30548844" y="17011445"/>
            <a:ext cx="4879500" cy="8235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Clr>
                <a:srgbClr val="000000"/>
              </a:buClr>
              <a:buSzPts val="1100"/>
              <a:buFont typeface="Arial"/>
              <a:buNone/>
            </a:pPr>
            <a:r>
              <a:rPr lang="en" sz="2500">
                <a:solidFill>
                  <a:srgbClr val="000000"/>
                </a:solidFill>
                <a:latin typeface="Calibri"/>
                <a:ea typeface="Calibri"/>
                <a:cs typeface="Calibri"/>
                <a:sym typeface="Calibri"/>
              </a:rPr>
              <a:t> </a:t>
            </a:r>
            <a:endParaRPr sz="2500">
              <a:solidFill>
                <a:srgbClr val="000000"/>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74" name="Google Shape;74;p13"/>
          <p:cNvPicPr preferRelativeResize="0"/>
          <p:nvPr/>
        </p:nvPicPr>
        <p:blipFill>
          <a:blip r:embed="rId4">
            <a:alphaModFix/>
          </a:blip>
          <a:stretch>
            <a:fillRect/>
          </a:stretch>
        </p:blipFill>
        <p:spPr>
          <a:xfrm>
            <a:off x="6685198" y="21309583"/>
            <a:ext cx="5691162" cy="3366804"/>
          </a:xfrm>
          <a:prstGeom prst="rect">
            <a:avLst/>
          </a:prstGeom>
          <a:noFill/>
          <a:ln cap="flat" cmpd="sng" w="9525">
            <a:solidFill>
              <a:schemeClr val="dk1"/>
            </a:solidFill>
            <a:prstDash val="solid"/>
            <a:round/>
            <a:headEnd len="sm" w="sm" type="none"/>
            <a:tailEnd len="sm" w="sm" type="none"/>
          </a:ln>
        </p:spPr>
      </p:pic>
      <p:sp>
        <p:nvSpPr>
          <p:cNvPr id="75" name="Google Shape;75;p13"/>
          <p:cNvSpPr txBox="1"/>
          <p:nvPr/>
        </p:nvSpPr>
        <p:spPr>
          <a:xfrm>
            <a:off x="547923" y="24676400"/>
            <a:ext cx="1155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Calibri"/>
                <a:ea typeface="Calibri"/>
                <a:cs typeface="Calibri"/>
                <a:sym typeface="Calibri"/>
              </a:rPr>
              <a:t>Figure 1. </a:t>
            </a:r>
            <a:r>
              <a:rPr lang="en" sz="2800">
                <a:latin typeface="Calibri"/>
                <a:ea typeface="Calibri"/>
                <a:cs typeface="Calibri"/>
                <a:sym typeface="Calibri"/>
              </a:rPr>
              <a:t>Left: an example of a flagged image where there was &gt;50% obstruction. Right: </a:t>
            </a:r>
            <a:r>
              <a:rPr lang="en" sz="2800">
                <a:solidFill>
                  <a:srgbClr val="000000"/>
                </a:solidFill>
                <a:latin typeface="Calibri"/>
                <a:ea typeface="Calibri"/>
                <a:cs typeface="Calibri"/>
                <a:sym typeface="Calibri"/>
              </a:rPr>
              <a:t>bn example of an image with minimal obstruction that we would’ve used for training </a:t>
            </a:r>
            <a:endParaRPr sz="2800">
              <a:solidFill>
                <a:srgbClr val="000000"/>
              </a:solidFill>
              <a:latin typeface="Calibri"/>
              <a:ea typeface="Calibri"/>
              <a:cs typeface="Calibri"/>
              <a:sym typeface="Calibri"/>
            </a:endParaRPr>
          </a:p>
          <a:p>
            <a:pPr indent="0" lvl="0" marL="0" rtl="0" algn="l">
              <a:spcBef>
                <a:spcPts val="0"/>
              </a:spcBef>
              <a:spcAft>
                <a:spcPts val="0"/>
              </a:spcAft>
              <a:buNone/>
            </a:pPr>
            <a:r>
              <a:rPr lang="en" sz="2800">
                <a:latin typeface="Calibri"/>
                <a:ea typeface="Calibri"/>
                <a:cs typeface="Calibri"/>
                <a:sym typeface="Calibri"/>
              </a:rPr>
              <a:t> </a:t>
            </a:r>
            <a:endParaRPr sz="2800">
              <a:latin typeface="Calibri"/>
              <a:ea typeface="Calibri"/>
              <a:cs typeface="Calibri"/>
              <a:sym typeface="Calibri"/>
            </a:endParaRPr>
          </a:p>
        </p:txBody>
      </p:sp>
      <p:pic>
        <p:nvPicPr>
          <p:cNvPr id="76" name="Google Shape;76;p13"/>
          <p:cNvPicPr preferRelativeResize="0"/>
          <p:nvPr/>
        </p:nvPicPr>
        <p:blipFill>
          <a:blip r:embed="rId5">
            <a:alphaModFix/>
          </a:blip>
          <a:stretch>
            <a:fillRect/>
          </a:stretch>
        </p:blipFill>
        <p:spPr>
          <a:xfrm>
            <a:off x="524770" y="21309573"/>
            <a:ext cx="5843267" cy="3366804"/>
          </a:xfrm>
          <a:prstGeom prst="rect">
            <a:avLst/>
          </a:prstGeom>
          <a:noFill/>
          <a:ln cap="flat" cmpd="sng" w="9525">
            <a:solidFill>
              <a:schemeClr val="dk1"/>
            </a:solidFill>
            <a:prstDash val="solid"/>
            <a:round/>
            <a:headEnd len="sm" w="sm" type="none"/>
            <a:tailEnd len="sm" w="sm" type="none"/>
          </a:ln>
        </p:spPr>
      </p:pic>
      <p:sp>
        <p:nvSpPr>
          <p:cNvPr id="77" name="Google Shape;77;p13"/>
          <p:cNvSpPr txBox="1"/>
          <p:nvPr/>
        </p:nvSpPr>
        <p:spPr>
          <a:xfrm>
            <a:off x="13863163" y="29841513"/>
            <a:ext cx="7748400" cy="24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Calibri"/>
                <a:ea typeface="Calibri"/>
                <a:cs typeface="Calibri"/>
                <a:sym typeface="Calibri"/>
              </a:rPr>
              <a:t>Teachable Machine Performance</a:t>
            </a:r>
            <a:endParaRPr b="1" sz="3500">
              <a:solidFill>
                <a:schemeClr val="dk1"/>
              </a:solidFill>
              <a:latin typeface="Calibri"/>
              <a:ea typeface="Calibri"/>
              <a:cs typeface="Calibri"/>
              <a:sym typeface="Calibri"/>
            </a:endParaRPr>
          </a:p>
          <a:p>
            <a:pPr indent="-450850" lvl="0" marL="457200" rtl="0" algn="l">
              <a:spcBef>
                <a:spcPts val="1000"/>
              </a:spcBef>
              <a:spcAft>
                <a:spcPts val="0"/>
              </a:spcAft>
              <a:buClr>
                <a:schemeClr val="dk1"/>
              </a:buClr>
              <a:buSzPts val="3500"/>
              <a:buFont typeface="Calibri"/>
              <a:buChar char="●"/>
            </a:pPr>
            <a:r>
              <a:rPr lang="en" sz="3500">
                <a:solidFill>
                  <a:schemeClr val="dk1"/>
                </a:solidFill>
                <a:latin typeface="Calibri"/>
                <a:ea typeface="Calibri"/>
                <a:cs typeface="Calibri"/>
                <a:sym typeface="Calibri"/>
              </a:rPr>
              <a:t>Flagged Accuracy: 83% </a:t>
            </a:r>
            <a:endParaRPr sz="3500">
              <a:solidFill>
                <a:schemeClr val="dk1"/>
              </a:solidFill>
              <a:latin typeface="Calibri"/>
              <a:ea typeface="Calibri"/>
              <a:cs typeface="Calibri"/>
              <a:sym typeface="Calibri"/>
            </a:endParaRPr>
          </a:p>
          <a:p>
            <a:pPr indent="-450850" lvl="0" marL="457200" rtl="0" algn="l">
              <a:spcBef>
                <a:spcPts val="0"/>
              </a:spcBef>
              <a:spcAft>
                <a:spcPts val="0"/>
              </a:spcAft>
              <a:buClr>
                <a:schemeClr val="dk1"/>
              </a:buClr>
              <a:buSzPts val="3500"/>
              <a:buFont typeface="Calibri"/>
              <a:buChar char="●"/>
            </a:pPr>
            <a:r>
              <a:rPr lang="en" sz="3500">
                <a:solidFill>
                  <a:schemeClr val="dk1"/>
                </a:solidFill>
                <a:latin typeface="Calibri"/>
                <a:ea typeface="Calibri"/>
                <a:cs typeface="Calibri"/>
                <a:sym typeface="Calibri"/>
              </a:rPr>
              <a:t>Ready Accuracy: 84%</a:t>
            </a:r>
            <a:endParaRPr sz="3500">
              <a:solidFill>
                <a:schemeClr val="dk1"/>
              </a:solidFill>
              <a:latin typeface="Calibri"/>
              <a:ea typeface="Calibri"/>
              <a:cs typeface="Calibri"/>
              <a:sym typeface="Calibri"/>
            </a:endParaRPr>
          </a:p>
          <a:p>
            <a:pPr indent="-450850" lvl="0" marL="457200" rtl="0" algn="l">
              <a:spcBef>
                <a:spcPts val="0"/>
              </a:spcBef>
              <a:spcAft>
                <a:spcPts val="0"/>
              </a:spcAft>
              <a:buClr>
                <a:schemeClr val="dk1"/>
              </a:buClr>
              <a:buSzPts val="3500"/>
              <a:buFont typeface="Calibri"/>
              <a:buChar char="●"/>
            </a:pPr>
            <a:r>
              <a:rPr lang="en" sz="3500">
                <a:solidFill>
                  <a:schemeClr val="dk1"/>
                </a:solidFill>
                <a:latin typeface="Calibri"/>
                <a:ea typeface="Calibri"/>
                <a:cs typeface="Calibri"/>
                <a:sym typeface="Calibri"/>
              </a:rPr>
              <a:t>Overall Accuracy: 83.5%</a:t>
            </a:r>
            <a:endParaRPr sz="3500"/>
          </a:p>
        </p:txBody>
      </p:sp>
      <p:grpSp>
        <p:nvGrpSpPr>
          <p:cNvPr id="78" name="Google Shape;78;p13"/>
          <p:cNvGrpSpPr/>
          <p:nvPr/>
        </p:nvGrpSpPr>
        <p:grpSpPr>
          <a:xfrm>
            <a:off x="13285442" y="20161875"/>
            <a:ext cx="9332444" cy="8095662"/>
            <a:chOff x="22212300" y="6839144"/>
            <a:chExt cx="8418225" cy="7302600"/>
          </a:xfrm>
        </p:grpSpPr>
        <p:pic>
          <p:nvPicPr>
            <p:cNvPr id="79" name="Google Shape;79;p13"/>
            <p:cNvPicPr preferRelativeResize="0"/>
            <p:nvPr/>
          </p:nvPicPr>
          <p:blipFill rotWithShape="1">
            <a:blip r:embed="rId6">
              <a:alphaModFix/>
            </a:blip>
            <a:srcRect b="0" l="6596" r="5560" t="0"/>
            <a:stretch/>
          </p:blipFill>
          <p:spPr>
            <a:xfrm>
              <a:off x="22516950" y="6958350"/>
              <a:ext cx="8031900" cy="6858000"/>
            </a:xfrm>
            <a:prstGeom prst="rect">
              <a:avLst/>
            </a:prstGeom>
            <a:noFill/>
            <a:ln>
              <a:noFill/>
            </a:ln>
          </p:spPr>
        </p:pic>
        <p:sp>
          <p:nvSpPr>
            <p:cNvPr id="80" name="Google Shape;80;p13"/>
            <p:cNvSpPr/>
            <p:nvPr/>
          </p:nvSpPr>
          <p:spPr>
            <a:xfrm>
              <a:off x="22212300" y="6991350"/>
              <a:ext cx="414000" cy="68580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rot="5400000">
              <a:off x="26478675" y="9925950"/>
              <a:ext cx="285600" cy="80181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30460954" y="6839144"/>
              <a:ext cx="169500" cy="73026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3"/>
          <p:cNvGrpSpPr/>
          <p:nvPr/>
        </p:nvGrpSpPr>
        <p:grpSpPr>
          <a:xfrm>
            <a:off x="13160239" y="6891027"/>
            <a:ext cx="9218700" cy="8095569"/>
            <a:chOff x="14287500" y="6877250"/>
            <a:chExt cx="8019050" cy="7124500"/>
          </a:xfrm>
        </p:grpSpPr>
        <p:pic>
          <p:nvPicPr>
            <p:cNvPr id="84" name="Google Shape;84;p13"/>
            <p:cNvPicPr preferRelativeResize="0"/>
            <p:nvPr/>
          </p:nvPicPr>
          <p:blipFill rotWithShape="1">
            <a:blip r:embed="rId7">
              <a:alphaModFix/>
            </a:blip>
            <a:srcRect b="0" l="7499" r="10452" t="0"/>
            <a:stretch/>
          </p:blipFill>
          <p:spPr>
            <a:xfrm>
              <a:off x="14428700" y="6932875"/>
              <a:ext cx="7502700" cy="6858000"/>
            </a:xfrm>
            <a:prstGeom prst="rect">
              <a:avLst/>
            </a:prstGeom>
            <a:noFill/>
            <a:ln>
              <a:noFill/>
            </a:ln>
          </p:spPr>
        </p:pic>
        <p:sp>
          <p:nvSpPr>
            <p:cNvPr id="85" name="Google Shape;85;p13"/>
            <p:cNvSpPr/>
            <p:nvPr/>
          </p:nvSpPr>
          <p:spPr>
            <a:xfrm rot="5400000">
              <a:off x="18166700" y="9861900"/>
              <a:ext cx="261600" cy="80181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4287500" y="6877250"/>
              <a:ext cx="242400" cy="6858000"/>
            </a:xfrm>
            <a:prstGeom prst="rect">
              <a:avLst/>
            </a:prstGeom>
            <a:solidFill>
              <a:schemeClr val="l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 name="Google Shape;87;p13"/>
          <p:cNvPicPr preferRelativeResize="0"/>
          <p:nvPr/>
        </p:nvPicPr>
        <p:blipFill>
          <a:blip r:embed="rId8">
            <a:alphaModFix/>
          </a:blip>
          <a:stretch>
            <a:fillRect/>
          </a:stretch>
        </p:blipFill>
        <p:spPr>
          <a:xfrm>
            <a:off x="32458100" y="20344850"/>
            <a:ext cx="5365441" cy="4024125"/>
          </a:xfrm>
          <a:prstGeom prst="rect">
            <a:avLst/>
          </a:prstGeom>
          <a:noFill/>
          <a:ln cap="flat" cmpd="sng" w="9525">
            <a:solidFill>
              <a:schemeClr val="dk1"/>
            </a:solidFill>
            <a:prstDash val="solid"/>
            <a:round/>
            <a:headEnd len="sm" w="sm" type="none"/>
            <a:tailEnd len="sm" w="sm" type="none"/>
          </a:ln>
        </p:spPr>
      </p:pic>
      <p:sp>
        <p:nvSpPr>
          <p:cNvPr id="88" name="Google Shape;88;p13"/>
          <p:cNvSpPr txBox="1"/>
          <p:nvPr/>
        </p:nvSpPr>
        <p:spPr>
          <a:xfrm>
            <a:off x="32458074" y="24368975"/>
            <a:ext cx="5365500" cy="24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 sz="2400">
                <a:solidFill>
                  <a:srgbClr val="000000"/>
                </a:solidFill>
                <a:latin typeface="Calibri"/>
                <a:ea typeface="Calibri"/>
                <a:cs typeface="Calibri"/>
                <a:sym typeface="Calibri"/>
              </a:rPr>
              <a:t>Figure </a:t>
            </a:r>
            <a:r>
              <a:rPr b="1" lang="en" sz="2400">
                <a:latin typeface="Calibri"/>
                <a:ea typeface="Calibri"/>
                <a:cs typeface="Calibri"/>
                <a:sym typeface="Calibri"/>
              </a:rPr>
              <a:t>5</a:t>
            </a:r>
            <a:r>
              <a:rPr b="1" lang="en" sz="2400">
                <a:solidFill>
                  <a:srgbClr val="000000"/>
                </a:solidFill>
                <a:latin typeface="Calibri"/>
                <a:ea typeface="Calibri"/>
                <a:cs typeface="Calibri"/>
                <a:sym typeface="Calibri"/>
              </a:rPr>
              <a:t>.</a:t>
            </a:r>
            <a:r>
              <a:rPr lang="en" sz="2400">
                <a:solidFill>
                  <a:srgbClr val="000000"/>
                </a:solidFill>
                <a:latin typeface="Calibri"/>
                <a:ea typeface="Calibri"/>
                <a:cs typeface="Calibri"/>
                <a:sym typeface="Calibri"/>
              </a:rPr>
              <a:t> This is </a:t>
            </a:r>
            <a:r>
              <a:rPr lang="en" sz="2400">
                <a:latin typeface="Calibri"/>
                <a:ea typeface="Calibri"/>
                <a:cs typeface="Calibri"/>
                <a:sym typeface="Calibri"/>
              </a:rPr>
              <a:t>the original, unfiltered, image from the NASA Globe Cloud Database. This is an example of an image with high complexity such as different cloud intensities and numerous obstructions on many parts of the image.</a:t>
            </a:r>
            <a:endParaRPr sz="2400">
              <a:latin typeface="Calibri"/>
              <a:ea typeface="Calibri"/>
              <a:cs typeface="Calibri"/>
              <a:sym typeface="Calibri"/>
            </a:endParaRPr>
          </a:p>
        </p:txBody>
      </p:sp>
      <p:grpSp>
        <p:nvGrpSpPr>
          <p:cNvPr id="89" name="Google Shape;89;p13"/>
          <p:cNvGrpSpPr/>
          <p:nvPr/>
        </p:nvGrpSpPr>
        <p:grpSpPr>
          <a:xfrm>
            <a:off x="38079066" y="26943490"/>
            <a:ext cx="5424063" cy="4073655"/>
            <a:chOff x="32966638" y="17134995"/>
            <a:chExt cx="17121413" cy="12858759"/>
          </a:xfrm>
        </p:grpSpPr>
        <p:pic>
          <p:nvPicPr>
            <p:cNvPr id="90" name="Google Shape;90;p13"/>
            <p:cNvPicPr preferRelativeResize="0"/>
            <p:nvPr/>
          </p:nvPicPr>
          <p:blipFill>
            <a:blip r:embed="rId9">
              <a:alphaModFix/>
            </a:blip>
            <a:stretch>
              <a:fillRect/>
            </a:stretch>
          </p:blipFill>
          <p:spPr>
            <a:xfrm>
              <a:off x="38674600" y="17134995"/>
              <a:ext cx="5705475" cy="4286250"/>
            </a:xfrm>
            <a:prstGeom prst="rect">
              <a:avLst/>
            </a:prstGeom>
            <a:noFill/>
            <a:ln>
              <a:noFill/>
            </a:ln>
          </p:spPr>
        </p:pic>
        <p:pic>
          <p:nvPicPr>
            <p:cNvPr id="91" name="Google Shape;91;p13"/>
            <p:cNvPicPr preferRelativeResize="0"/>
            <p:nvPr/>
          </p:nvPicPr>
          <p:blipFill>
            <a:blip r:embed="rId10">
              <a:alphaModFix/>
            </a:blip>
            <a:stretch>
              <a:fillRect/>
            </a:stretch>
          </p:blipFill>
          <p:spPr>
            <a:xfrm>
              <a:off x="38674600" y="21409738"/>
              <a:ext cx="5705475" cy="4286250"/>
            </a:xfrm>
            <a:prstGeom prst="rect">
              <a:avLst/>
            </a:prstGeom>
            <a:noFill/>
            <a:ln>
              <a:noFill/>
            </a:ln>
          </p:spPr>
        </p:pic>
        <p:pic>
          <p:nvPicPr>
            <p:cNvPr id="92" name="Google Shape;92;p13"/>
            <p:cNvPicPr preferRelativeResize="0"/>
            <p:nvPr/>
          </p:nvPicPr>
          <p:blipFill rotWithShape="1">
            <a:blip r:embed="rId11">
              <a:alphaModFix/>
            </a:blip>
            <a:srcRect b="0" l="0" r="0" t="0"/>
            <a:stretch/>
          </p:blipFill>
          <p:spPr>
            <a:xfrm>
              <a:off x="44344216" y="21421250"/>
              <a:ext cx="5715000" cy="4286250"/>
            </a:xfrm>
            <a:prstGeom prst="rect">
              <a:avLst/>
            </a:prstGeom>
            <a:noFill/>
            <a:ln>
              <a:noFill/>
            </a:ln>
          </p:spPr>
        </p:pic>
        <p:grpSp>
          <p:nvGrpSpPr>
            <p:cNvPr id="93" name="Google Shape;93;p13"/>
            <p:cNvGrpSpPr/>
            <p:nvPr/>
          </p:nvGrpSpPr>
          <p:grpSpPr>
            <a:xfrm>
              <a:off x="32966638" y="17134995"/>
              <a:ext cx="17121413" cy="12858759"/>
              <a:chOff x="32966638" y="17134995"/>
              <a:chExt cx="17121413" cy="12858759"/>
            </a:xfrm>
          </p:grpSpPr>
          <p:pic>
            <p:nvPicPr>
              <p:cNvPr id="94" name="Google Shape;94;p13"/>
              <p:cNvPicPr preferRelativeResize="0"/>
              <p:nvPr/>
            </p:nvPicPr>
            <p:blipFill>
              <a:blip r:embed="rId12">
                <a:alphaModFix/>
              </a:blip>
              <a:stretch>
                <a:fillRect/>
              </a:stretch>
            </p:blipFill>
            <p:spPr>
              <a:xfrm>
                <a:off x="32966638" y="17134995"/>
                <a:ext cx="5705475" cy="4286250"/>
              </a:xfrm>
              <a:prstGeom prst="rect">
                <a:avLst/>
              </a:prstGeom>
              <a:noFill/>
              <a:ln>
                <a:noFill/>
              </a:ln>
            </p:spPr>
          </p:pic>
          <p:pic>
            <p:nvPicPr>
              <p:cNvPr id="95" name="Google Shape;95;p13"/>
              <p:cNvPicPr preferRelativeResize="0"/>
              <p:nvPr/>
            </p:nvPicPr>
            <p:blipFill>
              <a:blip r:embed="rId13">
                <a:alphaModFix/>
              </a:blip>
              <a:stretch>
                <a:fillRect/>
              </a:stretch>
            </p:blipFill>
            <p:spPr>
              <a:xfrm>
                <a:off x="44344200" y="17134995"/>
                <a:ext cx="5715000" cy="4286250"/>
              </a:xfrm>
              <a:prstGeom prst="rect">
                <a:avLst/>
              </a:prstGeom>
              <a:noFill/>
              <a:ln>
                <a:noFill/>
              </a:ln>
            </p:spPr>
          </p:pic>
          <p:pic>
            <p:nvPicPr>
              <p:cNvPr id="96" name="Google Shape;96;p13"/>
              <p:cNvPicPr preferRelativeResize="0"/>
              <p:nvPr/>
            </p:nvPicPr>
            <p:blipFill>
              <a:blip r:embed="rId14">
                <a:alphaModFix/>
              </a:blip>
              <a:stretch>
                <a:fillRect/>
              </a:stretch>
            </p:blipFill>
            <p:spPr>
              <a:xfrm>
                <a:off x="32966638" y="21421250"/>
                <a:ext cx="5705475" cy="4286250"/>
              </a:xfrm>
              <a:prstGeom prst="rect">
                <a:avLst/>
              </a:prstGeom>
              <a:noFill/>
              <a:ln>
                <a:noFill/>
              </a:ln>
            </p:spPr>
          </p:pic>
          <p:pic>
            <p:nvPicPr>
              <p:cNvPr id="97" name="Google Shape;97;p13"/>
              <p:cNvPicPr preferRelativeResize="0"/>
              <p:nvPr/>
            </p:nvPicPr>
            <p:blipFill>
              <a:blip r:embed="rId15">
                <a:alphaModFix/>
              </a:blip>
              <a:stretch>
                <a:fillRect/>
              </a:stretch>
            </p:blipFill>
            <p:spPr>
              <a:xfrm>
                <a:off x="32966638" y="25707500"/>
                <a:ext cx="5705475" cy="4286250"/>
              </a:xfrm>
              <a:prstGeom prst="rect">
                <a:avLst/>
              </a:prstGeom>
              <a:noFill/>
              <a:ln>
                <a:noFill/>
              </a:ln>
            </p:spPr>
          </p:pic>
          <p:pic>
            <p:nvPicPr>
              <p:cNvPr id="98" name="Google Shape;98;p13"/>
              <p:cNvPicPr preferRelativeResize="0"/>
              <p:nvPr/>
            </p:nvPicPr>
            <p:blipFill>
              <a:blip r:embed="rId16">
                <a:alphaModFix/>
              </a:blip>
              <a:stretch>
                <a:fillRect/>
              </a:stretch>
            </p:blipFill>
            <p:spPr>
              <a:xfrm>
                <a:off x="38674600" y="25707505"/>
                <a:ext cx="5705475" cy="4286250"/>
              </a:xfrm>
              <a:prstGeom prst="rect">
                <a:avLst/>
              </a:prstGeom>
              <a:noFill/>
              <a:ln>
                <a:noFill/>
              </a:ln>
            </p:spPr>
          </p:pic>
          <p:pic>
            <p:nvPicPr>
              <p:cNvPr id="99" name="Google Shape;99;p13"/>
              <p:cNvPicPr preferRelativeResize="0"/>
              <p:nvPr/>
            </p:nvPicPr>
            <p:blipFill>
              <a:blip r:embed="rId17">
                <a:alphaModFix/>
              </a:blip>
              <a:stretch>
                <a:fillRect/>
              </a:stretch>
            </p:blipFill>
            <p:spPr>
              <a:xfrm>
                <a:off x="44373050" y="25707505"/>
                <a:ext cx="5715000" cy="4286250"/>
              </a:xfrm>
              <a:prstGeom prst="rect">
                <a:avLst/>
              </a:prstGeom>
              <a:noFill/>
              <a:ln>
                <a:noFill/>
              </a:ln>
            </p:spPr>
          </p:pic>
        </p:grpSp>
      </p:grpSp>
      <p:sp>
        <p:nvSpPr>
          <p:cNvPr id="100" name="Google Shape;100;p13"/>
          <p:cNvSpPr txBox="1"/>
          <p:nvPr/>
        </p:nvSpPr>
        <p:spPr>
          <a:xfrm>
            <a:off x="38078126" y="31016325"/>
            <a:ext cx="53658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 sz="2400">
                <a:solidFill>
                  <a:srgbClr val="000000"/>
                </a:solidFill>
                <a:latin typeface="Calibri"/>
                <a:ea typeface="Calibri"/>
                <a:cs typeface="Calibri"/>
                <a:sym typeface="Calibri"/>
              </a:rPr>
              <a:t>Figure </a:t>
            </a:r>
            <a:r>
              <a:rPr b="1" lang="en" sz="2400">
                <a:latin typeface="Calibri"/>
                <a:ea typeface="Calibri"/>
                <a:cs typeface="Calibri"/>
                <a:sym typeface="Calibri"/>
              </a:rPr>
              <a:t>7</a:t>
            </a:r>
            <a:r>
              <a:rPr b="1" lang="en" sz="2400">
                <a:solidFill>
                  <a:srgbClr val="000000"/>
                </a:solidFill>
                <a:latin typeface="Calibri"/>
                <a:ea typeface="Calibri"/>
                <a:cs typeface="Calibri"/>
                <a:sym typeface="Calibri"/>
              </a:rPr>
              <a:t>.</a:t>
            </a:r>
            <a:r>
              <a:rPr lang="en" sz="2400">
                <a:solidFill>
                  <a:srgbClr val="000000"/>
                </a:solidFill>
                <a:latin typeface="Calibri"/>
                <a:ea typeface="Calibri"/>
                <a:cs typeface="Calibri"/>
                <a:sym typeface="Calibri"/>
              </a:rPr>
              <a:t> </a:t>
            </a:r>
            <a:r>
              <a:rPr lang="en" sz="2400">
                <a:latin typeface="Calibri"/>
                <a:ea typeface="Calibri"/>
                <a:cs typeface="Calibri"/>
                <a:sym typeface="Calibri"/>
              </a:rPr>
              <a:t>This is the image from Figure 4, but segmented into 9 portions first and then masked using otsu thresholding.</a:t>
            </a:r>
            <a:endParaRPr sz="2400">
              <a:latin typeface="Calibri"/>
              <a:ea typeface="Calibri"/>
              <a:cs typeface="Calibri"/>
              <a:sym typeface="Calibri"/>
            </a:endParaRPr>
          </a:p>
        </p:txBody>
      </p:sp>
      <p:pic>
        <p:nvPicPr>
          <p:cNvPr id="101" name="Google Shape;101;p13"/>
          <p:cNvPicPr preferRelativeResize="0"/>
          <p:nvPr/>
        </p:nvPicPr>
        <p:blipFill>
          <a:blip r:embed="rId18">
            <a:alphaModFix/>
          </a:blip>
          <a:stretch>
            <a:fillRect/>
          </a:stretch>
        </p:blipFill>
        <p:spPr>
          <a:xfrm>
            <a:off x="38078325" y="20344877"/>
            <a:ext cx="5365451" cy="4024073"/>
          </a:xfrm>
          <a:prstGeom prst="rect">
            <a:avLst/>
          </a:prstGeom>
          <a:noFill/>
          <a:ln cap="flat" cmpd="sng" w="9525">
            <a:solidFill>
              <a:schemeClr val="dk1"/>
            </a:solidFill>
            <a:prstDash val="solid"/>
            <a:round/>
            <a:headEnd len="sm" w="sm" type="none"/>
            <a:tailEnd len="sm" w="sm" type="none"/>
          </a:ln>
        </p:spPr>
      </p:pic>
      <p:sp>
        <p:nvSpPr>
          <p:cNvPr id="102" name="Google Shape;102;p13"/>
          <p:cNvSpPr txBox="1"/>
          <p:nvPr/>
        </p:nvSpPr>
        <p:spPr>
          <a:xfrm>
            <a:off x="38078300" y="24380475"/>
            <a:ext cx="53655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 sz="2400">
                <a:solidFill>
                  <a:srgbClr val="000000"/>
                </a:solidFill>
                <a:latin typeface="Calibri"/>
                <a:ea typeface="Calibri"/>
                <a:cs typeface="Calibri"/>
                <a:sym typeface="Calibri"/>
              </a:rPr>
              <a:t>Figure </a:t>
            </a:r>
            <a:r>
              <a:rPr b="1" lang="en" sz="2400">
                <a:latin typeface="Calibri"/>
                <a:ea typeface="Calibri"/>
                <a:cs typeface="Calibri"/>
                <a:sym typeface="Calibri"/>
              </a:rPr>
              <a:t>6</a:t>
            </a:r>
            <a:r>
              <a:rPr b="1" lang="en" sz="2400">
                <a:solidFill>
                  <a:srgbClr val="000000"/>
                </a:solidFill>
                <a:latin typeface="Calibri"/>
                <a:ea typeface="Calibri"/>
                <a:cs typeface="Calibri"/>
                <a:sym typeface="Calibri"/>
              </a:rPr>
              <a:t>.</a:t>
            </a:r>
            <a:r>
              <a:rPr lang="en" sz="2400">
                <a:solidFill>
                  <a:srgbClr val="000000"/>
                </a:solidFill>
                <a:latin typeface="Calibri"/>
                <a:ea typeface="Calibri"/>
                <a:cs typeface="Calibri"/>
                <a:sym typeface="Calibri"/>
              </a:rPr>
              <a:t> This is </a:t>
            </a:r>
            <a:r>
              <a:rPr lang="en" sz="2400">
                <a:latin typeface="Calibri"/>
                <a:ea typeface="Calibri"/>
                <a:cs typeface="Calibri"/>
                <a:sym typeface="Calibri"/>
              </a:rPr>
              <a:t>the image from Figure 5, but masked using adaptive thresholding with a 55 pixel area to find a mean threshold and a constant of 5 to show major obstructions.</a:t>
            </a:r>
            <a:endParaRPr sz="2400">
              <a:latin typeface="Calibri"/>
              <a:ea typeface="Calibri"/>
              <a:cs typeface="Calibri"/>
              <a:sym typeface="Calibri"/>
            </a:endParaRPr>
          </a:p>
        </p:txBody>
      </p:sp>
      <p:pic>
        <p:nvPicPr>
          <p:cNvPr id="103" name="Google Shape;103;p13"/>
          <p:cNvPicPr preferRelativeResize="0"/>
          <p:nvPr/>
        </p:nvPicPr>
        <p:blipFill>
          <a:blip r:embed="rId19">
            <a:alphaModFix/>
          </a:blip>
          <a:stretch>
            <a:fillRect/>
          </a:stretch>
        </p:blipFill>
        <p:spPr>
          <a:xfrm>
            <a:off x="32458075" y="26948631"/>
            <a:ext cx="5423576" cy="4067694"/>
          </a:xfrm>
          <a:prstGeom prst="rect">
            <a:avLst/>
          </a:prstGeom>
          <a:noFill/>
          <a:ln>
            <a:noFill/>
          </a:ln>
        </p:spPr>
      </p:pic>
      <p:sp>
        <p:nvSpPr>
          <p:cNvPr id="104" name="Google Shape;104;p13"/>
          <p:cNvSpPr txBox="1"/>
          <p:nvPr/>
        </p:nvSpPr>
        <p:spPr>
          <a:xfrm>
            <a:off x="32508400" y="31016325"/>
            <a:ext cx="53733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 sz="2400">
                <a:solidFill>
                  <a:srgbClr val="000000"/>
                </a:solidFill>
                <a:latin typeface="Calibri"/>
                <a:ea typeface="Calibri"/>
                <a:cs typeface="Calibri"/>
                <a:sym typeface="Calibri"/>
              </a:rPr>
              <a:t>Figure </a:t>
            </a:r>
            <a:r>
              <a:rPr b="1" lang="en" sz="2400">
                <a:latin typeface="Calibri"/>
                <a:ea typeface="Calibri"/>
                <a:cs typeface="Calibri"/>
                <a:sym typeface="Calibri"/>
              </a:rPr>
              <a:t>7</a:t>
            </a:r>
            <a:r>
              <a:rPr b="1" lang="en" sz="2400">
                <a:solidFill>
                  <a:srgbClr val="000000"/>
                </a:solidFill>
                <a:latin typeface="Calibri"/>
                <a:ea typeface="Calibri"/>
                <a:cs typeface="Calibri"/>
                <a:sym typeface="Calibri"/>
              </a:rPr>
              <a:t>.</a:t>
            </a:r>
            <a:r>
              <a:rPr lang="en" sz="2400">
                <a:solidFill>
                  <a:srgbClr val="000000"/>
                </a:solidFill>
                <a:latin typeface="Calibri"/>
                <a:ea typeface="Calibri"/>
                <a:cs typeface="Calibri"/>
                <a:sym typeface="Calibri"/>
              </a:rPr>
              <a:t> </a:t>
            </a:r>
            <a:r>
              <a:rPr lang="en" sz="2400">
                <a:latin typeface="Calibri"/>
                <a:ea typeface="Calibri"/>
                <a:cs typeface="Calibri"/>
                <a:sym typeface="Calibri"/>
              </a:rPr>
              <a:t>This is the image from Figure 5, masked using otsu thresholding. </a:t>
            </a:r>
            <a:endParaRPr sz="2400">
              <a:latin typeface="Calibri"/>
              <a:ea typeface="Calibri"/>
              <a:cs typeface="Calibri"/>
              <a:sym typeface="Calibri"/>
            </a:endParaRPr>
          </a:p>
        </p:txBody>
      </p:sp>
      <p:sp>
        <p:nvSpPr>
          <p:cNvPr id="105" name="Google Shape;105;p13"/>
          <p:cNvSpPr txBox="1"/>
          <p:nvPr/>
        </p:nvSpPr>
        <p:spPr>
          <a:xfrm>
            <a:off x="32165400" y="6713600"/>
            <a:ext cx="114903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Calibri"/>
                <a:ea typeface="Calibri"/>
                <a:cs typeface="Calibri"/>
                <a:sym typeface="Calibri"/>
              </a:rPr>
              <a:t>Currently, I am approaching the same problem but </a:t>
            </a:r>
            <a:r>
              <a:rPr lang="en" sz="3600">
                <a:latin typeface="Calibri"/>
                <a:ea typeface="Calibri"/>
                <a:cs typeface="Calibri"/>
                <a:sym typeface="Calibri"/>
              </a:rPr>
              <a:t>stepping away from the CNN approach described early. I am instead using image thresholding to calculate cloud fraction from NASA GLOBE Cloud observations to see if the upward image from the observation can represent the overall observation. The upward image is free of obstructions, so it is ideal for training/testing cloud classification models. And if it is representative of the entire observation than key information stays.</a:t>
            </a:r>
            <a:endParaRPr sz="3600">
              <a:solidFill>
                <a:schemeClr val="dk1"/>
              </a:solidFill>
              <a:latin typeface="Calibri"/>
              <a:ea typeface="Calibri"/>
              <a:cs typeface="Calibri"/>
              <a:sym typeface="Calibri"/>
            </a:endParaRPr>
          </a:p>
        </p:txBody>
      </p:sp>
      <p:sp>
        <p:nvSpPr>
          <p:cNvPr id="106" name="Google Shape;106;p13"/>
          <p:cNvSpPr txBox="1"/>
          <p:nvPr/>
        </p:nvSpPr>
        <p:spPr>
          <a:xfrm>
            <a:off x="13884782" y="14709580"/>
            <a:ext cx="7232700" cy="162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500">
                <a:solidFill>
                  <a:srgbClr val="000000"/>
                </a:solidFill>
                <a:latin typeface="Calibri"/>
                <a:ea typeface="Calibri"/>
                <a:cs typeface="Calibri"/>
                <a:sym typeface="Calibri"/>
              </a:rPr>
              <a:t>Figure 2. </a:t>
            </a:r>
            <a:r>
              <a:rPr lang="en" sz="2500">
                <a:solidFill>
                  <a:srgbClr val="000000"/>
                </a:solidFill>
                <a:latin typeface="Calibri"/>
                <a:ea typeface="Calibri"/>
                <a:cs typeface="Calibri"/>
                <a:sym typeface="Calibri"/>
              </a:rPr>
              <a:t>The confusion matrix for our VGG16  model. The results show that the model identified all images as ready, </a:t>
            </a:r>
            <a:r>
              <a:rPr lang="en" sz="2500">
                <a:latin typeface="Calibri"/>
                <a:ea typeface="Calibri"/>
                <a:cs typeface="Calibri"/>
                <a:sym typeface="Calibri"/>
              </a:rPr>
              <a:t>meaning we have a flaw.</a:t>
            </a:r>
            <a:endParaRPr sz="2500">
              <a:solidFill>
                <a:srgbClr val="000000"/>
              </a:solidFill>
              <a:latin typeface="Calibri"/>
              <a:ea typeface="Calibri"/>
              <a:cs typeface="Calibri"/>
              <a:sym typeface="Calibri"/>
            </a:endParaRPr>
          </a:p>
          <a:p>
            <a:pPr indent="0" lvl="0" marL="0" rtl="0" algn="l">
              <a:lnSpc>
                <a:spcPct val="100000"/>
              </a:lnSpc>
              <a:spcBef>
                <a:spcPts val="0"/>
              </a:spcBef>
              <a:spcAft>
                <a:spcPts val="0"/>
              </a:spcAft>
              <a:buNone/>
            </a:pPr>
            <a:r>
              <a:t/>
            </a:r>
            <a:endParaRPr sz="2500">
              <a:solidFill>
                <a:srgbClr val="000000"/>
              </a:solidFill>
              <a:latin typeface="Calibri"/>
              <a:ea typeface="Calibri"/>
              <a:cs typeface="Calibri"/>
              <a:sym typeface="Calibri"/>
            </a:endParaRPr>
          </a:p>
        </p:txBody>
      </p:sp>
      <p:sp>
        <p:nvSpPr>
          <p:cNvPr id="107" name="Google Shape;107;p13"/>
          <p:cNvSpPr txBox="1"/>
          <p:nvPr/>
        </p:nvSpPr>
        <p:spPr>
          <a:xfrm>
            <a:off x="13884787" y="27922725"/>
            <a:ext cx="7232700" cy="1662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 sz="2400">
                <a:solidFill>
                  <a:srgbClr val="000000"/>
                </a:solidFill>
                <a:latin typeface="Calibri"/>
                <a:ea typeface="Calibri"/>
                <a:cs typeface="Calibri"/>
                <a:sym typeface="Calibri"/>
              </a:rPr>
              <a:t>Figure 3.</a:t>
            </a:r>
            <a:r>
              <a:rPr lang="en" sz="2400">
                <a:solidFill>
                  <a:srgbClr val="000000"/>
                </a:solidFill>
                <a:latin typeface="Calibri"/>
                <a:ea typeface="Calibri"/>
                <a:cs typeface="Calibri"/>
                <a:sym typeface="Calibri"/>
              </a:rPr>
              <a:t> This is the confusion matrix for the Teachable Machine. The results show us that this model was able to correctly identify a majority of the ready images, but was not as strong at identifying the flagged images.</a:t>
            </a:r>
            <a:endParaRPr sz="2400">
              <a:latin typeface="Calibri"/>
              <a:ea typeface="Calibri"/>
              <a:cs typeface="Calibri"/>
              <a:sym typeface="Calibri"/>
            </a:endParaRPr>
          </a:p>
        </p:txBody>
      </p:sp>
      <p:pic>
        <p:nvPicPr>
          <p:cNvPr id="108" name="Google Shape;108;p13"/>
          <p:cNvPicPr preferRelativeResize="0"/>
          <p:nvPr/>
        </p:nvPicPr>
        <p:blipFill>
          <a:blip r:embed="rId20">
            <a:alphaModFix/>
          </a:blip>
          <a:stretch>
            <a:fillRect/>
          </a:stretch>
        </p:blipFill>
        <p:spPr>
          <a:xfrm>
            <a:off x="33110901" y="12258663"/>
            <a:ext cx="9603401" cy="4671925"/>
          </a:xfrm>
          <a:prstGeom prst="rect">
            <a:avLst/>
          </a:prstGeom>
          <a:noFill/>
          <a:ln cap="flat" cmpd="sng" w="9525">
            <a:solidFill>
              <a:srgbClr val="000000"/>
            </a:solidFill>
            <a:prstDash val="solid"/>
            <a:round/>
            <a:headEnd len="sm" w="sm" type="none"/>
            <a:tailEnd len="sm" w="sm" type="none"/>
          </a:ln>
        </p:spPr>
      </p:pic>
      <p:sp>
        <p:nvSpPr>
          <p:cNvPr id="109" name="Google Shape;109;p13"/>
          <p:cNvSpPr txBox="1"/>
          <p:nvPr/>
        </p:nvSpPr>
        <p:spPr>
          <a:xfrm>
            <a:off x="33110900" y="17151550"/>
            <a:ext cx="8810700" cy="129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rgbClr val="000000"/>
              </a:buClr>
              <a:buSzPts val="1100"/>
              <a:buFont typeface="Arial"/>
              <a:buNone/>
            </a:pPr>
            <a:r>
              <a:rPr b="1" lang="en" sz="2400">
                <a:solidFill>
                  <a:srgbClr val="000000"/>
                </a:solidFill>
                <a:latin typeface="Calibri"/>
                <a:ea typeface="Calibri"/>
                <a:cs typeface="Calibri"/>
                <a:sym typeface="Calibri"/>
              </a:rPr>
              <a:t>Figure </a:t>
            </a:r>
            <a:r>
              <a:rPr b="1" lang="en" sz="2400">
                <a:latin typeface="Calibri"/>
                <a:ea typeface="Calibri"/>
                <a:cs typeface="Calibri"/>
                <a:sym typeface="Calibri"/>
              </a:rPr>
              <a:t>4</a:t>
            </a:r>
            <a:r>
              <a:rPr b="1" lang="en" sz="2400">
                <a:solidFill>
                  <a:srgbClr val="000000"/>
                </a:solidFill>
                <a:latin typeface="Calibri"/>
                <a:ea typeface="Calibri"/>
                <a:cs typeface="Calibri"/>
                <a:sym typeface="Calibri"/>
              </a:rPr>
              <a:t>.</a:t>
            </a:r>
            <a:r>
              <a:rPr lang="en" sz="2400">
                <a:solidFill>
                  <a:srgbClr val="000000"/>
                </a:solidFill>
                <a:latin typeface="Calibri"/>
                <a:ea typeface="Calibri"/>
                <a:cs typeface="Calibri"/>
                <a:sym typeface="Calibri"/>
              </a:rPr>
              <a:t> This is </a:t>
            </a:r>
            <a:r>
              <a:rPr lang="en" sz="2400">
                <a:latin typeface="Calibri"/>
                <a:ea typeface="Calibri"/>
                <a:cs typeface="Calibri"/>
                <a:sym typeface="Calibri"/>
              </a:rPr>
              <a:t>an example of an upward image from an observation from the NASA GLOBE Cloud Database. There are no obstructions and the image has a clear depiction of cloud and sky.</a:t>
            </a:r>
            <a:endParaRPr sz="2400">
              <a:latin typeface="Calibri"/>
              <a:ea typeface="Calibri"/>
              <a:cs typeface="Calibri"/>
              <a:sym typeface="Calibri"/>
            </a:endParaRPr>
          </a:p>
        </p:txBody>
      </p:sp>
      <p:sp>
        <p:nvSpPr>
          <p:cNvPr id="110" name="Google Shape;110;p13"/>
          <p:cNvSpPr txBox="1"/>
          <p:nvPr/>
        </p:nvSpPr>
        <p:spPr>
          <a:xfrm>
            <a:off x="21117475" y="3628525"/>
            <a:ext cx="208068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solidFill>
                  <a:schemeClr val="dk1"/>
                </a:solidFill>
                <a:latin typeface="Calibri"/>
                <a:ea typeface="Calibri"/>
                <a:cs typeface="Calibri"/>
                <a:sym typeface="Calibri"/>
              </a:rPr>
              <a:t>Anthony Louie, Matthew Stauffer, Kenny Cheung, Ethan Pak</a:t>
            </a:r>
            <a:endParaRPr sz="6000">
              <a:solidFill>
                <a:schemeClr val="dk1"/>
              </a:solidFill>
            </a:endParaRPr>
          </a:p>
        </p:txBody>
      </p:sp>
      <p:sp>
        <p:nvSpPr>
          <p:cNvPr id="111" name="Google Shape;111;p13"/>
          <p:cNvSpPr txBox="1"/>
          <p:nvPr/>
        </p:nvSpPr>
        <p:spPr>
          <a:xfrm>
            <a:off x="13074900" y="5699850"/>
            <a:ext cx="9803700" cy="267543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6900">
                <a:solidFill>
                  <a:srgbClr val="000000"/>
                </a:solidFill>
                <a:latin typeface="Calibri"/>
                <a:ea typeface="Calibri"/>
                <a:cs typeface="Calibri"/>
                <a:sym typeface="Calibri"/>
              </a:rPr>
              <a:t>Results</a:t>
            </a:r>
            <a:endParaRPr sz="6900">
              <a:solidFill>
                <a:srgbClr val="000000"/>
              </a:solidFill>
              <a:latin typeface="Calibri"/>
              <a:ea typeface="Calibri"/>
              <a:cs typeface="Calibri"/>
              <a:sym typeface="Calibri"/>
            </a:endParaRPr>
          </a:p>
        </p:txBody>
      </p:sp>
      <p:sp>
        <p:nvSpPr>
          <p:cNvPr id="112" name="Google Shape;112;p13"/>
          <p:cNvSpPr txBox="1"/>
          <p:nvPr/>
        </p:nvSpPr>
        <p:spPr>
          <a:xfrm>
            <a:off x="471725" y="27454850"/>
            <a:ext cx="12200700" cy="5033400"/>
          </a:xfrm>
          <a:prstGeom prst="rect">
            <a:avLst/>
          </a:prstGeom>
          <a:noFill/>
          <a:ln>
            <a:noFill/>
          </a:ln>
        </p:spPr>
        <p:txBody>
          <a:bodyPr anchorCtr="0" anchor="t" bIns="91425" lIns="91425" spcFirstLastPara="1" rIns="91425" wrap="square" tIns="91425">
            <a:spAutoFit/>
          </a:bodyPr>
          <a:lstStyle/>
          <a:p>
            <a:pPr indent="-450850" lvl="0" marL="457200" rtl="0" algn="l">
              <a:spcBef>
                <a:spcPts val="0"/>
              </a:spcBef>
              <a:spcAft>
                <a:spcPts val="0"/>
              </a:spcAft>
              <a:buClr>
                <a:schemeClr val="dk1"/>
              </a:buClr>
              <a:buSzPts val="3500"/>
              <a:buFont typeface="Calibri"/>
              <a:buAutoNum type="arabicPeriod"/>
            </a:pPr>
            <a:r>
              <a:rPr lang="en" sz="3500">
                <a:solidFill>
                  <a:schemeClr val="dk1"/>
                </a:solidFill>
                <a:latin typeface="Calibri"/>
                <a:ea typeface="Calibri"/>
                <a:cs typeface="Calibri"/>
                <a:sym typeface="Calibri"/>
              </a:rPr>
              <a:t>Chu, X., Ilyas, I. F., Krishnan, S., &amp;amp; Wang, J. (2016). Data Cleaning. Proceedings of the 2016 International Conference on Management of Data. https://doi.org/10.1145/2882903.2912574 </a:t>
            </a:r>
            <a:endParaRPr sz="3500">
              <a:solidFill>
                <a:schemeClr val="dk1"/>
              </a:solidFill>
              <a:latin typeface="Calibri"/>
              <a:ea typeface="Calibri"/>
              <a:cs typeface="Calibri"/>
              <a:sym typeface="Calibri"/>
            </a:endParaRPr>
          </a:p>
          <a:p>
            <a:pPr indent="-450850" lvl="0" marL="457200" rtl="0" algn="l">
              <a:spcBef>
                <a:spcPts val="0"/>
              </a:spcBef>
              <a:spcAft>
                <a:spcPts val="0"/>
              </a:spcAft>
              <a:buClr>
                <a:schemeClr val="dk1"/>
              </a:buClr>
              <a:buSzPts val="3500"/>
              <a:buFont typeface="Calibri"/>
              <a:buAutoNum type="arabicPeriod"/>
            </a:pPr>
            <a:r>
              <a:rPr lang="en" sz="3500">
                <a:solidFill>
                  <a:schemeClr val="dk1"/>
                </a:solidFill>
                <a:latin typeface="Calibri"/>
                <a:ea typeface="Calibri"/>
                <a:cs typeface="Calibri"/>
                <a:sym typeface="Calibri"/>
              </a:rPr>
              <a:t>Huertas-Tato, J., Rodríguez-Benítez, F. J., Arbizu-Barrena, C., Aler-Mur, R., Galvan-Leon, I., &amp;amp; Pozo-Vázquez, D. (2017). Automatic cloud-type classification based on the combined use of a sky camera and a ceilometer. JGR: Atmospheres, 122(20). https://doi.org/10.1002/2017jd027131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