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8" r:id="rId6"/>
    <p:sldId id="263" r:id="rId7"/>
    <p:sldId id="264" r:id="rId8"/>
    <p:sldId id="258" r:id="rId9"/>
    <p:sldId id="265" r:id="rId10"/>
    <p:sldId id="266" r:id="rId11"/>
    <p:sldId id="267" r:id="rId12"/>
    <p:sldId id="269" r:id="rId13"/>
    <p:sldId id="270"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7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2A5CF7-7987-4B10-AA83-CBC4E093EFB2}" type="datetimeFigureOut">
              <a:rPr lang="en-US" smtClean="0"/>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07121-5C19-48B7-937A-AEFC46AF38AD}" type="slidenum">
              <a:rPr lang="en-US" smtClean="0"/>
              <a:t>‹#›</a:t>
            </a:fld>
            <a:endParaRPr lang="en-US"/>
          </a:p>
        </p:txBody>
      </p:sp>
    </p:spTree>
    <p:extLst>
      <p:ext uri="{BB962C8B-B14F-4D97-AF65-F5344CB8AC3E}">
        <p14:creationId xmlns:p14="http://schemas.microsoft.com/office/powerpoint/2010/main" val="288578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2A5CF7-7987-4B10-AA83-CBC4E093EFB2}" type="datetimeFigureOut">
              <a:rPr lang="en-US" smtClean="0"/>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07121-5C19-48B7-937A-AEFC46AF38AD}" type="slidenum">
              <a:rPr lang="en-US" smtClean="0"/>
              <a:t>‹#›</a:t>
            </a:fld>
            <a:endParaRPr lang="en-US"/>
          </a:p>
        </p:txBody>
      </p:sp>
    </p:spTree>
    <p:extLst>
      <p:ext uri="{BB962C8B-B14F-4D97-AF65-F5344CB8AC3E}">
        <p14:creationId xmlns:p14="http://schemas.microsoft.com/office/powerpoint/2010/main" val="4269623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2A5CF7-7987-4B10-AA83-CBC4E093EFB2}" type="datetimeFigureOut">
              <a:rPr lang="en-US" smtClean="0"/>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07121-5C19-48B7-937A-AEFC46AF38A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33680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2A5CF7-7987-4B10-AA83-CBC4E093EFB2}" type="datetimeFigureOut">
              <a:rPr lang="en-US" smtClean="0"/>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07121-5C19-48B7-937A-AEFC46AF38AD}" type="slidenum">
              <a:rPr lang="en-US" smtClean="0"/>
              <a:t>‹#›</a:t>
            </a:fld>
            <a:endParaRPr lang="en-US"/>
          </a:p>
        </p:txBody>
      </p:sp>
    </p:spTree>
    <p:extLst>
      <p:ext uri="{BB962C8B-B14F-4D97-AF65-F5344CB8AC3E}">
        <p14:creationId xmlns:p14="http://schemas.microsoft.com/office/powerpoint/2010/main" val="2708948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2A5CF7-7987-4B10-AA83-CBC4E093EFB2}" type="datetimeFigureOut">
              <a:rPr lang="en-US" smtClean="0"/>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07121-5C19-48B7-937A-AEFC46AF38A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0558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2A5CF7-7987-4B10-AA83-CBC4E093EFB2}" type="datetimeFigureOut">
              <a:rPr lang="en-US" smtClean="0"/>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07121-5C19-48B7-937A-AEFC46AF38AD}" type="slidenum">
              <a:rPr lang="en-US" smtClean="0"/>
              <a:t>‹#›</a:t>
            </a:fld>
            <a:endParaRPr lang="en-US"/>
          </a:p>
        </p:txBody>
      </p:sp>
    </p:spTree>
    <p:extLst>
      <p:ext uri="{BB962C8B-B14F-4D97-AF65-F5344CB8AC3E}">
        <p14:creationId xmlns:p14="http://schemas.microsoft.com/office/powerpoint/2010/main" val="4034167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2A5CF7-7987-4B10-AA83-CBC4E093EFB2}" type="datetimeFigureOut">
              <a:rPr lang="en-US" smtClean="0"/>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07121-5C19-48B7-937A-AEFC46AF38AD}" type="slidenum">
              <a:rPr lang="en-US" smtClean="0"/>
              <a:t>‹#›</a:t>
            </a:fld>
            <a:endParaRPr lang="en-US"/>
          </a:p>
        </p:txBody>
      </p:sp>
    </p:spTree>
    <p:extLst>
      <p:ext uri="{BB962C8B-B14F-4D97-AF65-F5344CB8AC3E}">
        <p14:creationId xmlns:p14="http://schemas.microsoft.com/office/powerpoint/2010/main" val="2274090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2A5CF7-7987-4B10-AA83-CBC4E093EFB2}" type="datetimeFigureOut">
              <a:rPr lang="en-US" smtClean="0"/>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07121-5C19-48B7-937A-AEFC46AF38AD}" type="slidenum">
              <a:rPr lang="en-US" smtClean="0"/>
              <a:t>‹#›</a:t>
            </a:fld>
            <a:endParaRPr lang="en-US"/>
          </a:p>
        </p:txBody>
      </p:sp>
    </p:spTree>
    <p:extLst>
      <p:ext uri="{BB962C8B-B14F-4D97-AF65-F5344CB8AC3E}">
        <p14:creationId xmlns:p14="http://schemas.microsoft.com/office/powerpoint/2010/main" val="2278696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2A5CF7-7987-4B10-AA83-CBC4E093EFB2}" type="datetimeFigureOut">
              <a:rPr lang="en-US" smtClean="0"/>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07121-5C19-48B7-937A-AEFC46AF38AD}" type="slidenum">
              <a:rPr lang="en-US" smtClean="0"/>
              <a:t>‹#›</a:t>
            </a:fld>
            <a:endParaRPr lang="en-US"/>
          </a:p>
        </p:txBody>
      </p:sp>
    </p:spTree>
    <p:extLst>
      <p:ext uri="{BB962C8B-B14F-4D97-AF65-F5344CB8AC3E}">
        <p14:creationId xmlns:p14="http://schemas.microsoft.com/office/powerpoint/2010/main" val="1955384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2A5CF7-7987-4B10-AA83-CBC4E093EFB2}" type="datetimeFigureOut">
              <a:rPr lang="en-US" smtClean="0"/>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07121-5C19-48B7-937A-AEFC46AF38AD}" type="slidenum">
              <a:rPr lang="en-US" smtClean="0"/>
              <a:t>‹#›</a:t>
            </a:fld>
            <a:endParaRPr lang="en-US"/>
          </a:p>
        </p:txBody>
      </p:sp>
    </p:spTree>
    <p:extLst>
      <p:ext uri="{BB962C8B-B14F-4D97-AF65-F5344CB8AC3E}">
        <p14:creationId xmlns:p14="http://schemas.microsoft.com/office/powerpoint/2010/main" val="19135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2A5CF7-7987-4B10-AA83-CBC4E093EFB2}" type="datetimeFigureOut">
              <a:rPr lang="en-US" smtClean="0"/>
              <a:t>02-Mar-20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07121-5C19-48B7-937A-AEFC46AF38AD}" type="slidenum">
              <a:rPr lang="en-US" smtClean="0"/>
              <a:t>‹#›</a:t>
            </a:fld>
            <a:endParaRPr lang="en-US"/>
          </a:p>
        </p:txBody>
      </p:sp>
    </p:spTree>
    <p:extLst>
      <p:ext uri="{BB962C8B-B14F-4D97-AF65-F5344CB8AC3E}">
        <p14:creationId xmlns:p14="http://schemas.microsoft.com/office/powerpoint/2010/main" val="283572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2A5CF7-7987-4B10-AA83-CBC4E093EFB2}" type="datetimeFigureOut">
              <a:rPr lang="en-US" smtClean="0"/>
              <a:t>02-Mar-20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07121-5C19-48B7-937A-AEFC46AF38AD}" type="slidenum">
              <a:rPr lang="en-US" smtClean="0"/>
              <a:t>‹#›</a:t>
            </a:fld>
            <a:endParaRPr lang="en-US"/>
          </a:p>
        </p:txBody>
      </p:sp>
    </p:spTree>
    <p:extLst>
      <p:ext uri="{BB962C8B-B14F-4D97-AF65-F5344CB8AC3E}">
        <p14:creationId xmlns:p14="http://schemas.microsoft.com/office/powerpoint/2010/main" val="395222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2A5CF7-7987-4B10-AA83-CBC4E093EFB2}" type="datetimeFigureOut">
              <a:rPr lang="en-US" smtClean="0"/>
              <a:t>02-Mar-20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07121-5C19-48B7-937A-AEFC46AF38AD}" type="slidenum">
              <a:rPr lang="en-US" smtClean="0"/>
              <a:t>‹#›</a:t>
            </a:fld>
            <a:endParaRPr lang="en-US"/>
          </a:p>
        </p:txBody>
      </p:sp>
    </p:spTree>
    <p:extLst>
      <p:ext uri="{BB962C8B-B14F-4D97-AF65-F5344CB8AC3E}">
        <p14:creationId xmlns:p14="http://schemas.microsoft.com/office/powerpoint/2010/main" val="1395622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2A5CF7-7987-4B10-AA83-CBC4E093EFB2}" type="datetimeFigureOut">
              <a:rPr lang="en-US" smtClean="0"/>
              <a:t>02-Mar-20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07121-5C19-48B7-937A-AEFC46AF38AD}" type="slidenum">
              <a:rPr lang="en-US" smtClean="0"/>
              <a:t>‹#›</a:t>
            </a:fld>
            <a:endParaRPr lang="en-US"/>
          </a:p>
        </p:txBody>
      </p:sp>
    </p:spTree>
    <p:extLst>
      <p:ext uri="{BB962C8B-B14F-4D97-AF65-F5344CB8AC3E}">
        <p14:creationId xmlns:p14="http://schemas.microsoft.com/office/powerpoint/2010/main" val="3457470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2A5CF7-7987-4B10-AA83-CBC4E093EFB2}" type="datetimeFigureOut">
              <a:rPr lang="en-US" smtClean="0"/>
              <a:t>02-Mar-20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07121-5C19-48B7-937A-AEFC46AF38AD}" type="slidenum">
              <a:rPr lang="en-US" smtClean="0"/>
              <a:t>‹#›</a:t>
            </a:fld>
            <a:endParaRPr lang="en-US"/>
          </a:p>
        </p:txBody>
      </p:sp>
    </p:spTree>
    <p:extLst>
      <p:ext uri="{BB962C8B-B14F-4D97-AF65-F5344CB8AC3E}">
        <p14:creationId xmlns:p14="http://schemas.microsoft.com/office/powerpoint/2010/main" val="2925428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2A5CF7-7987-4B10-AA83-CBC4E093EFB2}" type="datetimeFigureOut">
              <a:rPr lang="en-US" smtClean="0"/>
              <a:t>02-Mar-20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07121-5C19-48B7-937A-AEFC46AF38AD}" type="slidenum">
              <a:rPr lang="en-US" smtClean="0"/>
              <a:t>‹#›</a:t>
            </a:fld>
            <a:endParaRPr lang="en-US"/>
          </a:p>
        </p:txBody>
      </p:sp>
    </p:spTree>
    <p:extLst>
      <p:ext uri="{BB962C8B-B14F-4D97-AF65-F5344CB8AC3E}">
        <p14:creationId xmlns:p14="http://schemas.microsoft.com/office/powerpoint/2010/main" val="368052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2A5CF7-7987-4B10-AA83-CBC4E093EFB2}" type="datetimeFigureOut">
              <a:rPr lang="en-US" smtClean="0"/>
              <a:t>02-Mar-20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D207121-5C19-48B7-937A-AEFC46AF38AD}" type="slidenum">
              <a:rPr lang="en-US" smtClean="0"/>
              <a:t>‹#›</a:t>
            </a:fld>
            <a:endParaRPr lang="en-US"/>
          </a:p>
        </p:txBody>
      </p:sp>
    </p:spTree>
    <p:extLst>
      <p:ext uri="{BB962C8B-B14F-4D97-AF65-F5344CB8AC3E}">
        <p14:creationId xmlns:p14="http://schemas.microsoft.com/office/powerpoint/2010/main" val="894360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ltestore.com/howto/images/article/world_solar_insolation_data.gif" TargetMode="External"/><Relationship Id="rId2" Type="http://schemas.openxmlformats.org/officeDocument/2006/relationships/hyperlink" Target="https://www.pewresearch.org/fact-tank/2016/10/05/americans-strongly-favor-expanding-solar-power-to-help-address-costs-and-environmental-concerns/" TargetMode="External"/><Relationship Id="rId1" Type="http://schemas.openxmlformats.org/officeDocument/2006/relationships/slideLayout" Target="../slideLayouts/slideLayout2.xml"/><Relationship Id="rId5" Type="http://schemas.openxmlformats.org/officeDocument/2006/relationships/hyperlink" Target="https://medium.com/@williamkoehrsen/random-forest-simple-explanation-377895a60d2d" TargetMode="External"/><Relationship Id="rId4" Type="http://schemas.openxmlformats.org/officeDocument/2006/relationships/hyperlink" Target="http://stat.data.abs.gov.au/"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3338F-7501-411D-A9E8-05F0DF61D4C7}"/>
              </a:ext>
            </a:extLst>
          </p:cNvPr>
          <p:cNvSpPr>
            <a:spLocks noGrp="1"/>
          </p:cNvSpPr>
          <p:nvPr>
            <p:ph type="ctrTitle"/>
          </p:nvPr>
        </p:nvSpPr>
        <p:spPr/>
        <p:txBody>
          <a:bodyPr/>
          <a:lstStyle/>
          <a:p>
            <a:r>
              <a:rPr lang="en-US" dirty="0"/>
              <a:t>Predicting solar installation rates in different locations using demographic data</a:t>
            </a:r>
          </a:p>
        </p:txBody>
      </p:sp>
      <p:sp>
        <p:nvSpPr>
          <p:cNvPr id="3" name="Subtitle 2">
            <a:extLst>
              <a:ext uri="{FF2B5EF4-FFF2-40B4-BE49-F238E27FC236}">
                <a16:creationId xmlns:a16="http://schemas.microsoft.com/office/drawing/2014/main" id="{2DD60F19-CDD8-482F-ADB9-1B2D2AF5AF8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63044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C6BD9-4D18-457B-BCE8-7EB77AB5EFED}"/>
              </a:ext>
            </a:extLst>
          </p:cNvPr>
          <p:cNvSpPr>
            <a:spLocks noGrp="1"/>
          </p:cNvSpPr>
          <p:nvPr>
            <p:ph type="title"/>
          </p:nvPr>
        </p:nvSpPr>
        <p:spPr/>
        <p:txBody>
          <a:bodyPr/>
          <a:lstStyle/>
          <a:p>
            <a:r>
              <a:rPr lang="en-US" dirty="0"/>
              <a:t>Four machine learning models were built</a:t>
            </a:r>
          </a:p>
        </p:txBody>
      </p:sp>
      <p:sp>
        <p:nvSpPr>
          <p:cNvPr id="3" name="Content Placeholder 2">
            <a:extLst>
              <a:ext uri="{FF2B5EF4-FFF2-40B4-BE49-F238E27FC236}">
                <a16:creationId xmlns:a16="http://schemas.microsoft.com/office/drawing/2014/main" id="{A1CBD0DC-3833-4E1E-9780-023D5AEE2EC4}"/>
              </a:ext>
            </a:extLst>
          </p:cNvPr>
          <p:cNvSpPr>
            <a:spLocks noGrp="1"/>
          </p:cNvSpPr>
          <p:nvPr>
            <p:ph idx="1"/>
          </p:nvPr>
        </p:nvSpPr>
        <p:spPr>
          <a:xfrm>
            <a:off x="677334" y="2160589"/>
            <a:ext cx="3381710" cy="3880773"/>
          </a:xfrm>
        </p:spPr>
        <p:txBody>
          <a:bodyPr/>
          <a:lstStyle/>
          <a:p>
            <a:r>
              <a:rPr lang="en-US" dirty="0"/>
              <a:t>Multiple Linear Regression Model</a:t>
            </a:r>
          </a:p>
          <a:p>
            <a:r>
              <a:rPr lang="en-US" dirty="0"/>
              <a:t>Boosting Regression Model</a:t>
            </a:r>
          </a:p>
          <a:p>
            <a:r>
              <a:rPr lang="en-US" dirty="0"/>
              <a:t>Random Forest Model</a:t>
            </a:r>
          </a:p>
          <a:p>
            <a:r>
              <a:rPr lang="en-US" dirty="0"/>
              <a:t>Random Forest Model with Hyperparameter Tuning</a:t>
            </a:r>
          </a:p>
          <a:p>
            <a:r>
              <a:rPr lang="en-US" dirty="0"/>
              <a:t>Random Forest Model (without tuning) was selected as final model</a:t>
            </a:r>
          </a:p>
        </p:txBody>
      </p:sp>
      <p:pic>
        <p:nvPicPr>
          <p:cNvPr id="5" name="Picture 4" descr="A close up of a map&#10;&#10;Description automatically generated">
            <a:extLst>
              <a:ext uri="{FF2B5EF4-FFF2-40B4-BE49-F238E27FC236}">
                <a16:creationId xmlns:a16="http://schemas.microsoft.com/office/drawing/2014/main" id="{25BF527E-FA9F-4C78-8D60-DF423324C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246" y="1930400"/>
            <a:ext cx="5174364" cy="3880773"/>
          </a:xfrm>
          <a:prstGeom prst="rect">
            <a:avLst/>
          </a:prstGeom>
        </p:spPr>
      </p:pic>
    </p:spTree>
    <p:extLst>
      <p:ext uri="{BB962C8B-B14F-4D97-AF65-F5344CB8AC3E}">
        <p14:creationId xmlns:p14="http://schemas.microsoft.com/office/powerpoint/2010/main" val="743331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EBF2F-61B6-4C1F-8345-FAF03C62F645}"/>
              </a:ext>
            </a:extLst>
          </p:cNvPr>
          <p:cNvSpPr>
            <a:spLocks noGrp="1"/>
          </p:cNvSpPr>
          <p:nvPr>
            <p:ph type="title"/>
          </p:nvPr>
        </p:nvSpPr>
        <p:spPr/>
        <p:txBody>
          <a:bodyPr>
            <a:normAutofit/>
          </a:bodyPr>
          <a:lstStyle/>
          <a:p>
            <a:r>
              <a:rPr lang="en-US" dirty="0"/>
              <a:t>We can indeed predict solar installation rates by LGA using demographics</a:t>
            </a:r>
          </a:p>
        </p:txBody>
      </p:sp>
      <p:sp>
        <p:nvSpPr>
          <p:cNvPr id="3" name="Content Placeholder 2">
            <a:extLst>
              <a:ext uri="{FF2B5EF4-FFF2-40B4-BE49-F238E27FC236}">
                <a16:creationId xmlns:a16="http://schemas.microsoft.com/office/drawing/2014/main" id="{8306BBDC-B563-4EC4-BD3A-D66F1C43ADBA}"/>
              </a:ext>
            </a:extLst>
          </p:cNvPr>
          <p:cNvSpPr>
            <a:spLocks noGrp="1"/>
          </p:cNvSpPr>
          <p:nvPr>
            <p:ph idx="1"/>
          </p:nvPr>
        </p:nvSpPr>
        <p:spPr/>
        <p:txBody>
          <a:bodyPr/>
          <a:lstStyle/>
          <a:p>
            <a:r>
              <a:rPr lang="en-US" dirty="0"/>
              <a:t>Within our final model (using Random Forest Regression), around 36% of the variability in solar installation rates can be predicted by demographic factors</a:t>
            </a:r>
          </a:p>
        </p:txBody>
      </p:sp>
      <p:pic>
        <p:nvPicPr>
          <p:cNvPr id="7" name="Picture 6" descr="A screenshot of a cell phone&#10;&#10;Description automatically generated">
            <a:extLst>
              <a:ext uri="{FF2B5EF4-FFF2-40B4-BE49-F238E27FC236}">
                <a16:creationId xmlns:a16="http://schemas.microsoft.com/office/drawing/2014/main" id="{5A3E9E02-6CBB-41AB-ADF7-32F1EC097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139" y="3429000"/>
            <a:ext cx="5401429" cy="1533739"/>
          </a:xfrm>
          <a:prstGeom prst="rect">
            <a:avLst/>
          </a:prstGeom>
        </p:spPr>
      </p:pic>
    </p:spTree>
    <p:extLst>
      <p:ext uri="{BB962C8B-B14F-4D97-AF65-F5344CB8AC3E}">
        <p14:creationId xmlns:p14="http://schemas.microsoft.com/office/powerpoint/2010/main" val="1838084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3A749-8CD5-4BEE-8447-274CE0E0C39B}"/>
              </a:ext>
            </a:extLst>
          </p:cNvPr>
          <p:cNvSpPr>
            <a:spLocks noGrp="1"/>
          </p:cNvSpPr>
          <p:nvPr>
            <p:ph type="title"/>
          </p:nvPr>
        </p:nvSpPr>
        <p:spPr/>
        <p:txBody>
          <a:bodyPr/>
          <a:lstStyle/>
          <a:p>
            <a:r>
              <a:rPr lang="en-US" dirty="0"/>
              <a:t>Demographic factors clearly affect solar installation rates</a:t>
            </a:r>
          </a:p>
        </p:txBody>
      </p:sp>
      <p:pic>
        <p:nvPicPr>
          <p:cNvPr id="5" name="Content Placeholder 4" descr="A picture containing photo, different, various, large&#10;&#10;Description automatically generated">
            <a:extLst>
              <a:ext uri="{FF2B5EF4-FFF2-40B4-BE49-F238E27FC236}">
                <a16:creationId xmlns:a16="http://schemas.microsoft.com/office/drawing/2014/main" id="{A256FACB-107E-4169-BE1B-3F142045AB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8142" y="2160588"/>
            <a:ext cx="7415753" cy="3881437"/>
          </a:xfrm>
        </p:spPr>
      </p:pic>
    </p:spTree>
    <p:extLst>
      <p:ext uri="{BB962C8B-B14F-4D97-AF65-F5344CB8AC3E}">
        <p14:creationId xmlns:p14="http://schemas.microsoft.com/office/powerpoint/2010/main" val="1989597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07B4-28A7-4D4E-B0FA-9F263E477A60}"/>
              </a:ext>
            </a:extLst>
          </p:cNvPr>
          <p:cNvSpPr>
            <a:spLocks noGrp="1"/>
          </p:cNvSpPr>
          <p:nvPr>
            <p:ph type="title"/>
          </p:nvPr>
        </p:nvSpPr>
        <p:spPr/>
        <p:txBody>
          <a:bodyPr/>
          <a:lstStyle/>
          <a:p>
            <a:r>
              <a:rPr lang="en-US" dirty="0"/>
              <a:t>Conclusion and recommendations</a:t>
            </a:r>
          </a:p>
        </p:txBody>
      </p:sp>
      <p:sp>
        <p:nvSpPr>
          <p:cNvPr id="3" name="Content Placeholder 2">
            <a:extLst>
              <a:ext uri="{FF2B5EF4-FFF2-40B4-BE49-F238E27FC236}">
                <a16:creationId xmlns:a16="http://schemas.microsoft.com/office/drawing/2014/main" id="{67A7F808-E2BA-4AD4-838B-BADDE427BDE5}"/>
              </a:ext>
            </a:extLst>
          </p:cNvPr>
          <p:cNvSpPr>
            <a:spLocks noGrp="1"/>
          </p:cNvSpPr>
          <p:nvPr>
            <p:ph idx="1"/>
          </p:nvPr>
        </p:nvSpPr>
        <p:spPr/>
        <p:txBody>
          <a:bodyPr/>
          <a:lstStyle/>
          <a:p>
            <a:r>
              <a:rPr lang="en-US" dirty="0"/>
              <a:t>A Random Forest model which was able to explain around 36% of variability in solar installation rates was built</a:t>
            </a:r>
          </a:p>
          <a:p>
            <a:r>
              <a:rPr lang="en-US" dirty="0"/>
              <a:t>There is a clear link between solar installation rates in different LGAs and demographics</a:t>
            </a:r>
          </a:p>
          <a:p>
            <a:r>
              <a:rPr lang="en-US" dirty="0"/>
              <a:t>Qualitative research should be conducted to elicit what are the most relevant demographic or even individual factors affecting solar installation</a:t>
            </a:r>
          </a:p>
          <a:p>
            <a:r>
              <a:rPr lang="en-US" dirty="0"/>
              <a:t>Perform further data collection on a finer scale to create larger datasets for computational analysis, preferably after conducting the qualitative research so data of greater relevance is collected</a:t>
            </a:r>
          </a:p>
          <a:p>
            <a:r>
              <a:rPr lang="en-US" dirty="0"/>
              <a:t>Improve upon current algorithm to build a model with higher accuracy</a:t>
            </a:r>
          </a:p>
        </p:txBody>
      </p:sp>
    </p:spTree>
    <p:extLst>
      <p:ext uri="{BB962C8B-B14F-4D97-AF65-F5344CB8AC3E}">
        <p14:creationId xmlns:p14="http://schemas.microsoft.com/office/powerpoint/2010/main" val="130799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CB1DF-6CC1-4429-B866-7361F1A86FF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F49CFBB-8F58-4264-891B-0495328EB7EB}"/>
              </a:ext>
            </a:extLst>
          </p:cNvPr>
          <p:cNvSpPr>
            <a:spLocks noGrp="1"/>
          </p:cNvSpPr>
          <p:nvPr>
            <p:ph idx="1"/>
          </p:nvPr>
        </p:nvSpPr>
        <p:spPr/>
        <p:txBody>
          <a:bodyPr>
            <a:normAutofit fontScale="92500"/>
          </a:bodyPr>
          <a:lstStyle/>
          <a:p>
            <a:r>
              <a:rPr lang="en-US" dirty="0"/>
              <a:t>Liu, A. (2020). </a:t>
            </a:r>
            <a:r>
              <a:rPr lang="en-US" i="1" dirty="0"/>
              <a:t>Predicting solar installation rates in different locations using demographic data</a:t>
            </a:r>
            <a:r>
              <a:rPr lang="en-US" dirty="0"/>
              <a:t>.</a:t>
            </a:r>
          </a:p>
          <a:p>
            <a:r>
              <a:rPr lang="en-US" dirty="0">
                <a:hlinkClick r:id="rId2"/>
              </a:rPr>
              <a:t>https://www.pewresearch.org/fact-tank/2016/10/05/americans-strongly-favor-expanding-solar-power-to-help-address-costs-and-environmental-concerns/</a:t>
            </a:r>
            <a:endParaRPr lang="en-US" dirty="0"/>
          </a:p>
          <a:p>
            <a:r>
              <a:rPr lang="en-US" dirty="0">
                <a:hlinkClick r:id="rId3"/>
              </a:rPr>
              <a:t>https://www.altestore.com/howto/images/article/world_solar_insolation_data.gif</a:t>
            </a:r>
            <a:endParaRPr lang="en-US" dirty="0"/>
          </a:p>
          <a:p>
            <a:r>
              <a:rPr lang="en-US" dirty="0"/>
              <a:t>Australian PV Institute (APVI) Solar Map, funded by the Australian Renewable Energy Agency, accessed from pv-map.apvi.org.au on 19 February 2020.</a:t>
            </a:r>
          </a:p>
          <a:p>
            <a:r>
              <a:rPr lang="en-US" dirty="0"/>
              <a:t>Australian Bureau of Statistics 2020, viewed 26 February 2020, </a:t>
            </a:r>
            <a:r>
              <a:rPr lang="en-US" dirty="0">
                <a:hlinkClick r:id="rId4"/>
              </a:rPr>
              <a:t>http://stat.data.abs.gov.au</a:t>
            </a:r>
            <a:r>
              <a:rPr lang="en-US" dirty="0"/>
              <a:t>.</a:t>
            </a:r>
          </a:p>
          <a:p>
            <a:r>
              <a:rPr lang="en-US" dirty="0">
                <a:hlinkClick r:id="rId5"/>
              </a:rPr>
              <a:t>https://medium.com/@williamkoehrsen/random-forest-simple-explanation-377895a60d2d</a:t>
            </a:r>
            <a:endParaRPr lang="en-US" dirty="0"/>
          </a:p>
          <a:p>
            <a:endParaRPr lang="en-US" dirty="0"/>
          </a:p>
          <a:p>
            <a:endParaRPr lang="en-US" dirty="0"/>
          </a:p>
        </p:txBody>
      </p:sp>
    </p:spTree>
    <p:extLst>
      <p:ext uri="{BB962C8B-B14F-4D97-AF65-F5344CB8AC3E}">
        <p14:creationId xmlns:p14="http://schemas.microsoft.com/office/powerpoint/2010/main" val="1989798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D30B4-F77A-46BA-8836-EE8C2FF9E3D3}"/>
              </a:ext>
            </a:extLst>
          </p:cNvPr>
          <p:cNvSpPr>
            <a:spLocks noGrp="1"/>
          </p:cNvSpPr>
          <p:nvPr>
            <p:ph type="title"/>
          </p:nvPr>
        </p:nvSpPr>
        <p:spPr/>
        <p:txBody>
          <a:bodyPr/>
          <a:lstStyle/>
          <a:p>
            <a:r>
              <a:rPr lang="en-US" dirty="0"/>
              <a:t>Solar installations are integral in our transition to renewable energy sources</a:t>
            </a:r>
          </a:p>
        </p:txBody>
      </p:sp>
      <p:sp>
        <p:nvSpPr>
          <p:cNvPr id="3" name="Content Placeholder 2">
            <a:extLst>
              <a:ext uri="{FF2B5EF4-FFF2-40B4-BE49-F238E27FC236}">
                <a16:creationId xmlns:a16="http://schemas.microsoft.com/office/drawing/2014/main" id="{3179933B-42E2-43E6-AF25-D75B20C3B726}"/>
              </a:ext>
            </a:extLst>
          </p:cNvPr>
          <p:cNvSpPr>
            <a:spLocks noGrp="1"/>
          </p:cNvSpPr>
          <p:nvPr>
            <p:ph idx="1"/>
          </p:nvPr>
        </p:nvSpPr>
        <p:spPr>
          <a:xfrm>
            <a:off x="677334" y="2401310"/>
            <a:ext cx="4675251" cy="3950279"/>
          </a:xfrm>
        </p:spPr>
        <p:txBody>
          <a:bodyPr/>
          <a:lstStyle/>
          <a:p>
            <a:r>
              <a:rPr lang="en-US" dirty="0"/>
              <a:t>As the effects of global climate change are becoming better understood, the move towards renewable energy sources has become an important focus</a:t>
            </a:r>
          </a:p>
          <a:p>
            <a:r>
              <a:rPr lang="en-US" dirty="0"/>
              <a:t>Solar energy is emerging as one of the most popular forms of renewable energy for reasons such as decreasing costs, environmental ethics, health, government incentives and accessibility</a:t>
            </a:r>
          </a:p>
        </p:txBody>
      </p:sp>
      <p:pic>
        <p:nvPicPr>
          <p:cNvPr id="5" name="Picture 4" descr="A screenshot of a cell phone&#10;&#10;Description automatically generated">
            <a:extLst>
              <a:ext uri="{FF2B5EF4-FFF2-40B4-BE49-F238E27FC236}">
                <a16:creationId xmlns:a16="http://schemas.microsoft.com/office/drawing/2014/main" id="{4CBBF6E1-4AA7-4471-9B03-6A76DAEF3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498" y="2057400"/>
            <a:ext cx="2952750" cy="4191000"/>
          </a:xfrm>
          <a:prstGeom prst="rect">
            <a:avLst/>
          </a:prstGeom>
        </p:spPr>
      </p:pic>
    </p:spTree>
    <p:extLst>
      <p:ext uri="{BB962C8B-B14F-4D97-AF65-F5344CB8AC3E}">
        <p14:creationId xmlns:p14="http://schemas.microsoft.com/office/powerpoint/2010/main" val="2443957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57B4-E27E-496A-A633-9F556D9202E1}"/>
              </a:ext>
            </a:extLst>
          </p:cNvPr>
          <p:cNvSpPr>
            <a:spLocks noGrp="1"/>
          </p:cNvSpPr>
          <p:nvPr>
            <p:ph type="title"/>
          </p:nvPr>
        </p:nvSpPr>
        <p:spPr/>
        <p:txBody>
          <a:bodyPr/>
          <a:lstStyle/>
          <a:p>
            <a:r>
              <a:rPr lang="en-US" dirty="0"/>
              <a:t>Australia has some of the world’s best solar exposure</a:t>
            </a:r>
          </a:p>
        </p:txBody>
      </p:sp>
      <p:pic>
        <p:nvPicPr>
          <p:cNvPr id="7" name="Content Placeholder 6" descr="A close up of a map&#10;&#10;Description automatically generated">
            <a:extLst>
              <a:ext uri="{FF2B5EF4-FFF2-40B4-BE49-F238E27FC236}">
                <a16:creationId xmlns:a16="http://schemas.microsoft.com/office/drawing/2014/main" id="{A15BBE74-2E18-4263-AB26-137066E20D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0831" y="2220119"/>
            <a:ext cx="6810375" cy="3762375"/>
          </a:xfrm>
        </p:spPr>
      </p:pic>
    </p:spTree>
    <p:extLst>
      <p:ext uri="{BB962C8B-B14F-4D97-AF65-F5344CB8AC3E}">
        <p14:creationId xmlns:p14="http://schemas.microsoft.com/office/powerpoint/2010/main" val="1979416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9FDAA-B298-48D8-A798-CCB8A2EA2D6A}"/>
              </a:ext>
            </a:extLst>
          </p:cNvPr>
          <p:cNvSpPr>
            <a:spLocks noGrp="1"/>
          </p:cNvSpPr>
          <p:nvPr>
            <p:ph type="title"/>
          </p:nvPr>
        </p:nvSpPr>
        <p:spPr/>
        <p:txBody>
          <a:bodyPr/>
          <a:lstStyle/>
          <a:p>
            <a:r>
              <a:rPr lang="en-US" dirty="0"/>
              <a:t>Prediction has value to policy makers, investors and researchers</a:t>
            </a:r>
          </a:p>
        </p:txBody>
      </p:sp>
      <p:sp>
        <p:nvSpPr>
          <p:cNvPr id="3" name="Content Placeholder 2">
            <a:extLst>
              <a:ext uri="{FF2B5EF4-FFF2-40B4-BE49-F238E27FC236}">
                <a16:creationId xmlns:a16="http://schemas.microsoft.com/office/drawing/2014/main" id="{D7D6AA7D-A5B5-42CD-8AA1-25E87B85DB93}"/>
              </a:ext>
            </a:extLst>
          </p:cNvPr>
          <p:cNvSpPr>
            <a:spLocks noGrp="1"/>
          </p:cNvSpPr>
          <p:nvPr>
            <p:ph idx="1"/>
          </p:nvPr>
        </p:nvSpPr>
        <p:spPr/>
        <p:txBody>
          <a:bodyPr/>
          <a:lstStyle/>
          <a:p>
            <a:r>
              <a:rPr lang="en-US" dirty="0"/>
              <a:t>Reliable predictions on installation rates may guide projections and highlight both the level and content of policy intervention justified in affecting solar uptake</a:t>
            </a:r>
          </a:p>
          <a:p>
            <a:r>
              <a:rPr lang="en-US" dirty="0"/>
              <a:t>Investors in the solar industry hold an advantage if they have reliable guidance on which local government areas in the future (accounting for demographic shifts) are likely to install solar</a:t>
            </a:r>
          </a:p>
          <a:p>
            <a:r>
              <a:rPr lang="en-US" dirty="0"/>
              <a:t>Results from attempting to answer this question may lead to new lines of inquiry among researchers (e.g. if we can indeed predict installation rates then that provides justification to then do further research on which exact demographic factors have an effect)</a:t>
            </a:r>
          </a:p>
        </p:txBody>
      </p:sp>
    </p:spTree>
    <p:extLst>
      <p:ext uri="{BB962C8B-B14F-4D97-AF65-F5344CB8AC3E}">
        <p14:creationId xmlns:p14="http://schemas.microsoft.com/office/powerpoint/2010/main" val="3028192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0A64B-DE74-4BE4-8C5F-F38ADC29FBFE}"/>
              </a:ext>
            </a:extLst>
          </p:cNvPr>
          <p:cNvSpPr>
            <a:spLocks noGrp="1"/>
          </p:cNvSpPr>
          <p:nvPr>
            <p:ph type="title"/>
          </p:nvPr>
        </p:nvSpPr>
        <p:spPr/>
        <p:txBody>
          <a:bodyPr/>
          <a:lstStyle/>
          <a:p>
            <a:r>
              <a:rPr lang="en-US" dirty="0"/>
              <a:t>Scope of analysis</a:t>
            </a:r>
          </a:p>
        </p:txBody>
      </p:sp>
      <p:sp>
        <p:nvSpPr>
          <p:cNvPr id="3" name="Content Placeholder 2">
            <a:extLst>
              <a:ext uri="{FF2B5EF4-FFF2-40B4-BE49-F238E27FC236}">
                <a16:creationId xmlns:a16="http://schemas.microsoft.com/office/drawing/2014/main" id="{E4156ACE-DEE0-4572-A949-4D2DDB23DE61}"/>
              </a:ext>
            </a:extLst>
          </p:cNvPr>
          <p:cNvSpPr>
            <a:spLocks noGrp="1"/>
          </p:cNvSpPr>
          <p:nvPr>
            <p:ph idx="1"/>
          </p:nvPr>
        </p:nvSpPr>
        <p:spPr/>
        <p:txBody>
          <a:bodyPr/>
          <a:lstStyle/>
          <a:p>
            <a:r>
              <a:rPr lang="en-US" dirty="0"/>
              <a:t>To answer: “Can we predict solar installation rates in the different local government areas of Australia using demographic data?”</a:t>
            </a:r>
          </a:p>
          <a:p>
            <a:r>
              <a:rPr lang="en-US" dirty="0"/>
              <a:t>To build a machine learning algorithm to make predictions on solar installation rates in different local government areas (LGAs) given certain demographic factors</a:t>
            </a:r>
          </a:p>
          <a:p>
            <a:r>
              <a:rPr lang="en-US" dirty="0"/>
              <a:t>(Not included in analysis): which specific demographic factors are related to different solar installation rates</a:t>
            </a:r>
          </a:p>
        </p:txBody>
      </p:sp>
    </p:spTree>
    <p:extLst>
      <p:ext uri="{BB962C8B-B14F-4D97-AF65-F5344CB8AC3E}">
        <p14:creationId xmlns:p14="http://schemas.microsoft.com/office/powerpoint/2010/main" val="334004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8A24-09C6-4B95-AE48-398A55235F02}"/>
              </a:ext>
            </a:extLst>
          </p:cNvPr>
          <p:cNvSpPr>
            <a:spLocks noGrp="1"/>
          </p:cNvSpPr>
          <p:nvPr>
            <p:ph type="title"/>
          </p:nvPr>
        </p:nvSpPr>
        <p:spPr/>
        <p:txBody>
          <a:bodyPr/>
          <a:lstStyle/>
          <a:p>
            <a:r>
              <a:rPr lang="en-US" dirty="0"/>
              <a:t>Solar installation rate data from Australian Photovoltaic Institute</a:t>
            </a:r>
          </a:p>
        </p:txBody>
      </p:sp>
      <p:pic>
        <p:nvPicPr>
          <p:cNvPr id="4" name="Content Placeholder 3">
            <a:extLst>
              <a:ext uri="{FF2B5EF4-FFF2-40B4-BE49-F238E27FC236}">
                <a16:creationId xmlns:a16="http://schemas.microsoft.com/office/drawing/2014/main" id="{094F5717-7105-4285-8B91-EF72331073EE}"/>
              </a:ext>
            </a:extLst>
          </p:cNvPr>
          <p:cNvPicPr>
            <a:picLocks noGrp="1" noChangeAspect="1"/>
          </p:cNvPicPr>
          <p:nvPr>
            <p:ph idx="1"/>
          </p:nvPr>
        </p:nvPicPr>
        <p:blipFill>
          <a:blip r:embed="rId2"/>
          <a:stretch>
            <a:fillRect/>
          </a:stretch>
        </p:blipFill>
        <p:spPr>
          <a:xfrm>
            <a:off x="1444731" y="2160588"/>
            <a:ext cx="7062576" cy="3881437"/>
          </a:xfrm>
          <a:prstGeom prst="rect">
            <a:avLst/>
          </a:prstGeom>
        </p:spPr>
      </p:pic>
    </p:spTree>
    <p:extLst>
      <p:ext uri="{BB962C8B-B14F-4D97-AF65-F5344CB8AC3E}">
        <p14:creationId xmlns:p14="http://schemas.microsoft.com/office/powerpoint/2010/main" val="2339127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6E4E-E22C-4203-AEE2-A0006F54A60D}"/>
              </a:ext>
            </a:extLst>
          </p:cNvPr>
          <p:cNvSpPr>
            <a:spLocks noGrp="1"/>
          </p:cNvSpPr>
          <p:nvPr>
            <p:ph type="title"/>
          </p:nvPr>
        </p:nvSpPr>
        <p:spPr/>
        <p:txBody>
          <a:bodyPr/>
          <a:lstStyle/>
          <a:p>
            <a:r>
              <a:rPr lang="en-US" dirty="0"/>
              <a:t>Demographic information datasets from Australian Bureau of Statistics</a:t>
            </a:r>
          </a:p>
        </p:txBody>
      </p:sp>
      <p:pic>
        <p:nvPicPr>
          <p:cNvPr id="5" name="Content Placeholder 4" descr="A screenshot of a computer&#10;&#10;Description automatically generated">
            <a:extLst>
              <a:ext uri="{FF2B5EF4-FFF2-40B4-BE49-F238E27FC236}">
                <a16:creationId xmlns:a16="http://schemas.microsoft.com/office/drawing/2014/main" id="{62079B73-9E07-4309-951F-A3D2A7E0DB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241683"/>
            <a:ext cx="8596312" cy="3719246"/>
          </a:xfrm>
        </p:spPr>
      </p:pic>
    </p:spTree>
    <p:extLst>
      <p:ext uri="{BB962C8B-B14F-4D97-AF65-F5344CB8AC3E}">
        <p14:creationId xmlns:p14="http://schemas.microsoft.com/office/powerpoint/2010/main" val="131621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6CF0-409B-4426-8DCC-B53413E0E065}"/>
              </a:ext>
            </a:extLst>
          </p:cNvPr>
          <p:cNvSpPr>
            <a:spLocks noGrp="1"/>
          </p:cNvSpPr>
          <p:nvPr>
            <p:ph type="title"/>
          </p:nvPr>
        </p:nvSpPr>
        <p:spPr/>
        <p:txBody>
          <a:bodyPr/>
          <a:lstStyle/>
          <a:p>
            <a:r>
              <a:rPr lang="en-US" dirty="0"/>
              <a:t>Data converted to form where demographic predictors are columns</a:t>
            </a:r>
          </a:p>
        </p:txBody>
      </p:sp>
      <p:pic>
        <p:nvPicPr>
          <p:cNvPr id="5" name="Content Placeholder 4" descr="A screenshot of a computer&#10;&#10;Description automatically generated">
            <a:extLst>
              <a:ext uri="{FF2B5EF4-FFF2-40B4-BE49-F238E27FC236}">
                <a16:creationId xmlns:a16="http://schemas.microsoft.com/office/drawing/2014/main" id="{05F30FC9-00E8-43D2-A654-EC2AE84F1F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625686"/>
            <a:ext cx="8596312" cy="2951240"/>
          </a:xfrm>
        </p:spPr>
      </p:pic>
    </p:spTree>
    <p:extLst>
      <p:ext uri="{BB962C8B-B14F-4D97-AF65-F5344CB8AC3E}">
        <p14:creationId xmlns:p14="http://schemas.microsoft.com/office/powerpoint/2010/main" val="412671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06C36-CDDB-4B5B-85E0-66F7AE6E855C}"/>
              </a:ext>
            </a:extLst>
          </p:cNvPr>
          <p:cNvSpPr>
            <a:spLocks noGrp="1"/>
          </p:cNvSpPr>
          <p:nvPr>
            <p:ph type="title"/>
          </p:nvPr>
        </p:nvSpPr>
        <p:spPr/>
        <p:txBody>
          <a:bodyPr/>
          <a:lstStyle/>
          <a:p>
            <a:r>
              <a:rPr lang="en-US" dirty="0"/>
              <a:t>Data processing</a:t>
            </a:r>
          </a:p>
        </p:txBody>
      </p:sp>
      <p:sp>
        <p:nvSpPr>
          <p:cNvPr id="3" name="Content Placeholder 2">
            <a:extLst>
              <a:ext uri="{FF2B5EF4-FFF2-40B4-BE49-F238E27FC236}">
                <a16:creationId xmlns:a16="http://schemas.microsoft.com/office/drawing/2014/main" id="{B836463B-51FC-4351-A070-4C66367AA576}"/>
              </a:ext>
            </a:extLst>
          </p:cNvPr>
          <p:cNvSpPr>
            <a:spLocks noGrp="1"/>
          </p:cNvSpPr>
          <p:nvPr>
            <p:ph idx="1"/>
          </p:nvPr>
        </p:nvSpPr>
        <p:spPr/>
        <p:txBody>
          <a:bodyPr/>
          <a:lstStyle/>
          <a:p>
            <a:r>
              <a:rPr lang="en-US" dirty="0"/>
              <a:t>Combined dataset size was 481 rows by 194 columns</a:t>
            </a:r>
          </a:p>
          <a:p>
            <a:r>
              <a:rPr lang="en-US" dirty="0"/>
              <a:t>Predictors with missing values were imputed or dropped, resulting in dataset size of 481 rows by 125 columns</a:t>
            </a:r>
          </a:p>
          <a:p>
            <a:r>
              <a:rPr lang="en-US" dirty="0"/>
              <a:t>Train-test split of 70-30 was performed</a:t>
            </a:r>
          </a:p>
          <a:p>
            <a:r>
              <a:rPr lang="en-US" dirty="0"/>
              <a:t>Scaling and principal components transformation of predictors was performed</a:t>
            </a:r>
          </a:p>
          <a:p>
            <a:r>
              <a:rPr lang="en-US" dirty="0"/>
              <a:t>The first 20 principal components captured 99.999% of variability in predictors</a:t>
            </a:r>
          </a:p>
          <a:p>
            <a:r>
              <a:rPr lang="en-US" dirty="0"/>
              <a:t>These first 20 principal components were used as predictors and the density (solar installation rate) as the response for our machine learning models</a:t>
            </a:r>
          </a:p>
          <a:p>
            <a:endParaRPr lang="en-US" dirty="0"/>
          </a:p>
        </p:txBody>
      </p:sp>
    </p:spTree>
    <p:extLst>
      <p:ext uri="{BB962C8B-B14F-4D97-AF65-F5344CB8AC3E}">
        <p14:creationId xmlns:p14="http://schemas.microsoft.com/office/powerpoint/2010/main" val="41070422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TotalTime>
  <Words>662</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Predicting solar installation rates in different locations using demographic data</vt:lpstr>
      <vt:lpstr>Solar installations are integral in our transition to renewable energy sources</vt:lpstr>
      <vt:lpstr>Australia has some of the world’s best solar exposure</vt:lpstr>
      <vt:lpstr>Prediction has value to policy makers, investors and researchers</vt:lpstr>
      <vt:lpstr>Scope of analysis</vt:lpstr>
      <vt:lpstr>Solar installation rate data from Australian Photovoltaic Institute</vt:lpstr>
      <vt:lpstr>Demographic information datasets from Australian Bureau of Statistics</vt:lpstr>
      <vt:lpstr>Data converted to form where demographic predictors are columns</vt:lpstr>
      <vt:lpstr>Data processing</vt:lpstr>
      <vt:lpstr>Four machine learning models were built</vt:lpstr>
      <vt:lpstr>We can indeed predict solar installation rates by LGA using demographics</vt:lpstr>
      <vt:lpstr>Demographic factors clearly affect solar installation rates</vt:lpstr>
      <vt:lpstr>Conclusion and recommendations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Liu</dc:creator>
  <cp:lastModifiedBy>Anthony Liu</cp:lastModifiedBy>
  <cp:revision>12</cp:revision>
  <dcterms:created xsi:type="dcterms:W3CDTF">2020-03-01T22:19:31Z</dcterms:created>
  <dcterms:modified xsi:type="dcterms:W3CDTF">2020-03-01T23:40:24Z</dcterms:modified>
</cp:coreProperties>
</file>