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7" name="Google Shape;57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5" name="Google Shape;115;p2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72" name="Google Shape;172;p1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3" name="Google Shape;173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9" name="Google Shape;179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5" name="Google Shape;185;p1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6" name="Google Shape;186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4" name="Google Shape;194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1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1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2" name="Google Shape;202;p1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3" name="Google Shape;203;p1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4" name="Google Shape;204;p1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5" name="Google Shape;205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1" name="Google Shape;211;p1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3" name="Google Shape;213;p1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4" name="Google Shape;214;p1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5" name="Google Shape;215;p1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6" name="Google Shape;216;p1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7" name="Google Shape;217;p1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8" name="Google Shape;218;p1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9" name="Google Shape;219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7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5" name="Google Shape;225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8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1" name="Google Shape;231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1" name="Google Shape;121;p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4" name="Google Shape;134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6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0" name="Google Shape;140;p6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1" name="Google Shape;141;p6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2" name="Google Shape;142;p6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3" name="Google Shape;143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9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8" name="Google Shape;158;p9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9" name="Google Shape;159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5" name="Google Shape;165;p10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6" name="Google Shape;166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" name="Google Shape;24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" name="Google Shape;25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Google Shape;40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3" name="Google Shape;53;p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4" name="Google Shape;54;p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5" name="Google Shape;55;p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19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240" name="Google Shape;240;p19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41" name="Google Shape;241;p19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Lightbulb" id="242" name="Google Shape;24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3" name="Google Shape;243;p19"/>
          <p:cNvGrpSpPr/>
          <p:nvPr/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244" name="Google Shape;244;p19"/>
            <p:cNvSpPr/>
            <p:nvPr/>
          </p:nvSpPr>
          <p:spPr>
            <a:xfrm>
              <a:off x="2582333" y="2235200"/>
              <a:ext cx="7027334" cy="2396067"/>
            </a:xfrm>
            <a:prstGeom prst="round2DiagRect">
              <a:avLst>
                <a:gd fmla="val 9246" name="adj1"/>
                <a:gd fmla="val 0" name="adj2"/>
              </a:avLst>
            </a:prstGeom>
            <a:solidFill>
              <a:schemeClr val="dk1">
                <a:alpha val="80000"/>
              </a:schemeClr>
            </a:solidFill>
            <a:ln cap="sq" cmpd="sng" w="19050">
              <a:solidFill>
                <a:schemeClr val="lt2">
                  <a:alpha val="6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88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245" name="Google Shape;245;p19"/>
            <p:cNvGrpSpPr/>
            <p:nvPr/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246" name="Google Shape;246;p19"/>
              <p:cNvSpPr/>
              <p:nvPr/>
            </p:nvSpPr>
            <p:spPr>
              <a:xfrm flipH="1" rot="-5400000">
                <a:off x="9653587" y="3379784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47" name="Google Shape;247;p19"/>
              <p:cNvSpPr/>
              <p:nvPr/>
            </p:nvSpPr>
            <p:spPr>
              <a:xfrm flipH="1" rot="-5400000">
                <a:off x="10078244" y="3310728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 flipH="1" rot="-5400000">
                <a:off x="11146631" y="3574253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 flipH="1" rot="-5400000">
                <a:off x="10230644" y="3034502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50" name="Google Shape;250;p19"/>
              <p:cNvSpPr/>
              <p:nvPr/>
            </p:nvSpPr>
            <p:spPr>
              <a:xfrm rot="5400000">
                <a:off x="10034587" y="256275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51" name="Google Shape;251;p19"/>
              <p:cNvSpPr/>
              <p:nvPr/>
            </p:nvSpPr>
            <p:spPr>
              <a:xfrm rot="5400000">
                <a:off x="10747375" y="3232679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 rot="5400000">
                <a:off x="11399044" y="3095360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 rot="5400000">
                <a:off x="10353675" y="2153178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54" name="Google Shape;254;p19"/>
              <p:cNvSpPr/>
              <p:nvPr/>
            </p:nvSpPr>
            <p:spPr>
              <a:xfrm rot="5400000">
                <a:off x="9848850" y="330887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 rot="5400000">
                <a:off x="2122751" y="3532184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57" name="Google Shape;257;p19"/>
              <p:cNvSpPr/>
              <p:nvPr/>
            </p:nvSpPr>
            <p:spPr>
              <a:xfrm rot="5400000">
                <a:off x="1958445" y="3463128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 rot="5400000">
                <a:off x="858308" y="3726653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 rot="5400000">
                <a:off x="1658407" y="3186902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60" name="Google Shape;260;p19"/>
              <p:cNvSpPr/>
              <p:nvPr/>
            </p:nvSpPr>
            <p:spPr>
              <a:xfrm flipH="1" rot="-5400000">
                <a:off x="1860814" y="271515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61" name="Google Shape;261;p19"/>
              <p:cNvSpPr/>
              <p:nvPr/>
            </p:nvSpPr>
            <p:spPr>
              <a:xfrm flipH="1" rot="-5400000">
                <a:off x="1289314" y="3385079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 flipH="1" rot="-5400000">
                <a:off x="605895" y="3247760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 flipH="1" rot="-5400000">
                <a:off x="1532202" y="2305578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64" name="Google Shape;264;p19"/>
              <p:cNvSpPr/>
              <p:nvPr/>
            </p:nvSpPr>
            <p:spPr>
              <a:xfrm flipH="1" rot="-5400000">
                <a:off x="2154501" y="346127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 flipH="1" rot="-5400000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6" name="Google Shape;266;p19"/>
          <p:cNvSpPr txBox="1"/>
          <p:nvPr>
            <p:ph type="ctrTitle"/>
          </p:nvPr>
        </p:nvSpPr>
        <p:spPr>
          <a:xfrm>
            <a:off x="2667000" y="2328334"/>
            <a:ext cx="6857999" cy="879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/>
              <a:t>DATA MOGULS </a:t>
            </a:r>
            <a:endParaRPr/>
          </a:p>
        </p:txBody>
      </p:sp>
      <p:sp>
        <p:nvSpPr>
          <p:cNvPr id="267" name="Google Shape;267;p19"/>
          <p:cNvSpPr txBox="1"/>
          <p:nvPr>
            <p:ph idx="1" type="subTitle"/>
          </p:nvPr>
        </p:nvSpPr>
        <p:spPr>
          <a:xfrm>
            <a:off x="2667001" y="3208072"/>
            <a:ext cx="6857999" cy="1346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25000"/>
              <a:buNone/>
            </a:pPr>
            <a:r>
              <a:rPr lang="en-US"/>
              <a:t>TEAM MEMBERS: 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25000"/>
              <a:buNone/>
            </a:pPr>
            <a:r>
              <a:rPr lang="en-US"/>
              <a:t>GREGORY WOOLERY, SAMUEL MATHESON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25000"/>
              <a:buNone/>
            </a:pPr>
            <a:r>
              <a:rPr lang="en-US"/>
              <a:t>REANNA JOHNSON,   MURPHY FACEY</a:t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mc:AlternateContent>
    <mc:Choice Requires="p14">
      <p:transition p14:dur="100">
        <p:fade thruBlk="1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wentieth Century"/>
              <a:buNone/>
            </a:pPr>
            <a:r>
              <a:rPr lang="en-US" sz="4400"/>
              <a:t>REVENUE STREAMS</a:t>
            </a:r>
            <a:endParaRPr/>
          </a:p>
        </p:txBody>
      </p:sp>
      <p:sp>
        <p:nvSpPr>
          <p:cNvPr id="322" name="Google Shape;322;p2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US" sz="3200"/>
              <a:t>Subscriptions for the app- </a:t>
            </a:r>
            <a:endParaRPr sz="3200"/>
          </a:p>
          <a:p>
            <a:pPr indent="-2540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US" sz="3200"/>
              <a:t>             -Standard</a:t>
            </a:r>
            <a:endParaRPr sz="3200"/>
          </a:p>
          <a:p>
            <a:pPr indent="-2540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US" sz="3200"/>
              <a:t>             -Gold $2,500/month</a:t>
            </a:r>
            <a:endParaRPr sz="3200"/>
          </a:p>
          <a:p>
            <a:pPr indent="-2540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US" sz="3200"/>
              <a:t>              -Premium $4,000/month</a:t>
            </a:r>
            <a:endParaRPr sz="3200"/>
          </a:p>
          <a:p>
            <a:pPr indent="-2540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US" sz="3200"/>
              <a:t>Added fees for extra assistance- $500/hour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100">
        <p:fade thruBlk="1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lang="en-US" sz="6000"/>
              <a:t>KEY RESOURCES</a:t>
            </a:r>
            <a:endParaRPr/>
          </a:p>
        </p:txBody>
      </p:sp>
      <p:sp>
        <p:nvSpPr>
          <p:cNvPr id="328" name="Google Shape;328;p29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Char char="•"/>
            </a:pPr>
            <a:r>
              <a:rPr lang="en-US" sz="3600"/>
              <a:t>Start-up Capital</a:t>
            </a:r>
            <a:endParaRPr sz="3600"/>
          </a:p>
          <a:p>
            <a:pPr indent="-2857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500"/>
              <a:buChar char="•"/>
            </a:pPr>
            <a:r>
              <a:rPr lang="en-US" sz="3600"/>
              <a:t>Network Infrastructure</a:t>
            </a:r>
            <a:endParaRPr sz="3600"/>
          </a:p>
          <a:p>
            <a:pPr indent="-2857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500"/>
              <a:buChar char="•"/>
            </a:pPr>
            <a:r>
              <a:rPr lang="en-US" sz="3600"/>
              <a:t>Programmers</a:t>
            </a:r>
            <a:endParaRPr sz="3600"/>
          </a:p>
          <a:p>
            <a:pPr indent="-2857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500"/>
              <a:buChar char="•"/>
            </a:pPr>
            <a:r>
              <a:rPr lang="en-US" sz="3600"/>
              <a:t>Developers</a:t>
            </a:r>
            <a:endParaRPr sz="3600"/>
          </a:p>
          <a:p>
            <a:pPr indent="-2857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500"/>
              <a:buChar char="•"/>
            </a:pPr>
            <a:r>
              <a:rPr lang="en-US" sz="3600"/>
              <a:t>Staff </a:t>
            </a:r>
            <a:endParaRPr sz="3600"/>
          </a:p>
        </p:txBody>
      </p:sp>
      <p:pic>
        <p:nvPicPr>
          <p:cNvPr id="329" name="Google Shape;32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9148" y="2488627"/>
            <a:ext cx="5470416" cy="3063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lang="en-US" sz="6000"/>
              <a:t>KEY ACTIVITIES</a:t>
            </a:r>
            <a:endParaRPr/>
          </a:p>
        </p:txBody>
      </p:sp>
      <p:sp>
        <p:nvSpPr>
          <p:cNvPr id="335" name="Google Shape;335;p30"/>
          <p:cNvSpPr txBox="1"/>
          <p:nvPr>
            <p:ph idx="1" type="body"/>
          </p:nvPr>
        </p:nvSpPr>
        <p:spPr>
          <a:xfrm>
            <a:off x="1141412" y="2585153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Char char="•"/>
            </a:pPr>
            <a:r>
              <a:rPr lang="en-US" sz="3600"/>
              <a:t>Regular App updates</a:t>
            </a:r>
            <a:endParaRPr sz="3600"/>
          </a:p>
          <a:p>
            <a:pPr indent="-2857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500"/>
              <a:buChar char="•"/>
            </a:pPr>
            <a:r>
              <a:rPr lang="en-US" sz="3600"/>
              <a:t>Granting Subscription requests</a:t>
            </a:r>
            <a:endParaRPr sz="3600"/>
          </a:p>
          <a:p>
            <a:pPr indent="-2857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500"/>
              <a:buChar char="•"/>
            </a:pPr>
            <a:r>
              <a:rPr lang="en-US" sz="3600"/>
              <a:t>Monitoring staff, staff requests and staff schedules</a:t>
            </a:r>
            <a:endParaRPr sz="3600"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336" name="Google Shape;33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1499" y="173620"/>
            <a:ext cx="4830501" cy="3063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lang="en-US" sz="6000"/>
              <a:t>KEY PARTNERS</a:t>
            </a:r>
            <a:endParaRPr/>
          </a:p>
        </p:txBody>
      </p:sp>
      <p:sp>
        <p:nvSpPr>
          <p:cNvPr id="342" name="Google Shape;342;p3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Char char="•"/>
            </a:pPr>
            <a:r>
              <a:rPr lang="en-US" sz="4000"/>
              <a:t>Jamaica Society for Blind People</a:t>
            </a:r>
            <a:endParaRPr sz="4000"/>
          </a:p>
          <a:p>
            <a:pPr indent="-3175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000"/>
              <a:buChar char="•"/>
            </a:pPr>
            <a:r>
              <a:rPr lang="en-US" sz="4000"/>
              <a:t>Insurance Companies </a:t>
            </a:r>
            <a:endParaRPr sz="4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 sz="4800"/>
              <a:t>COST STRUCTURE</a:t>
            </a:r>
            <a:endParaRPr/>
          </a:p>
        </p:txBody>
      </p:sp>
      <p:sp>
        <p:nvSpPr>
          <p:cNvPr id="348" name="Google Shape;348;p32"/>
          <p:cNvSpPr txBox="1"/>
          <p:nvPr>
            <p:ph idx="1" type="body"/>
          </p:nvPr>
        </p:nvSpPr>
        <p:spPr>
          <a:xfrm>
            <a:off x="1141412" y="2249487"/>
            <a:ext cx="10607765" cy="4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US" sz="3200"/>
              <a:t>Copyright app name : $3,500</a:t>
            </a:r>
            <a:endParaRPr/>
          </a:p>
          <a:p>
            <a:pPr indent="-2540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US" sz="3200"/>
              <a:t>Employees’ salaries 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3200"/>
              <a:t>     Employees would be paid based on the amount of hours spent providing assistance to customers. Assistants will be paid $370/hour per client</a:t>
            </a:r>
            <a:endParaRPr sz="3200"/>
          </a:p>
          <a:p>
            <a:pPr indent="-2540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US" sz="3200"/>
              <a:t>Fee for uploading app: 25 USD  $3,663 JMD.</a:t>
            </a:r>
            <a:endParaRPr sz="3200"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descr="333,139 Us Currency Stock Photos, Pictures &amp; Royalty-Free Images - iStock" id="349" name="Google Shape;34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654" y="835390"/>
            <a:ext cx="3639128" cy="104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355" name="Google Shape;35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294" y="0"/>
            <a:ext cx="1058741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DATA MOGULS BMC – YOUTUBE LINK</a:t>
            </a:r>
            <a:endParaRPr/>
          </a:p>
        </p:txBody>
      </p:sp>
      <p:sp>
        <p:nvSpPr>
          <p:cNvPr id="361" name="Google Shape;361;p3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https://youtu.be/-YeAoZAHyrs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wentieth Century"/>
              <a:buNone/>
            </a:pPr>
            <a:r>
              <a:rPr lang="en-US" sz="7200"/>
              <a:t>PROBLEM</a:t>
            </a:r>
            <a:endParaRPr/>
          </a:p>
        </p:txBody>
      </p:sp>
      <p:sp>
        <p:nvSpPr>
          <p:cNvPr id="274" name="Google Shape;274;p20"/>
          <p:cNvSpPr txBox="1"/>
          <p:nvPr>
            <p:ph idx="1" type="body"/>
          </p:nvPr>
        </p:nvSpPr>
        <p:spPr>
          <a:xfrm>
            <a:off x="1141413" y="266424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64318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n-US" sz="3600"/>
              <a:t>The service being provided by the innovation of data moguls is one that seeks to solve the problem of a lack of affordable and readily available assistance to the visually impaired. There is a gap in this industry as much progress has not been made to ease the burdens of the visually impaired</a:t>
            </a:r>
            <a:r>
              <a:rPr lang="en-US"/>
              <a:t>.</a:t>
            </a:r>
            <a:endParaRPr/>
          </a:p>
        </p:txBody>
      </p:sp>
      <p:pic>
        <p:nvPicPr>
          <p:cNvPr id="275" name="Google Shape;27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0571" y="51359"/>
            <a:ext cx="3540406" cy="1765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100">
        <p:fade thruBlk="1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wentieth Century"/>
              <a:buNone/>
            </a:pPr>
            <a:r>
              <a:rPr lang="en-US" sz="5400"/>
              <a:t>SOLUTION TO THE PROBLEM</a:t>
            </a:r>
            <a:endParaRPr/>
          </a:p>
        </p:txBody>
      </p:sp>
      <p:sp>
        <p:nvSpPr>
          <p:cNvPr id="281" name="Google Shape;281;p2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Char char="•"/>
            </a:pPr>
            <a:r>
              <a:rPr lang="en-US" sz="3600"/>
              <a:t>Our App seeks to solve this problem by providing a user friendly interface for the visually impaired.</a:t>
            </a:r>
            <a:endParaRPr/>
          </a:p>
          <a:p>
            <a:pPr indent="-2857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500"/>
              <a:buChar char="•"/>
            </a:pPr>
            <a:r>
              <a:rPr lang="en-US" sz="3600"/>
              <a:t>This app will guide our target market through their lives with the much needed assistance as well allowing them to maintain a high level of privacy.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"/>
          <p:cNvSpPr txBox="1"/>
          <p:nvPr>
            <p:ph type="ctrTitle"/>
          </p:nvPr>
        </p:nvSpPr>
        <p:spPr>
          <a:xfrm>
            <a:off x="1910929" y="2864899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Twentieth Century"/>
              <a:buNone/>
            </a:pPr>
            <a:r>
              <a:rPr lang="en-US" sz="8800"/>
              <a:t>BUSINESS MODEL CANVAS SEGMENTS: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Twentieth Century"/>
              <a:buNone/>
            </a:pPr>
            <a:r>
              <a:rPr lang="en-US" sz="6600"/>
              <a:t>CUSTOMER SEGMENT </a:t>
            </a:r>
            <a:endParaRPr/>
          </a:p>
        </p:txBody>
      </p:sp>
      <p:sp>
        <p:nvSpPr>
          <p:cNvPr id="292" name="Google Shape;292;p23"/>
          <p:cNvSpPr txBox="1"/>
          <p:nvPr>
            <p:ph idx="1" type="body"/>
          </p:nvPr>
        </p:nvSpPr>
        <p:spPr>
          <a:xfrm>
            <a:off x="1141411" y="2097088"/>
            <a:ext cx="9905999" cy="3422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n-US" sz="4000"/>
              <a:t>visually impaired individuals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n-US" sz="3600"/>
              <a:t>Visually impaired individuals including, but not limited to people who are completely blind or otherwise have limited vision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n-US" sz="4000"/>
              <a:t>Family/Guardians of visually impaired individuals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n-US" sz="3600"/>
              <a:t>Blind people often need assistance from family in some capacity</a:t>
            </a:r>
            <a:endParaRPr/>
          </a:p>
          <a:p>
            <a:pPr indent="-952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t/>
            </a:r>
            <a:endParaRPr/>
          </a:p>
        </p:txBody>
      </p:sp>
      <p:pic>
        <p:nvPicPr>
          <p:cNvPr id="293" name="Google Shape;293;p23"/>
          <p:cNvPicPr preferRelativeResize="0"/>
          <p:nvPr/>
        </p:nvPicPr>
        <p:blipFill rotWithShape="1">
          <a:blip r:embed="rId3">
            <a:alphaModFix/>
          </a:blip>
          <a:srcRect b="38472" l="0" r="0" t="23706"/>
          <a:stretch/>
        </p:blipFill>
        <p:spPr>
          <a:xfrm>
            <a:off x="1931612" y="5052291"/>
            <a:ext cx="8325599" cy="1805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100">
        <p:fade thruBlk="1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0496" y="106146"/>
            <a:ext cx="7311007" cy="6645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 sz="4800"/>
              <a:t>VALUE  PROPOSITION </a:t>
            </a:r>
            <a:endParaRPr/>
          </a:p>
        </p:txBody>
      </p:sp>
      <p:sp>
        <p:nvSpPr>
          <p:cNvPr id="304" name="Google Shape;304;p2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86345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n-US" sz="3900"/>
              <a:t>Affordable prices </a:t>
            </a:r>
            <a:endParaRPr sz="3900"/>
          </a:p>
          <a:p>
            <a:pPr indent="-28634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n-US" sz="3900"/>
              <a:t>Offer subscription discounts</a:t>
            </a:r>
            <a:endParaRPr/>
          </a:p>
          <a:p>
            <a:pPr indent="-28634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n-US" sz="3900"/>
              <a:t>Convenience, speed of service</a:t>
            </a:r>
            <a:endParaRPr sz="3900"/>
          </a:p>
          <a:p>
            <a:pPr indent="-28634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n-US" sz="3900"/>
              <a:t>Visual Aid with privacy</a:t>
            </a:r>
            <a:endParaRPr sz="3900"/>
          </a:p>
          <a:p>
            <a:pPr indent="-28634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n-US" sz="3900"/>
              <a:t>Provide remote visual assistance to customers</a:t>
            </a:r>
            <a:endParaRPr sz="3900"/>
          </a:p>
          <a:p>
            <a:pPr indent="-5238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100">
        <p:fade thruBlk="1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wentieth Century"/>
              <a:buNone/>
            </a:pPr>
            <a:r>
              <a:rPr lang="en-US" sz="7200"/>
              <a:t>CHANNELS</a:t>
            </a:r>
            <a:endParaRPr/>
          </a:p>
        </p:txBody>
      </p:sp>
      <p:sp>
        <p:nvSpPr>
          <p:cNvPr id="310" name="Google Shape;310;p2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n-US" sz="3600"/>
              <a:t>Mobile App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n-US" sz="3200"/>
              <a:t>Mobile application used to process input from the environment and manage subscriptions and payments may also be used to communicate with users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n-US" sz="3600"/>
              <a:t>Social Media (Instagram, facebook, twitter)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n-US" sz="3200"/>
              <a:t>Social media interactions are a useful tool for dispersing information, communicating with customers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n-US" sz="3600"/>
              <a:t>Word of Mouth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n-US" sz="3200"/>
              <a:t>Word of mouth, while being unpredictable word of mouth is the most effective way to disperse knowledge about a product or service</a:t>
            </a:r>
            <a:endParaRPr/>
          </a:p>
        </p:txBody>
      </p:sp>
    </p:spTree>
  </p:cSld>
  <p:clrMapOvr>
    <a:masterClrMapping/>
  </p:clrMapOvr>
  <mc:AlternateContent>
    <mc:Choice Requires="p14">
      <p:transition p14:dur="100">
        <p:fade thruBlk="1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wentieth Century"/>
              <a:buNone/>
            </a:pPr>
            <a:r>
              <a:rPr lang="en-US" sz="5400"/>
              <a:t>CUSTOMER RELATIONSHIP</a:t>
            </a:r>
            <a:endParaRPr/>
          </a:p>
        </p:txBody>
      </p:sp>
      <p:sp>
        <p:nvSpPr>
          <p:cNvPr id="316" name="Google Shape;316;p27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n-US" sz="3600"/>
              <a:t>Build customer focused relationships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n-US" sz="3200"/>
              <a:t>Good relations with customers will lead to more positive interactions and more repeat customers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n-US" sz="3600"/>
              <a:t>Building rapport with customers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n-US" sz="3200"/>
              <a:t>It is important your customers trust you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n-US" sz="3600"/>
              <a:t>Attending to enquiries within 24 hours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n-US" sz="3200"/>
              <a:t>Rapid Feedback for customer enquiries are important, as in this case it could potentially be a safety concern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n-US" sz="3600"/>
              <a:t>Support customer needs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n-US" sz="3200"/>
              <a:t>The needs of customers are important, not fulfilling them is the best way to sink a companies prospects	</a:t>
            </a:r>
            <a:endParaRPr/>
          </a:p>
        </p:txBody>
      </p:sp>
    </p:spTree>
  </p:cSld>
  <p:clrMapOvr>
    <a:masterClrMapping/>
  </p:clrMapOvr>
  <mc:AlternateContent>
    <mc:Choice Requires="p14">
      <p:transition p14:dur="100">
        <p:fade thruBlk="1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